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4"/>
  </p:sldMasterIdLst>
  <p:notesMasterIdLst>
    <p:notesMasterId r:id="rId21"/>
  </p:notesMasterIdLst>
  <p:sldIdLst>
    <p:sldId id="271" r:id="rId5"/>
    <p:sldId id="256" r:id="rId6"/>
    <p:sldId id="257" r:id="rId7"/>
    <p:sldId id="258" r:id="rId8"/>
    <p:sldId id="259" r:id="rId9"/>
    <p:sldId id="260" r:id="rId10"/>
    <p:sldId id="270" r:id="rId11"/>
    <p:sldId id="261" r:id="rId12"/>
    <p:sldId id="262" r:id="rId13"/>
    <p:sldId id="263" r:id="rId14"/>
    <p:sldId id="264" r:id="rId15"/>
    <p:sldId id="268" r:id="rId16"/>
    <p:sldId id="265" r:id="rId17"/>
    <p:sldId id="266" r:id="rId18"/>
    <p:sldId id="267" r:id="rId19"/>
    <p:sldId id="2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5C9386-762D-4D78-A35F-752A5DD52D0E}" v="1" dt="2026-10-24T19:56:03.9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75817" autoAdjust="0"/>
  </p:normalViewPr>
  <p:slideViewPr>
    <p:cSldViewPr snapToGrid="0">
      <p:cViewPr varScale="1">
        <p:scale>
          <a:sx n="62" d="100"/>
          <a:sy n="62" d="100"/>
        </p:scale>
        <p:origin x="162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htab Alam (2329251)" userId="bafc9982-3659-4710-b7d9-7372f7252af3" providerId="ADAL" clId="{EAABF4F6-D908-40B1-B41B-5B2F92947966}"/>
    <pc:docChg chg="undo redo custSel addSld delSld modSld sldOrd addMainMaster delMainMaster">
      <pc:chgData name="Mehtab Alam (2329251)" userId="bafc9982-3659-4710-b7d9-7372f7252af3" providerId="ADAL" clId="{EAABF4F6-D908-40B1-B41B-5B2F92947966}" dt="2026-10-24T19:57:19.149" v="30688" actId="14100"/>
      <pc:docMkLst>
        <pc:docMk/>
      </pc:docMkLst>
      <pc:sldChg chg="addSp delSp modSp mod modTransition modMedia setBg modClrScheme delAnim modAnim setClrOvrMap delDesignElem chgLayout modNotesTx">
        <pc:chgData name="Mehtab Alam (2329251)" userId="bafc9982-3659-4710-b7d9-7372f7252af3" providerId="ADAL" clId="{EAABF4F6-D908-40B1-B41B-5B2F92947966}" dt="2026-10-24T19:56:12.657" v="30672" actId="1076"/>
        <pc:sldMkLst>
          <pc:docMk/>
          <pc:sldMk cId="3804485130" sldId="256"/>
        </pc:sldMkLst>
        <pc:spChg chg="mod">
          <ac:chgData name="Mehtab Alam (2329251)" userId="bafc9982-3659-4710-b7d9-7372f7252af3" providerId="ADAL" clId="{EAABF4F6-D908-40B1-B41B-5B2F92947966}" dt="2026-10-02T18:32:08.502" v="30259" actId="1076"/>
          <ac:spMkLst>
            <pc:docMk/>
            <pc:sldMk cId="3804485130" sldId="256"/>
            <ac:spMk id="2" creationId="{C461215B-AFA9-69A2-90A1-33DCC864EB36}"/>
          </ac:spMkLst>
        </pc:spChg>
        <pc:spChg chg="mod">
          <ac:chgData name="Mehtab Alam (2329251)" userId="bafc9982-3659-4710-b7d9-7372f7252af3" providerId="ADAL" clId="{EAABF4F6-D908-40B1-B41B-5B2F92947966}" dt="2026-10-03T13:41:00.351" v="30295" actId="313"/>
          <ac:spMkLst>
            <pc:docMk/>
            <pc:sldMk cId="3804485130" sldId="256"/>
            <ac:spMk id="3" creationId="{9D15915B-FAFF-11D2-3D3A-6B9811993BCC}"/>
          </ac:spMkLst>
        </pc:spChg>
        <pc:picChg chg="add mod">
          <ac:chgData name="Mehtab Alam (2329251)" userId="bafc9982-3659-4710-b7d9-7372f7252af3" providerId="ADAL" clId="{EAABF4F6-D908-40B1-B41B-5B2F92947966}" dt="2026-10-24T19:56:12.657" v="30672" actId="1076"/>
          <ac:picMkLst>
            <pc:docMk/>
            <pc:sldMk cId="3804485130" sldId="256"/>
            <ac:picMk id="20" creationId="{26890980-54DF-B3B5-6928-8E2A74ECBE80}"/>
          </ac:picMkLst>
        </pc:picChg>
      </pc:sldChg>
      <pc:sldChg chg="addSp delSp modSp new mod modTransition setBg modAnim delDesignElem">
        <pc:chgData name="Mehtab Alam (2329251)" userId="bafc9982-3659-4710-b7d9-7372f7252af3" providerId="ADAL" clId="{EAABF4F6-D908-40B1-B41B-5B2F92947966}" dt="2026-10-16T13:48:52.750" v="30347"/>
        <pc:sldMkLst>
          <pc:docMk/>
          <pc:sldMk cId="2901845988" sldId="257"/>
        </pc:sldMkLst>
        <pc:spChg chg="add mod">
          <ac:chgData name="Mehtab Alam (2329251)" userId="bafc9982-3659-4710-b7d9-7372f7252af3" providerId="ADAL" clId="{EAABF4F6-D908-40B1-B41B-5B2F92947966}" dt="2026-10-03T13:43:29.925" v="30323" actId="27636"/>
          <ac:spMkLst>
            <pc:docMk/>
            <pc:sldMk cId="2901845988" sldId="257"/>
            <ac:spMk id="5" creationId="{1CC7AB00-A7AC-85B5-0565-E5296837A2FB}"/>
          </ac:spMkLst>
        </pc:spChg>
        <pc:picChg chg="add mod">
          <ac:chgData name="Mehtab Alam (2329251)" userId="bafc9982-3659-4710-b7d9-7372f7252af3" providerId="ADAL" clId="{EAABF4F6-D908-40B1-B41B-5B2F92947966}" dt="2026-10-16T13:48:52.750" v="30347"/>
          <ac:picMkLst>
            <pc:docMk/>
            <pc:sldMk cId="2901845988" sldId="257"/>
            <ac:picMk id="13" creationId="{9FE34DEC-F172-71A2-5072-5FBF914ABE7A}"/>
          </ac:picMkLst>
        </pc:picChg>
      </pc:sldChg>
      <pc:sldChg chg="addSp delSp modSp new mod modTransition setBg modAnim delDesignElem">
        <pc:chgData name="Mehtab Alam (2329251)" userId="bafc9982-3659-4710-b7d9-7372f7252af3" providerId="ADAL" clId="{EAABF4F6-D908-40B1-B41B-5B2F92947966}" dt="2026-10-24T19:56:19.435" v="30673" actId="14100"/>
        <pc:sldMkLst>
          <pc:docMk/>
          <pc:sldMk cId="544540204" sldId="258"/>
        </pc:sldMkLst>
        <pc:spChg chg="mod">
          <ac:chgData name="Mehtab Alam (2329251)" userId="bafc9982-3659-4710-b7d9-7372f7252af3" providerId="ADAL" clId="{EAABF4F6-D908-40B1-B41B-5B2F92947966}" dt="2026-10-16T14:03:25.764" v="30361" actId="20577"/>
          <ac:spMkLst>
            <pc:docMk/>
            <pc:sldMk cId="544540204" sldId="258"/>
            <ac:spMk id="3" creationId="{6CFD0831-B31E-27E9-6ECB-E7F6A5EA1C9C}"/>
          </ac:spMkLst>
        </pc:spChg>
        <pc:picChg chg="add mod">
          <ac:chgData name="Mehtab Alam (2329251)" userId="bafc9982-3659-4710-b7d9-7372f7252af3" providerId="ADAL" clId="{EAABF4F6-D908-40B1-B41B-5B2F92947966}" dt="2026-10-24T19:56:19.435" v="30673" actId="14100"/>
          <ac:picMkLst>
            <pc:docMk/>
            <pc:sldMk cId="544540204" sldId="258"/>
            <ac:picMk id="27" creationId="{29EE9E1C-9ABE-6198-E145-B71F99E8BD7D}"/>
          </ac:picMkLst>
        </pc:picChg>
      </pc:sldChg>
      <pc:sldChg chg="addSp delSp modSp new mod modTransition setBg modAnim delDesignElem">
        <pc:chgData name="Mehtab Alam (2329251)" userId="bafc9982-3659-4710-b7d9-7372f7252af3" providerId="ADAL" clId="{EAABF4F6-D908-40B1-B41B-5B2F92947966}" dt="2026-10-24T19:56:23.573" v="30674" actId="14100"/>
        <pc:sldMkLst>
          <pc:docMk/>
          <pc:sldMk cId="3567212930" sldId="259"/>
        </pc:sldMkLst>
        <pc:spChg chg="add mod">
          <ac:chgData name="Mehtab Alam (2329251)" userId="bafc9982-3659-4710-b7d9-7372f7252af3" providerId="ADAL" clId="{EAABF4F6-D908-40B1-B41B-5B2F92947966}" dt="2026-10-16T16:55:33.559" v="30664" actId="20577"/>
          <ac:spMkLst>
            <pc:docMk/>
            <pc:sldMk cId="3567212930" sldId="259"/>
            <ac:spMk id="7" creationId="{74D3FE7D-1EAD-3D0B-7355-BD8B43E6969A}"/>
          </ac:spMkLst>
        </pc:spChg>
        <pc:picChg chg="add mod">
          <ac:chgData name="Mehtab Alam (2329251)" userId="bafc9982-3659-4710-b7d9-7372f7252af3" providerId="ADAL" clId="{EAABF4F6-D908-40B1-B41B-5B2F92947966}" dt="2026-10-24T19:56:23.573" v="30674" actId="14100"/>
          <ac:picMkLst>
            <pc:docMk/>
            <pc:sldMk cId="3567212930" sldId="259"/>
            <ac:picMk id="31" creationId="{6CFD7C2F-5B2A-CA0A-D8D6-6AB4C6E5F4B8}"/>
          </ac:picMkLst>
        </pc:picChg>
      </pc:sldChg>
      <pc:sldChg chg="addSp delSp modSp new mod modTransition setBg modAnim delDesignElem">
        <pc:chgData name="Mehtab Alam (2329251)" userId="bafc9982-3659-4710-b7d9-7372f7252af3" providerId="ADAL" clId="{EAABF4F6-D908-40B1-B41B-5B2F92947966}" dt="2026-10-16T15:09:29.286" v="30384"/>
        <pc:sldMkLst>
          <pc:docMk/>
          <pc:sldMk cId="2273830507" sldId="260"/>
        </pc:sldMkLst>
        <pc:picChg chg="add mod">
          <ac:chgData name="Mehtab Alam (2329251)" userId="bafc9982-3659-4710-b7d9-7372f7252af3" providerId="ADAL" clId="{EAABF4F6-D908-40B1-B41B-5B2F92947966}" dt="2026-10-16T15:09:29.286" v="30384"/>
          <ac:picMkLst>
            <pc:docMk/>
            <pc:sldMk cId="2273830507" sldId="260"/>
            <ac:picMk id="18" creationId="{55F9BAA8-4566-E3D6-B340-9D9BD36AABBE}"/>
          </ac:picMkLst>
        </pc:picChg>
      </pc:sldChg>
      <pc:sldChg chg="addSp delSp modSp new mod modTransition setBg modAnim delDesignElem">
        <pc:chgData name="Mehtab Alam (2329251)" userId="bafc9982-3659-4710-b7d9-7372f7252af3" providerId="ADAL" clId="{EAABF4F6-D908-40B1-B41B-5B2F92947966}" dt="2026-10-24T19:56:43.328" v="30680" actId="1076"/>
        <pc:sldMkLst>
          <pc:docMk/>
          <pc:sldMk cId="2816994746" sldId="261"/>
        </pc:sldMkLst>
        <pc:picChg chg="add mod">
          <ac:chgData name="Mehtab Alam (2329251)" userId="bafc9982-3659-4710-b7d9-7372f7252af3" providerId="ADAL" clId="{EAABF4F6-D908-40B1-B41B-5B2F92947966}" dt="2026-10-24T19:56:43.328" v="30680" actId="1076"/>
          <ac:picMkLst>
            <pc:docMk/>
            <pc:sldMk cId="2816994746" sldId="261"/>
            <ac:picMk id="19" creationId="{1482D5CA-834A-B434-1028-39D31BE614DC}"/>
          </ac:picMkLst>
        </pc:picChg>
      </pc:sldChg>
      <pc:sldChg chg="addSp delSp modSp new mod modTransition setBg modAnim delDesignElem">
        <pc:chgData name="Mehtab Alam (2329251)" userId="bafc9982-3659-4710-b7d9-7372f7252af3" providerId="ADAL" clId="{EAABF4F6-D908-40B1-B41B-5B2F92947966}" dt="2026-10-24T19:56:51.016" v="30682" actId="1076"/>
        <pc:sldMkLst>
          <pc:docMk/>
          <pc:sldMk cId="2648120955" sldId="262"/>
        </pc:sldMkLst>
        <pc:picChg chg="add mod">
          <ac:chgData name="Mehtab Alam (2329251)" userId="bafc9982-3659-4710-b7d9-7372f7252af3" providerId="ADAL" clId="{EAABF4F6-D908-40B1-B41B-5B2F92947966}" dt="2026-10-24T19:56:51.016" v="30682" actId="1076"/>
          <ac:picMkLst>
            <pc:docMk/>
            <pc:sldMk cId="2648120955" sldId="262"/>
            <ac:picMk id="26" creationId="{13F4009B-CADF-6299-8E7B-86DFF1820610}"/>
          </ac:picMkLst>
        </pc:picChg>
      </pc:sldChg>
      <pc:sldChg chg="addSp delSp modSp new mod modTransition setBg modAnim delDesignElem">
        <pc:chgData name="Mehtab Alam (2329251)" userId="bafc9982-3659-4710-b7d9-7372f7252af3" providerId="ADAL" clId="{EAABF4F6-D908-40B1-B41B-5B2F92947966}" dt="2026-10-24T19:56:55.189" v="30683" actId="1076"/>
        <pc:sldMkLst>
          <pc:docMk/>
          <pc:sldMk cId="3159341069" sldId="263"/>
        </pc:sldMkLst>
        <pc:picChg chg="add mod">
          <ac:chgData name="Mehtab Alam (2329251)" userId="bafc9982-3659-4710-b7d9-7372f7252af3" providerId="ADAL" clId="{EAABF4F6-D908-40B1-B41B-5B2F92947966}" dt="2026-10-24T19:56:55.189" v="30683" actId="1076"/>
          <ac:picMkLst>
            <pc:docMk/>
            <pc:sldMk cId="3159341069" sldId="263"/>
            <ac:picMk id="11" creationId="{03331F0A-FDBA-6BA6-2B6F-1E8629D888DE}"/>
          </ac:picMkLst>
        </pc:picChg>
      </pc:sldChg>
      <pc:sldChg chg="addSp delSp modSp new add del mod modTransition setBg modAnim delDesignElem">
        <pc:chgData name="Mehtab Alam (2329251)" userId="bafc9982-3659-4710-b7d9-7372f7252af3" providerId="ADAL" clId="{EAABF4F6-D908-40B1-B41B-5B2F92947966}" dt="2026-10-24T19:57:00.874" v="30684" actId="14100"/>
        <pc:sldMkLst>
          <pc:docMk/>
          <pc:sldMk cId="315143529" sldId="264"/>
        </pc:sldMkLst>
        <pc:picChg chg="add mod">
          <ac:chgData name="Mehtab Alam (2329251)" userId="bafc9982-3659-4710-b7d9-7372f7252af3" providerId="ADAL" clId="{EAABF4F6-D908-40B1-B41B-5B2F92947966}" dt="2026-10-24T19:57:00.874" v="30684" actId="14100"/>
          <ac:picMkLst>
            <pc:docMk/>
            <pc:sldMk cId="315143529" sldId="264"/>
            <ac:picMk id="12" creationId="{772D6F84-AAE0-E0FA-DB57-91DA26150465}"/>
          </ac:picMkLst>
        </pc:picChg>
      </pc:sldChg>
      <pc:sldChg chg="addSp delSp modSp new mod ord setBg delDesignElem">
        <pc:chgData name="Mehtab Alam (2329251)" userId="bafc9982-3659-4710-b7d9-7372f7252af3" providerId="ADAL" clId="{EAABF4F6-D908-40B1-B41B-5B2F92947966}" dt="2026-10-24T19:57:10.444" v="30687" actId="14100"/>
        <pc:sldMkLst>
          <pc:docMk/>
          <pc:sldMk cId="174719116" sldId="265"/>
        </pc:sldMkLst>
        <pc:spChg chg="add mod">
          <ac:chgData name="Mehtab Alam (2329251)" userId="bafc9982-3659-4710-b7d9-7372f7252af3" providerId="ADAL" clId="{EAABF4F6-D908-40B1-B41B-5B2F92947966}" dt="2026-10-16T16:28:52.346" v="30662" actId="20577"/>
          <ac:spMkLst>
            <pc:docMk/>
            <pc:sldMk cId="174719116" sldId="265"/>
            <ac:spMk id="49" creationId="{282180C0-269A-A821-76CB-8CB796876FFD}"/>
          </ac:spMkLst>
        </pc:spChg>
        <pc:picChg chg="add mod">
          <ac:chgData name="Mehtab Alam (2329251)" userId="bafc9982-3659-4710-b7d9-7372f7252af3" providerId="ADAL" clId="{EAABF4F6-D908-40B1-B41B-5B2F92947966}" dt="2026-10-24T19:57:10.444" v="30687" actId="14100"/>
          <ac:picMkLst>
            <pc:docMk/>
            <pc:sldMk cId="174719116" sldId="265"/>
            <ac:picMk id="8" creationId="{52B0B07B-6CFF-2618-9521-ABBCB4D75EF5}"/>
          </ac:picMkLst>
        </pc:picChg>
      </pc:sldChg>
      <pc:sldChg chg="addSp delSp modSp new mod ord setBg delDesignElem">
        <pc:chgData name="Mehtab Alam (2329251)" userId="bafc9982-3659-4710-b7d9-7372f7252af3" providerId="ADAL" clId="{EAABF4F6-D908-40B1-B41B-5B2F92947966}" dt="2026-10-24T19:57:19.149" v="30688" actId="14100"/>
        <pc:sldMkLst>
          <pc:docMk/>
          <pc:sldMk cId="3395831725" sldId="266"/>
        </pc:sldMkLst>
        <pc:picChg chg="add mod">
          <ac:chgData name="Mehtab Alam (2329251)" userId="bafc9982-3659-4710-b7d9-7372f7252af3" providerId="ADAL" clId="{EAABF4F6-D908-40B1-B41B-5B2F92947966}" dt="2026-10-24T19:57:19.149" v="30688" actId="14100"/>
          <ac:picMkLst>
            <pc:docMk/>
            <pc:sldMk cId="3395831725" sldId="266"/>
            <ac:picMk id="7" creationId="{FCBDBC76-1530-1232-4C82-F5450EBDA7D9}"/>
          </ac:picMkLst>
        </pc:picChg>
      </pc:sldChg>
      <pc:sldChg chg="addSp delSp modSp new mod ord modTransition setBg modAnim">
        <pc:chgData name="Mehtab Alam (2329251)" userId="bafc9982-3659-4710-b7d9-7372f7252af3" providerId="ADAL" clId="{EAABF4F6-D908-40B1-B41B-5B2F92947966}" dt="2026-10-24T19:57:06.690" v="30686" actId="1076"/>
        <pc:sldMkLst>
          <pc:docMk/>
          <pc:sldMk cId="2277346906" sldId="268"/>
        </pc:sldMkLst>
        <pc:picChg chg="add mod">
          <ac:chgData name="Mehtab Alam (2329251)" userId="bafc9982-3659-4710-b7d9-7372f7252af3" providerId="ADAL" clId="{EAABF4F6-D908-40B1-B41B-5B2F92947966}" dt="2026-10-24T19:57:06.690" v="30686" actId="1076"/>
          <ac:picMkLst>
            <pc:docMk/>
            <pc:sldMk cId="2277346906" sldId="268"/>
            <ac:picMk id="18" creationId="{4094D284-2E36-E6FB-DA89-0996F8FFCC41}"/>
          </ac:picMkLst>
        </pc:picChg>
      </pc:sldChg>
      <pc:sldChg chg="addSp delSp modSp new mod">
        <pc:chgData name="Mehtab Alam (2329251)" userId="bafc9982-3659-4710-b7d9-7372f7252af3" providerId="ADAL" clId="{EAABF4F6-D908-40B1-B41B-5B2F92947966}" dt="2026-10-24T19:55:03.350" v="30665" actId="20577"/>
        <pc:sldMkLst>
          <pc:docMk/>
          <pc:sldMk cId="3467611292" sldId="269"/>
        </pc:sldMkLst>
        <pc:spChg chg="add mod">
          <ac:chgData name="Mehtab Alam (2329251)" userId="bafc9982-3659-4710-b7d9-7372f7252af3" providerId="ADAL" clId="{EAABF4F6-D908-40B1-B41B-5B2F92947966}" dt="2026-10-24T19:55:03.350" v="30665" actId="20577"/>
          <ac:spMkLst>
            <pc:docMk/>
            <pc:sldMk cId="3467611292" sldId="269"/>
            <ac:spMk id="7" creationId="{89986AAB-2299-4B88-42AE-5A524DD0A6DD}"/>
          </ac:spMkLst>
        </pc:spChg>
      </pc:sldChg>
      <pc:sldChg chg="addSp delSp modSp new mod ord modTransition setBg modAnim">
        <pc:chgData name="Mehtab Alam (2329251)" userId="bafc9982-3659-4710-b7d9-7372f7252af3" providerId="ADAL" clId="{EAABF4F6-D908-40B1-B41B-5B2F92947966}" dt="2026-10-24T19:56:28.996" v="30675" actId="14100"/>
        <pc:sldMkLst>
          <pc:docMk/>
          <pc:sldMk cId="1025954440" sldId="270"/>
        </pc:sldMkLst>
        <pc:picChg chg="add mod">
          <ac:chgData name="Mehtab Alam (2329251)" userId="bafc9982-3659-4710-b7d9-7372f7252af3" providerId="ADAL" clId="{EAABF4F6-D908-40B1-B41B-5B2F92947966}" dt="2026-10-24T19:56:28.996" v="30675" actId="14100"/>
          <ac:picMkLst>
            <pc:docMk/>
            <pc:sldMk cId="1025954440" sldId="270"/>
            <ac:picMk id="49" creationId="{2FF8E3F5-CA3A-15B4-6B93-F60A77AAB6A3}"/>
          </ac:picMkLst>
        </pc:picChg>
      </pc:sldChg>
      <pc:sldChg chg="delSp modSp new mod ord">
        <pc:chgData name="Mehtab Alam (2329251)" userId="bafc9982-3659-4710-b7d9-7372f7252af3" providerId="ADAL" clId="{EAABF4F6-D908-40B1-B41B-5B2F92947966}" dt="2026-10-24T19:56:08.706" v="30671" actId="21"/>
        <pc:sldMkLst>
          <pc:docMk/>
          <pc:sldMk cId="819514496" sldId="271"/>
        </pc:sldMkLst>
        <pc:spChg chg="del mod">
          <ac:chgData name="Mehtab Alam (2329251)" userId="bafc9982-3659-4710-b7d9-7372f7252af3" providerId="ADAL" clId="{EAABF4F6-D908-40B1-B41B-5B2F92947966}" dt="2026-10-24T19:56:08.706" v="30671" actId="21"/>
          <ac:spMkLst>
            <pc:docMk/>
            <pc:sldMk cId="819514496" sldId="271"/>
            <ac:spMk id="2" creationId="{32368B6C-FCFA-B5E4-60E6-8558225AE1C5}"/>
          </ac:spMkLst>
        </pc:spChg>
        <pc:spChg chg="mod">
          <ac:chgData name="Mehtab Alam (2329251)" userId="bafc9982-3659-4710-b7d9-7372f7252af3" providerId="ADAL" clId="{EAABF4F6-D908-40B1-B41B-5B2F92947966}" dt="2026-10-24T19:56:03.906" v="30669"/>
          <ac:spMkLst>
            <pc:docMk/>
            <pc:sldMk cId="819514496" sldId="271"/>
            <ac:spMk id="3" creationId="{2ACB23E5-BCF9-4C6D-AE2A-1E1E8520898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3">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53">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017B8B-2D98-41DE-8C77-A751060EA84C}" type="doc">
      <dgm:prSet loTypeId="urn:microsoft.com/office/officeart/2005/8/layout/vList2" loCatId="list" qsTypeId="urn:microsoft.com/office/officeart/2005/8/quickstyle/simple1#23" qsCatId="simple" csTypeId="urn:microsoft.com/office/officeart/2005/8/colors/colorful5#3" csCatId="colorful" phldr="1"/>
      <dgm:spPr/>
      <dgm:t>
        <a:bodyPr/>
        <a:lstStyle/>
        <a:p>
          <a:endParaRPr lang="en-US"/>
        </a:p>
      </dgm:t>
    </dgm:pt>
    <dgm:pt modelId="{A4FDD1A7-17FB-4AF8-A272-A1145374B7A3}" type="pres">
      <dgm:prSet presAssocID="{36017B8B-2D98-41DE-8C77-A751060EA84C}" presName="linear" presStyleCnt="0">
        <dgm:presLayoutVars>
          <dgm:animLvl val="lvl"/>
          <dgm:resizeHandles val="exact"/>
        </dgm:presLayoutVars>
      </dgm:prSet>
      <dgm:spPr/>
    </dgm:pt>
  </dgm:ptLst>
  <dgm:cxnLst>
    <dgm:cxn modelId="{C7118090-6AF9-4B7E-83BC-D47980732DB4}" type="presOf" srcId="{36017B8B-2D98-41DE-8C77-A751060EA84C}" destId="{A4FDD1A7-17FB-4AF8-A272-A1145374B7A3}" srcOrd="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E9CF84-252F-42F8-8525-C429AD134A97}" type="doc">
      <dgm:prSet loTypeId="urn:microsoft.com/office/officeart/2005/8/layout/vList2" loCatId="list" qsTypeId="urn:microsoft.com/office/officeart/2005/8/quickstyle/simple1#302" qsCatId="simple" csTypeId="urn:microsoft.com/office/officeart/2005/8/colors/colorful5#53" csCatId="colorful" phldr="1"/>
      <dgm:spPr/>
      <dgm:t>
        <a:bodyPr/>
        <a:lstStyle/>
        <a:p>
          <a:endParaRPr lang="en-US"/>
        </a:p>
      </dgm:t>
    </dgm:pt>
    <dgm:pt modelId="{7E49B2A1-B0E3-4883-8F2B-DD13A3AB5182}">
      <dgm:prSet custT="1"/>
      <dgm:spPr/>
      <dgm:t>
        <a:bodyPr/>
        <a:lstStyle/>
        <a:p>
          <a:r>
            <a:rPr lang="en-GB" sz="1600" dirty="0"/>
            <a:t>Care Home </a:t>
          </a:r>
          <a:endParaRPr lang="en-US" sz="1600" dirty="0"/>
        </a:p>
      </dgm:t>
    </dgm:pt>
    <dgm:pt modelId="{5A2675D7-0AF1-41E4-8AD0-63590AAE5C74}" type="parTrans" cxnId="{09692D13-E4A6-4723-9BE1-EF4CEAD06F94}">
      <dgm:prSet/>
      <dgm:spPr/>
      <dgm:t>
        <a:bodyPr/>
        <a:lstStyle/>
        <a:p>
          <a:endParaRPr lang="en-US"/>
        </a:p>
      </dgm:t>
    </dgm:pt>
    <dgm:pt modelId="{A3F3C65B-10E4-46CE-8804-5DB403AF6183}" type="sibTrans" cxnId="{09692D13-E4A6-4723-9BE1-EF4CEAD06F94}">
      <dgm:prSet/>
      <dgm:spPr/>
      <dgm:t>
        <a:bodyPr/>
        <a:lstStyle/>
        <a:p>
          <a:endParaRPr lang="en-US"/>
        </a:p>
      </dgm:t>
    </dgm:pt>
    <dgm:pt modelId="{ABE8D401-7135-4677-8765-62C875EC0137}">
      <dgm:prSet/>
      <dgm:spPr/>
      <dgm:t>
        <a:bodyPr/>
        <a:lstStyle/>
        <a:p>
          <a:r>
            <a:rPr lang="en-GB"/>
            <a:t>Strengths: 24/7 support, specialist dementia care, social environment and structured routines that can support continuity.</a:t>
          </a:r>
          <a:endParaRPr lang="en-US"/>
        </a:p>
      </dgm:t>
    </dgm:pt>
    <dgm:pt modelId="{AE000667-FA12-4107-90E2-F81F05F79BDA}" type="parTrans" cxnId="{A511D870-9289-465D-A8C7-DD466DEB5DC6}">
      <dgm:prSet/>
      <dgm:spPr/>
      <dgm:t>
        <a:bodyPr/>
        <a:lstStyle/>
        <a:p>
          <a:endParaRPr lang="en-US"/>
        </a:p>
      </dgm:t>
    </dgm:pt>
    <dgm:pt modelId="{04420FAC-EE14-43EE-8BF9-C63A4BC2B60E}" type="sibTrans" cxnId="{A511D870-9289-465D-A8C7-DD466DEB5DC6}">
      <dgm:prSet/>
      <dgm:spPr/>
      <dgm:t>
        <a:bodyPr/>
        <a:lstStyle/>
        <a:p>
          <a:endParaRPr lang="en-US"/>
        </a:p>
      </dgm:t>
    </dgm:pt>
    <dgm:pt modelId="{AB6DBC7F-251F-4A56-9E81-6867E14D6FB9}">
      <dgm:prSet/>
      <dgm:spPr/>
      <dgm:t>
        <a:bodyPr/>
        <a:lstStyle/>
        <a:p>
          <a:r>
            <a:rPr lang="en-GB"/>
            <a:t>Limitations: Variable quality (CQC rating), staffing shortages, limited autonomy and choice, high cost for self-funders</a:t>
          </a:r>
          <a:endParaRPr lang="en-US"/>
        </a:p>
      </dgm:t>
    </dgm:pt>
    <dgm:pt modelId="{C080770B-8EB0-4A11-A761-2BE2F1294D66}" type="parTrans" cxnId="{740B93BB-2B18-4438-8A91-846E977A2C44}">
      <dgm:prSet/>
      <dgm:spPr/>
      <dgm:t>
        <a:bodyPr/>
        <a:lstStyle/>
        <a:p>
          <a:endParaRPr lang="en-US"/>
        </a:p>
      </dgm:t>
    </dgm:pt>
    <dgm:pt modelId="{0CCE57D4-A615-4EF4-B444-4F2D705111DB}" type="sibTrans" cxnId="{740B93BB-2B18-4438-8A91-846E977A2C44}">
      <dgm:prSet/>
      <dgm:spPr/>
      <dgm:t>
        <a:bodyPr/>
        <a:lstStyle/>
        <a:p>
          <a:endParaRPr lang="en-US"/>
        </a:p>
      </dgm:t>
    </dgm:pt>
    <dgm:pt modelId="{35BDB381-F5E6-49FF-8FC1-576996D525CA}">
      <dgm:prSet custT="1"/>
      <dgm:spPr/>
      <dgm:t>
        <a:bodyPr/>
        <a:lstStyle/>
        <a:p>
          <a:r>
            <a:rPr lang="en-GB" sz="1600" dirty="0"/>
            <a:t>Day centres</a:t>
          </a:r>
          <a:r>
            <a:rPr lang="en-GB" sz="1500" dirty="0"/>
            <a:t>.</a:t>
          </a:r>
          <a:endParaRPr lang="en-US" sz="1500" dirty="0"/>
        </a:p>
      </dgm:t>
    </dgm:pt>
    <dgm:pt modelId="{21EEC4E1-581A-4AE7-B0D2-01D1DD3A9778}" type="parTrans" cxnId="{2A732148-71E3-489C-AE9A-E063C563F47C}">
      <dgm:prSet/>
      <dgm:spPr/>
      <dgm:t>
        <a:bodyPr/>
        <a:lstStyle/>
        <a:p>
          <a:endParaRPr lang="en-US"/>
        </a:p>
      </dgm:t>
    </dgm:pt>
    <dgm:pt modelId="{852E2925-B5F0-4017-8C43-451FF400A3C9}" type="sibTrans" cxnId="{2A732148-71E3-489C-AE9A-E063C563F47C}">
      <dgm:prSet/>
      <dgm:spPr/>
      <dgm:t>
        <a:bodyPr/>
        <a:lstStyle/>
        <a:p>
          <a:endParaRPr lang="en-US"/>
        </a:p>
      </dgm:t>
    </dgm:pt>
    <dgm:pt modelId="{2909FC2A-4DF3-4052-9637-48D1458E93C3}">
      <dgm:prSet/>
      <dgm:spPr/>
      <dgm:t>
        <a:bodyPr/>
        <a:lstStyle/>
        <a:p>
          <a:r>
            <a:rPr lang="en-GB"/>
            <a:t>Strengths: Social connection, respite for carers, structured activity, relatively low cost and community-based.</a:t>
          </a:r>
          <a:endParaRPr lang="en-US"/>
        </a:p>
      </dgm:t>
    </dgm:pt>
    <dgm:pt modelId="{05E8F16C-FF33-4CC3-ABE8-C42B50BFE957}" type="parTrans" cxnId="{3CB08850-1EC8-4C2F-8FB3-15EAEFC7E246}">
      <dgm:prSet/>
      <dgm:spPr/>
      <dgm:t>
        <a:bodyPr/>
        <a:lstStyle/>
        <a:p>
          <a:endParaRPr lang="en-US"/>
        </a:p>
      </dgm:t>
    </dgm:pt>
    <dgm:pt modelId="{22231B49-D4AB-4D06-A4FB-62EDD644B87E}" type="sibTrans" cxnId="{3CB08850-1EC8-4C2F-8FB3-15EAEFC7E246}">
      <dgm:prSet/>
      <dgm:spPr/>
      <dgm:t>
        <a:bodyPr/>
        <a:lstStyle/>
        <a:p>
          <a:endParaRPr lang="en-US"/>
        </a:p>
      </dgm:t>
    </dgm:pt>
    <dgm:pt modelId="{3A25F312-3DFA-45AC-8947-8B554FE9F58C}">
      <dgm:prSet/>
      <dgm:spPr/>
      <dgm:t>
        <a:bodyPr/>
        <a:lstStyle/>
        <a:p>
          <a:r>
            <a:rPr lang="en-GB"/>
            <a:t>Limitations: Declining provision due to funding cuts, stigma, transport barriers, limited personalisation of activities.</a:t>
          </a:r>
          <a:endParaRPr lang="en-US"/>
        </a:p>
      </dgm:t>
    </dgm:pt>
    <dgm:pt modelId="{FE16C0C3-413E-44EA-8905-68B84CCAF254}" type="parTrans" cxnId="{B48C107B-CD1F-4220-8CB7-7F88A7885ACD}">
      <dgm:prSet/>
      <dgm:spPr/>
      <dgm:t>
        <a:bodyPr/>
        <a:lstStyle/>
        <a:p>
          <a:endParaRPr lang="en-US"/>
        </a:p>
      </dgm:t>
    </dgm:pt>
    <dgm:pt modelId="{84D9B910-30A6-4A08-9443-C24BCD055DD7}" type="sibTrans" cxnId="{B48C107B-CD1F-4220-8CB7-7F88A7885ACD}">
      <dgm:prSet/>
      <dgm:spPr/>
      <dgm:t>
        <a:bodyPr/>
        <a:lstStyle/>
        <a:p>
          <a:endParaRPr lang="en-US"/>
        </a:p>
      </dgm:t>
    </dgm:pt>
    <dgm:pt modelId="{A770A9DE-2DAB-4DC3-A6C0-88B3392F6EC3}">
      <dgm:prSet custT="1"/>
      <dgm:spPr/>
      <dgm:t>
        <a:bodyPr/>
        <a:lstStyle/>
        <a:p>
          <a:r>
            <a:rPr lang="en-GB" sz="1600" dirty="0"/>
            <a:t>Hospice Care</a:t>
          </a:r>
          <a:endParaRPr lang="en-US" sz="1600" dirty="0"/>
        </a:p>
      </dgm:t>
    </dgm:pt>
    <dgm:pt modelId="{1111F82C-E5C7-410B-B8E4-C31CEF4B8EF1}" type="parTrans" cxnId="{B0121EE0-AA92-4175-BDA1-FE7013C0DBE6}">
      <dgm:prSet/>
      <dgm:spPr/>
      <dgm:t>
        <a:bodyPr/>
        <a:lstStyle/>
        <a:p>
          <a:endParaRPr lang="en-US"/>
        </a:p>
      </dgm:t>
    </dgm:pt>
    <dgm:pt modelId="{F0012902-DFFA-4C59-A35B-529AA3B81EF9}" type="sibTrans" cxnId="{B0121EE0-AA92-4175-BDA1-FE7013C0DBE6}">
      <dgm:prSet/>
      <dgm:spPr/>
      <dgm:t>
        <a:bodyPr/>
        <a:lstStyle/>
        <a:p>
          <a:endParaRPr lang="en-US"/>
        </a:p>
      </dgm:t>
    </dgm:pt>
    <dgm:pt modelId="{20F8E96C-FCC2-4A5B-A563-E099B18C70FC}">
      <dgm:prSet/>
      <dgm:spPr/>
      <dgm:t>
        <a:bodyPr/>
        <a:lstStyle/>
        <a:p>
          <a:r>
            <a:rPr lang="en-GB"/>
            <a:t>Strength: Holistic end -of-life care, family support, high quality of life focus and symptom management</a:t>
          </a:r>
          <a:endParaRPr lang="en-US"/>
        </a:p>
      </dgm:t>
    </dgm:pt>
    <dgm:pt modelId="{9256D061-F7D7-4418-B117-4044ED026D14}" type="parTrans" cxnId="{B1C2FC61-4BCF-41A4-9F06-D7C9E4C4E369}">
      <dgm:prSet/>
      <dgm:spPr/>
      <dgm:t>
        <a:bodyPr/>
        <a:lstStyle/>
        <a:p>
          <a:endParaRPr lang="en-US"/>
        </a:p>
      </dgm:t>
    </dgm:pt>
    <dgm:pt modelId="{43D21518-2235-42E3-B304-936CCD98677A}" type="sibTrans" cxnId="{B1C2FC61-4BCF-41A4-9F06-D7C9E4C4E369}">
      <dgm:prSet/>
      <dgm:spPr/>
      <dgm:t>
        <a:bodyPr/>
        <a:lstStyle/>
        <a:p>
          <a:endParaRPr lang="en-US"/>
        </a:p>
      </dgm:t>
    </dgm:pt>
    <dgm:pt modelId="{A9365AF3-1405-4381-AE77-15905F16D01F}">
      <dgm:prSet/>
      <dgm:spPr/>
      <dgm:t>
        <a:bodyPr/>
        <a:lstStyle/>
        <a:p>
          <a:r>
            <a:rPr lang="en-GB"/>
            <a:t>Limitations: Funding instability, bed closures (Hospice UK, 2026 warns of 300 closed beds), inequitable access and capacity gaps.</a:t>
          </a:r>
          <a:endParaRPr lang="en-US"/>
        </a:p>
      </dgm:t>
    </dgm:pt>
    <dgm:pt modelId="{71FBC9DB-5F46-4A75-B403-A99444C70822}" type="parTrans" cxnId="{956774D5-7EA1-4267-AD83-3AE6AA9B2397}">
      <dgm:prSet/>
      <dgm:spPr/>
      <dgm:t>
        <a:bodyPr/>
        <a:lstStyle/>
        <a:p>
          <a:endParaRPr lang="en-US"/>
        </a:p>
      </dgm:t>
    </dgm:pt>
    <dgm:pt modelId="{AA691792-79EB-4A64-9FB2-55A49A77D19F}" type="sibTrans" cxnId="{956774D5-7EA1-4267-AD83-3AE6AA9B2397}">
      <dgm:prSet/>
      <dgm:spPr/>
      <dgm:t>
        <a:bodyPr/>
        <a:lstStyle/>
        <a:p>
          <a:endParaRPr lang="en-US"/>
        </a:p>
      </dgm:t>
    </dgm:pt>
    <dgm:pt modelId="{3C90C5D1-7729-4468-9325-512615C493B0}" type="pres">
      <dgm:prSet presAssocID="{D1E9CF84-252F-42F8-8525-C429AD134A97}" presName="linear" presStyleCnt="0">
        <dgm:presLayoutVars>
          <dgm:animLvl val="lvl"/>
          <dgm:resizeHandles val="exact"/>
        </dgm:presLayoutVars>
      </dgm:prSet>
      <dgm:spPr/>
    </dgm:pt>
    <dgm:pt modelId="{97A95B40-D416-44AD-AD4F-DB2E928CFCC7}" type="pres">
      <dgm:prSet presAssocID="{7E49B2A1-B0E3-4883-8F2B-DD13A3AB5182}" presName="parentText" presStyleLbl="node1" presStyleIdx="0" presStyleCnt="9">
        <dgm:presLayoutVars>
          <dgm:chMax val="0"/>
          <dgm:bulletEnabled val="1"/>
        </dgm:presLayoutVars>
      </dgm:prSet>
      <dgm:spPr/>
    </dgm:pt>
    <dgm:pt modelId="{440674EC-2867-49D6-908B-EF4526698545}" type="pres">
      <dgm:prSet presAssocID="{A3F3C65B-10E4-46CE-8804-5DB403AF6183}" presName="spacer" presStyleCnt="0"/>
      <dgm:spPr/>
    </dgm:pt>
    <dgm:pt modelId="{498BEBBA-19E1-4698-AD4B-92C8E9BFEE06}" type="pres">
      <dgm:prSet presAssocID="{ABE8D401-7135-4677-8765-62C875EC0137}" presName="parentText" presStyleLbl="node1" presStyleIdx="1" presStyleCnt="9">
        <dgm:presLayoutVars>
          <dgm:chMax val="0"/>
          <dgm:bulletEnabled val="1"/>
        </dgm:presLayoutVars>
      </dgm:prSet>
      <dgm:spPr/>
    </dgm:pt>
    <dgm:pt modelId="{457DEA65-80CD-472E-A56E-C2DE60FA01D4}" type="pres">
      <dgm:prSet presAssocID="{04420FAC-EE14-43EE-8BF9-C63A4BC2B60E}" presName="spacer" presStyleCnt="0"/>
      <dgm:spPr/>
    </dgm:pt>
    <dgm:pt modelId="{E992B81E-E96A-4343-A0F9-C03C2B4DD30D}" type="pres">
      <dgm:prSet presAssocID="{AB6DBC7F-251F-4A56-9E81-6867E14D6FB9}" presName="parentText" presStyleLbl="node1" presStyleIdx="2" presStyleCnt="9">
        <dgm:presLayoutVars>
          <dgm:chMax val="0"/>
          <dgm:bulletEnabled val="1"/>
        </dgm:presLayoutVars>
      </dgm:prSet>
      <dgm:spPr/>
    </dgm:pt>
    <dgm:pt modelId="{6860C86B-9DA3-41CE-87C6-607D40D712DF}" type="pres">
      <dgm:prSet presAssocID="{0CCE57D4-A615-4EF4-B444-4F2D705111DB}" presName="spacer" presStyleCnt="0"/>
      <dgm:spPr/>
    </dgm:pt>
    <dgm:pt modelId="{D49EEBDB-7901-49A3-BDDF-5A85A5A492F0}" type="pres">
      <dgm:prSet presAssocID="{35BDB381-F5E6-49FF-8FC1-576996D525CA}" presName="parentText" presStyleLbl="node1" presStyleIdx="3" presStyleCnt="9" custLinFactY="-1032" custLinFactNeighborX="30" custLinFactNeighborY="-100000">
        <dgm:presLayoutVars>
          <dgm:chMax val="0"/>
          <dgm:bulletEnabled val="1"/>
        </dgm:presLayoutVars>
      </dgm:prSet>
      <dgm:spPr/>
    </dgm:pt>
    <dgm:pt modelId="{3FA7C897-3A5C-42D7-A473-1BC7DEBE62BE}" type="pres">
      <dgm:prSet presAssocID="{852E2925-B5F0-4017-8C43-451FF400A3C9}" presName="spacer" presStyleCnt="0"/>
      <dgm:spPr/>
    </dgm:pt>
    <dgm:pt modelId="{14CF5AD8-6530-4BEB-A939-7AEFB1FDFDF7}" type="pres">
      <dgm:prSet presAssocID="{2909FC2A-4DF3-4052-9637-48D1458E93C3}" presName="parentText" presStyleLbl="node1" presStyleIdx="4" presStyleCnt="9">
        <dgm:presLayoutVars>
          <dgm:chMax val="0"/>
          <dgm:bulletEnabled val="1"/>
        </dgm:presLayoutVars>
      </dgm:prSet>
      <dgm:spPr/>
    </dgm:pt>
    <dgm:pt modelId="{C98CFE93-1876-4349-857E-504FD202DDC3}" type="pres">
      <dgm:prSet presAssocID="{22231B49-D4AB-4D06-A4FB-62EDD644B87E}" presName="spacer" presStyleCnt="0"/>
      <dgm:spPr/>
    </dgm:pt>
    <dgm:pt modelId="{05AC1264-AEBE-4B20-97BA-8FAFCE810665}" type="pres">
      <dgm:prSet presAssocID="{3A25F312-3DFA-45AC-8947-8B554FE9F58C}" presName="parentText" presStyleLbl="node1" presStyleIdx="5" presStyleCnt="9">
        <dgm:presLayoutVars>
          <dgm:chMax val="0"/>
          <dgm:bulletEnabled val="1"/>
        </dgm:presLayoutVars>
      </dgm:prSet>
      <dgm:spPr/>
    </dgm:pt>
    <dgm:pt modelId="{CA011007-42E8-4827-8F4E-8B7A6301447D}" type="pres">
      <dgm:prSet presAssocID="{84D9B910-30A6-4A08-9443-C24BCD055DD7}" presName="spacer" presStyleCnt="0"/>
      <dgm:spPr/>
    </dgm:pt>
    <dgm:pt modelId="{0ADE012A-1F6A-42A3-AC30-4BF7868179D2}" type="pres">
      <dgm:prSet presAssocID="{A770A9DE-2DAB-4DC3-A6C0-88B3392F6EC3}" presName="parentText" presStyleLbl="node1" presStyleIdx="6" presStyleCnt="9">
        <dgm:presLayoutVars>
          <dgm:chMax val="0"/>
          <dgm:bulletEnabled val="1"/>
        </dgm:presLayoutVars>
      </dgm:prSet>
      <dgm:spPr/>
    </dgm:pt>
    <dgm:pt modelId="{D654F9BD-BF7E-4480-A275-5FFA312A2066}" type="pres">
      <dgm:prSet presAssocID="{F0012902-DFFA-4C59-A35B-529AA3B81EF9}" presName="spacer" presStyleCnt="0"/>
      <dgm:spPr/>
    </dgm:pt>
    <dgm:pt modelId="{5523B161-82B9-47EB-8AA7-CF12696C43F0}" type="pres">
      <dgm:prSet presAssocID="{20F8E96C-FCC2-4A5B-A563-E099B18C70FC}" presName="parentText" presStyleLbl="node1" presStyleIdx="7" presStyleCnt="9">
        <dgm:presLayoutVars>
          <dgm:chMax val="0"/>
          <dgm:bulletEnabled val="1"/>
        </dgm:presLayoutVars>
      </dgm:prSet>
      <dgm:spPr/>
    </dgm:pt>
    <dgm:pt modelId="{406F5F2E-AA92-472C-87C7-255B3C2619B7}" type="pres">
      <dgm:prSet presAssocID="{43D21518-2235-42E3-B304-936CCD98677A}" presName="spacer" presStyleCnt="0"/>
      <dgm:spPr/>
    </dgm:pt>
    <dgm:pt modelId="{A932100C-D93C-4AC9-9634-E75FD3834700}" type="pres">
      <dgm:prSet presAssocID="{A9365AF3-1405-4381-AE77-15905F16D01F}" presName="parentText" presStyleLbl="node1" presStyleIdx="8" presStyleCnt="9">
        <dgm:presLayoutVars>
          <dgm:chMax val="0"/>
          <dgm:bulletEnabled val="1"/>
        </dgm:presLayoutVars>
      </dgm:prSet>
      <dgm:spPr/>
    </dgm:pt>
  </dgm:ptLst>
  <dgm:cxnLst>
    <dgm:cxn modelId="{11EE7F0E-E5B5-4824-BEAD-4F281351F3EB}" type="presOf" srcId="{2909FC2A-4DF3-4052-9637-48D1458E93C3}" destId="{14CF5AD8-6530-4BEB-A939-7AEFB1FDFDF7}" srcOrd="0" destOrd="0" presId="urn:microsoft.com/office/officeart/2005/8/layout/vList2"/>
    <dgm:cxn modelId="{09692D13-E4A6-4723-9BE1-EF4CEAD06F94}" srcId="{D1E9CF84-252F-42F8-8525-C429AD134A97}" destId="{7E49B2A1-B0E3-4883-8F2B-DD13A3AB5182}" srcOrd="0" destOrd="0" parTransId="{5A2675D7-0AF1-41E4-8AD0-63590AAE5C74}" sibTransId="{A3F3C65B-10E4-46CE-8804-5DB403AF6183}"/>
    <dgm:cxn modelId="{AD91343A-C40B-4573-B130-90C6291080E0}" type="presOf" srcId="{AB6DBC7F-251F-4A56-9E81-6867E14D6FB9}" destId="{E992B81E-E96A-4343-A0F9-C03C2B4DD30D}" srcOrd="0" destOrd="0" presId="urn:microsoft.com/office/officeart/2005/8/layout/vList2"/>
    <dgm:cxn modelId="{B1C2FC61-4BCF-41A4-9F06-D7C9E4C4E369}" srcId="{D1E9CF84-252F-42F8-8525-C429AD134A97}" destId="{20F8E96C-FCC2-4A5B-A563-E099B18C70FC}" srcOrd="7" destOrd="0" parTransId="{9256D061-F7D7-4418-B117-4044ED026D14}" sibTransId="{43D21518-2235-42E3-B304-936CCD98677A}"/>
    <dgm:cxn modelId="{4C1CF964-0A0D-484A-B657-FB0F49ED942D}" type="presOf" srcId="{A770A9DE-2DAB-4DC3-A6C0-88B3392F6EC3}" destId="{0ADE012A-1F6A-42A3-AC30-4BF7868179D2}" srcOrd="0" destOrd="0" presId="urn:microsoft.com/office/officeart/2005/8/layout/vList2"/>
    <dgm:cxn modelId="{2A732148-71E3-489C-AE9A-E063C563F47C}" srcId="{D1E9CF84-252F-42F8-8525-C429AD134A97}" destId="{35BDB381-F5E6-49FF-8FC1-576996D525CA}" srcOrd="3" destOrd="0" parTransId="{21EEC4E1-581A-4AE7-B0D2-01D1DD3A9778}" sibTransId="{852E2925-B5F0-4017-8C43-451FF400A3C9}"/>
    <dgm:cxn modelId="{EE30A14D-389E-4346-9B88-DA7740B63E2B}" type="presOf" srcId="{3A25F312-3DFA-45AC-8947-8B554FE9F58C}" destId="{05AC1264-AEBE-4B20-97BA-8FAFCE810665}" srcOrd="0" destOrd="0" presId="urn:microsoft.com/office/officeart/2005/8/layout/vList2"/>
    <dgm:cxn modelId="{3CB08850-1EC8-4C2F-8FB3-15EAEFC7E246}" srcId="{D1E9CF84-252F-42F8-8525-C429AD134A97}" destId="{2909FC2A-4DF3-4052-9637-48D1458E93C3}" srcOrd="4" destOrd="0" parTransId="{05E8F16C-FF33-4CC3-ABE8-C42B50BFE957}" sibTransId="{22231B49-D4AB-4D06-A4FB-62EDD644B87E}"/>
    <dgm:cxn modelId="{A511D870-9289-465D-A8C7-DD466DEB5DC6}" srcId="{D1E9CF84-252F-42F8-8525-C429AD134A97}" destId="{ABE8D401-7135-4677-8765-62C875EC0137}" srcOrd="1" destOrd="0" parTransId="{AE000667-FA12-4107-90E2-F81F05F79BDA}" sibTransId="{04420FAC-EE14-43EE-8BF9-C63A4BC2B60E}"/>
    <dgm:cxn modelId="{B48C107B-CD1F-4220-8CB7-7F88A7885ACD}" srcId="{D1E9CF84-252F-42F8-8525-C429AD134A97}" destId="{3A25F312-3DFA-45AC-8947-8B554FE9F58C}" srcOrd="5" destOrd="0" parTransId="{FE16C0C3-413E-44EA-8905-68B84CCAF254}" sibTransId="{84D9B910-30A6-4A08-9443-C24BCD055DD7}"/>
    <dgm:cxn modelId="{98DB578F-70E3-4DFB-826A-56E76B4CDE90}" type="presOf" srcId="{A9365AF3-1405-4381-AE77-15905F16D01F}" destId="{A932100C-D93C-4AC9-9634-E75FD3834700}" srcOrd="0" destOrd="0" presId="urn:microsoft.com/office/officeart/2005/8/layout/vList2"/>
    <dgm:cxn modelId="{D60343A1-F992-49CE-8D22-D8756E1EDA23}" type="presOf" srcId="{D1E9CF84-252F-42F8-8525-C429AD134A97}" destId="{3C90C5D1-7729-4468-9325-512615C493B0}" srcOrd="0" destOrd="0" presId="urn:microsoft.com/office/officeart/2005/8/layout/vList2"/>
    <dgm:cxn modelId="{760843A1-D086-4902-BA67-699DC0FCD28C}" type="presOf" srcId="{35BDB381-F5E6-49FF-8FC1-576996D525CA}" destId="{D49EEBDB-7901-49A3-BDDF-5A85A5A492F0}" srcOrd="0" destOrd="0" presId="urn:microsoft.com/office/officeart/2005/8/layout/vList2"/>
    <dgm:cxn modelId="{740B93BB-2B18-4438-8A91-846E977A2C44}" srcId="{D1E9CF84-252F-42F8-8525-C429AD134A97}" destId="{AB6DBC7F-251F-4A56-9E81-6867E14D6FB9}" srcOrd="2" destOrd="0" parTransId="{C080770B-8EB0-4A11-A761-2BE2F1294D66}" sibTransId="{0CCE57D4-A615-4EF4-B444-4F2D705111DB}"/>
    <dgm:cxn modelId="{956774D5-7EA1-4267-AD83-3AE6AA9B2397}" srcId="{D1E9CF84-252F-42F8-8525-C429AD134A97}" destId="{A9365AF3-1405-4381-AE77-15905F16D01F}" srcOrd="8" destOrd="0" parTransId="{71FBC9DB-5F46-4A75-B403-A99444C70822}" sibTransId="{AA691792-79EB-4A64-9FB2-55A49A77D19F}"/>
    <dgm:cxn modelId="{52E631DA-585D-4534-9C8A-FECF19210B52}" type="presOf" srcId="{7E49B2A1-B0E3-4883-8F2B-DD13A3AB5182}" destId="{97A95B40-D416-44AD-AD4F-DB2E928CFCC7}" srcOrd="0" destOrd="0" presId="urn:microsoft.com/office/officeart/2005/8/layout/vList2"/>
    <dgm:cxn modelId="{B20163DE-6F7B-4CA2-AB2F-7084449EC407}" type="presOf" srcId="{ABE8D401-7135-4677-8765-62C875EC0137}" destId="{498BEBBA-19E1-4698-AD4B-92C8E9BFEE06}" srcOrd="0" destOrd="0" presId="urn:microsoft.com/office/officeart/2005/8/layout/vList2"/>
    <dgm:cxn modelId="{B0121EE0-AA92-4175-BDA1-FE7013C0DBE6}" srcId="{D1E9CF84-252F-42F8-8525-C429AD134A97}" destId="{A770A9DE-2DAB-4DC3-A6C0-88B3392F6EC3}" srcOrd="6" destOrd="0" parTransId="{1111F82C-E5C7-410B-B8E4-C31CEF4B8EF1}" sibTransId="{F0012902-DFFA-4C59-A35B-529AA3B81EF9}"/>
    <dgm:cxn modelId="{2C34CEF2-A982-413A-8642-E6E9E7284012}" type="presOf" srcId="{20F8E96C-FCC2-4A5B-A563-E099B18C70FC}" destId="{5523B161-82B9-47EB-8AA7-CF12696C43F0}" srcOrd="0" destOrd="0" presId="urn:microsoft.com/office/officeart/2005/8/layout/vList2"/>
    <dgm:cxn modelId="{091AADB9-BA3C-4C3C-B821-42A15320D05B}" type="presParOf" srcId="{3C90C5D1-7729-4468-9325-512615C493B0}" destId="{97A95B40-D416-44AD-AD4F-DB2E928CFCC7}" srcOrd="0" destOrd="0" presId="urn:microsoft.com/office/officeart/2005/8/layout/vList2"/>
    <dgm:cxn modelId="{9687EAAC-6828-4169-A626-0D488E76F575}" type="presParOf" srcId="{3C90C5D1-7729-4468-9325-512615C493B0}" destId="{440674EC-2867-49D6-908B-EF4526698545}" srcOrd="1" destOrd="0" presId="urn:microsoft.com/office/officeart/2005/8/layout/vList2"/>
    <dgm:cxn modelId="{4EF14F50-96C9-454B-AB9B-C3FE263335E3}" type="presParOf" srcId="{3C90C5D1-7729-4468-9325-512615C493B0}" destId="{498BEBBA-19E1-4698-AD4B-92C8E9BFEE06}" srcOrd="2" destOrd="0" presId="urn:microsoft.com/office/officeart/2005/8/layout/vList2"/>
    <dgm:cxn modelId="{38C1A161-BA80-49C1-A126-0063EDF8FCC9}" type="presParOf" srcId="{3C90C5D1-7729-4468-9325-512615C493B0}" destId="{457DEA65-80CD-472E-A56E-C2DE60FA01D4}" srcOrd="3" destOrd="0" presId="urn:microsoft.com/office/officeart/2005/8/layout/vList2"/>
    <dgm:cxn modelId="{63A727F7-0D08-45C6-9282-F4A3415565D6}" type="presParOf" srcId="{3C90C5D1-7729-4468-9325-512615C493B0}" destId="{E992B81E-E96A-4343-A0F9-C03C2B4DD30D}" srcOrd="4" destOrd="0" presId="urn:microsoft.com/office/officeart/2005/8/layout/vList2"/>
    <dgm:cxn modelId="{99A4A11F-2155-436E-BA18-A04965766692}" type="presParOf" srcId="{3C90C5D1-7729-4468-9325-512615C493B0}" destId="{6860C86B-9DA3-41CE-87C6-607D40D712DF}" srcOrd="5" destOrd="0" presId="urn:microsoft.com/office/officeart/2005/8/layout/vList2"/>
    <dgm:cxn modelId="{686868D9-187D-45F7-B2D3-8D2FFE00104F}" type="presParOf" srcId="{3C90C5D1-7729-4468-9325-512615C493B0}" destId="{D49EEBDB-7901-49A3-BDDF-5A85A5A492F0}" srcOrd="6" destOrd="0" presId="urn:microsoft.com/office/officeart/2005/8/layout/vList2"/>
    <dgm:cxn modelId="{1C630CF9-83BB-4CB9-91BC-03E3EC1A7B17}" type="presParOf" srcId="{3C90C5D1-7729-4468-9325-512615C493B0}" destId="{3FA7C897-3A5C-42D7-A473-1BC7DEBE62BE}" srcOrd="7" destOrd="0" presId="urn:microsoft.com/office/officeart/2005/8/layout/vList2"/>
    <dgm:cxn modelId="{BA833FEE-71D5-48DF-8AC9-365637819DCE}" type="presParOf" srcId="{3C90C5D1-7729-4468-9325-512615C493B0}" destId="{14CF5AD8-6530-4BEB-A939-7AEFB1FDFDF7}" srcOrd="8" destOrd="0" presId="urn:microsoft.com/office/officeart/2005/8/layout/vList2"/>
    <dgm:cxn modelId="{B598BE73-2F9D-4B0C-B4FB-F38E58A09C2F}" type="presParOf" srcId="{3C90C5D1-7729-4468-9325-512615C493B0}" destId="{C98CFE93-1876-4349-857E-504FD202DDC3}" srcOrd="9" destOrd="0" presId="urn:microsoft.com/office/officeart/2005/8/layout/vList2"/>
    <dgm:cxn modelId="{305D6BD4-D51D-4678-B757-53D286D14C1C}" type="presParOf" srcId="{3C90C5D1-7729-4468-9325-512615C493B0}" destId="{05AC1264-AEBE-4B20-97BA-8FAFCE810665}" srcOrd="10" destOrd="0" presId="urn:microsoft.com/office/officeart/2005/8/layout/vList2"/>
    <dgm:cxn modelId="{A01AEC9C-7BA4-4EDE-99F6-BA248ED55D8C}" type="presParOf" srcId="{3C90C5D1-7729-4468-9325-512615C493B0}" destId="{CA011007-42E8-4827-8F4E-8B7A6301447D}" srcOrd="11" destOrd="0" presId="urn:microsoft.com/office/officeart/2005/8/layout/vList2"/>
    <dgm:cxn modelId="{3EDEB6F7-DF02-4FF9-B8BA-D446E39E19AA}" type="presParOf" srcId="{3C90C5D1-7729-4468-9325-512615C493B0}" destId="{0ADE012A-1F6A-42A3-AC30-4BF7868179D2}" srcOrd="12" destOrd="0" presId="urn:microsoft.com/office/officeart/2005/8/layout/vList2"/>
    <dgm:cxn modelId="{EABC035F-D90A-4047-A3C5-B6FAA1340731}" type="presParOf" srcId="{3C90C5D1-7729-4468-9325-512615C493B0}" destId="{D654F9BD-BF7E-4480-A275-5FFA312A2066}" srcOrd="13" destOrd="0" presId="urn:microsoft.com/office/officeart/2005/8/layout/vList2"/>
    <dgm:cxn modelId="{90CF0DD2-CC79-4C8D-B59B-A8898B178CE9}" type="presParOf" srcId="{3C90C5D1-7729-4468-9325-512615C493B0}" destId="{5523B161-82B9-47EB-8AA7-CF12696C43F0}" srcOrd="14" destOrd="0" presId="urn:microsoft.com/office/officeart/2005/8/layout/vList2"/>
    <dgm:cxn modelId="{4153249E-36DB-47BD-BC7A-133A93A2EA26}" type="presParOf" srcId="{3C90C5D1-7729-4468-9325-512615C493B0}" destId="{406F5F2E-AA92-472C-87C7-255B3C2619B7}" srcOrd="15" destOrd="0" presId="urn:microsoft.com/office/officeart/2005/8/layout/vList2"/>
    <dgm:cxn modelId="{295F7FB6-B990-4E01-8F78-5859B8777942}" type="presParOf" srcId="{3C90C5D1-7729-4468-9325-512615C493B0}" destId="{A932100C-D93C-4AC9-9634-E75FD3834700}" srcOrd="1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C80397-2B8C-46CF-8506-F8311C8538AC}" type="doc">
      <dgm:prSet loTypeId="urn:microsoft.com/office/officeart/2005/8/layout/default" loCatId="list" qsTypeId="urn:microsoft.com/office/officeart/2005/8/quickstyle/simple1#2" qsCatId="simple" csTypeId="urn:microsoft.com/office/officeart/2005/8/colors/colorful1#1" csCatId="colorful"/>
      <dgm:spPr/>
      <dgm:t>
        <a:bodyPr/>
        <a:lstStyle/>
        <a:p>
          <a:endParaRPr lang="en-US"/>
        </a:p>
      </dgm:t>
    </dgm:pt>
    <dgm:pt modelId="{644CFCB7-3216-43C6-B127-D15D3038D7D6}">
      <dgm:prSet custT="1"/>
      <dgm:spPr/>
      <dgm:t>
        <a:bodyPr/>
        <a:lstStyle/>
        <a:p>
          <a:r>
            <a:rPr lang="en-GB" sz="1400" dirty="0"/>
            <a:t>Telecare &amp;Sensors</a:t>
          </a:r>
          <a:endParaRPr lang="en-US" sz="1400" dirty="0"/>
        </a:p>
      </dgm:t>
    </dgm:pt>
    <dgm:pt modelId="{0C5FDC3F-CEBD-4BD4-91C1-A9869C1FE854}" type="parTrans" cxnId="{25CF7D18-C94C-45F5-90AE-40730EAC19C3}">
      <dgm:prSet/>
      <dgm:spPr/>
      <dgm:t>
        <a:bodyPr/>
        <a:lstStyle/>
        <a:p>
          <a:endParaRPr lang="en-US"/>
        </a:p>
      </dgm:t>
    </dgm:pt>
    <dgm:pt modelId="{2DE778E8-0199-479C-9117-01B9296C3C4A}" type="sibTrans" cxnId="{25CF7D18-C94C-45F5-90AE-40730EAC19C3}">
      <dgm:prSet/>
      <dgm:spPr/>
      <dgm:t>
        <a:bodyPr/>
        <a:lstStyle/>
        <a:p>
          <a:endParaRPr lang="en-US"/>
        </a:p>
      </dgm:t>
    </dgm:pt>
    <dgm:pt modelId="{D44C4C11-A5C4-456F-9069-ACFEE41F573C}">
      <dgm:prSet custT="1"/>
      <dgm:spPr/>
      <dgm:t>
        <a:bodyPr/>
        <a:lstStyle/>
        <a:p>
          <a:r>
            <a:rPr lang="en-GB" sz="1600" dirty="0"/>
            <a:t>Benefits</a:t>
          </a:r>
          <a:r>
            <a:rPr lang="en-GB" sz="1200" dirty="0"/>
            <a:t> </a:t>
          </a:r>
          <a:endParaRPr lang="en-US" sz="1200" dirty="0"/>
        </a:p>
      </dgm:t>
    </dgm:pt>
    <dgm:pt modelId="{8D40B21E-82B6-42C3-A036-C00CF740135A}" type="parTrans" cxnId="{7278FCAF-D0E8-48F1-827D-95B67219AD03}">
      <dgm:prSet/>
      <dgm:spPr/>
      <dgm:t>
        <a:bodyPr/>
        <a:lstStyle/>
        <a:p>
          <a:endParaRPr lang="en-US"/>
        </a:p>
      </dgm:t>
    </dgm:pt>
    <dgm:pt modelId="{58EADFB4-94D3-4C86-B041-544C97CEA514}" type="sibTrans" cxnId="{7278FCAF-D0E8-48F1-827D-95B67219AD03}">
      <dgm:prSet/>
      <dgm:spPr/>
      <dgm:t>
        <a:bodyPr/>
        <a:lstStyle/>
        <a:p>
          <a:endParaRPr lang="en-US"/>
        </a:p>
      </dgm:t>
    </dgm:pt>
    <dgm:pt modelId="{65A4378A-43FE-4E31-8118-FF60015744DD}">
      <dgm:prSet/>
      <dgm:spPr/>
      <dgm:t>
        <a:bodyPr/>
        <a:lstStyle/>
        <a:p>
          <a:r>
            <a:rPr lang="en-GB" dirty="0"/>
            <a:t>Fall detection, medication reminders, remote monitoring to support ageing in place</a:t>
          </a:r>
          <a:endParaRPr lang="en-US" dirty="0"/>
        </a:p>
      </dgm:t>
    </dgm:pt>
    <dgm:pt modelId="{A57281A9-A7BB-44CE-8DF4-3D0D432BEF09}" type="parTrans" cxnId="{A70D7B05-B7B1-4C81-96DC-413F2BC2638B}">
      <dgm:prSet/>
      <dgm:spPr/>
      <dgm:t>
        <a:bodyPr/>
        <a:lstStyle/>
        <a:p>
          <a:endParaRPr lang="en-US"/>
        </a:p>
      </dgm:t>
    </dgm:pt>
    <dgm:pt modelId="{1E2E3988-7038-403A-B703-A593829AFEA6}" type="sibTrans" cxnId="{A70D7B05-B7B1-4C81-96DC-413F2BC2638B}">
      <dgm:prSet/>
      <dgm:spPr/>
      <dgm:t>
        <a:bodyPr/>
        <a:lstStyle/>
        <a:p>
          <a:endParaRPr lang="en-US"/>
        </a:p>
      </dgm:t>
    </dgm:pt>
    <dgm:pt modelId="{8EAA77B1-A7CE-440F-8EF1-0DF48C1065BB}">
      <dgm:prSet custT="1"/>
      <dgm:spPr/>
      <dgm:t>
        <a:bodyPr/>
        <a:lstStyle/>
        <a:p>
          <a:r>
            <a:rPr lang="en-GB" sz="1800" dirty="0"/>
            <a:t>Limitations</a:t>
          </a:r>
          <a:endParaRPr lang="en-US" sz="1800" dirty="0"/>
        </a:p>
      </dgm:t>
    </dgm:pt>
    <dgm:pt modelId="{577B64CA-3806-4234-BA3D-F653D3C52997}" type="parTrans" cxnId="{4AFFCA7C-B387-4C87-AE8B-9F7D45A3E1CB}">
      <dgm:prSet/>
      <dgm:spPr/>
      <dgm:t>
        <a:bodyPr/>
        <a:lstStyle/>
        <a:p>
          <a:endParaRPr lang="en-US"/>
        </a:p>
      </dgm:t>
    </dgm:pt>
    <dgm:pt modelId="{541AE008-0357-467E-ABE1-E6E16C0DAC17}" type="sibTrans" cxnId="{4AFFCA7C-B387-4C87-AE8B-9F7D45A3E1CB}">
      <dgm:prSet/>
      <dgm:spPr/>
      <dgm:t>
        <a:bodyPr/>
        <a:lstStyle/>
        <a:p>
          <a:endParaRPr lang="en-US"/>
        </a:p>
      </dgm:t>
    </dgm:pt>
    <dgm:pt modelId="{46052D29-D5CA-4E34-9648-D9D6B47E2AA4}">
      <dgm:prSet/>
      <dgm:spPr/>
      <dgm:t>
        <a:bodyPr/>
        <a:lstStyle/>
        <a:p>
          <a:r>
            <a:rPr lang="en-GB"/>
            <a:t>Mixed evidence on delaying care home entry (Howard et al.,2021); privacy concerns and user acceptance issues</a:t>
          </a:r>
          <a:endParaRPr lang="en-US"/>
        </a:p>
      </dgm:t>
    </dgm:pt>
    <dgm:pt modelId="{75EFBFA7-FFC6-4DBB-9479-73F850D4E5F1}" type="parTrans" cxnId="{BC3D264C-1B7F-4437-A1D2-A95098C16649}">
      <dgm:prSet/>
      <dgm:spPr/>
      <dgm:t>
        <a:bodyPr/>
        <a:lstStyle/>
        <a:p>
          <a:endParaRPr lang="en-US"/>
        </a:p>
      </dgm:t>
    </dgm:pt>
    <dgm:pt modelId="{F8D43F11-0363-4E42-966D-5A4B25BDE80D}" type="sibTrans" cxnId="{BC3D264C-1B7F-4437-A1D2-A95098C16649}">
      <dgm:prSet/>
      <dgm:spPr/>
      <dgm:t>
        <a:bodyPr/>
        <a:lstStyle/>
        <a:p>
          <a:endParaRPr lang="en-US"/>
        </a:p>
      </dgm:t>
    </dgm:pt>
    <dgm:pt modelId="{CAF57276-37F6-4926-A314-4598C9C5D1B2}">
      <dgm:prSet custT="1"/>
      <dgm:spPr/>
      <dgm:t>
        <a:bodyPr/>
        <a:lstStyle/>
        <a:p>
          <a:r>
            <a:rPr lang="en-GB" sz="1600" dirty="0"/>
            <a:t>Dementia Technology </a:t>
          </a:r>
          <a:endParaRPr lang="en-US" sz="1600" dirty="0"/>
        </a:p>
      </dgm:t>
    </dgm:pt>
    <dgm:pt modelId="{99138216-B4F2-4A9A-AAD5-2E51102BDB66}" type="parTrans" cxnId="{B0718B72-5C1F-4491-BB19-B46F90C9070C}">
      <dgm:prSet/>
      <dgm:spPr/>
      <dgm:t>
        <a:bodyPr/>
        <a:lstStyle/>
        <a:p>
          <a:endParaRPr lang="en-US"/>
        </a:p>
      </dgm:t>
    </dgm:pt>
    <dgm:pt modelId="{31B0D962-FBD7-4692-9FA7-A09B487BD0D5}" type="sibTrans" cxnId="{B0718B72-5C1F-4491-BB19-B46F90C9070C}">
      <dgm:prSet/>
      <dgm:spPr/>
      <dgm:t>
        <a:bodyPr/>
        <a:lstStyle/>
        <a:p>
          <a:endParaRPr lang="en-US"/>
        </a:p>
      </dgm:t>
    </dgm:pt>
    <dgm:pt modelId="{FF1C4746-B53D-4E69-A274-5AE6DABE5E5D}">
      <dgm:prSet custT="1"/>
      <dgm:spPr/>
      <dgm:t>
        <a:bodyPr/>
        <a:lstStyle/>
        <a:p>
          <a:r>
            <a:rPr lang="en-GB" sz="1600" dirty="0"/>
            <a:t>Benefits</a:t>
          </a:r>
          <a:endParaRPr lang="en-US" sz="1600" dirty="0"/>
        </a:p>
      </dgm:t>
    </dgm:pt>
    <dgm:pt modelId="{2A9A8310-094C-4041-BFFD-3A46F5B4C471}" type="parTrans" cxnId="{1AEB405C-E345-43F0-9F7A-BEF3115DE16D}">
      <dgm:prSet/>
      <dgm:spPr/>
      <dgm:t>
        <a:bodyPr/>
        <a:lstStyle/>
        <a:p>
          <a:endParaRPr lang="en-US"/>
        </a:p>
      </dgm:t>
    </dgm:pt>
    <dgm:pt modelId="{76AE002B-A6C8-41F0-8EC0-1F8616E24BE5}" type="sibTrans" cxnId="{1AEB405C-E345-43F0-9F7A-BEF3115DE16D}">
      <dgm:prSet/>
      <dgm:spPr/>
      <dgm:t>
        <a:bodyPr/>
        <a:lstStyle/>
        <a:p>
          <a:endParaRPr lang="en-US"/>
        </a:p>
      </dgm:t>
    </dgm:pt>
    <dgm:pt modelId="{67421264-1445-4B5D-8F6A-94822CF819CE}">
      <dgm:prSet custT="1"/>
      <dgm:spPr/>
      <dgm:t>
        <a:bodyPr/>
        <a:lstStyle/>
        <a:p>
          <a:r>
            <a:rPr lang="en-GB" sz="1200" dirty="0"/>
            <a:t>GPS trackers, smart home prompts, cognitive apps to support independence and safety</a:t>
          </a:r>
          <a:endParaRPr lang="en-US" sz="1200" dirty="0"/>
        </a:p>
      </dgm:t>
    </dgm:pt>
    <dgm:pt modelId="{D026072E-5CAD-4BB7-8A6A-9BA77EAB1F13}" type="parTrans" cxnId="{927337E6-7B13-451D-A85A-22B4942B5B95}">
      <dgm:prSet/>
      <dgm:spPr/>
      <dgm:t>
        <a:bodyPr/>
        <a:lstStyle/>
        <a:p>
          <a:endParaRPr lang="en-US"/>
        </a:p>
      </dgm:t>
    </dgm:pt>
    <dgm:pt modelId="{CEB6BDB3-B0C4-4BC1-91A4-A52EED41F567}" type="sibTrans" cxnId="{927337E6-7B13-451D-A85A-22B4942B5B95}">
      <dgm:prSet/>
      <dgm:spPr/>
      <dgm:t>
        <a:bodyPr/>
        <a:lstStyle/>
        <a:p>
          <a:endParaRPr lang="en-US"/>
        </a:p>
      </dgm:t>
    </dgm:pt>
    <dgm:pt modelId="{4CD60DDD-8635-4205-A2D9-46DAF4A6FCAF}">
      <dgm:prSet custT="1"/>
      <dgm:spPr/>
      <dgm:t>
        <a:bodyPr/>
        <a:lstStyle/>
        <a:p>
          <a:r>
            <a:rPr lang="en-GB" sz="1800" dirty="0"/>
            <a:t>Limitations </a:t>
          </a:r>
          <a:endParaRPr lang="en-US" sz="1800" dirty="0"/>
        </a:p>
      </dgm:t>
    </dgm:pt>
    <dgm:pt modelId="{079136CE-7A66-4694-9967-005B8DDED01C}" type="parTrans" cxnId="{16DAB763-BC6F-410A-8F34-8EC79679A1CE}">
      <dgm:prSet/>
      <dgm:spPr/>
      <dgm:t>
        <a:bodyPr/>
        <a:lstStyle/>
        <a:p>
          <a:endParaRPr lang="en-US"/>
        </a:p>
      </dgm:t>
    </dgm:pt>
    <dgm:pt modelId="{26231E27-D064-4B84-B862-A43CE173A41F}" type="sibTrans" cxnId="{16DAB763-BC6F-410A-8F34-8EC79679A1CE}">
      <dgm:prSet/>
      <dgm:spPr/>
      <dgm:t>
        <a:bodyPr/>
        <a:lstStyle/>
        <a:p>
          <a:endParaRPr lang="en-US"/>
        </a:p>
      </dgm:t>
    </dgm:pt>
    <dgm:pt modelId="{DB3D2FCB-737C-40D0-9CDB-9176CE6EF304}">
      <dgm:prSet/>
      <dgm:spPr/>
      <dgm:t>
        <a:bodyPr/>
        <a:lstStyle/>
        <a:p>
          <a:r>
            <a:rPr lang="en-GB"/>
            <a:t>Variable uptake; risk of over –surveillance; digital exclusion affects many older people (Age UK,2025)</a:t>
          </a:r>
          <a:endParaRPr lang="en-US"/>
        </a:p>
      </dgm:t>
    </dgm:pt>
    <dgm:pt modelId="{D25A10BD-8C90-4608-93B3-44F543BF13B0}" type="parTrans" cxnId="{33B3310D-6DEF-43FA-B480-D2986B342111}">
      <dgm:prSet/>
      <dgm:spPr/>
      <dgm:t>
        <a:bodyPr/>
        <a:lstStyle/>
        <a:p>
          <a:endParaRPr lang="en-US"/>
        </a:p>
      </dgm:t>
    </dgm:pt>
    <dgm:pt modelId="{D735CC3B-0A67-4D90-B3CE-CA9377AB638F}" type="sibTrans" cxnId="{33B3310D-6DEF-43FA-B480-D2986B342111}">
      <dgm:prSet/>
      <dgm:spPr/>
      <dgm:t>
        <a:bodyPr/>
        <a:lstStyle/>
        <a:p>
          <a:endParaRPr lang="en-US"/>
        </a:p>
      </dgm:t>
    </dgm:pt>
    <dgm:pt modelId="{58424486-CA17-4870-93B3-F1DC6AA357A5}">
      <dgm:prSet custT="1"/>
      <dgm:spPr/>
      <dgm:t>
        <a:bodyPr/>
        <a:lstStyle/>
        <a:p>
          <a:r>
            <a:rPr lang="en-GB" sz="1600" dirty="0"/>
            <a:t>Robotics &amp; AI</a:t>
          </a:r>
          <a:endParaRPr lang="en-US" sz="1600" dirty="0"/>
        </a:p>
      </dgm:t>
    </dgm:pt>
    <dgm:pt modelId="{4A7361EA-A75C-4D8C-9D7B-CD157D134CEE}" type="parTrans" cxnId="{BAB8B0D6-C4FA-4C6F-9953-B91BAC8569A7}">
      <dgm:prSet/>
      <dgm:spPr/>
      <dgm:t>
        <a:bodyPr/>
        <a:lstStyle/>
        <a:p>
          <a:endParaRPr lang="en-US"/>
        </a:p>
      </dgm:t>
    </dgm:pt>
    <dgm:pt modelId="{6C4FA19C-452A-4BE1-96C5-C57953F2CDB7}" type="sibTrans" cxnId="{BAB8B0D6-C4FA-4C6F-9953-B91BAC8569A7}">
      <dgm:prSet/>
      <dgm:spPr/>
      <dgm:t>
        <a:bodyPr/>
        <a:lstStyle/>
        <a:p>
          <a:endParaRPr lang="en-US"/>
        </a:p>
      </dgm:t>
    </dgm:pt>
    <dgm:pt modelId="{A640B632-B966-4947-9064-8DA48E9BEE68}">
      <dgm:prSet custT="1"/>
      <dgm:spPr/>
      <dgm:t>
        <a:bodyPr/>
        <a:lstStyle/>
        <a:p>
          <a:r>
            <a:rPr lang="en-GB" sz="1600" dirty="0"/>
            <a:t>Benefits</a:t>
          </a:r>
          <a:endParaRPr lang="en-US" sz="1600" dirty="0"/>
        </a:p>
      </dgm:t>
    </dgm:pt>
    <dgm:pt modelId="{39043F2D-81D2-48EA-8457-F8EEFF8E42C3}" type="parTrans" cxnId="{39D03A70-391D-4FA2-9D61-85D36A20484D}">
      <dgm:prSet/>
      <dgm:spPr/>
      <dgm:t>
        <a:bodyPr/>
        <a:lstStyle/>
        <a:p>
          <a:endParaRPr lang="en-US"/>
        </a:p>
      </dgm:t>
    </dgm:pt>
    <dgm:pt modelId="{6FB886EE-C64C-47F3-88E3-788BD4E66988}" type="sibTrans" cxnId="{39D03A70-391D-4FA2-9D61-85D36A20484D}">
      <dgm:prSet/>
      <dgm:spPr/>
      <dgm:t>
        <a:bodyPr/>
        <a:lstStyle/>
        <a:p>
          <a:endParaRPr lang="en-US"/>
        </a:p>
      </dgm:t>
    </dgm:pt>
    <dgm:pt modelId="{87A5B339-A951-4518-879C-874DF4766B93}">
      <dgm:prSet/>
      <dgm:spPr/>
      <dgm:t>
        <a:bodyPr/>
        <a:lstStyle/>
        <a:p>
          <a:r>
            <a:rPr lang="en-GB" dirty="0"/>
            <a:t>Companionship robots, medication robots (e.g. Genie ); potential capacity boost for workforce</a:t>
          </a:r>
          <a:endParaRPr lang="en-US" dirty="0"/>
        </a:p>
      </dgm:t>
    </dgm:pt>
    <dgm:pt modelId="{9D59DAB2-1B9A-43B0-B309-C9788684ACE1}" type="parTrans" cxnId="{B961219F-D0EA-4AC8-82E0-FFDB01647F91}">
      <dgm:prSet/>
      <dgm:spPr/>
      <dgm:t>
        <a:bodyPr/>
        <a:lstStyle/>
        <a:p>
          <a:endParaRPr lang="en-US"/>
        </a:p>
      </dgm:t>
    </dgm:pt>
    <dgm:pt modelId="{49ADE29D-530E-4FCA-BDBC-D3E6DFB08B77}" type="sibTrans" cxnId="{B961219F-D0EA-4AC8-82E0-FFDB01647F91}">
      <dgm:prSet/>
      <dgm:spPr/>
      <dgm:t>
        <a:bodyPr/>
        <a:lstStyle/>
        <a:p>
          <a:endParaRPr lang="en-US"/>
        </a:p>
      </dgm:t>
    </dgm:pt>
    <dgm:pt modelId="{9B115D99-330C-4CDC-BA7F-F24CB2223768}">
      <dgm:prSet custT="1"/>
      <dgm:spPr/>
      <dgm:t>
        <a:bodyPr/>
        <a:lstStyle/>
        <a:p>
          <a:r>
            <a:rPr lang="en-GB" sz="1800" dirty="0"/>
            <a:t>Limitations</a:t>
          </a:r>
          <a:endParaRPr lang="en-US" sz="1800" dirty="0"/>
        </a:p>
      </dgm:t>
    </dgm:pt>
    <dgm:pt modelId="{597BEE9C-1365-49EC-ABF3-DDC204DC18B9}" type="parTrans" cxnId="{0AE86D59-A97F-4AA0-9B21-77A3E22A0310}">
      <dgm:prSet/>
      <dgm:spPr/>
      <dgm:t>
        <a:bodyPr/>
        <a:lstStyle/>
        <a:p>
          <a:endParaRPr lang="en-US"/>
        </a:p>
      </dgm:t>
    </dgm:pt>
    <dgm:pt modelId="{90766891-9723-4CBB-A3F2-1779183452AE}" type="sibTrans" cxnId="{0AE86D59-A97F-4AA0-9B21-77A3E22A0310}">
      <dgm:prSet/>
      <dgm:spPr/>
      <dgm:t>
        <a:bodyPr/>
        <a:lstStyle/>
        <a:p>
          <a:endParaRPr lang="en-US"/>
        </a:p>
      </dgm:t>
    </dgm:pt>
    <dgm:pt modelId="{2EC4DD78-BD92-499D-BCF0-AB40698E19D9}">
      <dgm:prSet/>
      <dgm:spPr/>
      <dgm:t>
        <a:bodyPr/>
        <a:lstStyle/>
        <a:p>
          <a:r>
            <a:rPr lang="en-GB"/>
            <a:t>High cost; ethical questions around dignity and consent; cannot replace human connection and relational care</a:t>
          </a:r>
          <a:endParaRPr lang="en-US"/>
        </a:p>
      </dgm:t>
    </dgm:pt>
    <dgm:pt modelId="{02CB99A4-1AE5-498A-BE08-4E60E9112279}" type="parTrans" cxnId="{AA98F9F0-A6FC-4ECA-9175-D9155196AFFF}">
      <dgm:prSet/>
      <dgm:spPr/>
      <dgm:t>
        <a:bodyPr/>
        <a:lstStyle/>
        <a:p>
          <a:endParaRPr lang="en-US"/>
        </a:p>
      </dgm:t>
    </dgm:pt>
    <dgm:pt modelId="{BAC6DDA1-9664-4BBA-AE0B-AD0BB2B75AC3}" type="sibTrans" cxnId="{AA98F9F0-A6FC-4ECA-9175-D9155196AFFF}">
      <dgm:prSet/>
      <dgm:spPr/>
      <dgm:t>
        <a:bodyPr/>
        <a:lstStyle/>
        <a:p>
          <a:endParaRPr lang="en-US"/>
        </a:p>
      </dgm:t>
    </dgm:pt>
    <dgm:pt modelId="{570AB681-A0BE-4BA7-96D5-059EB7D8DFBE}" type="pres">
      <dgm:prSet presAssocID="{14C80397-2B8C-46CF-8506-F8311C8538AC}" presName="diagram" presStyleCnt="0">
        <dgm:presLayoutVars>
          <dgm:dir/>
          <dgm:resizeHandles val="exact"/>
        </dgm:presLayoutVars>
      </dgm:prSet>
      <dgm:spPr/>
    </dgm:pt>
    <dgm:pt modelId="{7847C592-56CB-405C-A172-B0DDFFA162E4}" type="pres">
      <dgm:prSet presAssocID="{644CFCB7-3216-43C6-B127-D15D3038D7D6}" presName="node" presStyleLbl="node1" presStyleIdx="0" presStyleCnt="15">
        <dgm:presLayoutVars>
          <dgm:bulletEnabled val="1"/>
        </dgm:presLayoutVars>
      </dgm:prSet>
      <dgm:spPr/>
    </dgm:pt>
    <dgm:pt modelId="{7D30D9BD-6884-4A31-B54C-841ECADE116F}" type="pres">
      <dgm:prSet presAssocID="{2DE778E8-0199-479C-9117-01B9296C3C4A}" presName="sibTrans" presStyleCnt="0"/>
      <dgm:spPr/>
    </dgm:pt>
    <dgm:pt modelId="{C26E89DA-D5BE-4AF6-AB41-AE669FBD1788}" type="pres">
      <dgm:prSet presAssocID="{D44C4C11-A5C4-456F-9069-ACFEE41F573C}" presName="node" presStyleLbl="node1" presStyleIdx="1" presStyleCnt="15" custLinFactNeighborX="-1292" custLinFactNeighborY="-5384">
        <dgm:presLayoutVars>
          <dgm:bulletEnabled val="1"/>
        </dgm:presLayoutVars>
      </dgm:prSet>
      <dgm:spPr/>
    </dgm:pt>
    <dgm:pt modelId="{4C81FB92-376B-436F-8EAD-9C89A9A3E57C}" type="pres">
      <dgm:prSet presAssocID="{58EADFB4-94D3-4C86-B041-544C97CEA514}" presName="sibTrans" presStyleCnt="0"/>
      <dgm:spPr/>
    </dgm:pt>
    <dgm:pt modelId="{4DD7CE77-E28A-4B95-AFE5-56A1FA73443A}" type="pres">
      <dgm:prSet presAssocID="{65A4378A-43FE-4E31-8118-FF60015744DD}" presName="node" presStyleLbl="node1" presStyleIdx="2" presStyleCnt="15">
        <dgm:presLayoutVars>
          <dgm:bulletEnabled val="1"/>
        </dgm:presLayoutVars>
      </dgm:prSet>
      <dgm:spPr/>
    </dgm:pt>
    <dgm:pt modelId="{2B9B5726-21A8-4058-8DD6-A3E6601229D0}" type="pres">
      <dgm:prSet presAssocID="{1E2E3988-7038-403A-B703-A593829AFEA6}" presName="sibTrans" presStyleCnt="0"/>
      <dgm:spPr/>
    </dgm:pt>
    <dgm:pt modelId="{5209CDC5-E6BB-4C83-A1BA-EEDD078D7949}" type="pres">
      <dgm:prSet presAssocID="{8EAA77B1-A7CE-440F-8EF1-0DF48C1065BB}" presName="node" presStyleLbl="node1" presStyleIdx="3" presStyleCnt="15">
        <dgm:presLayoutVars>
          <dgm:bulletEnabled val="1"/>
        </dgm:presLayoutVars>
      </dgm:prSet>
      <dgm:spPr/>
    </dgm:pt>
    <dgm:pt modelId="{15ADDDF2-336C-4947-89CB-F0C97832F2A3}" type="pres">
      <dgm:prSet presAssocID="{541AE008-0357-467E-ABE1-E6E16C0DAC17}" presName="sibTrans" presStyleCnt="0"/>
      <dgm:spPr/>
    </dgm:pt>
    <dgm:pt modelId="{6B6C1007-2E14-4DF1-94D8-D429B587933A}" type="pres">
      <dgm:prSet presAssocID="{46052D29-D5CA-4E34-9648-D9D6B47E2AA4}" presName="node" presStyleLbl="node1" presStyleIdx="4" presStyleCnt="15">
        <dgm:presLayoutVars>
          <dgm:bulletEnabled val="1"/>
        </dgm:presLayoutVars>
      </dgm:prSet>
      <dgm:spPr/>
    </dgm:pt>
    <dgm:pt modelId="{729956B2-B5D5-4B56-A7FA-8616CF02D655}" type="pres">
      <dgm:prSet presAssocID="{F8D43F11-0363-4E42-966D-5A4B25BDE80D}" presName="sibTrans" presStyleCnt="0"/>
      <dgm:spPr/>
    </dgm:pt>
    <dgm:pt modelId="{1E32A2EA-8B08-438A-9743-01E679AFB3CC}" type="pres">
      <dgm:prSet presAssocID="{CAF57276-37F6-4926-A314-4598C9C5D1B2}" presName="node" presStyleLbl="node1" presStyleIdx="5" presStyleCnt="15">
        <dgm:presLayoutVars>
          <dgm:bulletEnabled val="1"/>
        </dgm:presLayoutVars>
      </dgm:prSet>
      <dgm:spPr/>
    </dgm:pt>
    <dgm:pt modelId="{D5EA6693-A049-4F4A-96CE-361026203A30}" type="pres">
      <dgm:prSet presAssocID="{31B0D962-FBD7-4692-9FA7-A09B487BD0D5}" presName="sibTrans" presStyleCnt="0"/>
      <dgm:spPr/>
    </dgm:pt>
    <dgm:pt modelId="{BDABFBD0-856C-4CF3-A579-E1E808B27A90}" type="pres">
      <dgm:prSet presAssocID="{FF1C4746-B53D-4E69-A274-5AE6DABE5E5D}" presName="node" presStyleLbl="node1" presStyleIdx="6" presStyleCnt="15">
        <dgm:presLayoutVars>
          <dgm:bulletEnabled val="1"/>
        </dgm:presLayoutVars>
      </dgm:prSet>
      <dgm:spPr/>
    </dgm:pt>
    <dgm:pt modelId="{5FE4F4C2-7160-483F-BE9A-4D1D694E40A3}" type="pres">
      <dgm:prSet presAssocID="{76AE002B-A6C8-41F0-8EC0-1F8616E24BE5}" presName="sibTrans" presStyleCnt="0"/>
      <dgm:spPr/>
    </dgm:pt>
    <dgm:pt modelId="{BF81F4DE-CF64-4CFF-9196-C10002CCF7DA}" type="pres">
      <dgm:prSet presAssocID="{67421264-1445-4B5D-8F6A-94822CF819CE}" presName="node" presStyleLbl="node1" presStyleIdx="7" presStyleCnt="15">
        <dgm:presLayoutVars>
          <dgm:bulletEnabled val="1"/>
        </dgm:presLayoutVars>
      </dgm:prSet>
      <dgm:spPr/>
    </dgm:pt>
    <dgm:pt modelId="{1EDD4A99-A60F-49B1-A766-C3E3981BF8F6}" type="pres">
      <dgm:prSet presAssocID="{CEB6BDB3-B0C4-4BC1-91A4-A52EED41F567}" presName="sibTrans" presStyleCnt="0"/>
      <dgm:spPr/>
    </dgm:pt>
    <dgm:pt modelId="{5A2C681E-F1C7-41B6-BF52-CB1144F26D57}" type="pres">
      <dgm:prSet presAssocID="{4CD60DDD-8635-4205-A2D9-46DAF4A6FCAF}" presName="node" presStyleLbl="node1" presStyleIdx="8" presStyleCnt="15">
        <dgm:presLayoutVars>
          <dgm:bulletEnabled val="1"/>
        </dgm:presLayoutVars>
      </dgm:prSet>
      <dgm:spPr/>
    </dgm:pt>
    <dgm:pt modelId="{C30B9848-07A9-49A6-BC10-5B8AEB128F93}" type="pres">
      <dgm:prSet presAssocID="{26231E27-D064-4B84-B862-A43CE173A41F}" presName="sibTrans" presStyleCnt="0"/>
      <dgm:spPr/>
    </dgm:pt>
    <dgm:pt modelId="{D33AAAA0-9736-43EC-89C0-64E73B8410A1}" type="pres">
      <dgm:prSet presAssocID="{DB3D2FCB-737C-40D0-9CDB-9176CE6EF304}" presName="node" presStyleLbl="node1" presStyleIdx="9" presStyleCnt="15">
        <dgm:presLayoutVars>
          <dgm:bulletEnabled val="1"/>
        </dgm:presLayoutVars>
      </dgm:prSet>
      <dgm:spPr/>
    </dgm:pt>
    <dgm:pt modelId="{B5491E2D-AC55-45C3-9682-206DAAF6BD11}" type="pres">
      <dgm:prSet presAssocID="{D735CC3B-0A67-4D90-B3CE-CA9377AB638F}" presName="sibTrans" presStyleCnt="0"/>
      <dgm:spPr/>
    </dgm:pt>
    <dgm:pt modelId="{F2D9268F-5B1F-4093-9563-A107B42BF9A7}" type="pres">
      <dgm:prSet presAssocID="{58424486-CA17-4870-93B3-F1DC6AA357A5}" presName="node" presStyleLbl="node1" presStyleIdx="10" presStyleCnt="15" custLinFactNeighborX="-646" custLinFactNeighborY="2154">
        <dgm:presLayoutVars>
          <dgm:bulletEnabled val="1"/>
        </dgm:presLayoutVars>
      </dgm:prSet>
      <dgm:spPr/>
    </dgm:pt>
    <dgm:pt modelId="{4C361979-2662-4EA0-9256-233CF6692900}" type="pres">
      <dgm:prSet presAssocID="{6C4FA19C-452A-4BE1-96C5-C57953F2CDB7}" presName="sibTrans" presStyleCnt="0"/>
      <dgm:spPr/>
    </dgm:pt>
    <dgm:pt modelId="{46117F44-9C7B-463E-9355-FAE2AC47F554}" type="pres">
      <dgm:prSet presAssocID="{A640B632-B966-4947-9064-8DA48E9BEE68}" presName="node" presStyleLbl="node1" presStyleIdx="11" presStyleCnt="15" custLinFactNeighborX="0" custLinFactNeighborY="0">
        <dgm:presLayoutVars>
          <dgm:bulletEnabled val="1"/>
        </dgm:presLayoutVars>
      </dgm:prSet>
      <dgm:spPr/>
    </dgm:pt>
    <dgm:pt modelId="{F5B3F313-274B-437B-9387-679991818903}" type="pres">
      <dgm:prSet presAssocID="{6FB886EE-C64C-47F3-88E3-788BD4E66988}" presName="sibTrans" presStyleCnt="0"/>
      <dgm:spPr/>
    </dgm:pt>
    <dgm:pt modelId="{4EB1BC8B-A018-4C22-A31D-F7C596B81752}" type="pres">
      <dgm:prSet presAssocID="{87A5B339-A951-4518-879C-874DF4766B93}" presName="node" presStyleLbl="node1" presStyleIdx="12" presStyleCnt="15">
        <dgm:presLayoutVars>
          <dgm:bulletEnabled val="1"/>
        </dgm:presLayoutVars>
      </dgm:prSet>
      <dgm:spPr/>
    </dgm:pt>
    <dgm:pt modelId="{5C5BF005-5C50-48E4-8CB2-9695B1E12879}" type="pres">
      <dgm:prSet presAssocID="{49ADE29D-530E-4FCA-BDBC-D3E6DFB08B77}" presName="sibTrans" presStyleCnt="0"/>
      <dgm:spPr/>
    </dgm:pt>
    <dgm:pt modelId="{44A071CC-C0F7-4AA1-89BC-F5E344FD9FF6}" type="pres">
      <dgm:prSet presAssocID="{9B115D99-330C-4CDC-BA7F-F24CB2223768}" presName="node" presStyleLbl="node1" presStyleIdx="13" presStyleCnt="15">
        <dgm:presLayoutVars>
          <dgm:bulletEnabled val="1"/>
        </dgm:presLayoutVars>
      </dgm:prSet>
      <dgm:spPr/>
    </dgm:pt>
    <dgm:pt modelId="{14CEB232-DC81-4985-9AEB-A4B3708CA380}" type="pres">
      <dgm:prSet presAssocID="{90766891-9723-4CBB-A3F2-1779183452AE}" presName="sibTrans" presStyleCnt="0"/>
      <dgm:spPr/>
    </dgm:pt>
    <dgm:pt modelId="{630FF77A-6B8E-47AF-AA26-747C59F1FF64}" type="pres">
      <dgm:prSet presAssocID="{2EC4DD78-BD92-499D-BCF0-AB40698E19D9}" presName="node" presStyleLbl="node1" presStyleIdx="14" presStyleCnt="15">
        <dgm:presLayoutVars>
          <dgm:bulletEnabled val="1"/>
        </dgm:presLayoutVars>
      </dgm:prSet>
      <dgm:spPr/>
    </dgm:pt>
  </dgm:ptLst>
  <dgm:cxnLst>
    <dgm:cxn modelId="{A70D7B05-B7B1-4C81-96DC-413F2BC2638B}" srcId="{14C80397-2B8C-46CF-8506-F8311C8538AC}" destId="{65A4378A-43FE-4E31-8118-FF60015744DD}" srcOrd="2" destOrd="0" parTransId="{A57281A9-A7BB-44CE-8DF4-3D0D432BEF09}" sibTransId="{1E2E3988-7038-403A-B703-A593829AFEA6}"/>
    <dgm:cxn modelId="{33B3310D-6DEF-43FA-B480-D2986B342111}" srcId="{14C80397-2B8C-46CF-8506-F8311C8538AC}" destId="{DB3D2FCB-737C-40D0-9CDB-9176CE6EF304}" srcOrd="9" destOrd="0" parTransId="{D25A10BD-8C90-4608-93B3-44F543BF13B0}" sibTransId="{D735CC3B-0A67-4D90-B3CE-CA9377AB638F}"/>
    <dgm:cxn modelId="{2EF4B010-6C9D-47EC-852E-A6B9DB23A083}" type="presOf" srcId="{D44C4C11-A5C4-456F-9069-ACFEE41F573C}" destId="{C26E89DA-D5BE-4AF6-AB41-AE669FBD1788}" srcOrd="0" destOrd="0" presId="urn:microsoft.com/office/officeart/2005/8/layout/default"/>
    <dgm:cxn modelId="{F04C5213-4129-4F8B-8E14-6BBEAAB8C49D}" type="presOf" srcId="{67421264-1445-4B5D-8F6A-94822CF819CE}" destId="{BF81F4DE-CF64-4CFF-9196-C10002CCF7DA}" srcOrd="0" destOrd="0" presId="urn:microsoft.com/office/officeart/2005/8/layout/default"/>
    <dgm:cxn modelId="{25CF7D18-C94C-45F5-90AE-40730EAC19C3}" srcId="{14C80397-2B8C-46CF-8506-F8311C8538AC}" destId="{644CFCB7-3216-43C6-B127-D15D3038D7D6}" srcOrd="0" destOrd="0" parTransId="{0C5FDC3F-CEBD-4BD4-91C1-A9869C1FE854}" sibTransId="{2DE778E8-0199-479C-9117-01B9296C3C4A}"/>
    <dgm:cxn modelId="{684A671E-7555-4754-BAA6-F13917F8E8E6}" type="presOf" srcId="{4CD60DDD-8635-4205-A2D9-46DAF4A6FCAF}" destId="{5A2C681E-F1C7-41B6-BF52-CB1144F26D57}" srcOrd="0" destOrd="0" presId="urn:microsoft.com/office/officeart/2005/8/layout/default"/>
    <dgm:cxn modelId="{CE1F2B2C-1432-40D6-BB15-BD4F56410FE5}" type="presOf" srcId="{2EC4DD78-BD92-499D-BCF0-AB40698E19D9}" destId="{630FF77A-6B8E-47AF-AA26-747C59F1FF64}" srcOrd="0" destOrd="0" presId="urn:microsoft.com/office/officeart/2005/8/layout/default"/>
    <dgm:cxn modelId="{1AEB405C-E345-43F0-9F7A-BEF3115DE16D}" srcId="{14C80397-2B8C-46CF-8506-F8311C8538AC}" destId="{FF1C4746-B53D-4E69-A274-5AE6DABE5E5D}" srcOrd="6" destOrd="0" parTransId="{2A9A8310-094C-4041-BFFD-3A46F5B4C471}" sibTransId="{76AE002B-A6C8-41F0-8EC0-1F8616E24BE5}"/>
    <dgm:cxn modelId="{16DAB763-BC6F-410A-8F34-8EC79679A1CE}" srcId="{14C80397-2B8C-46CF-8506-F8311C8538AC}" destId="{4CD60DDD-8635-4205-A2D9-46DAF4A6FCAF}" srcOrd="8" destOrd="0" parTransId="{079136CE-7A66-4694-9967-005B8DDED01C}" sibTransId="{26231E27-D064-4B84-B862-A43CE173A41F}"/>
    <dgm:cxn modelId="{BC3D264C-1B7F-4437-A1D2-A95098C16649}" srcId="{14C80397-2B8C-46CF-8506-F8311C8538AC}" destId="{46052D29-D5CA-4E34-9648-D9D6B47E2AA4}" srcOrd="4" destOrd="0" parTransId="{75EFBFA7-FFC6-4DBB-9479-73F850D4E5F1}" sibTransId="{F8D43F11-0363-4E42-966D-5A4B25BDE80D}"/>
    <dgm:cxn modelId="{39D03A70-391D-4FA2-9D61-85D36A20484D}" srcId="{14C80397-2B8C-46CF-8506-F8311C8538AC}" destId="{A640B632-B966-4947-9064-8DA48E9BEE68}" srcOrd="11" destOrd="0" parTransId="{39043F2D-81D2-48EA-8457-F8EEFF8E42C3}" sibTransId="{6FB886EE-C64C-47F3-88E3-788BD4E66988}"/>
    <dgm:cxn modelId="{B0718B72-5C1F-4491-BB19-B46F90C9070C}" srcId="{14C80397-2B8C-46CF-8506-F8311C8538AC}" destId="{CAF57276-37F6-4926-A314-4598C9C5D1B2}" srcOrd="5" destOrd="0" parTransId="{99138216-B4F2-4A9A-AAD5-2E51102BDB66}" sibTransId="{31B0D962-FBD7-4692-9FA7-A09B487BD0D5}"/>
    <dgm:cxn modelId="{7318E678-333A-481E-B8E7-9C8C19ED5A66}" type="presOf" srcId="{DB3D2FCB-737C-40D0-9CDB-9176CE6EF304}" destId="{D33AAAA0-9736-43EC-89C0-64E73B8410A1}" srcOrd="0" destOrd="0" presId="urn:microsoft.com/office/officeart/2005/8/layout/default"/>
    <dgm:cxn modelId="{0AE86D59-A97F-4AA0-9B21-77A3E22A0310}" srcId="{14C80397-2B8C-46CF-8506-F8311C8538AC}" destId="{9B115D99-330C-4CDC-BA7F-F24CB2223768}" srcOrd="13" destOrd="0" parTransId="{597BEE9C-1365-49EC-ABF3-DDC204DC18B9}" sibTransId="{90766891-9723-4CBB-A3F2-1779183452AE}"/>
    <dgm:cxn modelId="{37289D59-3F38-43A2-8B02-8AA45CD481ED}" type="presOf" srcId="{46052D29-D5CA-4E34-9648-D9D6B47E2AA4}" destId="{6B6C1007-2E14-4DF1-94D8-D429B587933A}" srcOrd="0" destOrd="0" presId="urn:microsoft.com/office/officeart/2005/8/layout/default"/>
    <dgm:cxn modelId="{4AFFCA7C-B387-4C87-AE8B-9F7D45A3E1CB}" srcId="{14C80397-2B8C-46CF-8506-F8311C8538AC}" destId="{8EAA77B1-A7CE-440F-8EF1-0DF48C1065BB}" srcOrd="3" destOrd="0" parTransId="{577B64CA-3806-4234-BA3D-F653D3C52997}" sibTransId="{541AE008-0357-467E-ABE1-E6E16C0DAC17}"/>
    <dgm:cxn modelId="{78AD199B-7F14-456B-918B-D00768012030}" type="presOf" srcId="{65A4378A-43FE-4E31-8118-FF60015744DD}" destId="{4DD7CE77-E28A-4B95-AFE5-56A1FA73443A}" srcOrd="0" destOrd="0" presId="urn:microsoft.com/office/officeart/2005/8/layout/default"/>
    <dgm:cxn modelId="{B961219F-D0EA-4AC8-82E0-FFDB01647F91}" srcId="{14C80397-2B8C-46CF-8506-F8311C8538AC}" destId="{87A5B339-A951-4518-879C-874DF4766B93}" srcOrd="12" destOrd="0" parTransId="{9D59DAB2-1B9A-43B0-B309-C9788684ACE1}" sibTransId="{49ADE29D-530E-4FCA-BDBC-D3E6DFB08B77}"/>
    <dgm:cxn modelId="{7124B1A1-E588-4F5B-A9B0-EC4FE0B7DC31}" type="presOf" srcId="{CAF57276-37F6-4926-A314-4598C9C5D1B2}" destId="{1E32A2EA-8B08-438A-9743-01E679AFB3CC}" srcOrd="0" destOrd="0" presId="urn:microsoft.com/office/officeart/2005/8/layout/default"/>
    <dgm:cxn modelId="{7278FCAF-D0E8-48F1-827D-95B67219AD03}" srcId="{14C80397-2B8C-46CF-8506-F8311C8538AC}" destId="{D44C4C11-A5C4-456F-9069-ACFEE41F573C}" srcOrd="1" destOrd="0" parTransId="{8D40B21E-82B6-42C3-A036-C00CF740135A}" sibTransId="{58EADFB4-94D3-4C86-B041-544C97CEA514}"/>
    <dgm:cxn modelId="{D20034B7-11D3-40A5-A8EF-E30B954A139B}" type="presOf" srcId="{14C80397-2B8C-46CF-8506-F8311C8538AC}" destId="{570AB681-A0BE-4BA7-96D5-059EB7D8DFBE}" srcOrd="0" destOrd="0" presId="urn:microsoft.com/office/officeart/2005/8/layout/default"/>
    <dgm:cxn modelId="{4F7465B9-EC87-48A6-BF40-CCB16A650A42}" type="presOf" srcId="{9B115D99-330C-4CDC-BA7F-F24CB2223768}" destId="{44A071CC-C0F7-4AA1-89BC-F5E344FD9FF6}" srcOrd="0" destOrd="0" presId="urn:microsoft.com/office/officeart/2005/8/layout/default"/>
    <dgm:cxn modelId="{A2905FBA-9A1B-4396-95D0-84C6C3EC9A46}" type="presOf" srcId="{87A5B339-A951-4518-879C-874DF4766B93}" destId="{4EB1BC8B-A018-4C22-A31D-F7C596B81752}" srcOrd="0" destOrd="0" presId="urn:microsoft.com/office/officeart/2005/8/layout/default"/>
    <dgm:cxn modelId="{551E7CC2-A472-40E7-8C49-459B577D4A7B}" type="presOf" srcId="{8EAA77B1-A7CE-440F-8EF1-0DF48C1065BB}" destId="{5209CDC5-E6BB-4C83-A1BA-EEDD078D7949}" srcOrd="0" destOrd="0" presId="urn:microsoft.com/office/officeart/2005/8/layout/default"/>
    <dgm:cxn modelId="{94F479CD-E289-4D78-B038-76D785EF3C23}" type="presOf" srcId="{FF1C4746-B53D-4E69-A274-5AE6DABE5E5D}" destId="{BDABFBD0-856C-4CF3-A579-E1E808B27A90}" srcOrd="0" destOrd="0" presId="urn:microsoft.com/office/officeart/2005/8/layout/default"/>
    <dgm:cxn modelId="{A99E0FCF-81DE-4F5B-B2B9-CA4CDC59C86C}" type="presOf" srcId="{A640B632-B966-4947-9064-8DA48E9BEE68}" destId="{46117F44-9C7B-463E-9355-FAE2AC47F554}" srcOrd="0" destOrd="0" presId="urn:microsoft.com/office/officeart/2005/8/layout/default"/>
    <dgm:cxn modelId="{389C3BD4-D579-42B6-9840-4D77FA11FC93}" type="presOf" srcId="{644CFCB7-3216-43C6-B127-D15D3038D7D6}" destId="{7847C592-56CB-405C-A172-B0DDFFA162E4}" srcOrd="0" destOrd="0" presId="urn:microsoft.com/office/officeart/2005/8/layout/default"/>
    <dgm:cxn modelId="{BAB8B0D6-C4FA-4C6F-9953-B91BAC8569A7}" srcId="{14C80397-2B8C-46CF-8506-F8311C8538AC}" destId="{58424486-CA17-4870-93B3-F1DC6AA357A5}" srcOrd="10" destOrd="0" parTransId="{4A7361EA-A75C-4D8C-9D7B-CD157D134CEE}" sibTransId="{6C4FA19C-452A-4BE1-96C5-C57953F2CDB7}"/>
    <dgm:cxn modelId="{927337E6-7B13-451D-A85A-22B4942B5B95}" srcId="{14C80397-2B8C-46CF-8506-F8311C8538AC}" destId="{67421264-1445-4B5D-8F6A-94822CF819CE}" srcOrd="7" destOrd="0" parTransId="{D026072E-5CAD-4BB7-8A6A-9BA77EAB1F13}" sibTransId="{CEB6BDB3-B0C4-4BC1-91A4-A52EED41F567}"/>
    <dgm:cxn modelId="{AA98F9F0-A6FC-4ECA-9175-D9155196AFFF}" srcId="{14C80397-2B8C-46CF-8506-F8311C8538AC}" destId="{2EC4DD78-BD92-499D-BCF0-AB40698E19D9}" srcOrd="14" destOrd="0" parTransId="{02CB99A4-1AE5-498A-BE08-4E60E9112279}" sibTransId="{BAC6DDA1-9664-4BBA-AE0B-AD0BB2B75AC3}"/>
    <dgm:cxn modelId="{41DF7EF1-CBBF-4202-8983-B40431F51644}" type="presOf" srcId="{58424486-CA17-4870-93B3-F1DC6AA357A5}" destId="{F2D9268F-5B1F-4093-9563-A107B42BF9A7}" srcOrd="0" destOrd="0" presId="urn:microsoft.com/office/officeart/2005/8/layout/default"/>
    <dgm:cxn modelId="{178C059E-A557-4DF2-A037-DE09B9F6F81F}" type="presParOf" srcId="{570AB681-A0BE-4BA7-96D5-059EB7D8DFBE}" destId="{7847C592-56CB-405C-A172-B0DDFFA162E4}" srcOrd="0" destOrd="0" presId="urn:microsoft.com/office/officeart/2005/8/layout/default"/>
    <dgm:cxn modelId="{94883058-59F9-4016-AE34-51B1A98A69A4}" type="presParOf" srcId="{570AB681-A0BE-4BA7-96D5-059EB7D8DFBE}" destId="{7D30D9BD-6884-4A31-B54C-841ECADE116F}" srcOrd="1" destOrd="0" presId="urn:microsoft.com/office/officeart/2005/8/layout/default"/>
    <dgm:cxn modelId="{CF069A4A-7C7C-4F5C-AC1E-D790589BE9B6}" type="presParOf" srcId="{570AB681-A0BE-4BA7-96D5-059EB7D8DFBE}" destId="{C26E89DA-D5BE-4AF6-AB41-AE669FBD1788}" srcOrd="2" destOrd="0" presId="urn:microsoft.com/office/officeart/2005/8/layout/default"/>
    <dgm:cxn modelId="{1A810CBC-4285-4C95-B198-291B268C598A}" type="presParOf" srcId="{570AB681-A0BE-4BA7-96D5-059EB7D8DFBE}" destId="{4C81FB92-376B-436F-8EAD-9C89A9A3E57C}" srcOrd="3" destOrd="0" presId="urn:microsoft.com/office/officeart/2005/8/layout/default"/>
    <dgm:cxn modelId="{D6E320B9-1F68-40D1-840A-7ADAEDD679D1}" type="presParOf" srcId="{570AB681-A0BE-4BA7-96D5-059EB7D8DFBE}" destId="{4DD7CE77-E28A-4B95-AFE5-56A1FA73443A}" srcOrd="4" destOrd="0" presId="urn:microsoft.com/office/officeart/2005/8/layout/default"/>
    <dgm:cxn modelId="{B6E9B0BF-3018-4CE1-8B9D-A150BA9546B2}" type="presParOf" srcId="{570AB681-A0BE-4BA7-96D5-059EB7D8DFBE}" destId="{2B9B5726-21A8-4058-8DD6-A3E6601229D0}" srcOrd="5" destOrd="0" presId="urn:microsoft.com/office/officeart/2005/8/layout/default"/>
    <dgm:cxn modelId="{E7D8415A-6561-4A19-AD01-8F5EB425C0F0}" type="presParOf" srcId="{570AB681-A0BE-4BA7-96D5-059EB7D8DFBE}" destId="{5209CDC5-E6BB-4C83-A1BA-EEDD078D7949}" srcOrd="6" destOrd="0" presId="urn:microsoft.com/office/officeart/2005/8/layout/default"/>
    <dgm:cxn modelId="{1B2F8AC3-30F3-4D92-991D-5E563C184C3B}" type="presParOf" srcId="{570AB681-A0BE-4BA7-96D5-059EB7D8DFBE}" destId="{15ADDDF2-336C-4947-89CB-F0C97832F2A3}" srcOrd="7" destOrd="0" presId="urn:microsoft.com/office/officeart/2005/8/layout/default"/>
    <dgm:cxn modelId="{443FE72D-EC0E-4B86-99B2-72A304ED606C}" type="presParOf" srcId="{570AB681-A0BE-4BA7-96D5-059EB7D8DFBE}" destId="{6B6C1007-2E14-4DF1-94D8-D429B587933A}" srcOrd="8" destOrd="0" presId="urn:microsoft.com/office/officeart/2005/8/layout/default"/>
    <dgm:cxn modelId="{ECF3E428-045F-41E5-B0FC-FF489DDF3C8D}" type="presParOf" srcId="{570AB681-A0BE-4BA7-96D5-059EB7D8DFBE}" destId="{729956B2-B5D5-4B56-A7FA-8616CF02D655}" srcOrd="9" destOrd="0" presId="urn:microsoft.com/office/officeart/2005/8/layout/default"/>
    <dgm:cxn modelId="{3F4A222B-44B8-4D64-ACA3-73B138086B13}" type="presParOf" srcId="{570AB681-A0BE-4BA7-96D5-059EB7D8DFBE}" destId="{1E32A2EA-8B08-438A-9743-01E679AFB3CC}" srcOrd="10" destOrd="0" presId="urn:microsoft.com/office/officeart/2005/8/layout/default"/>
    <dgm:cxn modelId="{9F5E493A-ADFA-424A-817F-EA19C90DF24F}" type="presParOf" srcId="{570AB681-A0BE-4BA7-96D5-059EB7D8DFBE}" destId="{D5EA6693-A049-4F4A-96CE-361026203A30}" srcOrd="11" destOrd="0" presId="urn:microsoft.com/office/officeart/2005/8/layout/default"/>
    <dgm:cxn modelId="{025ED67B-2A31-43AC-9E06-A5F1ABE4E3C1}" type="presParOf" srcId="{570AB681-A0BE-4BA7-96D5-059EB7D8DFBE}" destId="{BDABFBD0-856C-4CF3-A579-E1E808B27A90}" srcOrd="12" destOrd="0" presId="urn:microsoft.com/office/officeart/2005/8/layout/default"/>
    <dgm:cxn modelId="{36760D1E-8522-4D39-8F86-0ABFDACD370F}" type="presParOf" srcId="{570AB681-A0BE-4BA7-96D5-059EB7D8DFBE}" destId="{5FE4F4C2-7160-483F-BE9A-4D1D694E40A3}" srcOrd="13" destOrd="0" presId="urn:microsoft.com/office/officeart/2005/8/layout/default"/>
    <dgm:cxn modelId="{699D9506-091F-43D9-A240-204BBA211FA0}" type="presParOf" srcId="{570AB681-A0BE-4BA7-96D5-059EB7D8DFBE}" destId="{BF81F4DE-CF64-4CFF-9196-C10002CCF7DA}" srcOrd="14" destOrd="0" presId="urn:microsoft.com/office/officeart/2005/8/layout/default"/>
    <dgm:cxn modelId="{AAA91826-AC5F-4CEA-8564-29E6D0E3349C}" type="presParOf" srcId="{570AB681-A0BE-4BA7-96D5-059EB7D8DFBE}" destId="{1EDD4A99-A60F-49B1-A766-C3E3981BF8F6}" srcOrd="15" destOrd="0" presId="urn:microsoft.com/office/officeart/2005/8/layout/default"/>
    <dgm:cxn modelId="{52878F56-D5DF-4322-8D0D-C3D3ED7BCF37}" type="presParOf" srcId="{570AB681-A0BE-4BA7-96D5-059EB7D8DFBE}" destId="{5A2C681E-F1C7-41B6-BF52-CB1144F26D57}" srcOrd="16" destOrd="0" presId="urn:microsoft.com/office/officeart/2005/8/layout/default"/>
    <dgm:cxn modelId="{19C718AD-6E57-4EF3-8CAA-B5C5FF717206}" type="presParOf" srcId="{570AB681-A0BE-4BA7-96D5-059EB7D8DFBE}" destId="{C30B9848-07A9-49A6-BC10-5B8AEB128F93}" srcOrd="17" destOrd="0" presId="urn:microsoft.com/office/officeart/2005/8/layout/default"/>
    <dgm:cxn modelId="{061246EE-D0D4-4392-937C-05784F282F80}" type="presParOf" srcId="{570AB681-A0BE-4BA7-96D5-059EB7D8DFBE}" destId="{D33AAAA0-9736-43EC-89C0-64E73B8410A1}" srcOrd="18" destOrd="0" presId="urn:microsoft.com/office/officeart/2005/8/layout/default"/>
    <dgm:cxn modelId="{9FB7E2E6-4893-4B69-98D9-0AFE097A9F87}" type="presParOf" srcId="{570AB681-A0BE-4BA7-96D5-059EB7D8DFBE}" destId="{B5491E2D-AC55-45C3-9682-206DAAF6BD11}" srcOrd="19" destOrd="0" presId="urn:microsoft.com/office/officeart/2005/8/layout/default"/>
    <dgm:cxn modelId="{3237D13A-2EF6-4C83-A49D-4CC98ACA6CC7}" type="presParOf" srcId="{570AB681-A0BE-4BA7-96D5-059EB7D8DFBE}" destId="{F2D9268F-5B1F-4093-9563-A107B42BF9A7}" srcOrd="20" destOrd="0" presId="urn:microsoft.com/office/officeart/2005/8/layout/default"/>
    <dgm:cxn modelId="{CF5B6D8E-C1FF-44CE-9938-763D53164185}" type="presParOf" srcId="{570AB681-A0BE-4BA7-96D5-059EB7D8DFBE}" destId="{4C361979-2662-4EA0-9256-233CF6692900}" srcOrd="21" destOrd="0" presId="urn:microsoft.com/office/officeart/2005/8/layout/default"/>
    <dgm:cxn modelId="{701298ED-EB91-4C8B-A3B8-E9CE96296551}" type="presParOf" srcId="{570AB681-A0BE-4BA7-96D5-059EB7D8DFBE}" destId="{46117F44-9C7B-463E-9355-FAE2AC47F554}" srcOrd="22" destOrd="0" presId="urn:microsoft.com/office/officeart/2005/8/layout/default"/>
    <dgm:cxn modelId="{F8356713-58E3-49BE-8DF5-41BE3D6BDB60}" type="presParOf" srcId="{570AB681-A0BE-4BA7-96D5-059EB7D8DFBE}" destId="{F5B3F313-274B-437B-9387-679991818903}" srcOrd="23" destOrd="0" presId="urn:microsoft.com/office/officeart/2005/8/layout/default"/>
    <dgm:cxn modelId="{13834F82-3B64-446C-A2D8-B4E118FBD18C}" type="presParOf" srcId="{570AB681-A0BE-4BA7-96D5-059EB7D8DFBE}" destId="{4EB1BC8B-A018-4C22-A31D-F7C596B81752}" srcOrd="24" destOrd="0" presId="urn:microsoft.com/office/officeart/2005/8/layout/default"/>
    <dgm:cxn modelId="{521FDE47-BBE4-44B0-981F-C0FBCC5ECFCD}" type="presParOf" srcId="{570AB681-A0BE-4BA7-96D5-059EB7D8DFBE}" destId="{5C5BF005-5C50-48E4-8CB2-9695B1E12879}" srcOrd="25" destOrd="0" presId="urn:microsoft.com/office/officeart/2005/8/layout/default"/>
    <dgm:cxn modelId="{B0EB678C-F8CA-43FD-A9A7-8099399A18C7}" type="presParOf" srcId="{570AB681-A0BE-4BA7-96D5-059EB7D8DFBE}" destId="{44A071CC-C0F7-4AA1-89BC-F5E344FD9FF6}" srcOrd="26" destOrd="0" presId="urn:microsoft.com/office/officeart/2005/8/layout/default"/>
    <dgm:cxn modelId="{6164B515-6198-428B-8C9E-B78ECF4C2B64}" type="presParOf" srcId="{570AB681-A0BE-4BA7-96D5-059EB7D8DFBE}" destId="{14CEB232-DC81-4985-9AEB-A4B3708CA380}" srcOrd="27" destOrd="0" presId="urn:microsoft.com/office/officeart/2005/8/layout/default"/>
    <dgm:cxn modelId="{1A810F00-2B71-4086-B269-671FFF4A845B}" type="presParOf" srcId="{570AB681-A0BE-4BA7-96D5-059EB7D8DFBE}" destId="{630FF77A-6B8E-47AF-AA26-747C59F1FF64}" srcOrd="2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A95B40-D416-44AD-AD4F-DB2E928CFCC7}">
      <dsp:nvSpPr>
        <dsp:cNvPr id="0" name=""/>
        <dsp:cNvSpPr/>
      </dsp:nvSpPr>
      <dsp:spPr>
        <a:xfrm>
          <a:off x="0" y="5752"/>
          <a:ext cx="6949440" cy="60328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Care Home </a:t>
          </a:r>
          <a:endParaRPr lang="en-US" sz="1600" kern="1200" dirty="0"/>
        </a:p>
      </dsp:txBody>
      <dsp:txXfrm>
        <a:off x="29450" y="35202"/>
        <a:ext cx="6890540" cy="544381"/>
      </dsp:txXfrm>
    </dsp:sp>
    <dsp:sp modelId="{498BEBBA-19E1-4698-AD4B-92C8E9BFEE06}">
      <dsp:nvSpPr>
        <dsp:cNvPr id="0" name=""/>
        <dsp:cNvSpPr/>
      </dsp:nvSpPr>
      <dsp:spPr>
        <a:xfrm>
          <a:off x="0" y="652234"/>
          <a:ext cx="6949440" cy="603281"/>
        </a:xfrm>
        <a:prstGeom prst="roundRect">
          <a:avLst/>
        </a:prstGeom>
        <a:solidFill>
          <a:schemeClr val="accent5">
            <a:hueOff val="1139291"/>
            <a:satOff val="-513"/>
            <a:lumOff val="-6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Strengths: 24/7 support, specialist dementia care, social environment and structured routines that can support continuity.</a:t>
          </a:r>
          <a:endParaRPr lang="en-US" sz="1500" kern="1200"/>
        </a:p>
      </dsp:txBody>
      <dsp:txXfrm>
        <a:off x="29450" y="681684"/>
        <a:ext cx="6890540" cy="544381"/>
      </dsp:txXfrm>
    </dsp:sp>
    <dsp:sp modelId="{E992B81E-E96A-4343-A0F9-C03C2B4DD30D}">
      <dsp:nvSpPr>
        <dsp:cNvPr id="0" name=""/>
        <dsp:cNvSpPr/>
      </dsp:nvSpPr>
      <dsp:spPr>
        <a:xfrm>
          <a:off x="0" y="1298715"/>
          <a:ext cx="6949440" cy="603281"/>
        </a:xfrm>
        <a:prstGeom prst="roundRect">
          <a:avLst/>
        </a:prstGeom>
        <a:solidFill>
          <a:schemeClr val="accent5">
            <a:hueOff val="2278582"/>
            <a:satOff val="-1026"/>
            <a:lumOff val="-127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Limitations: Variable quality (CQC rating), staffing shortages, limited autonomy and choice, high cost for self-funders</a:t>
          </a:r>
          <a:endParaRPr lang="en-US" sz="1500" kern="1200"/>
        </a:p>
      </dsp:txBody>
      <dsp:txXfrm>
        <a:off x="29450" y="1328165"/>
        <a:ext cx="6890540" cy="544381"/>
      </dsp:txXfrm>
    </dsp:sp>
    <dsp:sp modelId="{D49EEBDB-7901-49A3-BDDF-5A85A5A492F0}">
      <dsp:nvSpPr>
        <dsp:cNvPr id="0" name=""/>
        <dsp:cNvSpPr/>
      </dsp:nvSpPr>
      <dsp:spPr>
        <a:xfrm>
          <a:off x="0" y="1895770"/>
          <a:ext cx="6949440" cy="603281"/>
        </a:xfrm>
        <a:prstGeom prst="roundRect">
          <a:avLst/>
        </a:prstGeom>
        <a:solidFill>
          <a:schemeClr val="accent5">
            <a:hueOff val="3417873"/>
            <a:satOff val="-1539"/>
            <a:lumOff val="-191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Day centres</a:t>
          </a:r>
          <a:r>
            <a:rPr lang="en-GB" sz="1500" kern="1200" dirty="0"/>
            <a:t>.</a:t>
          </a:r>
          <a:endParaRPr lang="en-US" sz="1500" kern="1200" dirty="0"/>
        </a:p>
      </dsp:txBody>
      <dsp:txXfrm>
        <a:off x="29450" y="1925220"/>
        <a:ext cx="6890540" cy="544381"/>
      </dsp:txXfrm>
    </dsp:sp>
    <dsp:sp modelId="{14CF5AD8-6530-4BEB-A939-7AEFB1FDFDF7}">
      <dsp:nvSpPr>
        <dsp:cNvPr id="0" name=""/>
        <dsp:cNvSpPr/>
      </dsp:nvSpPr>
      <dsp:spPr>
        <a:xfrm>
          <a:off x="0" y="2591677"/>
          <a:ext cx="6949440" cy="603281"/>
        </a:xfrm>
        <a:prstGeom prst="roundRect">
          <a:avLst/>
        </a:prstGeom>
        <a:solidFill>
          <a:schemeClr val="accent5">
            <a:hueOff val="4557164"/>
            <a:satOff val="-2052"/>
            <a:lumOff val="-25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Strengths: Social connection, respite for carers, structured activity, relatively low cost and community-based.</a:t>
          </a:r>
          <a:endParaRPr lang="en-US" sz="1500" kern="1200"/>
        </a:p>
      </dsp:txBody>
      <dsp:txXfrm>
        <a:off x="29450" y="2621127"/>
        <a:ext cx="6890540" cy="544381"/>
      </dsp:txXfrm>
    </dsp:sp>
    <dsp:sp modelId="{05AC1264-AEBE-4B20-97BA-8FAFCE810665}">
      <dsp:nvSpPr>
        <dsp:cNvPr id="0" name=""/>
        <dsp:cNvSpPr/>
      </dsp:nvSpPr>
      <dsp:spPr>
        <a:xfrm>
          <a:off x="0" y="3238159"/>
          <a:ext cx="6949440" cy="603281"/>
        </a:xfrm>
        <a:prstGeom prst="roundRect">
          <a:avLst/>
        </a:prstGeom>
        <a:solidFill>
          <a:schemeClr val="accent5">
            <a:hueOff val="5696455"/>
            <a:satOff val="-2565"/>
            <a:lumOff val="-31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Limitations: Declining provision due to funding cuts, stigma, transport barriers, limited personalisation of activities.</a:t>
          </a:r>
          <a:endParaRPr lang="en-US" sz="1500" kern="1200"/>
        </a:p>
      </dsp:txBody>
      <dsp:txXfrm>
        <a:off x="29450" y="3267609"/>
        <a:ext cx="6890540" cy="544381"/>
      </dsp:txXfrm>
    </dsp:sp>
    <dsp:sp modelId="{0ADE012A-1F6A-42A3-AC30-4BF7868179D2}">
      <dsp:nvSpPr>
        <dsp:cNvPr id="0" name=""/>
        <dsp:cNvSpPr/>
      </dsp:nvSpPr>
      <dsp:spPr>
        <a:xfrm>
          <a:off x="0" y="3884640"/>
          <a:ext cx="6949440" cy="603281"/>
        </a:xfrm>
        <a:prstGeom prst="roundRect">
          <a:avLst/>
        </a:prstGeom>
        <a:solidFill>
          <a:schemeClr val="accent5">
            <a:hueOff val="6835746"/>
            <a:satOff val="-3078"/>
            <a:lumOff val="-38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Hospice Care</a:t>
          </a:r>
          <a:endParaRPr lang="en-US" sz="1600" kern="1200" dirty="0"/>
        </a:p>
      </dsp:txBody>
      <dsp:txXfrm>
        <a:off x="29450" y="3914090"/>
        <a:ext cx="6890540" cy="544381"/>
      </dsp:txXfrm>
    </dsp:sp>
    <dsp:sp modelId="{5523B161-82B9-47EB-8AA7-CF12696C43F0}">
      <dsp:nvSpPr>
        <dsp:cNvPr id="0" name=""/>
        <dsp:cNvSpPr/>
      </dsp:nvSpPr>
      <dsp:spPr>
        <a:xfrm>
          <a:off x="0" y="4531121"/>
          <a:ext cx="6949440" cy="603281"/>
        </a:xfrm>
        <a:prstGeom prst="roundRect">
          <a:avLst/>
        </a:prstGeom>
        <a:solidFill>
          <a:schemeClr val="accent5">
            <a:hueOff val="7975036"/>
            <a:satOff val="-3591"/>
            <a:lumOff val="-446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Strength: Holistic end -of-life care, family support, high quality of life focus and symptom management</a:t>
          </a:r>
          <a:endParaRPr lang="en-US" sz="1500" kern="1200"/>
        </a:p>
      </dsp:txBody>
      <dsp:txXfrm>
        <a:off x="29450" y="4560571"/>
        <a:ext cx="6890540" cy="544381"/>
      </dsp:txXfrm>
    </dsp:sp>
    <dsp:sp modelId="{A932100C-D93C-4AC9-9634-E75FD3834700}">
      <dsp:nvSpPr>
        <dsp:cNvPr id="0" name=""/>
        <dsp:cNvSpPr/>
      </dsp:nvSpPr>
      <dsp:spPr>
        <a:xfrm>
          <a:off x="0" y="5177602"/>
          <a:ext cx="6949440" cy="603281"/>
        </a:xfrm>
        <a:prstGeom prst="roundRect">
          <a:avLst/>
        </a:prstGeom>
        <a:solidFill>
          <a:schemeClr val="accent5">
            <a:hueOff val="9114327"/>
            <a:satOff val="-4104"/>
            <a:lumOff val="-50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Limitations: Funding instability, bed closures (Hospice UK, 2026 warns of 300 closed beds), inequitable access and capacity gaps.</a:t>
          </a:r>
          <a:endParaRPr lang="en-US" sz="1500" kern="1200"/>
        </a:p>
      </dsp:txBody>
      <dsp:txXfrm>
        <a:off x="29450" y="5207052"/>
        <a:ext cx="6890540" cy="5443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7C592-56CB-405C-A172-B0DDFFA162E4}">
      <dsp:nvSpPr>
        <dsp:cNvPr id="0" name=""/>
        <dsp:cNvSpPr/>
      </dsp:nvSpPr>
      <dsp:spPr>
        <a:xfrm>
          <a:off x="3532" y="120570"/>
          <a:ext cx="1912645" cy="114758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Telecare &amp;Sensors</a:t>
          </a:r>
          <a:endParaRPr lang="en-US" sz="1400" kern="1200" dirty="0"/>
        </a:p>
      </dsp:txBody>
      <dsp:txXfrm>
        <a:off x="3532" y="120570"/>
        <a:ext cx="1912645" cy="1147587"/>
      </dsp:txXfrm>
    </dsp:sp>
    <dsp:sp modelId="{C26E89DA-D5BE-4AF6-AB41-AE669FBD1788}">
      <dsp:nvSpPr>
        <dsp:cNvPr id="0" name=""/>
        <dsp:cNvSpPr/>
      </dsp:nvSpPr>
      <dsp:spPr>
        <a:xfrm>
          <a:off x="2082731" y="58784"/>
          <a:ext cx="1912645" cy="11475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Benefits</a:t>
          </a:r>
          <a:r>
            <a:rPr lang="en-GB" sz="1200" kern="1200" dirty="0"/>
            <a:t> </a:t>
          </a:r>
          <a:endParaRPr lang="en-US" sz="1200" kern="1200" dirty="0"/>
        </a:p>
      </dsp:txBody>
      <dsp:txXfrm>
        <a:off x="2082731" y="58784"/>
        <a:ext cx="1912645" cy="1147587"/>
      </dsp:txXfrm>
    </dsp:sp>
    <dsp:sp modelId="{4DD7CE77-E28A-4B95-AFE5-56A1FA73443A}">
      <dsp:nvSpPr>
        <dsp:cNvPr id="0" name=""/>
        <dsp:cNvSpPr/>
      </dsp:nvSpPr>
      <dsp:spPr>
        <a:xfrm>
          <a:off x="4211352" y="120570"/>
          <a:ext cx="1912645" cy="114758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Fall detection, medication reminders, remote monitoring to support ageing in place</a:t>
          </a:r>
          <a:endParaRPr lang="en-US" sz="1200" kern="1200" dirty="0"/>
        </a:p>
      </dsp:txBody>
      <dsp:txXfrm>
        <a:off x="4211352" y="120570"/>
        <a:ext cx="1912645" cy="1147587"/>
      </dsp:txXfrm>
    </dsp:sp>
    <dsp:sp modelId="{5209CDC5-E6BB-4C83-A1BA-EEDD078D7949}">
      <dsp:nvSpPr>
        <dsp:cNvPr id="0" name=""/>
        <dsp:cNvSpPr/>
      </dsp:nvSpPr>
      <dsp:spPr>
        <a:xfrm>
          <a:off x="6315262" y="120570"/>
          <a:ext cx="1912645" cy="114758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Limitations</a:t>
          </a:r>
          <a:endParaRPr lang="en-US" sz="1800" kern="1200" dirty="0"/>
        </a:p>
      </dsp:txBody>
      <dsp:txXfrm>
        <a:off x="6315262" y="120570"/>
        <a:ext cx="1912645" cy="1147587"/>
      </dsp:txXfrm>
    </dsp:sp>
    <dsp:sp modelId="{6B6C1007-2E14-4DF1-94D8-D429B587933A}">
      <dsp:nvSpPr>
        <dsp:cNvPr id="0" name=""/>
        <dsp:cNvSpPr/>
      </dsp:nvSpPr>
      <dsp:spPr>
        <a:xfrm>
          <a:off x="8419172" y="120570"/>
          <a:ext cx="1912645" cy="114758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Mixed evidence on delaying care home entry (Howard et al.,2021); privacy concerns and user acceptance issues</a:t>
          </a:r>
          <a:endParaRPr lang="en-US" sz="1200" kern="1200"/>
        </a:p>
      </dsp:txBody>
      <dsp:txXfrm>
        <a:off x="8419172" y="120570"/>
        <a:ext cx="1912645" cy="1147587"/>
      </dsp:txXfrm>
    </dsp:sp>
    <dsp:sp modelId="{1E32A2EA-8B08-438A-9743-01E679AFB3CC}">
      <dsp:nvSpPr>
        <dsp:cNvPr id="0" name=""/>
        <dsp:cNvSpPr/>
      </dsp:nvSpPr>
      <dsp:spPr>
        <a:xfrm>
          <a:off x="3532" y="1459421"/>
          <a:ext cx="1912645" cy="114758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Dementia Technology </a:t>
          </a:r>
          <a:endParaRPr lang="en-US" sz="1600" kern="1200" dirty="0"/>
        </a:p>
      </dsp:txBody>
      <dsp:txXfrm>
        <a:off x="3532" y="1459421"/>
        <a:ext cx="1912645" cy="1147587"/>
      </dsp:txXfrm>
    </dsp:sp>
    <dsp:sp modelId="{BDABFBD0-856C-4CF3-A579-E1E808B27A90}">
      <dsp:nvSpPr>
        <dsp:cNvPr id="0" name=""/>
        <dsp:cNvSpPr/>
      </dsp:nvSpPr>
      <dsp:spPr>
        <a:xfrm>
          <a:off x="2107442" y="1459421"/>
          <a:ext cx="1912645" cy="11475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Benefits</a:t>
          </a:r>
          <a:endParaRPr lang="en-US" sz="1600" kern="1200" dirty="0"/>
        </a:p>
      </dsp:txBody>
      <dsp:txXfrm>
        <a:off x="2107442" y="1459421"/>
        <a:ext cx="1912645" cy="1147587"/>
      </dsp:txXfrm>
    </dsp:sp>
    <dsp:sp modelId="{BF81F4DE-CF64-4CFF-9196-C10002CCF7DA}">
      <dsp:nvSpPr>
        <dsp:cNvPr id="0" name=""/>
        <dsp:cNvSpPr/>
      </dsp:nvSpPr>
      <dsp:spPr>
        <a:xfrm>
          <a:off x="4211352" y="1459421"/>
          <a:ext cx="1912645" cy="114758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GPS trackers, smart home prompts, cognitive apps to support independence and safety</a:t>
          </a:r>
          <a:endParaRPr lang="en-US" sz="1200" kern="1200" dirty="0"/>
        </a:p>
      </dsp:txBody>
      <dsp:txXfrm>
        <a:off x="4211352" y="1459421"/>
        <a:ext cx="1912645" cy="1147587"/>
      </dsp:txXfrm>
    </dsp:sp>
    <dsp:sp modelId="{5A2C681E-F1C7-41B6-BF52-CB1144F26D57}">
      <dsp:nvSpPr>
        <dsp:cNvPr id="0" name=""/>
        <dsp:cNvSpPr/>
      </dsp:nvSpPr>
      <dsp:spPr>
        <a:xfrm>
          <a:off x="6315262" y="1459421"/>
          <a:ext cx="1912645" cy="114758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Limitations </a:t>
          </a:r>
          <a:endParaRPr lang="en-US" sz="1800" kern="1200" dirty="0"/>
        </a:p>
      </dsp:txBody>
      <dsp:txXfrm>
        <a:off x="6315262" y="1459421"/>
        <a:ext cx="1912645" cy="1147587"/>
      </dsp:txXfrm>
    </dsp:sp>
    <dsp:sp modelId="{D33AAAA0-9736-43EC-89C0-64E73B8410A1}">
      <dsp:nvSpPr>
        <dsp:cNvPr id="0" name=""/>
        <dsp:cNvSpPr/>
      </dsp:nvSpPr>
      <dsp:spPr>
        <a:xfrm>
          <a:off x="8419172" y="1459421"/>
          <a:ext cx="1912645" cy="114758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Variable uptake; risk of over –surveillance; digital exclusion affects many older people (Age UK,2025)</a:t>
          </a:r>
          <a:endParaRPr lang="en-US" sz="1200" kern="1200"/>
        </a:p>
      </dsp:txBody>
      <dsp:txXfrm>
        <a:off x="8419172" y="1459421"/>
        <a:ext cx="1912645" cy="1147587"/>
      </dsp:txXfrm>
    </dsp:sp>
    <dsp:sp modelId="{F2D9268F-5B1F-4093-9563-A107B42BF9A7}">
      <dsp:nvSpPr>
        <dsp:cNvPr id="0" name=""/>
        <dsp:cNvSpPr/>
      </dsp:nvSpPr>
      <dsp:spPr>
        <a:xfrm>
          <a:off x="0" y="2822992"/>
          <a:ext cx="1912645" cy="114758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Robotics &amp; AI</a:t>
          </a:r>
          <a:endParaRPr lang="en-US" sz="1600" kern="1200" dirty="0"/>
        </a:p>
      </dsp:txBody>
      <dsp:txXfrm>
        <a:off x="0" y="2822992"/>
        <a:ext cx="1912645" cy="1147587"/>
      </dsp:txXfrm>
    </dsp:sp>
    <dsp:sp modelId="{46117F44-9C7B-463E-9355-FAE2AC47F554}">
      <dsp:nvSpPr>
        <dsp:cNvPr id="0" name=""/>
        <dsp:cNvSpPr/>
      </dsp:nvSpPr>
      <dsp:spPr>
        <a:xfrm>
          <a:off x="2107442" y="2798273"/>
          <a:ext cx="1912645" cy="11475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Benefits</a:t>
          </a:r>
          <a:endParaRPr lang="en-US" sz="1600" kern="1200" dirty="0"/>
        </a:p>
      </dsp:txBody>
      <dsp:txXfrm>
        <a:off x="2107442" y="2798273"/>
        <a:ext cx="1912645" cy="1147587"/>
      </dsp:txXfrm>
    </dsp:sp>
    <dsp:sp modelId="{4EB1BC8B-A018-4C22-A31D-F7C596B81752}">
      <dsp:nvSpPr>
        <dsp:cNvPr id="0" name=""/>
        <dsp:cNvSpPr/>
      </dsp:nvSpPr>
      <dsp:spPr>
        <a:xfrm>
          <a:off x="4211352" y="2798273"/>
          <a:ext cx="1912645" cy="114758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Companionship robots, medication robots (e.g. Genie ); potential capacity boost for workforce</a:t>
          </a:r>
          <a:endParaRPr lang="en-US" sz="1200" kern="1200" dirty="0"/>
        </a:p>
      </dsp:txBody>
      <dsp:txXfrm>
        <a:off x="4211352" y="2798273"/>
        <a:ext cx="1912645" cy="1147587"/>
      </dsp:txXfrm>
    </dsp:sp>
    <dsp:sp modelId="{44A071CC-C0F7-4AA1-89BC-F5E344FD9FF6}">
      <dsp:nvSpPr>
        <dsp:cNvPr id="0" name=""/>
        <dsp:cNvSpPr/>
      </dsp:nvSpPr>
      <dsp:spPr>
        <a:xfrm>
          <a:off x="6315262" y="2798273"/>
          <a:ext cx="1912645" cy="114758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Limitations</a:t>
          </a:r>
          <a:endParaRPr lang="en-US" sz="1800" kern="1200" dirty="0"/>
        </a:p>
      </dsp:txBody>
      <dsp:txXfrm>
        <a:off x="6315262" y="2798273"/>
        <a:ext cx="1912645" cy="1147587"/>
      </dsp:txXfrm>
    </dsp:sp>
    <dsp:sp modelId="{630FF77A-6B8E-47AF-AA26-747C59F1FF64}">
      <dsp:nvSpPr>
        <dsp:cNvPr id="0" name=""/>
        <dsp:cNvSpPr/>
      </dsp:nvSpPr>
      <dsp:spPr>
        <a:xfrm>
          <a:off x="8419172" y="2798273"/>
          <a:ext cx="1912645" cy="114758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High cost; ethical questions around dignity and consent; cannot replace human connection and relational care</a:t>
          </a:r>
          <a:endParaRPr lang="en-US" sz="1200" kern="1200"/>
        </a:p>
      </dsp:txBody>
      <dsp:txXfrm>
        <a:off x="8419172" y="2798273"/>
        <a:ext cx="1912645" cy="114758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30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580EE5-DB01-4E5F-A1C5-CE9DB5257437}" type="datetimeFigureOut">
              <a:rPr lang="en-GB" smtClean="0"/>
              <a:t>24/10/2026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C4880-5F31-4925-A6D1-60CAEE6765D3}" type="slidenum">
              <a:rPr lang="en-GB" smtClean="0"/>
              <a:t>‹#›</a:t>
            </a:fld>
            <a:endParaRPr lang="en-GB"/>
          </a:p>
        </p:txBody>
      </p:sp>
    </p:spTree>
    <p:extLst>
      <p:ext uri="{BB962C8B-B14F-4D97-AF65-F5344CB8AC3E}">
        <p14:creationId xmlns:p14="http://schemas.microsoft.com/office/powerpoint/2010/main" val="13431453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2</a:t>
            </a:fld>
            <a:endParaRPr lang="en-GB"/>
          </a:p>
        </p:txBody>
      </p:sp>
    </p:spTree>
    <p:extLst>
      <p:ext uri="{BB962C8B-B14F-4D97-AF65-F5344CB8AC3E}">
        <p14:creationId xmlns:p14="http://schemas.microsoft.com/office/powerpoint/2010/main" val="1671920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3</a:t>
            </a:fld>
            <a:endParaRPr lang="en-GB"/>
          </a:p>
        </p:txBody>
      </p:sp>
    </p:spTree>
    <p:extLst>
      <p:ext uri="{BB962C8B-B14F-4D97-AF65-F5344CB8AC3E}">
        <p14:creationId xmlns:p14="http://schemas.microsoft.com/office/powerpoint/2010/main" val="3810463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4</a:t>
            </a:fld>
            <a:endParaRPr lang="en-GB"/>
          </a:p>
        </p:txBody>
      </p:sp>
    </p:spTree>
    <p:extLst>
      <p:ext uri="{BB962C8B-B14F-4D97-AF65-F5344CB8AC3E}">
        <p14:creationId xmlns:p14="http://schemas.microsoft.com/office/powerpoint/2010/main" val="3452998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5</a:t>
            </a:fld>
            <a:endParaRPr lang="en-GB"/>
          </a:p>
        </p:txBody>
      </p:sp>
    </p:spTree>
    <p:extLst>
      <p:ext uri="{BB962C8B-B14F-4D97-AF65-F5344CB8AC3E}">
        <p14:creationId xmlns:p14="http://schemas.microsoft.com/office/powerpoint/2010/main" val="3312159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6</a:t>
            </a:fld>
            <a:endParaRPr lang="en-GB"/>
          </a:p>
        </p:txBody>
      </p:sp>
    </p:spTree>
    <p:extLst>
      <p:ext uri="{BB962C8B-B14F-4D97-AF65-F5344CB8AC3E}">
        <p14:creationId xmlns:p14="http://schemas.microsoft.com/office/powerpoint/2010/main" val="3902492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7</a:t>
            </a:fld>
            <a:endParaRPr lang="en-GB"/>
          </a:p>
        </p:txBody>
      </p:sp>
    </p:spTree>
    <p:extLst>
      <p:ext uri="{BB962C8B-B14F-4D97-AF65-F5344CB8AC3E}">
        <p14:creationId xmlns:p14="http://schemas.microsoft.com/office/powerpoint/2010/main" val="938780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8</a:t>
            </a:fld>
            <a:endParaRPr lang="en-GB"/>
          </a:p>
        </p:txBody>
      </p:sp>
    </p:spTree>
    <p:extLst>
      <p:ext uri="{BB962C8B-B14F-4D97-AF65-F5344CB8AC3E}">
        <p14:creationId xmlns:p14="http://schemas.microsoft.com/office/powerpoint/2010/main" val="222514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9</a:t>
            </a:fld>
            <a:endParaRPr lang="en-GB"/>
          </a:p>
        </p:txBody>
      </p:sp>
    </p:spTree>
    <p:extLst>
      <p:ext uri="{BB962C8B-B14F-4D97-AF65-F5344CB8AC3E}">
        <p14:creationId xmlns:p14="http://schemas.microsoft.com/office/powerpoint/2010/main" val="2207806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10</a:t>
            </a:fld>
            <a:endParaRPr lang="en-GB"/>
          </a:p>
        </p:txBody>
      </p:sp>
    </p:spTree>
    <p:extLst>
      <p:ext uri="{BB962C8B-B14F-4D97-AF65-F5344CB8AC3E}">
        <p14:creationId xmlns:p14="http://schemas.microsoft.com/office/powerpoint/2010/main" val="2091491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11</a:t>
            </a:fld>
            <a:endParaRPr lang="en-GB"/>
          </a:p>
        </p:txBody>
      </p:sp>
    </p:spTree>
    <p:extLst>
      <p:ext uri="{BB962C8B-B14F-4D97-AF65-F5344CB8AC3E}">
        <p14:creationId xmlns:p14="http://schemas.microsoft.com/office/powerpoint/2010/main" val="38802190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12</a:t>
            </a:fld>
            <a:endParaRPr lang="en-GB"/>
          </a:p>
        </p:txBody>
      </p:sp>
    </p:spTree>
    <p:extLst>
      <p:ext uri="{BB962C8B-B14F-4D97-AF65-F5344CB8AC3E}">
        <p14:creationId xmlns:p14="http://schemas.microsoft.com/office/powerpoint/2010/main" val="4117415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13</a:t>
            </a:fld>
            <a:endParaRPr lang="en-GB"/>
          </a:p>
        </p:txBody>
      </p:sp>
    </p:spTree>
    <p:extLst>
      <p:ext uri="{BB962C8B-B14F-4D97-AF65-F5344CB8AC3E}">
        <p14:creationId xmlns:p14="http://schemas.microsoft.com/office/powerpoint/2010/main" val="630250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14</a:t>
            </a:fld>
            <a:endParaRPr lang="en-GB"/>
          </a:p>
        </p:txBody>
      </p:sp>
    </p:spTree>
    <p:extLst>
      <p:ext uri="{BB962C8B-B14F-4D97-AF65-F5344CB8AC3E}">
        <p14:creationId xmlns:p14="http://schemas.microsoft.com/office/powerpoint/2010/main" val="719898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15</a:t>
            </a:fld>
            <a:endParaRPr lang="en-GB"/>
          </a:p>
        </p:txBody>
      </p:sp>
    </p:spTree>
    <p:extLst>
      <p:ext uri="{BB962C8B-B14F-4D97-AF65-F5344CB8AC3E}">
        <p14:creationId xmlns:p14="http://schemas.microsoft.com/office/powerpoint/2010/main" val="682844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8C4880-5F31-4925-A6D1-60CAEE6765D3}" type="slidenum">
              <a:rPr lang="en-GB" smtClean="0"/>
              <a:t>16</a:t>
            </a:fld>
            <a:endParaRPr lang="en-GB"/>
          </a:p>
        </p:txBody>
      </p:sp>
    </p:spTree>
    <p:extLst>
      <p:ext uri="{BB962C8B-B14F-4D97-AF65-F5344CB8AC3E}">
        <p14:creationId xmlns:p14="http://schemas.microsoft.com/office/powerpoint/2010/main" val="1548097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10/24/2026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83782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10/24/2026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1066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10/24/2026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4968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10/24/2026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40115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10/24/2026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7513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10/24/2026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71266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10/24/2026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541717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10/24/2026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77123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10/24/2026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567220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10/24/2026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49930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10/24/2026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6535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10/24/2026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87497749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12" Type="http://schemas.openxmlformats.org/officeDocument/2006/relationships/image" Target="../media/image2.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diagramLayout" Target="../diagrams/layout1.xml"/><Relationship Id="rId11" Type="http://schemas.openxmlformats.org/officeDocument/2006/relationships/image" Target="../media/image5.jpeg"/><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notesSlide" Target="../notesSlides/notesSlide4.xml"/><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hyperlink" Target="https://longevity.stanford.edu/wp-content/uploads/2019/12/Fig-1.png" TargetMode="External"/><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diagramLayout" Target="../diagrams/layout2.xml"/><Relationship Id="rId11" Type="http://schemas.openxmlformats.org/officeDocument/2006/relationships/image" Target="../media/image2.png"/><Relationship Id="rId5" Type="http://schemas.openxmlformats.org/officeDocument/2006/relationships/diagramData" Target="../diagrams/data2.xml"/><Relationship Id="rId10" Type="http://schemas.openxmlformats.org/officeDocument/2006/relationships/image" Target="../media/image8.jpeg"/><Relationship Id="rId4" Type="http://schemas.openxmlformats.org/officeDocument/2006/relationships/notesSlide" Target="../notesSlides/notesSlide8.xml"/><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video" Target="../media/media9.mp4"/><Relationship Id="rId1" Type="http://schemas.microsoft.com/office/2007/relationships/media" Target="../media/media9.mp4"/><Relationship Id="rId6" Type="http://schemas.openxmlformats.org/officeDocument/2006/relationships/diagramLayout" Target="../diagrams/layout3.xml"/><Relationship Id="rId11" Type="http://schemas.openxmlformats.org/officeDocument/2006/relationships/image" Target="../media/image2.png"/><Relationship Id="rId5" Type="http://schemas.openxmlformats.org/officeDocument/2006/relationships/diagramData" Target="../diagrams/data3.xml"/><Relationship Id="rId10" Type="http://schemas.openxmlformats.org/officeDocument/2006/relationships/image" Target="../media/image9.png"/><Relationship Id="rId4" Type="http://schemas.openxmlformats.org/officeDocument/2006/relationships/notesSlide" Target="../notesSlides/notesSlide9.xml"/><Relationship Id="rId9" Type="http://schemas.microsoft.com/office/2007/relationships/diagramDrawing" Target="../diagrams/drawing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p4"/><Relationship Id="rId1" Type="http://schemas.microsoft.com/office/2007/relationships/media" Target="../media/media10.mp4"/><Relationship Id="rId6" Type="http://schemas.openxmlformats.org/officeDocument/2006/relationships/image" Target="../media/image2.png"/><Relationship Id="rId5" Type="http://schemas.openxmlformats.org/officeDocument/2006/relationships/image" Target="../media/image10.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video" Target="../media/media11.mp4"/><Relationship Id="rId1" Type="http://schemas.microsoft.com/office/2007/relationships/media" Target="../media/media11.mp4"/><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video" Target="../media/media12.mp4"/><Relationship Id="rId1" Type="http://schemas.microsoft.com/office/2007/relationships/media" Target="../media/media12.mp4"/><Relationship Id="rId6" Type="http://schemas.openxmlformats.org/officeDocument/2006/relationships/hyperlink" Target="https://pmc.ncbi.nlm.nih.gov/articles/PMC12885069/" TargetMode="External"/><Relationship Id="rId5" Type="http://schemas.openxmlformats.org/officeDocument/2006/relationships/image" Target="../media/image13.jpe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3.mp4"/><Relationship Id="rId1" Type="http://schemas.microsoft.com/office/2007/relationships/media" Target="../media/media13.mp4"/><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hyperlink" Target="https://www.hospiceuk.org/?utm_source=copilot.com"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CB23E5-BCF9-4C6D-AE2A-1E1E85208981}"/>
              </a:ext>
            </a:extLst>
          </p:cNvPr>
          <p:cNvSpPr>
            <a:spLocks noGrp="1"/>
          </p:cNvSpPr>
          <p:nvPr>
            <p:ph idx="1"/>
          </p:nvPr>
        </p:nvSpPr>
        <p:spPr/>
        <p:txBody>
          <a:bodyPr/>
          <a:lstStyle/>
          <a:p>
            <a:pPr marL="0" indent="0">
              <a:buNone/>
            </a:pPr>
            <a:r>
              <a:rPr lang="en-GB" dirty="0"/>
              <a:t>Student name: Mehtab Alam</a:t>
            </a:r>
          </a:p>
          <a:p>
            <a:pPr marL="0" indent="0">
              <a:buNone/>
            </a:pPr>
            <a:r>
              <a:rPr lang="en-GB" dirty="0"/>
              <a:t>Student number: 2329251</a:t>
            </a:r>
          </a:p>
          <a:p>
            <a:pPr marL="0" indent="0">
              <a:buNone/>
            </a:pPr>
            <a:r>
              <a:rPr lang="en-GB" dirty="0"/>
              <a:t>Module name: Empowering the older person</a:t>
            </a:r>
          </a:p>
          <a:p>
            <a:pPr marL="0" indent="0">
              <a:buNone/>
            </a:pPr>
            <a:r>
              <a:rPr lang="en-GB" dirty="0"/>
              <a:t>Module code: BMHP6027</a:t>
            </a:r>
          </a:p>
          <a:p>
            <a:endParaRPr lang="en-GB" dirty="0"/>
          </a:p>
        </p:txBody>
      </p:sp>
    </p:spTree>
    <p:extLst>
      <p:ext uri="{BB962C8B-B14F-4D97-AF65-F5344CB8AC3E}">
        <p14:creationId xmlns:p14="http://schemas.microsoft.com/office/powerpoint/2010/main" val="819514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61215B-AFA9-69A2-90A1-33DCC864EB36}"/>
              </a:ext>
            </a:extLst>
          </p:cNvPr>
          <p:cNvSpPr>
            <a:spLocks noGrp="1"/>
          </p:cNvSpPr>
          <p:nvPr>
            <p:ph type="ctrTitle"/>
          </p:nvPr>
        </p:nvSpPr>
        <p:spPr>
          <a:xfrm>
            <a:off x="612648" y="56772"/>
            <a:ext cx="11442357" cy="674679"/>
          </a:xfrm>
        </p:spPr>
        <p:txBody>
          <a:bodyPr vert="horz" lIns="91440" tIns="45720" rIns="91440" bIns="45720" rtlCol="0" anchor="b">
            <a:normAutofit/>
          </a:bodyPr>
          <a:lstStyle/>
          <a:p>
            <a:pPr algn="l"/>
            <a:r>
              <a:rPr lang="en-US" sz="3300" b="1" kern="1200" dirty="0">
                <a:solidFill>
                  <a:schemeClr val="tx1"/>
                </a:solidFill>
                <a:latin typeface="+mj-lt"/>
                <a:ea typeface="+mj-ea"/>
                <a:cs typeface="+mj-cs"/>
              </a:rPr>
              <a:t>Evaluating the care and support needs of older people</a:t>
            </a:r>
          </a:p>
        </p:txBody>
      </p:sp>
      <p:pic>
        <p:nvPicPr>
          <p:cNvPr id="21" name="Picture 20">
            <a:extLst>
              <a:ext uri="{FF2B5EF4-FFF2-40B4-BE49-F238E27FC236}">
                <a16:creationId xmlns:a16="http://schemas.microsoft.com/office/drawing/2014/main" id="{725574D5-AF46-E353-AA44-CC604D89490B}"/>
              </a:ext>
            </a:extLst>
          </p:cNvPr>
          <p:cNvPicPr>
            <a:picLocks noChangeAspect="1"/>
          </p:cNvPicPr>
          <p:nvPr/>
        </p:nvPicPr>
        <p:blipFill>
          <a:blip r:embed="rId5"/>
          <a:srcRect t="1336" b="657"/>
          <a:stretch>
            <a:fillRect/>
          </a:stretch>
        </p:blipFill>
        <p:spPr>
          <a:xfrm>
            <a:off x="612648" y="1911880"/>
            <a:ext cx="4681506" cy="3062626"/>
          </a:xfrm>
          <a:prstGeom prst="rect">
            <a:avLst/>
          </a:prstGeom>
        </p:spPr>
      </p:pic>
      <p:sp>
        <p:nvSpPr>
          <p:cNvPr id="3" name="Subtitle 2">
            <a:extLst>
              <a:ext uri="{FF2B5EF4-FFF2-40B4-BE49-F238E27FC236}">
                <a16:creationId xmlns:a16="http://schemas.microsoft.com/office/drawing/2014/main" id="{9D15915B-FAFF-11D2-3D3A-6B9811993BCC}"/>
              </a:ext>
            </a:extLst>
          </p:cNvPr>
          <p:cNvSpPr>
            <a:spLocks noGrp="1"/>
          </p:cNvSpPr>
          <p:nvPr>
            <p:ph type="subTitle" idx="1"/>
          </p:nvPr>
        </p:nvSpPr>
        <p:spPr>
          <a:xfrm>
            <a:off x="5436973" y="731451"/>
            <a:ext cx="6755027" cy="5879414"/>
          </a:xfrm>
        </p:spPr>
        <p:txBody>
          <a:bodyPr vert="horz" lIns="91440" tIns="45720" rIns="91440" bIns="45720" rtlCol="0">
            <a:normAutofit/>
          </a:bodyPr>
          <a:lstStyle/>
          <a:p>
            <a:pPr indent="-228600" algn="l">
              <a:lnSpc>
                <a:spcPct val="110000"/>
              </a:lnSpc>
              <a:buFont typeface="Arial" panose="020B0604020202020204" pitchFamily="34" charset="0"/>
              <a:buChar char="•"/>
            </a:pPr>
            <a:r>
              <a:rPr lang="en-US" sz="1900" dirty="0">
                <a:highlight>
                  <a:srgbClr val="FFFF00"/>
                </a:highlight>
              </a:rPr>
              <a:t>Introduction &amp;overview</a:t>
            </a:r>
          </a:p>
          <a:p>
            <a:pPr indent="-228600" algn="l">
              <a:lnSpc>
                <a:spcPct val="110000"/>
              </a:lnSpc>
              <a:buFont typeface="Arial" panose="020B0604020202020204" pitchFamily="34" charset="0"/>
              <a:buChar char="•"/>
            </a:pPr>
            <a:r>
              <a:rPr lang="en-US" sz="1500" dirty="0"/>
              <a:t>This presentation looks at the care, support, and empowerment needs of older people in the UK. It links theory, policy and real-life practice.</a:t>
            </a:r>
          </a:p>
          <a:p>
            <a:pPr indent="-228600" algn="l">
              <a:lnSpc>
                <a:spcPct val="110000"/>
              </a:lnSpc>
              <a:buFont typeface="Arial" panose="020B0604020202020204" pitchFamily="34" charset="0"/>
              <a:buChar char="•"/>
            </a:pPr>
            <a:r>
              <a:rPr lang="en-US" sz="1500" dirty="0"/>
              <a:t>Care &amp; support needs: keeping independence, staying able to manage daily life, and having freedom and choice.</a:t>
            </a:r>
          </a:p>
          <a:p>
            <a:pPr indent="-228600" algn="l">
              <a:lnSpc>
                <a:spcPct val="110000"/>
              </a:lnSpc>
              <a:buFont typeface="Arial" panose="020B0604020202020204" pitchFamily="34" charset="0"/>
              <a:buChar char="•"/>
            </a:pPr>
            <a:r>
              <a:rPr lang="en-US" sz="1500" dirty="0"/>
              <a:t>Theories of Ageing: Activity theory, continuity theory, and how well they work in practice.</a:t>
            </a:r>
          </a:p>
          <a:p>
            <a:pPr indent="-228600" algn="l">
              <a:lnSpc>
                <a:spcPct val="110000"/>
              </a:lnSpc>
              <a:buFont typeface="Arial" panose="020B0604020202020204" pitchFamily="34" charset="0"/>
              <a:buChar char="•"/>
            </a:pPr>
            <a:r>
              <a:rPr lang="en-US" sz="1500" dirty="0"/>
              <a:t>Policy &amp;Legislation: Care Act 2014, Equality Act, and NHS plan that shape support for older people.</a:t>
            </a:r>
          </a:p>
          <a:p>
            <a:pPr indent="-228600" algn="l">
              <a:lnSpc>
                <a:spcPct val="110000"/>
              </a:lnSpc>
              <a:buFont typeface="Arial" panose="020B0604020202020204" pitchFamily="34" charset="0"/>
              <a:buChar char="•"/>
            </a:pPr>
            <a:r>
              <a:rPr lang="en-US" sz="1500" dirty="0"/>
              <a:t>Interventions &amp;challenges: Available services and technology, plus the barriers that still exist.</a:t>
            </a:r>
          </a:p>
          <a:p>
            <a:pPr indent="-228600" algn="l">
              <a:lnSpc>
                <a:spcPct val="110000"/>
              </a:lnSpc>
              <a:buFont typeface="Arial" panose="020B0604020202020204" pitchFamily="34" charset="0"/>
              <a:buChar char="•"/>
            </a:pPr>
            <a:r>
              <a:rPr lang="en-US" sz="1500" dirty="0"/>
              <a:t>Mrs. Khan case study shows how early </a:t>
            </a:r>
            <a:r>
              <a:rPr lang="en-US" sz="1500" dirty="0" err="1"/>
              <a:t>reablement</a:t>
            </a:r>
            <a:r>
              <a:rPr lang="en-US" sz="1500" dirty="0"/>
              <a:t> and person –centered support can help older adults stay independent. After a fall, a 6-week NHS </a:t>
            </a:r>
            <a:r>
              <a:rPr lang="en-US" sz="1500" dirty="0" err="1"/>
              <a:t>reablement</a:t>
            </a:r>
            <a:r>
              <a:rPr lang="en-US" sz="1500" dirty="0"/>
              <a:t> </a:t>
            </a:r>
            <a:r>
              <a:rPr lang="en-US" sz="1500" dirty="0" err="1"/>
              <a:t>programme</a:t>
            </a:r>
            <a:r>
              <a:rPr lang="en-US" sz="1500" dirty="0"/>
              <a:t> helped her regain mobility, reduce her care package, and improve wellbeing through culturally matched support and digital inclusion. This example highlights how personalized care and accessible services promote autonomy in later life</a:t>
            </a:r>
          </a:p>
          <a:p>
            <a:pPr indent="-228600" algn="l">
              <a:lnSpc>
                <a:spcPct val="110000"/>
              </a:lnSpc>
              <a:buFont typeface="Arial" panose="020B0604020202020204" pitchFamily="34" charset="0"/>
              <a:buChar char="•"/>
            </a:pPr>
            <a:r>
              <a:rPr lang="en-US" sz="1500" dirty="0"/>
              <a:t>Recommendation:  Evidence–based idea to improve care and support.</a:t>
            </a:r>
          </a:p>
          <a:p>
            <a:pPr indent="-228600" algn="l">
              <a:lnSpc>
                <a:spcPct val="110000"/>
              </a:lnSpc>
              <a:buFont typeface="Arial" panose="020B0604020202020204" pitchFamily="34" charset="0"/>
              <a:buChar char="•"/>
            </a:pPr>
            <a:endParaRPr lang="en-US" sz="15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a:p>
            <a:pPr indent="-228600" algn="l">
              <a:lnSpc>
                <a:spcPct val="110000"/>
              </a:lnSpc>
              <a:buFont typeface="Arial" panose="020B0604020202020204" pitchFamily="34" charset="0"/>
              <a:buChar char="•"/>
            </a:pPr>
            <a:endParaRPr lang="en-US" sz="1300" dirty="0"/>
          </a:p>
        </p:txBody>
      </p:sp>
      <p:pic>
        <p:nvPicPr>
          <p:cNvPr id="20" name="Video 19">
            <a:hlinkClick r:id="" action="ppaction://media"/>
            <a:extLst>
              <a:ext uri="{FF2B5EF4-FFF2-40B4-BE49-F238E27FC236}">
                <a16:creationId xmlns:a16="http://schemas.microsoft.com/office/drawing/2014/main" id="{26890980-54DF-B3B5-6928-8E2A74ECBE8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12500" r="12500"/>
          <a:stretch>
            <a:fillRect/>
          </a:stretch>
        </p:blipFill>
        <p:spPr>
          <a:xfrm>
            <a:off x="1093656" y="4553465"/>
            <a:ext cx="2057400" cy="2057400"/>
          </a:xfrm>
          <a:prstGeom prst="ellipse">
            <a:avLst/>
          </a:prstGeom>
        </p:spPr>
      </p:pic>
    </p:spTree>
    <p:extLst>
      <p:ext uri="{BB962C8B-B14F-4D97-AF65-F5344CB8AC3E}">
        <p14:creationId xmlns:p14="http://schemas.microsoft.com/office/powerpoint/2010/main" val="3804485130"/>
      </p:ext>
    </p:extLst>
  </p:cSld>
  <p:clrMapOvr>
    <a:masterClrMapping/>
  </p:clrMapOvr>
  <mc:AlternateContent xmlns:mc="http://schemas.openxmlformats.org/markup-compatibility/2006" xmlns:p14="http://schemas.microsoft.com/office/powerpoint/2010/main">
    <mc:Choice Requires="p14">
      <p:transition spd="slow" p14:dur="2000" advTm="58679"/>
    </mc:Choice>
    <mc:Fallback xmlns="">
      <p:transition spd="slow" advTm="586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0"/>
                </p:tgtEl>
              </p:cMediaNode>
            </p:video>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42DD64-C42C-891F-592E-A8530CE74072}"/>
              </a:ext>
            </a:extLst>
          </p:cNvPr>
          <p:cNvSpPr>
            <a:spLocks noGrp="1"/>
          </p:cNvSpPr>
          <p:nvPr>
            <p:ph type="title"/>
          </p:nvPr>
        </p:nvSpPr>
        <p:spPr>
          <a:xfrm>
            <a:off x="3472248" y="-1"/>
            <a:ext cx="5350475" cy="803190"/>
          </a:xfrm>
        </p:spPr>
        <p:txBody>
          <a:bodyPr anchor="t">
            <a:normAutofit fontScale="90000"/>
          </a:bodyPr>
          <a:lstStyle/>
          <a:p>
            <a:br>
              <a:rPr lang="en-GB" dirty="0"/>
            </a:br>
            <a:r>
              <a:rPr lang="en-GB" sz="2200" dirty="0"/>
              <a:t>Care, Empowerment &amp; Support Needs</a:t>
            </a:r>
          </a:p>
        </p:txBody>
      </p:sp>
      <p:sp>
        <p:nvSpPr>
          <p:cNvPr id="5" name="Content Placeholder 4">
            <a:extLst>
              <a:ext uri="{FF2B5EF4-FFF2-40B4-BE49-F238E27FC236}">
                <a16:creationId xmlns:a16="http://schemas.microsoft.com/office/drawing/2014/main" id="{1CC7AB00-A7AC-85B5-0565-E5296837A2FB}"/>
              </a:ext>
            </a:extLst>
          </p:cNvPr>
          <p:cNvSpPr>
            <a:spLocks noGrp="1"/>
          </p:cNvSpPr>
          <p:nvPr>
            <p:ph idx="1"/>
          </p:nvPr>
        </p:nvSpPr>
        <p:spPr>
          <a:xfrm>
            <a:off x="234779" y="902043"/>
            <a:ext cx="11707884" cy="5751217"/>
          </a:xfrm>
        </p:spPr>
        <p:txBody>
          <a:bodyPr>
            <a:normAutofit fontScale="92500" lnSpcReduction="10000"/>
          </a:bodyPr>
          <a:lstStyle/>
          <a:p>
            <a:r>
              <a:rPr lang="en-GB" dirty="0">
                <a:highlight>
                  <a:srgbClr val="FFFF00"/>
                </a:highlight>
              </a:rPr>
              <a:t>Functional Ability</a:t>
            </a:r>
            <a:endParaRPr lang="en-GB" sz="1400" dirty="0">
              <a:highlight>
                <a:srgbClr val="FFFF00"/>
              </a:highlight>
            </a:endParaRPr>
          </a:p>
          <a:p>
            <a:r>
              <a:rPr lang="en-GB" sz="1400" dirty="0"/>
              <a:t>Help older people keep doing daily things like washing, dressing, and eating (World Health Organisation, 2015). </a:t>
            </a:r>
          </a:p>
          <a:p>
            <a:r>
              <a:rPr lang="en-GB" sz="1400" dirty="0"/>
              <a:t>Catch problems early so they don’t get worse (NICE,2015).</a:t>
            </a:r>
          </a:p>
          <a:p>
            <a:r>
              <a:rPr lang="en-GB" sz="1400" dirty="0"/>
              <a:t>Help them get stronger again after illness or injury (NHS England,2015).</a:t>
            </a:r>
          </a:p>
          <a:p>
            <a:r>
              <a:rPr lang="en-GB" dirty="0">
                <a:highlight>
                  <a:srgbClr val="00FFFF"/>
                </a:highlight>
              </a:rPr>
              <a:t>Freedom and Choice </a:t>
            </a:r>
          </a:p>
          <a:p>
            <a:r>
              <a:rPr lang="en-GB" sz="1400" dirty="0"/>
              <a:t>Make care plans based on what the person wants (Care Act 2014).</a:t>
            </a:r>
          </a:p>
          <a:p>
            <a:r>
              <a:rPr lang="en-GB" sz="1400" dirty="0"/>
              <a:t>Decide things together with the person (NHS England, 2019).</a:t>
            </a:r>
          </a:p>
          <a:p>
            <a:r>
              <a:rPr lang="en-GB" sz="1400" dirty="0"/>
              <a:t>Let them control their everyday life (Care Act 2014).</a:t>
            </a:r>
          </a:p>
          <a:p>
            <a:r>
              <a:rPr lang="en-GB" dirty="0">
                <a:highlight>
                  <a:srgbClr val="FFFF00"/>
                </a:highlight>
              </a:rPr>
              <a:t>Independence</a:t>
            </a:r>
            <a:r>
              <a:rPr lang="en-GB" sz="1400" dirty="0">
                <a:highlight>
                  <a:srgbClr val="FFFF00"/>
                </a:highlight>
              </a:rPr>
              <a:t> </a:t>
            </a:r>
          </a:p>
          <a:p>
            <a:r>
              <a:rPr lang="en-GB" sz="1400" dirty="0"/>
              <a:t>Most older people prefer to stay living at home (Age UK, 2019).</a:t>
            </a:r>
          </a:p>
          <a:p>
            <a:r>
              <a:rPr lang="en-GB" sz="1400" dirty="0"/>
              <a:t>Give them money (personal budget) so they can choose their own support (Care Act 2014).</a:t>
            </a:r>
          </a:p>
          <a:p>
            <a:r>
              <a:rPr lang="en-GB" sz="1400" dirty="0"/>
              <a:t>Let them choose where and how they live (Care Act 2014).</a:t>
            </a:r>
          </a:p>
          <a:p>
            <a:r>
              <a:rPr lang="en-GB" dirty="0">
                <a:highlight>
                  <a:srgbClr val="FFFF00"/>
                </a:highlight>
              </a:rPr>
              <a:t>Empowerment. </a:t>
            </a:r>
            <a:r>
              <a:rPr lang="en-GB" sz="1400" dirty="0"/>
              <a:t>Look at what the person can still do well: a strengths–based approach(Care Act 2014).</a:t>
            </a:r>
          </a:p>
          <a:p>
            <a:r>
              <a:rPr lang="en-GB" sz="1400" dirty="0"/>
              <a:t>Help them rely less on others and make their own choices (Care Act 2014).</a:t>
            </a:r>
          </a:p>
          <a:p>
            <a:r>
              <a:rPr lang="en-GB" sz="1400" dirty="0"/>
              <a:t>Listen to their voice and involve them in decisions ( Care Act; SCIE, 2015).</a:t>
            </a:r>
          </a:p>
        </p:txBody>
      </p:sp>
      <p:pic>
        <p:nvPicPr>
          <p:cNvPr id="13" name="Video 12">
            <a:hlinkClick r:id="" action="ppaction://media"/>
            <a:extLst>
              <a:ext uri="{FF2B5EF4-FFF2-40B4-BE49-F238E27FC236}">
                <a16:creationId xmlns:a16="http://schemas.microsoft.com/office/drawing/2014/main" id="{9FE34DEC-F172-71A2-5072-5FBF914ABE7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12500" r="12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01845988"/>
      </p:ext>
    </p:extLst>
  </p:cSld>
  <p:clrMapOvr>
    <a:masterClrMapping/>
  </p:clrMapOvr>
  <mc:AlternateContent xmlns:mc="http://schemas.openxmlformats.org/markup-compatibility/2006" xmlns:p14="http://schemas.microsoft.com/office/powerpoint/2010/main">
    <mc:Choice Requires="p14">
      <p:transition spd="slow" p14:dur="2000" advTm="80172"/>
    </mc:Choice>
    <mc:Fallback xmlns="">
      <p:transition spd="slow" advTm="801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E8D3B17-7638-DFD3-18E4-8A6D6117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37639F-2D5A-983E-8918-EF709F69E760}"/>
              </a:ext>
            </a:extLst>
          </p:cNvPr>
          <p:cNvSpPr>
            <a:spLocks noGrp="1"/>
          </p:cNvSpPr>
          <p:nvPr>
            <p:ph type="title"/>
          </p:nvPr>
        </p:nvSpPr>
        <p:spPr>
          <a:xfrm>
            <a:off x="5334000" y="254000"/>
            <a:ext cx="6150703" cy="1066800"/>
          </a:xfrm>
        </p:spPr>
        <p:txBody>
          <a:bodyPr anchor="b">
            <a:normAutofit fontScale="90000"/>
          </a:bodyPr>
          <a:lstStyle/>
          <a:p>
            <a:r>
              <a:rPr lang="en-GB" dirty="0"/>
              <a:t>Critical Evaluation of Needs</a:t>
            </a:r>
          </a:p>
        </p:txBody>
      </p:sp>
      <p:pic>
        <p:nvPicPr>
          <p:cNvPr id="5" name="Picture 4" descr="An image of a stethoscope within a blue background">
            <a:extLst>
              <a:ext uri="{FF2B5EF4-FFF2-40B4-BE49-F238E27FC236}">
                <a16:creationId xmlns:a16="http://schemas.microsoft.com/office/drawing/2014/main" id="{C9009B30-BE16-950C-08DE-D04882FBDC06}"/>
              </a:ext>
            </a:extLst>
          </p:cNvPr>
          <p:cNvPicPr>
            <a:picLocks noChangeAspect="1"/>
          </p:cNvPicPr>
          <p:nvPr/>
        </p:nvPicPr>
        <p:blipFill>
          <a:blip r:embed="rId5"/>
          <a:srcRect l="48806"/>
          <a:stretch>
            <a:fillRect/>
          </a:stretch>
        </p:blipFill>
        <p:spPr>
          <a:xfrm>
            <a:off x="20" y="10"/>
            <a:ext cx="4910308" cy="6857990"/>
          </a:xfrm>
          <a:prstGeom prst="rect">
            <a:avLst/>
          </a:prstGeom>
        </p:spPr>
      </p:pic>
      <p:sp>
        <p:nvSpPr>
          <p:cNvPr id="3" name="Content Placeholder 2">
            <a:extLst>
              <a:ext uri="{FF2B5EF4-FFF2-40B4-BE49-F238E27FC236}">
                <a16:creationId xmlns:a16="http://schemas.microsoft.com/office/drawing/2014/main" id="{6CFD0831-B31E-27E9-6ECB-E7F6A5EA1C9C}"/>
              </a:ext>
            </a:extLst>
          </p:cNvPr>
          <p:cNvSpPr>
            <a:spLocks noGrp="1"/>
          </p:cNvSpPr>
          <p:nvPr>
            <p:ph idx="1"/>
          </p:nvPr>
        </p:nvSpPr>
        <p:spPr>
          <a:xfrm>
            <a:off x="5019040" y="1493520"/>
            <a:ext cx="7172939" cy="5364480"/>
          </a:xfrm>
        </p:spPr>
        <p:txBody>
          <a:bodyPr>
            <a:normAutofit/>
          </a:bodyPr>
          <a:lstStyle/>
          <a:p>
            <a:pPr>
              <a:lnSpc>
                <a:spcPct val="110000"/>
              </a:lnSpc>
            </a:pPr>
            <a:r>
              <a:rPr lang="en-GB" sz="1500" dirty="0">
                <a:highlight>
                  <a:srgbClr val="00FFFF"/>
                </a:highlight>
              </a:rPr>
              <a:t>What works well</a:t>
            </a:r>
          </a:p>
          <a:p>
            <a:pPr>
              <a:lnSpc>
                <a:spcPct val="110000"/>
              </a:lnSpc>
            </a:pPr>
            <a:r>
              <a:rPr lang="en-GB" sz="1500" dirty="0"/>
              <a:t> </a:t>
            </a:r>
            <a:r>
              <a:rPr lang="en-GB" sz="1400" dirty="0"/>
              <a:t>Person–centred approaches under the Care Act 2014 promote wellbeing and give them more choice (Care Act, 2014).  Personal budgets and direct payments give individuals greater control and independence (Age UK,2025). Intermediate care and reablement services can help people regain their independence after a hospital stay, supporting the duty to prevent needs from increasing.</a:t>
            </a:r>
          </a:p>
          <a:p>
            <a:pPr>
              <a:lnSpc>
                <a:spcPct val="110000"/>
              </a:lnSpc>
            </a:pPr>
            <a:r>
              <a:rPr lang="en-GB" sz="1500" dirty="0">
                <a:highlight>
                  <a:srgbClr val="FFFF00"/>
                </a:highlight>
              </a:rPr>
              <a:t>Areas for Improvement </a:t>
            </a:r>
          </a:p>
          <a:p>
            <a:pPr>
              <a:lnSpc>
                <a:spcPct val="110000"/>
              </a:lnSpc>
            </a:pPr>
            <a:r>
              <a:rPr lang="en-GB" sz="1400" dirty="0"/>
              <a:t>The current eligibility rules (being unable to achieve two or more outcomes)can leave out people who have moderate needs (SCIE,2023). Over-protection,  Funding pressures and the postcode lottery restrict the choice and quality of support available. There is also a risk that over-protection can reduce people’s autonomy. Digital exclusion affects around 2.4 million older people (Age UK,2025), and loneliness remains common and is linked to poorer health outcomes. </a:t>
            </a:r>
          </a:p>
        </p:txBody>
      </p:sp>
      <p:pic>
        <p:nvPicPr>
          <p:cNvPr id="27" name="Video 26">
            <a:hlinkClick r:id="" action="ppaction://media"/>
            <a:extLst>
              <a:ext uri="{FF2B5EF4-FFF2-40B4-BE49-F238E27FC236}">
                <a16:creationId xmlns:a16="http://schemas.microsoft.com/office/drawing/2014/main" id="{29EE9E1C-9ABE-6198-E145-B71F99E8BD7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12500" r="12500"/>
          <a:stretch>
            <a:fillRect/>
          </a:stretch>
        </p:blipFill>
        <p:spPr>
          <a:xfrm>
            <a:off x="10052304" y="5364480"/>
            <a:ext cx="1411224" cy="1411224"/>
          </a:xfrm>
          <a:prstGeom prst="ellipse">
            <a:avLst/>
          </a:prstGeom>
        </p:spPr>
      </p:pic>
    </p:spTree>
    <p:extLst>
      <p:ext uri="{BB962C8B-B14F-4D97-AF65-F5344CB8AC3E}">
        <p14:creationId xmlns:p14="http://schemas.microsoft.com/office/powerpoint/2010/main" val="544540204"/>
      </p:ext>
    </p:extLst>
  </p:cSld>
  <p:clrMapOvr>
    <a:masterClrMapping/>
  </p:clrMapOvr>
  <mc:AlternateContent xmlns:mc="http://schemas.openxmlformats.org/markup-compatibility/2006" xmlns:p14="http://schemas.microsoft.com/office/powerpoint/2010/main">
    <mc:Choice Requires="p14">
      <p:transition spd="slow" p14:dur="2000" advTm="71246"/>
    </mc:Choice>
    <mc:Fallback xmlns="">
      <p:transition spd="slow" advTm="712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7"/>
                </p:tgtEl>
              </p:cMediaNode>
            </p:video>
            <p:seq concurrent="1" nextAc="seek">
              <p:cTn id="8" restart="whenNotActive" fill="hold" evtFilter="cancelBubble" nodeType="interactiveSeq">
                <p:stCondLst>
                  <p:cond evt="onClick" delay="0">
                    <p:tgtEl>
                      <p:spTgt spid="2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7"/>
                                        </p:tgtEl>
                                      </p:cBhvr>
                                    </p:cmd>
                                  </p:childTnLst>
                                </p:cTn>
                              </p:par>
                            </p:childTnLst>
                          </p:cTn>
                        </p:par>
                      </p:childTnLst>
                    </p:cTn>
                  </p:par>
                </p:childTnLst>
              </p:cTn>
              <p:nextCondLst>
                <p:cond evt="onClick" delay="0">
                  <p:tgtEl>
                    <p:spTgt spid="2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F2601E-6AF1-1595-D1FA-730C55D6F2BC}"/>
              </a:ext>
            </a:extLst>
          </p:cNvPr>
          <p:cNvSpPr>
            <a:spLocks noGrp="1"/>
          </p:cNvSpPr>
          <p:nvPr>
            <p:ph type="title"/>
          </p:nvPr>
        </p:nvSpPr>
        <p:spPr>
          <a:xfrm>
            <a:off x="172995" y="184601"/>
            <a:ext cx="5239265" cy="1209653"/>
          </a:xfrm>
        </p:spPr>
        <p:txBody>
          <a:bodyPr anchor="ctr">
            <a:normAutofit/>
          </a:bodyPr>
          <a:lstStyle/>
          <a:p>
            <a:r>
              <a:rPr lang="en-GB" sz="4000" dirty="0"/>
              <a:t>Theories of Ageing </a:t>
            </a:r>
          </a:p>
        </p:txBody>
      </p:sp>
      <p:graphicFrame>
        <p:nvGraphicFramePr>
          <p:cNvPr id="19" name="Content Placeholder 2">
            <a:extLst>
              <a:ext uri="{FF2B5EF4-FFF2-40B4-BE49-F238E27FC236}">
                <a16:creationId xmlns:a16="http://schemas.microsoft.com/office/drawing/2014/main" id="{2ABF0EAE-AAEA-768F-9C65-63BA81F22367}"/>
              </a:ext>
            </a:extLst>
          </p:cNvPr>
          <p:cNvGraphicFramePr>
            <a:graphicFrameLocks noGrp="1"/>
          </p:cNvGraphicFramePr>
          <p:nvPr>
            <p:ph idx="1"/>
            <p:extLst>
              <p:ext uri="{D42A27DB-BD31-4B8C-83A1-F6EECF244321}">
                <p14:modId xmlns:p14="http://schemas.microsoft.com/office/powerpoint/2010/main" val="3356061834"/>
              </p:ext>
            </p:extLst>
          </p:nvPr>
        </p:nvGraphicFramePr>
        <p:xfrm>
          <a:off x="3882123" y="789427"/>
          <a:ext cx="6758940" cy="6096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TextBox 6">
            <a:extLst>
              <a:ext uri="{FF2B5EF4-FFF2-40B4-BE49-F238E27FC236}">
                <a16:creationId xmlns:a16="http://schemas.microsoft.com/office/drawing/2014/main" id="{74D3FE7D-1EAD-3D0B-7355-BD8B43E6969A}"/>
              </a:ext>
            </a:extLst>
          </p:cNvPr>
          <p:cNvSpPr txBox="1"/>
          <p:nvPr/>
        </p:nvSpPr>
        <p:spPr>
          <a:xfrm>
            <a:off x="5691276" y="420097"/>
            <a:ext cx="6220638" cy="6463308"/>
          </a:xfrm>
          <a:prstGeom prst="rect">
            <a:avLst/>
          </a:prstGeom>
          <a:noFill/>
        </p:spPr>
        <p:txBody>
          <a:bodyPr wrap="square" rtlCol="0">
            <a:spAutoFit/>
          </a:bodyPr>
          <a:lstStyle/>
          <a:p>
            <a:r>
              <a:rPr lang="en-GB" dirty="0"/>
              <a:t> </a:t>
            </a:r>
            <a:r>
              <a:rPr lang="en-GB" dirty="0">
                <a:highlight>
                  <a:srgbClr val="FF0000"/>
                </a:highlight>
              </a:rPr>
              <a:t>Activity Theory</a:t>
            </a:r>
          </a:p>
          <a:p>
            <a:r>
              <a:rPr lang="en-GB" sz="1400" dirty="0"/>
              <a:t>Successful ageing depends on staying involved and finding new roles to replace those that are lost. Remaining active helps maintain well-being and life satisfaction (Havighurst,1961).</a:t>
            </a:r>
          </a:p>
          <a:p>
            <a:r>
              <a:rPr lang="en-GB" sz="1600" dirty="0">
                <a:highlight>
                  <a:srgbClr val="00FFFF"/>
                </a:highlight>
              </a:rPr>
              <a:t>Critique </a:t>
            </a:r>
          </a:p>
          <a:p>
            <a:r>
              <a:rPr lang="en-GB" sz="1400" dirty="0"/>
              <a:t>This theory assumes everyone has equal opportunity and ability to stay active. It ignores health limitations, poverty, ethnicity, and structural barriers that restrict what many older people can actually do.</a:t>
            </a:r>
          </a:p>
          <a:p>
            <a:r>
              <a:rPr lang="en-GB" dirty="0">
                <a:highlight>
                  <a:srgbClr val="FF0000"/>
                </a:highlight>
              </a:rPr>
              <a:t>Continuity Theory.</a:t>
            </a:r>
          </a:p>
          <a:p>
            <a:r>
              <a:rPr lang="en-GB" sz="1400" dirty="0"/>
              <a:t>People prefer to keep both their internal continuity  identity and values</a:t>
            </a:r>
          </a:p>
          <a:p>
            <a:r>
              <a:rPr lang="en-GB" sz="1400" dirty="0"/>
              <a:t>And external continuity (lifestyle and relationships). They adapt to change by building on their past patterns and experiences(Atchley,1989).</a:t>
            </a:r>
          </a:p>
          <a:p>
            <a:r>
              <a:rPr lang="en-GB" sz="1600" dirty="0">
                <a:highlight>
                  <a:srgbClr val="00FFFF"/>
                </a:highlight>
              </a:rPr>
              <a:t>Critique.</a:t>
            </a:r>
          </a:p>
          <a:p>
            <a:r>
              <a:rPr lang="en-GB" sz="1400" dirty="0"/>
              <a:t>The theory underplays sudden disruptions such as illness, bereavement or relocation, as well as resource constraints that limit continuity options for many older people.</a:t>
            </a:r>
          </a:p>
          <a:p>
            <a:r>
              <a:rPr lang="en-GB" dirty="0">
                <a:highlight>
                  <a:srgbClr val="FF0000"/>
                </a:highlight>
              </a:rPr>
              <a:t>Disengagement Theory</a:t>
            </a:r>
            <a:r>
              <a:rPr lang="en-GB" sz="1600" dirty="0">
                <a:highlight>
                  <a:srgbClr val="FF0000"/>
                </a:highlight>
              </a:rPr>
              <a:t>.</a:t>
            </a:r>
          </a:p>
          <a:p>
            <a:r>
              <a:rPr lang="en-GB" sz="1400" dirty="0"/>
              <a:t>This theory suggests that a mutual withdrawal between the individual and society is natural and beneficial for both (Cumming&amp;Henry,1961).</a:t>
            </a:r>
          </a:p>
          <a:p>
            <a:r>
              <a:rPr lang="en-GB" sz="1600" dirty="0">
                <a:highlight>
                  <a:srgbClr val="00FFFF"/>
                </a:highlight>
              </a:rPr>
              <a:t>Critique.</a:t>
            </a:r>
          </a:p>
          <a:p>
            <a:r>
              <a:rPr lang="en-GB" sz="1400" dirty="0"/>
              <a:t>It has been largely debunked. Many older people remain highly engaged, productive, and satisfied. The theory reflects ageist assumptions rather than real evidence.</a:t>
            </a:r>
          </a:p>
          <a:p>
            <a:endParaRPr lang="en-GB" sz="1400" dirty="0"/>
          </a:p>
          <a:p>
            <a:endParaRPr lang="en-GB" sz="1400" dirty="0"/>
          </a:p>
          <a:p>
            <a:endParaRPr lang="en-GB" sz="1400" dirty="0"/>
          </a:p>
          <a:p>
            <a:endParaRPr lang="en-GB" sz="1400" dirty="0"/>
          </a:p>
          <a:p>
            <a:endParaRPr lang="en-GB" dirty="0"/>
          </a:p>
        </p:txBody>
      </p:sp>
      <p:pic>
        <p:nvPicPr>
          <p:cNvPr id="4" name="Picture 3">
            <a:extLst>
              <a:ext uri="{FF2B5EF4-FFF2-40B4-BE49-F238E27FC236}">
                <a16:creationId xmlns:a16="http://schemas.microsoft.com/office/drawing/2014/main" id="{F4BCE12F-A3A0-305B-9825-0452F4863D79}"/>
              </a:ext>
            </a:extLst>
          </p:cNvPr>
          <p:cNvPicPr>
            <a:picLocks noChangeAspect="1"/>
          </p:cNvPicPr>
          <p:nvPr/>
        </p:nvPicPr>
        <p:blipFill>
          <a:blip r:embed="rId10"/>
          <a:stretch>
            <a:fillRect/>
          </a:stretch>
        </p:blipFill>
        <p:spPr>
          <a:xfrm>
            <a:off x="476559" y="1076863"/>
            <a:ext cx="4602068" cy="2605452"/>
          </a:xfrm>
          <a:prstGeom prst="rect">
            <a:avLst/>
          </a:prstGeom>
        </p:spPr>
      </p:pic>
      <p:pic>
        <p:nvPicPr>
          <p:cNvPr id="5" name="Picture 4" descr="Continuity Theory ageing concept">
            <a:extLst>
              <a:ext uri="{FF2B5EF4-FFF2-40B4-BE49-F238E27FC236}">
                <a16:creationId xmlns:a16="http://schemas.microsoft.com/office/drawing/2014/main" id="{4CCB1D2B-FB3D-C684-8133-63AB113431A1}"/>
              </a:ext>
            </a:extLst>
          </p:cNvPr>
          <p:cNvPicPr>
            <a:picLocks noChangeAspect="1"/>
          </p:cNvPicPr>
          <p:nvPr/>
        </p:nvPicPr>
        <p:blipFill>
          <a:blip r:embed="rId11"/>
          <a:stretch>
            <a:fillRect/>
          </a:stretch>
        </p:blipFill>
        <p:spPr>
          <a:xfrm>
            <a:off x="612649" y="4188941"/>
            <a:ext cx="4059195" cy="1970901"/>
          </a:xfrm>
          <a:prstGeom prst="rect">
            <a:avLst/>
          </a:prstGeom>
        </p:spPr>
      </p:pic>
      <p:sp>
        <p:nvSpPr>
          <p:cNvPr id="8" name="TextBox 7">
            <a:extLst>
              <a:ext uri="{FF2B5EF4-FFF2-40B4-BE49-F238E27FC236}">
                <a16:creationId xmlns:a16="http://schemas.microsoft.com/office/drawing/2014/main" id="{958BC72C-E00A-F133-1B84-5DCC959B5E0A}"/>
              </a:ext>
            </a:extLst>
          </p:cNvPr>
          <p:cNvSpPr txBox="1"/>
          <p:nvPr/>
        </p:nvSpPr>
        <p:spPr>
          <a:xfrm>
            <a:off x="1397386" y="6068572"/>
            <a:ext cx="6122772" cy="369332"/>
          </a:xfrm>
          <a:prstGeom prst="rect">
            <a:avLst/>
          </a:prstGeom>
          <a:noFill/>
        </p:spPr>
        <p:txBody>
          <a:bodyPr wrap="square">
            <a:spAutoFit/>
          </a:bodyPr>
          <a:lstStyle/>
          <a:p>
            <a:r>
              <a:rPr lang="en-GB" dirty="0"/>
              <a:t>Continuity Theory.</a:t>
            </a:r>
          </a:p>
        </p:txBody>
      </p:sp>
      <p:pic>
        <p:nvPicPr>
          <p:cNvPr id="31" name="Video 30">
            <a:hlinkClick r:id="" action="ppaction://media"/>
            <a:extLst>
              <a:ext uri="{FF2B5EF4-FFF2-40B4-BE49-F238E27FC236}">
                <a16:creationId xmlns:a16="http://schemas.microsoft.com/office/drawing/2014/main" id="{6CFD7C2F-5B2A-CA0A-D8D6-6AB4C6E5F4B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2"/>
          <a:srcRect l="12500" r="12500"/>
          <a:stretch>
            <a:fillRect/>
          </a:stretch>
        </p:blipFill>
        <p:spPr>
          <a:xfrm>
            <a:off x="10052304" y="5820032"/>
            <a:ext cx="955672" cy="955672"/>
          </a:xfrm>
          <a:prstGeom prst="ellipse">
            <a:avLst/>
          </a:prstGeom>
        </p:spPr>
      </p:pic>
    </p:spTree>
    <p:extLst>
      <p:ext uri="{BB962C8B-B14F-4D97-AF65-F5344CB8AC3E}">
        <p14:creationId xmlns:p14="http://schemas.microsoft.com/office/powerpoint/2010/main" val="3567212930"/>
      </p:ext>
    </p:extLst>
  </p:cSld>
  <p:clrMapOvr>
    <a:masterClrMapping/>
  </p:clrMapOvr>
  <mc:AlternateContent xmlns:mc="http://schemas.openxmlformats.org/markup-compatibility/2006" xmlns:p14="http://schemas.microsoft.com/office/powerpoint/2010/main">
    <mc:Choice Requires="p14">
      <p:transition spd="slow" p14:dur="2000" advTm="61653"/>
    </mc:Choice>
    <mc:Fallback xmlns="">
      <p:transition spd="slow" advTm="61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1"/>
                </p:tgtEl>
              </p:cMediaNode>
            </p:video>
            <p:seq concurrent="1" nextAc="seek">
              <p:cTn id="8" restart="whenNotActive" fill="hold" evtFilter="cancelBubble" nodeType="interactiveSeq">
                <p:stCondLst>
                  <p:cond evt="onClick" delay="0">
                    <p:tgtEl>
                      <p:spTgt spid="3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1"/>
                                        </p:tgtEl>
                                      </p:cBhvr>
                                    </p:cmd>
                                  </p:childTnLst>
                                </p:cTn>
                              </p:par>
                            </p:childTnLst>
                          </p:cTn>
                        </p:par>
                      </p:childTnLst>
                    </p:cTn>
                  </p:par>
                </p:childTnLst>
              </p:cTn>
              <p:nextCondLst>
                <p:cond evt="onClick" delay="0">
                  <p:tgtEl>
                    <p:spTgt spid="31"/>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50D2A4-0C76-9906-45E8-ADF8F5D9909C}"/>
              </a:ext>
            </a:extLst>
          </p:cNvPr>
          <p:cNvSpPr>
            <a:spLocks noGrp="1"/>
          </p:cNvSpPr>
          <p:nvPr>
            <p:ph type="title"/>
          </p:nvPr>
        </p:nvSpPr>
        <p:spPr>
          <a:xfrm>
            <a:off x="612649" y="123568"/>
            <a:ext cx="3493008" cy="3002691"/>
          </a:xfrm>
        </p:spPr>
        <p:txBody>
          <a:bodyPr anchor="ctr">
            <a:normAutofit/>
          </a:bodyPr>
          <a:lstStyle/>
          <a:p>
            <a:r>
              <a:rPr lang="en-GB" sz="2000" dirty="0"/>
              <a:t>Why Theory Matters in Practice</a:t>
            </a:r>
            <a:br>
              <a:rPr lang="en-GB" sz="2000" dirty="0"/>
            </a:br>
            <a:br>
              <a:rPr lang="en-GB" sz="2000" dirty="0"/>
            </a:br>
            <a:r>
              <a:rPr lang="en-GB" sz="2000" dirty="0"/>
              <a:t> Continuity Theory offers the strongest practical guidance for person-centred care by prioritising identity and lifelong patterns (Atchley,1989).</a:t>
            </a:r>
          </a:p>
        </p:txBody>
      </p:sp>
      <p:sp>
        <p:nvSpPr>
          <p:cNvPr id="4" name="Content Placeholder 3">
            <a:extLst>
              <a:ext uri="{FF2B5EF4-FFF2-40B4-BE49-F238E27FC236}">
                <a16:creationId xmlns:a16="http://schemas.microsoft.com/office/drawing/2014/main" id="{E8988C2A-DEDE-F4E7-0864-5FFE23CB9921}"/>
              </a:ext>
            </a:extLst>
          </p:cNvPr>
          <p:cNvSpPr>
            <a:spLocks noGrp="1"/>
          </p:cNvSpPr>
          <p:nvPr>
            <p:ph idx="1"/>
          </p:nvPr>
        </p:nvSpPr>
        <p:spPr>
          <a:xfrm>
            <a:off x="4613657" y="233680"/>
            <a:ext cx="7385303" cy="6502400"/>
          </a:xfrm>
        </p:spPr>
        <p:txBody>
          <a:bodyPr/>
          <a:lstStyle/>
          <a:p>
            <a:pPr marL="0" indent="0">
              <a:buNone/>
            </a:pPr>
            <a:r>
              <a:rPr lang="en-GB" dirty="0">
                <a:highlight>
                  <a:srgbClr val="00FFFF"/>
                </a:highlight>
              </a:rPr>
              <a:t>Care planning</a:t>
            </a:r>
            <a:r>
              <a:rPr lang="en-GB" sz="1400" dirty="0"/>
              <a:t>. Build care plans around the individual’s long–standing preferences, roles and daily routines rather than introducing completely new activities. This protects psychological continuity and supports overall well-being</a:t>
            </a:r>
            <a:r>
              <a:rPr lang="en-GB" dirty="0"/>
              <a:t>.</a:t>
            </a:r>
          </a:p>
          <a:p>
            <a:pPr marL="0" indent="0">
              <a:buNone/>
            </a:pPr>
            <a:r>
              <a:rPr lang="en-GB" dirty="0">
                <a:highlight>
                  <a:srgbClr val="FF0000"/>
                </a:highlight>
              </a:rPr>
              <a:t>Day centres &amp;activities</a:t>
            </a:r>
            <a:r>
              <a:rPr lang="en-GB" dirty="0"/>
              <a:t>. </a:t>
            </a:r>
            <a:r>
              <a:rPr lang="en-GB" sz="1400" dirty="0"/>
              <a:t>Offer opportunities that let people continue interests they have always valued, instead of providing generic activity programmes that ignore their personal history.</a:t>
            </a:r>
          </a:p>
          <a:p>
            <a:pPr marL="0" indent="0">
              <a:buNone/>
            </a:pPr>
            <a:r>
              <a:rPr lang="en-GB" dirty="0">
                <a:highlight>
                  <a:srgbClr val="00FFFF"/>
                </a:highlight>
              </a:rPr>
              <a:t>Risk &amp; autonomy</a:t>
            </a:r>
            <a:r>
              <a:rPr lang="en-GB" dirty="0"/>
              <a:t>. </a:t>
            </a:r>
            <a:r>
              <a:rPr lang="en-GB" sz="1400" dirty="0"/>
              <a:t>Support informed risk–taking that aligns with the person’s established identity and values, rather than defaulting to overly cautious, risk–averse protection</a:t>
            </a:r>
            <a:r>
              <a:rPr lang="en-GB" dirty="0"/>
              <a:t>.</a:t>
            </a:r>
          </a:p>
          <a:p>
            <a:pPr marL="0" indent="0">
              <a:buNone/>
            </a:pPr>
            <a:r>
              <a:rPr lang="en-GB" dirty="0">
                <a:highlight>
                  <a:srgbClr val="FF0000"/>
                </a:highlight>
              </a:rPr>
              <a:t>Transition support. </a:t>
            </a:r>
            <a:r>
              <a:rPr lang="en-GB" sz="1400" dirty="0"/>
              <a:t>When someone moves into care or supported living, actively help them maintain important relationships, familiar surroundings and established routines as much as possible.</a:t>
            </a:r>
          </a:p>
        </p:txBody>
      </p:sp>
      <p:pic>
        <p:nvPicPr>
          <p:cNvPr id="5" name="Picture 4">
            <a:extLst>
              <a:ext uri="{FF2B5EF4-FFF2-40B4-BE49-F238E27FC236}">
                <a16:creationId xmlns:a16="http://schemas.microsoft.com/office/drawing/2014/main" id="{8B04AECB-2FB8-776B-A755-829B9229FBB0}"/>
              </a:ext>
            </a:extLst>
          </p:cNvPr>
          <p:cNvPicPr>
            <a:picLocks noChangeAspect="1"/>
          </p:cNvPicPr>
          <p:nvPr/>
        </p:nvPicPr>
        <p:blipFill>
          <a:blip r:embed="rId5"/>
          <a:stretch>
            <a:fillRect/>
          </a:stretch>
        </p:blipFill>
        <p:spPr>
          <a:xfrm>
            <a:off x="304542" y="3249827"/>
            <a:ext cx="3377772" cy="3009900"/>
          </a:xfrm>
          <a:prstGeom prst="rect">
            <a:avLst/>
          </a:prstGeom>
        </p:spPr>
      </p:pic>
      <p:pic>
        <p:nvPicPr>
          <p:cNvPr id="18" name="Video 17">
            <a:hlinkClick r:id="" action="ppaction://media"/>
            <a:extLst>
              <a:ext uri="{FF2B5EF4-FFF2-40B4-BE49-F238E27FC236}">
                <a16:creationId xmlns:a16="http://schemas.microsoft.com/office/drawing/2014/main" id="{55F9BAA8-4566-E3D6-B340-9D9BD36AABB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12500" r="1250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73830507"/>
      </p:ext>
    </p:extLst>
  </p:cSld>
  <p:clrMapOvr>
    <a:masterClrMapping/>
  </p:clrMapOvr>
  <mc:AlternateContent xmlns:mc="http://schemas.openxmlformats.org/markup-compatibility/2006" xmlns:p14="http://schemas.microsoft.com/office/powerpoint/2010/main">
    <mc:Choice Requires="p14">
      <p:transition spd="slow" p14:dur="2000" advTm="38594"/>
    </mc:Choice>
    <mc:Fallback xmlns="">
      <p:transition spd="slow" advTm="385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7B65277-82C6-6D08-6DCA-4A7DCC3B71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7CD67F-16E2-DD57-E969-FC8DE70ED76F}"/>
              </a:ext>
            </a:extLst>
          </p:cNvPr>
          <p:cNvSpPr>
            <a:spLocks noGrp="1"/>
          </p:cNvSpPr>
          <p:nvPr>
            <p:ph type="title"/>
          </p:nvPr>
        </p:nvSpPr>
        <p:spPr>
          <a:xfrm>
            <a:off x="148281" y="222422"/>
            <a:ext cx="11825416" cy="506935"/>
          </a:xfrm>
        </p:spPr>
        <p:txBody>
          <a:bodyPr anchor="b">
            <a:normAutofit/>
          </a:bodyPr>
          <a:lstStyle/>
          <a:p>
            <a:r>
              <a:rPr lang="en-GB" sz="2800" dirty="0"/>
              <a:t> </a:t>
            </a:r>
            <a:r>
              <a:rPr lang="en-GB" sz="2200" dirty="0">
                <a:highlight>
                  <a:srgbClr val="FFFF00"/>
                </a:highlight>
              </a:rPr>
              <a:t>Additional theory of Ageing: </a:t>
            </a:r>
            <a:r>
              <a:rPr lang="en-GB" sz="2200" dirty="0"/>
              <a:t> </a:t>
            </a:r>
            <a:r>
              <a:rPr lang="en-GB" sz="2200" dirty="0">
                <a:highlight>
                  <a:srgbClr val="00FFFF"/>
                </a:highlight>
              </a:rPr>
              <a:t>Socioemotional Selectivity Theory (Carstensen,1991)</a:t>
            </a:r>
          </a:p>
        </p:txBody>
      </p:sp>
      <p:pic>
        <p:nvPicPr>
          <p:cNvPr id="4" name="Picture 3" descr="Sightlines Project Social Engagement Special Report - Stanford Center on  Longevity">
            <a:extLst>
              <a:ext uri="{FF2B5EF4-FFF2-40B4-BE49-F238E27FC236}">
                <a16:creationId xmlns:a16="http://schemas.microsoft.com/office/drawing/2014/main" id="{216A1E27-EEA6-1CF9-B0BE-200D8DF28D2C}"/>
              </a:ext>
            </a:extLst>
          </p:cNvPr>
          <p:cNvPicPr>
            <a:picLocks noChangeAspect="1"/>
          </p:cNvPicPr>
          <p:nvPr/>
        </p:nvPicPr>
        <p:blipFill>
          <a:blip r:embed="rId5"/>
          <a:stretch>
            <a:fillRect/>
          </a:stretch>
        </p:blipFill>
        <p:spPr>
          <a:xfrm>
            <a:off x="148281" y="951780"/>
            <a:ext cx="4349579" cy="4546978"/>
          </a:xfrm>
          <a:prstGeom prst="rect">
            <a:avLst/>
          </a:prstGeom>
        </p:spPr>
      </p:pic>
      <p:sp>
        <p:nvSpPr>
          <p:cNvPr id="3" name="Content Placeholder 2">
            <a:extLst>
              <a:ext uri="{FF2B5EF4-FFF2-40B4-BE49-F238E27FC236}">
                <a16:creationId xmlns:a16="http://schemas.microsoft.com/office/drawing/2014/main" id="{C421BC85-3301-C47D-1E7B-E4C8F85BF874}"/>
              </a:ext>
            </a:extLst>
          </p:cNvPr>
          <p:cNvSpPr>
            <a:spLocks noGrp="1"/>
          </p:cNvSpPr>
          <p:nvPr>
            <p:ph idx="1"/>
          </p:nvPr>
        </p:nvSpPr>
        <p:spPr>
          <a:xfrm>
            <a:off x="4592507" y="729357"/>
            <a:ext cx="6986845" cy="5691523"/>
          </a:xfrm>
        </p:spPr>
        <p:txBody>
          <a:bodyPr>
            <a:normAutofit/>
          </a:bodyPr>
          <a:lstStyle/>
          <a:p>
            <a:pPr marL="0" indent="0">
              <a:lnSpc>
                <a:spcPct val="110000"/>
              </a:lnSpc>
              <a:buNone/>
            </a:pPr>
            <a:r>
              <a:rPr lang="en-GB" sz="1600" dirty="0"/>
              <a:t>Core idea. As people age, they prioritise emotionally meaningful relationships, routines, and activities. Older adults focus on quality rather than quantity in social interactions, choosing what feels emotionally rewarding (Carstensen,1991).</a:t>
            </a:r>
          </a:p>
          <a:p>
            <a:pPr marL="0" indent="0">
              <a:lnSpc>
                <a:spcPct val="110000"/>
              </a:lnSpc>
              <a:buNone/>
            </a:pPr>
            <a:r>
              <a:rPr lang="en-GB" sz="1600" dirty="0">
                <a:highlight>
                  <a:srgbClr val="00FFFF"/>
                </a:highlight>
              </a:rPr>
              <a:t>Critique</a:t>
            </a:r>
            <a:r>
              <a:rPr lang="en-GB" sz="1600" dirty="0"/>
              <a:t>. This theory assumes older adults always have access to meaningful relationships, which is not true for everyone. It overlooks loneliness, bereavement, mobility issues, and cultural differences that affect emotional closeness(Carstensen, 1991).</a:t>
            </a:r>
          </a:p>
          <a:p>
            <a:pPr marL="0" indent="0">
              <a:lnSpc>
                <a:spcPct val="110000"/>
              </a:lnSpc>
              <a:buNone/>
            </a:pPr>
            <a:r>
              <a:rPr lang="en-GB" sz="1600" dirty="0">
                <a:highlight>
                  <a:srgbClr val="FFFF00"/>
                </a:highlight>
              </a:rPr>
              <a:t>Practice Application</a:t>
            </a:r>
            <a:r>
              <a:rPr lang="en-GB" sz="1600" dirty="0"/>
              <a:t>. Support activities and relationships that hold emotional meaning for the person.</a:t>
            </a:r>
          </a:p>
          <a:p>
            <a:pPr marL="0" indent="0">
              <a:lnSpc>
                <a:spcPct val="110000"/>
              </a:lnSpc>
              <a:buNone/>
            </a:pPr>
            <a:r>
              <a:rPr lang="en-GB" sz="1600" dirty="0"/>
              <a:t>Offer smaller ‘familiar group or one-to-one sessions that feel emotionally rewarding. </a:t>
            </a:r>
          </a:p>
          <a:p>
            <a:pPr marL="0" indent="0">
              <a:lnSpc>
                <a:spcPct val="110000"/>
              </a:lnSpc>
              <a:buNone/>
            </a:pPr>
            <a:r>
              <a:rPr lang="en-GB" sz="1600" dirty="0"/>
              <a:t>Encourage choices that protect emotional wellbeing, even if they involve some risk.</a:t>
            </a:r>
          </a:p>
          <a:p>
            <a:pPr marL="0" indent="0">
              <a:lnSpc>
                <a:spcPct val="110000"/>
              </a:lnSpc>
              <a:buNone/>
            </a:pPr>
            <a:r>
              <a:rPr lang="en-GB" sz="1600" dirty="0"/>
              <a:t>Help maintain close relationships and familiar routines when moving into care.</a:t>
            </a:r>
          </a:p>
        </p:txBody>
      </p:sp>
      <p:sp>
        <p:nvSpPr>
          <p:cNvPr id="5" name="TextBox 4">
            <a:extLst>
              <a:ext uri="{FF2B5EF4-FFF2-40B4-BE49-F238E27FC236}">
                <a16:creationId xmlns:a16="http://schemas.microsoft.com/office/drawing/2014/main" id="{1DB8DFC1-0ABE-9E52-9176-734EA7DE74C3}"/>
              </a:ext>
            </a:extLst>
          </p:cNvPr>
          <p:cNvSpPr txBox="1"/>
          <p:nvPr/>
        </p:nvSpPr>
        <p:spPr>
          <a:xfrm>
            <a:off x="612648" y="5444555"/>
            <a:ext cx="3156163" cy="800219"/>
          </a:xfrm>
          <a:prstGeom prst="rect">
            <a:avLst/>
          </a:prstGeom>
          <a:noFill/>
        </p:spPr>
        <p:txBody>
          <a:bodyPr wrap="square" rtlCol="0">
            <a:spAutoFit/>
          </a:bodyPr>
          <a:lstStyle/>
          <a:p>
            <a:r>
              <a:rPr lang="en-GB" sz="1400" dirty="0">
                <a:hlinkClick r:id="rId6"/>
              </a:rPr>
              <a:t>https://longevity.stanford.edu/wp-content/uploads/2019/12/Fig-1.png</a:t>
            </a:r>
            <a:endParaRPr lang="en-GB" sz="1400" dirty="0"/>
          </a:p>
          <a:p>
            <a:endParaRPr lang="en-GB" dirty="0"/>
          </a:p>
        </p:txBody>
      </p:sp>
      <p:pic>
        <p:nvPicPr>
          <p:cNvPr id="49" name="Video 48">
            <a:hlinkClick r:id="" action="ppaction://media"/>
            <a:extLst>
              <a:ext uri="{FF2B5EF4-FFF2-40B4-BE49-F238E27FC236}">
                <a16:creationId xmlns:a16="http://schemas.microsoft.com/office/drawing/2014/main" id="{2FF8E3F5-CA3A-15B4-6B93-F60A77AAB6A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12500" r="12500"/>
          <a:stretch>
            <a:fillRect/>
          </a:stretch>
        </p:blipFill>
        <p:spPr>
          <a:xfrm>
            <a:off x="10134600" y="5597611"/>
            <a:ext cx="1330204" cy="1330204"/>
          </a:xfrm>
          <a:prstGeom prst="ellipse">
            <a:avLst/>
          </a:prstGeom>
        </p:spPr>
      </p:pic>
    </p:spTree>
    <p:extLst>
      <p:ext uri="{BB962C8B-B14F-4D97-AF65-F5344CB8AC3E}">
        <p14:creationId xmlns:p14="http://schemas.microsoft.com/office/powerpoint/2010/main" val="1025954440"/>
      </p:ext>
    </p:extLst>
  </p:cSld>
  <p:clrMapOvr>
    <a:masterClrMapping/>
  </p:clrMapOvr>
  <mc:AlternateContent xmlns:mc="http://schemas.openxmlformats.org/markup-compatibility/2006" xmlns:p14="http://schemas.microsoft.com/office/powerpoint/2010/main">
    <mc:Choice Requires="p14">
      <p:transition spd="slow" p14:dur="2000" advTm="102791"/>
    </mc:Choice>
    <mc:Fallback xmlns="">
      <p:transition spd="slow" advTm="1027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9"/>
                </p:tgtEl>
              </p:cMediaNode>
            </p:video>
            <p:seq concurrent="1" nextAc="seek">
              <p:cTn id="8" restart="whenNotActive" fill="hold" evtFilter="cancelBubble" nodeType="interactiveSeq">
                <p:stCondLst>
                  <p:cond evt="onClick" delay="0">
                    <p:tgtEl>
                      <p:spTgt spid="4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9"/>
                                        </p:tgtEl>
                                      </p:cBhvr>
                                    </p:cmd>
                                  </p:childTnLst>
                                </p:cTn>
                              </p:par>
                            </p:childTnLst>
                          </p:cTn>
                        </p:par>
                      </p:childTnLst>
                    </p:cTn>
                  </p:par>
                </p:childTnLst>
              </p:cTn>
              <p:nextCondLst>
                <p:cond evt="onClick" delay="0">
                  <p:tgtEl>
                    <p:spTgt spid="49"/>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00DC1B0-7E1A-BD02-3F93-19E6B1B75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BF2544-4A8D-5303-645A-42F2B16A7640}"/>
              </a:ext>
            </a:extLst>
          </p:cNvPr>
          <p:cNvSpPr>
            <a:spLocks noGrp="1"/>
          </p:cNvSpPr>
          <p:nvPr>
            <p:ph type="title"/>
          </p:nvPr>
        </p:nvSpPr>
        <p:spPr>
          <a:xfrm>
            <a:off x="612649" y="411480"/>
            <a:ext cx="8679942" cy="674370"/>
          </a:xfrm>
        </p:spPr>
        <p:txBody>
          <a:bodyPr anchor="ctr">
            <a:normAutofit/>
          </a:bodyPr>
          <a:lstStyle/>
          <a:p>
            <a:r>
              <a:rPr lang="en-GB" sz="4000" dirty="0"/>
              <a:t>Policy &amp;Legislation</a:t>
            </a:r>
          </a:p>
        </p:txBody>
      </p:sp>
      <p:sp>
        <p:nvSpPr>
          <p:cNvPr id="7" name="TextBox 6">
            <a:extLst>
              <a:ext uri="{FF2B5EF4-FFF2-40B4-BE49-F238E27FC236}">
                <a16:creationId xmlns:a16="http://schemas.microsoft.com/office/drawing/2014/main" id="{B1565495-AC70-CCE2-9DBA-731E4B677F80}"/>
              </a:ext>
            </a:extLst>
          </p:cNvPr>
          <p:cNvSpPr txBox="1"/>
          <p:nvPr/>
        </p:nvSpPr>
        <p:spPr>
          <a:xfrm>
            <a:off x="247424" y="1368207"/>
            <a:ext cx="11228831" cy="5078313"/>
          </a:xfrm>
          <a:prstGeom prst="rect">
            <a:avLst/>
          </a:prstGeom>
          <a:noFill/>
        </p:spPr>
        <p:txBody>
          <a:bodyPr wrap="square" rtlCol="0">
            <a:spAutoFit/>
          </a:bodyPr>
          <a:lstStyle/>
          <a:p>
            <a:r>
              <a:rPr lang="en-GB" dirty="0">
                <a:highlight>
                  <a:srgbClr val="FF0000"/>
                </a:highlight>
              </a:rPr>
              <a:t>Care Act 2014</a:t>
            </a:r>
          </a:p>
          <a:p>
            <a:r>
              <a:rPr lang="en-GB" dirty="0"/>
              <a:t>The well-being principle sits at the centre of the Act (section 1). It emphasises dignity, control and the importance of relationships. A person is eligible for support when their needs arise from an impairment or illness, they cannot achieve two or more key outcomes, and this has a significant impact on their well-being. The Act aims to reduce or delay needs and promote independence through strengths-based approaches. Personal budgets and direct payments are used to give people more choice and control over their care.</a:t>
            </a:r>
          </a:p>
          <a:p>
            <a:r>
              <a:rPr lang="en-GB" dirty="0">
                <a:highlight>
                  <a:srgbClr val="00FFFF"/>
                </a:highlight>
              </a:rPr>
              <a:t>Equality Act 2010</a:t>
            </a:r>
          </a:p>
          <a:p>
            <a:r>
              <a:rPr lang="en-GB" dirty="0"/>
              <a:t>This law protects people from age discrimination in goods, services and public functions. Public bodies must pay due regard to eliminating discrimination and advancing equality. Reasonable adjustments are required to avoid putting people at a substantial disadvantage. It supports dignity, equal treatment and challenges ageist assumptions in care settings.</a:t>
            </a:r>
          </a:p>
          <a:p>
            <a:r>
              <a:rPr lang="en-GB" dirty="0">
                <a:highlight>
                  <a:srgbClr val="FF0000"/>
                </a:highlight>
              </a:rPr>
              <a:t>NHS Long Term/10 year Plan</a:t>
            </a:r>
            <a:r>
              <a:rPr lang="en-GB" dirty="0">
                <a:highlight>
                  <a:srgbClr val="FFFF00"/>
                </a:highlight>
              </a:rPr>
              <a:t>.</a:t>
            </a:r>
          </a:p>
          <a:p>
            <a:r>
              <a:rPr lang="en-GB" dirty="0"/>
              <a:t>The plan shifts care away from hospitals towards community and neighbourhood health services (DHSC, 2025). The Neighbourhood Health model delivers care closer to people’s homes. Personal health budgets are being expanded to increase choice and control. There is a strong focus on prevention, supporting independence and reducing hospital admissions</a:t>
            </a:r>
          </a:p>
          <a:p>
            <a:endParaRPr lang="en-GB" dirty="0"/>
          </a:p>
        </p:txBody>
      </p:sp>
      <p:pic>
        <p:nvPicPr>
          <p:cNvPr id="19" name="Video 18">
            <a:hlinkClick r:id="" action="ppaction://media"/>
            <a:extLst>
              <a:ext uri="{FF2B5EF4-FFF2-40B4-BE49-F238E27FC236}">
                <a16:creationId xmlns:a16="http://schemas.microsoft.com/office/drawing/2014/main" id="{1482D5CA-834A-B434-1028-39D31BE614DC}"/>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12500" r="12500"/>
          <a:stretch>
            <a:fillRect/>
          </a:stretch>
        </p:blipFill>
        <p:spPr>
          <a:xfrm>
            <a:off x="7233955" y="284980"/>
            <a:ext cx="1343493" cy="1343493"/>
          </a:xfrm>
          <a:prstGeom prst="ellipse">
            <a:avLst/>
          </a:prstGeom>
        </p:spPr>
      </p:pic>
    </p:spTree>
    <p:extLst>
      <p:ext uri="{BB962C8B-B14F-4D97-AF65-F5344CB8AC3E}">
        <p14:creationId xmlns:p14="http://schemas.microsoft.com/office/powerpoint/2010/main" val="2816994746"/>
      </p:ext>
    </p:extLst>
  </p:cSld>
  <p:clrMapOvr>
    <a:masterClrMapping/>
  </p:clrMapOvr>
  <mc:AlternateContent xmlns:mc="http://schemas.openxmlformats.org/markup-compatibility/2006" xmlns:p14="http://schemas.microsoft.com/office/powerpoint/2010/main">
    <mc:Choice Requires="p14">
      <p:transition spd="slow" p14:dur="2000" advTm="77476"/>
    </mc:Choice>
    <mc:Fallback xmlns="">
      <p:transition spd="slow" advTm="774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9"/>
                </p:tgtEl>
              </p:cMediaNode>
            </p:vide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51922D2-D397-9EA4-A66D-55B0884D1A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DDC0B7-819A-2399-EF55-A5318CCA6B34}"/>
              </a:ext>
            </a:extLst>
          </p:cNvPr>
          <p:cNvSpPr>
            <a:spLocks noGrp="1"/>
          </p:cNvSpPr>
          <p:nvPr>
            <p:ph type="title"/>
          </p:nvPr>
        </p:nvSpPr>
        <p:spPr>
          <a:xfrm>
            <a:off x="612649" y="548639"/>
            <a:ext cx="3494314" cy="5786638"/>
          </a:xfrm>
        </p:spPr>
        <p:txBody>
          <a:bodyPr anchor="t">
            <a:normAutofit/>
          </a:bodyPr>
          <a:lstStyle/>
          <a:p>
            <a:r>
              <a:rPr lang="en-GB" dirty="0"/>
              <a:t>Approaches &amp;Interventions in the UK</a:t>
            </a:r>
          </a:p>
        </p:txBody>
      </p:sp>
      <p:graphicFrame>
        <p:nvGraphicFramePr>
          <p:cNvPr id="12" name="Content Placeholder 2">
            <a:extLst>
              <a:ext uri="{FF2B5EF4-FFF2-40B4-BE49-F238E27FC236}">
                <a16:creationId xmlns:a16="http://schemas.microsoft.com/office/drawing/2014/main" id="{1B04CDA3-139A-A5F6-49B5-4F9236109102}"/>
              </a:ext>
            </a:extLst>
          </p:cNvPr>
          <p:cNvGraphicFramePr>
            <a:graphicFrameLocks noGrp="1"/>
          </p:cNvGraphicFramePr>
          <p:nvPr>
            <p:ph idx="1"/>
            <p:extLst>
              <p:ext uri="{D42A27DB-BD31-4B8C-83A1-F6EECF244321}">
                <p14:modId xmlns:p14="http://schemas.microsoft.com/office/powerpoint/2010/main" val="1383246568"/>
              </p:ext>
            </p:extLst>
          </p:nvPr>
        </p:nvGraphicFramePr>
        <p:xfrm>
          <a:off x="4608246" y="548640"/>
          <a:ext cx="6949440" cy="578663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icture 2" descr="Day centre for older adults">
            <a:extLst>
              <a:ext uri="{FF2B5EF4-FFF2-40B4-BE49-F238E27FC236}">
                <a16:creationId xmlns:a16="http://schemas.microsoft.com/office/drawing/2014/main" id="{4A957590-285D-3BF9-FFB2-5E5A31335516}"/>
              </a:ext>
            </a:extLst>
          </p:cNvPr>
          <p:cNvPicPr>
            <a:picLocks noChangeAspect="1"/>
          </p:cNvPicPr>
          <p:nvPr/>
        </p:nvPicPr>
        <p:blipFill>
          <a:blip r:embed="rId10"/>
          <a:stretch>
            <a:fillRect/>
          </a:stretch>
        </p:blipFill>
        <p:spPr>
          <a:xfrm>
            <a:off x="612649" y="2316892"/>
            <a:ext cx="3282778" cy="3657600"/>
          </a:xfrm>
          <a:prstGeom prst="rect">
            <a:avLst/>
          </a:prstGeom>
        </p:spPr>
      </p:pic>
      <p:pic>
        <p:nvPicPr>
          <p:cNvPr id="26" name="Video 25">
            <a:hlinkClick r:id="" action="ppaction://media"/>
            <a:extLst>
              <a:ext uri="{FF2B5EF4-FFF2-40B4-BE49-F238E27FC236}">
                <a16:creationId xmlns:a16="http://schemas.microsoft.com/office/drawing/2014/main" id="{13F4009B-CADF-6299-8E7B-86DFF1820610}"/>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1"/>
          <a:srcRect l="12500" r="12500"/>
          <a:stretch>
            <a:fillRect/>
          </a:stretch>
        </p:blipFill>
        <p:spPr>
          <a:xfrm>
            <a:off x="2601581" y="4861289"/>
            <a:ext cx="1505382" cy="1505382"/>
          </a:xfrm>
          <a:prstGeom prst="ellipse">
            <a:avLst/>
          </a:prstGeom>
        </p:spPr>
      </p:pic>
    </p:spTree>
    <p:extLst>
      <p:ext uri="{BB962C8B-B14F-4D97-AF65-F5344CB8AC3E}">
        <p14:creationId xmlns:p14="http://schemas.microsoft.com/office/powerpoint/2010/main" val="2648120955"/>
      </p:ext>
    </p:extLst>
  </p:cSld>
  <p:clrMapOvr>
    <a:masterClrMapping/>
  </p:clrMapOvr>
  <mc:AlternateContent xmlns:mc="http://schemas.openxmlformats.org/markup-compatibility/2006" xmlns:p14="http://schemas.microsoft.com/office/powerpoint/2010/main">
    <mc:Choice Requires="p14">
      <p:transition spd="slow" p14:dur="2000" advTm="42176"/>
    </mc:Choice>
    <mc:Fallback xmlns="">
      <p:transition spd="slow" advTm="42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1A22726-DA03-BCB0-F12E-98258FB7E5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C4B200-2260-C555-7780-0DF42479E3CF}"/>
              </a:ext>
            </a:extLst>
          </p:cNvPr>
          <p:cNvSpPr>
            <a:spLocks noGrp="1"/>
          </p:cNvSpPr>
          <p:nvPr>
            <p:ph type="title"/>
          </p:nvPr>
        </p:nvSpPr>
        <p:spPr>
          <a:xfrm>
            <a:off x="1" y="0"/>
            <a:ext cx="12023124" cy="2434281"/>
          </a:xfrm>
        </p:spPr>
        <p:txBody>
          <a:bodyPr anchor="ctr">
            <a:normAutofit/>
          </a:bodyPr>
          <a:lstStyle/>
          <a:p>
            <a:pPr algn="ctr"/>
            <a:r>
              <a:rPr lang="en-GB" dirty="0"/>
              <a:t>        Technological Innovations</a:t>
            </a:r>
          </a:p>
        </p:txBody>
      </p:sp>
      <p:graphicFrame>
        <p:nvGraphicFramePr>
          <p:cNvPr id="13" name="Content Placeholder 2">
            <a:extLst>
              <a:ext uri="{FF2B5EF4-FFF2-40B4-BE49-F238E27FC236}">
                <a16:creationId xmlns:a16="http://schemas.microsoft.com/office/drawing/2014/main" id="{CAAD0849-4DD6-1BF2-97B0-E3C40239AA9F}"/>
              </a:ext>
            </a:extLst>
          </p:cNvPr>
          <p:cNvGraphicFramePr>
            <a:graphicFrameLocks noGrp="1"/>
          </p:cNvGraphicFramePr>
          <p:nvPr>
            <p:ph idx="1"/>
            <p:extLst>
              <p:ext uri="{D42A27DB-BD31-4B8C-83A1-F6EECF244321}">
                <p14:modId xmlns:p14="http://schemas.microsoft.com/office/powerpoint/2010/main" val="2154888583"/>
              </p:ext>
            </p:extLst>
          </p:nvPr>
        </p:nvGraphicFramePr>
        <p:xfrm>
          <a:off x="1239795" y="2680887"/>
          <a:ext cx="10335350" cy="406643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Picture 3">
            <a:extLst>
              <a:ext uri="{FF2B5EF4-FFF2-40B4-BE49-F238E27FC236}">
                <a16:creationId xmlns:a16="http://schemas.microsoft.com/office/drawing/2014/main" id="{C5E76835-2935-4B05-2E01-1D5007B88165}"/>
              </a:ext>
            </a:extLst>
          </p:cNvPr>
          <p:cNvPicPr>
            <a:picLocks noChangeAspect="1"/>
          </p:cNvPicPr>
          <p:nvPr/>
        </p:nvPicPr>
        <p:blipFill>
          <a:blip r:embed="rId10"/>
          <a:stretch>
            <a:fillRect/>
          </a:stretch>
        </p:blipFill>
        <p:spPr>
          <a:xfrm>
            <a:off x="0" y="110682"/>
            <a:ext cx="3496962" cy="2533650"/>
          </a:xfrm>
          <a:prstGeom prst="rect">
            <a:avLst/>
          </a:prstGeom>
        </p:spPr>
      </p:pic>
      <p:pic>
        <p:nvPicPr>
          <p:cNvPr id="11" name="Video 10">
            <a:hlinkClick r:id="" action="ppaction://media"/>
            <a:extLst>
              <a:ext uri="{FF2B5EF4-FFF2-40B4-BE49-F238E27FC236}">
                <a16:creationId xmlns:a16="http://schemas.microsoft.com/office/drawing/2014/main" id="{03331F0A-FDBA-6BA6-2B6F-1E8629D888D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1"/>
          <a:srcRect l="12500" r="12500"/>
          <a:stretch>
            <a:fillRect/>
          </a:stretch>
        </p:blipFill>
        <p:spPr>
          <a:xfrm>
            <a:off x="9669244" y="481907"/>
            <a:ext cx="2057400" cy="2057400"/>
          </a:xfrm>
          <a:prstGeom prst="ellipse">
            <a:avLst/>
          </a:prstGeom>
        </p:spPr>
      </p:pic>
    </p:spTree>
    <p:extLst>
      <p:ext uri="{BB962C8B-B14F-4D97-AF65-F5344CB8AC3E}">
        <p14:creationId xmlns:p14="http://schemas.microsoft.com/office/powerpoint/2010/main" val="3159341069"/>
      </p:ext>
    </p:extLst>
  </p:cSld>
  <p:clrMapOvr>
    <a:masterClrMapping/>
  </p:clrMapOvr>
  <mc:AlternateContent xmlns:mc="http://schemas.openxmlformats.org/markup-compatibility/2006" xmlns:p14="http://schemas.microsoft.com/office/powerpoint/2010/main">
    <mc:Choice Requires="p14">
      <p:transition spd="slow" p14:dur="2000" advTm="49702"/>
    </mc:Choice>
    <mc:Fallback xmlns="">
      <p:transition spd="slow" advTm="497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DD1D22E-5996-E45B-92B2-659F701A4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4BB6506B-D99D-3959-0EAA-EA6135095F3F}"/>
              </a:ext>
            </a:extLst>
          </p:cNvPr>
          <p:cNvSpPr>
            <a:spLocks noGrp="1"/>
          </p:cNvSpPr>
          <p:nvPr>
            <p:ph type="title"/>
          </p:nvPr>
        </p:nvSpPr>
        <p:spPr>
          <a:xfrm>
            <a:off x="614679" y="548639"/>
            <a:ext cx="3574262" cy="5719640"/>
          </a:xfrm>
        </p:spPr>
        <p:txBody>
          <a:bodyPr anchor="t">
            <a:normAutofit/>
          </a:bodyPr>
          <a:lstStyle/>
          <a:p>
            <a:r>
              <a:rPr lang="en-GB" dirty="0"/>
              <a:t>Challenges to Independence &amp;Functional Ability</a:t>
            </a:r>
          </a:p>
        </p:txBody>
      </p:sp>
      <p:sp>
        <p:nvSpPr>
          <p:cNvPr id="3" name="Content Placeholder 2">
            <a:extLst>
              <a:ext uri="{FF2B5EF4-FFF2-40B4-BE49-F238E27FC236}">
                <a16:creationId xmlns:a16="http://schemas.microsoft.com/office/drawing/2014/main" id="{4086385B-C3D1-3E31-00E6-DAA451CEED6B}"/>
              </a:ext>
            </a:extLst>
          </p:cNvPr>
          <p:cNvSpPr>
            <a:spLocks noGrp="1"/>
          </p:cNvSpPr>
          <p:nvPr>
            <p:ph idx="1"/>
          </p:nvPr>
        </p:nvSpPr>
        <p:spPr>
          <a:xfrm>
            <a:off x="4309110" y="205740"/>
            <a:ext cx="7268212" cy="6204203"/>
          </a:xfrm>
        </p:spPr>
        <p:txBody>
          <a:bodyPr anchor="t">
            <a:normAutofit/>
          </a:bodyPr>
          <a:lstStyle/>
          <a:p>
            <a:pPr marL="0" indent="0">
              <a:lnSpc>
                <a:spcPct val="110000"/>
              </a:lnSpc>
              <a:buNone/>
            </a:pPr>
            <a:r>
              <a:rPr lang="en-GB" sz="1400" dirty="0">
                <a:highlight>
                  <a:srgbClr val="00FFFF"/>
                </a:highlight>
              </a:rPr>
              <a:t>Physical &amp;cognitive Decline</a:t>
            </a:r>
          </a:p>
          <a:p>
            <a:pPr marL="0" indent="0">
              <a:lnSpc>
                <a:spcPct val="110000"/>
              </a:lnSpc>
              <a:buNone/>
            </a:pPr>
            <a:r>
              <a:rPr lang="en-GB" sz="1400" dirty="0"/>
              <a:t>Chronic conditions, frailty, and dementia reduce capacity for ADLs/IADLs and shared decision-making, increasing dependency risk</a:t>
            </a:r>
          </a:p>
          <a:p>
            <a:pPr>
              <a:lnSpc>
                <a:spcPct val="110000"/>
              </a:lnSpc>
            </a:pPr>
            <a:r>
              <a:rPr lang="en-GB" sz="1400" dirty="0">
                <a:highlight>
                  <a:srgbClr val="FFFF00"/>
                </a:highlight>
              </a:rPr>
              <a:t>Social isolation and loneliness</a:t>
            </a:r>
          </a:p>
          <a:p>
            <a:pPr marL="0" indent="0">
              <a:lnSpc>
                <a:spcPct val="110000"/>
              </a:lnSpc>
              <a:buNone/>
            </a:pPr>
            <a:r>
              <a:rPr lang="en-GB" sz="1400" dirty="0"/>
              <a:t>Loss of networks, bereavement and transport barriers;940,000 older people are often lonely (Age UK,2024), linked to poorer physical and mental health.</a:t>
            </a:r>
          </a:p>
          <a:p>
            <a:pPr>
              <a:lnSpc>
                <a:spcPct val="110000"/>
              </a:lnSpc>
            </a:pPr>
            <a:r>
              <a:rPr lang="en-GB" sz="1400" dirty="0">
                <a:highlight>
                  <a:srgbClr val="00FFFF"/>
                </a:highlight>
              </a:rPr>
              <a:t>Ageism &amp;Attitudes </a:t>
            </a:r>
          </a:p>
          <a:p>
            <a:pPr marL="0" indent="0">
              <a:lnSpc>
                <a:spcPct val="110000"/>
              </a:lnSpc>
              <a:buNone/>
            </a:pPr>
            <a:r>
              <a:rPr lang="en-GB" sz="1400" dirty="0"/>
              <a:t>Stereotypes of dependency and frailty can lead to over-protection, reduced autonomy and ageist practices in assessment and care.</a:t>
            </a:r>
          </a:p>
          <a:p>
            <a:pPr>
              <a:lnSpc>
                <a:spcPct val="110000"/>
              </a:lnSpc>
            </a:pPr>
            <a:r>
              <a:rPr lang="en-GB" sz="1400" dirty="0">
                <a:highlight>
                  <a:srgbClr val="FFFF00"/>
                </a:highlight>
              </a:rPr>
              <a:t>System &amp;funding pressures </a:t>
            </a:r>
          </a:p>
          <a:p>
            <a:pPr marL="0" indent="0">
              <a:lnSpc>
                <a:spcPct val="110000"/>
              </a:lnSpc>
              <a:buNone/>
            </a:pPr>
            <a:r>
              <a:rPr lang="en-GB" sz="1400" dirty="0"/>
              <a:t>Eligibility thresholds, waiting lists, workforce shortages and high care costs limit options and create a postcode lottery in access.</a:t>
            </a:r>
          </a:p>
          <a:p>
            <a:pPr>
              <a:lnSpc>
                <a:spcPct val="110000"/>
              </a:lnSpc>
            </a:pPr>
            <a:r>
              <a:rPr lang="en-GB" sz="1400" dirty="0">
                <a:highlight>
                  <a:srgbClr val="00FFFF"/>
                </a:highlight>
              </a:rPr>
              <a:t>Environmental Barriers </a:t>
            </a:r>
          </a:p>
          <a:p>
            <a:pPr marL="0" indent="0">
              <a:lnSpc>
                <a:spcPct val="110000"/>
              </a:lnSpc>
              <a:buNone/>
            </a:pPr>
            <a:r>
              <a:rPr lang="en-GB" sz="1400" dirty="0"/>
              <a:t>Inaccessible housing, poor design, lack of adaptations and rural service gaps prevent successful ageing in place.</a:t>
            </a:r>
          </a:p>
          <a:p>
            <a:pPr>
              <a:lnSpc>
                <a:spcPct val="110000"/>
              </a:lnSpc>
            </a:pPr>
            <a:r>
              <a:rPr lang="en-GB" sz="1400" dirty="0">
                <a:highlight>
                  <a:srgbClr val="FFFF00"/>
                </a:highlight>
              </a:rPr>
              <a:t>Digital &amp;Information Gaps</a:t>
            </a:r>
          </a:p>
          <a:p>
            <a:pPr marL="0" indent="0">
              <a:lnSpc>
                <a:spcPct val="110000"/>
              </a:lnSpc>
              <a:buNone/>
            </a:pPr>
            <a:r>
              <a:rPr lang="en-GB" sz="1400" dirty="0"/>
              <a:t>Many older people lack skills or access; 2.4 million have limited internet use (Age UK, 2025), creating barriers to navigating care systems and digital services</a:t>
            </a:r>
          </a:p>
          <a:p>
            <a:pPr marL="0" indent="0">
              <a:lnSpc>
                <a:spcPct val="110000"/>
              </a:lnSpc>
              <a:buNone/>
            </a:pPr>
            <a:endParaRPr lang="en-GB" sz="1300" dirty="0"/>
          </a:p>
          <a:p>
            <a:pPr marL="0" indent="0">
              <a:lnSpc>
                <a:spcPct val="110000"/>
              </a:lnSpc>
              <a:buNone/>
            </a:pPr>
            <a:endParaRPr lang="en-GB" sz="1300" dirty="0"/>
          </a:p>
          <a:p>
            <a:pPr marL="0" indent="0">
              <a:lnSpc>
                <a:spcPct val="110000"/>
              </a:lnSpc>
              <a:buNone/>
            </a:pPr>
            <a:endParaRPr lang="en-GB" sz="1300" dirty="0"/>
          </a:p>
          <a:p>
            <a:pPr>
              <a:lnSpc>
                <a:spcPct val="110000"/>
              </a:lnSpc>
            </a:pPr>
            <a:endParaRPr lang="en-GB" sz="1300" dirty="0"/>
          </a:p>
        </p:txBody>
      </p:sp>
      <p:pic>
        <p:nvPicPr>
          <p:cNvPr id="5" name="Picture 4">
            <a:extLst>
              <a:ext uri="{FF2B5EF4-FFF2-40B4-BE49-F238E27FC236}">
                <a16:creationId xmlns:a16="http://schemas.microsoft.com/office/drawing/2014/main" id="{211C8CC4-8AFD-F3BD-5876-C7853E57D8DC}"/>
              </a:ext>
            </a:extLst>
          </p:cNvPr>
          <p:cNvPicPr>
            <a:picLocks noChangeAspect="1"/>
          </p:cNvPicPr>
          <p:nvPr/>
        </p:nvPicPr>
        <p:blipFill>
          <a:blip r:embed="rId5"/>
          <a:stretch>
            <a:fillRect/>
          </a:stretch>
        </p:blipFill>
        <p:spPr>
          <a:xfrm>
            <a:off x="494510" y="2866768"/>
            <a:ext cx="3574262" cy="3153290"/>
          </a:xfrm>
          <a:prstGeom prst="rect">
            <a:avLst/>
          </a:prstGeom>
        </p:spPr>
      </p:pic>
      <p:pic>
        <p:nvPicPr>
          <p:cNvPr id="12" name="Video 11">
            <a:hlinkClick r:id="" action="ppaction://media"/>
            <a:extLst>
              <a:ext uri="{FF2B5EF4-FFF2-40B4-BE49-F238E27FC236}">
                <a16:creationId xmlns:a16="http://schemas.microsoft.com/office/drawing/2014/main" id="{772D6F84-AAE0-E0FA-DB57-91DA2615046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6"/>
          <a:srcRect l="12500" r="12500"/>
          <a:stretch>
            <a:fillRect/>
          </a:stretch>
        </p:blipFill>
        <p:spPr>
          <a:xfrm>
            <a:off x="10052304" y="5820032"/>
            <a:ext cx="955672" cy="955672"/>
          </a:xfrm>
          <a:prstGeom prst="ellipse">
            <a:avLst/>
          </a:prstGeom>
        </p:spPr>
      </p:pic>
    </p:spTree>
    <p:extLst>
      <p:ext uri="{BB962C8B-B14F-4D97-AF65-F5344CB8AC3E}">
        <p14:creationId xmlns:p14="http://schemas.microsoft.com/office/powerpoint/2010/main" val="315143529"/>
      </p:ext>
    </p:extLst>
  </p:cSld>
  <p:clrMapOvr>
    <a:masterClrMapping/>
  </p:clrMapOvr>
  <mc:AlternateContent xmlns:mc="http://schemas.openxmlformats.org/markup-compatibility/2006" xmlns:p14="http://schemas.microsoft.com/office/powerpoint/2010/main">
    <mc:Choice Requires="p14">
      <p:transition spd="slow" p14:dur="2000" advTm="54367"/>
    </mc:Choice>
    <mc:Fallback xmlns="">
      <p:transition spd="slow" advTm="543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B79CA-1CB8-A133-67D7-E2B7AC1F9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A517D5-E310-C70A-270B-D7346B5003CA}"/>
              </a:ext>
            </a:extLst>
          </p:cNvPr>
          <p:cNvSpPr>
            <a:spLocks noGrp="1"/>
          </p:cNvSpPr>
          <p:nvPr>
            <p:ph type="title"/>
          </p:nvPr>
        </p:nvSpPr>
        <p:spPr>
          <a:xfrm>
            <a:off x="2479589" y="178273"/>
            <a:ext cx="7232821" cy="914399"/>
          </a:xfrm>
        </p:spPr>
        <p:txBody>
          <a:bodyPr anchor="ctr">
            <a:normAutofit/>
          </a:bodyPr>
          <a:lstStyle/>
          <a:p>
            <a:r>
              <a:rPr lang="en-GB" sz="2000" dirty="0"/>
              <a:t>Case Study: Supporting independence in older Adults</a:t>
            </a:r>
          </a:p>
        </p:txBody>
      </p:sp>
      <p:sp>
        <p:nvSpPr>
          <p:cNvPr id="3" name="Content Placeholder 2">
            <a:extLst>
              <a:ext uri="{FF2B5EF4-FFF2-40B4-BE49-F238E27FC236}">
                <a16:creationId xmlns:a16="http://schemas.microsoft.com/office/drawing/2014/main" id="{E4660892-A67F-2C36-2950-021D88BACF26}"/>
              </a:ext>
            </a:extLst>
          </p:cNvPr>
          <p:cNvSpPr>
            <a:spLocks noGrp="1"/>
          </p:cNvSpPr>
          <p:nvPr>
            <p:ph idx="1"/>
          </p:nvPr>
        </p:nvSpPr>
        <p:spPr>
          <a:xfrm>
            <a:off x="4580877" y="914400"/>
            <a:ext cx="7417533" cy="5943599"/>
          </a:xfrm>
        </p:spPr>
        <p:txBody>
          <a:bodyPr anchor="ctr">
            <a:normAutofit/>
          </a:bodyPr>
          <a:lstStyle/>
          <a:p>
            <a:pPr>
              <a:lnSpc>
                <a:spcPct val="110000"/>
              </a:lnSpc>
            </a:pPr>
            <a:r>
              <a:rPr lang="en-GB" sz="1800" dirty="0"/>
              <a:t>Mr Khan(Age 78) –Reablement &amp; person –Centred </a:t>
            </a:r>
          </a:p>
          <a:p>
            <a:pPr>
              <a:lnSpc>
                <a:spcPct val="110000"/>
              </a:lnSpc>
            </a:pPr>
            <a:r>
              <a:rPr lang="en-GB" sz="1800" dirty="0"/>
              <a:t>Mrs Khan experienced a fall at home and temporarily lost mobility.</a:t>
            </a:r>
          </a:p>
          <a:p>
            <a:pPr>
              <a:lnSpc>
                <a:spcPct val="110000"/>
              </a:lnSpc>
            </a:pPr>
            <a:r>
              <a:rPr lang="en-GB" sz="1800" dirty="0"/>
              <a:t> A 6-week NHS reablement programme supported her with physiotherapy, ADL practice, and home adaptations. She regained confidence walking indoors and outdoors, reducing her care package from 3 daily visits to 1. She used her personal budget to choose a culturally matched support worker, improving communication and emotional wellbeing.</a:t>
            </a:r>
          </a:p>
          <a:p>
            <a:pPr>
              <a:lnSpc>
                <a:spcPct val="110000"/>
              </a:lnSpc>
            </a:pPr>
            <a:r>
              <a:rPr lang="en-GB" sz="1800" dirty="0"/>
              <a:t> Digital exclusion initially prevented her from booking GP appointments, but receiving a tablet and basic training improved access to healthcare and reduced loneliness.</a:t>
            </a:r>
          </a:p>
          <a:p>
            <a:pPr>
              <a:lnSpc>
                <a:spcPct val="110000"/>
              </a:lnSpc>
            </a:pPr>
            <a:r>
              <a:rPr lang="en-GB" sz="1800" dirty="0"/>
              <a:t> Outcome: Mrs Khan maintained independence, avoided residential care, and improved wellbeing through choice, autonomy and early intervention</a:t>
            </a:r>
          </a:p>
        </p:txBody>
      </p:sp>
      <p:pic>
        <p:nvPicPr>
          <p:cNvPr id="5" name="Picture 4">
            <a:extLst>
              <a:ext uri="{FF2B5EF4-FFF2-40B4-BE49-F238E27FC236}">
                <a16:creationId xmlns:a16="http://schemas.microsoft.com/office/drawing/2014/main" id="{8A1023AA-6E12-207C-F5A5-6C50138B2E03}"/>
              </a:ext>
            </a:extLst>
          </p:cNvPr>
          <p:cNvPicPr>
            <a:picLocks noChangeAspect="1"/>
          </p:cNvPicPr>
          <p:nvPr/>
        </p:nvPicPr>
        <p:blipFill>
          <a:blip r:embed="rId5"/>
          <a:stretch>
            <a:fillRect/>
          </a:stretch>
        </p:blipFill>
        <p:spPr>
          <a:xfrm>
            <a:off x="193590" y="1270944"/>
            <a:ext cx="3925969" cy="2158056"/>
          </a:xfrm>
          <a:prstGeom prst="rect">
            <a:avLst/>
          </a:prstGeom>
        </p:spPr>
      </p:pic>
      <p:pic>
        <p:nvPicPr>
          <p:cNvPr id="7" name="Picture 6">
            <a:extLst>
              <a:ext uri="{FF2B5EF4-FFF2-40B4-BE49-F238E27FC236}">
                <a16:creationId xmlns:a16="http://schemas.microsoft.com/office/drawing/2014/main" id="{A4DDA990-A37E-9670-1042-27A566A6E4DC}"/>
              </a:ext>
            </a:extLst>
          </p:cNvPr>
          <p:cNvPicPr>
            <a:picLocks noChangeAspect="1"/>
          </p:cNvPicPr>
          <p:nvPr/>
        </p:nvPicPr>
        <p:blipFill>
          <a:blip r:embed="rId6"/>
          <a:stretch>
            <a:fillRect/>
          </a:stretch>
        </p:blipFill>
        <p:spPr>
          <a:xfrm>
            <a:off x="296564" y="3707027"/>
            <a:ext cx="3822996" cy="2597236"/>
          </a:xfrm>
          <a:prstGeom prst="rect">
            <a:avLst/>
          </a:prstGeom>
        </p:spPr>
      </p:pic>
      <p:pic>
        <p:nvPicPr>
          <p:cNvPr id="18" name="Video 17">
            <a:hlinkClick r:id="" action="ppaction://media"/>
            <a:extLst>
              <a:ext uri="{FF2B5EF4-FFF2-40B4-BE49-F238E27FC236}">
                <a16:creationId xmlns:a16="http://schemas.microsoft.com/office/drawing/2014/main" id="{4094D284-2E36-E6FB-DA89-0996F8FFCC4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12500" r="12500"/>
          <a:stretch>
            <a:fillRect/>
          </a:stretch>
        </p:blipFill>
        <p:spPr>
          <a:xfrm>
            <a:off x="10400187" y="115287"/>
            <a:ext cx="1598223" cy="1598223"/>
          </a:xfrm>
          <a:prstGeom prst="ellipse">
            <a:avLst/>
          </a:prstGeom>
        </p:spPr>
      </p:pic>
    </p:spTree>
    <p:extLst>
      <p:ext uri="{BB962C8B-B14F-4D97-AF65-F5344CB8AC3E}">
        <p14:creationId xmlns:p14="http://schemas.microsoft.com/office/powerpoint/2010/main" val="2277346906"/>
      </p:ext>
    </p:extLst>
  </p:cSld>
  <p:clrMapOvr>
    <a:masterClrMapping/>
  </p:clrMapOvr>
  <mc:AlternateContent xmlns:mc="http://schemas.openxmlformats.org/markup-compatibility/2006" xmlns:p14="http://schemas.microsoft.com/office/powerpoint/2010/main">
    <mc:Choice Requires="p14">
      <p:transition spd="slow" p14:dur="2000" advTm="50693"/>
    </mc:Choice>
    <mc:Fallback xmlns="">
      <p:transition spd="slow" advTm="506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8"/>
                </p:tgtEl>
              </p:cMediaNode>
            </p:vide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8"/>
                                        </p:tgtEl>
                                      </p:cBhvr>
                                    </p:cmd>
                                  </p:childTnLst>
                                </p:cTn>
                              </p:par>
                            </p:childTnLst>
                          </p:cTn>
                        </p:par>
                      </p:childTnLst>
                    </p:cTn>
                  </p:par>
                </p:childTnLst>
              </p:cTn>
              <p:nextCondLst>
                <p:cond evt="onClick" delay="0">
                  <p:tgtEl>
                    <p:spTgt spid="1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DDD1D22E-5996-E45B-92B2-659F701A4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FB75C4A-4E02-EDB6-D847-5FB94317E543}"/>
              </a:ext>
            </a:extLst>
          </p:cNvPr>
          <p:cNvSpPr>
            <a:spLocks noGrp="1"/>
          </p:cNvSpPr>
          <p:nvPr>
            <p:ph type="title"/>
          </p:nvPr>
        </p:nvSpPr>
        <p:spPr>
          <a:xfrm>
            <a:off x="614679" y="548639"/>
            <a:ext cx="3977640" cy="5719640"/>
          </a:xfrm>
        </p:spPr>
        <p:txBody>
          <a:bodyPr anchor="t">
            <a:normAutofit/>
          </a:bodyPr>
          <a:lstStyle/>
          <a:p>
            <a:r>
              <a:rPr lang="en-GB" sz="3100" dirty="0"/>
              <a:t>Recommendations for improvement</a:t>
            </a:r>
          </a:p>
        </p:txBody>
      </p:sp>
      <p:sp>
        <p:nvSpPr>
          <p:cNvPr id="49" name="Content Placeholder 2">
            <a:extLst>
              <a:ext uri="{FF2B5EF4-FFF2-40B4-BE49-F238E27FC236}">
                <a16:creationId xmlns:a16="http://schemas.microsoft.com/office/drawing/2014/main" id="{282180C0-269A-A821-76CB-8CB796876FFD}"/>
              </a:ext>
            </a:extLst>
          </p:cNvPr>
          <p:cNvSpPr>
            <a:spLocks noGrp="1"/>
          </p:cNvSpPr>
          <p:nvPr>
            <p:ph idx="1"/>
          </p:nvPr>
        </p:nvSpPr>
        <p:spPr>
          <a:xfrm>
            <a:off x="4846320" y="285750"/>
            <a:ext cx="6731002" cy="6124193"/>
          </a:xfrm>
        </p:spPr>
        <p:txBody>
          <a:bodyPr anchor="t">
            <a:normAutofit/>
          </a:bodyPr>
          <a:lstStyle/>
          <a:p>
            <a:pPr>
              <a:lnSpc>
                <a:spcPct val="110000"/>
              </a:lnSpc>
            </a:pPr>
            <a:r>
              <a:rPr lang="en-GB" sz="1300" dirty="0">
                <a:highlight>
                  <a:srgbClr val="FFFF00"/>
                </a:highlight>
              </a:rPr>
              <a:t>Strengthen Prevention &amp;Reablement </a:t>
            </a:r>
          </a:p>
          <a:p>
            <a:pPr marL="0" indent="0">
              <a:lnSpc>
                <a:spcPct val="110000"/>
              </a:lnSpc>
              <a:buNone/>
            </a:pPr>
            <a:r>
              <a:rPr lang="en-GB" sz="1400" dirty="0"/>
              <a:t>Expand intermediate care, reablement and community-based interventions to support independence, prevent deterioration in health and wellbeing, and delay or reduce the need for long-term care (Care Act 2014).</a:t>
            </a:r>
          </a:p>
          <a:p>
            <a:pPr marL="0" indent="0">
              <a:lnSpc>
                <a:spcPct val="110000"/>
              </a:lnSpc>
              <a:buNone/>
            </a:pPr>
            <a:r>
              <a:rPr lang="en-GB" sz="1300" dirty="0">
                <a:highlight>
                  <a:srgbClr val="00FFFF"/>
                </a:highlight>
              </a:rPr>
              <a:t>.Genuine Co-production </a:t>
            </a:r>
          </a:p>
          <a:p>
            <a:pPr marL="0" indent="0">
              <a:lnSpc>
                <a:spcPct val="110000"/>
              </a:lnSpc>
              <a:buNone/>
            </a:pPr>
            <a:r>
              <a:rPr lang="en-GB" sz="1400" dirty="0"/>
              <a:t>Involve older people as equal partners in designing services so continuity of identity and meaningful choice are prioritised (Continuity Theory; SCIE).</a:t>
            </a:r>
          </a:p>
          <a:p>
            <a:pPr marL="0" indent="0">
              <a:lnSpc>
                <a:spcPct val="110000"/>
              </a:lnSpc>
              <a:buNone/>
            </a:pPr>
            <a:r>
              <a:rPr lang="en-GB" sz="1300" dirty="0">
                <a:solidFill>
                  <a:schemeClr val="accent3">
                    <a:lumMod val="75000"/>
                  </a:schemeClr>
                </a:solidFill>
                <a:highlight>
                  <a:srgbClr val="FFFF00"/>
                </a:highlight>
              </a:rPr>
              <a:t>.</a:t>
            </a:r>
            <a:r>
              <a:rPr lang="en-GB" sz="1300" dirty="0">
                <a:highlight>
                  <a:srgbClr val="FFFF00"/>
                </a:highlight>
              </a:rPr>
              <a:t>Sustainable Funding for Hospices &amp; Community Care </a:t>
            </a:r>
          </a:p>
          <a:p>
            <a:pPr marL="0" indent="0">
              <a:lnSpc>
                <a:spcPct val="110000"/>
              </a:lnSpc>
              <a:buNone/>
            </a:pPr>
            <a:r>
              <a:rPr lang="en-GB" sz="1400" dirty="0"/>
              <a:t>Move from short-term grants to stable, multi-year contracts to protect capacity, equity of access and workforce stability (Hospice UK,2026).</a:t>
            </a:r>
          </a:p>
          <a:p>
            <a:pPr marL="0" indent="0">
              <a:lnSpc>
                <a:spcPct val="110000"/>
              </a:lnSpc>
              <a:buNone/>
            </a:pPr>
            <a:r>
              <a:rPr lang="en-GB" sz="1300" dirty="0">
                <a:highlight>
                  <a:srgbClr val="00FFFF"/>
                </a:highlight>
              </a:rPr>
              <a:t>.Technology with Human Oversight </a:t>
            </a:r>
          </a:p>
          <a:p>
            <a:pPr marL="0" indent="0">
              <a:lnSpc>
                <a:spcPct val="110000"/>
              </a:lnSpc>
              <a:buNone/>
            </a:pPr>
            <a:r>
              <a:rPr lang="en-GB" sz="1400" dirty="0"/>
              <a:t>Deploy telecare and robotics as supplements, not substitutes, with clear consent, privacy safeguards, digital inclusion support and ongoing human oversight.</a:t>
            </a:r>
          </a:p>
          <a:p>
            <a:pPr marL="0" indent="0">
              <a:lnSpc>
                <a:spcPct val="110000"/>
              </a:lnSpc>
              <a:buNone/>
            </a:pPr>
            <a:r>
              <a:rPr lang="en-GB" sz="1300" dirty="0"/>
              <a:t>.</a:t>
            </a:r>
            <a:r>
              <a:rPr lang="en-GB" sz="1300" dirty="0">
                <a:highlight>
                  <a:srgbClr val="FFFF00"/>
                </a:highlight>
              </a:rPr>
              <a:t>Address Structural Inequalities </a:t>
            </a:r>
          </a:p>
          <a:p>
            <a:pPr marL="0" indent="0">
              <a:lnSpc>
                <a:spcPct val="110000"/>
              </a:lnSpc>
              <a:buNone/>
            </a:pPr>
            <a:r>
              <a:rPr lang="en-GB" sz="1400" dirty="0"/>
              <a:t>Target resources to reduce the postcode lottery, support BAME, rural and digitally excluded communities, and actively tackle ageism in assessment and practice.</a:t>
            </a:r>
          </a:p>
          <a:p>
            <a:pPr marL="0" indent="0">
              <a:lnSpc>
                <a:spcPct val="110000"/>
              </a:lnSpc>
              <a:buNone/>
            </a:pPr>
            <a:endParaRPr lang="en-GB" sz="1300" dirty="0"/>
          </a:p>
        </p:txBody>
      </p:sp>
      <p:pic>
        <p:nvPicPr>
          <p:cNvPr id="5" name="Picture 4" descr="Long-Term Care Services and Supports Needed for Successful Aging-in-Place:  A Critical Review - PMC">
            <a:extLst>
              <a:ext uri="{FF2B5EF4-FFF2-40B4-BE49-F238E27FC236}">
                <a16:creationId xmlns:a16="http://schemas.microsoft.com/office/drawing/2014/main" id="{F0167F78-D382-3A43-EA94-4B377CB6BB91}"/>
              </a:ext>
            </a:extLst>
          </p:cNvPr>
          <p:cNvPicPr>
            <a:picLocks noChangeAspect="1"/>
          </p:cNvPicPr>
          <p:nvPr/>
        </p:nvPicPr>
        <p:blipFill>
          <a:blip r:embed="rId5"/>
          <a:stretch>
            <a:fillRect/>
          </a:stretch>
        </p:blipFill>
        <p:spPr>
          <a:xfrm>
            <a:off x="454152" y="1645344"/>
            <a:ext cx="3938016" cy="3938016"/>
          </a:xfrm>
          <a:prstGeom prst="rect">
            <a:avLst/>
          </a:prstGeom>
        </p:spPr>
      </p:pic>
      <p:sp>
        <p:nvSpPr>
          <p:cNvPr id="6" name="TextBox 5">
            <a:extLst>
              <a:ext uri="{FF2B5EF4-FFF2-40B4-BE49-F238E27FC236}">
                <a16:creationId xmlns:a16="http://schemas.microsoft.com/office/drawing/2014/main" id="{F84F702F-9D41-8966-C780-DD7951970F51}"/>
              </a:ext>
            </a:extLst>
          </p:cNvPr>
          <p:cNvSpPr txBox="1"/>
          <p:nvPr/>
        </p:nvSpPr>
        <p:spPr>
          <a:xfrm>
            <a:off x="172651" y="5767866"/>
            <a:ext cx="4501018" cy="923330"/>
          </a:xfrm>
          <a:prstGeom prst="rect">
            <a:avLst/>
          </a:prstGeom>
          <a:noFill/>
        </p:spPr>
        <p:txBody>
          <a:bodyPr wrap="square" rtlCol="0">
            <a:spAutoFit/>
          </a:bodyPr>
          <a:lstStyle/>
          <a:p>
            <a:r>
              <a:rPr lang="en-GB" dirty="0">
                <a:hlinkClick r:id="rId6"/>
              </a:rPr>
              <a:t>https://pmc.ncbi.nlm.nih.gov/articles/PMC12885069/</a:t>
            </a:r>
            <a:endParaRPr lang="en-GB" dirty="0"/>
          </a:p>
          <a:p>
            <a:endParaRPr lang="en-GB" dirty="0"/>
          </a:p>
        </p:txBody>
      </p:sp>
      <p:pic>
        <p:nvPicPr>
          <p:cNvPr id="8" name="Video 7">
            <a:hlinkClick r:id="" action="ppaction://media"/>
            <a:extLst>
              <a:ext uri="{FF2B5EF4-FFF2-40B4-BE49-F238E27FC236}">
                <a16:creationId xmlns:a16="http://schemas.microsoft.com/office/drawing/2014/main" id="{52B0B07B-6CFF-2618-9521-ABBCB4D75EF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rcRect l="12500" r="12500"/>
          <a:stretch>
            <a:fillRect/>
          </a:stretch>
        </p:blipFill>
        <p:spPr>
          <a:xfrm>
            <a:off x="10052304" y="5852374"/>
            <a:ext cx="923330" cy="923330"/>
          </a:xfrm>
          <a:prstGeom prst="ellipse">
            <a:avLst/>
          </a:prstGeom>
        </p:spPr>
      </p:pic>
    </p:spTree>
    <p:extLst>
      <p:ext uri="{BB962C8B-B14F-4D97-AF65-F5344CB8AC3E}">
        <p14:creationId xmlns:p14="http://schemas.microsoft.com/office/powerpoint/2010/main" val="174719116"/>
      </p:ext>
    </p:extLst>
  </p:cSld>
  <p:clrMapOvr>
    <a:masterClrMapping/>
  </p:clrMapOvr>
  <mc:AlternateContent xmlns:mc="http://schemas.openxmlformats.org/markup-compatibility/2006" xmlns:p14="http://schemas.microsoft.com/office/powerpoint/2010/main">
    <mc:Choice Requires="p14">
      <p:transition spd="slow" p14:dur="2000" advTm="48184"/>
    </mc:Choice>
    <mc:Fallback xmlns="">
      <p:transition spd="slow" advTm="48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604B8143-3907-5396-F19C-4EDBFE8DED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4586EA-CE3C-BC91-2081-3442649989D3}"/>
              </a:ext>
            </a:extLst>
          </p:cNvPr>
          <p:cNvSpPr>
            <a:spLocks noGrp="1"/>
          </p:cNvSpPr>
          <p:nvPr>
            <p:ph type="title"/>
          </p:nvPr>
        </p:nvSpPr>
        <p:spPr>
          <a:xfrm>
            <a:off x="3867665" y="170770"/>
            <a:ext cx="2879124" cy="755739"/>
          </a:xfrm>
        </p:spPr>
        <p:txBody>
          <a:bodyPr anchor="b">
            <a:normAutofit/>
          </a:bodyPr>
          <a:lstStyle/>
          <a:p>
            <a:r>
              <a:rPr lang="en-GB" dirty="0"/>
              <a:t>Conclusion</a:t>
            </a:r>
          </a:p>
        </p:txBody>
      </p:sp>
      <p:sp>
        <p:nvSpPr>
          <p:cNvPr id="4" name="Content Placeholder 3">
            <a:extLst>
              <a:ext uri="{FF2B5EF4-FFF2-40B4-BE49-F238E27FC236}">
                <a16:creationId xmlns:a16="http://schemas.microsoft.com/office/drawing/2014/main" id="{35403AFC-EC05-3AB0-F012-1C0A5DFC4162}"/>
              </a:ext>
            </a:extLst>
          </p:cNvPr>
          <p:cNvSpPr>
            <a:spLocks noGrp="1"/>
          </p:cNvSpPr>
          <p:nvPr>
            <p:ph idx="1"/>
          </p:nvPr>
        </p:nvSpPr>
        <p:spPr>
          <a:xfrm>
            <a:off x="279919" y="1097279"/>
            <a:ext cx="11632162" cy="5589951"/>
          </a:xfrm>
        </p:spPr>
        <p:txBody>
          <a:bodyPr>
            <a:normAutofit/>
          </a:bodyPr>
          <a:lstStyle/>
          <a:p>
            <a:pPr marL="0" indent="0">
              <a:lnSpc>
                <a:spcPct val="110000"/>
              </a:lnSpc>
              <a:buNone/>
            </a:pPr>
            <a:r>
              <a:rPr lang="en-GB" sz="1600" dirty="0"/>
              <a:t>This presentation has examined how care for older people can better support independence, identity and wellbeing. Several key messages emerge. Care should centre on maintaining functional ability, independence, freedom, and choice. This aligns with the wellbeing principle in the Car Act 2014 and remains essential for person-centred practice.</a:t>
            </a:r>
          </a:p>
          <a:p>
            <a:pPr marL="0" indent="0">
              <a:lnSpc>
                <a:spcPct val="110000"/>
              </a:lnSpc>
              <a:buNone/>
            </a:pPr>
            <a:r>
              <a:rPr lang="en-GB" sz="1600" dirty="0"/>
              <a:t> Continuity: Theory offers a useful framework. By prioritising a person’s identity and lifelong patterns (Atchley,1989), it helps practitioners see older people as individuals with unique histories rather than simply as recipients of care.</a:t>
            </a:r>
          </a:p>
          <a:p>
            <a:pPr marL="0" indent="0">
              <a:lnSpc>
                <a:spcPct val="110000"/>
              </a:lnSpc>
              <a:buNone/>
            </a:pPr>
            <a:r>
              <a:rPr lang="en-GB" sz="1600" dirty="0"/>
              <a:t>Although policy provides a strong foundation through the Care Act 2014, the Equality Act 2010 and the NHS Act 10-year plan, significant gaps remain. Implementation problems and funding pressures continue to limit real-world impact. Current services and technologies bring clear benefits but also face challenges of quality, equity, sustainability, and digital exclusion(Age UK,2025; Howard et al 2021).</a:t>
            </a:r>
          </a:p>
          <a:p>
            <a:pPr marL="0" indent="0">
              <a:lnSpc>
                <a:spcPct val="110000"/>
              </a:lnSpc>
              <a:buNone/>
            </a:pPr>
            <a:r>
              <a:rPr lang="en-GB" sz="1600" dirty="0"/>
              <a:t>Mrs Khan’s case study further illustrates how personalised, culturally appropriate and accessible support can strengthen independence. Through a 6-week reablement programme, she regained mobility, reduced her care package and overcame digital exclusion. Her experience shows how early intervention and person –centred practice can transform outcomes.</a:t>
            </a:r>
          </a:p>
          <a:p>
            <a:pPr marL="0" indent="0">
              <a:lnSpc>
                <a:spcPct val="110000"/>
              </a:lnSpc>
              <a:buNone/>
            </a:pPr>
            <a:r>
              <a:rPr lang="en-GB" sz="1600" dirty="0"/>
              <a:t>Meaningful improvement requires a shift towards prevention, genuine co-production with older people, stable funding, and technology that empowers rather than controls. Deeper structural inequalities must also be addressed if care is to become truly person-centred and effective.</a:t>
            </a:r>
          </a:p>
        </p:txBody>
      </p:sp>
      <p:pic>
        <p:nvPicPr>
          <p:cNvPr id="7" name="Video 6">
            <a:hlinkClick r:id="" action="ppaction://media"/>
            <a:extLst>
              <a:ext uri="{FF2B5EF4-FFF2-40B4-BE49-F238E27FC236}">
                <a16:creationId xmlns:a16="http://schemas.microsoft.com/office/drawing/2014/main" id="{FCBDBC76-1530-1232-4C82-F5450EBDA7D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12500" r="12500"/>
          <a:stretch>
            <a:fillRect/>
          </a:stretch>
        </p:blipFill>
        <p:spPr>
          <a:xfrm>
            <a:off x="10052304" y="5706926"/>
            <a:ext cx="1068777" cy="1068777"/>
          </a:xfrm>
          <a:prstGeom prst="ellipse">
            <a:avLst/>
          </a:prstGeom>
        </p:spPr>
      </p:pic>
    </p:spTree>
    <p:extLst>
      <p:ext uri="{BB962C8B-B14F-4D97-AF65-F5344CB8AC3E}">
        <p14:creationId xmlns:p14="http://schemas.microsoft.com/office/powerpoint/2010/main" val="3395831725"/>
      </p:ext>
    </p:extLst>
  </p:cSld>
  <p:clrMapOvr>
    <a:masterClrMapping/>
  </p:clrMapOvr>
  <mc:AlternateContent xmlns:mc="http://schemas.openxmlformats.org/markup-compatibility/2006" xmlns:p14="http://schemas.microsoft.com/office/powerpoint/2010/main">
    <mc:Choice Requires="p14">
      <p:transition spd="slow" p14:dur="2000" advTm="206420"/>
    </mc:Choice>
    <mc:Fallback xmlns="">
      <p:transition spd="slow" advTm="206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FC03A-EBBD-951D-9BA6-3FCE7644FA79}"/>
              </a:ext>
            </a:extLst>
          </p:cNvPr>
          <p:cNvSpPr>
            <a:spLocks noGrp="1"/>
          </p:cNvSpPr>
          <p:nvPr>
            <p:ph type="title"/>
          </p:nvPr>
        </p:nvSpPr>
        <p:spPr>
          <a:xfrm>
            <a:off x="4384956" y="0"/>
            <a:ext cx="1554480" cy="447040"/>
          </a:xfrm>
        </p:spPr>
        <p:txBody>
          <a:bodyPr>
            <a:normAutofit/>
          </a:bodyPr>
          <a:lstStyle/>
          <a:p>
            <a:r>
              <a:rPr lang="en-GB" sz="1600"/>
              <a:t>References</a:t>
            </a:r>
            <a:endParaRPr lang="en-GB" sz="1600" dirty="0"/>
          </a:p>
        </p:txBody>
      </p:sp>
      <p:sp>
        <p:nvSpPr>
          <p:cNvPr id="3" name="Content Placeholder 2">
            <a:extLst>
              <a:ext uri="{FF2B5EF4-FFF2-40B4-BE49-F238E27FC236}">
                <a16:creationId xmlns:a16="http://schemas.microsoft.com/office/drawing/2014/main" id="{D069FBC0-F35B-E3F0-E771-0A3DCF484217}"/>
              </a:ext>
            </a:extLst>
          </p:cNvPr>
          <p:cNvSpPr>
            <a:spLocks noGrp="1"/>
          </p:cNvSpPr>
          <p:nvPr>
            <p:ph idx="1"/>
          </p:nvPr>
        </p:nvSpPr>
        <p:spPr>
          <a:xfrm>
            <a:off x="0" y="0"/>
            <a:ext cx="12192000" cy="7278130"/>
          </a:xfrm>
        </p:spPr>
        <p:txBody>
          <a:bodyPr>
            <a:noAutofit/>
          </a:bodyPr>
          <a:lstStyle/>
          <a:p>
            <a:pPr marL="0" indent="0">
              <a:buNone/>
            </a:pPr>
            <a:endParaRPr lang="en-GB" sz="1800" dirty="0"/>
          </a:p>
          <a:p>
            <a:pPr marL="0" indent="0">
              <a:buNone/>
            </a:pPr>
            <a:r>
              <a:rPr lang="en-GB" sz="1600" dirty="0"/>
              <a:t>Age UK (2019) </a:t>
            </a:r>
            <a:r>
              <a:rPr lang="en-GB" sz="1600" i="1" dirty="0"/>
              <a:t>Later life in the United Kingdom</a:t>
            </a:r>
            <a:r>
              <a:rPr lang="en-GB" sz="1600" dirty="0"/>
              <a:t>. London: Age UK.</a:t>
            </a:r>
          </a:p>
          <a:p>
            <a:pPr marL="0" indent="0">
              <a:buNone/>
            </a:pPr>
            <a:r>
              <a:rPr lang="en-GB" sz="1600" dirty="0"/>
              <a:t>Age UK (2025) </a:t>
            </a:r>
            <a:r>
              <a:rPr lang="en-GB" sz="1600" i="1" dirty="0"/>
              <a:t>Digital exclusion and loneliness reports: How to get care and support. Factsheet 41.</a:t>
            </a:r>
            <a:r>
              <a:rPr lang="en-GB" sz="1600" dirty="0"/>
              <a:t> London: Age UK.</a:t>
            </a:r>
          </a:p>
          <a:p>
            <a:pPr marL="0" indent="0">
              <a:buNone/>
            </a:pPr>
            <a:r>
              <a:rPr lang="en-GB" sz="1600" dirty="0"/>
              <a:t>Atchley, R.C. (1989) ‘A continuity theory of normal aging’, </a:t>
            </a:r>
            <a:r>
              <a:rPr lang="en-GB" sz="1600" i="1" dirty="0"/>
              <a:t>The Gerontologist</a:t>
            </a:r>
            <a:r>
              <a:rPr lang="en-GB" sz="1600" dirty="0"/>
              <a:t>, 29(2), pp. 183–190.</a:t>
            </a:r>
          </a:p>
          <a:p>
            <a:pPr marL="0" indent="0">
              <a:buNone/>
            </a:pPr>
            <a:r>
              <a:rPr lang="en-GB" sz="1600" dirty="0"/>
              <a:t>Care Act 2014, c.23. London: The Stationery Office.</a:t>
            </a:r>
          </a:p>
          <a:p>
            <a:pPr marL="0" indent="0">
              <a:buNone/>
            </a:pPr>
            <a:r>
              <a:rPr lang="en-GB" sz="1600" dirty="0"/>
              <a:t>Carstensen, L.L. (1991) </a:t>
            </a:r>
            <a:r>
              <a:rPr lang="en-GB" sz="1600" i="1" dirty="0"/>
              <a:t>Socioemotional selectivity theory: Social and emotional priorities across the lifespan</a:t>
            </a:r>
            <a:r>
              <a:rPr lang="en-GB" sz="1600" dirty="0"/>
              <a:t>. Stanford University.</a:t>
            </a:r>
          </a:p>
          <a:p>
            <a:pPr marL="0" indent="0">
              <a:buNone/>
            </a:pPr>
            <a:r>
              <a:rPr lang="en-GB" sz="1600" dirty="0"/>
              <a:t>Cumming, E. and Henry, W.E. (1961) </a:t>
            </a:r>
            <a:r>
              <a:rPr lang="en-GB" sz="1600" i="1" dirty="0"/>
              <a:t>Growing Old: The Process of Disengagement</a:t>
            </a:r>
            <a:r>
              <a:rPr lang="en-GB" sz="1600" dirty="0"/>
              <a:t>. New York: Basic Books.</a:t>
            </a:r>
          </a:p>
          <a:p>
            <a:pPr marL="0" indent="0">
              <a:buNone/>
            </a:pPr>
            <a:r>
              <a:rPr lang="en-GB" sz="1600" dirty="0"/>
              <a:t>Department of Health and Social Care (2025) </a:t>
            </a:r>
            <a:r>
              <a:rPr lang="en-GB" sz="1600" i="1" dirty="0"/>
              <a:t>Fit for the Future: 10‑Year Health Plan for England</a:t>
            </a:r>
            <a:r>
              <a:rPr lang="en-GB" sz="1600" dirty="0"/>
              <a:t>. London: DHSC.</a:t>
            </a:r>
          </a:p>
          <a:p>
            <a:pPr marL="0" indent="0">
              <a:buNone/>
            </a:pPr>
            <a:r>
              <a:rPr lang="en-GB" sz="1600" dirty="0"/>
              <a:t>Equality Act 2010, c.15. London: The Stationery Office.</a:t>
            </a:r>
          </a:p>
          <a:p>
            <a:pPr marL="0" indent="0">
              <a:buNone/>
            </a:pPr>
            <a:r>
              <a:rPr lang="en-GB" sz="1600" dirty="0"/>
              <a:t>Havighurst, R.J. (1961) ‘Successful aging’, </a:t>
            </a:r>
            <a:r>
              <a:rPr lang="en-GB" sz="1600" i="1" dirty="0"/>
              <a:t>The Gerontologist</a:t>
            </a:r>
            <a:r>
              <a:rPr lang="en-GB" sz="1600" dirty="0"/>
              <a:t>, 1(1), pp. 8–13.</a:t>
            </a:r>
          </a:p>
          <a:p>
            <a:pPr marL="0" indent="0">
              <a:buNone/>
            </a:pPr>
            <a:r>
              <a:rPr lang="en-GB" sz="1600" dirty="0"/>
              <a:t>Hospice UK (2026) </a:t>
            </a:r>
            <a:r>
              <a:rPr lang="en-GB" sz="1600" i="1" dirty="0"/>
              <a:t>Hospice UK warns of 300 closed beds in English hospices</a:t>
            </a:r>
            <a:r>
              <a:rPr lang="en-GB" sz="1600" dirty="0"/>
              <a:t>. Available at: </a:t>
            </a:r>
            <a:r>
              <a:rPr lang="en-GB" sz="1600" dirty="0">
                <a:hlinkClick r:id="rId3" tooltip="www.hospiceuk.org"/>
              </a:rPr>
              <a:t>https://www.hospiceuk.org</a:t>
            </a:r>
            <a:endParaRPr lang="en-GB" sz="1600" dirty="0"/>
          </a:p>
          <a:p>
            <a:pPr marL="0" indent="0">
              <a:buNone/>
            </a:pPr>
            <a:r>
              <a:rPr lang="en-GB" sz="1600" dirty="0"/>
              <a:t>Howard, R. et al. (2021) ‘The effectiveness of assistive technology and telecare for independent living in dementia’, </a:t>
            </a:r>
            <a:r>
              <a:rPr lang="en-GB" sz="1600" i="1" dirty="0"/>
              <a:t>The Lancet</a:t>
            </a:r>
            <a:r>
              <a:rPr lang="en-GB" sz="1600" dirty="0"/>
              <a:t>, 397, pp. 145–155.</a:t>
            </a:r>
          </a:p>
          <a:p>
            <a:pPr marL="0" indent="0">
              <a:buNone/>
            </a:pPr>
            <a:r>
              <a:rPr lang="en-GB" sz="1600" dirty="0"/>
              <a:t>National Institute for Health and Care Excellence (2015) </a:t>
            </a:r>
            <a:r>
              <a:rPr lang="en-GB" sz="1600" i="1" dirty="0"/>
              <a:t>Older people with social care needs and multiple long-term conditions</a:t>
            </a:r>
            <a:r>
              <a:rPr lang="en-GB" sz="1600" dirty="0"/>
              <a:t>. London: NICE.</a:t>
            </a:r>
          </a:p>
          <a:p>
            <a:pPr marL="0" indent="0">
              <a:buNone/>
            </a:pPr>
            <a:r>
              <a:rPr lang="en-GB" sz="1600" dirty="0"/>
              <a:t>NHS England (2015) </a:t>
            </a:r>
            <a:r>
              <a:rPr lang="en-GB" sz="1600" i="1" dirty="0"/>
              <a:t>Supporting people to live healthier lives</a:t>
            </a:r>
            <a:r>
              <a:rPr lang="en-GB" sz="1600" dirty="0"/>
              <a:t>. London: NHS England.</a:t>
            </a:r>
          </a:p>
          <a:p>
            <a:pPr marL="0" indent="0">
              <a:buNone/>
            </a:pPr>
            <a:endParaRPr lang="en-GB" sz="1600" dirty="0"/>
          </a:p>
          <a:p>
            <a:endParaRPr lang="en-GB" sz="1200" dirty="0"/>
          </a:p>
        </p:txBody>
      </p:sp>
    </p:spTree>
    <p:extLst>
      <p:ext uri="{BB962C8B-B14F-4D97-AF65-F5344CB8AC3E}">
        <p14:creationId xmlns:p14="http://schemas.microsoft.com/office/powerpoint/2010/main" val="3728461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9986AAB-2299-4B88-42AE-5A524DD0A6DD}"/>
              </a:ext>
            </a:extLst>
          </p:cNvPr>
          <p:cNvSpPr txBox="1"/>
          <p:nvPr/>
        </p:nvSpPr>
        <p:spPr>
          <a:xfrm>
            <a:off x="0" y="902044"/>
            <a:ext cx="11664778" cy="307777"/>
          </a:xfrm>
          <a:prstGeom prst="rect">
            <a:avLst/>
          </a:prstGeom>
          <a:noFill/>
        </p:spPr>
        <p:txBody>
          <a:bodyPr wrap="square">
            <a:spAutoFit/>
          </a:bodyPr>
          <a:lstStyle/>
          <a:p>
            <a:pPr marL="0" indent="0" algn="just">
              <a:buNone/>
            </a:pPr>
            <a:r>
              <a:rPr lang="en-GB" sz="1400" dirty="0"/>
              <a:t>NHS England (2019) </a:t>
            </a:r>
            <a:r>
              <a:rPr lang="en-GB" sz="1400" i="1" dirty="0"/>
              <a:t>The NHS Long Term Plan</a:t>
            </a:r>
            <a:r>
              <a:rPr lang="en-GB" sz="1400" dirty="0"/>
              <a:t>. London: NHS England.</a:t>
            </a:r>
          </a:p>
        </p:txBody>
      </p:sp>
    </p:spTree>
    <p:extLst>
      <p:ext uri="{BB962C8B-B14F-4D97-AF65-F5344CB8AC3E}">
        <p14:creationId xmlns:p14="http://schemas.microsoft.com/office/powerpoint/2010/main" val="3467611292"/>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345881D5A19F4FA532CBA535E9E684" ma:contentTypeVersion="11" ma:contentTypeDescription="Create a new document." ma:contentTypeScope="" ma:versionID="7bb82fbeb96be95341d5645da772a17a">
  <xsd:schema xmlns:xsd="http://www.w3.org/2001/XMLSchema" xmlns:xs="http://www.w3.org/2001/XMLSchema" xmlns:p="http://schemas.microsoft.com/office/2006/metadata/properties" xmlns:ns3="6642d537-5170-4cd9-a3f2-9ec198ee3eac" targetNamespace="http://schemas.microsoft.com/office/2006/metadata/properties" ma:root="true" ma:fieldsID="51df49d887af27c78cfa8764a0a7ad5e" ns3:_="">
    <xsd:import namespace="6642d537-5170-4cd9-a3f2-9ec198ee3ea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42d537-5170-4cd9-a3f2-9ec198ee3ea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6642d537-5170-4cd9-a3f2-9ec198ee3eac" xsi:nil="true"/>
  </documentManagement>
</p:properties>
</file>

<file path=customXml/itemProps1.xml><?xml version="1.0" encoding="utf-8"?>
<ds:datastoreItem xmlns:ds="http://schemas.openxmlformats.org/officeDocument/2006/customXml" ds:itemID="{A20571A7-F4A2-4909-B167-B73F8D21611C}">
  <ds:schemaRefs>
    <ds:schemaRef ds:uri="http://schemas.microsoft.com/sharepoint/v3/contenttype/forms"/>
  </ds:schemaRefs>
</ds:datastoreItem>
</file>

<file path=customXml/itemProps2.xml><?xml version="1.0" encoding="utf-8"?>
<ds:datastoreItem xmlns:ds="http://schemas.openxmlformats.org/officeDocument/2006/customXml" ds:itemID="{6F2AEF5F-C1B7-4113-A1F4-7B1E71A696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42d537-5170-4cd9-a3f2-9ec198ee3e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117D63E-C4B9-4309-A1FE-29F6CFE304F1}">
  <ds:schemaRefs>
    <ds:schemaRef ds:uri="http://www.w3.org/XML/1998/namespace"/>
    <ds:schemaRef ds:uri="http://purl.org/dc/terms/"/>
    <ds:schemaRef ds:uri="http://schemas.microsoft.com/office/infopath/2007/PartnerControls"/>
    <ds:schemaRef ds:uri="http://purl.org/dc/elements/1.1/"/>
    <ds:schemaRef ds:uri="6642d537-5170-4cd9-a3f2-9ec198ee3eac"/>
    <ds:schemaRef ds:uri="http://schemas.microsoft.com/office/2006/documentManagement/types"/>
    <ds:schemaRef ds:uri="http://schemas.openxmlformats.org/package/2006/metadata/core-propertie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Film Burn</Template>
  <TotalTime>0</TotalTime>
  <Words>2632</Words>
  <Application>Microsoft Office PowerPoint</Application>
  <PresentationFormat>Widescreen</PresentationFormat>
  <Paragraphs>193</Paragraphs>
  <Slides>16</Slides>
  <Notes>15</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Aptos</vt:lpstr>
      <vt:lpstr>Arial</vt:lpstr>
      <vt:lpstr>Neue Haas Grotesk Text Pro</vt:lpstr>
      <vt:lpstr>VanillaVTI</vt:lpstr>
      <vt:lpstr>PowerPoint Presentation</vt:lpstr>
      <vt:lpstr>Evaluating the care and support needs of older people</vt:lpstr>
      <vt:lpstr> Care, Empowerment &amp; Support Needs</vt:lpstr>
      <vt:lpstr>Critical Evaluation of Needs</vt:lpstr>
      <vt:lpstr>Theories of Ageing </vt:lpstr>
      <vt:lpstr>Why Theory Matters in Practice   Continuity Theory offers the strongest practical guidance for person-centred care by prioritising identity and lifelong patterns (Atchley,1989).</vt:lpstr>
      <vt:lpstr> Additional theory of Ageing:  Socioemotional Selectivity Theory (Carstensen,1991)</vt:lpstr>
      <vt:lpstr>Policy &amp;Legislation</vt:lpstr>
      <vt:lpstr>Approaches &amp;Interventions in the UK</vt:lpstr>
      <vt:lpstr>        Technological Innovations</vt:lpstr>
      <vt:lpstr>Challenges to Independence &amp;Functional Ability</vt:lpstr>
      <vt:lpstr>Case Study: Supporting independence in older Adults</vt:lpstr>
      <vt:lpstr>Recommendations for improvement</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Mehtab Alam (2329251)</dc:creator>
  <cp:lastModifiedBy>Mehtab Alam (2329251)</cp:lastModifiedBy>
  <cp:revision>1</cp:revision>
  <dcterms:created xsi:type="dcterms:W3CDTF">2026-09-17T13:36:02Z</dcterms:created>
  <dcterms:modified xsi:type="dcterms:W3CDTF">2026-10-24T20:04:00Z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0x010100E3345881D5A19F4FA532CBA535E9E684</vt:lpwstr>
  </property>
</Properties>
</file>