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7.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77" r:id="rId2"/>
    <p:sldId id="256" r:id="rId3"/>
    <p:sldId id="258" r:id="rId4"/>
    <p:sldId id="273" r:id="rId5"/>
    <p:sldId id="274" r:id="rId6"/>
    <p:sldId id="275" r:id="rId7"/>
    <p:sldId id="259" r:id="rId8"/>
    <p:sldId id="260" r:id="rId9"/>
    <p:sldId id="266" r:id="rId10"/>
    <p:sldId id="263" r:id="rId11"/>
    <p:sldId id="267" r:id="rId12"/>
    <p:sldId id="265" r:id="rId13"/>
    <p:sldId id="264" r:id="rId14"/>
    <p:sldId id="262" r:id="rId15"/>
    <p:sldId id="270" r:id="rId16"/>
    <p:sldId id="271" r:id="rId17"/>
    <p:sldId id="276" r:id="rId18"/>
    <p:sldId id="261" r:id="rId19"/>
    <p:sldId id="26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FBC2A5-77AD-9C34-D283-8E7D51FEB5D4}" v="1" dt="2024-04-11T13:35:56.427"/>
    <p1510:client id="{31A7C024-624C-14B9-4356-8772706EE4CA}" v="1" dt="2024-04-13T06:14:03.480"/>
    <p1510:client id="{4F3DABCB-995C-43F3-8E13-29F295975B25}" v="62" dt="2024-04-12T09:36:21.1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477" autoAdjust="0"/>
  </p:normalViewPr>
  <p:slideViewPr>
    <p:cSldViewPr snapToGrid="0">
      <p:cViewPr varScale="1">
        <p:scale>
          <a:sx n="62" d="100"/>
          <a:sy n="62" d="100"/>
        </p:scale>
        <p:origin x="1382"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embeddings/oleObject2.bin"/><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embeddings/oleObject3.bin"/><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embeddings/oleObject4.bin"/><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embeddings/oleObject5.bin"/><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9021297070498849"/>
          <c:y val="0.22817351331722277"/>
          <c:w val="0.75603714138416012"/>
          <c:h val="0.63963709368231858"/>
        </c:manualLayout>
      </c:layout>
      <c:lineChart>
        <c:grouping val="standard"/>
        <c:varyColors val="0"/>
        <c:ser>
          <c:idx val="0"/>
          <c:order val="0"/>
          <c:tx>
            <c:strRef>
              <c:f>'[Presentation Data Analysis.xlsx]Sheet2'!$C$12</c:f>
              <c:strCache>
                <c:ptCount val="1"/>
                <c:pt idx="0">
                  <c:v>Sales</c:v>
                </c:pt>
              </c:strCache>
            </c:strRef>
          </c:tx>
          <c:spPr>
            <a:ln w="28575" cap="rnd">
              <a:solidFill>
                <a:schemeClr val="accent1"/>
              </a:solidFill>
              <a:round/>
            </a:ln>
            <a:effectLst/>
          </c:spPr>
          <c:marker>
            <c:symbol val="none"/>
          </c:marker>
          <c:cat>
            <c:strRef>
              <c:f>'[Presentation Data Analysis.xlsx]Sheet2'!$D$10:$H$11</c:f>
              <c:strCache>
                <c:ptCount val="5"/>
                <c:pt idx="0">
                  <c:v>2019</c:v>
                </c:pt>
                <c:pt idx="1">
                  <c:v>2020</c:v>
                </c:pt>
                <c:pt idx="2">
                  <c:v>2021</c:v>
                </c:pt>
                <c:pt idx="3">
                  <c:v>2022</c:v>
                </c:pt>
                <c:pt idx="4">
                  <c:v>2023</c:v>
                </c:pt>
              </c:strCache>
            </c:strRef>
          </c:cat>
          <c:val>
            <c:numRef>
              <c:f>'[Presentation Data Analysis.xlsx]Sheet2'!$D$12:$H$12</c:f>
              <c:numCache>
                <c:formatCode>"$"#,##0_);[Red]\("$"#,##0\)</c:formatCode>
                <c:ptCount val="5"/>
                <c:pt idx="0">
                  <c:v>1786756</c:v>
                </c:pt>
                <c:pt idx="1">
                  <c:v>1381479</c:v>
                </c:pt>
                <c:pt idx="2">
                  <c:v>956382</c:v>
                </c:pt>
                <c:pt idx="3">
                  <c:v>993324</c:v>
                </c:pt>
                <c:pt idx="4">
                  <c:v>845797</c:v>
                </c:pt>
              </c:numCache>
            </c:numRef>
          </c:val>
          <c:smooth val="0"/>
          <c:extLst>
            <c:ext xmlns:c16="http://schemas.microsoft.com/office/drawing/2014/chart" uri="{C3380CC4-5D6E-409C-BE32-E72D297353CC}">
              <c16:uniqueId val="{00000000-10F4-4A61-A49A-1E1EAC173B00}"/>
            </c:ext>
          </c:extLst>
        </c:ser>
        <c:dLbls>
          <c:showLegendKey val="0"/>
          <c:showVal val="0"/>
          <c:showCatName val="0"/>
          <c:showSerName val="0"/>
          <c:showPercent val="0"/>
          <c:showBubbleSize val="0"/>
        </c:dLbls>
        <c:smooth val="0"/>
        <c:axId val="723611904"/>
        <c:axId val="1728859248"/>
      </c:lineChart>
      <c:catAx>
        <c:axId val="7236119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28859248"/>
        <c:crosses val="autoZero"/>
        <c:auto val="1"/>
        <c:lblAlgn val="ctr"/>
        <c:lblOffset val="100"/>
        <c:noMultiLvlLbl val="0"/>
      </c:catAx>
      <c:valAx>
        <c:axId val="1728859248"/>
        <c:scaling>
          <c:orientation val="minMax"/>
          <c:min val="600000"/>
        </c:scaling>
        <c:delete val="0"/>
        <c:axPos val="l"/>
        <c:majorGridlines>
          <c:spPr>
            <a:ln w="9525" cap="flat" cmpd="sng" algn="ctr">
              <a:solidFill>
                <a:schemeClr val="tx1">
                  <a:lumMod val="15000"/>
                  <a:lumOff val="85000"/>
                </a:schemeClr>
              </a:solidFill>
              <a:round/>
            </a:ln>
            <a:effectLst/>
          </c:spPr>
        </c:majorGridlines>
        <c:numFmt formatCode="&quot;$&quot;#,##0_);[Red]\(&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2361190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'[Presentation Data Analysis.xlsx]Sheet2'!$C$12</c:f>
              <c:strCache>
                <c:ptCount val="1"/>
                <c:pt idx="0">
                  <c:v>Sales</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strRef>
              <c:f>'[Presentation Data Analysis.xlsx]Sheet2'!$D$10:$H$11</c:f>
              <c:strCache>
                <c:ptCount val="5"/>
                <c:pt idx="0">
                  <c:v>2019</c:v>
                </c:pt>
                <c:pt idx="1">
                  <c:v>2020</c:v>
                </c:pt>
                <c:pt idx="2">
                  <c:v>2021</c:v>
                </c:pt>
                <c:pt idx="3">
                  <c:v>2022</c:v>
                </c:pt>
                <c:pt idx="4">
                  <c:v>2023</c:v>
                </c:pt>
              </c:strCache>
            </c:strRef>
          </c:cat>
          <c:val>
            <c:numRef>
              <c:f>'[Presentation Data Analysis.xlsx]Sheet2'!$D$12:$H$12</c:f>
            </c:numRef>
          </c:val>
          <c:smooth val="0"/>
          <c:extLst>
            <c:ext xmlns:c16="http://schemas.microsoft.com/office/drawing/2014/chart" uri="{C3380CC4-5D6E-409C-BE32-E72D297353CC}">
              <c16:uniqueId val="{00000000-3D3C-465D-AE77-4D707C288069}"/>
            </c:ext>
          </c:extLst>
        </c:ser>
        <c:ser>
          <c:idx val="1"/>
          <c:order val="1"/>
          <c:tx>
            <c:strRef>
              <c:f>'[Presentation Data Analysis.xlsx]Sheet2'!$C$13</c:f>
              <c:strCache>
                <c:ptCount val="1"/>
                <c:pt idx="0">
                  <c:v>Cost of Good Sold </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cat>
            <c:strRef>
              <c:f>'[Presentation Data Analysis.xlsx]Sheet2'!$D$10:$H$11</c:f>
              <c:strCache>
                <c:ptCount val="5"/>
                <c:pt idx="0">
                  <c:v>2019</c:v>
                </c:pt>
                <c:pt idx="1">
                  <c:v>2020</c:v>
                </c:pt>
                <c:pt idx="2">
                  <c:v>2021</c:v>
                </c:pt>
                <c:pt idx="3">
                  <c:v>2022</c:v>
                </c:pt>
                <c:pt idx="4">
                  <c:v>2023</c:v>
                </c:pt>
              </c:strCache>
            </c:strRef>
          </c:cat>
          <c:val>
            <c:numRef>
              <c:f>'[Presentation Data Analysis.xlsx]Sheet2'!$D$13:$H$13</c:f>
            </c:numRef>
          </c:val>
          <c:smooth val="0"/>
          <c:extLst>
            <c:ext xmlns:c16="http://schemas.microsoft.com/office/drawing/2014/chart" uri="{C3380CC4-5D6E-409C-BE32-E72D297353CC}">
              <c16:uniqueId val="{00000001-3D3C-465D-AE77-4D707C288069}"/>
            </c:ext>
          </c:extLst>
        </c:ser>
        <c:ser>
          <c:idx val="2"/>
          <c:order val="2"/>
          <c:tx>
            <c:strRef>
              <c:f>'[Presentation Data Analysis.xlsx]Sheet2'!$C$14</c:f>
              <c:strCache>
                <c:ptCount val="1"/>
                <c:pt idx="0">
                  <c:v>Net Income after Tax</c:v>
                </c:pt>
              </c:strCache>
            </c:strRef>
          </c:tx>
          <c:spPr>
            <a:ln w="28575" cap="rnd">
              <a:solidFill>
                <a:schemeClr val="accent3"/>
              </a:solidFill>
              <a:round/>
            </a:ln>
            <a:effectLst/>
          </c:spPr>
          <c:marker>
            <c:symbol val="none"/>
          </c:marker>
          <c:cat>
            <c:strRef>
              <c:f>'[Presentation Data Analysis.xlsx]Sheet2'!$D$10:$H$11</c:f>
              <c:strCache>
                <c:ptCount val="5"/>
                <c:pt idx="0">
                  <c:v>2019</c:v>
                </c:pt>
                <c:pt idx="1">
                  <c:v>2020</c:v>
                </c:pt>
                <c:pt idx="2">
                  <c:v>2021</c:v>
                </c:pt>
                <c:pt idx="3">
                  <c:v>2022</c:v>
                </c:pt>
                <c:pt idx="4">
                  <c:v>2023</c:v>
                </c:pt>
              </c:strCache>
            </c:strRef>
          </c:cat>
          <c:val>
            <c:numRef>
              <c:f>'[Presentation Data Analysis.xlsx]Sheet2'!$D$14:$H$14</c:f>
              <c:numCache>
                <c:formatCode>"$"#,##0_);[Red]\("$"#,##0\)</c:formatCode>
                <c:ptCount val="5"/>
                <c:pt idx="0">
                  <c:v>4709</c:v>
                </c:pt>
                <c:pt idx="1">
                  <c:v>-319724</c:v>
                </c:pt>
                <c:pt idx="2">
                  <c:v>-126994</c:v>
                </c:pt>
                <c:pt idx="3">
                  <c:v>-124049</c:v>
                </c:pt>
                <c:pt idx="4">
                  <c:v>55880</c:v>
                </c:pt>
              </c:numCache>
            </c:numRef>
          </c:val>
          <c:smooth val="0"/>
          <c:extLst>
            <c:ext xmlns:c16="http://schemas.microsoft.com/office/drawing/2014/chart" uri="{C3380CC4-5D6E-409C-BE32-E72D297353CC}">
              <c16:uniqueId val="{00000002-3D3C-465D-AE77-4D707C288069}"/>
            </c:ext>
          </c:extLst>
        </c:ser>
        <c:dLbls>
          <c:showLegendKey val="0"/>
          <c:showVal val="0"/>
          <c:showCatName val="0"/>
          <c:showSerName val="0"/>
          <c:showPercent val="0"/>
          <c:showBubbleSize val="0"/>
        </c:dLbls>
        <c:smooth val="0"/>
        <c:axId val="1119417616"/>
        <c:axId val="1118319216"/>
      </c:lineChart>
      <c:catAx>
        <c:axId val="11194176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8319216"/>
        <c:crosses val="autoZero"/>
        <c:auto val="1"/>
        <c:lblAlgn val="ctr"/>
        <c:lblOffset val="100"/>
        <c:noMultiLvlLbl val="0"/>
      </c:catAx>
      <c:valAx>
        <c:axId val="1118319216"/>
        <c:scaling>
          <c:orientation val="minMax"/>
        </c:scaling>
        <c:delete val="0"/>
        <c:axPos val="l"/>
        <c:majorGridlines>
          <c:spPr>
            <a:ln w="9525" cap="flat" cmpd="sng" algn="ctr">
              <a:solidFill>
                <a:schemeClr val="tx1">
                  <a:lumMod val="15000"/>
                  <a:lumOff val="85000"/>
                </a:schemeClr>
              </a:solidFill>
              <a:round/>
            </a:ln>
            <a:effectLst/>
          </c:spPr>
        </c:majorGridlines>
        <c:numFmt formatCode="&quot;$&quot;#,##0_);[Red]\(&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1941761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1"/>
          <c:order val="1"/>
          <c:tx>
            <c:strRef>
              <c:f>'[Presentation Data Analysis.xlsx]Sheet2'!$C$12</c:f>
              <c:strCache>
                <c:ptCount val="1"/>
                <c:pt idx="0">
                  <c:v>Sales</c:v>
                </c:pt>
              </c:strCache>
            </c:strRef>
          </c:tx>
          <c:spPr>
            <a:ln w="28575" cap="rnd">
              <a:solidFill>
                <a:schemeClr val="accent2"/>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Analysis.xlsx]Sheet2'!$D$12:$H$12</c:f>
            </c:numRef>
          </c:val>
          <c:smooth val="0"/>
          <c:extLst>
            <c:ext xmlns:c16="http://schemas.microsoft.com/office/drawing/2014/chart" uri="{C3380CC4-5D6E-409C-BE32-E72D297353CC}">
              <c16:uniqueId val="{00000000-18B9-4EEF-B29A-F8DC27E97A6B}"/>
            </c:ext>
          </c:extLst>
        </c:ser>
        <c:ser>
          <c:idx val="2"/>
          <c:order val="2"/>
          <c:tx>
            <c:strRef>
              <c:f>'[Presentation Data Analysis.xlsx]Sheet2'!$C$13</c:f>
              <c:strCache>
                <c:ptCount val="1"/>
                <c:pt idx="0">
                  <c:v>Cost of Good Sold </c:v>
                </c:pt>
              </c:strCache>
            </c:strRef>
          </c:tx>
          <c:spPr>
            <a:ln w="28575" cap="rnd">
              <a:solidFill>
                <a:schemeClr val="accent3"/>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Analysis.xlsx]Sheet2'!$D$13:$H$13</c:f>
            </c:numRef>
          </c:val>
          <c:smooth val="0"/>
          <c:extLst>
            <c:ext xmlns:c16="http://schemas.microsoft.com/office/drawing/2014/chart" uri="{C3380CC4-5D6E-409C-BE32-E72D297353CC}">
              <c16:uniqueId val="{00000001-18B9-4EEF-B29A-F8DC27E97A6B}"/>
            </c:ext>
          </c:extLst>
        </c:ser>
        <c:ser>
          <c:idx val="3"/>
          <c:order val="3"/>
          <c:tx>
            <c:strRef>
              <c:f>'[Presentation Data Analysis.xlsx]Sheet2'!$C$14</c:f>
              <c:strCache>
                <c:ptCount val="1"/>
                <c:pt idx="0">
                  <c:v>Net Income after Tax</c:v>
                </c:pt>
              </c:strCache>
            </c:strRef>
          </c:tx>
          <c:spPr>
            <a:ln w="28575" cap="rnd">
              <a:solidFill>
                <a:schemeClr val="accent4"/>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Analysis.xlsx]Sheet2'!$D$14:$H$14</c:f>
            </c:numRef>
          </c:val>
          <c:smooth val="0"/>
          <c:extLst>
            <c:ext xmlns:c16="http://schemas.microsoft.com/office/drawing/2014/chart" uri="{C3380CC4-5D6E-409C-BE32-E72D297353CC}">
              <c16:uniqueId val="{00000002-18B9-4EEF-B29A-F8DC27E97A6B}"/>
            </c:ext>
          </c:extLst>
        </c:ser>
        <c:ser>
          <c:idx val="4"/>
          <c:order val="4"/>
          <c:tx>
            <c:strRef>
              <c:f>'[Presentation Data Analysis.xlsx]Sheet2'!$C$15</c:f>
              <c:strCache>
                <c:ptCount val="1"/>
                <c:pt idx="0">
                  <c:v>Inventory</c:v>
                </c:pt>
              </c:strCache>
            </c:strRef>
          </c:tx>
          <c:spPr>
            <a:ln w="28575" cap="rnd">
              <a:solidFill>
                <a:schemeClr val="accent5"/>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Analysis.xlsx]Sheet2'!$D$15:$H$15</c:f>
            </c:numRef>
          </c:val>
          <c:smooth val="0"/>
          <c:extLst>
            <c:ext xmlns:c16="http://schemas.microsoft.com/office/drawing/2014/chart" uri="{C3380CC4-5D6E-409C-BE32-E72D297353CC}">
              <c16:uniqueId val="{00000003-18B9-4EEF-B29A-F8DC27E97A6B}"/>
            </c:ext>
          </c:extLst>
        </c:ser>
        <c:ser>
          <c:idx val="5"/>
          <c:order val="5"/>
          <c:tx>
            <c:strRef>
              <c:f>'[Presentation Data Analysis.xlsx]Sheet2'!$C$16</c:f>
              <c:strCache>
                <c:ptCount val="1"/>
                <c:pt idx="0">
                  <c:v>Cash</c:v>
                </c:pt>
              </c:strCache>
            </c:strRef>
          </c:tx>
          <c:spPr>
            <a:ln w="28575" cap="rnd">
              <a:solidFill>
                <a:schemeClr val="accent6"/>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Analysis.xlsx]Sheet2'!$D$16:$H$16</c:f>
              <c:numCache>
                <c:formatCode>"$"#,##0_);[Red]\("$"#,##0\)</c:formatCode>
                <c:ptCount val="5"/>
                <c:pt idx="0">
                  <c:v>424480</c:v>
                </c:pt>
                <c:pt idx="1">
                  <c:v>237392</c:v>
                </c:pt>
                <c:pt idx="2">
                  <c:v>167198</c:v>
                </c:pt>
                <c:pt idx="3">
                  <c:v>103261</c:v>
                </c:pt>
                <c:pt idx="4">
                  <c:v>186395</c:v>
                </c:pt>
              </c:numCache>
            </c:numRef>
          </c:val>
          <c:smooth val="0"/>
          <c:extLst>
            <c:ext xmlns:c16="http://schemas.microsoft.com/office/drawing/2014/chart" uri="{C3380CC4-5D6E-409C-BE32-E72D297353CC}">
              <c16:uniqueId val="{00000004-18B9-4EEF-B29A-F8DC27E97A6B}"/>
            </c:ext>
          </c:extLst>
        </c:ser>
        <c:dLbls>
          <c:showLegendKey val="0"/>
          <c:showVal val="0"/>
          <c:showCatName val="0"/>
          <c:showSerName val="0"/>
          <c:showPercent val="0"/>
          <c:showBubbleSize val="0"/>
        </c:dLbls>
        <c:smooth val="0"/>
        <c:axId val="629378176"/>
        <c:axId val="828132400"/>
        <c:extLst>
          <c:ext xmlns:c15="http://schemas.microsoft.com/office/drawing/2012/chart" uri="{02D57815-91ED-43cb-92C2-25804820EDAC}">
            <c15:filteredLineSeries>
              <c15:ser>
                <c:idx val="0"/>
                <c:order val="0"/>
                <c:tx>
                  <c:strRef>
                    <c:extLst>
                      <c:ext uri="{02D57815-91ED-43cb-92C2-25804820EDAC}">
                        <c15:formulaRef>
                          <c15:sqref>'[Presentation Data Analysis.xlsx]Sheet2'!$C$11</c15:sqref>
                        </c15:formulaRef>
                      </c:ext>
                    </c:extLst>
                    <c:strCache>
                      <c:ptCount val="1"/>
                    </c:strCache>
                  </c:strRef>
                </c:tx>
                <c:spPr>
                  <a:ln w="28575" cap="rnd">
                    <a:solidFill>
                      <a:schemeClr val="accent1"/>
                    </a:solidFill>
                    <a:round/>
                  </a:ln>
                  <a:effectLst/>
                </c:spPr>
                <c:marker>
                  <c:symbol val="none"/>
                </c:marker>
                <c:cat>
                  <c:numRef>
                    <c:extLst>
                      <c:ext uri="{02D57815-91ED-43cb-92C2-25804820EDAC}">
                        <c15:formulaRef>
                          <c15:sqref>'[Presentation Data Analysis.xlsx]Sheet2'!$D$10:$H$10</c15:sqref>
                        </c15:formulaRef>
                      </c:ext>
                    </c:extLst>
                    <c:numCache>
                      <c:formatCode>General</c:formatCode>
                      <c:ptCount val="5"/>
                      <c:pt idx="0">
                        <c:v>2019</c:v>
                      </c:pt>
                      <c:pt idx="1">
                        <c:v>2020</c:v>
                      </c:pt>
                      <c:pt idx="2">
                        <c:v>2021</c:v>
                      </c:pt>
                      <c:pt idx="3">
                        <c:v>2022</c:v>
                      </c:pt>
                      <c:pt idx="4">
                        <c:v>2023</c:v>
                      </c:pt>
                    </c:numCache>
                  </c:numRef>
                </c:cat>
                <c:val>
                  <c:numRef>
                    <c:extLst>
                      <c:ext uri="{02D57815-91ED-43cb-92C2-25804820EDAC}">
                        <c15:formulaRef>
                          <c15:sqref>'[Presentation Data Analysis.xlsx]Sheet2'!$D$11:$H$11</c15:sqref>
                        </c15:formulaRef>
                      </c:ext>
                    </c:extLst>
                    <c:numCache>
                      <c:formatCode>General</c:formatCode>
                      <c:ptCount val="5"/>
                    </c:numCache>
                  </c:numRef>
                </c:val>
                <c:smooth val="0"/>
                <c:extLst>
                  <c:ext xmlns:c16="http://schemas.microsoft.com/office/drawing/2014/chart" uri="{C3380CC4-5D6E-409C-BE32-E72D297353CC}">
                    <c16:uniqueId val="{00000005-18B9-4EEF-B29A-F8DC27E97A6B}"/>
                  </c:ext>
                </c:extLst>
              </c15:ser>
            </c15:filteredLineSeries>
          </c:ext>
        </c:extLst>
      </c:lineChart>
      <c:catAx>
        <c:axId val="6293781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28132400"/>
        <c:crosses val="autoZero"/>
        <c:auto val="1"/>
        <c:lblAlgn val="ctr"/>
        <c:lblOffset val="100"/>
        <c:noMultiLvlLbl val="0"/>
      </c:catAx>
      <c:valAx>
        <c:axId val="828132400"/>
        <c:scaling>
          <c:orientation val="minMax"/>
        </c:scaling>
        <c:delete val="0"/>
        <c:axPos val="l"/>
        <c:majorGridlines>
          <c:spPr>
            <a:ln w="9525" cap="flat" cmpd="sng" algn="ctr">
              <a:solidFill>
                <a:schemeClr val="tx1">
                  <a:lumMod val="15000"/>
                  <a:lumOff val="85000"/>
                </a:schemeClr>
              </a:solidFill>
              <a:round/>
            </a:ln>
            <a:effectLst/>
          </c:spPr>
        </c:majorGridlines>
        <c:numFmt formatCode="&quot;$&quot;#,##0_);[Red]\(&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937817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1"/>
          <c:order val="1"/>
          <c:tx>
            <c:strRef>
              <c:f>'[Presentation Data Analysis.xlsx]Sheet2'!$C$12</c:f>
              <c:strCache>
                <c:ptCount val="1"/>
                <c:pt idx="0">
                  <c:v>Sales</c:v>
                </c:pt>
              </c:strCache>
            </c:strRef>
          </c:tx>
          <c:spPr>
            <a:ln w="28575" cap="rnd">
              <a:solidFill>
                <a:schemeClr val="accent2"/>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Analysis.xlsx]Sheet2'!$D$12:$H$12</c:f>
            </c:numRef>
          </c:val>
          <c:smooth val="0"/>
          <c:extLst>
            <c:ext xmlns:c16="http://schemas.microsoft.com/office/drawing/2014/chart" uri="{C3380CC4-5D6E-409C-BE32-E72D297353CC}">
              <c16:uniqueId val="{00000000-C0FA-41CE-BE61-D91B5FC0DB4C}"/>
            </c:ext>
          </c:extLst>
        </c:ser>
        <c:ser>
          <c:idx val="2"/>
          <c:order val="2"/>
          <c:tx>
            <c:strRef>
              <c:f>'[Presentation Data Analysis.xlsx]Sheet2'!$C$13</c:f>
              <c:strCache>
                <c:ptCount val="1"/>
                <c:pt idx="0">
                  <c:v>Cost of Good Sold </c:v>
                </c:pt>
              </c:strCache>
            </c:strRef>
          </c:tx>
          <c:spPr>
            <a:ln w="28575" cap="rnd">
              <a:solidFill>
                <a:schemeClr val="accent3"/>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Analysis.xlsx]Sheet2'!$D$13:$H$13</c:f>
            </c:numRef>
          </c:val>
          <c:smooth val="0"/>
          <c:extLst>
            <c:ext xmlns:c16="http://schemas.microsoft.com/office/drawing/2014/chart" uri="{C3380CC4-5D6E-409C-BE32-E72D297353CC}">
              <c16:uniqueId val="{00000001-C0FA-41CE-BE61-D91B5FC0DB4C}"/>
            </c:ext>
          </c:extLst>
        </c:ser>
        <c:ser>
          <c:idx val="3"/>
          <c:order val="3"/>
          <c:tx>
            <c:strRef>
              <c:f>'[Presentation Data Analysis.xlsx]Sheet2'!$C$14</c:f>
              <c:strCache>
                <c:ptCount val="1"/>
                <c:pt idx="0">
                  <c:v>Net Income after Tax</c:v>
                </c:pt>
              </c:strCache>
            </c:strRef>
          </c:tx>
          <c:spPr>
            <a:ln w="28575" cap="rnd">
              <a:solidFill>
                <a:schemeClr val="accent4"/>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Analysis.xlsx]Sheet2'!$D$14:$H$14</c:f>
            </c:numRef>
          </c:val>
          <c:smooth val="0"/>
          <c:extLst>
            <c:ext xmlns:c16="http://schemas.microsoft.com/office/drawing/2014/chart" uri="{C3380CC4-5D6E-409C-BE32-E72D297353CC}">
              <c16:uniqueId val="{00000002-C0FA-41CE-BE61-D91B5FC0DB4C}"/>
            </c:ext>
          </c:extLst>
        </c:ser>
        <c:ser>
          <c:idx val="4"/>
          <c:order val="4"/>
          <c:tx>
            <c:strRef>
              <c:f>'[Presentation Data Analysis.xlsx]Sheet2'!$C$15</c:f>
              <c:strCache>
                <c:ptCount val="1"/>
                <c:pt idx="0">
                  <c:v>Inventory</c:v>
                </c:pt>
              </c:strCache>
            </c:strRef>
          </c:tx>
          <c:spPr>
            <a:ln w="28575" cap="rnd">
              <a:solidFill>
                <a:schemeClr val="accent5"/>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Analysis.xlsx]Sheet2'!$D$15:$H$15</c:f>
            </c:numRef>
          </c:val>
          <c:smooth val="0"/>
          <c:extLst>
            <c:ext xmlns:c16="http://schemas.microsoft.com/office/drawing/2014/chart" uri="{C3380CC4-5D6E-409C-BE32-E72D297353CC}">
              <c16:uniqueId val="{00000003-C0FA-41CE-BE61-D91B5FC0DB4C}"/>
            </c:ext>
          </c:extLst>
        </c:ser>
        <c:ser>
          <c:idx val="5"/>
          <c:order val="5"/>
          <c:tx>
            <c:strRef>
              <c:f>'[Presentation Data Analysis.xlsx]Sheet2'!$C$16</c:f>
              <c:strCache>
                <c:ptCount val="1"/>
                <c:pt idx="0">
                  <c:v>Cash</c:v>
                </c:pt>
              </c:strCache>
            </c:strRef>
          </c:tx>
          <c:spPr>
            <a:ln w="28575" cap="rnd">
              <a:solidFill>
                <a:schemeClr val="accent6"/>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Analysis.xlsx]Sheet2'!$D$16:$H$16</c:f>
            </c:numRef>
          </c:val>
          <c:smooth val="0"/>
          <c:extLst>
            <c:ext xmlns:c16="http://schemas.microsoft.com/office/drawing/2014/chart" uri="{C3380CC4-5D6E-409C-BE32-E72D297353CC}">
              <c16:uniqueId val="{00000004-C0FA-41CE-BE61-D91B5FC0DB4C}"/>
            </c:ext>
          </c:extLst>
        </c:ser>
        <c:ser>
          <c:idx val="6"/>
          <c:order val="6"/>
          <c:tx>
            <c:strRef>
              <c:f>'[Presentation Data Analysis.xlsx]Sheet2'!$C$17</c:f>
              <c:strCache>
                <c:ptCount val="1"/>
                <c:pt idx="0">
                  <c:v>Number of Restaurants</c:v>
                </c:pt>
              </c:strCache>
            </c:strRef>
          </c:tx>
          <c:spPr>
            <a:ln w="28575" cap="rnd">
              <a:solidFill>
                <a:schemeClr val="accent1">
                  <a:lumMod val="60000"/>
                </a:schemeClr>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Analysis.xlsx]Sheet2'!$D$17:$H$17</c:f>
            </c:numRef>
          </c:val>
          <c:smooth val="0"/>
          <c:extLst>
            <c:ext xmlns:c16="http://schemas.microsoft.com/office/drawing/2014/chart" uri="{C3380CC4-5D6E-409C-BE32-E72D297353CC}">
              <c16:uniqueId val="{00000005-C0FA-41CE-BE61-D91B5FC0DB4C}"/>
            </c:ext>
          </c:extLst>
        </c:ser>
        <c:ser>
          <c:idx val="7"/>
          <c:order val="7"/>
          <c:tx>
            <c:strRef>
              <c:f>'[Presentation Data Analysis.xlsx]Sheet2'!$C$18</c:f>
              <c:strCache>
                <c:ptCount val="1"/>
                <c:pt idx="0">
                  <c:v>Number of Staff</c:v>
                </c:pt>
              </c:strCache>
            </c:strRef>
          </c:tx>
          <c:spPr>
            <a:ln w="28575" cap="rnd">
              <a:solidFill>
                <a:schemeClr val="accent2">
                  <a:lumMod val="60000"/>
                </a:schemeClr>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Analysis.xlsx]Sheet2'!$D$18:$H$18</c:f>
            </c:numRef>
          </c:val>
          <c:smooth val="0"/>
          <c:extLst>
            <c:ext xmlns:c16="http://schemas.microsoft.com/office/drawing/2014/chart" uri="{C3380CC4-5D6E-409C-BE32-E72D297353CC}">
              <c16:uniqueId val="{00000006-C0FA-41CE-BE61-D91B5FC0DB4C}"/>
            </c:ext>
          </c:extLst>
        </c:ser>
        <c:ser>
          <c:idx val="8"/>
          <c:order val="8"/>
          <c:tx>
            <c:strRef>
              <c:f>'[Presentation Data Analysis.xlsx]Sheet2'!$C$19</c:f>
              <c:strCache>
                <c:ptCount val="1"/>
                <c:pt idx="0">
                  <c:v>Sales per Restaurant </c:v>
                </c:pt>
              </c:strCache>
            </c:strRef>
          </c:tx>
          <c:spPr>
            <a:ln w="28575" cap="rnd">
              <a:solidFill>
                <a:schemeClr val="accent3">
                  <a:lumMod val="60000"/>
                </a:schemeClr>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Analysis.xlsx]Sheet2'!$D$19:$H$19</c:f>
              <c:numCache>
                <c:formatCode>0</c:formatCode>
                <c:ptCount val="5"/>
                <c:pt idx="0">
                  <c:v>21527.180722891568</c:v>
                </c:pt>
                <c:pt idx="1">
                  <c:v>16644.325301204819</c:v>
                </c:pt>
                <c:pt idx="2">
                  <c:v>12106.101265822785</c:v>
                </c:pt>
                <c:pt idx="3">
                  <c:v>11686.164705882353</c:v>
                </c:pt>
                <c:pt idx="4">
                  <c:v>10706.291139240506</c:v>
                </c:pt>
              </c:numCache>
            </c:numRef>
          </c:val>
          <c:smooth val="0"/>
          <c:extLst>
            <c:ext xmlns:c16="http://schemas.microsoft.com/office/drawing/2014/chart" uri="{C3380CC4-5D6E-409C-BE32-E72D297353CC}">
              <c16:uniqueId val="{00000007-C0FA-41CE-BE61-D91B5FC0DB4C}"/>
            </c:ext>
          </c:extLst>
        </c:ser>
        <c:dLbls>
          <c:showLegendKey val="0"/>
          <c:showVal val="0"/>
          <c:showCatName val="0"/>
          <c:showSerName val="0"/>
          <c:showPercent val="0"/>
          <c:showBubbleSize val="0"/>
        </c:dLbls>
        <c:smooth val="0"/>
        <c:axId val="1124904672"/>
        <c:axId val="1136313648"/>
        <c:extLst>
          <c:ext xmlns:c15="http://schemas.microsoft.com/office/drawing/2012/chart" uri="{02D57815-91ED-43cb-92C2-25804820EDAC}">
            <c15:filteredLineSeries>
              <c15:ser>
                <c:idx val="0"/>
                <c:order val="0"/>
                <c:tx>
                  <c:strRef>
                    <c:extLst>
                      <c:ext uri="{02D57815-91ED-43cb-92C2-25804820EDAC}">
                        <c15:formulaRef>
                          <c15:sqref>'[Presentation Data Analysis.xlsx]Sheet2'!$C$11</c15:sqref>
                        </c15:formulaRef>
                      </c:ext>
                    </c:extLst>
                    <c:strCache>
                      <c:ptCount val="1"/>
                    </c:strCache>
                  </c:strRef>
                </c:tx>
                <c:spPr>
                  <a:ln w="28575" cap="rnd">
                    <a:solidFill>
                      <a:schemeClr val="accent1"/>
                    </a:solidFill>
                    <a:round/>
                  </a:ln>
                  <a:effectLst/>
                </c:spPr>
                <c:marker>
                  <c:symbol val="none"/>
                </c:marker>
                <c:cat>
                  <c:numRef>
                    <c:extLst>
                      <c:ext uri="{02D57815-91ED-43cb-92C2-25804820EDAC}">
                        <c15:formulaRef>
                          <c15:sqref>'[Presentation Data Analysis.xlsx]Sheet2'!$D$10:$H$10</c15:sqref>
                        </c15:formulaRef>
                      </c:ext>
                    </c:extLst>
                    <c:numCache>
                      <c:formatCode>General</c:formatCode>
                      <c:ptCount val="5"/>
                      <c:pt idx="0">
                        <c:v>2019</c:v>
                      </c:pt>
                      <c:pt idx="1">
                        <c:v>2020</c:v>
                      </c:pt>
                      <c:pt idx="2">
                        <c:v>2021</c:v>
                      </c:pt>
                      <c:pt idx="3">
                        <c:v>2022</c:v>
                      </c:pt>
                      <c:pt idx="4">
                        <c:v>2023</c:v>
                      </c:pt>
                    </c:numCache>
                  </c:numRef>
                </c:cat>
                <c:val>
                  <c:numRef>
                    <c:extLst>
                      <c:ext uri="{02D57815-91ED-43cb-92C2-25804820EDAC}">
                        <c15:formulaRef>
                          <c15:sqref>'[Presentation Data Analysis.xlsx]Sheet2'!$D$11:$H$11</c15:sqref>
                        </c15:formulaRef>
                      </c:ext>
                    </c:extLst>
                    <c:numCache>
                      <c:formatCode>General</c:formatCode>
                      <c:ptCount val="5"/>
                    </c:numCache>
                  </c:numRef>
                </c:val>
                <c:smooth val="0"/>
                <c:extLst>
                  <c:ext xmlns:c16="http://schemas.microsoft.com/office/drawing/2014/chart" uri="{C3380CC4-5D6E-409C-BE32-E72D297353CC}">
                    <c16:uniqueId val="{00000008-C0FA-41CE-BE61-D91B5FC0DB4C}"/>
                  </c:ext>
                </c:extLst>
              </c15:ser>
            </c15:filteredLineSeries>
          </c:ext>
        </c:extLst>
      </c:lineChart>
      <c:catAx>
        <c:axId val="11249046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36313648"/>
        <c:crosses val="autoZero"/>
        <c:auto val="1"/>
        <c:lblAlgn val="ctr"/>
        <c:lblOffset val="100"/>
        <c:noMultiLvlLbl val="0"/>
      </c:catAx>
      <c:valAx>
        <c:axId val="113631364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2490467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1"/>
          <c:order val="1"/>
          <c:tx>
            <c:strRef>
              <c:f>'[Presentation Data Analysis.xlsx]Sheet2'!$C$12</c:f>
              <c:strCache>
                <c:ptCount val="1"/>
                <c:pt idx="0">
                  <c:v>Sales</c:v>
                </c:pt>
              </c:strCache>
            </c:strRef>
          </c:tx>
          <c:spPr>
            <a:ln w="28575" cap="rnd">
              <a:solidFill>
                <a:schemeClr val="accent2"/>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Analysis.xlsx]Sheet2'!$D$12:$H$12</c:f>
            </c:numRef>
          </c:val>
          <c:smooth val="0"/>
          <c:extLst>
            <c:ext xmlns:c16="http://schemas.microsoft.com/office/drawing/2014/chart" uri="{C3380CC4-5D6E-409C-BE32-E72D297353CC}">
              <c16:uniqueId val="{00000000-15E8-484A-AC25-875A9C5A3EF7}"/>
            </c:ext>
          </c:extLst>
        </c:ser>
        <c:ser>
          <c:idx val="2"/>
          <c:order val="2"/>
          <c:tx>
            <c:strRef>
              <c:f>'[Presentation Data Analysis.xlsx]Sheet2'!$C$13</c:f>
              <c:strCache>
                <c:ptCount val="1"/>
                <c:pt idx="0">
                  <c:v>Cost of Good Sold </c:v>
                </c:pt>
              </c:strCache>
            </c:strRef>
          </c:tx>
          <c:spPr>
            <a:ln w="28575" cap="rnd">
              <a:solidFill>
                <a:schemeClr val="accent3"/>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Analysis.xlsx]Sheet2'!$D$13:$H$13</c:f>
            </c:numRef>
          </c:val>
          <c:smooth val="0"/>
          <c:extLst>
            <c:ext xmlns:c16="http://schemas.microsoft.com/office/drawing/2014/chart" uri="{C3380CC4-5D6E-409C-BE32-E72D297353CC}">
              <c16:uniqueId val="{00000001-15E8-484A-AC25-875A9C5A3EF7}"/>
            </c:ext>
          </c:extLst>
        </c:ser>
        <c:ser>
          <c:idx val="3"/>
          <c:order val="3"/>
          <c:tx>
            <c:strRef>
              <c:f>'[Presentation Data Analysis.xlsx]Sheet2'!$C$14</c:f>
              <c:strCache>
                <c:ptCount val="1"/>
                <c:pt idx="0">
                  <c:v>Net Income after Tax</c:v>
                </c:pt>
              </c:strCache>
            </c:strRef>
          </c:tx>
          <c:spPr>
            <a:ln w="28575" cap="rnd">
              <a:solidFill>
                <a:schemeClr val="accent4"/>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Analysis.xlsx]Sheet2'!$D$14:$H$14</c:f>
            </c:numRef>
          </c:val>
          <c:smooth val="0"/>
          <c:extLst>
            <c:ext xmlns:c16="http://schemas.microsoft.com/office/drawing/2014/chart" uri="{C3380CC4-5D6E-409C-BE32-E72D297353CC}">
              <c16:uniqueId val="{00000002-15E8-484A-AC25-875A9C5A3EF7}"/>
            </c:ext>
          </c:extLst>
        </c:ser>
        <c:ser>
          <c:idx val="4"/>
          <c:order val="4"/>
          <c:tx>
            <c:strRef>
              <c:f>'[Presentation Data Analysis.xlsx]Sheet2'!$C$15</c:f>
              <c:strCache>
                <c:ptCount val="1"/>
                <c:pt idx="0">
                  <c:v>Inventory</c:v>
                </c:pt>
              </c:strCache>
            </c:strRef>
          </c:tx>
          <c:spPr>
            <a:ln w="28575" cap="rnd">
              <a:solidFill>
                <a:schemeClr val="accent5"/>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Analysis.xlsx]Sheet2'!$D$15:$H$15</c:f>
            </c:numRef>
          </c:val>
          <c:smooth val="0"/>
          <c:extLst>
            <c:ext xmlns:c16="http://schemas.microsoft.com/office/drawing/2014/chart" uri="{C3380CC4-5D6E-409C-BE32-E72D297353CC}">
              <c16:uniqueId val="{00000003-15E8-484A-AC25-875A9C5A3EF7}"/>
            </c:ext>
          </c:extLst>
        </c:ser>
        <c:ser>
          <c:idx val="5"/>
          <c:order val="5"/>
          <c:tx>
            <c:strRef>
              <c:f>'[Presentation Data Analysis.xlsx]Sheet2'!$C$16</c:f>
              <c:strCache>
                <c:ptCount val="1"/>
                <c:pt idx="0">
                  <c:v>Cash</c:v>
                </c:pt>
              </c:strCache>
            </c:strRef>
          </c:tx>
          <c:spPr>
            <a:ln w="28575" cap="rnd">
              <a:solidFill>
                <a:schemeClr val="accent6"/>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Analysis.xlsx]Sheet2'!$D$16:$H$16</c:f>
            </c:numRef>
          </c:val>
          <c:smooth val="0"/>
          <c:extLst>
            <c:ext xmlns:c16="http://schemas.microsoft.com/office/drawing/2014/chart" uri="{C3380CC4-5D6E-409C-BE32-E72D297353CC}">
              <c16:uniqueId val="{00000004-15E8-484A-AC25-875A9C5A3EF7}"/>
            </c:ext>
          </c:extLst>
        </c:ser>
        <c:ser>
          <c:idx val="6"/>
          <c:order val="6"/>
          <c:tx>
            <c:strRef>
              <c:f>'[Presentation Data Analysis.xlsx]Sheet2'!$C$17</c:f>
              <c:strCache>
                <c:ptCount val="1"/>
                <c:pt idx="0">
                  <c:v>Number of Restaurants</c:v>
                </c:pt>
              </c:strCache>
            </c:strRef>
          </c:tx>
          <c:spPr>
            <a:ln w="28575" cap="rnd">
              <a:solidFill>
                <a:schemeClr val="accent1">
                  <a:lumMod val="60000"/>
                </a:schemeClr>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Analysis.xlsx]Sheet2'!$D$17:$H$17</c:f>
            </c:numRef>
          </c:val>
          <c:smooth val="0"/>
          <c:extLst>
            <c:ext xmlns:c16="http://schemas.microsoft.com/office/drawing/2014/chart" uri="{C3380CC4-5D6E-409C-BE32-E72D297353CC}">
              <c16:uniqueId val="{00000005-15E8-484A-AC25-875A9C5A3EF7}"/>
            </c:ext>
          </c:extLst>
        </c:ser>
        <c:ser>
          <c:idx val="7"/>
          <c:order val="7"/>
          <c:tx>
            <c:strRef>
              <c:f>'[Presentation Data Analysis.xlsx]Sheet2'!$C$18</c:f>
              <c:strCache>
                <c:ptCount val="1"/>
                <c:pt idx="0">
                  <c:v>Number of Staff</c:v>
                </c:pt>
              </c:strCache>
            </c:strRef>
          </c:tx>
          <c:spPr>
            <a:ln w="28575" cap="rnd">
              <a:solidFill>
                <a:schemeClr val="accent2">
                  <a:lumMod val="60000"/>
                </a:schemeClr>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Analysis.xlsx]Sheet2'!$D$18:$H$18</c:f>
            </c:numRef>
          </c:val>
          <c:smooth val="0"/>
          <c:extLst>
            <c:ext xmlns:c16="http://schemas.microsoft.com/office/drawing/2014/chart" uri="{C3380CC4-5D6E-409C-BE32-E72D297353CC}">
              <c16:uniqueId val="{00000006-15E8-484A-AC25-875A9C5A3EF7}"/>
            </c:ext>
          </c:extLst>
        </c:ser>
        <c:ser>
          <c:idx val="8"/>
          <c:order val="8"/>
          <c:tx>
            <c:strRef>
              <c:f>'[Presentation Data Analysis.xlsx]Sheet2'!$C$19</c:f>
              <c:strCache>
                <c:ptCount val="1"/>
                <c:pt idx="0">
                  <c:v>Sales per Restaurant </c:v>
                </c:pt>
              </c:strCache>
            </c:strRef>
          </c:tx>
          <c:spPr>
            <a:ln w="28575" cap="rnd">
              <a:solidFill>
                <a:schemeClr val="accent3">
                  <a:lumMod val="60000"/>
                </a:schemeClr>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Analysis.xlsx]Sheet2'!$D$19:$H$19</c:f>
            </c:numRef>
          </c:val>
          <c:smooth val="0"/>
          <c:extLst>
            <c:ext xmlns:c16="http://schemas.microsoft.com/office/drawing/2014/chart" uri="{C3380CC4-5D6E-409C-BE32-E72D297353CC}">
              <c16:uniqueId val="{00000007-15E8-484A-AC25-875A9C5A3EF7}"/>
            </c:ext>
          </c:extLst>
        </c:ser>
        <c:ser>
          <c:idx val="9"/>
          <c:order val="9"/>
          <c:tx>
            <c:strRef>
              <c:f>'[Presentation Data Analysis.xlsx]Sheet2'!$C$20</c:f>
              <c:strCache>
                <c:ptCount val="1"/>
                <c:pt idx="0">
                  <c:v>Sales per Staff</c:v>
                </c:pt>
              </c:strCache>
            </c:strRef>
          </c:tx>
          <c:spPr>
            <a:ln w="28575" cap="rnd">
              <a:solidFill>
                <a:schemeClr val="accent4">
                  <a:lumMod val="60000"/>
                </a:schemeClr>
              </a:solidFill>
              <a:round/>
            </a:ln>
            <a:effectLst/>
          </c:spPr>
          <c:marker>
            <c:symbol val="none"/>
          </c:marker>
          <c:cat>
            <c:numRef>
              <c:f>'[Presentation Data Analysis.xlsx]Sheet2'!$D$10:$H$10</c:f>
              <c:numCache>
                <c:formatCode>General</c:formatCode>
                <c:ptCount val="5"/>
                <c:pt idx="0">
                  <c:v>2019</c:v>
                </c:pt>
                <c:pt idx="1">
                  <c:v>2020</c:v>
                </c:pt>
                <c:pt idx="2">
                  <c:v>2021</c:v>
                </c:pt>
                <c:pt idx="3">
                  <c:v>2022</c:v>
                </c:pt>
                <c:pt idx="4">
                  <c:v>2023</c:v>
                </c:pt>
              </c:numCache>
            </c:numRef>
          </c:cat>
          <c:val>
            <c:numRef>
              <c:f>'[Presentation Data Analysis.xlsx]Sheet2'!$D$20:$H$20</c:f>
              <c:numCache>
                <c:formatCode>0</c:formatCode>
                <c:ptCount val="5"/>
                <c:pt idx="0">
                  <c:v>422.70073338064822</c:v>
                </c:pt>
                <c:pt idx="1">
                  <c:v>454.58341559723596</c:v>
                </c:pt>
                <c:pt idx="2">
                  <c:v>323.86793091771079</c:v>
                </c:pt>
                <c:pt idx="3">
                  <c:v>405.76960784313724</c:v>
                </c:pt>
                <c:pt idx="4">
                  <c:v>329.74541910331385</c:v>
                </c:pt>
              </c:numCache>
            </c:numRef>
          </c:val>
          <c:smooth val="0"/>
          <c:extLst>
            <c:ext xmlns:c16="http://schemas.microsoft.com/office/drawing/2014/chart" uri="{C3380CC4-5D6E-409C-BE32-E72D297353CC}">
              <c16:uniqueId val="{00000008-15E8-484A-AC25-875A9C5A3EF7}"/>
            </c:ext>
          </c:extLst>
        </c:ser>
        <c:dLbls>
          <c:showLegendKey val="0"/>
          <c:showVal val="0"/>
          <c:showCatName val="0"/>
          <c:showSerName val="0"/>
          <c:showPercent val="0"/>
          <c:showBubbleSize val="0"/>
        </c:dLbls>
        <c:smooth val="0"/>
        <c:axId val="1732002400"/>
        <c:axId val="727974096"/>
        <c:extLst>
          <c:ext xmlns:c15="http://schemas.microsoft.com/office/drawing/2012/chart" uri="{02D57815-91ED-43cb-92C2-25804820EDAC}">
            <c15:filteredLineSeries>
              <c15:ser>
                <c:idx val="0"/>
                <c:order val="0"/>
                <c:tx>
                  <c:strRef>
                    <c:extLst>
                      <c:ext uri="{02D57815-91ED-43cb-92C2-25804820EDAC}">
                        <c15:formulaRef>
                          <c15:sqref>'[Presentation Data Analysis.xlsx]Sheet2'!$C$11</c15:sqref>
                        </c15:formulaRef>
                      </c:ext>
                    </c:extLst>
                    <c:strCache>
                      <c:ptCount val="1"/>
                    </c:strCache>
                  </c:strRef>
                </c:tx>
                <c:spPr>
                  <a:ln w="28575" cap="rnd">
                    <a:solidFill>
                      <a:schemeClr val="accent1"/>
                    </a:solidFill>
                    <a:round/>
                  </a:ln>
                  <a:effectLst/>
                </c:spPr>
                <c:marker>
                  <c:symbol val="none"/>
                </c:marker>
                <c:cat>
                  <c:numRef>
                    <c:extLst>
                      <c:ext uri="{02D57815-91ED-43cb-92C2-25804820EDAC}">
                        <c15:formulaRef>
                          <c15:sqref>'[Presentation Data Analysis.xlsx]Sheet2'!$D$10:$H$10</c15:sqref>
                        </c15:formulaRef>
                      </c:ext>
                    </c:extLst>
                    <c:numCache>
                      <c:formatCode>General</c:formatCode>
                      <c:ptCount val="5"/>
                      <c:pt idx="0">
                        <c:v>2019</c:v>
                      </c:pt>
                      <c:pt idx="1">
                        <c:v>2020</c:v>
                      </c:pt>
                      <c:pt idx="2">
                        <c:v>2021</c:v>
                      </c:pt>
                      <c:pt idx="3">
                        <c:v>2022</c:v>
                      </c:pt>
                      <c:pt idx="4">
                        <c:v>2023</c:v>
                      </c:pt>
                    </c:numCache>
                  </c:numRef>
                </c:cat>
                <c:val>
                  <c:numRef>
                    <c:extLst>
                      <c:ext uri="{02D57815-91ED-43cb-92C2-25804820EDAC}">
                        <c15:formulaRef>
                          <c15:sqref>'[Presentation Data Analysis.xlsx]Sheet2'!$D$11:$H$11</c15:sqref>
                        </c15:formulaRef>
                      </c:ext>
                    </c:extLst>
                    <c:numCache>
                      <c:formatCode>General</c:formatCode>
                      <c:ptCount val="5"/>
                    </c:numCache>
                  </c:numRef>
                </c:val>
                <c:smooth val="0"/>
                <c:extLst>
                  <c:ext xmlns:c16="http://schemas.microsoft.com/office/drawing/2014/chart" uri="{C3380CC4-5D6E-409C-BE32-E72D297353CC}">
                    <c16:uniqueId val="{00000009-15E8-484A-AC25-875A9C5A3EF7}"/>
                  </c:ext>
                </c:extLst>
              </c15:ser>
            </c15:filteredLineSeries>
          </c:ext>
        </c:extLst>
      </c:lineChart>
      <c:catAx>
        <c:axId val="17320024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27974096"/>
        <c:crosses val="autoZero"/>
        <c:auto val="1"/>
        <c:lblAlgn val="ctr"/>
        <c:lblOffset val="100"/>
        <c:noMultiLvlLbl val="0"/>
      </c:catAx>
      <c:valAx>
        <c:axId val="72797409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20024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FDD8BE-67E9-4671-8917-F2E24B56F359}" type="datetimeFigureOut">
              <a:t>4/12/2024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F813CC-529C-4717-854B-1874733EF29B}" type="slidenum">
              <a:t>‹#›</a:t>
            </a:fld>
            <a:endParaRPr lang="en-GB"/>
          </a:p>
        </p:txBody>
      </p:sp>
    </p:spTree>
    <p:extLst>
      <p:ext uri="{BB962C8B-B14F-4D97-AF65-F5344CB8AC3E}">
        <p14:creationId xmlns:p14="http://schemas.microsoft.com/office/powerpoint/2010/main" val="901426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Hello, every stakeholder, I am Sam  Chan who is your assigned consultant to assess the current business situation of Tsui Wah. Please stay attention to my presentation and give feedback to my initiatives. </a:t>
            </a:r>
          </a:p>
        </p:txBody>
      </p:sp>
      <p:sp>
        <p:nvSpPr>
          <p:cNvPr id="4" name="Slide Number Placeholder 3"/>
          <p:cNvSpPr>
            <a:spLocks noGrp="1"/>
          </p:cNvSpPr>
          <p:nvPr>
            <p:ph type="sldNum" sz="quarter" idx="5"/>
          </p:nvPr>
        </p:nvSpPr>
        <p:spPr/>
        <p:txBody>
          <a:bodyPr/>
          <a:lstStyle/>
          <a:p>
            <a:fld id="{97F813CC-529C-4717-854B-1874733EF29B}" type="slidenum">
              <a:t>2</a:t>
            </a:fld>
            <a:endParaRPr lang="en-GB"/>
          </a:p>
        </p:txBody>
      </p:sp>
    </p:spTree>
    <p:extLst>
      <p:ext uri="{BB962C8B-B14F-4D97-AF65-F5344CB8AC3E}">
        <p14:creationId xmlns:p14="http://schemas.microsoft.com/office/powerpoint/2010/main" val="1089038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Firstly, it is a good opportunity to review the business nature of Tsui Wah, founded in 1967, which mainly focuses on the Hong Kong Cha Chaan Ting style. After specific years expansion, it also embraces a chain of restaurant with different countries styles in different </a:t>
            </a:r>
            <a:r>
              <a:rPr lang="en-US" dirty="0" err="1">
                <a:cs typeface="Calibri"/>
              </a:rPr>
              <a:t>countires</a:t>
            </a:r>
            <a:r>
              <a:rPr lang="en-US" dirty="0">
                <a:cs typeface="Calibri"/>
              </a:rPr>
              <a:t> including China, Macau and Singapore, Accordingly to its restaurant, it can assume that its target customer is visitors. </a:t>
            </a:r>
          </a:p>
        </p:txBody>
      </p:sp>
      <p:sp>
        <p:nvSpPr>
          <p:cNvPr id="4" name="Slide Number Placeholder 3"/>
          <p:cNvSpPr>
            <a:spLocks noGrp="1"/>
          </p:cNvSpPr>
          <p:nvPr>
            <p:ph type="sldNum" sz="quarter" idx="5"/>
          </p:nvPr>
        </p:nvSpPr>
        <p:spPr/>
        <p:txBody>
          <a:bodyPr/>
          <a:lstStyle/>
          <a:p>
            <a:fld id="{97F813CC-529C-4717-854B-1874733EF29B}" type="slidenum">
              <a:t>3</a:t>
            </a:fld>
            <a:endParaRPr lang="en-GB"/>
          </a:p>
        </p:txBody>
      </p:sp>
    </p:spTree>
    <p:extLst>
      <p:ext uri="{BB962C8B-B14F-4D97-AF65-F5344CB8AC3E}">
        <p14:creationId xmlns:p14="http://schemas.microsoft.com/office/powerpoint/2010/main" val="3577941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Before sharing my study, I also want to collect your impression to Tsui Wah, First question, when was your last time to visit Tsui Wah?</a:t>
            </a:r>
          </a:p>
        </p:txBody>
      </p:sp>
      <p:sp>
        <p:nvSpPr>
          <p:cNvPr id="4" name="Slide Number Placeholder 3"/>
          <p:cNvSpPr>
            <a:spLocks noGrp="1"/>
          </p:cNvSpPr>
          <p:nvPr>
            <p:ph type="sldNum" sz="quarter" idx="5"/>
          </p:nvPr>
        </p:nvSpPr>
        <p:spPr/>
        <p:txBody>
          <a:bodyPr/>
          <a:lstStyle/>
          <a:p>
            <a:fld id="{97F813CC-529C-4717-854B-1874733EF29B}" type="slidenum">
              <a:t>4</a:t>
            </a:fld>
            <a:endParaRPr lang="en-GB"/>
          </a:p>
        </p:txBody>
      </p:sp>
    </p:spTree>
    <p:extLst>
      <p:ext uri="{BB962C8B-B14F-4D97-AF65-F5344CB8AC3E}">
        <p14:creationId xmlns:p14="http://schemas.microsoft.com/office/powerpoint/2010/main" val="2027337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Does Tsui Wah have its own significant product ?</a:t>
            </a:r>
            <a:endParaRPr lang="en-US" dirty="0"/>
          </a:p>
        </p:txBody>
      </p:sp>
      <p:sp>
        <p:nvSpPr>
          <p:cNvPr id="4" name="Slide Number Placeholder 3"/>
          <p:cNvSpPr>
            <a:spLocks noGrp="1"/>
          </p:cNvSpPr>
          <p:nvPr>
            <p:ph type="sldNum" sz="quarter" idx="5"/>
          </p:nvPr>
        </p:nvSpPr>
        <p:spPr/>
        <p:txBody>
          <a:bodyPr/>
          <a:lstStyle/>
          <a:p>
            <a:fld id="{97F813CC-529C-4717-854B-1874733EF29B}" type="slidenum">
              <a:t>5</a:t>
            </a:fld>
            <a:endParaRPr lang="en-GB"/>
          </a:p>
        </p:txBody>
      </p:sp>
    </p:spTree>
    <p:extLst>
      <p:ext uri="{BB962C8B-B14F-4D97-AF65-F5344CB8AC3E}">
        <p14:creationId xmlns:p14="http://schemas.microsoft.com/office/powerpoint/2010/main" val="1052610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Will you recommend Tsui Wah to your foreign friend? In your voting, it likely reflected the current situation of Tsui Wah. This brand is disappearing progressively in the market. </a:t>
            </a:r>
            <a:endParaRPr lang="en-US" b="1" dirty="0">
              <a:cs typeface="Calibri"/>
            </a:endParaRPr>
          </a:p>
        </p:txBody>
      </p:sp>
      <p:sp>
        <p:nvSpPr>
          <p:cNvPr id="4" name="Slide Number Placeholder 3"/>
          <p:cNvSpPr>
            <a:spLocks noGrp="1"/>
          </p:cNvSpPr>
          <p:nvPr>
            <p:ph type="sldNum" sz="quarter" idx="5"/>
          </p:nvPr>
        </p:nvSpPr>
        <p:spPr/>
        <p:txBody>
          <a:bodyPr/>
          <a:lstStyle/>
          <a:p>
            <a:fld id="{97F813CC-529C-4717-854B-1874733EF29B}" type="slidenum">
              <a:t>6</a:t>
            </a:fld>
            <a:endParaRPr lang="en-GB"/>
          </a:p>
        </p:txBody>
      </p:sp>
    </p:spTree>
    <p:extLst>
      <p:ext uri="{BB962C8B-B14F-4D97-AF65-F5344CB8AC3E}">
        <p14:creationId xmlns:p14="http://schemas.microsoft.com/office/powerpoint/2010/main" val="3263960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From 2019 to 2023, between these 5 years, in terms of Sales, Cost of Good Sold, Net Income after </a:t>
            </a:r>
            <a:r>
              <a:rPr lang="en-US" dirty="0" err="1">
                <a:cs typeface="Calibri"/>
              </a:rPr>
              <a:t>taz</a:t>
            </a:r>
            <a:r>
              <a:rPr lang="en-US" dirty="0">
                <a:cs typeface="Calibri"/>
              </a:rPr>
              <a:t>, Cash on Hand, number of restaurant, and number of staff, the business of Tsui Wah continues reducing in size </a:t>
            </a:r>
            <a:r>
              <a:rPr lang="en-US" dirty="0" err="1">
                <a:cs typeface="Calibri"/>
              </a:rPr>
              <a:t>especailly</a:t>
            </a:r>
            <a:r>
              <a:rPr lang="en-US" dirty="0">
                <a:cs typeface="Calibri"/>
              </a:rPr>
              <a:t> reducing around 56% of sales in 2023 compared with 2019. It also recorded over 50% drop of cash in 2023 compared of 2019. Its situation currently worries us about how it can survive in this highly competitive market. </a:t>
            </a:r>
          </a:p>
        </p:txBody>
      </p:sp>
      <p:sp>
        <p:nvSpPr>
          <p:cNvPr id="4" name="Slide Number Placeholder 3"/>
          <p:cNvSpPr>
            <a:spLocks noGrp="1"/>
          </p:cNvSpPr>
          <p:nvPr>
            <p:ph type="sldNum" sz="quarter" idx="5"/>
          </p:nvPr>
        </p:nvSpPr>
        <p:spPr/>
        <p:txBody>
          <a:bodyPr/>
          <a:lstStyle/>
          <a:p>
            <a:fld id="{97F813CC-529C-4717-854B-1874733EF29B}" type="slidenum">
              <a:t>7</a:t>
            </a:fld>
            <a:endParaRPr lang="en-GB"/>
          </a:p>
        </p:txBody>
      </p:sp>
    </p:spTree>
    <p:extLst>
      <p:ext uri="{BB962C8B-B14F-4D97-AF65-F5344CB8AC3E}">
        <p14:creationId xmlns:p14="http://schemas.microsoft.com/office/powerpoint/2010/main" val="32675386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When going deeply to study its operation, it can find that the earning power of each restaurant and each staff keeping decreasing. It can say that the branding of Tsui Wah fails to attract visitors anymore. It appears some changes in the business environment which may create negative impacts to Tsui Wah. </a:t>
            </a:r>
          </a:p>
        </p:txBody>
      </p:sp>
      <p:sp>
        <p:nvSpPr>
          <p:cNvPr id="4" name="Slide Number Placeholder 3"/>
          <p:cNvSpPr>
            <a:spLocks noGrp="1"/>
          </p:cNvSpPr>
          <p:nvPr>
            <p:ph type="sldNum" sz="quarter" idx="5"/>
          </p:nvPr>
        </p:nvSpPr>
        <p:spPr/>
        <p:txBody>
          <a:bodyPr/>
          <a:lstStyle/>
          <a:p>
            <a:fld id="{97F813CC-529C-4717-854B-1874733EF29B}" type="slidenum">
              <a:t>8</a:t>
            </a:fld>
            <a:endParaRPr lang="en-GB"/>
          </a:p>
        </p:txBody>
      </p:sp>
    </p:spTree>
    <p:extLst>
      <p:ext uri="{BB962C8B-B14F-4D97-AF65-F5344CB8AC3E}">
        <p14:creationId xmlns:p14="http://schemas.microsoft.com/office/powerpoint/2010/main" val="2363786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Change can appear in a stable environment and dynamic environment. The impacts, handling skills are totally not the same. Therefore, we should study in how current environment affecting Tsui Wah. </a:t>
            </a:r>
          </a:p>
        </p:txBody>
      </p:sp>
      <p:sp>
        <p:nvSpPr>
          <p:cNvPr id="4" name="Slide Number Placeholder 3"/>
          <p:cNvSpPr>
            <a:spLocks noGrp="1"/>
          </p:cNvSpPr>
          <p:nvPr>
            <p:ph type="sldNum" sz="quarter" idx="5"/>
          </p:nvPr>
        </p:nvSpPr>
        <p:spPr/>
        <p:txBody>
          <a:bodyPr/>
          <a:lstStyle/>
          <a:p>
            <a:fld id="{97F813CC-529C-4717-854B-1874733EF29B}" type="slidenum">
              <a:t>9</a:t>
            </a:fld>
            <a:endParaRPr lang="en-GB"/>
          </a:p>
        </p:txBody>
      </p:sp>
    </p:spTree>
    <p:extLst>
      <p:ext uri="{BB962C8B-B14F-4D97-AF65-F5344CB8AC3E}">
        <p14:creationId xmlns:p14="http://schemas.microsoft.com/office/powerpoint/2010/main" val="223136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the past years, </a:t>
            </a:r>
            <a:r>
              <a:rPr lang="en-US" dirty="0" err="1">
                <a:cs typeface="Calibri"/>
              </a:rPr>
              <a:t>sereval</a:t>
            </a:r>
            <a:r>
              <a:rPr lang="en-US" dirty="0">
                <a:cs typeface="Calibri"/>
              </a:rPr>
              <a:t> unforgettable but hard issues affects our daily life in Hong Kong. In 2019, the social movement influence the normal life in society, such as suspension of the transportation system and the destruction of the restaurants. Starting in 2020, the spread of COVID-19 highly affect the restaurant business, such as restriction on people per table, high standard of the ventilation requirements. Those requirements will enlarge the operation cost. After the COVID-19, the new Comsumer behaviors, such as self-cooked, cross border consumption destruct the business sternly. </a:t>
            </a:r>
          </a:p>
        </p:txBody>
      </p:sp>
      <p:sp>
        <p:nvSpPr>
          <p:cNvPr id="4" name="Slide Number Placeholder 3"/>
          <p:cNvSpPr>
            <a:spLocks noGrp="1"/>
          </p:cNvSpPr>
          <p:nvPr>
            <p:ph type="sldNum" sz="quarter" idx="5"/>
          </p:nvPr>
        </p:nvSpPr>
        <p:spPr/>
        <p:txBody>
          <a:bodyPr/>
          <a:lstStyle/>
          <a:p>
            <a:fld id="{97F813CC-529C-4717-854B-1874733EF29B}" type="slidenum">
              <a:t>10</a:t>
            </a:fld>
            <a:endParaRPr lang="en-GB"/>
          </a:p>
        </p:txBody>
      </p:sp>
    </p:spTree>
    <p:extLst>
      <p:ext uri="{BB962C8B-B14F-4D97-AF65-F5344CB8AC3E}">
        <p14:creationId xmlns:p14="http://schemas.microsoft.com/office/powerpoint/2010/main" val="4107298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a:p>
        </p:txBody>
      </p:sp>
      <p:sp>
        <p:nvSpPr>
          <p:cNvPr id="4" name="Slide Number Placeholder 3"/>
          <p:cNvSpPr>
            <a:spLocks noGrp="1"/>
          </p:cNvSpPr>
          <p:nvPr>
            <p:ph type="sldNum" sz="quarter" idx="5"/>
          </p:nvPr>
        </p:nvSpPr>
        <p:spPr/>
        <p:txBody>
          <a:bodyPr/>
          <a:lstStyle/>
          <a:p>
            <a:fld id="{97F813CC-529C-4717-854B-1874733EF29B}" type="slidenum">
              <a:rPr lang="en-HK" smtClean="0"/>
              <a:t>11</a:t>
            </a:fld>
            <a:endParaRPr lang="en-HK"/>
          </a:p>
        </p:txBody>
      </p:sp>
    </p:spTree>
    <p:extLst>
      <p:ext uri="{BB962C8B-B14F-4D97-AF65-F5344CB8AC3E}">
        <p14:creationId xmlns:p14="http://schemas.microsoft.com/office/powerpoint/2010/main" val="2289470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Sometimes, the internal management styles may also influence the sustainability of Tsui Wah, the first one is </a:t>
            </a:r>
            <a:r>
              <a:rPr lang="en-US" dirty="0" err="1">
                <a:cs typeface="Calibri"/>
              </a:rPr>
              <a:t>Galapgaos</a:t>
            </a:r>
            <a:r>
              <a:rPr lang="en-US" dirty="0">
                <a:cs typeface="Calibri"/>
              </a:rPr>
              <a:t> </a:t>
            </a:r>
            <a:r>
              <a:rPr lang="en-US" dirty="0" err="1">
                <a:cs typeface="Calibri"/>
              </a:rPr>
              <a:t>Sydrome</a:t>
            </a:r>
            <a:r>
              <a:rPr lang="en-US" dirty="0">
                <a:cs typeface="Calibri"/>
              </a:rPr>
              <a:t>, which the management too focus on the single business, cause to neglect the change of the world, such as, the tastes of the customer, the expectation of the food quality. The second reason is too relying on their past successful formula to run the business. They may </a:t>
            </a:r>
            <a:r>
              <a:rPr lang="en-US" dirty="0" err="1">
                <a:cs typeface="Calibri"/>
              </a:rPr>
              <a:t>hestiate</a:t>
            </a:r>
            <a:r>
              <a:rPr lang="en-US" dirty="0">
                <a:cs typeface="Calibri"/>
              </a:rPr>
              <a:t> to accept their drawback in the ever-evolving environment. </a:t>
            </a:r>
          </a:p>
        </p:txBody>
      </p:sp>
      <p:sp>
        <p:nvSpPr>
          <p:cNvPr id="4" name="Slide Number Placeholder 3"/>
          <p:cNvSpPr>
            <a:spLocks noGrp="1"/>
          </p:cNvSpPr>
          <p:nvPr>
            <p:ph type="sldNum" sz="quarter" idx="5"/>
          </p:nvPr>
        </p:nvSpPr>
        <p:spPr/>
        <p:txBody>
          <a:bodyPr/>
          <a:lstStyle/>
          <a:p>
            <a:fld id="{97F813CC-529C-4717-854B-1874733EF29B}" type="slidenum">
              <a:rPr lang="en-GB"/>
              <a:t>12</a:t>
            </a:fld>
            <a:endParaRPr lang="en-GB"/>
          </a:p>
        </p:txBody>
      </p:sp>
    </p:spTree>
    <p:extLst>
      <p:ext uri="{BB962C8B-B14F-4D97-AF65-F5344CB8AC3E}">
        <p14:creationId xmlns:p14="http://schemas.microsoft.com/office/powerpoint/2010/main" val="27881876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a:p>
        </p:txBody>
      </p:sp>
      <p:sp>
        <p:nvSpPr>
          <p:cNvPr id="4" name="Slide Number Placeholder 3"/>
          <p:cNvSpPr>
            <a:spLocks noGrp="1"/>
          </p:cNvSpPr>
          <p:nvPr>
            <p:ph type="sldNum" sz="quarter" idx="5"/>
          </p:nvPr>
        </p:nvSpPr>
        <p:spPr/>
        <p:txBody>
          <a:bodyPr/>
          <a:lstStyle/>
          <a:p>
            <a:fld id="{97F813CC-529C-4717-854B-1874733EF29B}" type="slidenum">
              <a:rPr lang="en-HK" smtClean="0"/>
              <a:t>13</a:t>
            </a:fld>
            <a:endParaRPr lang="en-HK"/>
          </a:p>
        </p:txBody>
      </p:sp>
    </p:spTree>
    <p:extLst>
      <p:ext uri="{BB962C8B-B14F-4D97-AF65-F5344CB8AC3E}">
        <p14:creationId xmlns:p14="http://schemas.microsoft.com/office/powerpoint/2010/main" val="31589002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a:p>
        </p:txBody>
      </p:sp>
      <p:sp>
        <p:nvSpPr>
          <p:cNvPr id="4" name="Slide Number Placeholder 3"/>
          <p:cNvSpPr>
            <a:spLocks noGrp="1"/>
          </p:cNvSpPr>
          <p:nvPr>
            <p:ph type="sldNum" sz="quarter" idx="5"/>
          </p:nvPr>
        </p:nvSpPr>
        <p:spPr/>
        <p:txBody>
          <a:bodyPr/>
          <a:lstStyle/>
          <a:p>
            <a:fld id="{97F813CC-529C-4717-854B-1874733EF29B}" type="slidenum">
              <a:rPr lang="en-HK" smtClean="0"/>
              <a:t>14</a:t>
            </a:fld>
            <a:endParaRPr lang="en-HK"/>
          </a:p>
        </p:txBody>
      </p:sp>
    </p:spTree>
    <p:extLst>
      <p:ext uri="{BB962C8B-B14F-4D97-AF65-F5344CB8AC3E}">
        <p14:creationId xmlns:p14="http://schemas.microsoft.com/office/powerpoint/2010/main" val="17679369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If Tsui Wah </a:t>
            </a:r>
            <a:r>
              <a:rPr lang="en-US" dirty="0" err="1">
                <a:cs typeface="Calibri"/>
              </a:rPr>
              <a:t>committs</a:t>
            </a:r>
            <a:r>
              <a:rPr lang="en-US" dirty="0">
                <a:cs typeface="Calibri"/>
              </a:rPr>
              <a:t> to change, they can consider three areas here for change movement. The first one is to </a:t>
            </a:r>
            <a:r>
              <a:rPr lang="en-US" dirty="0"/>
              <a:t>eliminate the performance gap, find solution to stop the downward tend of the sale amount. The second is to benchmark the exemplify restaurants. The third one is Planned Abandonment, which is to close the restaurant recorded deficit. </a:t>
            </a:r>
            <a:endParaRPr lang="en-US" dirty="0">
              <a:cs typeface="Calibri"/>
            </a:endParaRPr>
          </a:p>
        </p:txBody>
      </p:sp>
      <p:sp>
        <p:nvSpPr>
          <p:cNvPr id="4" name="Slide Number Placeholder 3"/>
          <p:cNvSpPr>
            <a:spLocks noGrp="1"/>
          </p:cNvSpPr>
          <p:nvPr>
            <p:ph type="sldNum" sz="quarter" idx="5"/>
          </p:nvPr>
        </p:nvSpPr>
        <p:spPr/>
        <p:txBody>
          <a:bodyPr/>
          <a:lstStyle/>
          <a:p>
            <a:fld id="{97F813CC-529C-4717-854B-1874733EF29B}" type="slidenum">
              <a:rPr lang="en-GB"/>
              <a:t>15</a:t>
            </a:fld>
            <a:endParaRPr lang="en-GB"/>
          </a:p>
        </p:txBody>
      </p:sp>
    </p:spTree>
    <p:extLst>
      <p:ext uri="{BB962C8B-B14F-4D97-AF65-F5344CB8AC3E}">
        <p14:creationId xmlns:p14="http://schemas.microsoft.com/office/powerpoint/2010/main" val="29028091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To correct the problems </a:t>
            </a:r>
            <a:r>
              <a:rPr lang="en-US" dirty="0" err="1">
                <a:cs typeface="Calibri"/>
              </a:rPr>
              <a:t>immeidately</a:t>
            </a:r>
            <a:r>
              <a:rPr lang="en-US" dirty="0">
                <a:cs typeface="Calibri"/>
              </a:rPr>
              <a:t>, remedial change is suggested for Tsui Wah, three P can be focused. </a:t>
            </a:r>
          </a:p>
        </p:txBody>
      </p:sp>
      <p:sp>
        <p:nvSpPr>
          <p:cNvPr id="4" name="Slide Number Placeholder 3"/>
          <p:cNvSpPr>
            <a:spLocks noGrp="1"/>
          </p:cNvSpPr>
          <p:nvPr>
            <p:ph type="sldNum" sz="quarter" idx="5"/>
          </p:nvPr>
        </p:nvSpPr>
        <p:spPr/>
        <p:txBody>
          <a:bodyPr/>
          <a:lstStyle/>
          <a:p>
            <a:fld id="{97F813CC-529C-4717-854B-1874733EF29B}" type="slidenum">
              <a:rPr lang="en-GB"/>
              <a:t>16</a:t>
            </a:fld>
            <a:endParaRPr lang="en-GB"/>
          </a:p>
        </p:txBody>
      </p:sp>
    </p:spTree>
    <p:extLst>
      <p:ext uri="{BB962C8B-B14F-4D97-AF65-F5344CB8AC3E}">
        <p14:creationId xmlns:p14="http://schemas.microsoft.com/office/powerpoint/2010/main" val="12542546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5"/>
          </p:nvPr>
        </p:nvSpPr>
        <p:spPr/>
        <p:txBody>
          <a:bodyPr/>
          <a:lstStyle/>
          <a:p>
            <a:fld id="{97F813CC-529C-4717-854B-1874733EF29B}" type="slidenum">
              <a:rPr lang="en-HK" smtClean="0"/>
              <a:t>17</a:t>
            </a:fld>
            <a:endParaRPr lang="en-HK"/>
          </a:p>
        </p:txBody>
      </p:sp>
    </p:spTree>
    <p:extLst>
      <p:ext uri="{BB962C8B-B14F-4D97-AF65-F5344CB8AC3E}">
        <p14:creationId xmlns:p14="http://schemas.microsoft.com/office/powerpoint/2010/main" val="42283438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a:p>
        </p:txBody>
      </p:sp>
      <p:sp>
        <p:nvSpPr>
          <p:cNvPr id="4" name="Slide Number Placeholder 3"/>
          <p:cNvSpPr>
            <a:spLocks noGrp="1"/>
          </p:cNvSpPr>
          <p:nvPr>
            <p:ph type="sldNum" sz="quarter" idx="5"/>
          </p:nvPr>
        </p:nvSpPr>
        <p:spPr/>
        <p:txBody>
          <a:bodyPr/>
          <a:lstStyle/>
          <a:p>
            <a:fld id="{97F813CC-529C-4717-854B-1874733EF29B}" type="slidenum">
              <a:rPr lang="en-HK" smtClean="0"/>
              <a:t>18</a:t>
            </a:fld>
            <a:endParaRPr lang="en-HK"/>
          </a:p>
        </p:txBody>
      </p:sp>
    </p:spTree>
    <p:extLst>
      <p:ext uri="{BB962C8B-B14F-4D97-AF65-F5344CB8AC3E}">
        <p14:creationId xmlns:p14="http://schemas.microsoft.com/office/powerpoint/2010/main" val="22412668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a:p>
        </p:txBody>
      </p:sp>
      <p:sp>
        <p:nvSpPr>
          <p:cNvPr id="4" name="Slide Number Placeholder 3"/>
          <p:cNvSpPr>
            <a:spLocks noGrp="1"/>
          </p:cNvSpPr>
          <p:nvPr>
            <p:ph type="sldNum" sz="quarter" idx="5"/>
          </p:nvPr>
        </p:nvSpPr>
        <p:spPr/>
        <p:txBody>
          <a:bodyPr/>
          <a:lstStyle/>
          <a:p>
            <a:fld id="{97F813CC-529C-4717-854B-1874733EF29B}" type="slidenum">
              <a:rPr lang="en-HK" smtClean="0"/>
              <a:t>19</a:t>
            </a:fld>
            <a:endParaRPr lang="en-HK"/>
          </a:p>
        </p:txBody>
      </p:sp>
    </p:spTree>
    <p:extLst>
      <p:ext uri="{BB962C8B-B14F-4D97-AF65-F5344CB8AC3E}">
        <p14:creationId xmlns:p14="http://schemas.microsoft.com/office/powerpoint/2010/main" val="31875219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E7EBB6A-F25A-47A1-BB79-FD0A5FE568A2}" type="datetimeFigureOut">
              <a:rPr lang="en-HK" smtClean="0"/>
              <a:t>12/4/2024</a:t>
            </a:fld>
            <a:endParaRPr lang="en-HK"/>
          </a:p>
        </p:txBody>
      </p:sp>
      <p:sp>
        <p:nvSpPr>
          <p:cNvPr id="5" name="Footer Placeholder 4"/>
          <p:cNvSpPr>
            <a:spLocks noGrp="1"/>
          </p:cNvSpPr>
          <p:nvPr>
            <p:ph type="ftr" sz="quarter" idx="11"/>
          </p:nvPr>
        </p:nvSpPr>
        <p:spPr/>
        <p:txBody>
          <a:bodyPr/>
          <a:lstStyle/>
          <a:p>
            <a:endParaRPr lang="en-HK"/>
          </a:p>
        </p:txBody>
      </p:sp>
      <p:sp>
        <p:nvSpPr>
          <p:cNvPr id="6" name="Slide Number Placeholder 5"/>
          <p:cNvSpPr>
            <a:spLocks noGrp="1"/>
          </p:cNvSpPr>
          <p:nvPr>
            <p:ph type="sldNum" sz="quarter" idx="12"/>
          </p:nvPr>
        </p:nvSpPr>
        <p:spPr/>
        <p:txBody>
          <a:bodyPr/>
          <a:lstStyle/>
          <a:p>
            <a:fld id="{A171183F-C2DD-4E35-BC07-532E4A825E1A}" type="slidenum">
              <a:rPr lang="en-HK" smtClean="0"/>
              <a:t>‹#›</a:t>
            </a:fld>
            <a:endParaRPr lang="en-HK"/>
          </a:p>
        </p:txBody>
      </p:sp>
      <p:pic>
        <p:nvPicPr>
          <p:cNvPr id="8" name="Picture 7">
            <a:extLst>
              <a:ext uri="{FF2B5EF4-FFF2-40B4-BE49-F238E27FC236}">
                <a16:creationId xmlns:a16="http://schemas.microsoft.com/office/drawing/2014/main" id="{926D64ED-5144-CF1B-6F3B-D28CC1FADDA1}"/>
              </a:ext>
            </a:extLst>
          </p:cNvPr>
          <p:cNvPicPr>
            <a:picLocks noChangeAspect="1"/>
          </p:cNvPicPr>
          <p:nvPr userDrawn="1"/>
        </p:nvPicPr>
        <p:blipFill>
          <a:blip r:embed="rId2">
            <a:lum bright="70000" contrast="-70000"/>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7315200" y="4104666"/>
            <a:ext cx="4876800" cy="3257550"/>
          </a:xfrm>
          <a:prstGeom prst="rect">
            <a:avLst/>
          </a:prstGeom>
          <a:effectLst>
            <a:softEdge rad="635000"/>
          </a:effectLst>
        </p:spPr>
      </p:pic>
    </p:spTree>
    <p:extLst>
      <p:ext uri="{BB962C8B-B14F-4D97-AF65-F5344CB8AC3E}">
        <p14:creationId xmlns:p14="http://schemas.microsoft.com/office/powerpoint/2010/main" val="3722229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E7EBB6A-F25A-47A1-BB79-FD0A5FE568A2}" type="datetimeFigureOut">
              <a:rPr lang="en-HK" smtClean="0"/>
              <a:t>12/4/2024</a:t>
            </a:fld>
            <a:endParaRPr lang="en-HK"/>
          </a:p>
        </p:txBody>
      </p:sp>
      <p:sp>
        <p:nvSpPr>
          <p:cNvPr id="5" name="Footer Placeholder 4"/>
          <p:cNvSpPr>
            <a:spLocks noGrp="1"/>
          </p:cNvSpPr>
          <p:nvPr>
            <p:ph type="ftr" sz="quarter" idx="11"/>
          </p:nvPr>
        </p:nvSpPr>
        <p:spPr/>
        <p:txBody>
          <a:bodyPr/>
          <a:lstStyle/>
          <a:p>
            <a:endParaRPr lang="en-HK"/>
          </a:p>
        </p:txBody>
      </p:sp>
      <p:sp>
        <p:nvSpPr>
          <p:cNvPr id="6" name="Slide Number Placeholder 5"/>
          <p:cNvSpPr>
            <a:spLocks noGrp="1"/>
          </p:cNvSpPr>
          <p:nvPr>
            <p:ph type="sldNum" sz="quarter" idx="12"/>
          </p:nvPr>
        </p:nvSpPr>
        <p:spPr/>
        <p:txBody>
          <a:bodyPr/>
          <a:lstStyle/>
          <a:p>
            <a:fld id="{A171183F-C2DD-4E35-BC07-532E4A825E1A}" type="slidenum">
              <a:rPr lang="en-HK" smtClean="0"/>
              <a:t>‹#›</a:t>
            </a:fld>
            <a:endParaRPr lang="en-HK"/>
          </a:p>
        </p:txBody>
      </p:sp>
      <p:pic>
        <p:nvPicPr>
          <p:cNvPr id="7" name="Picture 6">
            <a:extLst>
              <a:ext uri="{FF2B5EF4-FFF2-40B4-BE49-F238E27FC236}">
                <a16:creationId xmlns:a16="http://schemas.microsoft.com/office/drawing/2014/main" id="{B54D40C9-9A4F-4291-B217-F3BE95591581}"/>
              </a:ext>
            </a:extLst>
          </p:cNvPr>
          <p:cNvPicPr>
            <a:picLocks noChangeAspect="1"/>
          </p:cNvPicPr>
          <p:nvPr userDrawn="1"/>
        </p:nvPicPr>
        <p:blipFill>
          <a:blip r:embed="rId2">
            <a:lum bright="70000" contrast="-70000"/>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7315200" y="4104666"/>
            <a:ext cx="4876800" cy="3257550"/>
          </a:xfrm>
          <a:prstGeom prst="rect">
            <a:avLst/>
          </a:prstGeom>
          <a:effectLst>
            <a:softEdge rad="635000"/>
          </a:effectLst>
        </p:spPr>
      </p:pic>
    </p:spTree>
    <p:extLst>
      <p:ext uri="{BB962C8B-B14F-4D97-AF65-F5344CB8AC3E}">
        <p14:creationId xmlns:p14="http://schemas.microsoft.com/office/powerpoint/2010/main" val="1789591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7EBB6A-F25A-47A1-BB79-FD0A5FE568A2}" type="datetimeFigureOut">
              <a:rPr lang="en-HK" smtClean="0"/>
              <a:t>12/4/2024</a:t>
            </a:fld>
            <a:endParaRPr lang="en-HK"/>
          </a:p>
        </p:txBody>
      </p:sp>
      <p:sp>
        <p:nvSpPr>
          <p:cNvPr id="3" name="Footer Placeholder 2"/>
          <p:cNvSpPr>
            <a:spLocks noGrp="1"/>
          </p:cNvSpPr>
          <p:nvPr>
            <p:ph type="ftr" sz="quarter" idx="11"/>
          </p:nvPr>
        </p:nvSpPr>
        <p:spPr/>
        <p:txBody>
          <a:bodyPr/>
          <a:lstStyle/>
          <a:p>
            <a:endParaRPr lang="en-HK"/>
          </a:p>
        </p:txBody>
      </p:sp>
      <p:sp>
        <p:nvSpPr>
          <p:cNvPr id="4" name="Slide Number Placeholder 3"/>
          <p:cNvSpPr>
            <a:spLocks noGrp="1"/>
          </p:cNvSpPr>
          <p:nvPr>
            <p:ph type="sldNum" sz="quarter" idx="12"/>
          </p:nvPr>
        </p:nvSpPr>
        <p:spPr/>
        <p:txBody>
          <a:bodyPr/>
          <a:lstStyle/>
          <a:p>
            <a:fld id="{A171183F-C2DD-4E35-BC07-532E4A825E1A}" type="slidenum">
              <a:rPr lang="en-HK" smtClean="0"/>
              <a:t>‹#›</a:t>
            </a:fld>
            <a:endParaRPr lang="en-HK"/>
          </a:p>
        </p:txBody>
      </p:sp>
      <p:pic>
        <p:nvPicPr>
          <p:cNvPr id="5" name="Picture 4">
            <a:extLst>
              <a:ext uri="{FF2B5EF4-FFF2-40B4-BE49-F238E27FC236}">
                <a16:creationId xmlns:a16="http://schemas.microsoft.com/office/drawing/2014/main" id="{A6E5CF2B-303A-5A4B-56B9-DA895E7389CC}"/>
              </a:ext>
            </a:extLst>
          </p:cNvPr>
          <p:cNvPicPr>
            <a:picLocks noChangeAspect="1"/>
          </p:cNvPicPr>
          <p:nvPr userDrawn="1"/>
        </p:nvPicPr>
        <p:blipFill>
          <a:blip r:embed="rId2">
            <a:lum bright="70000" contrast="-70000"/>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7315200" y="4104666"/>
            <a:ext cx="4876800" cy="3257550"/>
          </a:xfrm>
          <a:prstGeom prst="rect">
            <a:avLst/>
          </a:prstGeom>
          <a:effectLst>
            <a:softEdge rad="635000"/>
          </a:effectLst>
        </p:spPr>
      </p:pic>
    </p:spTree>
    <p:extLst>
      <p:ext uri="{BB962C8B-B14F-4D97-AF65-F5344CB8AC3E}">
        <p14:creationId xmlns:p14="http://schemas.microsoft.com/office/powerpoint/2010/main" val="25079088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E7EBB6A-F25A-47A1-BB79-FD0A5FE568A2}" type="datetimeFigureOut">
              <a:rPr lang="en-HK" smtClean="0"/>
              <a:t>12/4/2024</a:t>
            </a:fld>
            <a:endParaRPr lang="en-HK"/>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HK"/>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171183F-C2DD-4E35-BC07-532E4A825E1A}" type="slidenum">
              <a:rPr lang="en-HK" smtClean="0"/>
              <a:t>‹#›</a:t>
            </a:fld>
            <a:endParaRPr lang="en-HK"/>
          </a:p>
        </p:txBody>
      </p:sp>
    </p:spTree>
    <p:extLst>
      <p:ext uri="{BB962C8B-B14F-4D97-AF65-F5344CB8AC3E}">
        <p14:creationId xmlns:p14="http://schemas.microsoft.com/office/powerpoint/2010/main" val="15684918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7" r:id="rId3"/>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chart" Target="../charts/chart3.xml"/><Relationship Id="rId4" Type="http://schemas.openxmlformats.org/officeDocument/2006/relationships/chart" Target="../charts/chart2.xml"/></Relationships>
</file>

<file path=ppt/slides/_rels/slide8.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chart" Target="../charts/char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hkeconomy.gov.hk/en/pdf/el/el-2020-08.pdf" TargetMode="External"/><Relationship Id="rId7" Type="http://schemas.openxmlformats.org/officeDocument/2006/relationships/hyperlink" Target="https://www.scmp.com/presented/business/topics/global-trends-e-commerce/article/3188145/changes-consumer-behaviour-mean"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mizuhogroup.com/americas/insights/2021/06/galapagos-syndrome-when-isolation-breeds-deviation.html" TargetMode="External"/><Relationship Id="rId5" Type="http://schemas.openxmlformats.org/officeDocument/2006/relationships/hyperlink" Target="https://www.scmp.com/business/article/3141871/high-cost-starting-business-hong-kong-unlikely-deter-foreign-companies-say" TargetMode="External"/><Relationship Id="rId4" Type="http://schemas.openxmlformats.org/officeDocument/2006/relationships/hyperlink" Target="https://www.info.gov.hk/gia/general/202007/27/P2020072700650.htm"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hatfix.com/blog/types-of-organizational-change/"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549278-2380-04FB-BE3E-EE1A552862AD}"/>
              </a:ext>
            </a:extLst>
          </p:cNvPr>
          <p:cNvPicPr>
            <a:picLocks noChangeAspect="1"/>
          </p:cNvPicPr>
          <p:nvPr/>
        </p:nvPicPr>
        <p:blipFill>
          <a:blip r:embed="rId2"/>
          <a:stretch>
            <a:fillRect/>
          </a:stretch>
        </p:blipFill>
        <p:spPr>
          <a:xfrm>
            <a:off x="2407933" y="0"/>
            <a:ext cx="6068801" cy="6882146"/>
          </a:xfrm>
          <a:prstGeom prst="rect">
            <a:avLst/>
          </a:prstGeom>
        </p:spPr>
      </p:pic>
    </p:spTree>
    <p:extLst>
      <p:ext uri="{BB962C8B-B14F-4D97-AF65-F5344CB8AC3E}">
        <p14:creationId xmlns:p14="http://schemas.microsoft.com/office/powerpoint/2010/main" val="2613281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E89406B-B169-FA4F-E2C5-49C22CE291E6}"/>
              </a:ext>
            </a:extLst>
          </p:cNvPr>
          <p:cNvPicPr>
            <a:picLocks noChangeAspect="1"/>
          </p:cNvPicPr>
          <p:nvPr/>
        </p:nvPicPr>
        <p:blipFill>
          <a:blip r:embed="rId3">
            <a:lum bright="70000" contrast="-70000"/>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1058643" y="589196"/>
            <a:ext cx="8688471" cy="5944008"/>
          </a:xfrm>
          <a:prstGeom prst="rect">
            <a:avLst/>
          </a:prstGeom>
          <a:effectLst>
            <a:softEdge rad="635000"/>
          </a:effectLst>
        </p:spPr>
      </p:pic>
      <p:sp>
        <p:nvSpPr>
          <p:cNvPr id="2" name="Title 1">
            <a:extLst>
              <a:ext uri="{FF2B5EF4-FFF2-40B4-BE49-F238E27FC236}">
                <a16:creationId xmlns:a16="http://schemas.microsoft.com/office/drawing/2014/main" id="{930DABCF-8D9A-CCF8-EE00-94A5AA40E588}"/>
              </a:ext>
            </a:extLst>
          </p:cNvPr>
          <p:cNvSpPr>
            <a:spLocks noGrp="1"/>
          </p:cNvSpPr>
          <p:nvPr>
            <p:ph type="ctrTitle"/>
          </p:nvPr>
        </p:nvSpPr>
        <p:spPr>
          <a:xfrm>
            <a:off x="2129638" y="2605849"/>
            <a:ext cx="7766936" cy="1646302"/>
          </a:xfrm>
        </p:spPr>
        <p:txBody>
          <a:bodyPr/>
          <a:lstStyle/>
          <a:p>
            <a:r>
              <a:rPr lang="en-US" sz="3200" b="1" dirty="0"/>
              <a:t>Change and Stability</a:t>
            </a:r>
            <a:br>
              <a:rPr lang="en-US" sz="3200" b="1" dirty="0"/>
            </a:br>
            <a:r>
              <a:rPr lang="en-US" sz="3200" b="1" dirty="0"/>
              <a:t>Assignment 1: Case Study of Tsui Wa</a:t>
            </a:r>
            <a:endParaRPr lang="en-HK" sz="3200" b="1" dirty="0"/>
          </a:p>
        </p:txBody>
      </p:sp>
      <p:sp>
        <p:nvSpPr>
          <p:cNvPr id="3" name="Subtitle 2">
            <a:extLst>
              <a:ext uri="{FF2B5EF4-FFF2-40B4-BE49-F238E27FC236}">
                <a16:creationId xmlns:a16="http://schemas.microsoft.com/office/drawing/2014/main" id="{FF6B6D05-FABC-F90E-29C1-7CCE533E0778}"/>
              </a:ext>
            </a:extLst>
          </p:cNvPr>
          <p:cNvSpPr>
            <a:spLocks noGrp="1"/>
          </p:cNvSpPr>
          <p:nvPr>
            <p:ph type="subTitle" idx="1"/>
          </p:nvPr>
        </p:nvSpPr>
        <p:spPr>
          <a:xfrm>
            <a:off x="2129638" y="4646548"/>
            <a:ext cx="7766936" cy="1096899"/>
          </a:xfrm>
        </p:spPr>
        <p:txBody>
          <a:bodyPr/>
          <a:lstStyle/>
          <a:p>
            <a:r>
              <a:rPr lang="en-US" dirty="0"/>
              <a:t>Student name: Chan Hoi San</a:t>
            </a:r>
          </a:p>
          <a:p>
            <a:r>
              <a:rPr lang="en-US" dirty="0"/>
              <a:t>Student number:</a:t>
            </a:r>
            <a:r>
              <a:rPr lang="en-HK" dirty="0"/>
              <a:t>2247751</a:t>
            </a:r>
          </a:p>
        </p:txBody>
      </p:sp>
    </p:spTree>
    <p:extLst>
      <p:ext uri="{BB962C8B-B14F-4D97-AF65-F5344CB8AC3E}">
        <p14:creationId xmlns:p14="http://schemas.microsoft.com/office/powerpoint/2010/main" val="3849364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7CDE9-FBDD-268E-0FD6-205D162A0DC0}"/>
              </a:ext>
            </a:extLst>
          </p:cNvPr>
          <p:cNvSpPr>
            <a:spLocks noGrp="1"/>
          </p:cNvSpPr>
          <p:nvPr>
            <p:ph type="title"/>
          </p:nvPr>
        </p:nvSpPr>
        <p:spPr>
          <a:xfrm>
            <a:off x="364429" y="465257"/>
            <a:ext cx="7990010" cy="567448"/>
          </a:xfrm>
        </p:spPr>
        <p:txBody>
          <a:bodyPr>
            <a:normAutofit fontScale="90000"/>
          </a:bodyPr>
          <a:lstStyle/>
          <a:p>
            <a:r>
              <a:rPr lang="en-US" sz="3200" b="1">
                <a:solidFill>
                  <a:schemeClr val="tx1"/>
                </a:solidFill>
              </a:rPr>
              <a:t>Business </a:t>
            </a:r>
            <a:r>
              <a:rPr lang="en-US" b="1">
                <a:solidFill>
                  <a:schemeClr val="tx1"/>
                </a:solidFill>
              </a:rPr>
              <a:t>Natures</a:t>
            </a:r>
            <a:r>
              <a:rPr lang="en-US" sz="3200" b="1">
                <a:solidFill>
                  <a:schemeClr val="tx1"/>
                </a:solidFill>
              </a:rPr>
              <a:t> of Tsui Wah Restaurants </a:t>
            </a:r>
            <a:endParaRPr lang="en-HK" sz="3200" b="1">
              <a:solidFill>
                <a:schemeClr val="tx1"/>
              </a:solidFill>
            </a:endParaRPr>
          </a:p>
        </p:txBody>
      </p:sp>
      <p:pic>
        <p:nvPicPr>
          <p:cNvPr id="6" name="Picture 5">
            <a:extLst>
              <a:ext uri="{FF2B5EF4-FFF2-40B4-BE49-F238E27FC236}">
                <a16:creationId xmlns:a16="http://schemas.microsoft.com/office/drawing/2014/main" id="{AE791A22-48FD-CD5D-16DA-B60CD5BFF44A}"/>
              </a:ext>
            </a:extLst>
          </p:cNvPr>
          <p:cNvPicPr>
            <a:picLocks noChangeAspect="1"/>
          </p:cNvPicPr>
          <p:nvPr/>
        </p:nvPicPr>
        <p:blipFill>
          <a:blip r:embed="rId3">
            <a:lum bright="70000" contrast="-70000"/>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7315200" y="4159547"/>
            <a:ext cx="4876800" cy="3257550"/>
          </a:xfrm>
          <a:prstGeom prst="rect">
            <a:avLst/>
          </a:prstGeom>
          <a:effectLst>
            <a:softEdge rad="635000"/>
          </a:effectLst>
        </p:spPr>
      </p:pic>
      <p:sp>
        <p:nvSpPr>
          <p:cNvPr id="7" name="TextBox 6">
            <a:extLst>
              <a:ext uri="{FF2B5EF4-FFF2-40B4-BE49-F238E27FC236}">
                <a16:creationId xmlns:a16="http://schemas.microsoft.com/office/drawing/2014/main" id="{DE98C596-6701-F7B6-15BE-5423999E4FD9}"/>
              </a:ext>
            </a:extLst>
          </p:cNvPr>
          <p:cNvSpPr txBox="1"/>
          <p:nvPr/>
        </p:nvSpPr>
        <p:spPr>
          <a:xfrm>
            <a:off x="364429" y="1385427"/>
            <a:ext cx="9024744" cy="4087145"/>
          </a:xfrm>
          <a:prstGeom prst="rect">
            <a:avLst/>
          </a:prstGeom>
          <a:noFill/>
        </p:spPr>
        <p:txBody>
          <a:bodyPr wrap="square" rtlCol="0">
            <a:spAutoFit/>
          </a:bodyPr>
          <a:lstStyle/>
          <a:p>
            <a:pPr marL="514350" indent="-514350">
              <a:lnSpc>
                <a:spcPct val="150000"/>
              </a:lnSpc>
              <a:buFont typeface="Arial" panose="020B0604020202020204" pitchFamily="34" charset="0"/>
              <a:buChar char="•"/>
            </a:pPr>
            <a:r>
              <a:rPr lang="en-US" sz="2400"/>
              <a:t>Founded in 1967</a:t>
            </a:r>
          </a:p>
          <a:p>
            <a:pPr marL="514350" indent="-514350">
              <a:lnSpc>
                <a:spcPct val="150000"/>
              </a:lnSpc>
              <a:buFont typeface="Arial" panose="020B0604020202020204" pitchFamily="34" charset="0"/>
              <a:buChar char="•"/>
            </a:pPr>
            <a:r>
              <a:rPr lang="en-US" sz="2400"/>
              <a:t>Mainly focus on catering services with Cha </a:t>
            </a:r>
            <a:r>
              <a:rPr lang="en-US" sz="2400" err="1"/>
              <a:t>Chaan</a:t>
            </a:r>
            <a:r>
              <a:rPr lang="en-US" sz="2400"/>
              <a:t> Teng style</a:t>
            </a:r>
          </a:p>
          <a:p>
            <a:pPr marL="514350" indent="-514350">
              <a:lnSpc>
                <a:spcPct val="150000"/>
              </a:lnSpc>
              <a:buFont typeface="Arial" panose="020B0604020202020204" pitchFamily="34" charset="0"/>
              <a:buChar char="•"/>
            </a:pPr>
            <a:r>
              <a:rPr lang="en-US" sz="2400"/>
              <a:t>Bands under Tsui Wah Group: </a:t>
            </a:r>
            <a:r>
              <a:rPr lang="en-US" sz="1600"/>
              <a:t>Tsui Wah Restaurant (Hong Kong Style), </a:t>
            </a:r>
            <a:r>
              <a:rPr lang="en-US" sz="1600" err="1"/>
              <a:t>Ging</a:t>
            </a:r>
            <a:r>
              <a:rPr lang="en-US" sz="1600"/>
              <a:t> Sun Ho King of Bun (Shanghai style), </a:t>
            </a:r>
            <a:r>
              <a:rPr lang="en-US" sz="1600" err="1"/>
              <a:t>Nijuuichi</a:t>
            </a:r>
            <a:r>
              <a:rPr lang="en-US" sz="1600"/>
              <a:t> (Japanese style), </a:t>
            </a:r>
            <a:r>
              <a:rPr lang="en-US" sz="1600" err="1"/>
              <a:t>Homurice</a:t>
            </a:r>
            <a:r>
              <a:rPr lang="en-US" sz="1600"/>
              <a:t>, (Japanese and Western integrated Style), Ceylon, (Hong Kong Style), </a:t>
            </a:r>
            <a:r>
              <a:rPr lang="en-US" sz="1600" err="1"/>
              <a:t>Chilli</a:t>
            </a:r>
            <a:r>
              <a:rPr lang="en-US" sz="1600"/>
              <a:t> Chilly (Sichuan Style)</a:t>
            </a:r>
          </a:p>
          <a:p>
            <a:pPr marL="514350" indent="-514350">
              <a:lnSpc>
                <a:spcPct val="150000"/>
              </a:lnSpc>
              <a:buFont typeface="Arial" panose="020B0604020202020204" pitchFamily="34" charset="0"/>
              <a:buChar char="•"/>
            </a:pPr>
            <a:r>
              <a:rPr lang="en-US" sz="2400"/>
              <a:t>Target groups: Visitors</a:t>
            </a:r>
          </a:p>
          <a:p>
            <a:pPr marL="514350" indent="-514350">
              <a:lnSpc>
                <a:spcPct val="150000"/>
              </a:lnSpc>
              <a:buFont typeface="Arial" panose="020B0604020202020204" pitchFamily="34" charset="0"/>
              <a:buChar char="•"/>
            </a:pPr>
            <a:r>
              <a:rPr lang="en-US" sz="2400"/>
              <a:t>Business Locations: Mainland China, Hong Kong, Macau and Singapore</a:t>
            </a:r>
            <a:endParaRPr lang="en-HK" sz="2400"/>
          </a:p>
        </p:txBody>
      </p:sp>
      <p:sp>
        <p:nvSpPr>
          <p:cNvPr id="8" name="TextBox 7">
            <a:extLst>
              <a:ext uri="{FF2B5EF4-FFF2-40B4-BE49-F238E27FC236}">
                <a16:creationId xmlns:a16="http://schemas.microsoft.com/office/drawing/2014/main" id="{16A3CA76-842C-834F-CFFF-4686CE45DF3F}"/>
              </a:ext>
            </a:extLst>
          </p:cNvPr>
          <p:cNvSpPr txBox="1"/>
          <p:nvPr/>
        </p:nvSpPr>
        <p:spPr>
          <a:xfrm>
            <a:off x="7149829" y="5788322"/>
            <a:ext cx="3083668" cy="369332"/>
          </a:xfrm>
          <a:prstGeom prst="rect">
            <a:avLst/>
          </a:prstGeom>
          <a:noFill/>
        </p:spPr>
        <p:txBody>
          <a:bodyPr wrap="square" rtlCol="0">
            <a:spAutoFit/>
          </a:bodyPr>
          <a:lstStyle/>
          <a:p>
            <a:r>
              <a:rPr lang="en-US"/>
              <a:t>Source: Tsui Wah, 2023</a:t>
            </a:r>
            <a:endParaRPr lang="en-HK"/>
          </a:p>
        </p:txBody>
      </p:sp>
    </p:spTree>
    <p:extLst>
      <p:ext uri="{BB962C8B-B14F-4D97-AF65-F5344CB8AC3E}">
        <p14:creationId xmlns:p14="http://schemas.microsoft.com/office/powerpoint/2010/main" val="251546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AC599B1-E32B-636E-E007-53CD761F16D3}"/>
              </a:ext>
            </a:extLst>
          </p:cNvPr>
          <p:cNvSpPr>
            <a:spLocks noGrp="1"/>
          </p:cNvSpPr>
          <p:nvPr>
            <p:ph type="title"/>
          </p:nvPr>
        </p:nvSpPr>
        <p:spPr>
          <a:xfrm>
            <a:off x="352334" y="864400"/>
            <a:ext cx="9018105" cy="567448"/>
          </a:xfrm>
        </p:spPr>
        <p:txBody>
          <a:bodyPr>
            <a:normAutofit fontScale="90000"/>
          </a:bodyPr>
          <a:lstStyle/>
          <a:p>
            <a:r>
              <a:rPr lang="en-US" b="1">
                <a:solidFill>
                  <a:schemeClr val="tx1"/>
                </a:solidFill>
              </a:rPr>
              <a:t>When was your last time to visit Tsui Wah?</a:t>
            </a:r>
            <a:r>
              <a:rPr lang="en-US" sz="3200" b="1">
                <a:solidFill>
                  <a:schemeClr val="tx1"/>
                </a:solidFill>
              </a:rPr>
              <a:t> </a:t>
            </a:r>
          </a:p>
        </p:txBody>
      </p:sp>
      <p:sp>
        <p:nvSpPr>
          <p:cNvPr id="4" name="Title 1">
            <a:extLst>
              <a:ext uri="{FF2B5EF4-FFF2-40B4-BE49-F238E27FC236}">
                <a16:creationId xmlns:a16="http://schemas.microsoft.com/office/drawing/2014/main" id="{BB47CDE9-FBDD-268E-0FD6-205D162A0DC0}"/>
              </a:ext>
            </a:extLst>
          </p:cNvPr>
          <p:cNvSpPr>
            <a:spLocks noGrp="1"/>
          </p:cNvSpPr>
          <p:nvPr/>
        </p:nvSpPr>
        <p:spPr>
          <a:xfrm>
            <a:off x="606334" y="2255352"/>
            <a:ext cx="7990010" cy="567448"/>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514350" indent="-514350">
              <a:buAutoNum type="alphaLcPeriod"/>
            </a:pPr>
            <a:r>
              <a:rPr lang="en-US" sz="3200" b="1">
                <a:solidFill>
                  <a:schemeClr val="tx1"/>
                </a:solidFill>
              </a:rPr>
              <a:t>A week before</a:t>
            </a:r>
          </a:p>
        </p:txBody>
      </p:sp>
      <p:sp>
        <p:nvSpPr>
          <p:cNvPr id="6" name="Title 1">
            <a:extLst>
              <a:ext uri="{FF2B5EF4-FFF2-40B4-BE49-F238E27FC236}">
                <a16:creationId xmlns:a16="http://schemas.microsoft.com/office/drawing/2014/main" id="{BBC9C6FF-7E02-3FAE-9D28-6CF2865F56FD}"/>
              </a:ext>
            </a:extLst>
          </p:cNvPr>
          <p:cNvSpPr>
            <a:spLocks noGrp="1"/>
          </p:cNvSpPr>
          <p:nvPr/>
        </p:nvSpPr>
        <p:spPr>
          <a:xfrm>
            <a:off x="606333" y="2981066"/>
            <a:ext cx="7990010" cy="567448"/>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b="1">
                <a:solidFill>
                  <a:schemeClr val="tx1"/>
                </a:solidFill>
              </a:rPr>
              <a:t>b. A month before</a:t>
            </a:r>
            <a:endParaRPr lang="en-US">
              <a:solidFill>
                <a:schemeClr val="tx1"/>
              </a:solidFill>
            </a:endParaRPr>
          </a:p>
        </p:txBody>
      </p:sp>
      <p:sp>
        <p:nvSpPr>
          <p:cNvPr id="8" name="Title 1">
            <a:extLst>
              <a:ext uri="{FF2B5EF4-FFF2-40B4-BE49-F238E27FC236}">
                <a16:creationId xmlns:a16="http://schemas.microsoft.com/office/drawing/2014/main" id="{B36FCDAB-4E1C-7FD6-FB53-EBEBE43BA11C}"/>
              </a:ext>
            </a:extLst>
          </p:cNvPr>
          <p:cNvSpPr>
            <a:spLocks noGrp="1"/>
          </p:cNvSpPr>
          <p:nvPr/>
        </p:nvSpPr>
        <p:spPr>
          <a:xfrm>
            <a:off x="606332" y="3767255"/>
            <a:ext cx="7990010" cy="567448"/>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b="1">
                <a:solidFill>
                  <a:schemeClr val="tx1"/>
                </a:solidFill>
              </a:rPr>
              <a:t>c. A year before</a:t>
            </a:r>
            <a:endParaRPr lang="en-US">
              <a:solidFill>
                <a:schemeClr val="tx1"/>
              </a:solidFill>
            </a:endParaRPr>
          </a:p>
        </p:txBody>
      </p:sp>
      <p:sp>
        <p:nvSpPr>
          <p:cNvPr id="9" name="Title 1">
            <a:extLst>
              <a:ext uri="{FF2B5EF4-FFF2-40B4-BE49-F238E27FC236}">
                <a16:creationId xmlns:a16="http://schemas.microsoft.com/office/drawing/2014/main" id="{94ABC447-51A0-9535-8493-16A69EA92BCA}"/>
              </a:ext>
            </a:extLst>
          </p:cNvPr>
          <p:cNvSpPr>
            <a:spLocks noGrp="1"/>
          </p:cNvSpPr>
          <p:nvPr/>
        </p:nvSpPr>
        <p:spPr>
          <a:xfrm>
            <a:off x="606332" y="4505065"/>
            <a:ext cx="7990010" cy="567448"/>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b="1">
                <a:solidFill>
                  <a:schemeClr val="tx1"/>
                </a:solidFill>
              </a:rPr>
              <a:t>d. Forget the date</a:t>
            </a:r>
          </a:p>
        </p:txBody>
      </p:sp>
    </p:spTree>
    <p:extLst>
      <p:ext uri="{BB962C8B-B14F-4D97-AF65-F5344CB8AC3E}">
        <p14:creationId xmlns:p14="http://schemas.microsoft.com/office/powerpoint/2010/main" val="3006278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AC599B1-E32B-636E-E007-53CD761F16D3}"/>
              </a:ext>
            </a:extLst>
          </p:cNvPr>
          <p:cNvSpPr>
            <a:spLocks noGrp="1"/>
          </p:cNvSpPr>
          <p:nvPr>
            <p:ph type="title"/>
          </p:nvPr>
        </p:nvSpPr>
        <p:spPr>
          <a:xfrm>
            <a:off x="158810" y="525733"/>
            <a:ext cx="9018105" cy="567448"/>
          </a:xfrm>
        </p:spPr>
        <p:txBody>
          <a:bodyPr>
            <a:normAutofit fontScale="90000"/>
          </a:bodyPr>
          <a:lstStyle/>
          <a:p>
            <a:r>
              <a:rPr lang="en-US" b="1" dirty="0">
                <a:solidFill>
                  <a:schemeClr val="tx1"/>
                </a:solidFill>
              </a:rPr>
              <a:t>Does Tsui Wah have its own significant product ?</a:t>
            </a:r>
          </a:p>
        </p:txBody>
      </p:sp>
      <p:sp>
        <p:nvSpPr>
          <p:cNvPr id="4" name="Title 1">
            <a:extLst>
              <a:ext uri="{FF2B5EF4-FFF2-40B4-BE49-F238E27FC236}">
                <a16:creationId xmlns:a16="http://schemas.microsoft.com/office/drawing/2014/main" id="{BB47CDE9-FBDD-268E-0FD6-205D162A0DC0}"/>
              </a:ext>
            </a:extLst>
          </p:cNvPr>
          <p:cNvSpPr>
            <a:spLocks noGrp="1"/>
          </p:cNvSpPr>
          <p:nvPr/>
        </p:nvSpPr>
        <p:spPr>
          <a:xfrm>
            <a:off x="606334" y="2255352"/>
            <a:ext cx="7990010" cy="567448"/>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514350" indent="-514350">
              <a:buAutoNum type="alphaLcPeriod"/>
            </a:pPr>
            <a:r>
              <a:rPr lang="en-US" sz="3200" b="1">
                <a:solidFill>
                  <a:schemeClr val="tx1"/>
                </a:solidFill>
              </a:rPr>
              <a:t>Yes</a:t>
            </a:r>
          </a:p>
        </p:txBody>
      </p:sp>
      <p:sp>
        <p:nvSpPr>
          <p:cNvPr id="6" name="Title 1">
            <a:extLst>
              <a:ext uri="{FF2B5EF4-FFF2-40B4-BE49-F238E27FC236}">
                <a16:creationId xmlns:a16="http://schemas.microsoft.com/office/drawing/2014/main" id="{BBC9C6FF-7E02-3FAE-9D28-6CF2865F56FD}"/>
              </a:ext>
            </a:extLst>
          </p:cNvPr>
          <p:cNvSpPr>
            <a:spLocks noGrp="1"/>
          </p:cNvSpPr>
          <p:nvPr/>
        </p:nvSpPr>
        <p:spPr>
          <a:xfrm>
            <a:off x="606333" y="2981066"/>
            <a:ext cx="7990010" cy="567448"/>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b="1">
                <a:solidFill>
                  <a:schemeClr val="tx1"/>
                </a:solidFill>
              </a:rPr>
              <a:t>b. No</a:t>
            </a:r>
            <a:endParaRPr lang="en-US">
              <a:solidFill>
                <a:schemeClr val="tx1"/>
              </a:solidFill>
            </a:endParaRPr>
          </a:p>
        </p:txBody>
      </p:sp>
      <p:pic>
        <p:nvPicPr>
          <p:cNvPr id="2" name="Picture 1" descr="Tsui Wah Restaurant 翠華餐廳 – 10 Signature Dishes From The Famous Hong Kong  Cha Chaan Teng - DanielFoodDiary.com">
            <a:extLst>
              <a:ext uri="{FF2B5EF4-FFF2-40B4-BE49-F238E27FC236}">
                <a16:creationId xmlns:a16="http://schemas.microsoft.com/office/drawing/2014/main" id="{CEA801A7-2724-5BFC-7132-C4B27866E895}"/>
              </a:ext>
            </a:extLst>
          </p:cNvPr>
          <p:cNvPicPr>
            <a:picLocks noChangeAspect="1"/>
          </p:cNvPicPr>
          <p:nvPr/>
        </p:nvPicPr>
        <p:blipFill>
          <a:blip r:embed="rId3"/>
          <a:stretch>
            <a:fillRect/>
          </a:stretch>
        </p:blipFill>
        <p:spPr>
          <a:xfrm>
            <a:off x="3693821" y="1955081"/>
            <a:ext cx="6855580" cy="4586513"/>
          </a:xfrm>
          <a:prstGeom prst="rect">
            <a:avLst/>
          </a:prstGeom>
        </p:spPr>
      </p:pic>
    </p:spTree>
    <p:extLst>
      <p:ext uri="{BB962C8B-B14F-4D97-AF65-F5344CB8AC3E}">
        <p14:creationId xmlns:p14="http://schemas.microsoft.com/office/powerpoint/2010/main" val="913396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48399D-7932-5C8B-1876-1C1FB0494F71}"/>
              </a:ext>
            </a:extLst>
          </p:cNvPr>
          <p:cNvSpPr>
            <a:spLocks noGrp="1"/>
          </p:cNvSpPr>
          <p:nvPr>
            <p:ph type="title"/>
          </p:nvPr>
        </p:nvSpPr>
        <p:spPr>
          <a:xfrm>
            <a:off x="352334" y="864400"/>
            <a:ext cx="9018105" cy="567448"/>
          </a:xfrm>
        </p:spPr>
        <p:txBody>
          <a:bodyPr>
            <a:normAutofit fontScale="90000"/>
          </a:bodyPr>
          <a:lstStyle/>
          <a:p>
            <a:r>
              <a:rPr lang="en-US" b="1" dirty="0">
                <a:solidFill>
                  <a:schemeClr val="tx1"/>
                </a:solidFill>
              </a:rPr>
              <a:t>Will you recommend Tsui Wah to your friends?</a:t>
            </a:r>
          </a:p>
        </p:txBody>
      </p:sp>
      <p:sp>
        <p:nvSpPr>
          <p:cNvPr id="7" name="Title 1">
            <a:extLst>
              <a:ext uri="{FF2B5EF4-FFF2-40B4-BE49-F238E27FC236}">
                <a16:creationId xmlns:a16="http://schemas.microsoft.com/office/drawing/2014/main" id="{BAB9AB2B-B4F6-2804-6754-6019ACB1E87B}"/>
              </a:ext>
            </a:extLst>
          </p:cNvPr>
          <p:cNvSpPr>
            <a:spLocks noGrp="1"/>
          </p:cNvSpPr>
          <p:nvPr/>
        </p:nvSpPr>
        <p:spPr>
          <a:xfrm>
            <a:off x="606334" y="2255352"/>
            <a:ext cx="7990010" cy="567448"/>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514350" indent="-514350">
              <a:buAutoNum type="alphaLcPeriod"/>
            </a:pPr>
            <a:r>
              <a:rPr lang="en-US" sz="3200" b="1">
                <a:solidFill>
                  <a:schemeClr val="tx1"/>
                </a:solidFill>
              </a:rPr>
              <a:t>Yes</a:t>
            </a:r>
          </a:p>
        </p:txBody>
      </p:sp>
      <p:sp>
        <p:nvSpPr>
          <p:cNvPr id="9" name="Title 1">
            <a:extLst>
              <a:ext uri="{FF2B5EF4-FFF2-40B4-BE49-F238E27FC236}">
                <a16:creationId xmlns:a16="http://schemas.microsoft.com/office/drawing/2014/main" id="{0B4F970A-8160-D160-23B8-D8CD5AFE5061}"/>
              </a:ext>
            </a:extLst>
          </p:cNvPr>
          <p:cNvSpPr>
            <a:spLocks noGrp="1"/>
          </p:cNvSpPr>
          <p:nvPr/>
        </p:nvSpPr>
        <p:spPr>
          <a:xfrm>
            <a:off x="606333" y="2981066"/>
            <a:ext cx="7990010" cy="567448"/>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b="1">
                <a:solidFill>
                  <a:schemeClr val="tx1"/>
                </a:solidFill>
              </a:rPr>
              <a:t>b. No</a:t>
            </a:r>
            <a:endParaRPr lang="en-US">
              <a:solidFill>
                <a:schemeClr val="tx1"/>
              </a:solidFill>
            </a:endParaRPr>
          </a:p>
        </p:txBody>
      </p:sp>
    </p:spTree>
    <p:extLst>
      <p:ext uri="{BB962C8B-B14F-4D97-AF65-F5344CB8AC3E}">
        <p14:creationId xmlns:p14="http://schemas.microsoft.com/office/powerpoint/2010/main" val="2038881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44EED3-6C4B-D30C-2F14-3AB8B8F12C25}"/>
              </a:ext>
            </a:extLst>
          </p:cNvPr>
          <p:cNvSpPr/>
          <p:nvPr/>
        </p:nvSpPr>
        <p:spPr>
          <a:xfrm>
            <a:off x="8224906" y="1266329"/>
            <a:ext cx="3377469" cy="193106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HK"/>
          </a:p>
        </p:txBody>
      </p:sp>
      <p:sp>
        <p:nvSpPr>
          <p:cNvPr id="4" name="Title 1">
            <a:extLst>
              <a:ext uri="{FF2B5EF4-FFF2-40B4-BE49-F238E27FC236}">
                <a16:creationId xmlns:a16="http://schemas.microsoft.com/office/drawing/2014/main" id="{6934DFC1-E681-C20C-CACD-D44FA43DED8B}"/>
              </a:ext>
            </a:extLst>
          </p:cNvPr>
          <p:cNvSpPr>
            <a:spLocks noGrp="1"/>
          </p:cNvSpPr>
          <p:nvPr>
            <p:ph type="title"/>
          </p:nvPr>
        </p:nvSpPr>
        <p:spPr>
          <a:xfrm>
            <a:off x="327139" y="308041"/>
            <a:ext cx="7990010" cy="567448"/>
          </a:xfrm>
        </p:spPr>
        <p:txBody>
          <a:bodyPr>
            <a:normAutofit fontScale="90000"/>
          </a:bodyPr>
          <a:lstStyle/>
          <a:p>
            <a:r>
              <a:rPr lang="en-US" sz="3200" b="1">
                <a:solidFill>
                  <a:schemeClr val="tx1"/>
                </a:solidFill>
              </a:rPr>
              <a:t>Business Situations from 2019 to 2023</a:t>
            </a:r>
            <a:endParaRPr lang="en-HK" sz="3200" b="1">
              <a:solidFill>
                <a:schemeClr val="tx1"/>
              </a:solidFill>
            </a:endParaRPr>
          </a:p>
        </p:txBody>
      </p:sp>
      <p:graphicFrame>
        <p:nvGraphicFramePr>
          <p:cNvPr id="5" name="Table 4">
            <a:extLst>
              <a:ext uri="{FF2B5EF4-FFF2-40B4-BE49-F238E27FC236}">
                <a16:creationId xmlns:a16="http://schemas.microsoft.com/office/drawing/2014/main" id="{2D5A4B0B-D369-7261-70EE-E47B5635B582}"/>
              </a:ext>
            </a:extLst>
          </p:cNvPr>
          <p:cNvGraphicFramePr>
            <a:graphicFrameLocks noGrp="1"/>
          </p:cNvGraphicFramePr>
          <p:nvPr>
            <p:extLst>
              <p:ext uri="{D42A27DB-BD31-4B8C-83A1-F6EECF244321}">
                <p14:modId xmlns:p14="http://schemas.microsoft.com/office/powerpoint/2010/main" val="1585168880"/>
              </p:ext>
            </p:extLst>
          </p:nvPr>
        </p:nvGraphicFramePr>
        <p:xfrm>
          <a:off x="615721" y="3429000"/>
          <a:ext cx="10010748" cy="2331720"/>
        </p:xfrm>
        <a:graphic>
          <a:graphicData uri="http://schemas.openxmlformats.org/drawingml/2006/table">
            <a:tbl>
              <a:tblPr firstRow="1" bandRow="1">
                <a:tableStyleId>{5C22544A-7EE6-4342-B048-85BDC9FD1C3A}</a:tableStyleId>
              </a:tblPr>
              <a:tblGrid>
                <a:gridCol w="2423054">
                  <a:extLst>
                    <a:ext uri="{9D8B030D-6E8A-4147-A177-3AD203B41FA5}">
                      <a16:colId xmlns:a16="http://schemas.microsoft.com/office/drawing/2014/main" val="2175739704"/>
                    </a:ext>
                  </a:extLst>
                </a:gridCol>
                <a:gridCol w="1365750">
                  <a:extLst>
                    <a:ext uri="{9D8B030D-6E8A-4147-A177-3AD203B41FA5}">
                      <a16:colId xmlns:a16="http://schemas.microsoft.com/office/drawing/2014/main" val="1964925406"/>
                    </a:ext>
                  </a:extLst>
                </a:gridCol>
                <a:gridCol w="1555486">
                  <a:extLst>
                    <a:ext uri="{9D8B030D-6E8A-4147-A177-3AD203B41FA5}">
                      <a16:colId xmlns:a16="http://schemas.microsoft.com/office/drawing/2014/main" val="2267463439"/>
                    </a:ext>
                  </a:extLst>
                </a:gridCol>
                <a:gridCol w="1555486">
                  <a:extLst>
                    <a:ext uri="{9D8B030D-6E8A-4147-A177-3AD203B41FA5}">
                      <a16:colId xmlns:a16="http://schemas.microsoft.com/office/drawing/2014/main" val="3958643155"/>
                    </a:ext>
                  </a:extLst>
                </a:gridCol>
                <a:gridCol w="1555486">
                  <a:extLst>
                    <a:ext uri="{9D8B030D-6E8A-4147-A177-3AD203B41FA5}">
                      <a16:colId xmlns:a16="http://schemas.microsoft.com/office/drawing/2014/main" val="2530969104"/>
                    </a:ext>
                  </a:extLst>
                </a:gridCol>
                <a:gridCol w="1555486">
                  <a:extLst>
                    <a:ext uri="{9D8B030D-6E8A-4147-A177-3AD203B41FA5}">
                      <a16:colId xmlns:a16="http://schemas.microsoft.com/office/drawing/2014/main" val="1577261145"/>
                    </a:ext>
                  </a:extLst>
                </a:gridCol>
              </a:tblGrid>
              <a:tr h="408214">
                <a:tc>
                  <a:txBody>
                    <a:bodyPr/>
                    <a:lstStyle/>
                    <a:p>
                      <a:r>
                        <a:rPr lang="en-US" sz="1200"/>
                        <a:t>HK$’000</a:t>
                      </a:r>
                      <a:endParaRPr lang="en-HK" sz="1200"/>
                    </a:p>
                  </a:txBody>
                  <a:tcPr anchor="ctr"/>
                </a:tc>
                <a:tc>
                  <a:txBody>
                    <a:bodyPr/>
                    <a:lstStyle/>
                    <a:p>
                      <a:pPr algn="ctr"/>
                      <a:r>
                        <a:rPr lang="en-US" sz="1200"/>
                        <a:t>2019</a:t>
                      </a:r>
                    </a:p>
                    <a:p>
                      <a:pPr algn="ctr"/>
                      <a:r>
                        <a:rPr lang="en-US" sz="900"/>
                        <a:t>(Tsui Wah, 2019)</a:t>
                      </a:r>
                    </a:p>
                  </a:txBody>
                  <a:tcPr anchor="ctr"/>
                </a:tc>
                <a:tc>
                  <a:txBody>
                    <a:bodyPr/>
                    <a:lstStyle/>
                    <a:p>
                      <a:pPr algn="ctr"/>
                      <a:r>
                        <a:rPr lang="en-US" sz="1200"/>
                        <a:t>2020</a:t>
                      </a:r>
                    </a:p>
                    <a:p>
                      <a:pPr marL="0" marR="0" lvl="0" indent="0" algn="ctr" defTabSz="457200" rtl="0" eaLnBrk="1" fontAlgn="auto" latinLnBrk="0" hangingPunct="1">
                        <a:lnSpc>
                          <a:spcPct val="100000"/>
                        </a:lnSpc>
                        <a:spcBef>
                          <a:spcPts val="0"/>
                        </a:spcBef>
                        <a:spcAft>
                          <a:spcPts val="0"/>
                        </a:spcAft>
                        <a:buClrTx/>
                        <a:buSzTx/>
                        <a:buFontTx/>
                        <a:buNone/>
                        <a:tabLst/>
                        <a:defRPr/>
                      </a:pPr>
                      <a:r>
                        <a:rPr lang="en-US" sz="900" b="1" kern="1200">
                          <a:solidFill>
                            <a:schemeClr val="lt1"/>
                          </a:solidFill>
                          <a:latin typeface="+mn-lt"/>
                          <a:ea typeface="+mn-ea"/>
                          <a:cs typeface="+mn-cs"/>
                        </a:rPr>
                        <a:t>(Tsui Wah, 2020)</a:t>
                      </a:r>
                    </a:p>
                  </a:txBody>
                  <a:tcPr anchor="ctr"/>
                </a:tc>
                <a:tc>
                  <a:txBody>
                    <a:bodyPr/>
                    <a:lstStyle/>
                    <a:p>
                      <a:pPr algn="ctr"/>
                      <a:r>
                        <a:rPr lang="en-US" sz="1200"/>
                        <a:t>2021</a:t>
                      </a:r>
                    </a:p>
                    <a:p>
                      <a:pPr algn="ctr"/>
                      <a:r>
                        <a:rPr lang="en-HK" sz="900" b="1" kern="1200">
                          <a:solidFill>
                            <a:schemeClr val="lt1"/>
                          </a:solidFill>
                          <a:latin typeface="+mn-lt"/>
                          <a:ea typeface="+mn-ea"/>
                          <a:cs typeface="+mn-cs"/>
                        </a:rPr>
                        <a:t>(Tsui Wah, 2021)</a:t>
                      </a:r>
                    </a:p>
                  </a:txBody>
                  <a:tcPr anchor="ctr"/>
                </a:tc>
                <a:tc>
                  <a:txBody>
                    <a:bodyPr/>
                    <a:lstStyle/>
                    <a:p>
                      <a:pPr algn="ctr"/>
                      <a:r>
                        <a:rPr lang="en-US" sz="1200"/>
                        <a:t>2022</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prstClr val="white"/>
                          </a:solidFill>
                          <a:effectLst/>
                          <a:uLnTx/>
                          <a:uFillTx/>
                          <a:latin typeface="+mn-lt"/>
                          <a:ea typeface="+mn-ea"/>
                          <a:cs typeface="+mn-cs"/>
                        </a:rPr>
                        <a:t>(Tsui Wah, 2022)</a:t>
                      </a:r>
                    </a:p>
                  </a:txBody>
                  <a:tcPr anchor="ctr"/>
                </a:tc>
                <a:tc>
                  <a:txBody>
                    <a:bodyPr/>
                    <a:lstStyle/>
                    <a:p>
                      <a:pPr algn="ctr"/>
                      <a:r>
                        <a:rPr lang="en-US" sz="1200"/>
                        <a:t>2023</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900" b="1" i="0" u="none" strike="noStrike" kern="1200" cap="none" spc="0" normalizeH="0" baseline="0" noProof="0">
                          <a:ln>
                            <a:noFill/>
                          </a:ln>
                          <a:solidFill>
                            <a:prstClr val="white"/>
                          </a:solidFill>
                          <a:effectLst/>
                          <a:uLnTx/>
                          <a:uFillTx/>
                          <a:latin typeface="+mn-lt"/>
                          <a:ea typeface="+mn-ea"/>
                          <a:cs typeface="+mn-cs"/>
                        </a:rPr>
                        <a:t>(Tsui Wah, 2023)</a:t>
                      </a:r>
                    </a:p>
                  </a:txBody>
                  <a:tcPr anchor="ctr"/>
                </a:tc>
                <a:extLst>
                  <a:ext uri="{0D108BD9-81ED-4DB2-BD59-A6C34878D82A}">
                    <a16:rowId xmlns:a16="http://schemas.microsoft.com/office/drawing/2014/main" val="2893122700"/>
                  </a:ext>
                </a:extLst>
              </a:tr>
              <a:tr h="201797">
                <a:tc>
                  <a:txBody>
                    <a:bodyPr/>
                    <a:lstStyle/>
                    <a:p>
                      <a:pPr algn="ctr"/>
                      <a:r>
                        <a:rPr lang="en-US" sz="1200"/>
                        <a:t>Sales</a:t>
                      </a:r>
                      <a:endParaRPr lang="en-HK" sz="1200"/>
                    </a:p>
                  </a:txBody>
                  <a:tcPr anchor="ctr"/>
                </a:tc>
                <a:tc>
                  <a:txBody>
                    <a:bodyPr/>
                    <a:lstStyle/>
                    <a:p>
                      <a:pPr algn="ctr" fontAlgn="b"/>
                      <a:r>
                        <a:rPr lang="en-HK" sz="1100" b="0" i="0" u="none" strike="noStrike" dirty="0">
                          <a:solidFill>
                            <a:srgbClr val="000000"/>
                          </a:solidFill>
                          <a:effectLst/>
                          <a:latin typeface="Calibri" panose="020F0502020204030204" pitchFamily="34" charset="0"/>
                        </a:rPr>
                        <a:t>$1,786,756</a:t>
                      </a:r>
                    </a:p>
                  </a:txBody>
                  <a:tcPr marL="7620" marR="7620" marT="7620" marB="0" anchor="ctr"/>
                </a:tc>
                <a:tc>
                  <a:txBody>
                    <a:bodyPr/>
                    <a:lstStyle/>
                    <a:p>
                      <a:pPr algn="ctr" fontAlgn="b"/>
                      <a:r>
                        <a:rPr lang="en-HK" sz="1100" b="0" i="0" u="none" strike="noStrike" dirty="0">
                          <a:solidFill>
                            <a:srgbClr val="000000"/>
                          </a:solidFill>
                          <a:effectLst/>
                          <a:latin typeface="Calibri" panose="020F0502020204030204" pitchFamily="34" charset="0"/>
                        </a:rPr>
                        <a:t>$1,381,479</a:t>
                      </a:r>
                    </a:p>
                  </a:txBody>
                  <a:tcPr marL="7620" marR="7620" marT="7620" marB="0" anchor="ctr"/>
                </a:tc>
                <a:tc>
                  <a:txBody>
                    <a:bodyPr/>
                    <a:lstStyle/>
                    <a:p>
                      <a:pPr algn="ctr" fontAlgn="b"/>
                      <a:r>
                        <a:rPr lang="en-HK" sz="1100" b="0" i="0" u="none" strike="noStrike" dirty="0">
                          <a:solidFill>
                            <a:srgbClr val="000000"/>
                          </a:solidFill>
                          <a:effectLst/>
                          <a:latin typeface="Calibri" panose="020F0502020204030204" pitchFamily="34" charset="0"/>
                        </a:rPr>
                        <a:t>$900,982*</a:t>
                      </a:r>
                    </a:p>
                  </a:txBody>
                  <a:tcPr marL="7620" marR="7620" marT="7620" marB="0" anchor="ctr"/>
                </a:tc>
                <a:tc>
                  <a:txBody>
                    <a:bodyPr/>
                    <a:lstStyle/>
                    <a:p>
                      <a:pPr algn="ctr" fontAlgn="b"/>
                      <a:r>
                        <a:rPr lang="en-HK" sz="1100" b="0" i="0" u="none" strike="noStrike" dirty="0">
                          <a:solidFill>
                            <a:srgbClr val="000000"/>
                          </a:solidFill>
                          <a:effectLst/>
                          <a:latin typeface="Calibri" panose="020F0502020204030204" pitchFamily="34" charset="0"/>
                        </a:rPr>
                        <a:t>$985,338*</a:t>
                      </a:r>
                    </a:p>
                  </a:txBody>
                  <a:tcPr marL="7620" marR="7620" marT="7620" marB="0" anchor="ctr"/>
                </a:tc>
                <a:tc>
                  <a:txBody>
                    <a:bodyPr/>
                    <a:lstStyle/>
                    <a:p>
                      <a:pPr algn="ctr" fontAlgn="b"/>
                      <a:r>
                        <a:rPr lang="en-HK" sz="1100" b="0" i="0" u="none" strike="noStrike" dirty="0">
                          <a:solidFill>
                            <a:srgbClr val="000000"/>
                          </a:solidFill>
                          <a:effectLst/>
                          <a:latin typeface="Calibri" panose="020F0502020204030204" pitchFamily="34" charset="0"/>
                        </a:rPr>
                        <a:t>$785,797*</a:t>
                      </a:r>
                    </a:p>
                  </a:txBody>
                  <a:tcPr marL="7620" marR="7620" marT="7620" marB="0" anchor="ctr"/>
                </a:tc>
                <a:extLst>
                  <a:ext uri="{0D108BD9-81ED-4DB2-BD59-A6C34878D82A}">
                    <a16:rowId xmlns:a16="http://schemas.microsoft.com/office/drawing/2014/main" val="129237098"/>
                  </a:ext>
                </a:extLst>
              </a:tr>
              <a:tr h="201797">
                <a:tc>
                  <a:txBody>
                    <a:bodyPr/>
                    <a:lstStyle/>
                    <a:p>
                      <a:pPr algn="ctr"/>
                      <a:r>
                        <a:rPr lang="en-US" sz="1200"/>
                        <a:t>Cost of Good Sold </a:t>
                      </a:r>
                      <a:endParaRPr lang="en-HK" sz="1200"/>
                    </a:p>
                  </a:txBody>
                  <a:tcPr anchor="ctr"/>
                </a:tc>
                <a:tc>
                  <a:txBody>
                    <a:bodyPr/>
                    <a:lstStyle/>
                    <a:p>
                      <a:pPr algn="ctr" fontAlgn="b"/>
                      <a:r>
                        <a:rPr lang="en-HK" sz="1100" b="0" i="0" u="none" strike="noStrike">
                          <a:solidFill>
                            <a:srgbClr val="000000"/>
                          </a:solidFill>
                          <a:effectLst/>
                          <a:latin typeface="Calibri" panose="020F0502020204030204" pitchFamily="34" charset="0"/>
                        </a:rPr>
                        <a:t>$497,497</a:t>
                      </a:r>
                    </a:p>
                  </a:txBody>
                  <a:tcPr marL="7620" marR="7620" marT="7620" marB="0" anchor="ctr"/>
                </a:tc>
                <a:tc>
                  <a:txBody>
                    <a:bodyPr/>
                    <a:lstStyle/>
                    <a:p>
                      <a:pPr algn="ctr" fontAlgn="b"/>
                      <a:r>
                        <a:rPr lang="en-HK" sz="1100" b="0" i="0" u="none" strike="noStrike">
                          <a:solidFill>
                            <a:srgbClr val="000000"/>
                          </a:solidFill>
                          <a:effectLst/>
                          <a:latin typeface="Calibri" panose="020F0502020204030204" pitchFamily="34" charset="0"/>
                        </a:rPr>
                        <a:t>$402,376</a:t>
                      </a:r>
                    </a:p>
                  </a:txBody>
                  <a:tcPr marL="7620" marR="7620" marT="7620" marB="0" anchor="ctr"/>
                </a:tc>
                <a:tc>
                  <a:txBody>
                    <a:bodyPr/>
                    <a:lstStyle/>
                    <a:p>
                      <a:pPr algn="ctr" fontAlgn="b"/>
                      <a:r>
                        <a:rPr lang="en-HK" sz="1100" b="0" i="0" u="none" strike="noStrike" dirty="0">
                          <a:solidFill>
                            <a:srgbClr val="000000"/>
                          </a:solidFill>
                          <a:effectLst/>
                          <a:latin typeface="Calibri" panose="020F0502020204030204" pitchFamily="34" charset="0"/>
                        </a:rPr>
                        <a:t>$285,362</a:t>
                      </a:r>
                    </a:p>
                  </a:txBody>
                  <a:tcPr marL="7620" marR="7620" marT="7620" marB="0" anchor="ctr"/>
                </a:tc>
                <a:tc>
                  <a:txBody>
                    <a:bodyPr/>
                    <a:lstStyle/>
                    <a:p>
                      <a:pPr algn="ctr" fontAlgn="b"/>
                      <a:r>
                        <a:rPr lang="en-HK" sz="1100" b="0" i="0" u="none" strike="noStrike">
                          <a:solidFill>
                            <a:srgbClr val="000000"/>
                          </a:solidFill>
                          <a:effectLst/>
                          <a:latin typeface="Calibri" panose="020F0502020204030204" pitchFamily="34" charset="0"/>
                        </a:rPr>
                        <a:t>$282,116</a:t>
                      </a:r>
                    </a:p>
                  </a:txBody>
                  <a:tcPr marL="7620" marR="7620" marT="7620" marB="0" anchor="ctr"/>
                </a:tc>
                <a:tc>
                  <a:txBody>
                    <a:bodyPr/>
                    <a:lstStyle/>
                    <a:p>
                      <a:pPr algn="ctr" fontAlgn="b"/>
                      <a:r>
                        <a:rPr lang="en-HK" sz="1100" b="0" i="0" u="none" strike="noStrike">
                          <a:solidFill>
                            <a:srgbClr val="000000"/>
                          </a:solidFill>
                          <a:effectLst/>
                          <a:latin typeface="Calibri" panose="020F0502020204030204" pitchFamily="34" charset="0"/>
                        </a:rPr>
                        <a:t>$230,825</a:t>
                      </a:r>
                    </a:p>
                  </a:txBody>
                  <a:tcPr marL="7620" marR="7620" marT="7620" marB="0" anchor="ctr"/>
                </a:tc>
                <a:extLst>
                  <a:ext uri="{0D108BD9-81ED-4DB2-BD59-A6C34878D82A}">
                    <a16:rowId xmlns:a16="http://schemas.microsoft.com/office/drawing/2014/main" val="2597410419"/>
                  </a:ext>
                </a:extLst>
              </a:tr>
              <a:tr h="201797">
                <a:tc>
                  <a:txBody>
                    <a:bodyPr/>
                    <a:lstStyle/>
                    <a:p>
                      <a:pPr algn="ctr"/>
                      <a:r>
                        <a:rPr lang="en-US" sz="1200"/>
                        <a:t>Net Income after Tax</a:t>
                      </a:r>
                      <a:endParaRPr lang="en-HK" sz="1200"/>
                    </a:p>
                  </a:txBody>
                  <a:tcPr anchor="ctr"/>
                </a:tc>
                <a:tc>
                  <a:txBody>
                    <a:bodyPr/>
                    <a:lstStyle/>
                    <a:p>
                      <a:pPr marL="0" algn="ctr" defTabSz="457200" rtl="0" eaLnBrk="1" fontAlgn="b" latinLnBrk="0" hangingPunct="1"/>
                      <a:r>
                        <a:rPr lang="en-HK" sz="1100" b="0" i="0" u="none" strike="noStrike" kern="1200" dirty="0">
                          <a:solidFill>
                            <a:srgbClr val="000000"/>
                          </a:solidFill>
                          <a:effectLst/>
                          <a:latin typeface="Calibri" panose="020F0502020204030204" pitchFamily="34" charset="0"/>
                          <a:ea typeface="+mn-ea"/>
                          <a:cs typeface="+mn-cs"/>
                        </a:rPr>
                        <a:t>$4,709</a:t>
                      </a:r>
                    </a:p>
                  </a:txBody>
                  <a:tcPr marL="7620" marR="7620" marT="7620" marB="0" anchor="ctr"/>
                </a:tc>
                <a:tc>
                  <a:txBody>
                    <a:bodyPr/>
                    <a:lstStyle/>
                    <a:p>
                      <a:pPr marL="0" algn="ctr" defTabSz="457200" rtl="0" eaLnBrk="1" fontAlgn="b" latinLnBrk="0" hangingPunct="1"/>
                      <a:r>
                        <a:rPr lang="en-HK" sz="1100" b="0" i="0" u="none" strike="noStrike" kern="1200">
                          <a:solidFill>
                            <a:srgbClr val="000000"/>
                          </a:solidFill>
                          <a:effectLst/>
                          <a:latin typeface="Calibri" panose="020F0502020204030204" pitchFamily="34" charset="0"/>
                          <a:ea typeface="+mn-ea"/>
                          <a:cs typeface="+mn-cs"/>
                        </a:rPr>
                        <a:t>-$319,724</a:t>
                      </a:r>
                    </a:p>
                  </a:txBody>
                  <a:tcPr marL="7620" marR="7620" marT="7620" marB="0" anchor="ctr"/>
                </a:tc>
                <a:tc>
                  <a:txBody>
                    <a:bodyPr/>
                    <a:lstStyle/>
                    <a:p>
                      <a:pPr marL="0" algn="ctr" defTabSz="457200" rtl="0" eaLnBrk="1" fontAlgn="b" latinLnBrk="0" hangingPunct="1"/>
                      <a:r>
                        <a:rPr lang="en-HK" sz="1100" b="0" i="0" u="none" strike="noStrike" kern="1200" dirty="0">
                          <a:solidFill>
                            <a:srgbClr val="000000"/>
                          </a:solidFill>
                          <a:effectLst/>
                          <a:latin typeface="Calibri" panose="020F0502020204030204" pitchFamily="34" charset="0"/>
                          <a:ea typeface="+mn-ea"/>
                          <a:cs typeface="+mn-cs"/>
                        </a:rPr>
                        <a:t>-$126,994</a:t>
                      </a:r>
                    </a:p>
                  </a:txBody>
                  <a:tcPr marL="7620" marR="7620" marT="7620" marB="0" anchor="ctr"/>
                </a:tc>
                <a:tc>
                  <a:txBody>
                    <a:bodyPr/>
                    <a:lstStyle/>
                    <a:p>
                      <a:pPr marL="0" algn="ctr" defTabSz="457200" rtl="0" eaLnBrk="1" fontAlgn="b" latinLnBrk="0" hangingPunct="1"/>
                      <a:r>
                        <a:rPr lang="en-HK" sz="1100" b="0" i="0" u="none" strike="noStrike" kern="1200">
                          <a:solidFill>
                            <a:srgbClr val="000000"/>
                          </a:solidFill>
                          <a:effectLst/>
                          <a:latin typeface="Calibri" panose="020F0502020204030204" pitchFamily="34" charset="0"/>
                          <a:ea typeface="+mn-ea"/>
                          <a:cs typeface="+mn-cs"/>
                        </a:rPr>
                        <a:t>-$124,049</a:t>
                      </a:r>
                    </a:p>
                  </a:txBody>
                  <a:tcPr marL="7620" marR="7620" marT="7620" marB="0" anchor="ctr"/>
                </a:tc>
                <a:tc>
                  <a:txBody>
                    <a:bodyPr/>
                    <a:lstStyle/>
                    <a:p>
                      <a:pPr marL="0" algn="ctr" defTabSz="457200" rtl="0" eaLnBrk="1" fontAlgn="b" latinLnBrk="0" hangingPunct="1"/>
                      <a:r>
                        <a:rPr lang="en-HK" sz="1100" b="0" i="0" u="none" strike="noStrike" kern="1200">
                          <a:solidFill>
                            <a:srgbClr val="000000"/>
                          </a:solidFill>
                          <a:effectLst/>
                          <a:latin typeface="Calibri" panose="020F0502020204030204" pitchFamily="34" charset="0"/>
                          <a:ea typeface="+mn-ea"/>
                          <a:cs typeface="+mn-cs"/>
                        </a:rPr>
                        <a:t>$55,880</a:t>
                      </a:r>
                    </a:p>
                  </a:txBody>
                  <a:tcPr marL="7620" marR="7620" marT="7620" marB="0" anchor="ctr"/>
                </a:tc>
                <a:extLst>
                  <a:ext uri="{0D108BD9-81ED-4DB2-BD59-A6C34878D82A}">
                    <a16:rowId xmlns:a16="http://schemas.microsoft.com/office/drawing/2014/main" val="1459900808"/>
                  </a:ext>
                </a:extLst>
              </a:tr>
              <a:tr h="201797">
                <a:tc>
                  <a:txBody>
                    <a:bodyPr/>
                    <a:lstStyle/>
                    <a:p>
                      <a:pPr algn="ctr"/>
                      <a:r>
                        <a:rPr lang="en-US" sz="1200"/>
                        <a:t>Inventory</a:t>
                      </a:r>
                      <a:endParaRPr lang="en-HK" sz="1200"/>
                    </a:p>
                  </a:txBody>
                  <a:tcPr anchor="ctr"/>
                </a:tc>
                <a:tc>
                  <a:txBody>
                    <a:bodyPr/>
                    <a:lstStyle/>
                    <a:p>
                      <a:pPr marL="0" algn="ctr" defTabSz="457200" rtl="0" eaLnBrk="1" fontAlgn="b" latinLnBrk="0" hangingPunct="1"/>
                      <a:r>
                        <a:rPr lang="en-HK" sz="1100" b="0" i="0" u="none" strike="noStrike" kern="1200">
                          <a:solidFill>
                            <a:srgbClr val="000000"/>
                          </a:solidFill>
                          <a:effectLst/>
                          <a:latin typeface="Calibri" panose="020F0502020204030204" pitchFamily="34" charset="0"/>
                          <a:ea typeface="+mn-ea"/>
                          <a:cs typeface="+mn-cs"/>
                        </a:rPr>
                        <a:t>$19,431</a:t>
                      </a:r>
                    </a:p>
                  </a:txBody>
                  <a:tcPr marL="7620" marR="7620" marT="7620" marB="0" anchor="ctr"/>
                </a:tc>
                <a:tc>
                  <a:txBody>
                    <a:bodyPr/>
                    <a:lstStyle/>
                    <a:p>
                      <a:pPr marL="0" algn="ctr" defTabSz="457200" rtl="0" eaLnBrk="1" fontAlgn="b" latinLnBrk="0" hangingPunct="1"/>
                      <a:r>
                        <a:rPr lang="en-HK" sz="1100" b="0" i="0" u="none" strike="noStrike" kern="1200">
                          <a:solidFill>
                            <a:srgbClr val="000000"/>
                          </a:solidFill>
                          <a:effectLst/>
                          <a:latin typeface="Calibri" panose="020F0502020204030204" pitchFamily="34" charset="0"/>
                          <a:ea typeface="+mn-ea"/>
                          <a:cs typeface="+mn-cs"/>
                        </a:rPr>
                        <a:t>$18,197</a:t>
                      </a:r>
                    </a:p>
                  </a:txBody>
                  <a:tcPr marL="7620" marR="7620" marT="7620" marB="0" anchor="ctr"/>
                </a:tc>
                <a:tc>
                  <a:txBody>
                    <a:bodyPr/>
                    <a:lstStyle/>
                    <a:p>
                      <a:pPr marL="0" algn="ctr" defTabSz="457200" rtl="0" eaLnBrk="1" fontAlgn="b" latinLnBrk="0" hangingPunct="1"/>
                      <a:r>
                        <a:rPr lang="en-HK" sz="1100" b="0" i="0" u="none" strike="noStrike" kern="1200">
                          <a:solidFill>
                            <a:srgbClr val="000000"/>
                          </a:solidFill>
                          <a:effectLst/>
                          <a:latin typeface="Calibri" panose="020F0502020204030204" pitchFamily="34" charset="0"/>
                          <a:ea typeface="+mn-ea"/>
                          <a:cs typeface="+mn-cs"/>
                        </a:rPr>
                        <a:t>$18,053</a:t>
                      </a:r>
                    </a:p>
                  </a:txBody>
                  <a:tcPr marL="7620" marR="7620" marT="7620" marB="0" anchor="ctr"/>
                </a:tc>
                <a:tc>
                  <a:txBody>
                    <a:bodyPr/>
                    <a:lstStyle/>
                    <a:p>
                      <a:pPr marL="0" algn="ctr" defTabSz="457200" rtl="0" eaLnBrk="1" fontAlgn="b" latinLnBrk="0" hangingPunct="1"/>
                      <a:r>
                        <a:rPr lang="en-HK" sz="1100" b="0" i="0" u="none" strike="noStrike" kern="1200" dirty="0">
                          <a:solidFill>
                            <a:srgbClr val="000000"/>
                          </a:solidFill>
                          <a:effectLst/>
                          <a:latin typeface="Calibri" panose="020F0502020204030204" pitchFamily="34" charset="0"/>
                          <a:ea typeface="+mn-ea"/>
                          <a:cs typeface="+mn-cs"/>
                        </a:rPr>
                        <a:t>$14,010</a:t>
                      </a:r>
                    </a:p>
                  </a:txBody>
                  <a:tcPr marL="7620" marR="7620" marT="7620" marB="0" anchor="ctr"/>
                </a:tc>
                <a:tc>
                  <a:txBody>
                    <a:bodyPr/>
                    <a:lstStyle/>
                    <a:p>
                      <a:pPr marL="0" algn="ctr" defTabSz="457200" rtl="0" eaLnBrk="1" fontAlgn="b" latinLnBrk="0" hangingPunct="1"/>
                      <a:r>
                        <a:rPr lang="en-HK" sz="1100" b="0" i="0" u="none" strike="noStrike" kern="1200">
                          <a:solidFill>
                            <a:srgbClr val="000000"/>
                          </a:solidFill>
                          <a:effectLst/>
                          <a:latin typeface="Calibri" panose="020F0502020204030204" pitchFamily="34" charset="0"/>
                          <a:ea typeface="+mn-ea"/>
                          <a:cs typeface="+mn-cs"/>
                        </a:rPr>
                        <a:t>$8,695</a:t>
                      </a:r>
                    </a:p>
                  </a:txBody>
                  <a:tcPr marL="7620" marR="7620" marT="7620" marB="0" anchor="ctr"/>
                </a:tc>
                <a:extLst>
                  <a:ext uri="{0D108BD9-81ED-4DB2-BD59-A6C34878D82A}">
                    <a16:rowId xmlns:a16="http://schemas.microsoft.com/office/drawing/2014/main" val="395617979"/>
                  </a:ext>
                </a:extLst>
              </a:tr>
              <a:tr h="201797">
                <a:tc>
                  <a:txBody>
                    <a:bodyPr/>
                    <a:lstStyle/>
                    <a:p>
                      <a:pPr algn="ctr"/>
                      <a:r>
                        <a:rPr lang="en-US" sz="1200"/>
                        <a:t>Cash</a:t>
                      </a:r>
                      <a:endParaRPr lang="en-HK" sz="1200"/>
                    </a:p>
                  </a:txBody>
                  <a:tcPr anchor="ctr"/>
                </a:tc>
                <a:tc>
                  <a:txBody>
                    <a:bodyPr/>
                    <a:lstStyle/>
                    <a:p>
                      <a:pPr algn="ctr" fontAlgn="b"/>
                      <a:r>
                        <a:rPr lang="en-HK" sz="1100" b="0" i="0" u="none" strike="noStrike" dirty="0">
                          <a:solidFill>
                            <a:srgbClr val="000000"/>
                          </a:solidFill>
                          <a:effectLst/>
                          <a:latin typeface="Calibri" panose="020F0502020204030204" pitchFamily="34" charset="0"/>
                        </a:rPr>
                        <a:t>$424,480</a:t>
                      </a:r>
                    </a:p>
                  </a:txBody>
                  <a:tcPr marL="7620" marR="7620" marT="7620" marB="0" anchor="ctr"/>
                </a:tc>
                <a:tc>
                  <a:txBody>
                    <a:bodyPr/>
                    <a:lstStyle/>
                    <a:p>
                      <a:pPr algn="ctr" fontAlgn="b"/>
                      <a:r>
                        <a:rPr lang="en-HK" sz="1100" b="0" i="0" u="none" strike="noStrike">
                          <a:solidFill>
                            <a:srgbClr val="000000"/>
                          </a:solidFill>
                          <a:effectLst/>
                          <a:latin typeface="Calibri" panose="020F0502020204030204" pitchFamily="34" charset="0"/>
                        </a:rPr>
                        <a:t>$237,392</a:t>
                      </a:r>
                    </a:p>
                  </a:txBody>
                  <a:tcPr marL="7620" marR="7620" marT="7620" marB="0" anchor="ctr"/>
                </a:tc>
                <a:tc>
                  <a:txBody>
                    <a:bodyPr/>
                    <a:lstStyle/>
                    <a:p>
                      <a:pPr algn="ctr" fontAlgn="b"/>
                      <a:r>
                        <a:rPr lang="en-HK" sz="1100" b="0" i="0" u="none" strike="noStrike">
                          <a:solidFill>
                            <a:srgbClr val="000000"/>
                          </a:solidFill>
                          <a:effectLst/>
                          <a:latin typeface="Calibri" panose="020F0502020204030204" pitchFamily="34" charset="0"/>
                        </a:rPr>
                        <a:t>$167,198</a:t>
                      </a:r>
                    </a:p>
                  </a:txBody>
                  <a:tcPr marL="7620" marR="7620" marT="7620" marB="0" anchor="ctr"/>
                </a:tc>
                <a:tc>
                  <a:txBody>
                    <a:bodyPr/>
                    <a:lstStyle/>
                    <a:p>
                      <a:pPr algn="ctr" fontAlgn="b"/>
                      <a:r>
                        <a:rPr lang="en-HK" sz="1100" b="0" i="0" u="none" strike="noStrike">
                          <a:solidFill>
                            <a:srgbClr val="000000"/>
                          </a:solidFill>
                          <a:effectLst/>
                          <a:latin typeface="Calibri" panose="020F0502020204030204" pitchFamily="34" charset="0"/>
                        </a:rPr>
                        <a:t>$103,261</a:t>
                      </a:r>
                    </a:p>
                  </a:txBody>
                  <a:tcPr marL="7620" marR="7620" marT="7620" marB="0" anchor="ctr"/>
                </a:tc>
                <a:tc>
                  <a:txBody>
                    <a:bodyPr/>
                    <a:lstStyle/>
                    <a:p>
                      <a:pPr algn="ctr" fontAlgn="b"/>
                      <a:r>
                        <a:rPr lang="en-HK" sz="1100" b="0" i="0" u="none" strike="noStrike">
                          <a:solidFill>
                            <a:srgbClr val="000000"/>
                          </a:solidFill>
                          <a:effectLst/>
                          <a:latin typeface="Calibri" panose="020F0502020204030204" pitchFamily="34" charset="0"/>
                        </a:rPr>
                        <a:t>$186,395</a:t>
                      </a:r>
                    </a:p>
                  </a:txBody>
                  <a:tcPr marL="7620" marR="7620" marT="7620" marB="0" anchor="ctr"/>
                </a:tc>
                <a:extLst>
                  <a:ext uri="{0D108BD9-81ED-4DB2-BD59-A6C34878D82A}">
                    <a16:rowId xmlns:a16="http://schemas.microsoft.com/office/drawing/2014/main" val="2083928182"/>
                  </a:ext>
                </a:extLst>
              </a:tr>
              <a:tr h="233097">
                <a:tc>
                  <a:txBody>
                    <a:bodyPr/>
                    <a:lstStyle/>
                    <a:p>
                      <a:pPr algn="ctr"/>
                      <a:r>
                        <a:rPr lang="en-US" sz="1200"/>
                        <a:t>Number of Restaurants</a:t>
                      </a:r>
                      <a:endParaRPr lang="en-HK" sz="1200"/>
                    </a:p>
                  </a:txBody>
                  <a:tcPr anchor="ctr"/>
                </a:tc>
                <a:tc>
                  <a:txBody>
                    <a:bodyPr/>
                    <a:lstStyle/>
                    <a:p>
                      <a:pPr algn="ctr"/>
                      <a:r>
                        <a:rPr lang="en-US" sz="1200" dirty="0"/>
                        <a:t>83</a:t>
                      </a:r>
                      <a:endParaRPr lang="en-HK" sz="1200" dirty="0"/>
                    </a:p>
                  </a:txBody>
                  <a:tcPr anchor="ctr"/>
                </a:tc>
                <a:tc>
                  <a:txBody>
                    <a:bodyPr/>
                    <a:lstStyle/>
                    <a:p>
                      <a:pPr algn="ctr"/>
                      <a:r>
                        <a:rPr lang="en-US" sz="1200"/>
                        <a:t>83</a:t>
                      </a:r>
                      <a:endParaRPr lang="en-HK" sz="1200"/>
                    </a:p>
                  </a:txBody>
                  <a:tcPr anchor="ctr"/>
                </a:tc>
                <a:tc>
                  <a:txBody>
                    <a:bodyPr/>
                    <a:lstStyle/>
                    <a:p>
                      <a:pPr algn="ctr"/>
                      <a:r>
                        <a:rPr lang="en-US" sz="1200"/>
                        <a:t>79</a:t>
                      </a:r>
                      <a:endParaRPr lang="en-HK" sz="1200"/>
                    </a:p>
                  </a:txBody>
                  <a:tcPr anchor="ctr"/>
                </a:tc>
                <a:tc>
                  <a:txBody>
                    <a:bodyPr/>
                    <a:lstStyle/>
                    <a:p>
                      <a:pPr algn="ctr"/>
                      <a:r>
                        <a:rPr lang="en-US" sz="1200"/>
                        <a:t>85</a:t>
                      </a:r>
                      <a:endParaRPr lang="en-HK" sz="1200"/>
                    </a:p>
                  </a:txBody>
                  <a:tcPr anchor="ctr"/>
                </a:tc>
                <a:tc>
                  <a:txBody>
                    <a:bodyPr/>
                    <a:lstStyle/>
                    <a:p>
                      <a:pPr algn="ctr"/>
                      <a:r>
                        <a:rPr lang="en-US" sz="1200"/>
                        <a:t>79</a:t>
                      </a:r>
                      <a:endParaRPr lang="en-HK" sz="1200"/>
                    </a:p>
                  </a:txBody>
                  <a:tcPr anchor="ctr"/>
                </a:tc>
                <a:extLst>
                  <a:ext uri="{0D108BD9-81ED-4DB2-BD59-A6C34878D82A}">
                    <a16:rowId xmlns:a16="http://schemas.microsoft.com/office/drawing/2014/main" val="174016666"/>
                  </a:ext>
                </a:extLst>
              </a:tr>
              <a:tr h="218927">
                <a:tc>
                  <a:txBody>
                    <a:bodyPr/>
                    <a:lstStyle/>
                    <a:p>
                      <a:pPr algn="ctr"/>
                      <a:r>
                        <a:rPr lang="en-US" sz="1200"/>
                        <a:t>Number of Staff</a:t>
                      </a:r>
                      <a:endParaRPr lang="en-HK" sz="1200"/>
                    </a:p>
                  </a:txBody>
                  <a:tcPr anchor="ctr"/>
                </a:tc>
                <a:tc>
                  <a:txBody>
                    <a:bodyPr/>
                    <a:lstStyle/>
                    <a:p>
                      <a:pPr algn="ctr"/>
                      <a:r>
                        <a:rPr lang="en-US" sz="1200"/>
                        <a:t>4,227</a:t>
                      </a:r>
                      <a:endParaRPr lang="en-HK" sz="1200"/>
                    </a:p>
                  </a:txBody>
                  <a:tcPr anchor="ctr"/>
                </a:tc>
                <a:tc>
                  <a:txBody>
                    <a:bodyPr/>
                    <a:lstStyle/>
                    <a:p>
                      <a:pPr algn="ctr"/>
                      <a:r>
                        <a:rPr lang="en-US" sz="1200"/>
                        <a:t>3,039</a:t>
                      </a:r>
                      <a:endParaRPr lang="en-HK" sz="1200"/>
                    </a:p>
                  </a:txBody>
                  <a:tcPr anchor="ctr"/>
                </a:tc>
                <a:tc>
                  <a:txBody>
                    <a:bodyPr/>
                    <a:lstStyle/>
                    <a:p>
                      <a:pPr algn="ctr"/>
                      <a:r>
                        <a:rPr lang="en-US" sz="1200"/>
                        <a:t>2,953</a:t>
                      </a:r>
                      <a:endParaRPr lang="en-HK" sz="1200"/>
                    </a:p>
                  </a:txBody>
                  <a:tcPr anchor="ctr"/>
                </a:tc>
                <a:tc>
                  <a:txBody>
                    <a:bodyPr/>
                    <a:lstStyle/>
                    <a:p>
                      <a:pPr algn="ctr"/>
                      <a:r>
                        <a:rPr lang="en-US" sz="1200"/>
                        <a:t>2,448</a:t>
                      </a:r>
                      <a:endParaRPr lang="en-HK" sz="1200"/>
                    </a:p>
                  </a:txBody>
                  <a:tcPr anchor="ctr"/>
                </a:tc>
                <a:tc>
                  <a:txBody>
                    <a:bodyPr/>
                    <a:lstStyle/>
                    <a:p>
                      <a:pPr algn="ctr"/>
                      <a:r>
                        <a:rPr lang="en-US" sz="1200" dirty="0"/>
                        <a:t>2,565</a:t>
                      </a:r>
                      <a:endParaRPr lang="en-HK" sz="1200" dirty="0"/>
                    </a:p>
                  </a:txBody>
                  <a:tcPr anchor="ctr"/>
                </a:tc>
                <a:extLst>
                  <a:ext uri="{0D108BD9-81ED-4DB2-BD59-A6C34878D82A}">
                    <a16:rowId xmlns:a16="http://schemas.microsoft.com/office/drawing/2014/main" val="235670580"/>
                  </a:ext>
                </a:extLst>
              </a:tr>
            </a:tbl>
          </a:graphicData>
        </a:graphic>
      </p:graphicFrame>
      <p:sp>
        <p:nvSpPr>
          <p:cNvPr id="2" name="TextBox 1">
            <a:extLst>
              <a:ext uri="{FF2B5EF4-FFF2-40B4-BE49-F238E27FC236}">
                <a16:creationId xmlns:a16="http://schemas.microsoft.com/office/drawing/2014/main" id="{1A5C7E03-2D09-5B3E-5EB0-B9ABB99F73A4}"/>
              </a:ext>
            </a:extLst>
          </p:cNvPr>
          <p:cNvSpPr txBox="1"/>
          <p:nvPr/>
        </p:nvSpPr>
        <p:spPr>
          <a:xfrm>
            <a:off x="8224906" y="6151559"/>
            <a:ext cx="3083668" cy="369332"/>
          </a:xfrm>
          <a:prstGeom prst="rect">
            <a:avLst/>
          </a:prstGeom>
          <a:noFill/>
        </p:spPr>
        <p:txBody>
          <a:bodyPr wrap="square" rtlCol="0">
            <a:spAutoFit/>
          </a:bodyPr>
          <a:lstStyle/>
          <a:p>
            <a:r>
              <a:rPr lang="en-US" dirty="0"/>
              <a:t>Created by the author</a:t>
            </a:r>
            <a:endParaRPr lang="en-HK" dirty="0"/>
          </a:p>
        </p:txBody>
      </p:sp>
      <p:graphicFrame>
        <p:nvGraphicFramePr>
          <p:cNvPr id="3" name="Chart 2">
            <a:extLst>
              <a:ext uri="{FF2B5EF4-FFF2-40B4-BE49-F238E27FC236}">
                <a16:creationId xmlns:a16="http://schemas.microsoft.com/office/drawing/2014/main" id="{E34AF88D-B44D-E1E0-43AE-959F06ABAA09}"/>
              </a:ext>
            </a:extLst>
          </p:cNvPr>
          <p:cNvGraphicFramePr>
            <a:graphicFrameLocks/>
          </p:cNvGraphicFramePr>
          <p:nvPr>
            <p:extLst>
              <p:ext uri="{D42A27DB-BD31-4B8C-83A1-F6EECF244321}">
                <p14:modId xmlns:p14="http://schemas.microsoft.com/office/powerpoint/2010/main" val="1116142937"/>
              </p:ext>
            </p:extLst>
          </p:nvPr>
        </p:nvGraphicFramePr>
        <p:xfrm>
          <a:off x="425291" y="1060440"/>
          <a:ext cx="3780473" cy="207359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a:extLst>
              <a:ext uri="{FF2B5EF4-FFF2-40B4-BE49-F238E27FC236}">
                <a16:creationId xmlns:a16="http://schemas.microsoft.com/office/drawing/2014/main" id="{0E6C876E-D9FE-68BB-BB0E-BF5F265A4D0B}"/>
              </a:ext>
            </a:extLst>
          </p:cNvPr>
          <p:cNvGraphicFramePr>
            <a:graphicFrameLocks/>
          </p:cNvGraphicFramePr>
          <p:nvPr>
            <p:extLst>
              <p:ext uri="{D42A27DB-BD31-4B8C-83A1-F6EECF244321}">
                <p14:modId xmlns:p14="http://schemas.microsoft.com/office/powerpoint/2010/main" val="4227800371"/>
              </p:ext>
            </p:extLst>
          </p:nvPr>
        </p:nvGraphicFramePr>
        <p:xfrm>
          <a:off x="4352993" y="1061026"/>
          <a:ext cx="3780473" cy="2150806"/>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7" name="Chart 6">
            <a:extLst>
              <a:ext uri="{FF2B5EF4-FFF2-40B4-BE49-F238E27FC236}">
                <a16:creationId xmlns:a16="http://schemas.microsoft.com/office/drawing/2014/main" id="{CF8676F8-C283-205F-8768-618DAAA64171}"/>
              </a:ext>
            </a:extLst>
          </p:cNvPr>
          <p:cNvGraphicFramePr>
            <a:graphicFrameLocks/>
          </p:cNvGraphicFramePr>
          <p:nvPr>
            <p:extLst>
              <p:ext uri="{D42A27DB-BD31-4B8C-83A1-F6EECF244321}">
                <p14:modId xmlns:p14="http://schemas.microsoft.com/office/powerpoint/2010/main" val="3094739318"/>
              </p:ext>
            </p:extLst>
          </p:nvPr>
        </p:nvGraphicFramePr>
        <p:xfrm>
          <a:off x="8317149" y="1283467"/>
          <a:ext cx="3299676" cy="1850566"/>
        </p:xfrm>
        <a:graphic>
          <a:graphicData uri="http://schemas.openxmlformats.org/drawingml/2006/chart">
            <c:chart xmlns:c="http://schemas.openxmlformats.org/drawingml/2006/chart" xmlns:r="http://schemas.openxmlformats.org/officeDocument/2006/relationships" r:id="rId5"/>
          </a:graphicData>
        </a:graphic>
      </p:graphicFrame>
      <p:sp>
        <p:nvSpPr>
          <p:cNvPr id="8" name="Content Placeholder 2">
            <a:extLst>
              <a:ext uri="{FF2B5EF4-FFF2-40B4-BE49-F238E27FC236}">
                <a16:creationId xmlns:a16="http://schemas.microsoft.com/office/drawing/2014/main" id="{4234A539-8A42-2A0A-2FCF-62EB3C44F026}"/>
              </a:ext>
            </a:extLst>
          </p:cNvPr>
          <p:cNvSpPr>
            <a:spLocks noGrp="1"/>
          </p:cNvSpPr>
          <p:nvPr>
            <p:ph idx="1"/>
          </p:nvPr>
        </p:nvSpPr>
        <p:spPr>
          <a:xfrm>
            <a:off x="688234" y="5887439"/>
            <a:ext cx="4503526" cy="970561"/>
          </a:xfrm>
        </p:spPr>
        <p:txBody>
          <a:bodyPr vert="horz" lIns="91440" tIns="45720" rIns="91440" bIns="45720" rtlCol="0" anchor="t">
            <a:normAutofit fontScale="85000" lnSpcReduction="10000"/>
          </a:bodyPr>
          <a:lstStyle/>
          <a:p>
            <a:pPr marL="54900" indent="0">
              <a:lnSpc>
                <a:spcPct val="110000"/>
              </a:lnSpc>
              <a:spcBef>
                <a:spcPts val="200"/>
              </a:spcBef>
              <a:buNone/>
            </a:pPr>
            <a:r>
              <a:rPr lang="en-GB" sz="1400" dirty="0">
                <a:latin typeface="Abadi" panose="020B0604020104020204" pitchFamily="34" charset="0"/>
              </a:rPr>
              <a:t>*Deducting the subsidies from the Employment Support Scheme</a:t>
            </a:r>
          </a:p>
          <a:p>
            <a:pPr indent="-288000">
              <a:lnSpc>
                <a:spcPct val="110000"/>
              </a:lnSpc>
              <a:spcBef>
                <a:spcPts val="200"/>
              </a:spcBef>
            </a:pPr>
            <a:r>
              <a:rPr lang="en-GB" sz="1400" dirty="0">
                <a:latin typeface="Abadi" panose="020B0604020104020204" pitchFamily="34" charset="0"/>
              </a:rPr>
              <a:t>2021: HK$55,400,000 </a:t>
            </a:r>
          </a:p>
          <a:p>
            <a:pPr indent="-288000">
              <a:lnSpc>
                <a:spcPct val="110000"/>
              </a:lnSpc>
              <a:spcBef>
                <a:spcPts val="200"/>
              </a:spcBef>
            </a:pPr>
            <a:r>
              <a:rPr lang="en-GB" sz="1400" dirty="0">
                <a:latin typeface="Abadi" panose="020B0604020104020204" pitchFamily="34" charset="0"/>
              </a:rPr>
              <a:t>2022: HK$7,987,000</a:t>
            </a:r>
          </a:p>
          <a:p>
            <a:pPr indent="-288000">
              <a:lnSpc>
                <a:spcPct val="110000"/>
              </a:lnSpc>
              <a:spcBef>
                <a:spcPts val="200"/>
              </a:spcBef>
            </a:pPr>
            <a:r>
              <a:rPr lang="en-GB" sz="1400" dirty="0">
                <a:latin typeface="Abadi" panose="020B0604020104020204" pitchFamily="34" charset="0"/>
              </a:rPr>
              <a:t>2023: HK$20,600,000</a:t>
            </a:r>
          </a:p>
        </p:txBody>
      </p:sp>
    </p:spTree>
    <p:extLst>
      <p:ext uri="{BB962C8B-B14F-4D97-AF65-F5344CB8AC3E}">
        <p14:creationId xmlns:p14="http://schemas.microsoft.com/office/powerpoint/2010/main" val="3204133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CB68DB7-052D-3565-6F58-D36F78875DED}"/>
              </a:ext>
            </a:extLst>
          </p:cNvPr>
          <p:cNvSpPr>
            <a:spLocks noGrp="1"/>
          </p:cNvSpPr>
          <p:nvPr>
            <p:ph type="title"/>
          </p:nvPr>
        </p:nvSpPr>
        <p:spPr>
          <a:xfrm>
            <a:off x="327139" y="308041"/>
            <a:ext cx="10042546" cy="567448"/>
          </a:xfrm>
        </p:spPr>
        <p:txBody>
          <a:bodyPr>
            <a:normAutofit fontScale="90000"/>
          </a:bodyPr>
          <a:lstStyle/>
          <a:p>
            <a:r>
              <a:rPr lang="en-US" sz="3200" b="1">
                <a:solidFill>
                  <a:schemeClr val="tx1"/>
                </a:solidFill>
              </a:rPr>
              <a:t>Restaurant’s Location Distribution and Contribution</a:t>
            </a:r>
            <a:endParaRPr lang="en-HK" sz="3200" b="1">
              <a:solidFill>
                <a:schemeClr val="tx1"/>
              </a:solidFill>
            </a:endParaRPr>
          </a:p>
        </p:txBody>
      </p:sp>
      <p:graphicFrame>
        <p:nvGraphicFramePr>
          <p:cNvPr id="7" name="Table 6">
            <a:extLst>
              <a:ext uri="{FF2B5EF4-FFF2-40B4-BE49-F238E27FC236}">
                <a16:creationId xmlns:a16="http://schemas.microsoft.com/office/drawing/2014/main" id="{9F7D8773-E552-C51B-DB16-7094E003CF4F}"/>
              </a:ext>
            </a:extLst>
          </p:cNvPr>
          <p:cNvGraphicFramePr>
            <a:graphicFrameLocks noGrp="1"/>
          </p:cNvGraphicFramePr>
          <p:nvPr>
            <p:extLst>
              <p:ext uri="{D42A27DB-BD31-4B8C-83A1-F6EECF244321}">
                <p14:modId xmlns:p14="http://schemas.microsoft.com/office/powerpoint/2010/main" val="2792529359"/>
              </p:ext>
            </p:extLst>
          </p:nvPr>
        </p:nvGraphicFramePr>
        <p:xfrm>
          <a:off x="617163" y="3684716"/>
          <a:ext cx="9462497" cy="3114506"/>
        </p:xfrm>
        <a:graphic>
          <a:graphicData uri="http://schemas.openxmlformats.org/drawingml/2006/table">
            <a:tbl>
              <a:tblPr firstRow="1" bandRow="1">
                <a:tableStyleId>{5C22544A-7EE6-4342-B048-85BDC9FD1C3A}</a:tableStyleId>
              </a:tblPr>
              <a:tblGrid>
                <a:gridCol w="2814692">
                  <a:extLst>
                    <a:ext uri="{9D8B030D-6E8A-4147-A177-3AD203B41FA5}">
                      <a16:colId xmlns:a16="http://schemas.microsoft.com/office/drawing/2014/main" val="475332030"/>
                    </a:ext>
                  </a:extLst>
                </a:gridCol>
                <a:gridCol w="1329561">
                  <a:extLst>
                    <a:ext uri="{9D8B030D-6E8A-4147-A177-3AD203B41FA5}">
                      <a16:colId xmlns:a16="http://schemas.microsoft.com/office/drawing/2014/main" val="2270704600"/>
                    </a:ext>
                  </a:extLst>
                </a:gridCol>
                <a:gridCol w="1329561">
                  <a:extLst>
                    <a:ext uri="{9D8B030D-6E8A-4147-A177-3AD203B41FA5}">
                      <a16:colId xmlns:a16="http://schemas.microsoft.com/office/drawing/2014/main" val="2203297421"/>
                    </a:ext>
                  </a:extLst>
                </a:gridCol>
                <a:gridCol w="1329561">
                  <a:extLst>
                    <a:ext uri="{9D8B030D-6E8A-4147-A177-3AD203B41FA5}">
                      <a16:colId xmlns:a16="http://schemas.microsoft.com/office/drawing/2014/main" val="2801413694"/>
                    </a:ext>
                  </a:extLst>
                </a:gridCol>
                <a:gridCol w="1329561">
                  <a:extLst>
                    <a:ext uri="{9D8B030D-6E8A-4147-A177-3AD203B41FA5}">
                      <a16:colId xmlns:a16="http://schemas.microsoft.com/office/drawing/2014/main" val="2471312919"/>
                    </a:ext>
                  </a:extLst>
                </a:gridCol>
                <a:gridCol w="1329561">
                  <a:extLst>
                    <a:ext uri="{9D8B030D-6E8A-4147-A177-3AD203B41FA5}">
                      <a16:colId xmlns:a16="http://schemas.microsoft.com/office/drawing/2014/main" val="3787925528"/>
                    </a:ext>
                  </a:extLst>
                </a:gridCol>
              </a:tblGrid>
              <a:tr h="210251">
                <a:tc>
                  <a:txBody>
                    <a:bodyPr/>
                    <a:lstStyle/>
                    <a:p>
                      <a:endParaRPr lang="en-HK" sz="1400"/>
                    </a:p>
                  </a:txBody>
                  <a:tcPr/>
                </a:tc>
                <a:tc>
                  <a:txBody>
                    <a:bodyPr/>
                    <a:lstStyle/>
                    <a:p>
                      <a:pPr lvl="0" algn="ctr">
                        <a:buNone/>
                      </a:pPr>
                      <a:r>
                        <a:rPr lang="en-US" sz="1200" dirty="0"/>
                        <a:t>2019</a:t>
                      </a:r>
                    </a:p>
                    <a:p>
                      <a:pPr lvl="0" algn="ctr">
                        <a:buNone/>
                      </a:pPr>
                      <a:r>
                        <a:rPr lang="en-US" sz="900" dirty="0"/>
                        <a:t>(Tsui Wah, 2019)</a:t>
                      </a:r>
                      <a:endParaRPr lang="en-HK" dirty="0"/>
                    </a:p>
                  </a:txBody>
                  <a:tcPr anchor="ctr"/>
                </a:tc>
                <a:tc>
                  <a:txBody>
                    <a:bodyPr/>
                    <a:lstStyle/>
                    <a:p>
                      <a:pPr lvl="0" algn="ctr">
                        <a:buNone/>
                      </a:pPr>
                      <a:r>
                        <a:rPr lang="en-US" sz="1200" dirty="0"/>
                        <a:t>2020</a:t>
                      </a:r>
                    </a:p>
                    <a:p>
                      <a:pPr marL="0" marR="0" lvl="0" indent="0" algn="ctr" rtl="0">
                        <a:lnSpc>
                          <a:spcPct val="100000"/>
                        </a:lnSpc>
                        <a:spcBef>
                          <a:spcPts val="0"/>
                        </a:spcBef>
                        <a:spcAft>
                          <a:spcPts val="0"/>
                        </a:spcAft>
                        <a:buClrTx/>
                        <a:buSzTx/>
                        <a:buFontTx/>
                        <a:buNone/>
                      </a:pPr>
                      <a:r>
                        <a:rPr lang="en-US" sz="900" b="1" kern="1200" dirty="0">
                          <a:solidFill>
                            <a:schemeClr val="lt1"/>
                          </a:solidFill>
                          <a:latin typeface="+mn-lt"/>
                          <a:ea typeface="+mn-ea"/>
                          <a:cs typeface="+mn-cs"/>
                        </a:rPr>
                        <a:t>(Tsui Wah, 2020)</a:t>
                      </a:r>
                      <a:endParaRPr lang="en-HK" dirty="0"/>
                    </a:p>
                  </a:txBody>
                  <a:tcPr anchor="ctr"/>
                </a:tc>
                <a:tc>
                  <a:txBody>
                    <a:bodyPr/>
                    <a:lstStyle/>
                    <a:p>
                      <a:pPr lvl="0" algn="ctr">
                        <a:buNone/>
                      </a:pPr>
                      <a:r>
                        <a:rPr lang="en-US" sz="1200" dirty="0"/>
                        <a:t>2021</a:t>
                      </a:r>
                    </a:p>
                    <a:p>
                      <a:pPr lvl="0" algn="ctr">
                        <a:buNone/>
                      </a:pPr>
                      <a:r>
                        <a:rPr lang="en-HK" sz="900" b="1" kern="1200" dirty="0">
                          <a:solidFill>
                            <a:schemeClr val="lt1"/>
                          </a:solidFill>
                          <a:latin typeface="+mn-lt"/>
                          <a:ea typeface="+mn-ea"/>
                          <a:cs typeface="+mn-cs"/>
                        </a:rPr>
                        <a:t>(Tsui Wah, 2021)</a:t>
                      </a:r>
                      <a:endParaRPr lang="en-HK" dirty="0"/>
                    </a:p>
                  </a:txBody>
                  <a:tcPr anchor="ctr"/>
                </a:tc>
                <a:tc>
                  <a:txBody>
                    <a:bodyPr/>
                    <a:lstStyle/>
                    <a:p>
                      <a:pPr lvl="0" algn="ctr">
                        <a:buNone/>
                      </a:pPr>
                      <a:r>
                        <a:rPr lang="en-US" sz="1200" dirty="0"/>
                        <a:t>2022</a:t>
                      </a:r>
                    </a:p>
                    <a:p>
                      <a:pPr marL="0" marR="0" lvl="0" indent="0" algn="ctr" rtl="0">
                        <a:lnSpc>
                          <a:spcPct val="100000"/>
                        </a:lnSpc>
                        <a:spcBef>
                          <a:spcPts val="0"/>
                        </a:spcBef>
                        <a:spcAft>
                          <a:spcPts val="0"/>
                        </a:spcAft>
                        <a:buClrTx/>
                        <a:buSzTx/>
                        <a:buFontTx/>
                        <a:buNone/>
                      </a:pPr>
                      <a:r>
                        <a:rPr lang="en-US" sz="900" b="1" i="0" u="none" strike="noStrike" kern="1200" cap="none" spc="0" normalizeH="0" baseline="0" noProof="0" dirty="0">
                          <a:ln>
                            <a:noFill/>
                          </a:ln>
                          <a:solidFill>
                            <a:prstClr val="white"/>
                          </a:solidFill>
                          <a:effectLst/>
                          <a:uLnTx/>
                          <a:uFillTx/>
                          <a:latin typeface="+mn-lt"/>
                          <a:ea typeface="+mn-ea"/>
                          <a:cs typeface="+mn-cs"/>
                        </a:rPr>
                        <a:t>(Tsui Wah, 2022)</a:t>
                      </a:r>
                      <a:endParaRPr lang="en-HK" dirty="0"/>
                    </a:p>
                  </a:txBody>
                  <a:tcPr anchor="ctr"/>
                </a:tc>
                <a:tc>
                  <a:txBody>
                    <a:bodyPr/>
                    <a:lstStyle/>
                    <a:p>
                      <a:pPr lvl="0" algn="ctr">
                        <a:buNone/>
                      </a:pPr>
                      <a:r>
                        <a:rPr lang="en-US" sz="1200" dirty="0"/>
                        <a:t>2023</a:t>
                      </a:r>
                    </a:p>
                    <a:p>
                      <a:pPr marL="0" marR="0" lvl="0" indent="0" algn="ctr" rtl="0">
                        <a:lnSpc>
                          <a:spcPct val="100000"/>
                        </a:lnSpc>
                        <a:spcBef>
                          <a:spcPts val="0"/>
                        </a:spcBef>
                        <a:spcAft>
                          <a:spcPts val="0"/>
                        </a:spcAft>
                        <a:buClrTx/>
                        <a:buSzTx/>
                        <a:buFontTx/>
                        <a:buNone/>
                      </a:pPr>
                      <a:r>
                        <a:rPr lang="en-US" sz="900" b="1" i="0" u="none" strike="noStrike" kern="1200" cap="none" spc="0" normalizeH="0" baseline="0" noProof="0" dirty="0">
                          <a:ln>
                            <a:noFill/>
                          </a:ln>
                          <a:solidFill>
                            <a:prstClr val="white"/>
                          </a:solidFill>
                          <a:effectLst/>
                          <a:uLnTx/>
                          <a:uFillTx/>
                          <a:latin typeface="+mn-lt"/>
                          <a:ea typeface="+mn-ea"/>
                          <a:cs typeface="+mn-cs"/>
                        </a:rPr>
                        <a:t>(Tsui Wah, 2023)</a:t>
                      </a:r>
                      <a:endParaRPr lang="en-HK" dirty="0"/>
                    </a:p>
                  </a:txBody>
                  <a:tcPr anchor="ctr"/>
                </a:tc>
                <a:extLst>
                  <a:ext uri="{0D108BD9-81ED-4DB2-BD59-A6C34878D82A}">
                    <a16:rowId xmlns:a16="http://schemas.microsoft.com/office/drawing/2014/main" val="3082550988"/>
                  </a:ext>
                </a:extLst>
              </a:tr>
              <a:tr h="210251">
                <a:tc>
                  <a:txBody>
                    <a:bodyPr/>
                    <a:lstStyle/>
                    <a:p>
                      <a:r>
                        <a:rPr lang="en-US" sz="1400" dirty="0"/>
                        <a:t>Hong Kong</a:t>
                      </a:r>
                      <a:endParaRPr lang="en-HK" sz="1400" dirty="0"/>
                    </a:p>
                  </a:txBody>
                  <a:tcPr/>
                </a:tc>
                <a:tc>
                  <a:txBody>
                    <a:bodyPr/>
                    <a:lstStyle/>
                    <a:p>
                      <a:pPr algn="ctr"/>
                      <a:r>
                        <a:rPr lang="en-US" sz="1400" dirty="0"/>
                        <a:t>44</a:t>
                      </a:r>
                      <a:endParaRPr lang="en-HK" sz="1400" dirty="0"/>
                    </a:p>
                  </a:txBody>
                  <a:tcPr anchor="ctr"/>
                </a:tc>
                <a:tc>
                  <a:txBody>
                    <a:bodyPr/>
                    <a:lstStyle/>
                    <a:p>
                      <a:pPr algn="ctr"/>
                      <a:r>
                        <a:rPr lang="en-US" sz="1400" dirty="0"/>
                        <a:t>42</a:t>
                      </a:r>
                      <a:endParaRPr lang="en-HK" sz="1400" dirty="0"/>
                    </a:p>
                  </a:txBody>
                  <a:tcPr anchor="ctr"/>
                </a:tc>
                <a:tc>
                  <a:txBody>
                    <a:bodyPr/>
                    <a:lstStyle/>
                    <a:p>
                      <a:pPr algn="ctr"/>
                      <a:r>
                        <a:rPr lang="en-US" sz="1400" dirty="0"/>
                        <a:t>35</a:t>
                      </a:r>
                      <a:endParaRPr lang="en-HK" sz="1400" dirty="0"/>
                    </a:p>
                  </a:txBody>
                  <a:tcPr anchor="ctr"/>
                </a:tc>
                <a:tc>
                  <a:txBody>
                    <a:bodyPr/>
                    <a:lstStyle/>
                    <a:p>
                      <a:pPr algn="ctr"/>
                      <a:r>
                        <a:rPr lang="en-US" sz="1400" dirty="0"/>
                        <a:t>35</a:t>
                      </a:r>
                      <a:endParaRPr lang="en-HK" sz="1400" dirty="0"/>
                    </a:p>
                  </a:txBody>
                  <a:tcPr anchor="ctr"/>
                </a:tc>
                <a:tc>
                  <a:txBody>
                    <a:bodyPr/>
                    <a:lstStyle/>
                    <a:p>
                      <a:pPr algn="ctr"/>
                      <a:r>
                        <a:rPr lang="en-US" sz="1400" dirty="0"/>
                        <a:t>34</a:t>
                      </a:r>
                      <a:endParaRPr lang="en-HK" sz="1400" dirty="0"/>
                    </a:p>
                  </a:txBody>
                  <a:tcPr anchor="ctr"/>
                </a:tc>
                <a:extLst>
                  <a:ext uri="{0D108BD9-81ED-4DB2-BD59-A6C34878D82A}">
                    <a16:rowId xmlns:a16="http://schemas.microsoft.com/office/drawing/2014/main" val="978889760"/>
                  </a:ext>
                </a:extLst>
              </a:tr>
              <a:tr h="210251">
                <a:tc>
                  <a:txBody>
                    <a:bodyPr/>
                    <a:lstStyle/>
                    <a:p>
                      <a:r>
                        <a:rPr lang="en-US" sz="1400" dirty="0"/>
                        <a:t>Mainland</a:t>
                      </a:r>
                      <a:endParaRPr lang="en-HK" sz="1400" dirty="0"/>
                    </a:p>
                  </a:txBody>
                  <a:tcPr/>
                </a:tc>
                <a:tc>
                  <a:txBody>
                    <a:bodyPr/>
                    <a:lstStyle/>
                    <a:p>
                      <a:pPr algn="ctr"/>
                      <a:r>
                        <a:rPr lang="en-US" sz="1400" dirty="0"/>
                        <a:t>35</a:t>
                      </a:r>
                      <a:endParaRPr lang="en-HK" sz="1400" dirty="0"/>
                    </a:p>
                  </a:txBody>
                  <a:tcPr anchor="ctr"/>
                </a:tc>
                <a:tc>
                  <a:txBody>
                    <a:bodyPr/>
                    <a:lstStyle/>
                    <a:p>
                      <a:pPr algn="ctr"/>
                      <a:r>
                        <a:rPr lang="en-US" sz="1400" dirty="0"/>
                        <a:t>36</a:t>
                      </a:r>
                      <a:endParaRPr lang="en-HK" sz="1400" dirty="0"/>
                    </a:p>
                  </a:txBody>
                  <a:tcPr anchor="ctr"/>
                </a:tc>
                <a:tc>
                  <a:txBody>
                    <a:bodyPr/>
                    <a:lstStyle/>
                    <a:p>
                      <a:pPr algn="ctr"/>
                      <a:r>
                        <a:rPr lang="en-US" sz="1400" dirty="0"/>
                        <a:t>40</a:t>
                      </a:r>
                      <a:endParaRPr lang="en-HK" sz="1400" dirty="0"/>
                    </a:p>
                  </a:txBody>
                  <a:tcPr anchor="ctr"/>
                </a:tc>
                <a:tc>
                  <a:txBody>
                    <a:bodyPr/>
                    <a:lstStyle/>
                    <a:p>
                      <a:pPr algn="ctr"/>
                      <a:r>
                        <a:rPr lang="en-US" sz="1400" dirty="0"/>
                        <a:t>43</a:t>
                      </a:r>
                      <a:endParaRPr lang="en-HK" sz="1400" dirty="0"/>
                    </a:p>
                  </a:txBody>
                  <a:tcPr anchor="ctr"/>
                </a:tc>
                <a:tc>
                  <a:txBody>
                    <a:bodyPr/>
                    <a:lstStyle/>
                    <a:p>
                      <a:pPr algn="ctr"/>
                      <a:r>
                        <a:rPr lang="en-US" sz="1400" dirty="0"/>
                        <a:t>39</a:t>
                      </a:r>
                      <a:endParaRPr lang="en-HK" sz="1400" dirty="0"/>
                    </a:p>
                  </a:txBody>
                  <a:tcPr anchor="ctr"/>
                </a:tc>
                <a:extLst>
                  <a:ext uri="{0D108BD9-81ED-4DB2-BD59-A6C34878D82A}">
                    <a16:rowId xmlns:a16="http://schemas.microsoft.com/office/drawing/2014/main" val="3307597490"/>
                  </a:ext>
                </a:extLst>
              </a:tr>
              <a:tr h="210251">
                <a:tc>
                  <a:txBody>
                    <a:bodyPr/>
                    <a:lstStyle/>
                    <a:p>
                      <a:r>
                        <a:rPr lang="en-US" sz="1400" dirty="0"/>
                        <a:t>Macau</a:t>
                      </a:r>
                      <a:endParaRPr lang="en-HK" sz="1400" dirty="0"/>
                    </a:p>
                  </a:txBody>
                  <a:tcPr/>
                </a:tc>
                <a:tc>
                  <a:txBody>
                    <a:bodyPr/>
                    <a:lstStyle/>
                    <a:p>
                      <a:pPr algn="ctr"/>
                      <a:r>
                        <a:rPr lang="en-US" sz="1400" dirty="0"/>
                        <a:t>3</a:t>
                      </a:r>
                      <a:endParaRPr lang="en-HK" sz="1400" dirty="0"/>
                    </a:p>
                  </a:txBody>
                  <a:tcPr anchor="ctr"/>
                </a:tc>
                <a:tc>
                  <a:txBody>
                    <a:bodyPr/>
                    <a:lstStyle/>
                    <a:p>
                      <a:pPr algn="ctr"/>
                      <a:r>
                        <a:rPr lang="en-US" sz="1400" dirty="0"/>
                        <a:t>3</a:t>
                      </a:r>
                      <a:endParaRPr lang="en-HK" sz="1400" dirty="0"/>
                    </a:p>
                  </a:txBody>
                  <a:tcPr anchor="ctr"/>
                </a:tc>
                <a:tc>
                  <a:txBody>
                    <a:bodyPr/>
                    <a:lstStyle/>
                    <a:p>
                      <a:pPr algn="ctr"/>
                      <a:r>
                        <a:rPr lang="en-US" sz="1400" dirty="0"/>
                        <a:t>3</a:t>
                      </a:r>
                      <a:endParaRPr lang="en-HK" sz="1400" dirty="0"/>
                    </a:p>
                  </a:txBody>
                  <a:tcPr anchor="ctr"/>
                </a:tc>
                <a:tc>
                  <a:txBody>
                    <a:bodyPr/>
                    <a:lstStyle/>
                    <a:p>
                      <a:pPr algn="ctr"/>
                      <a:r>
                        <a:rPr lang="en-US" sz="1400" dirty="0"/>
                        <a:t>3</a:t>
                      </a:r>
                      <a:endParaRPr lang="en-HK" sz="1400" dirty="0"/>
                    </a:p>
                  </a:txBody>
                  <a:tcPr anchor="ctr"/>
                </a:tc>
                <a:tc>
                  <a:txBody>
                    <a:bodyPr/>
                    <a:lstStyle/>
                    <a:p>
                      <a:pPr algn="ctr"/>
                      <a:r>
                        <a:rPr lang="en-US" sz="1400" dirty="0"/>
                        <a:t>3</a:t>
                      </a:r>
                      <a:endParaRPr lang="en-HK" sz="1400" dirty="0"/>
                    </a:p>
                  </a:txBody>
                  <a:tcPr anchor="ctr"/>
                </a:tc>
                <a:extLst>
                  <a:ext uri="{0D108BD9-81ED-4DB2-BD59-A6C34878D82A}">
                    <a16:rowId xmlns:a16="http://schemas.microsoft.com/office/drawing/2014/main" val="1576588523"/>
                  </a:ext>
                </a:extLst>
              </a:tr>
              <a:tr h="210251">
                <a:tc>
                  <a:txBody>
                    <a:bodyPr/>
                    <a:lstStyle/>
                    <a:p>
                      <a:r>
                        <a:rPr lang="en-US" sz="1400" dirty="0"/>
                        <a:t>Singapore</a:t>
                      </a:r>
                      <a:endParaRPr lang="en-HK" sz="1400" dirty="0"/>
                    </a:p>
                  </a:txBody>
                  <a:tcPr/>
                </a:tc>
                <a:tc>
                  <a:txBody>
                    <a:bodyPr/>
                    <a:lstStyle/>
                    <a:p>
                      <a:pPr algn="ctr"/>
                      <a:r>
                        <a:rPr lang="en-US" sz="1400" dirty="0"/>
                        <a:t>-</a:t>
                      </a:r>
                      <a:endParaRPr lang="en-HK" sz="1400" dirty="0"/>
                    </a:p>
                  </a:txBody>
                  <a:tcPr anchor="ctr"/>
                </a:tc>
                <a:tc>
                  <a:txBody>
                    <a:bodyPr/>
                    <a:lstStyle/>
                    <a:p>
                      <a:pPr algn="ctr"/>
                      <a:r>
                        <a:rPr lang="en-US" sz="1400" dirty="0"/>
                        <a:t>2</a:t>
                      </a:r>
                      <a:endParaRPr lang="en-HK" sz="1400" dirty="0"/>
                    </a:p>
                  </a:txBody>
                  <a:tcPr anchor="ctr"/>
                </a:tc>
                <a:tc>
                  <a:txBody>
                    <a:bodyPr/>
                    <a:lstStyle/>
                    <a:p>
                      <a:pPr algn="ctr"/>
                      <a:r>
                        <a:rPr lang="en-US" sz="1400" dirty="0"/>
                        <a:t>1</a:t>
                      </a:r>
                      <a:endParaRPr lang="en-HK" sz="1400" dirty="0"/>
                    </a:p>
                  </a:txBody>
                  <a:tcPr anchor="ctr"/>
                </a:tc>
                <a:tc>
                  <a:txBody>
                    <a:bodyPr/>
                    <a:lstStyle/>
                    <a:p>
                      <a:pPr algn="ctr"/>
                      <a:r>
                        <a:rPr lang="en-US" sz="1400" dirty="0"/>
                        <a:t>4</a:t>
                      </a:r>
                      <a:endParaRPr lang="en-HK" sz="1400" dirty="0"/>
                    </a:p>
                  </a:txBody>
                  <a:tcPr anchor="ctr"/>
                </a:tc>
                <a:tc>
                  <a:txBody>
                    <a:bodyPr/>
                    <a:lstStyle/>
                    <a:p>
                      <a:pPr algn="ctr"/>
                      <a:r>
                        <a:rPr lang="en-US" sz="1400" dirty="0"/>
                        <a:t>3</a:t>
                      </a:r>
                      <a:endParaRPr lang="en-HK" sz="1400" dirty="0"/>
                    </a:p>
                  </a:txBody>
                  <a:tcPr anchor="ctr"/>
                </a:tc>
                <a:extLst>
                  <a:ext uri="{0D108BD9-81ED-4DB2-BD59-A6C34878D82A}">
                    <a16:rowId xmlns:a16="http://schemas.microsoft.com/office/drawing/2014/main" val="1253308814"/>
                  </a:ext>
                </a:extLst>
              </a:tr>
              <a:tr h="283208">
                <a:tc>
                  <a:txBody>
                    <a:bodyPr/>
                    <a:lstStyle/>
                    <a:p>
                      <a:r>
                        <a:rPr lang="en-US" sz="1400" kern="1200" dirty="0">
                          <a:solidFill>
                            <a:schemeClr val="dk1"/>
                          </a:solidFill>
                          <a:latin typeface="+mn-lt"/>
                          <a:ea typeface="+mn-ea"/>
                          <a:cs typeface="+mn-cs"/>
                        </a:rPr>
                        <a:t>Total Number of Restaurants</a:t>
                      </a:r>
                      <a:endParaRPr lang="en-HK" sz="1400" kern="1200" dirty="0">
                        <a:solidFill>
                          <a:schemeClr val="dk1"/>
                        </a:solidFill>
                        <a:latin typeface="+mn-lt"/>
                        <a:ea typeface="+mn-ea"/>
                        <a:cs typeface="+mn-cs"/>
                      </a:endParaRPr>
                    </a:p>
                  </a:txBody>
                  <a:tcPr/>
                </a:tc>
                <a:tc>
                  <a:txBody>
                    <a:bodyPr/>
                    <a:lstStyle/>
                    <a:p>
                      <a:pPr algn="ctr"/>
                      <a:r>
                        <a:rPr lang="en-US" sz="1400" kern="1200" dirty="0">
                          <a:solidFill>
                            <a:schemeClr val="dk1"/>
                          </a:solidFill>
                          <a:latin typeface="+mn-lt"/>
                          <a:ea typeface="+mn-ea"/>
                          <a:cs typeface="+mn-cs"/>
                        </a:rPr>
                        <a:t>83</a:t>
                      </a:r>
                      <a:endParaRPr lang="en-HK" sz="1400" kern="1200" dirty="0">
                        <a:solidFill>
                          <a:schemeClr val="dk1"/>
                        </a:solidFill>
                        <a:latin typeface="+mn-lt"/>
                        <a:ea typeface="+mn-ea"/>
                        <a:cs typeface="+mn-cs"/>
                      </a:endParaRPr>
                    </a:p>
                  </a:txBody>
                  <a:tcPr anchor="ctr"/>
                </a:tc>
                <a:tc>
                  <a:txBody>
                    <a:bodyPr/>
                    <a:lstStyle/>
                    <a:p>
                      <a:pPr algn="ctr"/>
                      <a:r>
                        <a:rPr lang="en-US" sz="1400" kern="1200" dirty="0">
                          <a:solidFill>
                            <a:schemeClr val="dk1"/>
                          </a:solidFill>
                          <a:latin typeface="+mn-lt"/>
                          <a:ea typeface="+mn-ea"/>
                          <a:cs typeface="+mn-cs"/>
                        </a:rPr>
                        <a:t>83</a:t>
                      </a:r>
                      <a:endParaRPr lang="en-HK" sz="1400" kern="1200" dirty="0">
                        <a:solidFill>
                          <a:schemeClr val="dk1"/>
                        </a:solidFill>
                        <a:latin typeface="+mn-lt"/>
                        <a:ea typeface="+mn-ea"/>
                        <a:cs typeface="+mn-cs"/>
                      </a:endParaRPr>
                    </a:p>
                  </a:txBody>
                  <a:tcPr anchor="ctr"/>
                </a:tc>
                <a:tc>
                  <a:txBody>
                    <a:bodyPr/>
                    <a:lstStyle/>
                    <a:p>
                      <a:pPr algn="ctr"/>
                      <a:r>
                        <a:rPr lang="en-US" sz="1400" kern="1200" dirty="0">
                          <a:solidFill>
                            <a:schemeClr val="dk1"/>
                          </a:solidFill>
                          <a:latin typeface="+mn-lt"/>
                          <a:ea typeface="+mn-ea"/>
                          <a:cs typeface="+mn-cs"/>
                        </a:rPr>
                        <a:t>79</a:t>
                      </a:r>
                      <a:endParaRPr lang="en-HK" sz="1400" kern="1200" dirty="0">
                        <a:solidFill>
                          <a:schemeClr val="dk1"/>
                        </a:solidFill>
                        <a:latin typeface="+mn-lt"/>
                        <a:ea typeface="+mn-ea"/>
                        <a:cs typeface="+mn-cs"/>
                      </a:endParaRPr>
                    </a:p>
                  </a:txBody>
                  <a:tcPr anchor="ctr"/>
                </a:tc>
                <a:tc>
                  <a:txBody>
                    <a:bodyPr/>
                    <a:lstStyle/>
                    <a:p>
                      <a:pPr algn="ctr"/>
                      <a:r>
                        <a:rPr lang="en-US" sz="1400" kern="1200" dirty="0">
                          <a:solidFill>
                            <a:schemeClr val="dk1"/>
                          </a:solidFill>
                          <a:latin typeface="+mn-lt"/>
                          <a:ea typeface="+mn-ea"/>
                          <a:cs typeface="+mn-cs"/>
                        </a:rPr>
                        <a:t>85</a:t>
                      </a:r>
                      <a:endParaRPr lang="en-HK" sz="1400" kern="1200" dirty="0">
                        <a:solidFill>
                          <a:schemeClr val="dk1"/>
                        </a:solidFill>
                        <a:latin typeface="+mn-lt"/>
                        <a:ea typeface="+mn-ea"/>
                        <a:cs typeface="+mn-cs"/>
                      </a:endParaRPr>
                    </a:p>
                  </a:txBody>
                  <a:tcPr anchor="ctr"/>
                </a:tc>
                <a:tc>
                  <a:txBody>
                    <a:bodyPr/>
                    <a:lstStyle/>
                    <a:p>
                      <a:pPr algn="ctr"/>
                      <a:r>
                        <a:rPr lang="en-US" sz="1400" kern="1200" dirty="0">
                          <a:solidFill>
                            <a:schemeClr val="dk1"/>
                          </a:solidFill>
                          <a:latin typeface="+mn-lt"/>
                          <a:ea typeface="+mn-ea"/>
                          <a:cs typeface="+mn-cs"/>
                        </a:rPr>
                        <a:t>79</a:t>
                      </a:r>
                      <a:endParaRPr lang="en-HK" sz="1400" kern="1200" dirty="0">
                        <a:solidFill>
                          <a:schemeClr val="dk1"/>
                        </a:solidFill>
                        <a:latin typeface="+mn-lt"/>
                        <a:ea typeface="+mn-ea"/>
                        <a:cs typeface="+mn-cs"/>
                      </a:endParaRPr>
                    </a:p>
                  </a:txBody>
                  <a:tcPr anchor="ctr"/>
                </a:tc>
                <a:extLst>
                  <a:ext uri="{0D108BD9-81ED-4DB2-BD59-A6C34878D82A}">
                    <a16:rowId xmlns:a16="http://schemas.microsoft.com/office/drawing/2014/main" val="412635813"/>
                  </a:ext>
                </a:extLst>
              </a:tr>
              <a:tr h="283208">
                <a:tc>
                  <a:txBody>
                    <a:bodyPr/>
                    <a:lstStyle/>
                    <a:p>
                      <a:pPr algn="l"/>
                      <a:r>
                        <a:rPr lang="en-US" sz="1400" kern="1200" dirty="0">
                          <a:solidFill>
                            <a:schemeClr val="dk1"/>
                          </a:solidFill>
                          <a:latin typeface="+mn-lt"/>
                          <a:ea typeface="+mn-ea"/>
                          <a:cs typeface="+mn-cs"/>
                        </a:rPr>
                        <a:t>Number of Staff</a:t>
                      </a:r>
                      <a:endParaRPr lang="en-HK" sz="1400" kern="1200" dirty="0">
                        <a:solidFill>
                          <a:schemeClr val="dk1"/>
                        </a:solidFill>
                        <a:latin typeface="+mn-lt"/>
                        <a:ea typeface="+mn-ea"/>
                        <a:cs typeface="+mn-cs"/>
                      </a:endParaRPr>
                    </a:p>
                  </a:txBody>
                  <a:tcPr anchor="ctr"/>
                </a:tc>
                <a:tc>
                  <a:txBody>
                    <a:bodyPr/>
                    <a:lstStyle/>
                    <a:p>
                      <a:pPr algn="ctr"/>
                      <a:r>
                        <a:rPr lang="en-US" sz="1400" kern="1200" dirty="0">
                          <a:solidFill>
                            <a:schemeClr val="dk1"/>
                          </a:solidFill>
                          <a:latin typeface="+mn-lt"/>
                          <a:ea typeface="+mn-ea"/>
                          <a:cs typeface="+mn-cs"/>
                        </a:rPr>
                        <a:t>4,227</a:t>
                      </a:r>
                      <a:endParaRPr lang="en-HK" sz="1400" kern="1200" dirty="0">
                        <a:solidFill>
                          <a:schemeClr val="dk1"/>
                        </a:solidFill>
                        <a:latin typeface="+mn-lt"/>
                        <a:ea typeface="+mn-ea"/>
                        <a:cs typeface="+mn-cs"/>
                      </a:endParaRPr>
                    </a:p>
                  </a:txBody>
                  <a:tcPr anchor="ctr"/>
                </a:tc>
                <a:tc>
                  <a:txBody>
                    <a:bodyPr/>
                    <a:lstStyle/>
                    <a:p>
                      <a:pPr algn="ctr"/>
                      <a:r>
                        <a:rPr lang="en-US" sz="1400" kern="1200" dirty="0">
                          <a:solidFill>
                            <a:schemeClr val="dk1"/>
                          </a:solidFill>
                          <a:latin typeface="+mn-lt"/>
                          <a:ea typeface="+mn-ea"/>
                          <a:cs typeface="+mn-cs"/>
                        </a:rPr>
                        <a:t>3,039</a:t>
                      </a:r>
                      <a:endParaRPr lang="en-HK" sz="1400" kern="1200" dirty="0">
                        <a:solidFill>
                          <a:schemeClr val="dk1"/>
                        </a:solidFill>
                        <a:latin typeface="+mn-lt"/>
                        <a:ea typeface="+mn-ea"/>
                        <a:cs typeface="+mn-cs"/>
                      </a:endParaRPr>
                    </a:p>
                  </a:txBody>
                  <a:tcPr anchor="ctr"/>
                </a:tc>
                <a:tc>
                  <a:txBody>
                    <a:bodyPr/>
                    <a:lstStyle/>
                    <a:p>
                      <a:pPr algn="ctr"/>
                      <a:r>
                        <a:rPr lang="en-US" sz="1400" kern="1200" dirty="0">
                          <a:solidFill>
                            <a:schemeClr val="dk1"/>
                          </a:solidFill>
                          <a:latin typeface="+mn-lt"/>
                          <a:ea typeface="+mn-ea"/>
                          <a:cs typeface="+mn-cs"/>
                        </a:rPr>
                        <a:t>2,953</a:t>
                      </a:r>
                      <a:endParaRPr lang="en-HK" sz="1400" kern="1200" dirty="0">
                        <a:solidFill>
                          <a:schemeClr val="dk1"/>
                        </a:solidFill>
                        <a:latin typeface="+mn-lt"/>
                        <a:ea typeface="+mn-ea"/>
                        <a:cs typeface="+mn-cs"/>
                      </a:endParaRPr>
                    </a:p>
                  </a:txBody>
                  <a:tcPr anchor="ctr"/>
                </a:tc>
                <a:tc>
                  <a:txBody>
                    <a:bodyPr/>
                    <a:lstStyle/>
                    <a:p>
                      <a:pPr algn="ctr"/>
                      <a:r>
                        <a:rPr lang="en-US" sz="1400" kern="1200" dirty="0">
                          <a:solidFill>
                            <a:schemeClr val="dk1"/>
                          </a:solidFill>
                          <a:latin typeface="+mn-lt"/>
                          <a:ea typeface="+mn-ea"/>
                          <a:cs typeface="+mn-cs"/>
                        </a:rPr>
                        <a:t>2,448</a:t>
                      </a:r>
                      <a:endParaRPr lang="en-HK" sz="1400" kern="1200" dirty="0">
                        <a:solidFill>
                          <a:schemeClr val="dk1"/>
                        </a:solidFill>
                        <a:latin typeface="+mn-lt"/>
                        <a:ea typeface="+mn-ea"/>
                        <a:cs typeface="+mn-cs"/>
                      </a:endParaRPr>
                    </a:p>
                  </a:txBody>
                  <a:tcPr anchor="ctr"/>
                </a:tc>
                <a:tc>
                  <a:txBody>
                    <a:bodyPr/>
                    <a:lstStyle/>
                    <a:p>
                      <a:pPr algn="ctr"/>
                      <a:r>
                        <a:rPr lang="en-US" sz="1400" kern="1200" dirty="0">
                          <a:solidFill>
                            <a:schemeClr val="dk1"/>
                          </a:solidFill>
                          <a:latin typeface="+mn-lt"/>
                          <a:ea typeface="+mn-ea"/>
                          <a:cs typeface="+mn-cs"/>
                        </a:rPr>
                        <a:t>2,565</a:t>
                      </a:r>
                      <a:endParaRPr lang="en-HK" sz="1400" kern="1200" dirty="0">
                        <a:solidFill>
                          <a:schemeClr val="dk1"/>
                        </a:solidFill>
                        <a:latin typeface="+mn-lt"/>
                        <a:ea typeface="+mn-ea"/>
                        <a:cs typeface="+mn-cs"/>
                      </a:endParaRPr>
                    </a:p>
                  </a:txBody>
                  <a:tcPr anchor="ctr"/>
                </a:tc>
                <a:extLst>
                  <a:ext uri="{0D108BD9-81ED-4DB2-BD59-A6C34878D82A}">
                    <a16:rowId xmlns:a16="http://schemas.microsoft.com/office/drawing/2014/main" val="3958490564"/>
                  </a:ext>
                </a:extLst>
              </a:tr>
              <a:tr h="356066">
                <a:tc>
                  <a:txBody>
                    <a:bodyPr/>
                    <a:lstStyle/>
                    <a:p>
                      <a:r>
                        <a:rPr lang="en-US" sz="1400" b="1" dirty="0"/>
                        <a:t>Sales per Restaurant (HK$’000)</a:t>
                      </a:r>
                      <a:endParaRPr lang="en-HK" sz="1400" b="1" dirty="0"/>
                    </a:p>
                  </a:txBody>
                  <a:tcPr/>
                </a:tc>
                <a:tc>
                  <a:txBody>
                    <a:bodyPr/>
                    <a:lstStyle/>
                    <a:p>
                      <a:pPr marL="0" algn="ctr" defTabSz="457200" rtl="0" eaLnBrk="1" fontAlgn="b" latinLnBrk="0" hangingPunct="1"/>
                      <a:r>
                        <a:rPr lang="en-HK" sz="1400" b="1" kern="1200" dirty="0">
                          <a:solidFill>
                            <a:schemeClr val="dk1"/>
                          </a:solidFill>
                          <a:latin typeface="+mn-lt"/>
                          <a:ea typeface="+mn-ea"/>
                          <a:cs typeface="+mn-cs"/>
                        </a:rPr>
                        <a:t>$21,527</a:t>
                      </a:r>
                    </a:p>
                  </a:txBody>
                  <a:tcPr marL="7620" marR="7620" marT="7620" marB="0" anchor="ctr"/>
                </a:tc>
                <a:tc>
                  <a:txBody>
                    <a:bodyPr/>
                    <a:lstStyle/>
                    <a:p>
                      <a:pPr marL="0" algn="ctr" defTabSz="457200" rtl="0" eaLnBrk="1" fontAlgn="b" latinLnBrk="0" hangingPunct="1"/>
                      <a:r>
                        <a:rPr lang="en-HK" sz="1400" b="1" kern="1200" dirty="0">
                          <a:solidFill>
                            <a:schemeClr val="dk1"/>
                          </a:solidFill>
                          <a:latin typeface="+mn-lt"/>
                          <a:ea typeface="+mn-ea"/>
                          <a:cs typeface="+mn-cs"/>
                        </a:rPr>
                        <a:t>$16,644</a:t>
                      </a:r>
                    </a:p>
                  </a:txBody>
                  <a:tcPr marL="7620" marR="7620" marT="7620" marB="0" anchor="ctr"/>
                </a:tc>
                <a:tc>
                  <a:txBody>
                    <a:bodyPr/>
                    <a:lstStyle/>
                    <a:p>
                      <a:pPr marL="0" algn="ctr" defTabSz="457200" rtl="0" eaLnBrk="1" fontAlgn="b" latinLnBrk="0" hangingPunct="1"/>
                      <a:r>
                        <a:rPr lang="en-HK" sz="1400" b="1" kern="1200" dirty="0">
                          <a:solidFill>
                            <a:schemeClr val="dk1"/>
                          </a:solidFill>
                          <a:latin typeface="+mn-lt"/>
                          <a:ea typeface="+mn-ea"/>
                          <a:cs typeface="+mn-cs"/>
                        </a:rPr>
                        <a:t>$11,405</a:t>
                      </a:r>
                    </a:p>
                  </a:txBody>
                  <a:tcPr marL="7620" marR="7620" marT="7620" marB="0" anchor="ctr"/>
                </a:tc>
                <a:tc>
                  <a:txBody>
                    <a:bodyPr/>
                    <a:lstStyle/>
                    <a:p>
                      <a:pPr marL="0" algn="ctr" defTabSz="457200" rtl="0" eaLnBrk="1" fontAlgn="b" latinLnBrk="0" hangingPunct="1"/>
                      <a:r>
                        <a:rPr lang="en-HK" sz="1400" b="1" kern="1200" dirty="0">
                          <a:solidFill>
                            <a:schemeClr val="dk1"/>
                          </a:solidFill>
                          <a:latin typeface="+mn-lt"/>
                          <a:ea typeface="+mn-ea"/>
                          <a:cs typeface="+mn-cs"/>
                        </a:rPr>
                        <a:t>$11,592</a:t>
                      </a:r>
                    </a:p>
                  </a:txBody>
                  <a:tcPr marL="7620" marR="7620" marT="7620" marB="0" anchor="ctr"/>
                </a:tc>
                <a:tc>
                  <a:txBody>
                    <a:bodyPr/>
                    <a:lstStyle/>
                    <a:p>
                      <a:pPr marL="0" algn="ctr" defTabSz="457200" rtl="0" eaLnBrk="1" fontAlgn="b" latinLnBrk="0" hangingPunct="1"/>
                      <a:r>
                        <a:rPr lang="en-HK" sz="1400" b="1" kern="1200" dirty="0">
                          <a:solidFill>
                            <a:srgbClr val="FF0000"/>
                          </a:solidFill>
                          <a:latin typeface="+mn-lt"/>
                          <a:ea typeface="+mn-ea"/>
                          <a:cs typeface="+mn-cs"/>
                        </a:rPr>
                        <a:t>$9,947</a:t>
                      </a:r>
                    </a:p>
                  </a:txBody>
                  <a:tcPr marL="7620" marR="7620" marT="7620" marB="0" anchor="ctr"/>
                </a:tc>
                <a:extLst>
                  <a:ext uri="{0D108BD9-81ED-4DB2-BD59-A6C34878D82A}">
                    <a16:rowId xmlns:a16="http://schemas.microsoft.com/office/drawing/2014/main" val="772887469"/>
                  </a:ext>
                </a:extLst>
              </a:tr>
              <a:tr h="356066">
                <a:tc>
                  <a:txBody>
                    <a:bodyPr/>
                    <a:lstStyle/>
                    <a:p>
                      <a:r>
                        <a:rPr lang="en-US" sz="1400" b="1" dirty="0"/>
                        <a:t>Sales per Staff</a:t>
                      </a:r>
                    </a:p>
                    <a:p>
                      <a:r>
                        <a:rPr lang="en-US" sz="1400" b="1" dirty="0"/>
                        <a:t>(HK$’000)</a:t>
                      </a:r>
                      <a:endParaRPr lang="en-HK" sz="1400" b="1" dirty="0"/>
                    </a:p>
                  </a:txBody>
                  <a:tcPr/>
                </a:tc>
                <a:tc>
                  <a:txBody>
                    <a:bodyPr/>
                    <a:lstStyle/>
                    <a:p>
                      <a:pPr marL="0" algn="ctr" defTabSz="457200" rtl="0" eaLnBrk="1" fontAlgn="b" latinLnBrk="0" hangingPunct="1"/>
                      <a:r>
                        <a:rPr lang="en-HK" sz="1400" b="1" kern="1200" dirty="0">
                          <a:solidFill>
                            <a:schemeClr val="dk1"/>
                          </a:solidFill>
                          <a:latin typeface="+mn-lt"/>
                          <a:ea typeface="+mn-ea"/>
                          <a:cs typeface="+mn-cs"/>
                        </a:rPr>
                        <a:t>$422</a:t>
                      </a:r>
                    </a:p>
                  </a:txBody>
                  <a:tcPr marL="7620" marR="7620" marT="7620" marB="0" anchor="ctr"/>
                </a:tc>
                <a:tc>
                  <a:txBody>
                    <a:bodyPr/>
                    <a:lstStyle/>
                    <a:p>
                      <a:pPr marL="0" algn="ctr" defTabSz="457200" rtl="0" eaLnBrk="1" fontAlgn="b" latinLnBrk="0" hangingPunct="1"/>
                      <a:r>
                        <a:rPr lang="en-HK" sz="1400" b="1" kern="1200" dirty="0">
                          <a:solidFill>
                            <a:schemeClr val="dk1"/>
                          </a:solidFill>
                          <a:latin typeface="+mn-lt"/>
                          <a:ea typeface="+mn-ea"/>
                          <a:cs typeface="+mn-cs"/>
                        </a:rPr>
                        <a:t>$454</a:t>
                      </a:r>
                    </a:p>
                  </a:txBody>
                  <a:tcPr marL="7620" marR="7620" marT="7620" marB="0" anchor="ctr"/>
                </a:tc>
                <a:tc>
                  <a:txBody>
                    <a:bodyPr/>
                    <a:lstStyle/>
                    <a:p>
                      <a:pPr marL="0" algn="ctr" defTabSz="457200" rtl="0" eaLnBrk="1" fontAlgn="b" latinLnBrk="0" hangingPunct="1"/>
                      <a:r>
                        <a:rPr lang="en-HK" sz="1400" b="1" kern="1200" dirty="0">
                          <a:solidFill>
                            <a:schemeClr val="dk1"/>
                          </a:solidFill>
                          <a:latin typeface="+mn-lt"/>
                          <a:ea typeface="+mn-ea"/>
                          <a:cs typeface="+mn-cs"/>
                        </a:rPr>
                        <a:t>$305</a:t>
                      </a:r>
                    </a:p>
                  </a:txBody>
                  <a:tcPr marL="7620" marR="7620" marT="7620" marB="0" anchor="ctr"/>
                </a:tc>
                <a:tc>
                  <a:txBody>
                    <a:bodyPr/>
                    <a:lstStyle/>
                    <a:p>
                      <a:pPr marL="0" algn="ctr" defTabSz="457200" rtl="0" eaLnBrk="1" fontAlgn="b" latinLnBrk="0" hangingPunct="1"/>
                      <a:r>
                        <a:rPr lang="en-HK" sz="1400" b="1" kern="1200" dirty="0">
                          <a:solidFill>
                            <a:schemeClr val="dk1"/>
                          </a:solidFill>
                          <a:latin typeface="+mn-lt"/>
                          <a:ea typeface="+mn-ea"/>
                          <a:cs typeface="+mn-cs"/>
                        </a:rPr>
                        <a:t>$403</a:t>
                      </a:r>
                    </a:p>
                  </a:txBody>
                  <a:tcPr marL="7620" marR="7620" marT="7620" marB="0" anchor="ctr"/>
                </a:tc>
                <a:tc>
                  <a:txBody>
                    <a:bodyPr/>
                    <a:lstStyle/>
                    <a:p>
                      <a:pPr marL="0" algn="ctr" defTabSz="457200" rtl="0" eaLnBrk="1" fontAlgn="b" latinLnBrk="0" hangingPunct="1"/>
                      <a:r>
                        <a:rPr lang="en-HK" sz="1400" b="1" kern="1200" dirty="0">
                          <a:solidFill>
                            <a:srgbClr val="FF0000"/>
                          </a:solidFill>
                          <a:latin typeface="+mn-lt"/>
                          <a:ea typeface="+mn-ea"/>
                          <a:cs typeface="+mn-cs"/>
                        </a:rPr>
                        <a:t>$306</a:t>
                      </a:r>
                    </a:p>
                  </a:txBody>
                  <a:tcPr marL="7620" marR="7620" marT="7620" marB="0" anchor="ctr"/>
                </a:tc>
                <a:extLst>
                  <a:ext uri="{0D108BD9-81ED-4DB2-BD59-A6C34878D82A}">
                    <a16:rowId xmlns:a16="http://schemas.microsoft.com/office/drawing/2014/main" val="913753346"/>
                  </a:ext>
                </a:extLst>
              </a:tr>
            </a:tbl>
          </a:graphicData>
        </a:graphic>
      </p:graphicFrame>
      <p:graphicFrame>
        <p:nvGraphicFramePr>
          <p:cNvPr id="10" name="Chart 9">
            <a:extLst>
              <a:ext uri="{FF2B5EF4-FFF2-40B4-BE49-F238E27FC236}">
                <a16:creationId xmlns:a16="http://schemas.microsoft.com/office/drawing/2014/main" id="{31ED9766-86CC-B3F6-F3B5-C0902D8B943C}"/>
              </a:ext>
            </a:extLst>
          </p:cNvPr>
          <p:cNvGraphicFramePr>
            <a:graphicFrameLocks/>
          </p:cNvGraphicFramePr>
          <p:nvPr>
            <p:extLst>
              <p:ext uri="{D42A27DB-BD31-4B8C-83A1-F6EECF244321}">
                <p14:modId xmlns:p14="http://schemas.microsoft.com/office/powerpoint/2010/main" val="181698101"/>
              </p:ext>
            </p:extLst>
          </p:nvPr>
        </p:nvGraphicFramePr>
        <p:xfrm>
          <a:off x="710544" y="920080"/>
          <a:ext cx="4155082" cy="255107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1" name="Chart 10">
            <a:extLst>
              <a:ext uri="{FF2B5EF4-FFF2-40B4-BE49-F238E27FC236}">
                <a16:creationId xmlns:a16="http://schemas.microsoft.com/office/drawing/2014/main" id="{CB1F58BF-5DC0-5672-2226-0FEAEC87223D}"/>
              </a:ext>
            </a:extLst>
          </p:cNvPr>
          <p:cNvGraphicFramePr>
            <a:graphicFrameLocks/>
          </p:cNvGraphicFramePr>
          <p:nvPr>
            <p:extLst>
              <p:ext uri="{D42A27DB-BD31-4B8C-83A1-F6EECF244321}">
                <p14:modId xmlns:p14="http://schemas.microsoft.com/office/powerpoint/2010/main" val="1060330251"/>
              </p:ext>
            </p:extLst>
          </p:nvPr>
        </p:nvGraphicFramePr>
        <p:xfrm>
          <a:off x="5156066" y="824967"/>
          <a:ext cx="4573905" cy="2741295"/>
        </p:xfrm>
        <a:graphic>
          <a:graphicData uri="http://schemas.openxmlformats.org/drawingml/2006/chart">
            <c:chart xmlns:c="http://schemas.openxmlformats.org/drawingml/2006/chart" xmlns:r="http://schemas.openxmlformats.org/officeDocument/2006/relationships" r:id="rId4"/>
          </a:graphicData>
        </a:graphic>
      </p:graphicFrame>
      <p:sp>
        <p:nvSpPr>
          <p:cNvPr id="3" name="Rectangle 2">
            <a:extLst>
              <a:ext uri="{FF2B5EF4-FFF2-40B4-BE49-F238E27FC236}">
                <a16:creationId xmlns:a16="http://schemas.microsoft.com/office/drawing/2014/main" id="{321D4C4E-9BF3-3695-AEC5-F91B33C939C0}"/>
              </a:ext>
            </a:extLst>
          </p:cNvPr>
          <p:cNvSpPr/>
          <p:nvPr/>
        </p:nvSpPr>
        <p:spPr>
          <a:xfrm>
            <a:off x="3472249" y="4077730"/>
            <a:ext cx="6607411" cy="308919"/>
          </a:xfrm>
          <a:prstGeom prst="rect">
            <a:avLst/>
          </a:prstGeom>
          <a:no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HK" dirty="0">
              <a:noFill/>
            </a:endParaRPr>
          </a:p>
        </p:txBody>
      </p:sp>
      <p:sp>
        <p:nvSpPr>
          <p:cNvPr id="4" name="Rectangle 3">
            <a:extLst>
              <a:ext uri="{FF2B5EF4-FFF2-40B4-BE49-F238E27FC236}">
                <a16:creationId xmlns:a16="http://schemas.microsoft.com/office/drawing/2014/main" id="{70A8D8C0-116C-9100-0D0B-0A5753CB138B}"/>
              </a:ext>
            </a:extLst>
          </p:cNvPr>
          <p:cNvSpPr/>
          <p:nvPr/>
        </p:nvSpPr>
        <p:spPr>
          <a:xfrm>
            <a:off x="3472248" y="4384589"/>
            <a:ext cx="6607411" cy="308919"/>
          </a:xfrm>
          <a:prstGeom prst="rect">
            <a:avLst/>
          </a:prstGeom>
          <a:no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HK" dirty="0">
              <a:noFill/>
            </a:endParaRPr>
          </a:p>
        </p:txBody>
      </p:sp>
    </p:spTree>
    <p:extLst>
      <p:ext uri="{BB962C8B-B14F-4D97-AF65-F5344CB8AC3E}">
        <p14:creationId xmlns:p14="http://schemas.microsoft.com/office/powerpoint/2010/main" val="2040474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BE8A5AA-D23F-5E51-2670-6EF6BC2C828B}"/>
              </a:ext>
            </a:extLst>
          </p:cNvPr>
          <p:cNvSpPr>
            <a:spLocks noGrp="1"/>
          </p:cNvSpPr>
          <p:nvPr>
            <p:ph type="title"/>
          </p:nvPr>
        </p:nvSpPr>
        <p:spPr>
          <a:xfrm>
            <a:off x="327138" y="308041"/>
            <a:ext cx="10635933" cy="567448"/>
          </a:xfrm>
        </p:spPr>
        <p:txBody>
          <a:bodyPr>
            <a:normAutofit fontScale="90000"/>
          </a:bodyPr>
          <a:lstStyle/>
          <a:p>
            <a:r>
              <a:rPr lang="en-US" sz="3200" b="1">
                <a:solidFill>
                  <a:schemeClr val="tx1"/>
                </a:solidFill>
              </a:rPr>
              <a:t>How Environmental Factors affecting the Business </a:t>
            </a:r>
            <a:endParaRPr lang="en-HK" sz="3200" b="1">
              <a:solidFill>
                <a:schemeClr val="tx1"/>
              </a:solidFill>
            </a:endParaRPr>
          </a:p>
        </p:txBody>
      </p:sp>
      <p:sp>
        <p:nvSpPr>
          <p:cNvPr id="8" name="TextBox 7">
            <a:extLst>
              <a:ext uri="{FF2B5EF4-FFF2-40B4-BE49-F238E27FC236}">
                <a16:creationId xmlns:a16="http://schemas.microsoft.com/office/drawing/2014/main" id="{9FB2D362-D32D-B65D-159D-D7EF813F1160}"/>
              </a:ext>
            </a:extLst>
          </p:cNvPr>
          <p:cNvSpPr txBox="1"/>
          <p:nvPr/>
        </p:nvSpPr>
        <p:spPr>
          <a:xfrm>
            <a:off x="7903723" y="5223705"/>
            <a:ext cx="2086584" cy="369332"/>
          </a:xfrm>
          <a:prstGeom prst="rect">
            <a:avLst/>
          </a:prstGeom>
          <a:noFill/>
        </p:spPr>
        <p:txBody>
          <a:bodyPr wrap="square">
            <a:spAutoFit/>
          </a:bodyPr>
          <a:lstStyle/>
          <a:p>
            <a:r>
              <a:rPr lang="en-HK"/>
              <a:t>(Abebe, 2012) </a:t>
            </a:r>
          </a:p>
        </p:txBody>
      </p:sp>
      <p:graphicFrame>
        <p:nvGraphicFramePr>
          <p:cNvPr id="9" name="Table 8">
            <a:extLst>
              <a:ext uri="{FF2B5EF4-FFF2-40B4-BE49-F238E27FC236}">
                <a16:creationId xmlns:a16="http://schemas.microsoft.com/office/drawing/2014/main" id="{894C415A-F978-DB43-41BA-7BA77F44716F}"/>
              </a:ext>
            </a:extLst>
          </p:cNvPr>
          <p:cNvGraphicFramePr>
            <a:graphicFrameLocks noGrp="1"/>
          </p:cNvGraphicFramePr>
          <p:nvPr>
            <p:extLst>
              <p:ext uri="{D42A27DB-BD31-4B8C-83A1-F6EECF244321}">
                <p14:modId xmlns:p14="http://schemas.microsoft.com/office/powerpoint/2010/main" val="213148734"/>
              </p:ext>
            </p:extLst>
          </p:nvPr>
        </p:nvGraphicFramePr>
        <p:xfrm>
          <a:off x="611147" y="1623582"/>
          <a:ext cx="9284694" cy="2407777"/>
        </p:xfrm>
        <a:graphic>
          <a:graphicData uri="http://schemas.openxmlformats.org/drawingml/2006/table">
            <a:tbl>
              <a:tblPr firstRow="1" bandRow="1">
                <a:tableStyleId>{5C22544A-7EE6-4342-B048-85BDC9FD1C3A}</a:tableStyleId>
              </a:tblPr>
              <a:tblGrid>
                <a:gridCol w="2989908">
                  <a:extLst>
                    <a:ext uri="{9D8B030D-6E8A-4147-A177-3AD203B41FA5}">
                      <a16:colId xmlns:a16="http://schemas.microsoft.com/office/drawing/2014/main" val="1656310567"/>
                    </a:ext>
                  </a:extLst>
                </a:gridCol>
                <a:gridCol w="3147393">
                  <a:extLst>
                    <a:ext uri="{9D8B030D-6E8A-4147-A177-3AD203B41FA5}">
                      <a16:colId xmlns:a16="http://schemas.microsoft.com/office/drawing/2014/main" val="3678783257"/>
                    </a:ext>
                  </a:extLst>
                </a:gridCol>
                <a:gridCol w="3147393">
                  <a:extLst>
                    <a:ext uri="{9D8B030D-6E8A-4147-A177-3AD203B41FA5}">
                      <a16:colId xmlns:a16="http://schemas.microsoft.com/office/drawing/2014/main" val="1051808790"/>
                    </a:ext>
                  </a:extLst>
                </a:gridCol>
              </a:tblGrid>
              <a:tr h="376645">
                <a:tc>
                  <a:txBody>
                    <a:bodyPr/>
                    <a:lstStyle/>
                    <a:p>
                      <a:pPr algn="ctr"/>
                      <a:endParaRPr lang="en-HK"/>
                    </a:p>
                  </a:txBody>
                  <a:tcPr anchor="ctr"/>
                </a:tc>
                <a:tc>
                  <a:txBody>
                    <a:bodyPr/>
                    <a:lstStyle/>
                    <a:p>
                      <a:pPr algn="ctr"/>
                      <a:r>
                        <a:rPr lang="en-HK"/>
                        <a:t>Stable Environment</a:t>
                      </a:r>
                    </a:p>
                  </a:txBody>
                  <a:tcPr anchor="ctr"/>
                </a:tc>
                <a:tc>
                  <a:txBody>
                    <a:bodyPr/>
                    <a:lstStyle/>
                    <a:p>
                      <a:pPr algn="ctr"/>
                      <a:r>
                        <a:rPr lang="en-HK"/>
                        <a:t>Dynamic Environment</a:t>
                      </a:r>
                    </a:p>
                  </a:txBody>
                  <a:tcPr anchor="ctr"/>
                </a:tc>
                <a:extLst>
                  <a:ext uri="{0D108BD9-81ED-4DB2-BD59-A6C34878D82A}">
                    <a16:rowId xmlns:a16="http://schemas.microsoft.com/office/drawing/2014/main" val="832334985"/>
                  </a:ext>
                </a:extLst>
              </a:tr>
              <a:tr h="677044">
                <a:tc>
                  <a:txBody>
                    <a:bodyPr/>
                    <a:lstStyle/>
                    <a:p>
                      <a:pPr algn="ctr"/>
                      <a:r>
                        <a:rPr lang="en-HK"/>
                        <a:t>Speed of Change</a:t>
                      </a:r>
                    </a:p>
                  </a:txBody>
                  <a:tcPr anchor="ctr"/>
                </a:tc>
                <a:tc>
                  <a:txBody>
                    <a:bodyPr/>
                    <a:lstStyle/>
                    <a:p>
                      <a:pPr algn="ctr"/>
                      <a:r>
                        <a:rPr lang="en-HK"/>
                        <a:t>Slow </a:t>
                      </a:r>
                    </a:p>
                  </a:txBody>
                  <a:tcPr anchor="ctr"/>
                </a:tc>
                <a:tc>
                  <a:txBody>
                    <a:bodyPr/>
                    <a:lstStyle/>
                    <a:p>
                      <a:pPr algn="ctr"/>
                      <a:r>
                        <a:rPr lang="en-HK"/>
                        <a:t>Speedy </a:t>
                      </a:r>
                    </a:p>
                  </a:txBody>
                  <a:tcPr anchor="ctr"/>
                </a:tc>
                <a:extLst>
                  <a:ext uri="{0D108BD9-81ED-4DB2-BD59-A6C34878D82A}">
                    <a16:rowId xmlns:a16="http://schemas.microsoft.com/office/drawing/2014/main" val="1626010792"/>
                  </a:ext>
                </a:extLst>
              </a:tr>
              <a:tr h="677044">
                <a:tc>
                  <a:txBody>
                    <a:bodyPr/>
                    <a:lstStyle/>
                    <a:p>
                      <a:pPr algn="ctr"/>
                      <a:r>
                        <a:rPr lang="en-HK"/>
                        <a:t>Impact to the business </a:t>
                      </a:r>
                    </a:p>
                  </a:txBody>
                  <a:tcPr anchor="ctr"/>
                </a:tc>
                <a:tc>
                  <a:txBody>
                    <a:bodyPr/>
                    <a:lstStyle/>
                    <a:p>
                      <a:pPr algn="ctr"/>
                      <a:r>
                        <a:rPr lang="en-HK" dirty="0"/>
                        <a:t>Slow-Appearing</a:t>
                      </a:r>
                    </a:p>
                  </a:txBody>
                  <a:tcPr anchor="ctr"/>
                </a:tc>
                <a:tc>
                  <a:txBody>
                    <a:bodyPr/>
                    <a:lstStyle/>
                    <a:p>
                      <a:pPr algn="ctr"/>
                      <a:r>
                        <a:rPr lang="en-HK" dirty="0"/>
                        <a:t>Immediate Occurring</a:t>
                      </a:r>
                    </a:p>
                  </a:txBody>
                  <a:tcPr anchor="ctr"/>
                </a:tc>
                <a:extLst>
                  <a:ext uri="{0D108BD9-81ED-4DB2-BD59-A6C34878D82A}">
                    <a16:rowId xmlns:a16="http://schemas.microsoft.com/office/drawing/2014/main" val="174038577"/>
                  </a:ext>
                </a:extLst>
              </a:tr>
              <a:tr h="677044">
                <a:tc>
                  <a:txBody>
                    <a:bodyPr/>
                    <a:lstStyle/>
                    <a:p>
                      <a:pPr algn="ctr"/>
                      <a:r>
                        <a:rPr lang="en-HK"/>
                        <a:t>Time for Change</a:t>
                      </a:r>
                    </a:p>
                  </a:txBody>
                  <a:tcPr anchor="ctr"/>
                </a:tc>
                <a:tc>
                  <a:txBody>
                    <a:bodyPr/>
                    <a:lstStyle/>
                    <a:p>
                      <a:pPr algn="ctr"/>
                      <a:r>
                        <a:rPr lang="en-HK" dirty="0"/>
                        <a:t>Having a buffer</a:t>
                      </a:r>
                    </a:p>
                  </a:txBody>
                  <a:tcPr anchor="ctr"/>
                </a:tc>
                <a:tc>
                  <a:txBody>
                    <a:bodyPr/>
                    <a:lstStyle/>
                    <a:p>
                      <a:pPr algn="ctr"/>
                      <a:r>
                        <a:rPr lang="en-HK" dirty="0"/>
                        <a:t>Limited time</a:t>
                      </a:r>
                    </a:p>
                  </a:txBody>
                  <a:tcPr anchor="ctr"/>
                </a:tc>
                <a:extLst>
                  <a:ext uri="{0D108BD9-81ED-4DB2-BD59-A6C34878D82A}">
                    <a16:rowId xmlns:a16="http://schemas.microsoft.com/office/drawing/2014/main" val="3733797533"/>
                  </a:ext>
                </a:extLst>
              </a:tr>
            </a:tbl>
          </a:graphicData>
        </a:graphic>
      </p:graphicFrame>
    </p:spTree>
    <p:extLst>
      <p:ext uri="{BB962C8B-B14F-4D97-AF65-F5344CB8AC3E}">
        <p14:creationId xmlns:p14="http://schemas.microsoft.com/office/powerpoint/2010/main" val="911803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ilent night: Hong Kong tourist traps are empty, locals stay home as gov't  drive to revive evening economy begins | Hong Kong Free Press HKFP">
            <a:extLst>
              <a:ext uri="{FF2B5EF4-FFF2-40B4-BE49-F238E27FC236}">
                <a16:creationId xmlns:a16="http://schemas.microsoft.com/office/drawing/2014/main" id="{3667C1DB-9494-7E7F-B0A0-FBDB235D32B1}"/>
              </a:ext>
            </a:extLst>
          </p:cNvPr>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1292583" y="488643"/>
            <a:ext cx="8178584" cy="5452389"/>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BCDF6A29-8DF8-4824-2DAA-E4DCABEE2946}"/>
              </a:ext>
            </a:extLst>
          </p:cNvPr>
          <p:cNvSpPr>
            <a:spLocks noGrp="1"/>
          </p:cNvSpPr>
          <p:nvPr>
            <p:ph type="title"/>
          </p:nvPr>
        </p:nvSpPr>
        <p:spPr>
          <a:xfrm>
            <a:off x="239590" y="121592"/>
            <a:ext cx="10042546" cy="645271"/>
          </a:xfrm>
        </p:spPr>
        <p:txBody>
          <a:bodyPr>
            <a:normAutofit/>
          </a:bodyPr>
          <a:lstStyle/>
          <a:p>
            <a:r>
              <a:rPr lang="en-US" sz="3200" b="1">
                <a:solidFill>
                  <a:schemeClr val="tx1"/>
                </a:solidFill>
              </a:rPr>
              <a:t>Exploration to the Current Situation</a:t>
            </a:r>
            <a:endParaRPr lang="en-HK" sz="3200" b="1">
              <a:solidFill>
                <a:schemeClr val="tx1"/>
              </a:solidFill>
            </a:endParaRPr>
          </a:p>
        </p:txBody>
      </p:sp>
      <p:graphicFrame>
        <p:nvGraphicFramePr>
          <p:cNvPr id="5" name="Table 4">
            <a:extLst>
              <a:ext uri="{FF2B5EF4-FFF2-40B4-BE49-F238E27FC236}">
                <a16:creationId xmlns:a16="http://schemas.microsoft.com/office/drawing/2014/main" id="{0FE6FCEC-A79C-F14F-3635-8CBA3FAE209E}"/>
              </a:ext>
            </a:extLst>
          </p:cNvPr>
          <p:cNvGraphicFramePr>
            <a:graphicFrameLocks noGrp="1"/>
          </p:cNvGraphicFramePr>
          <p:nvPr>
            <p:extLst>
              <p:ext uri="{D42A27DB-BD31-4B8C-83A1-F6EECF244321}">
                <p14:modId xmlns:p14="http://schemas.microsoft.com/office/powerpoint/2010/main" val="821209980"/>
              </p:ext>
            </p:extLst>
          </p:nvPr>
        </p:nvGraphicFramePr>
        <p:xfrm>
          <a:off x="642384" y="5846323"/>
          <a:ext cx="9805120" cy="567449"/>
        </p:xfrm>
        <a:graphic>
          <a:graphicData uri="http://schemas.openxmlformats.org/drawingml/2006/table">
            <a:tbl>
              <a:tblPr firstRow="1" bandRow="1">
                <a:tableStyleId>{5940675A-B579-460E-94D1-54222C63F5DA}</a:tableStyleId>
              </a:tblPr>
              <a:tblGrid>
                <a:gridCol w="1961024">
                  <a:extLst>
                    <a:ext uri="{9D8B030D-6E8A-4147-A177-3AD203B41FA5}">
                      <a16:colId xmlns:a16="http://schemas.microsoft.com/office/drawing/2014/main" val="2847843363"/>
                    </a:ext>
                  </a:extLst>
                </a:gridCol>
                <a:gridCol w="1961024">
                  <a:extLst>
                    <a:ext uri="{9D8B030D-6E8A-4147-A177-3AD203B41FA5}">
                      <a16:colId xmlns:a16="http://schemas.microsoft.com/office/drawing/2014/main" val="1142843930"/>
                    </a:ext>
                  </a:extLst>
                </a:gridCol>
                <a:gridCol w="1961024">
                  <a:extLst>
                    <a:ext uri="{9D8B030D-6E8A-4147-A177-3AD203B41FA5}">
                      <a16:colId xmlns:a16="http://schemas.microsoft.com/office/drawing/2014/main" val="2671706164"/>
                    </a:ext>
                  </a:extLst>
                </a:gridCol>
                <a:gridCol w="1961024">
                  <a:extLst>
                    <a:ext uri="{9D8B030D-6E8A-4147-A177-3AD203B41FA5}">
                      <a16:colId xmlns:a16="http://schemas.microsoft.com/office/drawing/2014/main" val="3075859868"/>
                    </a:ext>
                  </a:extLst>
                </a:gridCol>
                <a:gridCol w="1961024">
                  <a:extLst>
                    <a:ext uri="{9D8B030D-6E8A-4147-A177-3AD203B41FA5}">
                      <a16:colId xmlns:a16="http://schemas.microsoft.com/office/drawing/2014/main" val="701247360"/>
                    </a:ext>
                  </a:extLst>
                </a:gridCol>
              </a:tblGrid>
              <a:tr h="567449">
                <a:tc>
                  <a:txBody>
                    <a:bodyPr/>
                    <a:lstStyle/>
                    <a:p>
                      <a:pPr algn="ctr"/>
                      <a:r>
                        <a:rPr lang="en-US" sz="2000" b="1">
                          <a:effectLst>
                            <a:outerShdw blurRad="38100" dist="38100" dir="2700000" algn="tl">
                              <a:srgbClr val="000000">
                                <a:alpha val="43137"/>
                              </a:srgbClr>
                            </a:outerShdw>
                          </a:effectLst>
                        </a:rPr>
                        <a:t>2019</a:t>
                      </a:r>
                      <a:endParaRPr lang="en-HK" sz="2000" b="1">
                        <a:effectLst>
                          <a:outerShdw blurRad="38100" dist="38100" dir="2700000" algn="tl">
                            <a:srgbClr val="000000">
                              <a:alpha val="43137"/>
                            </a:srgbClr>
                          </a:outerShdw>
                        </a:effectLst>
                      </a:endParaRPr>
                    </a:p>
                  </a:txBody>
                  <a:tcPr/>
                </a:tc>
                <a:tc>
                  <a:txBody>
                    <a:bodyPr/>
                    <a:lstStyle/>
                    <a:p>
                      <a:pPr algn="ctr"/>
                      <a:r>
                        <a:rPr lang="en-US" sz="2000" b="1">
                          <a:effectLst>
                            <a:outerShdw blurRad="38100" dist="38100" dir="2700000" algn="tl">
                              <a:srgbClr val="000000">
                                <a:alpha val="43137"/>
                              </a:srgbClr>
                            </a:outerShdw>
                          </a:effectLst>
                        </a:rPr>
                        <a:t>2020</a:t>
                      </a:r>
                      <a:endParaRPr lang="en-HK" sz="2000" b="1">
                        <a:effectLst>
                          <a:outerShdw blurRad="38100" dist="38100" dir="2700000" algn="tl">
                            <a:srgbClr val="000000">
                              <a:alpha val="43137"/>
                            </a:srgbClr>
                          </a:outerShdw>
                        </a:effectLst>
                      </a:endParaRPr>
                    </a:p>
                  </a:txBody>
                  <a:tcPr/>
                </a:tc>
                <a:tc>
                  <a:txBody>
                    <a:bodyPr/>
                    <a:lstStyle/>
                    <a:p>
                      <a:pPr algn="ctr"/>
                      <a:r>
                        <a:rPr lang="en-US" sz="2000" b="1">
                          <a:effectLst>
                            <a:outerShdw blurRad="38100" dist="38100" dir="2700000" algn="tl">
                              <a:srgbClr val="000000">
                                <a:alpha val="43137"/>
                              </a:srgbClr>
                            </a:outerShdw>
                          </a:effectLst>
                        </a:rPr>
                        <a:t>2021</a:t>
                      </a:r>
                      <a:endParaRPr lang="en-HK" sz="2000" b="1">
                        <a:effectLst>
                          <a:outerShdw blurRad="38100" dist="38100" dir="2700000" algn="tl">
                            <a:srgbClr val="000000">
                              <a:alpha val="43137"/>
                            </a:srgbClr>
                          </a:outerShdw>
                        </a:effectLst>
                      </a:endParaRPr>
                    </a:p>
                  </a:txBody>
                  <a:tcPr/>
                </a:tc>
                <a:tc>
                  <a:txBody>
                    <a:bodyPr/>
                    <a:lstStyle/>
                    <a:p>
                      <a:pPr algn="ctr"/>
                      <a:r>
                        <a:rPr lang="en-US" sz="2000" b="1">
                          <a:effectLst>
                            <a:outerShdw blurRad="38100" dist="38100" dir="2700000" algn="tl">
                              <a:srgbClr val="000000">
                                <a:alpha val="43137"/>
                              </a:srgbClr>
                            </a:outerShdw>
                          </a:effectLst>
                        </a:rPr>
                        <a:t>2022</a:t>
                      </a:r>
                      <a:endParaRPr lang="en-HK" sz="2000" b="1">
                        <a:effectLst>
                          <a:outerShdw blurRad="38100" dist="38100" dir="2700000" algn="tl">
                            <a:srgbClr val="000000">
                              <a:alpha val="43137"/>
                            </a:srgbClr>
                          </a:outerShdw>
                        </a:effectLst>
                      </a:endParaRPr>
                    </a:p>
                  </a:txBody>
                  <a:tcPr/>
                </a:tc>
                <a:tc>
                  <a:txBody>
                    <a:bodyPr/>
                    <a:lstStyle/>
                    <a:p>
                      <a:pPr algn="ctr"/>
                      <a:r>
                        <a:rPr lang="en-US" sz="2000" b="1">
                          <a:effectLst>
                            <a:outerShdw blurRad="38100" dist="38100" dir="2700000" algn="tl">
                              <a:srgbClr val="000000">
                                <a:alpha val="43137"/>
                              </a:srgbClr>
                            </a:outerShdw>
                          </a:effectLst>
                        </a:rPr>
                        <a:t>2023</a:t>
                      </a:r>
                      <a:endParaRPr lang="en-HK" sz="2000" b="1">
                        <a:effectLst>
                          <a:outerShdw blurRad="38100" dist="38100" dir="2700000" algn="tl">
                            <a:srgbClr val="000000">
                              <a:alpha val="43137"/>
                            </a:srgbClr>
                          </a:outerShdw>
                        </a:effectLst>
                      </a:endParaRPr>
                    </a:p>
                  </a:txBody>
                  <a:tcPr/>
                </a:tc>
                <a:extLst>
                  <a:ext uri="{0D108BD9-81ED-4DB2-BD59-A6C34878D82A}">
                    <a16:rowId xmlns:a16="http://schemas.microsoft.com/office/drawing/2014/main" val="1114267890"/>
                  </a:ext>
                </a:extLst>
              </a:tr>
            </a:tbl>
          </a:graphicData>
        </a:graphic>
      </p:graphicFrame>
      <p:sp>
        <p:nvSpPr>
          <p:cNvPr id="6" name="Arrow: Right 5">
            <a:extLst>
              <a:ext uri="{FF2B5EF4-FFF2-40B4-BE49-F238E27FC236}">
                <a16:creationId xmlns:a16="http://schemas.microsoft.com/office/drawing/2014/main" id="{5FAAA4AB-BBDF-FBC4-FD6E-4CF4B8637D3E}"/>
              </a:ext>
            </a:extLst>
          </p:cNvPr>
          <p:cNvSpPr/>
          <p:nvPr/>
        </p:nvSpPr>
        <p:spPr>
          <a:xfrm rot="16200000">
            <a:off x="8456735" y="4662945"/>
            <a:ext cx="1815882" cy="39523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HK"/>
          </a:p>
        </p:txBody>
      </p:sp>
      <p:sp>
        <p:nvSpPr>
          <p:cNvPr id="7" name="Arrow: Right 6">
            <a:extLst>
              <a:ext uri="{FF2B5EF4-FFF2-40B4-BE49-F238E27FC236}">
                <a16:creationId xmlns:a16="http://schemas.microsoft.com/office/drawing/2014/main" id="{50EC66C6-424A-9416-59FB-B27395F8B691}"/>
              </a:ext>
            </a:extLst>
          </p:cNvPr>
          <p:cNvSpPr/>
          <p:nvPr/>
        </p:nvSpPr>
        <p:spPr>
          <a:xfrm rot="16200000">
            <a:off x="1262966" y="5134307"/>
            <a:ext cx="866405" cy="40198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HK"/>
          </a:p>
        </p:txBody>
      </p:sp>
      <p:sp>
        <p:nvSpPr>
          <p:cNvPr id="22" name="Freeform: Shape 21">
            <a:extLst>
              <a:ext uri="{FF2B5EF4-FFF2-40B4-BE49-F238E27FC236}">
                <a16:creationId xmlns:a16="http://schemas.microsoft.com/office/drawing/2014/main" id="{2E083442-4FED-5DE4-D5FA-CE6017E3D109}"/>
              </a:ext>
            </a:extLst>
          </p:cNvPr>
          <p:cNvSpPr/>
          <p:nvPr/>
        </p:nvSpPr>
        <p:spPr>
          <a:xfrm rot="16200000">
            <a:off x="4736471" y="3237066"/>
            <a:ext cx="1591278" cy="3584270"/>
          </a:xfrm>
          <a:custGeom>
            <a:avLst/>
            <a:gdLst>
              <a:gd name="connsiteX0" fmla="*/ 1591278 w 1591278"/>
              <a:gd name="connsiteY0" fmla="*/ 1792135 h 3584270"/>
              <a:gd name="connsiteX1" fmla="*/ 1356104 w 1591278"/>
              <a:gd name="connsiteY1" fmla="*/ 2027309 h 3584270"/>
              <a:gd name="connsiteX2" fmla="*/ 1356104 w 1591278"/>
              <a:gd name="connsiteY2" fmla="*/ 1909722 h 3584270"/>
              <a:gd name="connsiteX3" fmla="*/ 915211 w 1591278"/>
              <a:gd name="connsiteY3" fmla="*/ 1909722 h 3584270"/>
              <a:gd name="connsiteX4" fmla="*/ 915211 w 1591278"/>
              <a:gd name="connsiteY4" fmla="*/ 3584270 h 3584270"/>
              <a:gd name="connsiteX5" fmla="*/ 0 w 1591278"/>
              <a:gd name="connsiteY5" fmla="*/ 3584270 h 3584270"/>
              <a:gd name="connsiteX6" fmla="*/ 0 w 1591278"/>
              <a:gd name="connsiteY6" fmla="*/ 3267496 h 3584270"/>
              <a:gd name="connsiteX7" fmla="*/ 672426 w 1591278"/>
              <a:gd name="connsiteY7" fmla="*/ 3267496 h 3584270"/>
              <a:gd name="connsiteX8" fmla="*/ 672426 w 1591278"/>
              <a:gd name="connsiteY8" fmla="*/ 342530 h 3584270"/>
              <a:gd name="connsiteX9" fmla="*/ 0 w 1591278"/>
              <a:gd name="connsiteY9" fmla="*/ 342530 h 3584270"/>
              <a:gd name="connsiteX10" fmla="*/ 0 w 1591278"/>
              <a:gd name="connsiteY10" fmla="*/ 0 h 3584270"/>
              <a:gd name="connsiteX11" fmla="*/ 915211 w 1591278"/>
              <a:gd name="connsiteY11" fmla="*/ 0 h 3584270"/>
              <a:gd name="connsiteX12" fmla="*/ 915211 w 1591278"/>
              <a:gd name="connsiteY12" fmla="*/ 1674547 h 3584270"/>
              <a:gd name="connsiteX13" fmla="*/ 1356104 w 1591278"/>
              <a:gd name="connsiteY13" fmla="*/ 1674547 h 3584270"/>
              <a:gd name="connsiteX14" fmla="*/ 1356104 w 1591278"/>
              <a:gd name="connsiteY14" fmla="*/ 1556960 h 35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1278" h="3584270">
                <a:moveTo>
                  <a:pt x="1591278" y="1792135"/>
                </a:moveTo>
                <a:lnTo>
                  <a:pt x="1356104" y="2027309"/>
                </a:lnTo>
                <a:lnTo>
                  <a:pt x="1356104" y="1909722"/>
                </a:lnTo>
                <a:lnTo>
                  <a:pt x="915211" y="1909722"/>
                </a:lnTo>
                <a:lnTo>
                  <a:pt x="915211" y="3584270"/>
                </a:lnTo>
                <a:lnTo>
                  <a:pt x="0" y="3584270"/>
                </a:lnTo>
                <a:lnTo>
                  <a:pt x="0" y="3267496"/>
                </a:lnTo>
                <a:lnTo>
                  <a:pt x="672426" y="3267496"/>
                </a:lnTo>
                <a:lnTo>
                  <a:pt x="672426" y="342530"/>
                </a:lnTo>
                <a:lnTo>
                  <a:pt x="0" y="342530"/>
                </a:lnTo>
                <a:lnTo>
                  <a:pt x="0" y="0"/>
                </a:lnTo>
                <a:lnTo>
                  <a:pt x="915211" y="0"/>
                </a:lnTo>
                <a:lnTo>
                  <a:pt x="915211" y="1674547"/>
                </a:lnTo>
                <a:lnTo>
                  <a:pt x="1356104" y="1674547"/>
                </a:lnTo>
                <a:lnTo>
                  <a:pt x="1356104" y="15569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HK"/>
          </a:p>
        </p:txBody>
      </p:sp>
      <p:sp>
        <p:nvSpPr>
          <p:cNvPr id="24" name="TextBox 23">
            <a:extLst>
              <a:ext uri="{FF2B5EF4-FFF2-40B4-BE49-F238E27FC236}">
                <a16:creationId xmlns:a16="http://schemas.microsoft.com/office/drawing/2014/main" id="{977D13E0-D997-D52E-1447-3A5C8BEB8751}"/>
              </a:ext>
            </a:extLst>
          </p:cNvPr>
          <p:cNvSpPr txBox="1"/>
          <p:nvPr/>
        </p:nvSpPr>
        <p:spPr>
          <a:xfrm>
            <a:off x="484567" y="1120043"/>
            <a:ext cx="3213729" cy="2862322"/>
          </a:xfrm>
          <a:prstGeom prst="rect">
            <a:avLst/>
          </a:prstGeom>
          <a:noFill/>
        </p:spPr>
        <p:txBody>
          <a:bodyPr wrap="square" rtlCol="0">
            <a:spAutoFit/>
          </a:bodyPr>
          <a:lstStyle/>
          <a:p>
            <a:r>
              <a:rPr lang="en-US"/>
              <a:t>Social Incidents</a:t>
            </a:r>
          </a:p>
          <a:p>
            <a:endParaRPr lang="en-US"/>
          </a:p>
          <a:p>
            <a:pPr marL="285750" indent="-285750">
              <a:buFont typeface="Arial" panose="020B0604020202020204" pitchFamily="34" charset="0"/>
              <a:buChar char="•"/>
            </a:pPr>
            <a:r>
              <a:rPr lang="en-US"/>
              <a:t>Normal social activities were disrupted by sudden social events in this social movement, for example, the suspension of the transportation system and the destruction of restaurants</a:t>
            </a:r>
            <a:endParaRPr lang="en-HK"/>
          </a:p>
        </p:txBody>
      </p:sp>
      <p:sp>
        <p:nvSpPr>
          <p:cNvPr id="25" name="TextBox 24">
            <a:extLst>
              <a:ext uri="{FF2B5EF4-FFF2-40B4-BE49-F238E27FC236}">
                <a16:creationId xmlns:a16="http://schemas.microsoft.com/office/drawing/2014/main" id="{9315625B-8F09-2BDF-4B41-808F4B3F55E1}"/>
              </a:ext>
            </a:extLst>
          </p:cNvPr>
          <p:cNvSpPr txBox="1"/>
          <p:nvPr/>
        </p:nvSpPr>
        <p:spPr>
          <a:xfrm>
            <a:off x="4075339" y="1416095"/>
            <a:ext cx="3584270" cy="2031325"/>
          </a:xfrm>
          <a:prstGeom prst="rect">
            <a:avLst/>
          </a:prstGeom>
          <a:noFill/>
        </p:spPr>
        <p:txBody>
          <a:bodyPr wrap="square" rtlCol="0">
            <a:spAutoFit/>
          </a:bodyPr>
          <a:lstStyle/>
          <a:p>
            <a:r>
              <a:rPr lang="en-US" dirty="0"/>
              <a:t>Spread of COVID-19</a:t>
            </a:r>
          </a:p>
          <a:p>
            <a:endParaRPr lang="en-US" dirty="0"/>
          </a:p>
          <a:p>
            <a:pPr marL="273050" indent="-273050">
              <a:buFont typeface="Arial" panose="020B0604020202020204" pitchFamily="34" charset="0"/>
              <a:buChar char="•"/>
            </a:pPr>
            <a:r>
              <a:rPr lang="en-US" dirty="0"/>
              <a:t>Takeaways/Self-cooked</a:t>
            </a:r>
          </a:p>
          <a:p>
            <a:pPr marL="273050" indent="-273050">
              <a:buFont typeface="Arial" panose="020B0604020202020204" pitchFamily="34" charset="0"/>
              <a:buChar char="•"/>
            </a:pPr>
            <a:r>
              <a:rPr lang="en-US" dirty="0"/>
              <a:t>Restriction on people per table</a:t>
            </a:r>
          </a:p>
          <a:p>
            <a:pPr marL="273050" indent="-273050">
              <a:buFont typeface="Arial" panose="020B0604020202020204" pitchFamily="34" charset="0"/>
              <a:buChar char="•"/>
            </a:pPr>
            <a:r>
              <a:rPr lang="en-US" dirty="0"/>
              <a:t>High standard of Ventilation Requirements</a:t>
            </a:r>
            <a:endParaRPr lang="en-HK" dirty="0"/>
          </a:p>
        </p:txBody>
      </p:sp>
      <p:sp>
        <p:nvSpPr>
          <p:cNvPr id="26" name="TextBox 25">
            <a:extLst>
              <a:ext uri="{FF2B5EF4-FFF2-40B4-BE49-F238E27FC236}">
                <a16:creationId xmlns:a16="http://schemas.microsoft.com/office/drawing/2014/main" id="{DE5A34BD-023C-C740-6031-EC459642A2C3}"/>
              </a:ext>
            </a:extLst>
          </p:cNvPr>
          <p:cNvSpPr txBox="1"/>
          <p:nvPr/>
        </p:nvSpPr>
        <p:spPr>
          <a:xfrm>
            <a:off x="7635534" y="770253"/>
            <a:ext cx="3715966" cy="923330"/>
          </a:xfrm>
          <a:prstGeom prst="rect">
            <a:avLst/>
          </a:prstGeom>
          <a:noFill/>
        </p:spPr>
        <p:txBody>
          <a:bodyPr wrap="square" rtlCol="0">
            <a:spAutoFit/>
          </a:bodyPr>
          <a:lstStyle/>
          <a:p>
            <a:r>
              <a:rPr lang="en-US" dirty="0"/>
              <a:t>Higher Operation Cost</a:t>
            </a:r>
          </a:p>
          <a:p>
            <a:pPr marL="285750" indent="-285750">
              <a:buFont typeface="Arial" panose="020B0604020202020204" pitchFamily="34" charset="0"/>
              <a:buChar char="•"/>
            </a:pPr>
            <a:r>
              <a:rPr lang="en-US" dirty="0"/>
              <a:t>Double cost for new business compared with Singapore</a:t>
            </a:r>
            <a:endParaRPr lang="en-HK" dirty="0"/>
          </a:p>
        </p:txBody>
      </p:sp>
      <p:sp>
        <p:nvSpPr>
          <p:cNvPr id="8" name="TextBox 7">
            <a:extLst>
              <a:ext uri="{FF2B5EF4-FFF2-40B4-BE49-F238E27FC236}">
                <a16:creationId xmlns:a16="http://schemas.microsoft.com/office/drawing/2014/main" id="{FB5E4EF5-0A52-46FD-B447-DFC0548BF29C}"/>
              </a:ext>
            </a:extLst>
          </p:cNvPr>
          <p:cNvSpPr txBox="1"/>
          <p:nvPr/>
        </p:nvSpPr>
        <p:spPr>
          <a:xfrm>
            <a:off x="1495174" y="3876684"/>
            <a:ext cx="2580165" cy="369332"/>
          </a:xfrm>
          <a:prstGeom prst="rect">
            <a:avLst/>
          </a:prstGeom>
          <a:noFill/>
        </p:spPr>
        <p:txBody>
          <a:bodyPr wrap="square">
            <a:spAutoFit/>
          </a:bodyPr>
          <a:lstStyle/>
          <a:p>
            <a:r>
              <a:rPr lang="fr-FR"/>
              <a:t>(Hou &amp;Leung, 2020) </a:t>
            </a:r>
            <a:endParaRPr lang="en-HK"/>
          </a:p>
        </p:txBody>
      </p:sp>
      <p:sp>
        <p:nvSpPr>
          <p:cNvPr id="9" name="TextBox 8">
            <a:extLst>
              <a:ext uri="{FF2B5EF4-FFF2-40B4-BE49-F238E27FC236}">
                <a16:creationId xmlns:a16="http://schemas.microsoft.com/office/drawing/2014/main" id="{EB5AD733-DC5A-22B9-B68A-29B144924377}"/>
              </a:ext>
            </a:extLst>
          </p:cNvPr>
          <p:cNvSpPr txBox="1"/>
          <p:nvPr/>
        </p:nvSpPr>
        <p:spPr>
          <a:xfrm>
            <a:off x="5641430" y="3518246"/>
            <a:ext cx="1731164" cy="369332"/>
          </a:xfrm>
          <a:prstGeom prst="rect">
            <a:avLst/>
          </a:prstGeom>
          <a:noFill/>
        </p:spPr>
        <p:txBody>
          <a:bodyPr wrap="square">
            <a:spAutoFit/>
          </a:bodyPr>
          <a:lstStyle/>
          <a:p>
            <a:r>
              <a:rPr lang="fr-FR"/>
              <a:t>(HKSAR, 2020) </a:t>
            </a:r>
            <a:endParaRPr lang="en-HK"/>
          </a:p>
        </p:txBody>
      </p:sp>
      <p:sp>
        <p:nvSpPr>
          <p:cNvPr id="10" name="TextBox 9">
            <a:extLst>
              <a:ext uri="{FF2B5EF4-FFF2-40B4-BE49-F238E27FC236}">
                <a16:creationId xmlns:a16="http://schemas.microsoft.com/office/drawing/2014/main" id="{430508A4-7668-8326-293F-1F5D0520D2B8}"/>
              </a:ext>
            </a:extLst>
          </p:cNvPr>
          <p:cNvSpPr txBox="1"/>
          <p:nvPr/>
        </p:nvSpPr>
        <p:spPr>
          <a:xfrm>
            <a:off x="9493517" y="1686275"/>
            <a:ext cx="1731164" cy="369332"/>
          </a:xfrm>
          <a:prstGeom prst="rect">
            <a:avLst/>
          </a:prstGeom>
          <a:noFill/>
        </p:spPr>
        <p:txBody>
          <a:bodyPr wrap="square">
            <a:spAutoFit/>
          </a:bodyPr>
          <a:lstStyle/>
          <a:p>
            <a:r>
              <a:rPr lang="fr-FR"/>
              <a:t>(Li, 2021) </a:t>
            </a:r>
            <a:endParaRPr lang="en-HK"/>
          </a:p>
        </p:txBody>
      </p:sp>
      <p:sp>
        <p:nvSpPr>
          <p:cNvPr id="11" name="TextBox 10">
            <a:extLst>
              <a:ext uri="{FF2B5EF4-FFF2-40B4-BE49-F238E27FC236}">
                <a16:creationId xmlns:a16="http://schemas.microsoft.com/office/drawing/2014/main" id="{CF11258E-E785-AF27-84E8-F302E293397F}"/>
              </a:ext>
            </a:extLst>
          </p:cNvPr>
          <p:cNvSpPr txBox="1"/>
          <p:nvPr/>
        </p:nvSpPr>
        <p:spPr>
          <a:xfrm>
            <a:off x="7704310" y="2263943"/>
            <a:ext cx="3715966" cy="923330"/>
          </a:xfrm>
          <a:prstGeom prst="rect">
            <a:avLst/>
          </a:prstGeom>
          <a:noFill/>
        </p:spPr>
        <p:txBody>
          <a:bodyPr wrap="square" rtlCol="0">
            <a:spAutoFit/>
          </a:bodyPr>
          <a:lstStyle/>
          <a:p>
            <a:r>
              <a:rPr lang="en-US"/>
              <a:t>New Consumer Behaviors</a:t>
            </a:r>
          </a:p>
          <a:p>
            <a:pPr marL="285750" indent="-285750">
              <a:buFont typeface="Arial" panose="020B0604020202020204" pitchFamily="34" charset="0"/>
              <a:buChar char="•"/>
            </a:pPr>
            <a:r>
              <a:rPr lang="en-US"/>
              <a:t>Trend of e-commerce and cross-border consumption</a:t>
            </a:r>
            <a:endParaRPr lang="en-HK"/>
          </a:p>
        </p:txBody>
      </p:sp>
      <p:sp>
        <p:nvSpPr>
          <p:cNvPr id="12" name="TextBox 11">
            <a:extLst>
              <a:ext uri="{FF2B5EF4-FFF2-40B4-BE49-F238E27FC236}">
                <a16:creationId xmlns:a16="http://schemas.microsoft.com/office/drawing/2014/main" id="{0D201FEA-27C1-68BE-9834-E4689E5CA36D}"/>
              </a:ext>
            </a:extLst>
          </p:cNvPr>
          <p:cNvSpPr txBox="1"/>
          <p:nvPr/>
        </p:nvSpPr>
        <p:spPr>
          <a:xfrm>
            <a:off x="9471167" y="3200615"/>
            <a:ext cx="1731164" cy="369332"/>
          </a:xfrm>
          <a:prstGeom prst="rect">
            <a:avLst/>
          </a:prstGeom>
          <a:noFill/>
        </p:spPr>
        <p:txBody>
          <a:bodyPr wrap="square">
            <a:spAutoFit/>
          </a:bodyPr>
          <a:lstStyle/>
          <a:p>
            <a:r>
              <a:rPr lang="fr-FR"/>
              <a:t>(SCMP, 2021) </a:t>
            </a:r>
            <a:endParaRPr lang="en-HK"/>
          </a:p>
        </p:txBody>
      </p:sp>
    </p:spTree>
    <p:extLst>
      <p:ext uri="{BB962C8B-B14F-4D97-AF65-F5344CB8AC3E}">
        <p14:creationId xmlns:p14="http://schemas.microsoft.com/office/powerpoint/2010/main" val="180165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72AF9F-3503-A257-5C98-DBA38D4DD9D9}"/>
              </a:ext>
            </a:extLst>
          </p:cNvPr>
          <p:cNvSpPr txBox="1"/>
          <p:nvPr/>
        </p:nvSpPr>
        <p:spPr>
          <a:xfrm>
            <a:off x="7188235" y="3608061"/>
            <a:ext cx="2086584" cy="369332"/>
          </a:xfrm>
          <a:prstGeom prst="rect">
            <a:avLst/>
          </a:prstGeom>
          <a:noFill/>
        </p:spPr>
        <p:txBody>
          <a:bodyPr wrap="square">
            <a:spAutoFit/>
          </a:bodyPr>
          <a:lstStyle/>
          <a:p>
            <a:r>
              <a:rPr lang="en-HK"/>
              <a:t>(Abebe, 2012) </a:t>
            </a:r>
          </a:p>
        </p:txBody>
      </p:sp>
      <p:sp>
        <p:nvSpPr>
          <p:cNvPr id="5" name="Title 1">
            <a:extLst>
              <a:ext uri="{FF2B5EF4-FFF2-40B4-BE49-F238E27FC236}">
                <a16:creationId xmlns:a16="http://schemas.microsoft.com/office/drawing/2014/main" id="{D617D530-1A6B-6DC4-40A7-B9F4F8FF83DF}"/>
              </a:ext>
            </a:extLst>
          </p:cNvPr>
          <p:cNvSpPr>
            <a:spLocks noGrp="1"/>
          </p:cNvSpPr>
          <p:nvPr>
            <p:ph type="title"/>
          </p:nvPr>
        </p:nvSpPr>
        <p:spPr>
          <a:xfrm>
            <a:off x="327139" y="308041"/>
            <a:ext cx="9205968" cy="567448"/>
          </a:xfrm>
        </p:spPr>
        <p:txBody>
          <a:bodyPr>
            <a:normAutofit fontScale="90000"/>
          </a:bodyPr>
          <a:lstStyle/>
          <a:p>
            <a:r>
              <a:rPr lang="en-US" sz="3200" b="1">
                <a:solidFill>
                  <a:schemeClr val="tx1"/>
                </a:solidFill>
              </a:rPr>
              <a:t>Factors affecting Tsui Wah’s Business Environment</a:t>
            </a:r>
            <a:endParaRPr lang="en-HK" sz="3200" b="1">
              <a:solidFill>
                <a:schemeClr val="tx1"/>
              </a:solidFill>
            </a:endParaRPr>
          </a:p>
        </p:txBody>
      </p:sp>
      <p:sp>
        <p:nvSpPr>
          <p:cNvPr id="6" name="Oval 5">
            <a:extLst>
              <a:ext uri="{FF2B5EF4-FFF2-40B4-BE49-F238E27FC236}">
                <a16:creationId xmlns:a16="http://schemas.microsoft.com/office/drawing/2014/main" id="{ED7C124E-9396-EF00-E4E6-C00C7D5F7022}"/>
              </a:ext>
            </a:extLst>
          </p:cNvPr>
          <p:cNvSpPr/>
          <p:nvPr/>
        </p:nvSpPr>
        <p:spPr>
          <a:xfrm>
            <a:off x="2279125" y="875489"/>
            <a:ext cx="2198451" cy="212063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effectLst>
                  <a:outerShdw blurRad="38100" dist="38100" dir="2700000" algn="tl">
                    <a:srgbClr val="000000">
                      <a:alpha val="43137"/>
                    </a:srgbClr>
                  </a:outerShdw>
                </a:effectLst>
              </a:rPr>
              <a:t>Customer Behavior Change</a:t>
            </a:r>
            <a:endParaRPr lang="en-HK" b="1">
              <a:effectLst>
                <a:outerShdw blurRad="38100" dist="38100" dir="2700000" algn="tl">
                  <a:srgbClr val="000000">
                    <a:alpha val="43137"/>
                  </a:srgbClr>
                </a:outerShdw>
              </a:effectLst>
            </a:endParaRPr>
          </a:p>
        </p:txBody>
      </p:sp>
      <p:sp>
        <p:nvSpPr>
          <p:cNvPr id="7" name="Oval 6">
            <a:extLst>
              <a:ext uri="{FF2B5EF4-FFF2-40B4-BE49-F238E27FC236}">
                <a16:creationId xmlns:a16="http://schemas.microsoft.com/office/drawing/2014/main" id="{60763E30-6644-FF0B-9D1C-A7B8DE188A44}"/>
              </a:ext>
            </a:extLst>
          </p:cNvPr>
          <p:cNvSpPr/>
          <p:nvPr/>
        </p:nvSpPr>
        <p:spPr>
          <a:xfrm>
            <a:off x="3984661" y="1935804"/>
            <a:ext cx="2541330" cy="245137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effectLst>
                  <a:outerShdw blurRad="38100" dist="38100" dir="2700000" algn="tl">
                    <a:srgbClr val="000000">
                      <a:alpha val="43137"/>
                    </a:srgbClr>
                  </a:outerShdw>
                </a:effectLst>
              </a:rPr>
              <a:t>Speedy Betterment of Competitors</a:t>
            </a:r>
            <a:endParaRPr lang="en-HK" b="1">
              <a:effectLst>
                <a:outerShdw blurRad="38100" dist="38100" dir="2700000" algn="tl">
                  <a:srgbClr val="000000">
                    <a:alpha val="43137"/>
                  </a:srgbClr>
                </a:outerShdw>
              </a:effectLst>
            </a:endParaRPr>
          </a:p>
        </p:txBody>
      </p:sp>
      <p:sp>
        <p:nvSpPr>
          <p:cNvPr id="8" name="Oval 7">
            <a:extLst>
              <a:ext uri="{FF2B5EF4-FFF2-40B4-BE49-F238E27FC236}">
                <a16:creationId xmlns:a16="http://schemas.microsoft.com/office/drawing/2014/main" id="{5252EF73-D25C-4143-D44D-07224727C3C1}"/>
              </a:ext>
            </a:extLst>
          </p:cNvPr>
          <p:cNvSpPr/>
          <p:nvPr/>
        </p:nvSpPr>
        <p:spPr>
          <a:xfrm>
            <a:off x="6268208" y="1235413"/>
            <a:ext cx="2086584" cy="201272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effectLst>
                  <a:outerShdw blurRad="38100" dist="38100" dir="2700000" algn="tl">
                    <a:srgbClr val="000000">
                      <a:alpha val="43137"/>
                    </a:srgbClr>
                  </a:outerShdw>
                </a:effectLst>
              </a:rPr>
              <a:t>Influence of the External Economy </a:t>
            </a:r>
            <a:endParaRPr lang="en-HK" b="1" dirty="0">
              <a:effectLst>
                <a:outerShdw blurRad="38100" dist="38100" dir="2700000" algn="tl">
                  <a:srgbClr val="000000">
                    <a:alpha val="43137"/>
                  </a:srgbClr>
                </a:outerShdw>
              </a:effectLst>
            </a:endParaRPr>
          </a:p>
        </p:txBody>
      </p:sp>
      <p:pic>
        <p:nvPicPr>
          <p:cNvPr id="1028" name="Picture 4">
            <a:extLst>
              <a:ext uri="{FF2B5EF4-FFF2-40B4-BE49-F238E27FC236}">
                <a16:creationId xmlns:a16="http://schemas.microsoft.com/office/drawing/2014/main" id="{59472347-FEE0-FDF4-C4EA-03D0DAC4F6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8129" y="4290715"/>
            <a:ext cx="4433757" cy="249398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FDADA76E-AB05-3D25-95E2-691E43A838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4113" y="4309118"/>
            <a:ext cx="4680347" cy="2457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7677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21C25D8-4214-4C9C-2DAC-4DB7A53BF481}"/>
              </a:ext>
            </a:extLst>
          </p:cNvPr>
          <p:cNvSpPr>
            <a:spLocks noGrp="1"/>
          </p:cNvSpPr>
          <p:nvPr>
            <p:ph type="title"/>
          </p:nvPr>
        </p:nvSpPr>
        <p:spPr>
          <a:xfrm>
            <a:off x="690663" y="308041"/>
            <a:ext cx="8842443" cy="567448"/>
          </a:xfrm>
        </p:spPr>
        <p:txBody>
          <a:bodyPr>
            <a:normAutofit fontScale="90000"/>
          </a:bodyPr>
          <a:lstStyle/>
          <a:p>
            <a:r>
              <a:rPr lang="en-US" sz="3200" b="1">
                <a:solidFill>
                  <a:schemeClr val="tx1"/>
                </a:solidFill>
              </a:rPr>
              <a:t>Internal Factors Affecting Tsui Wah’s Situation</a:t>
            </a:r>
            <a:endParaRPr lang="en-HK" sz="3200" b="1">
              <a:solidFill>
                <a:schemeClr val="tx1"/>
              </a:solidFill>
            </a:endParaRPr>
          </a:p>
        </p:txBody>
      </p:sp>
      <p:sp>
        <p:nvSpPr>
          <p:cNvPr id="8" name="TextBox 7">
            <a:extLst>
              <a:ext uri="{FF2B5EF4-FFF2-40B4-BE49-F238E27FC236}">
                <a16:creationId xmlns:a16="http://schemas.microsoft.com/office/drawing/2014/main" id="{F49A0DA4-60E5-7C8D-E41A-7383A3DE694D}"/>
              </a:ext>
            </a:extLst>
          </p:cNvPr>
          <p:cNvSpPr txBox="1"/>
          <p:nvPr/>
        </p:nvSpPr>
        <p:spPr>
          <a:xfrm>
            <a:off x="1055451" y="1705968"/>
            <a:ext cx="3711102" cy="523220"/>
          </a:xfrm>
          <a:prstGeom prst="rect">
            <a:avLst/>
          </a:prstGeom>
          <a:noFill/>
        </p:spPr>
        <p:txBody>
          <a:bodyPr wrap="square">
            <a:spAutoFit/>
          </a:bodyPr>
          <a:lstStyle/>
          <a:p>
            <a:r>
              <a:rPr lang="en-HK" sz="2800" b="1">
                <a:solidFill>
                  <a:schemeClr val="accent2"/>
                </a:solidFill>
                <a:effectLst>
                  <a:outerShdw blurRad="38100" dist="38100" dir="2700000" algn="tl">
                    <a:srgbClr val="000000">
                      <a:alpha val="43137"/>
                    </a:srgbClr>
                  </a:outerShdw>
                </a:effectLst>
              </a:rPr>
              <a:t>Galapagos Syndrome</a:t>
            </a:r>
          </a:p>
        </p:txBody>
      </p:sp>
      <p:sp>
        <p:nvSpPr>
          <p:cNvPr id="9" name="TextBox 8">
            <a:extLst>
              <a:ext uri="{FF2B5EF4-FFF2-40B4-BE49-F238E27FC236}">
                <a16:creationId xmlns:a16="http://schemas.microsoft.com/office/drawing/2014/main" id="{FED1F32F-B795-CDD6-FD3B-F16F1F97C681}"/>
              </a:ext>
            </a:extLst>
          </p:cNvPr>
          <p:cNvSpPr txBox="1"/>
          <p:nvPr/>
        </p:nvSpPr>
        <p:spPr>
          <a:xfrm>
            <a:off x="1055451" y="2228087"/>
            <a:ext cx="7743033" cy="830997"/>
          </a:xfrm>
          <a:prstGeom prst="rect">
            <a:avLst/>
          </a:prstGeom>
          <a:noFill/>
        </p:spPr>
        <p:txBody>
          <a:bodyPr wrap="square" rtlCol="0">
            <a:spAutoFit/>
          </a:bodyPr>
          <a:lstStyle/>
          <a:p>
            <a:r>
              <a:rPr lang="en-US" sz="2400"/>
              <a:t>Over-focus on a single business leads to neglecting the change of the world </a:t>
            </a:r>
            <a:endParaRPr lang="en-HK" sz="2400"/>
          </a:p>
        </p:txBody>
      </p:sp>
      <p:sp>
        <p:nvSpPr>
          <p:cNvPr id="10" name="TextBox 9">
            <a:extLst>
              <a:ext uri="{FF2B5EF4-FFF2-40B4-BE49-F238E27FC236}">
                <a16:creationId xmlns:a16="http://schemas.microsoft.com/office/drawing/2014/main" id="{9A951D1C-D4E4-FDE3-C3C2-9FEC4D97EEAF}"/>
              </a:ext>
            </a:extLst>
          </p:cNvPr>
          <p:cNvSpPr txBox="1"/>
          <p:nvPr/>
        </p:nvSpPr>
        <p:spPr>
          <a:xfrm>
            <a:off x="6799449" y="3059668"/>
            <a:ext cx="2086584" cy="369332"/>
          </a:xfrm>
          <a:prstGeom prst="rect">
            <a:avLst/>
          </a:prstGeom>
          <a:noFill/>
        </p:spPr>
        <p:txBody>
          <a:bodyPr wrap="square">
            <a:spAutoFit/>
          </a:bodyPr>
          <a:lstStyle/>
          <a:p>
            <a:r>
              <a:rPr lang="en-HK"/>
              <a:t>(Butterman, 2021) </a:t>
            </a:r>
          </a:p>
        </p:txBody>
      </p:sp>
      <p:sp>
        <p:nvSpPr>
          <p:cNvPr id="11" name="TextBox 10">
            <a:extLst>
              <a:ext uri="{FF2B5EF4-FFF2-40B4-BE49-F238E27FC236}">
                <a16:creationId xmlns:a16="http://schemas.microsoft.com/office/drawing/2014/main" id="{A72C63C0-A26A-16EC-F1D9-F513A77F3F3B}"/>
              </a:ext>
            </a:extLst>
          </p:cNvPr>
          <p:cNvSpPr txBox="1"/>
          <p:nvPr/>
        </p:nvSpPr>
        <p:spPr>
          <a:xfrm>
            <a:off x="1056736" y="3881164"/>
            <a:ext cx="7743033" cy="830997"/>
          </a:xfrm>
          <a:prstGeom prst="rect">
            <a:avLst/>
          </a:prstGeom>
          <a:noFill/>
        </p:spPr>
        <p:txBody>
          <a:bodyPr wrap="square" rtlCol="0">
            <a:spAutoFit/>
          </a:bodyPr>
          <a:lstStyle/>
          <a:p>
            <a:r>
              <a:rPr lang="en-US" sz="2400" dirty="0"/>
              <a:t>Past success eliminates the action needed to address the environmental change.   </a:t>
            </a:r>
            <a:endParaRPr lang="en-HK" sz="2400" dirty="0"/>
          </a:p>
        </p:txBody>
      </p:sp>
      <p:sp>
        <p:nvSpPr>
          <p:cNvPr id="12" name="TextBox 11">
            <a:extLst>
              <a:ext uri="{FF2B5EF4-FFF2-40B4-BE49-F238E27FC236}">
                <a16:creationId xmlns:a16="http://schemas.microsoft.com/office/drawing/2014/main" id="{87F20B4E-6101-D924-F231-EB07C6B5F100}"/>
              </a:ext>
            </a:extLst>
          </p:cNvPr>
          <p:cNvSpPr txBox="1"/>
          <p:nvPr/>
        </p:nvSpPr>
        <p:spPr>
          <a:xfrm>
            <a:off x="6874028" y="4535030"/>
            <a:ext cx="2086584" cy="369332"/>
          </a:xfrm>
          <a:prstGeom prst="rect">
            <a:avLst/>
          </a:prstGeom>
          <a:noFill/>
        </p:spPr>
        <p:txBody>
          <a:bodyPr wrap="square">
            <a:spAutoFit/>
          </a:bodyPr>
          <a:lstStyle/>
          <a:p>
            <a:r>
              <a:rPr lang="en-HK"/>
              <a:t>(Sull, 2005) </a:t>
            </a:r>
          </a:p>
        </p:txBody>
      </p:sp>
    </p:spTree>
    <p:extLst>
      <p:ext uri="{BB962C8B-B14F-4D97-AF65-F5344CB8AC3E}">
        <p14:creationId xmlns:p14="http://schemas.microsoft.com/office/powerpoint/2010/main" val="366913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B1939E5-4550-C0F9-173E-1ADB09DB815E}"/>
              </a:ext>
            </a:extLst>
          </p:cNvPr>
          <p:cNvSpPr>
            <a:spLocks noGrp="1"/>
          </p:cNvSpPr>
          <p:nvPr>
            <p:ph type="title"/>
          </p:nvPr>
        </p:nvSpPr>
        <p:spPr>
          <a:xfrm>
            <a:off x="424415" y="415045"/>
            <a:ext cx="10042546" cy="732820"/>
          </a:xfrm>
        </p:spPr>
        <p:txBody>
          <a:bodyPr>
            <a:normAutofit/>
          </a:bodyPr>
          <a:lstStyle/>
          <a:p>
            <a:r>
              <a:rPr lang="en-US" sz="3200" b="1">
                <a:solidFill>
                  <a:schemeClr val="tx1"/>
                </a:solidFill>
              </a:rPr>
              <a:t>Consequence of failure to address this situation</a:t>
            </a:r>
            <a:endParaRPr lang="en-HK" sz="3200" b="1">
              <a:solidFill>
                <a:schemeClr val="tx1"/>
              </a:solidFill>
            </a:endParaRPr>
          </a:p>
        </p:txBody>
      </p:sp>
      <p:pic>
        <p:nvPicPr>
          <p:cNvPr id="6" name="Picture 5">
            <a:extLst>
              <a:ext uri="{FF2B5EF4-FFF2-40B4-BE49-F238E27FC236}">
                <a16:creationId xmlns:a16="http://schemas.microsoft.com/office/drawing/2014/main" id="{EC62B60E-BF45-1C39-F378-12B47F305F7E}"/>
              </a:ext>
            </a:extLst>
          </p:cNvPr>
          <p:cNvPicPr>
            <a:picLocks noChangeAspect="1"/>
          </p:cNvPicPr>
          <p:nvPr/>
        </p:nvPicPr>
        <p:blipFill>
          <a:blip r:embed="rId3"/>
          <a:stretch>
            <a:fillRect/>
          </a:stretch>
        </p:blipFill>
        <p:spPr>
          <a:xfrm>
            <a:off x="2146658" y="991432"/>
            <a:ext cx="6342433" cy="5254573"/>
          </a:xfrm>
          <a:prstGeom prst="rect">
            <a:avLst/>
          </a:prstGeom>
        </p:spPr>
      </p:pic>
    </p:spTree>
    <p:extLst>
      <p:ext uri="{BB962C8B-B14F-4D97-AF65-F5344CB8AC3E}">
        <p14:creationId xmlns:p14="http://schemas.microsoft.com/office/powerpoint/2010/main" val="930078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C2657E-A0A0-5B54-2ED6-C2B34AD8CE21}"/>
              </a:ext>
            </a:extLst>
          </p:cNvPr>
          <p:cNvSpPr>
            <a:spLocks noGrp="1"/>
          </p:cNvSpPr>
          <p:nvPr>
            <p:ph type="title"/>
          </p:nvPr>
        </p:nvSpPr>
        <p:spPr>
          <a:xfrm>
            <a:off x="570014" y="385861"/>
            <a:ext cx="10042546" cy="1014921"/>
          </a:xfrm>
        </p:spPr>
        <p:txBody>
          <a:bodyPr>
            <a:normAutofit fontScale="90000"/>
          </a:bodyPr>
          <a:lstStyle/>
          <a:p>
            <a:r>
              <a:rPr lang="en-US" sz="3200" b="1">
                <a:solidFill>
                  <a:schemeClr val="tx1"/>
                </a:solidFill>
              </a:rPr>
              <a:t>Actions for Responding to the Current Downward Situation</a:t>
            </a:r>
            <a:endParaRPr lang="en-HK" sz="3200" b="1">
              <a:solidFill>
                <a:schemeClr val="tx1"/>
              </a:solidFill>
            </a:endParaRPr>
          </a:p>
        </p:txBody>
      </p:sp>
      <p:sp>
        <p:nvSpPr>
          <p:cNvPr id="6" name="TextBox 5">
            <a:extLst>
              <a:ext uri="{FF2B5EF4-FFF2-40B4-BE49-F238E27FC236}">
                <a16:creationId xmlns:a16="http://schemas.microsoft.com/office/drawing/2014/main" id="{906B6E41-1E69-5020-72D7-54A3FD90A83F}"/>
              </a:ext>
            </a:extLst>
          </p:cNvPr>
          <p:cNvSpPr txBox="1"/>
          <p:nvPr/>
        </p:nvSpPr>
        <p:spPr>
          <a:xfrm>
            <a:off x="657247" y="2478399"/>
            <a:ext cx="9868080" cy="1200329"/>
          </a:xfrm>
          <a:prstGeom prst="rect">
            <a:avLst/>
          </a:prstGeom>
          <a:noFill/>
        </p:spPr>
        <p:txBody>
          <a:bodyPr wrap="square" lIns="91440" tIns="45720" rIns="91440" bIns="45720" anchor="t">
            <a:spAutoFit/>
          </a:bodyPr>
          <a:lstStyle/>
          <a:p>
            <a:pPr algn="just"/>
            <a:r>
              <a:rPr lang="en-HK" sz="2400" b="1"/>
              <a:t>Change </a:t>
            </a:r>
            <a:r>
              <a:rPr lang="en-HK" sz="2400"/>
              <a:t>is a necessary action to treat the downward movement of the business situation including reviewing and optimising the current business strategies and direction to enhance the revenue.  </a:t>
            </a:r>
          </a:p>
        </p:txBody>
      </p:sp>
      <p:sp>
        <p:nvSpPr>
          <p:cNvPr id="8" name="TextBox 7">
            <a:extLst>
              <a:ext uri="{FF2B5EF4-FFF2-40B4-BE49-F238E27FC236}">
                <a16:creationId xmlns:a16="http://schemas.microsoft.com/office/drawing/2014/main" id="{93123DF7-7C5A-66FC-8CAD-044584D48941}"/>
              </a:ext>
            </a:extLst>
          </p:cNvPr>
          <p:cNvSpPr txBox="1"/>
          <p:nvPr/>
        </p:nvSpPr>
        <p:spPr>
          <a:xfrm>
            <a:off x="8341469" y="3968565"/>
            <a:ext cx="1551561" cy="369332"/>
          </a:xfrm>
          <a:prstGeom prst="rect">
            <a:avLst/>
          </a:prstGeom>
          <a:noFill/>
        </p:spPr>
        <p:txBody>
          <a:bodyPr wrap="square">
            <a:spAutoFit/>
          </a:bodyPr>
          <a:lstStyle/>
          <a:p>
            <a:r>
              <a:rPr lang="en-HK" dirty="0"/>
              <a:t>(By, 2005) </a:t>
            </a:r>
          </a:p>
        </p:txBody>
      </p:sp>
    </p:spTree>
    <p:extLst>
      <p:ext uri="{BB962C8B-B14F-4D97-AF65-F5344CB8AC3E}">
        <p14:creationId xmlns:p14="http://schemas.microsoft.com/office/powerpoint/2010/main" val="1149944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DD2C9-7BE5-8C38-13C8-7EAE583B1EFF}"/>
              </a:ext>
            </a:extLst>
          </p:cNvPr>
          <p:cNvSpPr>
            <a:spLocks noGrp="1"/>
          </p:cNvSpPr>
          <p:nvPr>
            <p:ph type="title"/>
          </p:nvPr>
        </p:nvSpPr>
        <p:spPr>
          <a:xfrm>
            <a:off x="490185" y="400375"/>
            <a:ext cx="10042546" cy="645271"/>
          </a:xfrm>
        </p:spPr>
        <p:txBody>
          <a:bodyPr>
            <a:normAutofit/>
          </a:bodyPr>
          <a:lstStyle/>
          <a:p>
            <a:r>
              <a:rPr lang="en-US" sz="3200" b="1" dirty="0">
                <a:solidFill>
                  <a:schemeClr val="tx1"/>
                </a:solidFill>
              </a:rPr>
              <a:t>Considerations of Tsui Wah in Change Readiness</a:t>
            </a:r>
            <a:endParaRPr lang="en-HK" sz="3200" b="1" dirty="0">
              <a:solidFill>
                <a:schemeClr val="tx1"/>
              </a:solidFill>
            </a:endParaRPr>
          </a:p>
        </p:txBody>
      </p:sp>
      <p:sp>
        <p:nvSpPr>
          <p:cNvPr id="3" name="TextBox 2">
            <a:extLst>
              <a:ext uri="{FF2B5EF4-FFF2-40B4-BE49-F238E27FC236}">
                <a16:creationId xmlns:a16="http://schemas.microsoft.com/office/drawing/2014/main" id="{FD857A1B-BCFD-3DFD-39DD-A5BE8F7F6E54}"/>
              </a:ext>
            </a:extLst>
          </p:cNvPr>
          <p:cNvSpPr txBox="1"/>
          <p:nvPr/>
        </p:nvSpPr>
        <p:spPr>
          <a:xfrm>
            <a:off x="678870" y="2966044"/>
            <a:ext cx="8933361" cy="1384995"/>
          </a:xfrm>
          <a:prstGeom prst="rect">
            <a:avLst/>
          </a:prstGeom>
          <a:noFill/>
        </p:spPr>
        <p:txBody>
          <a:bodyPr wrap="square" lIns="91440" tIns="45720" rIns="91440" bIns="45720" rtlCol="0" anchor="t">
            <a:spAutoFit/>
          </a:bodyPr>
          <a:lstStyle/>
          <a:p>
            <a:r>
              <a:rPr lang="en-US" sz="2800" b="1">
                <a:solidFill>
                  <a:srgbClr val="54A021"/>
                </a:solidFill>
              </a:rPr>
              <a:t>Something sounds good: </a:t>
            </a:r>
            <a:r>
              <a:rPr lang="en-US" sz="2800"/>
              <a:t>Benchmark other exemplify restaurants locally or globally, especially the diversity of the products</a:t>
            </a:r>
            <a:endParaRPr lang="en-HK" sz="2800"/>
          </a:p>
        </p:txBody>
      </p:sp>
      <p:sp>
        <p:nvSpPr>
          <p:cNvPr id="4" name="TextBox 3">
            <a:extLst>
              <a:ext uri="{FF2B5EF4-FFF2-40B4-BE49-F238E27FC236}">
                <a16:creationId xmlns:a16="http://schemas.microsoft.com/office/drawing/2014/main" id="{AE35A8B5-EB3C-80AD-C1EA-7A4FA8CAB2B3}"/>
              </a:ext>
            </a:extLst>
          </p:cNvPr>
          <p:cNvSpPr txBox="1"/>
          <p:nvPr/>
        </p:nvSpPr>
        <p:spPr>
          <a:xfrm>
            <a:off x="678870" y="4684433"/>
            <a:ext cx="8352790" cy="954107"/>
          </a:xfrm>
          <a:prstGeom prst="rect">
            <a:avLst/>
          </a:prstGeom>
          <a:noFill/>
        </p:spPr>
        <p:txBody>
          <a:bodyPr wrap="square" lIns="91440" tIns="45720" rIns="91440" bIns="45720" rtlCol="0" anchor="t">
            <a:spAutoFit/>
          </a:bodyPr>
          <a:lstStyle/>
          <a:p>
            <a:r>
              <a:rPr lang="en-US" sz="2800" b="1" dirty="0">
                <a:solidFill>
                  <a:srgbClr val="54A021"/>
                </a:solidFill>
              </a:rPr>
              <a:t>Planned Abandonment: </a:t>
            </a:r>
            <a:r>
              <a:rPr lang="en-US" sz="2800" dirty="0">
                <a:solidFill>
                  <a:srgbClr val="000000"/>
                </a:solidFill>
              </a:rPr>
              <a:t>Close the restaurants recorded a large amount of deficit continuously </a:t>
            </a:r>
            <a:endParaRPr lang="en-US" sz="2800" dirty="0"/>
          </a:p>
        </p:txBody>
      </p:sp>
      <p:sp>
        <p:nvSpPr>
          <p:cNvPr id="5" name="TextBox 4">
            <a:extLst>
              <a:ext uri="{FF2B5EF4-FFF2-40B4-BE49-F238E27FC236}">
                <a16:creationId xmlns:a16="http://schemas.microsoft.com/office/drawing/2014/main" id="{4971F998-A60E-7124-37A0-5A90BE9C9EC0}"/>
              </a:ext>
            </a:extLst>
          </p:cNvPr>
          <p:cNvSpPr txBox="1"/>
          <p:nvPr/>
        </p:nvSpPr>
        <p:spPr>
          <a:xfrm>
            <a:off x="678870" y="1790303"/>
            <a:ext cx="8933361" cy="954107"/>
          </a:xfrm>
          <a:prstGeom prst="rect">
            <a:avLst/>
          </a:prstGeom>
          <a:noFill/>
        </p:spPr>
        <p:txBody>
          <a:bodyPr wrap="square" lIns="91440" tIns="45720" rIns="91440" bIns="45720" rtlCol="0" anchor="t">
            <a:spAutoFit/>
          </a:bodyPr>
          <a:lstStyle/>
          <a:p>
            <a:r>
              <a:rPr lang="en-US" sz="2800" b="1" dirty="0">
                <a:solidFill>
                  <a:srgbClr val="54A021"/>
                </a:solidFill>
              </a:rPr>
              <a:t>Performance Gaps: </a:t>
            </a:r>
            <a:r>
              <a:rPr lang="en-US" sz="2800" dirty="0"/>
              <a:t>Address the declining sale amount recently</a:t>
            </a:r>
          </a:p>
        </p:txBody>
      </p:sp>
    </p:spTree>
    <p:extLst>
      <p:ext uri="{BB962C8B-B14F-4D97-AF65-F5344CB8AC3E}">
        <p14:creationId xmlns:p14="http://schemas.microsoft.com/office/powerpoint/2010/main" val="21361313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DD2C9-7BE5-8C38-13C8-7EAE583B1EFF}"/>
              </a:ext>
            </a:extLst>
          </p:cNvPr>
          <p:cNvSpPr>
            <a:spLocks noGrp="1"/>
          </p:cNvSpPr>
          <p:nvPr>
            <p:ph type="title"/>
          </p:nvPr>
        </p:nvSpPr>
        <p:spPr>
          <a:xfrm>
            <a:off x="432128" y="509232"/>
            <a:ext cx="10042546" cy="645271"/>
          </a:xfrm>
        </p:spPr>
        <p:txBody>
          <a:bodyPr>
            <a:normAutofit/>
          </a:bodyPr>
          <a:lstStyle/>
          <a:p>
            <a:r>
              <a:rPr lang="en-US" sz="3200" b="1" dirty="0">
                <a:solidFill>
                  <a:schemeClr val="tx1"/>
                </a:solidFill>
              </a:rPr>
              <a:t>What can we change? </a:t>
            </a:r>
            <a:endParaRPr lang="en-HK" sz="3200" b="1" dirty="0">
              <a:solidFill>
                <a:schemeClr val="tx1"/>
              </a:solidFill>
            </a:endParaRPr>
          </a:p>
        </p:txBody>
      </p:sp>
      <p:sp>
        <p:nvSpPr>
          <p:cNvPr id="5" name="TextBox 4">
            <a:extLst>
              <a:ext uri="{FF2B5EF4-FFF2-40B4-BE49-F238E27FC236}">
                <a16:creationId xmlns:a16="http://schemas.microsoft.com/office/drawing/2014/main" id="{4971F998-A60E-7124-37A0-5A90BE9C9EC0}"/>
              </a:ext>
            </a:extLst>
          </p:cNvPr>
          <p:cNvSpPr txBox="1"/>
          <p:nvPr/>
        </p:nvSpPr>
        <p:spPr>
          <a:xfrm>
            <a:off x="570013" y="1425941"/>
            <a:ext cx="9550218" cy="830997"/>
          </a:xfrm>
          <a:prstGeom prst="rect">
            <a:avLst/>
          </a:prstGeom>
          <a:noFill/>
        </p:spPr>
        <p:txBody>
          <a:bodyPr wrap="square" lIns="91440" tIns="45720" rIns="91440" bIns="45720" rtlCol="0" anchor="t">
            <a:spAutoFit/>
          </a:bodyPr>
          <a:lstStyle/>
          <a:p>
            <a:r>
              <a:rPr lang="en-US" sz="2400" dirty="0"/>
              <a:t>To correct the identified problems immediately, </a:t>
            </a:r>
            <a:r>
              <a:rPr lang="en-US" sz="2400" b="1" dirty="0"/>
              <a:t>remedial change </a:t>
            </a:r>
            <a:r>
              <a:rPr lang="en-US" sz="2400" dirty="0"/>
              <a:t>is suggested for Tsui Wah. </a:t>
            </a:r>
          </a:p>
        </p:txBody>
      </p:sp>
      <p:sp>
        <p:nvSpPr>
          <p:cNvPr id="8" name="TextBox 7">
            <a:extLst>
              <a:ext uri="{FF2B5EF4-FFF2-40B4-BE49-F238E27FC236}">
                <a16:creationId xmlns:a16="http://schemas.microsoft.com/office/drawing/2014/main" id="{B194DE07-FC30-7929-0C79-2B6EDC08F79B}"/>
              </a:ext>
            </a:extLst>
          </p:cNvPr>
          <p:cNvSpPr txBox="1"/>
          <p:nvPr/>
        </p:nvSpPr>
        <p:spPr>
          <a:xfrm>
            <a:off x="2299632" y="2892539"/>
            <a:ext cx="7590790" cy="707886"/>
          </a:xfrm>
          <a:prstGeom prst="rect">
            <a:avLst/>
          </a:prstGeom>
          <a:noFill/>
        </p:spPr>
        <p:txBody>
          <a:bodyPr wrap="square" lIns="91440" tIns="45720" rIns="91440" bIns="45720" rtlCol="0" anchor="t">
            <a:spAutoFit/>
          </a:bodyPr>
          <a:lstStyle/>
          <a:p>
            <a:r>
              <a:rPr lang="en-US" sz="2000" dirty="0"/>
              <a:t>Food Quality: To create significant products to cohere Consumer's tongues with us </a:t>
            </a:r>
          </a:p>
        </p:txBody>
      </p:sp>
      <p:sp>
        <p:nvSpPr>
          <p:cNvPr id="9" name="TextBox 8">
            <a:extLst>
              <a:ext uri="{FF2B5EF4-FFF2-40B4-BE49-F238E27FC236}">
                <a16:creationId xmlns:a16="http://schemas.microsoft.com/office/drawing/2014/main" id="{94E36ADB-6E84-C880-4F9D-67C0CD749F79}"/>
              </a:ext>
            </a:extLst>
          </p:cNvPr>
          <p:cNvSpPr txBox="1"/>
          <p:nvPr/>
        </p:nvSpPr>
        <p:spPr>
          <a:xfrm>
            <a:off x="2299631" y="3993205"/>
            <a:ext cx="7820600" cy="1015663"/>
          </a:xfrm>
          <a:prstGeom prst="rect">
            <a:avLst/>
          </a:prstGeom>
          <a:noFill/>
        </p:spPr>
        <p:txBody>
          <a:bodyPr wrap="square" lIns="91440" tIns="45720" rIns="91440" bIns="45720" rtlCol="0" anchor="t">
            <a:spAutoFit/>
          </a:bodyPr>
          <a:lstStyle/>
          <a:p>
            <a:r>
              <a:rPr lang="en-US" sz="2000"/>
              <a:t>Customer loyalty: To enhance the customer experience in Tsui Wah and promote us though their networks, such as Facebook, </a:t>
            </a:r>
            <a:r>
              <a:rPr lang="en-US" sz="2000" err="1"/>
              <a:t>Xiaohungshu</a:t>
            </a:r>
            <a:endParaRPr lang="ja-JP" altLang="en-US" sz="2000" err="1">
              <a:ea typeface="メイリオ"/>
            </a:endParaRPr>
          </a:p>
        </p:txBody>
      </p:sp>
      <p:sp>
        <p:nvSpPr>
          <p:cNvPr id="11" name="Title 1">
            <a:extLst>
              <a:ext uri="{FF2B5EF4-FFF2-40B4-BE49-F238E27FC236}">
                <a16:creationId xmlns:a16="http://schemas.microsoft.com/office/drawing/2014/main" id="{32877FF9-3B58-1EAB-4A99-FC98006A146C}"/>
              </a:ext>
            </a:extLst>
          </p:cNvPr>
          <p:cNvSpPr txBox="1">
            <a:spLocks/>
          </p:cNvSpPr>
          <p:nvPr/>
        </p:nvSpPr>
        <p:spPr>
          <a:xfrm>
            <a:off x="427288" y="3044257"/>
            <a:ext cx="1781499" cy="645271"/>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b="1" dirty="0">
                <a:solidFill>
                  <a:srgbClr val="FF0000"/>
                </a:solidFill>
              </a:rPr>
              <a:t>P</a:t>
            </a:r>
            <a:r>
              <a:rPr lang="en-US" sz="3200" b="1" dirty="0">
                <a:solidFill>
                  <a:schemeClr val="tx1"/>
                </a:solidFill>
              </a:rPr>
              <a:t>roduct</a:t>
            </a:r>
            <a:endParaRPr lang="en-US" dirty="0"/>
          </a:p>
        </p:txBody>
      </p:sp>
      <p:sp>
        <p:nvSpPr>
          <p:cNvPr id="13" name="Title 1">
            <a:extLst>
              <a:ext uri="{FF2B5EF4-FFF2-40B4-BE49-F238E27FC236}">
                <a16:creationId xmlns:a16="http://schemas.microsoft.com/office/drawing/2014/main" id="{6E89519D-F89A-81EB-2C12-7257577E1E5E}"/>
              </a:ext>
            </a:extLst>
          </p:cNvPr>
          <p:cNvSpPr txBox="1">
            <a:spLocks/>
          </p:cNvSpPr>
          <p:nvPr/>
        </p:nvSpPr>
        <p:spPr>
          <a:xfrm>
            <a:off x="331836" y="4178400"/>
            <a:ext cx="2313689" cy="645271"/>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a:solidFill>
                  <a:srgbClr val="FF0000"/>
                </a:solidFill>
              </a:rPr>
              <a:t>P</a:t>
            </a:r>
            <a:r>
              <a:rPr lang="en-US" sz="2800" b="1" dirty="0">
                <a:solidFill>
                  <a:schemeClr val="tx1"/>
                </a:solidFill>
              </a:rPr>
              <a:t>romotion</a:t>
            </a:r>
            <a:endParaRPr lang="en-US" sz="2800" dirty="0">
              <a:solidFill>
                <a:schemeClr val="tx1"/>
              </a:solidFill>
            </a:endParaRPr>
          </a:p>
        </p:txBody>
      </p:sp>
      <p:sp>
        <p:nvSpPr>
          <p:cNvPr id="14" name="Title 1">
            <a:extLst>
              <a:ext uri="{FF2B5EF4-FFF2-40B4-BE49-F238E27FC236}">
                <a16:creationId xmlns:a16="http://schemas.microsoft.com/office/drawing/2014/main" id="{C0933564-AD83-63A7-49EC-0DAD30B323F5}"/>
              </a:ext>
            </a:extLst>
          </p:cNvPr>
          <p:cNvSpPr txBox="1">
            <a:spLocks/>
          </p:cNvSpPr>
          <p:nvPr/>
        </p:nvSpPr>
        <p:spPr>
          <a:xfrm>
            <a:off x="597930" y="5389660"/>
            <a:ext cx="1781499" cy="645271"/>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b="1" dirty="0">
                <a:solidFill>
                  <a:srgbClr val="FF0000"/>
                </a:solidFill>
              </a:rPr>
              <a:t>P</a:t>
            </a:r>
            <a:r>
              <a:rPr lang="en-US" sz="3200" b="1" dirty="0">
                <a:solidFill>
                  <a:schemeClr val="tx1"/>
                </a:solidFill>
              </a:rPr>
              <a:t>lace</a:t>
            </a:r>
            <a:endParaRPr lang="en-US" dirty="0">
              <a:solidFill>
                <a:schemeClr val="tx1"/>
              </a:solidFill>
            </a:endParaRPr>
          </a:p>
        </p:txBody>
      </p:sp>
      <p:sp>
        <p:nvSpPr>
          <p:cNvPr id="15" name="TextBox 14">
            <a:extLst>
              <a:ext uri="{FF2B5EF4-FFF2-40B4-BE49-F238E27FC236}">
                <a16:creationId xmlns:a16="http://schemas.microsoft.com/office/drawing/2014/main" id="{676A5029-0654-4028-2C73-5CC6E88AE399}"/>
              </a:ext>
            </a:extLst>
          </p:cNvPr>
          <p:cNvSpPr txBox="1"/>
          <p:nvPr/>
        </p:nvSpPr>
        <p:spPr>
          <a:xfrm>
            <a:off x="2299631" y="5311586"/>
            <a:ext cx="7820600" cy="707886"/>
          </a:xfrm>
          <a:prstGeom prst="rect">
            <a:avLst/>
          </a:prstGeom>
          <a:noFill/>
        </p:spPr>
        <p:txBody>
          <a:bodyPr wrap="square" lIns="91440" tIns="45720" rIns="91440" bIns="45720" rtlCol="0" anchor="t">
            <a:spAutoFit/>
          </a:bodyPr>
          <a:lstStyle/>
          <a:p>
            <a:r>
              <a:rPr lang="en-US" altLang="ja-JP" sz="2000" dirty="0">
                <a:ea typeface="メイリオ"/>
              </a:rPr>
              <a:t>Tsui Wah Position: To define the target of the customer from foreign visitor to local people to enlarge the market</a:t>
            </a:r>
          </a:p>
        </p:txBody>
      </p:sp>
      <p:sp>
        <p:nvSpPr>
          <p:cNvPr id="3" name="TextBox 2">
            <a:extLst>
              <a:ext uri="{FF2B5EF4-FFF2-40B4-BE49-F238E27FC236}">
                <a16:creationId xmlns:a16="http://schemas.microsoft.com/office/drawing/2014/main" id="{09B597D8-58FA-7DB2-5CC7-4BB40CCCE3DF}"/>
              </a:ext>
            </a:extLst>
          </p:cNvPr>
          <p:cNvSpPr txBox="1"/>
          <p:nvPr/>
        </p:nvSpPr>
        <p:spPr>
          <a:xfrm>
            <a:off x="8046829" y="2130427"/>
            <a:ext cx="2073402" cy="369332"/>
          </a:xfrm>
          <a:prstGeom prst="rect">
            <a:avLst/>
          </a:prstGeom>
          <a:noFill/>
        </p:spPr>
        <p:txBody>
          <a:bodyPr wrap="square">
            <a:spAutoFit/>
          </a:bodyPr>
          <a:lstStyle/>
          <a:p>
            <a:r>
              <a:rPr lang="en-HK" dirty="0"/>
              <a:t>(</a:t>
            </a:r>
            <a:r>
              <a:rPr lang="en-HK" dirty="0" err="1"/>
              <a:t>whatfix</a:t>
            </a:r>
            <a:r>
              <a:rPr lang="en-HK" dirty="0"/>
              <a:t>, 2022) </a:t>
            </a:r>
          </a:p>
        </p:txBody>
      </p:sp>
    </p:spTree>
    <p:extLst>
      <p:ext uri="{BB962C8B-B14F-4D97-AF65-F5344CB8AC3E}">
        <p14:creationId xmlns:p14="http://schemas.microsoft.com/office/powerpoint/2010/main" val="17514886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9272AF3-4179-5772-8DC6-A7B45A65DA79}"/>
              </a:ext>
            </a:extLst>
          </p:cNvPr>
          <p:cNvSpPr>
            <a:spLocks noGrp="1"/>
          </p:cNvSpPr>
          <p:nvPr>
            <p:ph type="title"/>
          </p:nvPr>
        </p:nvSpPr>
        <p:spPr>
          <a:xfrm>
            <a:off x="432128" y="509232"/>
            <a:ext cx="10042546" cy="645271"/>
          </a:xfrm>
        </p:spPr>
        <p:txBody>
          <a:bodyPr>
            <a:normAutofit/>
          </a:bodyPr>
          <a:lstStyle/>
          <a:p>
            <a:r>
              <a:rPr lang="en-US" sz="3200" b="1" dirty="0">
                <a:solidFill>
                  <a:schemeClr val="tx1"/>
                </a:solidFill>
              </a:rPr>
              <a:t>How can we implement a successful change?</a:t>
            </a:r>
            <a:endParaRPr lang="en-HK" sz="3200" b="1" dirty="0">
              <a:solidFill>
                <a:schemeClr val="tx1"/>
              </a:solidFill>
            </a:endParaRPr>
          </a:p>
        </p:txBody>
      </p:sp>
      <p:sp>
        <p:nvSpPr>
          <p:cNvPr id="7" name="TextBox 6">
            <a:extLst>
              <a:ext uri="{FF2B5EF4-FFF2-40B4-BE49-F238E27FC236}">
                <a16:creationId xmlns:a16="http://schemas.microsoft.com/office/drawing/2014/main" id="{C9C03FBB-F113-D9B4-4760-80255242A818}"/>
              </a:ext>
            </a:extLst>
          </p:cNvPr>
          <p:cNvSpPr txBox="1"/>
          <p:nvPr/>
        </p:nvSpPr>
        <p:spPr>
          <a:xfrm>
            <a:off x="6499655" y="6356551"/>
            <a:ext cx="3880022" cy="369332"/>
          </a:xfrm>
          <a:prstGeom prst="rect">
            <a:avLst/>
          </a:prstGeom>
          <a:noFill/>
        </p:spPr>
        <p:txBody>
          <a:bodyPr wrap="square">
            <a:spAutoFit/>
          </a:bodyPr>
          <a:lstStyle/>
          <a:p>
            <a:r>
              <a:rPr lang="en-HK" dirty="0"/>
              <a:t>(Coetzee, </a:t>
            </a:r>
            <a:r>
              <a:rPr lang="en-HK" dirty="0" err="1"/>
              <a:t>Ukpere</a:t>
            </a:r>
            <a:r>
              <a:rPr lang="en-HK" dirty="0"/>
              <a:t> &amp; Visagie, 2012)</a:t>
            </a:r>
          </a:p>
        </p:txBody>
      </p:sp>
      <p:sp>
        <p:nvSpPr>
          <p:cNvPr id="8" name="Title 1">
            <a:extLst>
              <a:ext uri="{FF2B5EF4-FFF2-40B4-BE49-F238E27FC236}">
                <a16:creationId xmlns:a16="http://schemas.microsoft.com/office/drawing/2014/main" id="{5BCB61E8-7872-DF2E-AE88-5D8175018E80}"/>
              </a:ext>
            </a:extLst>
          </p:cNvPr>
          <p:cNvSpPr txBox="1">
            <a:spLocks/>
          </p:cNvSpPr>
          <p:nvPr/>
        </p:nvSpPr>
        <p:spPr>
          <a:xfrm>
            <a:off x="432128" y="1943993"/>
            <a:ext cx="3208234" cy="645271"/>
          </a:xfrm>
          <a:prstGeom prst="rect">
            <a:avLst/>
          </a:prstGeom>
        </p:spPr>
        <p:txBody>
          <a:bodyPr vert="horz" lIns="91440" tIns="45720" rIns="91440" bIns="45720" rtlCol="0" anchor="t">
            <a:normAutofit fontScale="85000"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a:solidFill>
                  <a:srgbClr val="FF0000"/>
                </a:solidFill>
              </a:rPr>
              <a:t>Behavioral Approach</a:t>
            </a:r>
            <a:endParaRPr lang="en-US" sz="3200" dirty="0"/>
          </a:p>
        </p:txBody>
      </p:sp>
      <p:sp>
        <p:nvSpPr>
          <p:cNvPr id="9" name="Title 1">
            <a:extLst>
              <a:ext uri="{FF2B5EF4-FFF2-40B4-BE49-F238E27FC236}">
                <a16:creationId xmlns:a16="http://schemas.microsoft.com/office/drawing/2014/main" id="{93E3B54D-3D19-19C0-0A39-853294B5211D}"/>
              </a:ext>
            </a:extLst>
          </p:cNvPr>
          <p:cNvSpPr txBox="1">
            <a:spLocks/>
          </p:cNvSpPr>
          <p:nvPr/>
        </p:nvSpPr>
        <p:spPr>
          <a:xfrm>
            <a:off x="432128" y="3040591"/>
            <a:ext cx="3719742" cy="1108444"/>
          </a:xfrm>
          <a:prstGeom prst="rect">
            <a:avLst/>
          </a:prstGeom>
        </p:spPr>
        <p:txBody>
          <a:bodyPr vert="horz" lIns="91440" tIns="45720" rIns="91440" bIns="45720" rtlCol="0" anchor="t">
            <a:normAutofit fontScale="92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a:solidFill>
                  <a:srgbClr val="FF0000"/>
                </a:solidFill>
              </a:rPr>
              <a:t>Rewards and Punishment Approach</a:t>
            </a:r>
          </a:p>
        </p:txBody>
      </p:sp>
      <p:sp>
        <p:nvSpPr>
          <p:cNvPr id="10" name="Title 1">
            <a:extLst>
              <a:ext uri="{FF2B5EF4-FFF2-40B4-BE49-F238E27FC236}">
                <a16:creationId xmlns:a16="http://schemas.microsoft.com/office/drawing/2014/main" id="{E67B4769-4330-EB78-4749-4752693F960F}"/>
              </a:ext>
            </a:extLst>
          </p:cNvPr>
          <p:cNvSpPr txBox="1">
            <a:spLocks/>
          </p:cNvSpPr>
          <p:nvPr/>
        </p:nvSpPr>
        <p:spPr>
          <a:xfrm>
            <a:off x="320917" y="4321967"/>
            <a:ext cx="3719742" cy="645271"/>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a:solidFill>
                  <a:srgbClr val="FF0000"/>
                </a:solidFill>
              </a:rPr>
              <a:t>Feedback Mechanism</a:t>
            </a:r>
          </a:p>
        </p:txBody>
      </p:sp>
      <p:sp>
        <p:nvSpPr>
          <p:cNvPr id="11" name="TextBox 10">
            <a:extLst>
              <a:ext uri="{FF2B5EF4-FFF2-40B4-BE49-F238E27FC236}">
                <a16:creationId xmlns:a16="http://schemas.microsoft.com/office/drawing/2014/main" id="{D7FB9E64-B37F-05C0-63DC-7B964CCD80C5}"/>
              </a:ext>
            </a:extLst>
          </p:cNvPr>
          <p:cNvSpPr txBox="1"/>
          <p:nvPr/>
        </p:nvSpPr>
        <p:spPr>
          <a:xfrm>
            <a:off x="3842952" y="1668920"/>
            <a:ext cx="7297807" cy="830997"/>
          </a:xfrm>
          <a:prstGeom prst="rect">
            <a:avLst/>
          </a:prstGeom>
          <a:noFill/>
        </p:spPr>
        <p:txBody>
          <a:bodyPr wrap="square" lIns="91440" tIns="45720" rIns="91440" bIns="45720" rtlCol="0" anchor="t">
            <a:spAutoFit/>
          </a:bodyPr>
          <a:lstStyle/>
          <a:p>
            <a:r>
              <a:rPr lang="en-US" sz="2400" dirty="0"/>
              <a:t>To standardize the service procedures and food quality through training programmes </a:t>
            </a:r>
          </a:p>
        </p:txBody>
      </p:sp>
      <p:sp>
        <p:nvSpPr>
          <p:cNvPr id="12" name="TextBox 11">
            <a:extLst>
              <a:ext uri="{FF2B5EF4-FFF2-40B4-BE49-F238E27FC236}">
                <a16:creationId xmlns:a16="http://schemas.microsoft.com/office/drawing/2014/main" id="{BBF33DE4-A11C-5EDB-CDB8-4B54932F2BE8}"/>
              </a:ext>
            </a:extLst>
          </p:cNvPr>
          <p:cNvSpPr txBox="1"/>
          <p:nvPr/>
        </p:nvSpPr>
        <p:spPr>
          <a:xfrm>
            <a:off x="4040659" y="3087673"/>
            <a:ext cx="7297807" cy="830997"/>
          </a:xfrm>
          <a:prstGeom prst="rect">
            <a:avLst/>
          </a:prstGeom>
          <a:noFill/>
        </p:spPr>
        <p:txBody>
          <a:bodyPr wrap="square" lIns="91440" tIns="45720" rIns="91440" bIns="45720" rtlCol="0" anchor="t">
            <a:spAutoFit/>
          </a:bodyPr>
          <a:lstStyle/>
          <a:p>
            <a:r>
              <a:rPr lang="en-US" sz="2400" dirty="0"/>
              <a:t>To encourage the best practices and eliminate unacceptable behaviors in restaurants </a:t>
            </a:r>
          </a:p>
        </p:txBody>
      </p:sp>
      <p:sp>
        <p:nvSpPr>
          <p:cNvPr id="13" name="TextBox 12">
            <a:extLst>
              <a:ext uri="{FF2B5EF4-FFF2-40B4-BE49-F238E27FC236}">
                <a16:creationId xmlns:a16="http://schemas.microsoft.com/office/drawing/2014/main" id="{E063E138-528C-ED72-AFEC-E87ED8E59ACE}"/>
              </a:ext>
            </a:extLst>
          </p:cNvPr>
          <p:cNvSpPr txBox="1"/>
          <p:nvPr/>
        </p:nvSpPr>
        <p:spPr>
          <a:xfrm>
            <a:off x="4151870" y="4149035"/>
            <a:ext cx="7297807" cy="1200329"/>
          </a:xfrm>
          <a:prstGeom prst="rect">
            <a:avLst/>
          </a:prstGeom>
          <a:noFill/>
        </p:spPr>
        <p:txBody>
          <a:bodyPr wrap="square" lIns="91440" tIns="45720" rIns="91440" bIns="45720" rtlCol="0" anchor="t">
            <a:spAutoFit/>
          </a:bodyPr>
          <a:lstStyle/>
          <a:p>
            <a:r>
              <a:rPr lang="en-US" sz="2400" dirty="0"/>
              <a:t>To continuously review our quality aligning with the change of the market and enhance to customer loyalty </a:t>
            </a:r>
          </a:p>
        </p:txBody>
      </p:sp>
      <p:sp>
        <p:nvSpPr>
          <p:cNvPr id="14" name="Title 1">
            <a:extLst>
              <a:ext uri="{FF2B5EF4-FFF2-40B4-BE49-F238E27FC236}">
                <a16:creationId xmlns:a16="http://schemas.microsoft.com/office/drawing/2014/main" id="{E316E825-1E2F-BBB3-7503-26C516F95036}"/>
              </a:ext>
            </a:extLst>
          </p:cNvPr>
          <p:cNvSpPr txBox="1">
            <a:spLocks/>
          </p:cNvSpPr>
          <p:nvPr/>
        </p:nvSpPr>
        <p:spPr>
          <a:xfrm>
            <a:off x="320917" y="5559102"/>
            <a:ext cx="3719742" cy="645271"/>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a:solidFill>
                  <a:srgbClr val="FF0000"/>
                </a:solidFill>
              </a:rPr>
              <a:t>Market Study</a:t>
            </a:r>
          </a:p>
        </p:txBody>
      </p:sp>
      <p:sp>
        <p:nvSpPr>
          <p:cNvPr id="15" name="TextBox 14">
            <a:extLst>
              <a:ext uri="{FF2B5EF4-FFF2-40B4-BE49-F238E27FC236}">
                <a16:creationId xmlns:a16="http://schemas.microsoft.com/office/drawing/2014/main" id="{B6F96425-C6BB-DABB-776A-74EC0FE74A3B}"/>
              </a:ext>
            </a:extLst>
          </p:cNvPr>
          <p:cNvSpPr txBox="1"/>
          <p:nvPr/>
        </p:nvSpPr>
        <p:spPr>
          <a:xfrm>
            <a:off x="4151870" y="5349364"/>
            <a:ext cx="7297807" cy="830997"/>
          </a:xfrm>
          <a:prstGeom prst="rect">
            <a:avLst/>
          </a:prstGeom>
          <a:noFill/>
        </p:spPr>
        <p:txBody>
          <a:bodyPr wrap="square" lIns="91440" tIns="45720" rIns="91440" bIns="45720" rtlCol="0" anchor="t">
            <a:spAutoFit/>
          </a:bodyPr>
          <a:lstStyle/>
          <a:p>
            <a:r>
              <a:rPr lang="en-US" sz="2400" dirty="0"/>
              <a:t>To study the suitable position for Tsui Wah to Survive </a:t>
            </a:r>
            <a:r>
              <a:rPr lang="en-US" sz="2400"/>
              <a:t>in the market</a:t>
            </a:r>
            <a:endParaRPr lang="en-US" sz="2400" dirty="0"/>
          </a:p>
        </p:txBody>
      </p:sp>
    </p:spTree>
    <p:extLst>
      <p:ext uri="{BB962C8B-B14F-4D97-AF65-F5344CB8AC3E}">
        <p14:creationId xmlns:p14="http://schemas.microsoft.com/office/powerpoint/2010/main" val="3085043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A59DCE2-0F28-CC3F-5C5C-1F83A08B5C63}"/>
              </a:ext>
            </a:extLst>
          </p:cNvPr>
          <p:cNvSpPr>
            <a:spLocks noGrp="1"/>
          </p:cNvSpPr>
          <p:nvPr>
            <p:ph type="title"/>
          </p:nvPr>
        </p:nvSpPr>
        <p:spPr>
          <a:xfrm>
            <a:off x="327139" y="308041"/>
            <a:ext cx="9318306" cy="567448"/>
          </a:xfrm>
        </p:spPr>
        <p:txBody>
          <a:bodyPr>
            <a:normAutofit fontScale="90000"/>
          </a:bodyPr>
          <a:lstStyle/>
          <a:p>
            <a:r>
              <a:rPr lang="en-US" sz="3200" b="1" dirty="0">
                <a:solidFill>
                  <a:schemeClr val="tx1"/>
                </a:solidFill>
              </a:rPr>
              <a:t>References</a:t>
            </a:r>
            <a:endParaRPr lang="en-HK" sz="3200" b="1" dirty="0">
              <a:solidFill>
                <a:schemeClr val="tx1"/>
              </a:solidFill>
            </a:endParaRPr>
          </a:p>
        </p:txBody>
      </p:sp>
      <p:sp>
        <p:nvSpPr>
          <p:cNvPr id="9" name="TextBox 8">
            <a:extLst>
              <a:ext uri="{FF2B5EF4-FFF2-40B4-BE49-F238E27FC236}">
                <a16:creationId xmlns:a16="http://schemas.microsoft.com/office/drawing/2014/main" id="{A02D7138-A184-86D4-AF6A-270BC24E2723}"/>
              </a:ext>
            </a:extLst>
          </p:cNvPr>
          <p:cNvSpPr txBox="1"/>
          <p:nvPr/>
        </p:nvSpPr>
        <p:spPr>
          <a:xfrm>
            <a:off x="676067" y="2431513"/>
            <a:ext cx="9430966" cy="523220"/>
          </a:xfrm>
          <a:prstGeom prst="rect">
            <a:avLst/>
          </a:prstGeom>
          <a:noFill/>
        </p:spPr>
        <p:txBody>
          <a:bodyPr wrap="square">
            <a:spAutoFit/>
          </a:bodyPr>
          <a:lstStyle/>
          <a:p>
            <a:r>
              <a:rPr lang="en-US" sz="1400" dirty="0">
                <a:latin typeface="+mj-lt"/>
              </a:rPr>
              <a:t>By, R. T. (2005). </a:t>
            </a:r>
            <a:r>
              <a:rPr lang="en-US" sz="1400" dirty="0" err="1">
                <a:latin typeface="+mj-lt"/>
              </a:rPr>
              <a:t>Organisational</a:t>
            </a:r>
            <a:r>
              <a:rPr lang="en-US" sz="1400" dirty="0">
                <a:latin typeface="+mj-lt"/>
              </a:rPr>
              <a:t> change management: A critical review. Journal of change management, 5(4), 369-380.</a:t>
            </a:r>
            <a:endParaRPr lang="en-HK" sz="1400" dirty="0">
              <a:latin typeface="+mj-lt"/>
            </a:endParaRPr>
          </a:p>
        </p:txBody>
      </p:sp>
      <p:sp>
        <p:nvSpPr>
          <p:cNvPr id="11" name="TextBox 10">
            <a:extLst>
              <a:ext uri="{FF2B5EF4-FFF2-40B4-BE49-F238E27FC236}">
                <a16:creationId xmlns:a16="http://schemas.microsoft.com/office/drawing/2014/main" id="{31B1A22A-DDD6-082F-79FA-B5F831C8C24C}"/>
              </a:ext>
            </a:extLst>
          </p:cNvPr>
          <p:cNvSpPr txBox="1"/>
          <p:nvPr/>
        </p:nvSpPr>
        <p:spPr>
          <a:xfrm>
            <a:off x="676066" y="3385598"/>
            <a:ext cx="9255868" cy="738664"/>
          </a:xfrm>
          <a:prstGeom prst="rect">
            <a:avLst/>
          </a:prstGeom>
          <a:noFill/>
        </p:spPr>
        <p:txBody>
          <a:bodyPr wrap="square">
            <a:spAutoFit/>
          </a:bodyPr>
          <a:lstStyle/>
          <a:p>
            <a:r>
              <a:rPr lang="en-US" sz="1400" dirty="0">
                <a:latin typeface="+mj-lt"/>
              </a:rPr>
              <a:t>Hou. D., Leung. V. (2020). ‘Possible Economic Losses by the Local Social Incidents-AN update.’ </a:t>
            </a:r>
            <a:r>
              <a:rPr lang="en-US" sz="1400" i="1" dirty="0">
                <a:latin typeface="+mj-lt"/>
              </a:rPr>
              <a:t>Economic Letter 2020/08. HKSAR </a:t>
            </a:r>
            <a:r>
              <a:rPr lang="en-US" sz="1400" dirty="0">
                <a:latin typeface="+mj-lt"/>
              </a:rPr>
              <a:t>available at:</a:t>
            </a:r>
            <a:r>
              <a:rPr lang="zh-TW" altLang="en-US" sz="1400" dirty="0">
                <a:latin typeface="+mj-lt"/>
              </a:rPr>
              <a:t>　</a:t>
            </a:r>
            <a:r>
              <a:rPr lang="en-US" sz="1400" dirty="0">
                <a:latin typeface="+mj-lt"/>
                <a:hlinkClick r:id="rId3"/>
              </a:rPr>
              <a:t>https://www.hkeconomy.gov.hk/en/pdf/el/el-2020-08.pdf</a:t>
            </a:r>
            <a:r>
              <a:rPr lang="en-US" sz="1400" dirty="0">
                <a:latin typeface="+mj-lt"/>
              </a:rPr>
              <a:t> (Accessed 5th April 2024)</a:t>
            </a:r>
            <a:endParaRPr lang="en-HK" sz="1400" dirty="0">
              <a:latin typeface="+mj-lt"/>
            </a:endParaRPr>
          </a:p>
        </p:txBody>
      </p:sp>
      <p:sp>
        <p:nvSpPr>
          <p:cNvPr id="12" name="TextBox 11">
            <a:extLst>
              <a:ext uri="{FF2B5EF4-FFF2-40B4-BE49-F238E27FC236}">
                <a16:creationId xmlns:a16="http://schemas.microsoft.com/office/drawing/2014/main" id="{712D37E6-CBD7-6E7E-4CE1-1DC2466EF05B}"/>
              </a:ext>
            </a:extLst>
          </p:cNvPr>
          <p:cNvSpPr txBox="1"/>
          <p:nvPr/>
        </p:nvSpPr>
        <p:spPr>
          <a:xfrm>
            <a:off x="621976" y="4162230"/>
            <a:ext cx="9430965" cy="523220"/>
          </a:xfrm>
          <a:prstGeom prst="rect">
            <a:avLst/>
          </a:prstGeom>
          <a:noFill/>
        </p:spPr>
        <p:txBody>
          <a:bodyPr wrap="square">
            <a:spAutoFit/>
          </a:bodyPr>
          <a:lstStyle/>
          <a:p>
            <a:r>
              <a:rPr lang="en-US" sz="1400" dirty="0">
                <a:latin typeface="+mj-lt"/>
              </a:rPr>
              <a:t>HKSAR, (2020). ‘Government further tightens social distancing measures.’ Available at: </a:t>
            </a:r>
            <a:r>
              <a:rPr lang="en-US" sz="1400" dirty="0">
                <a:latin typeface="+mj-lt"/>
                <a:hlinkClick r:id="rId4"/>
              </a:rPr>
              <a:t>https://www.info.gov.hk/gia/general/202007/27/P2020072700650.htm</a:t>
            </a:r>
            <a:r>
              <a:rPr lang="en-US" sz="1400" dirty="0">
                <a:latin typeface="+mj-lt"/>
              </a:rPr>
              <a:t>  (Accessed 5th April 2024)</a:t>
            </a:r>
            <a:endParaRPr lang="en-HK" sz="1400" dirty="0">
              <a:latin typeface="+mj-lt"/>
            </a:endParaRPr>
          </a:p>
        </p:txBody>
      </p:sp>
      <p:sp>
        <p:nvSpPr>
          <p:cNvPr id="13" name="TextBox 12">
            <a:extLst>
              <a:ext uri="{FF2B5EF4-FFF2-40B4-BE49-F238E27FC236}">
                <a16:creationId xmlns:a16="http://schemas.microsoft.com/office/drawing/2014/main" id="{C909D8A9-5BF3-8593-357E-C840715F8E53}"/>
              </a:ext>
            </a:extLst>
          </p:cNvPr>
          <p:cNvSpPr txBox="1"/>
          <p:nvPr/>
        </p:nvSpPr>
        <p:spPr>
          <a:xfrm>
            <a:off x="621977" y="4710270"/>
            <a:ext cx="9430965" cy="738664"/>
          </a:xfrm>
          <a:prstGeom prst="rect">
            <a:avLst/>
          </a:prstGeom>
          <a:noFill/>
        </p:spPr>
        <p:txBody>
          <a:bodyPr wrap="square">
            <a:spAutoFit/>
          </a:bodyPr>
          <a:lstStyle/>
          <a:p>
            <a:r>
              <a:rPr lang="en-US" sz="1400" dirty="0">
                <a:latin typeface="+mj-lt"/>
              </a:rPr>
              <a:t>li. S., (2021). ‘Hong Kong’s high business start-up cost fails to deter foreign companies seeking access to China’s breakneck growth pace.’ Available at: </a:t>
            </a:r>
            <a:r>
              <a:rPr lang="en-US" sz="1400" dirty="0">
                <a:latin typeface="+mj-lt"/>
                <a:hlinkClick r:id="rId5"/>
              </a:rPr>
              <a:t>https://www.scmp.com/business/article/3141871/high-cost-starting-business-hong-kong-unlikely-deter-foreign-companies-say</a:t>
            </a:r>
            <a:r>
              <a:rPr lang="en-US" sz="1400" dirty="0">
                <a:latin typeface="+mj-lt"/>
              </a:rPr>
              <a:t> (Assessed 5th April 2024)</a:t>
            </a:r>
            <a:endParaRPr lang="en-HK" sz="1400" dirty="0">
              <a:latin typeface="+mj-lt"/>
            </a:endParaRPr>
          </a:p>
        </p:txBody>
      </p:sp>
      <p:sp>
        <p:nvSpPr>
          <p:cNvPr id="2" name="TextBox 1">
            <a:extLst>
              <a:ext uri="{FF2B5EF4-FFF2-40B4-BE49-F238E27FC236}">
                <a16:creationId xmlns:a16="http://schemas.microsoft.com/office/drawing/2014/main" id="{F6A0F9CA-EB09-7DE2-2B4C-910D05F460D8}"/>
              </a:ext>
            </a:extLst>
          </p:cNvPr>
          <p:cNvSpPr txBox="1"/>
          <p:nvPr/>
        </p:nvSpPr>
        <p:spPr>
          <a:xfrm>
            <a:off x="676069" y="1179240"/>
            <a:ext cx="6513532" cy="307777"/>
          </a:xfrm>
          <a:prstGeom prst="rect">
            <a:avLst/>
          </a:prstGeom>
          <a:noFill/>
        </p:spPr>
        <p:txBody>
          <a:bodyPr wrap="square">
            <a:spAutoFit/>
          </a:bodyPr>
          <a:lstStyle/>
          <a:p>
            <a:r>
              <a:rPr lang="en-US" sz="1400" b="0" i="0" dirty="0">
                <a:solidFill>
                  <a:srgbClr val="222222"/>
                </a:solidFill>
                <a:effectLst/>
                <a:latin typeface="+mj-lt"/>
              </a:rPr>
              <a:t>Abebe, J. (2012). Environmental factors affecting business.</a:t>
            </a:r>
            <a:endParaRPr lang="en-HK" sz="1400" dirty="0">
              <a:latin typeface="+mj-lt"/>
            </a:endParaRPr>
          </a:p>
        </p:txBody>
      </p:sp>
      <p:sp>
        <p:nvSpPr>
          <p:cNvPr id="3" name="TextBox 2">
            <a:extLst>
              <a:ext uri="{FF2B5EF4-FFF2-40B4-BE49-F238E27FC236}">
                <a16:creationId xmlns:a16="http://schemas.microsoft.com/office/drawing/2014/main" id="{3475BBA1-2B43-5BE8-E24F-E3009A3932F8}"/>
              </a:ext>
            </a:extLst>
          </p:cNvPr>
          <p:cNvSpPr txBox="1"/>
          <p:nvPr/>
        </p:nvSpPr>
        <p:spPr>
          <a:xfrm>
            <a:off x="676067" y="1585617"/>
            <a:ext cx="9430966" cy="738664"/>
          </a:xfrm>
          <a:prstGeom prst="rect">
            <a:avLst/>
          </a:prstGeom>
          <a:noFill/>
        </p:spPr>
        <p:txBody>
          <a:bodyPr wrap="square">
            <a:spAutoFit/>
          </a:bodyPr>
          <a:lstStyle/>
          <a:p>
            <a:r>
              <a:rPr lang="en-US" sz="1400" dirty="0">
                <a:latin typeface="+mj-lt"/>
              </a:rPr>
              <a:t>Butterman. E. (2021). ‘Galapagos Syndrome: Unique innovator or progress prohibitor?.’ MIZLHO. Available at: </a:t>
            </a:r>
            <a:r>
              <a:rPr lang="en-US" sz="1400" dirty="0">
                <a:latin typeface="+mj-lt"/>
                <a:hlinkClick r:id="rId6"/>
              </a:rPr>
              <a:t>https://www.mizuhogroup.com/americas/insights/2021/06/galapagos-syndrome-when-isolation-breeds-deviation.html</a:t>
            </a:r>
            <a:r>
              <a:rPr lang="en-US" sz="1400" dirty="0">
                <a:latin typeface="+mj-lt"/>
              </a:rPr>
              <a:t> (accessed 5th April 2024)</a:t>
            </a:r>
            <a:endParaRPr lang="en-HK" sz="1400" dirty="0">
              <a:latin typeface="+mj-lt"/>
            </a:endParaRPr>
          </a:p>
        </p:txBody>
      </p:sp>
      <p:sp>
        <p:nvSpPr>
          <p:cNvPr id="5" name="TextBox 4">
            <a:extLst>
              <a:ext uri="{FF2B5EF4-FFF2-40B4-BE49-F238E27FC236}">
                <a16:creationId xmlns:a16="http://schemas.microsoft.com/office/drawing/2014/main" id="{CA32889A-EC91-45DA-8A33-DF49D92AE9D3}"/>
              </a:ext>
            </a:extLst>
          </p:cNvPr>
          <p:cNvSpPr txBox="1"/>
          <p:nvPr/>
        </p:nvSpPr>
        <p:spPr>
          <a:xfrm>
            <a:off x="588518" y="5984523"/>
            <a:ext cx="9430965" cy="738664"/>
          </a:xfrm>
          <a:prstGeom prst="rect">
            <a:avLst/>
          </a:prstGeom>
          <a:noFill/>
        </p:spPr>
        <p:txBody>
          <a:bodyPr wrap="square">
            <a:spAutoFit/>
          </a:bodyPr>
          <a:lstStyle/>
          <a:p>
            <a:r>
              <a:rPr lang="en-US" sz="1400" dirty="0">
                <a:latin typeface="+mj-lt"/>
              </a:rPr>
              <a:t>SMCP (2020). ‘Changes in consumer </a:t>
            </a:r>
            <a:r>
              <a:rPr lang="en-US" sz="1400" dirty="0" err="1">
                <a:latin typeface="+mj-lt"/>
              </a:rPr>
              <a:t>behaviour</a:t>
            </a:r>
            <a:r>
              <a:rPr lang="en-US" sz="1400" dirty="0">
                <a:latin typeface="+mj-lt"/>
              </a:rPr>
              <a:t> mean new opportunities for retailers in cross-border e-commerce.’ Available at: </a:t>
            </a:r>
            <a:r>
              <a:rPr lang="en-US" sz="1400" dirty="0">
                <a:latin typeface="+mj-lt"/>
                <a:hlinkClick r:id="rId7"/>
              </a:rPr>
              <a:t>https://www.scmp.com/presented/business/topics/global-trends-e-commerce/article/3188145/changes-consumer-behaviour-mean</a:t>
            </a:r>
            <a:r>
              <a:rPr lang="en-US" sz="1400" dirty="0">
                <a:latin typeface="+mj-lt"/>
              </a:rPr>
              <a:t>  (Assessed 5th April 2024)</a:t>
            </a:r>
            <a:endParaRPr lang="en-HK" sz="1400" dirty="0">
              <a:latin typeface="+mj-lt"/>
            </a:endParaRPr>
          </a:p>
        </p:txBody>
      </p:sp>
      <p:sp>
        <p:nvSpPr>
          <p:cNvPr id="6" name="TextBox 5">
            <a:extLst>
              <a:ext uri="{FF2B5EF4-FFF2-40B4-BE49-F238E27FC236}">
                <a16:creationId xmlns:a16="http://schemas.microsoft.com/office/drawing/2014/main" id="{1BBF5CEC-13B1-3340-195A-4814D32EF54D}"/>
              </a:ext>
            </a:extLst>
          </p:cNvPr>
          <p:cNvSpPr txBox="1"/>
          <p:nvPr/>
        </p:nvSpPr>
        <p:spPr>
          <a:xfrm>
            <a:off x="621977" y="5524871"/>
            <a:ext cx="8728630" cy="307777"/>
          </a:xfrm>
          <a:prstGeom prst="rect">
            <a:avLst/>
          </a:prstGeom>
          <a:noFill/>
        </p:spPr>
        <p:txBody>
          <a:bodyPr wrap="square">
            <a:spAutoFit/>
          </a:bodyPr>
          <a:lstStyle/>
          <a:p>
            <a:r>
              <a:rPr lang="en-US" sz="1400" dirty="0" err="1">
                <a:latin typeface="+mj-lt"/>
              </a:rPr>
              <a:t>Sull</a:t>
            </a:r>
            <a:r>
              <a:rPr lang="en-US" sz="1400" dirty="0">
                <a:latin typeface="+mj-lt"/>
              </a:rPr>
              <a:t>, D. N. (2005). Why good companies go bad. Financial Times, 3.</a:t>
            </a:r>
            <a:endParaRPr lang="en-HK" sz="1400" dirty="0">
              <a:latin typeface="+mj-lt"/>
            </a:endParaRPr>
          </a:p>
        </p:txBody>
      </p:sp>
      <p:sp>
        <p:nvSpPr>
          <p:cNvPr id="8" name="TextBox 7">
            <a:extLst>
              <a:ext uri="{FF2B5EF4-FFF2-40B4-BE49-F238E27FC236}">
                <a16:creationId xmlns:a16="http://schemas.microsoft.com/office/drawing/2014/main" id="{B5F8DC49-7793-5958-CD90-89185B4ACE87}"/>
              </a:ext>
            </a:extLst>
          </p:cNvPr>
          <p:cNvSpPr txBox="1"/>
          <p:nvPr/>
        </p:nvSpPr>
        <p:spPr>
          <a:xfrm>
            <a:off x="621976" y="2920654"/>
            <a:ext cx="9255868" cy="523220"/>
          </a:xfrm>
          <a:prstGeom prst="rect">
            <a:avLst/>
          </a:prstGeom>
          <a:noFill/>
        </p:spPr>
        <p:txBody>
          <a:bodyPr wrap="square">
            <a:spAutoFit/>
          </a:bodyPr>
          <a:lstStyle/>
          <a:p>
            <a:r>
              <a:rPr lang="en-US" sz="1400" dirty="0">
                <a:solidFill>
                  <a:srgbClr val="222222"/>
                </a:solidFill>
                <a:latin typeface="+mj-lt"/>
              </a:rPr>
              <a:t>Coetzee, C. R., </a:t>
            </a:r>
            <a:r>
              <a:rPr lang="en-US" sz="1400" dirty="0" err="1">
                <a:solidFill>
                  <a:srgbClr val="222222"/>
                </a:solidFill>
                <a:latin typeface="+mj-lt"/>
              </a:rPr>
              <a:t>Ukpere</a:t>
            </a:r>
            <a:r>
              <a:rPr lang="en-US" sz="1400" dirty="0">
                <a:solidFill>
                  <a:srgbClr val="222222"/>
                </a:solidFill>
                <a:latin typeface="+mj-lt"/>
              </a:rPr>
              <a:t>, W., &amp; Visagie, J. C. (2012). Leading a successful change intervention in a modern </a:t>
            </a:r>
            <a:r>
              <a:rPr lang="en-US" sz="1400" dirty="0" err="1">
                <a:solidFill>
                  <a:srgbClr val="222222"/>
                </a:solidFill>
                <a:latin typeface="+mj-lt"/>
              </a:rPr>
              <a:t>organisation</a:t>
            </a:r>
            <a:r>
              <a:rPr lang="en-US" sz="1400" dirty="0">
                <a:solidFill>
                  <a:srgbClr val="222222"/>
                </a:solidFill>
                <a:latin typeface="+mj-lt"/>
              </a:rPr>
              <a:t>: Key elements to consider.</a:t>
            </a:r>
            <a:endParaRPr lang="en-HK" sz="1400" dirty="0">
              <a:solidFill>
                <a:srgbClr val="222222"/>
              </a:solidFill>
              <a:latin typeface="+mj-lt"/>
            </a:endParaRPr>
          </a:p>
        </p:txBody>
      </p:sp>
    </p:spTree>
    <p:extLst>
      <p:ext uri="{BB962C8B-B14F-4D97-AF65-F5344CB8AC3E}">
        <p14:creationId xmlns:p14="http://schemas.microsoft.com/office/powerpoint/2010/main" val="8279880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A57AB3-2A01-25B0-27C9-00F9BE84176D}"/>
              </a:ext>
            </a:extLst>
          </p:cNvPr>
          <p:cNvSpPr txBox="1"/>
          <p:nvPr/>
        </p:nvSpPr>
        <p:spPr>
          <a:xfrm>
            <a:off x="442388" y="1933711"/>
            <a:ext cx="8701612" cy="523220"/>
          </a:xfrm>
          <a:prstGeom prst="rect">
            <a:avLst/>
          </a:prstGeom>
          <a:noFill/>
        </p:spPr>
        <p:txBody>
          <a:bodyPr wrap="square">
            <a:spAutoFit/>
          </a:bodyPr>
          <a:lstStyle/>
          <a:p>
            <a:r>
              <a:rPr lang="en-US" sz="1400" dirty="0"/>
              <a:t>Tsui Wah Holding Limited (2019). Annual Report (2019). Available at :https://www.tsuiwah.com/wp-content/uploads/2019/07/EW01314-AR.pdf (Accessed </a:t>
            </a:r>
            <a:r>
              <a:rPr lang="en-HK" sz="1400" dirty="0"/>
              <a:t>5th April 2024)</a:t>
            </a:r>
          </a:p>
        </p:txBody>
      </p:sp>
      <p:sp>
        <p:nvSpPr>
          <p:cNvPr id="11" name="Title 1">
            <a:extLst>
              <a:ext uri="{FF2B5EF4-FFF2-40B4-BE49-F238E27FC236}">
                <a16:creationId xmlns:a16="http://schemas.microsoft.com/office/drawing/2014/main" id="{31238E5F-867F-4F48-EBF9-C8841230AB68}"/>
              </a:ext>
            </a:extLst>
          </p:cNvPr>
          <p:cNvSpPr>
            <a:spLocks noGrp="1"/>
          </p:cNvSpPr>
          <p:nvPr>
            <p:ph type="title"/>
          </p:nvPr>
        </p:nvSpPr>
        <p:spPr>
          <a:xfrm>
            <a:off x="327139" y="175721"/>
            <a:ext cx="9318306" cy="567448"/>
          </a:xfrm>
        </p:spPr>
        <p:txBody>
          <a:bodyPr>
            <a:normAutofit fontScale="90000"/>
          </a:bodyPr>
          <a:lstStyle/>
          <a:p>
            <a:r>
              <a:rPr lang="en-US" sz="3200" b="1" dirty="0">
                <a:solidFill>
                  <a:schemeClr val="tx1"/>
                </a:solidFill>
              </a:rPr>
              <a:t>References</a:t>
            </a:r>
            <a:endParaRPr lang="en-HK" sz="3200" b="1" dirty="0">
              <a:solidFill>
                <a:schemeClr val="tx1"/>
              </a:solidFill>
            </a:endParaRPr>
          </a:p>
        </p:txBody>
      </p:sp>
      <p:sp>
        <p:nvSpPr>
          <p:cNvPr id="4" name="TextBox 3">
            <a:extLst>
              <a:ext uri="{FF2B5EF4-FFF2-40B4-BE49-F238E27FC236}">
                <a16:creationId xmlns:a16="http://schemas.microsoft.com/office/drawing/2014/main" id="{5C4BD6D0-3826-6900-2676-FFE9E1D29413}"/>
              </a:ext>
            </a:extLst>
          </p:cNvPr>
          <p:cNvSpPr txBox="1"/>
          <p:nvPr/>
        </p:nvSpPr>
        <p:spPr>
          <a:xfrm>
            <a:off x="442388" y="2548371"/>
            <a:ext cx="8701612" cy="523220"/>
          </a:xfrm>
          <a:prstGeom prst="rect">
            <a:avLst/>
          </a:prstGeom>
          <a:noFill/>
        </p:spPr>
        <p:txBody>
          <a:bodyPr wrap="square">
            <a:spAutoFit/>
          </a:bodyPr>
          <a:lstStyle/>
          <a:p>
            <a:r>
              <a:rPr lang="en-US" sz="1400" dirty="0"/>
              <a:t>Tsui Wah Holding Limited (2020). Annual Report (2019). Available at: https://www.tsuiwah.com/wp-content/uploads/2020/09/EW01314-ESG.pdf (Accessed</a:t>
            </a:r>
            <a:r>
              <a:rPr lang="en-HK" sz="1400" dirty="0"/>
              <a:t> 5th April 2024)</a:t>
            </a:r>
          </a:p>
        </p:txBody>
      </p:sp>
      <p:sp>
        <p:nvSpPr>
          <p:cNvPr id="6" name="TextBox 5">
            <a:extLst>
              <a:ext uri="{FF2B5EF4-FFF2-40B4-BE49-F238E27FC236}">
                <a16:creationId xmlns:a16="http://schemas.microsoft.com/office/drawing/2014/main" id="{A86C6A9F-ECC3-3A0A-EEB3-3651A08C7939}"/>
              </a:ext>
            </a:extLst>
          </p:cNvPr>
          <p:cNvSpPr txBox="1"/>
          <p:nvPr/>
        </p:nvSpPr>
        <p:spPr>
          <a:xfrm>
            <a:off x="442388" y="3239251"/>
            <a:ext cx="8701612" cy="523220"/>
          </a:xfrm>
          <a:prstGeom prst="rect">
            <a:avLst/>
          </a:prstGeom>
          <a:noFill/>
        </p:spPr>
        <p:txBody>
          <a:bodyPr wrap="square">
            <a:spAutoFit/>
          </a:bodyPr>
          <a:lstStyle/>
          <a:p>
            <a:r>
              <a:rPr lang="en-US" sz="1400" dirty="0"/>
              <a:t>Tsui Wah Holding Limited (2021). Annual Report (2021). Available at: https://www.tsuiwah.com/wp-content/uploads/2021/07/E_Annual-report.pdf (Accessed </a:t>
            </a:r>
            <a:r>
              <a:rPr lang="en-HK" sz="1400" dirty="0"/>
              <a:t>5th April 2024)</a:t>
            </a:r>
          </a:p>
        </p:txBody>
      </p:sp>
      <p:sp>
        <p:nvSpPr>
          <p:cNvPr id="7" name="TextBox 6">
            <a:extLst>
              <a:ext uri="{FF2B5EF4-FFF2-40B4-BE49-F238E27FC236}">
                <a16:creationId xmlns:a16="http://schemas.microsoft.com/office/drawing/2014/main" id="{5FC0C31E-E4E6-A024-0123-555883B45BBB}"/>
              </a:ext>
            </a:extLst>
          </p:cNvPr>
          <p:cNvSpPr txBox="1"/>
          <p:nvPr/>
        </p:nvSpPr>
        <p:spPr>
          <a:xfrm>
            <a:off x="442388" y="3930131"/>
            <a:ext cx="8701612" cy="523220"/>
          </a:xfrm>
          <a:prstGeom prst="rect">
            <a:avLst/>
          </a:prstGeom>
          <a:noFill/>
        </p:spPr>
        <p:txBody>
          <a:bodyPr wrap="square">
            <a:spAutoFit/>
          </a:bodyPr>
          <a:lstStyle/>
          <a:p>
            <a:r>
              <a:rPr lang="en-US" sz="1400" dirty="0"/>
              <a:t>Tsui Wah Holding Limited (2022). Annual Report (2022). Available at: https://www.tsuiwah.com/wp-content/uploads/2022/07/2022070500863_e.pdf (Accessed</a:t>
            </a:r>
            <a:r>
              <a:rPr lang="en-HK" sz="1400" dirty="0"/>
              <a:t> 5th April 2024)</a:t>
            </a:r>
          </a:p>
        </p:txBody>
      </p:sp>
      <p:sp>
        <p:nvSpPr>
          <p:cNvPr id="9" name="TextBox 8">
            <a:extLst>
              <a:ext uri="{FF2B5EF4-FFF2-40B4-BE49-F238E27FC236}">
                <a16:creationId xmlns:a16="http://schemas.microsoft.com/office/drawing/2014/main" id="{F1F6C891-F433-AF9A-9AEF-17F8DC363636}"/>
              </a:ext>
            </a:extLst>
          </p:cNvPr>
          <p:cNvSpPr txBox="1"/>
          <p:nvPr/>
        </p:nvSpPr>
        <p:spPr>
          <a:xfrm>
            <a:off x="442388" y="4765081"/>
            <a:ext cx="8701612" cy="523220"/>
          </a:xfrm>
          <a:prstGeom prst="rect">
            <a:avLst/>
          </a:prstGeom>
          <a:noFill/>
        </p:spPr>
        <p:txBody>
          <a:bodyPr wrap="square">
            <a:spAutoFit/>
          </a:bodyPr>
          <a:lstStyle/>
          <a:p>
            <a:r>
              <a:rPr lang="en-US" sz="1400" dirty="0"/>
              <a:t>Tsui Wah Holding Limited (2022). Annual Report (2023). Available at: https://www.tsuiwah.com/wp-content/uploads/2023/07/2023072001087_e.pdf (Accessed</a:t>
            </a:r>
            <a:r>
              <a:rPr lang="en-HK" sz="1400" dirty="0"/>
              <a:t> 5th April 2024)</a:t>
            </a:r>
          </a:p>
        </p:txBody>
      </p:sp>
      <p:sp>
        <p:nvSpPr>
          <p:cNvPr id="12" name="TextBox 11">
            <a:extLst>
              <a:ext uri="{FF2B5EF4-FFF2-40B4-BE49-F238E27FC236}">
                <a16:creationId xmlns:a16="http://schemas.microsoft.com/office/drawing/2014/main" id="{16D15E31-B1CC-CE6A-CBB3-1A433F163597}"/>
              </a:ext>
            </a:extLst>
          </p:cNvPr>
          <p:cNvSpPr txBox="1"/>
          <p:nvPr/>
        </p:nvSpPr>
        <p:spPr>
          <a:xfrm>
            <a:off x="442388" y="1027387"/>
            <a:ext cx="9430966" cy="523220"/>
          </a:xfrm>
          <a:prstGeom prst="rect">
            <a:avLst/>
          </a:prstGeom>
          <a:noFill/>
        </p:spPr>
        <p:txBody>
          <a:bodyPr wrap="square">
            <a:spAutoFit/>
          </a:bodyPr>
          <a:lstStyle/>
          <a:p>
            <a:r>
              <a:rPr lang="en-US" sz="1400" dirty="0" err="1">
                <a:latin typeface="+mj-lt"/>
              </a:rPr>
              <a:t>whatfix</a:t>
            </a:r>
            <a:r>
              <a:rPr lang="en-US" sz="1400" dirty="0">
                <a:latin typeface="+mj-lt"/>
              </a:rPr>
              <a:t>. (2022). 6 Types of Organizational Change, Explained. Available at: </a:t>
            </a:r>
            <a:r>
              <a:rPr lang="en-US" sz="1400" dirty="0">
                <a:latin typeface="+mj-lt"/>
                <a:hlinkClick r:id="rId3"/>
              </a:rPr>
              <a:t>https://whatfix.com/blog/types-of-organizational-change/</a:t>
            </a:r>
            <a:r>
              <a:rPr lang="en-US" sz="1400" dirty="0">
                <a:latin typeface="+mj-lt"/>
              </a:rPr>
              <a:t> (Accessed 5th April 2024</a:t>
            </a:r>
            <a:endParaRPr lang="en-HK" sz="1400" dirty="0">
              <a:latin typeface="+mj-lt"/>
            </a:endParaRPr>
          </a:p>
        </p:txBody>
      </p:sp>
    </p:spTree>
    <p:extLst>
      <p:ext uri="{BB962C8B-B14F-4D97-AF65-F5344CB8AC3E}">
        <p14:creationId xmlns:p14="http://schemas.microsoft.com/office/powerpoint/2010/main" val="198702715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TM02900688[[fn=Facet]]</Template>
  <TotalTime>115</TotalTime>
  <Words>2118</Words>
  <Application>Microsoft Office PowerPoint</Application>
  <PresentationFormat>Widescreen</PresentationFormat>
  <Paragraphs>265</Paragraphs>
  <Slides>19</Slides>
  <Notes>18</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Facet</vt:lpstr>
      <vt:lpstr>PowerPoint Presentation</vt:lpstr>
      <vt:lpstr>Change and Stability Assignment 1: Case Study of Tsui Wa</vt:lpstr>
      <vt:lpstr>Business Natures of Tsui Wah Restaurants </vt:lpstr>
      <vt:lpstr>When was your last time to visit Tsui Wah? </vt:lpstr>
      <vt:lpstr>Does Tsui Wah have its own significant product ?</vt:lpstr>
      <vt:lpstr>Will you recommend Tsui Wah to your friends?</vt:lpstr>
      <vt:lpstr>Business Situations from 2019 to 2023</vt:lpstr>
      <vt:lpstr>Restaurant’s Location Distribution and Contribution</vt:lpstr>
      <vt:lpstr>How Environmental Factors affecting the Business </vt:lpstr>
      <vt:lpstr>Exploration to the Current Situation</vt:lpstr>
      <vt:lpstr>Factors affecting Tsui Wah’s Business Environment</vt:lpstr>
      <vt:lpstr>Internal Factors Affecting Tsui Wah’s Situation</vt:lpstr>
      <vt:lpstr>Consequence of failure to address this situation</vt:lpstr>
      <vt:lpstr>Actions for Responding to the Current Downward Situation</vt:lpstr>
      <vt:lpstr>Considerations of Tsui Wah in Change Readiness</vt:lpstr>
      <vt:lpstr>What can we change? </vt:lpstr>
      <vt:lpstr>How can we implement a successful change?</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and Stability Assignment 1: Case Study of Tsui Wa</dc:title>
  <dc:creator>Chan Hoi San, Sam</dc:creator>
  <cp:lastModifiedBy>Chan Hoi San, Sam</cp:lastModifiedBy>
  <cp:revision>456</cp:revision>
  <dcterms:created xsi:type="dcterms:W3CDTF">2024-03-25T08:21:39Z</dcterms:created>
  <dcterms:modified xsi:type="dcterms:W3CDTF">2024-04-13T06:17:35Z</dcterms:modified>
</cp:coreProperties>
</file>