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7" r:id="rId2"/>
    <p:sldId id="278" r:id="rId3"/>
    <p:sldId id="279" r:id="rId4"/>
    <p:sldId id="280" r:id="rId5"/>
    <p:sldId id="28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CF07A0-0E2C-3848-9E95-9FD3694912F4}" v="1" dt="2026-04-23T19:18:03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Smith (2311689)" userId="e37cf514-df42-4f20-a698-5b004071f8b4" providerId="ADAL" clId="{EE4B285B-9D00-5E70-97B7-2BE8671960D4}"/>
    <pc:docChg chg="addSld modSld sldOrd">
      <pc:chgData name="Ethan Smith (2311689)" userId="e37cf514-df42-4f20-a698-5b004071f8b4" providerId="ADAL" clId="{EE4B285B-9D00-5E70-97B7-2BE8671960D4}" dt="2026-04-23T19:18:07.261" v="3" actId="1076"/>
      <pc:docMkLst>
        <pc:docMk/>
      </pc:docMkLst>
      <pc:sldChg chg="delSp modSp add mod ord setBg delDesignElem">
        <pc:chgData name="Ethan Smith (2311689)" userId="e37cf514-df42-4f20-a698-5b004071f8b4" providerId="ADAL" clId="{EE4B285B-9D00-5E70-97B7-2BE8671960D4}" dt="2026-04-23T19:18:07.261" v="3" actId="1076"/>
        <pc:sldMkLst>
          <pc:docMk/>
          <pc:sldMk cId="541775127" sldId="277"/>
        </pc:sldMkLst>
        <pc:spChg chg="del">
          <ac:chgData name="Ethan Smith (2311689)" userId="e37cf514-df42-4f20-a698-5b004071f8b4" providerId="ADAL" clId="{EE4B285B-9D00-5E70-97B7-2BE8671960D4}" dt="2026-04-23T19:18:03.011" v="1"/>
          <ac:spMkLst>
            <pc:docMk/>
            <pc:sldMk cId="541775127" sldId="277"/>
            <ac:spMk id="8" creationId="{18873D23-2DCF-4B31-A009-95721C06E8E1}"/>
          </ac:spMkLst>
        </pc:spChg>
        <pc:spChg chg="del">
          <ac:chgData name="Ethan Smith (2311689)" userId="e37cf514-df42-4f20-a698-5b004071f8b4" providerId="ADAL" clId="{EE4B285B-9D00-5E70-97B7-2BE8671960D4}" dt="2026-04-23T19:18:03.011" v="1"/>
          <ac:spMkLst>
            <pc:docMk/>
            <pc:sldMk cId="541775127" sldId="277"/>
            <ac:spMk id="10" creationId="{C13EF075-D4EF-4929-ADBC-91B27DA19955}"/>
          </ac:spMkLst>
        </pc:spChg>
        <pc:grpChg chg="del">
          <ac:chgData name="Ethan Smith (2311689)" userId="e37cf514-df42-4f20-a698-5b004071f8b4" providerId="ADAL" clId="{EE4B285B-9D00-5E70-97B7-2BE8671960D4}" dt="2026-04-23T19:18:03.011" v="1"/>
          <ac:grpSpMkLst>
            <pc:docMk/>
            <pc:sldMk cId="541775127" sldId="277"/>
            <ac:grpSpMk id="12" creationId="{DAA26DFA-AAB2-4973-9C17-16D587C7B198}"/>
          </ac:grpSpMkLst>
        </pc:grpChg>
        <pc:picChg chg="mod">
          <ac:chgData name="Ethan Smith (2311689)" userId="e37cf514-df42-4f20-a698-5b004071f8b4" providerId="ADAL" clId="{EE4B285B-9D00-5E70-97B7-2BE8671960D4}" dt="2026-04-23T19:18:07.261" v="3" actId="1076"/>
          <ac:picMkLst>
            <pc:docMk/>
            <pc:sldMk cId="541775127" sldId="277"/>
            <ac:picMk id="27" creationId="{A58A1A25-7D25-FE0D-6610-6AC148A3C88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C5545-AD42-B0A8-8241-646C9B7430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BE48C-7D1D-5458-0529-F67B99134D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966D1-FF8E-F66F-36A4-325327D24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B74BA-5BA4-D0BA-156C-A81E4A3A4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25C32-A5AC-087C-A017-55D5AA363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660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80491-7CA4-4482-6D89-AA8882E1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76C8B-4B0A-8614-9A08-ACBBF3216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0E9F3-21E9-5774-372E-2383DEA6C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D03E2-D1C3-7635-52EB-4AE2F6ADC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2866C-AED0-869B-F8DF-01001E164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965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E07D9-F262-D22A-945E-363BECD6C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8A3A5-B206-5AF3-A67C-BB67EC96C1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42801-AF30-301B-5664-83D0EE2BB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DE549-81DA-E8F3-6F85-971321132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E4DE1-11B7-12DD-37EB-A1FAF4EBE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319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6756F-2147-E301-60EE-2F301D131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C644F-C2EA-160E-31CE-7CD220776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3EDC3E-DD95-3EAE-25D6-A1E784C352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D5F11C-AC88-F3EA-87C1-55DEC8846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EE46BF-EFA2-86FA-5057-3227DA8AD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F2B3F3-128E-1CCF-3457-D5B4ED114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216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A4235-B18B-B566-35DD-86DE21620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1BCE83-DE51-88D0-12BB-48801D40A7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F63C5-34F7-1B39-F54A-9894C9B852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893D07-F8C1-4E22-4FE0-2205AEBD8B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0711A5-10FF-5416-60FB-78FC0C1DD4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3E4256-2D72-0EF8-E7FA-54F806E8D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8DFE86-0F67-D110-2E93-C98EB4CA1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D5D32B-2621-738A-412F-B88ADBC47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249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C2E65-96BC-D007-2996-E5EABC5FA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5C5667-E175-4E3D-A763-2BEDF8D57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52C852-A8C9-6921-44B7-6A14DF029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D82B6-D26D-CA68-69C9-D5AF857AD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75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B7FA89-E0A7-B472-46E2-EC6473BB6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36EA84-1657-00DC-05EA-3AA471EFF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0230F-8BA5-4A29-EE1D-FD3D792AF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638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D1E90-A0AC-1BE1-D962-C35B08DFD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BB484-7609-D553-55A4-4DA6DC1BD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26380E-A383-0291-0517-6A0F1ACA74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9E0955-2A67-DEAC-C6FD-741C4753F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E9A9E9-80FF-8078-8467-9FD36A9DC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3316F-EE58-F982-D1C3-E68B1E130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992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93139-5C7B-A514-B538-267BF125D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E3FFE6-79EE-2C60-76EF-2297124613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38488E-178E-FA8E-813B-EA608333B7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1592D8-9C2B-8FBF-5108-05AF2447E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F87B04-E3EF-644E-4A01-39B29BBB4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41D283-D68C-71DE-66F5-FA17E501F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692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EDDD7-EC6A-536D-9B9C-1321C2BBB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BAD4AC-7DB8-921D-DAA1-9FFB03BA1A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C73984-8453-3331-FC61-7907E6DB5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0A81FC-8B41-7EEE-5977-77B02C475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40B5A-7618-5551-96BD-A447152AD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820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47569-602F-921D-07BE-DFA85EF51D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AD414-946F-B573-8961-82E9A5948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45DE19-A5A4-8886-FE35-450225CC3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F47D1-B127-A5E1-1FD1-654711B0A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36448-BC70-7FE1-EA6F-BFD1C23F9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928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F86D51-9E36-0311-7524-64B0FAC3C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CC017-7FAA-7DF3-3551-ED3C751C93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FFECB0-181A-4D3D-2D4D-12D29E1E9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930F12-AB05-8D4E-885D-94979441BB4C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4315D-9B47-4C3D-5BC4-6B3B2A3EDA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EE279-461C-CC1E-B896-6160EBEE5C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1F32B1-9201-3543-8709-8D4B89FCEE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14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0B67A-6012-012F-E873-D2BEBC9FF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12" y="1864209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Times New Roman"/>
                <a:cs typeface="Times New Roman"/>
              </a:rPr>
              <a:t>Can Radicalisation and Extremism </a:t>
            </a:r>
            <a:r>
              <a:rPr lang="en-GB" sz="3600" b="1">
                <a:latin typeface="Times New Roman"/>
                <a:cs typeface="Times New Roman"/>
              </a:rPr>
              <a:t>happen in a school setting?</a:t>
            </a:r>
            <a:br>
              <a:rPr lang="en-GB" sz="3600" dirty="0">
                <a:solidFill>
                  <a:schemeClr val="tx2"/>
                </a:solidFill>
              </a:rPr>
            </a:br>
            <a:br>
              <a:rPr lang="en-US" dirty="0"/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BAE071-9EB8-DF09-7594-EA2DF26FCA21}"/>
              </a:ext>
            </a:extLst>
          </p:cNvPr>
          <p:cNvSpPr txBox="1"/>
          <p:nvPr/>
        </p:nvSpPr>
        <p:spPr>
          <a:xfrm>
            <a:off x="4884234" y="508838"/>
            <a:ext cx="41259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extremism can most definitely develop within any school setting across the world.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14215C-428A-1F81-5881-60B750A19037}"/>
              </a:ext>
            </a:extLst>
          </p:cNvPr>
          <p:cNvSpPr txBox="1"/>
          <p:nvPr/>
        </p:nvSpPr>
        <p:spPr>
          <a:xfrm>
            <a:off x="6947209" y="1864209"/>
            <a:ext cx="38806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Young people are still forming their identities at this age and trying to understand their beliefs and their sense of belonging.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EBBB99-299F-9027-86BC-DF8C7C854850}"/>
              </a:ext>
            </a:extLst>
          </p:cNvPr>
          <p:cNvSpPr txBox="1"/>
          <p:nvPr/>
        </p:nvSpPr>
        <p:spPr>
          <a:xfrm>
            <a:off x="5319131" y="3406420"/>
            <a:ext cx="35683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Schools are the sort of environment where opinions and attitudes are shared with each other everyday. (Can have pros and cons)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7D8AFE-9913-B1A6-B142-03B92F023DE7}"/>
              </a:ext>
            </a:extLst>
          </p:cNvPr>
          <p:cNvSpPr txBox="1"/>
          <p:nvPr/>
        </p:nvSpPr>
        <p:spPr>
          <a:xfrm>
            <a:off x="7961971" y="5040351"/>
            <a:ext cx="38137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of this schools play a crucial role in safeguarding children. Children need to be supported, heard and protected.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9422C8-6668-F84B-F1EA-5D2F60799600}"/>
              </a:ext>
            </a:extLst>
          </p:cNvPr>
          <p:cNvSpPr txBox="1"/>
          <p:nvPr/>
        </p:nvSpPr>
        <p:spPr>
          <a:xfrm>
            <a:off x="9277815" y="6379167"/>
            <a:ext cx="2792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(Child Law Advice, n.d.)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D398EA-7BD2-E423-BC66-6B57E6A726C8}"/>
              </a:ext>
            </a:extLst>
          </p:cNvPr>
          <p:cNvSpPr txBox="1"/>
          <p:nvPr/>
        </p:nvSpPr>
        <p:spPr>
          <a:xfrm>
            <a:off x="0" y="23063"/>
            <a:ext cx="2906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Ethan Smith (</a:t>
            </a:r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2311689)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pic>
        <p:nvPicPr>
          <p:cNvPr id="27" name="Audio Recording 23 Apr 2026 at 5:36:58 pm">
            <a:hlinkClick r:id="" action="ppaction://media"/>
            <a:extLst>
              <a:ext uri="{FF2B5EF4-FFF2-40B4-BE49-F238E27FC236}">
                <a16:creationId xmlns:a16="http://schemas.microsoft.com/office/drawing/2014/main" id="{A58A1A25-7D25-FE0D-6610-6AC148A3C8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29138" y="101347"/>
            <a:ext cx="1762862" cy="176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775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68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/>
            </p:par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0AA0A-07B6-AE76-814A-C2601AFA5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906" y="1441796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Times New Roman"/>
                <a:cs typeface="Times New Roman"/>
              </a:rPr>
              <a:t>Case Study 1 - </a:t>
            </a:r>
            <a:br>
              <a:rPr lang="en-GB" sz="3600" b="1" dirty="0">
                <a:latin typeface="Times New Roman"/>
                <a:cs typeface="Times New Roman"/>
              </a:rPr>
            </a:br>
            <a:r>
              <a:rPr lang="en-GB" sz="3600" b="1" dirty="0">
                <a:solidFill>
                  <a:schemeClr val="tx2"/>
                </a:solidFill>
                <a:latin typeface="Times New Roman"/>
                <a:cs typeface="Times New Roman"/>
              </a:rPr>
              <a:t>Abdu.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2FA8FF-34D9-C3A0-AF49-CCD0C6AC5B7A}"/>
              </a:ext>
            </a:extLst>
          </p:cNvPr>
          <p:cNvSpPr txBox="1"/>
          <p:nvPr/>
        </p:nvSpPr>
        <p:spPr>
          <a:xfrm>
            <a:off x="4341916" y="421454"/>
            <a:ext cx="53079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Abdur is 12 years old (Year 7)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Abdur experienced bullying within his school.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 struggled with his relationship with his brother and recent loss of his grandmother. 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Hardly ever supervised.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F3AD3C-DF78-9D99-AFB8-8B92D9C1F950}"/>
              </a:ext>
            </a:extLst>
          </p:cNvPr>
          <p:cNvSpPr txBox="1"/>
          <p:nvPr/>
        </p:nvSpPr>
        <p:spPr>
          <a:xfrm>
            <a:off x="7743038" y="2019622"/>
            <a:ext cx="38137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Abdur started expressing support for Daesh. Also agreeing with their use of violence and disrespect towards Christians.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FC627E-68AD-50F3-9EC1-3BF46357DA2B}"/>
              </a:ext>
            </a:extLst>
          </p:cNvPr>
          <p:cNvSpPr txBox="1"/>
          <p:nvPr/>
        </p:nvSpPr>
        <p:spPr>
          <a:xfrm>
            <a:off x="5165335" y="3340791"/>
            <a:ext cx="34568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 were concerned of his behavior and referred him to Prevent. His parents were supportive but found it difficult.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74EB65-B0BF-8D70-32D4-21B30B8F2DBD}"/>
              </a:ext>
            </a:extLst>
          </p:cNvPr>
          <p:cNvSpPr txBox="1"/>
          <p:nvPr/>
        </p:nvSpPr>
        <p:spPr>
          <a:xfrm>
            <a:off x="8622213" y="4223909"/>
            <a:ext cx="32203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Intervention group worked with Abdur with regular sessions, building trust and challenging his views. He also joined a youth club which helped his isolation and communication skills.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9933E7-1D40-0147-9EB2-E44DB4995F06}"/>
              </a:ext>
            </a:extLst>
          </p:cNvPr>
          <p:cNvSpPr txBox="1"/>
          <p:nvPr/>
        </p:nvSpPr>
        <p:spPr>
          <a:xfrm>
            <a:off x="3569788" y="5905695"/>
            <a:ext cx="5285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time, Abdur responded positively, He felt less isolated, more engaged and supported. Also, Abdur responded saying the help came “just in time.”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286783-9B6E-C074-AAEB-FBD5EFCE7FAE}"/>
              </a:ext>
            </a:extLst>
          </p:cNvPr>
          <p:cNvSpPr txBox="1"/>
          <p:nvPr/>
        </p:nvSpPr>
        <p:spPr>
          <a:xfrm>
            <a:off x="0" y="23063"/>
            <a:ext cx="2906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Ethan Smith (</a:t>
            </a:r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2311689)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8C6D448-EF31-40A2-3AB9-3BF8BA0C3010}"/>
              </a:ext>
            </a:extLst>
          </p:cNvPr>
          <p:cNvSpPr txBox="1"/>
          <p:nvPr/>
        </p:nvSpPr>
        <p:spPr>
          <a:xfrm>
            <a:off x="10529241" y="6433917"/>
            <a:ext cx="1895708" cy="395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(GOV.UK, n.d.)</a:t>
            </a:r>
            <a:endParaRPr lang="en-GB" sz="1600" b="1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Audio Recording 23 Apr 2026 at 5:47:26 pm">
            <a:hlinkClick r:id="" action="ppaction://media"/>
            <a:extLst>
              <a:ext uri="{FF2B5EF4-FFF2-40B4-BE49-F238E27FC236}">
                <a16:creationId xmlns:a16="http://schemas.microsoft.com/office/drawing/2014/main" id="{C4A8C0C1-0108-DE0E-5C8A-80BEA20298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29241" y="116602"/>
            <a:ext cx="1526326" cy="152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68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596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F5DAD-087D-CD36-5C85-997E44B2F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40" y="1574609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 – Referred to and supported by the Prevent Programme. </a:t>
            </a:r>
            <a:br>
              <a:rPr lang="en-GB" sz="3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9966CF-D00E-98AB-D29A-EBA56A44BE35}"/>
              </a:ext>
            </a:extLst>
          </p:cNvPr>
          <p:cNvSpPr txBox="1"/>
          <p:nvPr/>
        </p:nvSpPr>
        <p:spPr>
          <a:xfrm>
            <a:off x="0" y="23063"/>
            <a:ext cx="2906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Ethan Smith (</a:t>
            </a:r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2311689)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7DF9C67-1A9E-7DB3-00FE-EB6AEA50CD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24100" y="63413"/>
            <a:ext cx="6337813" cy="336558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63D640C-5550-41DD-E9C8-F95638475159}"/>
              </a:ext>
            </a:extLst>
          </p:cNvPr>
          <p:cNvSpPr txBox="1"/>
          <p:nvPr/>
        </p:nvSpPr>
        <p:spPr>
          <a:xfrm>
            <a:off x="5390887" y="3492412"/>
            <a:ext cx="620423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statistic shows: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year ending March 2025 – 8,778 referrals to Prevent.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27% increase from 2024.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Highest recorded since 2015.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20% were only discussed at panel.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17% were adopted as Channel cases.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AA54DA0-2051-7060-F963-57058D4A2DAF}"/>
              </a:ext>
            </a:extLst>
          </p:cNvPr>
          <p:cNvSpPr txBox="1"/>
          <p:nvPr/>
        </p:nvSpPr>
        <p:spPr>
          <a:xfrm>
            <a:off x="4792505" y="5220834"/>
            <a:ext cx="30133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36% of these referrals were made by the education sector, showing the highest age group was 11 – 15. Most referrals were recorded as male.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E9936B6-5BE1-234D-9933-C4EDF73AB349}"/>
              </a:ext>
            </a:extLst>
          </p:cNvPr>
          <p:cNvSpPr txBox="1"/>
          <p:nvPr/>
        </p:nvSpPr>
        <p:spPr>
          <a:xfrm>
            <a:off x="8493005" y="5220834"/>
            <a:ext cx="31689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shows a key link to safeguarding children, as it shows and proves that young people are more venerable to harmful influences.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784D4AB-3116-97D7-73B4-096ACA79AE2E}"/>
              </a:ext>
            </a:extLst>
          </p:cNvPr>
          <p:cNvSpPr txBox="1"/>
          <p:nvPr/>
        </p:nvSpPr>
        <p:spPr>
          <a:xfrm>
            <a:off x="10077459" y="6458798"/>
            <a:ext cx="2640519" cy="395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(Home Office, 2025)</a:t>
            </a:r>
            <a:endParaRPr lang="en-GB" sz="1600" b="1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Audio Recording 23 Apr 2026 at 7:42:51 pm">
            <a:hlinkClick r:id="" action="ppaction://media"/>
            <a:extLst>
              <a:ext uri="{FF2B5EF4-FFF2-40B4-BE49-F238E27FC236}">
                <a16:creationId xmlns:a16="http://schemas.microsoft.com/office/drawing/2014/main" id="{5E88AB3D-D09F-3CEF-1B9D-BDC9FBB84F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77368" y="101007"/>
            <a:ext cx="1155370" cy="115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0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52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D3B4-2D03-D2E2-8BCA-1518ABA87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89" y="1243013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Times New Roman"/>
                <a:cs typeface="Times New Roman"/>
              </a:rPr>
              <a:t>To conclude...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0B3135-A34E-01A7-9F32-2BD716A6E472}"/>
              </a:ext>
            </a:extLst>
          </p:cNvPr>
          <p:cNvSpPr txBox="1"/>
          <p:nvPr/>
        </p:nvSpPr>
        <p:spPr>
          <a:xfrm>
            <a:off x="0" y="23063"/>
            <a:ext cx="2906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Ethan Smith (</a:t>
            </a:r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2311689)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6147B7-839F-13FA-5891-509925D19882}"/>
              </a:ext>
            </a:extLst>
          </p:cNvPr>
          <p:cNvSpPr txBox="1"/>
          <p:nvPr/>
        </p:nvSpPr>
        <p:spPr>
          <a:xfrm>
            <a:off x="5163002" y="399336"/>
            <a:ext cx="33095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extremism can develop in school settings. Young children at a young age are still forming their identities which can lead to them becoming venerable.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02813D-3A5E-7D4A-67BC-BEED85C2CFAC}"/>
              </a:ext>
            </a:extLst>
          </p:cNvPr>
          <p:cNvSpPr txBox="1"/>
          <p:nvPr/>
        </p:nvSpPr>
        <p:spPr>
          <a:xfrm>
            <a:off x="8564137" y="508838"/>
            <a:ext cx="32501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 environments are where the issue may stem. This is because students can be highly exposed.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D07FEA-3199-DDB7-9C93-D3FA0B0D545D}"/>
              </a:ext>
            </a:extLst>
          </p:cNvPr>
          <p:cNvSpPr txBox="1"/>
          <p:nvPr/>
        </p:nvSpPr>
        <p:spPr>
          <a:xfrm>
            <a:off x="5374888" y="2430966"/>
            <a:ext cx="31892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Abdur’s case, at just 12 years old, showed how experiences can influence people’s thinking. But with the help through early intervention led to a positive outcome.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6FB0E53-3F78-2A0F-2CD2-EAF527AB0335}"/>
              </a:ext>
            </a:extLst>
          </p:cNvPr>
          <p:cNvSpPr txBox="1"/>
          <p:nvPr/>
        </p:nvSpPr>
        <p:spPr>
          <a:xfrm>
            <a:off x="8564137" y="2430966"/>
            <a:ext cx="31892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wider picture…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Referrals to Prevent have risen significantly, with over 8,700 in the past year. Many cases are involving ages 11 – 15.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2963DD9-4439-D11C-62C3-D6A351DFD113}"/>
              </a:ext>
            </a:extLst>
          </p:cNvPr>
          <p:cNvSpPr txBox="1"/>
          <p:nvPr/>
        </p:nvSpPr>
        <p:spPr>
          <a:xfrm>
            <a:off x="5283345" y="4365010"/>
            <a:ext cx="31892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Overall…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has highlighted the key importances of safeguarding and how early identification can support a more positive future.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AC2918E-57C9-E4EE-3393-E7978B809EE6}"/>
              </a:ext>
            </a:extLst>
          </p:cNvPr>
          <p:cNvSpPr txBox="1"/>
          <p:nvPr/>
        </p:nvSpPr>
        <p:spPr>
          <a:xfrm>
            <a:off x="8625062" y="4630093"/>
            <a:ext cx="31892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your thoughts on this topic? And how do you think we can strategize to make the world a better place. </a:t>
            </a:r>
          </a:p>
        </p:txBody>
      </p:sp>
      <p:pic>
        <p:nvPicPr>
          <p:cNvPr id="23" name="Audio Recording 23 Apr 2026 at 8:05:26 pm">
            <a:hlinkClick r:id="" action="ppaction://media"/>
            <a:extLst>
              <a:ext uri="{FF2B5EF4-FFF2-40B4-BE49-F238E27FC236}">
                <a16:creationId xmlns:a16="http://schemas.microsoft.com/office/drawing/2014/main" id="{76062D47-2C57-BFBC-AEBF-2D0C6C04A5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02315" y="109501"/>
            <a:ext cx="1477327" cy="147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45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308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3F021-D832-214A-F2AC-4E98452A0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89" y="1243013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List.</a:t>
            </a:r>
            <a:endParaRPr lang="en-US" sz="36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8CF6D0-3ACB-6097-185F-B978F67B0CE1}"/>
              </a:ext>
            </a:extLst>
          </p:cNvPr>
          <p:cNvSpPr txBox="1"/>
          <p:nvPr/>
        </p:nvSpPr>
        <p:spPr>
          <a:xfrm>
            <a:off x="0" y="35642"/>
            <a:ext cx="25201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Ethan Smith ( 2311689)   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389BA498-0785-CD14-946F-E6FF54A4E2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5335" y="-143819"/>
            <a:ext cx="6598500" cy="7001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304704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0F476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 Law Advice, n.d. </a:t>
            </a:r>
            <a:r>
              <a:rPr kumimoji="0" lang="en-US" altLang="ja-JP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kumimoji="0" lang="en-US" altLang="ja-JP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schools and the Prevent Duty. </a:t>
            </a: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</a:t>
            </a:r>
            <a:r>
              <a:rPr kumimoji="0" lang="en-US" altLang="ja-JP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childlawadvice.org.uk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/information-pages/</a:t>
            </a:r>
            <a:r>
              <a:rPr kumimoji="0" lang="en-US" altLang="ja-JP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-in-schools-and-the-prevent-duty/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[Accessed 24 April 2026].</a:t>
            </a:r>
            <a:endParaRPr kumimoji="0" lang="en-US" altLang="ja-JP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GOV.UK, n.d. </a:t>
            </a:r>
            <a:r>
              <a:rPr kumimoji="0" lang="en-US" altLang="ja-JP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Case Studies. </a:t>
            </a: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</a:t>
            </a:r>
            <a:r>
              <a:rPr kumimoji="0" lang="en-US" altLang="ja-JP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www.gov.uk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/government/publications/the-prevent-duty-safeguarding-learners-vulnerable-to-radicalisation/case-studies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[Accessed 24 April 2026].</a:t>
            </a:r>
            <a:endParaRPr kumimoji="0" lang="en-US" altLang="ja-JP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Home Office, 2025. </a:t>
            </a:r>
            <a:r>
              <a:rPr kumimoji="0" lang="en-US" altLang="ja-JP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Individuals referred to and supported through the Prevent </a:t>
            </a:r>
            <a:r>
              <a:rPr kumimoji="0" lang="en-US" altLang="ja-JP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kumimoji="0" lang="en-US" altLang="ja-JP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April 2024 to March 2025. </a:t>
            </a: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</a:t>
            </a:r>
            <a:r>
              <a:rPr kumimoji="0" lang="en-US" altLang="ja-JP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www.gov.uk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/government/statistics/individuals-referred-to-prevent-to-march-2025/individuals-referred-to-and-supported-through-the-prevent-programme-april-2024-to-march-2025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[Accessed 24 April 2026].</a:t>
            </a:r>
            <a:endParaRPr kumimoji="0" lang="en-US" altLang="ja-JP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Jamieson, A., 2015. </a:t>
            </a:r>
            <a:r>
              <a:rPr kumimoji="0" lang="en-US" altLang="ja-JP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r>
              <a:rPr kumimoji="0" lang="en-US" altLang="ja-JP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Terrorism: A Teacher's Handbook for Addressing Extremism. </a:t>
            </a: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London: Brilliant Publications.</a:t>
            </a:r>
            <a:endParaRPr kumimoji="0" lang="en-US" altLang="ja-JP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NSPCC, 2024. </a:t>
            </a:r>
            <a:r>
              <a:rPr kumimoji="0" lang="en-US" altLang="ja-JP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NSPCC Learning. </a:t>
            </a: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</a:t>
            </a:r>
            <a:r>
              <a:rPr kumimoji="0" lang="en-US" altLang="ja-JP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learning.nspcc.org.uk</a:t>
            </a:r>
            <a:r>
              <a:rPr kumimoji="0" lang="en-US" altLang="ja-JP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/safeguarding-child-protection/</a:t>
            </a:r>
            <a:r>
              <a:rPr kumimoji="0" lang="en-US" altLang="ja-JP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  <a:b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ja-JP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[Accessed 24 April 2026].</a:t>
            </a:r>
            <a:endParaRPr kumimoji="0" lang="en-US" altLang="ja-JP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ja-JP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357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737</Words>
  <Application>Microsoft Macintosh PowerPoint</Application>
  <PresentationFormat>Widescreen</PresentationFormat>
  <Paragraphs>47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Times New Roman</vt:lpstr>
      <vt:lpstr>Office Theme</vt:lpstr>
      <vt:lpstr>Can Radicalisation and Extremism happen in a school setting?  </vt:lpstr>
      <vt:lpstr>Case Study 1 -  Abdu.</vt:lpstr>
      <vt:lpstr>Statistics – Referred to and supported by the Prevent Programme.  </vt:lpstr>
      <vt:lpstr>To conclude...</vt:lpstr>
      <vt:lpstr>Reference List.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Ethan Smith (2311689)</dc:creator>
  <cp:lastModifiedBy>Ethan Smith (2311689)</cp:lastModifiedBy>
  <cp:revision>1</cp:revision>
  <dcterms:created xsi:type="dcterms:W3CDTF">2026-04-23T19:15:32Z</dcterms:created>
  <dcterms:modified xsi:type="dcterms:W3CDTF">2026-04-23T19:18:13Z</dcterms:modified>
</cp:coreProperties>
</file>