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8" r:id="rId4"/>
    <p:sldId id="262" r:id="rId5"/>
    <p:sldId id="259"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BAFDD-F18E-5912-7695-D2298C4D6F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210169-F911-E9A1-C264-A7E4C60E2D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D550F6-A594-3F64-27CD-EA859D8F2B72}"/>
              </a:ext>
            </a:extLst>
          </p:cNvPr>
          <p:cNvSpPr>
            <a:spLocks noGrp="1"/>
          </p:cNvSpPr>
          <p:nvPr>
            <p:ph type="dt" sz="half" idx="10"/>
          </p:nvPr>
        </p:nvSpPr>
        <p:spPr/>
        <p:txBody>
          <a:bodyPr/>
          <a:lstStyle/>
          <a:p>
            <a:fld id="{8EAB0971-27E6-4351-9ECF-5CE8DE386F7D}" type="datetimeFigureOut">
              <a:rPr lang="en-GB" smtClean="0"/>
              <a:t>11/11/2024</a:t>
            </a:fld>
            <a:endParaRPr lang="en-GB"/>
          </a:p>
        </p:txBody>
      </p:sp>
      <p:sp>
        <p:nvSpPr>
          <p:cNvPr id="5" name="Footer Placeholder 4">
            <a:extLst>
              <a:ext uri="{FF2B5EF4-FFF2-40B4-BE49-F238E27FC236}">
                <a16:creationId xmlns:a16="http://schemas.microsoft.com/office/drawing/2014/main" id="{52D5D12A-08D2-2715-E20D-5609811C0B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EC7651-00A0-27EE-D5F1-45A021F0AD4B}"/>
              </a:ext>
            </a:extLst>
          </p:cNvPr>
          <p:cNvSpPr>
            <a:spLocks noGrp="1"/>
          </p:cNvSpPr>
          <p:nvPr>
            <p:ph type="sldNum" sz="quarter" idx="12"/>
          </p:nvPr>
        </p:nvSpPr>
        <p:spPr/>
        <p:txBody>
          <a:bodyPr/>
          <a:lstStyle/>
          <a:p>
            <a:fld id="{3FE91929-E35F-4F29-9EA4-1E2201683433}" type="slidenum">
              <a:rPr lang="en-GB" smtClean="0"/>
              <a:t>‹#›</a:t>
            </a:fld>
            <a:endParaRPr lang="en-GB"/>
          </a:p>
        </p:txBody>
      </p:sp>
    </p:spTree>
    <p:extLst>
      <p:ext uri="{BB962C8B-B14F-4D97-AF65-F5344CB8AC3E}">
        <p14:creationId xmlns:p14="http://schemas.microsoft.com/office/powerpoint/2010/main" val="1690910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468C8-5F87-2002-A458-70DDFD3D71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9E97A1-E4F2-189B-1F2A-B9E86DC1A0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641068-4588-200A-B9AE-085B91EB069C}"/>
              </a:ext>
            </a:extLst>
          </p:cNvPr>
          <p:cNvSpPr>
            <a:spLocks noGrp="1"/>
          </p:cNvSpPr>
          <p:nvPr>
            <p:ph type="dt" sz="half" idx="10"/>
          </p:nvPr>
        </p:nvSpPr>
        <p:spPr/>
        <p:txBody>
          <a:bodyPr/>
          <a:lstStyle/>
          <a:p>
            <a:fld id="{8EAB0971-27E6-4351-9ECF-5CE8DE386F7D}" type="datetimeFigureOut">
              <a:rPr lang="en-GB" smtClean="0"/>
              <a:t>11/11/2024</a:t>
            </a:fld>
            <a:endParaRPr lang="en-GB"/>
          </a:p>
        </p:txBody>
      </p:sp>
      <p:sp>
        <p:nvSpPr>
          <p:cNvPr id="5" name="Footer Placeholder 4">
            <a:extLst>
              <a:ext uri="{FF2B5EF4-FFF2-40B4-BE49-F238E27FC236}">
                <a16:creationId xmlns:a16="http://schemas.microsoft.com/office/drawing/2014/main" id="{BA580663-C08F-E86C-C5D0-FF40C7FF1C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7E9E36-5A7C-3A06-439C-787EF3C5E6FF}"/>
              </a:ext>
            </a:extLst>
          </p:cNvPr>
          <p:cNvSpPr>
            <a:spLocks noGrp="1"/>
          </p:cNvSpPr>
          <p:nvPr>
            <p:ph type="sldNum" sz="quarter" idx="12"/>
          </p:nvPr>
        </p:nvSpPr>
        <p:spPr/>
        <p:txBody>
          <a:bodyPr/>
          <a:lstStyle/>
          <a:p>
            <a:fld id="{3FE91929-E35F-4F29-9EA4-1E2201683433}" type="slidenum">
              <a:rPr lang="en-GB" smtClean="0"/>
              <a:t>‹#›</a:t>
            </a:fld>
            <a:endParaRPr lang="en-GB"/>
          </a:p>
        </p:txBody>
      </p:sp>
    </p:spTree>
    <p:extLst>
      <p:ext uri="{BB962C8B-B14F-4D97-AF65-F5344CB8AC3E}">
        <p14:creationId xmlns:p14="http://schemas.microsoft.com/office/powerpoint/2010/main" val="1698489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3C4B7-64B3-C338-1281-BCB2DA4801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180999-F1DB-8213-BBB6-5F8CFCC741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A5E563-4371-6D91-FA40-1E4D9D6A45C9}"/>
              </a:ext>
            </a:extLst>
          </p:cNvPr>
          <p:cNvSpPr>
            <a:spLocks noGrp="1"/>
          </p:cNvSpPr>
          <p:nvPr>
            <p:ph type="dt" sz="half" idx="10"/>
          </p:nvPr>
        </p:nvSpPr>
        <p:spPr/>
        <p:txBody>
          <a:bodyPr/>
          <a:lstStyle/>
          <a:p>
            <a:fld id="{8EAB0971-27E6-4351-9ECF-5CE8DE386F7D}" type="datetimeFigureOut">
              <a:rPr lang="en-GB" smtClean="0"/>
              <a:t>11/11/2024</a:t>
            </a:fld>
            <a:endParaRPr lang="en-GB"/>
          </a:p>
        </p:txBody>
      </p:sp>
      <p:sp>
        <p:nvSpPr>
          <p:cNvPr id="5" name="Footer Placeholder 4">
            <a:extLst>
              <a:ext uri="{FF2B5EF4-FFF2-40B4-BE49-F238E27FC236}">
                <a16:creationId xmlns:a16="http://schemas.microsoft.com/office/drawing/2014/main" id="{F889B666-7DFB-8297-CF38-82105702A4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260CF5-5630-BB11-22EA-4A9DCA27A096}"/>
              </a:ext>
            </a:extLst>
          </p:cNvPr>
          <p:cNvSpPr>
            <a:spLocks noGrp="1"/>
          </p:cNvSpPr>
          <p:nvPr>
            <p:ph type="sldNum" sz="quarter" idx="12"/>
          </p:nvPr>
        </p:nvSpPr>
        <p:spPr/>
        <p:txBody>
          <a:bodyPr/>
          <a:lstStyle/>
          <a:p>
            <a:fld id="{3FE91929-E35F-4F29-9EA4-1E2201683433}" type="slidenum">
              <a:rPr lang="en-GB" smtClean="0"/>
              <a:t>‹#›</a:t>
            </a:fld>
            <a:endParaRPr lang="en-GB"/>
          </a:p>
        </p:txBody>
      </p:sp>
    </p:spTree>
    <p:extLst>
      <p:ext uri="{BB962C8B-B14F-4D97-AF65-F5344CB8AC3E}">
        <p14:creationId xmlns:p14="http://schemas.microsoft.com/office/powerpoint/2010/main" val="256827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C8AEC-3D26-0108-5106-A5B4127E1A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8C518E-E9BE-3E4C-C19F-C83A1A661E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512515-9440-24E8-C1C7-A4F4C95926C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F35B62-FBE6-092C-7B83-B375A9B4439B}"/>
              </a:ext>
            </a:extLst>
          </p:cNvPr>
          <p:cNvSpPr>
            <a:spLocks noGrp="1"/>
          </p:cNvSpPr>
          <p:nvPr>
            <p:ph type="dt" sz="half" idx="10"/>
          </p:nvPr>
        </p:nvSpPr>
        <p:spPr/>
        <p:txBody>
          <a:bodyPr/>
          <a:lstStyle/>
          <a:p>
            <a:fld id="{8EAB0971-27E6-4351-9ECF-5CE8DE386F7D}" type="datetimeFigureOut">
              <a:rPr lang="en-GB" smtClean="0"/>
              <a:t>11/11/2024</a:t>
            </a:fld>
            <a:endParaRPr lang="en-GB"/>
          </a:p>
        </p:txBody>
      </p:sp>
      <p:sp>
        <p:nvSpPr>
          <p:cNvPr id="6" name="Footer Placeholder 5">
            <a:extLst>
              <a:ext uri="{FF2B5EF4-FFF2-40B4-BE49-F238E27FC236}">
                <a16:creationId xmlns:a16="http://schemas.microsoft.com/office/drawing/2014/main" id="{FB546F0D-B1B0-04AA-3786-C1596CD2FF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A56B99-E369-7DD0-D78B-ACD6EF9FDB88}"/>
              </a:ext>
            </a:extLst>
          </p:cNvPr>
          <p:cNvSpPr>
            <a:spLocks noGrp="1"/>
          </p:cNvSpPr>
          <p:nvPr>
            <p:ph type="sldNum" sz="quarter" idx="12"/>
          </p:nvPr>
        </p:nvSpPr>
        <p:spPr/>
        <p:txBody>
          <a:bodyPr/>
          <a:lstStyle/>
          <a:p>
            <a:fld id="{3FE91929-E35F-4F29-9EA4-1E2201683433}" type="slidenum">
              <a:rPr lang="en-GB" smtClean="0"/>
              <a:t>‹#›</a:t>
            </a:fld>
            <a:endParaRPr lang="en-GB"/>
          </a:p>
        </p:txBody>
      </p:sp>
    </p:spTree>
    <p:extLst>
      <p:ext uri="{BB962C8B-B14F-4D97-AF65-F5344CB8AC3E}">
        <p14:creationId xmlns:p14="http://schemas.microsoft.com/office/powerpoint/2010/main" val="4123024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6EC8A-C19D-1175-771F-7CE6BC92A2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5DFE7B-18BE-DF62-03D4-BAD104F1AA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B9BF69-464F-D6C2-6D70-9B3C29DAB4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FE8546-0A2C-4084-40AD-2FEBBA9809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64C535-4B7D-FECC-BE2C-44E2B709E8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E7A965-F3C5-7D5B-566A-5F88A8712DEB}"/>
              </a:ext>
            </a:extLst>
          </p:cNvPr>
          <p:cNvSpPr>
            <a:spLocks noGrp="1"/>
          </p:cNvSpPr>
          <p:nvPr>
            <p:ph type="dt" sz="half" idx="10"/>
          </p:nvPr>
        </p:nvSpPr>
        <p:spPr/>
        <p:txBody>
          <a:bodyPr/>
          <a:lstStyle/>
          <a:p>
            <a:fld id="{8EAB0971-27E6-4351-9ECF-5CE8DE386F7D}" type="datetimeFigureOut">
              <a:rPr lang="en-GB" smtClean="0"/>
              <a:t>11/11/2024</a:t>
            </a:fld>
            <a:endParaRPr lang="en-GB"/>
          </a:p>
        </p:txBody>
      </p:sp>
      <p:sp>
        <p:nvSpPr>
          <p:cNvPr id="8" name="Footer Placeholder 7">
            <a:extLst>
              <a:ext uri="{FF2B5EF4-FFF2-40B4-BE49-F238E27FC236}">
                <a16:creationId xmlns:a16="http://schemas.microsoft.com/office/drawing/2014/main" id="{AC2D394F-2F77-0427-295A-DFAFE5FD4E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46A085-8DD9-B3B3-224C-9524E529B39C}"/>
              </a:ext>
            </a:extLst>
          </p:cNvPr>
          <p:cNvSpPr>
            <a:spLocks noGrp="1"/>
          </p:cNvSpPr>
          <p:nvPr>
            <p:ph type="sldNum" sz="quarter" idx="12"/>
          </p:nvPr>
        </p:nvSpPr>
        <p:spPr/>
        <p:txBody>
          <a:bodyPr/>
          <a:lstStyle/>
          <a:p>
            <a:fld id="{3FE91929-E35F-4F29-9EA4-1E2201683433}" type="slidenum">
              <a:rPr lang="en-GB" smtClean="0"/>
              <a:t>‹#›</a:t>
            </a:fld>
            <a:endParaRPr lang="en-GB"/>
          </a:p>
        </p:txBody>
      </p:sp>
    </p:spTree>
    <p:extLst>
      <p:ext uri="{BB962C8B-B14F-4D97-AF65-F5344CB8AC3E}">
        <p14:creationId xmlns:p14="http://schemas.microsoft.com/office/powerpoint/2010/main" val="2942974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FDB98-157C-9422-D2B3-0EB776E9D4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491026-14C0-89B0-8B71-4C2EDAFF2620}"/>
              </a:ext>
            </a:extLst>
          </p:cNvPr>
          <p:cNvSpPr>
            <a:spLocks noGrp="1"/>
          </p:cNvSpPr>
          <p:nvPr>
            <p:ph type="dt" sz="half" idx="10"/>
          </p:nvPr>
        </p:nvSpPr>
        <p:spPr/>
        <p:txBody>
          <a:bodyPr/>
          <a:lstStyle/>
          <a:p>
            <a:fld id="{8EAB0971-27E6-4351-9ECF-5CE8DE386F7D}" type="datetimeFigureOut">
              <a:rPr lang="en-GB" smtClean="0"/>
              <a:t>11/11/2024</a:t>
            </a:fld>
            <a:endParaRPr lang="en-GB"/>
          </a:p>
        </p:txBody>
      </p:sp>
      <p:sp>
        <p:nvSpPr>
          <p:cNvPr id="4" name="Footer Placeholder 3">
            <a:extLst>
              <a:ext uri="{FF2B5EF4-FFF2-40B4-BE49-F238E27FC236}">
                <a16:creationId xmlns:a16="http://schemas.microsoft.com/office/drawing/2014/main" id="{A01EFEBF-EE64-DF9E-4989-E8C8F9B6A6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3FBB06-8958-907D-8E95-E83392367F4F}"/>
              </a:ext>
            </a:extLst>
          </p:cNvPr>
          <p:cNvSpPr>
            <a:spLocks noGrp="1"/>
          </p:cNvSpPr>
          <p:nvPr>
            <p:ph type="sldNum" sz="quarter" idx="12"/>
          </p:nvPr>
        </p:nvSpPr>
        <p:spPr/>
        <p:txBody>
          <a:bodyPr/>
          <a:lstStyle/>
          <a:p>
            <a:fld id="{3FE91929-E35F-4F29-9EA4-1E2201683433}" type="slidenum">
              <a:rPr lang="en-GB" smtClean="0"/>
              <a:t>‹#›</a:t>
            </a:fld>
            <a:endParaRPr lang="en-GB"/>
          </a:p>
        </p:txBody>
      </p:sp>
    </p:spTree>
    <p:extLst>
      <p:ext uri="{BB962C8B-B14F-4D97-AF65-F5344CB8AC3E}">
        <p14:creationId xmlns:p14="http://schemas.microsoft.com/office/powerpoint/2010/main" val="3817971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A79CD6-C692-0420-8CE0-3F0F10A174B8}"/>
              </a:ext>
            </a:extLst>
          </p:cNvPr>
          <p:cNvSpPr>
            <a:spLocks noGrp="1"/>
          </p:cNvSpPr>
          <p:nvPr>
            <p:ph type="dt" sz="half" idx="10"/>
          </p:nvPr>
        </p:nvSpPr>
        <p:spPr/>
        <p:txBody>
          <a:bodyPr/>
          <a:lstStyle/>
          <a:p>
            <a:fld id="{8EAB0971-27E6-4351-9ECF-5CE8DE386F7D}" type="datetimeFigureOut">
              <a:rPr lang="en-GB" smtClean="0"/>
              <a:t>11/11/2024</a:t>
            </a:fld>
            <a:endParaRPr lang="en-GB"/>
          </a:p>
        </p:txBody>
      </p:sp>
      <p:sp>
        <p:nvSpPr>
          <p:cNvPr id="3" name="Footer Placeholder 2">
            <a:extLst>
              <a:ext uri="{FF2B5EF4-FFF2-40B4-BE49-F238E27FC236}">
                <a16:creationId xmlns:a16="http://schemas.microsoft.com/office/drawing/2014/main" id="{04F8F2AE-25A8-136F-4499-7CDF4DF643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CB49D2-DD27-EAF3-354B-816947290DAB}"/>
              </a:ext>
            </a:extLst>
          </p:cNvPr>
          <p:cNvSpPr>
            <a:spLocks noGrp="1"/>
          </p:cNvSpPr>
          <p:nvPr>
            <p:ph type="sldNum" sz="quarter" idx="12"/>
          </p:nvPr>
        </p:nvSpPr>
        <p:spPr/>
        <p:txBody>
          <a:bodyPr/>
          <a:lstStyle/>
          <a:p>
            <a:fld id="{3FE91929-E35F-4F29-9EA4-1E2201683433}" type="slidenum">
              <a:rPr lang="en-GB" smtClean="0"/>
              <a:t>‹#›</a:t>
            </a:fld>
            <a:endParaRPr lang="en-GB"/>
          </a:p>
        </p:txBody>
      </p:sp>
    </p:spTree>
    <p:extLst>
      <p:ext uri="{BB962C8B-B14F-4D97-AF65-F5344CB8AC3E}">
        <p14:creationId xmlns:p14="http://schemas.microsoft.com/office/powerpoint/2010/main" val="924711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07DF7-9FC4-668D-7D8A-25A23DADA1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38E91B-78ED-8D1F-61CE-3C0E51AB99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99C4DC-BDC7-BADA-C1FD-A63000513F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C2FAF8-A873-76D3-F10E-819433DEBEED}"/>
              </a:ext>
            </a:extLst>
          </p:cNvPr>
          <p:cNvSpPr>
            <a:spLocks noGrp="1"/>
          </p:cNvSpPr>
          <p:nvPr>
            <p:ph type="dt" sz="half" idx="10"/>
          </p:nvPr>
        </p:nvSpPr>
        <p:spPr/>
        <p:txBody>
          <a:bodyPr/>
          <a:lstStyle/>
          <a:p>
            <a:fld id="{8EAB0971-27E6-4351-9ECF-5CE8DE386F7D}" type="datetimeFigureOut">
              <a:rPr lang="en-GB" smtClean="0"/>
              <a:t>11/11/2024</a:t>
            </a:fld>
            <a:endParaRPr lang="en-GB"/>
          </a:p>
        </p:txBody>
      </p:sp>
      <p:sp>
        <p:nvSpPr>
          <p:cNvPr id="6" name="Footer Placeholder 5">
            <a:extLst>
              <a:ext uri="{FF2B5EF4-FFF2-40B4-BE49-F238E27FC236}">
                <a16:creationId xmlns:a16="http://schemas.microsoft.com/office/drawing/2014/main" id="{A639556F-B446-56D2-BD6E-FB53583343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B821CF-D436-FCC6-6593-D33415859A8E}"/>
              </a:ext>
            </a:extLst>
          </p:cNvPr>
          <p:cNvSpPr>
            <a:spLocks noGrp="1"/>
          </p:cNvSpPr>
          <p:nvPr>
            <p:ph type="sldNum" sz="quarter" idx="12"/>
          </p:nvPr>
        </p:nvSpPr>
        <p:spPr/>
        <p:txBody>
          <a:bodyPr/>
          <a:lstStyle/>
          <a:p>
            <a:fld id="{3FE91929-E35F-4F29-9EA4-1E2201683433}" type="slidenum">
              <a:rPr lang="en-GB" smtClean="0"/>
              <a:t>‹#›</a:t>
            </a:fld>
            <a:endParaRPr lang="en-GB"/>
          </a:p>
        </p:txBody>
      </p:sp>
    </p:spTree>
    <p:extLst>
      <p:ext uri="{BB962C8B-B14F-4D97-AF65-F5344CB8AC3E}">
        <p14:creationId xmlns:p14="http://schemas.microsoft.com/office/powerpoint/2010/main" val="3202123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E7EFA-BD00-644B-1E2D-9F2FEB2415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84C794-F49E-7E92-41F9-71B88883DB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D0F527-2246-1476-AC5E-34588B494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8F479D-1B87-9857-2DFC-745E2C821DC6}"/>
              </a:ext>
            </a:extLst>
          </p:cNvPr>
          <p:cNvSpPr>
            <a:spLocks noGrp="1"/>
          </p:cNvSpPr>
          <p:nvPr>
            <p:ph type="dt" sz="half" idx="10"/>
          </p:nvPr>
        </p:nvSpPr>
        <p:spPr/>
        <p:txBody>
          <a:bodyPr/>
          <a:lstStyle/>
          <a:p>
            <a:fld id="{8EAB0971-27E6-4351-9ECF-5CE8DE386F7D}" type="datetimeFigureOut">
              <a:rPr lang="en-GB" smtClean="0"/>
              <a:t>11/11/2024</a:t>
            </a:fld>
            <a:endParaRPr lang="en-GB"/>
          </a:p>
        </p:txBody>
      </p:sp>
      <p:sp>
        <p:nvSpPr>
          <p:cNvPr id="6" name="Footer Placeholder 5">
            <a:extLst>
              <a:ext uri="{FF2B5EF4-FFF2-40B4-BE49-F238E27FC236}">
                <a16:creationId xmlns:a16="http://schemas.microsoft.com/office/drawing/2014/main" id="{D88C3CCB-86CB-55C1-D898-37EAEF357C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1C4E39-E0EA-05B8-876D-85AD90209720}"/>
              </a:ext>
            </a:extLst>
          </p:cNvPr>
          <p:cNvSpPr>
            <a:spLocks noGrp="1"/>
          </p:cNvSpPr>
          <p:nvPr>
            <p:ph type="sldNum" sz="quarter" idx="12"/>
          </p:nvPr>
        </p:nvSpPr>
        <p:spPr/>
        <p:txBody>
          <a:bodyPr/>
          <a:lstStyle/>
          <a:p>
            <a:fld id="{3FE91929-E35F-4F29-9EA4-1E2201683433}" type="slidenum">
              <a:rPr lang="en-GB" smtClean="0"/>
              <a:t>‹#›</a:t>
            </a:fld>
            <a:endParaRPr lang="en-GB"/>
          </a:p>
        </p:txBody>
      </p:sp>
    </p:spTree>
    <p:extLst>
      <p:ext uri="{BB962C8B-B14F-4D97-AF65-F5344CB8AC3E}">
        <p14:creationId xmlns:p14="http://schemas.microsoft.com/office/powerpoint/2010/main" val="1814883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F3182-5891-1B52-4055-3DA28365B2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FF6473-AD0B-47C1-E03A-DB54CA698F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D321BF-ECF3-5344-95D8-28075ED6CDAB}"/>
              </a:ext>
            </a:extLst>
          </p:cNvPr>
          <p:cNvSpPr>
            <a:spLocks noGrp="1"/>
          </p:cNvSpPr>
          <p:nvPr>
            <p:ph type="dt" sz="half" idx="10"/>
          </p:nvPr>
        </p:nvSpPr>
        <p:spPr/>
        <p:txBody>
          <a:bodyPr/>
          <a:lstStyle/>
          <a:p>
            <a:fld id="{8EAB0971-27E6-4351-9ECF-5CE8DE386F7D}" type="datetimeFigureOut">
              <a:rPr lang="en-GB" smtClean="0"/>
              <a:t>11/11/2024</a:t>
            </a:fld>
            <a:endParaRPr lang="en-GB"/>
          </a:p>
        </p:txBody>
      </p:sp>
      <p:sp>
        <p:nvSpPr>
          <p:cNvPr id="5" name="Footer Placeholder 4">
            <a:extLst>
              <a:ext uri="{FF2B5EF4-FFF2-40B4-BE49-F238E27FC236}">
                <a16:creationId xmlns:a16="http://schemas.microsoft.com/office/drawing/2014/main" id="{82DA997E-966B-5F20-E2AD-198DDACE8C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5FC09-46E8-5723-B32E-BFADF745AC1C}"/>
              </a:ext>
            </a:extLst>
          </p:cNvPr>
          <p:cNvSpPr>
            <a:spLocks noGrp="1"/>
          </p:cNvSpPr>
          <p:nvPr>
            <p:ph type="sldNum" sz="quarter" idx="12"/>
          </p:nvPr>
        </p:nvSpPr>
        <p:spPr/>
        <p:txBody>
          <a:bodyPr/>
          <a:lstStyle/>
          <a:p>
            <a:fld id="{3FE91929-E35F-4F29-9EA4-1E2201683433}" type="slidenum">
              <a:rPr lang="en-GB" smtClean="0"/>
              <a:t>‹#›</a:t>
            </a:fld>
            <a:endParaRPr lang="en-GB"/>
          </a:p>
        </p:txBody>
      </p:sp>
    </p:spTree>
    <p:extLst>
      <p:ext uri="{BB962C8B-B14F-4D97-AF65-F5344CB8AC3E}">
        <p14:creationId xmlns:p14="http://schemas.microsoft.com/office/powerpoint/2010/main" val="4205581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41CB73-C9B3-17F1-1F16-3BA7A002D7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3045EA-1FDE-BC9F-B637-2840A389D5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F4269C-FBD0-CC00-C27F-165F11155119}"/>
              </a:ext>
            </a:extLst>
          </p:cNvPr>
          <p:cNvSpPr>
            <a:spLocks noGrp="1"/>
          </p:cNvSpPr>
          <p:nvPr>
            <p:ph type="dt" sz="half" idx="10"/>
          </p:nvPr>
        </p:nvSpPr>
        <p:spPr/>
        <p:txBody>
          <a:bodyPr/>
          <a:lstStyle/>
          <a:p>
            <a:fld id="{8EAB0971-27E6-4351-9ECF-5CE8DE386F7D}" type="datetimeFigureOut">
              <a:rPr lang="en-GB" smtClean="0"/>
              <a:t>11/11/2024</a:t>
            </a:fld>
            <a:endParaRPr lang="en-GB"/>
          </a:p>
        </p:txBody>
      </p:sp>
      <p:sp>
        <p:nvSpPr>
          <p:cNvPr id="5" name="Footer Placeholder 4">
            <a:extLst>
              <a:ext uri="{FF2B5EF4-FFF2-40B4-BE49-F238E27FC236}">
                <a16:creationId xmlns:a16="http://schemas.microsoft.com/office/drawing/2014/main" id="{3A62EAB7-2121-F0E2-64FF-72B37C7483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6EB489-5D6E-A979-12FC-42315CD12CC1}"/>
              </a:ext>
            </a:extLst>
          </p:cNvPr>
          <p:cNvSpPr>
            <a:spLocks noGrp="1"/>
          </p:cNvSpPr>
          <p:nvPr>
            <p:ph type="sldNum" sz="quarter" idx="12"/>
          </p:nvPr>
        </p:nvSpPr>
        <p:spPr/>
        <p:txBody>
          <a:bodyPr/>
          <a:lstStyle/>
          <a:p>
            <a:fld id="{3FE91929-E35F-4F29-9EA4-1E2201683433}" type="slidenum">
              <a:rPr lang="en-GB" smtClean="0"/>
              <a:t>‹#›</a:t>
            </a:fld>
            <a:endParaRPr lang="en-GB"/>
          </a:p>
        </p:txBody>
      </p:sp>
    </p:spTree>
    <p:extLst>
      <p:ext uri="{BB962C8B-B14F-4D97-AF65-F5344CB8AC3E}">
        <p14:creationId xmlns:p14="http://schemas.microsoft.com/office/powerpoint/2010/main" val="413027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D35F80-F65C-5290-30F7-2C77DE208D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D7C093-D00C-6CC9-2C58-6147B68E2B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53C2F2-3C4D-20C3-23D9-D6464DB93A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AB0971-27E6-4351-9ECF-5CE8DE386F7D}" type="datetimeFigureOut">
              <a:rPr lang="en-GB" smtClean="0"/>
              <a:t>11/11/2024</a:t>
            </a:fld>
            <a:endParaRPr lang="en-GB"/>
          </a:p>
        </p:txBody>
      </p:sp>
      <p:sp>
        <p:nvSpPr>
          <p:cNvPr id="5" name="Footer Placeholder 4">
            <a:extLst>
              <a:ext uri="{FF2B5EF4-FFF2-40B4-BE49-F238E27FC236}">
                <a16:creationId xmlns:a16="http://schemas.microsoft.com/office/drawing/2014/main" id="{8A906405-1E45-1191-DC2F-7B61FAFA6B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D7E2FC-912F-0086-7D91-187F94E9D8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E91929-E35F-4F29-9EA4-1E2201683433}" type="slidenum">
              <a:rPr lang="en-GB" smtClean="0"/>
              <a:t>‹#›</a:t>
            </a:fld>
            <a:endParaRPr lang="en-GB"/>
          </a:p>
        </p:txBody>
      </p:sp>
    </p:spTree>
    <p:extLst>
      <p:ext uri="{BB962C8B-B14F-4D97-AF65-F5344CB8AC3E}">
        <p14:creationId xmlns:p14="http://schemas.microsoft.com/office/powerpoint/2010/main" val="2480019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D79E7-B318-DA23-487F-E1AE722573F6}"/>
              </a:ext>
            </a:extLst>
          </p:cNvPr>
          <p:cNvSpPr>
            <a:spLocks noGrp="1"/>
          </p:cNvSpPr>
          <p:nvPr>
            <p:ph type="ctrTitle"/>
          </p:nvPr>
        </p:nvSpPr>
        <p:spPr>
          <a:xfrm>
            <a:off x="534839" y="1122363"/>
            <a:ext cx="11139576" cy="2387600"/>
          </a:xfrm>
        </p:spPr>
        <p:txBody>
          <a:bodyPr/>
          <a:lstStyle/>
          <a:p>
            <a:r>
              <a:rPr lang="en-GB" dirty="0"/>
              <a:t>Week 6</a:t>
            </a:r>
            <a:br>
              <a:rPr lang="en-GB" dirty="0"/>
            </a:br>
            <a:r>
              <a:rPr lang="en-GB" dirty="0"/>
              <a:t>Perception and Communication</a:t>
            </a:r>
          </a:p>
        </p:txBody>
      </p:sp>
      <p:sp>
        <p:nvSpPr>
          <p:cNvPr id="3" name="Subtitle 2">
            <a:extLst>
              <a:ext uri="{FF2B5EF4-FFF2-40B4-BE49-F238E27FC236}">
                <a16:creationId xmlns:a16="http://schemas.microsoft.com/office/drawing/2014/main" id="{70A13F73-70C0-A4CA-E00E-EDEFAA1FA4F1}"/>
              </a:ext>
            </a:extLst>
          </p:cNvPr>
          <p:cNvSpPr>
            <a:spLocks noGrp="1"/>
          </p:cNvSpPr>
          <p:nvPr>
            <p:ph type="subTitle" idx="1"/>
          </p:nvPr>
        </p:nvSpPr>
        <p:spPr>
          <a:xfrm>
            <a:off x="1524000" y="3970102"/>
            <a:ext cx="9144000" cy="2470958"/>
          </a:xfrm>
        </p:spPr>
        <p:txBody>
          <a:bodyPr>
            <a:noAutofit/>
          </a:bodyPr>
          <a:lstStyle/>
          <a:p>
            <a:pPr algn="l"/>
            <a:r>
              <a:rPr lang="en-GB" sz="3200" b="0" i="0" dirty="0">
                <a:solidFill>
                  <a:srgbClr val="374151"/>
                </a:solidFill>
                <a:effectLst/>
                <a:latin typeface="Söhne"/>
              </a:rPr>
              <a:t>In an organizational context, perception and communication are crucial aspects that influence how people understand and interact with each other. </a:t>
            </a:r>
          </a:p>
          <a:p>
            <a:pPr algn="l"/>
            <a:r>
              <a:rPr lang="en-GB" sz="3200" b="0" i="0" dirty="0">
                <a:solidFill>
                  <a:srgbClr val="374151"/>
                </a:solidFill>
                <a:effectLst/>
                <a:latin typeface="Söhne"/>
              </a:rPr>
              <a:t>Let's break down these concepts in a simple way</a:t>
            </a:r>
            <a:endParaRPr lang="en-GB" sz="3200" dirty="0"/>
          </a:p>
        </p:txBody>
      </p:sp>
    </p:spTree>
    <p:extLst>
      <p:ext uri="{BB962C8B-B14F-4D97-AF65-F5344CB8AC3E}">
        <p14:creationId xmlns:p14="http://schemas.microsoft.com/office/powerpoint/2010/main" val="3490227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F5F5C-3B09-E007-89FC-FCDE780657D2}"/>
              </a:ext>
            </a:extLst>
          </p:cNvPr>
          <p:cNvSpPr>
            <a:spLocks noGrp="1"/>
          </p:cNvSpPr>
          <p:nvPr>
            <p:ph type="title"/>
          </p:nvPr>
        </p:nvSpPr>
        <p:spPr/>
        <p:txBody>
          <a:bodyPr/>
          <a:lstStyle/>
          <a:p>
            <a:r>
              <a:rPr lang="en-GB" dirty="0"/>
              <a:t>Working in small groups of your choice</a:t>
            </a:r>
          </a:p>
        </p:txBody>
      </p:sp>
      <p:sp>
        <p:nvSpPr>
          <p:cNvPr id="3" name="Content Placeholder 2">
            <a:extLst>
              <a:ext uri="{FF2B5EF4-FFF2-40B4-BE49-F238E27FC236}">
                <a16:creationId xmlns:a16="http://schemas.microsoft.com/office/drawing/2014/main" id="{00A61671-9080-C58D-D90C-470E0DCE0DF0}"/>
              </a:ext>
            </a:extLst>
          </p:cNvPr>
          <p:cNvSpPr>
            <a:spLocks noGrp="1"/>
          </p:cNvSpPr>
          <p:nvPr>
            <p:ph idx="1"/>
          </p:nvPr>
        </p:nvSpPr>
        <p:spPr/>
        <p:txBody>
          <a:bodyPr/>
          <a:lstStyle/>
          <a:p>
            <a:r>
              <a:rPr lang="en-GB" dirty="0"/>
              <a:t>Undertake some research to find a definition of ‘Perception’ and take note of your source (5 minutes)</a:t>
            </a:r>
          </a:p>
          <a:p>
            <a:endParaRPr lang="en-GB" dirty="0"/>
          </a:p>
          <a:p>
            <a:r>
              <a:rPr lang="en-GB" dirty="0"/>
              <a:t>Discuss and record your views of the following: “What is </a:t>
            </a:r>
            <a:r>
              <a:rPr lang="en-GB" b="0" i="0" dirty="0">
                <a:solidFill>
                  <a:srgbClr val="111111"/>
                </a:solidFill>
                <a:effectLst/>
                <a:latin typeface="-apple-system"/>
              </a:rPr>
              <a:t>the importance of perception in business.” (5 minutes)</a:t>
            </a:r>
          </a:p>
          <a:p>
            <a:endParaRPr lang="en-GB" dirty="0">
              <a:solidFill>
                <a:srgbClr val="111111"/>
              </a:solidFill>
              <a:latin typeface="-apple-system"/>
            </a:endParaRPr>
          </a:p>
          <a:p>
            <a:r>
              <a:rPr lang="en-GB" b="0" i="0" dirty="0">
                <a:solidFill>
                  <a:srgbClr val="111111"/>
                </a:solidFill>
                <a:effectLst/>
                <a:latin typeface="-apple-system"/>
              </a:rPr>
              <a:t>Discuss and record your views of the following: “What factors influence perception.” (5 minutes)</a:t>
            </a:r>
          </a:p>
          <a:p>
            <a:endParaRPr lang="en-GB" dirty="0">
              <a:solidFill>
                <a:srgbClr val="111111"/>
              </a:solidFill>
              <a:latin typeface="-apple-system"/>
            </a:endParaRPr>
          </a:p>
          <a:p>
            <a:endParaRPr lang="en-GB" dirty="0"/>
          </a:p>
        </p:txBody>
      </p:sp>
    </p:spTree>
    <p:extLst>
      <p:ext uri="{BB962C8B-B14F-4D97-AF65-F5344CB8AC3E}">
        <p14:creationId xmlns:p14="http://schemas.microsoft.com/office/powerpoint/2010/main" val="3328389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5C3C04-1B63-18A7-1E82-6BB254B504C6}"/>
              </a:ext>
            </a:extLst>
          </p:cNvPr>
          <p:cNvSpPr>
            <a:spLocks noGrp="1"/>
          </p:cNvSpPr>
          <p:nvPr>
            <p:ph idx="1"/>
          </p:nvPr>
        </p:nvSpPr>
        <p:spPr>
          <a:xfrm>
            <a:off x="838200" y="678611"/>
            <a:ext cx="10515600" cy="5814204"/>
          </a:xfrm>
        </p:spPr>
        <p:txBody>
          <a:bodyPr>
            <a:normAutofit/>
          </a:bodyPr>
          <a:lstStyle/>
          <a:p>
            <a:pPr algn="l"/>
            <a:r>
              <a:rPr lang="en-GB" b="1" i="0" dirty="0">
                <a:solidFill>
                  <a:srgbClr val="374151"/>
                </a:solidFill>
                <a:effectLst/>
                <a:latin typeface="Söhne"/>
              </a:rPr>
              <a:t>Perception:</a:t>
            </a:r>
            <a:r>
              <a:rPr lang="en-GB" b="0" i="0" dirty="0">
                <a:solidFill>
                  <a:srgbClr val="374151"/>
                </a:solidFill>
                <a:effectLst/>
                <a:latin typeface="Söhne"/>
              </a:rPr>
              <a:t> Perception in organizations refers to how individuals interpret and make sense of information from their surroundings. It's like the mental process of organizing and interpreting sensory information. In simpler terms, it's how people see and understand things happening around them at work.</a:t>
            </a:r>
          </a:p>
          <a:p>
            <a:pPr marL="0" indent="0" algn="l">
              <a:buNone/>
            </a:pPr>
            <a:endParaRPr lang="en-GB" dirty="0">
              <a:solidFill>
                <a:srgbClr val="374151"/>
              </a:solidFill>
              <a:latin typeface="Söhne"/>
            </a:endParaRPr>
          </a:p>
          <a:p>
            <a:pPr marL="0" indent="0" algn="l">
              <a:buNone/>
            </a:pPr>
            <a:endParaRPr lang="en-GB" b="0" i="0" dirty="0">
              <a:solidFill>
                <a:srgbClr val="374151"/>
              </a:solidFill>
              <a:effectLst/>
              <a:latin typeface="Söhne"/>
            </a:endParaRPr>
          </a:p>
          <a:p>
            <a:pPr algn="l"/>
            <a:r>
              <a:rPr lang="en-GB" b="0" i="0" dirty="0">
                <a:solidFill>
                  <a:srgbClr val="374151"/>
                </a:solidFill>
                <a:effectLst/>
                <a:latin typeface="Söhne"/>
              </a:rPr>
              <a:t>In the workplace, perception matters because it affects how employees view their colleagues, superiors, tasks, and the overall work environment. Different people might perceive the same situation differently based on their experiences, beliefs, and attitudes. For example, one person might see constructive criticism as helpful, while another might perceive it as negative feedback.</a:t>
            </a:r>
          </a:p>
          <a:p>
            <a:endParaRPr lang="en-GB" dirty="0"/>
          </a:p>
        </p:txBody>
      </p:sp>
    </p:spTree>
    <p:extLst>
      <p:ext uri="{BB962C8B-B14F-4D97-AF65-F5344CB8AC3E}">
        <p14:creationId xmlns:p14="http://schemas.microsoft.com/office/powerpoint/2010/main" val="182682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F5F5C-3B09-E007-89FC-FCDE780657D2}"/>
              </a:ext>
            </a:extLst>
          </p:cNvPr>
          <p:cNvSpPr>
            <a:spLocks noGrp="1"/>
          </p:cNvSpPr>
          <p:nvPr>
            <p:ph type="title"/>
          </p:nvPr>
        </p:nvSpPr>
        <p:spPr/>
        <p:txBody>
          <a:bodyPr/>
          <a:lstStyle/>
          <a:p>
            <a:r>
              <a:rPr lang="en-GB" dirty="0"/>
              <a:t>Working in small groups of your choice</a:t>
            </a:r>
          </a:p>
        </p:txBody>
      </p:sp>
      <p:sp>
        <p:nvSpPr>
          <p:cNvPr id="3" name="Content Placeholder 2">
            <a:extLst>
              <a:ext uri="{FF2B5EF4-FFF2-40B4-BE49-F238E27FC236}">
                <a16:creationId xmlns:a16="http://schemas.microsoft.com/office/drawing/2014/main" id="{00A61671-9080-C58D-D90C-470E0DCE0DF0}"/>
              </a:ext>
            </a:extLst>
          </p:cNvPr>
          <p:cNvSpPr>
            <a:spLocks noGrp="1"/>
          </p:cNvSpPr>
          <p:nvPr>
            <p:ph idx="1"/>
          </p:nvPr>
        </p:nvSpPr>
        <p:spPr/>
        <p:txBody>
          <a:bodyPr>
            <a:normAutofit fontScale="92500" lnSpcReduction="20000"/>
          </a:bodyPr>
          <a:lstStyle/>
          <a:p>
            <a:r>
              <a:rPr lang="en-GB" b="1" dirty="0"/>
              <a:t>Undertake some research</a:t>
            </a:r>
            <a:r>
              <a:rPr lang="en-GB" dirty="0"/>
              <a:t> to find a definition of ‘Communication’ and take note of your source. (5 minutes)</a:t>
            </a:r>
          </a:p>
          <a:p>
            <a:endParaRPr lang="en-GB" dirty="0"/>
          </a:p>
          <a:p>
            <a:r>
              <a:rPr lang="en-GB" b="1" dirty="0"/>
              <a:t>Discuss and record your views of the following: </a:t>
            </a:r>
            <a:r>
              <a:rPr lang="en-GB" dirty="0"/>
              <a:t>“What is </a:t>
            </a:r>
            <a:r>
              <a:rPr lang="en-GB" b="0" i="0" dirty="0">
                <a:solidFill>
                  <a:srgbClr val="111111"/>
                </a:solidFill>
                <a:effectLst/>
                <a:latin typeface="-apple-system"/>
              </a:rPr>
              <a:t>the importance of communication in business.” (5 minutes)</a:t>
            </a:r>
          </a:p>
          <a:p>
            <a:endParaRPr lang="en-GB" dirty="0">
              <a:solidFill>
                <a:srgbClr val="111111"/>
              </a:solidFill>
              <a:latin typeface="-apple-system"/>
            </a:endParaRPr>
          </a:p>
          <a:p>
            <a:r>
              <a:rPr lang="en-GB" b="1" i="0" dirty="0">
                <a:solidFill>
                  <a:srgbClr val="111111"/>
                </a:solidFill>
                <a:effectLst/>
                <a:latin typeface="-apple-system"/>
              </a:rPr>
              <a:t>Cultural Differences in Communication</a:t>
            </a:r>
            <a:r>
              <a:rPr lang="en-GB" b="0" i="0" dirty="0">
                <a:solidFill>
                  <a:srgbClr val="111111"/>
                </a:solidFill>
                <a:effectLst/>
                <a:latin typeface="-apple-system"/>
              </a:rPr>
              <a:t>: How do cultural backgrounds influence communication styles and business interactions? (10 minutes)</a:t>
            </a:r>
          </a:p>
          <a:p>
            <a:endParaRPr lang="en-GB" b="0" i="0" dirty="0">
              <a:solidFill>
                <a:srgbClr val="111111"/>
              </a:solidFill>
              <a:effectLst/>
              <a:latin typeface="-apple-system"/>
            </a:endParaRPr>
          </a:p>
          <a:p>
            <a:r>
              <a:rPr lang="en-GB" b="1" i="0" dirty="0">
                <a:solidFill>
                  <a:srgbClr val="111111"/>
                </a:solidFill>
                <a:effectLst/>
                <a:latin typeface="-apple-system"/>
              </a:rPr>
              <a:t>Communication Barriers</a:t>
            </a:r>
            <a:r>
              <a:rPr lang="en-GB" b="0" i="0" dirty="0">
                <a:solidFill>
                  <a:srgbClr val="111111"/>
                </a:solidFill>
                <a:effectLst/>
                <a:latin typeface="-apple-system"/>
              </a:rPr>
              <a:t>: What are common barriers to effective communication in the workplace, and how can they be overcome? (10 minutes)</a:t>
            </a:r>
          </a:p>
          <a:p>
            <a:endParaRPr lang="en-GB" dirty="0"/>
          </a:p>
        </p:txBody>
      </p:sp>
    </p:spTree>
    <p:extLst>
      <p:ext uri="{BB962C8B-B14F-4D97-AF65-F5344CB8AC3E}">
        <p14:creationId xmlns:p14="http://schemas.microsoft.com/office/powerpoint/2010/main" val="3985972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3ACDCC-3AB7-807B-AE44-573D0FA64FB9}"/>
              </a:ext>
            </a:extLst>
          </p:cNvPr>
          <p:cNvSpPr>
            <a:spLocks noGrp="1"/>
          </p:cNvSpPr>
          <p:nvPr>
            <p:ph idx="1"/>
          </p:nvPr>
        </p:nvSpPr>
        <p:spPr>
          <a:xfrm>
            <a:off x="838200" y="506082"/>
            <a:ext cx="10669438" cy="5894717"/>
          </a:xfrm>
        </p:spPr>
        <p:txBody>
          <a:bodyPr>
            <a:normAutofit/>
          </a:bodyPr>
          <a:lstStyle/>
          <a:p>
            <a:pPr algn="l"/>
            <a:r>
              <a:rPr lang="en-GB" b="1" i="0" dirty="0">
                <a:solidFill>
                  <a:srgbClr val="374151"/>
                </a:solidFill>
                <a:effectLst/>
                <a:latin typeface="Söhne"/>
              </a:rPr>
              <a:t>Communication:</a:t>
            </a:r>
            <a:r>
              <a:rPr lang="en-GB" b="0" i="0" dirty="0">
                <a:solidFill>
                  <a:srgbClr val="374151"/>
                </a:solidFill>
                <a:effectLst/>
                <a:latin typeface="Söhne"/>
              </a:rPr>
              <a:t> Communication is the process of exchanging information, ideas, thoughts, and feelings. In an organizational context, it's about how people talk to each other, share information, and collaborate. Communication can happen verbally (through spoken words) or non-verbally (through gestures, body language, etc.).</a:t>
            </a:r>
            <a:endParaRPr lang="en-GB" dirty="0">
              <a:solidFill>
                <a:srgbClr val="374151"/>
              </a:solidFill>
              <a:latin typeface="Söhne"/>
            </a:endParaRPr>
          </a:p>
          <a:p>
            <a:pPr marL="0" indent="0" algn="l">
              <a:buNone/>
            </a:pPr>
            <a:endParaRPr lang="en-GB" b="0" i="0" dirty="0">
              <a:solidFill>
                <a:srgbClr val="374151"/>
              </a:solidFill>
              <a:effectLst/>
              <a:latin typeface="Söhne"/>
            </a:endParaRPr>
          </a:p>
          <a:p>
            <a:pPr algn="l"/>
            <a:r>
              <a:rPr lang="en-GB" b="0" i="0" dirty="0">
                <a:solidFill>
                  <a:srgbClr val="374151"/>
                </a:solidFill>
                <a:effectLst/>
                <a:latin typeface="Söhne"/>
              </a:rPr>
              <a:t>Effective communication in organizations is essential for smooth workflow and productive relationships. Clear communication helps in conveying instructions, sharing feedback, and resolving conflicts. It's not just about talking but also about listening actively to others.  Good communication ensures that everyone understands their roles, responsibilities, and the goals of the organization.</a:t>
            </a:r>
          </a:p>
          <a:p>
            <a:endParaRPr lang="en-GB" dirty="0"/>
          </a:p>
        </p:txBody>
      </p:sp>
    </p:spTree>
    <p:extLst>
      <p:ext uri="{BB962C8B-B14F-4D97-AF65-F5344CB8AC3E}">
        <p14:creationId xmlns:p14="http://schemas.microsoft.com/office/powerpoint/2010/main" val="951726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CA8CD8-16E0-8840-B0B0-D2D66D752B21}"/>
              </a:ext>
            </a:extLst>
          </p:cNvPr>
          <p:cNvSpPr>
            <a:spLocks noGrp="1"/>
          </p:cNvSpPr>
          <p:nvPr>
            <p:ph idx="1"/>
          </p:nvPr>
        </p:nvSpPr>
        <p:spPr>
          <a:xfrm>
            <a:off x="838200" y="695864"/>
            <a:ext cx="10515600" cy="5481099"/>
          </a:xfrm>
        </p:spPr>
        <p:txBody>
          <a:bodyPr>
            <a:normAutofit/>
          </a:bodyPr>
          <a:lstStyle/>
          <a:p>
            <a:pPr algn="l"/>
            <a:r>
              <a:rPr lang="en-GB" b="1" i="0" dirty="0">
                <a:solidFill>
                  <a:srgbClr val="374151"/>
                </a:solidFill>
                <a:effectLst/>
                <a:latin typeface="Söhne"/>
              </a:rPr>
              <a:t>Why They Matter Together:</a:t>
            </a:r>
            <a:r>
              <a:rPr lang="en-GB" b="0" i="0" dirty="0">
                <a:solidFill>
                  <a:srgbClr val="374151"/>
                </a:solidFill>
                <a:effectLst/>
                <a:latin typeface="Söhne"/>
              </a:rPr>
              <a:t> Perception and communication are interconnected. How a person perceives information can affect how they communicate. For instance, if someone perceives their colleague as unfriendly, they might hesitate to communicate openly with them. Misunderstandings can arise when there are differences in perception, leading to communication breakdowns.</a:t>
            </a:r>
          </a:p>
          <a:p>
            <a:pPr algn="l"/>
            <a:endParaRPr lang="en-GB" b="0" i="0" dirty="0">
              <a:solidFill>
                <a:srgbClr val="374151"/>
              </a:solidFill>
              <a:effectLst/>
              <a:latin typeface="Söhne"/>
            </a:endParaRPr>
          </a:p>
          <a:p>
            <a:pPr algn="l"/>
            <a:r>
              <a:rPr lang="en-GB" b="1" i="0" dirty="0">
                <a:solidFill>
                  <a:srgbClr val="374151"/>
                </a:solidFill>
                <a:effectLst/>
                <a:latin typeface="Söhne"/>
              </a:rPr>
              <a:t>In summary:</a:t>
            </a:r>
            <a:r>
              <a:rPr lang="en-GB" b="0" i="0" dirty="0">
                <a:solidFill>
                  <a:srgbClr val="374151"/>
                </a:solidFill>
                <a:effectLst/>
                <a:latin typeface="Söhne"/>
              </a:rPr>
              <a:t> Perception is about how we interpret information, while Communication is about how we share that information. Both are vital in organizational settings because they influence how people work together, understand each other, and achieve common goals. Being aware of how perception shapes communication can lead to better understanding and collaboration within the workplace.</a:t>
            </a:r>
          </a:p>
          <a:p>
            <a:endParaRPr lang="en-GB" dirty="0"/>
          </a:p>
        </p:txBody>
      </p:sp>
    </p:spTree>
    <p:extLst>
      <p:ext uri="{BB962C8B-B14F-4D97-AF65-F5344CB8AC3E}">
        <p14:creationId xmlns:p14="http://schemas.microsoft.com/office/powerpoint/2010/main" val="37289138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550</Words>
  <Application>Microsoft Office PowerPoint</Application>
  <PresentationFormat>Widescreen</PresentationFormat>
  <Paragraphs>27</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-apple-system</vt:lpstr>
      <vt:lpstr>Söhne</vt:lpstr>
      <vt:lpstr>Arial</vt:lpstr>
      <vt:lpstr>Calibri</vt:lpstr>
      <vt:lpstr>Calibri Light</vt:lpstr>
      <vt:lpstr>Office Theme</vt:lpstr>
      <vt:lpstr>Week 6 Perception and Communication</vt:lpstr>
      <vt:lpstr>Working in small groups of your choice</vt:lpstr>
      <vt:lpstr>PowerPoint Presentation</vt:lpstr>
      <vt:lpstr>Working in small groups of your choice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Perception and Communication</dc:title>
  <dc:creator>Glenn Behenna</dc:creator>
  <cp:lastModifiedBy>Glenn Behenna</cp:lastModifiedBy>
  <cp:revision>2</cp:revision>
  <dcterms:created xsi:type="dcterms:W3CDTF">2023-10-30T11:20:13Z</dcterms:created>
  <dcterms:modified xsi:type="dcterms:W3CDTF">2024-11-11T12:53:15Z</dcterms:modified>
</cp:coreProperties>
</file>