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301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F4ADF9-8AD8-4286-8B42-5C9512C5823C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D4A90-BD3B-4935-A2BC-321ACB2D6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7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7E5CEB1-B813-42CE-8DFF-0E0F92EA32DD}" type="slidenum">
              <a:rPr lang="en-GB" altLang="en-US" smtClean="0">
                <a:cs typeface="Arial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lang="en-GB" altLang="en-US" smtClean="0">
              <a:cs typeface="Arial" charset="0"/>
            </a:endParaRPr>
          </a:p>
        </p:txBody>
      </p:sp>
      <p:sp>
        <p:nvSpPr>
          <p:cNvPr id="159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9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59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58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562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417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40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1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47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789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50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162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452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7D27F-25DB-4181-933E-2CF6C0726B07}" type="datetimeFigureOut">
              <a:rPr lang="en-GB" smtClean="0"/>
              <a:t>12/04/2017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51373-B54C-4E32-BFF3-2716B9A03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45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 Box 25"/>
          <p:cNvSpPr txBox="1">
            <a:spLocks noChangeArrowheads="1"/>
          </p:cNvSpPr>
          <p:nvPr/>
        </p:nvSpPr>
        <p:spPr bwMode="auto">
          <a:xfrm rot="-5400000">
            <a:off x="-2155531" y="3027740"/>
            <a:ext cx="475138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rgbClr val="002060"/>
                </a:solidFill>
                <a:latin typeface="+mj-lt"/>
                <a:cs typeface="Arial" charset="0"/>
              </a:rPr>
              <a:t>Performance compared with competitors </a:t>
            </a:r>
          </a:p>
        </p:txBody>
      </p:sp>
      <p:sp>
        <p:nvSpPr>
          <p:cNvPr id="3" name="Text Box 48"/>
          <p:cNvSpPr txBox="1">
            <a:spLocks noChangeArrowheads="1"/>
          </p:cNvSpPr>
          <p:nvPr/>
        </p:nvSpPr>
        <p:spPr bwMode="auto">
          <a:xfrm>
            <a:off x="7252292" y="5662989"/>
            <a:ext cx="94769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002060"/>
                </a:solidFill>
                <a:latin typeface="+mj-lt"/>
              </a:rPr>
              <a:t>Order</a:t>
            </a:r>
            <a:br>
              <a:rPr lang="en-GB" b="1" dirty="0">
                <a:solidFill>
                  <a:srgbClr val="002060"/>
                </a:solidFill>
                <a:latin typeface="+mj-lt"/>
              </a:rPr>
            </a:br>
            <a:r>
              <a:rPr lang="en-GB" b="1" dirty="0">
                <a:solidFill>
                  <a:srgbClr val="002060"/>
                </a:solidFill>
                <a:latin typeface="+mj-lt"/>
              </a:rPr>
              <a:t>winning</a:t>
            </a:r>
          </a:p>
        </p:txBody>
      </p:sp>
      <p:sp>
        <p:nvSpPr>
          <p:cNvPr id="4" name="Text Box 49"/>
          <p:cNvSpPr txBox="1">
            <a:spLocks noChangeArrowheads="1"/>
          </p:cNvSpPr>
          <p:nvPr/>
        </p:nvSpPr>
        <p:spPr bwMode="auto">
          <a:xfrm>
            <a:off x="4819412" y="5734427"/>
            <a:ext cx="11652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002060"/>
                </a:solidFill>
                <a:latin typeface="+mj-lt"/>
              </a:rPr>
              <a:t>Qualifying</a:t>
            </a:r>
          </a:p>
        </p:txBody>
      </p:sp>
      <p:sp>
        <p:nvSpPr>
          <p:cNvPr id="5" name="Text Box 50"/>
          <p:cNvSpPr txBox="1">
            <a:spLocks noChangeArrowheads="1"/>
          </p:cNvSpPr>
          <p:nvPr/>
        </p:nvSpPr>
        <p:spPr bwMode="auto">
          <a:xfrm>
            <a:off x="2581459" y="5628064"/>
            <a:ext cx="115012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002060"/>
                </a:solidFill>
                <a:latin typeface="+mj-lt"/>
              </a:rPr>
              <a:t>Less</a:t>
            </a:r>
            <a:br>
              <a:rPr lang="en-GB" b="1" dirty="0">
                <a:solidFill>
                  <a:srgbClr val="002060"/>
                </a:solidFill>
                <a:latin typeface="+mj-lt"/>
              </a:rPr>
            </a:br>
            <a:r>
              <a:rPr lang="en-GB" b="1" dirty="0">
                <a:solidFill>
                  <a:srgbClr val="002060"/>
                </a:solidFill>
                <a:latin typeface="+mj-lt"/>
              </a:rPr>
              <a:t>important</a:t>
            </a:r>
          </a:p>
        </p:txBody>
      </p:sp>
      <p:sp>
        <p:nvSpPr>
          <p:cNvPr id="6" name="Text Box 51"/>
          <p:cNvSpPr txBox="1">
            <a:spLocks noChangeArrowheads="1"/>
          </p:cNvSpPr>
          <p:nvPr/>
        </p:nvSpPr>
        <p:spPr bwMode="auto">
          <a:xfrm>
            <a:off x="372432" y="1351339"/>
            <a:ext cx="78027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002060"/>
                </a:solidFill>
                <a:latin typeface="+mj-lt"/>
              </a:rPr>
              <a:t>Better</a:t>
            </a:r>
            <a:br>
              <a:rPr lang="en-GB" b="1" dirty="0">
                <a:solidFill>
                  <a:srgbClr val="002060"/>
                </a:solidFill>
                <a:latin typeface="+mj-lt"/>
              </a:rPr>
            </a:br>
            <a:r>
              <a:rPr lang="en-GB" b="1" dirty="0">
                <a:solidFill>
                  <a:srgbClr val="002060"/>
                </a:solidFill>
                <a:latin typeface="+mj-lt"/>
              </a:rPr>
              <a:t>than</a:t>
            </a:r>
          </a:p>
        </p:txBody>
      </p:sp>
      <p:sp>
        <p:nvSpPr>
          <p:cNvPr id="7" name="Text Box 52"/>
          <p:cNvSpPr txBox="1">
            <a:spLocks noChangeArrowheads="1"/>
          </p:cNvSpPr>
          <p:nvPr/>
        </p:nvSpPr>
        <p:spPr bwMode="auto">
          <a:xfrm>
            <a:off x="407345" y="3027739"/>
            <a:ext cx="7104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002060"/>
                </a:solidFill>
                <a:latin typeface="+mj-lt"/>
              </a:rPr>
              <a:t>Same</a:t>
            </a:r>
            <a:br>
              <a:rPr lang="en-GB" b="1" dirty="0">
                <a:solidFill>
                  <a:srgbClr val="002060"/>
                </a:solidFill>
                <a:latin typeface="+mj-lt"/>
              </a:rPr>
            </a:br>
            <a:r>
              <a:rPr lang="en-GB" b="1" dirty="0">
                <a:solidFill>
                  <a:srgbClr val="002060"/>
                </a:solidFill>
                <a:latin typeface="+mj-lt"/>
              </a:rPr>
              <a:t>as</a:t>
            </a:r>
          </a:p>
        </p:txBody>
      </p:sp>
      <p:sp>
        <p:nvSpPr>
          <p:cNvPr id="8" name="Line 54"/>
          <p:cNvSpPr>
            <a:spLocks noChangeShapeType="1"/>
          </p:cNvSpPr>
          <p:nvPr/>
        </p:nvSpPr>
        <p:spPr bwMode="auto">
          <a:xfrm>
            <a:off x="3577208" y="5886827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9" name="Line 55"/>
          <p:cNvSpPr>
            <a:spLocks noChangeShapeType="1"/>
          </p:cNvSpPr>
          <p:nvPr/>
        </p:nvSpPr>
        <p:spPr bwMode="auto">
          <a:xfrm>
            <a:off x="5940152" y="5886827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0" name="Line 56"/>
          <p:cNvSpPr>
            <a:spLocks noChangeShapeType="1"/>
          </p:cNvSpPr>
          <p:nvPr/>
        </p:nvSpPr>
        <p:spPr bwMode="auto">
          <a:xfrm>
            <a:off x="8073008" y="5921752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1" name="Line 57"/>
          <p:cNvSpPr>
            <a:spLocks noChangeShapeType="1"/>
          </p:cNvSpPr>
          <p:nvPr/>
        </p:nvSpPr>
        <p:spPr bwMode="auto">
          <a:xfrm rot="16200000">
            <a:off x="570483" y="28372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2" name="Line 58"/>
          <p:cNvSpPr>
            <a:spLocks noChangeShapeType="1"/>
          </p:cNvSpPr>
          <p:nvPr/>
        </p:nvSpPr>
        <p:spPr bwMode="auto">
          <a:xfrm rot="16200000">
            <a:off x="570483" y="11608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3" name="Line 59"/>
          <p:cNvSpPr>
            <a:spLocks noChangeShapeType="1"/>
          </p:cNvSpPr>
          <p:nvPr/>
        </p:nvSpPr>
        <p:spPr bwMode="auto">
          <a:xfrm rot="16200000">
            <a:off x="570483" y="45136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4" name="Line 60"/>
          <p:cNvSpPr>
            <a:spLocks noChangeShapeType="1"/>
          </p:cNvSpPr>
          <p:nvPr/>
        </p:nvSpPr>
        <p:spPr bwMode="auto">
          <a:xfrm rot="10800000">
            <a:off x="2358008" y="5886827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5" name="Line 61"/>
          <p:cNvSpPr>
            <a:spLocks noChangeShapeType="1"/>
          </p:cNvSpPr>
          <p:nvPr/>
        </p:nvSpPr>
        <p:spPr bwMode="auto">
          <a:xfrm rot="10800000">
            <a:off x="4427985" y="5886827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6" name="Line 62"/>
          <p:cNvSpPr>
            <a:spLocks noChangeShapeType="1"/>
          </p:cNvSpPr>
          <p:nvPr/>
        </p:nvSpPr>
        <p:spPr bwMode="auto">
          <a:xfrm rot="10800000">
            <a:off x="6930008" y="5886827"/>
            <a:ext cx="381000" cy="0"/>
          </a:xfrm>
          <a:prstGeom prst="line">
            <a:avLst/>
          </a:prstGeom>
          <a:noFill/>
          <a:ln w="12700">
            <a:solidFill>
              <a:srgbClr val="00206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7" name="Line 63"/>
          <p:cNvSpPr>
            <a:spLocks noChangeShapeType="1"/>
          </p:cNvSpPr>
          <p:nvPr/>
        </p:nvSpPr>
        <p:spPr bwMode="auto">
          <a:xfrm rot="5400000">
            <a:off x="570483" y="54280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8" name="Line 64"/>
          <p:cNvSpPr>
            <a:spLocks noChangeShapeType="1"/>
          </p:cNvSpPr>
          <p:nvPr/>
        </p:nvSpPr>
        <p:spPr bwMode="auto">
          <a:xfrm rot="5400000">
            <a:off x="570483" y="36754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9" name="Line 65"/>
          <p:cNvSpPr>
            <a:spLocks noChangeShapeType="1"/>
          </p:cNvSpPr>
          <p:nvPr/>
        </p:nvSpPr>
        <p:spPr bwMode="auto">
          <a:xfrm rot="5400000">
            <a:off x="570483" y="1999039"/>
            <a:ext cx="3810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2060"/>
              </a:solidFill>
              <a:latin typeface="+mj-lt"/>
            </a:endParaRPr>
          </a:p>
        </p:txBody>
      </p:sp>
      <p:sp>
        <p:nvSpPr>
          <p:cNvPr id="20" name="Text Box 53"/>
          <p:cNvSpPr txBox="1">
            <a:spLocks noChangeArrowheads="1"/>
          </p:cNvSpPr>
          <p:nvPr/>
        </p:nvSpPr>
        <p:spPr bwMode="auto">
          <a:xfrm>
            <a:off x="363598" y="4718427"/>
            <a:ext cx="79476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rgbClr val="002060"/>
                </a:solidFill>
                <a:latin typeface="+mj-lt"/>
              </a:rPr>
              <a:t>Worse</a:t>
            </a:r>
            <a:br>
              <a:rPr lang="en-GB" b="1">
                <a:solidFill>
                  <a:srgbClr val="002060"/>
                </a:solidFill>
                <a:latin typeface="+mj-lt"/>
              </a:rPr>
            </a:br>
            <a:r>
              <a:rPr lang="en-GB" b="1">
                <a:solidFill>
                  <a:srgbClr val="002060"/>
                </a:solidFill>
                <a:latin typeface="+mj-lt"/>
              </a:rPr>
              <a:t>than</a:t>
            </a:r>
          </a:p>
        </p:txBody>
      </p:sp>
      <p:grpSp>
        <p:nvGrpSpPr>
          <p:cNvPr id="71701" name="Group 140"/>
          <p:cNvGrpSpPr>
            <a:grpSpLocks/>
          </p:cNvGrpSpPr>
          <p:nvPr/>
        </p:nvGrpSpPr>
        <p:grpSpPr bwMode="auto">
          <a:xfrm>
            <a:off x="1135385" y="135670"/>
            <a:ext cx="7685087" cy="5597586"/>
            <a:chOff x="1174706" y="806924"/>
            <a:chExt cx="7552668" cy="5480686"/>
          </a:xfrm>
        </p:grpSpPr>
        <p:grpSp>
          <p:nvGrpSpPr>
            <p:cNvPr id="71702" name="Group 139"/>
            <p:cNvGrpSpPr>
              <a:grpSpLocks/>
            </p:cNvGrpSpPr>
            <p:nvPr/>
          </p:nvGrpSpPr>
          <p:grpSpPr bwMode="auto">
            <a:xfrm>
              <a:off x="1869374" y="806924"/>
              <a:ext cx="6858000" cy="5003567"/>
              <a:chOff x="1905000" y="379412"/>
              <a:chExt cx="6858000" cy="5105400"/>
            </a:xfrm>
          </p:grpSpPr>
          <p:sp>
            <p:nvSpPr>
              <p:cNvPr id="71741" name="Rectangle 72" descr="20%"/>
              <p:cNvSpPr>
                <a:spLocks noChangeArrowheads="1"/>
              </p:cNvSpPr>
              <p:nvPr/>
            </p:nvSpPr>
            <p:spPr bwMode="auto">
              <a:xfrm>
                <a:off x="1905000" y="379412"/>
                <a:ext cx="6858000" cy="5105400"/>
              </a:xfrm>
              <a:prstGeom prst="rect">
                <a:avLst/>
              </a:prstGeom>
              <a:pattFill prst="pct20">
                <a:fgClr>
                  <a:srgbClr val="0FC12D"/>
                </a:fgClr>
                <a:bgClr>
                  <a:srgbClr val="FFFFFF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71742" name="Arc 70" descr="20%"/>
              <p:cNvSpPr>
                <a:spLocks/>
              </p:cNvSpPr>
              <p:nvPr/>
            </p:nvSpPr>
            <p:spPr bwMode="auto">
              <a:xfrm flipH="1">
                <a:off x="3429000" y="3198812"/>
                <a:ext cx="5334000" cy="2286000"/>
              </a:xfrm>
              <a:custGeom>
                <a:avLst/>
                <a:gdLst>
                  <a:gd name="T0" fmla="*/ 0 w 21600"/>
                  <a:gd name="T1" fmla="*/ 0 h 21600"/>
                  <a:gd name="T2" fmla="*/ 2147483647 w 21600"/>
                  <a:gd name="T3" fmla="*/ 2147483647 h 21600"/>
                  <a:gd name="T4" fmla="*/ 0 w 21600"/>
                  <a:gd name="T5" fmla="*/ 2147483647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pattFill prst="pct20">
                <a:fgClr>
                  <a:srgbClr val="C10413"/>
                </a:fgClr>
                <a:bgClr>
                  <a:srgbClr val="FFD9DC"/>
                </a:bgClr>
              </a:pattFill>
              <a:ln w="9525">
                <a:solidFill>
                  <a:srgbClr val="D9676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71743" name="Arc 71" descr="20%"/>
              <p:cNvSpPr>
                <a:spLocks/>
              </p:cNvSpPr>
              <p:nvPr/>
            </p:nvSpPr>
            <p:spPr bwMode="auto">
              <a:xfrm flipV="1">
                <a:off x="1905000" y="379412"/>
                <a:ext cx="2743200" cy="1676400"/>
              </a:xfrm>
              <a:custGeom>
                <a:avLst/>
                <a:gdLst>
                  <a:gd name="T0" fmla="*/ 0 w 21600"/>
                  <a:gd name="T1" fmla="*/ 0 h 21600"/>
                  <a:gd name="T2" fmla="*/ 2147483647 w 21600"/>
                  <a:gd name="T3" fmla="*/ 2147483647 h 21600"/>
                  <a:gd name="T4" fmla="*/ 0 w 21600"/>
                  <a:gd name="T5" fmla="*/ 2147483647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pattFill prst="pct20">
                <a:fgClr>
                  <a:srgbClr val="F2C906"/>
                </a:fgClr>
                <a:bgClr>
                  <a:schemeClr val="bg1"/>
                </a:bgClr>
              </a:pattFill>
              <a:ln w="9525">
                <a:solidFill>
                  <a:srgbClr val="DFD53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71744" name="Line 66" descr="50%"/>
              <p:cNvSpPr>
                <a:spLocks noChangeShapeType="1"/>
              </p:cNvSpPr>
              <p:nvPr/>
            </p:nvSpPr>
            <p:spPr bwMode="auto">
              <a:xfrm flipV="1">
                <a:off x="1905000" y="2055812"/>
                <a:ext cx="6858000" cy="17526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71745" name="Text Box 73"/>
              <p:cNvSpPr txBox="1">
                <a:spLocks noChangeArrowheads="1"/>
              </p:cNvSpPr>
              <p:nvPr/>
            </p:nvSpPr>
            <p:spPr bwMode="auto">
              <a:xfrm>
                <a:off x="2604612" y="760412"/>
                <a:ext cx="883601" cy="368979"/>
              </a:xfrm>
              <a:prstGeom prst="rect">
                <a:avLst/>
              </a:prstGeom>
              <a:solidFill>
                <a:schemeClr val="bg1">
                  <a:alpha val="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Excess?</a:t>
                </a:r>
              </a:p>
            </p:txBody>
          </p:sp>
          <p:sp>
            <p:nvSpPr>
              <p:cNvPr id="71746" name="Text Box 74"/>
              <p:cNvSpPr txBox="1">
                <a:spLocks noChangeArrowheads="1"/>
              </p:cNvSpPr>
              <p:nvPr/>
            </p:nvSpPr>
            <p:spPr bwMode="auto">
              <a:xfrm>
                <a:off x="5809470" y="1370012"/>
                <a:ext cx="1316012" cy="368979"/>
              </a:xfrm>
              <a:prstGeom prst="rect">
                <a:avLst/>
              </a:prstGeom>
              <a:solidFill>
                <a:schemeClr val="bg1">
                  <a:alpha val="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Appropriate</a:t>
                </a:r>
              </a:p>
            </p:txBody>
          </p:sp>
          <p:sp>
            <p:nvSpPr>
              <p:cNvPr id="71747" name="Text Box 75"/>
              <p:cNvSpPr txBox="1">
                <a:spLocks noChangeArrowheads="1"/>
              </p:cNvSpPr>
              <p:nvPr/>
            </p:nvSpPr>
            <p:spPr bwMode="auto">
              <a:xfrm>
                <a:off x="4875998" y="3046412"/>
                <a:ext cx="963630" cy="368979"/>
              </a:xfrm>
              <a:prstGeom prst="rect">
                <a:avLst/>
              </a:prstGeom>
              <a:solidFill>
                <a:schemeClr val="bg1">
                  <a:alpha val="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Improve</a:t>
                </a:r>
              </a:p>
            </p:txBody>
          </p:sp>
          <p:sp>
            <p:nvSpPr>
              <p:cNvPr id="71748" name="Text Box 76"/>
              <p:cNvSpPr txBox="1">
                <a:spLocks noChangeArrowheads="1"/>
              </p:cNvSpPr>
              <p:nvPr/>
            </p:nvSpPr>
            <p:spPr bwMode="auto">
              <a:xfrm>
                <a:off x="6851134" y="4646612"/>
                <a:ext cx="823357" cy="645713"/>
              </a:xfrm>
              <a:prstGeom prst="rect">
                <a:avLst/>
              </a:prstGeom>
              <a:solidFill>
                <a:schemeClr val="bg1">
                  <a:alpha val="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Urgent</a:t>
                </a:r>
                <a:b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</a:b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action</a:t>
                </a:r>
              </a:p>
            </p:txBody>
          </p:sp>
        </p:grpSp>
        <p:grpSp>
          <p:nvGrpSpPr>
            <p:cNvPr id="71703" name="Group 47"/>
            <p:cNvGrpSpPr>
              <a:grpSpLocks/>
            </p:cNvGrpSpPr>
            <p:nvPr/>
          </p:nvGrpSpPr>
          <p:grpSpPr bwMode="auto">
            <a:xfrm>
              <a:off x="1174706" y="807522"/>
              <a:ext cx="7543800" cy="5480088"/>
              <a:chOff x="768" y="240"/>
              <a:chExt cx="4752" cy="3520"/>
            </a:xfrm>
          </p:grpSpPr>
          <p:sp>
            <p:nvSpPr>
              <p:cNvPr id="24" name="Rectangle 3"/>
              <p:cNvSpPr>
                <a:spLocks noChangeArrowheads="1"/>
              </p:cNvSpPr>
              <p:nvPr/>
            </p:nvSpPr>
            <p:spPr bwMode="auto">
              <a:xfrm>
                <a:off x="768" y="240"/>
                <a:ext cx="4752" cy="3496"/>
              </a:xfrm>
              <a:prstGeom prst="rect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US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25" name="Line 4"/>
              <p:cNvSpPr>
                <a:spLocks noChangeShapeType="1"/>
              </p:cNvSpPr>
              <p:nvPr/>
            </p:nvSpPr>
            <p:spPr bwMode="auto">
              <a:xfrm>
                <a:off x="1206" y="240"/>
                <a:ext cx="0" cy="3496"/>
              </a:xfrm>
              <a:prstGeom prst="line">
                <a:avLst/>
              </a:prstGeom>
              <a:noFill/>
              <a:ln w="12700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26" name="Line 5"/>
              <p:cNvSpPr>
                <a:spLocks noChangeShapeType="1"/>
              </p:cNvSpPr>
              <p:nvPr/>
            </p:nvSpPr>
            <p:spPr bwMode="auto">
              <a:xfrm>
                <a:off x="1685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27" name="Line 6"/>
              <p:cNvSpPr>
                <a:spLocks noChangeShapeType="1"/>
              </p:cNvSpPr>
              <p:nvPr/>
            </p:nvSpPr>
            <p:spPr bwMode="auto">
              <a:xfrm>
                <a:off x="2164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28" name="Line 7"/>
              <p:cNvSpPr>
                <a:spLocks noChangeShapeType="1"/>
              </p:cNvSpPr>
              <p:nvPr/>
            </p:nvSpPr>
            <p:spPr bwMode="auto">
              <a:xfrm>
                <a:off x="2643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29" name="Line 8"/>
              <p:cNvSpPr>
                <a:spLocks noChangeShapeType="1"/>
              </p:cNvSpPr>
              <p:nvPr/>
            </p:nvSpPr>
            <p:spPr bwMode="auto">
              <a:xfrm>
                <a:off x="3123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0" name="Line 9"/>
              <p:cNvSpPr>
                <a:spLocks noChangeShapeType="1"/>
              </p:cNvSpPr>
              <p:nvPr/>
            </p:nvSpPr>
            <p:spPr bwMode="auto">
              <a:xfrm>
                <a:off x="3595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1" name="Line 10"/>
              <p:cNvSpPr>
                <a:spLocks noChangeShapeType="1"/>
              </p:cNvSpPr>
              <p:nvPr/>
            </p:nvSpPr>
            <p:spPr bwMode="auto">
              <a:xfrm>
                <a:off x="4081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2" name="Line 11"/>
              <p:cNvSpPr>
                <a:spLocks noChangeShapeType="1"/>
              </p:cNvSpPr>
              <p:nvPr/>
            </p:nvSpPr>
            <p:spPr bwMode="auto">
              <a:xfrm>
                <a:off x="4560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3" name="Line 12"/>
              <p:cNvSpPr>
                <a:spLocks noChangeShapeType="1"/>
              </p:cNvSpPr>
              <p:nvPr/>
            </p:nvSpPr>
            <p:spPr bwMode="auto">
              <a:xfrm>
                <a:off x="5040" y="240"/>
                <a:ext cx="0" cy="3496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4" name="Line 13"/>
              <p:cNvSpPr>
                <a:spLocks noChangeShapeType="1"/>
              </p:cNvSpPr>
              <p:nvPr/>
            </p:nvSpPr>
            <p:spPr bwMode="auto">
              <a:xfrm>
                <a:off x="768" y="605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5" name="Line 14"/>
              <p:cNvSpPr>
                <a:spLocks noChangeShapeType="1"/>
              </p:cNvSpPr>
              <p:nvPr/>
            </p:nvSpPr>
            <p:spPr bwMode="auto">
              <a:xfrm>
                <a:off x="768" y="953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6" name="Line 15"/>
              <p:cNvSpPr>
                <a:spLocks noChangeShapeType="1"/>
              </p:cNvSpPr>
              <p:nvPr/>
            </p:nvSpPr>
            <p:spPr bwMode="auto">
              <a:xfrm>
                <a:off x="768" y="1318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7" name="Line 16"/>
              <p:cNvSpPr>
                <a:spLocks noChangeShapeType="1"/>
              </p:cNvSpPr>
              <p:nvPr/>
            </p:nvSpPr>
            <p:spPr bwMode="auto">
              <a:xfrm>
                <a:off x="768" y="1667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8" name="Line 17"/>
              <p:cNvSpPr>
                <a:spLocks noChangeShapeType="1"/>
              </p:cNvSpPr>
              <p:nvPr/>
            </p:nvSpPr>
            <p:spPr bwMode="auto">
              <a:xfrm>
                <a:off x="768" y="2031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39" name="Line 18"/>
              <p:cNvSpPr>
                <a:spLocks noChangeShapeType="1"/>
              </p:cNvSpPr>
              <p:nvPr/>
            </p:nvSpPr>
            <p:spPr bwMode="auto">
              <a:xfrm>
                <a:off x="768" y="2386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40" name="Line 19"/>
              <p:cNvSpPr>
                <a:spLocks noChangeShapeType="1"/>
              </p:cNvSpPr>
              <p:nvPr/>
            </p:nvSpPr>
            <p:spPr bwMode="auto">
              <a:xfrm>
                <a:off x="768" y="2743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41" name="Line 20"/>
              <p:cNvSpPr>
                <a:spLocks noChangeShapeType="1"/>
              </p:cNvSpPr>
              <p:nvPr/>
            </p:nvSpPr>
            <p:spPr bwMode="auto">
              <a:xfrm>
                <a:off x="768" y="3100"/>
                <a:ext cx="4752" cy="0"/>
              </a:xfrm>
              <a:prstGeom prst="line">
                <a:avLst/>
              </a:prstGeom>
              <a:noFill/>
              <a:ln w="9525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42" name="Line 21"/>
              <p:cNvSpPr>
                <a:spLocks noChangeShapeType="1"/>
              </p:cNvSpPr>
              <p:nvPr/>
            </p:nvSpPr>
            <p:spPr bwMode="auto">
              <a:xfrm>
                <a:off x="768" y="3456"/>
                <a:ext cx="4752" cy="0"/>
              </a:xfrm>
              <a:prstGeom prst="line">
                <a:avLst/>
              </a:prstGeom>
              <a:noFill/>
              <a:ln w="12700">
                <a:solidFill>
                  <a:schemeClr val="accent3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GB" b="1">
                  <a:solidFill>
                    <a:srgbClr val="002060"/>
                  </a:solidFill>
                  <a:latin typeface="+mj-lt"/>
                </a:endParaRPr>
              </a:p>
            </p:txBody>
          </p:sp>
          <p:sp>
            <p:nvSpPr>
              <p:cNvPr id="71723" name="Text Box 27"/>
              <p:cNvSpPr txBox="1">
                <a:spLocks noChangeArrowheads="1"/>
              </p:cNvSpPr>
              <p:nvPr/>
            </p:nvSpPr>
            <p:spPr bwMode="auto">
              <a:xfrm>
                <a:off x="912" y="336"/>
                <a:ext cx="144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9</a:t>
                </a:r>
              </a:p>
            </p:txBody>
          </p:sp>
          <p:sp>
            <p:nvSpPr>
              <p:cNvPr id="71724" name="Text Box 28"/>
              <p:cNvSpPr txBox="1">
                <a:spLocks noChangeArrowheads="1"/>
              </p:cNvSpPr>
              <p:nvPr/>
            </p:nvSpPr>
            <p:spPr bwMode="auto">
              <a:xfrm>
                <a:off x="888" y="696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8</a:t>
                </a:r>
              </a:p>
            </p:txBody>
          </p:sp>
          <p:sp>
            <p:nvSpPr>
              <p:cNvPr id="71725" name="Text Box 29"/>
              <p:cNvSpPr txBox="1">
                <a:spLocks noChangeArrowheads="1"/>
              </p:cNvSpPr>
              <p:nvPr/>
            </p:nvSpPr>
            <p:spPr bwMode="auto">
              <a:xfrm>
                <a:off x="864" y="1056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7</a:t>
                </a:r>
              </a:p>
            </p:txBody>
          </p:sp>
          <p:sp>
            <p:nvSpPr>
              <p:cNvPr id="71726" name="Text Box 30"/>
              <p:cNvSpPr txBox="1">
                <a:spLocks noChangeArrowheads="1"/>
              </p:cNvSpPr>
              <p:nvPr/>
            </p:nvSpPr>
            <p:spPr bwMode="auto">
              <a:xfrm>
                <a:off x="888" y="1416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6</a:t>
                </a:r>
              </a:p>
            </p:txBody>
          </p:sp>
          <p:sp>
            <p:nvSpPr>
              <p:cNvPr id="71727" name="Text Box 31"/>
              <p:cNvSpPr txBox="1">
                <a:spLocks noChangeArrowheads="1"/>
              </p:cNvSpPr>
              <p:nvPr/>
            </p:nvSpPr>
            <p:spPr bwMode="auto">
              <a:xfrm>
                <a:off x="864" y="1776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5</a:t>
                </a:r>
              </a:p>
            </p:txBody>
          </p:sp>
          <p:sp>
            <p:nvSpPr>
              <p:cNvPr id="71728" name="Text Box 32"/>
              <p:cNvSpPr txBox="1">
                <a:spLocks noChangeArrowheads="1"/>
              </p:cNvSpPr>
              <p:nvPr/>
            </p:nvSpPr>
            <p:spPr bwMode="auto">
              <a:xfrm>
                <a:off x="926" y="2136"/>
                <a:ext cx="116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4</a:t>
                </a:r>
              </a:p>
            </p:txBody>
          </p:sp>
          <p:sp>
            <p:nvSpPr>
              <p:cNvPr id="71729" name="Text Box 33"/>
              <p:cNvSpPr txBox="1">
                <a:spLocks noChangeArrowheads="1"/>
              </p:cNvSpPr>
              <p:nvPr/>
            </p:nvSpPr>
            <p:spPr bwMode="auto">
              <a:xfrm>
                <a:off x="864" y="2496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3</a:t>
                </a:r>
              </a:p>
            </p:txBody>
          </p:sp>
          <p:sp>
            <p:nvSpPr>
              <p:cNvPr id="71730" name="Text Box 34"/>
              <p:cNvSpPr txBox="1">
                <a:spLocks noChangeArrowheads="1"/>
              </p:cNvSpPr>
              <p:nvPr/>
            </p:nvSpPr>
            <p:spPr bwMode="auto">
              <a:xfrm>
                <a:off x="888" y="2856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2</a:t>
                </a:r>
              </a:p>
            </p:txBody>
          </p:sp>
          <p:sp>
            <p:nvSpPr>
              <p:cNvPr id="71731" name="Text Box 35"/>
              <p:cNvSpPr txBox="1">
                <a:spLocks noChangeArrowheads="1"/>
              </p:cNvSpPr>
              <p:nvPr/>
            </p:nvSpPr>
            <p:spPr bwMode="auto">
              <a:xfrm>
                <a:off x="888" y="3216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1</a:t>
                </a:r>
              </a:p>
            </p:txBody>
          </p:sp>
          <p:sp>
            <p:nvSpPr>
              <p:cNvPr id="71732" name="Text Box 36"/>
              <p:cNvSpPr txBox="1">
                <a:spLocks noChangeArrowheads="1"/>
              </p:cNvSpPr>
              <p:nvPr/>
            </p:nvSpPr>
            <p:spPr bwMode="auto">
              <a:xfrm>
                <a:off x="5184" y="3528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9</a:t>
                </a:r>
              </a:p>
            </p:txBody>
          </p:sp>
          <p:sp>
            <p:nvSpPr>
              <p:cNvPr id="71733" name="Text Box 37"/>
              <p:cNvSpPr txBox="1">
                <a:spLocks noChangeArrowheads="1"/>
              </p:cNvSpPr>
              <p:nvPr/>
            </p:nvSpPr>
            <p:spPr bwMode="auto">
              <a:xfrm>
                <a:off x="4674" y="3528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8</a:t>
                </a:r>
              </a:p>
            </p:txBody>
          </p:sp>
          <p:sp>
            <p:nvSpPr>
              <p:cNvPr id="71734" name="Text Box 38"/>
              <p:cNvSpPr txBox="1">
                <a:spLocks noChangeArrowheads="1"/>
              </p:cNvSpPr>
              <p:nvPr/>
            </p:nvSpPr>
            <p:spPr bwMode="auto">
              <a:xfrm>
                <a:off x="4260" y="3528"/>
                <a:ext cx="144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7</a:t>
                </a:r>
              </a:p>
            </p:txBody>
          </p:sp>
          <p:sp>
            <p:nvSpPr>
              <p:cNvPr id="71735" name="Text Box 39"/>
              <p:cNvSpPr txBox="1">
                <a:spLocks noChangeArrowheads="1"/>
              </p:cNvSpPr>
              <p:nvPr/>
            </p:nvSpPr>
            <p:spPr bwMode="auto">
              <a:xfrm>
                <a:off x="3798" y="3528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6</a:t>
                </a:r>
              </a:p>
            </p:txBody>
          </p:sp>
          <p:sp>
            <p:nvSpPr>
              <p:cNvPr id="71736" name="Text Box 40"/>
              <p:cNvSpPr txBox="1">
                <a:spLocks noChangeArrowheads="1"/>
              </p:cNvSpPr>
              <p:nvPr/>
            </p:nvSpPr>
            <p:spPr bwMode="auto">
              <a:xfrm>
                <a:off x="3288" y="3528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5</a:t>
                </a:r>
              </a:p>
            </p:txBody>
          </p:sp>
          <p:sp>
            <p:nvSpPr>
              <p:cNvPr id="71737" name="Text Box 41"/>
              <p:cNvSpPr txBox="1">
                <a:spLocks noChangeArrowheads="1"/>
              </p:cNvSpPr>
              <p:nvPr/>
            </p:nvSpPr>
            <p:spPr bwMode="auto">
              <a:xfrm>
                <a:off x="2826" y="3528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4</a:t>
                </a:r>
              </a:p>
            </p:txBody>
          </p:sp>
          <p:sp>
            <p:nvSpPr>
              <p:cNvPr id="71738" name="Text Box 42"/>
              <p:cNvSpPr txBox="1">
                <a:spLocks noChangeArrowheads="1"/>
              </p:cNvSpPr>
              <p:nvPr/>
            </p:nvSpPr>
            <p:spPr bwMode="auto">
              <a:xfrm>
                <a:off x="2316" y="3528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3</a:t>
                </a:r>
              </a:p>
            </p:txBody>
          </p:sp>
          <p:sp>
            <p:nvSpPr>
              <p:cNvPr id="71739" name="Text Box 43"/>
              <p:cNvSpPr txBox="1">
                <a:spLocks noChangeArrowheads="1"/>
              </p:cNvSpPr>
              <p:nvPr/>
            </p:nvSpPr>
            <p:spPr bwMode="auto">
              <a:xfrm>
                <a:off x="1806" y="3528"/>
                <a:ext cx="240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2</a:t>
                </a:r>
              </a:p>
            </p:txBody>
          </p:sp>
          <p:sp>
            <p:nvSpPr>
              <p:cNvPr id="71740" name="Text Box 44"/>
              <p:cNvSpPr txBox="1">
                <a:spLocks noChangeArrowheads="1"/>
              </p:cNvSpPr>
              <p:nvPr/>
            </p:nvSpPr>
            <p:spPr bwMode="auto">
              <a:xfrm>
                <a:off x="1344" y="3528"/>
                <a:ext cx="192" cy="2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>
                    <a:solidFill>
                      <a:srgbClr val="002060"/>
                    </a:solidFill>
                    <a:latin typeface="+mj-lt"/>
                    <a:cs typeface="Arial" charset="0"/>
                  </a:rPr>
                  <a:t>1</a:t>
                </a:r>
              </a:p>
            </p:txBody>
          </p:sp>
        </p:grpSp>
      </p:grpSp>
      <p:sp>
        <p:nvSpPr>
          <p:cNvPr id="69" name="Text Box 26"/>
          <p:cNvSpPr txBox="1">
            <a:spLocks noChangeArrowheads="1"/>
          </p:cNvSpPr>
          <p:nvPr/>
        </p:nvSpPr>
        <p:spPr bwMode="auto">
          <a:xfrm>
            <a:off x="4110608" y="6043190"/>
            <a:ext cx="25786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rgbClr val="002060"/>
                </a:solidFill>
                <a:latin typeface="+mj-lt"/>
                <a:ea typeface="MS Gothic" pitchFamily="49" charset="-128"/>
                <a:cs typeface="Arial" charset="0"/>
              </a:rPr>
              <a:t>Importance to customers</a:t>
            </a:r>
          </a:p>
        </p:txBody>
      </p:sp>
    </p:spTree>
    <p:extLst>
      <p:ext uri="{BB962C8B-B14F-4D97-AF65-F5344CB8AC3E}">
        <p14:creationId xmlns:p14="http://schemas.microsoft.com/office/powerpoint/2010/main" val="172854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37</Words>
  <Application>Microsoft Office PowerPoint</Application>
  <PresentationFormat>On-screen Show (4:3)</PresentationFormat>
  <Paragraphs>31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John R. Thomas</dc:creator>
  <cp:lastModifiedBy>Dr. John R. Thomas</cp:lastModifiedBy>
  <cp:revision>1</cp:revision>
  <dcterms:created xsi:type="dcterms:W3CDTF">2017-04-12T10:27:38Z</dcterms:created>
  <dcterms:modified xsi:type="dcterms:W3CDTF">2017-04-12T10:29:33Z</dcterms:modified>
</cp:coreProperties>
</file>