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4"/>
  </p:notesMasterIdLst>
  <p:sldIdLst>
    <p:sldId id="360" r:id="rId2"/>
    <p:sldId id="346" r:id="rId3"/>
    <p:sldId id="326" r:id="rId4"/>
    <p:sldId id="361" r:id="rId5"/>
    <p:sldId id="257" r:id="rId6"/>
    <p:sldId id="324" r:id="rId7"/>
    <p:sldId id="314" r:id="rId8"/>
    <p:sldId id="309" r:id="rId9"/>
    <p:sldId id="265" r:id="rId10"/>
    <p:sldId id="264" r:id="rId11"/>
    <p:sldId id="299" r:id="rId12"/>
    <p:sldId id="301" r:id="rId13"/>
    <p:sldId id="302" r:id="rId14"/>
    <p:sldId id="258" r:id="rId15"/>
    <p:sldId id="297" r:id="rId16"/>
    <p:sldId id="308" r:id="rId17"/>
    <p:sldId id="298" r:id="rId18"/>
    <p:sldId id="267" r:id="rId19"/>
    <p:sldId id="312" r:id="rId20"/>
    <p:sldId id="316" r:id="rId21"/>
    <p:sldId id="347" r:id="rId22"/>
    <p:sldId id="349" r:id="rId23"/>
    <p:sldId id="266" r:id="rId24"/>
    <p:sldId id="259" r:id="rId25"/>
    <p:sldId id="327" r:id="rId26"/>
    <p:sldId id="350" r:id="rId27"/>
    <p:sldId id="260" r:id="rId28"/>
    <p:sldId id="303" r:id="rId29"/>
    <p:sldId id="263" r:id="rId30"/>
    <p:sldId id="261" r:id="rId31"/>
    <p:sldId id="351" r:id="rId32"/>
    <p:sldId id="352" r:id="rId33"/>
    <p:sldId id="275" r:id="rId34"/>
    <p:sldId id="353" r:id="rId35"/>
    <p:sldId id="354" r:id="rId36"/>
    <p:sldId id="276" r:id="rId37"/>
    <p:sldId id="355" r:id="rId38"/>
    <p:sldId id="356" r:id="rId39"/>
    <p:sldId id="277" r:id="rId40"/>
    <p:sldId id="357" r:id="rId41"/>
    <p:sldId id="358" r:id="rId42"/>
    <p:sldId id="359" r:id="rId43"/>
    <p:sldId id="268" r:id="rId44"/>
    <p:sldId id="269" r:id="rId45"/>
    <p:sldId id="270" r:id="rId46"/>
    <p:sldId id="271" r:id="rId47"/>
    <p:sldId id="272" r:id="rId48"/>
    <p:sldId id="273" r:id="rId49"/>
    <p:sldId id="274" r:id="rId50"/>
    <p:sldId id="320" r:id="rId51"/>
    <p:sldId id="262" r:id="rId52"/>
    <p:sldId id="305" r:id="rId53"/>
    <p:sldId id="306" r:id="rId54"/>
    <p:sldId id="307" r:id="rId55"/>
    <p:sldId id="319" r:id="rId56"/>
    <p:sldId id="318" r:id="rId57"/>
    <p:sldId id="321" r:id="rId58"/>
    <p:sldId id="256" r:id="rId59"/>
    <p:sldId id="323" r:id="rId60"/>
    <p:sldId id="311" r:id="rId61"/>
    <p:sldId id="310" r:id="rId62"/>
    <p:sldId id="325"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FBF7EE-B1E0-CD43-9671-056DF418956C}" v="3" dt="2026-03-13T19:07:37.3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4" autoAdjust="0"/>
    <p:restoredTop sz="94660"/>
  </p:normalViewPr>
  <p:slideViewPr>
    <p:cSldViewPr snapToGrid="0">
      <p:cViewPr varScale="1">
        <p:scale>
          <a:sx n="112" d="100"/>
          <a:sy n="112" d="100"/>
        </p:scale>
        <p:origin x="232" y="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0C2D76-68FC-A647-82AD-3A7D0529C0AD}" type="datetimeFigureOut">
              <a:rPr lang="en-US" smtClean="0"/>
              <a:t>3/13/26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922B9-3BC0-AC49-AD27-BA61EFC92467}" type="slidenum">
              <a:rPr lang="en-US" smtClean="0"/>
              <a:t>‹#›</a:t>
            </a:fld>
            <a:endParaRPr lang="en-US"/>
          </a:p>
        </p:txBody>
      </p:sp>
    </p:spTree>
    <p:extLst>
      <p:ext uri="{BB962C8B-B14F-4D97-AF65-F5344CB8AC3E}">
        <p14:creationId xmlns:p14="http://schemas.microsoft.com/office/powerpoint/2010/main" val="1205352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FACBB-FBE4-C42D-129A-28D409DC20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2F83F05-6289-6D52-313A-64B0AFD47F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7C85D32-DA04-7C74-718F-55E7D354BA61}"/>
              </a:ext>
            </a:extLst>
          </p:cNvPr>
          <p:cNvSpPr>
            <a:spLocks noGrp="1"/>
          </p:cNvSpPr>
          <p:nvPr>
            <p:ph type="dt" sz="half" idx="10"/>
          </p:nvPr>
        </p:nvSpPr>
        <p:spPr/>
        <p:txBody>
          <a:bodyPr/>
          <a:lstStyle/>
          <a:p>
            <a:fld id="{6064869D-0E4F-4B9A-8CFC-DDCAFA56E197}" type="datetimeFigureOut">
              <a:rPr lang="en-GB" smtClean="0"/>
              <a:t>13/03/2026</a:t>
            </a:fld>
            <a:endParaRPr lang="en-GB"/>
          </a:p>
        </p:txBody>
      </p:sp>
      <p:sp>
        <p:nvSpPr>
          <p:cNvPr id="5" name="Footer Placeholder 4">
            <a:extLst>
              <a:ext uri="{FF2B5EF4-FFF2-40B4-BE49-F238E27FC236}">
                <a16:creationId xmlns:a16="http://schemas.microsoft.com/office/drawing/2014/main" id="{455F4B2E-B99F-6FD7-D3AA-DCF334B939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EF1386-3050-08AA-811F-3E89E1CA862B}"/>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1525770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D1E49-1E35-0AFB-3CBB-BD05055371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4764F9-2042-D4B4-A64D-9254CD565E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F9DB95-7DCC-E2DC-595A-65EAD21F941C}"/>
              </a:ext>
            </a:extLst>
          </p:cNvPr>
          <p:cNvSpPr>
            <a:spLocks noGrp="1"/>
          </p:cNvSpPr>
          <p:nvPr>
            <p:ph type="dt" sz="half" idx="10"/>
          </p:nvPr>
        </p:nvSpPr>
        <p:spPr/>
        <p:txBody>
          <a:bodyPr/>
          <a:lstStyle/>
          <a:p>
            <a:fld id="{6064869D-0E4F-4B9A-8CFC-DDCAFA56E197}" type="datetimeFigureOut">
              <a:rPr lang="en-GB" smtClean="0"/>
              <a:t>13/03/2026</a:t>
            </a:fld>
            <a:endParaRPr lang="en-GB"/>
          </a:p>
        </p:txBody>
      </p:sp>
      <p:sp>
        <p:nvSpPr>
          <p:cNvPr id="5" name="Footer Placeholder 4">
            <a:extLst>
              <a:ext uri="{FF2B5EF4-FFF2-40B4-BE49-F238E27FC236}">
                <a16:creationId xmlns:a16="http://schemas.microsoft.com/office/drawing/2014/main" id="{8EDF5094-48CB-8D21-0345-34039682D0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6BFBD9-90A9-83B3-12D0-77275A03761B}"/>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3741998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EF315-29FF-DD18-B33E-C6D749C4AE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B15C40-E97F-85E6-9952-9A482F9FAD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EF9901-081F-43C6-B39A-F525DDFE3CC0}"/>
              </a:ext>
            </a:extLst>
          </p:cNvPr>
          <p:cNvSpPr>
            <a:spLocks noGrp="1"/>
          </p:cNvSpPr>
          <p:nvPr>
            <p:ph type="dt" sz="half" idx="10"/>
          </p:nvPr>
        </p:nvSpPr>
        <p:spPr/>
        <p:txBody>
          <a:bodyPr/>
          <a:lstStyle/>
          <a:p>
            <a:fld id="{6064869D-0E4F-4B9A-8CFC-DDCAFA56E197}" type="datetimeFigureOut">
              <a:rPr lang="en-GB" smtClean="0"/>
              <a:t>13/03/2026</a:t>
            </a:fld>
            <a:endParaRPr lang="en-GB"/>
          </a:p>
        </p:txBody>
      </p:sp>
      <p:sp>
        <p:nvSpPr>
          <p:cNvPr id="5" name="Footer Placeholder 4">
            <a:extLst>
              <a:ext uri="{FF2B5EF4-FFF2-40B4-BE49-F238E27FC236}">
                <a16:creationId xmlns:a16="http://schemas.microsoft.com/office/drawing/2014/main" id="{0CE7D142-0203-5C0B-6EBB-E88C98E1D7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323C0B-9611-0B04-6624-4A8483AE9FAD}"/>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4020727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6E095-8DF7-37F4-C878-E1CD6F4E18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1D4914-DF90-EEA9-C6F5-FD38F0E418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6E43A7-B1DF-61C8-A1B3-FDA92A5D6B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96FD157-1BE2-C75C-69C3-0369E848CD22}"/>
              </a:ext>
            </a:extLst>
          </p:cNvPr>
          <p:cNvSpPr>
            <a:spLocks noGrp="1"/>
          </p:cNvSpPr>
          <p:nvPr>
            <p:ph type="dt" sz="half" idx="10"/>
          </p:nvPr>
        </p:nvSpPr>
        <p:spPr/>
        <p:txBody>
          <a:bodyPr/>
          <a:lstStyle/>
          <a:p>
            <a:fld id="{6064869D-0E4F-4B9A-8CFC-DDCAFA56E197}" type="datetimeFigureOut">
              <a:rPr lang="en-GB" smtClean="0"/>
              <a:t>13/03/2026</a:t>
            </a:fld>
            <a:endParaRPr lang="en-GB"/>
          </a:p>
        </p:txBody>
      </p:sp>
      <p:sp>
        <p:nvSpPr>
          <p:cNvPr id="6" name="Footer Placeholder 5">
            <a:extLst>
              <a:ext uri="{FF2B5EF4-FFF2-40B4-BE49-F238E27FC236}">
                <a16:creationId xmlns:a16="http://schemas.microsoft.com/office/drawing/2014/main" id="{6D2E5444-41AE-E5F0-A010-3C5EADAB6F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7A9F08-B168-6E96-45D7-4700A1E22C09}"/>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4019009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39439-7921-CE0E-BB6F-C4B6FB4B41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D7C53E-DE4B-0079-53EC-2DA78D09FC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A4D313-41C1-D94B-A34F-7B16511890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8EAE81-0FD8-03C5-DA25-5FC9403DD5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A029C3-3C34-4C04-D5C8-2004B5FCA7E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67634E-8CF9-EC28-5C02-081123C7C3BC}"/>
              </a:ext>
            </a:extLst>
          </p:cNvPr>
          <p:cNvSpPr>
            <a:spLocks noGrp="1"/>
          </p:cNvSpPr>
          <p:nvPr>
            <p:ph type="dt" sz="half" idx="10"/>
          </p:nvPr>
        </p:nvSpPr>
        <p:spPr/>
        <p:txBody>
          <a:bodyPr/>
          <a:lstStyle/>
          <a:p>
            <a:fld id="{6064869D-0E4F-4B9A-8CFC-DDCAFA56E197}" type="datetimeFigureOut">
              <a:rPr lang="en-GB" smtClean="0"/>
              <a:t>13/03/2026</a:t>
            </a:fld>
            <a:endParaRPr lang="en-GB"/>
          </a:p>
        </p:txBody>
      </p:sp>
      <p:sp>
        <p:nvSpPr>
          <p:cNvPr id="8" name="Footer Placeholder 7">
            <a:extLst>
              <a:ext uri="{FF2B5EF4-FFF2-40B4-BE49-F238E27FC236}">
                <a16:creationId xmlns:a16="http://schemas.microsoft.com/office/drawing/2014/main" id="{83C11BD5-9072-54BE-1642-710E123AED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63C233-4EDF-75D5-D0EC-D105837EE0B3}"/>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337073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B0687-A53F-0716-6315-0901ABA837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B0864B-9A7B-F346-AF86-6967027A1349}"/>
              </a:ext>
            </a:extLst>
          </p:cNvPr>
          <p:cNvSpPr>
            <a:spLocks noGrp="1"/>
          </p:cNvSpPr>
          <p:nvPr>
            <p:ph type="dt" sz="half" idx="10"/>
          </p:nvPr>
        </p:nvSpPr>
        <p:spPr/>
        <p:txBody>
          <a:bodyPr/>
          <a:lstStyle/>
          <a:p>
            <a:fld id="{6064869D-0E4F-4B9A-8CFC-DDCAFA56E197}" type="datetimeFigureOut">
              <a:rPr lang="en-GB" smtClean="0"/>
              <a:t>13/03/2026</a:t>
            </a:fld>
            <a:endParaRPr lang="en-GB"/>
          </a:p>
        </p:txBody>
      </p:sp>
      <p:sp>
        <p:nvSpPr>
          <p:cNvPr id="4" name="Footer Placeholder 3">
            <a:extLst>
              <a:ext uri="{FF2B5EF4-FFF2-40B4-BE49-F238E27FC236}">
                <a16:creationId xmlns:a16="http://schemas.microsoft.com/office/drawing/2014/main" id="{BFAEE6C3-A296-A4AB-72FA-5FF780F333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5F34E9D-86C9-D9F8-DA76-F4BB468652D3}"/>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261643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2E8E09-C0B5-221F-A5D2-0C5842D6B88B}"/>
              </a:ext>
            </a:extLst>
          </p:cNvPr>
          <p:cNvSpPr>
            <a:spLocks noGrp="1"/>
          </p:cNvSpPr>
          <p:nvPr>
            <p:ph type="dt" sz="half" idx="10"/>
          </p:nvPr>
        </p:nvSpPr>
        <p:spPr/>
        <p:txBody>
          <a:bodyPr/>
          <a:lstStyle/>
          <a:p>
            <a:fld id="{6064869D-0E4F-4B9A-8CFC-DDCAFA56E197}" type="datetimeFigureOut">
              <a:rPr lang="en-GB" smtClean="0"/>
              <a:t>13/03/2026</a:t>
            </a:fld>
            <a:endParaRPr lang="en-GB"/>
          </a:p>
        </p:txBody>
      </p:sp>
      <p:sp>
        <p:nvSpPr>
          <p:cNvPr id="3" name="Footer Placeholder 2">
            <a:extLst>
              <a:ext uri="{FF2B5EF4-FFF2-40B4-BE49-F238E27FC236}">
                <a16:creationId xmlns:a16="http://schemas.microsoft.com/office/drawing/2014/main" id="{E04972EC-08B4-FB85-479A-D6EA51D066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468602-B1D8-A37C-029B-4A4A7CDFCFDB}"/>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2710697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78592-41A6-EDE4-D23A-DEED03843A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DCEC57-4A4A-D7C0-D0DB-87F8DF3FFE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A5DDFD-B032-9806-133C-DB0EFF41E2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687BF6-9855-2C66-2859-C770C1DD3C66}"/>
              </a:ext>
            </a:extLst>
          </p:cNvPr>
          <p:cNvSpPr>
            <a:spLocks noGrp="1"/>
          </p:cNvSpPr>
          <p:nvPr>
            <p:ph type="dt" sz="half" idx="10"/>
          </p:nvPr>
        </p:nvSpPr>
        <p:spPr/>
        <p:txBody>
          <a:bodyPr/>
          <a:lstStyle/>
          <a:p>
            <a:fld id="{6064869D-0E4F-4B9A-8CFC-DDCAFA56E197}" type="datetimeFigureOut">
              <a:rPr lang="en-GB" smtClean="0"/>
              <a:t>13/03/2026</a:t>
            </a:fld>
            <a:endParaRPr lang="en-GB"/>
          </a:p>
        </p:txBody>
      </p:sp>
      <p:sp>
        <p:nvSpPr>
          <p:cNvPr id="6" name="Footer Placeholder 5">
            <a:extLst>
              <a:ext uri="{FF2B5EF4-FFF2-40B4-BE49-F238E27FC236}">
                <a16:creationId xmlns:a16="http://schemas.microsoft.com/office/drawing/2014/main" id="{98E1C9D5-ACF8-5F21-F494-1E8E8864AA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708209-1BB8-F6CE-0E3B-2D75625C0062}"/>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2935693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1F2D9-6397-7383-B02D-29D0E13C78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982994-17FF-F402-8353-FB550545F9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393C3BC-87DF-031B-EFEB-299A1A6F8F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E25C79-0990-DDD7-E8FD-DF2257499D8D}"/>
              </a:ext>
            </a:extLst>
          </p:cNvPr>
          <p:cNvSpPr>
            <a:spLocks noGrp="1"/>
          </p:cNvSpPr>
          <p:nvPr>
            <p:ph type="dt" sz="half" idx="10"/>
          </p:nvPr>
        </p:nvSpPr>
        <p:spPr/>
        <p:txBody>
          <a:bodyPr/>
          <a:lstStyle/>
          <a:p>
            <a:fld id="{6064869D-0E4F-4B9A-8CFC-DDCAFA56E197}" type="datetimeFigureOut">
              <a:rPr lang="en-GB" smtClean="0"/>
              <a:t>13/03/2026</a:t>
            </a:fld>
            <a:endParaRPr lang="en-GB"/>
          </a:p>
        </p:txBody>
      </p:sp>
      <p:sp>
        <p:nvSpPr>
          <p:cNvPr id="6" name="Footer Placeholder 5">
            <a:extLst>
              <a:ext uri="{FF2B5EF4-FFF2-40B4-BE49-F238E27FC236}">
                <a16:creationId xmlns:a16="http://schemas.microsoft.com/office/drawing/2014/main" id="{0B8E94D4-717E-51A1-13B2-F26A4E2F7E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38EE62-A44D-5F4F-6755-D8A93B63AAAD}"/>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211581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CA65-62E9-FFD3-AF2C-C498F8C7D9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D2EAE6-A06C-F441-7B7A-D1E6287AC0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84BC3A-9426-DA36-356E-474DF1925969}"/>
              </a:ext>
            </a:extLst>
          </p:cNvPr>
          <p:cNvSpPr>
            <a:spLocks noGrp="1"/>
          </p:cNvSpPr>
          <p:nvPr>
            <p:ph type="dt" sz="half" idx="10"/>
          </p:nvPr>
        </p:nvSpPr>
        <p:spPr/>
        <p:txBody>
          <a:bodyPr/>
          <a:lstStyle/>
          <a:p>
            <a:fld id="{6064869D-0E4F-4B9A-8CFC-DDCAFA56E197}" type="datetimeFigureOut">
              <a:rPr lang="en-GB" smtClean="0"/>
              <a:t>13/03/2026</a:t>
            </a:fld>
            <a:endParaRPr lang="en-GB"/>
          </a:p>
        </p:txBody>
      </p:sp>
      <p:sp>
        <p:nvSpPr>
          <p:cNvPr id="5" name="Footer Placeholder 4">
            <a:extLst>
              <a:ext uri="{FF2B5EF4-FFF2-40B4-BE49-F238E27FC236}">
                <a16:creationId xmlns:a16="http://schemas.microsoft.com/office/drawing/2014/main" id="{DD70376C-585D-3C27-F6FB-5F0681206C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917DD5-317D-4AA5-5000-46F99ABA9207}"/>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1297234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B2AFEF-0112-448B-EDDC-6F62437CA2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33BDF4-356E-1F09-5BFE-1944C806AB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6DC00E-0425-C5D9-F3D3-6BD889B4B07A}"/>
              </a:ext>
            </a:extLst>
          </p:cNvPr>
          <p:cNvSpPr>
            <a:spLocks noGrp="1"/>
          </p:cNvSpPr>
          <p:nvPr>
            <p:ph type="dt" sz="half" idx="10"/>
          </p:nvPr>
        </p:nvSpPr>
        <p:spPr/>
        <p:txBody>
          <a:bodyPr/>
          <a:lstStyle/>
          <a:p>
            <a:fld id="{6064869D-0E4F-4B9A-8CFC-DDCAFA56E197}" type="datetimeFigureOut">
              <a:rPr lang="en-GB" smtClean="0"/>
              <a:t>13/03/2026</a:t>
            </a:fld>
            <a:endParaRPr lang="en-GB"/>
          </a:p>
        </p:txBody>
      </p:sp>
      <p:sp>
        <p:nvSpPr>
          <p:cNvPr id="5" name="Footer Placeholder 4">
            <a:extLst>
              <a:ext uri="{FF2B5EF4-FFF2-40B4-BE49-F238E27FC236}">
                <a16:creationId xmlns:a16="http://schemas.microsoft.com/office/drawing/2014/main" id="{31E87553-2FBB-38D7-186F-6458CF68BD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6AD781-2253-973F-C342-BE18B9E45F74}"/>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1581063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49460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7C31EE-2B21-156F-C9F8-D1C7008F66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6F9E1E-3FD9-9950-330E-D4E7AC4210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7CF752-4E2B-4928-4DFD-0DCD1F591C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64869D-0E4F-4B9A-8CFC-DDCAFA56E197}" type="datetimeFigureOut">
              <a:rPr lang="en-GB" smtClean="0"/>
              <a:t>13/03/2026</a:t>
            </a:fld>
            <a:endParaRPr lang="en-GB"/>
          </a:p>
        </p:txBody>
      </p:sp>
      <p:sp>
        <p:nvSpPr>
          <p:cNvPr id="5" name="Footer Placeholder 4">
            <a:extLst>
              <a:ext uri="{FF2B5EF4-FFF2-40B4-BE49-F238E27FC236}">
                <a16:creationId xmlns:a16="http://schemas.microsoft.com/office/drawing/2014/main" id="{454722ED-23E4-DEA0-A080-75A4BF00CB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70BC0A9-CF28-185F-D411-9750A66E18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51C169-9F60-457D-A612-AD8BFE3C76A5}" type="slidenum">
              <a:rPr lang="en-GB" smtClean="0"/>
              <a:t>‹#›</a:t>
            </a:fld>
            <a:endParaRPr lang="en-GB"/>
          </a:p>
        </p:txBody>
      </p:sp>
    </p:spTree>
    <p:extLst>
      <p:ext uri="{BB962C8B-B14F-4D97-AF65-F5344CB8AC3E}">
        <p14:creationId xmlns:p14="http://schemas.microsoft.com/office/powerpoint/2010/main" val="37727979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20.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23.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29.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31.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33.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35.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5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Magnifying glass showing decling performance">
            <a:extLst>
              <a:ext uri="{FF2B5EF4-FFF2-40B4-BE49-F238E27FC236}">
                <a16:creationId xmlns:a16="http://schemas.microsoft.com/office/drawing/2014/main" id="{8B9C46A7-07F2-A00E-4AF1-AD831E8F275D}"/>
              </a:ext>
            </a:extLst>
          </p:cNvPr>
          <p:cNvPicPr>
            <a:picLocks noChangeAspect="1"/>
          </p:cNvPicPr>
          <p:nvPr/>
        </p:nvPicPr>
        <p:blipFill>
          <a:blip r:embed="rId2"/>
          <a:srcRect r="15627" b="-1"/>
          <a:stretch>
            <a:fillRect/>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FD9016F4-3AB8-0DFF-9B14-12C88A345A77}"/>
              </a:ext>
            </a:extLst>
          </p:cNvPr>
          <p:cNvSpPr>
            <a:spLocks noGrp="1"/>
          </p:cNvSpPr>
          <p:nvPr>
            <p:ph type="ctrTitle"/>
          </p:nvPr>
        </p:nvSpPr>
        <p:spPr>
          <a:xfrm>
            <a:off x="477981" y="1122363"/>
            <a:ext cx="4023360" cy="3204134"/>
          </a:xfrm>
        </p:spPr>
        <p:txBody>
          <a:bodyPr anchor="b">
            <a:normAutofit/>
          </a:bodyPr>
          <a:lstStyle/>
          <a:p>
            <a:pPr algn="l"/>
            <a:r>
              <a:rPr lang="en-US" sz="4800">
                <a:solidFill>
                  <a:schemeClr val="bg1"/>
                </a:solidFill>
              </a:rPr>
              <a:t>Introduction to Statistical Analysis </a:t>
            </a:r>
          </a:p>
        </p:txBody>
      </p:sp>
      <p:sp>
        <p:nvSpPr>
          <p:cNvPr id="5" name="Subtitle 4">
            <a:extLst>
              <a:ext uri="{FF2B5EF4-FFF2-40B4-BE49-F238E27FC236}">
                <a16:creationId xmlns:a16="http://schemas.microsoft.com/office/drawing/2014/main" id="{374597E7-83F7-5853-B55A-64F3A62E326A}"/>
              </a:ext>
            </a:extLst>
          </p:cNvPr>
          <p:cNvSpPr>
            <a:spLocks noGrp="1"/>
          </p:cNvSpPr>
          <p:nvPr>
            <p:ph type="subTitle" idx="1"/>
          </p:nvPr>
        </p:nvSpPr>
        <p:spPr>
          <a:xfrm>
            <a:off x="477980" y="4872922"/>
            <a:ext cx="4023359" cy="1208141"/>
          </a:xfrm>
        </p:spPr>
        <p:txBody>
          <a:bodyPr>
            <a:normAutofit/>
          </a:bodyPr>
          <a:lstStyle/>
          <a:p>
            <a:pPr algn="l"/>
            <a:r>
              <a:rPr lang="en-US" sz="2000">
                <a:solidFill>
                  <a:schemeClr val="bg1"/>
                </a:solidFill>
              </a:rPr>
              <a:t>Dr Dylan Blain</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269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46F055A-94CF-6D29-4BF1-76490FA658BE}"/>
              </a:ext>
            </a:extLst>
          </p:cNvPr>
          <p:cNvSpPr>
            <a:spLocks noGrp="1"/>
          </p:cNvSpPr>
          <p:nvPr>
            <p:ph type="title"/>
          </p:nvPr>
        </p:nvSpPr>
        <p:spPr>
          <a:xfrm>
            <a:off x="1981200" y="274639"/>
            <a:ext cx="8229600" cy="706437"/>
          </a:xfrm>
        </p:spPr>
        <p:txBody>
          <a:bodyPr/>
          <a:lstStyle/>
          <a:p>
            <a:r>
              <a:rPr lang="en-GB" altLang="en-US"/>
              <a:t>Research Methods - Perspective</a:t>
            </a:r>
          </a:p>
        </p:txBody>
      </p:sp>
      <p:sp>
        <p:nvSpPr>
          <p:cNvPr id="6" name="TextBox 5">
            <a:extLst>
              <a:ext uri="{FF2B5EF4-FFF2-40B4-BE49-F238E27FC236}">
                <a16:creationId xmlns:a16="http://schemas.microsoft.com/office/drawing/2014/main" id="{17D00BE0-C260-6641-3CBE-7963CFED34FD}"/>
              </a:ext>
            </a:extLst>
          </p:cNvPr>
          <p:cNvSpPr txBox="1"/>
          <p:nvPr/>
        </p:nvSpPr>
        <p:spPr>
          <a:xfrm>
            <a:off x="877330" y="974726"/>
            <a:ext cx="10058400" cy="4619625"/>
          </a:xfrm>
          <a:prstGeom prst="rect">
            <a:avLst/>
          </a:prstGeom>
          <a:noFill/>
          <a:ln>
            <a:solidFill>
              <a:srgbClr val="FF0000"/>
            </a:solidFill>
          </a:ln>
        </p:spPr>
        <p:txBody>
          <a:bodyPr wrap="square">
            <a:spAutoFit/>
          </a:bodyPr>
          <a:lstStyle/>
          <a:p>
            <a:pPr>
              <a:lnSpc>
                <a:spcPct val="120000"/>
              </a:lnSpc>
              <a:spcAft>
                <a:spcPts val="600"/>
              </a:spcAft>
              <a:defRPr/>
            </a:pPr>
            <a:r>
              <a:rPr lang="en-US" dirty="0">
                <a:solidFill>
                  <a:srgbClr val="00B0F0"/>
                </a:solidFill>
              </a:rPr>
              <a:t>Ontology: </a:t>
            </a:r>
            <a:r>
              <a:rPr lang="en-US" dirty="0"/>
              <a:t>How you, the researcher, view the world and the assumptions that you make about the nature of the world and of reality – </a:t>
            </a:r>
            <a:r>
              <a:rPr lang="en-US" i="1" dirty="0">
                <a:solidFill>
                  <a:schemeClr val="accent6">
                    <a:lumMod val="75000"/>
                  </a:schemeClr>
                </a:solidFill>
              </a:rPr>
              <a:t>the theory of belief.</a:t>
            </a:r>
          </a:p>
          <a:p>
            <a:pPr>
              <a:lnSpc>
                <a:spcPct val="120000"/>
              </a:lnSpc>
              <a:spcAft>
                <a:spcPts val="600"/>
              </a:spcAft>
              <a:defRPr/>
            </a:pPr>
            <a:endParaRPr lang="en-US" dirty="0">
              <a:solidFill>
                <a:srgbClr val="00B0F0"/>
              </a:solidFill>
            </a:endParaRPr>
          </a:p>
          <a:p>
            <a:pPr>
              <a:lnSpc>
                <a:spcPct val="120000"/>
              </a:lnSpc>
              <a:spcAft>
                <a:spcPts val="600"/>
              </a:spcAft>
              <a:defRPr/>
            </a:pPr>
            <a:r>
              <a:rPr lang="en-US" dirty="0">
                <a:solidFill>
                  <a:srgbClr val="00B0F0"/>
                </a:solidFill>
              </a:rPr>
              <a:t>Epistemology: </a:t>
            </a:r>
            <a:r>
              <a:rPr lang="en-US" dirty="0"/>
              <a:t>The assumptions that you make about the best way of investigating the world and about reality – </a:t>
            </a:r>
            <a:r>
              <a:rPr lang="en-US" i="1" dirty="0">
                <a:solidFill>
                  <a:schemeClr val="accent6">
                    <a:lumMod val="75000"/>
                  </a:schemeClr>
                </a:solidFill>
              </a:rPr>
              <a:t>the theory of knowledge.</a:t>
            </a:r>
          </a:p>
          <a:p>
            <a:pPr>
              <a:lnSpc>
                <a:spcPct val="120000"/>
              </a:lnSpc>
              <a:spcAft>
                <a:spcPts val="600"/>
              </a:spcAft>
              <a:defRPr/>
            </a:pPr>
            <a:endParaRPr lang="en-US" dirty="0">
              <a:solidFill>
                <a:srgbClr val="00B0F0"/>
              </a:solidFill>
            </a:endParaRPr>
          </a:p>
          <a:p>
            <a:pPr>
              <a:lnSpc>
                <a:spcPct val="120000"/>
              </a:lnSpc>
              <a:spcAft>
                <a:spcPts val="600"/>
              </a:spcAft>
              <a:defRPr/>
            </a:pPr>
            <a:r>
              <a:rPr lang="en-US" dirty="0">
                <a:solidFill>
                  <a:srgbClr val="00B0F0"/>
                </a:solidFill>
              </a:rPr>
              <a:t>Methods and techniques: </a:t>
            </a:r>
            <a:r>
              <a:rPr lang="en-US" dirty="0"/>
              <a:t>What you actually do in order to collect your data and carry out your investigations.</a:t>
            </a:r>
          </a:p>
          <a:p>
            <a:pPr>
              <a:lnSpc>
                <a:spcPct val="120000"/>
              </a:lnSpc>
              <a:spcAft>
                <a:spcPts val="600"/>
              </a:spcAft>
              <a:defRPr/>
            </a:pPr>
            <a:endParaRPr lang="en-US" dirty="0"/>
          </a:p>
          <a:p>
            <a:pPr>
              <a:lnSpc>
                <a:spcPct val="120000"/>
              </a:lnSpc>
              <a:spcAft>
                <a:spcPts val="600"/>
              </a:spcAft>
              <a:defRPr/>
            </a:pPr>
            <a:r>
              <a:rPr lang="en-US" dirty="0">
                <a:solidFill>
                  <a:srgbClr val="00B0F0"/>
                </a:solidFill>
              </a:rPr>
              <a:t>Methodology: </a:t>
            </a:r>
            <a:r>
              <a:rPr lang="en-US" dirty="0">
                <a:solidFill>
                  <a:srgbClr val="FF0000"/>
                </a:solidFill>
              </a:rPr>
              <a:t>The way that you group together your research techniques to collect and make sense of your evidence.</a:t>
            </a:r>
          </a:p>
          <a:p>
            <a:pPr>
              <a:lnSpc>
                <a:spcPct val="120000"/>
              </a:lnSpc>
              <a:spcAft>
                <a:spcPts val="600"/>
              </a:spcAft>
              <a:defRPr/>
            </a:pPr>
            <a:endParaRPr lang="en-US" dirty="0"/>
          </a:p>
        </p:txBody>
      </p:sp>
      <p:pic>
        <p:nvPicPr>
          <p:cNvPr id="9221" name="Picture 2" descr="http://i2.wp.com/salmapatel.co.uk/wp-content/uploads/2017/05/Ontology-and-epistmeology-v4.jpg">
            <a:extLst>
              <a:ext uri="{FF2B5EF4-FFF2-40B4-BE49-F238E27FC236}">
                <a16:creationId xmlns:a16="http://schemas.microsoft.com/office/drawing/2014/main" id="{180EA827-112A-7185-D8E6-DE593C0E66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9325" y="5203652"/>
            <a:ext cx="9214409" cy="1643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CADB6-95B9-00FB-0CBA-C2635501B4A0}"/>
              </a:ext>
            </a:extLst>
          </p:cNvPr>
          <p:cNvSpPr>
            <a:spLocks noGrp="1"/>
          </p:cNvSpPr>
          <p:nvPr>
            <p:ph type="ctrTitle"/>
          </p:nvPr>
        </p:nvSpPr>
        <p:spPr>
          <a:xfrm>
            <a:off x="350108" y="436564"/>
            <a:ext cx="10668000" cy="941215"/>
          </a:xfrm>
        </p:spPr>
        <p:txBody>
          <a:bodyPr>
            <a:normAutofit/>
          </a:bodyPr>
          <a:lstStyle/>
          <a:p>
            <a:r>
              <a:rPr lang="en-GB" dirty="0"/>
              <a:t>Introduction to Statistical Analysis </a:t>
            </a:r>
          </a:p>
        </p:txBody>
      </p:sp>
      <p:sp>
        <p:nvSpPr>
          <p:cNvPr id="4" name="TextBox 3">
            <a:extLst>
              <a:ext uri="{FF2B5EF4-FFF2-40B4-BE49-F238E27FC236}">
                <a16:creationId xmlns:a16="http://schemas.microsoft.com/office/drawing/2014/main" id="{981AE4E7-85E1-0EA5-954A-59C3ED0CF5FC}"/>
              </a:ext>
            </a:extLst>
          </p:cNvPr>
          <p:cNvSpPr txBox="1"/>
          <p:nvPr/>
        </p:nvSpPr>
        <p:spPr>
          <a:xfrm>
            <a:off x="2574324" y="1721535"/>
            <a:ext cx="6421395" cy="584775"/>
          </a:xfrm>
          <a:prstGeom prst="rect">
            <a:avLst/>
          </a:prstGeom>
          <a:noFill/>
        </p:spPr>
        <p:txBody>
          <a:bodyPr wrap="square" rtlCol="0">
            <a:spAutoFit/>
          </a:bodyPr>
          <a:lstStyle/>
          <a:p>
            <a:r>
              <a:rPr lang="en-GB" sz="3200" dirty="0">
                <a:solidFill>
                  <a:srgbClr val="FF0000"/>
                </a:solidFill>
              </a:rPr>
              <a:t>A language of quantitative research</a:t>
            </a:r>
          </a:p>
        </p:txBody>
      </p:sp>
      <p:sp>
        <p:nvSpPr>
          <p:cNvPr id="5" name="TextBox 4">
            <a:extLst>
              <a:ext uri="{FF2B5EF4-FFF2-40B4-BE49-F238E27FC236}">
                <a16:creationId xmlns:a16="http://schemas.microsoft.com/office/drawing/2014/main" id="{CD00761A-9182-9B6F-CA10-312C6B78DF04}"/>
              </a:ext>
            </a:extLst>
          </p:cNvPr>
          <p:cNvSpPr txBox="1"/>
          <p:nvPr/>
        </p:nvSpPr>
        <p:spPr>
          <a:xfrm>
            <a:off x="1828801" y="2931012"/>
            <a:ext cx="9024551" cy="461665"/>
          </a:xfrm>
          <a:prstGeom prst="rect">
            <a:avLst/>
          </a:prstGeom>
          <a:noFill/>
        </p:spPr>
        <p:txBody>
          <a:bodyPr wrap="square" rtlCol="0">
            <a:spAutoFit/>
          </a:bodyPr>
          <a:lstStyle/>
          <a:p>
            <a:r>
              <a:rPr lang="en-GB" sz="2400" dirty="0"/>
              <a:t>Describes and allows objective analysis of the information we collect </a:t>
            </a:r>
          </a:p>
        </p:txBody>
      </p:sp>
      <p:sp>
        <p:nvSpPr>
          <p:cNvPr id="6" name="TextBox 5">
            <a:extLst>
              <a:ext uri="{FF2B5EF4-FFF2-40B4-BE49-F238E27FC236}">
                <a16:creationId xmlns:a16="http://schemas.microsoft.com/office/drawing/2014/main" id="{DF26A8F9-0DD4-311E-FF6B-8104A9D3C898}"/>
              </a:ext>
            </a:extLst>
          </p:cNvPr>
          <p:cNvSpPr txBox="1"/>
          <p:nvPr/>
        </p:nvSpPr>
        <p:spPr>
          <a:xfrm>
            <a:off x="1742302" y="4213655"/>
            <a:ext cx="9073979" cy="523220"/>
          </a:xfrm>
          <a:prstGeom prst="rect">
            <a:avLst/>
          </a:prstGeom>
          <a:noFill/>
        </p:spPr>
        <p:txBody>
          <a:bodyPr wrap="square" rtlCol="0">
            <a:spAutoFit/>
          </a:bodyPr>
          <a:lstStyle/>
          <a:p>
            <a:r>
              <a:rPr lang="en-GB" sz="2800" dirty="0"/>
              <a:t>Allow use to present data in a clear and unambiguous way </a:t>
            </a:r>
          </a:p>
        </p:txBody>
      </p:sp>
      <p:sp>
        <p:nvSpPr>
          <p:cNvPr id="7" name="TextBox 6">
            <a:extLst>
              <a:ext uri="{FF2B5EF4-FFF2-40B4-BE49-F238E27FC236}">
                <a16:creationId xmlns:a16="http://schemas.microsoft.com/office/drawing/2014/main" id="{8FCF2E7E-4B2A-CB3A-11A8-818D3496AECE}"/>
              </a:ext>
            </a:extLst>
          </p:cNvPr>
          <p:cNvSpPr txBox="1"/>
          <p:nvPr/>
        </p:nvSpPr>
        <p:spPr>
          <a:xfrm>
            <a:off x="1261419" y="5735540"/>
            <a:ext cx="10159313" cy="523220"/>
          </a:xfrm>
          <a:prstGeom prst="rect">
            <a:avLst/>
          </a:prstGeom>
          <a:noFill/>
        </p:spPr>
        <p:txBody>
          <a:bodyPr wrap="square" rtlCol="0">
            <a:spAutoFit/>
          </a:bodyPr>
          <a:lstStyle/>
          <a:p>
            <a:r>
              <a:rPr lang="en-GB" sz="2800" dirty="0">
                <a:solidFill>
                  <a:srgbClr val="7030A0"/>
                </a:solidFill>
              </a:rPr>
              <a:t>Can be open to error, misuse, misinterpretation and manipulation</a:t>
            </a:r>
          </a:p>
        </p:txBody>
      </p:sp>
    </p:spTree>
    <p:extLst>
      <p:ext uri="{BB962C8B-B14F-4D97-AF65-F5344CB8AC3E}">
        <p14:creationId xmlns:p14="http://schemas.microsoft.com/office/powerpoint/2010/main" val="442614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E2BF4-AB49-19F0-A68C-166027403ABC}"/>
              </a:ext>
            </a:extLst>
          </p:cNvPr>
          <p:cNvSpPr>
            <a:spLocks noGrp="1"/>
          </p:cNvSpPr>
          <p:nvPr>
            <p:ph type="title"/>
          </p:nvPr>
        </p:nvSpPr>
        <p:spPr/>
        <p:txBody>
          <a:bodyPr/>
          <a:lstStyle/>
          <a:p>
            <a:r>
              <a:rPr lang="en-US" dirty="0"/>
              <a:t>VEEVOX</a:t>
            </a:r>
          </a:p>
        </p:txBody>
      </p:sp>
      <p:sp>
        <p:nvSpPr>
          <p:cNvPr id="3" name="Content Placeholder 2">
            <a:extLst>
              <a:ext uri="{FF2B5EF4-FFF2-40B4-BE49-F238E27FC236}">
                <a16:creationId xmlns:a16="http://schemas.microsoft.com/office/drawing/2014/main" id="{A17C090F-4B3A-C1FA-C106-D141B038ABF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295398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3047D-5ADE-4490-2B57-05E40D0DB9D5}"/>
              </a:ext>
            </a:extLst>
          </p:cNvPr>
          <p:cNvSpPr>
            <a:spLocks noGrp="1"/>
          </p:cNvSpPr>
          <p:nvPr>
            <p:ph type="title"/>
          </p:nvPr>
        </p:nvSpPr>
        <p:spPr>
          <a:xfrm>
            <a:off x="838200" y="365125"/>
            <a:ext cx="10515600" cy="784887"/>
          </a:xfrm>
        </p:spPr>
        <p:txBody>
          <a:bodyPr/>
          <a:lstStyle/>
          <a:p>
            <a:pPr algn="ctr"/>
            <a:r>
              <a:rPr lang="en-GB" dirty="0"/>
              <a:t>Before using Numerical Analysis</a:t>
            </a:r>
          </a:p>
        </p:txBody>
      </p:sp>
      <p:sp>
        <p:nvSpPr>
          <p:cNvPr id="3" name="Content Placeholder 2">
            <a:extLst>
              <a:ext uri="{FF2B5EF4-FFF2-40B4-BE49-F238E27FC236}">
                <a16:creationId xmlns:a16="http://schemas.microsoft.com/office/drawing/2014/main" id="{DA63593F-63D6-9351-045F-D4F8F9DA2A4C}"/>
              </a:ext>
            </a:extLst>
          </p:cNvPr>
          <p:cNvSpPr>
            <a:spLocks noGrp="1"/>
          </p:cNvSpPr>
          <p:nvPr>
            <p:ph idx="1"/>
          </p:nvPr>
        </p:nvSpPr>
        <p:spPr/>
        <p:txBody>
          <a:bodyPr>
            <a:normAutofit fontScale="92500" lnSpcReduction="10000"/>
          </a:bodyPr>
          <a:lstStyle/>
          <a:p>
            <a:pPr marL="0" indent="0">
              <a:buNone/>
            </a:pPr>
            <a:r>
              <a:rPr lang="en-GB" dirty="0"/>
              <a:t>What type of information are we collecting?</a:t>
            </a:r>
          </a:p>
          <a:p>
            <a:pPr marL="0" indent="0">
              <a:buNone/>
            </a:pPr>
            <a:endParaRPr lang="en-GB" dirty="0"/>
          </a:p>
          <a:p>
            <a:pPr marL="0" indent="0">
              <a:buNone/>
            </a:pPr>
            <a:r>
              <a:rPr lang="en-GB" dirty="0"/>
              <a:t>What information do I want to get?</a:t>
            </a:r>
          </a:p>
          <a:p>
            <a:pPr marL="0" indent="0">
              <a:buNone/>
            </a:pPr>
            <a:endParaRPr lang="en-GB" dirty="0"/>
          </a:p>
          <a:p>
            <a:pPr marL="0" indent="0">
              <a:buNone/>
            </a:pPr>
            <a:r>
              <a:rPr lang="en-GB" dirty="0"/>
              <a:t>Will numbers make the information collected easier to understand?</a:t>
            </a:r>
          </a:p>
          <a:p>
            <a:pPr marL="0" indent="0">
              <a:buNone/>
            </a:pPr>
            <a:endParaRPr lang="en-GB" dirty="0"/>
          </a:p>
          <a:p>
            <a:pPr marL="0" indent="0">
              <a:buNone/>
            </a:pPr>
            <a:r>
              <a:rPr lang="en-GB" dirty="0"/>
              <a:t>Will numerically analysing the information be helpful?</a:t>
            </a:r>
          </a:p>
          <a:p>
            <a:pPr marL="0" indent="0">
              <a:buNone/>
            </a:pPr>
            <a:endParaRPr lang="en-GB" dirty="0"/>
          </a:p>
          <a:p>
            <a:pPr marL="0" indent="0">
              <a:buNone/>
            </a:pPr>
            <a:r>
              <a:rPr lang="en-GB" dirty="0"/>
              <a:t>Will presenting the information in a numerical format help the reader understand the information?</a:t>
            </a:r>
          </a:p>
        </p:txBody>
      </p:sp>
    </p:spTree>
    <p:extLst>
      <p:ext uri="{BB962C8B-B14F-4D97-AF65-F5344CB8AC3E}">
        <p14:creationId xmlns:p14="http://schemas.microsoft.com/office/powerpoint/2010/main" val="1002410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52134-BD8F-1F19-510E-99C519EE1D82}"/>
              </a:ext>
            </a:extLst>
          </p:cNvPr>
          <p:cNvSpPr>
            <a:spLocks noGrp="1"/>
          </p:cNvSpPr>
          <p:nvPr>
            <p:ph type="ctrTitle"/>
          </p:nvPr>
        </p:nvSpPr>
        <p:spPr>
          <a:xfrm>
            <a:off x="1288387" y="313656"/>
            <a:ext cx="9847097" cy="975708"/>
          </a:xfrm>
        </p:spPr>
        <p:txBody>
          <a:bodyPr>
            <a:normAutofit fontScale="90000"/>
          </a:bodyPr>
          <a:lstStyle/>
          <a:p>
            <a:r>
              <a:rPr lang="en-GB" dirty="0"/>
              <a:t>Analysis of Quantitative Research</a:t>
            </a:r>
          </a:p>
        </p:txBody>
      </p:sp>
      <p:pic>
        <p:nvPicPr>
          <p:cNvPr id="4" name="Picture 3">
            <a:extLst>
              <a:ext uri="{FF2B5EF4-FFF2-40B4-BE49-F238E27FC236}">
                <a16:creationId xmlns:a16="http://schemas.microsoft.com/office/drawing/2014/main" id="{A6A12399-E0EF-026B-C054-89FE986A06DC}"/>
              </a:ext>
            </a:extLst>
          </p:cNvPr>
          <p:cNvPicPr>
            <a:picLocks noChangeAspect="1"/>
          </p:cNvPicPr>
          <p:nvPr/>
        </p:nvPicPr>
        <p:blipFill>
          <a:blip r:embed="rId2"/>
          <a:stretch>
            <a:fillRect/>
          </a:stretch>
        </p:blipFill>
        <p:spPr>
          <a:xfrm>
            <a:off x="1846685" y="1417217"/>
            <a:ext cx="5266367" cy="4023566"/>
          </a:xfrm>
          <a:prstGeom prst="rect">
            <a:avLst/>
          </a:prstGeom>
        </p:spPr>
      </p:pic>
      <p:pic>
        <p:nvPicPr>
          <p:cNvPr id="1026" name="Picture 2" descr="🤔 Thinking Face emoji Meaning | Dictionary.com">
            <a:extLst>
              <a:ext uri="{FF2B5EF4-FFF2-40B4-BE49-F238E27FC236}">
                <a16:creationId xmlns:a16="http://schemas.microsoft.com/office/drawing/2014/main" id="{74FCC49D-8C73-9F4F-F174-40718C99A4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0984" y="3201977"/>
            <a:ext cx="17145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onfused Emoticon Stock Illustration - Download Image Now - Emoticon,  Confusion, Contemplation - iStock">
            <a:extLst>
              <a:ext uri="{FF2B5EF4-FFF2-40B4-BE49-F238E27FC236}">
                <a16:creationId xmlns:a16="http://schemas.microsoft.com/office/drawing/2014/main" id="{42009593-03EE-C368-0CF3-5CCEC53399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11805" y="1273225"/>
            <a:ext cx="1867020" cy="182643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mile Emoji 3d Vector, 3d Emoji Social Media Icons Look Cool Smiling And  Wearing Glasses Transparent Background, Social Icons, Emoji Icons, Cool  Icons PNG Image For Free Download">
            <a:extLst>
              <a:ext uri="{FF2B5EF4-FFF2-40B4-BE49-F238E27FC236}">
                <a16:creationId xmlns:a16="http://schemas.microsoft.com/office/drawing/2014/main" id="{6A32B010-AE35-D73B-656A-5E12637A4D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11805" y="4982433"/>
            <a:ext cx="1867020" cy="186702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F0B63A80-7ECF-134F-5C7E-D15ECC43E424}"/>
              </a:ext>
            </a:extLst>
          </p:cNvPr>
          <p:cNvSpPr/>
          <p:nvPr/>
        </p:nvSpPr>
        <p:spPr>
          <a:xfrm>
            <a:off x="2100648" y="1688590"/>
            <a:ext cx="1396314" cy="3707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0DEFF94-BCB4-A712-29CE-79DB533C565C}"/>
              </a:ext>
            </a:extLst>
          </p:cNvPr>
          <p:cNvSpPr txBox="1"/>
          <p:nvPr/>
        </p:nvSpPr>
        <p:spPr>
          <a:xfrm>
            <a:off x="543697" y="5456474"/>
            <a:ext cx="8180173" cy="1200329"/>
          </a:xfrm>
          <a:prstGeom prst="rect">
            <a:avLst/>
          </a:prstGeom>
          <a:noFill/>
        </p:spPr>
        <p:txBody>
          <a:bodyPr wrap="square" rtlCol="0">
            <a:spAutoFit/>
          </a:bodyPr>
          <a:lstStyle/>
          <a:p>
            <a:r>
              <a:rPr lang="en-GB" dirty="0"/>
              <a:t>Find the right tool / method to collect your information</a:t>
            </a:r>
          </a:p>
          <a:p>
            <a:r>
              <a:rPr lang="en-GB" dirty="0"/>
              <a:t>Practice and pilot studies</a:t>
            </a:r>
          </a:p>
          <a:p>
            <a:endParaRPr lang="en-GB" dirty="0"/>
          </a:p>
          <a:p>
            <a:r>
              <a:rPr lang="en-GB" dirty="0"/>
              <a:t>Collection	Analysis 		interpretation	        Application</a:t>
            </a:r>
          </a:p>
        </p:txBody>
      </p:sp>
      <p:cxnSp>
        <p:nvCxnSpPr>
          <p:cNvPr id="7" name="Straight Arrow Connector 6">
            <a:extLst>
              <a:ext uri="{FF2B5EF4-FFF2-40B4-BE49-F238E27FC236}">
                <a16:creationId xmlns:a16="http://schemas.microsoft.com/office/drawing/2014/main" id="{360ECC54-494B-879C-2B4F-AF2167E0E5E5}"/>
              </a:ext>
            </a:extLst>
          </p:cNvPr>
          <p:cNvCxnSpPr/>
          <p:nvPr/>
        </p:nvCxnSpPr>
        <p:spPr>
          <a:xfrm>
            <a:off x="1680519" y="6482559"/>
            <a:ext cx="7054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CA712D45-6B79-CC9D-348B-871D85491A2E}"/>
              </a:ext>
            </a:extLst>
          </p:cNvPr>
          <p:cNvCxnSpPr/>
          <p:nvPr/>
        </p:nvCxnSpPr>
        <p:spPr>
          <a:xfrm>
            <a:off x="3389870" y="6482559"/>
            <a:ext cx="7054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90FE891-1DC3-80F8-8F08-783412B8FE6D}"/>
              </a:ext>
            </a:extLst>
          </p:cNvPr>
          <p:cNvCxnSpPr/>
          <p:nvPr/>
        </p:nvCxnSpPr>
        <p:spPr>
          <a:xfrm>
            <a:off x="5743257" y="6498415"/>
            <a:ext cx="7054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2164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Errors in Research</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solidFill>
                  <a:srgbClr val="FF0000"/>
                </a:solidFill>
              </a:rPr>
              <a:t>Measurement Errors </a:t>
            </a:r>
            <a:r>
              <a:rPr lang="en-GB" dirty="0"/>
              <a:t>– Accuracy limitation of equipment or poorly calibrated equipment</a:t>
            </a:r>
          </a:p>
          <a:p>
            <a:pPr marL="0" indent="0">
              <a:buNone/>
            </a:pPr>
            <a:endParaRPr lang="en-GB" dirty="0"/>
          </a:p>
          <a:p>
            <a:pPr marL="0" indent="0">
              <a:buNone/>
            </a:pPr>
            <a:r>
              <a:rPr lang="en-GB" dirty="0">
                <a:solidFill>
                  <a:srgbClr val="00B0F0"/>
                </a:solidFill>
              </a:rPr>
              <a:t>Statistical Errors </a:t>
            </a:r>
            <a:r>
              <a:rPr lang="en-GB" dirty="0"/>
              <a:t>– wrong accepting or rejecting the hypotheses (type I &amp; II errors)</a:t>
            </a:r>
          </a:p>
          <a:p>
            <a:pPr marL="0" indent="0">
              <a:buNone/>
            </a:pPr>
            <a:endParaRPr lang="en-GB" dirty="0"/>
          </a:p>
          <a:p>
            <a:pPr marL="0" indent="0">
              <a:buNone/>
            </a:pPr>
            <a:r>
              <a:rPr lang="en-GB" dirty="0">
                <a:solidFill>
                  <a:srgbClr val="FF0000"/>
                </a:solidFill>
              </a:rPr>
              <a:t>Interpretive Errors </a:t>
            </a:r>
            <a:r>
              <a:rPr lang="en-GB" dirty="0"/>
              <a:t>– Drawing unsubstantiated conclusions form data</a:t>
            </a:r>
          </a:p>
          <a:p>
            <a:pPr marL="0" indent="0">
              <a:buNone/>
            </a:pPr>
            <a:endParaRPr lang="en-GB" dirty="0"/>
          </a:p>
          <a:p>
            <a:pPr marL="0" indent="0">
              <a:buNone/>
            </a:pPr>
            <a:r>
              <a:rPr lang="en-GB" dirty="0">
                <a:solidFill>
                  <a:srgbClr val="00B0F0"/>
                </a:solidFill>
              </a:rPr>
              <a:t>Systematic Errors (Bias) </a:t>
            </a:r>
            <a:r>
              <a:rPr lang="en-GB" dirty="0"/>
              <a:t>–measurement or deductive error in consistently in one direction 			from the true value.</a:t>
            </a:r>
          </a:p>
          <a:p>
            <a:pPr marL="0" indent="0">
              <a:buNone/>
            </a:pPr>
            <a:endParaRPr lang="en-GB" dirty="0"/>
          </a:p>
          <a:p>
            <a:pPr marL="0" indent="0">
              <a:buNone/>
            </a:pPr>
            <a:r>
              <a:rPr lang="en-GB" dirty="0">
                <a:solidFill>
                  <a:srgbClr val="FF0000"/>
                </a:solidFill>
              </a:rPr>
              <a:t>Random errors </a:t>
            </a:r>
            <a:r>
              <a:rPr lang="en-GB" dirty="0"/>
              <a:t>– Uncontrollable fluctuations in the measurement of variables</a:t>
            </a:r>
          </a:p>
          <a:p>
            <a:pPr marL="0" indent="0">
              <a:buNone/>
            </a:pPr>
            <a:endParaRPr lang="en-GB" dirty="0"/>
          </a:p>
          <a:p>
            <a:pPr marL="0" indent="0">
              <a:buNone/>
            </a:pPr>
            <a:r>
              <a:rPr lang="en-GB" dirty="0">
                <a:solidFill>
                  <a:srgbClr val="00B0F0"/>
                </a:solidFill>
              </a:rPr>
              <a:t>Gross Error </a:t>
            </a:r>
            <a:r>
              <a:rPr lang="en-GB" dirty="0"/>
              <a:t>– Caused by poor technique or equipment failure.</a:t>
            </a:r>
          </a:p>
        </p:txBody>
      </p:sp>
    </p:spTree>
    <p:extLst>
      <p:ext uri="{BB962C8B-B14F-4D97-AF65-F5344CB8AC3E}">
        <p14:creationId xmlns:p14="http://schemas.microsoft.com/office/powerpoint/2010/main" val="1360309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5758B-64E7-D668-E02B-85537E8B9BBC}"/>
              </a:ext>
            </a:extLst>
          </p:cNvPr>
          <p:cNvSpPr>
            <a:spLocks noGrp="1"/>
          </p:cNvSpPr>
          <p:nvPr>
            <p:ph type="title"/>
          </p:nvPr>
        </p:nvSpPr>
        <p:spPr>
          <a:xfrm>
            <a:off x="914217" y="174392"/>
            <a:ext cx="10515600" cy="880253"/>
          </a:xfrm>
        </p:spPr>
        <p:txBody>
          <a:bodyPr/>
          <a:lstStyle/>
          <a:p>
            <a:pPr algn="ctr"/>
            <a:r>
              <a:rPr lang="en-GB" dirty="0"/>
              <a:t>Interpreting Information - Statistics</a:t>
            </a:r>
          </a:p>
        </p:txBody>
      </p:sp>
      <p:sp>
        <p:nvSpPr>
          <p:cNvPr id="3" name="Content Placeholder 2">
            <a:extLst>
              <a:ext uri="{FF2B5EF4-FFF2-40B4-BE49-F238E27FC236}">
                <a16:creationId xmlns:a16="http://schemas.microsoft.com/office/drawing/2014/main" id="{A0D8401A-5309-0E73-75F2-EE705FC2979B}"/>
              </a:ext>
            </a:extLst>
          </p:cNvPr>
          <p:cNvSpPr>
            <a:spLocks noGrp="1"/>
          </p:cNvSpPr>
          <p:nvPr>
            <p:ph idx="1"/>
          </p:nvPr>
        </p:nvSpPr>
        <p:spPr>
          <a:xfrm>
            <a:off x="762183" y="1895911"/>
            <a:ext cx="10515600" cy="847289"/>
          </a:xfrm>
        </p:spPr>
        <p:txBody>
          <a:bodyPr>
            <a:normAutofit fontScale="55000" lnSpcReduction="20000"/>
          </a:bodyPr>
          <a:lstStyle/>
          <a:p>
            <a:pPr marL="0" indent="0" algn="ctr">
              <a:buNone/>
            </a:pPr>
            <a:r>
              <a:rPr lang="en-GB" sz="4800" dirty="0">
                <a:solidFill>
                  <a:srgbClr val="FF0000"/>
                </a:solidFill>
              </a:rPr>
              <a:t>Describes data and evaluates relationships and differences between groups</a:t>
            </a:r>
          </a:p>
          <a:p>
            <a:pPr marL="0" indent="0" algn="ctr">
              <a:buNone/>
            </a:pPr>
            <a:r>
              <a:rPr lang="en-GB" sz="4700" dirty="0">
                <a:solidFill>
                  <a:srgbClr val="FF0000"/>
                </a:solidFill>
              </a:rPr>
              <a:t>/ variables</a:t>
            </a:r>
          </a:p>
          <a:p>
            <a:pPr marL="0" indent="0" algn="ctr">
              <a:buNone/>
            </a:pPr>
            <a:endParaRPr lang="en-GB" dirty="0">
              <a:solidFill>
                <a:srgbClr val="FF0000"/>
              </a:solidFill>
            </a:endParaRPr>
          </a:p>
        </p:txBody>
      </p:sp>
      <p:pic>
        <p:nvPicPr>
          <p:cNvPr id="1028" name="Picture 4" descr="Standard deviation - Wikipedia">
            <a:extLst>
              <a:ext uri="{FF2B5EF4-FFF2-40B4-BE49-F238E27FC236}">
                <a16:creationId xmlns:a16="http://schemas.microsoft.com/office/drawing/2014/main" id="{0F46D5F4-3277-C692-7257-9017FB7E77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416" y="2605170"/>
            <a:ext cx="4069556" cy="203477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wo independent samples t-tests: Formula &amp; Examples - Data Analytics">
            <a:extLst>
              <a:ext uri="{FF2B5EF4-FFF2-40B4-BE49-F238E27FC236}">
                <a16:creationId xmlns:a16="http://schemas.microsoft.com/office/drawing/2014/main" id="{42E8932F-501B-746D-21FB-EAAC868056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590" y="4856755"/>
            <a:ext cx="4141188" cy="176450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orrelation Coefficient | Types, Formulas &amp; Examples">
            <a:extLst>
              <a:ext uri="{FF2B5EF4-FFF2-40B4-BE49-F238E27FC236}">
                <a16:creationId xmlns:a16="http://schemas.microsoft.com/office/drawing/2014/main" id="{7B7D6B9F-1C6C-AB76-08AE-B928A2A9EE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60100" y="3197253"/>
            <a:ext cx="6498484" cy="2714749"/>
          </a:xfrm>
          <a:prstGeom prst="rect">
            <a:avLst/>
          </a:prstGeom>
          <a:noFill/>
          <a:extLst>
            <a:ext uri="{909E8E84-426E-40DD-AFC4-6F175D3DCCD1}">
              <a14:hiddenFill xmlns:a14="http://schemas.microsoft.com/office/drawing/2010/main">
                <a:solidFill>
                  <a:srgbClr val="FFFFFF"/>
                </a:solidFill>
              </a14:hiddenFill>
            </a:ext>
          </a:extLst>
        </p:spPr>
      </p:pic>
      <p:sp>
        <p:nvSpPr>
          <p:cNvPr id="4" name="Subtitle 2">
            <a:extLst>
              <a:ext uri="{FF2B5EF4-FFF2-40B4-BE49-F238E27FC236}">
                <a16:creationId xmlns:a16="http://schemas.microsoft.com/office/drawing/2014/main" id="{C9BEE15B-32A1-A9CC-13B7-E9EB14EF9494}"/>
              </a:ext>
            </a:extLst>
          </p:cNvPr>
          <p:cNvSpPr txBox="1">
            <a:spLocks/>
          </p:cNvSpPr>
          <p:nvPr/>
        </p:nvSpPr>
        <p:spPr>
          <a:xfrm>
            <a:off x="762183" y="1118992"/>
            <a:ext cx="10737472" cy="60689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B050"/>
                </a:solidFill>
              </a:rPr>
              <a:t>The gathering and interpretation of information using numerical analysis</a:t>
            </a:r>
          </a:p>
        </p:txBody>
      </p:sp>
      <p:sp>
        <p:nvSpPr>
          <p:cNvPr id="5" name="Rectangle 4">
            <a:extLst>
              <a:ext uri="{FF2B5EF4-FFF2-40B4-BE49-F238E27FC236}">
                <a16:creationId xmlns:a16="http://schemas.microsoft.com/office/drawing/2014/main" id="{3116FBFA-D352-A102-715B-5CA8B605B8BF}"/>
              </a:ext>
            </a:extLst>
          </p:cNvPr>
          <p:cNvSpPr/>
          <p:nvPr/>
        </p:nvSpPr>
        <p:spPr>
          <a:xfrm>
            <a:off x="8093675" y="5566013"/>
            <a:ext cx="1062681" cy="3459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ubtitle 2">
            <a:extLst>
              <a:ext uri="{FF2B5EF4-FFF2-40B4-BE49-F238E27FC236}">
                <a16:creationId xmlns:a16="http://schemas.microsoft.com/office/drawing/2014/main" id="{1092D3AB-CAE3-846A-18A5-4ED0E1AB4F31}"/>
              </a:ext>
            </a:extLst>
          </p:cNvPr>
          <p:cNvSpPr txBox="1">
            <a:spLocks/>
          </p:cNvSpPr>
          <p:nvPr/>
        </p:nvSpPr>
        <p:spPr>
          <a:xfrm>
            <a:off x="6302129" y="5912002"/>
            <a:ext cx="4975654" cy="547775"/>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There is no need for you to do maths</a:t>
            </a:r>
          </a:p>
        </p:txBody>
      </p:sp>
    </p:spTree>
    <p:extLst>
      <p:ext uri="{BB962C8B-B14F-4D97-AF65-F5344CB8AC3E}">
        <p14:creationId xmlns:p14="http://schemas.microsoft.com/office/powerpoint/2010/main" val="1388029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BD759-88AB-E1B0-481A-EE67FDDFC298}"/>
              </a:ext>
            </a:extLst>
          </p:cNvPr>
          <p:cNvSpPr>
            <a:spLocks noGrp="1"/>
          </p:cNvSpPr>
          <p:nvPr>
            <p:ph type="title"/>
          </p:nvPr>
        </p:nvSpPr>
        <p:spPr>
          <a:xfrm>
            <a:off x="838200" y="365126"/>
            <a:ext cx="10515600" cy="796410"/>
          </a:xfrm>
        </p:spPr>
        <p:txBody>
          <a:bodyPr/>
          <a:lstStyle/>
          <a:p>
            <a:pPr algn="ctr"/>
            <a:r>
              <a:rPr lang="en-GB" dirty="0"/>
              <a:t>Do we really need Statistics?</a:t>
            </a:r>
          </a:p>
        </p:txBody>
      </p:sp>
      <p:sp>
        <p:nvSpPr>
          <p:cNvPr id="3" name="Content Placeholder 2">
            <a:extLst>
              <a:ext uri="{FF2B5EF4-FFF2-40B4-BE49-F238E27FC236}">
                <a16:creationId xmlns:a16="http://schemas.microsoft.com/office/drawing/2014/main" id="{057A9363-1ADE-8D17-7F97-E406150DDC33}"/>
              </a:ext>
            </a:extLst>
          </p:cNvPr>
          <p:cNvSpPr>
            <a:spLocks noGrp="1"/>
          </p:cNvSpPr>
          <p:nvPr>
            <p:ph idx="1"/>
          </p:nvPr>
        </p:nvSpPr>
        <p:spPr>
          <a:xfrm>
            <a:off x="543451" y="1382238"/>
            <a:ext cx="11105098" cy="3982051"/>
          </a:xfrm>
        </p:spPr>
        <p:txBody>
          <a:bodyPr>
            <a:normAutofit fontScale="92500" lnSpcReduction="10000"/>
          </a:bodyPr>
          <a:lstStyle/>
          <a:p>
            <a:r>
              <a:rPr lang="en-GB" dirty="0"/>
              <a:t>What are statistics and how can they be useful?</a:t>
            </a:r>
          </a:p>
          <a:p>
            <a:endParaRPr lang="en-GB" dirty="0"/>
          </a:p>
          <a:p>
            <a:r>
              <a:rPr lang="en-GB" dirty="0"/>
              <a:t>Which statistical measures are useful? </a:t>
            </a:r>
          </a:p>
          <a:p>
            <a:endParaRPr lang="en-GB" dirty="0"/>
          </a:p>
          <a:p>
            <a:r>
              <a:rPr lang="en-GB" dirty="0"/>
              <a:t>What tests should I conduct?</a:t>
            </a:r>
          </a:p>
          <a:p>
            <a:endParaRPr lang="en-GB" dirty="0"/>
          </a:p>
          <a:p>
            <a:r>
              <a:rPr lang="en-GB" dirty="0"/>
              <a:t>How do I conduct the tests?</a:t>
            </a:r>
          </a:p>
          <a:p>
            <a:endParaRPr lang="en-GB" dirty="0"/>
          </a:p>
          <a:p>
            <a:r>
              <a:rPr lang="en-GB" dirty="0"/>
              <a:t>How do I report the tests?</a:t>
            </a:r>
          </a:p>
        </p:txBody>
      </p:sp>
      <p:pic>
        <p:nvPicPr>
          <p:cNvPr id="4" name="Picture 2" descr="http://i2.wp.com/salmapatel.co.uk/wp-content/uploads/2017/05/Ontology-and-epistmeology-v4.jpg">
            <a:extLst>
              <a:ext uri="{FF2B5EF4-FFF2-40B4-BE49-F238E27FC236}">
                <a16:creationId xmlns:a16="http://schemas.microsoft.com/office/drawing/2014/main" id="{15D5E7FF-F8E5-6810-BD2D-292DE2CCEB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579" y="5364289"/>
            <a:ext cx="7712570" cy="14672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1FE6219F-DF63-71EF-5403-98136DCB271A}"/>
              </a:ext>
            </a:extLst>
          </p:cNvPr>
          <p:cNvSpPr txBox="1"/>
          <p:nvPr/>
        </p:nvSpPr>
        <p:spPr>
          <a:xfrm>
            <a:off x="9061376" y="5774762"/>
            <a:ext cx="2887608" cy="646331"/>
          </a:xfrm>
          <a:prstGeom prst="rect">
            <a:avLst/>
          </a:prstGeom>
          <a:noFill/>
        </p:spPr>
        <p:txBody>
          <a:bodyPr wrap="square" rtlCol="0">
            <a:spAutoFit/>
          </a:bodyPr>
          <a:lstStyle/>
          <a:p>
            <a:pPr algn="ctr"/>
            <a:r>
              <a:rPr lang="en-GB" dirty="0">
                <a:solidFill>
                  <a:srgbClr val="FF0000"/>
                </a:solidFill>
              </a:rPr>
              <a:t>How do I analyse and interpret the data collected</a:t>
            </a:r>
          </a:p>
        </p:txBody>
      </p:sp>
      <p:cxnSp>
        <p:nvCxnSpPr>
          <p:cNvPr id="8" name="Straight Arrow Connector 7">
            <a:extLst>
              <a:ext uri="{FF2B5EF4-FFF2-40B4-BE49-F238E27FC236}">
                <a16:creationId xmlns:a16="http://schemas.microsoft.com/office/drawing/2014/main" id="{90257A3E-2976-66AD-C310-1651FE0A38A9}"/>
              </a:ext>
            </a:extLst>
          </p:cNvPr>
          <p:cNvCxnSpPr>
            <a:cxnSpLocks/>
          </p:cNvCxnSpPr>
          <p:nvPr/>
        </p:nvCxnSpPr>
        <p:spPr>
          <a:xfrm>
            <a:off x="8448149" y="6128688"/>
            <a:ext cx="46107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1809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977D1-048F-5AC1-8C85-7BB8B8894DFC}"/>
              </a:ext>
            </a:extLst>
          </p:cNvPr>
          <p:cNvSpPr>
            <a:spLocks noGrp="1"/>
          </p:cNvSpPr>
          <p:nvPr>
            <p:ph type="title"/>
          </p:nvPr>
        </p:nvSpPr>
        <p:spPr/>
        <p:txBody>
          <a:bodyPr/>
          <a:lstStyle/>
          <a:p>
            <a:pPr algn="ctr"/>
            <a:r>
              <a:rPr lang="en-GB" dirty="0"/>
              <a:t>Assume the Answer is YES</a:t>
            </a:r>
          </a:p>
        </p:txBody>
      </p:sp>
      <p:pic>
        <p:nvPicPr>
          <p:cNvPr id="2050" name="Picture 2" descr="Stickers SMILEY - face | Tips for original gifts">
            <a:extLst>
              <a:ext uri="{FF2B5EF4-FFF2-40B4-BE49-F238E27FC236}">
                <a16:creationId xmlns:a16="http://schemas.microsoft.com/office/drawing/2014/main" id="{9BA4BAC4-72C1-860B-2A89-E44564DACC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0" y="2571750"/>
            <a:ext cx="17145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864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E005D-E3CF-F0A6-12D9-EE92D6990E32}"/>
              </a:ext>
            </a:extLst>
          </p:cNvPr>
          <p:cNvSpPr>
            <a:spLocks noGrp="1"/>
          </p:cNvSpPr>
          <p:nvPr>
            <p:ph type="title"/>
          </p:nvPr>
        </p:nvSpPr>
        <p:spPr/>
        <p:txBody>
          <a:bodyPr/>
          <a:lstStyle/>
          <a:p>
            <a:pPr algn="ctr"/>
            <a:r>
              <a:rPr lang="en-GB" dirty="0"/>
              <a:t>Research question</a:t>
            </a:r>
          </a:p>
        </p:txBody>
      </p:sp>
      <p:sp>
        <p:nvSpPr>
          <p:cNvPr id="3" name="Content Placeholder 2">
            <a:extLst>
              <a:ext uri="{FF2B5EF4-FFF2-40B4-BE49-F238E27FC236}">
                <a16:creationId xmlns:a16="http://schemas.microsoft.com/office/drawing/2014/main" id="{A2E0557C-0DA1-CB61-F745-7D386F4ED827}"/>
              </a:ext>
            </a:extLst>
          </p:cNvPr>
          <p:cNvSpPr>
            <a:spLocks noGrp="1"/>
          </p:cNvSpPr>
          <p:nvPr>
            <p:ph idx="1"/>
          </p:nvPr>
        </p:nvSpPr>
        <p:spPr/>
        <p:txBody>
          <a:bodyPr/>
          <a:lstStyle/>
          <a:p>
            <a:pPr marL="0" indent="0" algn="ctr">
              <a:buNone/>
            </a:pPr>
            <a:r>
              <a:rPr lang="en-GB" dirty="0">
                <a:solidFill>
                  <a:srgbClr val="FF0000"/>
                </a:solidFill>
              </a:rPr>
              <a:t>The main question that you are trying to answer.</a:t>
            </a:r>
          </a:p>
          <a:p>
            <a:pPr marL="0" indent="0" algn="ctr">
              <a:buNone/>
            </a:pPr>
            <a:endParaRPr lang="en-GB" dirty="0"/>
          </a:p>
          <a:p>
            <a:pPr marL="0" indent="0" algn="ctr">
              <a:buNone/>
            </a:pPr>
            <a:r>
              <a:rPr lang="en-GB" dirty="0"/>
              <a:t>Try to write as a single statement – if this is difficult then consider the research as being too complex.</a:t>
            </a:r>
          </a:p>
          <a:p>
            <a:pPr marL="0" indent="0" algn="ctr">
              <a:buNone/>
            </a:pPr>
            <a:endParaRPr lang="en-GB" dirty="0"/>
          </a:p>
          <a:p>
            <a:pPr marL="0" indent="0" algn="ctr">
              <a:buNone/>
            </a:pPr>
            <a:r>
              <a:rPr lang="en-GB" i="1" dirty="0">
                <a:solidFill>
                  <a:srgbClr val="00B0F0"/>
                </a:solidFill>
              </a:rPr>
              <a:t>The effect of high intensity resistance training on strength and functional fitness in older middle-aged women</a:t>
            </a:r>
          </a:p>
        </p:txBody>
      </p:sp>
      <p:sp>
        <p:nvSpPr>
          <p:cNvPr id="4" name="TextBox 3">
            <a:extLst>
              <a:ext uri="{FF2B5EF4-FFF2-40B4-BE49-F238E27FC236}">
                <a16:creationId xmlns:a16="http://schemas.microsoft.com/office/drawing/2014/main" id="{0A60C7E7-4605-FB8C-91EB-0951EA6C2C93}"/>
              </a:ext>
            </a:extLst>
          </p:cNvPr>
          <p:cNvSpPr txBox="1"/>
          <p:nvPr/>
        </p:nvSpPr>
        <p:spPr>
          <a:xfrm>
            <a:off x="269271" y="5733232"/>
            <a:ext cx="11359877" cy="461665"/>
          </a:xfrm>
          <a:prstGeom prst="rect">
            <a:avLst/>
          </a:prstGeom>
          <a:noFill/>
        </p:spPr>
        <p:txBody>
          <a:bodyPr wrap="square" rtlCol="0">
            <a:spAutoFit/>
          </a:bodyPr>
          <a:lstStyle/>
          <a:p>
            <a:pPr algn="ctr"/>
            <a:r>
              <a:rPr lang="en-GB" sz="2400" dirty="0">
                <a:solidFill>
                  <a:srgbClr val="FF0000"/>
                </a:solidFill>
              </a:rPr>
              <a:t>Normally determined beforehand in quantitative research</a:t>
            </a:r>
          </a:p>
        </p:txBody>
      </p:sp>
    </p:spTree>
    <p:extLst>
      <p:ext uri="{BB962C8B-B14F-4D97-AF65-F5344CB8AC3E}">
        <p14:creationId xmlns:p14="http://schemas.microsoft.com/office/powerpoint/2010/main" val="2354016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9B5B3-3A45-0662-97CA-2B80C52CD13C}"/>
              </a:ext>
            </a:extLst>
          </p:cNvPr>
          <p:cNvSpPr>
            <a:spLocks noGrp="1"/>
          </p:cNvSpPr>
          <p:nvPr>
            <p:ph type="title"/>
          </p:nvPr>
        </p:nvSpPr>
        <p:spPr/>
        <p:txBody>
          <a:bodyPr/>
          <a:lstStyle/>
          <a:p>
            <a:pPr algn="ctr"/>
            <a:r>
              <a:rPr lang="en-GB" dirty="0"/>
              <a:t>Aims / Objectives</a:t>
            </a:r>
          </a:p>
        </p:txBody>
      </p:sp>
      <p:sp>
        <p:nvSpPr>
          <p:cNvPr id="3" name="Content Placeholder 2">
            <a:extLst>
              <a:ext uri="{FF2B5EF4-FFF2-40B4-BE49-F238E27FC236}">
                <a16:creationId xmlns:a16="http://schemas.microsoft.com/office/drawing/2014/main" id="{26F4B5E2-D7FA-0A8A-695B-E1D57B646DB4}"/>
              </a:ext>
            </a:extLst>
          </p:cNvPr>
          <p:cNvSpPr>
            <a:spLocks noGrp="1"/>
          </p:cNvSpPr>
          <p:nvPr>
            <p:ph idx="1"/>
          </p:nvPr>
        </p:nvSpPr>
        <p:spPr/>
        <p:txBody>
          <a:bodyPr/>
          <a:lstStyle/>
          <a:p>
            <a:pPr marL="0" indent="0">
              <a:buNone/>
            </a:pPr>
            <a:r>
              <a:rPr lang="en-GB" dirty="0">
                <a:solidFill>
                  <a:srgbClr val="FF0000"/>
                </a:solidFill>
              </a:rPr>
              <a:t>Aim</a:t>
            </a:r>
            <a:r>
              <a:rPr lang="en-GB" dirty="0"/>
              <a:t> - what you hope to achieve.</a:t>
            </a:r>
          </a:p>
          <a:p>
            <a:pPr marL="0" indent="0">
              <a:buNone/>
            </a:pPr>
            <a:endParaRPr lang="en-GB" dirty="0"/>
          </a:p>
          <a:p>
            <a:pPr marL="0" indent="0" algn="ctr">
              <a:buNone/>
            </a:pPr>
            <a:r>
              <a:rPr lang="en-GB" dirty="0"/>
              <a:t>Normally one or two</a:t>
            </a:r>
          </a:p>
          <a:p>
            <a:pPr marL="0" indent="0">
              <a:buNone/>
            </a:pPr>
            <a:endParaRPr lang="en-GB" dirty="0"/>
          </a:p>
          <a:p>
            <a:pPr marL="0" indent="0">
              <a:buNone/>
            </a:pPr>
            <a:endParaRPr lang="en-GB" dirty="0"/>
          </a:p>
          <a:p>
            <a:pPr marL="0" indent="0">
              <a:buNone/>
            </a:pPr>
            <a:r>
              <a:rPr lang="en-GB" dirty="0">
                <a:solidFill>
                  <a:srgbClr val="FF0000"/>
                </a:solidFill>
              </a:rPr>
              <a:t>Objectives</a:t>
            </a:r>
            <a:r>
              <a:rPr lang="en-GB" dirty="0"/>
              <a:t> – the actions you will take to achieve the aim.</a:t>
            </a:r>
          </a:p>
          <a:p>
            <a:pPr marL="0" indent="0">
              <a:buNone/>
            </a:pPr>
            <a:endParaRPr lang="en-GB" dirty="0"/>
          </a:p>
          <a:p>
            <a:pPr marL="0" indent="0" algn="ctr">
              <a:buNone/>
            </a:pPr>
            <a:r>
              <a:rPr lang="en-GB" dirty="0"/>
              <a:t>Can be several</a:t>
            </a:r>
          </a:p>
        </p:txBody>
      </p:sp>
      <p:sp>
        <p:nvSpPr>
          <p:cNvPr id="4" name="TextBox 3">
            <a:extLst>
              <a:ext uri="{FF2B5EF4-FFF2-40B4-BE49-F238E27FC236}">
                <a16:creationId xmlns:a16="http://schemas.microsoft.com/office/drawing/2014/main" id="{DA16BEAD-C69F-87D7-2461-3B97A3B65316}"/>
              </a:ext>
            </a:extLst>
          </p:cNvPr>
          <p:cNvSpPr txBox="1"/>
          <p:nvPr/>
        </p:nvSpPr>
        <p:spPr>
          <a:xfrm>
            <a:off x="252442" y="5991283"/>
            <a:ext cx="11359877" cy="461665"/>
          </a:xfrm>
          <a:prstGeom prst="rect">
            <a:avLst/>
          </a:prstGeom>
          <a:noFill/>
        </p:spPr>
        <p:txBody>
          <a:bodyPr wrap="square" rtlCol="0">
            <a:spAutoFit/>
          </a:bodyPr>
          <a:lstStyle/>
          <a:p>
            <a:pPr algn="ctr"/>
            <a:r>
              <a:rPr lang="en-GB" sz="2400" dirty="0">
                <a:solidFill>
                  <a:srgbClr val="FF0000"/>
                </a:solidFill>
              </a:rPr>
              <a:t>Clearly determined and explained beforehand in quantitative research</a:t>
            </a:r>
          </a:p>
        </p:txBody>
      </p:sp>
    </p:spTree>
    <p:extLst>
      <p:ext uri="{BB962C8B-B14F-4D97-AF65-F5344CB8AC3E}">
        <p14:creationId xmlns:p14="http://schemas.microsoft.com/office/powerpoint/2010/main" val="750735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1C085632-4ED3-6604-F994-CECC3F6419C7}"/>
              </a:ext>
            </a:extLst>
          </p:cNvPr>
          <p:cNvSpPr>
            <a:spLocks noGrp="1" noChangeArrowheads="1"/>
          </p:cNvSpPr>
          <p:nvPr>
            <p:ph type="title"/>
          </p:nvPr>
        </p:nvSpPr>
        <p:spPr>
          <a:xfrm>
            <a:off x="838200" y="365125"/>
            <a:ext cx="10515600" cy="740009"/>
          </a:xfrm>
        </p:spPr>
        <p:txBody>
          <a:bodyPr/>
          <a:lstStyle/>
          <a:p>
            <a:pPr algn="ctr" eaLnBrk="1" hangingPunct="1"/>
            <a:r>
              <a:rPr lang="en-GB" altLang="en-US" dirty="0"/>
              <a:t>Hypothesis</a:t>
            </a:r>
          </a:p>
        </p:txBody>
      </p:sp>
      <p:sp>
        <p:nvSpPr>
          <p:cNvPr id="16387" name="Rectangle 3">
            <a:extLst>
              <a:ext uri="{FF2B5EF4-FFF2-40B4-BE49-F238E27FC236}">
                <a16:creationId xmlns:a16="http://schemas.microsoft.com/office/drawing/2014/main" id="{DD69B8A5-80D4-1FBC-E4CD-4D968131F862}"/>
              </a:ext>
            </a:extLst>
          </p:cNvPr>
          <p:cNvSpPr>
            <a:spLocks noGrp="1" noChangeArrowheads="1"/>
          </p:cNvSpPr>
          <p:nvPr>
            <p:ph type="body" idx="1"/>
          </p:nvPr>
        </p:nvSpPr>
        <p:spPr>
          <a:xfrm>
            <a:off x="838200" y="1408064"/>
            <a:ext cx="10515600" cy="5256397"/>
          </a:xfrm>
        </p:spPr>
        <p:txBody>
          <a:bodyPr>
            <a:normAutofit/>
          </a:bodyPr>
          <a:lstStyle/>
          <a:p>
            <a:pPr eaLnBrk="1" hangingPunct="1"/>
            <a:r>
              <a:rPr lang="en-GB" altLang="en-US" dirty="0">
                <a:solidFill>
                  <a:srgbClr val="FF0000"/>
                </a:solidFill>
              </a:rPr>
              <a:t>Null – H</a:t>
            </a:r>
            <a:r>
              <a:rPr lang="en-GB" altLang="en-US" baseline="-25000" dirty="0">
                <a:solidFill>
                  <a:srgbClr val="FF0000"/>
                </a:solidFill>
              </a:rPr>
              <a:t>0</a:t>
            </a:r>
          </a:p>
          <a:p>
            <a:pPr eaLnBrk="1" hangingPunct="1"/>
            <a:endParaRPr lang="en-GB" altLang="en-US" baseline="-25000" dirty="0"/>
          </a:p>
          <a:p>
            <a:pPr lvl="2" eaLnBrk="1" hangingPunct="1"/>
            <a:r>
              <a:rPr lang="en-GB" altLang="en-US" dirty="0"/>
              <a:t>there is </a:t>
            </a:r>
            <a:r>
              <a:rPr lang="en-GB" altLang="en-US" u="sng" dirty="0"/>
              <a:t>no difference </a:t>
            </a:r>
            <a:r>
              <a:rPr lang="en-GB" altLang="en-US" dirty="0"/>
              <a:t>in grip strength between males and females.</a:t>
            </a:r>
          </a:p>
          <a:p>
            <a:pPr lvl="2" eaLnBrk="1" hangingPunct="1"/>
            <a:r>
              <a:rPr lang="en-GB" altLang="en-US" dirty="0"/>
              <a:t>There is </a:t>
            </a:r>
            <a:r>
              <a:rPr lang="en-GB" altLang="en-US" u="sng" dirty="0"/>
              <a:t>no relationship </a:t>
            </a:r>
            <a:r>
              <a:rPr lang="en-GB" altLang="en-US" dirty="0"/>
              <a:t>between height and weight.</a:t>
            </a:r>
          </a:p>
          <a:p>
            <a:pPr lvl="2" eaLnBrk="1" hangingPunct="1"/>
            <a:endParaRPr lang="en-GB" altLang="en-US" dirty="0"/>
          </a:p>
          <a:p>
            <a:pPr lvl="2" eaLnBrk="1" hangingPunct="1"/>
            <a:endParaRPr lang="en-GB" altLang="en-US" dirty="0"/>
          </a:p>
          <a:p>
            <a:pPr eaLnBrk="1" hangingPunct="1"/>
            <a:r>
              <a:rPr lang="en-GB" altLang="en-US" dirty="0">
                <a:solidFill>
                  <a:srgbClr val="FF0000"/>
                </a:solidFill>
              </a:rPr>
              <a:t>Experimental / alternative – H</a:t>
            </a:r>
            <a:r>
              <a:rPr lang="en-GB" altLang="en-US" baseline="-25000" dirty="0">
                <a:solidFill>
                  <a:srgbClr val="FF0000"/>
                </a:solidFill>
              </a:rPr>
              <a:t>1</a:t>
            </a:r>
          </a:p>
          <a:p>
            <a:pPr eaLnBrk="1" hangingPunct="1"/>
            <a:endParaRPr lang="en-GB" altLang="en-US" baseline="-25000" dirty="0"/>
          </a:p>
          <a:p>
            <a:pPr lvl="2" eaLnBrk="1" hangingPunct="1"/>
            <a:r>
              <a:rPr lang="en-GB" altLang="en-US" i="1" dirty="0"/>
              <a:t>Males </a:t>
            </a:r>
            <a:r>
              <a:rPr lang="en-GB" altLang="en-US" i="1" u="sng" dirty="0"/>
              <a:t>have greater </a:t>
            </a:r>
            <a:r>
              <a:rPr lang="en-GB" altLang="en-US" i="1" dirty="0"/>
              <a:t>grip to weight strength ratios than females.</a:t>
            </a:r>
          </a:p>
          <a:p>
            <a:pPr lvl="2" eaLnBrk="1" hangingPunct="1"/>
            <a:r>
              <a:rPr lang="en-GB" altLang="en-US" i="1" dirty="0"/>
              <a:t>Taller people can jump higher.</a:t>
            </a:r>
          </a:p>
          <a:p>
            <a:pPr marL="914400" lvl="2" indent="0" eaLnBrk="1" hangingPunct="1">
              <a:buNone/>
            </a:pPr>
            <a:endParaRPr lang="en-GB" altLang="en-US" i="1" dirty="0"/>
          </a:p>
          <a:p>
            <a:pPr marL="0" indent="0" algn="ctr">
              <a:buNone/>
            </a:pPr>
            <a:r>
              <a:rPr lang="en-GB" altLang="en-US" dirty="0">
                <a:solidFill>
                  <a:srgbClr val="0070C0"/>
                </a:solidFill>
              </a:rPr>
              <a:t>H</a:t>
            </a:r>
            <a:r>
              <a:rPr lang="en-GB" altLang="en-US" baseline="-25000" dirty="0">
                <a:solidFill>
                  <a:srgbClr val="0070C0"/>
                </a:solidFill>
              </a:rPr>
              <a:t>1 </a:t>
            </a:r>
            <a:r>
              <a:rPr lang="en-GB" altLang="en-US" dirty="0">
                <a:solidFill>
                  <a:srgbClr val="0070C0"/>
                </a:solidFill>
              </a:rPr>
              <a:t>have a directional component and so can be more confusing to prove where as the H</a:t>
            </a:r>
            <a:r>
              <a:rPr lang="en-GB" altLang="en-US" baseline="-25000" dirty="0">
                <a:solidFill>
                  <a:srgbClr val="0070C0"/>
                </a:solidFill>
              </a:rPr>
              <a:t>0</a:t>
            </a:r>
            <a:r>
              <a:rPr lang="en-GB" altLang="en-US" dirty="0">
                <a:solidFill>
                  <a:srgbClr val="0070C0"/>
                </a:solidFill>
              </a:rPr>
              <a:t> only requires proof or disproof.</a:t>
            </a:r>
          </a:p>
          <a:p>
            <a:pPr marL="914400" lvl="2" indent="0" eaLnBrk="1" hangingPunct="1">
              <a:buNone/>
            </a:pPr>
            <a:endParaRPr lang="en-GB" altLang="en-US" i="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07244-6207-7B8D-E81D-E32118ABF65B}"/>
              </a:ext>
            </a:extLst>
          </p:cNvPr>
          <p:cNvSpPr>
            <a:spLocks noGrp="1"/>
          </p:cNvSpPr>
          <p:nvPr>
            <p:ph type="title"/>
          </p:nvPr>
        </p:nvSpPr>
        <p:spPr>
          <a:xfrm>
            <a:off x="838200" y="365126"/>
            <a:ext cx="10515600" cy="695130"/>
          </a:xfrm>
        </p:spPr>
        <p:txBody>
          <a:bodyPr/>
          <a:lstStyle/>
          <a:p>
            <a:pPr algn="ctr"/>
            <a:r>
              <a:rPr lang="en-GB" dirty="0"/>
              <a:t>Type of Data</a:t>
            </a:r>
          </a:p>
        </p:txBody>
      </p:sp>
      <p:sp>
        <p:nvSpPr>
          <p:cNvPr id="3" name="Content Placeholder 2">
            <a:extLst>
              <a:ext uri="{FF2B5EF4-FFF2-40B4-BE49-F238E27FC236}">
                <a16:creationId xmlns:a16="http://schemas.microsoft.com/office/drawing/2014/main" id="{D277791E-4C0C-DBDC-42F1-B7428CE38F7D}"/>
              </a:ext>
            </a:extLst>
          </p:cNvPr>
          <p:cNvSpPr>
            <a:spLocks noGrp="1"/>
          </p:cNvSpPr>
          <p:nvPr>
            <p:ph idx="1"/>
          </p:nvPr>
        </p:nvSpPr>
        <p:spPr>
          <a:xfrm>
            <a:off x="838200" y="1301477"/>
            <a:ext cx="10515599" cy="4875486"/>
          </a:xfrm>
        </p:spPr>
        <p:txBody>
          <a:bodyPr>
            <a:normAutofit lnSpcReduction="10000"/>
          </a:bodyPr>
          <a:lstStyle/>
          <a:p>
            <a:pPr marL="0" indent="0">
              <a:buNone/>
            </a:pPr>
            <a:r>
              <a:rPr lang="en-GB" dirty="0">
                <a:solidFill>
                  <a:srgbClr val="FF0000"/>
                </a:solidFill>
              </a:rPr>
              <a:t>Nominal</a:t>
            </a:r>
            <a:r>
              <a:rPr lang="en-GB" dirty="0"/>
              <a:t> - </a:t>
            </a:r>
            <a:r>
              <a:rPr lang="en-GB" altLang="en-US" sz="2800" dirty="0"/>
              <a:t>observations are assigned a code or label e.g. males / female</a:t>
            </a:r>
            <a:endParaRPr lang="en-GB" dirty="0"/>
          </a:p>
          <a:p>
            <a:pPr marL="0" indent="0">
              <a:buNone/>
            </a:pPr>
            <a:endParaRPr lang="en-GB" dirty="0"/>
          </a:p>
          <a:p>
            <a:pPr marL="0" indent="0">
              <a:buNone/>
            </a:pPr>
            <a:r>
              <a:rPr lang="en-GB" dirty="0">
                <a:solidFill>
                  <a:srgbClr val="FF0000"/>
                </a:solidFill>
              </a:rPr>
              <a:t>Ordinal</a:t>
            </a:r>
            <a:r>
              <a:rPr lang="en-GB" dirty="0"/>
              <a:t> - </a:t>
            </a:r>
            <a:r>
              <a:rPr lang="en-GB" altLang="en-US" sz="2800" dirty="0"/>
              <a:t>if observations can be ranked or have a ranking scale but not measured e.g. Likert scale; strongly agree, agree, neutral, disagree, strongly disagree.</a:t>
            </a:r>
          </a:p>
          <a:p>
            <a:pPr marL="0" indent="0">
              <a:buNone/>
            </a:pPr>
            <a:endParaRPr lang="en-GB" dirty="0"/>
          </a:p>
          <a:p>
            <a:pPr marL="0" indent="0">
              <a:buNone/>
            </a:pPr>
            <a:r>
              <a:rPr lang="en-GB" dirty="0"/>
              <a:t>Interval</a:t>
            </a:r>
          </a:p>
          <a:p>
            <a:pPr marL="0" indent="0">
              <a:buNone/>
            </a:pPr>
            <a:r>
              <a:rPr lang="en-GB" dirty="0"/>
              <a:t>	  	SPSS uses </a:t>
            </a:r>
            <a:r>
              <a:rPr lang="en-GB" dirty="0">
                <a:solidFill>
                  <a:srgbClr val="FF0000"/>
                </a:solidFill>
              </a:rPr>
              <a:t>Scale	</a:t>
            </a:r>
            <a:r>
              <a:rPr lang="en-GB" dirty="0"/>
              <a:t>	</a:t>
            </a:r>
          </a:p>
          <a:p>
            <a:pPr marL="0" indent="0">
              <a:buNone/>
            </a:pPr>
            <a:r>
              <a:rPr lang="en-GB" dirty="0"/>
              <a:t>Ratio</a:t>
            </a:r>
            <a:r>
              <a:rPr lang="en-GB" altLang="en-US" sz="2800" dirty="0"/>
              <a:t> 		</a:t>
            </a:r>
            <a:r>
              <a:rPr lang="en-GB" altLang="en-US" dirty="0"/>
              <a:t>	</a:t>
            </a:r>
            <a:r>
              <a:rPr lang="en-GB" altLang="en-US" sz="2800" dirty="0"/>
              <a:t>Where the observations have a defined zero and 				differences and ratios are interpretable. e.g. speed, 			weight.</a:t>
            </a:r>
            <a:endParaRPr lang="en-GB" dirty="0"/>
          </a:p>
        </p:txBody>
      </p:sp>
      <p:sp>
        <p:nvSpPr>
          <p:cNvPr id="4" name="Right Brace 3">
            <a:extLst>
              <a:ext uri="{FF2B5EF4-FFF2-40B4-BE49-F238E27FC236}">
                <a16:creationId xmlns:a16="http://schemas.microsoft.com/office/drawing/2014/main" id="{007FCFF5-D248-4525-7275-0A8446C71796}"/>
              </a:ext>
            </a:extLst>
          </p:cNvPr>
          <p:cNvSpPr/>
          <p:nvPr/>
        </p:nvSpPr>
        <p:spPr>
          <a:xfrm>
            <a:off x="2260832" y="3850430"/>
            <a:ext cx="258052" cy="138562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596649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E612E9E5-A311-1B24-376C-4E604F0AC7C6}"/>
              </a:ext>
            </a:extLst>
          </p:cNvPr>
          <p:cNvSpPr>
            <a:spLocks noGrp="1"/>
          </p:cNvSpPr>
          <p:nvPr>
            <p:ph type="title"/>
          </p:nvPr>
        </p:nvSpPr>
        <p:spPr>
          <a:xfrm>
            <a:off x="838200" y="365126"/>
            <a:ext cx="10515600" cy="756838"/>
          </a:xfrm>
        </p:spPr>
        <p:txBody>
          <a:bodyPr/>
          <a:lstStyle/>
          <a:p>
            <a:pPr algn="ctr" eaLnBrk="1" hangingPunct="1"/>
            <a:r>
              <a:rPr lang="en-US" altLang="en-US" dirty="0"/>
              <a:t>Variables</a:t>
            </a:r>
          </a:p>
        </p:txBody>
      </p:sp>
      <p:sp>
        <p:nvSpPr>
          <p:cNvPr id="12291" name="Content Placeholder 2">
            <a:extLst>
              <a:ext uri="{FF2B5EF4-FFF2-40B4-BE49-F238E27FC236}">
                <a16:creationId xmlns:a16="http://schemas.microsoft.com/office/drawing/2014/main" id="{79E793F4-F8F2-6C53-138B-3DEB55B9E4D1}"/>
              </a:ext>
            </a:extLst>
          </p:cNvPr>
          <p:cNvSpPr>
            <a:spLocks noGrp="1"/>
          </p:cNvSpPr>
          <p:nvPr>
            <p:ph idx="1"/>
          </p:nvPr>
        </p:nvSpPr>
        <p:spPr>
          <a:xfrm>
            <a:off x="838200" y="1371229"/>
            <a:ext cx="10515600" cy="5057619"/>
          </a:xfrm>
        </p:spPr>
        <p:txBody>
          <a:bodyPr>
            <a:normAutofit fontScale="92500" lnSpcReduction="10000"/>
          </a:bodyPr>
          <a:lstStyle/>
          <a:p>
            <a:pPr marL="0" indent="0" algn="ctr">
              <a:buNone/>
            </a:pPr>
            <a:r>
              <a:rPr lang="en-US" altLang="en-US" sz="2400" b="1" dirty="0"/>
              <a:t>‘</a:t>
            </a:r>
            <a:r>
              <a:rPr lang="en-US" altLang="ja-JP" sz="2400" i="1" dirty="0">
                <a:ea typeface="ＭＳ Ｐゴシック" panose="020B0600070205080204" pitchFamily="34" charset="-128"/>
              </a:rPr>
              <a:t>any characteristics, number, or quantity that can be measured or counted</a:t>
            </a:r>
            <a:r>
              <a:rPr lang="en-US" altLang="en-US" sz="2400" i="1" dirty="0"/>
              <a:t>’</a:t>
            </a:r>
            <a:endParaRPr lang="en-US" altLang="ja-JP" sz="2400" i="1" dirty="0">
              <a:ea typeface="ＭＳ Ｐゴシック" panose="020B0600070205080204" pitchFamily="34" charset="-128"/>
            </a:endParaRPr>
          </a:p>
          <a:p>
            <a:pPr marL="0" indent="0">
              <a:buNone/>
            </a:pPr>
            <a:endParaRPr lang="en-US" altLang="en-US" dirty="0"/>
          </a:p>
          <a:p>
            <a:pPr marL="0" indent="0"/>
            <a:r>
              <a:rPr lang="en-US" altLang="en-US" dirty="0"/>
              <a:t>Independent variable</a:t>
            </a:r>
          </a:p>
          <a:p>
            <a:pPr marL="0" indent="0">
              <a:buNone/>
            </a:pPr>
            <a:endParaRPr lang="en-US" altLang="en-US" sz="2000" dirty="0"/>
          </a:p>
          <a:p>
            <a:pPr marL="0" indent="0" algn="ctr">
              <a:buNone/>
            </a:pPr>
            <a:r>
              <a:rPr lang="en-US" altLang="en-US" sz="2000" dirty="0"/>
              <a:t>Chosen or manipulated </a:t>
            </a:r>
          </a:p>
          <a:p>
            <a:pPr marL="0" indent="0">
              <a:buNone/>
            </a:pPr>
            <a:endParaRPr lang="en-US" altLang="en-US" dirty="0"/>
          </a:p>
          <a:p>
            <a:pPr marL="0" indent="0"/>
            <a:r>
              <a:rPr lang="en-US" altLang="en-US" dirty="0"/>
              <a:t>Dependent variable</a:t>
            </a:r>
          </a:p>
          <a:p>
            <a:pPr marL="0" indent="0" algn="ctr">
              <a:buNone/>
            </a:pPr>
            <a:r>
              <a:rPr lang="en-US" altLang="en-US" sz="2000" dirty="0"/>
              <a:t>Measured</a:t>
            </a:r>
          </a:p>
          <a:p>
            <a:pPr marL="0" indent="0"/>
            <a:endParaRPr lang="en-US" altLang="en-US" dirty="0"/>
          </a:p>
          <a:p>
            <a:pPr marL="0" indent="0">
              <a:buNone/>
            </a:pPr>
            <a:r>
              <a:rPr lang="en-US" altLang="en-US" dirty="0">
                <a:solidFill>
                  <a:srgbClr val="00B050"/>
                </a:solidFill>
              </a:rPr>
              <a:t>i.e</a:t>
            </a:r>
            <a:r>
              <a:rPr lang="en-US" altLang="en-US" sz="2600" dirty="0">
                <a:solidFill>
                  <a:srgbClr val="00B050"/>
                </a:solidFill>
              </a:rPr>
              <a:t>. the dependent variable depends on what we do to the independent variable.</a:t>
            </a:r>
          </a:p>
          <a:p>
            <a:pPr marL="0" indent="0">
              <a:buNone/>
            </a:pPr>
            <a:endParaRPr lang="en-US" altLang="en-US" dirty="0">
              <a:solidFill>
                <a:srgbClr val="00B050"/>
              </a:solidFill>
            </a:endParaRPr>
          </a:p>
          <a:p>
            <a:pPr marL="0" indent="0" algn="ctr">
              <a:buNone/>
            </a:pPr>
            <a:r>
              <a:rPr lang="en-US" altLang="en-US" dirty="0">
                <a:solidFill>
                  <a:srgbClr val="FF0000"/>
                </a:solidFill>
              </a:rPr>
              <a:t>The effect of free school meals on BMI in year 11 pupils</a:t>
            </a:r>
          </a:p>
        </p:txBody>
      </p:sp>
      <p:cxnSp>
        <p:nvCxnSpPr>
          <p:cNvPr id="3" name="Straight Arrow Connector 2">
            <a:extLst>
              <a:ext uri="{FF2B5EF4-FFF2-40B4-BE49-F238E27FC236}">
                <a16:creationId xmlns:a16="http://schemas.microsoft.com/office/drawing/2014/main" id="{3F68D3F8-97BB-D782-30FD-460F184919B8}"/>
              </a:ext>
            </a:extLst>
          </p:cNvPr>
          <p:cNvCxnSpPr/>
          <p:nvPr/>
        </p:nvCxnSpPr>
        <p:spPr>
          <a:xfrm>
            <a:off x="2546856" y="5396643"/>
            <a:ext cx="4639318" cy="577811"/>
          </a:xfrm>
          <a:prstGeom prst="straightConnector1">
            <a:avLst/>
          </a:prstGeom>
          <a:ln w="28575">
            <a:tailEnd type="triangle"/>
          </a:ln>
        </p:spPr>
        <p:style>
          <a:lnRef idx="1">
            <a:schemeClr val="accent2"/>
          </a:lnRef>
          <a:fillRef idx="0">
            <a:schemeClr val="accent2"/>
          </a:fillRef>
          <a:effectRef idx="0">
            <a:schemeClr val="accent2"/>
          </a:effectRef>
          <a:fontRef idx="minor">
            <a:schemeClr val="tx1"/>
          </a:fontRef>
        </p:style>
      </p:cxnSp>
      <p:cxnSp>
        <p:nvCxnSpPr>
          <p:cNvPr id="5" name="Straight Arrow Connector 4">
            <a:extLst>
              <a:ext uri="{FF2B5EF4-FFF2-40B4-BE49-F238E27FC236}">
                <a16:creationId xmlns:a16="http://schemas.microsoft.com/office/drawing/2014/main" id="{ADBBFEDA-4E83-8E3E-B57C-C1357B42D1FF}"/>
              </a:ext>
            </a:extLst>
          </p:cNvPr>
          <p:cNvCxnSpPr/>
          <p:nvPr/>
        </p:nvCxnSpPr>
        <p:spPr>
          <a:xfrm flipH="1">
            <a:off x="4689806" y="5430302"/>
            <a:ext cx="3719308" cy="57781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CF24B-78BE-36E8-C413-3494999596D4}"/>
              </a:ext>
            </a:extLst>
          </p:cNvPr>
          <p:cNvSpPr>
            <a:spLocks noGrp="1"/>
          </p:cNvSpPr>
          <p:nvPr>
            <p:ph type="title"/>
          </p:nvPr>
        </p:nvSpPr>
        <p:spPr/>
        <p:txBody>
          <a:bodyPr/>
          <a:lstStyle/>
          <a:p>
            <a:pPr algn="ctr"/>
            <a:r>
              <a:rPr lang="en-GB" dirty="0"/>
              <a:t>Information we want to know</a:t>
            </a:r>
          </a:p>
        </p:txBody>
      </p:sp>
      <p:sp>
        <p:nvSpPr>
          <p:cNvPr id="3" name="Content Placeholder 2">
            <a:extLst>
              <a:ext uri="{FF2B5EF4-FFF2-40B4-BE49-F238E27FC236}">
                <a16:creationId xmlns:a16="http://schemas.microsoft.com/office/drawing/2014/main" id="{33A3607B-030F-22FC-6F41-F6D9B3A8EE50}"/>
              </a:ext>
            </a:extLst>
          </p:cNvPr>
          <p:cNvSpPr>
            <a:spLocks noGrp="1"/>
          </p:cNvSpPr>
          <p:nvPr>
            <p:ph idx="1"/>
          </p:nvPr>
        </p:nvSpPr>
        <p:spPr/>
        <p:txBody>
          <a:bodyPr/>
          <a:lstStyle/>
          <a:p>
            <a:pPr marL="0" indent="0">
              <a:buNone/>
            </a:pPr>
            <a:r>
              <a:rPr lang="en-GB" dirty="0"/>
              <a:t>The average or mean score?</a:t>
            </a:r>
          </a:p>
          <a:p>
            <a:pPr marL="0" indent="0">
              <a:buNone/>
            </a:pPr>
            <a:r>
              <a:rPr lang="en-GB" dirty="0"/>
              <a:t>How similar or different are the groups score?</a:t>
            </a:r>
          </a:p>
          <a:p>
            <a:pPr marL="0" indent="0">
              <a:buNone/>
            </a:pPr>
            <a:r>
              <a:rPr lang="en-GB" dirty="0"/>
              <a:t>How does the group reflect the whole population?</a:t>
            </a:r>
          </a:p>
          <a:p>
            <a:pPr marL="0" indent="0">
              <a:buNone/>
            </a:pPr>
            <a:endParaRPr lang="en-GB" dirty="0"/>
          </a:p>
          <a:p>
            <a:pPr marL="0" indent="0">
              <a:buNone/>
            </a:pPr>
            <a:r>
              <a:rPr lang="en-GB" dirty="0"/>
              <a:t>Are two of more sets of data related?</a:t>
            </a:r>
          </a:p>
          <a:p>
            <a:pPr marL="0" indent="0">
              <a:buNone/>
            </a:pPr>
            <a:r>
              <a:rPr lang="en-GB" dirty="0"/>
              <a:t>Can I predict one score from another score?</a:t>
            </a:r>
          </a:p>
          <a:p>
            <a:pPr marL="0" indent="0">
              <a:buNone/>
            </a:pPr>
            <a:r>
              <a:rPr lang="en-GB" dirty="0"/>
              <a:t>Are two or more sets of different?</a:t>
            </a:r>
          </a:p>
        </p:txBody>
      </p:sp>
    </p:spTree>
    <p:extLst>
      <p:ext uri="{BB962C8B-B14F-4D97-AF65-F5344CB8AC3E}">
        <p14:creationId xmlns:p14="http://schemas.microsoft.com/office/powerpoint/2010/main" val="1860088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B072-4527-2D4A-69DD-5C7835A956DB}"/>
              </a:ext>
            </a:extLst>
          </p:cNvPr>
          <p:cNvSpPr>
            <a:spLocks noGrp="1"/>
          </p:cNvSpPr>
          <p:nvPr>
            <p:ph type="title"/>
          </p:nvPr>
        </p:nvSpPr>
        <p:spPr/>
        <p:txBody>
          <a:bodyPr/>
          <a:lstStyle/>
          <a:p>
            <a:pPr algn="ctr"/>
            <a:r>
              <a:rPr lang="en-GB" dirty="0"/>
              <a:t>Consider the data set provided</a:t>
            </a:r>
          </a:p>
        </p:txBody>
      </p:sp>
      <p:sp>
        <p:nvSpPr>
          <p:cNvPr id="3" name="Content Placeholder 2">
            <a:extLst>
              <a:ext uri="{FF2B5EF4-FFF2-40B4-BE49-F238E27FC236}">
                <a16:creationId xmlns:a16="http://schemas.microsoft.com/office/drawing/2014/main" id="{EB106585-15EC-717A-9CC5-E8A034DE1B42}"/>
              </a:ext>
            </a:extLst>
          </p:cNvPr>
          <p:cNvSpPr>
            <a:spLocks noGrp="1"/>
          </p:cNvSpPr>
          <p:nvPr>
            <p:ph idx="1"/>
          </p:nvPr>
        </p:nvSpPr>
        <p:spPr/>
        <p:txBody>
          <a:bodyPr>
            <a:normAutofit lnSpcReduction="10000"/>
          </a:bodyPr>
          <a:lstStyle/>
          <a:p>
            <a:pPr marL="514350" indent="-514350">
              <a:buFont typeface="+mj-lt"/>
              <a:buAutoNum type="arabicPeriod"/>
            </a:pPr>
            <a:r>
              <a:rPr lang="en-GB" dirty="0"/>
              <a:t>What are these types of data?</a:t>
            </a:r>
          </a:p>
          <a:p>
            <a:pPr marL="514350" indent="-514350">
              <a:buFont typeface="+mj-lt"/>
              <a:buAutoNum type="arabicPeriod"/>
            </a:pPr>
            <a:endParaRPr lang="en-GB" dirty="0"/>
          </a:p>
          <a:p>
            <a:pPr marL="514350" indent="-514350">
              <a:buFont typeface="+mj-lt"/>
              <a:buAutoNum type="arabicPeriod"/>
            </a:pPr>
            <a:r>
              <a:rPr lang="en-GB" dirty="0"/>
              <a:t>Describe are the independent and dependent variables?</a:t>
            </a:r>
          </a:p>
          <a:p>
            <a:pPr marL="514350" indent="-514350">
              <a:buFont typeface="+mj-lt"/>
              <a:buAutoNum type="arabicPeriod"/>
            </a:pPr>
            <a:endParaRPr lang="en-GB" dirty="0"/>
          </a:p>
          <a:p>
            <a:pPr marL="514350" indent="-514350">
              <a:buFont typeface="+mj-lt"/>
              <a:buAutoNum type="arabicPeriod"/>
            </a:pPr>
            <a:r>
              <a:rPr lang="en-GB" dirty="0"/>
              <a:t>Write a research question for the study.</a:t>
            </a:r>
          </a:p>
          <a:p>
            <a:pPr marL="514350" indent="-514350">
              <a:buFont typeface="+mj-lt"/>
              <a:buAutoNum type="arabicPeriod"/>
            </a:pPr>
            <a:endParaRPr lang="en-GB" dirty="0"/>
          </a:p>
          <a:p>
            <a:pPr marL="514350" indent="-514350">
              <a:buFont typeface="+mj-lt"/>
              <a:buAutoNum type="arabicPeriod"/>
            </a:pPr>
            <a:r>
              <a:rPr lang="en-GB" dirty="0"/>
              <a:t>What are the aims and objectives?</a:t>
            </a:r>
          </a:p>
          <a:p>
            <a:pPr marL="514350" indent="-514350">
              <a:buFont typeface="+mj-lt"/>
              <a:buAutoNum type="arabicPeriod"/>
            </a:pPr>
            <a:endParaRPr lang="en-GB" dirty="0"/>
          </a:p>
          <a:p>
            <a:pPr marL="514350" indent="-514350">
              <a:buFont typeface="+mj-lt"/>
              <a:buAutoNum type="arabicPeriod"/>
            </a:pPr>
            <a:r>
              <a:rPr lang="en-GB" dirty="0"/>
              <a:t>Write a hypotheses for each of the dependent variables?</a:t>
            </a:r>
          </a:p>
        </p:txBody>
      </p:sp>
    </p:spTree>
    <p:extLst>
      <p:ext uri="{BB962C8B-B14F-4D97-AF65-F5344CB8AC3E}">
        <p14:creationId xmlns:p14="http://schemas.microsoft.com/office/powerpoint/2010/main" val="1183332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A97DC-1737-2161-2C4A-B59B2B42A18B}"/>
              </a:ext>
            </a:extLst>
          </p:cNvPr>
          <p:cNvSpPr>
            <a:spLocks noGrp="1"/>
          </p:cNvSpPr>
          <p:nvPr>
            <p:ph type="title"/>
          </p:nvPr>
        </p:nvSpPr>
        <p:spPr>
          <a:xfrm>
            <a:off x="486370" y="264149"/>
            <a:ext cx="10515600" cy="953182"/>
          </a:xfrm>
        </p:spPr>
        <p:txBody>
          <a:bodyPr/>
          <a:lstStyle/>
          <a:p>
            <a:pPr algn="ctr"/>
            <a:r>
              <a:rPr lang="en-GB" dirty="0"/>
              <a:t>Data</a:t>
            </a:r>
          </a:p>
        </p:txBody>
      </p:sp>
      <p:sp>
        <p:nvSpPr>
          <p:cNvPr id="4" name="Text Placeholder 3">
            <a:extLst>
              <a:ext uri="{FF2B5EF4-FFF2-40B4-BE49-F238E27FC236}">
                <a16:creationId xmlns:a16="http://schemas.microsoft.com/office/drawing/2014/main" id="{3DB5EC58-31F9-321F-A78E-73E602B6F565}"/>
              </a:ext>
            </a:extLst>
          </p:cNvPr>
          <p:cNvSpPr>
            <a:spLocks noGrp="1"/>
          </p:cNvSpPr>
          <p:nvPr>
            <p:ph type="body" idx="1"/>
          </p:nvPr>
        </p:nvSpPr>
        <p:spPr>
          <a:xfrm>
            <a:off x="586384" y="1255849"/>
            <a:ext cx="3828542" cy="456177"/>
          </a:xfrm>
        </p:spPr>
        <p:txBody>
          <a:bodyPr/>
          <a:lstStyle/>
          <a:p>
            <a:pPr algn="ctr"/>
            <a:r>
              <a:rPr lang="en-GB" dirty="0"/>
              <a:t>Parametric</a:t>
            </a:r>
          </a:p>
        </p:txBody>
      </p:sp>
      <p:sp>
        <p:nvSpPr>
          <p:cNvPr id="5" name="Content Placeholder 4">
            <a:extLst>
              <a:ext uri="{FF2B5EF4-FFF2-40B4-BE49-F238E27FC236}">
                <a16:creationId xmlns:a16="http://schemas.microsoft.com/office/drawing/2014/main" id="{72668987-13AC-5714-EEDD-3FE77286EA51}"/>
              </a:ext>
            </a:extLst>
          </p:cNvPr>
          <p:cNvSpPr>
            <a:spLocks noGrp="1"/>
          </p:cNvSpPr>
          <p:nvPr>
            <p:ph sz="half" idx="2"/>
          </p:nvPr>
        </p:nvSpPr>
        <p:spPr>
          <a:xfrm>
            <a:off x="938214" y="1926270"/>
            <a:ext cx="3229880" cy="1008035"/>
          </a:xfrm>
        </p:spPr>
        <p:txBody>
          <a:bodyPr/>
          <a:lstStyle/>
          <a:p>
            <a:pPr marL="0" indent="0">
              <a:buNone/>
            </a:pPr>
            <a:r>
              <a:rPr lang="en-GB" dirty="0">
                <a:solidFill>
                  <a:srgbClr val="FF0000"/>
                </a:solidFill>
              </a:rPr>
              <a:t>Scale or ratio data</a:t>
            </a:r>
          </a:p>
          <a:p>
            <a:pPr marL="0" indent="0">
              <a:buNone/>
            </a:pPr>
            <a:r>
              <a:rPr lang="en-GB" dirty="0"/>
              <a:t>Normal distribution</a:t>
            </a:r>
          </a:p>
        </p:txBody>
      </p:sp>
      <p:sp>
        <p:nvSpPr>
          <p:cNvPr id="6" name="Text Placeholder 5">
            <a:extLst>
              <a:ext uri="{FF2B5EF4-FFF2-40B4-BE49-F238E27FC236}">
                <a16:creationId xmlns:a16="http://schemas.microsoft.com/office/drawing/2014/main" id="{55A07FD2-0C70-BA07-6A0D-001865DE7BE4}"/>
              </a:ext>
            </a:extLst>
          </p:cNvPr>
          <p:cNvSpPr>
            <a:spLocks noGrp="1"/>
          </p:cNvSpPr>
          <p:nvPr>
            <p:ph type="body" sz="quarter" idx="3"/>
          </p:nvPr>
        </p:nvSpPr>
        <p:spPr>
          <a:xfrm>
            <a:off x="6096000" y="1228457"/>
            <a:ext cx="3945571" cy="456177"/>
          </a:xfrm>
        </p:spPr>
        <p:txBody>
          <a:bodyPr/>
          <a:lstStyle/>
          <a:p>
            <a:pPr algn="ctr"/>
            <a:r>
              <a:rPr lang="en-GB" dirty="0"/>
              <a:t>Non-Parametric</a:t>
            </a:r>
          </a:p>
        </p:txBody>
      </p:sp>
      <p:sp>
        <p:nvSpPr>
          <p:cNvPr id="7" name="Content Placeholder 6">
            <a:extLst>
              <a:ext uri="{FF2B5EF4-FFF2-40B4-BE49-F238E27FC236}">
                <a16:creationId xmlns:a16="http://schemas.microsoft.com/office/drawing/2014/main" id="{E0D472E1-41E7-60D1-6B67-344F05B07FBF}"/>
              </a:ext>
            </a:extLst>
          </p:cNvPr>
          <p:cNvSpPr>
            <a:spLocks noGrp="1"/>
          </p:cNvSpPr>
          <p:nvPr>
            <p:ph sz="quarter" idx="4"/>
          </p:nvPr>
        </p:nvSpPr>
        <p:spPr>
          <a:xfrm>
            <a:off x="6388131" y="1855817"/>
            <a:ext cx="4001248" cy="1078488"/>
          </a:xfrm>
        </p:spPr>
        <p:txBody>
          <a:bodyPr/>
          <a:lstStyle/>
          <a:p>
            <a:pPr marL="0" indent="0">
              <a:buNone/>
            </a:pPr>
            <a:r>
              <a:rPr lang="en-GB" dirty="0">
                <a:solidFill>
                  <a:srgbClr val="FF0000"/>
                </a:solidFill>
              </a:rPr>
              <a:t>Ordinal data</a:t>
            </a:r>
          </a:p>
          <a:p>
            <a:pPr marL="0" indent="0">
              <a:buNone/>
            </a:pPr>
            <a:r>
              <a:rPr lang="en-GB" dirty="0"/>
              <a:t>Non-normal distribution</a:t>
            </a:r>
          </a:p>
        </p:txBody>
      </p:sp>
      <p:pic>
        <p:nvPicPr>
          <p:cNvPr id="1028" name="Picture 4" descr="What is Skewness? | aiSource">
            <a:extLst>
              <a:ext uri="{FF2B5EF4-FFF2-40B4-BE49-F238E27FC236}">
                <a16:creationId xmlns:a16="http://schemas.microsoft.com/office/drawing/2014/main" id="{3FD4F7A0-0A4A-7AEB-BDDE-9738B818F1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6435" y="3299974"/>
            <a:ext cx="8072320" cy="329387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AA3927F-1CCA-69DB-5E35-F9834EEA94B8}"/>
              </a:ext>
            </a:extLst>
          </p:cNvPr>
          <p:cNvSpPr txBox="1"/>
          <p:nvPr/>
        </p:nvSpPr>
        <p:spPr>
          <a:xfrm>
            <a:off x="8662086" y="3429000"/>
            <a:ext cx="2965622" cy="2031325"/>
          </a:xfrm>
          <a:prstGeom prst="rect">
            <a:avLst/>
          </a:prstGeom>
          <a:noFill/>
        </p:spPr>
        <p:txBody>
          <a:bodyPr wrap="square" rtlCol="0">
            <a:spAutoFit/>
          </a:bodyPr>
          <a:lstStyle/>
          <a:p>
            <a:r>
              <a:rPr lang="en-GB" dirty="0"/>
              <a:t>Normal distributions mean that the number of data points are same below and above the mean </a:t>
            </a:r>
            <a:r>
              <a:rPr lang="en-GB" dirty="0" err="1"/>
              <a:t>i.e</a:t>
            </a:r>
            <a:r>
              <a:rPr lang="en-GB" dirty="0"/>
              <a:t> the curve look symmetrical.</a:t>
            </a:r>
          </a:p>
          <a:p>
            <a:endParaRPr lang="en-GB" dirty="0"/>
          </a:p>
          <a:p>
            <a:r>
              <a:rPr lang="en-GB" dirty="0"/>
              <a:t>Use </a:t>
            </a:r>
            <a:r>
              <a:rPr lang="en-GB" dirty="0" err="1"/>
              <a:t>Levene’s</a:t>
            </a:r>
            <a:r>
              <a:rPr lang="en-GB" dirty="0"/>
              <a:t> test to compute</a:t>
            </a:r>
          </a:p>
        </p:txBody>
      </p:sp>
    </p:spTree>
    <p:extLst>
      <p:ext uri="{BB962C8B-B14F-4D97-AF65-F5344CB8AC3E}">
        <p14:creationId xmlns:p14="http://schemas.microsoft.com/office/powerpoint/2010/main" val="1270949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D7EA7-0823-877A-2B58-15A0014E1ED5}"/>
              </a:ext>
            </a:extLst>
          </p:cNvPr>
          <p:cNvSpPr>
            <a:spLocks noGrp="1"/>
          </p:cNvSpPr>
          <p:nvPr>
            <p:ph type="title"/>
          </p:nvPr>
        </p:nvSpPr>
        <p:spPr/>
        <p:txBody>
          <a:bodyPr/>
          <a:lstStyle/>
          <a:p>
            <a:pPr algn="ctr"/>
            <a:r>
              <a:rPr lang="en-GB" dirty="0"/>
              <a:t>Significance</a:t>
            </a:r>
          </a:p>
        </p:txBody>
      </p:sp>
      <p:sp>
        <p:nvSpPr>
          <p:cNvPr id="3" name="Content Placeholder 2">
            <a:extLst>
              <a:ext uri="{FF2B5EF4-FFF2-40B4-BE49-F238E27FC236}">
                <a16:creationId xmlns:a16="http://schemas.microsoft.com/office/drawing/2014/main" id="{D204F7AB-FD56-446B-0AEE-DCBD6B24AE1C}"/>
              </a:ext>
            </a:extLst>
          </p:cNvPr>
          <p:cNvSpPr>
            <a:spLocks noGrp="1"/>
          </p:cNvSpPr>
          <p:nvPr>
            <p:ph idx="1"/>
          </p:nvPr>
        </p:nvSpPr>
        <p:spPr>
          <a:xfrm>
            <a:off x="838200" y="1825624"/>
            <a:ext cx="10515600" cy="5032375"/>
          </a:xfrm>
        </p:spPr>
        <p:txBody>
          <a:bodyPr>
            <a:normAutofit fontScale="85000" lnSpcReduction="10000"/>
          </a:bodyPr>
          <a:lstStyle/>
          <a:p>
            <a:pPr marL="0" indent="0">
              <a:buNone/>
            </a:pPr>
            <a:r>
              <a:rPr lang="en-GB" dirty="0"/>
              <a:t>Statistical analysis provides probability of outcome </a:t>
            </a:r>
            <a:r>
              <a:rPr lang="en-GB" u="sng" dirty="0">
                <a:solidFill>
                  <a:srgbClr val="FF0000"/>
                </a:solidFill>
              </a:rPr>
              <a:t>not</a:t>
            </a:r>
            <a:r>
              <a:rPr lang="en-GB" dirty="0"/>
              <a:t> absolute answers that in social sciences is considered to be significant if the computed value or </a:t>
            </a:r>
            <a:r>
              <a:rPr lang="en-GB" u="sng" dirty="0">
                <a:solidFill>
                  <a:srgbClr val="00B0F0"/>
                </a:solidFill>
              </a:rPr>
              <a:t>alpha</a:t>
            </a:r>
            <a:r>
              <a:rPr lang="en-GB" dirty="0"/>
              <a:t> is less than .05.</a:t>
            </a:r>
          </a:p>
          <a:p>
            <a:pPr marL="0" indent="0">
              <a:buNone/>
            </a:pPr>
            <a:endParaRPr lang="en-GB" dirty="0"/>
          </a:p>
          <a:p>
            <a:pPr marL="0" indent="0">
              <a:buNone/>
            </a:pPr>
            <a:r>
              <a:rPr lang="en-GB" dirty="0"/>
              <a:t>We commonly use  both P&lt;.05 and P&lt;.01</a:t>
            </a:r>
          </a:p>
          <a:p>
            <a:pPr marL="0" indent="0">
              <a:buNone/>
            </a:pPr>
            <a:endParaRPr lang="en-GB" dirty="0"/>
          </a:p>
          <a:p>
            <a:pPr marL="0" indent="0">
              <a:buNone/>
            </a:pPr>
            <a:r>
              <a:rPr lang="en-GB" dirty="0"/>
              <a:t>Correlations – if P&lt;.05 then we say that more than 95 / 100 there is a relationship between the two sets of data i.e. if we eat more fat we have more body fat.</a:t>
            </a:r>
          </a:p>
          <a:p>
            <a:pPr marL="0" indent="0">
              <a:buNone/>
            </a:pPr>
            <a:endParaRPr lang="en-GB" dirty="0"/>
          </a:p>
          <a:p>
            <a:pPr marL="0" indent="0">
              <a:buNone/>
            </a:pPr>
            <a:r>
              <a:rPr lang="en-GB" dirty="0"/>
              <a:t>Differences – if P&lt;.01 then 99 /100 there is a difference between the data sets </a:t>
            </a:r>
          </a:p>
          <a:p>
            <a:pPr marL="0" indent="0">
              <a:buNone/>
            </a:pPr>
            <a:endParaRPr lang="en-GB" dirty="0"/>
          </a:p>
          <a:p>
            <a:pPr marL="0" indent="0" algn="ctr">
              <a:buNone/>
            </a:pPr>
            <a:r>
              <a:rPr lang="en-GB" dirty="0">
                <a:solidFill>
                  <a:srgbClr val="FF0000"/>
                </a:solidFill>
              </a:rPr>
              <a:t>The p value comes from the SPSS output and there are specific ways to write it up in the results section of your report.</a:t>
            </a:r>
          </a:p>
        </p:txBody>
      </p:sp>
    </p:spTree>
    <p:extLst>
      <p:ext uri="{BB962C8B-B14F-4D97-AF65-F5344CB8AC3E}">
        <p14:creationId xmlns:p14="http://schemas.microsoft.com/office/powerpoint/2010/main" val="1157228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76ADC-418B-9D01-DD36-DABCF29261D3}"/>
              </a:ext>
            </a:extLst>
          </p:cNvPr>
          <p:cNvSpPr>
            <a:spLocks noGrp="1"/>
          </p:cNvSpPr>
          <p:nvPr>
            <p:ph type="title"/>
          </p:nvPr>
        </p:nvSpPr>
        <p:spPr>
          <a:xfrm>
            <a:off x="838200" y="365125"/>
            <a:ext cx="10515600" cy="616593"/>
          </a:xfrm>
        </p:spPr>
        <p:txBody>
          <a:bodyPr>
            <a:normAutofit fontScale="90000"/>
          </a:bodyPr>
          <a:lstStyle/>
          <a:p>
            <a:pPr algn="ctr"/>
            <a:r>
              <a:rPr lang="en-GB" dirty="0"/>
              <a:t>Effect Size</a:t>
            </a:r>
          </a:p>
        </p:txBody>
      </p:sp>
      <p:sp>
        <p:nvSpPr>
          <p:cNvPr id="3" name="Content Placeholder 2">
            <a:extLst>
              <a:ext uri="{FF2B5EF4-FFF2-40B4-BE49-F238E27FC236}">
                <a16:creationId xmlns:a16="http://schemas.microsoft.com/office/drawing/2014/main" id="{D395CA59-09F6-57CB-5196-E554CE5B1FD3}"/>
              </a:ext>
            </a:extLst>
          </p:cNvPr>
          <p:cNvSpPr>
            <a:spLocks noGrp="1"/>
          </p:cNvSpPr>
          <p:nvPr>
            <p:ph idx="1"/>
          </p:nvPr>
        </p:nvSpPr>
        <p:spPr>
          <a:xfrm>
            <a:off x="838200" y="1301477"/>
            <a:ext cx="10515600" cy="5385424"/>
          </a:xfrm>
        </p:spPr>
        <p:txBody>
          <a:bodyPr>
            <a:normAutofit fontScale="92500" lnSpcReduction="10000"/>
          </a:bodyPr>
          <a:lstStyle/>
          <a:p>
            <a:pPr marL="0" indent="0">
              <a:buNone/>
            </a:pPr>
            <a:r>
              <a:rPr lang="en-GB" dirty="0"/>
              <a:t>The significance only states that there is a relationship or difference within the data and is influenced by number of data points.</a:t>
            </a:r>
          </a:p>
          <a:p>
            <a:pPr marL="0" indent="0">
              <a:buNone/>
            </a:pPr>
            <a:endParaRPr lang="en-GB" dirty="0"/>
          </a:p>
          <a:p>
            <a:pPr marL="0" indent="0">
              <a:buNone/>
            </a:pPr>
            <a:r>
              <a:rPr lang="en-GB" dirty="0"/>
              <a:t>The effect size tell the strength of the difference between or relationship between the data</a:t>
            </a:r>
          </a:p>
          <a:p>
            <a:pPr marL="0" indent="0">
              <a:buNone/>
            </a:pPr>
            <a:endParaRPr lang="en-GB" dirty="0"/>
          </a:p>
          <a:p>
            <a:pPr marL="0" indent="0">
              <a:buNone/>
            </a:pPr>
            <a:r>
              <a:rPr lang="en-GB" u="sng" dirty="0">
                <a:solidFill>
                  <a:schemeClr val="accent2">
                    <a:lumMod val="75000"/>
                  </a:schemeClr>
                </a:solidFill>
              </a:rPr>
              <a:t>Cohen’s d </a:t>
            </a:r>
            <a:r>
              <a:rPr lang="en-GB" dirty="0">
                <a:solidFill>
                  <a:schemeClr val="accent2">
                    <a:lumMod val="75000"/>
                  </a:schemeClr>
                </a:solidFill>
              </a:rPr>
              <a:t>– the strength of the difference</a:t>
            </a:r>
          </a:p>
          <a:p>
            <a:pPr marL="0" indent="0">
              <a:buNone/>
            </a:pPr>
            <a:endParaRPr lang="en-GB" dirty="0"/>
          </a:p>
          <a:p>
            <a:pPr marL="0" indent="0">
              <a:buNone/>
            </a:pPr>
            <a:r>
              <a:rPr lang="en-GB" u="sng" dirty="0">
                <a:solidFill>
                  <a:srgbClr val="00B0F0"/>
                </a:solidFill>
              </a:rPr>
              <a:t>r </a:t>
            </a:r>
            <a:r>
              <a:rPr lang="en-GB" dirty="0">
                <a:solidFill>
                  <a:srgbClr val="00B0F0"/>
                </a:solidFill>
              </a:rPr>
              <a:t>– the strength of the relationship</a:t>
            </a:r>
          </a:p>
          <a:p>
            <a:pPr marL="0" indent="0">
              <a:buNone/>
            </a:pPr>
            <a:endParaRPr lang="en-GB" dirty="0"/>
          </a:p>
          <a:p>
            <a:pPr marL="0" indent="0">
              <a:buNone/>
            </a:pPr>
            <a:r>
              <a:rPr lang="en-GB" u="sng" dirty="0">
                <a:solidFill>
                  <a:srgbClr val="00B050"/>
                </a:solidFill>
              </a:rPr>
              <a:t>r</a:t>
            </a:r>
            <a:r>
              <a:rPr lang="en-GB" u="sng" baseline="30000" dirty="0">
                <a:solidFill>
                  <a:srgbClr val="00B050"/>
                </a:solidFill>
              </a:rPr>
              <a:t>2</a:t>
            </a:r>
            <a:r>
              <a:rPr lang="en-GB" dirty="0">
                <a:solidFill>
                  <a:srgbClr val="00B050"/>
                </a:solidFill>
              </a:rPr>
              <a:t> – coefficient of determination – the amount to which the variance in one variable explains the variance in another. </a:t>
            </a:r>
          </a:p>
          <a:p>
            <a:pPr marL="0" indent="0">
              <a:buNone/>
            </a:pPr>
            <a:endParaRPr lang="en-GB" dirty="0"/>
          </a:p>
        </p:txBody>
      </p:sp>
    </p:spTree>
    <p:extLst>
      <p:ext uri="{BB962C8B-B14F-4D97-AF65-F5344CB8AC3E}">
        <p14:creationId xmlns:p14="http://schemas.microsoft.com/office/powerpoint/2010/main" val="13715575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201F3-EE36-DF2B-66CC-0DF55AE12C59}"/>
              </a:ext>
            </a:extLst>
          </p:cNvPr>
          <p:cNvSpPr>
            <a:spLocks noGrp="1"/>
          </p:cNvSpPr>
          <p:nvPr>
            <p:ph type="title"/>
          </p:nvPr>
        </p:nvSpPr>
        <p:spPr/>
        <p:txBody>
          <a:bodyPr/>
          <a:lstStyle/>
          <a:p>
            <a:r>
              <a:rPr lang="en-US" dirty="0"/>
              <a:t>Data Collection &amp; Statistical Analysis Task</a:t>
            </a:r>
          </a:p>
        </p:txBody>
      </p:sp>
    </p:spTree>
    <p:extLst>
      <p:ext uri="{BB962C8B-B14F-4D97-AF65-F5344CB8AC3E}">
        <p14:creationId xmlns:p14="http://schemas.microsoft.com/office/powerpoint/2010/main" val="9387720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2</a:t>
            </a:r>
            <a:endParaRPr lang="en-US" sz="1067" dirty="0"/>
          </a:p>
        </p:txBody>
      </p:sp>
      <p:sp>
        <p:nvSpPr>
          <p:cNvPr id="3" name="Shape 1"/>
          <p:cNvSpPr/>
          <p:nvPr/>
        </p:nvSpPr>
        <p:spPr>
          <a:xfrm>
            <a:off x="0" y="0"/>
            <a:ext cx="12192000" cy="853440"/>
          </a:xfrm>
          <a:prstGeom prst="rect">
            <a:avLst/>
          </a:prstGeom>
          <a:solidFill>
            <a:srgbClr val="1F4E79"/>
          </a:solidFill>
          <a:ln w="12700">
            <a:solidFill>
              <a:srgbClr val="1F4E79"/>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Dataset Overview</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N = 20 participants · 17 variables · 3 measurement instruments</a:t>
            </a:r>
            <a:endParaRPr lang="en-US" sz="1333" dirty="0"/>
          </a:p>
        </p:txBody>
      </p:sp>
      <p:sp>
        <p:nvSpPr>
          <p:cNvPr id="6" name="Shape 4"/>
          <p:cNvSpPr/>
          <p:nvPr/>
        </p:nvSpPr>
        <p:spPr>
          <a:xfrm>
            <a:off x="219456" y="1036320"/>
            <a:ext cx="3718560" cy="5486400"/>
          </a:xfrm>
          <a:prstGeom prst="rect">
            <a:avLst/>
          </a:prstGeom>
          <a:solidFill>
            <a:srgbClr val="E0F2F1"/>
          </a:solidFill>
          <a:ln w="19050">
            <a:solidFill>
              <a:srgbClr val="004D40"/>
            </a:solidFill>
            <a:prstDash val="solid"/>
          </a:ln>
        </p:spPr>
        <p:txBody>
          <a:bodyPr/>
          <a:lstStyle/>
          <a:p>
            <a:endParaRPr lang="en-US" sz="2400"/>
          </a:p>
        </p:txBody>
      </p:sp>
      <p:sp>
        <p:nvSpPr>
          <p:cNvPr id="7" name="Shape 5"/>
          <p:cNvSpPr/>
          <p:nvPr/>
        </p:nvSpPr>
        <p:spPr>
          <a:xfrm>
            <a:off x="219456" y="1036320"/>
            <a:ext cx="3718560" cy="585216"/>
          </a:xfrm>
          <a:prstGeom prst="rect">
            <a:avLst/>
          </a:prstGeom>
          <a:solidFill>
            <a:srgbClr val="004D40"/>
          </a:solidFill>
          <a:ln w="12700">
            <a:solidFill>
              <a:srgbClr val="004D40"/>
            </a:solidFill>
            <a:prstDash val="solid"/>
          </a:ln>
        </p:spPr>
        <p:txBody>
          <a:bodyPr/>
          <a:lstStyle/>
          <a:p>
            <a:endParaRPr lang="en-US" sz="2400"/>
          </a:p>
        </p:txBody>
      </p:sp>
      <p:sp>
        <p:nvSpPr>
          <p:cNvPr id="8" name="Text 6"/>
          <p:cNvSpPr/>
          <p:nvPr/>
        </p:nvSpPr>
        <p:spPr>
          <a:xfrm>
            <a:off x="341376" y="1036320"/>
            <a:ext cx="3474720" cy="585216"/>
          </a:xfrm>
          <a:prstGeom prst="rect">
            <a:avLst/>
          </a:prstGeom>
          <a:noFill/>
          <a:ln/>
        </p:spPr>
        <p:txBody>
          <a:bodyPr wrap="square" lIns="0" tIns="0" rIns="0" bIns="0" rtlCol="0" anchor="ctr"/>
          <a:lstStyle/>
          <a:p>
            <a:r>
              <a:rPr lang="en-US" sz="1467" b="1" dirty="0">
                <a:solidFill>
                  <a:srgbClr val="FFFFFF"/>
                </a:solidFill>
              </a:rPr>
              <a:t>🖐  Hand Dynamometer</a:t>
            </a:r>
            <a:endParaRPr lang="en-US" sz="1467" dirty="0"/>
          </a:p>
        </p:txBody>
      </p:sp>
      <p:sp>
        <p:nvSpPr>
          <p:cNvPr id="9" name="Text 7"/>
          <p:cNvSpPr/>
          <p:nvPr/>
        </p:nvSpPr>
        <p:spPr>
          <a:xfrm>
            <a:off x="365760" y="1731264"/>
            <a:ext cx="3438144" cy="4693920"/>
          </a:xfrm>
          <a:prstGeom prst="rect">
            <a:avLst/>
          </a:prstGeom>
          <a:noFill/>
          <a:ln/>
        </p:spPr>
        <p:txBody>
          <a:bodyPr wrap="square" lIns="0" tIns="0" rIns="0" bIns="0" rtlCol="0" anchor="t"/>
          <a:lstStyle/>
          <a:p>
            <a:pPr marL="457189" indent="-457189">
              <a:buSzPct val="100000"/>
              <a:buChar char="•"/>
            </a:pPr>
            <a:r>
              <a:rPr lang="en-US" sz="1267" dirty="0">
                <a:solidFill>
                  <a:srgbClr val="1A1A1A"/>
                </a:solidFill>
                <a:latin typeface="Calibri" pitchFamily="34" charset="0"/>
                <a:ea typeface="Calibri" pitchFamily="34" charset="-122"/>
                <a:cs typeface="Calibri" pitchFamily="34" charset="-120"/>
              </a:rPr>
              <a:t>GripDom — Dominant best (kg)</a:t>
            </a:r>
            <a:endParaRPr lang="en-US" sz="1267" dirty="0"/>
          </a:p>
          <a:p>
            <a:pPr marL="457189" indent="-457189">
              <a:buSzPct val="100000"/>
              <a:buChar char="•"/>
            </a:pPr>
            <a:r>
              <a:rPr lang="en-US" sz="1267" dirty="0">
                <a:solidFill>
                  <a:srgbClr val="1A1A1A"/>
                </a:solidFill>
                <a:latin typeface="Calibri" pitchFamily="34" charset="0"/>
                <a:ea typeface="Calibri" pitchFamily="34" charset="-122"/>
                <a:cs typeface="Calibri" pitchFamily="34" charset="-120"/>
              </a:rPr>
              <a:t>GripNonDom — Non-dominant best (kg)</a:t>
            </a:r>
            <a:endParaRPr lang="en-US" sz="1267" dirty="0"/>
          </a:p>
          <a:p>
            <a:pPr marL="457189" indent="-457189">
              <a:buSzPct val="100000"/>
              <a:buChar char="•"/>
            </a:pPr>
            <a:r>
              <a:rPr lang="en-US" sz="1267" dirty="0">
                <a:solidFill>
                  <a:srgbClr val="1A1A1A"/>
                </a:solidFill>
                <a:latin typeface="Calibri" pitchFamily="34" charset="0"/>
                <a:ea typeface="Calibri" pitchFamily="34" charset="-122"/>
                <a:cs typeface="Calibri" pitchFamily="34" charset="-120"/>
              </a:rPr>
              <a:t>Continuous / Scale variable</a:t>
            </a:r>
            <a:endParaRPr lang="en-US" sz="1267" dirty="0"/>
          </a:p>
          <a:p>
            <a:pPr marL="457189" indent="-457189">
              <a:buSzPct val="100000"/>
              <a:buChar char="•"/>
            </a:pPr>
            <a:r>
              <a:rPr lang="en-US" sz="1267" dirty="0">
                <a:solidFill>
                  <a:srgbClr val="1A1A1A"/>
                </a:solidFill>
                <a:latin typeface="Calibri" pitchFamily="34" charset="0"/>
                <a:ea typeface="Calibri" pitchFamily="34" charset="-122"/>
                <a:cs typeface="Calibri" pitchFamily="34" charset="-120"/>
              </a:rPr>
              <a:t>Outcome variable throughout</a:t>
            </a:r>
            <a:endParaRPr lang="en-US" sz="1267" dirty="0"/>
          </a:p>
        </p:txBody>
      </p:sp>
      <p:sp>
        <p:nvSpPr>
          <p:cNvPr id="10" name="Shape 8"/>
          <p:cNvSpPr/>
          <p:nvPr/>
        </p:nvSpPr>
        <p:spPr>
          <a:xfrm>
            <a:off x="4206240" y="1036320"/>
            <a:ext cx="3718560" cy="5486400"/>
          </a:xfrm>
          <a:prstGeom prst="rect">
            <a:avLst/>
          </a:prstGeom>
          <a:solidFill>
            <a:srgbClr val="E3F2FD"/>
          </a:solidFill>
          <a:ln w="19050">
            <a:solidFill>
              <a:srgbClr val="2E75B6"/>
            </a:solidFill>
            <a:prstDash val="solid"/>
          </a:ln>
        </p:spPr>
        <p:txBody>
          <a:bodyPr/>
          <a:lstStyle/>
          <a:p>
            <a:endParaRPr lang="en-US" sz="2400"/>
          </a:p>
        </p:txBody>
      </p:sp>
      <p:sp>
        <p:nvSpPr>
          <p:cNvPr id="11" name="Shape 9"/>
          <p:cNvSpPr/>
          <p:nvPr/>
        </p:nvSpPr>
        <p:spPr>
          <a:xfrm>
            <a:off x="4206240" y="1036320"/>
            <a:ext cx="3718560" cy="585216"/>
          </a:xfrm>
          <a:prstGeom prst="rect">
            <a:avLst/>
          </a:prstGeom>
          <a:solidFill>
            <a:srgbClr val="2E75B6"/>
          </a:solidFill>
          <a:ln w="12700">
            <a:solidFill>
              <a:srgbClr val="2E75B6"/>
            </a:solidFill>
            <a:prstDash val="solid"/>
          </a:ln>
        </p:spPr>
        <p:txBody>
          <a:bodyPr/>
          <a:lstStyle/>
          <a:p>
            <a:endParaRPr lang="en-US" sz="2400"/>
          </a:p>
        </p:txBody>
      </p:sp>
      <p:sp>
        <p:nvSpPr>
          <p:cNvPr id="12" name="Text 10"/>
          <p:cNvSpPr/>
          <p:nvPr/>
        </p:nvSpPr>
        <p:spPr>
          <a:xfrm>
            <a:off x="4328160" y="1036320"/>
            <a:ext cx="3474720" cy="585216"/>
          </a:xfrm>
          <a:prstGeom prst="rect">
            <a:avLst/>
          </a:prstGeom>
          <a:noFill/>
          <a:ln/>
        </p:spPr>
        <p:txBody>
          <a:bodyPr wrap="square" lIns="0" tIns="0" rIns="0" bIns="0" rtlCol="0" anchor="ctr"/>
          <a:lstStyle/>
          <a:p>
            <a:r>
              <a:rPr lang="en-US" sz="1467" b="1" dirty="0">
                <a:solidFill>
                  <a:srgbClr val="FFFFFF"/>
                </a:solidFill>
              </a:rPr>
              <a:t>🏃  IPAQ-SF</a:t>
            </a:r>
            <a:endParaRPr lang="en-US" sz="1467" dirty="0"/>
          </a:p>
        </p:txBody>
      </p:sp>
      <p:sp>
        <p:nvSpPr>
          <p:cNvPr id="13" name="Text 11"/>
          <p:cNvSpPr/>
          <p:nvPr/>
        </p:nvSpPr>
        <p:spPr>
          <a:xfrm>
            <a:off x="4352544" y="1731264"/>
            <a:ext cx="3438144" cy="4693920"/>
          </a:xfrm>
          <a:prstGeom prst="rect">
            <a:avLst/>
          </a:prstGeom>
          <a:noFill/>
          <a:ln/>
        </p:spPr>
        <p:txBody>
          <a:bodyPr wrap="square" lIns="0" tIns="0" rIns="0" bIns="0" rtlCol="0" anchor="t"/>
          <a:lstStyle/>
          <a:p>
            <a:pPr marL="457189" indent="-457189">
              <a:buSzPct val="100000"/>
              <a:buChar char="•"/>
            </a:pPr>
            <a:r>
              <a:rPr lang="en-US" sz="1267" dirty="0">
                <a:solidFill>
                  <a:srgbClr val="1A1A1A"/>
                </a:solidFill>
                <a:latin typeface="Calibri" pitchFamily="34" charset="0"/>
                <a:ea typeface="Calibri" pitchFamily="34" charset="-122"/>
                <a:cs typeface="Calibri" pitchFamily="34" charset="-120"/>
              </a:rPr>
              <a:t>IPAQ_Vig, IPAQ_Mod, IPAQ_Walk</a:t>
            </a:r>
            <a:endParaRPr lang="en-US" sz="1267" dirty="0"/>
          </a:p>
          <a:p>
            <a:pPr marL="457189" indent="-457189">
              <a:buSzPct val="100000"/>
              <a:buChar char="•"/>
            </a:pPr>
            <a:r>
              <a:rPr lang="en-US" sz="1267" dirty="0">
                <a:solidFill>
                  <a:srgbClr val="1A1A1A"/>
                </a:solidFill>
                <a:latin typeface="Calibri" pitchFamily="34" charset="0"/>
                <a:ea typeface="Calibri" pitchFamily="34" charset="-122"/>
                <a:cs typeface="Calibri" pitchFamily="34" charset="-120"/>
              </a:rPr>
              <a:t>IPAQ_Total — Total MET-min/week</a:t>
            </a:r>
            <a:endParaRPr lang="en-US" sz="1267" dirty="0"/>
          </a:p>
          <a:p>
            <a:pPr marL="457189" indent="-457189">
              <a:buSzPct val="100000"/>
              <a:buChar char="•"/>
            </a:pPr>
            <a:r>
              <a:rPr lang="en-US" sz="1267" dirty="0">
                <a:solidFill>
                  <a:srgbClr val="1A1A1A"/>
                </a:solidFill>
                <a:latin typeface="Calibri" pitchFamily="34" charset="0"/>
                <a:ea typeface="Calibri" pitchFamily="34" charset="-122"/>
                <a:cs typeface="Calibri" pitchFamily="34" charset="-120"/>
              </a:rPr>
              <a:t>IPAQ_Cat — Low / Moderate / High</a:t>
            </a:r>
            <a:endParaRPr lang="en-US" sz="1267" dirty="0"/>
          </a:p>
          <a:p>
            <a:pPr marL="457189" indent="-457189">
              <a:buSzPct val="100000"/>
              <a:buChar char="•"/>
            </a:pPr>
            <a:r>
              <a:rPr lang="en-US" sz="1267" dirty="0">
                <a:solidFill>
                  <a:srgbClr val="1A1A1A"/>
                </a:solidFill>
                <a:latin typeface="Calibri" pitchFamily="34" charset="0"/>
                <a:ea typeface="Calibri" pitchFamily="34" charset="-122"/>
                <a:cs typeface="Calibri" pitchFamily="34" charset="-120"/>
              </a:rPr>
              <a:t>Predictor in correlation &amp; regression</a:t>
            </a:r>
            <a:endParaRPr lang="en-US" sz="1267" dirty="0"/>
          </a:p>
        </p:txBody>
      </p:sp>
      <p:sp>
        <p:nvSpPr>
          <p:cNvPr id="14" name="Shape 12"/>
          <p:cNvSpPr/>
          <p:nvPr/>
        </p:nvSpPr>
        <p:spPr>
          <a:xfrm>
            <a:off x="8193024" y="1036320"/>
            <a:ext cx="3718560" cy="5486400"/>
          </a:xfrm>
          <a:prstGeom prst="rect">
            <a:avLst/>
          </a:prstGeom>
          <a:solidFill>
            <a:srgbClr val="EDE7F6"/>
          </a:solidFill>
          <a:ln w="19050">
            <a:solidFill>
              <a:srgbClr val="4A148C"/>
            </a:solidFill>
            <a:prstDash val="solid"/>
          </a:ln>
        </p:spPr>
        <p:txBody>
          <a:bodyPr/>
          <a:lstStyle/>
          <a:p>
            <a:endParaRPr lang="en-US" sz="2400"/>
          </a:p>
        </p:txBody>
      </p:sp>
      <p:sp>
        <p:nvSpPr>
          <p:cNvPr id="15" name="Shape 13"/>
          <p:cNvSpPr/>
          <p:nvPr/>
        </p:nvSpPr>
        <p:spPr>
          <a:xfrm>
            <a:off x="8193024" y="1036320"/>
            <a:ext cx="3718560" cy="585216"/>
          </a:xfrm>
          <a:prstGeom prst="rect">
            <a:avLst/>
          </a:prstGeom>
          <a:solidFill>
            <a:srgbClr val="4A148C"/>
          </a:solidFill>
          <a:ln w="12700">
            <a:solidFill>
              <a:srgbClr val="4A148C"/>
            </a:solidFill>
            <a:prstDash val="solid"/>
          </a:ln>
        </p:spPr>
        <p:txBody>
          <a:bodyPr/>
          <a:lstStyle/>
          <a:p>
            <a:endParaRPr lang="en-US" sz="2400"/>
          </a:p>
        </p:txBody>
      </p:sp>
      <p:sp>
        <p:nvSpPr>
          <p:cNvPr id="16" name="Text 14"/>
          <p:cNvSpPr/>
          <p:nvPr/>
        </p:nvSpPr>
        <p:spPr>
          <a:xfrm>
            <a:off x="8314944" y="1036320"/>
            <a:ext cx="3474720" cy="585216"/>
          </a:xfrm>
          <a:prstGeom prst="rect">
            <a:avLst/>
          </a:prstGeom>
          <a:noFill/>
          <a:ln/>
        </p:spPr>
        <p:txBody>
          <a:bodyPr wrap="square" lIns="0" tIns="0" rIns="0" bIns="0" rtlCol="0" anchor="ctr"/>
          <a:lstStyle/>
          <a:p>
            <a:r>
              <a:rPr lang="en-US" sz="1467" b="1" dirty="0">
                <a:solidFill>
                  <a:srgbClr val="FFFFFF"/>
                </a:solidFill>
              </a:rPr>
              <a:t>🧠  BRUMS</a:t>
            </a:r>
            <a:endParaRPr lang="en-US" sz="1467" dirty="0"/>
          </a:p>
        </p:txBody>
      </p:sp>
      <p:sp>
        <p:nvSpPr>
          <p:cNvPr id="17" name="Text 15"/>
          <p:cNvSpPr/>
          <p:nvPr/>
        </p:nvSpPr>
        <p:spPr>
          <a:xfrm>
            <a:off x="8339328" y="1731264"/>
            <a:ext cx="3438144" cy="4693920"/>
          </a:xfrm>
          <a:prstGeom prst="rect">
            <a:avLst/>
          </a:prstGeom>
          <a:noFill/>
          <a:ln/>
        </p:spPr>
        <p:txBody>
          <a:bodyPr wrap="square" lIns="0" tIns="0" rIns="0" bIns="0" rtlCol="0" anchor="t"/>
          <a:lstStyle/>
          <a:p>
            <a:pPr marL="457189" indent="-457189">
              <a:buSzPct val="100000"/>
              <a:buChar char="•"/>
            </a:pPr>
            <a:r>
              <a:rPr lang="en-US" sz="1267" dirty="0">
                <a:solidFill>
                  <a:srgbClr val="1A1A1A"/>
                </a:solidFill>
                <a:latin typeface="Calibri" pitchFamily="34" charset="0"/>
                <a:ea typeface="Calibri" pitchFamily="34" charset="-122"/>
                <a:cs typeface="Calibri" pitchFamily="34" charset="-120"/>
              </a:rPr>
              <a:t>Anger, Confusion, Depression</a:t>
            </a:r>
            <a:endParaRPr lang="en-US" sz="1267" dirty="0"/>
          </a:p>
          <a:p>
            <a:pPr marL="457189" indent="-457189">
              <a:buSzPct val="100000"/>
              <a:buChar char="•"/>
            </a:pPr>
            <a:r>
              <a:rPr lang="en-US" sz="1267" dirty="0">
                <a:solidFill>
                  <a:srgbClr val="1A1A1A"/>
                </a:solidFill>
                <a:latin typeface="Calibri" pitchFamily="34" charset="0"/>
                <a:ea typeface="Calibri" pitchFamily="34" charset="-122"/>
                <a:cs typeface="Calibri" pitchFamily="34" charset="-120"/>
              </a:rPr>
              <a:t>Fatigue, Tension, Vigour</a:t>
            </a:r>
            <a:endParaRPr lang="en-US" sz="1267" dirty="0"/>
          </a:p>
          <a:p>
            <a:pPr marL="457189" indent="-457189">
              <a:buSzPct val="100000"/>
              <a:buChar char="•"/>
            </a:pPr>
            <a:r>
              <a:rPr lang="en-US" sz="1267" dirty="0">
                <a:solidFill>
                  <a:srgbClr val="1A1A1A"/>
                </a:solidFill>
                <a:latin typeface="Calibri" pitchFamily="34" charset="0"/>
                <a:ea typeface="Calibri" pitchFamily="34" charset="-122"/>
                <a:cs typeface="Calibri" pitchFamily="34" charset="-120"/>
              </a:rPr>
              <a:t>Each subscale scored 0–16</a:t>
            </a:r>
            <a:endParaRPr lang="en-US" sz="1267" dirty="0"/>
          </a:p>
          <a:p>
            <a:pPr marL="457189" indent="-457189">
              <a:buSzPct val="100000"/>
              <a:buChar char="•"/>
            </a:pPr>
            <a:r>
              <a:rPr lang="en-US" sz="1267" dirty="0">
                <a:solidFill>
                  <a:srgbClr val="1A1A1A"/>
                </a:solidFill>
                <a:latin typeface="Calibri" pitchFamily="34" charset="0"/>
                <a:ea typeface="Calibri" pitchFamily="34" charset="-122"/>
                <a:cs typeface="Calibri" pitchFamily="34" charset="-120"/>
              </a:rPr>
              <a:t>Explore links with performance</a:t>
            </a:r>
            <a:endParaRPr lang="en-US" sz="1267" dirty="0"/>
          </a:p>
        </p:txBody>
      </p:sp>
      <p:sp>
        <p:nvSpPr>
          <p:cNvPr id="18" name="Shape 16"/>
          <p:cNvSpPr/>
          <p:nvPr/>
        </p:nvSpPr>
        <p:spPr>
          <a:xfrm>
            <a:off x="219456" y="6608064"/>
            <a:ext cx="11753088" cy="73152"/>
          </a:xfrm>
          <a:prstGeom prst="rect">
            <a:avLst/>
          </a:prstGeom>
          <a:solidFill>
            <a:srgbClr val="1F4E79"/>
          </a:solidFill>
          <a:ln w="12700">
            <a:solidFill>
              <a:srgbClr val="1F4E79"/>
            </a:solidFill>
            <a:prstDash val="solid"/>
          </a:ln>
        </p:spPr>
        <p:txBody>
          <a:bodyPr/>
          <a:lstStyle/>
          <a:p>
            <a:endParaRPr lang="en-US" sz="2400"/>
          </a:p>
        </p:txBody>
      </p:sp>
      <p:sp>
        <p:nvSpPr>
          <p:cNvPr id="19" name="Text 17"/>
          <p:cNvSpPr/>
          <p:nvPr/>
        </p:nvSpPr>
        <p:spPr>
          <a:xfrm>
            <a:off x="219456" y="6635496"/>
            <a:ext cx="11753088" cy="268224"/>
          </a:xfrm>
          <a:prstGeom prst="rect">
            <a:avLst/>
          </a:prstGeom>
          <a:noFill/>
          <a:ln/>
        </p:spPr>
        <p:txBody>
          <a:bodyPr wrap="square" lIns="0" tIns="0" rIns="0" bIns="0" rtlCol="0" anchor="ctr"/>
          <a:lstStyle/>
          <a:p>
            <a:pPr algn="ctr"/>
            <a:r>
              <a:rPr lang="en-US" sz="1133" i="1" dirty="0">
                <a:solidFill>
                  <a:srgbClr val="455A64"/>
                </a:solidFill>
              </a:rPr>
              <a:t>Demographics: Age  ·  Sex (10M / 10F)  ·  Dominant Hand  |  All data anonymous — Participant ID only</a:t>
            </a:r>
            <a:endParaRPr lang="en-US" sz="1133"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4555C-6561-F75F-33E6-0A87D8EBB692}"/>
              </a:ext>
            </a:extLst>
          </p:cNvPr>
          <p:cNvSpPr>
            <a:spLocks noGrp="1"/>
          </p:cNvSpPr>
          <p:nvPr>
            <p:ph type="title"/>
          </p:nvPr>
        </p:nvSpPr>
        <p:spPr>
          <a:xfrm>
            <a:off x="838200" y="365126"/>
            <a:ext cx="10515600" cy="689520"/>
          </a:xfrm>
        </p:spPr>
        <p:txBody>
          <a:bodyPr>
            <a:normAutofit fontScale="90000"/>
          </a:bodyPr>
          <a:lstStyle/>
          <a:p>
            <a:pPr algn="ctr"/>
            <a:r>
              <a:rPr lang="en-GB" dirty="0"/>
              <a:t>SPSS / </a:t>
            </a:r>
            <a:r>
              <a:rPr lang="en-GB" dirty="0">
                <a:solidFill>
                  <a:srgbClr val="00B0F0"/>
                </a:solidFill>
              </a:rPr>
              <a:t>Statistical Package for Social Sciences</a:t>
            </a:r>
            <a:endParaRPr lang="en-GB" dirty="0"/>
          </a:p>
        </p:txBody>
      </p:sp>
      <p:sp>
        <p:nvSpPr>
          <p:cNvPr id="3" name="Content Placeholder 2">
            <a:extLst>
              <a:ext uri="{FF2B5EF4-FFF2-40B4-BE49-F238E27FC236}">
                <a16:creationId xmlns:a16="http://schemas.microsoft.com/office/drawing/2014/main" id="{576AAEB1-CBA5-DD64-DB33-7B935CA97FA4}"/>
              </a:ext>
            </a:extLst>
          </p:cNvPr>
          <p:cNvSpPr>
            <a:spLocks noGrp="1"/>
          </p:cNvSpPr>
          <p:nvPr>
            <p:ph idx="1"/>
          </p:nvPr>
        </p:nvSpPr>
        <p:spPr>
          <a:xfrm>
            <a:off x="190734" y="1301477"/>
            <a:ext cx="12001266" cy="4875486"/>
          </a:xfrm>
        </p:spPr>
        <p:txBody>
          <a:bodyPr>
            <a:normAutofit fontScale="92500" lnSpcReduction="20000"/>
          </a:bodyPr>
          <a:lstStyle/>
          <a:p>
            <a:pPr marL="0" indent="0" algn="ctr">
              <a:buNone/>
            </a:pPr>
            <a:r>
              <a:rPr lang="en-GB" dirty="0">
                <a:solidFill>
                  <a:srgbClr val="FF0000"/>
                </a:solidFill>
              </a:rPr>
              <a:t>A tool that does all the maths</a:t>
            </a:r>
          </a:p>
          <a:p>
            <a:pPr marL="0" indent="0">
              <a:buNone/>
            </a:pPr>
            <a:endParaRPr lang="en-GB" dirty="0">
              <a:solidFill>
                <a:srgbClr val="FF0000"/>
              </a:solidFill>
            </a:endParaRPr>
          </a:p>
          <a:p>
            <a:pPr lvl="2"/>
            <a:r>
              <a:rPr lang="en-GB" sz="4000" dirty="0"/>
              <a:t>Load SPSS</a:t>
            </a:r>
          </a:p>
          <a:p>
            <a:pPr lvl="2"/>
            <a:r>
              <a:rPr lang="en-GB" sz="4000" dirty="0"/>
              <a:t>Set Up Variable View</a:t>
            </a:r>
          </a:p>
          <a:p>
            <a:pPr lvl="2"/>
            <a:r>
              <a:rPr lang="en-GB" sz="4000" dirty="0"/>
              <a:t>Input / copy across the data – see excel spread sheet.</a:t>
            </a:r>
          </a:p>
          <a:p>
            <a:pPr lvl="2"/>
            <a:r>
              <a:rPr lang="en-GB" sz="4000" dirty="0"/>
              <a:t>Conduct the tests required</a:t>
            </a:r>
          </a:p>
          <a:p>
            <a:pPr lvl="2"/>
            <a:r>
              <a:rPr lang="en-GB" sz="4000" dirty="0"/>
              <a:t>Interpret the outputs</a:t>
            </a:r>
          </a:p>
          <a:p>
            <a:pPr marL="457200" lvl="1" indent="0">
              <a:buNone/>
            </a:pPr>
            <a:endParaRPr lang="en-GB" sz="4400" dirty="0"/>
          </a:p>
          <a:p>
            <a:pPr marL="457200" lvl="1" indent="0">
              <a:buNone/>
            </a:pPr>
            <a:r>
              <a:rPr lang="en-GB" sz="3200" dirty="0">
                <a:solidFill>
                  <a:srgbClr val="00B050"/>
                </a:solidFill>
              </a:rPr>
              <a:t>We just need to know what test to do and what the outputs mean</a:t>
            </a:r>
            <a:r>
              <a:rPr lang="en-GB" sz="3500" dirty="0">
                <a:solidFill>
                  <a:srgbClr val="00B050"/>
                </a:solidFill>
              </a:rPr>
              <a:t>.</a:t>
            </a:r>
            <a:r>
              <a:rPr lang="en-GB" sz="3500" dirty="0"/>
              <a:t>	</a:t>
            </a:r>
            <a:r>
              <a:rPr lang="en-GB" sz="4400" dirty="0"/>
              <a:t>	</a:t>
            </a:r>
          </a:p>
        </p:txBody>
      </p:sp>
      <p:pic>
        <p:nvPicPr>
          <p:cNvPr id="5" name="Graphic 4" descr="Angry face outline with solid fill">
            <a:extLst>
              <a:ext uri="{FF2B5EF4-FFF2-40B4-BE49-F238E27FC236}">
                <a16:creationId xmlns:a16="http://schemas.microsoft.com/office/drawing/2014/main" id="{B9BFB406-21F2-A1B7-FE4E-104375A5617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632239" y="5854700"/>
            <a:ext cx="914400" cy="914400"/>
          </a:xfrm>
          <a:prstGeom prst="rect">
            <a:avLst/>
          </a:prstGeom>
        </p:spPr>
      </p:pic>
      <p:sp>
        <p:nvSpPr>
          <p:cNvPr id="6" name="Arrow: Right 5">
            <a:extLst>
              <a:ext uri="{FF2B5EF4-FFF2-40B4-BE49-F238E27FC236}">
                <a16:creationId xmlns:a16="http://schemas.microsoft.com/office/drawing/2014/main" id="{61535A51-1E91-94E4-DE6B-1F4DEA1F3410}"/>
              </a:ext>
            </a:extLst>
          </p:cNvPr>
          <p:cNvSpPr/>
          <p:nvPr/>
        </p:nvSpPr>
        <p:spPr>
          <a:xfrm>
            <a:off x="5090791" y="6199981"/>
            <a:ext cx="1207294" cy="29289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Angel face outline with solid fill">
            <a:extLst>
              <a:ext uri="{FF2B5EF4-FFF2-40B4-BE49-F238E27FC236}">
                <a16:creationId xmlns:a16="http://schemas.microsoft.com/office/drawing/2014/main" id="{9D024056-FB7A-63D5-7747-6C17E1A4FF6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81549" y="5889228"/>
            <a:ext cx="914400" cy="914400"/>
          </a:xfrm>
          <a:prstGeom prst="rect">
            <a:avLst/>
          </a:prstGeom>
        </p:spPr>
      </p:pic>
    </p:spTree>
    <p:extLst>
      <p:ext uri="{BB962C8B-B14F-4D97-AF65-F5344CB8AC3E}">
        <p14:creationId xmlns:p14="http://schemas.microsoft.com/office/powerpoint/2010/main" val="5616450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DAB64-3CA8-4796-A65E-69D6B5CAA7E0}"/>
              </a:ext>
            </a:extLst>
          </p:cNvPr>
          <p:cNvSpPr>
            <a:spLocks noGrp="1"/>
          </p:cNvSpPr>
          <p:nvPr>
            <p:ph type="title"/>
          </p:nvPr>
        </p:nvSpPr>
        <p:spPr>
          <a:xfrm>
            <a:off x="838200" y="365126"/>
            <a:ext cx="10515600" cy="1059768"/>
          </a:xfrm>
        </p:spPr>
        <p:txBody>
          <a:bodyPr/>
          <a:lstStyle/>
          <a:p>
            <a:pPr algn="ctr"/>
            <a:r>
              <a:rPr lang="en-GB" dirty="0"/>
              <a:t>Descriptive Data</a:t>
            </a:r>
          </a:p>
        </p:txBody>
      </p:sp>
      <p:sp>
        <p:nvSpPr>
          <p:cNvPr id="3" name="Content Placeholder 2">
            <a:extLst>
              <a:ext uri="{FF2B5EF4-FFF2-40B4-BE49-F238E27FC236}">
                <a16:creationId xmlns:a16="http://schemas.microsoft.com/office/drawing/2014/main" id="{3FE48EE0-0AD7-EAAD-D016-B4D21960955F}"/>
              </a:ext>
            </a:extLst>
          </p:cNvPr>
          <p:cNvSpPr>
            <a:spLocks noGrp="1"/>
          </p:cNvSpPr>
          <p:nvPr>
            <p:ph idx="1"/>
          </p:nvPr>
        </p:nvSpPr>
        <p:spPr>
          <a:xfrm>
            <a:off x="628298" y="2023256"/>
            <a:ext cx="6597145" cy="3457534"/>
          </a:xfrm>
        </p:spPr>
        <p:txBody>
          <a:bodyPr>
            <a:normAutofit fontScale="92500" lnSpcReduction="10000"/>
          </a:bodyPr>
          <a:lstStyle/>
          <a:p>
            <a:pPr marL="0" indent="0">
              <a:buNone/>
            </a:pPr>
            <a:r>
              <a:rPr lang="en-GB" dirty="0">
                <a:solidFill>
                  <a:srgbClr val="00B0F0"/>
                </a:solidFill>
              </a:rPr>
              <a:t>Mean – arithmetic average of all the values</a:t>
            </a:r>
          </a:p>
          <a:p>
            <a:pPr marL="0" indent="0">
              <a:buNone/>
            </a:pPr>
            <a:r>
              <a:rPr lang="en-GB" dirty="0">
                <a:solidFill>
                  <a:srgbClr val="00B050"/>
                </a:solidFill>
              </a:rPr>
              <a:t>Median – the middle-value of a set of values</a:t>
            </a:r>
          </a:p>
          <a:p>
            <a:pPr marL="0" indent="0">
              <a:buNone/>
            </a:pPr>
            <a:r>
              <a:rPr lang="en-GB" dirty="0">
                <a:solidFill>
                  <a:schemeClr val="accent2">
                    <a:lumMod val="75000"/>
                  </a:schemeClr>
                </a:solidFill>
              </a:rPr>
              <a:t>Mode – the most commonly occurring value</a:t>
            </a:r>
          </a:p>
          <a:p>
            <a:pPr marL="0" indent="0">
              <a:buNone/>
            </a:pPr>
            <a:endParaRPr lang="en-GB" dirty="0"/>
          </a:p>
          <a:p>
            <a:pPr marL="0" indent="0">
              <a:buNone/>
            </a:pPr>
            <a:r>
              <a:rPr lang="en-GB" dirty="0"/>
              <a:t>Standard Deviation – the spread of the data</a:t>
            </a:r>
          </a:p>
          <a:p>
            <a:pPr marL="0" indent="0">
              <a:buNone/>
            </a:pPr>
            <a:endParaRPr lang="en-GB" dirty="0"/>
          </a:p>
          <a:p>
            <a:pPr marL="0" indent="0">
              <a:buNone/>
            </a:pPr>
            <a:r>
              <a:rPr lang="en-GB" dirty="0"/>
              <a:t>Confidence Intervals – the spread of data that contains the true mean of the population.</a:t>
            </a:r>
          </a:p>
          <a:p>
            <a:pPr marL="0" indent="0">
              <a:buNone/>
            </a:pPr>
            <a:endParaRPr lang="en-GB" dirty="0"/>
          </a:p>
        </p:txBody>
      </p:sp>
      <p:sp>
        <p:nvSpPr>
          <p:cNvPr id="5" name="TextBox 4">
            <a:extLst>
              <a:ext uri="{FF2B5EF4-FFF2-40B4-BE49-F238E27FC236}">
                <a16:creationId xmlns:a16="http://schemas.microsoft.com/office/drawing/2014/main" id="{9CD714D1-F265-D9C6-872F-345CAE7EA160}"/>
              </a:ext>
            </a:extLst>
          </p:cNvPr>
          <p:cNvSpPr txBox="1"/>
          <p:nvPr/>
        </p:nvSpPr>
        <p:spPr>
          <a:xfrm>
            <a:off x="897571" y="5723434"/>
            <a:ext cx="10653041" cy="954107"/>
          </a:xfrm>
          <a:prstGeom prst="rect">
            <a:avLst/>
          </a:prstGeom>
          <a:noFill/>
        </p:spPr>
        <p:txBody>
          <a:bodyPr wrap="square" rtlCol="0">
            <a:spAutoFit/>
          </a:bodyPr>
          <a:lstStyle/>
          <a:p>
            <a:r>
              <a:rPr lang="en-GB" sz="2800" dirty="0">
                <a:solidFill>
                  <a:srgbClr val="FF0000"/>
                </a:solidFill>
              </a:rPr>
              <a:t>There are other outputs that may be relevant and important, but we are keeping this simple and to the essentials</a:t>
            </a:r>
            <a:endParaRPr lang="en-GB" dirty="0">
              <a:solidFill>
                <a:srgbClr val="FF0000"/>
              </a:solidFill>
            </a:endParaRPr>
          </a:p>
        </p:txBody>
      </p:sp>
      <p:pic>
        <p:nvPicPr>
          <p:cNvPr id="6" name="Picture 2" descr="How to Calculate Standard Deviation (Guide) | Calculator &amp; Examples">
            <a:extLst>
              <a:ext uri="{FF2B5EF4-FFF2-40B4-BE49-F238E27FC236}">
                <a16:creationId xmlns:a16="http://schemas.microsoft.com/office/drawing/2014/main" id="{235BB4F2-5C26-2807-F3EB-84E4ADE754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6722" y="2816128"/>
            <a:ext cx="4557078" cy="282029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E028135-1122-7F62-4E88-D6AC59DC0952}"/>
              </a:ext>
            </a:extLst>
          </p:cNvPr>
          <p:cNvSpPr txBox="1"/>
          <p:nvPr/>
        </p:nvSpPr>
        <p:spPr>
          <a:xfrm>
            <a:off x="628299" y="1424893"/>
            <a:ext cx="10871825" cy="369332"/>
          </a:xfrm>
          <a:prstGeom prst="rect">
            <a:avLst/>
          </a:prstGeom>
          <a:noFill/>
        </p:spPr>
        <p:txBody>
          <a:bodyPr wrap="square" rtlCol="0">
            <a:spAutoFit/>
          </a:bodyPr>
          <a:lstStyle/>
          <a:p>
            <a:r>
              <a:rPr lang="en-GB" dirty="0"/>
              <a:t>The start of a results sections and subsections often start with a descriptive review of the data being analysed.</a:t>
            </a:r>
          </a:p>
        </p:txBody>
      </p:sp>
    </p:spTree>
    <p:extLst>
      <p:ext uri="{BB962C8B-B14F-4D97-AF65-F5344CB8AC3E}">
        <p14:creationId xmlns:p14="http://schemas.microsoft.com/office/powerpoint/2010/main" val="11925258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74E5-0C34-757D-4B44-67AD4D9A77AA}"/>
              </a:ext>
            </a:extLst>
          </p:cNvPr>
          <p:cNvSpPr>
            <a:spLocks noGrp="1"/>
          </p:cNvSpPr>
          <p:nvPr>
            <p:ph type="title"/>
          </p:nvPr>
        </p:nvSpPr>
        <p:spPr>
          <a:xfrm>
            <a:off x="838200" y="365125"/>
            <a:ext cx="10515600" cy="907621"/>
          </a:xfrm>
        </p:spPr>
        <p:txBody>
          <a:bodyPr/>
          <a:lstStyle/>
          <a:p>
            <a:pPr algn="ctr"/>
            <a:r>
              <a:rPr lang="en-GB" dirty="0"/>
              <a:t>Mean ± Standard Deviation</a:t>
            </a:r>
          </a:p>
        </p:txBody>
      </p:sp>
      <p:pic>
        <p:nvPicPr>
          <p:cNvPr id="4" name="Picture 4" descr="Standard deviation - Wikipedia">
            <a:extLst>
              <a:ext uri="{FF2B5EF4-FFF2-40B4-BE49-F238E27FC236}">
                <a16:creationId xmlns:a16="http://schemas.microsoft.com/office/drawing/2014/main" id="{0D5D8E73-DE9A-3A16-F5A1-4E86C32B3C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15708" y="1464199"/>
            <a:ext cx="6821238" cy="3410619"/>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a:extLst>
              <a:ext uri="{FF2B5EF4-FFF2-40B4-BE49-F238E27FC236}">
                <a16:creationId xmlns:a16="http://schemas.microsoft.com/office/drawing/2014/main" id="{06AD1015-F6F0-6FD7-78CA-C2338660053F}"/>
              </a:ext>
            </a:extLst>
          </p:cNvPr>
          <p:cNvCxnSpPr/>
          <p:nvPr/>
        </p:nvCxnSpPr>
        <p:spPr>
          <a:xfrm flipH="1">
            <a:off x="5906529" y="1668162"/>
            <a:ext cx="2088292" cy="2471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7E6FEAA-31DD-D767-EFB2-D19F2D0B9C69}"/>
              </a:ext>
            </a:extLst>
          </p:cNvPr>
          <p:cNvSpPr txBox="1"/>
          <p:nvPr/>
        </p:nvSpPr>
        <p:spPr>
          <a:xfrm>
            <a:off x="8133397" y="1462917"/>
            <a:ext cx="864973" cy="369332"/>
          </a:xfrm>
          <a:prstGeom prst="rect">
            <a:avLst/>
          </a:prstGeom>
          <a:noFill/>
        </p:spPr>
        <p:txBody>
          <a:bodyPr wrap="square" rtlCol="0">
            <a:spAutoFit/>
          </a:bodyPr>
          <a:lstStyle/>
          <a:p>
            <a:r>
              <a:rPr lang="en-GB" dirty="0"/>
              <a:t>mean</a:t>
            </a:r>
          </a:p>
        </p:txBody>
      </p:sp>
      <p:sp>
        <p:nvSpPr>
          <p:cNvPr id="8" name="TextBox 7">
            <a:extLst>
              <a:ext uri="{FF2B5EF4-FFF2-40B4-BE49-F238E27FC236}">
                <a16:creationId xmlns:a16="http://schemas.microsoft.com/office/drawing/2014/main" id="{713308B7-81B8-3405-6352-33B141986D1B}"/>
              </a:ext>
            </a:extLst>
          </p:cNvPr>
          <p:cNvSpPr txBox="1"/>
          <p:nvPr/>
        </p:nvSpPr>
        <p:spPr>
          <a:xfrm>
            <a:off x="838200" y="5078053"/>
            <a:ext cx="9776254" cy="1477328"/>
          </a:xfrm>
          <a:prstGeom prst="rect">
            <a:avLst/>
          </a:prstGeom>
          <a:noFill/>
        </p:spPr>
        <p:txBody>
          <a:bodyPr wrap="square" rtlCol="0">
            <a:spAutoFit/>
          </a:bodyPr>
          <a:lstStyle/>
          <a:p>
            <a:r>
              <a:rPr lang="en-GB" dirty="0"/>
              <a:t>± 1 SD means that 68.2% of the data lies within that range i.e. if the mean age of a group is 35 and the SD is 7 then 68.2% of the participants are between 28 and 42 years of age.</a:t>
            </a:r>
          </a:p>
          <a:p>
            <a:r>
              <a:rPr lang="en-GB" dirty="0"/>
              <a:t>± 2 SD means that 95.4% of the data lies between this range.</a:t>
            </a:r>
          </a:p>
          <a:p>
            <a:endParaRPr lang="en-GB" dirty="0"/>
          </a:p>
          <a:p>
            <a:pPr algn="ctr"/>
            <a:r>
              <a:rPr lang="en-GB" dirty="0">
                <a:solidFill>
                  <a:srgbClr val="FF0000"/>
                </a:solidFill>
              </a:rPr>
              <a:t>In social science we normally default to reporting 1 SD</a:t>
            </a:r>
          </a:p>
        </p:txBody>
      </p:sp>
    </p:spTree>
    <p:extLst>
      <p:ext uri="{BB962C8B-B14F-4D97-AF65-F5344CB8AC3E}">
        <p14:creationId xmlns:p14="http://schemas.microsoft.com/office/powerpoint/2010/main" val="17830876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3</a:t>
            </a:r>
            <a:endParaRPr lang="en-US" sz="1067" dirty="0"/>
          </a:p>
        </p:txBody>
      </p:sp>
      <p:sp>
        <p:nvSpPr>
          <p:cNvPr id="3" name="Shape 1"/>
          <p:cNvSpPr/>
          <p:nvPr/>
        </p:nvSpPr>
        <p:spPr>
          <a:xfrm>
            <a:off x="0" y="0"/>
            <a:ext cx="12192000" cy="853440"/>
          </a:xfrm>
          <a:prstGeom prst="rect">
            <a:avLst/>
          </a:prstGeom>
          <a:solidFill>
            <a:srgbClr val="004D40"/>
          </a:solidFill>
          <a:ln w="12700">
            <a:solidFill>
              <a:srgbClr val="004D40"/>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Preliminary Step: Descriptive Statistics</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Always explore your data first before running any inferential tests</a:t>
            </a:r>
            <a:endParaRPr lang="en-US" sz="1333" dirty="0"/>
          </a:p>
        </p:txBody>
      </p:sp>
      <p:sp>
        <p:nvSpPr>
          <p:cNvPr id="6" name="Shape 4"/>
          <p:cNvSpPr/>
          <p:nvPr/>
        </p:nvSpPr>
        <p:spPr>
          <a:xfrm>
            <a:off x="219456" y="999744"/>
            <a:ext cx="11753088" cy="365760"/>
          </a:xfrm>
          <a:prstGeom prst="rect">
            <a:avLst/>
          </a:prstGeom>
          <a:solidFill>
            <a:srgbClr val="EFF3F8"/>
          </a:solidFill>
          <a:ln w="6350">
            <a:solidFill>
              <a:srgbClr val="C5D8EE"/>
            </a:solidFill>
            <a:prstDash val="solid"/>
          </a:ln>
        </p:spPr>
        <p:txBody>
          <a:bodyPr/>
          <a:lstStyle/>
          <a:p>
            <a:endParaRPr lang="en-US" sz="2400"/>
          </a:p>
        </p:txBody>
      </p:sp>
      <p:sp>
        <p:nvSpPr>
          <p:cNvPr id="7" name="Text 5"/>
          <p:cNvSpPr/>
          <p:nvPr/>
        </p:nvSpPr>
        <p:spPr>
          <a:xfrm>
            <a:off x="365760" y="999744"/>
            <a:ext cx="11338560" cy="365760"/>
          </a:xfrm>
          <a:prstGeom prst="rect">
            <a:avLst/>
          </a:prstGeom>
          <a:noFill/>
          <a:ln/>
        </p:spPr>
        <p:txBody>
          <a:bodyPr wrap="square" lIns="0" tIns="0" rIns="0" bIns="0" rtlCol="0" anchor="ctr"/>
          <a:lstStyle/>
          <a:p>
            <a:r>
              <a:rPr lang="en-US" sz="1200" b="1" dirty="0">
                <a:solidFill>
                  <a:srgbClr val="2E75B6"/>
                </a:solidFill>
                <a:latin typeface="Calibri" pitchFamily="34" charset="0"/>
                <a:ea typeface="Calibri" pitchFamily="34" charset="-122"/>
                <a:cs typeface="Calibri" pitchFamily="34" charset="-120"/>
              </a:rPr>
              <a:t>SPSS: </a:t>
            </a:r>
            <a:r>
              <a:rPr lang="en-US" sz="1200" dirty="0">
                <a:solidFill>
                  <a:srgbClr val="1A1A1A"/>
                </a:solidFill>
                <a:latin typeface="Calibri" pitchFamily="34" charset="0"/>
                <a:ea typeface="Calibri" pitchFamily="34" charset="-122"/>
                <a:cs typeface="Calibri" pitchFamily="34" charset="-120"/>
              </a:rPr>
              <a:t>Analyze  ›  Descriptive Statistics  ›  Descriptives…</a:t>
            </a:r>
            <a:endParaRPr lang="en-US" sz="1200" dirty="0"/>
          </a:p>
        </p:txBody>
      </p:sp>
      <p:sp>
        <p:nvSpPr>
          <p:cNvPr id="8" name="Shape 6"/>
          <p:cNvSpPr/>
          <p:nvPr/>
        </p:nvSpPr>
        <p:spPr>
          <a:xfrm>
            <a:off x="243840" y="1487424"/>
            <a:ext cx="438912" cy="438912"/>
          </a:xfrm>
          <a:prstGeom prst="ellipse">
            <a:avLst/>
          </a:prstGeom>
          <a:solidFill>
            <a:srgbClr val="004D40"/>
          </a:solidFill>
          <a:ln w="12700">
            <a:solidFill>
              <a:srgbClr val="004D40"/>
            </a:solidFill>
            <a:prstDash val="solid"/>
          </a:ln>
        </p:spPr>
        <p:txBody>
          <a:bodyPr/>
          <a:lstStyle/>
          <a:p>
            <a:endParaRPr lang="en-US" sz="2400"/>
          </a:p>
        </p:txBody>
      </p:sp>
      <p:sp>
        <p:nvSpPr>
          <p:cNvPr id="9" name="Text 7"/>
          <p:cNvSpPr/>
          <p:nvPr/>
        </p:nvSpPr>
        <p:spPr>
          <a:xfrm>
            <a:off x="243840" y="1499616"/>
            <a:ext cx="438912" cy="438912"/>
          </a:xfrm>
          <a:prstGeom prst="rect">
            <a:avLst/>
          </a:prstGeom>
          <a:noFill/>
          <a:ln/>
        </p:spPr>
        <p:txBody>
          <a:bodyPr wrap="square" lIns="0" tIns="0" rIns="0" bIns="0" rtlCol="0" anchor="ctr"/>
          <a:lstStyle/>
          <a:p>
            <a:pPr algn="ctr"/>
            <a:r>
              <a:rPr lang="en-US" sz="1600" b="1" dirty="0">
                <a:solidFill>
                  <a:srgbClr val="FFFFFF"/>
                </a:solidFill>
              </a:rPr>
              <a:t>1</a:t>
            </a:r>
            <a:endParaRPr lang="en-US" sz="1600" dirty="0"/>
          </a:p>
        </p:txBody>
      </p:sp>
      <p:sp>
        <p:nvSpPr>
          <p:cNvPr id="10" name="Text 8"/>
          <p:cNvSpPr/>
          <p:nvPr/>
        </p:nvSpPr>
        <p:spPr>
          <a:xfrm>
            <a:off x="804672" y="1487424"/>
            <a:ext cx="5120640" cy="341376"/>
          </a:xfrm>
          <a:prstGeom prst="rect">
            <a:avLst/>
          </a:prstGeom>
          <a:noFill/>
          <a:ln/>
        </p:spPr>
        <p:txBody>
          <a:bodyPr wrap="square" lIns="0" tIns="0" rIns="0" bIns="0" rtlCol="0" anchor="ctr"/>
          <a:lstStyle/>
          <a:p>
            <a:r>
              <a:rPr lang="en-US" sz="1333" b="1" dirty="0">
                <a:solidFill>
                  <a:srgbClr val="1A1A1A"/>
                </a:solidFill>
                <a:latin typeface="Calibri" pitchFamily="34" charset="0"/>
                <a:ea typeface="Calibri" pitchFamily="34" charset="-122"/>
                <a:cs typeface="Calibri" pitchFamily="34" charset="-120"/>
              </a:rPr>
              <a:t>Move variables to 'Variable(s)' box</a:t>
            </a:r>
            <a:endParaRPr lang="en-US" sz="1333" dirty="0"/>
          </a:p>
        </p:txBody>
      </p:sp>
      <p:sp>
        <p:nvSpPr>
          <p:cNvPr id="11" name="Text 9"/>
          <p:cNvSpPr/>
          <p:nvPr/>
        </p:nvSpPr>
        <p:spPr>
          <a:xfrm>
            <a:off x="804672" y="1828800"/>
            <a:ext cx="5120640" cy="43891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GripDom, GripNonDom, IPAQ_Total, all BRUMS subscales</a:t>
            </a:r>
            <a:endParaRPr lang="en-US" sz="1133" dirty="0"/>
          </a:p>
        </p:txBody>
      </p:sp>
      <p:sp>
        <p:nvSpPr>
          <p:cNvPr id="12" name="Shape 10"/>
          <p:cNvSpPr/>
          <p:nvPr/>
        </p:nvSpPr>
        <p:spPr>
          <a:xfrm>
            <a:off x="243840" y="2340864"/>
            <a:ext cx="438912" cy="438912"/>
          </a:xfrm>
          <a:prstGeom prst="ellipse">
            <a:avLst/>
          </a:prstGeom>
          <a:solidFill>
            <a:srgbClr val="004D40"/>
          </a:solidFill>
          <a:ln w="12700">
            <a:solidFill>
              <a:srgbClr val="004D40"/>
            </a:solidFill>
            <a:prstDash val="solid"/>
          </a:ln>
        </p:spPr>
        <p:txBody>
          <a:bodyPr/>
          <a:lstStyle/>
          <a:p>
            <a:endParaRPr lang="en-US" sz="2400"/>
          </a:p>
        </p:txBody>
      </p:sp>
      <p:sp>
        <p:nvSpPr>
          <p:cNvPr id="13" name="Text 11"/>
          <p:cNvSpPr/>
          <p:nvPr/>
        </p:nvSpPr>
        <p:spPr>
          <a:xfrm>
            <a:off x="243840" y="2353056"/>
            <a:ext cx="438912" cy="438912"/>
          </a:xfrm>
          <a:prstGeom prst="rect">
            <a:avLst/>
          </a:prstGeom>
          <a:noFill/>
          <a:ln/>
        </p:spPr>
        <p:txBody>
          <a:bodyPr wrap="square" lIns="0" tIns="0" rIns="0" bIns="0" rtlCol="0" anchor="ctr"/>
          <a:lstStyle/>
          <a:p>
            <a:pPr algn="ctr"/>
            <a:r>
              <a:rPr lang="en-US" sz="1600" b="1" dirty="0">
                <a:solidFill>
                  <a:srgbClr val="FFFFFF"/>
                </a:solidFill>
              </a:rPr>
              <a:t>2</a:t>
            </a:r>
            <a:endParaRPr lang="en-US" sz="1600" dirty="0"/>
          </a:p>
        </p:txBody>
      </p:sp>
      <p:sp>
        <p:nvSpPr>
          <p:cNvPr id="14" name="Text 12"/>
          <p:cNvSpPr/>
          <p:nvPr/>
        </p:nvSpPr>
        <p:spPr>
          <a:xfrm>
            <a:off x="804672" y="2340864"/>
            <a:ext cx="5120640" cy="341376"/>
          </a:xfrm>
          <a:prstGeom prst="rect">
            <a:avLst/>
          </a:prstGeom>
          <a:noFill/>
          <a:ln/>
        </p:spPr>
        <p:txBody>
          <a:bodyPr wrap="square" lIns="0" tIns="0" rIns="0" bIns="0" rtlCol="0" anchor="ctr"/>
          <a:lstStyle/>
          <a:p>
            <a:r>
              <a:rPr lang="en-US" sz="1333" b="1" dirty="0">
                <a:solidFill>
                  <a:srgbClr val="1A1A1A"/>
                </a:solidFill>
                <a:latin typeface="Calibri" pitchFamily="34" charset="0"/>
                <a:ea typeface="Calibri" pitchFamily="34" charset="-122"/>
                <a:cs typeface="Calibri" pitchFamily="34" charset="-120"/>
              </a:rPr>
              <a:t>Click Options…</a:t>
            </a:r>
            <a:endParaRPr lang="en-US" sz="1333" dirty="0"/>
          </a:p>
        </p:txBody>
      </p:sp>
      <p:sp>
        <p:nvSpPr>
          <p:cNvPr id="15" name="Text 13"/>
          <p:cNvSpPr/>
          <p:nvPr/>
        </p:nvSpPr>
        <p:spPr>
          <a:xfrm>
            <a:off x="804672" y="2682240"/>
            <a:ext cx="5120640" cy="43891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Tick: Mean, Std. Deviation, Minimum, Maximum, Skewness, Kurtosis → Continue</a:t>
            </a:r>
            <a:endParaRPr lang="en-US" sz="1133" dirty="0"/>
          </a:p>
        </p:txBody>
      </p:sp>
      <p:sp>
        <p:nvSpPr>
          <p:cNvPr id="16" name="Shape 14"/>
          <p:cNvSpPr/>
          <p:nvPr/>
        </p:nvSpPr>
        <p:spPr>
          <a:xfrm>
            <a:off x="243840" y="3194304"/>
            <a:ext cx="438912" cy="438912"/>
          </a:xfrm>
          <a:prstGeom prst="ellipse">
            <a:avLst/>
          </a:prstGeom>
          <a:solidFill>
            <a:srgbClr val="004D40"/>
          </a:solidFill>
          <a:ln w="12700">
            <a:solidFill>
              <a:srgbClr val="004D40"/>
            </a:solidFill>
            <a:prstDash val="solid"/>
          </a:ln>
        </p:spPr>
        <p:txBody>
          <a:bodyPr/>
          <a:lstStyle/>
          <a:p>
            <a:endParaRPr lang="en-US" sz="2400"/>
          </a:p>
        </p:txBody>
      </p:sp>
      <p:sp>
        <p:nvSpPr>
          <p:cNvPr id="17" name="Text 15"/>
          <p:cNvSpPr/>
          <p:nvPr/>
        </p:nvSpPr>
        <p:spPr>
          <a:xfrm>
            <a:off x="243840" y="3206496"/>
            <a:ext cx="438912" cy="438912"/>
          </a:xfrm>
          <a:prstGeom prst="rect">
            <a:avLst/>
          </a:prstGeom>
          <a:noFill/>
          <a:ln/>
        </p:spPr>
        <p:txBody>
          <a:bodyPr wrap="square" lIns="0" tIns="0" rIns="0" bIns="0" rtlCol="0" anchor="ctr"/>
          <a:lstStyle/>
          <a:p>
            <a:pPr algn="ctr"/>
            <a:r>
              <a:rPr lang="en-US" sz="1600" b="1" dirty="0">
                <a:solidFill>
                  <a:srgbClr val="FFFFFF"/>
                </a:solidFill>
              </a:rPr>
              <a:t>3</a:t>
            </a:r>
            <a:endParaRPr lang="en-US" sz="1600" dirty="0"/>
          </a:p>
        </p:txBody>
      </p:sp>
      <p:sp>
        <p:nvSpPr>
          <p:cNvPr id="18" name="Text 16"/>
          <p:cNvSpPr/>
          <p:nvPr/>
        </p:nvSpPr>
        <p:spPr>
          <a:xfrm>
            <a:off x="804672" y="3194304"/>
            <a:ext cx="5120640" cy="341376"/>
          </a:xfrm>
          <a:prstGeom prst="rect">
            <a:avLst/>
          </a:prstGeom>
          <a:noFill/>
          <a:ln/>
        </p:spPr>
        <p:txBody>
          <a:bodyPr wrap="square" lIns="0" tIns="0" rIns="0" bIns="0" rtlCol="0" anchor="ctr"/>
          <a:lstStyle/>
          <a:p>
            <a:r>
              <a:rPr lang="en-US" sz="1333" b="1" dirty="0">
                <a:solidFill>
                  <a:srgbClr val="1A1A1A"/>
                </a:solidFill>
                <a:latin typeface="Calibri" pitchFamily="34" charset="0"/>
                <a:ea typeface="Calibri" pitchFamily="34" charset="-122"/>
                <a:cs typeface="Calibri" pitchFamily="34" charset="-120"/>
              </a:rPr>
              <a:t>Click OK</a:t>
            </a:r>
            <a:endParaRPr lang="en-US" sz="1333" dirty="0"/>
          </a:p>
        </p:txBody>
      </p:sp>
      <p:sp>
        <p:nvSpPr>
          <p:cNvPr id="19" name="Text 17"/>
          <p:cNvSpPr/>
          <p:nvPr/>
        </p:nvSpPr>
        <p:spPr>
          <a:xfrm>
            <a:off x="804672" y="3535680"/>
            <a:ext cx="5120640" cy="43891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Table appears in Output Viewer — check for impossible values and distribution shape</a:t>
            </a:r>
            <a:endParaRPr lang="en-US" sz="1133" dirty="0"/>
          </a:p>
        </p:txBody>
      </p:sp>
      <p:pic>
        <p:nvPicPr>
          <p:cNvPr id="20" name="Image 0" descr="preencoded.png"/>
          <p:cNvPicPr>
            <a:picLocks noChangeAspect="1"/>
          </p:cNvPicPr>
          <p:nvPr/>
        </p:nvPicPr>
        <p:blipFill>
          <a:blip r:embed="rId3"/>
          <a:stretch>
            <a:fillRect/>
          </a:stretch>
        </p:blipFill>
        <p:spPr>
          <a:xfrm>
            <a:off x="6071616" y="1048512"/>
            <a:ext cx="5900928" cy="3048000"/>
          </a:xfrm>
          <a:prstGeom prst="rect">
            <a:avLst/>
          </a:prstGeom>
        </p:spPr>
      </p:pic>
      <p:sp>
        <p:nvSpPr>
          <p:cNvPr id="21" name="Shape 18"/>
          <p:cNvSpPr/>
          <p:nvPr/>
        </p:nvSpPr>
        <p:spPr>
          <a:xfrm>
            <a:off x="6071616" y="1048512"/>
            <a:ext cx="2194560" cy="268224"/>
          </a:xfrm>
          <a:prstGeom prst="rect">
            <a:avLst/>
          </a:prstGeom>
          <a:solidFill>
            <a:srgbClr val="004D40"/>
          </a:solidFill>
          <a:ln w="12700">
            <a:solidFill>
              <a:srgbClr val="004D40"/>
            </a:solidFill>
            <a:prstDash val="solid"/>
          </a:ln>
        </p:spPr>
        <p:txBody>
          <a:bodyPr/>
          <a:lstStyle/>
          <a:p>
            <a:endParaRPr lang="en-US" sz="2400"/>
          </a:p>
        </p:txBody>
      </p:sp>
      <p:sp>
        <p:nvSpPr>
          <p:cNvPr id="22" name="Text 19"/>
          <p:cNvSpPr/>
          <p:nvPr/>
        </p:nvSpPr>
        <p:spPr>
          <a:xfrm>
            <a:off x="6071616" y="1048512"/>
            <a:ext cx="2194560" cy="268224"/>
          </a:xfrm>
          <a:prstGeom prst="rect">
            <a:avLst/>
          </a:prstGeom>
          <a:noFill/>
          <a:ln/>
        </p:spPr>
        <p:txBody>
          <a:bodyPr wrap="square" lIns="0" tIns="0" rIns="0" bIns="0" rtlCol="0" anchor="ctr"/>
          <a:lstStyle/>
          <a:p>
            <a:pPr algn="ctr"/>
            <a:r>
              <a:rPr lang="en-US" sz="1067" b="1" dirty="0">
                <a:solidFill>
                  <a:srgbClr val="FFFFFF"/>
                </a:solidFill>
              </a:rPr>
              <a:t>SPSS Output</a:t>
            </a:r>
            <a:endParaRPr lang="en-US" sz="1067" dirty="0"/>
          </a:p>
        </p:txBody>
      </p:sp>
      <p:sp>
        <p:nvSpPr>
          <p:cNvPr id="23" name="Shape 20"/>
          <p:cNvSpPr/>
          <p:nvPr/>
        </p:nvSpPr>
        <p:spPr>
          <a:xfrm>
            <a:off x="219456" y="4291584"/>
            <a:ext cx="3755136" cy="950976"/>
          </a:xfrm>
          <a:prstGeom prst="rect">
            <a:avLst/>
          </a:prstGeom>
          <a:solidFill>
            <a:srgbClr val="E0F2F1"/>
          </a:solidFill>
          <a:ln w="12700">
            <a:solidFill>
              <a:srgbClr val="004D40"/>
            </a:solidFill>
            <a:prstDash val="solid"/>
          </a:ln>
        </p:spPr>
        <p:txBody>
          <a:bodyPr/>
          <a:lstStyle/>
          <a:p>
            <a:endParaRPr lang="en-US" sz="2400"/>
          </a:p>
        </p:txBody>
      </p:sp>
      <p:sp>
        <p:nvSpPr>
          <p:cNvPr id="24" name="Text 21"/>
          <p:cNvSpPr/>
          <p:nvPr/>
        </p:nvSpPr>
        <p:spPr>
          <a:xfrm>
            <a:off x="341376" y="4328160"/>
            <a:ext cx="3511296" cy="316992"/>
          </a:xfrm>
          <a:prstGeom prst="rect">
            <a:avLst/>
          </a:prstGeom>
          <a:noFill/>
          <a:ln/>
        </p:spPr>
        <p:txBody>
          <a:bodyPr wrap="square" lIns="0" tIns="0" rIns="0" bIns="0" rtlCol="0" anchor="ctr"/>
          <a:lstStyle/>
          <a:p>
            <a:r>
              <a:rPr lang="en-US" sz="1267" b="1" dirty="0">
                <a:solidFill>
                  <a:srgbClr val="004D40"/>
                </a:solidFill>
              </a:rPr>
              <a:t>Mean &amp; SD</a:t>
            </a:r>
            <a:endParaRPr lang="en-US" sz="1267" dirty="0"/>
          </a:p>
        </p:txBody>
      </p:sp>
      <p:sp>
        <p:nvSpPr>
          <p:cNvPr id="25" name="Text 22"/>
          <p:cNvSpPr/>
          <p:nvPr/>
        </p:nvSpPr>
        <p:spPr>
          <a:xfrm>
            <a:off x="341376" y="4657344"/>
            <a:ext cx="3511296" cy="536448"/>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Central tendency &amp; spread — always report in Results</a:t>
            </a:r>
            <a:endParaRPr lang="en-US" sz="1133" dirty="0"/>
          </a:p>
        </p:txBody>
      </p:sp>
      <p:sp>
        <p:nvSpPr>
          <p:cNvPr id="26" name="Shape 23"/>
          <p:cNvSpPr/>
          <p:nvPr/>
        </p:nvSpPr>
        <p:spPr>
          <a:xfrm>
            <a:off x="4206240" y="4291584"/>
            <a:ext cx="3755136" cy="950976"/>
          </a:xfrm>
          <a:prstGeom prst="rect">
            <a:avLst/>
          </a:prstGeom>
          <a:solidFill>
            <a:srgbClr val="E0F2F1"/>
          </a:solidFill>
          <a:ln w="12700">
            <a:solidFill>
              <a:srgbClr val="004D40"/>
            </a:solidFill>
            <a:prstDash val="solid"/>
          </a:ln>
        </p:spPr>
        <p:txBody>
          <a:bodyPr/>
          <a:lstStyle/>
          <a:p>
            <a:endParaRPr lang="en-US" sz="2400"/>
          </a:p>
        </p:txBody>
      </p:sp>
      <p:sp>
        <p:nvSpPr>
          <p:cNvPr id="27" name="Text 24"/>
          <p:cNvSpPr/>
          <p:nvPr/>
        </p:nvSpPr>
        <p:spPr>
          <a:xfrm>
            <a:off x="4328160" y="4328160"/>
            <a:ext cx="3511296" cy="316992"/>
          </a:xfrm>
          <a:prstGeom prst="rect">
            <a:avLst/>
          </a:prstGeom>
          <a:noFill/>
          <a:ln/>
        </p:spPr>
        <p:txBody>
          <a:bodyPr wrap="square" lIns="0" tIns="0" rIns="0" bIns="0" rtlCol="0" anchor="ctr"/>
          <a:lstStyle/>
          <a:p>
            <a:r>
              <a:rPr lang="en-US" sz="1267" b="1" dirty="0">
                <a:solidFill>
                  <a:srgbClr val="004D40"/>
                </a:solidFill>
              </a:rPr>
              <a:t>Min / Max</a:t>
            </a:r>
            <a:endParaRPr lang="en-US" sz="1267" dirty="0"/>
          </a:p>
        </p:txBody>
      </p:sp>
      <p:sp>
        <p:nvSpPr>
          <p:cNvPr id="28" name="Text 25"/>
          <p:cNvSpPr/>
          <p:nvPr/>
        </p:nvSpPr>
        <p:spPr>
          <a:xfrm>
            <a:off x="4328160" y="4657344"/>
            <a:ext cx="3511296" cy="536448"/>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Check for impossible values (data entry errors)</a:t>
            </a:r>
            <a:endParaRPr lang="en-US" sz="1133" dirty="0"/>
          </a:p>
        </p:txBody>
      </p:sp>
      <p:sp>
        <p:nvSpPr>
          <p:cNvPr id="29" name="Shape 26"/>
          <p:cNvSpPr/>
          <p:nvPr/>
        </p:nvSpPr>
        <p:spPr>
          <a:xfrm>
            <a:off x="8193024" y="4291584"/>
            <a:ext cx="3755136" cy="950976"/>
          </a:xfrm>
          <a:prstGeom prst="rect">
            <a:avLst/>
          </a:prstGeom>
          <a:solidFill>
            <a:srgbClr val="E0F2F1"/>
          </a:solidFill>
          <a:ln w="12700">
            <a:solidFill>
              <a:srgbClr val="004D40"/>
            </a:solidFill>
            <a:prstDash val="solid"/>
          </a:ln>
        </p:spPr>
        <p:txBody>
          <a:bodyPr/>
          <a:lstStyle/>
          <a:p>
            <a:endParaRPr lang="en-US" sz="2400"/>
          </a:p>
        </p:txBody>
      </p:sp>
      <p:sp>
        <p:nvSpPr>
          <p:cNvPr id="30" name="Text 27"/>
          <p:cNvSpPr/>
          <p:nvPr/>
        </p:nvSpPr>
        <p:spPr>
          <a:xfrm>
            <a:off x="8314944" y="4328160"/>
            <a:ext cx="3511296" cy="316992"/>
          </a:xfrm>
          <a:prstGeom prst="rect">
            <a:avLst/>
          </a:prstGeom>
          <a:noFill/>
          <a:ln/>
        </p:spPr>
        <p:txBody>
          <a:bodyPr wrap="square" lIns="0" tIns="0" rIns="0" bIns="0" rtlCol="0" anchor="ctr"/>
          <a:lstStyle/>
          <a:p>
            <a:r>
              <a:rPr lang="en-US" sz="1267" b="1" dirty="0">
                <a:solidFill>
                  <a:srgbClr val="004D40"/>
                </a:solidFill>
              </a:rPr>
              <a:t>Skewness / Kurtosis</a:t>
            </a:r>
            <a:endParaRPr lang="en-US" sz="1267" dirty="0"/>
          </a:p>
        </p:txBody>
      </p:sp>
      <p:sp>
        <p:nvSpPr>
          <p:cNvPr id="31" name="Text 28"/>
          <p:cNvSpPr/>
          <p:nvPr/>
        </p:nvSpPr>
        <p:spPr>
          <a:xfrm>
            <a:off x="8314944" y="4657344"/>
            <a:ext cx="3511296" cy="536448"/>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Values −1 to +1 suggest approximate normality</a:t>
            </a:r>
            <a:endParaRPr lang="en-US" sz="1133" dirty="0"/>
          </a:p>
        </p:txBody>
      </p:sp>
      <p:sp>
        <p:nvSpPr>
          <p:cNvPr id="32" name="Shape 29"/>
          <p:cNvSpPr/>
          <p:nvPr/>
        </p:nvSpPr>
        <p:spPr>
          <a:xfrm>
            <a:off x="219456" y="5340096"/>
            <a:ext cx="11753088" cy="1194816"/>
          </a:xfrm>
          <a:prstGeom prst="rect">
            <a:avLst/>
          </a:prstGeom>
          <a:solidFill>
            <a:srgbClr val="E8F5E9"/>
          </a:solidFill>
          <a:ln w="19050">
            <a:solidFill>
              <a:srgbClr val="1B5E20"/>
            </a:solidFill>
            <a:prstDash val="solid"/>
          </a:ln>
        </p:spPr>
        <p:txBody>
          <a:bodyPr/>
          <a:lstStyle/>
          <a:p>
            <a:endParaRPr lang="en-US" sz="2400"/>
          </a:p>
        </p:txBody>
      </p:sp>
      <p:sp>
        <p:nvSpPr>
          <p:cNvPr id="33" name="Shape 30"/>
          <p:cNvSpPr/>
          <p:nvPr/>
        </p:nvSpPr>
        <p:spPr>
          <a:xfrm>
            <a:off x="219456" y="5340096"/>
            <a:ext cx="73152" cy="1194816"/>
          </a:xfrm>
          <a:prstGeom prst="rect">
            <a:avLst/>
          </a:prstGeom>
          <a:solidFill>
            <a:srgbClr val="1B5E20"/>
          </a:solidFill>
          <a:ln w="12700">
            <a:solidFill>
              <a:srgbClr val="1B5E20"/>
            </a:solidFill>
            <a:prstDash val="solid"/>
          </a:ln>
        </p:spPr>
        <p:txBody>
          <a:bodyPr/>
          <a:lstStyle/>
          <a:p>
            <a:endParaRPr lang="en-US" sz="2400"/>
          </a:p>
        </p:txBody>
      </p:sp>
      <p:sp>
        <p:nvSpPr>
          <p:cNvPr id="34" name="Text 31"/>
          <p:cNvSpPr/>
          <p:nvPr/>
        </p:nvSpPr>
        <p:spPr>
          <a:xfrm>
            <a:off x="390144" y="5413248"/>
            <a:ext cx="11509248" cy="1048512"/>
          </a:xfrm>
          <a:prstGeom prst="rect">
            <a:avLst/>
          </a:prstGeom>
          <a:noFill/>
          <a:ln/>
        </p:spPr>
        <p:txBody>
          <a:bodyPr wrap="square" lIns="0" tIns="0" rIns="0" bIns="0" rtlCol="0" anchor="t"/>
          <a:lstStyle/>
          <a:p>
            <a:r>
              <a:rPr lang="en-US" sz="1173" b="1" dirty="0">
                <a:solidFill>
                  <a:srgbClr val="1B5E20"/>
                </a:solidFill>
                <a:latin typeface="Calibri" pitchFamily="34" charset="0"/>
                <a:ea typeface="Calibri" pitchFamily="34" charset="-122"/>
                <a:cs typeface="Calibri" pitchFamily="34" charset="-120"/>
              </a:rPr>
              <a:t>✏  Write-up example
</a:t>
            </a:r>
            <a:endParaRPr lang="en-US" sz="1173" dirty="0"/>
          </a:p>
          <a:p>
            <a:r>
              <a:rPr lang="en-US" sz="1173" i="1" dirty="0">
                <a:solidFill>
                  <a:srgbClr val="183018"/>
                </a:solidFill>
                <a:latin typeface="Calibri" pitchFamily="34" charset="0"/>
                <a:ea typeface="Calibri" pitchFamily="34" charset="-122"/>
                <a:cs typeface="Calibri" pitchFamily="34" charset="-120"/>
              </a:rPr>
              <a:t>Descriptive statistics were computed for all continuous variables (N = 20). Mean dominant grip strength was 37.41 kg (SD = 10.36), ranging from 22.3 to 50.1 kg. Mean total physical activity was 1,633 MET-min/week (SD = 1,389).</a:t>
            </a:r>
            <a:endParaRPr lang="en-US" sz="1173"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D5470-B492-F9A1-8549-AB5FBF4D04C3}"/>
              </a:ext>
            </a:extLst>
          </p:cNvPr>
          <p:cNvSpPr>
            <a:spLocks noGrp="1"/>
          </p:cNvSpPr>
          <p:nvPr>
            <p:ph type="title"/>
          </p:nvPr>
        </p:nvSpPr>
        <p:spPr>
          <a:xfrm>
            <a:off x="838200" y="365125"/>
            <a:ext cx="10515600" cy="981231"/>
          </a:xfrm>
        </p:spPr>
        <p:txBody>
          <a:bodyPr/>
          <a:lstStyle/>
          <a:p>
            <a:pPr algn="ctr"/>
            <a:r>
              <a:rPr lang="en-GB" dirty="0"/>
              <a:t>Calculating Descriptive Data</a:t>
            </a:r>
          </a:p>
        </p:txBody>
      </p:sp>
      <p:sp>
        <p:nvSpPr>
          <p:cNvPr id="3" name="Content Placeholder 2">
            <a:extLst>
              <a:ext uri="{FF2B5EF4-FFF2-40B4-BE49-F238E27FC236}">
                <a16:creationId xmlns:a16="http://schemas.microsoft.com/office/drawing/2014/main" id="{C393EBF5-8346-E1C8-24AD-F5BE57BA0B6D}"/>
              </a:ext>
            </a:extLst>
          </p:cNvPr>
          <p:cNvSpPr>
            <a:spLocks noGrp="1"/>
          </p:cNvSpPr>
          <p:nvPr>
            <p:ph idx="1"/>
          </p:nvPr>
        </p:nvSpPr>
        <p:spPr>
          <a:xfrm>
            <a:off x="838199" y="1548309"/>
            <a:ext cx="4928692" cy="4628654"/>
          </a:xfrm>
        </p:spPr>
        <p:txBody>
          <a:bodyPr>
            <a:normAutofit/>
          </a:bodyPr>
          <a:lstStyle/>
          <a:p>
            <a:pPr marL="0" indent="0">
              <a:buNone/>
            </a:pPr>
            <a:r>
              <a:rPr lang="en-GB" sz="2000" dirty="0">
                <a:solidFill>
                  <a:srgbClr val="FF0000"/>
                </a:solidFill>
              </a:rPr>
              <a:t>Variable view</a:t>
            </a:r>
          </a:p>
          <a:p>
            <a:pPr marL="0" indent="0">
              <a:buNone/>
            </a:pPr>
            <a:r>
              <a:rPr lang="en-GB" sz="2000" dirty="0"/>
              <a:t>R1 – Gender, R2- Weight, R3 –BMI</a:t>
            </a:r>
          </a:p>
          <a:p>
            <a:pPr marL="0" indent="0">
              <a:buNone/>
            </a:pPr>
            <a:r>
              <a:rPr lang="en-GB" sz="2000" dirty="0"/>
              <a:t>In R1 go to     	values – 1=males, 2 = female</a:t>
            </a:r>
          </a:p>
          <a:p>
            <a:pPr marL="0" indent="0">
              <a:buNone/>
            </a:pPr>
            <a:r>
              <a:rPr lang="en-GB" sz="2000" dirty="0"/>
              <a:t>		Measure – nominal</a:t>
            </a:r>
          </a:p>
          <a:p>
            <a:pPr marL="0" indent="0">
              <a:buNone/>
            </a:pPr>
            <a:r>
              <a:rPr lang="en-GB" sz="2000" dirty="0"/>
              <a:t>R2 &amp; R3		Measure – scale</a:t>
            </a:r>
          </a:p>
          <a:p>
            <a:pPr marL="0" indent="0">
              <a:buNone/>
            </a:pPr>
            <a:r>
              <a:rPr lang="en-GB" sz="2000" dirty="0">
                <a:solidFill>
                  <a:srgbClr val="FF0000"/>
                </a:solidFill>
              </a:rPr>
              <a:t>Data view </a:t>
            </a:r>
          </a:p>
          <a:p>
            <a:pPr lvl="1"/>
            <a:r>
              <a:rPr lang="en-GB" sz="2000" dirty="0"/>
              <a:t>Analyse</a:t>
            </a:r>
          </a:p>
          <a:p>
            <a:pPr lvl="1"/>
            <a:r>
              <a:rPr lang="en-GB" sz="2000" dirty="0"/>
              <a:t>Descriptive</a:t>
            </a:r>
          </a:p>
          <a:p>
            <a:pPr lvl="1"/>
            <a:r>
              <a:rPr lang="en-GB" sz="2000" dirty="0"/>
              <a:t>Explore</a:t>
            </a:r>
          </a:p>
          <a:p>
            <a:pPr marL="0" indent="0">
              <a:buNone/>
            </a:pPr>
            <a:r>
              <a:rPr lang="en-GB" sz="2000" dirty="0"/>
              <a:t>Move weight &amp; BMI across to Dependent list</a:t>
            </a:r>
          </a:p>
          <a:p>
            <a:pPr lvl="1"/>
            <a:r>
              <a:rPr lang="en-GB" sz="2000" dirty="0"/>
              <a:t>OK</a:t>
            </a:r>
          </a:p>
        </p:txBody>
      </p:sp>
      <p:pic>
        <p:nvPicPr>
          <p:cNvPr id="8" name="Picture 7">
            <a:extLst>
              <a:ext uri="{FF2B5EF4-FFF2-40B4-BE49-F238E27FC236}">
                <a16:creationId xmlns:a16="http://schemas.microsoft.com/office/drawing/2014/main" id="{519642B4-11F5-8C7E-A3B9-218715386787}"/>
              </a:ext>
            </a:extLst>
          </p:cNvPr>
          <p:cNvPicPr>
            <a:picLocks noChangeAspect="1"/>
          </p:cNvPicPr>
          <p:nvPr/>
        </p:nvPicPr>
        <p:blipFill>
          <a:blip r:embed="rId2"/>
          <a:stretch>
            <a:fillRect/>
          </a:stretch>
        </p:blipFill>
        <p:spPr>
          <a:xfrm>
            <a:off x="6190942" y="1690688"/>
            <a:ext cx="5667636" cy="3917156"/>
          </a:xfrm>
          <a:prstGeom prst="rect">
            <a:avLst/>
          </a:prstGeom>
        </p:spPr>
      </p:pic>
      <p:sp>
        <p:nvSpPr>
          <p:cNvPr id="10" name="TextBox 9">
            <a:extLst>
              <a:ext uri="{FF2B5EF4-FFF2-40B4-BE49-F238E27FC236}">
                <a16:creationId xmlns:a16="http://schemas.microsoft.com/office/drawing/2014/main" id="{2EE84EFA-4755-2D43-BE86-F64125A38CAD}"/>
              </a:ext>
            </a:extLst>
          </p:cNvPr>
          <p:cNvSpPr txBox="1"/>
          <p:nvPr/>
        </p:nvSpPr>
        <p:spPr>
          <a:xfrm>
            <a:off x="3601502" y="6194250"/>
            <a:ext cx="4672977" cy="369332"/>
          </a:xfrm>
          <a:prstGeom prst="rect">
            <a:avLst/>
          </a:prstGeom>
          <a:noFill/>
        </p:spPr>
        <p:txBody>
          <a:bodyPr wrap="square" rtlCol="0">
            <a:spAutoFit/>
          </a:bodyPr>
          <a:lstStyle/>
          <a:p>
            <a:r>
              <a:rPr lang="en-GB" dirty="0">
                <a:solidFill>
                  <a:srgbClr val="FF0000"/>
                </a:solidFill>
              </a:rPr>
              <a:t>Repeat but put gender into the Factor list</a:t>
            </a:r>
          </a:p>
        </p:txBody>
      </p:sp>
    </p:spTree>
    <p:extLst>
      <p:ext uri="{BB962C8B-B14F-4D97-AF65-F5344CB8AC3E}">
        <p14:creationId xmlns:p14="http://schemas.microsoft.com/office/powerpoint/2010/main" val="31188735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9AE5B-8F82-8231-FF2F-C9C91179F3A3}"/>
              </a:ext>
            </a:extLst>
          </p:cNvPr>
          <p:cNvSpPr>
            <a:spLocks noGrp="1"/>
          </p:cNvSpPr>
          <p:nvPr>
            <p:ph type="title"/>
          </p:nvPr>
        </p:nvSpPr>
        <p:spPr/>
        <p:txBody>
          <a:bodyPr/>
          <a:lstStyle/>
          <a:p>
            <a:pPr algn="ctr"/>
            <a:r>
              <a:rPr lang="en-GB" dirty="0"/>
              <a:t>Presenting descriptive information</a:t>
            </a:r>
          </a:p>
        </p:txBody>
      </p:sp>
      <p:sp>
        <p:nvSpPr>
          <p:cNvPr id="3" name="Content Placeholder 2">
            <a:extLst>
              <a:ext uri="{FF2B5EF4-FFF2-40B4-BE49-F238E27FC236}">
                <a16:creationId xmlns:a16="http://schemas.microsoft.com/office/drawing/2014/main" id="{CF524960-8461-24A5-AEDD-70937F537CE6}"/>
              </a:ext>
            </a:extLst>
          </p:cNvPr>
          <p:cNvSpPr>
            <a:spLocks noGrp="1"/>
          </p:cNvSpPr>
          <p:nvPr>
            <p:ph idx="1"/>
          </p:nvPr>
        </p:nvSpPr>
        <p:spPr>
          <a:xfrm>
            <a:off x="838200" y="1825625"/>
            <a:ext cx="10515600" cy="1265384"/>
          </a:xfrm>
        </p:spPr>
        <p:txBody>
          <a:bodyPr/>
          <a:lstStyle/>
          <a:p>
            <a:pPr marL="0" indent="0">
              <a:buNone/>
            </a:pPr>
            <a:r>
              <a:rPr lang="en-GB" dirty="0"/>
              <a:t>Within the sample group the weight of males was 96.8 ± 26.0 kg, CI:85.6 - 108.1kg compare to a female weight of 89.5 ± 37.0 kg, CI: 73.5 – 105.4 kg.</a:t>
            </a:r>
          </a:p>
          <a:p>
            <a:pPr marL="0" indent="0">
              <a:buNone/>
            </a:pPr>
            <a:endParaRPr lang="en-GB" dirty="0"/>
          </a:p>
          <a:p>
            <a:pPr marL="0" indent="0">
              <a:buNone/>
            </a:pPr>
            <a:endParaRPr lang="en-GB" dirty="0"/>
          </a:p>
          <a:p>
            <a:pPr marL="0" indent="0">
              <a:buNone/>
            </a:pPr>
            <a:endParaRPr lang="en-GB" dirty="0"/>
          </a:p>
        </p:txBody>
      </p:sp>
      <p:pic>
        <p:nvPicPr>
          <p:cNvPr id="6" name="Picture 5">
            <a:extLst>
              <a:ext uri="{FF2B5EF4-FFF2-40B4-BE49-F238E27FC236}">
                <a16:creationId xmlns:a16="http://schemas.microsoft.com/office/drawing/2014/main" id="{45DCF7AF-BEF2-C6D3-EA0E-984FCA7BC1E5}"/>
              </a:ext>
            </a:extLst>
          </p:cNvPr>
          <p:cNvPicPr>
            <a:picLocks noChangeAspect="1"/>
          </p:cNvPicPr>
          <p:nvPr/>
        </p:nvPicPr>
        <p:blipFill>
          <a:blip r:embed="rId2"/>
          <a:stretch>
            <a:fillRect/>
          </a:stretch>
        </p:blipFill>
        <p:spPr>
          <a:xfrm>
            <a:off x="951160" y="3257844"/>
            <a:ext cx="10402640" cy="3114873"/>
          </a:xfrm>
          <a:prstGeom prst="rect">
            <a:avLst/>
          </a:prstGeom>
        </p:spPr>
      </p:pic>
      <p:sp>
        <p:nvSpPr>
          <p:cNvPr id="7" name="TextBox 6">
            <a:extLst>
              <a:ext uri="{FF2B5EF4-FFF2-40B4-BE49-F238E27FC236}">
                <a16:creationId xmlns:a16="http://schemas.microsoft.com/office/drawing/2014/main" id="{E00F0F6F-D9B8-8EA9-83AF-D70A4E7D33D3}"/>
              </a:ext>
            </a:extLst>
          </p:cNvPr>
          <p:cNvSpPr txBox="1"/>
          <p:nvPr/>
        </p:nvSpPr>
        <p:spPr>
          <a:xfrm>
            <a:off x="2120510" y="6308209"/>
            <a:ext cx="8156672" cy="369332"/>
          </a:xfrm>
          <a:prstGeom prst="rect">
            <a:avLst/>
          </a:prstGeom>
          <a:noFill/>
        </p:spPr>
        <p:txBody>
          <a:bodyPr wrap="square" rtlCol="0">
            <a:spAutoFit/>
          </a:bodyPr>
          <a:lstStyle/>
          <a:p>
            <a:r>
              <a:rPr lang="en-GB" dirty="0">
                <a:solidFill>
                  <a:srgbClr val="FF0000"/>
                </a:solidFill>
              </a:rPr>
              <a:t>There are other ways – check with your main supervisor or relevant journals</a:t>
            </a:r>
          </a:p>
        </p:txBody>
      </p:sp>
    </p:spTree>
    <p:extLst>
      <p:ext uri="{BB962C8B-B14F-4D97-AF65-F5344CB8AC3E}">
        <p14:creationId xmlns:p14="http://schemas.microsoft.com/office/powerpoint/2010/main" val="9151805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 name="Picture 66"/>
          <p:cNvPicPr>
            <a:picLocks noChangeAspect="1"/>
          </p:cNvPicPr>
          <p:nvPr/>
        </p:nvPicPr>
        <p:blipFill>
          <a:blip r:embed="rId2"/>
          <a:stretch>
            <a:fillRect/>
          </a:stretch>
        </p:blipFill>
        <p:spPr>
          <a:xfrm>
            <a:off x="3085943" y="816176"/>
            <a:ext cx="8406938" cy="5803526"/>
          </a:xfrm>
          <a:prstGeom prst="rect">
            <a:avLst/>
          </a:prstGeom>
        </p:spPr>
      </p:pic>
      <p:sp>
        <p:nvSpPr>
          <p:cNvPr id="68" name="TextBox 67"/>
          <p:cNvSpPr txBox="1"/>
          <p:nvPr/>
        </p:nvSpPr>
        <p:spPr>
          <a:xfrm>
            <a:off x="1263535" y="266531"/>
            <a:ext cx="9071956" cy="646331"/>
          </a:xfrm>
          <a:prstGeom prst="rect">
            <a:avLst/>
          </a:prstGeom>
          <a:noFill/>
        </p:spPr>
        <p:txBody>
          <a:bodyPr wrap="square" rtlCol="0">
            <a:spAutoFit/>
          </a:bodyPr>
          <a:lstStyle/>
          <a:p>
            <a:pPr algn="ctr"/>
            <a:r>
              <a:rPr lang="en-GB" sz="3600" dirty="0"/>
              <a:t>Inferential Statistical test – Commonly used</a:t>
            </a:r>
          </a:p>
        </p:txBody>
      </p:sp>
      <p:sp>
        <p:nvSpPr>
          <p:cNvPr id="69" name="TextBox 68"/>
          <p:cNvSpPr txBox="1"/>
          <p:nvPr/>
        </p:nvSpPr>
        <p:spPr>
          <a:xfrm>
            <a:off x="443344" y="2626822"/>
            <a:ext cx="3596640" cy="2308324"/>
          </a:xfrm>
          <a:prstGeom prst="rect">
            <a:avLst/>
          </a:prstGeom>
          <a:noFill/>
        </p:spPr>
        <p:txBody>
          <a:bodyPr wrap="square" rtlCol="0">
            <a:spAutoFit/>
          </a:bodyPr>
          <a:lstStyle/>
          <a:p>
            <a:pPr marL="342900" indent="-342900">
              <a:lnSpc>
                <a:spcPct val="200000"/>
              </a:lnSpc>
              <a:buFont typeface="+mj-lt"/>
              <a:buAutoNum type="arabicPeriod"/>
            </a:pPr>
            <a:r>
              <a:rPr lang="en-GB" dirty="0"/>
              <a:t>Type of Data</a:t>
            </a:r>
          </a:p>
          <a:p>
            <a:pPr marL="342900" indent="-342900">
              <a:lnSpc>
                <a:spcPct val="200000"/>
              </a:lnSpc>
              <a:buFont typeface="+mj-lt"/>
              <a:buAutoNum type="arabicPeriod"/>
            </a:pPr>
            <a:r>
              <a:rPr lang="en-GB" dirty="0"/>
              <a:t>Analysis required</a:t>
            </a:r>
          </a:p>
          <a:p>
            <a:pPr marL="342900" indent="-342900">
              <a:lnSpc>
                <a:spcPct val="200000"/>
              </a:lnSpc>
              <a:buFont typeface="+mj-lt"/>
              <a:buAutoNum type="arabicPeriod"/>
            </a:pPr>
            <a:r>
              <a:rPr lang="en-GB" dirty="0"/>
              <a:t>Number of variables</a:t>
            </a:r>
          </a:p>
          <a:p>
            <a:pPr marL="342900" indent="-342900">
              <a:lnSpc>
                <a:spcPct val="200000"/>
              </a:lnSpc>
              <a:buFont typeface="+mj-lt"/>
              <a:buAutoNum type="arabicPeriod"/>
            </a:pPr>
            <a:r>
              <a:rPr lang="en-GB" dirty="0"/>
              <a:t>Relationship of variables</a:t>
            </a:r>
          </a:p>
        </p:txBody>
      </p:sp>
    </p:spTree>
    <p:extLst>
      <p:ext uri="{BB962C8B-B14F-4D97-AF65-F5344CB8AC3E}">
        <p14:creationId xmlns:p14="http://schemas.microsoft.com/office/powerpoint/2010/main" val="1474801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F7B73CC-CB7D-FC38-5253-1F28ECE2538A}"/>
              </a:ext>
            </a:extLst>
          </p:cNvPr>
          <p:cNvSpPr>
            <a:spLocks noGrp="1"/>
          </p:cNvSpPr>
          <p:nvPr>
            <p:ph type="title"/>
          </p:nvPr>
        </p:nvSpPr>
        <p:spPr>
          <a:xfrm>
            <a:off x="839788" y="365125"/>
            <a:ext cx="10515600" cy="906521"/>
          </a:xfrm>
        </p:spPr>
        <p:txBody>
          <a:bodyPr/>
          <a:lstStyle/>
          <a:p>
            <a:pPr algn="ctr"/>
            <a:r>
              <a:rPr lang="en-GB" dirty="0"/>
              <a:t>Difference Testing</a:t>
            </a:r>
          </a:p>
        </p:txBody>
      </p:sp>
      <p:sp>
        <p:nvSpPr>
          <p:cNvPr id="5" name="Text Placeholder 4">
            <a:extLst>
              <a:ext uri="{FF2B5EF4-FFF2-40B4-BE49-F238E27FC236}">
                <a16:creationId xmlns:a16="http://schemas.microsoft.com/office/drawing/2014/main" id="{24CE1838-03CC-0781-0099-C41A43266EAF}"/>
              </a:ext>
            </a:extLst>
          </p:cNvPr>
          <p:cNvSpPr>
            <a:spLocks noGrp="1"/>
          </p:cNvSpPr>
          <p:nvPr>
            <p:ph type="body" idx="1"/>
          </p:nvPr>
        </p:nvSpPr>
        <p:spPr>
          <a:xfrm>
            <a:off x="4464732" y="2265157"/>
            <a:ext cx="3046812" cy="435053"/>
          </a:xfrm>
        </p:spPr>
        <p:txBody>
          <a:bodyPr/>
          <a:lstStyle/>
          <a:p>
            <a:pPr algn="ctr"/>
            <a:r>
              <a:rPr lang="en-GB" dirty="0"/>
              <a:t>Independent t-test</a:t>
            </a:r>
          </a:p>
        </p:txBody>
      </p:sp>
      <p:sp>
        <p:nvSpPr>
          <p:cNvPr id="6" name="Content Placeholder 5">
            <a:extLst>
              <a:ext uri="{FF2B5EF4-FFF2-40B4-BE49-F238E27FC236}">
                <a16:creationId xmlns:a16="http://schemas.microsoft.com/office/drawing/2014/main" id="{36545877-1F91-EE47-45C5-16B575C8D75D}"/>
              </a:ext>
            </a:extLst>
          </p:cNvPr>
          <p:cNvSpPr>
            <a:spLocks noGrp="1"/>
          </p:cNvSpPr>
          <p:nvPr>
            <p:ph sz="half" idx="2"/>
          </p:nvPr>
        </p:nvSpPr>
        <p:spPr>
          <a:xfrm>
            <a:off x="4040939" y="2893067"/>
            <a:ext cx="3686330" cy="2030753"/>
          </a:xfrm>
        </p:spPr>
        <p:txBody>
          <a:bodyPr>
            <a:normAutofit fontScale="92500" lnSpcReduction="20000"/>
          </a:bodyPr>
          <a:lstStyle/>
          <a:p>
            <a:pPr marL="0" indent="0">
              <a:buNone/>
            </a:pPr>
            <a:endParaRPr lang="en-GB" dirty="0"/>
          </a:p>
          <a:p>
            <a:pPr marL="0" indent="0" algn="ctr">
              <a:buNone/>
            </a:pPr>
            <a:r>
              <a:rPr lang="en-GB" dirty="0">
                <a:solidFill>
                  <a:srgbClr val="0070C0"/>
                </a:solidFill>
              </a:rPr>
              <a:t>Conduct when you are comparing two different groups or groups that can be separated in to nominal categories</a:t>
            </a:r>
          </a:p>
        </p:txBody>
      </p:sp>
      <p:sp>
        <p:nvSpPr>
          <p:cNvPr id="7" name="Text Placeholder 6">
            <a:extLst>
              <a:ext uri="{FF2B5EF4-FFF2-40B4-BE49-F238E27FC236}">
                <a16:creationId xmlns:a16="http://schemas.microsoft.com/office/drawing/2014/main" id="{9FA96122-4C8B-4C18-AB1E-2FC354FE88EC}"/>
              </a:ext>
            </a:extLst>
          </p:cNvPr>
          <p:cNvSpPr>
            <a:spLocks noGrp="1"/>
          </p:cNvSpPr>
          <p:nvPr>
            <p:ph type="body" sz="quarter" idx="3"/>
          </p:nvPr>
        </p:nvSpPr>
        <p:spPr>
          <a:xfrm>
            <a:off x="7856295" y="2102423"/>
            <a:ext cx="3669940" cy="558469"/>
          </a:xfrm>
        </p:spPr>
        <p:txBody>
          <a:bodyPr/>
          <a:lstStyle/>
          <a:p>
            <a:pPr algn="ctr"/>
            <a:r>
              <a:rPr lang="en-GB" dirty="0"/>
              <a:t>Paired / student t-test</a:t>
            </a:r>
          </a:p>
        </p:txBody>
      </p:sp>
      <p:sp>
        <p:nvSpPr>
          <p:cNvPr id="8" name="Content Placeholder 7">
            <a:extLst>
              <a:ext uri="{FF2B5EF4-FFF2-40B4-BE49-F238E27FC236}">
                <a16:creationId xmlns:a16="http://schemas.microsoft.com/office/drawing/2014/main" id="{C597071E-9A33-8DB0-32D5-7C7A768DF139}"/>
              </a:ext>
            </a:extLst>
          </p:cNvPr>
          <p:cNvSpPr>
            <a:spLocks noGrp="1"/>
          </p:cNvSpPr>
          <p:nvPr>
            <p:ph sz="quarter" idx="4"/>
          </p:nvPr>
        </p:nvSpPr>
        <p:spPr>
          <a:xfrm>
            <a:off x="8201550" y="2939544"/>
            <a:ext cx="3204325" cy="2468319"/>
          </a:xfrm>
        </p:spPr>
        <p:txBody>
          <a:bodyPr>
            <a:normAutofit fontScale="92500" lnSpcReduction="20000"/>
          </a:bodyPr>
          <a:lstStyle/>
          <a:p>
            <a:pPr marL="0" indent="0">
              <a:buNone/>
            </a:pPr>
            <a:endParaRPr lang="en-GB" dirty="0"/>
          </a:p>
          <a:p>
            <a:pPr marL="0" indent="0">
              <a:buNone/>
            </a:pPr>
            <a:r>
              <a:rPr lang="en-GB" dirty="0"/>
              <a:t>Conduct when comparing the same group twice.</a:t>
            </a:r>
          </a:p>
          <a:p>
            <a:pPr marL="0" indent="0">
              <a:buNone/>
            </a:pPr>
            <a:endParaRPr lang="en-GB" dirty="0"/>
          </a:p>
          <a:p>
            <a:pPr marL="0" indent="0">
              <a:buNone/>
            </a:pPr>
            <a:r>
              <a:rPr lang="en-GB" dirty="0"/>
              <a:t>Before and after an intervention.</a:t>
            </a:r>
          </a:p>
          <a:p>
            <a:pPr marL="0" indent="0">
              <a:buNone/>
            </a:pPr>
            <a:endParaRPr lang="en-GB" dirty="0"/>
          </a:p>
          <a:p>
            <a:pPr marL="0" indent="0">
              <a:buNone/>
            </a:pPr>
            <a:endParaRPr lang="en-GB" dirty="0"/>
          </a:p>
        </p:txBody>
      </p:sp>
      <p:sp>
        <p:nvSpPr>
          <p:cNvPr id="10" name="TextBox 9">
            <a:extLst>
              <a:ext uri="{FF2B5EF4-FFF2-40B4-BE49-F238E27FC236}">
                <a16:creationId xmlns:a16="http://schemas.microsoft.com/office/drawing/2014/main" id="{F785ACD8-9BBF-E79C-90FD-C5285D2C4D8D}"/>
              </a:ext>
            </a:extLst>
          </p:cNvPr>
          <p:cNvSpPr txBox="1"/>
          <p:nvPr/>
        </p:nvSpPr>
        <p:spPr>
          <a:xfrm>
            <a:off x="936839" y="1312697"/>
            <a:ext cx="9519858" cy="369332"/>
          </a:xfrm>
          <a:prstGeom prst="rect">
            <a:avLst/>
          </a:prstGeom>
          <a:noFill/>
        </p:spPr>
        <p:txBody>
          <a:bodyPr wrap="square" rtlCol="0">
            <a:spAutoFit/>
          </a:bodyPr>
          <a:lstStyle/>
          <a:p>
            <a:pPr algn="ctr"/>
            <a:r>
              <a:rPr lang="en-GB" dirty="0"/>
              <a:t>When you want to determine is two sets of data are the same or different</a:t>
            </a:r>
          </a:p>
        </p:txBody>
      </p:sp>
      <p:sp>
        <p:nvSpPr>
          <p:cNvPr id="2" name="Text Placeholder 4">
            <a:extLst>
              <a:ext uri="{FF2B5EF4-FFF2-40B4-BE49-F238E27FC236}">
                <a16:creationId xmlns:a16="http://schemas.microsoft.com/office/drawing/2014/main" id="{E53AA5EA-2367-9128-44C2-65813046E4F4}"/>
              </a:ext>
            </a:extLst>
          </p:cNvPr>
          <p:cNvSpPr txBox="1">
            <a:spLocks/>
          </p:cNvSpPr>
          <p:nvPr/>
        </p:nvSpPr>
        <p:spPr>
          <a:xfrm>
            <a:off x="270207" y="2225839"/>
            <a:ext cx="3046812" cy="435053"/>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en-GB" dirty="0"/>
              <a:t>One way t-test</a:t>
            </a:r>
          </a:p>
        </p:txBody>
      </p:sp>
      <p:sp>
        <p:nvSpPr>
          <p:cNvPr id="3" name="Content Placeholder 5">
            <a:extLst>
              <a:ext uri="{FF2B5EF4-FFF2-40B4-BE49-F238E27FC236}">
                <a16:creationId xmlns:a16="http://schemas.microsoft.com/office/drawing/2014/main" id="{2DBB762E-7982-CDA0-5C9E-C3910DDFF63F}"/>
              </a:ext>
            </a:extLst>
          </p:cNvPr>
          <p:cNvSpPr txBox="1">
            <a:spLocks/>
          </p:cNvSpPr>
          <p:nvPr/>
        </p:nvSpPr>
        <p:spPr>
          <a:xfrm>
            <a:off x="204546" y="2893067"/>
            <a:ext cx="3686330" cy="203075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a:p>
            <a:pPr marL="0" indent="0" algn="ctr">
              <a:buFont typeface="Arial" panose="020B0604020202020204" pitchFamily="34" charset="0"/>
              <a:buNone/>
            </a:pPr>
            <a:r>
              <a:rPr lang="en-GB" dirty="0">
                <a:solidFill>
                  <a:srgbClr val="00B050"/>
                </a:solidFill>
              </a:rPr>
              <a:t>Conduct when you are comparing one groups to a known value or standard</a:t>
            </a:r>
          </a:p>
        </p:txBody>
      </p:sp>
    </p:spTree>
    <p:extLst>
      <p:ext uri="{BB962C8B-B14F-4D97-AF65-F5344CB8AC3E}">
        <p14:creationId xmlns:p14="http://schemas.microsoft.com/office/powerpoint/2010/main" val="19016833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4</a:t>
            </a:r>
            <a:endParaRPr lang="en-US" sz="1067" dirty="0"/>
          </a:p>
        </p:txBody>
      </p:sp>
      <p:sp>
        <p:nvSpPr>
          <p:cNvPr id="3" name="Shape 1"/>
          <p:cNvSpPr/>
          <p:nvPr/>
        </p:nvSpPr>
        <p:spPr>
          <a:xfrm>
            <a:off x="0" y="0"/>
            <a:ext cx="12192000" cy="853440"/>
          </a:xfrm>
          <a:prstGeom prst="rect">
            <a:avLst/>
          </a:prstGeom>
          <a:solidFill>
            <a:srgbClr val="4A148C"/>
          </a:solidFill>
          <a:ln w="12700">
            <a:solidFill>
              <a:srgbClr val="4A148C"/>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Normality Testing: Shapiro-Wilk &amp; Q-Q Plot</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Check before choosing parametric vs non-parametric tests  (use Shapiro-Wilk for N &lt; 50)</a:t>
            </a:r>
            <a:endParaRPr lang="en-US" sz="1333" dirty="0"/>
          </a:p>
        </p:txBody>
      </p:sp>
      <p:sp>
        <p:nvSpPr>
          <p:cNvPr id="6" name="Shape 4"/>
          <p:cNvSpPr/>
          <p:nvPr/>
        </p:nvSpPr>
        <p:spPr>
          <a:xfrm>
            <a:off x="219456" y="999744"/>
            <a:ext cx="11753088" cy="365760"/>
          </a:xfrm>
          <a:prstGeom prst="rect">
            <a:avLst/>
          </a:prstGeom>
          <a:solidFill>
            <a:srgbClr val="EFF3F8"/>
          </a:solidFill>
          <a:ln w="6350">
            <a:solidFill>
              <a:srgbClr val="C5D8EE"/>
            </a:solidFill>
            <a:prstDash val="solid"/>
          </a:ln>
        </p:spPr>
        <p:txBody>
          <a:bodyPr/>
          <a:lstStyle/>
          <a:p>
            <a:endParaRPr lang="en-US" sz="2400"/>
          </a:p>
        </p:txBody>
      </p:sp>
      <p:sp>
        <p:nvSpPr>
          <p:cNvPr id="7" name="Text 5"/>
          <p:cNvSpPr/>
          <p:nvPr/>
        </p:nvSpPr>
        <p:spPr>
          <a:xfrm>
            <a:off x="365760" y="999744"/>
            <a:ext cx="11338560" cy="365760"/>
          </a:xfrm>
          <a:prstGeom prst="rect">
            <a:avLst/>
          </a:prstGeom>
          <a:noFill/>
          <a:ln/>
        </p:spPr>
        <p:txBody>
          <a:bodyPr wrap="square" lIns="0" tIns="0" rIns="0" bIns="0" rtlCol="0" anchor="ctr"/>
          <a:lstStyle/>
          <a:p>
            <a:r>
              <a:rPr lang="en-US" sz="1200" b="1" dirty="0">
                <a:solidFill>
                  <a:srgbClr val="2E75B6"/>
                </a:solidFill>
                <a:latin typeface="Calibri" pitchFamily="34" charset="0"/>
                <a:ea typeface="Calibri" pitchFamily="34" charset="-122"/>
                <a:cs typeface="Calibri" pitchFamily="34" charset="-120"/>
              </a:rPr>
              <a:t>SPSS: </a:t>
            </a:r>
            <a:r>
              <a:rPr lang="en-US" sz="1200" dirty="0">
                <a:solidFill>
                  <a:srgbClr val="1A1A1A"/>
                </a:solidFill>
                <a:latin typeface="Calibri" pitchFamily="34" charset="0"/>
                <a:ea typeface="Calibri" pitchFamily="34" charset="-122"/>
                <a:cs typeface="Calibri" pitchFamily="34" charset="-120"/>
              </a:rPr>
              <a:t>Analyze  ›  Descriptive Statistics  ›  Explore…  ›  Plots → tick 'Normality plots with tests'</a:t>
            </a:r>
            <a:endParaRPr lang="en-US" sz="1200" dirty="0"/>
          </a:p>
        </p:txBody>
      </p:sp>
      <p:pic>
        <p:nvPicPr>
          <p:cNvPr id="8" name="Image 0" descr="preencoded.png"/>
          <p:cNvPicPr>
            <a:picLocks noChangeAspect="1"/>
          </p:cNvPicPr>
          <p:nvPr/>
        </p:nvPicPr>
        <p:blipFill>
          <a:blip r:embed="rId3"/>
          <a:stretch>
            <a:fillRect/>
          </a:stretch>
        </p:blipFill>
        <p:spPr>
          <a:xfrm>
            <a:off x="219456" y="1194816"/>
            <a:ext cx="7315200" cy="2438400"/>
          </a:xfrm>
          <a:prstGeom prst="rect">
            <a:avLst/>
          </a:prstGeom>
        </p:spPr>
      </p:pic>
      <p:sp>
        <p:nvSpPr>
          <p:cNvPr id="9" name="Shape 6"/>
          <p:cNvSpPr/>
          <p:nvPr/>
        </p:nvSpPr>
        <p:spPr>
          <a:xfrm>
            <a:off x="219456" y="1194816"/>
            <a:ext cx="2194560" cy="268224"/>
          </a:xfrm>
          <a:prstGeom prst="rect">
            <a:avLst/>
          </a:prstGeom>
          <a:solidFill>
            <a:srgbClr val="4A148C"/>
          </a:solidFill>
          <a:ln w="12700">
            <a:solidFill>
              <a:srgbClr val="4A148C"/>
            </a:solidFill>
            <a:prstDash val="solid"/>
          </a:ln>
        </p:spPr>
        <p:txBody>
          <a:bodyPr/>
          <a:lstStyle/>
          <a:p>
            <a:endParaRPr lang="en-US" sz="2400"/>
          </a:p>
        </p:txBody>
      </p:sp>
      <p:sp>
        <p:nvSpPr>
          <p:cNvPr id="10" name="Text 7"/>
          <p:cNvSpPr/>
          <p:nvPr/>
        </p:nvSpPr>
        <p:spPr>
          <a:xfrm>
            <a:off x="219456" y="1194816"/>
            <a:ext cx="2194560" cy="268224"/>
          </a:xfrm>
          <a:prstGeom prst="rect">
            <a:avLst/>
          </a:prstGeom>
          <a:noFill/>
          <a:ln/>
        </p:spPr>
        <p:txBody>
          <a:bodyPr wrap="square" lIns="0" tIns="0" rIns="0" bIns="0" rtlCol="0" anchor="ctr"/>
          <a:lstStyle/>
          <a:p>
            <a:pPr algn="ctr"/>
            <a:r>
              <a:rPr lang="en-US" sz="1067" b="1" dirty="0">
                <a:solidFill>
                  <a:srgbClr val="FFFFFF"/>
                </a:solidFill>
              </a:rPr>
              <a:t>SPSS Output — Shapiro-Wilk</a:t>
            </a:r>
            <a:endParaRPr lang="en-US" sz="1067" dirty="0"/>
          </a:p>
        </p:txBody>
      </p:sp>
      <p:pic>
        <p:nvPicPr>
          <p:cNvPr id="11" name="Image 1" descr="preencoded.png"/>
          <p:cNvPicPr>
            <a:picLocks noChangeAspect="1"/>
          </p:cNvPicPr>
          <p:nvPr/>
        </p:nvPicPr>
        <p:blipFill>
          <a:blip r:embed="rId4"/>
          <a:stretch>
            <a:fillRect/>
          </a:stretch>
        </p:blipFill>
        <p:spPr>
          <a:xfrm>
            <a:off x="7778496" y="1194816"/>
            <a:ext cx="4194048" cy="2438400"/>
          </a:xfrm>
          <a:prstGeom prst="rect">
            <a:avLst/>
          </a:prstGeom>
        </p:spPr>
      </p:pic>
      <p:sp>
        <p:nvSpPr>
          <p:cNvPr id="12" name="Shape 8"/>
          <p:cNvSpPr/>
          <p:nvPr/>
        </p:nvSpPr>
        <p:spPr>
          <a:xfrm>
            <a:off x="7778496" y="1194816"/>
            <a:ext cx="2194560" cy="268224"/>
          </a:xfrm>
          <a:prstGeom prst="rect">
            <a:avLst/>
          </a:prstGeom>
          <a:solidFill>
            <a:srgbClr val="4A148C"/>
          </a:solidFill>
          <a:ln w="12700">
            <a:solidFill>
              <a:srgbClr val="4A148C"/>
            </a:solidFill>
            <a:prstDash val="solid"/>
          </a:ln>
        </p:spPr>
        <p:txBody>
          <a:bodyPr/>
          <a:lstStyle/>
          <a:p>
            <a:endParaRPr lang="en-US" sz="2400"/>
          </a:p>
        </p:txBody>
      </p:sp>
      <p:sp>
        <p:nvSpPr>
          <p:cNvPr id="13" name="Text 9"/>
          <p:cNvSpPr/>
          <p:nvPr/>
        </p:nvSpPr>
        <p:spPr>
          <a:xfrm>
            <a:off x="7778496" y="1194816"/>
            <a:ext cx="2194560" cy="268224"/>
          </a:xfrm>
          <a:prstGeom prst="rect">
            <a:avLst/>
          </a:prstGeom>
          <a:noFill/>
          <a:ln/>
        </p:spPr>
        <p:txBody>
          <a:bodyPr wrap="square" lIns="0" tIns="0" rIns="0" bIns="0" rtlCol="0" anchor="ctr"/>
          <a:lstStyle/>
          <a:p>
            <a:pPr algn="ctr"/>
            <a:r>
              <a:rPr lang="en-US" sz="1067" b="1" dirty="0">
                <a:solidFill>
                  <a:srgbClr val="FFFFFF"/>
                </a:solidFill>
              </a:rPr>
              <a:t>Q-Q Plot</a:t>
            </a:r>
            <a:endParaRPr lang="en-US" sz="1067" dirty="0"/>
          </a:p>
        </p:txBody>
      </p:sp>
      <p:sp>
        <p:nvSpPr>
          <p:cNvPr id="14" name="Shape 10"/>
          <p:cNvSpPr/>
          <p:nvPr/>
        </p:nvSpPr>
        <p:spPr>
          <a:xfrm>
            <a:off x="219456" y="3755136"/>
            <a:ext cx="5730240" cy="1889760"/>
          </a:xfrm>
          <a:prstGeom prst="rect">
            <a:avLst/>
          </a:prstGeom>
          <a:solidFill>
            <a:srgbClr val="EDE7F6"/>
          </a:solidFill>
          <a:ln w="19050">
            <a:solidFill>
              <a:srgbClr val="4A148C"/>
            </a:solidFill>
            <a:prstDash val="solid"/>
          </a:ln>
        </p:spPr>
        <p:txBody>
          <a:bodyPr/>
          <a:lstStyle/>
          <a:p>
            <a:endParaRPr lang="en-US" sz="2400"/>
          </a:p>
        </p:txBody>
      </p:sp>
      <p:sp>
        <p:nvSpPr>
          <p:cNvPr id="15" name="Text 11"/>
          <p:cNvSpPr/>
          <p:nvPr/>
        </p:nvSpPr>
        <p:spPr>
          <a:xfrm>
            <a:off x="365760" y="3803904"/>
            <a:ext cx="5425440" cy="316992"/>
          </a:xfrm>
          <a:prstGeom prst="rect">
            <a:avLst/>
          </a:prstGeom>
          <a:noFill/>
          <a:ln/>
        </p:spPr>
        <p:txBody>
          <a:bodyPr wrap="square" lIns="0" tIns="0" rIns="0" bIns="0" rtlCol="0" anchor="ctr"/>
          <a:lstStyle/>
          <a:p>
            <a:r>
              <a:rPr lang="en-US" sz="1333" b="1" dirty="0">
                <a:solidFill>
                  <a:srgbClr val="4A148C"/>
                </a:solidFill>
              </a:rPr>
              <a:t>Shapiro-Wilk decision rule:</a:t>
            </a:r>
            <a:endParaRPr lang="en-US" sz="1333" dirty="0"/>
          </a:p>
        </p:txBody>
      </p:sp>
      <p:sp>
        <p:nvSpPr>
          <p:cNvPr id="16" name="Text 12"/>
          <p:cNvSpPr/>
          <p:nvPr/>
        </p:nvSpPr>
        <p:spPr>
          <a:xfrm>
            <a:off x="365760" y="4169664"/>
            <a:ext cx="5425440" cy="1402080"/>
          </a:xfrm>
          <a:prstGeom prst="rect">
            <a:avLst/>
          </a:prstGeom>
          <a:noFill/>
          <a:ln/>
        </p:spPr>
        <p:txBody>
          <a:bodyPr wrap="square" lIns="0" tIns="0" rIns="0" bIns="0" rtlCol="0" anchor="t"/>
          <a:lstStyle/>
          <a:p>
            <a:r>
              <a:rPr lang="en-US" sz="1200" b="1" dirty="0">
                <a:solidFill>
                  <a:srgbClr val="1B5E20"/>
                </a:solidFill>
                <a:latin typeface="Calibri" pitchFamily="34" charset="0"/>
                <a:ea typeface="Calibri" pitchFamily="34" charset="-122"/>
                <a:cs typeface="Calibri" pitchFamily="34" charset="-120"/>
              </a:rPr>
              <a:t>p &gt; .05  →  Data are NORMAL  →  use parametric tests ✅
</a:t>
            </a:r>
            <a:r>
              <a:rPr lang="en-US" sz="1200" b="1" dirty="0">
                <a:solidFill>
                  <a:srgbClr val="C00000"/>
                </a:solidFill>
                <a:latin typeface="Calibri" pitchFamily="34" charset="0"/>
                <a:ea typeface="Calibri" pitchFamily="34" charset="-122"/>
                <a:cs typeface="Calibri" pitchFamily="34" charset="-120"/>
              </a:rPr>
              <a:t>p ≤ .05  →  Data are NON-NORMAL  →  consider non-parametric
</a:t>
            </a:r>
            <a:r>
              <a:rPr lang="en-US" sz="1200" i="1" dirty="0">
                <a:solidFill>
                  <a:srgbClr val="455A64"/>
                </a:solidFill>
                <a:latin typeface="Calibri" pitchFamily="34" charset="0"/>
                <a:ea typeface="Calibri" pitchFamily="34" charset="-122"/>
                <a:cs typeface="Calibri" pitchFamily="34" charset="-120"/>
              </a:rPr>
              <a:t>For this dataset: grip strength is normally distributed (p &gt; .05)</a:t>
            </a:r>
            <a:endParaRPr lang="en-US" sz="1200" dirty="0"/>
          </a:p>
        </p:txBody>
      </p:sp>
      <p:sp>
        <p:nvSpPr>
          <p:cNvPr id="17" name="Shape 13"/>
          <p:cNvSpPr/>
          <p:nvPr/>
        </p:nvSpPr>
        <p:spPr>
          <a:xfrm>
            <a:off x="6156960" y="3755136"/>
            <a:ext cx="5815584" cy="1889760"/>
          </a:xfrm>
          <a:prstGeom prst="rect">
            <a:avLst/>
          </a:prstGeom>
          <a:solidFill>
            <a:srgbClr val="ECEFF1"/>
          </a:solidFill>
          <a:ln w="12700">
            <a:solidFill>
              <a:srgbClr val="90A4AE"/>
            </a:solidFill>
            <a:prstDash val="solid"/>
          </a:ln>
        </p:spPr>
        <p:txBody>
          <a:bodyPr/>
          <a:lstStyle/>
          <a:p>
            <a:endParaRPr lang="en-US" sz="2400"/>
          </a:p>
        </p:txBody>
      </p:sp>
      <p:sp>
        <p:nvSpPr>
          <p:cNvPr id="18" name="Text 14"/>
          <p:cNvSpPr/>
          <p:nvPr/>
        </p:nvSpPr>
        <p:spPr>
          <a:xfrm>
            <a:off x="6303264" y="3803904"/>
            <a:ext cx="5510784" cy="316992"/>
          </a:xfrm>
          <a:prstGeom prst="rect">
            <a:avLst/>
          </a:prstGeom>
          <a:noFill/>
          <a:ln/>
        </p:spPr>
        <p:txBody>
          <a:bodyPr wrap="square" lIns="0" tIns="0" rIns="0" bIns="0" rtlCol="0" anchor="ctr"/>
          <a:lstStyle/>
          <a:p>
            <a:r>
              <a:rPr lang="en-US" sz="1333" b="1" dirty="0">
                <a:solidFill>
                  <a:srgbClr val="455A64"/>
                </a:solidFill>
              </a:rPr>
              <a:t>Reading the Q-Q plot:</a:t>
            </a:r>
            <a:endParaRPr lang="en-US" sz="1333" dirty="0"/>
          </a:p>
        </p:txBody>
      </p:sp>
      <p:sp>
        <p:nvSpPr>
          <p:cNvPr id="19" name="Text 15"/>
          <p:cNvSpPr/>
          <p:nvPr/>
        </p:nvSpPr>
        <p:spPr>
          <a:xfrm>
            <a:off x="6303264" y="4169664"/>
            <a:ext cx="5510784" cy="1402080"/>
          </a:xfrm>
          <a:prstGeom prst="rect">
            <a:avLst/>
          </a:prstGeom>
          <a:noFill/>
          <a:ln/>
        </p:spPr>
        <p:txBody>
          <a:bodyPr wrap="square" lIns="0" tIns="0" rIns="0" bIns="0" rtlCol="0" anchor="t"/>
          <a:lstStyle/>
          <a:p>
            <a:r>
              <a:rPr lang="en-US" sz="1200" dirty="0">
                <a:solidFill>
                  <a:srgbClr val="1B5E20"/>
                </a:solidFill>
                <a:latin typeface="Calibri" pitchFamily="34" charset="0"/>
                <a:ea typeface="Calibri" pitchFamily="34" charset="-122"/>
                <a:cs typeface="Calibri" pitchFamily="34" charset="-120"/>
              </a:rPr>
              <a:t>Points on the red line → normally distributed ✅
</a:t>
            </a:r>
            <a:r>
              <a:rPr lang="en-US" sz="1200" dirty="0">
                <a:solidFill>
                  <a:srgbClr val="E65100"/>
                </a:solidFill>
                <a:latin typeface="Calibri" pitchFamily="34" charset="0"/>
                <a:ea typeface="Calibri" pitchFamily="34" charset="-122"/>
                <a:cs typeface="Calibri" pitchFamily="34" charset="-120"/>
              </a:rPr>
              <a:t>S-shaped curve → heavy tails (kurtosis issue) ⚠️
</a:t>
            </a:r>
            <a:r>
              <a:rPr lang="en-US" sz="1200" dirty="0">
                <a:solidFill>
                  <a:srgbClr val="C00000"/>
                </a:solidFill>
                <a:latin typeface="Calibri" pitchFamily="34" charset="0"/>
                <a:ea typeface="Calibri" pitchFamily="34" charset="-122"/>
                <a:cs typeface="Calibri" pitchFamily="34" charset="-120"/>
              </a:rPr>
              <a:t>Points consistently above/below → skewness ❌</a:t>
            </a:r>
            <a:endParaRPr lang="en-US" sz="1200" dirty="0"/>
          </a:p>
        </p:txBody>
      </p:sp>
      <p:sp>
        <p:nvSpPr>
          <p:cNvPr id="20" name="Shape 16"/>
          <p:cNvSpPr/>
          <p:nvPr/>
        </p:nvSpPr>
        <p:spPr>
          <a:xfrm>
            <a:off x="219456" y="5754624"/>
            <a:ext cx="11753088" cy="975360"/>
          </a:xfrm>
          <a:prstGeom prst="rect">
            <a:avLst/>
          </a:prstGeom>
          <a:solidFill>
            <a:srgbClr val="E8F5E9"/>
          </a:solidFill>
          <a:ln w="19050">
            <a:solidFill>
              <a:srgbClr val="1B5E20"/>
            </a:solidFill>
            <a:prstDash val="solid"/>
          </a:ln>
        </p:spPr>
        <p:txBody>
          <a:bodyPr/>
          <a:lstStyle/>
          <a:p>
            <a:endParaRPr lang="en-US" sz="2400"/>
          </a:p>
        </p:txBody>
      </p:sp>
      <p:sp>
        <p:nvSpPr>
          <p:cNvPr id="21" name="Shape 17"/>
          <p:cNvSpPr/>
          <p:nvPr/>
        </p:nvSpPr>
        <p:spPr>
          <a:xfrm>
            <a:off x="219456" y="5754624"/>
            <a:ext cx="73152" cy="975360"/>
          </a:xfrm>
          <a:prstGeom prst="rect">
            <a:avLst/>
          </a:prstGeom>
          <a:solidFill>
            <a:srgbClr val="1B5E20"/>
          </a:solidFill>
          <a:ln w="12700">
            <a:solidFill>
              <a:srgbClr val="1B5E20"/>
            </a:solidFill>
            <a:prstDash val="solid"/>
          </a:ln>
        </p:spPr>
        <p:txBody>
          <a:bodyPr/>
          <a:lstStyle/>
          <a:p>
            <a:endParaRPr lang="en-US" sz="2400"/>
          </a:p>
        </p:txBody>
      </p:sp>
      <p:sp>
        <p:nvSpPr>
          <p:cNvPr id="22" name="Text 18"/>
          <p:cNvSpPr/>
          <p:nvPr/>
        </p:nvSpPr>
        <p:spPr>
          <a:xfrm>
            <a:off x="390144" y="5827776"/>
            <a:ext cx="11509248" cy="829056"/>
          </a:xfrm>
          <a:prstGeom prst="rect">
            <a:avLst/>
          </a:prstGeom>
          <a:noFill/>
          <a:ln/>
        </p:spPr>
        <p:txBody>
          <a:bodyPr wrap="square" lIns="0" tIns="0" rIns="0" bIns="0" rtlCol="0" anchor="t"/>
          <a:lstStyle/>
          <a:p>
            <a:r>
              <a:rPr lang="en-US" sz="1173" b="1" dirty="0">
                <a:solidFill>
                  <a:srgbClr val="1B5E20"/>
                </a:solidFill>
                <a:latin typeface="Calibri" pitchFamily="34" charset="0"/>
                <a:ea typeface="Calibri" pitchFamily="34" charset="-122"/>
                <a:cs typeface="Calibri" pitchFamily="34" charset="-120"/>
              </a:rPr>
              <a:t>✏  Write-up example
</a:t>
            </a:r>
            <a:endParaRPr lang="en-US" sz="1173" dirty="0"/>
          </a:p>
          <a:p>
            <a:r>
              <a:rPr lang="en-US" sz="1173" i="1" dirty="0">
                <a:solidFill>
                  <a:srgbClr val="183018"/>
                </a:solidFill>
                <a:latin typeface="Calibri" pitchFamily="34" charset="0"/>
                <a:ea typeface="Calibri" pitchFamily="34" charset="-122"/>
                <a:cs typeface="Calibri" pitchFamily="34" charset="-120"/>
              </a:rPr>
              <a:t>Shapiro-Wilk tests indicated that dominant grip strength was normally distributed (W = .913, p = .073). IPAQ total MET-minutes showed some deviation from normality (p &lt; .05), which is discussed where relevant. Q-Q plots supported normality assumptions for grip strength variables.</a:t>
            </a:r>
            <a:endParaRPr lang="en-US" sz="1173"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5</a:t>
            </a:r>
            <a:endParaRPr lang="en-US" sz="1067" dirty="0"/>
          </a:p>
        </p:txBody>
      </p:sp>
      <p:sp>
        <p:nvSpPr>
          <p:cNvPr id="3" name="Shape 1"/>
          <p:cNvSpPr/>
          <p:nvPr/>
        </p:nvSpPr>
        <p:spPr>
          <a:xfrm>
            <a:off x="0" y="0"/>
            <a:ext cx="12192000" cy="853440"/>
          </a:xfrm>
          <a:prstGeom prst="rect">
            <a:avLst/>
          </a:prstGeom>
          <a:solidFill>
            <a:srgbClr val="004D40"/>
          </a:solidFill>
          <a:ln w="12700">
            <a:solidFill>
              <a:srgbClr val="004D40"/>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Step 1: One-Sample T-Test</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Research question: Does our class grip strength differ from the published normative value of 35 kg?</a:t>
            </a:r>
            <a:endParaRPr lang="en-US" sz="1333" dirty="0"/>
          </a:p>
        </p:txBody>
      </p:sp>
      <p:sp>
        <p:nvSpPr>
          <p:cNvPr id="6" name="Shape 4"/>
          <p:cNvSpPr/>
          <p:nvPr/>
        </p:nvSpPr>
        <p:spPr>
          <a:xfrm>
            <a:off x="219456" y="999744"/>
            <a:ext cx="11753088" cy="365760"/>
          </a:xfrm>
          <a:prstGeom prst="rect">
            <a:avLst/>
          </a:prstGeom>
          <a:solidFill>
            <a:srgbClr val="EFF3F8"/>
          </a:solidFill>
          <a:ln w="6350">
            <a:solidFill>
              <a:srgbClr val="C5D8EE"/>
            </a:solidFill>
            <a:prstDash val="solid"/>
          </a:ln>
        </p:spPr>
        <p:txBody>
          <a:bodyPr/>
          <a:lstStyle/>
          <a:p>
            <a:endParaRPr lang="en-US" sz="2400"/>
          </a:p>
        </p:txBody>
      </p:sp>
      <p:sp>
        <p:nvSpPr>
          <p:cNvPr id="7" name="Text 5"/>
          <p:cNvSpPr/>
          <p:nvPr/>
        </p:nvSpPr>
        <p:spPr>
          <a:xfrm>
            <a:off x="365760" y="999744"/>
            <a:ext cx="11338560" cy="365760"/>
          </a:xfrm>
          <a:prstGeom prst="rect">
            <a:avLst/>
          </a:prstGeom>
          <a:noFill/>
          <a:ln/>
        </p:spPr>
        <p:txBody>
          <a:bodyPr wrap="square" lIns="0" tIns="0" rIns="0" bIns="0" rtlCol="0" anchor="ctr"/>
          <a:lstStyle/>
          <a:p>
            <a:r>
              <a:rPr lang="en-US" sz="1200" b="1" dirty="0">
                <a:solidFill>
                  <a:srgbClr val="2E75B6"/>
                </a:solidFill>
                <a:latin typeface="Calibri" pitchFamily="34" charset="0"/>
                <a:ea typeface="Calibri" pitchFamily="34" charset="-122"/>
                <a:cs typeface="Calibri" pitchFamily="34" charset="-120"/>
              </a:rPr>
              <a:t>SPSS: </a:t>
            </a:r>
            <a:r>
              <a:rPr lang="en-US" sz="1200" dirty="0">
                <a:solidFill>
                  <a:srgbClr val="1A1A1A"/>
                </a:solidFill>
                <a:latin typeface="Calibri" pitchFamily="34" charset="0"/>
                <a:ea typeface="Calibri" pitchFamily="34" charset="-122"/>
                <a:cs typeface="Calibri" pitchFamily="34" charset="-120"/>
              </a:rPr>
              <a:t>Analyze  ›  Compare Means  ›  One-Sample T Test…</a:t>
            </a:r>
            <a:endParaRPr lang="en-US" sz="1200" dirty="0"/>
          </a:p>
        </p:txBody>
      </p:sp>
      <p:sp>
        <p:nvSpPr>
          <p:cNvPr id="8" name="Shape 6"/>
          <p:cNvSpPr/>
          <p:nvPr/>
        </p:nvSpPr>
        <p:spPr>
          <a:xfrm>
            <a:off x="243840" y="1487424"/>
            <a:ext cx="438912" cy="438912"/>
          </a:xfrm>
          <a:prstGeom prst="ellipse">
            <a:avLst/>
          </a:prstGeom>
          <a:solidFill>
            <a:srgbClr val="004D40"/>
          </a:solidFill>
          <a:ln w="12700">
            <a:solidFill>
              <a:srgbClr val="004D40"/>
            </a:solidFill>
            <a:prstDash val="solid"/>
          </a:ln>
        </p:spPr>
        <p:txBody>
          <a:bodyPr/>
          <a:lstStyle/>
          <a:p>
            <a:endParaRPr lang="en-US" sz="2400"/>
          </a:p>
        </p:txBody>
      </p:sp>
      <p:sp>
        <p:nvSpPr>
          <p:cNvPr id="9" name="Text 7"/>
          <p:cNvSpPr/>
          <p:nvPr/>
        </p:nvSpPr>
        <p:spPr>
          <a:xfrm>
            <a:off x="243840" y="1499616"/>
            <a:ext cx="438912" cy="438912"/>
          </a:xfrm>
          <a:prstGeom prst="rect">
            <a:avLst/>
          </a:prstGeom>
          <a:noFill/>
          <a:ln/>
        </p:spPr>
        <p:txBody>
          <a:bodyPr wrap="square" lIns="0" tIns="0" rIns="0" bIns="0" rtlCol="0" anchor="ctr"/>
          <a:lstStyle/>
          <a:p>
            <a:pPr algn="ctr"/>
            <a:r>
              <a:rPr lang="en-US" sz="1600" b="1" dirty="0">
                <a:solidFill>
                  <a:srgbClr val="FFFFFF"/>
                </a:solidFill>
              </a:rPr>
              <a:t>1</a:t>
            </a:r>
            <a:endParaRPr lang="en-US" sz="1600" dirty="0"/>
          </a:p>
        </p:txBody>
      </p:sp>
      <p:sp>
        <p:nvSpPr>
          <p:cNvPr id="10" name="Text 8"/>
          <p:cNvSpPr/>
          <p:nvPr/>
        </p:nvSpPr>
        <p:spPr>
          <a:xfrm>
            <a:off x="804672" y="1487424"/>
            <a:ext cx="5547360" cy="341376"/>
          </a:xfrm>
          <a:prstGeom prst="rect">
            <a:avLst/>
          </a:prstGeom>
          <a:noFill/>
          <a:ln/>
        </p:spPr>
        <p:txBody>
          <a:bodyPr wrap="square" lIns="0" tIns="0" rIns="0" bIns="0" rtlCol="0" anchor="ctr"/>
          <a:lstStyle/>
          <a:p>
            <a:r>
              <a:rPr lang="en-US" sz="1333" b="1" dirty="0">
                <a:solidFill>
                  <a:srgbClr val="1A1A1A"/>
                </a:solidFill>
                <a:latin typeface="Calibri" pitchFamily="34" charset="0"/>
                <a:ea typeface="Calibri" pitchFamily="34" charset="-122"/>
                <a:cs typeface="Calibri" pitchFamily="34" charset="-120"/>
              </a:rPr>
              <a:t>Move GripDom to 'Test Variable(s)' box</a:t>
            </a:r>
            <a:endParaRPr lang="en-US" sz="1333" dirty="0"/>
          </a:p>
        </p:txBody>
      </p:sp>
      <p:sp>
        <p:nvSpPr>
          <p:cNvPr id="11" name="Text 9"/>
          <p:cNvSpPr/>
          <p:nvPr/>
        </p:nvSpPr>
        <p:spPr>
          <a:xfrm>
            <a:off x="804672" y="1828800"/>
            <a:ext cx="5547360" cy="46329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This is the variable you are testing against the norm</a:t>
            </a:r>
            <a:endParaRPr lang="en-US" sz="1133" dirty="0"/>
          </a:p>
        </p:txBody>
      </p:sp>
      <p:sp>
        <p:nvSpPr>
          <p:cNvPr id="12" name="Shape 10"/>
          <p:cNvSpPr/>
          <p:nvPr/>
        </p:nvSpPr>
        <p:spPr>
          <a:xfrm>
            <a:off x="243840" y="2487168"/>
            <a:ext cx="438912" cy="438912"/>
          </a:xfrm>
          <a:prstGeom prst="ellipse">
            <a:avLst/>
          </a:prstGeom>
          <a:solidFill>
            <a:srgbClr val="004D40"/>
          </a:solidFill>
          <a:ln w="12700">
            <a:solidFill>
              <a:srgbClr val="004D40"/>
            </a:solidFill>
            <a:prstDash val="solid"/>
          </a:ln>
        </p:spPr>
        <p:txBody>
          <a:bodyPr/>
          <a:lstStyle/>
          <a:p>
            <a:endParaRPr lang="en-US" sz="2400"/>
          </a:p>
        </p:txBody>
      </p:sp>
      <p:sp>
        <p:nvSpPr>
          <p:cNvPr id="13" name="Text 11"/>
          <p:cNvSpPr/>
          <p:nvPr/>
        </p:nvSpPr>
        <p:spPr>
          <a:xfrm>
            <a:off x="243840" y="2499360"/>
            <a:ext cx="438912" cy="438912"/>
          </a:xfrm>
          <a:prstGeom prst="rect">
            <a:avLst/>
          </a:prstGeom>
          <a:noFill/>
          <a:ln/>
        </p:spPr>
        <p:txBody>
          <a:bodyPr wrap="square" lIns="0" tIns="0" rIns="0" bIns="0" rtlCol="0" anchor="ctr"/>
          <a:lstStyle/>
          <a:p>
            <a:pPr algn="ctr"/>
            <a:r>
              <a:rPr lang="en-US" sz="1600" b="1" dirty="0">
                <a:solidFill>
                  <a:srgbClr val="FFFFFF"/>
                </a:solidFill>
              </a:rPr>
              <a:t>2</a:t>
            </a:r>
            <a:endParaRPr lang="en-US" sz="1600" dirty="0"/>
          </a:p>
        </p:txBody>
      </p:sp>
      <p:sp>
        <p:nvSpPr>
          <p:cNvPr id="14" name="Text 12"/>
          <p:cNvSpPr/>
          <p:nvPr/>
        </p:nvSpPr>
        <p:spPr>
          <a:xfrm>
            <a:off x="804672" y="2487168"/>
            <a:ext cx="5547360" cy="341376"/>
          </a:xfrm>
          <a:prstGeom prst="rect">
            <a:avLst/>
          </a:prstGeom>
          <a:noFill/>
          <a:ln/>
        </p:spPr>
        <p:txBody>
          <a:bodyPr wrap="square" lIns="0" tIns="0" rIns="0" bIns="0" rtlCol="0" anchor="ctr"/>
          <a:lstStyle/>
          <a:p>
            <a:r>
              <a:rPr lang="en-US" sz="1333" b="1" dirty="0">
                <a:solidFill>
                  <a:srgbClr val="1A1A1A"/>
                </a:solidFill>
                <a:latin typeface="Calibri" pitchFamily="34" charset="0"/>
                <a:ea typeface="Calibri" pitchFamily="34" charset="-122"/>
                <a:cs typeface="Calibri" pitchFamily="34" charset="-120"/>
              </a:rPr>
              <a:t>Enter the normative value in 'Test Value'</a:t>
            </a:r>
            <a:endParaRPr lang="en-US" sz="1333" dirty="0"/>
          </a:p>
        </p:txBody>
      </p:sp>
      <p:sp>
        <p:nvSpPr>
          <p:cNvPr id="15" name="Text 13"/>
          <p:cNvSpPr/>
          <p:nvPr/>
        </p:nvSpPr>
        <p:spPr>
          <a:xfrm>
            <a:off x="804672" y="2828544"/>
            <a:ext cx="5547360" cy="46329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Type  35  (general young adult normative grip strength)</a:t>
            </a:r>
            <a:endParaRPr lang="en-US" sz="1133" dirty="0"/>
          </a:p>
        </p:txBody>
      </p:sp>
      <p:sp>
        <p:nvSpPr>
          <p:cNvPr id="16" name="Shape 14"/>
          <p:cNvSpPr/>
          <p:nvPr/>
        </p:nvSpPr>
        <p:spPr>
          <a:xfrm>
            <a:off x="243840" y="3486912"/>
            <a:ext cx="438912" cy="438912"/>
          </a:xfrm>
          <a:prstGeom prst="ellipse">
            <a:avLst/>
          </a:prstGeom>
          <a:solidFill>
            <a:srgbClr val="004D40"/>
          </a:solidFill>
          <a:ln w="12700">
            <a:solidFill>
              <a:srgbClr val="004D40"/>
            </a:solidFill>
            <a:prstDash val="solid"/>
          </a:ln>
        </p:spPr>
        <p:txBody>
          <a:bodyPr/>
          <a:lstStyle/>
          <a:p>
            <a:endParaRPr lang="en-US" sz="2400"/>
          </a:p>
        </p:txBody>
      </p:sp>
      <p:sp>
        <p:nvSpPr>
          <p:cNvPr id="17" name="Text 15"/>
          <p:cNvSpPr/>
          <p:nvPr/>
        </p:nvSpPr>
        <p:spPr>
          <a:xfrm>
            <a:off x="243840" y="3499104"/>
            <a:ext cx="438912" cy="438912"/>
          </a:xfrm>
          <a:prstGeom prst="rect">
            <a:avLst/>
          </a:prstGeom>
          <a:noFill/>
          <a:ln/>
        </p:spPr>
        <p:txBody>
          <a:bodyPr wrap="square" lIns="0" tIns="0" rIns="0" bIns="0" rtlCol="0" anchor="ctr"/>
          <a:lstStyle/>
          <a:p>
            <a:pPr algn="ctr"/>
            <a:r>
              <a:rPr lang="en-US" sz="1600" b="1" dirty="0">
                <a:solidFill>
                  <a:srgbClr val="FFFFFF"/>
                </a:solidFill>
              </a:rPr>
              <a:t>3</a:t>
            </a:r>
            <a:endParaRPr lang="en-US" sz="1600" dirty="0"/>
          </a:p>
        </p:txBody>
      </p:sp>
      <p:sp>
        <p:nvSpPr>
          <p:cNvPr id="18" name="Text 16"/>
          <p:cNvSpPr/>
          <p:nvPr/>
        </p:nvSpPr>
        <p:spPr>
          <a:xfrm>
            <a:off x="804672" y="3486912"/>
            <a:ext cx="5547360" cy="341376"/>
          </a:xfrm>
          <a:prstGeom prst="rect">
            <a:avLst/>
          </a:prstGeom>
          <a:noFill/>
          <a:ln/>
        </p:spPr>
        <p:txBody>
          <a:bodyPr wrap="square" lIns="0" tIns="0" rIns="0" bIns="0" rtlCol="0" anchor="ctr"/>
          <a:lstStyle/>
          <a:p>
            <a:r>
              <a:rPr lang="en-US" sz="1333" b="1" dirty="0">
                <a:solidFill>
                  <a:srgbClr val="1A1A1A"/>
                </a:solidFill>
                <a:latin typeface="Calibri" pitchFamily="34" charset="0"/>
                <a:ea typeface="Calibri" pitchFamily="34" charset="-122"/>
                <a:cs typeface="Calibri" pitchFamily="34" charset="-120"/>
              </a:rPr>
              <a:t>Click OK</a:t>
            </a:r>
            <a:endParaRPr lang="en-US" sz="1333" dirty="0"/>
          </a:p>
        </p:txBody>
      </p:sp>
      <p:sp>
        <p:nvSpPr>
          <p:cNvPr id="19" name="Text 17"/>
          <p:cNvSpPr/>
          <p:nvPr/>
        </p:nvSpPr>
        <p:spPr>
          <a:xfrm>
            <a:off x="804672" y="3828288"/>
            <a:ext cx="5547360" cy="46329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Two tables appear: One-Sample Statistics and One-Sample Test</a:t>
            </a:r>
            <a:endParaRPr lang="en-US" sz="1133" dirty="0"/>
          </a:p>
        </p:txBody>
      </p:sp>
      <p:sp>
        <p:nvSpPr>
          <p:cNvPr id="20" name="Shape 18"/>
          <p:cNvSpPr/>
          <p:nvPr/>
        </p:nvSpPr>
        <p:spPr>
          <a:xfrm>
            <a:off x="6522720" y="1048512"/>
            <a:ext cx="5449824" cy="3779520"/>
          </a:xfrm>
          <a:prstGeom prst="rect">
            <a:avLst/>
          </a:prstGeom>
          <a:solidFill>
            <a:srgbClr val="E0F2F1"/>
          </a:solidFill>
          <a:ln w="19050">
            <a:solidFill>
              <a:srgbClr val="004D40"/>
            </a:solidFill>
            <a:prstDash val="solid"/>
          </a:ln>
        </p:spPr>
        <p:txBody>
          <a:bodyPr/>
          <a:lstStyle/>
          <a:p>
            <a:endParaRPr lang="en-US" sz="2400"/>
          </a:p>
        </p:txBody>
      </p:sp>
      <p:sp>
        <p:nvSpPr>
          <p:cNvPr id="21" name="Text 19"/>
          <p:cNvSpPr/>
          <p:nvPr/>
        </p:nvSpPr>
        <p:spPr>
          <a:xfrm>
            <a:off x="6669024" y="1121664"/>
            <a:ext cx="5145024" cy="341376"/>
          </a:xfrm>
          <a:prstGeom prst="rect">
            <a:avLst/>
          </a:prstGeom>
          <a:noFill/>
          <a:ln/>
        </p:spPr>
        <p:txBody>
          <a:bodyPr wrap="square" lIns="0" tIns="0" rIns="0" bIns="0" rtlCol="0" anchor="ctr"/>
          <a:lstStyle/>
          <a:p>
            <a:r>
              <a:rPr lang="en-US" sz="1333" b="1" dirty="0">
                <a:solidFill>
                  <a:srgbClr val="004D40"/>
                </a:solidFill>
              </a:rPr>
              <a:t>What is a One-Sample T-Test?</a:t>
            </a:r>
            <a:endParaRPr lang="en-US" sz="1333" dirty="0"/>
          </a:p>
        </p:txBody>
      </p:sp>
      <p:sp>
        <p:nvSpPr>
          <p:cNvPr id="22" name="Text 20"/>
          <p:cNvSpPr/>
          <p:nvPr/>
        </p:nvSpPr>
        <p:spPr>
          <a:xfrm>
            <a:off x="6669024" y="1560576"/>
            <a:ext cx="5145024" cy="3194304"/>
          </a:xfrm>
          <a:prstGeom prst="rect">
            <a:avLst/>
          </a:prstGeom>
          <a:noFill/>
          <a:ln/>
        </p:spPr>
        <p:txBody>
          <a:bodyPr wrap="square" lIns="0" tIns="0" rIns="0" bIns="0" rtlCol="0" anchor="t"/>
          <a:lstStyle/>
          <a:p>
            <a:r>
              <a:rPr lang="en-US" sz="1267" dirty="0">
                <a:solidFill>
                  <a:srgbClr val="1A1A1A"/>
                </a:solidFill>
                <a:latin typeface="Calibri" pitchFamily="34" charset="0"/>
                <a:ea typeface="Calibri" pitchFamily="34" charset="-122"/>
                <a:cs typeface="Calibri" pitchFamily="34" charset="-120"/>
              </a:rPr>
              <a:t>Tests whether the mean of a single sample differs significantly from a known or hypothesised value (the test value).</a:t>
            </a:r>
            <a:endParaRPr lang="en-US" sz="1267" dirty="0"/>
          </a:p>
          <a:p>
            <a:endParaRPr lang="en-US" sz="1267" dirty="0"/>
          </a:p>
          <a:p>
            <a:r>
              <a:rPr lang="en-US" sz="1267" dirty="0">
                <a:solidFill>
                  <a:srgbClr val="1A1A1A"/>
                </a:solidFill>
                <a:latin typeface="Calibri" pitchFamily="34" charset="0"/>
                <a:ea typeface="Calibri" pitchFamily="34" charset="-122"/>
                <a:cs typeface="Calibri" pitchFamily="34" charset="-120"/>
              </a:rPr>
              <a:t>H₀: μ = 35 kg  (no difference from norm)</a:t>
            </a:r>
            <a:endParaRPr lang="en-US" sz="1267" dirty="0"/>
          </a:p>
          <a:p>
            <a:r>
              <a:rPr lang="en-US" sz="1267" dirty="0">
                <a:solidFill>
                  <a:srgbClr val="1A1A1A"/>
                </a:solidFill>
                <a:latin typeface="Calibri" pitchFamily="34" charset="0"/>
                <a:ea typeface="Calibri" pitchFamily="34" charset="-122"/>
                <a:cs typeface="Calibri" pitchFamily="34" charset="-120"/>
              </a:rPr>
              <a:t>H₁: μ ≠ 35 kg  (our sample differs)</a:t>
            </a:r>
            <a:endParaRPr lang="en-US" sz="1267" dirty="0"/>
          </a:p>
          <a:p>
            <a:endParaRPr lang="en-US" sz="1267" dirty="0"/>
          </a:p>
          <a:p>
            <a:r>
              <a:rPr lang="en-US" sz="1267" dirty="0">
                <a:solidFill>
                  <a:srgbClr val="1A1A1A"/>
                </a:solidFill>
                <a:latin typeface="Calibri" pitchFamily="34" charset="0"/>
                <a:ea typeface="Calibri" pitchFamily="34" charset="-122"/>
                <a:cs typeface="Calibri" pitchFamily="34" charset="-120"/>
              </a:rPr>
              <a:t>Useful for comparing your class data to published population norms or reference standards.</a:t>
            </a:r>
            <a:endParaRPr lang="en-US" sz="1267" dirty="0"/>
          </a:p>
        </p:txBody>
      </p:sp>
      <p:sp>
        <p:nvSpPr>
          <p:cNvPr id="23" name="Shape 21"/>
          <p:cNvSpPr/>
          <p:nvPr/>
        </p:nvSpPr>
        <p:spPr>
          <a:xfrm>
            <a:off x="219456" y="4535424"/>
            <a:ext cx="5913120" cy="670560"/>
          </a:xfrm>
          <a:prstGeom prst="rect">
            <a:avLst/>
          </a:prstGeom>
          <a:solidFill>
            <a:srgbClr val="FFF3E0"/>
          </a:solidFill>
          <a:ln w="19050">
            <a:solidFill>
              <a:srgbClr val="F57F17"/>
            </a:solidFill>
            <a:prstDash val="solid"/>
          </a:ln>
        </p:spPr>
        <p:txBody>
          <a:bodyPr/>
          <a:lstStyle/>
          <a:p>
            <a:endParaRPr lang="en-US" sz="2400"/>
          </a:p>
        </p:txBody>
      </p:sp>
      <p:sp>
        <p:nvSpPr>
          <p:cNvPr id="24" name="Text 22"/>
          <p:cNvSpPr/>
          <p:nvPr/>
        </p:nvSpPr>
        <p:spPr>
          <a:xfrm>
            <a:off x="365760" y="4535424"/>
            <a:ext cx="5632704" cy="670560"/>
          </a:xfrm>
          <a:prstGeom prst="rect">
            <a:avLst/>
          </a:prstGeom>
          <a:noFill/>
          <a:ln/>
        </p:spPr>
        <p:txBody>
          <a:bodyPr wrap="square" lIns="0" tIns="0" rIns="0" bIns="0" rtlCol="0" anchor="ctr"/>
          <a:lstStyle/>
          <a:p>
            <a:r>
              <a:rPr lang="en-US" sz="1133" dirty="0">
                <a:solidFill>
                  <a:srgbClr val="4A2500"/>
                </a:solidFill>
                <a:latin typeface="Calibri" pitchFamily="34" charset="0"/>
                <a:ea typeface="Calibri" pitchFamily="34" charset="-122"/>
                <a:cs typeface="Calibri" pitchFamily="34" charset="-120"/>
              </a:rPr>
              <a:t>⚠️  Assumption: data should be normally distributed (check Shapiro-Wilk first). If non-normal, use Wilcoxon Signed-Rank test instead.</a:t>
            </a:r>
            <a:endParaRPr lang="en-US" sz="1133" dirty="0"/>
          </a:p>
        </p:txBody>
      </p:sp>
      <p:sp>
        <p:nvSpPr>
          <p:cNvPr id="25" name="Shape 23"/>
          <p:cNvSpPr/>
          <p:nvPr/>
        </p:nvSpPr>
        <p:spPr>
          <a:xfrm>
            <a:off x="219456" y="5315712"/>
            <a:ext cx="11753088" cy="670560"/>
          </a:xfrm>
          <a:prstGeom prst="rect">
            <a:avLst/>
          </a:prstGeom>
          <a:solidFill>
            <a:srgbClr val="E8F5E9"/>
          </a:solidFill>
          <a:ln w="19050">
            <a:solidFill>
              <a:srgbClr val="1B5E20"/>
            </a:solidFill>
            <a:prstDash val="solid"/>
          </a:ln>
        </p:spPr>
        <p:txBody>
          <a:bodyPr/>
          <a:lstStyle/>
          <a:p>
            <a:endParaRPr lang="en-US" sz="2400"/>
          </a:p>
        </p:txBody>
      </p:sp>
      <p:sp>
        <p:nvSpPr>
          <p:cNvPr id="26" name="Shape 24"/>
          <p:cNvSpPr/>
          <p:nvPr/>
        </p:nvSpPr>
        <p:spPr>
          <a:xfrm>
            <a:off x="219456" y="5315712"/>
            <a:ext cx="73152" cy="670560"/>
          </a:xfrm>
          <a:prstGeom prst="rect">
            <a:avLst/>
          </a:prstGeom>
          <a:solidFill>
            <a:srgbClr val="1B5E20"/>
          </a:solidFill>
          <a:ln w="12700">
            <a:solidFill>
              <a:srgbClr val="1B5E20"/>
            </a:solidFill>
            <a:prstDash val="solid"/>
          </a:ln>
        </p:spPr>
        <p:txBody>
          <a:bodyPr/>
          <a:lstStyle/>
          <a:p>
            <a:endParaRPr lang="en-US" sz="2400"/>
          </a:p>
        </p:txBody>
      </p:sp>
      <p:sp>
        <p:nvSpPr>
          <p:cNvPr id="27" name="Text 25"/>
          <p:cNvSpPr/>
          <p:nvPr/>
        </p:nvSpPr>
        <p:spPr>
          <a:xfrm>
            <a:off x="390144" y="5388864"/>
            <a:ext cx="11509248" cy="524256"/>
          </a:xfrm>
          <a:prstGeom prst="rect">
            <a:avLst/>
          </a:prstGeom>
          <a:noFill/>
          <a:ln/>
        </p:spPr>
        <p:txBody>
          <a:bodyPr wrap="square" lIns="0" tIns="0" rIns="0" bIns="0" rtlCol="0" anchor="t"/>
          <a:lstStyle/>
          <a:p>
            <a:r>
              <a:rPr lang="en-US" sz="1173" b="1" dirty="0">
                <a:solidFill>
                  <a:srgbClr val="1B5E20"/>
                </a:solidFill>
                <a:latin typeface="Calibri" pitchFamily="34" charset="0"/>
                <a:ea typeface="Calibri" pitchFamily="34" charset="-122"/>
                <a:cs typeface="Calibri" pitchFamily="34" charset="-120"/>
              </a:rPr>
              <a:t>✏  Write-up example
</a:t>
            </a:r>
            <a:endParaRPr lang="en-US" sz="1173" dirty="0"/>
          </a:p>
          <a:p>
            <a:r>
              <a:rPr lang="en-US" sz="1173" i="1" dirty="0">
                <a:solidFill>
                  <a:srgbClr val="183018"/>
                </a:solidFill>
                <a:latin typeface="Calibri" pitchFamily="34" charset="0"/>
                <a:ea typeface="Calibri" pitchFamily="34" charset="-122"/>
                <a:cs typeface="Calibri" pitchFamily="34" charset="-120"/>
              </a:rPr>
              <a:t>A one-sample t-test was conducted to compare mean dominant grip strength against the published normative value of 35 kg for young adults.</a:t>
            </a:r>
            <a:endParaRPr lang="en-US" sz="1173" dirty="0"/>
          </a:p>
        </p:txBody>
      </p:sp>
      <p:sp>
        <p:nvSpPr>
          <p:cNvPr id="28" name="Shape 26"/>
          <p:cNvSpPr/>
          <p:nvPr/>
        </p:nvSpPr>
        <p:spPr>
          <a:xfrm>
            <a:off x="219456" y="6096000"/>
            <a:ext cx="11753088" cy="487680"/>
          </a:xfrm>
          <a:prstGeom prst="rect">
            <a:avLst/>
          </a:prstGeom>
          <a:solidFill>
            <a:srgbClr val="FFF3E0"/>
          </a:solidFill>
          <a:ln w="19050">
            <a:solidFill>
              <a:srgbClr val="F57F17"/>
            </a:solidFill>
            <a:prstDash val="solid"/>
          </a:ln>
        </p:spPr>
        <p:txBody>
          <a:bodyPr/>
          <a:lstStyle/>
          <a:p>
            <a:endParaRPr lang="en-US" sz="2400"/>
          </a:p>
        </p:txBody>
      </p:sp>
      <p:sp>
        <p:nvSpPr>
          <p:cNvPr id="29" name="Text 27"/>
          <p:cNvSpPr/>
          <p:nvPr/>
        </p:nvSpPr>
        <p:spPr>
          <a:xfrm>
            <a:off x="365760" y="6096000"/>
            <a:ext cx="11533632" cy="487680"/>
          </a:xfrm>
          <a:prstGeom prst="rect">
            <a:avLst/>
          </a:prstGeom>
          <a:noFill/>
          <a:ln/>
        </p:spPr>
        <p:txBody>
          <a:bodyPr wrap="square" lIns="0" tIns="0" rIns="0" bIns="0" rtlCol="0" anchor="ctr"/>
          <a:lstStyle/>
          <a:p>
            <a:r>
              <a:rPr lang="en-US" sz="1200" dirty="0">
                <a:solidFill>
                  <a:srgbClr val="4A2500"/>
                </a:solidFill>
                <a:latin typeface="Calibri" pitchFamily="34" charset="0"/>
                <a:ea typeface="Calibri" pitchFamily="34" charset="-122"/>
                <a:cs typeface="Calibri" pitchFamily="34" charset="-120"/>
              </a:rPr>
              <a:t>📚  The test value (35 kg) comes from published normative tables. You should cite your source — e.g. Mathiowetz et al. (1985) or Roberts et al. (2011).</a:t>
            </a:r>
            <a:endParaRPr lang="en-US" sz="12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0FB5035E-B5C2-D697-9C77-B665EDB3853C}"/>
              </a:ext>
            </a:extLst>
          </p:cNvPr>
          <p:cNvPicPr>
            <a:picLocks noChangeAspect="1"/>
          </p:cNvPicPr>
          <p:nvPr/>
        </p:nvPicPr>
        <p:blipFill>
          <a:blip r:embed="rId2"/>
          <a:stretch>
            <a:fillRect/>
          </a:stretch>
        </p:blipFill>
        <p:spPr>
          <a:xfrm>
            <a:off x="746451" y="341971"/>
            <a:ext cx="10363200" cy="5948328"/>
          </a:xfrm>
          <a:prstGeom prst="rect">
            <a:avLst/>
          </a:prstGeom>
        </p:spPr>
      </p:pic>
    </p:spTree>
    <p:extLst>
      <p:ext uri="{BB962C8B-B14F-4D97-AF65-F5344CB8AC3E}">
        <p14:creationId xmlns:p14="http://schemas.microsoft.com/office/powerpoint/2010/main" val="883554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6</a:t>
            </a:r>
            <a:endParaRPr lang="en-US" sz="1067" dirty="0"/>
          </a:p>
        </p:txBody>
      </p:sp>
      <p:sp>
        <p:nvSpPr>
          <p:cNvPr id="3" name="Shape 1"/>
          <p:cNvSpPr/>
          <p:nvPr/>
        </p:nvSpPr>
        <p:spPr>
          <a:xfrm>
            <a:off x="0" y="0"/>
            <a:ext cx="12192000" cy="853440"/>
          </a:xfrm>
          <a:prstGeom prst="rect">
            <a:avLst/>
          </a:prstGeom>
          <a:solidFill>
            <a:srgbClr val="004D40"/>
          </a:solidFill>
          <a:ln w="12700">
            <a:solidFill>
              <a:srgbClr val="004D40"/>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One-Sample T-Test: Output &amp; Write-Up</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t(19) = 1.04, p = .311 — sample mean does not differ significantly from norm</a:t>
            </a:r>
            <a:endParaRPr lang="en-US" sz="1333" dirty="0"/>
          </a:p>
        </p:txBody>
      </p:sp>
      <p:pic>
        <p:nvPicPr>
          <p:cNvPr id="6" name="Image 0" descr="preencoded.png"/>
          <p:cNvPicPr>
            <a:picLocks noChangeAspect="1"/>
          </p:cNvPicPr>
          <p:nvPr/>
        </p:nvPicPr>
        <p:blipFill>
          <a:blip r:embed="rId3"/>
          <a:stretch>
            <a:fillRect/>
          </a:stretch>
        </p:blipFill>
        <p:spPr>
          <a:xfrm>
            <a:off x="219456" y="1036320"/>
            <a:ext cx="7985760" cy="3413760"/>
          </a:xfrm>
          <a:prstGeom prst="rect">
            <a:avLst/>
          </a:prstGeom>
        </p:spPr>
      </p:pic>
      <p:sp>
        <p:nvSpPr>
          <p:cNvPr id="7" name="Shape 4"/>
          <p:cNvSpPr/>
          <p:nvPr/>
        </p:nvSpPr>
        <p:spPr>
          <a:xfrm>
            <a:off x="219456" y="1036320"/>
            <a:ext cx="2194560" cy="268224"/>
          </a:xfrm>
          <a:prstGeom prst="rect">
            <a:avLst/>
          </a:prstGeom>
          <a:solidFill>
            <a:srgbClr val="004D40"/>
          </a:solidFill>
          <a:ln w="12700">
            <a:solidFill>
              <a:srgbClr val="004D40"/>
            </a:solidFill>
            <a:prstDash val="solid"/>
          </a:ln>
        </p:spPr>
        <p:txBody>
          <a:bodyPr/>
          <a:lstStyle/>
          <a:p>
            <a:endParaRPr lang="en-US" sz="2400"/>
          </a:p>
        </p:txBody>
      </p:sp>
      <p:sp>
        <p:nvSpPr>
          <p:cNvPr id="8" name="Text 5"/>
          <p:cNvSpPr/>
          <p:nvPr/>
        </p:nvSpPr>
        <p:spPr>
          <a:xfrm>
            <a:off x="219456" y="1036320"/>
            <a:ext cx="2194560" cy="268224"/>
          </a:xfrm>
          <a:prstGeom prst="rect">
            <a:avLst/>
          </a:prstGeom>
          <a:noFill/>
          <a:ln/>
        </p:spPr>
        <p:txBody>
          <a:bodyPr wrap="square" lIns="0" tIns="0" rIns="0" bIns="0" rtlCol="0" anchor="ctr"/>
          <a:lstStyle/>
          <a:p>
            <a:pPr algn="ctr"/>
            <a:r>
              <a:rPr lang="en-US" sz="1067" b="1" dirty="0">
                <a:solidFill>
                  <a:srgbClr val="FFFFFF"/>
                </a:solidFill>
              </a:rPr>
              <a:t>SPSS Output</a:t>
            </a:r>
            <a:endParaRPr lang="en-US" sz="1067" dirty="0"/>
          </a:p>
        </p:txBody>
      </p:sp>
      <p:pic>
        <p:nvPicPr>
          <p:cNvPr id="9" name="Image 1" descr="preencoded.png"/>
          <p:cNvPicPr>
            <a:picLocks noChangeAspect="1"/>
          </p:cNvPicPr>
          <p:nvPr/>
        </p:nvPicPr>
        <p:blipFill>
          <a:blip r:embed="rId4"/>
          <a:stretch>
            <a:fillRect/>
          </a:stretch>
        </p:blipFill>
        <p:spPr>
          <a:xfrm>
            <a:off x="8388096" y="1036320"/>
            <a:ext cx="3584448" cy="3413760"/>
          </a:xfrm>
          <a:prstGeom prst="rect">
            <a:avLst/>
          </a:prstGeom>
        </p:spPr>
      </p:pic>
      <p:sp>
        <p:nvSpPr>
          <p:cNvPr id="10" name="Shape 6"/>
          <p:cNvSpPr/>
          <p:nvPr/>
        </p:nvSpPr>
        <p:spPr>
          <a:xfrm>
            <a:off x="8388096" y="1036320"/>
            <a:ext cx="2194560" cy="268224"/>
          </a:xfrm>
          <a:prstGeom prst="rect">
            <a:avLst/>
          </a:prstGeom>
          <a:solidFill>
            <a:srgbClr val="004D40"/>
          </a:solidFill>
          <a:ln w="12700">
            <a:solidFill>
              <a:srgbClr val="004D40"/>
            </a:solidFill>
            <a:prstDash val="solid"/>
          </a:ln>
        </p:spPr>
        <p:txBody>
          <a:bodyPr/>
          <a:lstStyle/>
          <a:p>
            <a:endParaRPr lang="en-US" sz="2400"/>
          </a:p>
        </p:txBody>
      </p:sp>
      <p:sp>
        <p:nvSpPr>
          <p:cNvPr id="11" name="Text 7"/>
          <p:cNvSpPr/>
          <p:nvPr/>
        </p:nvSpPr>
        <p:spPr>
          <a:xfrm>
            <a:off x="8388096" y="1036320"/>
            <a:ext cx="2194560" cy="268224"/>
          </a:xfrm>
          <a:prstGeom prst="rect">
            <a:avLst/>
          </a:prstGeom>
          <a:noFill/>
          <a:ln/>
        </p:spPr>
        <p:txBody>
          <a:bodyPr wrap="square" lIns="0" tIns="0" rIns="0" bIns="0" rtlCol="0" anchor="ctr"/>
          <a:lstStyle/>
          <a:p>
            <a:pPr algn="ctr"/>
            <a:r>
              <a:rPr lang="en-US" sz="1067" b="1" dirty="0">
                <a:solidFill>
                  <a:srgbClr val="FFFFFF"/>
                </a:solidFill>
              </a:rPr>
              <a:t>Bar Chart</a:t>
            </a:r>
            <a:endParaRPr lang="en-US" sz="1067" dirty="0"/>
          </a:p>
        </p:txBody>
      </p:sp>
      <p:sp>
        <p:nvSpPr>
          <p:cNvPr id="12" name="Shape 8"/>
          <p:cNvSpPr/>
          <p:nvPr/>
        </p:nvSpPr>
        <p:spPr>
          <a:xfrm>
            <a:off x="219456" y="4572000"/>
            <a:ext cx="2840736" cy="560832"/>
          </a:xfrm>
          <a:prstGeom prst="rect">
            <a:avLst/>
          </a:prstGeom>
          <a:solidFill>
            <a:srgbClr val="F8FAFC"/>
          </a:solidFill>
          <a:ln w="12700">
            <a:solidFill>
              <a:srgbClr val="004D40"/>
            </a:solidFill>
            <a:prstDash val="solid"/>
          </a:ln>
        </p:spPr>
        <p:txBody>
          <a:bodyPr/>
          <a:lstStyle/>
          <a:p>
            <a:endParaRPr lang="en-US" sz="2400"/>
          </a:p>
        </p:txBody>
      </p:sp>
      <p:sp>
        <p:nvSpPr>
          <p:cNvPr id="13" name="Shape 9"/>
          <p:cNvSpPr/>
          <p:nvPr/>
        </p:nvSpPr>
        <p:spPr>
          <a:xfrm>
            <a:off x="219456" y="4572000"/>
            <a:ext cx="73152" cy="560832"/>
          </a:xfrm>
          <a:prstGeom prst="rect">
            <a:avLst/>
          </a:prstGeom>
          <a:solidFill>
            <a:srgbClr val="004D40"/>
          </a:solidFill>
          <a:ln w="12700">
            <a:solidFill>
              <a:srgbClr val="004D40"/>
            </a:solidFill>
            <a:prstDash val="solid"/>
          </a:ln>
        </p:spPr>
        <p:txBody>
          <a:bodyPr/>
          <a:lstStyle/>
          <a:p>
            <a:endParaRPr lang="en-US" sz="2400"/>
          </a:p>
        </p:txBody>
      </p:sp>
      <p:sp>
        <p:nvSpPr>
          <p:cNvPr id="14" name="Text 10"/>
          <p:cNvSpPr/>
          <p:nvPr/>
        </p:nvSpPr>
        <p:spPr>
          <a:xfrm>
            <a:off x="341376" y="4608576"/>
            <a:ext cx="2657856" cy="243840"/>
          </a:xfrm>
          <a:prstGeom prst="rect">
            <a:avLst/>
          </a:prstGeom>
          <a:noFill/>
          <a:ln/>
        </p:spPr>
        <p:txBody>
          <a:bodyPr wrap="square" lIns="0" tIns="0" rIns="0" bIns="0" rtlCol="0" anchor="ctr"/>
          <a:lstStyle/>
          <a:p>
            <a:r>
              <a:rPr lang="en-US" sz="1133" b="1" dirty="0">
                <a:solidFill>
                  <a:srgbClr val="004D40"/>
                </a:solidFill>
              </a:rPr>
              <a:t>1  One-Sample Statistics</a:t>
            </a:r>
            <a:endParaRPr lang="en-US" sz="1133" dirty="0"/>
          </a:p>
        </p:txBody>
      </p:sp>
      <p:sp>
        <p:nvSpPr>
          <p:cNvPr id="15" name="Text 11"/>
          <p:cNvSpPr/>
          <p:nvPr/>
        </p:nvSpPr>
        <p:spPr>
          <a:xfrm>
            <a:off x="341376" y="4864608"/>
            <a:ext cx="2657856" cy="243840"/>
          </a:xfrm>
          <a:prstGeom prst="rect">
            <a:avLst/>
          </a:prstGeom>
          <a:noFill/>
          <a:ln/>
        </p:spPr>
        <p:txBody>
          <a:bodyPr wrap="square" lIns="0" tIns="0" rIns="0" bIns="0" rtlCol="0" anchor="ctr"/>
          <a:lstStyle/>
          <a:p>
            <a:r>
              <a:rPr lang="en-US" sz="1067" i="1" dirty="0">
                <a:solidFill>
                  <a:srgbClr val="1A1A1A"/>
                </a:solidFill>
              </a:rPr>
              <a:t>N=20, Mean=37.41 kg, SD=10.36 — sample description</a:t>
            </a:r>
            <a:endParaRPr lang="en-US" sz="1067" dirty="0"/>
          </a:p>
        </p:txBody>
      </p:sp>
      <p:sp>
        <p:nvSpPr>
          <p:cNvPr id="16" name="Shape 12"/>
          <p:cNvSpPr/>
          <p:nvPr/>
        </p:nvSpPr>
        <p:spPr>
          <a:xfrm>
            <a:off x="3157728" y="4572000"/>
            <a:ext cx="2840736" cy="560832"/>
          </a:xfrm>
          <a:prstGeom prst="rect">
            <a:avLst/>
          </a:prstGeom>
          <a:solidFill>
            <a:srgbClr val="F8FAFC"/>
          </a:solidFill>
          <a:ln w="12700">
            <a:solidFill>
              <a:srgbClr val="2E75B6"/>
            </a:solidFill>
            <a:prstDash val="solid"/>
          </a:ln>
        </p:spPr>
        <p:txBody>
          <a:bodyPr/>
          <a:lstStyle/>
          <a:p>
            <a:endParaRPr lang="en-US" sz="2400"/>
          </a:p>
        </p:txBody>
      </p:sp>
      <p:sp>
        <p:nvSpPr>
          <p:cNvPr id="17" name="Shape 13"/>
          <p:cNvSpPr/>
          <p:nvPr/>
        </p:nvSpPr>
        <p:spPr>
          <a:xfrm>
            <a:off x="3157728" y="4572000"/>
            <a:ext cx="73152" cy="560832"/>
          </a:xfrm>
          <a:prstGeom prst="rect">
            <a:avLst/>
          </a:prstGeom>
          <a:solidFill>
            <a:srgbClr val="2E75B6"/>
          </a:solidFill>
          <a:ln w="12700">
            <a:solidFill>
              <a:srgbClr val="2E75B6"/>
            </a:solidFill>
            <a:prstDash val="solid"/>
          </a:ln>
        </p:spPr>
        <p:txBody>
          <a:bodyPr/>
          <a:lstStyle/>
          <a:p>
            <a:endParaRPr lang="en-US" sz="2400"/>
          </a:p>
        </p:txBody>
      </p:sp>
      <p:sp>
        <p:nvSpPr>
          <p:cNvPr id="18" name="Text 14"/>
          <p:cNvSpPr/>
          <p:nvPr/>
        </p:nvSpPr>
        <p:spPr>
          <a:xfrm>
            <a:off x="3279648" y="4608576"/>
            <a:ext cx="2657856" cy="243840"/>
          </a:xfrm>
          <a:prstGeom prst="rect">
            <a:avLst/>
          </a:prstGeom>
          <a:noFill/>
          <a:ln/>
        </p:spPr>
        <p:txBody>
          <a:bodyPr wrap="square" lIns="0" tIns="0" rIns="0" bIns="0" rtlCol="0" anchor="ctr"/>
          <a:lstStyle/>
          <a:p>
            <a:r>
              <a:rPr lang="en-US" sz="1133" b="1" dirty="0">
                <a:solidFill>
                  <a:srgbClr val="2E75B6"/>
                </a:solidFill>
              </a:rPr>
              <a:t>2  t-statistic</a:t>
            </a:r>
            <a:endParaRPr lang="en-US" sz="1133" dirty="0"/>
          </a:p>
        </p:txBody>
      </p:sp>
      <p:sp>
        <p:nvSpPr>
          <p:cNvPr id="19" name="Text 15"/>
          <p:cNvSpPr/>
          <p:nvPr/>
        </p:nvSpPr>
        <p:spPr>
          <a:xfrm>
            <a:off x="3279648" y="4864608"/>
            <a:ext cx="2657856" cy="243840"/>
          </a:xfrm>
          <a:prstGeom prst="rect">
            <a:avLst/>
          </a:prstGeom>
          <a:noFill/>
          <a:ln/>
        </p:spPr>
        <p:txBody>
          <a:bodyPr wrap="square" lIns="0" tIns="0" rIns="0" bIns="0" rtlCol="0" anchor="ctr"/>
          <a:lstStyle/>
          <a:p>
            <a:r>
              <a:rPr lang="en-US" sz="1067" i="1" dirty="0">
                <a:solidFill>
                  <a:srgbClr val="1A1A1A"/>
                </a:solidFill>
              </a:rPr>
              <a:t>t(19) = 1.040 — small, close to zero</a:t>
            </a:r>
            <a:endParaRPr lang="en-US" sz="1067" dirty="0"/>
          </a:p>
        </p:txBody>
      </p:sp>
      <p:sp>
        <p:nvSpPr>
          <p:cNvPr id="20" name="Shape 16"/>
          <p:cNvSpPr/>
          <p:nvPr/>
        </p:nvSpPr>
        <p:spPr>
          <a:xfrm>
            <a:off x="6096000" y="4572000"/>
            <a:ext cx="2840736" cy="560832"/>
          </a:xfrm>
          <a:prstGeom prst="rect">
            <a:avLst/>
          </a:prstGeom>
          <a:solidFill>
            <a:srgbClr val="F8FAFC"/>
          </a:solidFill>
          <a:ln w="12700">
            <a:solidFill>
              <a:srgbClr val="C00000"/>
            </a:solidFill>
            <a:prstDash val="solid"/>
          </a:ln>
        </p:spPr>
        <p:txBody>
          <a:bodyPr/>
          <a:lstStyle/>
          <a:p>
            <a:endParaRPr lang="en-US" sz="2400"/>
          </a:p>
        </p:txBody>
      </p:sp>
      <p:sp>
        <p:nvSpPr>
          <p:cNvPr id="21" name="Shape 17"/>
          <p:cNvSpPr/>
          <p:nvPr/>
        </p:nvSpPr>
        <p:spPr>
          <a:xfrm>
            <a:off x="6096000" y="4572000"/>
            <a:ext cx="73152" cy="560832"/>
          </a:xfrm>
          <a:prstGeom prst="rect">
            <a:avLst/>
          </a:prstGeom>
          <a:solidFill>
            <a:srgbClr val="C00000"/>
          </a:solidFill>
          <a:ln w="12700">
            <a:solidFill>
              <a:srgbClr val="C00000"/>
            </a:solidFill>
            <a:prstDash val="solid"/>
          </a:ln>
        </p:spPr>
        <p:txBody>
          <a:bodyPr/>
          <a:lstStyle/>
          <a:p>
            <a:endParaRPr lang="en-US" sz="2400"/>
          </a:p>
        </p:txBody>
      </p:sp>
      <p:sp>
        <p:nvSpPr>
          <p:cNvPr id="22" name="Text 18"/>
          <p:cNvSpPr/>
          <p:nvPr/>
        </p:nvSpPr>
        <p:spPr>
          <a:xfrm>
            <a:off x="6217920" y="4608576"/>
            <a:ext cx="2657856" cy="243840"/>
          </a:xfrm>
          <a:prstGeom prst="rect">
            <a:avLst/>
          </a:prstGeom>
          <a:noFill/>
          <a:ln/>
        </p:spPr>
        <p:txBody>
          <a:bodyPr wrap="square" lIns="0" tIns="0" rIns="0" bIns="0" rtlCol="0" anchor="ctr"/>
          <a:lstStyle/>
          <a:p>
            <a:r>
              <a:rPr lang="en-US" sz="1133" b="1" dirty="0">
                <a:solidFill>
                  <a:srgbClr val="C00000"/>
                </a:solidFill>
              </a:rPr>
              <a:t>3  Sig. (2-tailed)</a:t>
            </a:r>
            <a:endParaRPr lang="en-US" sz="1133" dirty="0"/>
          </a:p>
        </p:txBody>
      </p:sp>
      <p:sp>
        <p:nvSpPr>
          <p:cNvPr id="23" name="Text 19"/>
          <p:cNvSpPr/>
          <p:nvPr/>
        </p:nvSpPr>
        <p:spPr>
          <a:xfrm>
            <a:off x="6217920" y="4864608"/>
            <a:ext cx="2657856" cy="243840"/>
          </a:xfrm>
          <a:prstGeom prst="rect">
            <a:avLst/>
          </a:prstGeom>
          <a:noFill/>
          <a:ln/>
        </p:spPr>
        <p:txBody>
          <a:bodyPr wrap="square" lIns="0" tIns="0" rIns="0" bIns="0" rtlCol="0" anchor="ctr"/>
          <a:lstStyle/>
          <a:p>
            <a:r>
              <a:rPr lang="en-US" sz="1067" i="1" dirty="0">
                <a:solidFill>
                  <a:srgbClr val="1A1A1A"/>
                </a:solidFill>
              </a:rPr>
              <a:t>p = .311 &gt; .05 — NOT significant, retain H₀</a:t>
            </a:r>
            <a:endParaRPr lang="en-US" sz="1067" dirty="0"/>
          </a:p>
        </p:txBody>
      </p:sp>
      <p:sp>
        <p:nvSpPr>
          <p:cNvPr id="24" name="Shape 20"/>
          <p:cNvSpPr/>
          <p:nvPr/>
        </p:nvSpPr>
        <p:spPr>
          <a:xfrm>
            <a:off x="9034272" y="4572000"/>
            <a:ext cx="2840736" cy="560832"/>
          </a:xfrm>
          <a:prstGeom prst="rect">
            <a:avLst/>
          </a:prstGeom>
          <a:solidFill>
            <a:srgbClr val="F8FAFC"/>
          </a:solidFill>
          <a:ln w="12700">
            <a:solidFill>
              <a:srgbClr val="E65100"/>
            </a:solidFill>
            <a:prstDash val="solid"/>
          </a:ln>
        </p:spPr>
        <p:txBody>
          <a:bodyPr/>
          <a:lstStyle/>
          <a:p>
            <a:endParaRPr lang="en-US" sz="2400"/>
          </a:p>
        </p:txBody>
      </p:sp>
      <p:sp>
        <p:nvSpPr>
          <p:cNvPr id="25" name="Shape 21"/>
          <p:cNvSpPr/>
          <p:nvPr/>
        </p:nvSpPr>
        <p:spPr>
          <a:xfrm>
            <a:off x="9034272" y="4572000"/>
            <a:ext cx="73152" cy="560832"/>
          </a:xfrm>
          <a:prstGeom prst="rect">
            <a:avLst/>
          </a:prstGeom>
          <a:solidFill>
            <a:srgbClr val="E65100"/>
          </a:solidFill>
          <a:ln w="12700">
            <a:solidFill>
              <a:srgbClr val="E65100"/>
            </a:solidFill>
            <a:prstDash val="solid"/>
          </a:ln>
        </p:spPr>
        <p:txBody>
          <a:bodyPr/>
          <a:lstStyle/>
          <a:p>
            <a:endParaRPr lang="en-US" sz="2400"/>
          </a:p>
        </p:txBody>
      </p:sp>
      <p:sp>
        <p:nvSpPr>
          <p:cNvPr id="26" name="Text 22"/>
          <p:cNvSpPr/>
          <p:nvPr/>
        </p:nvSpPr>
        <p:spPr>
          <a:xfrm>
            <a:off x="9156192" y="4608576"/>
            <a:ext cx="2657856" cy="243840"/>
          </a:xfrm>
          <a:prstGeom prst="rect">
            <a:avLst/>
          </a:prstGeom>
          <a:noFill/>
          <a:ln/>
        </p:spPr>
        <p:txBody>
          <a:bodyPr wrap="square" lIns="0" tIns="0" rIns="0" bIns="0" rtlCol="0" anchor="ctr"/>
          <a:lstStyle/>
          <a:p>
            <a:r>
              <a:rPr lang="en-US" sz="1133" b="1" dirty="0">
                <a:solidFill>
                  <a:srgbClr val="E65100"/>
                </a:solidFill>
              </a:rPr>
              <a:t>4  Mean Difference</a:t>
            </a:r>
            <a:endParaRPr lang="en-US" sz="1133" dirty="0"/>
          </a:p>
        </p:txBody>
      </p:sp>
      <p:sp>
        <p:nvSpPr>
          <p:cNvPr id="27" name="Text 23"/>
          <p:cNvSpPr/>
          <p:nvPr/>
        </p:nvSpPr>
        <p:spPr>
          <a:xfrm>
            <a:off x="9156192" y="4864608"/>
            <a:ext cx="2657856" cy="243840"/>
          </a:xfrm>
          <a:prstGeom prst="rect">
            <a:avLst/>
          </a:prstGeom>
          <a:noFill/>
          <a:ln/>
        </p:spPr>
        <p:txBody>
          <a:bodyPr wrap="square" lIns="0" tIns="0" rIns="0" bIns="0" rtlCol="0" anchor="ctr"/>
          <a:lstStyle/>
          <a:p>
            <a:r>
              <a:rPr lang="en-US" sz="1067" i="1" dirty="0">
                <a:solidFill>
                  <a:srgbClr val="1A1A1A"/>
                </a:solidFill>
              </a:rPr>
              <a:t>+2.41 kg above norm — but within sampling error</a:t>
            </a:r>
            <a:endParaRPr lang="en-US" sz="1067" dirty="0"/>
          </a:p>
        </p:txBody>
      </p:sp>
      <p:sp>
        <p:nvSpPr>
          <p:cNvPr id="28" name="Shape 24"/>
          <p:cNvSpPr/>
          <p:nvPr/>
        </p:nvSpPr>
        <p:spPr>
          <a:xfrm>
            <a:off x="219456" y="5754624"/>
            <a:ext cx="11753088" cy="999744"/>
          </a:xfrm>
          <a:prstGeom prst="rect">
            <a:avLst/>
          </a:prstGeom>
          <a:solidFill>
            <a:srgbClr val="E8F5E9"/>
          </a:solidFill>
          <a:ln w="19050">
            <a:solidFill>
              <a:srgbClr val="1B5E20"/>
            </a:solidFill>
            <a:prstDash val="solid"/>
          </a:ln>
        </p:spPr>
        <p:txBody>
          <a:bodyPr/>
          <a:lstStyle/>
          <a:p>
            <a:endParaRPr lang="en-US" sz="2400"/>
          </a:p>
        </p:txBody>
      </p:sp>
      <p:sp>
        <p:nvSpPr>
          <p:cNvPr id="29" name="Shape 25"/>
          <p:cNvSpPr/>
          <p:nvPr/>
        </p:nvSpPr>
        <p:spPr>
          <a:xfrm>
            <a:off x="219456" y="5754624"/>
            <a:ext cx="73152" cy="999744"/>
          </a:xfrm>
          <a:prstGeom prst="rect">
            <a:avLst/>
          </a:prstGeom>
          <a:solidFill>
            <a:srgbClr val="1B5E20"/>
          </a:solidFill>
          <a:ln w="12700">
            <a:solidFill>
              <a:srgbClr val="1B5E20"/>
            </a:solidFill>
            <a:prstDash val="solid"/>
          </a:ln>
        </p:spPr>
        <p:txBody>
          <a:bodyPr/>
          <a:lstStyle/>
          <a:p>
            <a:endParaRPr lang="en-US" sz="2400"/>
          </a:p>
        </p:txBody>
      </p:sp>
      <p:sp>
        <p:nvSpPr>
          <p:cNvPr id="30" name="Text 26"/>
          <p:cNvSpPr/>
          <p:nvPr/>
        </p:nvSpPr>
        <p:spPr>
          <a:xfrm>
            <a:off x="390144" y="5827776"/>
            <a:ext cx="11509248" cy="853440"/>
          </a:xfrm>
          <a:prstGeom prst="rect">
            <a:avLst/>
          </a:prstGeom>
          <a:noFill/>
          <a:ln/>
        </p:spPr>
        <p:txBody>
          <a:bodyPr wrap="square" lIns="0" tIns="0" rIns="0" bIns="0" rtlCol="0" anchor="t"/>
          <a:lstStyle/>
          <a:p>
            <a:r>
              <a:rPr lang="en-US" sz="1173" b="1" dirty="0">
                <a:solidFill>
                  <a:srgbClr val="1B5E20"/>
                </a:solidFill>
                <a:latin typeface="Calibri" pitchFamily="34" charset="0"/>
                <a:ea typeface="Calibri" pitchFamily="34" charset="-122"/>
                <a:cs typeface="Calibri" pitchFamily="34" charset="-120"/>
              </a:rPr>
              <a:t>✏  Write-up example
</a:t>
            </a:r>
            <a:endParaRPr lang="en-US" sz="1173" dirty="0"/>
          </a:p>
          <a:p>
            <a:r>
              <a:rPr lang="en-US" sz="1173" i="1" dirty="0">
                <a:solidFill>
                  <a:srgbClr val="183018"/>
                </a:solidFill>
                <a:latin typeface="Calibri" pitchFamily="34" charset="0"/>
                <a:ea typeface="Calibri" pitchFamily="34" charset="-122"/>
                <a:cs typeface="Calibri" pitchFamily="34" charset="-120"/>
              </a:rPr>
              <a:t>A one-sample t-test indicated that mean dominant grip strength (M = 37.41 kg, SD = 10.36) did not differ significantly from the published normative value of 35 kg; t(19) = 1.04, p = .311, d = 0.23 (small effect). The 95% confidence interval for the mean [32.56, 42.26] included the normative value, supporting retention of the null hypothesis. The class sample performed within the expected range for young adults.</a:t>
            </a:r>
            <a:endParaRPr lang="en-US" sz="1173"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7</a:t>
            </a:r>
            <a:endParaRPr lang="en-US" sz="1067" dirty="0"/>
          </a:p>
        </p:txBody>
      </p:sp>
      <p:sp>
        <p:nvSpPr>
          <p:cNvPr id="3" name="Shape 1"/>
          <p:cNvSpPr/>
          <p:nvPr/>
        </p:nvSpPr>
        <p:spPr>
          <a:xfrm>
            <a:off x="0" y="0"/>
            <a:ext cx="12192000" cy="853440"/>
          </a:xfrm>
          <a:prstGeom prst="rect">
            <a:avLst/>
          </a:prstGeom>
          <a:solidFill>
            <a:srgbClr val="4A148C"/>
          </a:solidFill>
          <a:ln w="12700">
            <a:solidFill>
              <a:srgbClr val="4A148C"/>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Step 2: Paired Samples T-Test</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Research question: Is dominant hand grip significantly stronger than non-dominant?</a:t>
            </a:r>
            <a:endParaRPr lang="en-US" sz="1333" dirty="0"/>
          </a:p>
        </p:txBody>
      </p:sp>
      <p:sp>
        <p:nvSpPr>
          <p:cNvPr id="6" name="Shape 4"/>
          <p:cNvSpPr/>
          <p:nvPr/>
        </p:nvSpPr>
        <p:spPr>
          <a:xfrm>
            <a:off x="219456" y="999744"/>
            <a:ext cx="11753088" cy="365760"/>
          </a:xfrm>
          <a:prstGeom prst="rect">
            <a:avLst/>
          </a:prstGeom>
          <a:solidFill>
            <a:srgbClr val="EFF3F8"/>
          </a:solidFill>
          <a:ln w="6350">
            <a:solidFill>
              <a:srgbClr val="C5D8EE"/>
            </a:solidFill>
            <a:prstDash val="solid"/>
          </a:ln>
        </p:spPr>
        <p:txBody>
          <a:bodyPr/>
          <a:lstStyle/>
          <a:p>
            <a:endParaRPr lang="en-US" sz="2400"/>
          </a:p>
        </p:txBody>
      </p:sp>
      <p:sp>
        <p:nvSpPr>
          <p:cNvPr id="7" name="Text 5"/>
          <p:cNvSpPr/>
          <p:nvPr/>
        </p:nvSpPr>
        <p:spPr>
          <a:xfrm>
            <a:off x="365760" y="999744"/>
            <a:ext cx="11338560" cy="365760"/>
          </a:xfrm>
          <a:prstGeom prst="rect">
            <a:avLst/>
          </a:prstGeom>
          <a:noFill/>
          <a:ln/>
        </p:spPr>
        <p:txBody>
          <a:bodyPr wrap="square" lIns="0" tIns="0" rIns="0" bIns="0" rtlCol="0" anchor="ctr"/>
          <a:lstStyle/>
          <a:p>
            <a:r>
              <a:rPr lang="en-US" sz="1200" b="1" dirty="0">
                <a:solidFill>
                  <a:srgbClr val="2E75B6"/>
                </a:solidFill>
                <a:latin typeface="Calibri" pitchFamily="34" charset="0"/>
                <a:ea typeface="Calibri" pitchFamily="34" charset="-122"/>
                <a:cs typeface="Calibri" pitchFamily="34" charset="-120"/>
              </a:rPr>
              <a:t>SPSS: </a:t>
            </a:r>
            <a:r>
              <a:rPr lang="en-US" sz="1200" dirty="0">
                <a:solidFill>
                  <a:srgbClr val="1A1A1A"/>
                </a:solidFill>
                <a:latin typeface="Calibri" pitchFamily="34" charset="0"/>
                <a:ea typeface="Calibri" pitchFamily="34" charset="-122"/>
                <a:cs typeface="Calibri" pitchFamily="34" charset="-120"/>
              </a:rPr>
              <a:t>Analyze  ›  Compare Means  ›  Paired-Samples T Test…</a:t>
            </a:r>
            <a:endParaRPr lang="en-US" sz="1200" dirty="0"/>
          </a:p>
        </p:txBody>
      </p:sp>
      <p:sp>
        <p:nvSpPr>
          <p:cNvPr id="8" name="Shape 6"/>
          <p:cNvSpPr/>
          <p:nvPr/>
        </p:nvSpPr>
        <p:spPr>
          <a:xfrm>
            <a:off x="243840" y="1487424"/>
            <a:ext cx="438912" cy="438912"/>
          </a:xfrm>
          <a:prstGeom prst="ellipse">
            <a:avLst/>
          </a:prstGeom>
          <a:solidFill>
            <a:srgbClr val="4A148C"/>
          </a:solidFill>
          <a:ln w="12700">
            <a:solidFill>
              <a:srgbClr val="4A148C"/>
            </a:solidFill>
            <a:prstDash val="solid"/>
          </a:ln>
        </p:spPr>
        <p:txBody>
          <a:bodyPr/>
          <a:lstStyle/>
          <a:p>
            <a:endParaRPr lang="en-US" sz="2400"/>
          </a:p>
        </p:txBody>
      </p:sp>
      <p:sp>
        <p:nvSpPr>
          <p:cNvPr id="9" name="Text 7"/>
          <p:cNvSpPr/>
          <p:nvPr/>
        </p:nvSpPr>
        <p:spPr>
          <a:xfrm>
            <a:off x="243840" y="1499616"/>
            <a:ext cx="438912" cy="438912"/>
          </a:xfrm>
          <a:prstGeom prst="rect">
            <a:avLst/>
          </a:prstGeom>
          <a:noFill/>
          <a:ln/>
        </p:spPr>
        <p:txBody>
          <a:bodyPr wrap="square" lIns="0" tIns="0" rIns="0" bIns="0" rtlCol="0" anchor="ctr"/>
          <a:lstStyle/>
          <a:p>
            <a:pPr algn="ctr"/>
            <a:r>
              <a:rPr lang="en-US" sz="1600" b="1" dirty="0">
                <a:solidFill>
                  <a:srgbClr val="FFFFFF"/>
                </a:solidFill>
              </a:rPr>
              <a:t>1</a:t>
            </a:r>
            <a:endParaRPr lang="en-US" sz="1600" dirty="0"/>
          </a:p>
        </p:txBody>
      </p:sp>
      <p:sp>
        <p:nvSpPr>
          <p:cNvPr id="10" name="Text 8"/>
          <p:cNvSpPr/>
          <p:nvPr/>
        </p:nvSpPr>
        <p:spPr>
          <a:xfrm>
            <a:off x="804672" y="1487424"/>
            <a:ext cx="5547360" cy="341376"/>
          </a:xfrm>
          <a:prstGeom prst="rect">
            <a:avLst/>
          </a:prstGeom>
          <a:noFill/>
          <a:ln/>
        </p:spPr>
        <p:txBody>
          <a:bodyPr wrap="square" lIns="0" tIns="0" rIns="0" bIns="0" rtlCol="0" anchor="ctr"/>
          <a:lstStyle/>
          <a:p>
            <a:r>
              <a:rPr lang="en-US" sz="1333" b="1" dirty="0">
                <a:solidFill>
                  <a:srgbClr val="1A1A1A"/>
                </a:solidFill>
                <a:latin typeface="Calibri" pitchFamily="34" charset="0"/>
                <a:ea typeface="Calibri" pitchFamily="34" charset="-122"/>
                <a:cs typeface="Calibri" pitchFamily="34" charset="-120"/>
              </a:rPr>
              <a:t>Click GripDom then GripNonDom (hold Ctrl)</a:t>
            </a:r>
            <a:endParaRPr lang="en-US" sz="1333" dirty="0"/>
          </a:p>
        </p:txBody>
      </p:sp>
      <p:sp>
        <p:nvSpPr>
          <p:cNvPr id="11" name="Text 9"/>
          <p:cNvSpPr/>
          <p:nvPr/>
        </p:nvSpPr>
        <p:spPr>
          <a:xfrm>
            <a:off x="804672" y="1828800"/>
            <a:ext cx="5547360" cy="46329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Both variables appear highlighted</a:t>
            </a:r>
            <a:endParaRPr lang="en-US" sz="1133" dirty="0"/>
          </a:p>
        </p:txBody>
      </p:sp>
      <p:sp>
        <p:nvSpPr>
          <p:cNvPr id="12" name="Shape 10"/>
          <p:cNvSpPr/>
          <p:nvPr/>
        </p:nvSpPr>
        <p:spPr>
          <a:xfrm>
            <a:off x="243840" y="2487168"/>
            <a:ext cx="438912" cy="438912"/>
          </a:xfrm>
          <a:prstGeom prst="ellipse">
            <a:avLst/>
          </a:prstGeom>
          <a:solidFill>
            <a:srgbClr val="4A148C"/>
          </a:solidFill>
          <a:ln w="12700">
            <a:solidFill>
              <a:srgbClr val="4A148C"/>
            </a:solidFill>
            <a:prstDash val="solid"/>
          </a:ln>
        </p:spPr>
        <p:txBody>
          <a:bodyPr/>
          <a:lstStyle/>
          <a:p>
            <a:endParaRPr lang="en-US" sz="2400"/>
          </a:p>
        </p:txBody>
      </p:sp>
      <p:sp>
        <p:nvSpPr>
          <p:cNvPr id="13" name="Text 11"/>
          <p:cNvSpPr/>
          <p:nvPr/>
        </p:nvSpPr>
        <p:spPr>
          <a:xfrm>
            <a:off x="243840" y="2499360"/>
            <a:ext cx="438912" cy="438912"/>
          </a:xfrm>
          <a:prstGeom prst="rect">
            <a:avLst/>
          </a:prstGeom>
          <a:noFill/>
          <a:ln/>
        </p:spPr>
        <p:txBody>
          <a:bodyPr wrap="square" lIns="0" tIns="0" rIns="0" bIns="0" rtlCol="0" anchor="ctr"/>
          <a:lstStyle/>
          <a:p>
            <a:pPr algn="ctr"/>
            <a:r>
              <a:rPr lang="en-US" sz="1600" b="1" dirty="0">
                <a:solidFill>
                  <a:srgbClr val="FFFFFF"/>
                </a:solidFill>
              </a:rPr>
              <a:t>2</a:t>
            </a:r>
            <a:endParaRPr lang="en-US" sz="1600" dirty="0"/>
          </a:p>
        </p:txBody>
      </p:sp>
      <p:sp>
        <p:nvSpPr>
          <p:cNvPr id="14" name="Text 12"/>
          <p:cNvSpPr/>
          <p:nvPr/>
        </p:nvSpPr>
        <p:spPr>
          <a:xfrm>
            <a:off x="804672" y="2487168"/>
            <a:ext cx="5547360" cy="341376"/>
          </a:xfrm>
          <a:prstGeom prst="rect">
            <a:avLst/>
          </a:prstGeom>
          <a:noFill/>
          <a:ln/>
        </p:spPr>
        <p:txBody>
          <a:bodyPr wrap="square" lIns="0" tIns="0" rIns="0" bIns="0" rtlCol="0" anchor="ctr"/>
          <a:lstStyle/>
          <a:p>
            <a:r>
              <a:rPr lang="en-US" sz="1333" b="1" dirty="0">
                <a:solidFill>
                  <a:srgbClr val="1A1A1A"/>
                </a:solidFill>
                <a:latin typeface="Calibri" pitchFamily="34" charset="0"/>
                <a:ea typeface="Calibri" pitchFamily="34" charset="-122"/>
                <a:cs typeface="Calibri" pitchFamily="34" charset="-120"/>
              </a:rPr>
              <a:t>Click the arrow → to move to 'Paired Variables'</a:t>
            </a:r>
            <a:endParaRPr lang="en-US" sz="1333" dirty="0"/>
          </a:p>
        </p:txBody>
      </p:sp>
      <p:sp>
        <p:nvSpPr>
          <p:cNvPr id="15" name="Text 13"/>
          <p:cNvSpPr/>
          <p:nvPr/>
        </p:nvSpPr>
        <p:spPr>
          <a:xfrm>
            <a:off x="804672" y="2828544"/>
            <a:ext cx="5547360" cy="46329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They appear as Pair 1: GripDom — GripNonDom</a:t>
            </a:r>
            <a:endParaRPr lang="en-US" sz="1133" dirty="0"/>
          </a:p>
        </p:txBody>
      </p:sp>
      <p:sp>
        <p:nvSpPr>
          <p:cNvPr id="16" name="Shape 14"/>
          <p:cNvSpPr/>
          <p:nvPr/>
        </p:nvSpPr>
        <p:spPr>
          <a:xfrm>
            <a:off x="243840" y="3486912"/>
            <a:ext cx="438912" cy="438912"/>
          </a:xfrm>
          <a:prstGeom prst="ellipse">
            <a:avLst/>
          </a:prstGeom>
          <a:solidFill>
            <a:srgbClr val="4A148C"/>
          </a:solidFill>
          <a:ln w="12700">
            <a:solidFill>
              <a:srgbClr val="4A148C"/>
            </a:solidFill>
            <a:prstDash val="solid"/>
          </a:ln>
        </p:spPr>
        <p:txBody>
          <a:bodyPr/>
          <a:lstStyle/>
          <a:p>
            <a:endParaRPr lang="en-US" sz="2400"/>
          </a:p>
        </p:txBody>
      </p:sp>
      <p:sp>
        <p:nvSpPr>
          <p:cNvPr id="17" name="Text 15"/>
          <p:cNvSpPr/>
          <p:nvPr/>
        </p:nvSpPr>
        <p:spPr>
          <a:xfrm>
            <a:off x="243840" y="3499104"/>
            <a:ext cx="438912" cy="438912"/>
          </a:xfrm>
          <a:prstGeom prst="rect">
            <a:avLst/>
          </a:prstGeom>
          <a:noFill/>
          <a:ln/>
        </p:spPr>
        <p:txBody>
          <a:bodyPr wrap="square" lIns="0" tIns="0" rIns="0" bIns="0" rtlCol="0" anchor="ctr"/>
          <a:lstStyle/>
          <a:p>
            <a:pPr algn="ctr"/>
            <a:r>
              <a:rPr lang="en-US" sz="1600" b="1" dirty="0">
                <a:solidFill>
                  <a:srgbClr val="FFFFFF"/>
                </a:solidFill>
              </a:rPr>
              <a:t>3</a:t>
            </a:r>
            <a:endParaRPr lang="en-US" sz="1600" dirty="0"/>
          </a:p>
        </p:txBody>
      </p:sp>
      <p:sp>
        <p:nvSpPr>
          <p:cNvPr id="18" name="Text 16"/>
          <p:cNvSpPr/>
          <p:nvPr/>
        </p:nvSpPr>
        <p:spPr>
          <a:xfrm>
            <a:off x="804672" y="3486912"/>
            <a:ext cx="5547360" cy="341376"/>
          </a:xfrm>
          <a:prstGeom prst="rect">
            <a:avLst/>
          </a:prstGeom>
          <a:noFill/>
          <a:ln/>
        </p:spPr>
        <p:txBody>
          <a:bodyPr wrap="square" lIns="0" tIns="0" rIns="0" bIns="0" rtlCol="0" anchor="ctr"/>
          <a:lstStyle/>
          <a:p>
            <a:r>
              <a:rPr lang="en-US" sz="1333" b="1" dirty="0">
                <a:solidFill>
                  <a:srgbClr val="1A1A1A"/>
                </a:solidFill>
                <a:latin typeface="Calibri" pitchFamily="34" charset="0"/>
                <a:ea typeface="Calibri" pitchFamily="34" charset="-122"/>
                <a:cs typeface="Calibri" pitchFamily="34" charset="-120"/>
              </a:rPr>
              <a:t>Click OK</a:t>
            </a:r>
            <a:endParaRPr lang="en-US" sz="1333" dirty="0"/>
          </a:p>
        </p:txBody>
      </p:sp>
      <p:sp>
        <p:nvSpPr>
          <p:cNvPr id="19" name="Text 17"/>
          <p:cNvSpPr/>
          <p:nvPr/>
        </p:nvSpPr>
        <p:spPr>
          <a:xfrm>
            <a:off x="804672" y="3828288"/>
            <a:ext cx="5547360" cy="46329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Three tables: Paired Statistics, Paired Correlations, Paired Test</a:t>
            </a:r>
            <a:endParaRPr lang="en-US" sz="1133" dirty="0"/>
          </a:p>
        </p:txBody>
      </p:sp>
      <p:sp>
        <p:nvSpPr>
          <p:cNvPr id="20" name="Shape 18"/>
          <p:cNvSpPr/>
          <p:nvPr/>
        </p:nvSpPr>
        <p:spPr>
          <a:xfrm>
            <a:off x="6522720" y="1048512"/>
            <a:ext cx="5449824" cy="3779520"/>
          </a:xfrm>
          <a:prstGeom prst="rect">
            <a:avLst/>
          </a:prstGeom>
          <a:solidFill>
            <a:srgbClr val="EDE7F6"/>
          </a:solidFill>
          <a:ln w="19050">
            <a:solidFill>
              <a:srgbClr val="4A148C"/>
            </a:solidFill>
            <a:prstDash val="solid"/>
          </a:ln>
        </p:spPr>
        <p:txBody>
          <a:bodyPr/>
          <a:lstStyle/>
          <a:p>
            <a:endParaRPr lang="en-US" sz="2400"/>
          </a:p>
        </p:txBody>
      </p:sp>
      <p:sp>
        <p:nvSpPr>
          <p:cNvPr id="21" name="Text 19"/>
          <p:cNvSpPr/>
          <p:nvPr/>
        </p:nvSpPr>
        <p:spPr>
          <a:xfrm>
            <a:off x="6669024" y="1121664"/>
            <a:ext cx="5145024" cy="341376"/>
          </a:xfrm>
          <a:prstGeom prst="rect">
            <a:avLst/>
          </a:prstGeom>
          <a:noFill/>
          <a:ln/>
        </p:spPr>
        <p:txBody>
          <a:bodyPr wrap="square" lIns="0" tIns="0" rIns="0" bIns="0" rtlCol="0" anchor="ctr"/>
          <a:lstStyle/>
          <a:p>
            <a:r>
              <a:rPr lang="en-US" sz="1333" b="1" dirty="0">
                <a:solidFill>
                  <a:srgbClr val="4A148C"/>
                </a:solidFill>
              </a:rPr>
              <a:t>Why Paired and not Independent?</a:t>
            </a:r>
            <a:endParaRPr lang="en-US" sz="1333" dirty="0"/>
          </a:p>
        </p:txBody>
      </p:sp>
      <p:sp>
        <p:nvSpPr>
          <p:cNvPr id="22" name="Text 20"/>
          <p:cNvSpPr/>
          <p:nvPr/>
        </p:nvSpPr>
        <p:spPr>
          <a:xfrm>
            <a:off x="6669024" y="1560576"/>
            <a:ext cx="5145024" cy="3194304"/>
          </a:xfrm>
          <a:prstGeom prst="rect">
            <a:avLst/>
          </a:prstGeom>
          <a:noFill/>
          <a:ln/>
        </p:spPr>
        <p:txBody>
          <a:bodyPr wrap="square" lIns="0" tIns="0" rIns="0" bIns="0" rtlCol="0" anchor="t"/>
          <a:lstStyle/>
          <a:p>
            <a:r>
              <a:rPr lang="en-US" sz="1267" dirty="0">
                <a:solidFill>
                  <a:srgbClr val="1A1A1A"/>
                </a:solidFill>
                <a:latin typeface="Calibri" pitchFamily="34" charset="0"/>
                <a:ea typeface="Calibri" pitchFamily="34" charset="-122"/>
                <a:cs typeface="Calibri" pitchFamily="34" charset="-120"/>
              </a:rPr>
              <a:t>A paired t-test is used when the same participant provides BOTH measurements. Here, every person has a dominant AND a non-dominant score — the measurements are linked within each individual.</a:t>
            </a:r>
            <a:endParaRPr lang="en-US" sz="1267" dirty="0"/>
          </a:p>
          <a:p>
            <a:endParaRPr lang="en-US" sz="1267" dirty="0"/>
          </a:p>
          <a:p>
            <a:r>
              <a:rPr lang="en-US" sz="1267" dirty="0">
                <a:solidFill>
                  <a:srgbClr val="1A1A1A"/>
                </a:solidFill>
                <a:latin typeface="Calibri" pitchFamily="34" charset="0"/>
                <a:ea typeface="Calibri" pitchFamily="34" charset="-122"/>
                <a:cs typeface="Calibri" pitchFamily="34" charset="-120"/>
              </a:rPr>
              <a:t>Pairing removes between-person variability, increasing statistical power compared to an independent t-test on the same data.</a:t>
            </a:r>
            <a:endParaRPr lang="en-US" sz="1267" dirty="0"/>
          </a:p>
          <a:p>
            <a:endParaRPr lang="en-US" sz="1267" dirty="0"/>
          </a:p>
          <a:p>
            <a:r>
              <a:rPr lang="en-US" sz="1267" dirty="0">
                <a:solidFill>
                  <a:srgbClr val="1A1A1A"/>
                </a:solidFill>
                <a:latin typeface="Calibri" pitchFamily="34" charset="0"/>
                <a:ea typeface="Calibri" pitchFamily="34" charset="-122"/>
                <a:cs typeface="Calibri" pitchFamily="34" charset="-120"/>
              </a:rPr>
              <a:t>Key assumption: differences between pairs are normally distributed.</a:t>
            </a:r>
            <a:endParaRPr lang="en-US" sz="1267" dirty="0"/>
          </a:p>
        </p:txBody>
      </p:sp>
      <p:sp>
        <p:nvSpPr>
          <p:cNvPr id="23" name="Shape 21"/>
          <p:cNvSpPr/>
          <p:nvPr/>
        </p:nvSpPr>
        <p:spPr>
          <a:xfrm>
            <a:off x="219456" y="5425440"/>
            <a:ext cx="11753088" cy="487680"/>
          </a:xfrm>
          <a:prstGeom prst="rect">
            <a:avLst/>
          </a:prstGeom>
          <a:solidFill>
            <a:srgbClr val="FFF3E0"/>
          </a:solidFill>
          <a:ln w="19050">
            <a:solidFill>
              <a:srgbClr val="F57F17"/>
            </a:solidFill>
            <a:prstDash val="solid"/>
          </a:ln>
        </p:spPr>
        <p:txBody>
          <a:bodyPr/>
          <a:lstStyle/>
          <a:p>
            <a:endParaRPr lang="en-US" sz="2400"/>
          </a:p>
        </p:txBody>
      </p:sp>
      <p:sp>
        <p:nvSpPr>
          <p:cNvPr id="24" name="Text 22"/>
          <p:cNvSpPr/>
          <p:nvPr/>
        </p:nvSpPr>
        <p:spPr>
          <a:xfrm>
            <a:off x="365760" y="5425440"/>
            <a:ext cx="11533632" cy="487680"/>
          </a:xfrm>
          <a:prstGeom prst="rect">
            <a:avLst/>
          </a:prstGeom>
          <a:noFill/>
          <a:ln/>
        </p:spPr>
        <p:txBody>
          <a:bodyPr wrap="square" lIns="0" tIns="0" rIns="0" bIns="0" rtlCol="0" anchor="ctr"/>
          <a:lstStyle/>
          <a:p>
            <a:r>
              <a:rPr lang="en-US" sz="1200" dirty="0">
                <a:solidFill>
                  <a:srgbClr val="4A2500"/>
                </a:solidFill>
                <a:latin typeface="Calibri" pitchFamily="34" charset="0"/>
                <a:ea typeface="Calibri" pitchFamily="34" charset="-122"/>
                <a:cs typeface="Calibri" pitchFamily="34" charset="-120"/>
              </a:rPr>
              <a:t>💡  The Paired Correlations table shows how strongly Dom and Non-Dom scores track each other within participants (r = .994 here). High r = good pairing — the design is sensitive.</a:t>
            </a:r>
            <a:endParaRPr lang="en-US" sz="1200" dirty="0"/>
          </a:p>
        </p:txBody>
      </p:sp>
      <p:sp>
        <p:nvSpPr>
          <p:cNvPr id="25" name="Shape 23"/>
          <p:cNvSpPr/>
          <p:nvPr/>
        </p:nvSpPr>
        <p:spPr>
          <a:xfrm>
            <a:off x="219456" y="6035040"/>
            <a:ext cx="11753088" cy="609600"/>
          </a:xfrm>
          <a:prstGeom prst="rect">
            <a:avLst/>
          </a:prstGeom>
          <a:solidFill>
            <a:srgbClr val="E8F5E9"/>
          </a:solidFill>
          <a:ln w="19050">
            <a:solidFill>
              <a:srgbClr val="1B5E20"/>
            </a:solidFill>
            <a:prstDash val="solid"/>
          </a:ln>
        </p:spPr>
        <p:txBody>
          <a:bodyPr/>
          <a:lstStyle/>
          <a:p>
            <a:endParaRPr lang="en-US" sz="2400"/>
          </a:p>
        </p:txBody>
      </p:sp>
      <p:sp>
        <p:nvSpPr>
          <p:cNvPr id="26" name="Shape 24"/>
          <p:cNvSpPr/>
          <p:nvPr/>
        </p:nvSpPr>
        <p:spPr>
          <a:xfrm>
            <a:off x="219456" y="6035040"/>
            <a:ext cx="73152" cy="609600"/>
          </a:xfrm>
          <a:prstGeom prst="rect">
            <a:avLst/>
          </a:prstGeom>
          <a:solidFill>
            <a:srgbClr val="1B5E20"/>
          </a:solidFill>
          <a:ln w="12700">
            <a:solidFill>
              <a:srgbClr val="1B5E20"/>
            </a:solidFill>
            <a:prstDash val="solid"/>
          </a:ln>
        </p:spPr>
        <p:txBody>
          <a:bodyPr/>
          <a:lstStyle/>
          <a:p>
            <a:endParaRPr lang="en-US" sz="2400"/>
          </a:p>
        </p:txBody>
      </p:sp>
      <p:sp>
        <p:nvSpPr>
          <p:cNvPr id="27" name="Text 25"/>
          <p:cNvSpPr/>
          <p:nvPr/>
        </p:nvSpPr>
        <p:spPr>
          <a:xfrm>
            <a:off x="390144" y="6108192"/>
            <a:ext cx="11509248" cy="463296"/>
          </a:xfrm>
          <a:prstGeom prst="rect">
            <a:avLst/>
          </a:prstGeom>
          <a:noFill/>
          <a:ln/>
        </p:spPr>
        <p:txBody>
          <a:bodyPr wrap="square" lIns="0" tIns="0" rIns="0" bIns="0" rtlCol="0" anchor="t"/>
          <a:lstStyle/>
          <a:p>
            <a:r>
              <a:rPr lang="en-US" sz="1173" b="1" dirty="0">
                <a:solidFill>
                  <a:srgbClr val="1B5E20"/>
                </a:solidFill>
                <a:latin typeface="Calibri" pitchFamily="34" charset="0"/>
                <a:ea typeface="Calibri" pitchFamily="34" charset="-122"/>
                <a:cs typeface="Calibri" pitchFamily="34" charset="-120"/>
              </a:rPr>
              <a:t>✏  Write-up example
</a:t>
            </a:r>
            <a:endParaRPr lang="en-US" sz="1173" dirty="0"/>
          </a:p>
          <a:p>
            <a:r>
              <a:rPr lang="en-US" sz="1173" i="1" dirty="0">
                <a:solidFill>
                  <a:srgbClr val="183018"/>
                </a:solidFill>
                <a:latin typeface="Calibri" pitchFamily="34" charset="0"/>
                <a:ea typeface="Calibri" pitchFamily="34" charset="-122"/>
                <a:cs typeface="Calibri" pitchFamily="34" charset="-120"/>
              </a:rPr>
              <a:t>A paired samples t-test was conducted to compare dominant and non-dominant hand grip strength within participants (N = 20).</a:t>
            </a:r>
            <a:endParaRPr lang="en-US" sz="1173"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48A3B8E2-CE73-462B-67E0-7BBC93CB1A18}"/>
              </a:ext>
            </a:extLst>
          </p:cNvPr>
          <p:cNvPicPr>
            <a:picLocks noChangeAspect="1"/>
          </p:cNvPicPr>
          <p:nvPr/>
        </p:nvPicPr>
        <p:blipFill>
          <a:blip r:embed="rId2"/>
          <a:stretch>
            <a:fillRect/>
          </a:stretch>
        </p:blipFill>
        <p:spPr>
          <a:xfrm>
            <a:off x="1059656" y="0"/>
            <a:ext cx="10072688" cy="6858000"/>
          </a:xfrm>
          <a:prstGeom prst="rect">
            <a:avLst/>
          </a:prstGeom>
        </p:spPr>
      </p:pic>
    </p:spTree>
    <p:extLst>
      <p:ext uri="{BB962C8B-B14F-4D97-AF65-F5344CB8AC3E}">
        <p14:creationId xmlns:p14="http://schemas.microsoft.com/office/powerpoint/2010/main" val="25081893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8</a:t>
            </a:r>
            <a:endParaRPr lang="en-US" sz="1067" dirty="0"/>
          </a:p>
        </p:txBody>
      </p:sp>
      <p:sp>
        <p:nvSpPr>
          <p:cNvPr id="3" name="Shape 1"/>
          <p:cNvSpPr/>
          <p:nvPr/>
        </p:nvSpPr>
        <p:spPr>
          <a:xfrm>
            <a:off x="0" y="0"/>
            <a:ext cx="12192000" cy="853440"/>
          </a:xfrm>
          <a:prstGeom prst="rect">
            <a:avLst/>
          </a:prstGeom>
          <a:solidFill>
            <a:srgbClr val="4A148C"/>
          </a:solidFill>
          <a:ln w="12700">
            <a:solidFill>
              <a:srgbClr val="4A148C"/>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Paired T-Test: Output &amp; Write-Up</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t(19) = 9.74, p &lt; .001, d = 2.18 — dominant hand significantly stronger</a:t>
            </a:r>
            <a:endParaRPr lang="en-US" sz="1333" dirty="0"/>
          </a:p>
        </p:txBody>
      </p:sp>
      <p:pic>
        <p:nvPicPr>
          <p:cNvPr id="6" name="Image 0" descr="preencoded.png"/>
          <p:cNvPicPr>
            <a:picLocks noChangeAspect="1"/>
          </p:cNvPicPr>
          <p:nvPr/>
        </p:nvPicPr>
        <p:blipFill>
          <a:blip r:embed="rId3"/>
          <a:stretch>
            <a:fillRect/>
          </a:stretch>
        </p:blipFill>
        <p:spPr>
          <a:xfrm>
            <a:off x="219456" y="1036320"/>
            <a:ext cx="7985760" cy="3657600"/>
          </a:xfrm>
          <a:prstGeom prst="rect">
            <a:avLst/>
          </a:prstGeom>
        </p:spPr>
      </p:pic>
      <p:sp>
        <p:nvSpPr>
          <p:cNvPr id="7" name="Shape 4"/>
          <p:cNvSpPr/>
          <p:nvPr/>
        </p:nvSpPr>
        <p:spPr>
          <a:xfrm>
            <a:off x="219456" y="1036320"/>
            <a:ext cx="2194560" cy="268224"/>
          </a:xfrm>
          <a:prstGeom prst="rect">
            <a:avLst/>
          </a:prstGeom>
          <a:solidFill>
            <a:srgbClr val="4A148C"/>
          </a:solidFill>
          <a:ln w="12700">
            <a:solidFill>
              <a:srgbClr val="4A148C"/>
            </a:solidFill>
            <a:prstDash val="solid"/>
          </a:ln>
        </p:spPr>
        <p:txBody>
          <a:bodyPr/>
          <a:lstStyle/>
          <a:p>
            <a:endParaRPr lang="en-US" sz="2400"/>
          </a:p>
        </p:txBody>
      </p:sp>
      <p:sp>
        <p:nvSpPr>
          <p:cNvPr id="8" name="Text 5"/>
          <p:cNvSpPr/>
          <p:nvPr/>
        </p:nvSpPr>
        <p:spPr>
          <a:xfrm>
            <a:off x="219456" y="1036320"/>
            <a:ext cx="2194560" cy="268224"/>
          </a:xfrm>
          <a:prstGeom prst="rect">
            <a:avLst/>
          </a:prstGeom>
          <a:noFill/>
          <a:ln/>
        </p:spPr>
        <p:txBody>
          <a:bodyPr wrap="square" lIns="0" tIns="0" rIns="0" bIns="0" rtlCol="0" anchor="ctr"/>
          <a:lstStyle/>
          <a:p>
            <a:pPr algn="ctr"/>
            <a:r>
              <a:rPr lang="en-US" sz="1067" b="1" dirty="0">
                <a:solidFill>
                  <a:srgbClr val="FFFFFF"/>
                </a:solidFill>
              </a:rPr>
              <a:t>SPSS Output</a:t>
            </a:r>
            <a:endParaRPr lang="en-US" sz="1067" dirty="0"/>
          </a:p>
        </p:txBody>
      </p:sp>
      <p:pic>
        <p:nvPicPr>
          <p:cNvPr id="9" name="Image 1" descr="preencoded.png"/>
          <p:cNvPicPr>
            <a:picLocks noChangeAspect="1"/>
          </p:cNvPicPr>
          <p:nvPr/>
        </p:nvPicPr>
        <p:blipFill>
          <a:blip r:embed="rId4"/>
          <a:stretch>
            <a:fillRect/>
          </a:stretch>
        </p:blipFill>
        <p:spPr>
          <a:xfrm>
            <a:off x="8388096" y="1036320"/>
            <a:ext cx="3584448" cy="3657600"/>
          </a:xfrm>
          <a:prstGeom prst="rect">
            <a:avLst/>
          </a:prstGeom>
        </p:spPr>
      </p:pic>
      <p:sp>
        <p:nvSpPr>
          <p:cNvPr id="10" name="Shape 6"/>
          <p:cNvSpPr/>
          <p:nvPr/>
        </p:nvSpPr>
        <p:spPr>
          <a:xfrm>
            <a:off x="8388096" y="1036320"/>
            <a:ext cx="2194560" cy="268224"/>
          </a:xfrm>
          <a:prstGeom prst="rect">
            <a:avLst/>
          </a:prstGeom>
          <a:solidFill>
            <a:srgbClr val="4A148C"/>
          </a:solidFill>
          <a:ln w="12700">
            <a:solidFill>
              <a:srgbClr val="4A148C"/>
            </a:solidFill>
            <a:prstDash val="solid"/>
          </a:ln>
        </p:spPr>
        <p:txBody>
          <a:bodyPr/>
          <a:lstStyle/>
          <a:p>
            <a:endParaRPr lang="en-US" sz="2400"/>
          </a:p>
        </p:txBody>
      </p:sp>
      <p:sp>
        <p:nvSpPr>
          <p:cNvPr id="11" name="Text 7"/>
          <p:cNvSpPr/>
          <p:nvPr/>
        </p:nvSpPr>
        <p:spPr>
          <a:xfrm>
            <a:off x="8388096" y="1036320"/>
            <a:ext cx="2194560" cy="268224"/>
          </a:xfrm>
          <a:prstGeom prst="rect">
            <a:avLst/>
          </a:prstGeom>
          <a:noFill/>
          <a:ln/>
        </p:spPr>
        <p:txBody>
          <a:bodyPr wrap="square" lIns="0" tIns="0" rIns="0" bIns="0" rtlCol="0" anchor="ctr"/>
          <a:lstStyle/>
          <a:p>
            <a:pPr algn="ctr"/>
            <a:r>
              <a:rPr lang="en-US" sz="1067" b="1" dirty="0">
                <a:solidFill>
                  <a:srgbClr val="FFFFFF"/>
                </a:solidFill>
              </a:rPr>
              <a:t>Bar Chart</a:t>
            </a:r>
            <a:endParaRPr lang="en-US" sz="1067" dirty="0"/>
          </a:p>
        </p:txBody>
      </p:sp>
      <p:sp>
        <p:nvSpPr>
          <p:cNvPr id="12" name="Shape 8"/>
          <p:cNvSpPr/>
          <p:nvPr/>
        </p:nvSpPr>
        <p:spPr>
          <a:xfrm>
            <a:off x="219457" y="4815840"/>
            <a:ext cx="2253081" cy="560832"/>
          </a:xfrm>
          <a:prstGeom prst="rect">
            <a:avLst/>
          </a:prstGeom>
          <a:solidFill>
            <a:srgbClr val="F8FAFC"/>
          </a:solidFill>
          <a:ln w="12700">
            <a:solidFill>
              <a:srgbClr val="4A148C"/>
            </a:solidFill>
            <a:prstDash val="solid"/>
          </a:ln>
        </p:spPr>
        <p:txBody>
          <a:bodyPr/>
          <a:lstStyle/>
          <a:p>
            <a:endParaRPr lang="en-US" sz="2400"/>
          </a:p>
        </p:txBody>
      </p:sp>
      <p:sp>
        <p:nvSpPr>
          <p:cNvPr id="13" name="Shape 9"/>
          <p:cNvSpPr/>
          <p:nvPr/>
        </p:nvSpPr>
        <p:spPr>
          <a:xfrm>
            <a:off x="219456" y="4815840"/>
            <a:ext cx="73152" cy="560832"/>
          </a:xfrm>
          <a:prstGeom prst="rect">
            <a:avLst/>
          </a:prstGeom>
          <a:solidFill>
            <a:srgbClr val="4A148C"/>
          </a:solidFill>
          <a:ln w="12700">
            <a:solidFill>
              <a:srgbClr val="4A148C"/>
            </a:solidFill>
            <a:prstDash val="solid"/>
          </a:ln>
        </p:spPr>
        <p:txBody>
          <a:bodyPr/>
          <a:lstStyle/>
          <a:p>
            <a:endParaRPr lang="en-US" sz="2400"/>
          </a:p>
        </p:txBody>
      </p:sp>
      <p:sp>
        <p:nvSpPr>
          <p:cNvPr id="14" name="Text 10"/>
          <p:cNvSpPr/>
          <p:nvPr/>
        </p:nvSpPr>
        <p:spPr>
          <a:xfrm>
            <a:off x="341377" y="4852416"/>
            <a:ext cx="2070201" cy="243840"/>
          </a:xfrm>
          <a:prstGeom prst="rect">
            <a:avLst/>
          </a:prstGeom>
          <a:noFill/>
          <a:ln/>
        </p:spPr>
        <p:txBody>
          <a:bodyPr wrap="square" lIns="0" tIns="0" rIns="0" bIns="0" rtlCol="0" anchor="ctr"/>
          <a:lstStyle/>
          <a:p>
            <a:r>
              <a:rPr lang="en-US" sz="1133" b="1" dirty="0">
                <a:solidFill>
                  <a:srgbClr val="4A148C"/>
                </a:solidFill>
              </a:rPr>
              <a:t>1  Paired Statistics</a:t>
            </a:r>
            <a:endParaRPr lang="en-US" sz="1133" dirty="0"/>
          </a:p>
        </p:txBody>
      </p:sp>
      <p:sp>
        <p:nvSpPr>
          <p:cNvPr id="15" name="Text 11"/>
          <p:cNvSpPr/>
          <p:nvPr/>
        </p:nvSpPr>
        <p:spPr>
          <a:xfrm>
            <a:off x="341377" y="5108448"/>
            <a:ext cx="2070201" cy="243840"/>
          </a:xfrm>
          <a:prstGeom prst="rect">
            <a:avLst/>
          </a:prstGeom>
          <a:noFill/>
          <a:ln/>
        </p:spPr>
        <p:txBody>
          <a:bodyPr wrap="square" lIns="0" tIns="0" rIns="0" bIns="0" rtlCol="0" anchor="ctr"/>
          <a:lstStyle/>
          <a:p>
            <a:r>
              <a:rPr lang="en-US" sz="1067" i="1" dirty="0">
                <a:solidFill>
                  <a:srgbClr val="1A1A1A"/>
                </a:solidFill>
              </a:rPr>
              <a:t>Dom M=37.41, Non-Dom M=34.04 — difference evident</a:t>
            </a:r>
            <a:endParaRPr lang="en-US" sz="1067" dirty="0"/>
          </a:p>
        </p:txBody>
      </p:sp>
      <p:sp>
        <p:nvSpPr>
          <p:cNvPr id="16" name="Shape 12"/>
          <p:cNvSpPr/>
          <p:nvPr/>
        </p:nvSpPr>
        <p:spPr>
          <a:xfrm>
            <a:off x="2570074" y="4815840"/>
            <a:ext cx="2253081" cy="560832"/>
          </a:xfrm>
          <a:prstGeom prst="rect">
            <a:avLst/>
          </a:prstGeom>
          <a:solidFill>
            <a:srgbClr val="F8FAFC"/>
          </a:solidFill>
          <a:ln w="12700">
            <a:solidFill>
              <a:srgbClr val="2E75B6"/>
            </a:solidFill>
            <a:prstDash val="solid"/>
          </a:ln>
        </p:spPr>
        <p:txBody>
          <a:bodyPr/>
          <a:lstStyle/>
          <a:p>
            <a:endParaRPr lang="en-US" sz="2400"/>
          </a:p>
        </p:txBody>
      </p:sp>
      <p:sp>
        <p:nvSpPr>
          <p:cNvPr id="17" name="Shape 13"/>
          <p:cNvSpPr/>
          <p:nvPr/>
        </p:nvSpPr>
        <p:spPr>
          <a:xfrm>
            <a:off x="2570073" y="4815840"/>
            <a:ext cx="73152" cy="560832"/>
          </a:xfrm>
          <a:prstGeom prst="rect">
            <a:avLst/>
          </a:prstGeom>
          <a:solidFill>
            <a:srgbClr val="2E75B6"/>
          </a:solidFill>
          <a:ln w="12700">
            <a:solidFill>
              <a:srgbClr val="2E75B6"/>
            </a:solidFill>
            <a:prstDash val="solid"/>
          </a:ln>
        </p:spPr>
        <p:txBody>
          <a:bodyPr/>
          <a:lstStyle/>
          <a:p>
            <a:endParaRPr lang="en-US" sz="2400"/>
          </a:p>
        </p:txBody>
      </p:sp>
      <p:sp>
        <p:nvSpPr>
          <p:cNvPr id="18" name="Text 14"/>
          <p:cNvSpPr/>
          <p:nvPr/>
        </p:nvSpPr>
        <p:spPr>
          <a:xfrm>
            <a:off x="2691994" y="4852416"/>
            <a:ext cx="2070201" cy="243840"/>
          </a:xfrm>
          <a:prstGeom prst="rect">
            <a:avLst/>
          </a:prstGeom>
          <a:noFill/>
          <a:ln/>
        </p:spPr>
        <p:txBody>
          <a:bodyPr wrap="square" lIns="0" tIns="0" rIns="0" bIns="0" rtlCol="0" anchor="ctr"/>
          <a:lstStyle/>
          <a:p>
            <a:r>
              <a:rPr lang="en-US" sz="1133" b="1" dirty="0">
                <a:solidFill>
                  <a:srgbClr val="2E75B6"/>
                </a:solidFill>
              </a:rPr>
              <a:t>2  Paired Correlation</a:t>
            </a:r>
            <a:endParaRPr lang="en-US" sz="1133" dirty="0"/>
          </a:p>
        </p:txBody>
      </p:sp>
      <p:sp>
        <p:nvSpPr>
          <p:cNvPr id="19" name="Text 15"/>
          <p:cNvSpPr/>
          <p:nvPr/>
        </p:nvSpPr>
        <p:spPr>
          <a:xfrm>
            <a:off x="2691994" y="5108448"/>
            <a:ext cx="2070201" cy="243840"/>
          </a:xfrm>
          <a:prstGeom prst="rect">
            <a:avLst/>
          </a:prstGeom>
          <a:noFill/>
          <a:ln/>
        </p:spPr>
        <p:txBody>
          <a:bodyPr wrap="square" lIns="0" tIns="0" rIns="0" bIns="0" rtlCol="0" anchor="ctr"/>
          <a:lstStyle/>
          <a:p>
            <a:r>
              <a:rPr lang="en-US" sz="1067" i="1" dirty="0">
                <a:solidFill>
                  <a:srgbClr val="1A1A1A"/>
                </a:solidFill>
              </a:rPr>
              <a:t>r = .994 — very strong within-person tracking</a:t>
            </a:r>
            <a:endParaRPr lang="en-US" sz="1067" dirty="0"/>
          </a:p>
        </p:txBody>
      </p:sp>
      <p:sp>
        <p:nvSpPr>
          <p:cNvPr id="20" name="Shape 16"/>
          <p:cNvSpPr/>
          <p:nvPr/>
        </p:nvSpPr>
        <p:spPr>
          <a:xfrm>
            <a:off x="4920692" y="4815840"/>
            <a:ext cx="2253081" cy="560832"/>
          </a:xfrm>
          <a:prstGeom prst="rect">
            <a:avLst/>
          </a:prstGeom>
          <a:solidFill>
            <a:srgbClr val="F8FAFC"/>
          </a:solidFill>
          <a:ln w="12700">
            <a:solidFill>
              <a:srgbClr val="004D40"/>
            </a:solidFill>
            <a:prstDash val="solid"/>
          </a:ln>
        </p:spPr>
        <p:txBody>
          <a:bodyPr/>
          <a:lstStyle/>
          <a:p>
            <a:endParaRPr lang="en-US" sz="2400"/>
          </a:p>
        </p:txBody>
      </p:sp>
      <p:sp>
        <p:nvSpPr>
          <p:cNvPr id="21" name="Shape 17"/>
          <p:cNvSpPr/>
          <p:nvPr/>
        </p:nvSpPr>
        <p:spPr>
          <a:xfrm>
            <a:off x="4920691" y="4815840"/>
            <a:ext cx="73152" cy="560832"/>
          </a:xfrm>
          <a:prstGeom prst="rect">
            <a:avLst/>
          </a:prstGeom>
          <a:solidFill>
            <a:srgbClr val="004D40"/>
          </a:solidFill>
          <a:ln w="12700">
            <a:solidFill>
              <a:srgbClr val="004D40"/>
            </a:solidFill>
            <a:prstDash val="solid"/>
          </a:ln>
        </p:spPr>
        <p:txBody>
          <a:bodyPr/>
          <a:lstStyle/>
          <a:p>
            <a:endParaRPr lang="en-US" sz="2400"/>
          </a:p>
        </p:txBody>
      </p:sp>
      <p:sp>
        <p:nvSpPr>
          <p:cNvPr id="22" name="Text 18"/>
          <p:cNvSpPr/>
          <p:nvPr/>
        </p:nvSpPr>
        <p:spPr>
          <a:xfrm>
            <a:off x="5042612" y="4852416"/>
            <a:ext cx="2070201" cy="243840"/>
          </a:xfrm>
          <a:prstGeom prst="rect">
            <a:avLst/>
          </a:prstGeom>
          <a:noFill/>
          <a:ln/>
        </p:spPr>
        <p:txBody>
          <a:bodyPr wrap="square" lIns="0" tIns="0" rIns="0" bIns="0" rtlCol="0" anchor="ctr"/>
          <a:lstStyle/>
          <a:p>
            <a:r>
              <a:rPr lang="en-US" sz="1133" b="1" dirty="0">
                <a:solidFill>
                  <a:srgbClr val="004D40"/>
                </a:solidFill>
              </a:rPr>
              <a:t>3  Mean Difference</a:t>
            </a:r>
            <a:endParaRPr lang="en-US" sz="1133" dirty="0"/>
          </a:p>
        </p:txBody>
      </p:sp>
      <p:sp>
        <p:nvSpPr>
          <p:cNvPr id="23" name="Text 19"/>
          <p:cNvSpPr/>
          <p:nvPr/>
        </p:nvSpPr>
        <p:spPr>
          <a:xfrm>
            <a:off x="5042612" y="5108448"/>
            <a:ext cx="2070201" cy="243840"/>
          </a:xfrm>
          <a:prstGeom prst="rect">
            <a:avLst/>
          </a:prstGeom>
          <a:noFill/>
          <a:ln/>
        </p:spPr>
        <p:txBody>
          <a:bodyPr wrap="square" lIns="0" tIns="0" rIns="0" bIns="0" rtlCol="0" anchor="ctr"/>
          <a:lstStyle/>
          <a:p>
            <a:r>
              <a:rPr lang="en-US" sz="1067" i="1" dirty="0">
                <a:solidFill>
                  <a:srgbClr val="1A1A1A"/>
                </a:solidFill>
              </a:rPr>
              <a:t>3.37 kg — dominant hand consistently stronger</a:t>
            </a:r>
            <a:endParaRPr lang="en-US" sz="1067" dirty="0"/>
          </a:p>
        </p:txBody>
      </p:sp>
      <p:sp>
        <p:nvSpPr>
          <p:cNvPr id="24" name="Shape 20"/>
          <p:cNvSpPr/>
          <p:nvPr/>
        </p:nvSpPr>
        <p:spPr>
          <a:xfrm>
            <a:off x="7271310" y="4815840"/>
            <a:ext cx="2253081" cy="560832"/>
          </a:xfrm>
          <a:prstGeom prst="rect">
            <a:avLst/>
          </a:prstGeom>
          <a:solidFill>
            <a:srgbClr val="F8FAFC"/>
          </a:solidFill>
          <a:ln w="12700">
            <a:solidFill>
              <a:srgbClr val="C00000"/>
            </a:solidFill>
            <a:prstDash val="solid"/>
          </a:ln>
        </p:spPr>
        <p:txBody>
          <a:bodyPr/>
          <a:lstStyle/>
          <a:p>
            <a:endParaRPr lang="en-US" sz="2400"/>
          </a:p>
        </p:txBody>
      </p:sp>
      <p:sp>
        <p:nvSpPr>
          <p:cNvPr id="25" name="Shape 21"/>
          <p:cNvSpPr/>
          <p:nvPr/>
        </p:nvSpPr>
        <p:spPr>
          <a:xfrm>
            <a:off x="7271309" y="4815840"/>
            <a:ext cx="73152" cy="560832"/>
          </a:xfrm>
          <a:prstGeom prst="rect">
            <a:avLst/>
          </a:prstGeom>
          <a:solidFill>
            <a:srgbClr val="C00000"/>
          </a:solidFill>
          <a:ln w="12700">
            <a:solidFill>
              <a:srgbClr val="C00000"/>
            </a:solidFill>
            <a:prstDash val="solid"/>
          </a:ln>
        </p:spPr>
        <p:txBody>
          <a:bodyPr/>
          <a:lstStyle/>
          <a:p>
            <a:endParaRPr lang="en-US" sz="2400"/>
          </a:p>
        </p:txBody>
      </p:sp>
      <p:sp>
        <p:nvSpPr>
          <p:cNvPr id="26" name="Text 22"/>
          <p:cNvSpPr/>
          <p:nvPr/>
        </p:nvSpPr>
        <p:spPr>
          <a:xfrm>
            <a:off x="7393230" y="4852416"/>
            <a:ext cx="2070201" cy="243840"/>
          </a:xfrm>
          <a:prstGeom prst="rect">
            <a:avLst/>
          </a:prstGeom>
          <a:noFill/>
          <a:ln/>
        </p:spPr>
        <p:txBody>
          <a:bodyPr wrap="square" lIns="0" tIns="0" rIns="0" bIns="0" rtlCol="0" anchor="ctr"/>
          <a:lstStyle/>
          <a:p>
            <a:r>
              <a:rPr lang="en-US" sz="1133" b="1" dirty="0">
                <a:solidFill>
                  <a:srgbClr val="C00000"/>
                </a:solidFill>
              </a:rPr>
              <a:t>4  Sig. (2-tailed)</a:t>
            </a:r>
            <a:endParaRPr lang="en-US" sz="1133" dirty="0"/>
          </a:p>
        </p:txBody>
      </p:sp>
      <p:sp>
        <p:nvSpPr>
          <p:cNvPr id="27" name="Text 23"/>
          <p:cNvSpPr/>
          <p:nvPr/>
        </p:nvSpPr>
        <p:spPr>
          <a:xfrm>
            <a:off x="7393230" y="5108448"/>
            <a:ext cx="2070201" cy="243840"/>
          </a:xfrm>
          <a:prstGeom prst="rect">
            <a:avLst/>
          </a:prstGeom>
          <a:noFill/>
          <a:ln/>
        </p:spPr>
        <p:txBody>
          <a:bodyPr wrap="square" lIns="0" tIns="0" rIns="0" bIns="0" rtlCol="0" anchor="ctr"/>
          <a:lstStyle/>
          <a:p>
            <a:r>
              <a:rPr lang="en-US" sz="1067" i="1" dirty="0">
                <a:solidFill>
                  <a:srgbClr val="1A1A1A"/>
                </a:solidFill>
              </a:rPr>
              <a:t>p &lt; .001 — highly significant difference ✅</a:t>
            </a:r>
            <a:endParaRPr lang="en-US" sz="1067" dirty="0"/>
          </a:p>
        </p:txBody>
      </p:sp>
      <p:sp>
        <p:nvSpPr>
          <p:cNvPr id="28" name="Shape 24"/>
          <p:cNvSpPr/>
          <p:nvPr/>
        </p:nvSpPr>
        <p:spPr>
          <a:xfrm>
            <a:off x="9621928" y="4815840"/>
            <a:ext cx="2253081" cy="560832"/>
          </a:xfrm>
          <a:prstGeom prst="rect">
            <a:avLst/>
          </a:prstGeom>
          <a:solidFill>
            <a:srgbClr val="F8FAFC"/>
          </a:solidFill>
          <a:ln w="12700">
            <a:solidFill>
              <a:srgbClr val="1B5E20"/>
            </a:solidFill>
            <a:prstDash val="solid"/>
          </a:ln>
        </p:spPr>
        <p:txBody>
          <a:bodyPr/>
          <a:lstStyle/>
          <a:p>
            <a:endParaRPr lang="en-US" sz="2400"/>
          </a:p>
        </p:txBody>
      </p:sp>
      <p:sp>
        <p:nvSpPr>
          <p:cNvPr id="29" name="Shape 25"/>
          <p:cNvSpPr/>
          <p:nvPr/>
        </p:nvSpPr>
        <p:spPr>
          <a:xfrm>
            <a:off x="9621927" y="4815840"/>
            <a:ext cx="73152" cy="560832"/>
          </a:xfrm>
          <a:prstGeom prst="rect">
            <a:avLst/>
          </a:prstGeom>
          <a:solidFill>
            <a:srgbClr val="1B5E20"/>
          </a:solidFill>
          <a:ln w="12700">
            <a:solidFill>
              <a:srgbClr val="1B5E20"/>
            </a:solidFill>
            <a:prstDash val="solid"/>
          </a:ln>
        </p:spPr>
        <p:txBody>
          <a:bodyPr/>
          <a:lstStyle/>
          <a:p>
            <a:endParaRPr lang="en-US" sz="2400"/>
          </a:p>
        </p:txBody>
      </p:sp>
      <p:sp>
        <p:nvSpPr>
          <p:cNvPr id="30" name="Text 26"/>
          <p:cNvSpPr/>
          <p:nvPr/>
        </p:nvSpPr>
        <p:spPr>
          <a:xfrm>
            <a:off x="9743848" y="4852416"/>
            <a:ext cx="2070201" cy="243840"/>
          </a:xfrm>
          <a:prstGeom prst="rect">
            <a:avLst/>
          </a:prstGeom>
          <a:noFill/>
          <a:ln/>
        </p:spPr>
        <p:txBody>
          <a:bodyPr wrap="square" lIns="0" tIns="0" rIns="0" bIns="0" rtlCol="0" anchor="ctr"/>
          <a:lstStyle/>
          <a:p>
            <a:r>
              <a:rPr lang="en-US" sz="1133" b="1" dirty="0">
                <a:solidFill>
                  <a:srgbClr val="1B5E20"/>
                </a:solidFill>
              </a:rPr>
              <a:t>5  Cohen's d</a:t>
            </a:r>
            <a:endParaRPr lang="en-US" sz="1133" dirty="0"/>
          </a:p>
        </p:txBody>
      </p:sp>
      <p:sp>
        <p:nvSpPr>
          <p:cNvPr id="31" name="Text 27"/>
          <p:cNvSpPr/>
          <p:nvPr/>
        </p:nvSpPr>
        <p:spPr>
          <a:xfrm>
            <a:off x="9743848" y="5108448"/>
            <a:ext cx="2070201" cy="243840"/>
          </a:xfrm>
          <a:prstGeom prst="rect">
            <a:avLst/>
          </a:prstGeom>
          <a:noFill/>
          <a:ln/>
        </p:spPr>
        <p:txBody>
          <a:bodyPr wrap="square" lIns="0" tIns="0" rIns="0" bIns="0" rtlCol="0" anchor="ctr"/>
          <a:lstStyle/>
          <a:p>
            <a:r>
              <a:rPr lang="en-US" sz="1067" i="1" dirty="0">
                <a:solidFill>
                  <a:srgbClr val="1A1A1A"/>
                </a:solidFill>
              </a:rPr>
              <a:t>d = 2.18 — very large within-person effect size</a:t>
            </a:r>
            <a:endParaRPr lang="en-US" sz="1067" dirty="0"/>
          </a:p>
        </p:txBody>
      </p:sp>
      <p:sp>
        <p:nvSpPr>
          <p:cNvPr id="32" name="Shape 28"/>
          <p:cNvSpPr/>
          <p:nvPr/>
        </p:nvSpPr>
        <p:spPr>
          <a:xfrm>
            <a:off x="219456" y="5974080"/>
            <a:ext cx="11753088" cy="950976"/>
          </a:xfrm>
          <a:prstGeom prst="rect">
            <a:avLst/>
          </a:prstGeom>
          <a:solidFill>
            <a:srgbClr val="E8F5E9"/>
          </a:solidFill>
          <a:ln w="19050">
            <a:solidFill>
              <a:srgbClr val="1B5E20"/>
            </a:solidFill>
            <a:prstDash val="solid"/>
          </a:ln>
        </p:spPr>
        <p:txBody>
          <a:bodyPr/>
          <a:lstStyle/>
          <a:p>
            <a:endParaRPr lang="en-US" sz="2400"/>
          </a:p>
        </p:txBody>
      </p:sp>
      <p:sp>
        <p:nvSpPr>
          <p:cNvPr id="33" name="Shape 29"/>
          <p:cNvSpPr/>
          <p:nvPr/>
        </p:nvSpPr>
        <p:spPr>
          <a:xfrm>
            <a:off x="219456" y="5974080"/>
            <a:ext cx="73152" cy="950976"/>
          </a:xfrm>
          <a:prstGeom prst="rect">
            <a:avLst/>
          </a:prstGeom>
          <a:solidFill>
            <a:srgbClr val="1B5E20"/>
          </a:solidFill>
          <a:ln w="12700">
            <a:solidFill>
              <a:srgbClr val="1B5E20"/>
            </a:solidFill>
            <a:prstDash val="solid"/>
          </a:ln>
        </p:spPr>
        <p:txBody>
          <a:bodyPr/>
          <a:lstStyle/>
          <a:p>
            <a:endParaRPr lang="en-US" sz="2400"/>
          </a:p>
        </p:txBody>
      </p:sp>
      <p:sp>
        <p:nvSpPr>
          <p:cNvPr id="34" name="Text 30"/>
          <p:cNvSpPr/>
          <p:nvPr/>
        </p:nvSpPr>
        <p:spPr>
          <a:xfrm>
            <a:off x="390144" y="6047232"/>
            <a:ext cx="11509248" cy="804672"/>
          </a:xfrm>
          <a:prstGeom prst="rect">
            <a:avLst/>
          </a:prstGeom>
          <a:noFill/>
          <a:ln/>
        </p:spPr>
        <p:txBody>
          <a:bodyPr wrap="square" lIns="0" tIns="0" rIns="0" bIns="0" rtlCol="0" anchor="t"/>
          <a:lstStyle/>
          <a:p>
            <a:r>
              <a:rPr lang="en-US" sz="1173" b="1" dirty="0">
                <a:solidFill>
                  <a:srgbClr val="1B5E20"/>
                </a:solidFill>
                <a:latin typeface="Calibri" pitchFamily="34" charset="0"/>
                <a:ea typeface="Calibri" pitchFamily="34" charset="-122"/>
                <a:cs typeface="Calibri" pitchFamily="34" charset="-120"/>
              </a:rPr>
              <a:t>✏  Write-up example
</a:t>
            </a:r>
            <a:endParaRPr lang="en-US" sz="1173" dirty="0"/>
          </a:p>
          <a:p>
            <a:r>
              <a:rPr lang="en-US" sz="1173" i="1" dirty="0">
                <a:solidFill>
                  <a:srgbClr val="183018"/>
                </a:solidFill>
                <a:latin typeface="Calibri" pitchFamily="34" charset="0"/>
                <a:ea typeface="Calibri" pitchFamily="34" charset="-122"/>
                <a:cs typeface="Calibri" pitchFamily="34" charset="-120"/>
              </a:rPr>
              <a:t>A paired samples t-test revealed that dominant hand grip strength (M = 37.41 kg, SD = 10.36) was significantly greater than non-dominant hand grip strength (M = 34.04 kg, SD = 9.22); t(19) = 9.74, p &lt; .001, 95% CI [2.65, 4.09], d = 2.18. Dominant and non-dominant scores were very highly correlated (r = .994), confirming the within-person design was appropriate.</a:t>
            </a:r>
            <a:endParaRPr lang="en-US" sz="1173"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9</a:t>
            </a:r>
            <a:endParaRPr lang="en-US" sz="1067" dirty="0"/>
          </a:p>
        </p:txBody>
      </p:sp>
      <p:sp>
        <p:nvSpPr>
          <p:cNvPr id="3" name="Shape 1"/>
          <p:cNvSpPr/>
          <p:nvPr/>
        </p:nvSpPr>
        <p:spPr>
          <a:xfrm>
            <a:off x="0" y="0"/>
            <a:ext cx="12192000" cy="853440"/>
          </a:xfrm>
          <a:prstGeom prst="rect">
            <a:avLst/>
          </a:prstGeom>
          <a:solidFill>
            <a:srgbClr val="C00000"/>
          </a:solidFill>
          <a:ln w="12700">
            <a:solidFill>
              <a:srgbClr val="C00000"/>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Step 3: Independent Samples T-Test</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Research question: Do males and females differ in grip strength?</a:t>
            </a:r>
            <a:endParaRPr lang="en-US" sz="1333" dirty="0"/>
          </a:p>
        </p:txBody>
      </p:sp>
      <p:sp>
        <p:nvSpPr>
          <p:cNvPr id="6" name="Shape 4"/>
          <p:cNvSpPr/>
          <p:nvPr/>
        </p:nvSpPr>
        <p:spPr>
          <a:xfrm>
            <a:off x="219456" y="999744"/>
            <a:ext cx="11753088" cy="365760"/>
          </a:xfrm>
          <a:prstGeom prst="rect">
            <a:avLst/>
          </a:prstGeom>
          <a:solidFill>
            <a:srgbClr val="EFF3F8"/>
          </a:solidFill>
          <a:ln w="6350">
            <a:solidFill>
              <a:srgbClr val="C5D8EE"/>
            </a:solidFill>
            <a:prstDash val="solid"/>
          </a:ln>
        </p:spPr>
        <p:txBody>
          <a:bodyPr/>
          <a:lstStyle/>
          <a:p>
            <a:endParaRPr lang="en-US" sz="2400"/>
          </a:p>
        </p:txBody>
      </p:sp>
      <p:sp>
        <p:nvSpPr>
          <p:cNvPr id="7" name="Text 5"/>
          <p:cNvSpPr/>
          <p:nvPr/>
        </p:nvSpPr>
        <p:spPr>
          <a:xfrm>
            <a:off x="365760" y="999744"/>
            <a:ext cx="11338560" cy="365760"/>
          </a:xfrm>
          <a:prstGeom prst="rect">
            <a:avLst/>
          </a:prstGeom>
          <a:noFill/>
          <a:ln/>
        </p:spPr>
        <p:txBody>
          <a:bodyPr wrap="square" lIns="0" tIns="0" rIns="0" bIns="0" rtlCol="0" anchor="ctr"/>
          <a:lstStyle/>
          <a:p>
            <a:r>
              <a:rPr lang="en-US" sz="1200" b="1" dirty="0">
                <a:solidFill>
                  <a:srgbClr val="2E75B6"/>
                </a:solidFill>
                <a:latin typeface="Calibri" pitchFamily="34" charset="0"/>
                <a:ea typeface="Calibri" pitchFamily="34" charset="-122"/>
                <a:cs typeface="Calibri" pitchFamily="34" charset="-120"/>
              </a:rPr>
              <a:t>SPSS: </a:t>
            </a:r>
            <a:r>
              <a:rPr lang="en-US" sz="1200" dirty="0">
                <a:solidFill>
                  <a:srgbClr val="1A1A1A"/>
                </a:solidFill>
                <a:latin typeface="Calibri" pitchFamily="34" charset="0"/>
                <a:ea typeface="Calibri" pitchFamily="34" charset="-122"/>
                <a:cs typeface="Calibri" pitchFamily="34" charset="-120"/>
              </a:rPr>
              <a:t>Analyze  ›  Compare Means  ›  Independent-Samples T Test…</a:t>
            </a:r>
            <a:endParaRPr lang="en-US" sz="1200" dirty="0"/>
          </a:p>
        </p:txBody>
      </p:sp>
      <p:sp>
        <p:nvSpPr>
          <p:cNvPr id="8" name="Shape 6"/>
          <p:cNvSpPr/>
          <p:nvPr/>
        </p:nvSpPr>
        <p:spPr>
          <a:xfrm>
            <a:off x="243840" y="1487424"/>
            <a:ext cx="438912" cy="438912"/>
          </a:xfrm>
          <a:prstGeom prst="ellipse">
            <a:avLst/>
          </a:prstGeom>
          <a:solidFill>
            <a:srgbClr val="C00000"/>
          </a:solidFill>
          <a:ln w="12700">
            <a:solidFill>
              <a:srgbClr val="C00000"/>
            </a:solidFill>
            <a:prstDash val="solid"/>
          </a:ln>
        </p:spPr>
        <p:txBody>
          <a:bodyPr/>
          <a:lstStyle/>
          <a:p>
            <a:endParaRPr lang="en-US" sz="2400"/>
          </a:p>
        </p:txBody>
      </p:sp>
      <p:sp>
        <p:nvSpPr>
          <p:cNvPr id="9" name="Text 7"/>
          <p:cNvSpPr/>
          <p:nvPr/>
        </p:nvSpPr>
        <p:spPr>
          <a:xfrm>
            <a:off x="243840" y="1499616"/>
            <a:ext cx="438912" cy="438912"/>
          </a:xfrm>
          <a:prstGeom prst="rect">
            <a:avLst/>
          </a:prstGeom>
          <a:noFill/>
          <a:ln/>
        </p:spPr>
        <p:txBody>
          <a:bodyPr wrap="square" lIns="0" tIns="0" rIns="0" bIns="0" rtlCol="0" anchor="ctr"/>
          <a:lstStyle/>
          <a:p>
            <a:pPr algn="ctr"/>
            <a:r>
              <a:rPr lang="en-US" sz="1600" b="1" dirty="0">
                <a:solidFill>
                  <a:srgbClr val="FFFFFF"/>
                </a:solidFill>
              </a:rPr>
              <a:t>1</a:t>
            </a:r>
            <a:endParaRPr lang="en-US" sz="1600" dirty="0"/>
          </a:p>
        </p:txBody>
      </p:sp>
      <p:sp>
        <p:nvSpPr>
          <p:cNvPr id="10" name="Text 8"/>
          <p:cNvSpPr/>
          <p:nvPr/>
        </p:nvSpPr>
        <p:spPr>
          <a:xfrm>
            <a:off x="804672" y="1487424"/>
            <a:ext cx="554736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Move GripDom to 'Test Variable(s)' box</a:t>
            </a:r>
            <a:endParaRPr lang="en-US" sz="1267" dirty="0"/>
          </a:p>
        </p:txBody>
      </p:sp>
      <p:sp>
        <p:nvSpPr>
          <p:cNvPr id="11" name="Text 9"/>
          <p:cNvSpPr/>
          <p:nvPr/>
        </p:nvSpPr>
        <p:spPr>
          <a:xfrm>
            <a:off x="804672" y="1804416"/>
            <a:ext cx="5547360" cy="43891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Your dependent / outcome variable</a:t>
            </a:r>
            <a:endParaRPr lang="en-US" sz="1133" dirty="0"/>
          </a:p>
        </p:txBody>
      </p:sp>
      <p:sp>
        <p:nvSpPr>
          <p:cNvPr id="12" name="Shape 10"/>
          <p:cNvSpPr/>
          <p:nvPr/>
        </p:nvSpPr>
        <p:spPr>
          <a:xfrm>
            <a:off x="243840" y="2316480"/>
            <a:ext cx="438912" cy="438912"/>
          </a:xfrm>
          <a:prstGeom prst="ellipse">
            <a:avLst/>
          </a:prstGeom>
          <a:solidFill>
            <a:srgbClr val="C00000"/>
          </a:solidFill>
          <a:ln w="12700">
            <a:solidFill>
              <a:srgbClr val="C00000"/>
            </a:solidFill>
            <a:prstDash val="solid"/>
          </a:ln>
        </p:spPr>
        <p:txBody>
          <a:bodyPr/>
          <a:lstStyle/>
          <a:p>
            <a:endParaRPr lang="en-US" sz="2400"/>
          </a:p>
        </p:txBody>
      </p:sp>
      <p:sp>
        <p:nvSpPr>
          <p:cNvPr id="13" name="Text 11"/>
          <p:cNvSpPr/>
          <p:nvPr/>
        </p:nvSpPr>
        <p:spPr>
          <a:xfrm>
            <a:off x="243840" y="2328672"/>
            <a:ext cx="438912" cy="438912"/>
          </a:xfrm>
          <a:prstGeom prst="rect">
            <a:avLst/>
          </a:prstGeom>
          <a:noFill/>
          <a:ln/>
        </p:spPr>
        <p:txBody>
          <a:bodyPr wrap="square" lIns="0" tIns="0" rIns="0" bIns="0" rtlCol="0" anchor="ctr"/>
          <a:lstStyle/>
          <a:p>
            <a:pPr algn="ctr"/>
            <a:r>
              <a:rPr lang="en-US" sz="1600" b="1" dirty="0">
                <a:solidFill>
                  <a:srgbClr val="FFFFFF"/>
                </a:solidFill>
              </a:rPr>
              <a:t>2</a:t>
            </a:r>
            <a:endParaRPr lang="en-US" sz="1600" dirty="0"/>
          </a:p>
        </p:txBody>
      </p:sp>
      <p:sp>
        <p:nvSpPr>
          <p:cNvPr id="14" name="Text 12"/>
          <p:cNvSpPr/>
          <p:nvPr/>
        </p:nvSpPr>
        <p:spPr>
          <a:xfrm>
            <a:off x="804672" y="2316480"/>
            <a:ext cx="554736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Move Sex to 'Grouping Variable' box</a:t>
            </a:r>
            <a:endParaRPr lang="en-US" sz="1267" dirty="0"/>
          </a:p>
        </p:txBody>
      </p:sp>
      <p:sp>
        <p:nvSpPr>
          <p:cNvPr id="15" name="Text 13"/>
          <p:cNvSpPr/>
          <p:nvPr/>
        </p:nvSpPr>
        <p:spPr>
          <a:xfrm>
            <a:off x="804672" y="2633472"/>
            <a:ext cx="5547360" cy="43891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Your independent / grouping variable (2 groups)</a:t>
            </a:r>
            <a:endParaRPr lang="en-US" sz="1133" dirty="0"/>
          </a:p>
        </p:txBody>
      </p:sp>
      <p:sp>
        <p:nvSpPr>
          <p:cNvPr id="16" name="Shape 14"/>
          <p:cNvSpPr/>
          <p:nvPr/>
        </p:nvSpPr>
        <p:spPr>
          <a:xfrm>
            <a:off x="243840" y="3145536"/>
            <a:ext cx="438912" cy="438912"/>
          </a:xfrm>
          <a:prstGeom prst="ellipse">
            <a:avLst/>
          </a:prstGeom>
          <a:solidFill>
            <a:srgbClr val="C00000"/>
          </a:solidFill>
          <a:ln w="12700">
            <a:solidFill>
              <a:srgbClr val="C00000"/>
            </a:solidFill>
            <a:prstDash val="solid"/>
          </a:ln>
        </p:spPr>
        <p:txBody>
          <a:bodyPr/>
          <a:lstStyle/>
          <a:p>
            <a:endParaRPr lang="en-US" sz="2400"/>
          </a:p>
        </p:txBody>
      </p:sp>
      <p:sp>
        <p:nvSpPr>
          <p:cNvPr id="17" name="Text 15"/>
          <p:cNvSpPr/>
          <p:nvPr/>
        </p:nvSpPr>
        <p:spPr>
          <a:xfrm>
            <a:off x="243840" y="3157728"/>
            <a:ext cx="438912" cy="438912"/>
          </a:xfrm>
          <a:prstGeom prst="rect">
            <a:avLst/>
          </a:prstGeom>
          <a:noFill/>
          <a:ln/>
        </p:spPr>
        <p:txBody>
          <a:bodyPr wrap="square" lIns="0" tIns="0" rIns="0" bIns="0" rtlCol="0" anchor="ctr"/>
          <a:lstStyle/>
          <a:p>
            <a:pPr algn="ctr"/>
            <a:r>
              <a:rPr lang="en-US" sz="1600" b="1" dirty="0">
                <a:solidFill>
                  <a:srgbClr val="FFFFFF"/>
                </a:solidFill>
              </a:rPr>
              <a:t>3</a:t>
            </a:r>
            <a:endParaRPr lang="en-US" sz="1600" dirty="0"/>
          </a:p>
        </p:txBody>
      </p:sp>
      <p:sp>
        <p:nvSpPr>
          <p:cNvPr id="18" name="Text 16"/>
          <p:cNvSpPr/>
          <p:nvPr/>
        </p:nvSpPr>
        <p:spPr>
          <a:xfrm>
            <a:off x="804672" y="3145536"/>
            <a:ext cx="554736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Click 'Define Groups…'</a:t>
            </a:r>
            <a:endParaRPr lang="en-US" sz="1267" dirty="0"/>
          </a:p>
        </p:txBody>
      </p:sp>
      <p:sp>
        <p:nvSpPr>
          <p:cNvPr id="19" name="Text 17"/>
          <p:cNvSpPr/>
          <p:nvPr/>
        </p:nvSpPr>
        <p:spPr>
          <a:xfrm>
            <a:off x="804672" y="3462528"/>
            <a:ext cx="5547360" cy="43891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Enter 1 for Group 1 (Male) and 2 for Group 2 (Female) → Continue</a:t>
            </a:r>
            <a:endParaRPr lang="en-US" sz="1133" dirty="0"/>
          </a:p>
        </p:txBody>
      </p:sp>
      <p:sp>
        <p:nvSpPr>
          <p:cNvPr id="20" name="Shape 18"/>
          <p:cNvSpPr/>
          <p:nvPr/>
        </p:nvSpPr>
        <p:spPr>
          <a:xfrm>
            <a:off x="243840" y="3974592"/>
            <a:ext cx="438912" cy="438912"/>
          </a:xfrm>
          <a:prstGeom prst="ellipse">
            <a:avLst/>
          </a:prstGeom>
          <a:solidFill>
            <a:srgbClr val="C00000"/>
          </a:solidFill>
          <a:ln w="12700">
            <a:solidFill>
              <a:srgbClr val="C00000"/>
            </a:solidFill>
            <a:prstDash val="solid"/>
          </a:ln>
        </p:spPr>
        <p:txBody>
          <a:bodyPr/>
          <a:lstStyle/>
          <a:p>
            <a:endParaRPr lang="en-US" sz="2400"/>
          </a:p>
        </p:txBody>
      </p:sp>
      <p:sp>
        <p:nvSpPr>
          <p:cNvPr id="21" name="Text 19"/>
          <p:cNvSpPr/>
          <p:nvPr/>
        </p:nvSpPr>
        <p:spPr>
          <a:xfrm>
            <a:off x="243840" y="3986784"/>
            <a:ext cx="438912" cy="438912"/>
          </a:xfrm>
          <a:prstGeom prst="rect">
            <a:avLst/>
          </a:prstGeom>
          <a:noFill/>
          <a:ln/>
        </p:spPr>
        <p:txBody>
          <a:bodyPr wrap="square" lIns="0" tIns="0" rIns="0" bIns="0" rtlCol="0" anchor="ctr"/>
          <a:lstStyle/>
          <a:p>
            <a:pPr algn="ctr"/>
            <a:r>
              <a:rPr lang="en-US" sz="1600" b="1" dirty="0">
                <a:solidFill>
                  <a:srgbClr val="FFFFFF"/>
                </a:solidFill>
              </a:rPr>
              <a:t>4</a:t>
            </a:r>
            <a:endParaRPr lang="en-US" sz="1600" dirty="0"/>
          </a:p>
        </p:txBody>
      </p:sp>
      <p:sp>
        <p:nvSpPr>
          <p:cNvPr id="22" name="Text 20"/>
          <p:cNvSpPr/>
          <p:nvPr/>
        </p:nvSpPr>
        <p:spPr>
          <a:xfrm>
            <a:off x="804672" y="3974592"/>
            <a:ext cx="554736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Click OK</a:t>
            </a:r>
            <a:endParaRPr lang="en-US" sz="1267" dirty="0"/>
          </a:p>
        </p:txBody>
      </p:sp>
      <p:sp>
        <p:nvSpPr>
          <p:cNvPr id="23" name="Text 21"/>
          <p:cNvSpPr/>
          <p:nvPr/>
        </p:nvSpPr>
        <p:spPr>
          <a:xfrm>
            <a:off x="804672" y="4291584"/>
            <a:ext cx="5547360" cy="43891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Output: Group Statistics + Levene's Test + T-Test results</a:t>
            </a:r>
            <a:endParaRPr lang="en-US" sz="1133" dirty="0"/>
          </a:p>
        </p:txBody>
      </p:sp>
      <p:sp>
        <p:nvSpPr>
          <p:cNvPr id="24" name="Shape 22"/>
          <p:cNvSpPr/>
          <p:nvPr/>
        </p:nvSpPr>
        <p:spPr>
          <a:xfrm>
            <a:off x="6522720" y="1048512"/>
            <a:ext cx="5449824" cy="3657600"/>
          </a:xfrm>
          <a:prstGeom prst="rect">
            <a:avLst/>
          </a:prstGeom>
          <a:solidFill>
            <a:srgbClr val="FFEBEE"/>
          </a:solidFill>
          <a:ln w="19050">
            <a:solidFill>
              <a:srgbClr val="C00000"/>
            </a:solidFill>
            <a:prstDash val="solid"/>
          </a:ln>
        </p:spPr>
        <p:txBody>
          <a:bodyPr/>
          <a:lstStyle/>
          <a:p>
            <a:endParaRPr lang="en-US" sz="2400"/>
          </a:p>
        </p:txBody>
      </p:sp>
      <p:sp>
        <p:nvSpPr>
          <p:cNvPr id="25" name="Text 23"/>
          <p:cNvSpPr/>
          <p:nvPr/>
        </p:nvSpPr>
        <p:spPr>
          <a:xfrm>
            <a:off x="6669024" y="1121664"/>
            <a:ext cx="5145024" cy="341376"/>
          </a:xfrm>
          <a:prstGeom prst="rect">
            <a:avLst/>
          </a:prstGeom>
          <a:noFill/>
          <a:ln/>
        </p:spPr>
        <p:txBody>
          <a:bodyPr wrap="square" lIns="0" tIns="0" rIns="0" bIns="0" rtlCol="0" anchor="ctr"/>
          <a:lstStyle/>
          <a:p>
            <a:r>
              <a:rPr lang="en-US" sz="1333" b="1" dirty="0">
                <a:solidFill>
                  <a:srgbClr val="C00000"/>
                </a:solidFill>
              </a:rPr>
              <a:t>Levene's Test — read this first:</a:t>
            </a:r>
            <a:endParaRPr lang="en-US" sz="1333" dirty="0"/>
          </a:p>
        </p:txBody>
      </p:sp>
      <p:sp>
        <p:nvSpPr>
          <p:cNvPr id="26" name="Text 24"/>
          <p:cNvSpPr/>
          <p:nvPr/>
        </p:nvSpPr>
        <p:spPr>
          <a:xfrm>
            <a:off x="6669024" y="1560576"/>
            <a:ext cx="5145024" cy="3072384"/>
          </a:xfrm>
          <a:prstGeom prst="rect">
            <a:avLst/>
          </a:prstGeom>
          <a:noFill/>
          <a:ln/>
        </p:spPr>
        <p:txBody>
          <a:bodyPr wrap="square" lIns="0" tIns="0" rIns="0" bIns="0" rtlCol="0" anchor="t"/>
          <a:lstStyle/>
          <a:p>
            <a:r>
              <a:rPr lang="en-US" sz="1267" dirty="0">
                <a:solidFill>
                  <a:srgbClr val="1A1A1A"/>
                </a:solidFill>
                <a:latin typeface="Calibri" pitchFamily="34" charset="0"/>
                <a:ea typeface="Calibri" pitchFamily="34" charset="-122"/>
                <a:cs typeface="Calibri" pitchFamily="34" charset="-120"/>
              </a:rPr>
              <a:t>Levene's Test checks whether the two groups have equal variances:</a:t>
            </a:r>
            <a:endParaRPr lang="en-US" sz="1267" dirty="0"/>
          </a:p>
          <a:p>
            <a:endParaRPr lang="en-US" sz="1267" dirty="0"/>
          </a:p>
          <a:p>
            <a:r>
              <a:rPr lang="en-US" sz="1267" dirty="0">
                <a:solidFill>
                  <a:srgbClr val="1A1A1A"/>
                </a:solidFill>
                <a:latin typeface="Calibri" pitchFamily="34" charset="0"/>
                <a:ea typeface="Calibri" pitchFamily="34" charset="-122"/>
                <a:cs typeface="Calibri" pitchFamily="34" charset="-120"/>
              </a:rPr>
              <a:t>p &gt; .05  →  Equal variances assumed</a:t>
            </a:r>
            <a:endParaRPr lang="en-US" sz="1267" dirty="0"/>
          </a:p>
          <a:p>
            <a:r>
              <a:rPr lang="en-US" sz="1267" dirty="0">
                <a:solidFill>
                  <a:srgbClr val="1A1A1A"/>
                </a:solidFill>
                <a:latin typeface="Calibri" pitchFamily="34" charset="0"/>
                <a:ea typeface="Calibri" pitchFamily="34" charset="-122"/>
                <a:cs typeface="Calibri" pitchFamily="34" charset="-120"/>
              </a:rPr>
              <a:t>→  Read top row of T-Test table</a:t>
            </a:r>
            <a:endParaRPr lang="en-US" sz="1267" dirty="0"/>
          </a:p>
          <a:p>
            <a:endParaRPr lang="en-US" sz="1267" dirty="0"/>
          </a:p>
          <a:p>
            <a:r>
              <a:rPr lang="en-US" sz="1267" dirty="0">
                <a:solidFill>
                  <a:srgbClr val="1A1A1A"/>
                </a:solidFill>
                <a:latin typeface="Calibri" pitchFamily="34" charset="0"/>
                <a:ea typeface="Calibri" pitchFamily="34" charset="-122"/>
                <a:cs typeface="Calibri" pitchFamily="34" charset="-120"/>
              </a:rPr>
              <a:t>p ≤ .05  →  Equal variances NOT assumed</a:t>
            </a:r>
            <a:endParaRPr lang="en-US" sz="1267" dirty="0"/>
          </a:p>
          <a:p>
            <a:r>
              <a:rPr lang="en-US" sz="1267" dirty="0">
                <a:solidFill>
                  <a:srgbClr val="1A1A1A"/>
                </a:solidFill>
                <a:latin typeface="Calibri" pitchFamily="34" charset="0"/>
                <a:ea typeface="Calibri" pitchFamily="34" charset="-122"/>
                <a:cs typeface="Calibri" pitchFamily="34" charset="-120"/>
              </a:rPr>
              <a:t>→  Read bottom row (Welch correction)</a:t>
            </a:r>
            <a:endParaRPr lang="en-US" sz="1267" dirty="0"/>
          </a:p>
          <a:p>
            <a:endParaRPr lang="en-US" sz="1267" dirty="0"/>
          </a:p>
          <a:p>
            <a:r>
              <a:rPr lang="en-US" sz="1267" dirty="0">
                <a:solidFill>
                  <a:srgbClr val="1A1A1A"/>
                </a:solidFill>
                <a:latin typeface="Calibri" pitchFamily="34" charset="0"/>
                <a:ea typeface="Calibri" pitchFamily="34" charset="-122"/>
                <a:cs typeface="Calibri" pitchFamily="34" charset="-120"/>
              </a:rPr>
              <a:t>SPSS provides both rows — you choose which to report based on Levene's result.</a:t>
            </a:r>
            <a:endParaRPr lang="en-US" sz="1267" dirty="0"/>
          </a:p>
        </p:txBody>
      </p:sp>
      <p:sp>
        <p:nvSpPr>
          <p:cNvPr id="27" name="Shape 25"/>
          <p:cNvSpPr/>
          <p:nvPr/>
        </p:nvSpPr>
        <p:spPr>
          <a:xfrm>
            <a:off x="219456" y="5425440"/>
            <a:ext cx="11753088" cy="463296"/>
          </a:xfrm>
          <a:prstGeom prst="rect">
            <a:avLst/>
          </a:prstGeom>
          <a:solidFill>
            <a:srgbClr val="FFF3E0"/>
          </a:solidFill>
          <a:ln w="19050">
            <a:solidFill>
              <a:srgbClr val="F57F17"/>
            </a:solidFill>
            <a:prstDash val="solid"/>
          </a:ln>
        </p:spPr>
        <p:txBody>
          <a:bodyPr/>
          <a:lstStyle/>
          <a:p>
            <a:endParaRPr lang="en-US" sz="2400"/>
          </a:p>
        </p:txBody>
      </p:sp>
      <p:sp>
        <p:nvSpPr>
          <p:cNvPr id="28" name="Text 26"/>
          <p:cNvSpPr/>
          <p:nvPr/>
        </p:nvSpPr>
        <p:spPr>
          <a:xfrm>
            <a:off x="365760" y="5425440"/>
            <a:ext cx="11533632" cy="463296"/>
          </a:xfrm>
          <a:prstGeom prst="rect">
            <a:avLst/>
          </a:prstGeom>
          <a:noFill/>
          <a:ln/>
        </p:spPr>
        <p:txBody>
          <a:bodyPr wrap="square" lIns="0" tIns="0" rIns="0" bIns="0" rtlCol="0" anchor="ctr"/>
          <a:lstStyle/>
          <a:p>
            <a:r>
              <a:rPr lang="en-US" sz="1200" dirty="0">
                <a:solidFill>
                  <a:srgbClr val="4A2500"/>
                </a:solidFill>
                <a:latin typeface="Calibri" pitchFamily="34" charset="0"/>
                <a:ea typeface="Calibri" pitchFamily="34" charset="-122"/>
                <a:cs typeface="Calibri" pitchFamily="34" charset="-120"/>
              </a:rPr>
              <a:t>💡  Key statistics to report: t-value, df, p-value, mean difference, 95% CI, and Cohen's d (effect size). Always include effect size.</a:t>
            </a:r>
            <a:endParaRPr lang="en-US" sz="1200" dirty="0"/>
          </a:p>
        </p:txBody>
      </p:sp>
      <p:sp>
        <p:nvSpPr>
          <p:cNvPr id="29" name="Shape 27"/>
          <p:cNvSpPr/>
          <p:nvPr/>
        </p:nvSpPr>
        <p:spPr>
          <a:xfrm>
            <a:off x="219456" y="5998464"/>
            <a:ext cx="11753088" cy="609600"/>
          </a:xfrm>
          <a:prstGeom prst="rect">
            <a:avLst/>
          </a:prstGeom>
          <a:solidFill>
            <a:srgbClr val="E8F5E9"/>
          </a:solidFill>
          <a:ln w="19050">
            <a:solidFill>
              <a:srgbClr val="1B5E20"/>
            </a:solidFill>
            <a:prstDash val="solid"/>
          </a:ln>
        </p:spPr>
        <p:txBody>
          <a:bodyPr/>
          <a:lstStyle/>
          <a:p>
            <a:endParaRPr lang="en-US" sz="2400"/>
          </a:p>
        </p:txBody>
      </p:sp>
      <p:sp>
        <p:nvSpPr>
          <p:cNvPr id="30" name="Shape 28"/>
          <p:cNvSpPr/>
          <p:nvPr/>
        </p:nvSpPr>
        <p:spPr>
          <a:xfrm>
            <a:off x="219456" y="5998464"/>
            <a:ext cx="73152" cy="609600"/>
          </a:xfrm>
          <a:prstGeom prst="rect">
            <a:avLst/>
          </a:prstGeom>
          <a:solidFill>
            <a:srgbClr val="1B5E20"/>
          </a:solidFill>
          <a:ln w="12700">
            <a:solidFill>
              <a:srgbClr val="1B5E20"/>
            </a:solidFill>
            <a:prstDash val="solid"/>
          </a:ln>
        </p:spPr>
        <p:txBody>
          <a:bodyPr/>
          <a:lstStyle/>
          <a:p>
            <a:endParaRPr lang="en-US" sz="2400"/>
          </a:p>
        </p:txBody>
      </p:sp>
      <p:sp>
        <p:nvSpPr>
          <p:cNvPr id="31" name="Text 29"/>
          <p:cNvSpPr/>
          <p:nvPr/>
        </p:nvSpPr>
        <p:spPr>
          <a:xfrm>
            <a:off x="390144" y="6071616"/>
            <a:ext cx="11509248" cy="463296"/>
          </a:xfrm>
          <a:prstGeom prst="rect">
            <a:avLst/>
          </a:prstGeom>
          <a:noFill/>
          <a:ln/>
        </p:spPr>
        <p:txBody>
          <a:bodyPr wrap="square" lIns="0" tIns="0" rIns="0" bIns="0" rtlCol="0" anchor="t"/>
          <a:lstStyle/>
          <a:p>
            <a:r>
              <a:rPr lang="en-US" sz="1173" b="1" dirty="0">
                <a:solidFill>
                  <a:srgbClr val="1B5E20"/>
                </a:solidFill>
                <a:latin typeface="Calibri" pitchFamily="34" charset="0"/>
                <a:ea typeface="Calibri" pitchFamily="34" charset="-122"/>
                <a:cs typeface="Calibri" pitchFamily="34" charset="-120"/>
              </a:rPr>
              <a:t>✏  Write-up example
</a:t>
            </a:r>
            <a:endParaRPr lang="en-US" sz="1173" dirty="0"/>
          </a:p>
          <a:p>
            <a:r>
              <a:rPr lang="en-US" sz="1173" i="1" dirty="0">
                <a:solidFill>
                  <a:srgbClr val="183018"/>
                </a:solidFill>
                <a:latin typeface="Calibri" pitchFamily="34" charset="0"/>
                <a:ea typeface="Calibri" pitchFamily="34" charset="-122"/>
                <a:cs typeface="Calibri" pitchFamily="34" charset="-120"/>
              </a:rPr>
              <a:t>An independent samples t-test was conducted to compare dominant grip strength between male and female participants.</a:t>
            </a:r>
            <a:endParaRPr lang="en-US" sz="1173"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graph&#10;&#10;AI-generated content may be incorrect.">
            <a:extLst>
              <a:ext uri="{FF2B5EF4-FFF2-40B4-BE49-F238E27FC236}">
                <a16:creationId xmlns:a16="http://schemas.microsoft.com/office/drawing/2014/main" id="{1FC4CEBE-0113-93FC-4AED-F235D77A9606}"/>
              </a:ext>
            </a:extLst>
          </p:cNvPr>
          <p:cNvPicPr>
            <a:picLocks noChangeAspect="1"/>
          </p:cNvPicPr>
          <p:nvPr/>
        </p:nvPicPr>
        <p:blipFill>
          <a:blip r:embed="rId2"/>
          <a:stretch>
            <a:fillRect/>
          </a:stretch>
        </p:blipFill>
        <p:spPr>
          <a:xfrm>
            <a:off x="163551" y="653679"/>
            <a:ext cx="11919960" cy="5397717"/>
          </a:xfrm>
          <a:prstGeom prst="rect">
            <a:avLst/>
          </a:prstGeom>
        </p:spPr>
      </p:pic>
    </p:spTree>
    <p:extLst>
      <p:ext uri="{BB962C8B-B14F-4D97-AF65-F5344CB8AC3E}">
        <p14:creationId xmlns:p14="http://schemas.microsoft.com/office/powerpoint/2010/main" val="7322844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10</a:t>
            </a:r>
            <a:endParaRPr lang="en-US" sz="1067" dirty="0"/>
          </a:p>
        </p:txBody>
      </p:sp>
      <p:sp>
        <p:nvSpPr>
          <p:cNvPr id="3" name="Shape 1"/>
          <p:cNvSpPr/>
          <p:nvPr/>
        </p:nvSpPr>
        <p:spPr>
          <a:xfrm>
            <a:off x="0" y="0"/>
            <a:ext cx="12192000" cy="853440"/>
          </a:xfrm>
          <a:prstGeom prst="rect">
            <a:avLst/>
          </a:prstGeom>
          <a:solidFill>
            <a:srgbClr val="C00000"/>
          </a:solidFill>
          <a:ln w="12700">
            <a:solidFill>
              <a:srgbClr val="C00000"/>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Independent T-Test: Output &amp; Write-Up</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t(18) = 12.24, p &lt; .001, d = 5.47 — large significant sex difference</a:t>
            </a:r>
            <a:endParaRPr lang="en-US" sz="1333" dirty="0"/>
          </a:p>
        </p:txBody>
      </p:sp>
      <p:pic>
        <p:nvPicPr>
          <p:cNvPr id="6" name="Image 0" descr="preencoded.png"/>
          <p:cNvPicPr>
            <a:picLocks noChangeAspect="1"/>
          </p:cNvPicPr>
          <p:nvPr/>
        </p:nvPicPr>
        <p:blipFill>
          <a:blip r:embed="rId3"/>
          <a:stretch>
            <a:fillRect/>
          </a:stretch>
        </p:blipFill>
        <p:spPr>
          <a:xfrm>
            <a:off x="219456" y="1036320"/>
            <a:ext cx="7985760" cy="3474720"/>
          </a:xfrm>
          <a:prstGeom prst="rect">
            <a:avLst/>
          </a:prstGeom>
        </p:spPr>
      </p:pic>
      <p:sp>
        <p:nvSpPr>
          <p:cNvPr id="7" name="Shape 4"/>
          <p:cNvSpPr/>
          <p:nvPr/>
        </p:nvSpPr>
        <p:spPr>
          <a:xfrm>
            <a:off x="219456" y="1036320"/>
            <a:ext cx="2194560" cy="268224"/>
          </a:xfrm>
          <a:prstGeom prst="rect">
            <a:avLst/>
          </a:prstGeom>
          <a:solidFill>
            <a:srgbClr val="C00000"/>
          </a:solidFill>
          <a:ln w="12700">
            <a:solidFill>
              <a:srgbClr val="C00000"/>
            </a:solidFill>
            <a:prstDash val="solid"/>
          </a:ln>
        </p:spPr>
        <p:txBody>
          <a:bodyPr/>
          <a:lstStyle/>
          <a:p>
            <a:endParaRPr lang="en-US" sz="2400"/>
          </a:p>
        </p:txBody>
      </p:sp>
      <p:sp>
        <p:nvSpPr>
          <p:cNvPr id="8" name="Text 5"/>
          <p:cNvSpPr/>
          <p:nvPr/>
        </p:nvSpPr>
        <p:spPr>
          <a:xfrm>
            <a:off x="219456" y="1036320"/>
            <a:ext cx="2194560" cy="268224"/>
          </a:xfrm>
          <a:prstGeom prst="rect">
            <a:avLst/>
          </a:prstGeom>
          <a:noFill/>
          <a:ln/>
        </p:spPr>
        <p:txBody>
          <a:bodyPr wrap="square" lIns="0" tIns="0" rIns="0" bIns="0" rtlCol="0" anchor="ctr"/>
          <a:lstStyle/>
          <a:p>
            <a:pPr algn="ctr"/>
            <a:r>
              <a:rPr lang="en-US" sz="1067" b="1" dirty="0">
                <a:solidFill>
                  <a:srgbClr val="FFFFFF"/>
                </a:solidFill>
              </a:rPr>
              <a:t>SPSS Output</a:t>
            </a:r>
            <a:endParaRPr lang="en-US" sz="1067" dirty="0"/>
          </a:p>
        </p:txBody>
      </p:sp>
      <p:pic>
        <p:nvPicPr>
          <p:cNvPr id="9" name="Image 1" descr="preencoded.png"/>
          <p:cNvPicPr>
            <a:picLocks noChangeAspect="1"/>
          </p:cNvPicPr>
          <p:nvPr/>
        </p:nvPicPr>
        <p:blipFill>
          <a:blip r:embed="rId4"/>
          <a:stretch>
            <a:fillRect/>
          </a:stretch>
        </p:blipFill>
        <p:spPr>
          <a:xfrm>
            <a:off x="8388096" y="1036320"/>
            <a:ext cx="3584448" cy="3474720"/>
          </a:xfrm>
          <a:prstGeom prst="rect">
            <a:avLst/>
          </a:prstGeom>
        </p:spPr>
      </p:pic>
      <p:sp>
        <p:nvSpPr>
          <p:cNvPr id="10" name="Shape 6"/>
          <p:cNvSpPr/>
          <p:nvPr/>
        </p:nvSpPr>
        <p:spPr>
          <a:xfrm>
            <a:off x="8388096" y="1036320"/>
            <a:ext cx="2194560" cy="268224"/>
          </a:xfrm>
          <a:prstGeom prst="rect">
            <a:avLst/>
          </a:prstGeom>
          <a:solidFill>
            <a:srgbClr val="C00000"/>
          </a:solidFill>
          <a:ln w="12700">
            <a:solidFill>
              <a:srgbClr val="C00000"/>
            </a:solidFill>
            <a:prstDash val="solid"/>
          </a:ln>
        </p:spPr>
        <p:txBody>
          <a:bodyPr/>
          <a:lstStyle/>
          <a:p>
            <a:endParaRPr lang="en-US" sz="2400"/>
          </a:p>
        </p:txBody>
      </p:sp>
      <p:sp>
        <p:nvSpPr>
          <p:cNvPr id="11" name="Text 7"/>
          <p:cNvSpPr/>
          <p:nvPr/>
        </p:nvSpPr>
        <p:spPr>
          <a:xfrm>
            <a:off x="8388096" y="1036320"/>
            <a:ext cx="2194560" cy="268224"/>
          </a:xfrm>
          <a:prstGeom prst="rect">
            <a:avLst/>
          </a:prstGeom>
          <a:noFill/>
          <a:ln/>
        </p:spPr>
        <p:txBody>
          <a:bodyPr wrap="square" lIns="0" tIns="0" rIns="0" bIns="0" rtlCol="0" anchor="ctr"/>
          <a:lstStyle/>
          <a:p>
            <a:pPr algn="ctr"/>
            <a:r>
              <a:rPr lang="en-US" sz="1067" b="1" dirty="0">
                <a:solidFill>
                  <a:srgbClr val="FFFFFF"/>
                </a:solidFill>
              </a:rPr>
              <a:t>Bar Chart</a:t>
            </a:r>
            <a:endParaRPr lang="en-US" sz="1067" dirty="0"/>
          </a:p>
        </p:txBody>
      </p:sp>
      <p:sp>
        <p:nvSpPr>
          <p:cNvPr id="12" name="Shape 8"/>
          <p:cNvSpPr/>
          <p:nvPr/>
        </p:nvSpPr>
        <p:spPr>
          <a:xfrm>
            <a:off x="219457" y="4608576"/>
            <a:ext cx="2253081" cy="560832"/>
          </a:xfrm>
          <a:prstGeom prst="rect">
            <a:avLst/>
          </a:prstGeom>
          <a:solidFill>
            <a:srgbClr val="F8FAFC"/>
          </a:solidFill>
          <a:ln w="12700">
            <a:solidFill>
              <a:srgbClr val="004D40"/>
            </a:solidFill>
            <a:prstDash val="solid"/>
          </a:ln>
        </p:spPr>
        <p:txBody>
          <a:bodyPr/>
          <a:lstStyle/>
          <a:p>
            <a:endParaRPr lang="en-US" sz="2400"/>
          </a:p>
        </p:txBody>
      </p:sp>
      <p:sp>
        <p:nvSpPr>
          <p:cNvPr id="13" name="Shape 9"/>
          <p:cNvSpPr/>
          <p:nvPr/>
        </p:nvSpPr>
        <p:spPr>
          <a:xfrm>
            <a:off x="219456" y="4608576"/>
            <a:ext cx="73152" cy="560832"/>
          </a:xfrm>
          <a:prstGeom prst="rect">
            <a:avLst/>
          </a:prstGeom>
          <a:solidFill>
            <a:srgbClr val="004D40"/>
          </a:solidFill>
          <a:ln w="12700">
            <a:solidFill>
              <a:srgbClr val="004D40"/>
            </a:solidFill>
            <a:prstDash val="solid"/>
          </a:ln>
        </p:spPr>
        <p:txBody>
          <a:bodyPr/>
          <a:lstStyle/>
          <a:p>
            <a:endParaRPr lang="en-US" sz="2400"/>
          </a:p>
        </p:txBody>
      </p:sp>
      <p:sp>
        <p:nvSpPr>
          <p:cNvPr id="14" name="Text 10"/>
          <p:cNvSpPr/>
          <p:nvPr/>
        </p:nvSpPr>
        <p:spPr>
          <a:xfrm>
            <a:off x="341377" y="4645152"/>
            <a:ext cx="2070201" cy="243840"/>
          </a:xfrm>
          <a:prstGeom prst="rect">
            <a:avLst/>
          </a:prstGeom>
          <a:noFill/>
          <a:ln/>
        </p:spPr>
        <p:txBody>
          <a:bodyPr wrap="square" lIns="0" tIns="0" rIns="0" bIns="0" rtlCol="0" anchor="ctr"/>
          <a:lstStyle/>
          <a:p>
            <a:r>
              <a:rPr lang="en-US" sz="1133" b="1" dirty="0">
                <a:solidFill>
                  <a:srgbClr val="004D40"/>
                </a:solidFill>
              </a:rPr>
              <a:t>1  Levene's p = .114</a:t>
            </a:r>
            <a:endParaRPr lang="en-US" sz="1133" dirty="0"/>
          </a:p>
        </p:txBody>
      </p:sp>
      <p:sp>
        <p:nvSpPr>
          <p:cNvPr id="15" name="Text 11"/>
          <p:cNvSpPr/>
          <p:nvPr/>
        </p:nvSpPr>
        <p:spPr>
          <a:xfrm>
            <a:off x="341377" y="4901184"/>
            <a:ext cx="2070201" cy="243840"/>
          </a:xfrm>
          <a:prstGeom prst="rect">
            <a:avLst/>
          </a:prstGeom>
          <a:noFill/>
          <a:ln/>
        </p:spPr>
        <p:txBody>
          <a:bodyPr wrap="square" lIns="0" tIns="0" rIns="0" bIns="0" rtlCol="0" anchor="ctr"/>
          <a:lstStyle/>
          <a:p>
            <a:r>
              <a:rPr lang="en-US" sz="1067" i="1" dirty="0">
                <a:solidFill>
                  <a:srgbClr val="1A1A1A"/>
                </a:solidFill>
              </a:rPr>
              <a:t>p &gt; .05 → read 'Equal variances assumed' row</a:t>
            </a:r>
            <a:endParaRPr lang="en-US" sz="1067" dirty="0"/>
          </a:p>
        </p:txBody>
      </p:sp>
      <p:sp>
        <p:nvSpPr>
          <p:cNvPr id="16" name="Shape 12"/>
          <p:cNvSpPr/>
          <p:nvPr/>
        </p:nvSpPr>
        <p:spPr>
          <a:xfrm>
            <a:off x="2570074" y="4608576"/>
            <a:ext cx="2253081" cy="560832"/>
          </a:xfrm>
          <a:prstGeom prst="rect">
            <a:avLst/>
          </a:prstGeom>
          <a:solidFill>
            <a:srgbClr val="F8FAFC"/>
          </a:solidFill>
          <a:ln w="12700">
            <a:solidFill>
              <a:srgbClr val="2E75B6"/>
            </a:solidFill>
            <a:prstDash val="solid"/>
          </a:ln>
        </p:spPr>
        <p:txBody>
          <a:bodyPr/>
          <a:lstStyle/>
          <a:p>
            <a:endParaRPr lang="en-US" sz="2400"/>
          </a:p>
        </p:txBody>
      </p:sp>
      <p:sp>
        <p:nvSpPr>
          <p:cNvPr id="17" name="Shape 13"/>
          <p:cNvSpPr/>
          <p:nvPr/>
        </p:nvSpPr>
        <p:spPr>
          <a:xfrm>
            <a:off x="2570073" y="4608576"/>
            <a:ext cx="73152" cy="560832"/>
          </a:xfrm>
          <a:prstGeom prst="rect">
            <a:avLst/>
          </a:prstGeom>
          <a:solidFill>
            <a:srgbClr val="2E75B6"/>
          </a:solidFill>
          <a:ln w="12700">
            <a:solidFill>
              <a:srgbClr val="2E75B6"/>
            </a:solidFill>
            <a:prstDash val="solid"/>
          </a:ln>
        </p:spPr>
        <p:txBody>
          <a:bodyPr/>
          <a:lstStyle/>
          <a:p>
            <a:endParaRPr lang="en-US" sz="2400"/>
          </a:p>
        </p:txBody>
      </p:sp>
      <p:sp>
        <p:nvSpPr>
          <p:cNvPr id="18" name="Text 14"/>
          <p:cNvSpPr/>
          <p:nvPr/>
        </p:nvSpPr>
        <p:spPr>
          <a:xfrm>
            <a:off x="2691994" y="4645152"/>
            <a:ext cx="2070201" cy="243840"/>
          </a:xfrm>
          <a:prstGeom prst="rect">
            <a:avLst/>
          </a:prstGeom>
          <a:noFill/>
          <a:ln/>
        </p:spPr>
        <p:txBody>
          <a:bodyPr wrap="square" lIns="0" tIns="0" rIns="0" bIns="0" rtlCol="0" anchor="ctr"/>
          <a:lstStyle/>
          <a:p>
            <a:r>
              <a:rPr lang="en-US" sz="1133" b="1" dirty="0">
                <a:solidFill>
                  <a:srgbClr val="2E75B6"/>
                </a:solidFill>
              </a:rPr>
              <a:t>2  t = 12.241</a:t>
            </a:r>
            <a:endParaRPr lang="en-US" sz="1133" dirty="0"/>
          </a:p>
        </p:txBody>
      </p:sp>
      <p:sp>
        <p:nvSpPr>
          <p:cNvPr id="19" name="Text 15"/>
          <p:cNvSpPr/>
          <p:nvPr/>
        </p:nvSpPr>
        <p:spPr>
          <a:xfrm>
            <a:off x="2691994" y="4901184"/>
            <a:ext cx="2070201" cy="243840"/>
          </a:xfrm>
          <a:prstGeom prst="rect">
            <a:avLst/>
          </a:prstGeom>
          <a:noFill/>
          <a:ln/>
        </p:spPr>
        <p:txBody>
          <a:bodyPr wrap="square" lIns="0" tIns="0" rIns="0" bIns="0" rtlCol="0" anchor="ctr"/>
          <a:lstStyle/>
          <a:p>
            <a:r>
              <a:rPr lang="en-US" sz="1067" i="1" dirty="0">
                <a:solidFill>
                  <a:srgbClr val="1A1A1A"/>
                </a:solidFill>
              </a:rPr>
              <a:t>Large t-value — groups are very different</a:t>
            </a:r>
            <a:endParaRPr lang="en-US" sz="1067" dirty="0"/>
          </a:p>
        </p:txBody>
      </p:sp>
      <p:sp>
        <p:nvSpPr>
          <p:cNvPr id="20" name="Shape 16"/>
          <p:cNvSpPr/>
          <p:nvPr/>
        </p:nvSpPr>
        <p:spPr>
          <a:xfrm>
            <a:off x="4920692" y="4608576"/>
            <a:ext cx="2253081" cy="560832"/>
          </a:xfrm>
          <a:prstGeom prst="rect">
            <a:avLst/>
          </a:prstGeom>
          <a:solidFill>
            <a:srgbClr val="F8FAFC"/>
          </a:solidFill>
          <a:ln w="12700">
            <a:solidFill>
              <a:srgbClr val="C00000"/>
            </a:solidFill>
            <a:prstDash val="solid"/>
          </a:ln>
        </p:spPr>
        <p:txBody>
          <a:bodyPr/>
          <a:lstStyle/>
          <a:p>
            <a:endParaRPr lang="en-US" sz="2400"/>
          </a:p>
        </p:txBody>
      </p:sp>
      <p:sp>
        <p:nvSpPr>
          <p:cNvPr id="21" name="Shape 17"/>
          <p:cNvSpPr/>
          <p:nvPr/>
        </p:nvSpPr>
        <p:spPr>
          <a:xfrm>
            <a:off x="4920691" y="4608576"/>
            <a:ext cx="73152" cy="560832"/>
          </a:xfrm>
          <a:prstGeom prst="rect">
            <a:avLst/>
          </a:prstGeom>
          <a:solidFill>
            <a:srgbClr val="C00000"/>
          </a:solidFill>
          <a:ln w="12700">
            <a:solidFill>
              <a:srgbClr val="C00000"/>
            </a:solidFill>
            <a:prstDash val="solid"/>
          </a:ln>
        </p:spPr>
        <p:txBody>
          <a:bodyPr/>
          <a:lstStyle/>
          <a:p>
            <a:endParaRPr lang="en-US" sz="2400"/>
          </a:p>
        </p:txBody>
      </p:sp>
      <p:sp>
        <p:nvSpPr>
          <p:cNvPr id="22" name="Text 18"/>
          <p:cNvSpPr/>
          <p:nvPr/>
        </p:nvSpPr>
        <p:spPr>
          <a:xfrm>
            <a:off x="5042612" y="4645152"/>
            <a:ext cx="2070201" cy="243840"/>
          </a:xfrm>
          <a:prstGeom prst="rect">
            <a:avLst/>
          </a:prstGeom>
          <a:noFill/>
          <a:ln/>
        </p:spPr>
        <p:txBody>
          <a:bodyPr wrap="square" lIns="0" tIns="0" rIns="0" bIns="0" rtlCol="0" anchor="ctr"/>
          <a:lstStyle/>
          <a:p>
            <a:r>
              <a:rPr lang="en-US" sz="1133" b="1" dirty="0">
                <a:solidFill>
                  <a:srgbClr val="C00000"/>
                </a:solidFill>
              </a:rPr>
              <a:t>3  Sig. p &lt; .001</a:t>
            </a:r>
            <a:endParaRPr lang="en-US" sz="1133" dirty="0"/>
          </a:p>
        </p:txBody>
      </p:sp>
      <p:sp>
        <p:nvSpPr>
          <p:cNvPr id="23" name="Text 19"/>
          <p:cNvSpPr/>
          <p:nvPr/>
        </p:nvSpPr>
        <p:spPr>
          <a:xfrm>
            <a:off x="5042612" y="4901184"/>
            <a:ext cx="2070201" cy="243840"/>
          </a:xfrm>
          <a:prstGeom prst="rect">
            <a:avLst/>
          </a:prstGeom>
          <a:noFill/>
          <a:ln/>
        </p:spPr>
        <p:txBody>
          <a:bodyPr wrap="square" lIns="0" tIns="0" rIns="0" bIns="0" rtlCol="0" anchor="ctr"/>
          <a:lstStyle/>
          <a:p>
            <a:r>
              <a:rPr lang="en-US" sz="1067" i="1" dirty="0">
                <a:solidFill>
                  <a:srgbClr val="1A1A1A"/>
                </a:solidFill>
              </a:rPr>
              <a:t>Highly significant — reject H₀ ✅</a:t>
            </a:r>
            <a:endParaRPr lang="en-US" sz="1067" dirty="0"/>
          </a:p>
        </p:txBody>
      </p:sp>
      <p:sp>
        <p:nvSpPr>
          <p:cNvPr id="24" name="Shape 20"/>
          <p:cNvSpPr/>
          <p:nvPr/>
        </p:nvSpPr>
        <p:spPr>
          <a:xfrm>
            <a:off x="7271310" y="4608576"/>
            <a:ext cx="2253081" cy="560832"/>
          </a:xfrm>
          <a:prstGeom prst="rect">
            <a:avLst/>
          </a:prstGeom>
          <a:solidFill>
            <a:srgbClr val="F8FAFC"/>
          </a:solidFill>
          <a:ln w="12700">
            <a:solidFill>
              <a:srgbClr val="E65100"/>
            </a:solidFill>
            <a:prstDash val="solid"/>
          </a:ln>
        </p:spPr>
        <p:txBody>
          <a:bodyPr/>
          <a:lstStyle/>
          <a:p>
            <a:endParaRPr lang="en-US" sz="2400"/>
          </a:p>
        </p:txBody>
      </p:sp>
      <p:sp>
        <p:nvSpPr>
          <p:cNvPr id="25" name="Shape 21"/>
          <p:cNvSpPr/>
          <p:nvPr/>
        </p:nvSpPr>
        <p:spPr>
          <a:xfrm>
            <a:off x="7271309" y="4608576"/>
            <a:ext cx="73152" cy="560832"/>
          </a:xfrm>
          <a:prstGeom prst="rect">
            <a:avLst/>
          </a:prstGeom>
          <a:solidFill>
            <a:srgbClr val="E65100"/>
          </a:solidFill>
          <a:ln w="12700">
            <a:solidFill>
              <a:srgbClr val="E65100"/>
            </a:solidFill>
            <a:prstDash val="solid"/>
          </a:ln>
        </p:spPr>
        <p:txBody>
          <a:bodyPr/>
          <a:lstStyle/>
          <a:p>
            <a:endParaRPr lang="en-US" sz="2400"/>
          </a:p>
        </p:txBody>
      </p:sp>
      <p:sp>
        <p:nvSpPr>
          <p:cNvPr id="26" name="Text 22"/>
          <p:cNvSpPr/>
          <p:nvPr/>
        </p:nvSpPr>
        <p:spPr>
          <a:xfrm>
            <a:off x="7393230" y="4645152"/>
            <a:ext cx="2070201" cy="243840"/>
          </a:xfrm>
          <a:prstGeom prst="rect">
            <a:avLst/>
          </a:prstGeom>
          <a:noFill/>
          <a:ln/>
        </p:spPr>
        <p:txBody>
          <a:bodyPr wrap="square" lIns="0" tIns="0" rIns="0" bIns="0" rtlCol="0" anchor="ctr"/>
          <a:lstStyle/>
          <a:p>
            <a:r>
              <a:rPr lang="en-US" sz="1133" b="1" dirty="0">
                <a:solidFill>
                  <a:srgbClr val="E65100"/>
                </a:solidFill>
              </a:rPr>
              <a:t>4  Mean Diff = 19.08 kg</a:t>
            </a:r>
            <a:endParaRPr lang="en-US" sz="1133" dirty="0"/>
          </a:p>
        </p:txBody>
      </p:sp>
      <p:sp>
        <p:nvSpPr>
          <p:cNvPr id="27" name="Text 23"/>
          <p:cNvSpPr/>
          <p:nvPr/>
        </p:nvSpPr>
        <p:spPr>
          <a:xfrm>
            <a:off x="7393230" y="4901184"/>
            <a:ext cx="2070201" cy="243840"/>
          </a:xfrm>
          <a:prstGeom prst="rect">
            <a:avLst/>
          </a:prstGeom>
          <a:noFill/>
          <a:ln/>
        </p:spPr>
        <p:txBody>
          <a:bodyPr wrap="square" lIns="0" tIns="0" rIns="0" bIns="0" rtlCol="0" anchor="ctr"/>
          <a:lstStyle/>
          <a:p>
            <a:r>
              <a:rPr lang="en-US" sz="1067" i="1" dirty="0">
                <a:solidFill>
                  <a:srgbClr val="1A1A1A"/>
                </a:solidFill>
              </a:rPr>
              <a:t>Males 19.08 kg stronger on average</a:t>
            </a:r>
            <a:endParaRPr lang="en-US" sz="1067" dirty="0"/>
          </a:p>
        </p:txBody>
      </p:sp>
      <p:sp>
        <p:nvSpPr>
          <p:cNvPr id="28" name="Shape 24"/>
          <p:cNvSpPr/>
          <p:nvPr/>
        </p:nvSpPr>
        <p:spPr>
          <a:xfrm>
            <a:off x="9621928" y="4608576"/>
            <a:ext cx="2253081" cy="560832"/>
          </a:xfrm>
          <a:prstGeom prst="rect">
            <a:avLst/>
          </a:prstGeom>
          <a:solidFill>
            <a:srgbClr val="F8FAFC"/>
          </a:solidFill>
          <a:ln w="12700">
            <a:solidFill>
              <a:srgbClr val="1B5E20"/>
            </a:solidFill>
            <a:prstDash val="solid"/>
          </a:ln>
        </p:spPr>
        <p:txBody>
          <a:bodyPr/>
          <a:lstStyle/>
          <a:p>
            <a:endParaRPr lang="en-US" sz="2400"/>
          </a:p>
        </p:txBody>
      </p:sp>
      <p:sp>
        <p:nvSpPr>
          <p:cNvPr id="29" name="Shape 25"/>
          <p:cNvSpPr/>
          <p:nvPr/>
        </p:nvSpPr>
        <p:spPr>
          <a:xfrm>
            <a:off x="9621927" y="4608576"/>
            <a:ext cx="73152" cy="560832"/>
          </a:xfrm>
          <a:prstGeom prst="rect">
            <a:avLst/>
          </a:prstGeom>
          <a:solidFill>
            <a:srgbClr val="1B5E20"/>
          </a:solidFill>
          <a:ln w="12700">
            <a:solidFill>
              <a:srgbClr val="1B5E20"/>
            </a:solidFill>
            <a:prstDash val="solid"/>
          </a:ln>
        </p:spPr>
        <p:txBody>
          <a:bodyPr/>
          <a:lstStyle/>
          <a:p>
            <a:endParaRPr lang="en-US" sz="2400"/>
          </a:p>
        </p:txBody>
      </p:sp>
      <p:sp>
        <p:nvSpPr>
          <p:cNvPr id="30" name="Text 26"/>
          <p:cNvSpPr/>
          <p:nvPr/>
        </p:nvSpPr>
        <p:spPr>
          <a:xfrm>
            <a:off x="9743848" y="4645152"/>
            <a:ext cx="2070201" cy="243840"/>
          </a:xfrm>
          <a:prstGeom prst="rect">
            <a:avLst/>
          </a:prstGeom>
          <a:noFill/>
          <a:ln/>
        </p:spPr>
        <p:txBody>
          <a:bodyPr wrap="square" lIns="0" tIns="0" rIns="0" bIns="0" rtlCol="0" anchor="ctr"/>
          <a:lstStyle/>
          <a:p>
            <a:r>
              <a:rPr lang="en-US" sz="1133" b="1" dirty="0">
                <a:solidFill>
                  <a:srgbClr val="1B5E20"/>
                </a:solidFill>
              </a:rPr>
              <a:t>5  Cohen's d = 5.47</a:t>
            </a:r>
            <a:endParaRPr lang="en-US" sz="1133" dirty="0"/>
          </a:p>
        </p:txBody>
      </p:sp>
      <p:sp>
        <p:nvSpPr>
          <p:cNvPr id="31" name="Text 27"/>
          <p:cNvSpPr/>
          <p:nvPr/>
        </p:nvSpPr>
        <p:spPr>
          <a:xfrm>
            <a:off x="9743848" y="4901184"/>
            <a:ext cx="2070201" cy="243840"/>
          </a:xfrm>
          <a:prstGeom prst="rect">
            <a:avLst/>
          </a:prstGeom>
          <a:noFill/>
          <a:ln/>
        </p:spPr>
        <p:txBody>
          <a:bodyPr wrap="square" lIns="0" tIns="0" rIns="0" bIns="0" rtlCol="0" anchor="ctr"/>
          <a:lstStyle/>
          <a:p>
            <a:r>
              <a:rPr lang="en-US" sz="1067" i="1" dirty="0">
                <a:solidFill>
                  <a:srgbClr val="1A1A1A"/>
                </a:solidFill>
              </a:rPr>
              <a:t>Very large effect (&gt;0.8 = large by convention)</a:t>
            </a:r>
            <a:endParaRPr lang="en-US" sz="1067" dirty="0"/>
          </a:p>
        </p:txBody>
      </p:sp>
      <p:sp>
        <p:nvSpPr>
          <p:cNvPr id="32" name="Shape 28"/>
          <p:cNvSpPr/>
          <p:nvPr/>
        </p:nvSpPr>
        <p:spPr>
          <a:xfrm>
            <a:off x="219456" y="5754624"/>
            <a:ext cx="11753088" cy="999744"/>
          </a:xfrm>
          <a:prstGeom prst="rect">
            <a:avLst/>
          </a:prstGeom>
          <a:solidFill>
            <a:srgbClr val="E8F5E9"/>
          </a:solidFill>
          <a:ln w="19050">
            <a:solidFill>
              <a:srgbClr val="1B5E20"/>
            </a:solidFill>
            <a:prstDash val="solid"/>
          </a:ln>
        </p:spPr>
        <p:txBody>
          <a:bodyPr/>
          <a:lstStyle/>
          <a:p>
            <a:endParaRPr lang="en-US" sz="2400"/>
          </a:p>
        </p:txBody>
      </p:sp>
      <p:sp>
        <p:nvSpPr>
          <p:cNvPr id="33" name="Shape 29"/>
          <p:cNvSpPr/>
          <p:nvPr/>
        </p:nvSpPr>
        <p:spPr>
          <a:xfrm>
            <a:off x="219456" y="5754624"/>
            <a:ext cx="73152" cy="999744"/>
          </a:xfrm>
          <a:prstGeom prst="rect">
            <a:avLst/>
          </a:prstGeom>
          <a:solidFill>
            <a:srgbClr val="1B5E20"/>
          </a:solidFill>
          <a:ln w="12700">
            <a:solidFill>
              <a:srgbClr val="1B5E20"/>
            </a:solidFill>
            <a:prstDash val="solid"/>
          </a:ln>
        </p:spPr>
        <p:txBody>
          <a:bodyPr/>
          <a:lstStyle/>
          <a:p>
            <a:endParaRPr lang="en-US" sz="2400"/>
          </a:p>
        </p:txBody>
      </p:sp>
      <p:sp>
        <p:nvSpPr>
          <p:cNvPr id="34" name="Text 30"/>
          <p:cNvSpPr/>
          <p:nvPr/>
        </p:nvSpPr>
        <p:spPr>
          <a:xfrm>
            <a:off x="390144" y="5827776"/>
            <a:ext cx="11509248" cy="853440"/>
          </a:xfrm>
          <a:prstGeom prst="rect">
            <a:avLst/>
          </a:prstGeom>
          <a:noFill/>
          <a:ln/>
        </p:spPr>
        <p:txBody>
          <a:bodyPr wrap="square" lIns="0" tIns="0" rIns="0" bIns="0" rtlCol="0" anchor="t"/>
          <a:lstStyle/>
          <a:p>
            <a:r>
              <a:rPr lang="en-US" sz="1173" b="1" dirty="0">
                <a:solidFill>
                  <a:srgbClr val="1B5E20"/>
                </a:solidFill>
                <a:latin typeface="Calibri" pitchFamily="34" charset="0"/>
                <a:ea typeface="Calibri" pitchFamily="34" charset="-122"/>
                <a:cs typeface="Calibri" pitchFamily="34" charset="-120"/>
              </a:rPr>
              <a:t>✏  Write-up example
</a:t>
            </a:r>
            <a:endParaRPr lang="en-US" sz="1173" dirty="0"/>
          </a:p>
          <a:p>
            <a:r>
              <a:rPr lang="en-US" sz="1173" i="1" dirty="0">
                <a:solidFill>
                  <a:srgbClr val="183018"/>
                </a:solidFill>
                <a:latin typeface="Calibri" pitchFamily="34" charset="0"/>
                <a:ea typeface="Calibri" pitchFamily="34" charset="-122"/>
                <a:cs typeface="Calibri" pitchFamily="34" charset="-120"/>
              </a:rPr>
              <a:t>An independent samples t-test revealed a statistically significant difference in dominant grip strength between males (M = 46.95 kg, SD = 2.33) and females (M = 27.87 kg, SD = 4.34); t(18) = 12.24, p &lt; .001, 95% CI [15.74, 22.43], d = 5.47. Levene's test confirmed equal variances (F = 2.75, p = .114). The effect size was very large.</a:t>
            </a:r>
            <a:endParaRPr lang="en-US" sz="1173"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11</a:t>
            </a:r>
            <a:endParaRPr lang="en-US" sz="1067" dirty="0"/>
          </a:p>
        </p:txBody>
      </p:sp>
      <p:sp>
        <p:nvSpPr>
          <p:cNvPr id="3" name="Shape 1"/>
          <p:cNvSpPr/>
          <p:nvPr/>
        </p:nvSpPr>
        <p:spPr>
          <a:xfrm>
            <a:off x="0" y="0"/>
            <a:ext cx="12192000" cy="853440"/>
          </a:xfrm>
          <a:prstGeom prst="rect">
            <a:avLst/>
          </a:prstGeom>
          <a:solidFill>
            <a:srgbClr val="1F4E79"/>
          </a:solidFill>
          <a:ln w="12700">
            <a:solidFill>
              <a:srgbClr val="1F4E79"/>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Comparing the Three T-Tests: Key Differences</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Choosing the right t-test depends on your research design</a:t>
            </a:r>
            <a:endParaRPr lang="en-US" sz="1333" dirty="0"/>
          </a:p>
        </p:txBody>
      </p:sp>
      <p:sp>
        <p:nvSpPr>
          <p:cNvPr id="6" name="Shape 4"/>
          <p:cNvSpPr/>
          <p:nvPr/>
        </p:nvSpPr>
        <p:spPr>
          <a:xfrm>
            <a:off x="219456" y="1048512"/>
            <a:ext cx="3718560" cy="5608320"/>
          </a:xfrm>
          <a:prstGeom prst="rect">
            <a:avLst/>
          </a:prstGeom>
          <a:solidFill>
            <a:srgbClr val="E0F2F1"/>
          </a:solidFill>
          <a:ln w="19050">
            <a:solidFill>
              <a:srgbClr val="004D40"/>
            </a:solidFill>
            <a:prstDash val="solid"/>
          </a:ln>
        </p:spPr>
        <p:txBody>
          <a:bodyPr/>
          <a:lstStyle/>
          <a:p>
            <a:endParaRPr lang="en-US" sz="2400"/>
          </a:p>
        </p:txBody>
      </p:sp>
      <p:sp>
        <p:nvSpPr>
          <p:cNvPr id="7" name="Shape 5"/>
          <p:cNvSpPr/>
          <p:nvPr/>
        </p:nvSpPr>
        <p:spPr>
          <a:xfrm>
            <a:off x="219456" y="1048512"/>
            <a:ext cx="3718560" cy="560832"/>
          </a:xfrm>
          <a:prstGeom prst="rect">
            <a:avLst/>
          </a:prstGeom>
          <a:solidFill>
            <a:srgbClr val="004D40"/>
          </a:solidFill>
          <a:ln w="12700">
            <a:solidFill>
              <a:srgbClr val="004D40"/>
            </a:solidFill>
            <a:prstDash val="solid"/>
          </a:ln>
        </p:spPr>
        <p:txBody>
          <a:bodyPr/>
          <a:lstStyle/>
          <a:p>
            <a:endParaRPr lang="en-US" sz="2400"/>
          </a:p>
        </p:txBody>
      </p:sp>
      <p:sp>
        <p:nvSpPr>
          <p:cNvPr id="8" name="Text 6"/>
          <p:cNvSpPr/>
          <p:nvPr/>
        </p:nvSpPr>
        <p:spPr>
          <a:xfrm>
            <a:off x="341376" y="1048512"/>
            <a:ext cx="3474720" cy="560832"/>
          </a:xfrm>
          <a:prstGeom prst="rect">
            <a:avLst/>
          </a:prstGeom>
          <a:noFill/>
          <a:ln/>
        </p:spPr>
        <p:txBody>
          <a:bodyPr wrap="square" lIns="0" tIns="0" rIns="0" bIns="0" rtlCol="0" anchor="ctr"/>
          <a:lstStyle/>
          <a:p>
            <a:r>
              <a:rPr lang="en-US" sz="1333" b="1" dirty="0">
                <a:solidFill>
                  <a:srgbClr val="FFFFFF"/>
                </a:solidFill>
              </a:rPr>
              <a:t>1️⃣  One-Sample T-Test</a:t>
            </a:r>
            <a:endParaRPr lang="en-US" sz="1333" dirty="0"/>
          </a:p>
        </p:txBody>
      </p:sp>
      <p:sp>
        <p:nvSpPr>
          <p:cNvPr id="9" name="Text 7"/>
          <p:cNvSpPr/>
          <p:nvPr/>
        </p:nvSpPr>
        <p:spPr>
          <a:xfrm>
            <a:off x="365760" y="1731264"/>
            <a:ext cx="3438144" cy="292608"/>
          </a:xfrm>
          <a:prstGeom prst="rect">
            <a:avLst/>
          </a:prstGeom>
          <a:noFill/>
          <a:ln/>
        </p:spPr>
        <p:txBody>
          <a:bodyPr wrap="square" lIns="0" tIns="0" rIns="0" bIns="0" rtlCol="0" anchor="ctr"/>
          <a:lstStyle/>
          <a:p>
            <a:r>
              <a:rPr lang="en-US" sz="1133" b="1" dirty="0">
                <a:solidFill>
                  <a:srgbClr val="004D40"/>
                </a:solidFill>
              </a:rPr>
              <a:t>Use when:</a:t>
            </a:r>
            <a:endParaRPr lang="en-US" sz="1133" dirty="0"/>
          </a:p>
        </p:txBody>
      </p:sp>
      <p:sp>
        <p:nvSpPr>
          <p:cNvPr id="10" name="Text 8"/>
          <p:cNvSpPr/>
          <p:nvPr/>
        </p:nvSpPr>
        <p:spPr>
          <a:xfrm>
            <a:off x="365760" y="2023872"/>
            <a:ext cx="3438144" cy="707136"/>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Compare your sample mean to a known / published test value</a:t>
            </a:r>
            <a:endParaRPr lang="en-US" sz="1133" dirty="0"/>
          </a:p>
        </p:txBody>
      </p:sp>
      <p:sp>
        <p:nvSpPr>
          <p:cNvPr id="11" name="Text 9"/>
          <p:cNvSpPr/>
          <p:nvPr/>
        </p:nvSpPr>
        <p:spPr>
          <a:xfrm>
            <a:off x="365760" y="2804160"/>
            <a:ext cx="3438144" cy="292608"/>
          </a:xfrm>
          <a:prstGeom prst="rect">
            <a:avLst/>
          </a:prstGeom>
          <a:noFill/>
          <a:ln/>
        </p:spPr>
        <p:txBody>
          <a:bodyPr wrap="square" lIns="0" tIns="0" rIns="0" bIns="0" rtlCol="0" anchor="ctr"/>
          <a:lstStyle/>
          <a:p>
            <a:r>
              <a:rPr lang="en-US" sz="1133" b="1" dirty="0">
                <a:solidFill>
                  <a:srgbClr val="004D40"/>
                </a:solidFill>
              </a:rPr>
              <a:t>Design:</a:t>
            </a:r>
            <a:endParaRPr lang="en-US" sz="1133" dirty="0"/>
          </a:p>
        </p:txBody>
      </p:sp>
      <p:sp>
        <p:nvSpPr>
          <p:cNvPr id="12" name="Text 10"/>
          <p:cNvSpPr/>
          <p:nvPr/>
        </p:nvSpPr>
        <p:spPr>
          <a:xfrm>
            <a:off x="365760" y="3096768"/>
            <a:ext cx="3438144" cy="707136"/>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One group, one measurement per participant</a:t>
            </a:r>
            <a:endParaRPr lang="en-US" sz="1133" dirty="0"/>
          </a:p>
        </p:txBody>
      </p:sp>
      <p:sp>
        <p:nvSpPr>
          <p:cNvPr id="13" name="Text 11"/>
          <p:cNvSpPr/>
          <p:nvPr/>
        </p:nvSpPr>
        <p:spPr>
          <a:xfrm>
            <a:off x="365760" y="3877056"/>
            <a:ext cx="3438144" cy="292608"/>
          </a:xfrm>
          <a:prstGeom prst="rect">
            <a:avLst/>
          </a:prstGeom>
          <a:noFill/>
          <a:ln/>
        </p:spPr>
        <p:txBody>
          <a:bodyPr wrap="square" lIns="0" tIns="0" rIns="0" bIns="0" rtlCol="0" anchor="ctr"/>
          <a:lstStyle/>
          <a:p>
            <a:r>
              <a:rPr lang="en-US" sz="1133" b="1" dirty="0">
                <a:solidFill>
                  <a:srgbClr val="004D40"/>
                </a:solidFill>
              </a:rPr>
              <a:t>Our example:</a:t>
            </a:r>
            <a:endParaRPr lang="en-US" sz="1133" dirty="0"/>
          </a:p>
        </p:txBody>
      </p:sp>
      <p:sp>
        <p:nvSpPr>
          <p:cNvPr id="14" name="Text 12"/>
          <p:cNvSpPr/>
          <p:nvPr/>
        </p:nvSpPr>
        <p:spPr>
          <a:xfrm>
            <a:off x="365760" y="4169664"/>
            <a:ext cx="3438144" cy="707136"/>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Does our grip strength (M=37.41) differ from the norm (35 kg)?</a:t>
            </a:r>
            <a:endParaRPr lang="en-US" sz="1133" dirty="0"/>
          </a:p>
        </p:txBody>
      </p:sp>
      <p:sp>
        <p:nvSpPr>
          <p:cNvPr id="15" name="Text 13"/>
          <p:cNvSpPr/>
          <p:nvPr/>
        </p:nvSpPr>
        <p:spPr>
          <a:xfrm>
            <a:off x="365760" y="4949952"/>
            <a:ext cx="3438144" cy="292608"/>
          </a:xfrm>
          <a:prstGeom prst="rect">
            <a:avLst/>
          </a:prstGeom>
          <a:noFill/>
          <a:ln/>
        </p:spPr>
        <p:txBody>
          <a:bodyPr wrap="square" lIns="0" tIns="0" rIns="0" bIns="0" rtlCol="0" anchor="ctr"/>
          <a:lstStyle/>
          <a:p>
            <a:r>
              <a:rPr lang="en-US" sz="1133" b="1" dirty="0">
                <a:solidFill>
                  <a:srgbClr val="004D40"/>
                </a:solidFill>
              </a:rPr>
              <a:t>Result:</a:t>
            </a:r>
            <a:endParaRPr lang="en-US" sz="1133" dirty="0"/>
          </a:p>
        </p:txBody>
      </p:sp>
      <p:sp>
        <p:nvSpPr>
          <p:cNvPr id="16" name="Text 14"/>
          <p:cNvSpPr/>
          <p:nvPr/>
        </p:nvSpPr>
        <p:spPr>
          <a:xfrm>
            <a:off x="365760" y="5242560"/>
            <a:ext cx="3438144" cy="707136"/>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t(19) = 1.04, p = .311 — NOT significant</a:t>
            </a:r>
            <a:endParaRPr lang="en-US" sz="1133" dirty="0"/>
          </a:p>
        </p:txBody>
      </p:sp>
      <p:sp>
        <p:nvSpPr>
          <p:cNvPr id="17" name="Shape 15"/>
          <p:cNvSpPr/>
          <p:nvPr/>
        </p:nvSpPr>
        <p:spPr>
          <a:xfrm>
            <a:off x="4206240" y="1048512"/>
            <a:ext cx="3718560" cy="5608320"/>
          </a:xfrm>
          <a:prstGeom prst="rect">
            <a:avLst/>
          </a:prstGeom>
          <a:solidFill>
            <a:srgbClr val="EDE7F6"/>
          </a:solidFill>
          <a:ln w="19050">
            <a:solidFill>
              <a:srgbClr val="4A148C"/>
            </a:solidFill>
            <a:prstDash val="solid"/>
          </a:ln>
        </p:spPr>
        <p:txBody>
          <a:bodyPr/>
          <a:lstStyle/>
          <a:p>
            <a:endParaRPr lang="en-US" sz="2400"/>
          </a:p>
        </p:txBody>
      </p:sp>
      <p:sp>
        <p:nvSpPr>
          <p:cNvPr id="18" name="Shape 16"/>
          <p:cNvSpPr/>
          <p:nvPr/>
        </p:nvSpPr>
        <p:spPr>
          <a:xfrm>
            <a:off x="4206240" y="1048512"/>
            <a:ext cx="3718560" cy="560832"/>
          </a:xfrm>
          <a:prstGeom prst="rect">
            <a:avLst/>
          </a:prstGeom>
          <a:solidFill>
            <a:srgbClr val="4A148C"/>
          </a:solidFill>
          <a:ln w="12700">
            <a:solidFill>
              <a:srgbClr val="4A148C"/>
            </a:solidFill>
            <a:prstDash val="solid"/>
          </a:ln>
        </p:spPr>
        <p:txBody>
          <a:bodyPr/>
          <a:lstStyle/>
          <a:p>
            <a:endParaRPr lang="en-US" sz="2400"/>
          </a:p>
        </p:txBody>
      </p:sp>
      <p:sp>
        <p:nvSpPr>
          <p:cNvPr id="19" name="Text 17"/>
          <p:cNvSpPr/>
          <p:nvPr/>
        </p:nvSpPr>
        <p:spPr>
          <a:xfrm>
            <a:off x="4328160" y="1048512"/>
            <a:ext cx="3474720" cy="560832"/>
          </a:xfrm>
          <a:prstGeom prst="rect">
            <a:avLst/>
          </a:prstGeom>
          <a:noFill/>
          <a:ln/>
        </p:spPr>
        <p:txBody>
          <a:bodyPr wrap="square" lIns="0" tIns="0" rIns="0" bIns="0" rtlCol="0" anchor="ctr"/>
          <a:lstStyle/>
          <a:p>
            <a:r>
              <a:rPr lang="en-US" sz="1333" b="1" dirty="0">
                <a:solidFill>
                  <a:srgbClr val="FFFFFF"/>
                </a:solidFill>
              </a:rPr>
              <a:t>2️⃣  Paired Samples T-Test</a:t>
            </a:r>
            <a:endParaRPr lang="en-US" sz="1333" dirty="0"/>
          </a:p>
        </p:txBody>
      </p:sp>
      <p:sp>
        <p:nvSpPr>
          <p:cNvPr id="20" name="Text 18"/>
          <p:cNvSpPr/>
          <p:nvPr/>
        </p:nvSpPr>
        <p:spPr>
          <a:xfrm>
            <a:off x="4352544" y="1731264"/>
            <a:ext cx="3438144" cy="292608"/>
          </a:xfrm>
          <a:prstGeom prst="rect">
            <a:avLst/>
          </a:prstGeom>
          <a:noFill/>
          <a:ln/>
        </p:spPr>
        <p:txBody>
          <a:bodyPr wrap="square" lIns="0" tIns="0" rIns="0" bIns="0" rtlCol="0" anchor="ctr"/>
          <a:lstStyle/>
          <a:p>
            <a:r>
              <a:rPr lang="en-US" sz="1133" b="1" dirty="0">
                <a:solidFill>
                  <a:srgbClr val="4A148C"/>
                </a:solidFill>
              </a:rPr>
              <a:t>Use when:</a:t>
            </a:r>
            <a:endParaRPr lang="en-US" sz="1133" dirty="0"/>
          </a:p>
        </p:txBody>
      </p:sp>
      <p:sp>
        <p:nvSpPr>
          <p:cNvPr id="21" name="Text 19"/>
          <p:cNvSpPr/>
          <p:nvPr/>
        </p:nvSpPr>
        <p:spPr>
          <a:xfrm>
            <a:off x="4352544" y="2023872"/>
            <a:ext cx="3438144" cy="707136"/>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Same participants measured twice — repeated measures or matched pairs</a:t>
            </a:r>
            <a:endParaRPr lang="en-US" sz="1133" dirty="0"/>
          </a:p>
        </p:txBody>
      </p:sp>
      <p:sp>
        <p:nvSpPr>
          <p:cNvPr id="22" name="Text 20"/>
          <p:cNvSpPr/>
          <p:nvPr/>
        </p:nvSpPr>
        <p:spPr>
          <a:xfrm>
            <a:off x="4352544" y="2804160"/>
            <a:ext cx="3438144" cy="292608"/>
          </a:xfrm>
          <a:prstGeom prst="rect">
            <a:avLst/>
          </a:prstGeom>
          <a:noFill/>
          <a:ln/>
        </p:spPr>
        <p:txBody>
          <a:bodyPr wrap="square" lIns="0" tIns="0" rIns="0" bIns="0" rtlCol="0" anchor="ctr"/>
          <a:lstStyle/>
          <a:p>
            <a:r>
              <a:rPr lang="en-US" sz="1133" b="1" dirty="0">
                <a:solidFill>
                  <a:srgbClr val="4A148C"/>
                </a:solidFill>
              </a:rPr>
              <a:t>Design:</a:t>
            </a:r>
            <a:endParaRPr lang="en-US" sz="1133" dirty="0"/>
          </a:p>
        </p:txBody>
      </p:sp>
      <p:sp>
        <p:nvSpPr>
          <p:cNvPr id="23" name="Text 21"/>
          <p:cNvSpPr/>
          <p:nvPr/>
        </p:nvSpPr>
        <p:spPr>
          <a:xfrm>
            <a:off x="4352544" y="3096768"/>
            <a:ext cx="3438144" cy="707136"/>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One group, two measurements per participant</a:t>
            </a:r>
            <a:endParaRPr lang="en-US" sz="1133" dirty="0"/>
          </a:p>
        </p:txBody>
      </p:sp>
      <p:sp>
        <p:nvSpPr>
          <p:cNvPr id="24" name="Text 22"/>
          <p:cNvSpPr/>
          <p:nvPr/>
        </p:nvSpPr>
        <p:spPr>
          <a:xfrm>
            <a:off x="4352544" y="3877056"/>
            <a:ext cx="3438144" cy="292608"/>
          </a:xfrm>
          <a:prstGeom prst="rect">
            <a:avLst/>
          </a:prstGeom>
          <a:noFill/>
          <a:ln/>
        </p:spPr>
        <p:txBody>
          <a:bodyPr wrap="square" lIns="0" tIns="0" rIns="0" bIns="0" rtlCol="0" anchor="ctr"/>
          <a:lstStyle/>
          <a:p>
            <a:r>
              <a:rPr lang="en-US" sz="1133" b="1" dirty="0">
                <a:solidFill>
                  <a:srgbClr val="4A148C"/>
                </a:solidFill>
              </a:rPr>
              <a:t>Our example:</a:t>
            </a:r>
            <a:endParaRPr lang="en-US" sz="1133" dirty="0"/>
          </a:p>
        </p:txBody>
      </p:sp>
      <p:sp>
        <p:nvSpPr>
          <p:cNvPr id="25" name="Text 23"/>
          <p:cNvSpPr/>
          <p:nvPr/>
        </p:nvSpPr>
        <p:spPr>
          <a:xfrm>
            <a:off x="4352544" y="4169664"/>
            <a:ext cx="3438144" cy="707136"/>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Is dominant grip &gt; non-dominant grip in the same people?</a:t>
            </a:r>
            <a:endParaRPr lang="en-US" sz="1133" dirty="0"/>
          </a:p>
        </p:txBody>
      </p:sp>
      <p:sp>
        <p:nvSpPr>
          <p:cNvPr id="26" name="Text 24"/>
          <p:cNvSpPr/>
          <p:nvPr/>
        </p:nvSpPr>
        <p:spPr>
          <a:xfrm>
            <a:off x="4352544" y="4949952"/>
            <a:ext cx="3438144" cy="292608"/>
          </a:xfrm>
          <a:prstGeom prst="rect">
            <a:avLst/>
          </a:prstGeom>
          <a:noFill/>
          <a:ln/>
        </p:spPr>
        <p:txBody>
          <a:bodyPr wrap="square" lIns="0" tIns="0" rIns="0" bIns="0" rtlCol="0" anchor="ctr"/>
          <a:lstStyle/>
          <a:p>
            <a:r>
              <a:rPr lang="en-US" sz="1133" b="1" dirty="0">
                <a:solidFill>
                  <a:srgbClr val="4A148C"/>
                </a:solidFill>
              </a:rPr>
              <a:t>Result:</a:t>
            </a:r>
            <a:endParaRPr lang="en-US" sz="1133" dirty="0"/>
          </a:p>
        </p:txBody>
      </p:sp>
      <p:sp>
        <p:nvSpPr>
          <p:cNvPr id="27" name="Text 25"/>
          <p:cNvSpPr/>
          <p:nvPr/>
        </p:nvSpPr>
        <p:spPr>
          <a:xfrm>
            <a:off x="4352544" y="5242560"/>
            <a:ext cx="3438144" cy="707136"/>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t(19) = 9.74, p &lt; .001 — significant ✅</a:t>
            </a:r>
            <a:endParaRPr lang="en-US" sz="1133" dirty="0"/>
          </a:p>
        </p:txBody>
      </p:sp>
      <p:sp>
        <p:nvSpPr>
          <p:cNvPr id="28" name="Shape 26"/>
          <p:cNvSpPr/>
          <p:nvPr/>
        </p:nvSpPr>
        <p:spPr>
          <a:xfrm>
            <a:off x="8193024" y="1048512"/>
            <a:ext cx="3718560" cy="5608320"/>
          </a:xfrm>
          <a:prstGeom prst="rect">
            <a:avLst/>
          </a:prstGeom>
          <a:solidFill>
            <a:srgbClr val="FFEBEE"/>
          </a:solidFill>
          <a:ln w="19050">
            <a:solidFill>
              <a:srgbClr val="C00000"/>
            </a:solidFill>
            <a:prstDash val="solid"/>
          </a:ln>
        </p:spPr>
        <p:txBody>
          <a:bodyPr/>
          <a:lstStyle/>
          <a:p>
            <a:endParaRPr lang="en-US" sz="2400"/>
          </a:p>
        </p:txBody>
      </p:sp>
      <p:sp>
        <p:nvSpPr>
          <p:cNvPr id="29" name="Shape 27"/>
          <p:cNvSpPr/>
          <p:nvPr/>
        </p:nvSpPr>
        <p:spPr>
          <a:xfrm>
            <a:off x="8193024" y="1048512"/>
            <a:ext cx="3718560" cy="560832"/>
          </a:xfrm>
          <a:prstGeom prst="rect">
            <a:avLst/>
          </a:prstGeom>
          <a:solidFill>
            <a:srgbClr val="C00000"/>
          </a:solidFill>
          <a:ln w="12700">
            <a:solidFill>
              <a:srgbClr val="C00000"/>
            </a:solidFill>
            <a:prstDash val="solid"/>
          </a:ln>
        </p:spPr>
        <p:txBody>
          <a:bodyPr/>
          <a:lstStyle/>
          <a:p>
            <a:endParaRPr lang="en-US" sz="2400"/>
          </a:p>
        </p:txBody>
      </p:sp>
      <p:sp>
        <p:nvSpPr>
          <p:cNvPr id="30" name="Text 28"/>
          <p:cNvSpPr/>
          <p:nvPr/>
        </p:nvSpPr>
        <p:spPr>
          <a:xfrm>
            <a:off x="8314944" y="1048512"/>
            <a:ext cx="3474720" cy="560832"/>
          </a:xfrm>
          <a:prstGeom prst="rect">
            <a:avLst/>
          </a:prstGeom>
          <a:noFill/>
          <a:ln/>
        </p:spPr>
        <p:txBody>
          <a:bodyPr wrap="square" lIns="0" tIns="0" rIns="0" bIns="0" rtlCol="0" anchor="ctr"/>
          <a:lstStyle/>
          <a:p>
            <a:r>
              <a:rPr lang="en-US" sz="1333" b="1" dirty="0">
                <a:solidFill>
                  <a:srgbClr val="FFFFFF"/>
                </a:solidFill>
              </a:rPr>
              <a:t>3️⃣  Independent Samples T-Test</a:t>
            </a:r>
            <a:endParaRPr lang="en-US" sz="1333" dirty="0"/>
          </a:p>
        </p:txBody>
      </p:sp>
      <p:sp>
        <p:nvSpPr>
          <p:cNvPr id="31" name="Text 29"/>
          <p:cNvSpPr/>
          <p:nvPr/>
        </p:nvSpPr>
        <p:spPr>
          <a:xfrm>
            <a:off x="8339328" y="1731264"/>
            <a:ext cx="3438144" cy="292608"/>
          </a:xfrm>
          <a:prstGeom prst="rect">
            <a:avLst/>
          </a:prstGeom>
          <a:noFill/>
          <a:ln/>
        </p:spPr>
        <p:txBody>
          <a:bodyPr wrap="square" lIns="0" tIns="0" rIns="0" bIns="0" rtlCol="0" anchor="ctr"/>
          <a:lstStyle/>
          <a:p>
            <a:r>
              <a:rPr lang="en-US" sz="1133" b="1" dirty="0">
                <a:solidFill>
                  <a:srgbClr val="C00000"/>
                </a:solidFill>
              </a:rPr>
              <a:t>Use when:</a:t>
            </a:r>
            <a:endParaRPr lang="en-US" sz="1133" dirty="0"/>
          </a:p>
        </p:txBody>
      </p:sp>
      <p:sp>
        <p:nvSpPr>
          <p:cNvPr id="32" name="Text 30"/>
          <p:cNvSpPr/>
          <p:nvPr/>
        </p:nvSpPr>
        <p:spPr>
          <a:xfrm>
            <a:off x="8339328" y="2023872"/>
            <a:ext cx="3438144" cy="707136"/>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Compare two separate, unrelated groups on one continuous variable</a:t>
            </a:r>
            <a:endParaRPr lang="en-US" sz="1133" dirty="0"/>
          </a:p>
        </p:txBody>
      </p:sp>
      <p:sp>
        <p:nvSpPr>
          <p:cNvPr id="33" name="Text 31"/>
          <p:cNvSpPr/>
          <p:nvPr/>
        </p:nvSpPr>
        <p:spPr>
          <a:xfrm>
            <a:off x="8339328" y="2804160"/>
            <a:ext cx="3438144" cy="292608"/>
          </a:xfrm>
          <a:prstGeom prst="rect">
            <a:avLst/>
          </a:prstGeom>
          <a:noFill/>
          <a:ln/>
        </p:spPr>
        <p:txBody>
          <a:bodyPr wrap="square" lIns="0" tIns="0" rIns="0" bIns="0" rtlCol="0" anchor="ctr"/>
          <a:lstStyle/>
          <a:p>
            <a:r>
              <a:rPr lang="en-US" sz="1133" b="1" dirty="0">
                <a:solidFill>
                  <a:srgbClr val="C00000"/>
                </a:solidFill>
              </a:rPr>
              <a:t>Design:</a:t>
            </a:r>
            <a:endParaRPr lang="en-US" sz="1133" dirty="0"/>
          </a:p>
        </p:txBody>
      </p:sp>
      <p:sp>
        <p:nvSpPr>
          <p:cNvPr id="34" name="Text 32"/>
          <p:cNvSpPr/>
          <p:nvPr/>
        </p:nvSpPr>
        <p:spPr>
          <a:xfrm>
            <a:off x="8339328" y="3096768"/>
            <a:ext cx="3438144" cy="707136"/>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Two independent groups, one measurement each</a:t>
            </a:r>
            <a:endParaRPr lang="en-US" sz="1133" dirty="0"/>
          </a:p>
        </p:txBody>
      </p:sp>
      <p:sp>
        <p:nvSpPr>
          <p:cNvPr id="35" name="Text 33"/>
          <p:cNvSpPr/>
          <p:nvPr/>
        </p:nvSpPr>
        <p:spPr>
          <a:xfrm>
            <a:off x="8339328" y="3877056"/>
            <a:ext cx="3438144" cy="292608"/>
          </a:xfrm>
          <a:prstGeom prst="rect">
            <a:avLst/>
          </a:prstGeom>
          <a:noFill/>
          <a:ln/>
        </p:spPr>
        <p:txBody>
          <a:bodyPr wrap="square" lIns="0" tIns="0" rIns="0" bIns="0" rtlCol="0" anchor="ctr"/>
          <a:lstStyle/>
          <a:p>
            <a:r>
              <a:rPr lang="en-US" sz="1133" b="1" dirty="0">
                <a:solidFill>
                  <a:srgbClr val="C00000"/>
                </a:solidFill>
              </a:rPr>
              <a:t>Our example:</a:t>
            </a:r>
            <a:endParaRPr lang="en-US" sz="1133" dirty="0"/>
          </a:p>
        </p:txBody>
      </p:sp>
      <p:sp>
        <p:nvSpPr>
          <p:cNvPr id="36" name="Text 34"/>
          <p:cNvSpPr/>
          <p:nvPr/>
        </p:nvSpPr>
        <p:spPr>
          <a:xfrm>
            <a:off x="8339328" y="4169664"/>
            <a:ext cx="3438144" cy="707136"/>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Do males and females differ in grip strength?</a:t>
            </a:r>
            <a:endParaRPr lang="en-US" sz="1133" dirty="0"/>
          </a:p>
        </p:txBody>
      </p:sp>
      <p:sp>
        <p:nvSpPr>
          <p:cNvPr id="37" name="Text 35"/>
          <p:cNvSpPr/>
          <p:nvPr/>
        </p:nvSpPr>
        <p:spPr>
          <a:xfrm>
            <a:off x="8339328" y="4949952"/>
            <a:ext cx="3438144" cy="292608"/>
          </a:xfrm>
          <a:prstGeom prst="rect">
            <a:avLst/>
          </a:prstGeom>
          <a:noFill/>
          <a:ln/>
        </p:spPr>
        <p:txBody>
          <a:bodyPr wrap="square" lIns="0" tIns="0" rIns="0" bIns="0" rtlCol="0" anchor="ctr"/>
          <a:lstStyle/>
          <a:p>
            <a:r>
              <a:rPr lang="en-US" sz="1133" b="1" dirty="0">
                <a:solidFill>
                  <a:srgbClr val="C00000"/>
                </a:solidFill>
              </a:rPr>
              <a:t>Result:</a:t>
            </a:r>
            <a:endParaRPr lang="en-US" sz="1133" dirty="0"/>
          </a:p>
        </p:txBody>
      </p:sp>
      <p:sp>
        <p:nvSpPr>
          <p:cNvPr id="38" name="Text 36"/>
          <p:cNvSpPr/>
          <p:nvPr/>
        </p:nvSpPr>
        <p:spPr>
          <a:xfrm>
            <a:off x="8339328" y="5242560"/>
            <a:ext cx="3438144" cy="707136"/>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t(18) = 12.24, p &lt; .001 — significant ✅</a:t>
            </a:r>
            <a:endParaRPr lang="en-US" sz="1133" dirty="0"/>
          </a:p>
        </p:txBody>
      </p:sp>
      <p:sp>
        <p:nvSpPr>
          <p:cNvPr id="39" name="Shape 37"/>
          <p:cNvSpPr/>
          <p:nvPr/>
        </p:nvSpPr>
        <p:spPr>
          <a:xfrm>
            <a:off x="219456" y="6766560"/>
            <a:ext cx="11753088" cy="426720"/>
          </a:xfrm>
          <a:prstGeom prst="rect">
            <a:avLst/>
          </a:prstGeom>
          <a:solidFill>
            <a:srgbClr val="FFF3E0"/>
          </a:solidFill>
          <a:ln w="19050">
            <a:solidFill>
              <a:srgbClr val="F57F17"/>
            </a:solidFill>
            <a:prstDash val="solid"/>
          </a:ln>
        </p:spPr>
        <p:txBody>
          <a:bodyPr/>
          <a:lstStyle/>
          <a:p>
            <a:endParaRPr lang="en-US" sz="2400"/>
          </a:p>
        </p:txBody>
      </p:sp>
      <p:sp>
        <p:nvSpPr>
          <p:cNvPr id="40" name="Text 38"/>
          <p:cNvSpPr/>
          <p:nvPr/>
        </p:nvSpPr>
        <p:spPr>
          <a:xfrm>
            <a:off x="365760" y="6766560"/>
            <a:ext cx="11533632" cy="426720"/>
          </a:xfrm>
          <a:prstGeom prst="rect">
            <a:avLst/>
          </a:prstGeom>
          <a:noFill/>
          <a:ln/>
        </p:spPr>
        <p:txBody>
          <a:bodyPr wrap="square" lIns="0" tIns="0" rIns="0" bIns="0" rtlCol="0" anchor="ctr"/>
          <a:lstStyle/>
          <a:p>
            <a:r>
              <a:rPr lang="en-US" sz="1200" dirty="0">
                <a:solidFill>
                  <a:srgbClr val="4A2500"/>
                </a:solidFill>
                <a:latin typeface="Calibri" pitchFamily="34" charset="0"/>
                <a:ea typeface="Calibri" pitchFamily="34" charset="-122"/>
                <a:cs typeface="Calibri" pitchFamily="34" charset="-120"/>
              </a:rPr>
              <a:t>💡  The key question is always: how many groups, and are they related or independent? Get this right first — then choose your test.</a:t>
            </a:r>
            <a:endParaRPr lang="en-US" sz="12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12</a:t>
            </a:r>
            <a:endParaRPr lang="en-US" sz="1067" dirty="0"/>
          </a:p>
        </p:txBody>
      </p:sp>
      <p:sp>
        <p:nvSpPr>
          <p:cNvPr id="3" name="Shape 1"/>
          <p:cNvSpPr/>
          <p:nvPr/>
        </p:nvSpPr>
        <p:spPr>
          <a:xfrm>
            <a:off x="0" y="0"/>
            <a:ext cx="12192000" cy="853440"/>
          </a:xfrm>
          <a:prstGeom prst="rect">
            <a:avLst/>
          </a:prstGeom>
          <a:solidFill>
            <a:srgbClr val="2E75B6"/>
          </a:solidFill>
          <a:ln w="12700">
            <a:solidFill>
              <a:srgbClr val="2E75B6"/>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Step 4: Pearson Correlation</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Research question: Does total physical activity relate to grip strength?</a:t>
            </a:r>
            <a:endParaRPr lang="en-US" sz="1333" dirty="0"/>
          </a:p>
        </p:txBody>
      </p:sp>
      <p:sp>
        <p:nvSpPr>
          <p:cNvPr id="6" name="Shape 4"/>
          <p:cNvSpPr/>
          <p:nvPr/>
        </p:nvSpPr>
        <p:spPr>
          <a:xfrm>
            <a:off x="219456" y="999744"/>
            <a:ext cx="11753088" cy="365760"/>
          </a:xfrm>
          <a:prstGeom prst="rect">
            <a:avLst/>
          </a:prstGeom>
          <a:solidFill>
            <a:srgbClr val="EFF3F8"/>
          </a:solidFill>
          <a:ln w="6350">
            <a:solidFill>
              <a:srgbClr val="C5D8EE"/>
            </a:solidFill>
            <a:prstDash val="solid"/>
          </a:ln>
        </p:spPr>
        <p:txBody>
          <a:bodyPr/>
          <a:lstStyle/>
          <a:p>
            <a:endParaRPr lang="en-US" sz="2400"/>
          </a:p>
        </p:txBody>
      </p:sp>
      <p:sp>
        <p:nvSpPr>
          <p:cNvPr id="7" name="Text 5"/>
          <p:cNvSpPr/>
          <p:nvPr/>
        </p:nvSpPr>
        <p:spPr>
          <a:xfrm>
            <a:off x="365760" y="999744"/>
            <a:ext cx="11338560" cy="365760"/>
          </a:xfrm>
          <a:prstGeom prst="rect">
            <a:avLst/>
          </a:prstGeom>
          <a:noFill/>
          <a:ln/>
        </p:spPr>
        <p:txBody>
          <a:bodyPr wrap="square" lIns="0" tIns="0" rIns="0" bIns="0" rtlCol="0" anchor="ctr"/>
          <a:lstStyle/>
          <a:p>
            <a:r>
              <a:rPr lang="en-US" sz="1200" b="1" dirty="0">
                <a:solidFill>
                  <a:srgbClr val="2E75B6"/>
                </a:solidFill>
                <a:latin typeface="Calibri" pitchFamily="34" charset="0"/>
                <a:ea typeface="Calibri" pitchFamily="34" charset="-122"/>
                <a:cs typeface="Calibri" pitchFamily="34" charset="-120"/>
              </a:rPr>
              <a:t>SPSS: </a:t>
            </a:r>
            <a:r>
              <a:rPr lang="en-US" sz="1200" dirty="0">
                <a:solidFill>
                  <a:srgbClr val="1A1A1A"/>
                </a:solidFill>
                <a:latin typeface="Calibri" pitchFamily="34" charset="0"/>
                <a:ea typeface="Calibri" pitchFamily="34" charset="-122"/>
                <a:cs typeface="Calibri" pitchFamily="34" charset="-120"/>
              </a:rPr>
              <a:t>Analyze  ›  Correlate  ›  Bivariate…</a:t>
            </a:r>
            <a:endParaRPr lang="en-US" sz="1200" dirty="0"/>
          </a:p>
        </p:txBody>
      </p:sp>
      <p:sp>
        <p:nvSpPr>
          <p:cNvPr id="8" name="Shape 6"/>
          <p:cNvSpPr/>
          <p:nvPr/>
        </p:nvSpPr>
        <p:spPr>
          <a:xfrm>
            <a:off x="243840" y="1487424"/>
            <a:ext cx="438912" cy="438912"/>
          </a:xfrm>
          <a:prstGeom prst="ellipse">
            <a:avLst/>
          </a:prstGeom>
          <a:solidFill>
            <a:srgbClr val="2E75B6"/>
          </a:solidFill>
          <a:ln w="12700">
            <a:solidFill>
              <a:srgbClr val="2E75B6"/>
            </a:solidFill>
            <a:prstDash val="solid"/>
          </a:ln>
        </p:spPr>
        <p:txBody>
          <a:bodyPr/>
          <a:lstStyle/>
          <a:p>
            <a:endParaRPr lang="en-US" sz="2400"/>
          </a:p>
        </p:txBody>
      </p:sp>
      <p:sp>
        <p:nvSpPr>
          <p:cNvPr id="9" name="Text 7"/>
          <p:cNvSpPr/>
          <p:nvPr/>
        </p:nvSpPr>
        <p:spPr>
          <a:xfrm>
            <a:off x="243840" y="1499616"/>
            <a:ext cx="438912" cy="438912"/>
          </a:xfrm>
          <a:prstGeom prst="rect">
            <a:avLst/>
          </a:prstGeom>
          <a:noFill/>
          <a:ln/>
        </p:spPr>
        <p:txBody>
          <a:bodyPr wrap="square" lIns="0" tIns="0" rIns="0" bIns="0" rtlCol="0" anchor="ctr"/>
          <a:lstStyle/>
          <a:p>
            <a:pPr algn="ctr"/>
            <a:r>
              <a:rPr lang="en-US" sz="1600" b="1" dirty="0">
                <a:solidFill>
                  <a:srgbClr val="FFFFFF"/>
                </a:solidFill>
              </a:rPr>
              <a:t>1</a:t>
            </a:r>
            <a:endParaRPr lang="en-US" sz="1600" dirty="0"/>
          </a:p>
        </p:txBody>
      </p:sp>
      <p:sp>
        <p:nvSpPr>
          <p:cNvPr id="10" name="Text 8"/>
          <p:cNvSpPr/>
          <p:nvPr/>
        </p:nvSpPr>
        <p:spPr>
          <a:xfrm>
            <a:off x="804672" y="1487424"/>
            <a:ext cx="554736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Move GripDom and IPAQ_Total to 'Variables' box</a:t>
            </a:r>
            <a:endParaRPr lang="en-US" sz="1267" dirty="0"/>
          </a:p>
        </p:txBody>
      </p:sp>
      <p:sp>
        <p:nvSpPr>
          <p:cNvPr id="11" name="Text 9"/>
          <p:cNvSpPr/>
          <p:nvPr/>
        </p:nvSpPr>
        <p:spPr>
          <a:xfrm>
            <a:off x="804672" y="1804416"/>
            <a:ext cx="5547360" cy="46329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Can include multiple variables for a correlation matrix</a:t>
            </a:r>
            <a:endParaRPr lang="en-US" sz="1133" dirty="0"/>
          </a:p>
        </p:txBody>
      </p:sp>
      <p:sp>
        <p:nvSpPr>
          <p:cNvPr id="12" name="Shape 10"/>
          <p:cNvSpPr/>
          <p:nvPr/>
        </p:nvSpPr>
        <p:spPr>
          <a:xfrm>
            <a:off x="243840" y="2340864"/>
            <a:ext cx="438912" cy="438912"/>
          </a:xfrm>
          <a:prstGeom prst="ellipse">
            <a:avLst/>
          </a:prstGeom>
          <a:solidFill>
            <a:srgbClr val="2E75B6"/>
          </a:solidFill>
          <a:ln w="12700">
            <a:solidFill>
              <a:srgbClr val="2E75B6"/>
            </a:solidFill>
            <a:prstDash val="solid"/>
          </a:ln>
        </p:spPr>
        <p:txBody>
          <a:bodyPr/>
          <a:lstStyle/>
          <a:p>
            <a:endParaRPr lang="en-US" sz="2400"/>
          </a:p>
        </p:txBody>
      </p:sp>
      <p:sp>
        <p:nvSpPr>
          <p:cNvPr id="13" name="Text 11"/>
          <p:cNvSpPr/>
          <p:nvPr/>
        </p:nvSpPr>
        <p:spPr>
          <a:xfrm>
            <a:off x="243840" y="2353056"/>
            <a:ext cx="438912" cy="438912"/>
          </a:xfrm>
          <a:prstGeom prst="rect">
            <a:avLst/>
          </a:prstGeom>
          <a:noFill/>
          <a:ln/>
        </p:spPr>
        <p:txBody>
          <a:bodyPr wrap="square" lIns="0" tIns="0" rIns="0" bIns="0" rtlCol="0" anchor="ctr"/>
          <a:lstStyle/>
          <a:p>
            <a:pPr algn="ctr"/>
            <a:r>
              <a:rPr lang="en-US" sz="1600" b="1" dirty="0">
                <a:solidFill>
                  <a:srgbClr val="FFFFFF"/>
                </a:solidFill>
              </a:rPr>
              <a:t>2</a:t>
            </a:r>
            <a:endParaRPr lang="en-US" sz="1600" dirty="0"/>
          </a:p>
        </p:txBody>
      </p:sp>
      <p:sp>
        <p:nvSpPr>
          <p:cNvPr id="14" name="Text 12"/>
          <p:cNvSpPr/>
          <p:nvPr/>
        </p:nvSpPr>
        <p:spPr>
          <a:xfrm>
            <a:off x="804672" y="2340864"/>
            <a:ext cx="554736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Select 'Pearson' checkbox</a:t>
            </a:r>
            <a:endParaRPr lang="en-US" sz="1267" dirty="0"/>
          </a:p>
        </p:txBody>
      </p:sp>
      <p:sp>
        <p:nvSpPr>
          <p:cNvPr id="15" name="Text 13"/>
          <p:cNvSpPr/>
          <p:nvPr/>
        </p:nvSpPr>
        <p:spPr>
          <a:xfrm>
            <a:off x="804672" y="2657856"/>
            <a:ext cx="5547360" cy="46329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Use Pearson for scale/normally distributed data; Spearman for non-normal/ordinal</a:t>
            </a:r>
            <a:endParaRPr lang="en-US" sz="1133" dirty="0"/>
          </a:p>
        </p:txBody>
      </p:sp>
      <p:sp>
        <p:nvSpPr>
          <p:cNvPr id="16" name="Shape 14"/>
          <p:cNvSpPr/>
          <p:nvPr/>
        </p:nvSpPr>
        <p:spPr>
          <a:xfrm>
            <a:off x="243840" y="3194304"/>
            <a:ext cx="438912" cy="438912"/>
          </a:xfrm>
          <a:prstGeom prst="ellipse">
            <a:avLst/>
          </a:prstGeom>
          <a:solidFill>
            <a:srgbClr val="2E75B6"/>
          </a:solidFill>
          <a:ln w="12700">
            <a:solidFill>
              <a:srgbClr val="2E75B6"/>
            </a:solidFill>
            <a:prstDash val="solid"/>
          </a:ln>
        </p:spPr>
        <p:txBody>
          <a:bodyPr/>
          <a:lstStyle/>
          <a:p>
            <a:endParaRPr lang="en-US" sz="2400"/>
          </a:p>
        </p:txBody>
      </p:sp>
      <p:sp>
        <p:nvSpPr>
          <p:cNvPr id="17" name="Text 15"/>
          <p:cNvSpPr/>
          <p:nvPr/>
        </p:nvSpPr>
        <p:spPr>
          <a:xfrm>
            <a:off x="243840" y="3206496"/>
            <a:ext cx="438912" cy="438912"/>
          </a:xfrm>
          <a:prstGeom prst="rect">
            <a:avLst/>
          </a:prstGeom>
          <a:noFill/>
          <a:ln/>
        </p:spPr>
        <p:txBody>
          <a:bodyPr wrap="square" lIns="0" tIns="0" rIns="0" bIns="0" rtlCol="0" anchor="ctr"/>
          <a:lstStyle/>
          <a:p>
            <a:pPr algn="ctr"/>
            <a:r>
              <a:rPr lang="en-US" sz="1600" b="1" dirty="0">
                <a:solidFill>
                  <a:srgbClr val="FFFFFF"/>
                </a:solidFill>
              </a:rPr>
              <a:t>3</a:t>
            </a:r>
            <a:endParaRPr lang="en-US" sz="1600" dirty="0"/>
          </a:p>
        </p:txBody>
      </p:sp>
      <p:sp>
        <p:nvSpPr>
          <p:cNvPr id="18" name="Text 16"/>
          <p:cNvSpPr/>
          <p:nvPr/>
        </p:nvSpPr>
        <p:spPr>
          <a:xfrm>
            <a:off x="804672" y="3194304"/>
            <a:ext cx="554736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Tick 'Flag significant correlations'</a:t>
            </a:r>
            <a:endParaRPr lang="en-US" sz="1267" dirty="0"/>
          </a:p>
        </p:txBody>
      </p:sp>
      <p:sp>
        <p:nvSpPr>
          <p:cNvPr id="19" name="Text 17"/>
          <p:cNvSpPr/>
          <p:nvPr/>
        </p:nvSpPr>
        <p:spPr>
          <a:xfrm>
            <a:off x="804672" y="3511296"/>
            <a:ext cx="5547360" cy="46329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SPSS marks significant correlations with * (p&lt;.05) or ** (p&lt;.01)</a:t>
            </a:r>
            <a:endParaRPr lang="en-US" sz="1133" dirty="0"/>
          </a:p>
        </p:txBody>
      </p:sp>
      <p:sp>
        <p:nvSpPr>
          <p:cNvPr id="20" name="Shape 18"/>
          <p:cNvSpPr/>
          <p:nvPr/>
        </p:nvSpPr>
        <p:spPr>
          <a:xfrm>
            <a:off x="243840" y="4047744"/>
            <a:ext cx="438912" cy="438912"/>
          </a:xfrm>
          <a:prstGeom prst="ellipse">
            <a:avLst/>
          </a:prstGeom>
          <a:solidFill>
            <a:srgbClr val="2E75B6"/>
          </a:solidFill>
          <a:ln w="12700">
            <a:solidFill>
              <a:srgbClr val="2E75B6"/>
            </a:solidFill>
            <a:prstDash val="solid"/>
          </a:ln>
        </p:spPr>
        <p:txBody>
          <a:bodyPr/>
          <a:lstStyle/>
          <a:p>
            <a:endParaRPr lang="en-US" sz="2400"/>
          </a:p>
        </p:txBody>
      </p:sp>
      <p:sp>
        <p:nvSpPr>
          <p:cNvPr id="21" name="Text 19"/>
          <p:cNvSpPr/>
          <p:nvPr/>
        </p:nvSpPr>
        <p:spPr>
          <a:xfrm>
            <a:off x="243840" y="4059936"/>
            <a:ext cx="438912" cy="438912"/>
          </a:xfrm>
          <a:prstGeom prst="rect">
            <a:avLst/>
          </a:prstGeom>
          <a:noFill/>
          <a:ln/>
        </p:spPr>
        <p:txBody>
          <a:bodyPr wrap="square" lIns="0" tIns="0" rIns="0" bIns="0" rtlCol="0" anchor="ctr"/>
          <a:lstStyle/>
          <a:p>
            <a:pPr algn="ctr"/>
            <a:r>
              <a:rPr lang="en-US" sz="1600" b="1" dirty="0">
                <a:solidFill>
                  <a:srgbClr val="FFFFFF"/>
                </a:solidFill>
              </a:rPr>
              <a:t>4</a:t>
            </a:r>
            <a:endParaRPr lang="en-US" sz="1600" dirty="0"/>
          </a:p>
        </p:txBody>
      </p:sp>
      <p:sp>
        <p:nvSpPr>
          <p:cNvPr id="22" name="Text 20"/>
          <p:cNvSpPr/>
          <p:nvPr/>
        </p:nvSpPr>
        <p:spPr>
          <a:xfrm>
            <a:off x="804672" y="4047744"/>
            <a:ext cx="554736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Click OK</a:t>
            </a:r>
            <a:endParaRPr lang="en-US" sz="1267" dirty="0"/>
          </a:p>
        </p:txBody>
      </p:sp>
      <p:sp>
        <p:nvSpPr>
          <p:cNvPr id="23" name="Text 21"/>
          <p:cNvSpPr/>
          <p:nvPr/>
        </p:nvSpPr>
        <p:spPr>
          <a:xfrm>
            <a:off x="804672" y="4364736"/>
            <a:ext cx="5547360" cy="46329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Correlation matrix appears — read r value and Sig. (2-tailed)</a:t>
            </a:r>
            <a:endParaRPr lang="en-US" sz="1133" dirty="0"/>
          </a:p>
        </p:txBody>
      </p:sp>
      <p:sp>
        <p:nvSpPr>
          <p:cNvPr id="24" name="Shape 22"/>
          <p:cNvSpPr/>
          <p:nvPr/>
        </p:nvSpPr>
        <p:spPr>
          <a:xfrm>
            <a:off x="6522720" y="1048512"/>
            <a:ext cx="5449824" cy="4535424"/>
          </a:xfrm>
          <a:prstGeom prst="rect">
            <a:avLst/>
          </a:prstGeom>
          <a:solidFill>
            <a:srgbClr val="E3F2FD"/>
          </a:solidFill>
          <a:ln w="19050">
            <a:solidFill>
              <a:srgbClr val="2E75B6"/>
            </a:solidFill>
            <a:prstDash val="solid"/>
          </a:ln>
        </p:spPr>
        <p:txBody>
          <a:bodyPr/>
          <a:lstStyle/>
          <a:p>
            <a:endParaRPr lang="en-US" sz="2400"/>
          </a:p>
        </p:txBody>
      </p:sp>
      <p:sp>
        <p:nvSpPr>
          <p:cNvPr id="25" name="Text 23"/>
          <p:cNvSpPr/>
          <p:nvPr/>
        </p:nvSpPr>
        <p:spPr>
          <a:xfrm>
            <a:off x="6669024" y="1121664"/>
            <a:ext cx="5145024" cy="316992"/>
          </a:xfrm>
          <a:prstGeom prst="rect">
            <a:avLst/>
          </a:prstGeom>
          <a:noFill/>
          <a:ln/>
        </p:spPr>
        <p:txBody>
          <a:bodyPr wrap="square" lIns="0" tIns="0" rIns="0" bIns="0" rtlCol="0" anchor="ctr"/>
          <a:lstStyle/>
          <a:p>
            <a:r>
              <a:rPr lang="en-US" sz="1333" b="1" dirty="0">
                <a:solidFill>
                  <a:srgbClr val="2E75B6"/>
                </a:solidFill>
              </a:rPr>
              <a:t>Interpreting r:</a:t>
            </a:r>
            <a:endParaRPr lang="en-US" sz="1333" dirty="0"/>
          </a:p>
        </p:txBody>
      </p:sp>
      <p:sp>
        <p:nvSpPr>
          <p:cNvPr id="26" name="Shape 24"/>
          <p:cNvSpPr/>
          <p:nvPr/>
        </p:nvSpPr>
        <p:spPr>
          <a:xfrm>
            <a:off x="6669024" y="1536192"/>
            <a:ext cx="5145024" cy="512064"/>
          </a:xfrm>
          <a:prstGeom prst="rect">
            <a:avLst/>
          </a:prstGeom>
          <a:solidFill>
            <a:srgbClr val="F5F5F5"/>
          </a:solidFill>
          <a:ln w="12700">
            <a:solidFill>
              <a:srgbClr val="DDDDDD"/>
            </a:solidFill>
            <a:prstDash val="solid"/>
          </a:ln>
        </p:spPr>
        <p:txBody>
          <a:bodyPr/>
          <a:lstStyle/>
          <a:p>
            <a:endParaRPr lang="en-US" sz="2400"/>
          </a:p>
        </p:txBody>
      </p:sp>
      <p:sp>
        <p:nvSpPr>
          <p:cNvPr id="27" name="Text 25"/>
          <p:cNvSpPr/>
          <p:nvPr/>
        </p:nvSpPr>
        <p:spPr>
          <a:xfrm>
            <a:off x="6803136" y="1584960"/>
            <a:ext cx="2682240" cy="414528"/>
          </a:xfrm>
          <a:prstGeom prst="rect">
            <a:avLst/>
          </a:prstGeom>
          <a:noFill/>
          <a:ln/>
        </p:spPr>
        <p:txBody>
          <a:bodyPr wrap="square" lIns="0" tIns="0" rIns="0" bIns="0" rtlCol="0" anchor="ctr"/>
          <a:lstStyle/>
          <a:p>
            <a:r>
              <a:rPr lang="en-US" sz="1200" dirty="0">
                <a:solidFill>
                  <a:srgbClr val="1A1A1A"/>
                </a:solidFill>
                <a:latin typeface="Calibri" pitchFamily="34" charset="0"/>
                <a:ea typeface="Calibri" pitchFamily="34" charset="-122"/>
                <a:cs typeface="Calibri" pitchFamily="34" charset="-120"/>
              </a:rPr>
              <a:t>|r| = 0.00–0.19</a:t>
            </a:r>
            <a:endParaRPr lang="en-US" sz="1200" dirty="0"/>
          </a:p>
        </p:txBody>
      </p:sp>
      <p:sp>
        <p:nvSpPr>
          <p:cNvPr id="28" name="Text 26"/>
          <p:cNvSpPr/>
          <p:nvPr/>
        </p:nvSpPr>
        <p:spPr>
          <a:xfrm>
            <a:off x="9753600" y="1584960"/>
            <a:ext cx="1889760" cy="414528"/>
          </a:xfrm>
          <a:prstGeom prst="rect">
            <a:avLst/>
          </a:prstGeom>
          <a:noFill/>
          <a:ln/>
        </p:spPr>
        <p:txBody>
          <a:bodyPr wrap="square" lIns="0" tIns="0" rIns="0" bIns="0" rtlCol="0" anchor="ctr"/>
          <a:lstStyle/>
          <a:p>
            <a:pPr algn="r"/>
            <a:r>
              <a:rPr lang="en-US" sz="1200" b="1" dirty="0">
                <a:solidFill>
                  <a:srgbClr val="455A64"/>
                </a:solidFill>
              </a:rPr>
              <a:t>Negligible</a:t>
            </a:r>
            <a:endParaRPr lang="en-US" sz="1200" dirty="0"/>
          </a:p>
        </p:txBody>
      </p:sp>
      <p:sp>
        <p:nvSpPr>
          <p:cNvPr id="29" name="Shape 27"/>
          <p:cNvSpPr/>
          <p:nvPr/>
        </p:nvSpPr>
        <p:spPr>
          <a:xfrm>
            <a:off x="6669024" y="2097024"/>
            <a:ext cx="5145024" cy="512064"/>
          </a:xfrm>
          <a:prstGeom prst="rect">
            <a:avLst/>
          </a:prstGeom>
          <a:solidFill>
            <a:srgbClr val="FFFDE7"/>
          </a:solidFill>
          <a:ln w="12700">
            <a:solidFill>
              <a:srgbClr val="DDDDDD"/>
            </a:solidFill>
            <a:prstDash val="solid"/>
          </a:ln>
        </p:spPr>
        <p:txBody>
          <a:bodyPr/>
          <a:lstStyle/>
          <a:p>
            <a:endParaRPr lang="en-US" sz="2400"/>
          </a:p>
        </p:txBody>
      </p:sp>
      <p:sp>
        <p:nvSpPr>
          <p:cNvPr id="30" name="Text 28"/>
          <p:cNvSpPr/>
          <p:nvPr/>
        </p:nvSpPr>
        <p:spPr>
          <a:xfrm>
            <a:off x="6803136" y="2145792"/>
            <a:ext cx="2682240" cy="414528"/>
          </a:xfrm>
          <a:prstGeom prst="rect">
            <a:avLst/>
          </a:prstGeom>
          <a:noFill/>
          <a:ln/>
        </p:spPr>
        <p:txBody>
          <a:bodyPr wrap="square" lIns="0" tIns="0" rIns="0" bIns="0" rtlCol="0" anchor="ctr"/>
          <a:lstStyle/>
          <a:p>
            <a:r>
              <a:rPr lang="en-US" sz="1200" dirty="0">
                <a:solidFill>
                  <a:srgbClr val="1A1A1A"/>
                </a:solidFill>
                <a:latin typeface="Calibri" pitchFamily="34" charset="0"/>
                <a:ea typeface="Calibri" pitchFamily="34" charset="-122"/>
                <a:cs typeface="Calibri" pitchFamily="34" charset="-120"/>
              </a:rPr>
              <a:t>|r| = 0.20–0.39</a:t>
            </a:r>
            <a:endParaRPr lang="en-US" sz="1200" dirty="0"/>
          </a:p>
        </p:txBody>
      </p:sp>
      <p:sp>
        <p:nvSpPr>
          <p:cNvPr id="31" name="Text 29"/>
          <p:cNvSpPr/>
          <p:nvPr/>
        </p:nvSpPr>
        <p:spPr>
          <a:xfrm>
            <a:off x="9753600" y="2145792"/>
            <a:ext cx="1889760" cy="414528"/>
          </a:xfrm>
          <a:prstGeom prst="rect">
            <a:avLst/>
          </a:prstGeom>
          <a:noFill/>
          <a:ln/>
        </p:spPr>
        <p:txBody>
          <a:bodyPr wrap="square" lIns="0" tIns="0" rIns="0" bIns="0" rtlCol="0" anchor="ctr"/>
          <a:lstStyle/>
          <a:p>
            <a:pPr algn="r"/>
            <a:r>
              <a:rPr lang="en-US" sz="1200" b="1" dirty="0">
                <a:solidFill>
                  <a:srgbClr val="F57F17"/>
                </a:solidFill>
              </a:rPr>
              <a:t>Weak</a:t>
            </a:r>
            <a:endParaRPr lang="en-US" sz="1200" dirty="0"/>
          </a:p>
        </p:txBody>
      </p:sp>
      <p:sp>
        <p:nvSpPr>
          <p:cNvPr id="32" name="Shape 30"/>
          <p:cNvSpPr/>
          <p:nvPr/>
        </p:nvSpPr>
        <p:spPr>
          <a:xfrm>
            <a:off x="6669024" y="2657856"/>
            <a:ext cx="5145024" cy="512064"/>
          </a:xfrm>
          <a:prstGeom prst="rect">
            <a:avLst/>
          </a:prstGeom>
          <a:solidFill>
            <a:srgbClr val="FFF3E0"/>
          </a:solidFill>
          <a:ln w="12700">
            <a:solidFill>
              <a:srgbClr val="DDDDDD"/>
            </a:solidFill>
            <a:prstDash val="solid"/>
          </a:ln>
        </p:spPr>
        <p:txBody>
          <a:bodyPr/>
          <a:lstStyle/>
          <a:p>
            <a:endParaRPr lang="en-US" sz="2400"/>
          </a:p>
        </p:txBody>
      </p:sp>
      <p:sp>
        <p:nvSpPr>
          <p:cNvPr id="33" name="Text 31"/>
          <p:cNvSpPr/>
          <p:nvPr/>
        </p:nvSpPr>
        <p:spPr>
          <a:xfrm>
            <a:off x="6803136" y="2706624"/>
            <a:ext cx="2682240" cy="414528"/>
          </a:xfrm>
          <a:prstGeom prst="rect">
            <a:avLst/>
          </a:prstGeom>
          <a:noFill/>
          <a:ln/>
        </p:spPr>
        <p:txBody>
          <a:bodyPr wrap="square" lIns="0" tIns="0" rIns="0" bIns="0" rtlCol="0" anchor="ctr"/>
          <a:lstStyle/>
          <a:p>
            <a:r>
              <a:rPr lang="en-US" sz="1200" dirty="0">
                <a:solidFill>
                  <a:srgbClr val="1A1A1A"/>
                </a:solidFill>
                <a:latin typeface="Calibri" pitchFamily="34" charset="0"/>
                <a:ea typeface="Calibri" pitchFamily="34" charset="-122"/>
                <a:cs typeface="Calibri" pitchFamily="34" charset="-120"/>
              </a:rPr>
              <a:t>|r| = 0.40–0.59</a:t>
            </a:r>
            <a:endParaRPr lang="en-US" sz="1200" dirty="0"/>
          </a:p>
        </p:txBody>
      </p:sp>
      <p:sp>
        <p:nvSpPr>
          <p:cNvPr id="34" name="Text 32"/>
          <p:cNvSpPr/>
          <p:nvPr/>
        </p:nvSpPr>
        <p:spPr>
          <a:xfrm>
            <a:off x="9753600" y="2706624"/>
            <a:ext cx="1889760" cy="414528"/>
          </a:xfrm>
          <a:prstGeom prst="rect">
            <a:avLst/>
          </a:prstGeom>
          <a:noFill/>
          <a:ln/>
        </p:spPr>
        <p:txBody>
          <a:bodyPr wrap="square" lIns="0" tIns="0" rIns="0" bIns="0" rtlCol="0" anchor="ctr"/>
          <a:lstStyle/>
          <a:p>
            <a:pPr algn="r"/>
            <a:r>
              <a:rPr lang="en-US" sz="1200" b="1" dirty="0">
                <a:solidFill>
                  <a:srgbClr val="E65100"/>
                </a:solidFill>
              </a:rPr>
              <a:t>Moderate</a:t>
            </a:r>
            <a:endParaRPr lang="en-US" sz="1200" dirty="0"/>
          </a:p>
        </p:txBody>
      </p:sp>
      <p:sp>
        <p:nvSpPr>
          <p:cNvPr id="35" name="Shape 33"/>
          <p:cNvSpPr/>
          <p:nvPr/>
        </p:nvSpPr>
        <p:spPr>
          <a:xfrm>
            <a:off x="6669024" y="3218688"/>
            <a:ext cx="5145024" cy="512064"/>
          </a:xfrm>
          <a:prstGeom prst="rect">
            <a:avLst/>
          </a:prstGeom>
          <a:solidFill>
            <a:srgbClr val="E8F5E9"/>
          </a:solidFill>
          <a:ln w="12700">
            <a:solidFill>
              <a:srgbClr val="DDDDDD"/>
            </a:solidFill>
            <a:prstDash val="solid"/>
          </a:ln>
        </p:spPr>
        <p:txBody>
          <a:bodyPr/>
          <a:lstStyle/>
          <a:p>
            <a:endParaRPr lang="en-US" sz="2400"/>
          </a:p>
        </p:txBody>
      </p:sp>
      <p:sp>
        <p:nvSpPr>
          <p:cNvPr id="36" name="Text 34"/>
          <p:cNvSpPr/>
          <p:nvPr/>
        </p:nvSpPr>
        <p:spPr>
          <a:xfrm>
            <a:off x="6803136" y="3267456"/>
            <a:ext cx="2682240" cy="414528"/>
          </a:xfrm>
          <a:prstGeom prst="rect">
            <a:avLst/>
          </a:prstGeom>
          <a:noFill/>
          <a:ln/>
        </p:spPr>
        <p:txBody>
          <a:bodyPr wrap="square" lIns="0" tIns="0" rIns="0" bIns="0" rtlCol="0" anchor="ctr"/>
          <a:lstStyle/>
          <a:p>
            <a:r>
              <a:rPr lang="en-US" sz="1200" dirty="0">
                <a:solidFill>
                  <a:srgbClr val="1A1A1A"/>
                </a:solidFill>
                <a:latin typeface="Calibri" pitchFamily="34" charset="0"/>
                <a:ea typeface="Calibri" pitchFamily="34" charset="-122"/>
                <a:cs typeface="Calibri" pitchFamily="34" charset="-120"/>
              </a:rPr>
              <a:t>|r| = 0.60–0.79</a:t>
            </a:r>
            <a:endParaRPr lang="en-US" sz="1200" dirty="0"/>
          </a:p>
        </p:txBody>
      </p:sp>
      <p:sp>
        <p:nvSpPr>
          <p:cNvPr id="37" name="Text 35"/>
          <p:cNvSpPr/>
          <p:nvPr/>
        </p:nvSpPr>
        <p:spPr>
          <a:xfrm>
            <a:off x="9753600" y="3267456"/>
            <a:ext cx="1889760" cy="414528"/>
          </a:xfrm>
          <a:prstGeom prst="rect">
            <a:avLst/>
          </a:prstGeom>
          <a:noFill/>
          <a:ln/>
        </p:spPr>
        <p:txBody>
          <a:bodyPr wrap="square" lIns="0" tIns="0" rIns="0" bIns="0" rtlCol="0" anchor="ctr"/>
          <a:lstStyle/>
          <a:p>
            <a:pPr algn="r"/>
            <a:r>
              <a:rPr lang="en-US" sz="1200" b="1" dirty="0">
                <a:solidFill>
                  <a:srgbClr val="1B5E20"/>
                </a:solidFill>
              </a:rPr>
              <a:t>Strong</a:t>
            </a:r>
            <a:endParaRPr lang="en-US" sz="1200" dirty="0"/>
          </a:p>
        </p:txBody>
      </p:sp>
      <p:sp>
        <p:nvSpPr>
          <p:cNvPr id="38" name="Shape 36"/>
          <p:cNvSpPr/>
          <p:nvPr/>
        </p:nvSpPr>
        <p:spPr>
          <a:xfrm>
            <a:off x="6669024" y="3779520"/>
            <a:ext cx="5145024" cy="512064"/>
          </a:xfrm>
          <a:prstGeom prst="rect">
            <a:avLst/>
          </a:prstGeom>
          <a:solidFill>
            <a:srgbClr val="E0F2F1"/>
          </a:solidFill>
          <a:ln w="12700">
            <a:solidFill>
              <a:srgbClr val="DDDDDD"/>
            </a:solidFill>
            <a:prstDash val="solid"/>
          </a:ln>
        </p:spPr>
        <p:txBody>
          <a:bodyPr/>
          <a:lstStyle/>
          <a:p>
            <a:endParaRPr lang="en-US" sz="2400"/>
          </a:p>
        </p:txBody>
      </p:sp>
      <p:sp>
        <p:nvSpPr>
          <p:cNvPr id="39" name="Text 37"/>
          <p:cNvSpPr/>
          <p:nvPr/>
        </p:nvSpPr>
        <p:spPr>
          <a:xfrm>
            <a:off x="6803136" y="3828288"/>
            <a:ext cx="2682240" cy="414528"/>
          </a:xfrm>
          <a:prstGeom prst="rect">
            <a:avLst/>
          </a:prstGeom>
          <a:noFill/>
          <a:ln/>
        </p:spPr>
        <p:txBody>
          <a:bodyPr wrap="square" lIns="0" tIns="0" rIns="0" bIns="0" rtlCol="0" anchor="ctr"/>
          <a:lstStyle/>
          <a:p>
            <a:r>
              <a:rPr lang="en-US" sz="1200" dirty="0">
                <a:solidFill>
                  <a:srgbClr val="1A1A1A"/>
                </a:solidFill>
                <a:latin typeface="Calibri" pitchFamily="34" charset="0"/>
                <a:ea typeface="Calibri" pitchFamily="34" charset="-122"/>
                <a:cs typeface="Calibri" pitchFamily="34" charset="-120"/>
              </a:rPr>
              <a:t>|r| = 0.80–1.00</a:t>
            </a:r>
            <a:endParaRPr lang="en-US" sz="1200" dirty="0"/>
          </a:p>
        </p:txBody>
      </p:sp>
      <p:sp>
        <p:nvSpPr>
          <p:cNvPr id="40" name="Text 38"/>
          <p:cNvSpPr/>
          <p:nvPr/>
        </p:nvSpPr>
        <p:spPr>
          <a:xfrm>
            <a:off x="9753600" y="3828288"/>
            <a:ext cx="1889760" cy="414528"/>
          </a:xfrm>
          <a:prstGeom prst="rect">
            <a:avLst/>
          </a:prstGeom>
          <a:noFill/>
          <a:ln/>
        </p:spPr>
        <p:txBody>
          <a:bodyPr wrap="square" lIns="0" tIns="0" rIns="0" bIns="0" rtlCol="0" anchor="ctr"/>
          <a:lstStyle/>
          <a:p>
            <a:pPr algn="r"/>
            <a:r>
              <a:rPr lang="en-US" sz="1200" b="1" dirty="0">
                <a:solidFill>
                  <a:srgbClr val="004D40"/>
                </a:solidFill>
              </a:rPr>
              <a:t>Very strong</a:t>
            </a:r>
            <a:endParaRPr lang="en-US" sz="1200" dirty="0"/>
          </a:p>
        </p:txBody>
      </p:sp>
      <p:sp>
        <p:nvSpPr>
          <p:cNvPr id="41" name="Text 39"/>
          <p:cNvSpPr/>
          <p:nvPr/>
        </p:nvSpPr>
        <p:spPr>
          <a:xfrm>
            <a:off x="6669024" y="4389120"/>
            <a:ext cx="5145024" cy="46329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Negative r = inverse relationship</a:t>
            </a:r>
            <a:endParaRPr lang="en-US" sz="1133" dirty="0"/>
          </a:p>
          <a:p>
            <a:r>
              <a:rPr lang="en-US" sz="1133" i="1" dirty="0">
                <a:solidFill>
                  <a:srgbClr val="455A64"/>
                </a:solidFill>
                <a:latin typeface="Calibri" pitchFamily="34" charset="0"/>
                <a:ea typeface="Calibri" pitchFamily="34" charset="-122"/>
                <a:cs typeface="Calibri" pitchFamily="34" charset="-120"/>
              </a:rPr>
              <a:t>(e.g. ↑ fatigue = ↓ grip)</a:t>
            </a:r>
            <a:endParaRPr lang="en-US" sz="1133" dirty="0"/>
          </a:p>
        </p:txBody>
      </p:sp>
      <p:sp>
        <p:nvSpPr>
          <p:cNvPr id="42" name="Shape 40"/>
          <p:cNvSpPr/>
          <p:nvPr/>
        </p:nvSpPr>
        <p:spPr>
          <a:xfrm>
            <a:off x="219456" y="5754624"/>
            <a:ext cx="11753088" cy="463296"/>
          </a:xfrm>
          <a:prstGeom prst="rect">
            <a:avLst/>
          </a:prstGeom>
          <a:solidFill>
            <a:srgbClr val="FFF3E0"/>
          </a:solidFill>
          <a:ln w="19050">
            <a:solidFill>
              <a:srgbClr val="F57F17"/>
            </a:solidFill>
            <a:prstDash val="solid"/>
          </a:ln>
        </p:spPr>
        <p:txBody>
          <a:bodyPr/>
          <a:lstStyle/>
          <a:p>
            <a:endParaRPr lang="en-US" sz="2400"/>
          </a:p>
        </p:txBody>
      </p:sp>
      <p:sp>
        <p:nvSpPr>
          <p:cNvPr id="43" name="Text 41"/>
          <p:cNvSpPr/>
          <p:nvPr/>
        </p:nvSpPr>
        <p:spPr>
          <a:xfrm>
            <a:off x="365760" y="5754624"/>
            <a:ext cx="11533632" cy="463296"/>
          </a:xfrm>
          <a:prstGeom prst="rect">
            <a:avLst/>
          </a:prstGeom>
          <a:noFill/>
          <a:ln/>
        </p:spPr>
        <p:txBody>
          <a:bodyPr wrap="square" lIns="0" tIns="0" rIns="0" bIns="0" rtlCol="0" anchor="ctr"/>
          <a:lstStyle/>
          <a:p>
            <a:r>
              <a:rPr lang="en-US" sz="1200" dirty="0">
                <a:solidFill>
                  <a:srgbClr val="4A2500"/>
                </a:solidFill>
                <a:latin typeface="Calibri" pitchFamily="34" charset="0"/>
                <a:ea typeface="Calibri" pitchFamily="34" charset="-122"/>
                <a:cs typeface="Calibri" pitchFamily="34" charset="-120"/>
              </a:rPr>
              <a:t>💡  Add a scatter plot to visually confirm linearity before interpreting r. Graphs → Legacy Dialogs → Scatter/Dot → Simple Scatter.</a:t>
            </a:r>
            <a:endParaRPr lang="en-US" sz="1200" dirty="0"/>
          </a:p>
        </p:txBody>
      </p:sp>
      <p:sp>
        <p:nvSpPr>
          <p:cNvPr id="44" name="Shape 42"/>
          <p:cNvSpPr/>
          <p:nvPr/>
        </p:nvSpPr>
        <p:spPr>
          <a:xfrm>
            <a:off x="219456" y="6315456"/>
            <a:ext cx="11753088" cy="585216"/>
          </a:xfrm>
          <a:prstGeom prst="rect">
            <a:avLst/>
          </a:prstGeom>
          <a:solidFill>
            <a:srgbClr val="E8F5E9"/>
          </a:solidFill>
          <a:ln w="19050">
            <a:solidFill>
              <a:srgbClr val="1B5E20"/>
            </a:solidFill>
            <a:prstDash val="solid"/>
          </a:ln>
        </p:spPr>
        <p:txBody>
          <a:bodyPr/>
          <a:lstStyle/>
          <a:p>
            <a:endParaRPr lang="en-US" sz="2400"/>
          </a:p>
        </p:txBody>
      </p:sp>
      <p:sp>
        <p:nvSpPr>
          <p:cNvPr id="45" name="Shape 43"/>
          <p:cNvSpPr/>
          <p:nvPr/>
        </p:nvSpPr>
        <p:spPr>
          <a:xfrm>
            <a:off x="219456" y="6315456"/>
            <a:ext cx="73152" cy="585216"/>
          </a:xfrm>
          <a:prstGeom prst="rect">
            <a:avLst/>
          </a:prstGeom>
          <a:solidFill>
            <a:srgbClr val="1B5E20"/>
          </a:solidFill>
          <a:ln w="12700">
            <a:solidFill>
              <a:srgbClr val="1B5E20"/>
            </a:solidFill>
            <a:prstDash val="solid"/>
          </a:ln>
        </p:spPr>
        <p:txBody>
          <a:bodyPr/>
          <a:lstStyle/>
          <a:p>
            <a:endParaRPr lang="en-US" sz="2400"/>
          </a:p>
        </p:txBody>
      </p:sp>
      <p:sp>
        <p:nvSpPr>
          <p:cNvPr id="46" name="Text 44"/>
          <p:cNvSpPr/>
          <p:nvPr/>
        </p:nvSpPr>
        <p:spPr>
          <a:xfrm>
            <a:off x="390144" y="6388608"/>
            <a:ext cx="11509248" cy="438912"/>
          </a:xfrm>
          <a:prstGeom prst="rect">
            <a:avLst/>
          </a:prstGeom>
          <a:noFill/>
          <a:ln/>
        </p:spPr>
        <p:txBody>
          <a:bodyPr wrap="square" lIns="0" tIns="0" rIns="0" bIns="0" rtlCol="0" anchor="t"/>
          <a:lstStyle/>
          <a:p>
            <a:r>
              <a:rPr lang="en-US" sz="1173" b="1" dirty="0">
                <a:solidFill>
                  <a:srgbClr val="1B5E20"/>
                </a:solidFill>
                <a:latin typeface="Calibri" pitchFamily="34" charset="0"/>
                <a:ea typeface="Calibri" pitchFamily="34" charset="-122"/>
                <a:cs typeface="Calibri" pitchFamily="34" charset="-120"/>
              </a:rPr>
              <a:t>✏  Write-up example
</a:t>
            </a:r>
            <a:endParaRPr lang="en-US" sz="1173" dirty="0"/>
          </a:p>
          <a:p>
            <a:r>
              <a:rPr lang="en-US" sz="1173" i="1" dirty="0">
                <a:solidFill>
                  <a:srgbClr val="183018"/>
                </a:solidFill>
                <a:latin typeface="Calibri" pitchFamily="34" charset="0"/>
                <a:ea typeface="Calibri" pitchFamily="34" charset="-122"/>
                <a:cs typeface="Calibri" pitchFamily="34" charset="-120"/>
              </a:rPr>
              <a:t>Pearson correlation analysis was conducted to examine the relationship between IPAQ total MET-min/week and dominant grip strength.</a:t>
            </a:r>
            <a:endParaRPr lang="en-US" sz="1173"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13</a:t>
            </a:r>
            <a:endParaRPr lang="en-US" sz="1067" dirty="0"/>
          </a:p>
        </p:txBody>
      </p:sp>
      <p:sp>
        <p:nvSpPr>
          <p:cNvPr id="3" name="Shape 1"/>
          <p:cNvSpPr/>
          <p:nvPr/>
        </p:nvSpPr>
        <p:spPr>
          <a:xfrm>
            <a:off x="0" y="0"/>
            <a:ext cx="12192000" cy="853440"/>
          </a:xfrm>
          <a:prstGeom prst="rect">
            <a:avLst/>
          </a:prstGeom>
          <a:solidFill>
            <a:srgbClr val="2E75B6"/>
          </a:solidFill>
          <a:ln w="12700">
            <a:solidFill>
              <a:srgbClr val="2E75B6"/>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Correlation: Output, Scatter Plot &amp; Write-Up</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r = .559, p = .010 — significant moderate positive relationship</a:t>
            </a:r>
            <a:endParaRPr lang="en-US" sz="1333" dirty="0"/>
          </a:p>
        </p:txBody>
      </p:sp>
      <p:pic>
        <p:nvPicPr>
          <p:cNvPr id="6" name="Image 0" descr="preencoded.png"/>
          <p:cNvPicPr>
            <a:picLocks noChangeAspect="1"/>
          </p:cNvPicPr>
          <p:nvPr/>
        </p:nvPicPr>
        <p:blipFill>
          <a:blip r:embed="rId3"/>
          <a:stretch>
            <a:fillRect/>
          </a:stretch>
        </p:blipFill>
        <p:spPr>
          <a:xfrm>
            <a:off x="219456" y="1036320"/>
            <a:ext cx="7985760" cy="3474720"/>
          </a:xfrm>
          <a:prstGeom prst="rect">
            <a:avLst/>
          </a:prstGeom>
        </p:spPr>
      </p:pic>
      <p:sp>
        <p:nvSpPr>
          <p:cNvPr id="7" name="Shape 4"/>
          <p:cNvSpPr/>
          <p:nvPr/>
        </p:nvSpPr>
        <p:spPr>
          <a:xfrm>
            <a:off x="219456" y="1036320"/>
            <a:ext cx="2194560" cy="268224"/>
          </a:xfrm>
          <a:prstGeom prst="rect">
            <a:avLst/>
          </a:prstGeom>
          <a:solidFill>
            <a:srgbClr val="2E75B6"/>
          </a:solidFill>
          <a:ln w="12700">
            <a:solidFill>
              <a:srgbClr val="2E75B6"/>
            </a:solidFill>
            <a:prstDash val="solid"/>
          </a:ln>
        </p:spPr>
        <p:txBody>
          <a:bodyPr/>
          <a:lstStyle/>
          <a:p>
            <a:endParaRPr lang="en-US" sz="2400"/>
          </a:p>
        </p:txBody>
      </p:sp>
      <p:sp>
        <p:nvSpPr>
          <p:cNvPr id="8" name="Text 5"/>
          <p:cNvSpPr/>
          <p:nvPr/>
        </p:nvSpPr>
        <p:spPr>
          <a:xfrm>
            <a:off x="219456" y="1036320"/>
            <a:ext cx="2194560" cy="268224"/>
          </a:xfrm>
          <a:prstGeom prst="rect">
            <a:avLst/>
          </a:prstGeom>
          <a:noFill/>
          <a:ln/>
        </p:spPr>
        <p:txBody>
          <a:bodyPr wrap="square" lIns="0" tIns="0" rIns="0" bIns="0" rtlCol="0" anchor="ctr"/>
          <a:lstStyle/>
          <a:p>
            <a:pPr algn="ctr"/>
            <a:r>
              <a:rPr lang="en-US" sz="1067" b="1" dirty="0">
                <a:solidFill>
                  <a:srgbClr val="FFFFFF"/>
                </a:solidFill>
              </a:rPr>
              <a:t>SPSS Output — Correlation Matrix</a:t>
            </a:r>
            <a:endParaRPr lang="en-US" sz="1067" dirty="0"/>
          </a:p>
        </p:txBody>
      </p:sp>
      <p:pic>
        <p:nvPicPr>
          <p:cNvPr id="9" name="Image 1" descr="preencoded.png"/>
          <p:cNvPicPr>
            <a:picLocks noChangeAspect="1"/>
          </p:cNvPicPr>
          <p:nvPr/>
        </p:nvPicPr>
        <p:blipFill>
          <a:blip r:embed="rId4"/>
          <a:stretch>
            <a:fillRect/>
          </a:stretch>
        </p:blipFill>
        <p:spPr>
          <a:xfrm>
            <a:off x="8388096" y="1036320"/>
            <a:ext cx="3584448" cy="3474720"/>
          </a:xfrm>
          <a:prstGeom prst="rect">
            <a:avLst/>
          </a:prstGeom>
        </p:spPr>
      </p:pic>
      <p:sp>
        <p:nvSpPr>
          <p:cNvPr id="10" name="Shape 6"/>
          <p:cNvSpPr/>
          <p:nvPr/>
        </p:nvSpPr>
        <p:spPr>
          <a:xfrm>
            <a:off x="8388096" y="1036320"/>
            <a:ext cx="2194560" cy="268224"/>
          </a:xfrm>
          <a:prstGeom prst="rect">
            <a:avLst/>
          </a:prstGeom>
          <a:solidFill>
            <a:srgbClr val="2E75B6"/>
          </a:solidFill>
          <a:ln w="12700">
            <a:solidFill>
              <a:srgbClr val="2E75B6"/>
            </a:solidFill>
            <a:prstDash val="solid"/>
          </a:ln>
        </p:spPr>
        <p:txBody>
          <a:bodyPr/>
          <a:lstStyle/>
          <a:p>
            <a:endParaRPr lang="en-US" sz="2400"/>
          </a:p>
        </p:txBody>
      </p:sp>
      <p:sp>
        <p:nvSpPr>
          <p:cNvPr id="11" name="Text 7"/>
          <p:cNvSpPr/>
          <p:nvPr/>
        </p:nvSpPr>
        <p:spPr>
          <a:xfrm>
            <a:off x="8388096" y="1036320"/>
            <a:ext cx="2194560" cy="268224"/>
          </a:xfrm>
          <a:prstGeom prst="rect">
            <a:avLst/>
          </a:prstGeom>
          <a:noFill/>
          <a:ln/>
        </p:spPr>
        <p:txBody>
          <a:bodyPr wrap="square" lIns="0" tIns="0" rIns="0" bIns="0" rtlCol="0" anchor="ctr"/>
          <a:lstStyle/>
          <a:p>
            <a:pPr algn="ctr"/>
            <a:r>
              <a:rPr lang="en-US" sz="1067" b="1" dirty="0">
                <a:solidFill>
                  <a:srgbClr val="FFFFFF"/>
                </a:solidFill>
              </a:rPr>
              <a:t>Scatter Plot</a:t>
            </a:r>
            <a:endParaRPr lang="en-US" sz="1067" dirty="0"/>
          </a:p>
        </p:txBody>
      </p:sp>
      <p:sp>
        <p:nvSpPr>
          <p:cNvPr id="12" name="Shape 8"/>
          <p:cNvSpPr/>
          <p:nvPr/>
        </p:nvSpPr>
        <p:spPr>
          <a:xfrm>
            <a:off x="219457" y="4608576"/>
            <a:ext cx="2253081" cy="560832"/>
          </a:xfrm>
          <a:prstGeom prst="rect">
            <a:avLst/>
          </a:prstGeom>
          <a:solidFill>
            <a:srgbClr val="F8FAFC"/>
          </a:solidFill>
          <a:ln w="12700">
            <a:solidFill>
              <a:srgbClr val="2E75B6"/>
            </a:solidFill>
            <a:prstDash val="solid"/>
          </a:ln>
        </p:spPr>
        <p:txBody>
          <a:bodyPr/>
          <a:lstStyle/>
          <a:p>
            <a:endParaRPr lang="en-US" sz="2400"/>
          </a:p>
        </p:txBody>
      </p:sp>
      <p:sp>
        <p:nvSpPr>
          <p:cNvPr id="13" name="Shape 9"/>
          <p:cNvSpPr/>
          <p:nvPr/>
        </p:nvSpPr>
        <p:spPr>
          <a:xfrm>
            <a:off x="219456" y="4608576"/>
            <a:ext cx="73152" cy="560832"/>
          </a:xfrm>
          <a:prstGeom prst="rect">
            <a:avLst/>
          </a:prstGeom>
          <a:solidFill>
            <a:srgbClr val="2E75B6"/>
          </a:solidFill>
          <a:ln w="12700">
            <a:solidFill>
              <a:srgbClr val="2E75B6"/>
            </a:solidFill>
            <a:prstDash val="solid"/>
          </a:ln>
        </p:spPr>
        <p:txBody>
          <a:bodyPr/>
          <a:lstStyle/>
          <a:p>
            <a:endParaRPr lang="en-US" sz="2400"/>
          </a:p>
        </p:txBody>
      </p:sp>
      <p:sp>
        <p:nvSpPr>
          <p:cNvPr id="14" name="Text 10"/>
          <p:cNvSpPr/>
          <p:nvPr/>
        </p:nvSpPr>
        <p:spPr>
          <a:xfrm>
            <a:off x="341377" y="4645152"/>
            <a:ext cx="2070201" cy="243840"/>
          </a:xfrm>
          <a:prstGeom prst="rect">
            <a:avLst/>
          </a:prstGeom>
          <a:noFill/>
          <a:ln/>
        </p:spPr>
        <p:txBody>
          <a:bodyPr wrap="square" lIns="0" tIns="0" rIns="0" bIns="0" rtlCol="0" anchor="ctr"/>
          <a:lstStyle/>
          <a:p>
            <a:r>
              <a:rPr lang="en-US" sz="1133" b="1" dirty="0">
                <a:solidFill>
                  <a:srgbClr val="2E75B6"/>
                </a:solidFill>
              </a:rPr>
              <a:t>1  r = .559</a:t>
            </a:r>
            <a:endParaRPr lang="en-US" sz="1133" dirty="0"/>
          </a:p>
        </p:txBody>
      </p:sp>
      <p:sp>
        <p:nvSpPr>
          <p:cNvPr id="15" name="Text 11"/>
          <p:cNvSpPr/>
          <p:nvPr/>
        </p:nvSpPr>
        <p:spPr>
          <a:xfrm>
            <a:off x="341377" y="4901184"/>
            <a:ext cx="2070201" cy="243840"/>
          </a:xfrm>
          <a:prstGeom prst="rect">
            <a:avLst/>
          </a:prstGeom>
          <a:noFill/>
          <a:ln/>
        </p:spPr>
        <p:txBody>
          <a:bodyPr wrap="square" lIns="0" tIns="0" rIns="0" bIns="0" rtlCol="0" anchor="ctr"/>
          <a:lstStyle/>
          <a:p>
            <a:r>
              <a:rPr lang="en-US" sz="1067" i="1" dirty="0">
                <a:solidFill>
                  <a:srgbClr val="1A1A1A"/>
                </a:solidFill>
              </a:rPr>
              <a:t>Moderate-to-strong positive correlation</a:t>
            </a:r>
            <a:endParaRPr lang="en-US" sz="1067" dirty="0"/>
          </a:p>
        </p:txBody>
      </p:sp>
      <p:sp>
        <p:nvSpPr>
          <p:cNvPr id="16" name="Shape 12"/>
          <p:cNvSpPr/>
          <p:nvPr/>
        </p:nvSpPr>
        <p:spPr>
          <a:xfrm>
            <a:off x="2570074" y="4608576"/>
            <a:ext cx="2253081" cy="560832"/>
          </a:xfrm>
          <a:prstGeom prst="rect">
            <a:avLst/>
          </a:prstGeom>
          <a:solidFill>
            <a:srgbClr val="F8FAFC"/>
          </a:solidFill>
          <a:ln w="12700">
            <a:solidFill>
              <a:srgbClr val="C00000"/>
            </a:solidFill>
            <a:prstDash val="solid"/>
          </a:ln>
        </p:spPr>
        <p:txBody>
          <a:bodyPr/>
          <a:lstStyle/>
          <a:p>
            <a:endParaRPr lang="en-US" sz="2400"/>
          </a:p>
        </p:txBody>
      </p:sp>
      <p:sp>
        <p:nvSpPr>
          <p:cNvPr id="17" name="Shape 13"/>
          <p:cNvSpPr/>
          <p:nvPr/>
        </p:nvSpPr>
        <p:spPr>
          <a:xfrm>
            <a:off x="2570073" y="4608576"/>
            <a:ext cx="73152" cy="560832"/>
          </a:xfrm>
          <a:prstGeom prst="rect">
            <a:avLst/>
          </a:prstGeom>
          <a:solidFill>
            <a:srgbClr val="C00000"/>
          </a:solidFill>
          <a:ln w="12700">
            <a:solidFill>
              <a:srgbClr val="C00000"/>
            </a:solidFill>
            <a:prstDash val="solid"/>
          </a:ln>
        </p:spPr>
        <p:txBody>
          <a:bodyPr/>
          <a:lstStyle/>
          <a:p>
            <a:endParaRPr lang="en-US" sz="2400"/>
          </a:p>
        </p:txBody>
      </p:sp>
      <p:sp>
        <p:nvSpPr>
          <p:cNvPr id="18" name="Text 14"/>
          <p:cNvSpPr/>
          <p:nvPr/>
        </p:nvSpPr>
        <p:spPr>
          <a:xfrm>
            <a:off x="2691994" y="4645152"/>
            <a:ext cx="2070201" cy="243840"/>
          </a:xfrm>
          <a:prstGeom prst="rect">
            <a:avLst/>
          </a:prstGeom>
          <a:noFill/>
          <a:ln/>
        </p:spPr>
        <p:txBody>
          <a:bodyPr wrap="square" lIns="0" tIns="0" rIns="0" bIns="0" rtlCol="0" anchor="ctr"/>
          <a:lstStyle/>
          <a:p>
            <a:r>
              <a:rPr lang="en-US" sz="1133" b="1" dirty="0">
                <a:solidFill>
                  <a:srgbClr val="C00000"/>
                </a:solidFill>
              </a:rPr>
              <a:t>2  Sig. = .010</a:t>
            </a:r>
            <a:endParaRPr lang="en-US" sz="1133" dirty="0"/>
          </a:p>
        </p:txBody>
      </p:sp>
      <p:sp>
        <p:nvSpPr>
          <p:cNvPr id="19" name="Text 15"/>
          <p:cNvSpPr/>
          <p:nvPr/>
        </p:nvSpPr>
        <p:spPr>
          <a:xfrm>
            <a:off x="2691994" y="4901184"/>
            <a:ext cx="2070201" cy="243840"/>
          </a:xfrm>
          <a:prstGeom prst="rect">
            <a:avLst/>
          </a:prstGeom>
          <a:noFill/>
          <a:ln/>
        </p:spPr>
        <p:txBody>
          <a:bodyPr wrap="square" lIns="0" tIns="0" rIns="0" bIns="0" rtlCol="0" anchor="ctr"/>
          <a:lstStyle/>
          <a:p>
            <a:r>
              <a:rPr lang="en-US" sz="1067" i="1" dirty="0">
                <a:solidFill>
                  <a:srgbClr val="1A1A1A"/>
                </a:solidFill>
              </a:rPr>
              <a:t>p &lt; .05 — statistically significant ✅</a:t>
            </a:r>
            <a:endParaRPr lang="en-US" sz="1067" dirty="0"/>
          </a:p>
        </p:txBody>
      </p:sp>
      <p:sp>
        <p:nvSpPr>
          <p:cNvPr id="20" name="Shape 16"/>
          <p:cNvSpPr/>
          <p:nvPr/>
        </p:nvSpPr>
        <p:spPr>
          <a:xfrm>
            <a:off x="4920692" y="4608576"/>
            <a:ext cx="2253081" cy="560832"/>
          </a:xfrm>
          <a:prstGeom prst="rect">
            <a:avLst/>
          </a:prstGeom>
          <a:solidFill>
            <a:srgbClr val="F8FAFC"/>
          </a:solidFill>
          <a:ln w="12700">
            <a:solidFill>
              <a:srgbClr val="1B5E20"/>
            </a:solidFill>
            <a:prstDash val="solid"/>
          </a:ln>
        </p:spPr>
        <p:txBody>
          <a:bodyPr/>
          <a:lstStyle/>
          <a:p>
            <a:endParaRPr lang="en-US" sz="2400"/>
          </a:p>
        </p:txBody>
      </p:sp>
      <p:sp>
        <p:nvSpPr>
          <p:cNvPr id="21" name="Shape 17"/>
          <p:cNvSpPr/>
          <p:nvPr/>
        </p:nvSpPr>
        <p:spPr>
          <a:xfrm>
            <a:off x="4920691" y="4608576"/>
            <a:ext cx="73152" cy="560832"/>
          </a:xfrm>
          <a:prstGeom prst="rect">
            <a:avLst/>
          </a:prstGeom>
          <a:solidFill>
            <a:srgbClr val="1B5E20"/>
          </a:solidFill>
          <a:ln w="12700">
            <a:solidFill>
              <a:srgbClr val="1B5E20"/>
            </a:solidFill>
            <a:prstDash val="solid"/>
          </a:ln>
        </p:spPr>
        <p:txBody>
          <a:bodyPr/>
          <a:lstStyle/>
          <a:p>
            <a:endParaRPr lang="en-US" sz="2400"/>
          </a:p>
        </p:txBody>
      </p:sp>
      <p:sp>
        <p:nvSpPr>
          <p:cNvPr id="22" name="Text 18"/>
          <p:cNvSpPr/>
          <p:nvPr/>
        </p:nvSpPr>
        <p:spPr>
          <a:xfrm>
            <a:off x="5042612" y="4645152"/>
            <a:ext cx="2070201" cy="243840"/>
          </a:xfrm>
          <a:prstGeom prst="rect">
            <a:avLst/>
          </a:prstGeom>
          <a:noFill/>
          <a:ln/>
        </p:spPr>
        <p:txBody>
          <a:bodyPr wrap="square" lIns="0" tIns="0" rIns="0" bIns="0" rtlCol="0" anchor="ctr"/>
          <a:lstStyle/>
          <a:p>
            <a:r>
              <a:rPr lang="en-US" sz="1133" b="1" dirty="0">
                <a:solidFill>
                  <a:srgbClr val="1B5E20"/>
                </a:solidFill>
              </a:rPr>
              <a:t>3  Direction</a:t>
            </a:r>
            <a:endParaRPr lang="en-US" sz="1133" dirty="0"/>
          </a:p>
        </p:txBody>
      </p:sp>
      <p:sp>
        <p:nvSpPr>
          <p:cNvPr id="23" name="Text 19"/>
          <p:cNvSpPr/>
          <p:nvPr/>
        </p:nvSpPr>
        <p:spPr>
          <a:xfrm>
            <a:off x="5042612" y="4901184"/>
            <a:ext cx="2070201" cy="243840"/>
          </a:xfrm>
          <a:prstGeom prst="rect">
            <a:avLst/>
          </a:prstGeom>
          <a:noFill/>
          <a:ln/>
        </p:spPr>
        <p:txBody>
          <a:bodyPr wrap="square" lIns="0" tIns="0" rIns="0" bIns="0" rtlCol="0" anchor="ctr"/>
          <a:lstStyle/>
          <a:p>
            <a:r>
              <a:rPr lang="en-US" sz="1067" i="1" dirty="0">
                <a:solidFill>
                  <a:srgbClr val="1A1A1A"/>
                </a:solidFill>
              </a:rPr>
              <a:t>Positive: more activity = stronger grip</a:t>
            </a:r>
            <a:endParaRPr lang="en-US" sz="1067" dirty="0"/>
          </a:p>
        </p:txBody>
      </p:sp>
      <p:sp>
        <p:nvSpPr>
          <p:cNvPr id="24" name="Shape 20"/>
          <p:cNvSpPr/>
          <p:nvPr/>
        </p:nvSpPr>
        <p:spPr>
          <a:xfrm>
            <a:off x="7271310" y="4608576"/>
            <a:ext cx="2253081" cy="560832"/>
          </a:xfrm>
          <a:prstGeom prst="rect">
            <a:avLst/>
          </a:prstGeom>
          <a:solidFill>
            <a:srgbClr val="F8FAFC"/>
          </a:solidFill>
          <a:ln w="12700">
            <a:solidFill>
              <a:srgbClr val="455A64"/>
            </a:solidFill>
            <a:prstDash val="solid"/>
          </a:ln>
        </p:spPr>
        <p:txBody>
          <a:bodyPr/>
          <a:lstStyle/>
          <a:p>
            <a:endParaRPr lang="en-US" sz="2400"/>
          </a:p>
        </p:txBody>
      </p:sp>
      <p:sp>
        <p:nvSpPr>
          <p:cNvPr id="25" name="Shape 21"/>
          <p:cNvSpPr/>
          <p:nvPr/>
        </p:nvSpPr>
        <p:spPr>
          <a:xfrm>
            <a:off x="7271309" y="4608576"/>
            <a:ext cx="73152" cy="560832"/>
          </a:xfrm>
          <a:prstGeom prst="rect">
            <a:avLst/>
          </a:prstGeom>
          <a:solidFill>
            <a:srgbClr val="455A64"/>
          </a:solidFill>
          <a:ln w="12700">
            <a:solidFill>
              <a:srgbClr val="455A64"/>
            </a:solidFill>
            <a:prstDash val="solid"/>
          </a:ln>
        </p:spPr>
        <p:txBody>
          <a:bodyPr/>
          <a:lstStyle/>
          <a:p>
            <a:endParaRPr lang="en-US" sz="2400"/>
          </a:p>
        </p:txBody>
      </p:sp>
      <p:sp>
        <p:nvSpPr>
          <p:cNvPr id="26" name="Text 22"/>
          <p:cNvSpPr/>
          <p:nvPr/>
        </p:nvSpPr>
        <p:spPr>
          <a:xfrm>
            <a:off x="7393230" y="4645152"/>
            <a:ext cx="2070201" cy="243840"/>
          </a:xfrm>
          <a:prstGeom prst="rect">
            <a:avLst/>
          </a:prstGeom>
          <a:noFill/>
          <a:ln/>
        </p:spPr>
        <p:txBody>
          <a:bodyPr wrap="square" lIns="0" tIns="0" rIns="0" bIns="0" rtlCol="0" anchor="ctr"/>
          <a:lstStyle/>
          <a:p>
            <a:r>
              <a:rPr lang="en-US" sz="1133" b="1" dirty="0">
                <a:solidFill>
                  <a:srgbClr val="455A64"/>
                </a:solidFill>
              </a:rPr>
              <a:t>4  Diagonal = 1.000</a:t>
            </a:r>
            <a:endParaRPr lang="en-US" sz="1133" dirty="0"/>
          </a:p>
        </p:txBody>
      </p:sp>
      <p:sp>
        <p:nvSpPr>
          <p:cNvPr id="27" name="Text 23"/>
          <p:cNvSpPr/>
          <p:nvPr/>
        </p:nvSpPr>
        <p:spPr>
          <a:xfrm>
            <a:off x="7393230" y="4901184"/>
            <a:ext cx="2070201" cy="243840"/>
          </a:xfrm>
          <a:prstGeom prst="rect">
            <a:avLst/>
          </a:prstGeom>
          <a:noFill/>
          <a:ln/>
        </p:spPr>
        <p:txBody>
          <a:bodyPr wrap="square" lIns="0" tIns="0" rIns="0" bIns="0" rtlCol="0" anchor="ctr"/>
          <a:lstStyle/>
          <a:p>
            <a:r>
              <a:rPr lang="en-US" sz="1067" i="1" dirty="0">
                <a:solidFill>
                  <a:srgbClr val="1A1A1A"/>
                </a:solidFill>
              </a:rPr>
              <a:t>Variable always perfectly correlates with itself</a:t>
            </a:r>
            <a:endParaRPr lang="en-US" sz="1067" dirty="0"/>
          </a:p>
        </p:txBody>
      </p:sp>
      <p:sp>
        <p:nvSpPr>
          <p:cNvPr id="28" name="Shape 24"/>
          <p:cNvSpPr/>
          <p:nvPr/>
        </p:nvSpPr>
        <p:spPr>
          <a:xfrm>
            <a:off x="9621928" y="4608576"/>
            <a:ext cx="2253081" cy="560832"/>
          </a:xfrm>
          <a:prstGeom prst="rect">
            <a:avLst/>
          </a:prstGeom>
          <a:solidFill>
            <a:srgbClr val="F8FAFC"/>
          </a:solidFill>
          <a:ln w="12700">
            <a:solidFill>
              <a:srgbClr val="004D40"/>
            </a:solidFill>
            <a:prstDash val="solid"/>
          </a:ln>
        </p:spPr>
        <p:txBody>
          <a:bodyPr/>
          <a:lstStyle/>
          <a:p>
            <a:endParaRPr lang="en-US" sz="2400"/>
          </a:p>
        </p:txBody>
      </p:sp>
      <p:sp>
        <p:nvSpPr>
          <p:cNvPr id="29" name="Shape 25"/>
          <p:cNvSpPr/>
          <p:nvPr/>
        </p:nvSpPr>
        <p:spPr>
          <a:xfrm>
            <a:off x="9621927" y="4608576"/>
            <a:ext cx="73152" cy="560832"/>
          </a:xfrm>
          <a:prstGeom prst="rect">
            <a:avLst/>
          </a:prstGeom>
          <a:solidFill>
            <a:srgbClr val="004D40"/>
          </a:solidFill>
          <a:ln w="12700">
            <a:solidFill>
              <a:srgbClr val="004D40"/>
            </a:solidFill>
            <a:prstDash val="solid"/>
          </a:ln>
        </p:spPr>
        <p:txBody>
          <a:bodyPr/>
          <a:lstStyle/>
          <a:p>
            <a:endParaRPr lang="en-US" sz="2400"/>
          </a:p>
        </p:txBody>
      </p:sp>
      <p:sp>
        <p:nvSpPr>
          <p:cNvPr id="30" name="Text 26"/>
          <p:cNvSpPr/>
          <p:nvPr/>
        </p:nvSpPr>
        <p:spPr>
          <a:xfrm>
            <a:off x="9743848" y="4645152"/>
            <a:ext cx="2070201" cy="243840"/>
          </a:xfrm>
          <a:prstGeom prst="rect">
            <a:avLst/>
          </a:prstGeom>
          <a:noFill/>
          <a:ln/>
        </p:spPr>
        <p:txBody>
          <a:bodyPr wrap="square" lIns="0" tIns="0" rIns="0" bIns="0" rtlCol="0" anchor="ctr"/>
          <a:lstStyle/>
          <a:p>
            <a:r>
              <a:rPr lang="en-US" sz="1133" b="1" dirty="0">
                <a:solidFill>
                  <a:srgbClr val="004D40"/>
                </a:solidFill>
              </a:rPr>
              <a:t>5  Scatter plot</a:t>
            </a:r>
            <a:endParaRPr lang="en-US" sz="1133" dirty="0"/>
          </a:p>
        </p:txBody>
      </p:sp>
      <p:sp>
        <p:nvSpPr>
          <p:cNvPr id="31" name="Text 27"/>
          <p:cNvSpPr/>
          <p:nvPr/>
        </p:nvSpPr>
        <p:spPr>
          <a:xfrm>
            <a:off x="9743848" y="4901184"/>
            <a:ext cx="2070201" cy="243840"/>
          </a:xfrm>
          <a:prstGeom prst="rect">
            <a:avLst/>
          </a:prstGeom>
          <a:noFill/>
          <a:ln/>
        </p:spPr>
        <p:txBody>
          <a:bodyPr wrap="square" lIns="0" tIns="0" rIns="0" bIns="0" rtlCol="0" anchor="ctr"/>
          <a:lstStyle/>
          <a:p>
            <a:r>
              <a:rPr lang="en-US" sz="1067" i="1" dirty="0">
                <a:solidFill>
                  <a:srgbClr val="1A1A1A"/>
                </a:solidFill>
              </a:rPr>
              <a:t>Linear trend visible — Pearson appropriate</a:t>
            </a:r>
            <a:endParaRPr lang="en-US" sz="1067" dirty="0"/>
          </a:p>
        </p:txBody>
      </p:sp>
      <p:sp>
        <p:nvSpPr>
          <p:cNvPr id="32" name="Shape 28"/>
          <p:cNvSpPr/>
          <p:nvPr/>
        </p:nvSpPr>
        <p:spPr>
          <a:xfrm>
            <a:off x="219456" y="5754624"/>
            <a:ext cx="11753088" cy="999744"/>
          </a:xfrm>
          <a:prstGeom prst="rect">
            <a:avLst/>
          </a:prstGeom>
          <a:solidFill>
            <a:srgbClr val="E8F5E9"/>
          </a:solidFill>
          <a:ln w="19050">
            <a:solidFill>
              <a:srgbClr val="1B5E20"/>
            </a:solidFill>
            <a:prstDash val="solid"/>
          </a:ln>
        </p:spPr>
        <p:txBody>
          <a:bodyPr/>
          <a:lstStyle/>
          <a:p>
            <a:endParaRPr lang="en-US" sz="2400"/>
          </a:p>
        </p:txBody>
      </p:sp>
      <p:sp>
        <p:nvSpPr>
          <p:cNvPr id="33" name="Shape 29"/>
          <p:cNvSpPr/>
          <p:nvPr/>
        </p:nvSpPr>
        <p:spPr>
          <a:xfrm>
            <a:off x="219456" y="5754624"/>
            <a:ext cx="73152" cy="999744"/>
          </a:xfrm>
          <a:prstGeom prst="rect">
            <a:avLst/>
          </a:prstGeom>
          <a:solidFill>
            <a:srgbClr val="1B5E20"/>
          </a:solidFill>
          <a:ln w="12700">
            <a:solidFill>
              <a:srgbClr val="1B5E20"/>
            </a:solidFill>
            <a:prstDash val="solid"/>
          </a:ln>
        </p:spPr>
        <p:txBody>
          <a:bodyPr/>
          <a:lstStyle/>
          <a:p>
            <a:endParaRPr lang="en-US" sz="2400"/>
          </a:p>
        </p:txBody>
      </p:sp>
      <p:sp>
        <p:nvSpPr>
          <p:cNvPr id="34" name="Text 30"/>
          <p:cNvSpPr/>
          <p:nvPr/>
        </p:nvSpPr>
        <p:spPr>
          <a:xfrm>
            <a:off x="390144" y="5827776"/>
            <a:ext cx="11509248" cy="853440"/>
          </a:xfrm>
          <a:prstGeom prst="rect">
            <a:avLst/>
          </a:prstGeom>
          <a:noFill/>
          <a:ln/>
        </p:spPr>
        <p:txBody>
          <a:bodyPr wrap="square" lIns="0" tIns="0" rIns="0" bIns="0" rtlCol="0" anchor="t"/>
          <a:lstStyle/>
          <a:p>
            <a:r>
              <a:rPr lang="en-US" sz="1173" b="1" dirty="0">
                <a:solidFill>
                  <a:srgbClr val="1B5E20"/>
                </a:solidFill>
                <a:latin typeface="Calibri" pitchFamily="34" charset="0"/>
                <a:ea typeface="Calibri" pitchFamily="34" charset="-122"/>
                <a:cs typeface="Calibri" pitchFamily="34" charset="-120"/>
              </a:rPr>
              <a:t>✏  Write-up example
</a:t>
            </a:r>
            <a:endParaRPr lang="en-US" sz="1173" dirty="0"/>
          </a:p>
          <a:p>
            <a:r>
              <a:rPr lang="en-US" sz="1173" i="1" dirty="0">
                <a:solidFill>
                  <a:srgbClr val="183018"/>
                </a:solidFill>
                <a:latin typeface="Calibri" pitchFamily="34" charset="0"/>
                <a:ea typeface="Calibri" pitchFamily="34" charset="-122"/>
                <a:cs typeface="Calibri" pitchFamily="34" charset="-120"/>
              </a:rPr>
              <a:t>Pearson correlation analysis revealed a statistically significant moderate positive relationship between total physical activity and dominant grip strength; r(18) = .559, p = .010. Higher weekly MET-minutes were associated with greater grip strength. A scatter plot confirmed a broadly linear relationship with no extreme outliers.</a:t>
            </a:r>
            <a:endParaRPr lang="en-US" sz="1173"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14</a:t>
            </a:r>
            <a:endParaRPr lang="en-US" sz="1067" dirty="0"/>
          </a:p>
        </p:txBody>
      </p:sp>
      <p:sp>
        <p:nvSpPr>
          <p:cNvPr id="3" name="Shape 1"/>
          <p:cNvSpPr/>
          <p:nvPr/>
        </p:nvSpPr>
        <p:spPr>
          <a:xfrm>
            <a:off x="0" y="0"/>
            <a:ext cx="12192000" cy="853440"/>
          </a:xfrm>
          <a:prstGeom prst="rect">
            <a:avLst/>
          </a:prstGeom>
          <a:solidFill>
            <a:srgbClr val="1B5E20"/>
          </a:solidFill>
          <a:ln w="12700">
            <a:solidFill>
              <a:srgbClr val="1B5E20"/>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Step 5: Simple Linear Regression</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Research question: Can IPAQ total MET-minutes predict grip strength?</a:t>
            </a:r>
            <a:endParaRPr lang="en-US" sz="1333" dirty="0"/>
          </a:p>
        </p:txBody>
      </p:sp>
      <p:sp>
        <p:nvSpPr>
          <p:cNvPr id="6" name="Shape 4"/>
          <p:cNvSpPr/>
          <p:nvPr/>
        </p:nvSpPr>
        <p:spPr>
          <a:xfrm>
            <a:off x="219456" y="999744"/>
            <a:ext cx="11753088" cy="365760"/>
          </a:xfrm>
          <a:prstGeom prst="rect">
            <a:avLst/>
          </a:prstGeom>
          <a:solidFill>
            <a:srgbClr val="EFF3F8"/>
          </a:solidFill>
          <a:ln w="6350">
            <a:solidFill>
              <a:srgbClr val="C5D8EE"/>
            </a:solidFill>
            <a:prstDash val="solid"/>
          </a:ln>
        </p:spPr>
        <p:txBody>
          <a:bodyPr/>
          <a:lstStyle/>
          <a:p>
            <a:endParaRPr lang="en-US" sz="2400"/>
          </a:p>
        </p:txBody>
      </p:sp>
      <p:sp>
        <p:nvSpPr>
          <p:cNvPr id="7" name="Text 5"/>
          <p:cNvSpPr/>
          <p:nvPr/>
        </p:nvSpPr>
        <p:spPr>
          <a:xfrm>
            <a:off x="365760" y="999744"/>
            <a:ext cx="11338560" cy="365760"/>
          </a:xfrm>
          <a:prstGeom prst="rect">
            <a:avLst/>
          </a:prstGeom>
          <a:noFill/>
          <a:ln/>
        </p:spPr>
        <p:txBody>
          <a:bodyPr wrap="square" lIns="0" tIns="0" rIns="0" bIns="0" rtlCol="0" anchor="ctr"/>
          <a:lstStyle/>
          <a:p>
            <a:r>
              <a:rPr lang="en-US" sz="1200" b="1" dirty="0">
                <a:solidFill>
                  <a:srgbClr val="2E75B6"/>
                </a:solidFill>
                <a:latin typeface="Calibri" pitchFamily="34" charset="0"/>
                <a:ea typeface="Calibri" pitchFamily="34" charset="-122"/>
                <a:cs typeface="Calibri" pitchFamily="34" charset="-120"/>
              </a:rPr>
              <a:t>SPSS: </a:t>
            </a:r>
            <a:r>
              <a:rPr lang="en-US" sz="1200" dirty="0">
                <a:solidFill>
                  <a:srgbClr val="1A1A1A"/>
                </a:solidFill>
                <a:latin typeface="Calibri" pitchFamily="34" charset="0"/>
                <a:ea typeface="Calibri" pitchFamily="34" charset="-122"/>
                <a:cs typeface="Calibri" pitchFamily="34" charset="-120"/>
              </a:rPr>
              <a:t>Analyze  ›  Regression  ›  Linear…</a:t>
            </a:r>
            <a:endParaRPr lang="en-US" sz="1200" dirty="0"/>
          </a:p>
        </p:txBody>
      </p:sp>
      <p:sp>
        <p:nvSpPr>
          <p:cNvPr id="8" name="Shape 6"/>
          <p:cNvSpPr/>
          <p:nvPr/>
        </p:nvSpPr>
        <p:spPr>
          <a:xfrm>
            <a:off x="219456" y="1463040"/>
            <a:ext cx="438912" cy="438912"/>
          </a:xfrm>
          <a:prstGeom prst="ellipse">
            <a:avLst/>
          </a:prstGeom>
          <a:solidFill>
            <a:srgbClr val="1B5E20"/>
          </a:solidFill>
          <a:ln w="12700">
            <a:solidFill>
              <a:srgbClr val="1B5E20"/>
            </a:solidFill>
            <a:prstDash val="solid"/>
          </a:ln>
        </p:spPr>
        <p:txBody>
          <a:bodyPr/>
          <a:lstStyle/>
          <a:p>
            <a:endParaRPr lang="en-US" sz="2400"/>
          </a:p>
        </p:txBody>
      </p:sp>
      <p:sp>
        <p:nvSpPr>
          <p:cNvPr id="9" name="Text 7"/>
          <p:cNvSpPr/>
          <p:nvPr/>
        </p:nvSpPr>
        <p:spPr>
          <a:xfrm>
            <a:off x="219456" y="1475232"/>
            <a:ext cx="438912" cy="438912"/>
          </a:xfrm>
          <a:prstGeom prst="rect">
            <a:avLst/>
          </a:prstGeom>
          <a:noFill/>
          <a:ln/>
        </p:spPr>
        <p:txBody>
          <a:bodyPr wrap="square" lIns="0" tIns="0" rIns="0" bIns="0" rtlCol="0" anchor="ctr"/>
          <a:lstStyle/>
          <a:p>
            <a:pPr algn="ctr"/>
            <a:r>
              <a:rPr lang="en-US" sz="1600" b="1" dirty="0">
                <a:solidFill>
                  <a:srgbClr val="FFFFFF"/>
                </a:solidFill>
              </a:rPr>
              <a:t>1</a:t>
            </a:r>
            <a:endParaRPr lang="en-US" sz="1600" dirty="0"/>
          </a:p>
        </p:txBody>
      </p:sp>
      <p:sp>
        <p:nvSpPr>
          <p:cNvPr id="10" name="Text 8"/>
          <p:cNvSpPr/>
          <p:nvPr/>
        </p:nvSpPr>
        <p:spPr>
          <a:xfrm>
            <a:off x="780288" y="1463040"/>
            <a:ext cx="512064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Move GripDom to 'Dependent' box</a:t>
            </a:r>
            <a:endParaRPr lang="en-US" sz="1267" dirty="0"/>
          </a:p>
        </p:txBody>
      </p:sp>
      <p:sp>
        <p:nvSpPr>
          <p:cNvPr id="11" name="Text 9"/>
          <p:cNvSpPr/>
          <p:nvPr/>
        </p:nvSpPr>
        <p:spPr>
          <a:xfrm>
            <a:off x="780288" y="1780032"/>
            <a:ext cx="5120640" cy="34137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Your outcome / criterion variable</a:t>
            </a:r>
            <a:endParaRPr lang="en-US" sz="1133" dirty="0"/>
          </a:p>
        </p:txBody>
      </p:sp>
      <p:sp>
        <p:nvSpPr>
          <p:cNvPr id="12" name="Shape 10"/>
          <p:cNvSpPr/>
          <p:nvPr/>
        </p:nvSpPr>
        <p:spPr>
          <a:xfrm>
            <a:off x="219456" y="2438400"/>
            <a:ext cx="438912" cy="438912"/>
          </a:xfrm>
          <a:prstGeom prst="ellipse">
            <a:avLst/>
          </a:prstGeom>
          <a:solidFill>
            <a:srgbClr val="1B5E20"/>
          </a:solidFill>
          <a:ln w="12700">
            <a:solidFill>
              <a:srgbClr val="1B5E20"/>
            </a:solidFill>
            <a:prstDash val="solid"/>
          </a:ln>
        </p:spPr>
        <p:txBody>
          <a:bodyPr/>
          <a:lstStyle/>
          <a:p>
            <a:endParaRPr lang="en-US" sz="2400"/>
          </a:p>
        </p:txBody>
      </p:sp>
      <p:sp>
        <p:nvSpPr>
          <p:cNvPr id="13" name="Text 11"/>
          <p:cNvSpPr/>
          <p:nvPr/>
        </p:nvSpPr>
        <p:spPr>
          <a:xfrm>
            <a:off x="219456" y="2450592"/>
            <a:ext cx="438912" cy="438912"/>
          </a:xfrm>
          <a:prstGeom prst="rect">
            <a:avLst/>
          </a:prstGeom>
          <a:noFill/>
          <a:ln/>
        </p:spPr>
        <p:txBody>
          <a:bodyPr wrap="square" lIns="0" tIns="0" rIns="0" bIns="0" rtlCol="0" anchor="ctr"/>
          <a:lstStyle/>
          <a:p>
            <a:pPr algn="ctr"/>
            <a:r>
              <a:rPr lang="en-US" sz="1600" b="1" dirty="0">
                <a:solidFill>
                  <a:srgbClr val="FFFFFF"/>
                </a:solidFill>
              </a:rPr>
              <a:t>2</a:t>
            </a:r>
            <a:endParaRPr lang="en-US" sz="1600" dirty="0"/>
          </a:p>
        </p:txBody>
      </p:sp>
      <p:sp>
        <p:nvSpPr>
          <p:cNvPr id="14" name="Text 12"/>
          <p:cNvSpPr/>
          <p:nvPr/>
        </p:nvSpPr>
        <p:spPr>
          <a:xfrm>
            <a:off x="780288" y="2438400"/>
            <a:ext cx="512064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Move IPAQ_Total to 'Independent(s)' box</a:t>
            </a:r>
            <a:endParaRPr lang="en-US" sz="1267" dirty="0"/>
          </a:p>
        </p:txBody>
      </p:sp>
      <p:sp>
        <p:nvSpPr>
          <p:cNvPr id="15" name="Text 13"/>
          <p:cNvSpPr/>
          <p:nvPr/>
        </p:nvSpPr>
        <p:spPr>
          <a:xfrm>
            <a:off x="780288" y="2755392"/>
            <a:ext cx="5120640" cy="34137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Your single predictor variable</a:t>
            </a:r>
            <a:endParaRPr lang="en-US" sz="1133" dirty="0"/>
          </a:p>
        </p:txBody>
      </p:sp>
      <p:sp>
        <p:nvSpPr>
          <p:cNvPr id="16" name="Shape 14"/>
          <p:cNvSpPr/>
          <p:nvPr/>
        </p:nvSpPr>
        <p:spPr>
          <a:xfrm>
            <a:off x="219456" y="3413760"/>
            <a:ext cx="438912" cy="438912"/>
          </a:xfrm>
          <a:prstGeom prst="ellipse">
            <a:avLst/>
          </a:prstGeom>
          <a:solidFill>
            <a:srgbClr val="1B5E20"/>
          </a:solidFill>
          <a:ln w="12700">
            <a:solidFill>
              <a:srgbClr val="1B5E20"/>
            </a:solidFill>
            <a:prstDash val="solid"/>
          </a:ln>
        </p:spPr>
        <p:txBody>
          <a:bodyPr/>
          <a:lstStyle/>
          <a:p>
            <a:endParaRPr lang="en-US" sz="2400"/>
          </a:p>
        </p:txBody>
      </p:sp>
      <p:sp>
        <p:nvSpPr>
          <p:cNvPr id="17" name="Text 15"/>
          <p:cNvSpPr/>
          <p:nvPr/>
        </p:nvSpPr>
        <p:spPr>
          <a:xfrm>
            <a:off x="219456" y="3425952"/>
            <a:ext cx="438912" cy="438912"/>
          </a:xfrm>
          <a:prstGeom prst="rect">
            <a:avLst/>
          </a:prstGeom>
          <a:noFill/>
          <a:ln/>
        </p:spPr>
        <p:txBody>
          <a:bodyPr wrap="square" lIns="0" tIns="0" rIns="0" bIns="0" rtlCol="0" anchor="ctr"/>
          <a:lstStyle/>
          <a:p>
            <a:pPr algn="ctr"/>
            <a:r>
              <a:rPr lang="en-US" sz="1600" b="1" dirty="0">
                <a:solidFill>
                  <a:srgbClr val="FFFFFF"/>
                </a:solidFill>
              </a:rPr>
              <a:t>3</a:t>
            </a:r>
            <a:endParaRPr lang="en-US" sz="1600" dirty="0"/>
          </a:p>
        </p:txBody>
      </p:sp>
      <p:sp>
        <p:nvSpPr>
          <p:cNvPr id="18" name="Text 16"/>
          <p:cNvSpPr/>
          <p:nvPr/>
        </p:nvSpPr>
        <p:spPr>
          <a:xfrm>
            <a:off x="780288" y="3413760"/>
            <a:ext cx="512064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Method: Enter (default)</a:t>
            </a:r>
            <a:endParaRPr lang="en-US" sz="1267" dirty="0"/>
          </a:p>
        </p:txBody>
      </p:sp>
      <p:sp>
        <p:nvSpPr>
          <p:cNvPr id="19" name="Text 17"/>
          <p:cNvSpPr/>
          <p:nvPr/>
        </p:nvSpPr>
        <p:spPr>
          <a:xfrm>
            <a:off x="780288" y="3730752"/>
            <a:ext cx="5120640" cy="34137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Single predictor so Enter method is appropriate</a:t>
            </a:r>
            <a:endParaRPr lang="en-US" sz="1133" dirty="0"/>
          </a:p>
        </p:txBody>
      </p:sp>
      <p:sp>
        <p:nvSpPr>
          <p:cNvPr id="20" name="Shape 18"/>
          <p:cNvSpPr/>
          <p:nvPr/>
        </p:nvSpPr>
        <p:spPr>
          <a:xfrm>
            <a:off x="6132576" y="1463040"/>
            <a:ext cx="438912" cy="438912"/>
          </a:xfrm>
          <a:prstGeom prst="ellipse">
            <a:avLst/>
          </a:prstGeom>
          <a:solidFill>
            <a:srgbClr val="1B5E20"/>
          </a:solidFill>
          <a:ln w="12700">
            <a:solidFill>
              <a:srgbClr val="1B5E20"/>
            </a:solidFill>
            <a:prstDash val="solid"/>
          </a:ln>
        </p:spPr>
        <p:txBody>
          <a:bodyPr/>
          <a:lstStyle/>
          <a:p>
            <a:endParaRPr lang="en-US" sz="2400"/>
          </a:p>
        </p:txBody>
      </p:sp>
      <p:sp>
        <p:nvSpPr>
          <p:cNvPr id="21" name="Text 19"/>
          <p:cNvSpPr/>
          <p:nvPr/>
        </p:nvSpPr>
        <p:spPr>
          <a:xfrm>
            <a:off x="6132576" y="1475232"/>
            <a:ext cx="438912" cy="438912"/>
          </a:xfrm>
          <a:prstGeom prst="rect">
            <a:avLst/>
          </a:prstGeom>
          <a:noFill/>
          <a:ln/>
        </p:spPr>
        <p:txBody>
          <a:bodyPr wrap="square" lIns="0" tIns="0" rIns="0" bIns="0" rtlCol="0" anchor="ctr"/>
          <a:lstStyle/>
          <a:p>
            <a:pPr algn="ctr"/>
            <a:r>
              <a:rPr lang="en-US" sz="1600" b="1" dirty="0">
                <a:solidFill>
                  <a:srgbClr val="FFFFFF"/>
                </a:solidFill>
              </a:rPr>
              <a:t>4</a:t>
            </a:r>
            <a:endParaRPr lang="en-US" sz="1600" dirty="0"/>
          </a:p>
        </p:txBody>
      </p:sp>
      <p:sp>
        <p:nvSpPr>
          <p:cNvPr id="22" name="Text 20"/>
          <p:cNvSpPr/>
          <p:nvPr/>
        </p:nvSpPr>
        <p:spPr>
          <a:xfrm>
            <a:off x="6693408" y="1463040"/>
            <a:ext cx="512064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Click Statistics…</a:t>
            </a:r>
            <a:endParaRPr lang="en-US" sz="1267" dirty="0"/>
          </a:p>
        </p:txBody>
      </p:sp>
      <p:sp>
        <p:nvSpPr>
          <p:cNvPr id="23" name="Text 21"/>
          <p:cNvSpPr/>
          <p:nvPr/>
        </p:nvSpPr>
        <p:spPr>
          <a:xfrm>
            <a:off x="6693408" y="1780032"/>
            <a:ext cx="5120640" cy="34137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Tick: Estimates, Confidence intervals, R squared change → Continue</a:t>
            </a:r>
            <a:endParaRPr lang="en-US" sz="1133" dirty="0"/>
          </a:p>
        </p:txBody>
      </p:sp>
      <p:sp>
        <p:nvSpPr>
          <p:cNvPr id="24" name="Shape 22"/>
          <p:cNvSpPr/>
          <p:nvPr/>
        </p:nvSpPr>
        <p:spPr>
          <a:xfrm>
            <a:off x="6132576" y="2438400"/>
            <a:ext cx="438912" cy="438912"/>
          </a:xfrm>
          <a:prstGeom prst="ellipse">
            <a:avLst/>
          </a:prstGeom>
          <a:solidFill>
            <a:srgbClr val="1B5E20"/>
          </a:solidFill>
          <a:ln w="12700">
            <a:solidFill>
              <a:srgbClr val="1B5E20"/>
            </a:solidFill>
            <a:prstDash val="solid"/>
          </a:ln>
        </p:spPr>
        <p:txBody>
          <a:bodyPr/>
          <a:lstStyle/>
          <a:p>
            <a:endParaRPr lang="en-US" sz="2400"/>
          </a:p>
        </p:txBody>
      </p:sp>
      <p:sp>
        <p:nvSpPr>
          <p:cNvPr id="25" name="Text 23"/>
          <p:cNvSpPr/>
          <p:nvPr/>
        </p:nvSpPr>
        <p:spPr>
          <a:xfrm>
            <a:off x="6132576" y="2450592"/>
            <a:ext cx="438912" cy="438912"/>
          </a:xfrm>
          <a:prstGeom prst="rect">
            <a:avLst/>
          </a:prstGeom>
          <a:noFill/>
          <a:ln/>
        </p:spPr>
        <p:txBody>
          <a:bodyPr wrap="square" lIns="0" tIns="0" rIns="0" bIns="0" rtlCol="0" anchor="ctr"/>
          <a:lstStyle/>
          <a:p>
            <a:pPr algn="ctr"/>
            <a:r>
              <a:rPr lang="en-US" sz="1600" b="1" dirty="0">
                <a:solidFill>
                  <a:srgbClr val="FFFFFF"/>
                </a:solidFill>
              </a:rPr>
              <a:t>5</a:t>
            </a:r>
            <a:endParaRPr lang="en-US" sz="1600" dirty="0"/>
          </a:p>
        </p:txBody>
      </p:sp>
      <p:sp>
        <p:nvSpPr>
          <p:cNvPr id="26" name="Text 24"/>
          <p:cNvSpPr/>
          <p:nvPr/>
        </p:nvSpPr>
        <p:spPr>
          <a:xfrm>
            <a:off x="6693408" y="2438400"/>
            <a:ext cx="512064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Click Plots…</a:t>
            </a:r>
            <a:endParaRPr lang="en-US" sz="1267" dirty="0"/>
          </a:p>
        </p:txBody>
      </p:sp>
      <p:sp>
        <p:nvSpPr>
          <p:cNvPr id="27" name="Text 25"/>
          <p:cNvSpPr/>
          <p:nvPr/>
        </p:nvSpPr>
        <p:spPr>
          <a:xfrm>
            <a:off x="6693408" y="2755392"/>
            <a:ext cx="5120640" cy="34137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Set ZPRED on X-axis, ZRESID on Y-axis → Add → for residual check</a:t>
            </a:r>
            <a:endParaRPr lang="en-US" sz="1133" dirty="0"/>
          </a:p>
        </p:txBody>
      </p:sp>
      <p:sp>
        <p:nvSpPr>
          <p:cNvPr id="28" name="Shape 26"/>
          <p:cNvSpPr/>
          <p:nvPr/>
        </p:nvSpPr>
        <p:spPr>
          <a:xfrm>
            <a:off x="6132576" y="3413760"/>
            <a:ext cx="438912" cy="438912"/>
          </a:xfrm>
          <a:prstGeom prst="ellipse">
            <a:avLst/>
          </a:prstGeom>
          <a:solidFill>
            <a:srgbClr val="1B5E20"/>
          </a:solidFill>
          <a:ln w="12700">
            <a:solidFill>
              <a:srgbClr val="1B5E20"/>
            </a:solidFill>
            <a:prstDash val="solid"/>
          </a:ln>
        </p:spPr>
        <p:txBody>
          <a:bodyPr/>
          <a:lstStyle/>
          <a:p>
            <a:endParaRPr lang="en-US" sz="2400"/>
          </a:p>
        </p:txBody>
      </p:sp>
      <p:sp>
        <p:nvSpPr>
          <p:cNvPr id="29" name="Text 27"/>
          <p:cNvSpPr/>
          <p:nvPr/>
        </p:nvSpPr>
        <p:spPr>
          <a:xfrm>
            <a:off x="6132576" y="3425952"/>
            <a:ext cx="438912" cy="438912"/>
          </a:xfrm>
          <a:prstGeom prst="rect">
            <a:avLst/>
          </a:prstGeom>
          <a:noFill/>
          <a:ln/>
        </p:spPr>
        <p:txBody>
          <a:bodyPr wrap="square" lIns="0" tIns="0" rIns="0" bIns="0" rtlCol="0" anchor="ctr"/>
          <a:lstStyle/>
          <a:p>
            <a:pPr algn="ctr"/>
            <a:r>
              <a:rPr lang="en-US" sz="1600" b="1" dirty="0">
                <a:solidFill>
                  <a:srgbClr val="FFFFFF"/>
                </a:solidFill>
              </a:rPr>
              <a:t>6</a:t>
            </a:r>
            <a:endParaRPr lang="en-US" sz="1600" dirty="0"/>
          </a:p>
        </p:txBody>
      </p:sp>
      <p:sp>
        <p:nvSpPr>
          <p:cNvPr id="30" name="Text 28"/>
          <p:cNvSpPr/>
          <p:nvPr/>
        </p:nvSpPr>
        <p:spPr>
          <a:xfrm>
            <a:off x="6693408" y="3413760"/>
            <a:ext cx="512064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Click OK</a:t>
            </a:r>
            <a:endParaRPr lang="en-US" sz="1267" dirty="0"/>
          </a:p>
        </p:txBody>
      </p:sp>
      <p:sp>
        <p:nvSpPr>
          <p:cNvPr id="31" name="Text 29"/>
          <p:cNvSpPr/>
          <p:nvPr/>
        </p:nvSpPr>
        <p:spPr>
          <a:xfrm>
            <a:off x="6693408" y="3730752"/>
            <a:ext cx="5120640" cy="341376"/>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Four tables: Model Summary, ANOVA, Coefficients — and residual plot</a:t>
            </a:r>
            <a:endParaRPr lang="en-US" sz="1133" dirty="0"/>
          </a:p>
        </p:txBody>
      </p:sp>
      <p:sp>
        <p:nvSpPr>
          <p:cNvPr id="32" name="Shape 30"/>
          <p:cNvSpPr/>
          <p:nvPr/>
        </p:nvSpPr>
        <p:spPr>
          <a:xfrm>
            <a:off x="219456" y="4450080"/>
            <a:ext cx="11753088" cy="60960"/>
          </a:xfrm>
          <a:prstGeom prst="rect">
            <a:avLst/>
          </a:prstGeom>
          <a:solidFill>
            <a:srgbClr val="1B5E20"/>
          </a:solidFill>
          <a:ln w="12700">
            <a:solidFill>
              <a:srgbClr val="1B5E20"/>
            </a:solidFill>
            <a:prstDash val="solid"/>
          </a:ln>
        </p:spPr>
        <p:txBody>
          <a:bodyPr/>
          <a:lstStyle/>
          <a:p>
            <a:endParaRPr lang="en-US" sz="2400"/>
          </a:p>
        </p:txBody>
      </p:sp>
      <p:sp>
        <p:nvSpPr>
          <p:cNvPr id="33" name="Shape 31"/>
          <p:cNvSpPr/>
          <p:nvPr/>
        </p:nvSpPr>
        <p:spPr>
          <a:xfrm>
            <a:off x="219456" y="4632960"/>
            <a:ext cx="2779776" cy="1341120"/>
          </a:xfrm>
          <a:prstGeom prst="rect">
            <a:avLst/>
          </a:prstGeom>
          <a:solidFill>
            <a:srgbClr val="F8FAFC"/>
          </a:solidFill>
          <a:ln w="15240">
            <a:solidFill>
              <a:srgbClr val="1B5E20"/>
            </a:solidFill>
            <a:prstDash val="solid"/>
          </a:ln>
        </p:spPr>
        <p:txBody>
          <a:bodyPr/>
          <a:lstStyle/>
          <a:p>
            <a:endParaRPr lang="en-US" sz="2400"/>
          </a:p>
        </p:txBody>
      </p:sp>
      <p:sp>
        <p:nvSpPr>
          <p:cNvPr id="34" name="Shape 32"/>
          <p:cNvSpPr/>
          <p:nvPr/>
        </p:nvSpPr>
        <p:spPr>
          <a:xfrm>
            <a:off x="219456" y="4632960"/>
            <a:ext cx="2779776" cy="73152"/>
          </a:xfrm>
          <a:prstGeom prst="rect">
            <a:avLst/>
          </a:prstGeom>
          <a:solidFill>
            <a:srgbClr val="1B5E20"/>
          </a:solidFill>
          <a:ln w="12700">
            <a:solidFill>
              <a:srgbClr val="1B5E20"/>
            </a:solidFill>
            <a:prstDash val="solid"/>
          </a:ln>
        </p:spPr>
        <p:txBody>
          <a:bodyPr/>
          <a:lstStyle/>
          <a:p>
            <a:endParaRPr lang="en-US" sz="2400"/>
          </a:p>
        </p:txBody>
      </p:sp>
      <p:sp>
        <p:nvSpPr>
          <p:cNvPr id="35" name="Text 33"/>
          <p:cNvSpPr/>
          <p:nvPr/>
        </p:nvSpPr>
        <p:spPr>
          <a:xfrm>
            <a:off x="316992" y="4779264"/>
            <a:ext cx="2584704" cy="316992"/>
          </a:xfrm>
          <a:prstGeom prst="rect">
            <a:avLst/>
          </a:prstGeom>
          <a:noFill/>
          <a:ln/>
        </p:spPr>
        <p:txBody>
          <a:bodyPr wrap="square" lIns="0" tIns="0" rIns="0" bIns="0" rtlCol="0" anchor="ctr"/>
          <a:lstStyle/>
          <a:p>
            <a:r>
              <a:rPr lang="en-US" sz="1267" b="1" dirty="0">
                <a:solidFill>
                  <a:srgbClr val="1B5E20"/>
                </a:solidFill>
              </a:rPr>
              <a:t>Intercept (B₀)</a:t>
            </a:r>
            <a:endParaRPr lang="en-US" sz="1267" dirty="0"/>
          </a:p>
        </p:txBody>
      </p:sp>
      <p:sp>
        <p:nvSpPr>
          <p:cNvPr id="36" name="Text 34"/>
          <p:cNvSpPr/>
          <p:nvPr/>
        </p:nvSpPr>
        <p:spPr>
          <a:xfrm>
            <a:off x="316992" y="5120640"/>
            <a:ext cx="2584704" cy="792480"/>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Predicted grip when IPAQ_Total = 0</a:t>
            </a:r>
            <a:endParaRPr lang="en-US" sz="1133" dirty="0"/>
          </a:p>
          <a:p>
            <a:r>
              <a:rPr lang="en-US" sz="1133" dirty="0">
                <a:solidFill>
                  <a:srgbClr val="1A1A1A"/>
                </a:solidFill>
                <a:latin typeface="Calibri" pitchFamily="34" charset="0"/>
                <a:ea typeface="Calibri" pitchFamily="34" charset="-122"/>
                <a:cs typeface="Calibri" pitchFamily="34" charset="-120"/>
              </a:rPr>
              <a:t>Here: 30.60 kg</a:t>
            </a:r>
            <a:endParaRPr lang="en-US" sz="1133" dirty="0"/>
          </a:p>
        </p:txBody>
      </p:sp>
      <p:sp>
        <p:nvSpPr>
          <p:cNvPr id="37" name="Shape 35"/>
          <p:cNvSpPr/>
          <p:nvPr/>
        </p:nvSpPr>
        <p:spPr>
          <a:xfrm>
            <a:off x="3182112" y="4632960"/>
            <a:ext cx="2779776" cy="1341120"/>
          </a:xfrm>
          <a:prstGeom prst="rect">
            <a:avLst/>
          </a:prstGeom>
          <a:solidFill>
            <a:srgbClr val="F8FAFC"/>
          </a:solidFill>
          <a:ln w="15240">
            <a:solidFill>
              <a:srgbClr val="2E75B6"/>
            </a:solidFill>
            <a:prstDash val="solid"/>
          </a:ln>
        </p:spPr>
        <p:txBody>
          <a:bodyPr/>
          <a:lstStyle/>
          <a:p>
            <a:endParaRPr lang="en-US" sz="2400"/>
          </a:p>
        </p:txBody>
      </p:sp>
      <p:sp>
        <p:nvSpPr>
          <p:cNvPr id="38" name="Shape 36"/>
          <p:cNvSpPr/>
          <p:nvPr/>
        </p:nvSpPr>
        <p:spPr>
          <a:xfrm>
            <a:off x="3182112" y="4632960"/>
            <a:ext cx="2779776" cy="73152"/>
          </a:xfrm>
          <a:prstGeom prst="rect">
            <a:avLst/>
          </a:prstGeom>
          <a:solidFill>
            <a:srgbClr val="2E75B6"/>
          </a:solidFill>
          <a:ln w="12700">
            <a:solidFill>
              <a:srgbClr val="2E75B6"/>
            </a:solidFill>
            <a:prstDash val="solid"/>
          </a:ln>
        </p:spPr>
        <p:txBody>
          <a:bodyPr/>
          <a:lstStyle/>
          <a:p>
            <a:endParaRPr lang="en-US" sz="2400"/>
          </a:p>
        </p:txBody>
      </p:sp>
      <p:sp>
        <p:nvSpPr>
          <p:cNvPr id="39" name="Text 37"/>
          <p:cNvSpPr/>
          <p:nvPr/>
        </p:nvSpPr>
        <p:spPr>
          <a:xfrm>
            <a:off x="3279648" y="4779264"/>
            <a:ext cx="2584704" cy="316992"/>
          </a:xfrm>
          <a:prstGeom prst="rect">
            <a:avLst/>
          </a:prstGeom>
          <a:noFill/>
          <a:ln/>
        </p:spPr>
        <p:txBody>
          <a:bodyPr wrap="square" lIns="0" tIns="0" rIns="0" bIns="0" rtlCol="0" anchor="ctr"/>
          <a:lstStyle/>
          <a:p>
            <a:r>
              <a:rPr lang="en-US" sz="1267" b="1" dirty="0">
                <a:solidFill>
                  <a:srgbClr val="2E75B6"/>
                </a:solidFill>
              </a:rPr>
              <a:t>Slope (B₁)</a:t>
            </a:r>
            <a:endParaRPr lang="en-US" sz="1267" dirty="0"/>
          </a:p>
        </p:txBody>
      </p:sp>
      <p:sp>
        <p:nvSpPr>
          <p:cNvPr id="40" name="Text 38"/>
          <p:cNvSpPr/>
          <p:nvPr/>
        </p:nvSpPr>
        <p:spPr>
          <a:xfrm>
            <a:off x="3279648" y="5120640"/>
            <a:ext cx="2584704" cy="792480"/>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Change in grip per 1 MET-min/wk</a:t>
            </a:r>
            <a:endParaRPr lang="en-US" sz="1133" dirty="0"/>
          </a:p>
          <a:p>
            <a:r>
              <a:rPr lang="en-US" sz="1133" dirty="0">
                <a:solidFill>
                  <a:srgbClr val="1A1A1A"/>
                </a:solidFill>
                <a:latin typeface="Calibri" pitchFamily="34" charset="0"/>
                <a:ea typeface="Calibri" pitchFamily="34" charset="-122"/>
                <a:cs typeface="Calibri" pitchFamily="34" charset="-120"/>
              </a:rPr>
              <a:t>Here: +0.0042 kg</a:t>
            </a:r>
            <a:endParaRPr lang="en-US" sz="1133" dirty="0"/>
          </a:p>
        </p:txBody>
      </p:sp>
      <p:sp>
        <p:nvSpPr>
          <p:cNvPr id="41" name="Shape 39"/>
          <p:cNvSpPr/>
          <p:nvPr/>
        </p:nvSpPr>
        <p:spPr>
          <a:xfrm>
            <a:off x="6144768" y="4632960"/>
            <a:ext cx="2779776" cy="1341120"/>
          </a:xfrm>
          <a:prstGeom prst="rect">
            <a:avLst/>
          </a:prstGeom>
          <a:solidFill>
            <a:srgbClr val="F8FAFC"/>
          </a:solidFill>
          <a:ln w="15240">
            <a:solidFill>
              <a:srgbClr val="004D40"/>
            </a:solidFill>
            <a:prstDash val="solid"/>
          </a:ln>
        </p:spPr>
        <p:txBody>
          <a:bodyPr/>
          <a:lstStyle/>
          <a:p>
            <a:endParaRPr lang="en-US" sz="2400"/>
          </a:p>
        </p:txBody>
      </p:sp>
      <p:sp>
        <p:nvSpPr>
          <p:cNvPr id="42" name="Shape 40"/>
          <p:cNvSpPr/>
          <p:nvPr/>
        </p:nvSpPr>
        <p:spPr>
          <a:xfrm>
            <a:off x="6144768" y="4632960"/>
            <a:ext cx="2779776" cy="73152"/>
          </a:xfrm>
          <a:prstGeom prst="rect">
            <a:avLst/>
          </a:prstGeom>
          <a:solidFill>
            <a:srgbClr val="004D40"/>
          </a:solidFill>
          <a:ln w="12700">
            <a:solidFill>
              <a:srgbClr val="004D40"/>
            </a:solidFill>
            <a:prstDash val="solid"/>
          </a:ln>
        </p:spPr>
        <p:txBody>
          <a:bodyPr/>
          <a:lstStyle/>
          <a:p>
            <a:endParaRPr lang="en-US" sz="2400"/>
          </a:p>
        </p:txBody>
      </p:sp>
      <p:sp>
        <p:nvSpPr>
          <p:cNvPr id="43" name="Text 41"/>
          <p:cNvSpPr/>
          <p:nvPr/>
        </p:nvSpPr>
        <p:spPr>
          <a:xfrm>
            <a:off x="6242304" y="4779264"/>
            <a:ext cx="2584704" cy="316992"/>
          </a:xfrm>
          <a:prstGeom prst="rect">
            <a:avLst/>
          </a:prstGeom>
          <a:noFill/>
          <a:ln/>
        </p:spPr>
        <p:txBody>
          <a:bodyPr wrap="square" lIns="0" tIns="0" rIns="0" bIns="0" rtlCol="0" anchor="ctr"/>
          <a:lstStyle/>
          <a:p>
            <a:r>
              <a:rPr lang="en-US" sz="1267" b="1" dirty="0">
                <a:solidFill>
                  <a:srgbClr val="004D40"/>
                </a:solidFill>
              </a:rPr>
              <a:t>R²</a:t>
            </a:r>
            <a:endParaRPr lang="en-US" sz="1267" dirty="0"/>
          </a:p>
        </p:txBody>
      </p:sp>
      <p:sp>
        <p:nvSpPr>
          <p:cNvPr id="44" name="Text 42"/>
          <p:cNvSpPr/>
          <p:nvPr/>
        </p:nvSpPr>
        <p:spPr>
          <a:xfrm>
            <a:off x="6242304" y="5120640"/>
            <a:ext cx="2584704" cy="792480"/>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Proportion of grip variance explained</a:t>
            </a:r>
            <a:endParaRPr lang="en-US" sz="1133" dirty="0"/>
          </a:p>
          <a:p>
            <a:r>
              <a:rPr lang="en-US" sz="1133" dirty="0">
                <a:solidFill>
                  <a:srgbClr val="1A1A1A"/>
                </a:solidFill>
                <a:latin typeface="Calibri" pitchFamily="34" charset="0"/>
                <a:ea typeface="Calibri" pitchFamily="34" charset="-122"/>
                <a:cs typeface="Calibri" pitchFamily="34" charset="-120"/>
              </a:rPr>
              <a:t>Here: 31.3%</a:t>
            </a:r>
            <a:endParaRPr lang="en-US" sz="1133" dirty="0"/>
          </a:p>
        </p:txBody>
      </p:sp>
      <p:sp>
        <p:nvSpPr>
          <p:cNvPr id="45" name="Shape 43"/>
          <p:cNvSpPr/>
          <p:nvPr/>
        </p:nvSpPr>
        <p:spPr>
          <a:xfrm>
            <a:off x="9107424" y="4632960"/>
            <a:ext cx="2779776" cy="1341120"/>
          </a:xfrm>
          <a:prstGeom prst="rect">
            <a:avLst/>
          </a:prstGeom>
          <a:solidFill>
            <a:srgbClr val="F8FAFC"/>
          </a:solidFill>
          <a:ln w="15240">
            <a:solidFill>
              <a:srgbClr val="4A148C"/>
            </a:solidFill>
            <a:prstDash val="solid"/>
          </a:ln>
        </p:spPr>
        <p:txBody>
          <a:bodyPr/>
          <a:lstStyle/>
          <a:p>
            <a:endParaRPr lang="en-US" sz="2400"/>
          </a:p>
        </p:txBody>
      </p:sp>
      <p:sp>
        <p:nvSpPr>
          <p:cNvPr id="46" name="Shape 44"/>
          <p:cNvSpPr/>
          <p:nvPr/>
        </p:nvSpPr>
        <p:spPr>
          <a:xfrm>
            <a:off x="9107424" y="4632960"/>
            <a:ext cx="2779776" cy="73152"/>
          </a:xfrm>
          <a:prstGeom prst="rect">
            <a:avLst/>
          </a:prstGeom>
          <a:solidFill>
            <a:srgbClr val="4A148C"/>
          </a:solidFill>
          <a:ln w="12700">
            <a:solidFill>
              <a:srgbClr val="4A148C"/>
            </a:solidFill>
            <a:prstDash val="solid"/>
          </a:ln>
        </p:spPr>
        <p:txBody>
          <a:bodyPr/>
          <a:lstStyle/>
          <a:p>
            <a:endParaRPr lang="en-US" sz="2400"/>
          </a:p>
        </p:txBody>
      </p:sp>
      <p:sp>
        <p:nvSpPr>
          <p:cNvPr id="47" name="Text 45"/>
          <p:cNvSpPr/>
          <p:nvPr/>
        </p:nvSpPr>
        <p:spPr>
          <a:xfrm>
            <a:off x="9204960" y="4779264"/>
            <a:ext cx="2584704" cy="316992"/>
          </a:xfrm>
          <a:prstGeom prst="rect">
            <a:avLst/>
          </a:prstGeom>
          <a:noFill/>
          <a:ln/>
        </p:spPr>
        <p:txBody>
          <a:bodyPr wrap="square" lIns="0" tIns="0" rIns="0" bIns="0" rtlCol="0" anchor="ctr"/>
          <a:lstStyle/>
          <a:p>
            <a:r>
              <a:rPr lang="en-US" sz="1267" b="1" dirty="0">
                <a:solidFill>
                  <a:srgbClr val="4A148C"/>
                </a:solidFill>
              </a:rPr>
              <a:t>Beta (β)</a:t>
            </a:r>
            <a:endParaRPr lang="en-US" sz="1267" dirty="0"/>
          </a:p>
        </p:txBody>
      </p:sp>
      <p:sp>
        <p:nvSpPr>
          <p:cNvPr id="48" name="Text 46"/>
          <p:cNvSpPr/>
          <p:nvPr/>
        </p:nvSpPr>
        <p:spPr>
          <a:xfrm>
            <a:off x="9204960" y="5120640"/>
            <a:ext cx="2584704" cy="792480"/>
          </a:xfrm>
          <a:prstGeom prst="rect">
            <a:avLst/>
          </a:prstGeom>
          <a:noFill/>
          <a:ln/>
        </p:spPr>
        <p:txBody>
          <a:bodyPr wrap="square" lIns="0" tIns="0" rIns="0" bIns="0" rtlCol="0" anchor="ctr"/>
          <a:lstStyle/>
          <a:p>
            <a:r>
              <a:rPr lang="en-US" sz="1133" dirty="0">
                <a:solidFill>
                  <a:srgbClr val="1A1A1A"/>
                </a:solidFill>
                <a:latin typeface="Calibri" pitchFamily="34" charset="0"/>
                <a:ea typeface="Calibri" pitchFamily="34" charset="-122"/>
                <a:cs typeface="Calibri" pitchFamily="34" charset="-120"/>
              </a:rPr>
              <a:t>Standardised slope — same as r for simple regression</a:t>
            </a:r>
            <a:endParaRPr lang="en-US" sz="1133" dirty="0"/>
          </a:p>
          <a:p>
            <a:r>
              <a:rPr lang="en-US" sz="1133" dirty="0">
                <a:solidFill>
                  <a:srgbClr val="1A1A1A"/>
                </a:solidFill>
                <a:latin typeface="Calibri" pitchFamily="34" charset="0"/>
                <a:ea typeface="Calibri" pitchFamily="34" charset="-122"/>
                <a:cs typeface="Calibri" pitchFamily="34" charset="-120"/>
              </a:rPr>
              <a:t>Here: β = .559</a:t>
            </a:r>
            <a:endParaRPr lang="en-US" sz="1133" dirty="0"/>
          </a:p>
        </p:txBody>
      </p:sp>
      <p:sp>
        <p:nvSpPr>
          <p:cNvPr id="49" name="Shape 47"/>
          <p:cNvSpPr/>
          <p:nvPr/>
        </p:nvSpPr>
        <p:spPr>
          <a:xfrm>
            <a:off x="219456" y="6096000"/>
            <a:ext cx="11753088" cy="463296"/>
          </a:xfrm>
          <a:prstGeom prst="rect">
            <a:avLst/>
          </a:prstGeom>
          <a:solidFill>
            <a:srgbClr val="FFF3E0"/>
          </a:solidFill>
          <a:ln w="19050">
            <a:solidFill>
              <a:srgbClr val="F57F17"/>
            </a:solidFill>
            <a:prstDash val="solid"/>
          </a:ln>
        </p:spPr>
        <p:txBody>
          <a:bodyPr/>
          <a:lstStyle/>
          <a:p>
            <a:endParaRPr lang="en-US" sz="2400"/>
          </a:p>
        </p:txBody>
      </p:sp>
      <p:sp>
        <p:nvSpPr>
          <p:cNvPr id="50" name="Text 48"/>
          <p:cNvSpPr/>
          <p:nvPr/>
        </p:nvSpPr>
        <p:spPr>
          <a:xfrm>
            <a:off x="365760" y="6096000"/>
            <a:ext cx="11533632" cy="463296"/>
          </a:xfrm>
          <a:prstGeom prst="rect">
            <a:avLst/>
          </a:prstGeom>
          <a:noFill/>
          <a:ln/>
        </p:spPr>
        <p:txBody>
          <a:bodyPr wrap="square" lIns="0" tIns="0" rIns="0" bIns="0" rtlCol="0" anchor="ctr"/>
          <a:lstStyle/>
          <a:p>
            <a:r>
              <a:rPr lang="en-US" sz="1200" dirty="0">
                <a:solidFill>
                  <a:srgbClr val="4A2500"/>
                </a:solidFill>
                <a:latin typeface="Calibri" pitchFamily="34" charset="0"/>
                <a:ea typeface="Calibri" pitchFamily="34" charset="-122"/>
                <a:cs typeface="Calibri" pitchFamily="34" charset="-120"/>
              </a:rPr>
              <a:t>💡  Simple regression with one predictor — β equals r, and R² equals r². These numbers give you the same information from different angles.</a:t>
            </a:r>
            <a:endParaRPr lang="en-US" sz="12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15</a:t>
            </a:r>
            <a:endParaRPr lang="en-US" sz="1067" dirty="0"/>
          </a:p>
        </p:txBody>
      </p:sp>
      <p:sp>
        <p:nvSpPr>
          <p:cNvPr id="3" name="Shape 1"/>
          <p:cNvSpPr/>
          <p:nvPr/>
        </p:nvSpPr>
        <p:spPr>
          <a:xfrm>
            <a:off x="0" y="0"/>
            <a:ext cx="12192000" cy="853440"/>
          </a:xfrm>
          <a:prstGeom prst="rect">
            <a:avLst/>
          </a:prstGeom>
          <a:solidFill>
            <a:srgbClr val="1B5E20"/>
          </a:solidFill>
          <a:ln w="12700">
            <a:solidFill>
              <a:srgbClr val="1B5E20"/>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Simple Regression: Output &amp; Write-Up</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R² = .313, F(1,18) = 8.19, p = .010  |  ŷ = 30.60 + 0.0042 × IPAQ_Total</a:t>
            </a:r>
            <a:endParaRPr lang="en-US" sz="1333" dirty="0"/>
          </a:p>
        </p:txBody>
      </p:sp>
      <p:pic>
        <p:nvPicPr>
          <p:cNvPr id="6" name="Image 0" descr="preencoded.png"/>
          <p:cNvPicPr>
            <a:picLocks noChangeAspect="1"/>
          </p:cNvPicPr>
          <p:nvPr/>
        </p:nvPicPr>
        <p:blipFill>
          <a:blip r:embed="rId3"/>
          <a:stretch>
            <a:fillRect/>
          </a:stretch>
        </p:blipFill>
        <p:spPr>
          <a:xfrm>
            <a:off x="219456" y="1024128"/>
            <a:ext cx="7985760" cy="3962400"/>
          </a:xfrm>
          <a:prstGeom prst="rect">
            <a:avLst/>
          </a:prstGeom>
        </p:spPr>
      </p:pic>
      <p:sp>
        <p:nvSpPr>
          <p:cNvPr id="7" name="Shape 4"/>
          <p:cNvSpPr/>
          <p:nvPr/>
        </p:nvSpPr>
        <p:spPr>
          <a:xfrm>
            <a:off x="219456" y="1024128"/>
            <a:ext cx="2194560" cy="268224"/>
          </a:xfrm>
          <a:prstGeom prst="rect">
            <a:avLst/>
          </a:prstGeom>
          <a:solidFill>
            <a:srgbClr val="1B5E20"/>
          </a:solidFill>
          <a:ln w="12700">
            <a:solidFill>
              <a:srgbClr val="1B5E20"/>
            </a:solidFill>
            <a:prstDash val="solid"/>
          </a:ln>
        </p:spPr>
        <p:txBody>
          <a:bodyPr/>
          <a:lstStyle/>
          <a:p>
            <a:endParaRPr lang="en-US" sz="2400"/>
          </a:p>
        </p:txBody>
      </p:sp>
      <p:sp>
        <p:nvSpPr>
          <p:cNvPr id="8" name="Text 5"/>
          <p:cNvSpPr/>
          <p:nvPr/>
        </p:nvSpPr>
        <p:spPr>
          <a:xfrm>
            <a:off x="219456" y="1024128"/>
            <a:ext cx="2194560" cy="268224"/>
          </a:xfrm>
          <a:prstGeom prst="rect">
            <a:avLst/>
          </a:prstGeom>
          <a:noFill/>
          <a:ln/>
        </p:spPr>
        <p:txBody>
          <a:bodyPr wrap="square" lIns="0" tIns="0" rIns="0" bIns="0" rtlCol="0" anchor="ctr"/>
          <a:lstStyle/>
          <a:p>
            <a:pPr algn="ctr"/>
            <a:r>
              <a:rPr lang="en-US" sz="1067" b="1" dirty="0">
                <a:solidFill>
                  <a:srgbClr val="FFFFFF"/>
                </a:solidFill>
              </a:rPr>
              <a:t>SPSS Output</a:t>
            </a:r>
            <a:endParaRPr lang="en-US" sz="1067" dirty="0"/>
          </a:p>
        </p:txBody>
      </p:sp>
      <p:pic>
        <p:nvPicPr>
          <p:cNvPr id="9" name="Image 1" descr="preencoded.png"/>
          <p:cNvPicPr>
            <a:picLocks noChangeAspect="1"/>
          </p:cNvPicPr>
          <p:nvPr/>
        </p:nvPicPr>
        <p:blipFill>
          <a:blip r:embed="rId4"/>
          <a:stretch>
            <a:fillRect/>
          </a:stretch>
        </p:blipFill>
        <p:spPr>
          <a:xfrm>
            <a:off x="8388096" y="1024128"/>
            <a:ext cx="3584448" cy="3962400"/>
          </a:xfrm>
          <a:prstGeom prst="rect">
            <a:avLst/>
          </a:prstGeom>
        </p:spPr>
      </p:pic>
      <p:sp>
        <p:nvSpPr>
          <p:cNvPr id="10" name="Shape 6"/>
          <p:cNvSpPr/>
          <p:nvPr/>
        </p:nvSpPr>
        <p:spPr>
          <a:xfrm>
            <a:off x="8388096" y="1024128"/>
            <a:ext cx="2194560" cy="268224"/>
          </a:xfrm>
          <a:prstGeom prst="rect">
            <a:avLst/>
          </a:prstGeom>
          <a:solidFill>
            <a:srgbClr val="1B5E20"/>
          </a:solidFill>
          <a:ln w="12700">
            <a:solidFill>
              <a:srgbClr val="1B5E20"/>
            </a:solidFill>
            <a:prstDash val="solid"/>
          </a:ln>
        </p:spPr>
        <p:txBody>
          <a:bodyPr/>
          <a:lstStyle/>
          <a:p>
            <a:endParaRPr lang="en-US" sz="2400"/>
          </a:p>
        </p:txBody>
      </p:sp>
      <p:sp>
        <p:nvSpPr>
          <p:cNvPr id="11" name="Text 7"/>
          <p:cNvSpPr/>
          <p:nvPr/>
        </p:nvSpPr>
        <p:spPr>
          <a:xfrm>
            <a:off x="8388096" y="1024128"/>
            <a:ext cx="2194560" cy="268224"/>
          </a:xfrm>
          <a:prstGeom prst="rect">
            <a:avLst/>
          </a:prstGeom>
          <a:noFill/>
          <a:ln/>
        </p:spPr>
        <p:txBody>
          <a:bodyPr wrap="square" lIns="0" tIns="0" rIns="0" bIns="0" rtlCol="0" anchor="ctr"/>
          <a:lstStyle/>
          <a:p>
            <a:pPr algn="ctr"/>
            <a:r>
              <a:rPr lang="en-US" sz="1067" b="1" dirty="0">
                <a:solidFill>
                  <a:srgbClr val="FFFFFF"/>
                </a:solidFill>
              </a:rPr>
              <a:t>Scatter + Regression Line</a:t>
            </a:r>
            <a:endParaRPr lang="en-US" sz="1067" dirty="0"/>
          </a:p>
        </p:txBody>
      </p:sp>
      <p:sp>
        <p:nvSpPr>
          <p:cNvPr id="12" name="Shape 8"/>
          <p:cNvSpPr/>
          <p:nvPr/>
        </p:nvSpPr>
        <p:spPr>
          <a:xfrm>
            <a:off x="219457" y="5071872"/>
            <a:ext cx="2253081" cy="560832"/>
          </a:xfrm>
          <a:prstGeom prst="rect">
            <a:avLst/>
          </a:prstGeom>
          <a:solidFill>
            <a:srgbClr val="F8FAFC"/>
          </a:solidFill>
          <a:ln w="12700">
            <a:solidFill>
              <a:srgbClr val="1B5E20"/>
            </a:solidFill>
            <a:prstDash val="solid"/>
          </a:ln>
        </p:spPr>
        <p:txBody>
          <a:bodyPr/>
          <a:lstStyle/>
          <a:p>
            <a:endParaRPr lang="en-US" sz="2400"/>
          </a:p>
        </p:txBody>
      </p:sp>
      <p:sp>
        <p:nvSpPr>
          <p:cNvPr id="13" name="Shape 9"/>
          <p:cNvSpPr/>
          <p:nvPr/>
        </p:nvSpPr>
        <p:spPr>
          <a:xfrm>
            <a:off x="219456" y="5071872"/>
            <a:ext cx="73152" cy="560832"/>
          </a:xfrm>
          <a:prstGeom prst="rect">
            <a:avLst/>
          </a:prstGeom>
          <a:solidFill>
            <a:srgbClr val="1B5E20"/>
          </a:solidFill>
          <a:ln w="12700">
            <a:solidFill>
              <a:srgbClr val="1B5E20"/>
            </a:solidFill>
            <a:prstDash val="solid"/>
          </a:ln>
        </p:spPr>
        <p:txBody>
          <a:bodyPr/>
          <a:lstStyle/>
          <a:p>
            <a:endParaRPr lang="en-US" sz="2400"/>
          </a:p>
        </p:txBody>
      </p:sp>
      <p:sp>
        <p:nvSpPr>
          <p:cNvPr id="14" name="Text 10"/>
          <p:cNvSpPr/>
          <p:nvPr/>
        </p:nvSpPr>
        <p:spPr>
          <a:xfrm>
            <a:off x="341377" y="5108448"/>
            <a:ext cx="2070201" cy="243840"/>
          </a:xfrm>
          <a:prstGeom prst="rect">
            <a:avLst/>
          </a:prstGeom>
          <a:noFill/>
          <a:ln/>
        </p:spPr>
        <p:txBody>
          <a:bodyPr wrap="square" lIns="0" tIns="0" rIns="0" bIns="0" rtlCol="0" anchor="ctr"/>
          <a:lstStyle/>
          <a:p>
            <a:r>
              <a:rPr lang="en-US" sz="1133" b="1" dirty="0">
                <a:solidFill>
                  <a:srgbClr val="1B5E20"/>
                </a:solidFill>
              </a:rPr>
              <a:t>1  R² = .313</a:t>
            </a:r>
            <a:endParaRPr lang="en-US" sz="1133" dirty="0"/>
          </a:p>
        </p:txBody>
      </p:sp>
      <p:sp>
        <p:nvSpPr>
          <p:cNvPr id="15" name="Text 11"/>
          <p:cNvSpPr/>
          <p:nvPr/>
        </p:nvSpPr>
        <p:spPr>
          <a:xfrm>
            <a:off x="341377" y="5364480"/>
            <a:ext cx="2070201" cy="243840"/>
          </a:xfrm>
          <a:prstGeom prst="rect">
            <a:avLst/>
          </a:prstGeom>
          <a:noFill/>
          <a:ln/>
        </p:spPr>
        <p:txBody>
          <a:bodyPr wrap="square" lIns="0" tIns="0" rIns="0" bIns="0" rtlCol="0" anchor="ctr"/>
          <a:lstStyle/>
          <a:p>
            <a:r>
              <a:rPr lang="en-US" sz="1067" i="1" dirty="0">
                <a:solidFill>
                  <a:srgbClr val="1A1A1A"/>
                </a:solidFill>
              </a:rPr>
              <a:t>IPAQ explains 31.3% of grip strength variance</a:t>
            </a:r>
            <a:endParaRPr lang="en-US" sz="1067" dirty="0"/>
          </a:p>
        </p:txBody>
      </p:sp>
      <p:sp>
        <p:nvSpPr>
          <p:cNvPr id="16" name="Shape 12"/>
          <p:cNvSpPr/>
          <p:nvPr/>
        </p:nvSpPr>
        <p:spPr>
          <a:xfrm>
            <a:off x="2570074" y="5071872"/>
            <a:ext cx="2253081" cy="560832"/>
          </a:xfrm>
          <a:prstGeom prst="rect">
            <a:avLst/>
          </a:prstGeom>
          <a:solidFill>
            <a:srgbClr val="F8FAFC"/>
          </a:solidFill>
          <a:ln w="12700">
            <a:solidFill>
              <a:srgbClr val="004D40"/>
            </a:solidFill>
            <a:prstDash val="solid"/>
          </a:ln>
        </p:spPr>
        <p:txBody>
          <a:bodyPr/>
          <a:lstStyle/>
          <a:p>
            <a:endParaRPr lang="en-US" sz="2400"/>
          </a:p>
        </p:txBody>
      </p:sp>
      <p:sp>
        <p:nvSpPr>
          <p:cNvPr id="17" name="Shape 13"/>
          <p:cNvSpPr/>
          <p:nvPr/>
        </p:nvSpPr>
        <p:spPr>
          <a:xfrm>
            <a:off x="2570073" y="5071872"/>
            <a:ext cx="73152" cy="560832"/>
          </a:xfrm>
          <a:prstGeom prst="rect">
            <a:avLst/>
          </a:prstGeom>
          <a:solidFill>
            <a:srgbClr val="004D40"/>
          </a:solidFill>
          <a:ln w="12700">
            <a:solidFill>
              <a:srgbClr val="004D40"/>
            </a:solidFill>
            <a:prstDash val="solid"/>
          </a:ln>
        </p:spPr>
        <p:txBody>
          <a:bodyPr/>
          <a:lstStyle/>
          <a:p>
            <a:endParaRPr lang="en-US" sz="2400"/>
          </a:p>
        </p:txBody>
      </p:sp>
      <p:sp>
        <p:nvSpPr>
          <p:cNvPr id="18" name="Text 14"/>
          <p:cNvSpPr/>
          <p:nvPr/>
        </p:nvSpPr>
        <p:spPr>
          <a:xfrm>
            <a:off x="2691994" y="5108448"/>
            <a:ext cx="2070201" cy="243840"/>
          </a:xfrm>
          <a:prstGeom prst="rect">
            <a:avLst/>
          </a:prstGeom>
          <a:noFill/>
          <a:ln/>
        </p:spPr>
        <p:txBody>
          <a:bodyPr wrap="square" lIns="0" tIns="0" rIns="0" bIns="0" rtlCol="0" anchor="ctr"/>
          <a:lstStyle/>
          <a:p>
            <a:r>
              <a:rPr lang="en-US" sz="1133" b="1" dirty="0">
                <a:solidFill>
                  <a:srgbClr val="004D40"/>
                </a:solidFill>
              </a:rPr>
              <a:t>2  F(1,18) = 8.19</a:t>
            </a:r>
            <a:endParaRPr lang="en-US" sz="1133" dirty="0"/>
          </a:p>
        </p:txBody>
      </p:sp>
      <p:sp>
        <p:nvSpPr>
          <p:cNvPr id="19" name="Text 15"/>
          <p:cNvSpPr/>
          <p:nvPr/>
        </p:nvSpPr>
        <p:spPr>
          <a:xfrm>
            <a:off x="2691994" y="5364480"/>
            <a:ext cx="2070201" cy="243840"/>
          </a:xfrm>
          <a:prstGeom prst="rect">
            <a:avLst/>
          </a:prstGeom>
          <a:noFill/>
          <a:ln/>
        </p:spPr>
        <p:txBody>
          <a:bodyPr wrap="square" lIns="0" tIns="0" rIns="0" bIns="0" rtlCol="0" anchor="ctr"/>
          <a:lstStyle/>
          <a:p>
            <a:r>
              <a:rPr lang="en-US" sz="1067" i="1" dirty="0">
                <a:solidFill>
                  <a:srgbClr val="1A1A1A"/>
                </a:solidFill>
              </a:rPr>
              <a:t>Overall model is significant — p = .010 ✅</a:t>
            </a:r>
            <a:endParaRPr lang="en-US" sz="1067" dirty="0"/>
          </a:p>
        </p:txBody>
      </p:sp>
      <p:sp>
        <p:nvSpPr>
          <p:cNvPr id="20" name="Shape 16"/>
          <p:cNvSpPr/>
          <p:nvPr/>
        </p:nvSpPr>
        <p:spPr>
          <a:xfrm>
            <a:off x="4920692" y="5071872"/>
            <a:ext cx="2253081" cy="560832"/>
          </a:xfrm>
          <a:prstGeom prst="rect">
            <a:avLst/>
          </a:prstGeom>
          <a:solidFill>
            <a:srgbClr val="F8FAFC"/>
          </a:solidFill>
          <a:ln w="12700">
            <a:solidFill>
              <a:srgbClr val="2E75B6"/>
            </a:solidFill>
            <a:prstDash val="solid"/>
          </a:ln>
        </p:spPr>
        <p:txBody>
          <a:bodyPr/>
          <a:lstStyle/>
          <a:p>
            <a:endParaRPr lang="en-US" sz="2400"/>
          </a:p>
        </p:txBody>
      </p:sp>
      <p:sp>
        <p:nvSpPr>
          <p:cNvPr id="21" name="Shape 17"/>
          <p:cNvSpPr/>
          <p:nvPr/>
        </p:nvSpPr>
        <p:spPr>
          <a:xfrm>
            <a:off x="4920691" y="5071872"/>
            <a:ext cx="73152" cy="560832"/>
          </a:xfrm>
          <a:prstGeom prst="rect">
            <a:avLst/>
          </a:prstGeom>
          <a:solidFill>
            <a:srgbClr val="2E75B6"/>
          </a:solidFill>
          <a:ln w="12700">
            <a:solidFill>
              <a:srgbClr val="2E75B6"/>
            </a:solidFill>
            <a:prstDash val="solid"/>
          </a:ln>
        </p:spPr>
        <p:txBody>
          <a:bodyPr/>
          <a:lstStyle/>
          <a:p>
            <a:endParaRPr lang="en-US" sz="2400"/>
          </a:p>
        </p:txBody>
      </p:sp>
      <p:sp>
        <p:nvSpPr>
          <p:cNvPr id="22" name="Text 18"/>
          <p:cNvSpPr/>
          <p:nvPr/>
        </p:nvSpPr>
        <p:spPr>
          <a:xfrm>
            <a:off x="5042612" y="5108448"/>
            <a:ext cx="2070201" cy="243840"/>
          </a:xfrm>
          <a:prstGeom prst="rect">
            <a:avLst/>
          </a:prstGeom>
          <a:noFill/>
          <a:ln/>
        </p:spPr>
        <p:txBody>
          <a:bodyPr wrap="square" lIns="0" tIns="0" rIns="0" bIns="0" rtlCol="0" anchor="ctr"/>
          <a:lstStyle/>
          <a:p>
            <a:r>
              <a:rPr lang="en-US" sz="1133" b="1" dirty="0">
                <a:solidFill>
                  <a:srgbClr val="2E75B6"/>
                </a:solidFill>
              </a:rPr>
              <a:t>3  B = 0.0042</a:t>
            </a:r>
            <a:endParaRPr lang="en-US" sz="1133" dirty="0"/>
          </a:p>
        </p:txBody>
      </p:sp>
      <p:sp>
        <p:nvSpPr>
          <p:cNvPr id="23" name="Text 19"/>
          <p:cNvSpPr/>
          <p:nvPr/>
        </p:nvSpPr>
        <p:spPr>
          <a:xfrm>
            <a:off x="5042612" y="5364480"/>
            <a:ext cx="2070201" cy="243840"/>
          </a:xfrm>
          <a:prstGeom prst="rect">
            <a:avLst/>
          </a:prstGeom>
          <a:noFill/>
          <a:ln/>
        </p:spPr>
        <p:txBody>
          <a:bodyPr wrap="square" lIns="0" tIns="0" rIns="0" bIns="0" rtlCol="0" anchor="ctr"/>
          <a:lstStyle/>
          <a:p>
            <a:r>
              <a:rPr lang="en-US" sz="1067" i="1" dirty="0">
                <a:solidFill>
                  <a:srgbClr val="1A1A1A"/>
                </a:solidFill>
              </a:rPr>
              <a:t>Each MET-min/wk = +0.0042 kg grip strength</a:t>
            </a:r>
            <a:endParaRPr lang="en-US" sz="1067" dirty="0"/>
          </a:p>
        </p:txBody>
      </p:sp>
      <p:sp>
        <p:nvSpPr>
          <p:cNvPr id="24" name="Shape 20"/>
          <p:cNvSpPr/>
          <p:nvPr/>
        </p:nvSpPr>
        <p:spPr>
          <a:xfrm>
            <a:off x="7271310" y="5071872"/>
            <a:ext cx="2253081" cy="560832"/>
          </a:xfrm>
          <a:prstGeom prst="rect">
            <a:avLst/>
          </a:prstGeom>
          <a:solidFill>
            <a:srgbClr val="F8FAFC"/>
          </a:solidFill>
          <a:ln w="12700">
            <a:solidFill>
              <a:srgbClr val="4A148C"/>
            </a:solidFill>
            <a:prstDash val="solid"/>
          </a:ln>
        </p:spPr>
        <p:txBody>
          <a:bodyPr/>
          <a:lstStyle/>
          <a:p>
            <a:endParaRPr lang="en-US" sz="2400"/>
          </a:p>
        </p:txBody>
      </p:sp>
      <p:sp>
        <p:nvSpPr>
          <p:cNvPr id="25" name="Shape 21"/>
          <p:cNvSpPr/>
          <p:nvPr/>
        </p:nvSpPr>
        <p:spPr>
          <a:xfrm>
            <a:off x="7271309" y="5071872"/>
            <a:ext cx="73152" cy="560832"/>
          </a:xfrm>
          <a:prstGeom prst="rect">
            <a:avLst/>
          </a:prstGeom>
          <a:solidFill>
            <a:srgbClr val="4A148C"/>
          </a:solidFill>
          <a:ln w="12700">
            <a:solidFill>
              <a:srgbClr val="4A148C"/>
            </a:solidFill>
            <a:prstDash val="solid"/>
          </a:ln>
        </p:spPr>
        <p:txBody>
          <a:bodyPr/>
          <a:lstStyle/>
          <a:p>
            <a:endParaRPr lang="en-US" sz="2400"/>
          </a:p>
        </p:txBody>
      </p:sp>
      <p:sp>
        <p:nvSpPr>
          <p:cNvPr id="26" name="Text 22"/>
          <p:cNvSpPr/>
          <p:nvPr/>
        </p:nvSpPr>
        <p:spPr>
          <a:xfrm>
            <a:off x="7393230" y="5108448"/>
            <a:ext cx="2070201" cy="243840"/>
          </a:xfrm>
          <a:prstGeom prst="rect">
            <a:avLst/>
          </a:prstGeom>
          <a:noFill/>
          <a:ln/>
        </p:spPr>
        <p:txBody>
          <a:bodyPr wrap="square" lIns="0" tIns="0" rIns="0" bIns="0" rtlCol="0" anchor="ctr"/>
          <a:lstStyle/>
          <a:p>
            <a:r>
              <a:rPr lang="en-US" sz="1133" b="1" dirty="0">
                <a:solidFill>
                  <a:srgbClr val="4A148C"/>
                </a:solidFill>
              </a:rPr>
              <a:t>4  β = .559</a:t>
            </a:r>
            <a:endParaRPr lang="en-US" sz="1133" dirty="0"/>
          </a:p>
        </p:txBody>
      </p:sp>
      <p:sp>
        <p:nvSpPr>
          <p:cNvPr id="27" name="Text 23"/>
          <p:cNvSpPr/>
          <p:nvPr/>
        </p:nvSpPr>
        <p:spPr>
          <a:xfrm>
            <a:off x="7393230" y="5364480"/>
            <a:ext cx="2070201" cy="243840"/>
          </a:xfrm>
          <a:prstGeom prst="rect">
            <a:avLst/>
          </a:prstGeom>
          <a:noFill/>
          <a:ln/>
        </p:spPr>
        <p:txBody>
          <a:bodyPr wrap="square" lIns="0" tIns="0" rIns="0" bIns="0" rtlCol="0" anchor="ctr"/>
          <a:lstStyle/>
          <a:p>
            <a:r>
              <a:rPr lang="en-US" sz="1067" i="1" dirty="0">
                <a:solidFill>
                  <a:srgbClr val="1A1A1A"/>
                </a:solidFill>
              </a:rPr>
              <a:t>Standardised slope (= r for simple regression)</a:t>
            </a:r>
            <a:endParaRPr lang="en-US" sz="1067" dirty="0"/>
          </a:p>
        </p:txBody>
      </p:sp>
      <p:sp>
        <p:nvSpPr>
          <p:cNvPr id="28" name="Shape 24"/>
          <p:cNvSpPr/>
          <p:nvPr/>
        </p:nvSpPr>
        <p:spPr>
          <a:xfrm>
            <a:off x="9621928" y="5071872"/>
            <a:ext cx="2253081" cy="560832"/>
          </a:xfrm>
          <a:prstGeom prst="rect">
            <a:avLst/>
          </a:prstGeom>
          <a:solidFill>
            <a:srgbClr val="F8FAFC"/>
          </a:solidFill>
          <a:ln w="12700">
            <a:solidFill>
              <a:srgbClr val="E65100"/>
            </a:solidFill>
            <a:prstDash val="solid"/>
          </a:ln>
        </p:spPr>
        <p:txBody>
          <a:bodyPr/>
          <a:lstStyle/>
          <a:p>
            <a:endParaRPr lang="en-US" sz="2400"/>
          </a:p>
        </p:txBody>
      </p:sp>
      <p:sp>
        <p:nvSpPr>
          <p:cNvPr id="29" name="Shape 25"/>
          <p:cNvSpPr/>
          <p:nvPr/>
        </p:nvSpPr>
        <p:spPr>
          <a:xfrm>
            <a:off x="9621927" y="5071872"/>
            <a:ext cx="73152" cy="560832"/>
          </a:xfrm>
          <a:prstGeom prst="rect">
            <a:avLst/>
          </a:prstGeom>
          <a:solidFill>
            <a:srgbClr val="E65100"/>
          </a:solidFill>
          <a:ln w="12700">
            <a:solidFill>
              <a:srgbClr val="E65100"/>
            </a:solidFill>
            <a:prstDash val="solid"/>
          </a:ln>
        </p:spPr>
        <p:txBody>
          <a:bodyPr/>
          <a:lstStyle/>
          <a:p>
            <a:endParaRPr lang="en-US" sz="2400"/>
          </a:p>
        </p:txBody>
      </p:sp>
      <p:sp>
        <p:nvSpPr>
          <p:cNvPr id="30" name="Text 26"/>
          <p:cNvSpPr/>
          <p:nvPr/>
        </p:nvSpPr>
        <p:spPr>
          <a:xfrm>
            <a:off x="9743848" y="5108448"/>
            <a:ext cx="2070201" cy="243840"/>
          </a:xfrm>
          <a:prstGeom prst="rect">
            <a:avLst/>
          </a:prstGeom>
          <a:noFill/>
          <a:ln/>
        </p:spPr>
        <p:txBody>
          <a:bodyPr wrap="square" lIns="0" tIns="0" rIns="0" bIns="0" rtlCol="0" anchor="ctr"/>
          <a:lstStyle/>
          <a:p>
            <a:r>
              <a:rPr lang="en-US" sz="1133" b="1" dirty="0">
                <a:solidFill>
                  <a:srgbClr val="E65100"/>
                </a:solidFill>
              </a:rPr>
              <a:t>5  Regression line</a:t>
            </a:r>
            <a:endParaRPr lang="en-US" sz="1133" dirty="0"/>
          </a:p>
        </p:txBody>
      </p:sp>
      <p:sp>
        <p:nvSpPr>
          <p:cNvPr id="31" name="Text 27"/>
          <p:cNvSpPr/>
          <p:nvPr/>
        </p:nvSpPr>
        <p:spPr>
          <a:xfrm>
            <a:off x="9743848" y="5364480"/>
            <a:ext cx="2070201" cy="243840"/>
          </a:xfrm>
          <a:prstGeom prst="rect">
            <a:avLst/>
          </a:prstGeom>
          <a:noFill/>
          <a:ln/>
        </p:spPr>
        <p:txBody>
          <a:bodyPr wrap="square" lIns="0" tIns="0" rIns="0" bIns="0" rtlCol="0" anchor="ctr"/>
          <a:lstStyle/>
          <a:p>
            <a:r>
              <a:rPr lang="en-US" sz="1067" i="1" dirty="0">
                <a:solidFill>
                  <a:srgbClr val="1A1A1A"/>
                </a:solidFill>
              </a:rPr>
              <a:t>Shaded band = 95% CI — check for linearity</a:t>
            </a:r>
            <a:endParaRPr lang="en-US" sz="1067" dirty="0"/>
          </a:p>
        </p:txBody>
      </p:sp>
      <p:sp>
        <p:nvSpPr>
          <p:cNvPr id="32" name="Shape 28"/>
          <p:cNvSpPr/>
          <p:nvPr/>
        </p:nvSpPr>
        <p:spPr>
          <a:xfrm>
            <a:off x="219456" y="6217920"/>
            <a:ext cx="11753088" cy="950976"/>
          </a:xfrm>
          <a:prstGeom prst="rect">
            <a:avLst/>
          </a:prstGeom>
          <a:solidFill>
            <a:srgbClr val="E8F5E9"/>
          </a:solidFill>
          <a:ln w="19050">
            <a:solidFill>
              <a:srgbClr val="1B5E20"/>
            </a:solidFill>
            <a:prstDash val="solid"/>
          </a:ln>
        </p:spPr>
        <p:txBody>
          <a:bodyPr/>
          <a:lstStyle/>
          <a:p>
            <a:endParaRPr lang="en-US" sz="2400"/>
          </a:p>
        </p:txBody>
      </p:sp>
      <p:sp>
        <p:nvSpPr>
          <p:cNvPr id="33" name="Shape 29"/>
          <p:cNvSpPr/>
          <p:nvPr/>
        </p:nvSpPr>
        <p:spPr>
          <a:xfrm>
            <a:off x="219456" y="6217920"/>
            <a:ext cx="73152" cy="950976"/>
          </a:xfrm>
          <a:prstGeom prst="rect">
            <a:avLst/>
          </a:prstGeom>
          <a:solidFill>
            <a:srgbClr val="1B5E20"/>
          </a:solidFill>
          <a:ln w="12700">
            <a:solidFill>
              <a:srgbClr val="1B5E20"/>
            </a:solidFill>
            <a:prstDash val="solid"/>
          </a:ln>
        </p:spPr>
        <p:txBody>
          <a:bodyPr/>
          <a:lstStyle/>
          <a:p>
            <a:endParaRPr lang="en-US" sz="2400"/>
          </a:p>
        </p:txBody>
      </p:sp>
      <p:sp>
        <p:nvSpPr>
          <p:cNvPr id="34" name="Text 30"/>
          <p:cNvSpPr/>
          <p:nvPr/>
        </p:nvSpPr>
        <p:spPr>
          <a:xfrm>
            <a:off x="390144" y="6291072"/>
            <a:ext cx="11509248" cy="804672"/>
          </a:xfrm>
          <a:prstGeom prst="rect">
            <a:avLst/>
          </a:prstGeom>
          <a:noFill/>
          <a:ln/>
        </p:spPr>
        <p:txBody>
          <a:bodyPr wrap="square" lIns="0" tIns="0" rIns="0" bIns="0" rtlCol="0" anchor="t"/>
          <a:lstStyle/>
          <a:p>
            <a:r>
              <a:rPr lang="en-US" sz="1173" b="1" dirty="0">
                <a:solidFill>
                  <a:srgbClr val="1B5E20"/>
                </a:solidFill>
                <a:latin typeface="Calibri" pitchFamily="34" charset="0"/>
                <a:ea typeface="Calibri" pitchFamily="34" charset="-122"/>
                <a:cs typeface="Calibri" pitchFamily="34" charset="-120"/>
              </a:rPr>
              <a:t>✏  Write-up example
</a:t>
            </a:r>
            <a:endParaRPr lang="en-US" sz="1173" dirty="0"/>
          </a:p>
          <a:p>
            <a:r>
              <a:rPr lang="en-US" sz="1173" i="1" dirty="0">
                <a:solidFill>
                  <a:srgbClr val="183018"/>
                </a:solidFill>
                <a:latin typeface="Calibri" pitchFamily="34" charset="0"/>
                <a:ea typeface="Calibri" pitchFamily="34" charset="-122"/>
                <a:cs typeface="Calibri" pitchFamily="34" charset="-120"/>
              </a:rPr>
              <a:t>Simple linear regression revealed that total physical activity (IPAQ Total) significantly predicted dominant grip strength, R² = .313, F(1, 18) = 8.19, p = .010. For every additional 1,000 MET-minutes per week, grip strength increased by approximately 4.2 kg. The regression equation was: GripDom = 30.60 + 0.0042 × IPAQ_Total (β = .559).</a:t>
            </a:r>
            <a:endParaRPr lang="en-US" sz="1173"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16</a:t>
            </a:r>
            <a:endParaRPr lang="en-US" sz="1067" dirty="0"/>
          </a:p>
        </p:txBody>
      </p:sp>
      <p:sp>
        <p:nvSpPr>
          <p:cNvPr id="3" name="Shape 1"/>
          <p:cNvSpPr/>
          <p:nvPr/>
        </p:nvSpPr>
        <p:spPr>
          <a:xfrm>
            <a:off x="0" y="0"/>
            <a:ext cx="12192000" cy="853440"/>
          </a:xfrm>
          <a:prstGeom prst="rect">
            <a:avLst/>
          </a:prstGeom>
          <a:solidFill>
            <a:srgbClr val="1F4E79"/>
          </a:solidFill>
          <a:ln w="12700">
            <a:solidFill>
              <a:srgbClr val="1F4E79"/>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Putting It Together: APA Results Section</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Structure your results in this order — preliminary first, then inferential</a:t>
            </a:r>
            <a:endParaRPr lang="en-US" sz="1333" dirty="0"/>
          </a:p>
        </p:txBody>
      </p:sp>
      <p:sp>
        <p:nvSpPr>
          <p:cNvPr id="6" name="Shape 4"/>
          <p:cNvSpPr/>
          <p:nvPr/>
        </p:nvSpPr>
        <p:spPr>
          <a:xfrm>
            <a:off x="219456" y="1036320"/>
            <a:ext cx="5754624" cy="1682496"/>
          </a:xfrm>
          <a:prstGeom prst="rect">
            <a:avLst/>
          </a:prstGeom>
          <a:solidFill>
            <a:srgbClr val="FAFAFA"/>
          </a:solidFill>
          <a:ln w="12700">
            <a:solidFill>
              <a:srgbClr val="E0E0E0"/>
            </a:solidFill>
            <a:prstDash val="solid"/>
          </a:ln>
        </p:spPr>
        <p:txBody>
          <a:bodyPr/>
          <a:lstStyle/>
          <a:p>
            <a:endParaRPr lang="en-US" sz="2400"/>
          </a:p>
        </p:txBody>
      </p:sp>
      <p:sp>
        <p:nvSpPr>
          <p:cNvPr id="7" name="Shape 5"/>
          <p:cNvSpPr/>
          <p:nvPr/>
        </p:nvSpPr>
        <p:spPr>
          <a:xfrm>
            <a:off x="219456" y="1036320"/>
            <a:ext cx="85344" cy="1682496"/>
          </a:xfrm>
          <a:prstGeom prst="rect">
            <a:avLst/>
          </a:prstGeom>
          <a:solidFill>
            <a:srgbClr val="004D40"/>
          </a:solidFill>
          <a:ln w="12700">
            <a:solidFill>
              <a:srgbClr val="004D40"/>
            </a:solidFill>
            <a:prstDash val="solid"/>
          </a:ln>
        </p:spPr>
        <p:txBody>
          <a:bodyPr/>
          <a:lstStyle/>
          <a:p>
            <a:endParaRPr lang="en-US" sz="2400"/>
          </a:p>
        </p:txBody>
      </p:sp>
      <p:sp>
        <p:nvSpPr>
          <p:cNvPr id="8" name="Shape 6"/>
          <p:cNvSpPr/>
          <p:nvPr/>
        </p:nvSpPr>
        <p:spPr>
          <a:xfrm>
            <a:off x="219456" y="1036320"/>
            <a:ext cx="5754624" cy="73152"/>
          </a:xfrm>
          <a:prstGeom prst="rect">
            <a:avLst/>
          </a:prstGeom>
          <a:solidFill>
            <a:srgbClr val="004D40">
              <a:alpha val="30000"/>
            </a:srgbClr>
          </a:solidFill>
          <a:ln w="12700">
            <a:solidFill>
              <a:srgbClr val="004D40">
                <a:alpha val="30000"/>
              </a:srgbClr>
            </a:solidFill>
            <a:prstDash val="solid"/>
          </a:ln>
        </p:spPr>
        <p:txBody>
          <a:bodyPr/>
          <a:lstStyle/>
          <a:p>
            <a:endParaRPr lang="en-US" sz="2400"/>
          </a:p>
        </p:txBody>
      </p:sp>
      <p:sp>
        <p:nvSpPr>
          <p:cNvPr id="9" name="Text 7"/>
          <p:cNvSpPr/>
          <p:nvPr/>
        </p:nvSpPr>
        <p:spPr>
          <a:xfrm>
            <a:off x="402336" y="1133856"/>
            <a:ext cx="5510784" cy="341376"/>
          </a:xfrm>
          <a:prstGeom prst="rect">
            <a:avLst/>
          </a:prstGeom>
          <a:noFill/>
          <a:ln/>
        </p:spPr>
        <p:txBody>
          <a:bodyPr wrap="square" lIns="0" tIns="0" rIns="0" bIns="0" rtlCol="0" anchor="ctr"/>
          <a:lstStyle/>
          <a:p>
            <a:r>
              <a:rPr lang="en-US" sz="1267" b="1" dirty="0">
                <a:solidFill>
                  <a:srgbClr val="004D40"/>
                </a:solidFill>
              </a:rPr>
              <a:t>1.  Preliminary Analysis</a:t>
            </a:r>
            <a:endParaRPr lang="en-US" sz="1267" dirty="0"/>
          </a:p>
        </p:txBody>
      </p:sp>
      <p:sp>
        <p:nvSpPr>
          <p:cNvPr id="10" name="Text 8"/>
          <p:cNvSpPr/>
          <p:nvPr/>
        </p:nvSpPr>
        <p:spPr>
          <a:xfrm>
            <a:off x="402336" y="1524000"/>
            <a:ext cx="5510784" cy="1097280"/>
          </a:xfrm>
          <a:prstGeom prst="rect">
            <a:avLst/>
          </a:prstGeom>
          <a:noFill/>
          <a:ln/>
        </p:spPr>
        <p:txBody>
          <a:bodyPr wrap="square" lIns="0" tIns="0" rIns="0" bIns="0" rtlCol="0" anchor="t"/>
          <a:lstStyle/>
          <a:p>
            <a:r>
              <a:rPr lang="en-US" sz="1093" dirty="0">
                <a:solidFill>
                  <a:srgbClr val="1A1A1A"/>
                </a:solidFill>
                <a:latin typeface="Calibri" pitchFamily="34" charset="0"/>
                <a:ea typeface="Calibri" pitchFamily="34" charset="-122"/>
                <a:cs typeface="Calibri" pitchFamily="34" charset="-120"/>
              </a:rPr>
              <a:t>Descriptive statistics and normality tests were computed for all variables. Dominant grip strength was normally distributed (W = .913, p = .073). Of 20 participants, 10 were male and 10 were female; 40% were Low, 40% Moderate, and 20% High IPAQ activity category.</a:t>
            </a:r>
            <a:endParaRPr lang="en-US" sz="1093" dirty="0"/>
          </a:p>
        </p:txBody>
      </p:sp>
      <p:sp>
        <p:nvSpPr>
          <p:cNvPr id="11" name="Shape 9"/>
          <p:cNvSpPr/>
          <p:nvPr/>
        </p:nvSpPr>
        <p:spPr>
          <a:xfrm>
            <a:off x="219456" y="2840736"/>
            <a:ext cx="5754624" cy="1682496"/>
          </a:xfrm>
          <a:prstGeom prst="rect">
            <a:avLst/>
          </a:prstGeom>
          <a:solidFill>
            <a:srgbClr val="FAFAFA"/>
          </a:solidFill>
          <a:ln w="12700">
            <a:solidFill>
              <a:srgbClr val="E0E0E0"/>
            </a:solidFill>
            <a:prstDash val="solid"/>
          </a:ln>
        </p:spPr>
        <p:txBody>
          <a:bodyPr/>
          <a:lstStyle/>
          <a:p>
            <a:endParaRPr lang="en-US" sz="2400"/>
          </a:p>
        </p:txBody>
      </p:sp>
      <p:sp>
        <p:nvSpPr>
          <p:cNvPr id="12" name="Shape 10"/>
          <p:cNvSpPr/>
          <p:nvPr/>
        </p:nvSpPr>
        <p:spPr>
          <a:xfrm>
            <a:off x="219456" y="2840736"/>
            <a:ext cx="85344" cy="1682496"/>
          </a:xfrm>
          <a:prstGeom prst="rect">
            <a:avLst/>
          </a:prstGeom>
          <a:solidFill>
            <a:srgbClr val="004D40"/>
          </a:solidFill>
          <a:ln w="12700">
            <a:solidFill>
              <a:srgbClr val="004D40"/>
            </a:solidFill>
            <a:prstDash val="solid"/>
          </a:ln>
        </p:spPr>
        <p:txBody>
          <a:bodyPr/>
          <a:lstStyle/>
          <a:p>
            <a:endParaRPr lang="en-US" sz="2400"/>
          </a:p>
        </p:txBody>
      </p:sp>
      <p:sp>
        <p:nvSpPr>
          <p:cNvPr id="13" name="Shape 11"/>
          <p:cNvSpPr/>
          <p:nvPr/>
        </p:nvSpPr>
        <p:spPr>
          <a:xfrm>
            <a:off x="219456" y="2840736"/>
            <a:ext cx="5754624" cy="73152"/>
          </a:xfrm>
          <a:prstGeom prst="rect">
            <a:avLst/>
          </a:prstGeom>
          <a:solidFill>
            <a:srgbClr val="004D40">
              <a:alpha val="30000"/>
            </a:srgbClr>
          </a:solidFill>
          <a:ln w="12700">
            <a:solidFill>
              <a:srgbClr val="004D40">
                <a:alpha val="30000"/>
              </a:srgbClr>
            </a:solidFill>
            <a:prstDash val="solid"/>
          </a:ln>
        </p:spPr>
        <p:txBody>
          <a:bodyPr/>
          <a:lstStyle/>
          <a:p>
            <a:endParaRPr lang="en-US" sz="2400"/>
          </a:p>
        </p:txBody>
      </p:sp>
      <p:sp>
        <p:nvSpPr>
          <p:cNvPr id="14" name="Text 12"/>
          <p:cNvSpPr/>
          <p:nvPr/>
        </p:nvSpPr>
        <p:spPr>
          <a:xfrm>
            <a:off x="402336" y="2938272"/>
            <a:ext cx="5510784" cy="341376"/>
          </a:xfrm>
          <a:prstGeom prst="rect">
            <a:avLst/>
          </a:prstGeom>
          <a:noFill/>
          <a:ln/>
        </p:spPr>
        <p:txBody>
          <a:bodyPr wrap="square" lIns="0" tIns="0" rIns="0" bIns="0" rtlCol="0" anchor="ctr"/>
          <a:lstStyle/>
          <a:p>
            <a:r>
              <a:rPr lang="en-US" sz="1267" b="1" dirty="0">
                <a:solidFill>
                  <a:srgbClr val="004D40"/>
                </a:solidFill>
              </a:rPr>
              <a:t>2.  One-Sample T-Test (vs 35 kg norm)</a:t>
            </a:r>
            <a:endParaRPr lang="en-US" sz="1267" dirty="0"/>
          </a:p>
        </p:txBody>
      </p:sp>
      <p:sp>
        <p:nvSpPr>
          <p:cNvPr id="15" name="Text 13"/>
          <p:cNvSpPr/>
          <p:nvPr/>
        </p:nvSpPr>
        <p:spPr>
          <a:xfrm>
            <a:off x="402336" y="3328416"/>
            <a:ext cx="5510784" cy="1097280"/>
          </a:xfrm>
          <a:prstGeom prst="rect">
            <a:avLst/>
          </a:prstGeom>
          <a:noFill/>
          <a:ln/>
        </p:spPr>
        <p:txBody>
          <a:bodyPr wrap="square" lIns="0" tIns="0" rIns="0" bIns="0" rtlCol="0" anchor="t"/>
          <a:lstStyle/>
          <a:p>
            <a:r>
              <a:rPr lang="en-US" sz="1093" dirty="0">
                <a:solidFill>
                  <a:srgbClr val="1A1A1A"/>
                </a:solidFill>
                <a:latin typeface="Calibri" pitchFamily="34" charset="0"/>
                <a:ea typeface="Calibri" pitchFamily="34" charset="-122"/>
                <a:cs typeface="Calibri" pitchFamily="34" charset="-120"/>
              </a:rPr>
              <a:t>Class grip strength (M = 37.41 kg, SD = 10.36) did not differ significantly from the normative value of 35 kg; t(19) = 1.04, p = .311, d = 0.23.</a:t>
            </a:r>
            <a:endParaRPr lang="en-US" sz="1093" dirty="0"/>
          </a:p>
        </p:txBody>
      </p:sp>
      <p:sp>
        <p:nvSpPr>
          <p:cNvPr id="16" name="Shape 14"/>
          <p:cNvSpPr/>
          <p:nvPr/>
        </p:nvSpPr>
        <p:spPr>
          <a:xfrm>
            <a:off x="219456" y="4645152"/>
            <a:ext cx="5754624" cy="1682496"/>
          </a:xfrm>
          <a:prstGeom prst="rect">
            <a:avLst/>
          </a:prstGeom>
          <a:solidFill>
            <a:srgbClr val="FAFAFA"/>
          </a:solidFill>
          <a:ln w="12700">
            <a:solidFill>
              <a:srgbClr val="E0E0E0"/>
            </a:solidFill>
            <a:prstDash val="solid"/>
          </a:ln>
        </p:spPr>
        <p:txBody>
          <a:bodyPr/>
          <a:lstStyle/>
          <a:p>
            <a:endParaRPr lang="en-US" sz="2400"/>
          </a:p>
        </p:txBody>
      </p:sp>
      <p:sp>
        <p:nvSpPr>
          <p:cNvPr id="17" name="Shape 15"/>
          <p:cNvSpPr/>
          <p:nvPr/>
        </p:nvSpPr>
        <p:spPr>
          <a:xfrm>
            <a:off x="219456" y="4645152"/>
            <a:ext cx="85344" cy="1682496"/>
          </a:xfrm>
          <a:prstGeom prst="rect">
            <a:avLst/>
          </a:prstGeom>
          <a:solidFill>
            <a:srgbClr val="4A148C"/>
          </a:solidFill>
          <a:ln w="12700">
            <a:solidFill>
              <a:srgbClr val="4A148C"/>
            </a:solidFill>
            <a:prstDash val="solid"/>
          </a:ln>
        </p:spPr>
        <p:txBody>
          <a:bodyPr/>
          <a:lstStyle/>
          <a:p>
            <a:endParaRPr lang="en-US" sz="2400"/>
          </a:p>
        </p:txBody>
      </p:sp>
      <p:sp>
        <p:nvSpPr>
          <p:cNvPr id="18" name="Shape 16"/>
          <p:cNvSpPr/>
          <p:nvPr/>
        </p:nvSpPr>
        <p:spPr>
          <a:xfrm>
            <a:off x="219456" y="4645152"/>
            <a:ext cx="5754624" cy="73152"/>
          </a:xfrm>
          <a:prstGeom prst="rect">
            <a:avLst/>
          </a:prstGeom>
          <a:solidFill>
            <a:srgbClr val="4A148C">
              <a:alpha val="30000"/>
            </a:srgbClr>
          </a:solidFill>
          <a:ln w="12700">
            <a:solidFill>
              <a:srgbClr val="4A148C">
                <a:alpha val="30000"/>
              </a:srgbClr>
            </a:solidFill>
            <a:prstDash val="solid"/>
          </a:ln>
        </p:spPr>
        <p:txBody>
          <a:bodyPr/>
          <a:lstStyle/>
          <a:p>
            <a:endParaRPr lang="en-US" sz="2400"/>
          </a:p>
        </p:txBody>
      </p:sp>
      <p:sp>
        <p:nvSpPr>
          <p:cNvPr id="19" name="Text 17"/>
          <p:cNvSpPr/>
          <p:nvPr/>
        </p:nvSpPr>
        <p:spPr>
          <a:xfrm>
            <a:off x="402336" y="4742688"/>
            <a:ext cx="5510784" cy="341376"/>
          </a:xfrm>
          <a:prstGeom prst="rect">
            <a:avLst/>
          </a:prstGeom>
          <a:noFill/>
          <a:ln/>
        </p:spPr>
        <p:txBody>
          <a:bodyPr wrap="square" lIns="0" tIns="0" rIns="0" bIns="0" rtlCol="0" anchor="ctr"/>
          <a:lstStyle/>
          <a:p>
            <a:r>
              <a:rPr lang="en-US" sz="1267" b="1" dirty="0">
                <a:solidFill>
                  <a:srgbClr val="4A148C"/>
                </a:solidFill>
              </a:rPr>
              <a:t>3.  Paired T-Test (Dominant vs Non-Dominant)</a:t>
            </a:r>
            <a:endParaRPr lang="en-US" sz="1267" dirty="0"/>
          </a:p>
        </p:txBody>
      </p:sp>
      <p:sp>
        <p:nvSpPr>
          <p:cNvPr id="20" name="Text 18"/>
          <p:cNvSpPr/>
          <p:nvPr/>
        </p:nvSpPr>
        <p:spPr>
          <a:xfrm>
            <a:off x="402336" y="5132832"/>
            <a:ext cx="5510784" cy="1097280"/>
          </a:xfrm>
          <a:prstGeom prst="rect">
            <a:avLst/>
          </a:prstGeom>
          <a:noFill/>
          <a:ln/>
        </p:spPr>
        <p:txBody>
          <a:bodyPr wrap="square" lIns="0" tIns="0" rIns="0" bIns="0" rtlCol="0" anchor="t"/>
          <a:lstStyle/>
          <a:p>
            <a:r>
              <a:rPr lang="en-US" sz="1093" dirty="0">
                <a:solidFill>
                  <a:srgbClr val="1A1A1A"/>
                </a:solidFill>
                <a:latin typeface="Calibri" pitchFamily="34" charset="0"/>
                <a:ea typeface="Calibri" pitchFamily="34" charset="-122"/>
                <a:cs typeface="Calibri" pitchFamily="34" charset="-120"/>
              </a:rPr>
              <a:t>Dominant grip (M = 37.41 kg) was significantly greater than non-dominant grip (M = 34.04 kg); t(19) = 9.74, p &lt; .001, 95% CI [2.65, 4.09], d = 2.18.</a:t>
            </a:r>
            <a:endParaRPr lang="en-US" sz="1093" dirty="0"/>
          </a:p>
        </p:txBody>
      </p:sp>
      <p:sp>
        <p:nvSpPr>
          <p:cNvPr id="21" name="Shape 19"/>
          <p:cNvSpPr/>
          <p:nvPr/>
        </p:nvSpPr>
        <p:spPr>
          <a:xfrm>
            <a:off x="6217920" y="1036320"/>
            <a:ext cx="5754624" cy="1682496"/>
          </a:xfrm>
          <a:prstGeom prst="rect">
            <a:avLst/>
          </a:prstGeom>
          <a:solidFill>
            <a:srgbClr val="FAFAFA"/>
          </a:solidFill>
          <a:ln w="12700">
            <a:solidFill>
              <a:srgbClr val="E0E0E0"/>
            </a:solidFill>
            <a:prstDash val="solid"/>
          </a:ln>
        </p:spPr>
        <p:txBody>
          <a:bodyPr/>
          <a:lstStyle/>
          <a:p>
            <a:endParaRPr lang="en-US" sz="2400"/>
          </a:p>
        </p:txBody>
      </p:sp>
      <p:sp>
        <p:nvSpPr>
          <p:cNvPr id="22" name="Shape 20"/>
          <p:cNvSpPr/>
          <p:nvPr/>
        </p:nvSpPr>
        <p:spPr>
          <a:xfrm>
            <a:off x="6217920" y="1036320"/>
            <a:ext cx="85344" cy="1682496"/>
          </a:xfrm>
          <a:prstGeom prst="rect">
            <a:avLst/>
          </a:prstGeom>
          <a:solidFill>
            <a:srgbClr val="C00000"/>
          </a:solidFill>
          <a:ln w="12700">
            <a:solidFill>
              <a:srgbClr val="C00000"/>
            </a:solidFill>
            <a:prstDash val="solid"/>
          </a:ln>
        </p:spPr>
        <p:txBody>
          <a:bodyPr/>
          <a:lstStyle/>
          <a:p>
            <a:endParaRPr lang="en-US" sz="2400"/>
          </a:p>
        </p:txBody>
      </p:sp>
      <p:sp>
        <p:nvSpPr>
          <p:cNvPr id="23" name="Shape 21"/>
          <p:cNvSpPr/>
          <p:nvPr/>
        </p:nvSpPr>
        <p:spPr>
          <a:xfrm>
            <a:off x="6217920" y="1036320"/>
            <a:ext cx="5754624" cy="73152"/>
          </a:xfrm>
          <a:prstGeom prst="rect">
            <a:avLst/>
          </a:prstGeom>
          <a:solidFill>
            <a:srgbClr val="C00000">
              <a:alpha val="30000"/>
            </a:srgbClr>
          </a:solidFill>
          <a:ln w="12700">
            <a:solidFill>
              <a:srgbClr val="C00000">
                <a:alpha val="30000"/>
              </a:srgbClr>
            </a:solidFill>
            <a:prstDash val="solid"/>
          </a:ln>
        </p:spPr>
        <p:txBody>
          <a:bodyPr/>
          <a:lstStyle/>
          <a:p>
            <a:endParaRPr lang="en-US" sz="2400"/>
          </a:p>
        </p:txBody>
      </p:sp>
      <p:sp>
        <p:nvSpPr>
          <p:cNvPr id="24" name="Text 22"/>
          <p:cNvSpPr/>
          <p:nvPr/>
        </p:nvSpPr>
        <p:spPr>
          <a:xfrm>
            <a:off x="6400800" y="1133856"/>
            <a:ext cx="5510784" cy="341376"/>
          </a:xfrm>
          <a:prstGeom prst="rect">
            <a:avLst/>
          </a:prstGeom>
          <a:noFill/>
          <a:ln/>
        </p:spPr>
        <p:txBody>
          <a:bodyPr wrap="square" lIns="0" tIns="0" rIns="0" bIns="0" rtlCol="0" anchor="ctr"/>
          <a:lstStyle/>
          <a:p>
            <a:r>
              <a:rPr lang="en-US" sz="1267" b="1" dirty="0">
                <a:solidFill>
                  <a:srgbClr val="C00000"/>
                </a:solidFill>
              </a:rPr>
              <a:t>4.  Independent T-Test (Sex differences)</a:t>
            </a:r>
            <a:endParaRPr lang="en-US" sz="1267" dirty="0"/>
          </a:p>
        </p:txBody>
      </p:sp>
      <p:sp>
        <p:nvSpPr>
          <p:cNvPr id="25" name="Text 23"/>
          <p:cNvSpPr/>
          <p:nvPr/>
        </p:nvSpPr>
        <p:spPr>
          <a:xfrm>
            <a:off x="6400800" y="1524000"/>
            <a:ext cx="5510784" cy="1097280"/>
          </a:xfrm>
          <a:prstGeom prst="rect">
            <a:avLst/>
          </a:prstGeom>
          <a:noFill/>
          <a:ln/>
        </p:spPr>
        <p:txBody>
          <a:bodyPr wrap="square" lIns="0" tIns="0" rIns="0" bIns="0" rtlCol="0" anchor="t"/>
          <a:lstStyle/>
          <a:p>
            <a:r>
              <a:rPr lang="en-US" sz="1093" dirty="0">
                <a:solidFill>
                  <a:srgbClr val="1A1A1A"/>
                </a:solidFill>
                <a:latin typeface="Calibri" pitchFamily="34" charset="0"/>
                <a:ea typeface="Calibri" pitchFamily="34" charset="-122"/>
                <a:cs typeface="Calibri" pitchFamily="34" charset="-120"/>
              </a:rPr>
              <a:t>Males (M = 46.95 kg) had significantly greater grip strength than females (M = 27.87 kg); t(18) = 12.24, p &lt; .001, 95% CI [15.74, 22.43], d = 5.47.</a:t>
            </a:r>
            <a:endParaRPr lang="en-US" sz="1093" dirty="0"/>
          </a:p>
        </p:txBody>
      </p:sp>
      <p:sp>
        <p:nvSpPr>
          <p:cNvPr id="26" name="Shape 24"/>
          <p:cNvSpPr/>
          <p:nvPr/>
        </p:nvSpPr>
        <p:spPr>
          <a:xfrm>
            <a:off x="6217920" y="2840736"/>
            <a:ext cx="5754624" cy="1682496"/>
          </a:xfrm>
          <a:prstGeom prst="rect">
            <a:avLst/>
          </a:prstGeom>
          <a:solidFill>
            <a:srgbClr val="FAFAFA"/>
          </a:solidFill>
          <a:ln w="12700">
            <a:solidFill>
              <a:srgbClr val="E0E0E0"/>
            </a:solidFill>
            <a:prstDash val="solid"/>
          </a:ln>
        </p:spPr>
        <p:txBody>
          <a:bodyPr/>
          <a:lstStyle/>
          <a:p>
            <a:endParaRPr lang="en-US" sz="2400"/>
          </a:p>
        </p:txBody>
      </p:sp>
      <p:sp>
        <p:nvSpPr>
          <p:cNvPr id="27" name="Shape 25"/>
          <p:cNvSpPr/>
          <p:nvPr/>
        </p:nvSpPr>
        <p:spPr>
          <a:xfrm>
            <a:off x="6217920" y="2840736"/>
            <a:ext cx="85344" cy="1682496"/>
          </a:xfrm>
          <a:prstGeom prst="rect">
            <a:avLst/>
          </a:prstGeom>
          <a:solidFill>
            <a:srgbClr val="2E75B6"/>
          </a:solidFill>
          <a:ln w="12700">
            <a:solidFill>
              <a:srgbClr val="2E75B6"/>
            </a:solidFill>
            <a:prstDash val="solid"/>
          </a:ln>
        </p:spPr>
        <p:txBody>
          <a:bodyPr/>
          <a:lstStyle/>
          <a:p>
            <a:endParaRPr lang="en-US" sz="2400"/>
          </a:p>
        </p:txBody>
      </p:sp>
      <p:sp>
        <p:nvSpPr>
          <p:cNvPr id="28" name="Shape 26"/>
          <p:cNvSpPr/>
          <p:nvPr/>
        </p:nvSpPr>
        <p:spPr>
          <a:xfrm>
            <a:off x="6217920" y="2840736"/>
            <a:ext cx="5754624" cy="73152"/>
          </a:xfrm>
          <a:prstGeom prst="rect">
            <a:avLst/>
          </a:prstGeom>
          <a:solidFill>
            <a:srgbClr val="2E75B6">
              <a:alpha val="30000"/>
            </a:srgbClr>
          </a:solidFill>
          <a:ln w="12700">
            <a:solidFill>
              <a:srgbClr val="2E75B6">
                <a:alpha val="30000"/>
              </a:srgbClr>
            </a:solidFill>
            <a:prstDash val="solid"/>
          </a:ln>
        </p:spPr>
        <p:txBody>
          <a:bodyPr/>
          <a:lstStyle/>
          <a:p>
            <a:endParaRPr lang="en-US" sz="2400"/>
          </a:p>
        </p:txBody>
      </p:sp>
      <p:sp>
        <p:nvSpPr>
          <p:cNvPr id="29" name="Text 27"/>
          <p:cNvSpPr/>
          <p:nvPr/>
        </p:nvSpPr>
        <p:spPr>
          <a:xfrm>
            <a:off x="6400800" y="2938272"/>
            <a:ext cx="5510784" cy="341376"/>
          </a:xfrm>
          <a:prstGeom prst="rect">
            <a:avLst/>
          </a:prstGeom>
          <a:noFill/>
          <a:ln/>
        </p:spPr>
        <p:txBody>
          <a:bodyPr wrap="square" lIns="0" tIns="0" rIns="0" bIns="0" rtlCol="0" anchor="ctr"/>
          <a:lstStyle/>
          <a:p>
            <a:r>
              <a:rPr lang="en-US" sz="1267" b="1" dirty="0">
                <a:solidFill>
                  <a:srgbClr val="2E75B6"/>
                </a:solidFill>
              </a:rPr>
              <a:t>5.  Pearson Correlation (IPAQ vs Grip)</a:t>
            </a:r>
            <a:endParaRPr lang="en-US" sz="1267" dirty="0"/>
          </a:p>
        </p:txBody>
      </p:sp>
      <p:sp>
        <p:nvSpPr>
          <p:cNvPr id="30" name="Text 28"/>
          <p:cNvSpPr/>
          <p:nvPr/>
        </p:nvSpPr>
        <p:spPr>
          <a:xfrm>
            <a:off x="6400800" y="3328416"/>
            <a:ext cx="5510784" cy="1097280"/>
          </a:xfrm>
          <a:prstGeom prst="rect">
            <a:avLst/>
          </a:prstGeom>
          <a:noFill/>
          <a:ln/>
        </p:spPr>
        <p:txBody>
          <a:bodyPr wrap="square" lIns="0" tIns="0" rIns="0" bIns="0" rtlCol="0" anchor="t"/>
          <a:lstStyle/>
          <a:p>
            <a:r>
              <a:rPr lang="en-US" sz="1093" dirty="0">
                <a:solidFill>
                  <a:srgbClr val="1A1A1A"/>
                </a:solidFill>
                <a:latin typeface="Calibri" pitchFamily="34" charset="0"/>
                <a:ea typeface="Calibri" pitchFamily="34" charset="-122"/>
                <a:cs typeface="Calibri" pitchFamily="34" charset="-120"/>
              </a:rPr>
              <a:t>A significant positive correlation was found between IPAQ total and grip strength; r(18) = .559, p = .010.</a:t>
            </a:r>
            <a:endParaRPr lang="en-US" sz="1093" dirty="0"/>
          </a:p>
        </p:txBody>
      </p:sp>
      <p:sp>
        <p:nvSpPr>
          <p:cNvPr id="31" name="Shape 29"/>
          <p:cNvSpPr/>
          <p:nvPr/>
        </p:nvSpPr>
        <p:spPr>
          <a:xfrm>
            <a:off x="6217920" y="4645152"/>
            <a:ext cx="5754624" cy="1682496"/>
          </a:xfrm>
          <a:prstGeom prst="rect">
            <a:avLst/>
          </a:prstGeom>
          <a:solidFill>
            <a:srgbClr val="FAFAFA"/>
          </a:solidFill>
          <a:ln w="12700">
            <a:solidFill>
              <a:srgbClr val="E0E0E0"/>
            </a:solidFill>
            <a:prstDash val="solid"/>
          </a:ln>
        </p:spPr>
        <p:txBody>
          <a:bodyPr/>
          <a:lstStyle/>
          <a:p>
            <a:endParaRPr lang="en-US" sz="2400"/>
          </a:p>
        </p:txBody>
      </p:sp>
      <p:sp>
        <p:nvSpPr>
          <p:cNvPr id="32" name="Shape 30"/>
          <p:cNvSpPr/>
          <p:nvPr/>
        </p:nvSpPr>
        <p:spPr>
          <a:xfrm>
            <a:off x="6217920" y="4645152"/>
            <a:ext cx="85344" cy="1682496"/>
          </a:xfrm>
          <a:prstGeom prst="rect">
            <a:avLst/>
          </a:prstGeom>
          <a:solidFill>
            <a:srgbClr val="1B5E20"/>
          </a:solidFill>
          <a:ln w="12700">
            <a:solidFill>
              <a:srgbClr val="1B5E20"/>
            </a:solidFill>
            <a:prstDash val="solid"/>
          </a:ln>
        </p:spPr>
        <p:txBody>
          <a:bodyPr/>
          <a:lstStyle/>
          <a:p>
            <a:endParaRPr lang="en-US" sz="2400"/>
          </a:p>
        </p:txBody>
      </p:sp>
      <p:sp>
        <p:nvSpPr>
          <p:cNvPr id="33" name="Shape 31"/>
          <p:cNvSpPr/>
          <p:nvPr/>
        </p:nvSpPr>
        <p:spPr>
          <a:xfrm>
            <a:off x="6217920" y="4645152"/>
            <a:ext cx="5754624" cy="73152"/>
          </a:xfrm>
          <a:prstGeom prst="rect">
            <a:avLst/>
          </a:prstGeom>
          <a:solidFill>
            <a:srgbClr val="1B5E20">
              <a:alpha val="30000"/>
            </a:srgbClr>
          </a:solidFill>
          <a:ln w="12700">
            <a:solidFill>
              <a:srgbClr val="1B5E20">
                <a:alpha val="30000"/>
              </a:srgbClr>
            </a:solidFill>
            <a:prstDash val="solid"/>
          </a:ln>
        </p:spPr>
        <p:txBody>
          <a:bodyPr/>
          <a:lstStyle/>
          <a:p>
            <a:endParaRPr lang="en-US" sz="2400"/>
          </a:p>
        </p:txBody>
      </p:sp>
      <p:sp>
        <p:nvSpPr>
          <p:cNvPr id="34" name="Text 32"/>
          <p:cNvSpPr/>
          <p:nvPr/>
        </p:nvSpPr>
        <p:spPr>
          <a:xfrm>
            <a:off x="6400800" y="4742688"/>
            <a:ext cx="5510784" cy="341376"/>
          </a:xfrm>
          <a:prstGeom prst="rect">
            <a:avLst/>
          </a:prstGeom>
          <a:noFill/>
          <a:ln/>
        </p:spPr>
        <p:txBody>
          <a:bodyPr wrap="square" lIns="0" tIns="0" rIns="0" bIns="0" rtlCol="0" anchor="ctr"/>
          <a:lstStyle/>
          <a:p>
            <a:r>
              <a:rPr lang="en-US" sz="1267" b="1" dirty="0">
                <a:solidFill>
                  <a:srgbClr val="1B5E20"/>
                </a:solidFill>
              </a:rPr>
              <a:t>6.  Simple Linear Regression (IPAQ → Grip)</a:t>
            </a:r>
            <a:endParaRPr lang="en-US" sz="1267" dirty="0"/>
          </a:p>
        </p:txBody>
      </p:sp>
      <p:sp>
        <p:nvSpPr>
          <p:cNvPr id="35" name="Text 33"/>
          <p:cNvSpPr/>
          <p:nvPr/>
        </p:nvSpPr>
        <p:spPr>
          <a:xfrm>
            <a:off x="6400800" y="5132832"/>
            <a:ext cx="5510784" cy="1097280"/>
          </a:xfrm>
          <a:prstGeom prst="rect">
            <a:avLst/>
          </a:prstGeom>
          <a:noFill/>
          <a:ln/>
        </p:spPr>
        <p:txBody>
          <a:bodyPr wrap="square" lIns="0" tIns="0" rIns="0" bIns="0" rtlCol="0" anchor="t"/>
          <a:lstStyle/>
          <a:p>
            <a:r>
              <a:rPr lang="en-US" sz="1093" dirty="0">
                <a:solidFill>
                  <a:srgbClr val="1A1A1A"/>
                </a:solidFill>
                <a:latin typeface="Calibri" pitchFamily="34" charset="0"/>
                <a:ea typeface="Calibri" pitchFamily="34" charset="-122"/>
                <a:cs typeface="Calibri" pitchFamily="34" charset="-120"/>
              </a:rPr>
              <a:t>IPAQ total significantly predicted grip strength, R² = .313, F(1, 18) = 8.19, p = .010; GripDom = 30.60 + 0.0042 × IPAQ_Total (β = .559).</a:t>
            </a:r>
            <a:endParaRPr lang="en-US" sz="1093"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17</a:t>
            </a:r>
            <a:endParaRPr lang="en-US" sz="1067" dirty="0"/>
          </a:p>
        </p:txBody>
      </p:sp>
      <p:sp>
        <p:nvSpPr>
          <p:cNvPr id="3" name="Shape 1"/>
          <p:cNvSpPr/>
          <p:nvPr/>
        </p:nvSpPr>
        <p:spPr>
          <a:xfrm>
            <a:off x="0" y="0"/>
            <a:ext cx="12192000" cy="853440"/>
          </a:xfrm>
          <a:prstGeom prst="rect">
            <a:avLst/>
          </a:prstGeom>
          <a:solidFill>
            <a:srgbClr val="37474F"/>
          </a:solidFill>
          <a:ln w="12700">
            <a:solidFill>
              <a:srgbClr val="37474F"/>
            </a:solidFill>
            <a:prstDash val="solid"/>
          </a:ln>
        </p:spPr>
        <p:txBody>
          <a:bodyPr/>
          <a:lstStyle/>
          <a:p>
            <a:endParaRPr lang="en-US" sz="2400"/>
          </a:p>
        </p:txBody>
      </p:sp>
      <p:sp>
        <p:nvSpPr>
          <p:cNvPr id="4" name="Text 2"/>
          <p:cNvSpPr/>
          <p:nvPr/>
        </p:nvSpPr>
        <p:spPr>
          <a:xfrm>
            <a:off x="304800" y="73152"/>
            <a:ext cx="914400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  Extension: One-Way ANOVA</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B0BEC5"/>
                </a:solidFill>
                <a:latin typeface="Calibri" pitchFamily="34" charset="0"/>
                <a:ea typeface="Calibri" pitchFamily="34" charset="-122"/>
                <a:cs typeface="Calibri" pitchFamily="34" charset="-120"/>
              </a:rPr>
              <a:t>Research question: Does activity level (Low/Moderate/High) predict grip strength?  |  Use when you have 3+ independent groups</a:t>
            </a:r>
            <a:endParaRPr lang="en-US" sz="1333" dirty="0"/>
          </a:p>
        </p:txBody>
      </p:sp>
      <p:sp>
        <p:nvSpPr>
          <p:cNvPr id="6" name="Shape 4"/>
          <p:cNvSpPr/>
          <p:nvPr/>
        </p:nvSpPr>
        <p:spPr>
          <a:xfrm>
            <a:off x="219456" y="999744"/>
            <a:ext cx="11753088" cy="365760"/>
          </a:xfrm>
          <a:prstGeom prst="rect">
            <a:avLst/>
          </a:prstGeom>
          <a:solidFill>
            <a:srgbClr val="EFF3F8"/>
          </a:solidFill>
          <a:ln w="6350">
            <a:solidFill>
              <a:srgbClr val="C5D8EE"/>
            </a:solidFill>
            <a:prstDash val="solid"/>
          </a:ln>
        </p:spPr>
        <p:txBody>
          <a:bodyPr/>
          <a:lstStyle/>
          <a:p>
            <a:endParaRPr lang="en-US" sz="2400"/>
          </a:p>
        </p:txBody>
      </p:sp>
      <p:sp>
        <p:nvSpPr>
          <p:cNvPr id="7" name="Text 5"/>
          <p:cNvSpPr/>
          <p:nvPr/>
        </p:nvSpPr>
        <p:spPr>
          <a:xfrm>
            <a:off x="365760" y="999744"/>
            <a:ext cx="11338560" cy="365760"/>
          </a:xfrm>
          <a:prstGeom prst="rect">
            <a:avLst/>
          </a:prstGeom>
          <a:noFill/>
          <a:ln/>
        </p:spPr>
        <p:txBody>
          <a:bodyPr wrap="square" lIns="0" tIns="0" rIns="0" bIns="0" rtlCol="0" anchor="ctr"/>
          <a:lstStyle/>
          <a:p>
            <a:r>
              <a:rPr lang="en-US" sz="1200" b="1" dirty="0">
                <a:solidFill>
                  <a:srgbClr val="2E75B6"/>
                </a:solidFill>
                <a:latin typeface="Calibri" pitchFamily="34" charset="0"/>
                <a:ea typeface="Calibri" pitchFamily="34" charset="-122"/>
                <a:cs typeface="Calibri" pitchFamily="34" charset="-120"/>
              </a:rPr>
              <a:t>SPSS: </a:t>
            </a:r>
            <a:r>
              <a:rPr lang="en-US" sz="1200" dirty="0">
                <a:solidFill>
                  <a:srgbClr val="1A1A1A"/>
                </a:solidFill>
                <a:latin typeface="Calibri" pitchFamily="34" charset="0"/>
                <a:ea typeface="Calibri" pitchFamily="34" charset="-122"/>
                <a:cs typeface="Calibri" pitchFamily="34" charset="-120"/>
              </a:rPr>
              <a:t>Analyze  ›  Compare Means  ›  One-Way ANOVA…</a:t>
            </a:r>
            <a:endParaRPr lang="en-US" sz="1200" dirty="0"/>
          </a:p>
        </p:txBody>
      </p:sp>
      <p:sp>
        <p:nvSpPr>
          <p:cNvPr id="8" name="Shape 6"/>
          <p:cNvSpPr/>
          <p:nvPr/>
        </p:nvSpPr>
        <p:spPr>
          <a:xfrm>
            <a:off x="243840" y="1487424"/>
            <a:ext cx="438912" cy="438912"/>
          </a:xfrm>
          <a:prstGeom prst="ellipse">
            <a:avLst/>
          </a:prstGeom>
          <a:solidFill>
            <a:srgbClr val="37474F"/>
          </a:solidFill>
          <a:ln w="12700">
            <a:solidFill>
              <a:srgbClr val="37474F"/>
            </a:solidFill>
            <a:prstDash val="solid"/>
          </a:ln>
        </p:spPr>
        <p:txBody>
          <a:bodyPr/>
          <a:lstStyle/>
          <a:p>
            <a:endParaRPr lang="en-US" sz="2400"/>
          </a:p>
        </p:txBody>
      </p:sp>
      <p:sp>
        <p:nvSpPr>
          <p:cNvPr id="9" name="Text 7"/>
          <p:cNvSpPr/>
          <p:nvPr/>
        </p:nvSpPr>
        <p:spPr>
          <a:xfrm>
            <a:off x="243840" y="1499616"/>
            <a:ext cx="438912" cy="438912"/>
          </a:xfrm>
          <a:prstGeom prst="rect">
            <a:avLst/>
          </a:prstGeom>
          <a:noFill/>
          <a:ln/>
        </p:spPr>
        <p:txBody>
          <a:bodyPr wrap="square" lIns="0" tIns="0" rIns="0" bIns="0" rtlCol="0" anchor="ctr"/>
          <a:lstStyle/>
          <a:p>
            <a:pPr algn="ctr"/>
            <a:r>
              <a:rPr lang="en-US" sz="1600" b="1" dirty="0">
                <a:solidFill>
                  <a:srgbClr val="FFFFFF"/>
                </a:solidFill>
              </a:rPr>
              <a:t>1</a:t>
            </a:r>
            <a:endParaRPr lang="en-US" sz="1600" dirty="0"/>
          </a:p>
        </p:txBody>
      </p:sp>
      <p:sp>
        <p:nvSpPr>
          <p:cNvPr id="10" name="Text 8"/>
          <p:cNvSpPr/>
          <p:nvPr/>
        </p:nvSpPr>
        <p:spPr>
          <a:xfrm>
            <a:off x="804672" y="1487424"/>
            <a:ext cx="560832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Move GripDom to 'Dependent List'</a:t>
            </a:r>
            <a:endParaRPr lang="en-US" sz="1267" dirty="0"/>
          </a:p>
        </p:txBody>
      </p:sp>
      <p:sp>
        <p:nvSpPr>
          <p:cNvPr id="11" name="Text 9"/>
          <p:cNvSpPr/>
          <p:nvPr/>
        </p:nvSpPr>
        <p:spPr>
          <a:xfrm>
            <a:off x="804672" y="1804416"/>
            <a:ext cx="5608320" cy="43891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Continuous outcome variable</a:t>
            </a:r>
            <a:endParaRPr lang="en-US" sz="1133" dirty="0"/>
          </a:p>
        </p:txBody>
      </p:sp>
      <p:sp>
        <p:nvSpPr>
          <p:cNvPr id="12" name="Shape 10"/>
          <p:cNvSpPr/>
          <p:nvPr/>
        </p:nvSpPr>
        <p:spPr>
          <a:xfrm>
            <a:off x="243840" y="2365248"/>
            <a:ext cx="438912" cy="438912"/>
          </a:xfrm>
          <a:prstGeom prst="ellipse">
            <a:avLst/>
          </a:prstGeom>
          <a:solidFill>
            <a:srgbClr val="37474F"/>
          </a:solidFill>
          <a:ln w="12700">
            <a:solidFill>
              <a:srgbClr val="37474F"/>
            </a:solidFill>
            <a:prstDash val="solid"/>
          </a:ln>
        </p:spPr>
        <p:txBody>
          <a:bodyPr/>
          <a:lstStyle/>
          <a:p>
            <a:endParaRPr lang="en-US" sz="2400"/>
          </a:p>
        </p:txBody>
      </p:sp>
      <p:sp>
        <p:nvSpPr>
          <p:cNvPr id="13" name="Text 11"/>
          <p:cNvSpPr/>
          <p:nvPr/>
        </p:nvSpPr>
        <p:spPr>
          <a:xfrm>
            <a:off x="243840" y="2377440"/>
            <a:ext cx="438912" cy="438912"/>
          </a:xfrm>
          <a:prstGeom prst="rect">
            <a:avLst/>
          </a:prstGeom>
          <a:noFill/>
          <a:ln/>
        </p:spPr>
        <p:txBody>
          <a:bodyPr wrap="square" lIns="0" tIns="0" rIns="0" bIns="0" rtlCol="0" anchor="ctr"/>
          <a:lstStyle/>
          <a:p>
            <a:pPr algn="ctr"/>
            <a:r>
              <a:rPr lang="en-US" sz="1600" b="1" dirty="0">
                <a:solidFill>
                  <a:srgbClr val="FFFFFF"/>
                </a:solidFill>
              </a:rPr>
              <a:t>2</a:t>
            </a:r>
            <a:endParaRPr lang="en-US" sz="1600" dirty="0"/>
          </a:p>
        </p:txBody>
      </p:sp>
      <p:sp>
        <p:nvSpPr>
          <p:cNvPr id="14" name="Text 12"/>
          <p:cNvSpPr/>
          <p:nvPr/>
        </p:nvSpPr>
        <p:spPr>
          <a:xfrm>
            <a:off x="804672" y="2365248"/>
            <a:ext cx="560832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Move IPAQ_Cat to 'Factor'</a:t>
            </a:r>
            <a:endParaRPr lang="en-US" sz="1267" dirty="0"/>
          </a:p>
        </p:txBody>
      </p:sp>
      <p:sp>
        <p:nvSpPr>
          <p:cNvPr id="15" name="Text 13"/>
          <p:cNvSpPr/>
          <p:nvPr/>
        </p:nvSpPr>
        <p:spPr>
          <a:xfrm>
            <a:off x="804672" y="2682240"/>
            <a:ext cx="5608320" cy="43891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Categorical variable with 3 levels: Low / Moderate / High</a:t>
            </a:r>
            <a:endParaRPr lang="en-US" sz="1133" dirty="0"/>
          </a:p>
        </p:txBody>
      </p:sp>
      <p:sp>
        <p:nvSpPr>
          <p:cNvPr id="16" name="Shape 14"/>
          <p:cNvSpPr/>
          <p:nvPr/>
        </p:nvSpPr>
        <p:spPr>
          <a:xfrm>
            <a:off x="243840" y="3243072"/>
            <a:ext cx="438912" cy="438912"/>
          </a:xfrm>
          <a:prstGeom prst="ellipse">
            <a:avLst/>
          </a:prstGeom>
          <a:solidFill>
            <a:srgbClr val="37474F"/>
          </a:solidFill>
          <a:ln w="12700">
            <a:solidFill>
              <a:srgbClr val="37474F"/>
            </a:solidFill>
            <a:prstDash val="solid"/>
          </a:ln>
        </p:spPr>
        <p:txBody>
          <a:bodyPr/>
          <a:lstStyle/>
          <a:p>
            <a:endParaRPr lang="en-US" sz="2400"/>
          </a:p>
        </p:txBody>
      </p:sp>
      <p:sp>
        <p:nvSpPr>
          <p:cNvPr id="17" name="Text 15"/>
          <p:cNvSpPr/>
          <p:nvPr/>
        </p:nvSpPr>
        <p:spPr>
          <a:xfrm>
            <a:off x="243840" y="3255264"/>
            <a:ext cx="438912" cy="438912"/>
          </a:xfrm>
          <a:prstGeom prst="rect">
            <a:avLst/>
          </a:prstGeom>
          <a:noFill/>
          <a:ln/>
        </p:spPr>
        <p:txBody>
          <a:bodyPr wrap="square" lIns="0" tIns="0" rIns="0" bIns="0" rtlCol="0" anchor="ctr"/>
          <a:lstStyle/>
          <a:p>
            <a:pPr algn="ctr"/>
            <a:r>
              <a:rPr lang="en-US" sz="1600" b="1" dirty="0">
                <a:solidFill>
                  <a:srgbClr val="FFFFFF"/>
                </a:solidFill>
              </a:rPr>
              <a:t>3</a:t>
            </a:r>
            <a:endParaRPr lang="en-US" sz="1600" dirty="0"/>
          </a:p>
        </p:txBody>
      </p:sp>
      <p:sp>
        <p:nvSpPr>
          <p:cNvPr id="18" name="Text 16"/>
          <p:cNvSpPr/>
          <p:nvPr/>
        </p:nvSpPr>
        <p:spPr>
          <a:xfrm>
            <a:off x="804672" y="3243072"/>
            <a:ext cx="560832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Click Options…</a:t>
            </a:r>
            <a:endParaRPr lang="en-US" sz="1267" dirty="0"/>
          </a:p>
        </p:txBody>
      </p:sp>
      <p:sp>
        <p:nvSpPr>
          <p:cNvPr id="19" name="Text 17"/>
          <p:cNvSpPr/>
          <p:nvPr/>
        </p:nvSpPr>
        <p:spPr>
          <a:xfrm>
            <a:off x="804672" y="3560064"/>
            <a:ext cx="5608320" cy="43891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Tick: Descriptive statistics, Homogeneity of variance test</a:t>
            </a:r>
            <a:endParaRPr lang="en-US" sz="1133" dirty="0"/>
          </a:p>
        </p:txBody>
      </p:sp>
      <p:sp>
        <p:nvSpPr>
          <p:cNvPr id="20" name="Shape 18"/>
          <p:cNvSpPr/>
          <p:nvPr/>
        </p:nvSpPr>
        <p:spPr>
          <a:xfrm>
            <a:off x="243840" y="4120896"/>
            <a:ext cx="438912" cy="438912"/>
          </a:xfrm>
          <a:prstGeom prst="ellipse">
            <a:avLst/>
          </a:prstGeom>
          <a:solidFill>
            <a:srgbClr val="37474F"/>
          </a:solidFill>
          <a:ln w="12700">
            <a:solidFill>
              <a:srgbClr val="37474F"/>
            </a:solidFill>
            <a:prstDash val="solid"/>
          </a:ln>
        </p:spPr>
        <p:txBody>
          <a:bodyPr/>
          <a:lstStyle/>
          <a:p>
            <a:endParaRPr lang="en-US" sz="2400"/>
          </a:p>
        </p:txBody>
      </p:sp>
      <p:sp>
        <p:nvSpPr>
          <p:cNvPr id="21" name="Text 19"/>
          <p:cNvSpPr/>
          <p:nvPr/>
        </p:nvSpPr>
        <p:spPr>
          <a:xfrm>
            <a:off x="243840" y="4133088"/>
            <a:ext cx="438912" cy="438912"/>
          </a:xfrm>
          <a:prstGeom prst="rect">
            <a:avLst/>
          </a:prstGeom>
          <a:noFill/>
          <a:ln/>
        </p:spPr>
        <p:txBody>
          <a:bodyPr wrap="square" lIns="0" tIns="0" rIns="0" bIns="0" rtlCol="0" anchor="ctr"/>
          <a:lstStyle/>
          <a:p>
            <a:pPr algn="ctr"/>
            <a:r>
              <a:rPr lang="en-US" sz="1600" b="1" dirty="0">
                <a:solidFill>
                  <a:srgbClr val="FFFFFF"/>
                </a:solidFill>
              </a:rPr>
              <a:t>4</a:t>
            </a:r>
            <a:endParaRPr lang="en-US" sz="1600" dirty="0"/>
          </a:p>
        </p:txBody>
      </p:sp>
      <p:sp>
        <p:nvSpPr>
          <p:cNvPr id="22" name="Text 20"/>
          <p:cNvSpPr/>
          <p:nvPr/>
        </p:nvSpPr>
        <p:spPr>
          <a:xfrm>
            <a:off x="804672" y="4120896"/>
            <a:ext cx="5608320" cy="316992"/>
          </a:xfrm>
          <a:prstGeom prst="rect">
            <a:avLst/>
          </a:prstGeom>
          <a:noFill/>
          <a:ln/>
        </p:spPr>
        <p:txBody>
          <a:bodyPr wrap="square" lIns="0" tIns="0" rIns="0" bIns="0" rtlCol="0" anchor="ctr"/>
          <a:lstStyle/>
          <a:p>
            <a:r>
              <a:rPr lang="en-US" sz="1267" b="1" dirty="0">
                <a:solidFill>
                  <a:srgbClr val="1A1A1A"/>
                </a:solidFill>
                <a:latin typeface="Calibri" pitchFamily="34" charset="0"/>
                <a:ea typeface="Calibri" pitchFamily="34" charset="-122"/>
                <a:cs typeface="Calibri" pitchFamily="34" charset="-120"/>
              </a:rPr>
              <a:t>Click Post Hoc…</a:t>
            </a:r>
            <a:endParaRPr lang="en-US" sz="1267" dirty="0"/>
          </a:p>
        </p:txBody>
      </p:sp>
      <p:sp>
        <p:nvSpPr>
          <p:cNvPr id="23" name="Text 21"/>
          <p:cNvSpPr/>
          <p:nvPr/>
        </p:nvSpPr>
        <p:spPr>
          <a:xfrm>
            <a:off x="804672" y="4437888"/>
            <a:ext cx="5608320" cy="43891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Select Tukey HSD → Continue → OK</a:t>
            </a:r>
            <a:endParaRPr lang="en-US" sz="1133" dirty="0"/>
          </a:p>
        </p:txBody>
      </p:sp>
      <p:sp>
        <p:nvSpPr>
          <p:cNvPr id="24" name="Shape 22"/>
          <p:cNvSpPr/>
          <p:nvPr/>
        </p:nvSpPr>
        <p:spPr>
          <a:xfrm>
            <a:off x="6522720" y="1048512"/>
            <a:ext cx="5449824" cy="3755136"/>
          </a:xfrm>
          <a:prstGeom prst="rect">
            <a:avLst/>
          </a:prstGeom>
          <a:solidFill>
            <a:srgbClr val="ECEFF1"/>
          </a:solidFill>
          <a:ln w="19050">
            <a:solidFill>
              <a:srgbClr val="37474F"/>
            </a:solidFill>
            <a:prstDash val="solid"/>
          </a:ln>
        </p:spPr>
        <p:txBody>
          <a:bodyPr/>
          <a:lstStyle/>
          <a:p>
            <a:endParaRPr lang="en-US" sz="2400"/>
          </a:p>
        </p:txBody>
      </p:sp>
      <p:sp>
        <p:nvSpPr>
          <p:cNvPr id="25" name="Text 23"/>
          <p:cNvSpPr/>
          <p:nvPr/>
        </p:nvSpPr>
        <p:spPr>
          <a:xfrm>
            <a:off x="6669024" y="1121664"/>
            <a:ext cx="5145024" cy="316992"/>
          </a:xfrm>
          <a:prstGeom prst="rect">
            <a:avLst/>
          </a:prstGeom>
          <a:noFill/>
          <a:ln/>
        </p:spPr>
        <p:txBody>
          <a:bodyPr wrap="square" lIns="0" tIns="0" rIns="0" bIns="0" rtlCol="0" anchor="ctr"/>
          <a:lstStyle/>
          <a:p>
            <a:r>
              <a:rPr lang="en-US" sz="1333" b="1" dirty="0">
                <a:solidFill>
                  <a:srgbClr val="37474F"/>
                </a:solidFill>
              </a:rPr>
              <a:t>Why not just run more t-tests?</a:t>
            </a:r>
            <a:endParaRPr lang="en-US" sz="1333" dirty="0"/>
          </a:p>
        </p:txBody>
      </p:sp>
      <p:sp>
        <p:nvSpPr>
          <p:cNvPr id="26" name="Text 24"/>
          <p:cNvSpPr/>
          <p:nvPr/>
        </p:nvSpPr>
        <p:spPr>
          <a:xfrm>
            <a:off x="6669024" y="1536192"/>
            <a:ext cx="5145024" cy="3194304"/>
          </a:xfrm>
          <a:prstGeom prst="rect">
            <a:avLst/>
          </a:prstGeom>
          <a:noFill/>
          <a:ln/>
        </p:spPr>
        <p:txBody>
          <a:bodyPr wrap="square" lIns="0" tIns="0" rIns="0" bIns="0" rtlCol="0" anchor="t"/>
          <a:lstStyle/>
          <a:p>
            <a:r>
              <a:rPr lang="en-US" sz="1267" dirty="0">
                <a:solidFill>
                  <a:srgbClr val="1A1A1A"/>
                </a:solidFill>
                <a:latin typeface="Calibri" pitchFamily="34" charset="0"/>
                <a:ea typeface="Calibri" pitchFamily="34" charset="-122"/>
                <a:cs typeface="Calibri" pitchFamily="34" charset="-120"/>
              </a:rPr>
              <a:t>3 separate t-tests (Low vs Mod, Low vs High, Mod vs High) would inflate the Type I error rate from α = .05 to ~.14 — a false-positive risk 3× too high.</a:t>
            </a:r>
            <a:endParaRPr lang="en-US" sz="1267" dirty="0"/>
          </a:p>
          <a:p>
            <a:endParaRPr lang="en-US" sz="1267" dirty="0"/>
          </a:p>
          <a:p>
            <a:r>
              <a:rPr lang="en-US" sz="1267" dirty="0">
                <a:solidFill>
                  <a:srgbClr val="1A1A1A"/>
                </a:solidFill>
                <a:latin typeface="Calibri" pitchFamily="34" charset="0"/>
                <a:ea typeface="Calibri" pitchFamily="34" charset="-122"/>
                <a:cs typeface="Calibri" pitchFamily="34" charset="-120"/>
              </a:rPr>
              <a:t>ANOVA controls this with a single omnibus F-test.</a:t>
            </a:r>
            <a:endParaRPr lang="en-US" sz="1267" dirty="0"/>
          </a:p>
          <a:p>
            <a:endParaRPr lang="en-US" sz="1267" dirty="0"/>
          </a:p>
          <a:p>
            <a:r>
              <a:rPr lang="en-US" sz="1267" dirty="0">
                <a:solidFill>
                  <a:srgbClr val="1A1A1A"/>
                </a:solidFill>
                <a:latin typeface="Calibri" pitchFamily="34" charset="0"/>
                <a:ea typeface="Calibri" pitchFamily="34" charset="-122"/>
                <a:cs typeface="Calibri" pitchFamily="34" charset="-120"/>
              </a:rPr>
              <a:t>Post-hoc Tukey HSD then corrects for multiple pairwise comparisons.</a:t>
            </a:r>
            <a:endParaRPr lang="en-US" sz="1267" dirty="0"/>
          </a:p>
          <a:p>
            <a:endParaRPr lang="en-US" sz="1267" dirty="0"/>
          </a:p>
          <a:p>
            <a:r>
              <a:rPr lang="en-US" sz="1267" dirty="0">
                <a:solidFill>
                  <a:srgbClr val="1A1A1A"/>
                </a:solidFill>
                <a:latin typeface="Calibri" pitchFamily="34" charset="0"/>
                <a:ea typeface="Calibri" pitchFamily="34" charset="-122"/>
                <a:cs typeface="Calibri" pitchFamily="34" charset="-120"/>
              </a:rPr>
              <a:t>F  =  Between-group variance  ÷  Within-group variance</a:t>
            </a:r>
            <a:endParaRPr lang="en-US" sz="1267" dirty="0"/>
          </a:p>
        </p:txBody>
      </p:sp>
      <p:sp>
        <p:nvSpPr>
          <p:cNvPr id="27" name="Shape 25"/>
          <p:cNvSpPr/>
          <p:nvPr/>
        </p:nvSpPr>
        <p:spPr>
          <a:xfrm>
            <a:off x="219456" y="5425440"/>
            <a:ext cx="11753088" cy="463296"/>
          </a:xfrm>
          <a:prstGeom prst="rect">
            <a:avLst/>
          </a:prstGeom>
          <a:solidFill>
            <a:srgbClr val="ECEFF1"/>
          </a:solidFill>
          <a:ln w="19050">
            <a:solidFill>
              <a:srgbClr val="37474F"/>
            </a:solidFill>
            <a:prstDash val="solid"/>
          </a:ln>
        </p:spPr>
        <p:txBody>
          <a:bodyPr/>
          <a:lstStyle/>
          <a:p>
            <a:endParaRPr lang="en-US" sz="2400"/>
          </a:p>
        </p:txBody>
      </p:sp>
      <p:sp>
        <p:nvSpPr>
          <p:cNvPr id="28" name="Text 26"/>
          <p:cNvSpPr/>
          <p:nvPr/>
        </p:nvSpPr>
        <p:spPr>
          <a:xfrm>
            <a:off x="365760" y="5425440"/>
            <a:ext cx="11533632" cy="463296"/>
          </a:xfrm>
          <a:prstGeom prst="rect">
            <a:avLst/>
          </a:prstGeom>
          <a:noFill/>
          <a:ln/>
        </p:spPr>
        <p:txBody>
          <a:bodyPr wrap="square" lIns="0" tIns="0" rIns="0" bIns="0" rtlCol="0" anchor="ctr"/>
          <a:lstStyle/>
          <a:p>
            <a:r>
              <a:rPr lang="en-US" sz="1200" dirty="0">
                <a:solidFill>
                  <a:srgbClr val="37474F"/>
                </a:solidFill>
                <a:latin typeface="Calibri" pitchFamily="34" charset="0"/>
                <a:ea typeface="Calibri" pitchFamily="34" charset="-122"/>
                <a:cs typeface="Calibri" pitchFamily="34" charset="-120"/>
              </a:rPr>
              <a:t>📊  ANOVA result: F(2,17) = 3.82, p = .043, η² = .31 — significant. High activity group had the greatest grip strength.</a:t>
            </a:r>
            <a:endParaRPr lang="en-US" sz="1200" dirty="0"/>
          </a:p>
        </p:txBody>
      </p:sp>
      <p:sp>
        <p:nvSpPr>
          <p:cNvPr id="29" name="Shape 27"/>
          <p:cNvSpPr/>
          <p:nvPr/>
        </p:nvSpPr>
        <p:spPr>
          <a:xfrm>
            <a:off x="219456" y="5998464"/>
            <a:ext cx="11753088" cy="707136"/>
          </a:xfrm>
          <a:prstGeom prst="rect">
            <a:avLst/>
          </a:prstGeom>
          <a:solidFill>
            <a:srgbClr val="E8F5E9"/>
          </a:solidFill>
          <a:ln w="19050">
            <a:solidFill>
              <a:srgbClr val="1B5E20"/>
            </a:solidFill>
            <a:prstDash val="solid"/>
          </a:ln>
        </p:spPr>
        <p:txBody>
          <a:bodyPr/>
          <a:lstStyle/>
          <a:p>
            <a:endParaRPr lang="en-US" sz="2400"/>
          </a:p>
        </p:txBody>
      </p:sp>
      <p:sp>
        <p:nvSpPr>
          <p:cNvPr id="30" name="Shape 28"/>
          <p:cNvSpPr/>
          <p:nvPr/>
        </p:nvSpPr>
        <p:spPr>
          <a:xfrm>
            <a:off x="219456" y="5998464"/>
            <a:ext cx="73152" cy="707136"/>
          </a:xfrm>
          <a:prstGeom prst="rect">
            <a:avLst/>
          </a:prstGeom>
          <a:solidFill>
            <a:srgbClr val="1B5E20"/>
          </a:solidFill>
          <a:ln w="12700">
            <a:solidFill>
              <a:srgbClr val="1B5E20"/>
            </a:solidFill>
            <a:prstDash val="solid"/>
          </a:ln>
        </p:spPr>
        <p:txBody>
          <a:bodyPr/>
          <a:lstStyle/>
          <a:p>
            <a:endParaRPr lang="en-US" sz="2400"/>
          </a:p>
        </p:txBody>
      </p:sp>
      <p:sp>
        <p:nvSpPr>
          <p:cNvPr id="31" name="Text 29"/>
          <p:cNvSpPr/>
          <p:nvPr/>
        </p:nvSpPr>
        <p:spPr>
          <a:xfrm>
            <a:off x="390144" y="6071616"/>
            <a:ext cx="11509248" cy="560832"/>
          </a:xfrm>
          <a:prstGeom prst="rect">
            <a:avLst/>
          </a:prstGeom>
          <a:noFill/>
          <a:ln/>
        </p:spPr>
        <p:txBody>
          <a:bodyPr wrap="square" lIns="0" tIns="0" rIns="0" bIns="0" rtlCol="0" anchor="t"/>
          <a:lstStyle/>
          <a:p>
            <a:r>
              <a:rPr lang="en-US" sz="1173" b="1" dirty="0">
                <a:solidFill>
                  <a:srgbClr val="1B5E20"/>
                </a:solidFill>
                <a:latin typeface="Calibri" pitchFamily="34" charset="0"/>
                <a:ea typeface="Calibri" pitchFamily="34" charset="-122"/>
                <a:cs typeface="Calibri" pitchFamily="34" charset="-120"/>
              </a:rPr>
              <a:t>✏  Write-up example
</a:t>
            </a:r>
            <a:endParaRPr lang="en-US" sz="1173" dirty="0"/>
          </a:p>
          <a:p>
            <a:r>
              <a:rPr lang="en-US" sz="1173" i="1" dirty="0">
                <a:solidFill>
                  <a:srgbClr val="183018"/>
                </a:solidFill>
                <a:latin typeface="Calibri" pitchFamily="34" charset="0"/>
                <a:ea typeface="Calibri" pitchFamily="34" charset="-122"/>
                <a:cs typeface="Calibri" pitchFamily="34" charset="-120"/>
              </a:rPr>
              <a:t>A one-way ANOVA revealed a significant effect of activity category on grip strength, F(2,17) = 3.82, p = .043, η² = .31. Post-hoc Tukey HSD showed the High group (M = 46.40 kg) had significantly greater grip strength than the Low group (M = 31.39 kg).</a:t>
            </a:r>
            <a:endParaRPr lang="en-US" sz="1173"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18</a:t>
            </a:r>
            <a:endParaRPr lang="en-US" sz="1067" dirty="0"/>
          </a:p>
        </p:txBody>
      </p:sp>
      <p:sp>
        <p:nvSpPr>
          <p:cNvPr id="3" name="Shape 1"/>
          <p:cNvSpPr/>
          <p:nvPr/>
        </p:nvSpPr>
        <p:spPr>
          <a:xfrm>
            <a:off x="0" y="0"/>
            <a:ext cx="12192000" cy="853440"/>
          </a:xfrm>
          <a:prstGeom prst="rect">
            <a:avLst/>
          </a:prstGeom>
          <a:solidFill>
            <a:srgbClr val="37474F"/>
          </a:solidFill>
          <a:ln w="12700">
            <a:solidFill>
              <a:srgbClr val="37474F"/>
            </a:solidFill>
            <a:prstDash val="solid"/>
          </a:ln>
        </p:spPr>
        <p:txBody>
          <a:bodyPr/>
          <a:lstStyle/>
          <a:p>
            <a:endParaRPr lang="en-US" sz="2400"/>
          </a:p>
        </p:txBody>
      </p:sp>
      <p:sp>
        <p:nvSpPr>
          <p:cNvPr id="4" name="Text 2"/>
          <p:cNvSpPr/>
          <p:nvPr/>
        </p:nvSpPr>
        <p:spPr>
          <a:xfrm>
            <a:off x="304800" y="73152"/>
            <a:ext cx="914400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  Extension: One-Way ANOVA Output</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B0BEC5"/>
                </a:solidFill>
                <a:latin typeface="Calibri" pitchFamily="34" charset="0"/>
                <a:ea typeface="Calibri" pitchFamily="34" charset="-122"/>
                <a:cs typeface="Calibri" pitchFamily="34" charset="-120"/>
              </a:rPr>
              <a:t>F(2, 17) = 3.82, p = .043, η² = .31  |  Read F, df, Sig., and effect size</a:t>
            </a:r>
            <a:endParaRPr lang="en-US" sz="1333" dirty="0"/>
          </a:p>
        </p:txBody>
      </p:sp>
      <p:pic>
        <p:nvPicPr>
          <p:cNvPr id="6" name="Image 0" descr="preencoded.png"/>
          <p:cNvPicPr>
            <a:picLocks noChangeAspect="1"/>
          </p:cNvPicPr>
          <p:nvPr/>
        </p:nvPicPr>
        <p:blipFill>
          <a:blip r:embed="rId3"/>
          <a:stretch>
            <a:fillRect/>
          </a:stretch>
        </p:blipFill>
        <p:spPr>
          <a:xfrm>
            <a:off x="219456" y="1024128"/>
            <a:ext cx="7985760" cy="3474720"/>
          </a:xfrm>
          <a:prstGeom prst="rect">
            <a:avLst/>
          </a:prstGeom>
        </p:spPr>
      </p:pic>
      <p:sp>
        <p:nvSpPr>
          <p:cNvPr id="7" name="Shape 4"/>
          <p:cNvSpPr/>
          <p:nvPr/>
        </p:nvSpPr>
        <p:spPr>
          <a:xfrm>
            <a:off x="219456" y="1024128"/>
            <a:ext cx="2194560" cy="268224"/>
          </a:xfrm>
          <a:prstGeom prst="rect">
            <a:avLst/>
          </a:prstGeom>
          <a:solidFill>
            <a:srgbClr val="37474F"/>
          </a:solidFill>
          <a:ln w="12700">
            <a:solidFill>
              <a:srgbClr val="37474F"/>
            </a:solidFill>
            <a:prstDash val="solid"/>
          </a:ln>
        </p:spPr>
        <p:txBody>
          <a:bodyPr/>
          <a:lstStyle/>
          <a:p>
            <a:endParaRPr lang="en-US" sz="2400"/>
          </a:p>
        </p:txBody>
      </p:sp>
      <p:sp>
        <p:nvSpPr>
          <p:cNvPr id="8" name="Text 5"/>
          <p:cNvSpPr/>
          <p:nvPr/>
        </p:nvSpPr>
        <p:spPr>
          <a:xfrm>
            <a:off x="219456" y="1024128"/>
            <a:ext cx="2194560" cy="268224"/>
          </a:xfrm>
          <a:prstGeom prst="rect">
            <a:avLst/>
          </a:prstGeom>
          <a:noFill/>
          <a:ln/>
        </p:spPr>
        <p:txBody>
          <a:bodyPr wrap="square" lIns="0" tIns="0" rIns="0" bIns="0" rtlCol="0" anchor="ctr"/>
          <a:lstStyle/>
          <a:p>
            <a:pPr algn="ctr"/>
            <a:r>
              <a:rPr lang="en-US" sz="1067" b="1" dirty="0">
                <a:solidFill>
                  <a:srgbClr val="FFFFFF"/>
                </a:solidFill>
              </a:rPr>
              <a:t>SPSS Output</a:t>
            </a:r>
            <a:endParaRPr lang="en-US" sz="1067" dirty="0"/>
          </a:p>
        </p:txBody>
      </p:sp>
      <p:pic>
        <p:nvPicPr>
          <p:cNvPr id="9" name="Image 1" descr="preencoded.png"/>
          <p:cNvPicPr>
            <a:picLocks noChangeAspect="1"/>
          </p:cNvPicPr>
          <p:nvPr/>
        </p:nvPicPr>
        <p:blipFill>
          <a:blip r:embed="rId4"/>
          <a:stretch>
            <a:fillRect/>
          </a:stretch>
        </p:blipFill>
        <p:spPr>
          <a:xfrm>
            <a:off x="8388096" y="1024128"/>
            <a:ext cx="3584448" cy="3474720"/>
          </a:xfrm>
          <a:prstGeom prst="rect">
            <a:avLst/>
          </a:prstGeom>
        </p:spPr>
      </p:pic>
      <p:sp>
        <p:nvSpPr>
          <p:cNvPr id="10" name="Shape 6"/>
          <p:cNvSpPr/>
          <p:nvPr/>
        </p:nvSpPr>
        <p:spPr>
          <a:xfrm>
            <a:off x="8388096" y="1024128"/>
            <a:ext cx="2194560" cy="268224"/>
          </a:xfrm>
          <a:prstGeom prst="rect">
            <a:avLst/>
          </a:prstGeom>
          <a:solidFill>
            <a:srgbClr val="37474F"/>
          </a:solidFill>
          <a:ln w="12700">
            <a:solidFill>
              <a:srgbClr val="37474F"/>
            </a:solidFill>
            <a:prstDash val="solid"/>
          </a:ln>
        </p:spPr>
        <p:txBody>
          <a:bodyPr/>
          <a:lstStyle/>
          <a:p>
            <a:endParaRPr lang="en-US" sz="2400"/>
          </a:p>
        </p:txBody>
      </p:sp>
      <p:sp>
        <p:nvSpPr>
          <p:cNvPr id="11" name="Text 7"/>
          <p:cNvSpPr/>
          <p:nvPr/>
        </p:nvSpPr>
        <p:spPr>
          <a:xfrm>
            <a:off x="8388096" y="1024128"/>
            <a:ext cx="2194560" cy="268224"/>
          </a:xfrm>
          <a:prstGeom prst="rect">
            <a:avLst/>
          </a:prstGeom>
          <a:noFill/>
          <a:ln/>
        </p:spPr>
        <p:txBody>
          <a:bodyPr wrap="square" lIns="0" tIns="0" rIns="0" bIns="0" rtlCol="0" anchor="ctr"/>
          <a:lstStyle/>
          <a:p>
            <a:pPr algn="ctr"/>
            <a:r>
              <a:rPr lang="en-US" sz="1067" b="1" dirty="0">
                <a:solidFill>
                  <a:srgbClr val="FFFFFF"/>
                </a:solidFill>
              </a:rPr>
              <a:t>Bar Chart</a:t>
            </a:r>
            <a:endParaRPr lang="en-US" sz="1067" dirty="0"/>
          </a:p>
        </p:txBody>
      </p:sp>
      <p:sp>
        <p:nvSpPr>
          <p:cNvPr id="12" name="Shape 8"/>
          <p:cNvSpPr/>
          <p:nvPr/>
        </p:nvSpPr>
        <p:spPr>
          <a:xfrm>
            <a:off x="219457" y="4608576"/>
            <a:ext cx="2253081" cy="560832"/>
          </a:xfrm>
          <a:prstGeom prst="rect">
            <a:avLst/>
          </a:prstGeom>
          <a:solidFill>
            <a:srgbClr val="F8FAFC"/>
          </a:solidFill>
          <a:ln w="12700">
            <a:solidFill>
              <a:srgbClr val="37474F"/>
            </a:solidFill>
            <a:prstDash val="solid"/>
          </a:ln>
        </p:spPr>
        <p:txBody>
          <a:bodyPr/>
          <a:lstStyle/>
          <a:p>
            <a:endParaRPr lang="en-US" sz="2400"/>
          </a:p>
        </p:txBody>
      </p:sp>
      <p:sp>
        <p:nvSpPr>
          <p:cNvPr id="13" name="Shape 9"/>
          <p:cNvSpPr/>
          <p:nvPr/>
        </p:nvSpPr>
        <p:spPr>
          <a:xfrm>
            <a:off x="219456" y="4608576"/>
            <a:ext cx="73152" cy="560832"/>
          </a:xfrm>
          <a:prstGeom prst="rect">
            <a:avLst/>
          </a:prstGeom>
          <a:solidFill>
            <a:srgbClr val="37474F"/>
          </a:solidFill>
          <a:ln w="12700">
            <a:solidFill>
              <a:srgbClr val="37474F"/>
            </a:solidFill>
            <a:prstDash val="solid"/>
          </a:ln>
        </p:spPr>
        <p:txBody>
          <a:bodyPr/>
          <a:lstStyle/>
          <a:p>
            <a:endParaRPr lang="en-US" sz="2400"/>
          </a:p>
        </p:txBody>
      </p:sp>
      <p:sp>
        <p:nvSpPr>
          <p:cNvPr id="14" name="Text 10"/>
          <p:cNvSpPr/>
          <p:nvPr/>
        </p:nvSpPr>
        <p:spPr>
          <a:xfrm>
            <a:off x="341377" y="4645152"/>
            <a:ext cx="2070201" cy="243840"/>
          </a:xfrm>
          <a:prstGeom prst="rect">
            <a:avLst/>
          </a:prstGeom>
          <a:noFill/>
          <a:ln/>
        </p:spPr>
        <p:txBody>
          <a:bodyPr wrap="square" lIns="0" tIns="0" rIns="0" bIns="0" rtlCol="0" anchor="ctr"/>
          <a:lstStyle/>
          <a:p>
            <a:r>
              <a:rPr lang="en-US" sz="1133" b="1" dirty="0">
                <a:solidFill>
                  <a:srgbClr val="37474F"/>
                </a:solidFill>
              </a:rPr>
              <a:t>1  F = 3.819</a:t>
            </a:r>
            <a:endParaRPr lang="en-US" sz="1133" dirty="0"/>
          </a:p>
        </p:txBody>
      </p:sp>
      <p:sp>
        <p:nvSpPr>
          <p:cNvPr id="15" name="Text 11"/>
          <p:cNvSpPr/>
          <p:nvPr/>
        </p:nvSpPr>
        <p:spPr>
          <a:xfrm>
            <a:off x="341377" y="4901184"/>
            <a:ext cx="2070201" cy="243840"/>
          </a:xfrm>
          <a:prstGeom prst="rect">
            <a:avLst/>
          </a:prstGeom>
          <a:noFill/>
          <a:ln/>
        </p:spPr>
        <p:txBody>
          <a:bodyPr wrap="square" lIns="0" tIns="0" rIns="0" bIns="0" rtlCol="0" anchor="ctr"/>
          <a:lstStyle/>
          <a:p>
            <a:r>
              <a:rPr lang="en-US" sz="1067" i="1" dirty="0">
                <a:solidFill>
                  <a:srgbClr val="1A1A1A"/>
                </a:solidFill>
              </a:rPr>
              <a:t>Ratio of between/within group variance</a:t>
            </a:r>
            <a:endParaRPr lang="en-US" sz="1067" dirty="0"/>
          </a:p>
        </p:txBody>
      </p:sp>
      <p:sp>
        <p:nvSpPr>
          <p:cNvPr id="16" name="Shape 12"/>
          <p:cNvSpPr/>
          <p:nvPr/>
        </p:nvSpPr>
        <p:spPr>
          <a:xfrm>
            <a:off x="2570074" y="4608576"/>
            <a:ext cx="2253081" cy="560832"/>
          </a:xfrm>
          <a:prstGeom prst="rect">
            <a:avLst/>
          </a:prstGeom>
          <a:solidFill>
            <a:srgbClr val="F8FAFC"/>
          </a:solidFill>
          <a:ln w="12700">
            <a:solidFill>
              <a:srgbClr val="2E75B6"/>
            </a:solidFill>
            <a:prstDash val="solid"/>
          </a:ln>
        </p:spPr>
        <p:txBody>
          <a:bodyPr/>
          <a:lstStyle/>
          <a:p>
            <a:endParaRPr lang="en-US" sz="2400"/>
          </a:p>
        </p:txBody>
      </p:sp>
      <p:sp>
        <p:nvSpPr>
          <p:cNvPr id="17" name="Shape 13"/>
          <p:cNvSpPr/>
          <p:nvPr/>
        </p:nvSpPr>
        <p:spPr>
          <a:xfrm>
            <a:off x="2570073" y="4608576"/>
            <a:ext cx="73152" cy="560832"/>
          </a:xfrm>
          <a:prstGeom prst="rect">
            <a:avLst/>
          </a:prstGeom>
          <a:solidFill>
            <a:srgbClr val="2E75B6"/>
          </a:solidFill>
          <a:ln w="12700">
            <a:solidFill>
              <a:srgbClr val="2E75B6"/>
            </a:solidFill>
            <a:prstDash val="solid"/>
          </a:ln>
        </p:spPr>
        <p:txBody>
          <a:bodyPr/>
          <a:lstStyle/>
          <a:p>
            <a:endParaRPr lang="en-US" sz="2400"/>
          </a:p>
        </p:txBody>
      </p:sp>
      <p:sp>
        <p:nvSpPr>
          <p:cNvPr id="18" name="Text 14"/>
          <p:cNvSpPr/>
          <p:nvPr/>
        </p:nvSpPr>
        <p:spPr>
          <a:xfrm>
            <a:off x="2691994" y="4645152"/>
            <a:ext cx="2070201" cy="243840"/>
          </a:xfrm>
          <a:prstGeom prst="rect">
            <a:avLst/>
          </a:prstGeom>
          <a:noFill/>
          <a:ln/>
        </p:spPr>
        <p:txBody>
          <a:bodyPr wrap="square" lIns="0" tIns="0" rIns="0" bIns="0" rtlCol="0" anchor="ctr"/>
          <a:lstStyle/>
          <a:p>
            <a:r>
              <a:rPr lang="en-US" sz="1133" b="1" dirty="0">
                <a:solidFill>
                  <a:srgbClr val="2E75B6"/>
                </a:solidFill>
              </a:rPr>
              <a:t>2  df = (2, 17)</a:t>
            </a:r>
            <a:endParaRPr lang="en-US" sz="1133" dirty="0"/>
          </a:p>
        </p:txBody>
      </p:sp>
      <p:sp>
        <p:nvSpPr>
          <p:cNvPr id="19" name="Text 15"/>
          <p:cNvSpPr/>
          <p:nvPr/>
        </p:nvSpPr>
        <p:spPr>
          <a:xfrm>
            <a:off x="2691994" y="4901184"/>
            <a:ext cx="2070201" cy="243840"/>
          </a:xfrm>
          <a:prstGeom prst="rect">
            <a:avLst/>
          </a:prstGeom>
          <a:noFill/>
          <a:ln/>
        </p:spPr>
        <p:txBody>
          <a:bodyPr wrap="square" lIns="0" tIns="0" rIns="0" bIns="0" rtlCol="0" anchor="ctr"/>
          <a:lstStyle/>
          <a:p>
            <a:r>
              <a:rPr lang="en-US" sz="1067" i="1" dirty="0">
                <a:solidFill>
                  <a:srgbClr val="1A1A1A"/>
                </a:solidFill>
              </a:rPr>
              <a:t>2 between groups, 17 within (N−k)</a:t>
            </a:r>
            <a:endParaRPr lang="en-US" sz="1067" dirty="0"/>
          </a:p>
        </p:txBody>
      </p:sp>
      <p:sp>
        <p:nvSpPr>
          <p:cNvPr id="20" name="Shape 16"/>
          <p:cNvSpPr/>
          <p:nvPr/>
        </p:nvSpPr>
        <p:spPr>
          <a:xfrm>
            <a:off x="4920692" y="4608576"/>
            <a:ext cx="2253081" cy="560832"/>
          </a:xfrm>
          <a:prstGeom prst="rect">
            <a:avLst/>
          </a:prstGeom>
          <a:solidFill>
            <a:srgbClr val="F8FAFC"/>
          </a:solidFill>
          <a:ln w="12700">
            <a:solidFill>
              <a:srgbClr val="C00000"/>
            </a:solidFill>
            <a:prstDash val="solid"/>
          </a:ln>
        </p:spPr>
        <p:txBody>
          <a:bodyPr/>
          <a:lstStyle/>
          <a:p>
            <a:endParaRPr lang="en-US" sz="2400"/>
          </a:p>
        </p:txBody>
      </p:sp>
      <p:sp>
        <p:nvSpPr>
          <p:cNvPr id="21" name="Shape 17"/>
          <p:cNvSpPr/>
          <p:nvPr/>
        </p:nvSpPr>
        <p:spPr>
          <a:xfrm>
            <a:off x="4920691" y="4608576"/>
            <a:ext cx="73152" cy="560832"/>
          </a:xfrm>
          <a:prstGeom prst="rect">
            <a:avLst/>
          </a:prstGeom>
          <a:solidFill>
            <a:srgbClr val="C00000"/>
          </a:solidFill>
          <a:ln w="12700">
            <a:solidFill>
              <a:srgbClr val="C00000"/>
            </a:solidFill>
            <a:prstDash val="solid"/>
          </a:ln>
        </p:spPr>
        <p:txBody>
          <a:bodyPr/>
          <a:lstStyle/>
          <a:p>
            <a:endParaRPr lang="en-US" sz="2400"/>
          </a:p>
        </p:txBody>
      </p:sp>
      <p:sp>
        <p:nvSpPr>
          <p:cNvPr id="22" name="Text 18"/>
          <p:cNvSpPr/>
          <p:nvPr/>
        </p:nvSpPr>
        <p:spPr>
          <a:xfrm>
            <a:off x="5042612" y="4645152"/>
            <a:ext cx="2070201" cy="243840"/>
          </a:xfrm>
          <a:prstGeom prst="rect">
            <a:avLst/>
          </a:prstGeom>
          <a:noFill/>
          <a:ln/>
        </p:spPr>
        <p:txBody>
          <a:bodyPr wrap="square" lIns="0" tIns="0" rIns="0" bIns="0" rtlCol="0" anchor="ctr"/>
          <a:lstStyle/>
          <a:p>
            <a:r>
              <a:rPr lang="en-US" sz="1133" b="1" dirty="0">
                <a:solidFill>
                  <a:srgbClr val="C00000"/>
                </a:solidFill>
              </a:rPr>
              <a:t>3  Sig. = .043</a:t>
            </a:r>
            <a:endParaRPr lang="en-US" sz="1133" dirty="0"/>
          </a:p>
        </p:txBody>
      </p:sp>
      <p:sp>
        <p:nvSpPr>
          <p:cNvPr id="23" name="Text 19"/>
          <p:cNvSpPr/>
          <p:nvPr/>
        </p:nvSpPr>
        <p:spPr>
          <a:xfrm>
            <a:off x="5042612" y="4901184"/>
            <a:ext cx="2070201" cy="243840"/>
          </a:xfrm>
          <a:prstGeom prst="rect">
            <a:avLst/>
          </a:prstGeom>
          <a:noFill/>
          <a:ln/>
        </p:spPr>
        <p:txBody>
          <a:bodyPr wrap="square" lIns="0" tIns="0" rIns="0" bIns="0" rtlCol="0" anchor="ctr"/>
          <a:lstStyle/>
          <a:p>
            <a:r>
              <a:rPr lang="en-US" sz="1067" i="1" dirty="0">
                <a:solidFill>
                  <a:srgbClr val="1A1A1A"/>
                </a:solidFill>
              </a:rPr>
              <a:t>p &lt; .05 — significant omnibus test ✅</a:t>
            </a:r>
            <a:endParaRPr lang="en-US" sz="1067" dirty="0"/>
          </a:p>
        </p:txBody>
      </p:sp>
      <p:sp>
        <p:nvSpPr>
          <p:cNvPr id="24" name="Shape 20"/>
          <p:cNvSpPr/>
          <p:nvPr/>
        </p:nvSpPr>
        <p:spPr>
          <a:xfrm>
            <a:off x="7271310" y="4608576"/>
            <a:ext cx="2253081" cy="560832"/>
          </a:xfrm>
          <a:prstGeom prst="rect">
            <a:avLst/>
          </a:prstGeom>
          <a:solidFill>
            <a:srgbClr val="F8FAFC"/>
          </a:solidFill>
          <a:ln w="12700">
            <a:solidFill>
              <a:srgbClr val="1B5E20"/>
            </a:solidFill>
            <a:prstDash val="solid"/>
          </a:ln>
        </p:spPr>
        <p:txBody>
          <a:bodyPr/>
          <a:lstStyle/>
          <a:p>
            <a:endParaRPr lang="en-US" sz="2400"/>
          </a:p>
        </p:txBody>
      </p:sp>
      <p:sp>
        <p:nvSpPr>
          <p:cNvPr id="25" name="Shape 21"/>
          <p:cNvSpPr/>
          <p:nvPr/>
        </p:nvSpPr>
        <p:spPr>
          <a:xfrm>
            <a:off x="7271309" y="4608576"/>
            <a:ext cx="73152" cy="560832"/>
          </a:xfrm>
          <a:prstGeom prst="rect">
            <a:avLst/>
          </a:prstGeom>
          <a:solidFill>
            <a:srgbClr val="1B5E20"/>
          </a:solidFill>
          <a:ln w="12700">
            <a:solidFill>
              <a:srgbClr val="1B5E20"/>
            </a:solidFill>
            <a:prstDash val="solid"/>
          </a:ln>
        </p:spPr>
        <p:txBody>
          <a:bodyPr/>
          <a:lstStyle/>
          <a:p>
            <a:endParaRPr lang="en-US" sz="2400"/>
          </a:p>
        </p:txBody>
      </p:sp>
      <p:sp>
        <p:nvSpPr>
          <p:cNvPr id="26" name="Text 22"/>
          <p:cNvSpPr/>
          <p:nvPr/>
        </p:nvSpPr>
        <p:spPr>
          <a:xfrm>
            <a:off x="7393230" y="4645152"/>
            <a:ext cx="2070201" cy="243840"/>
          </a:xfrm>
          <a:prstGeom prst="rect">
            <a:avLst/>
          </a:prstGeom>
          <a:noFill/>
          <a:ln/>
        </p:spPr>
        <p:txBody>
          <a:bodyPr wrap="square" lIns="0" tIns="0" rIns="0" bIns="0" rtlCol="0" anchor="ctr"/>
          <a:lstStyle/>
          <a:p>
            <a:r>
              <a:rPr lang="en-US" sz="1133" b="1" dirty="0">
                <a:solidFill>
                  <a:srgbClr val="1B5E20"/>
                </a:solidFill>
              </a:rPr>
              <a:t>4  η² = .31</a:t>
            </a:r>
            <a:endParaRPr lang="en-US" sz="1133" dirty="0"/>
          </a:p>
        </p:txBody>
      </p:sp>
      <p:sp>
        <p:nvSpPr>
          <p:cNvPr id="27" name="Text 23"/>
          <p:cNvSpPr/>
          <p:nvPr/>
        </p:nvSpPr>
        <p:spPr>
          <a:xfrm>
            <a:off x="7393230" y="4901184"/>
            <a:ext cx="2070201" cy="243840"/>
          </a:xfrm>
          <a:prstGeom prst="rect">
            <a:avLst/>
          </a:prstGeom>
          <a:noFill/>
          <a:ln/>
        </p:spPr>
        <p:txBody>
          <a:bodyPr wrap="square" lIns="0" tIns="0" rIns="0" bIns="0" rtlCol="0" anchor="ctr"/>
          <a:lstStyle/>
          <a:p>
            <a:r>
              <a:rPr lang="en-US" sz="1067" i="1" dirty="0">
                <a:solidFill>
                  <a:srgbClr val="1A1A1A"/>
                </a:solidFill>
              </a:rPr>
              <a:t>Large effect — activity explains 31% of grip variance</a:t>
            </a:r>
            <a:endParaRPr lang="en-US" sz="1067" dirty="0"/>
          </a:p>
        </p:txBody>
      </p:sp>
      <p:sp>
        <p:nvSpPr>
          <p:cNvPr id="28" name="Shape 24"/>
          <p:cNvSpPr/>
          <p:nvPr/>
        </p:nvSpPr>
        <p:spPr>
          <a:xfrm>
            <a:off x="9621928" y="4608576"/>
            <a:ext cx="2253081" cy="560832"/>
          </a:xfrm>
          <a:prstGeom prst="rect">
            <a:avLst/>
          </a:prstGeom>
          <a:solidFill>
            <a:srgbClr val="F8FAFC"/>
          </a:solidFill>
          <a:ln w="12700">
            <a:solidFill>
              <a:srgbClr val="004D40"/>
            </a:solidFill>
            <a:prstDash val="solid"/>
          </a:ln>
        </p:spPr>
        <p:txBody>
          <a:bodyPr/>
          <a:lstStyle/>
          <a:p>
            <a:endParaRPr lang="en-US" sz="2400"/>
          </a:p>
        </p:txBody>
      </p:sp>
      <p:sp>
        <p:nvSpPr>
          <p:cNvPr id="29" name="Shape 25"/>
          <p:cNvSpPr/>
          <p:nvPr/>
        </p:nvSpPr>
        <p:spPr>
          <a:xfrm>
            <a:off x="9621927" y="4608576"/>
            <a:ext cx="73152" cy="560832"/>
          </a:xfrm>
          <a:prstGeom prst="rect">
            <a:avLst/>
          </a:prstGeom>
          <a:solidFill>
            <a:srgbClr val="004D40"/>
          </a:solidFill>
          <a:ln w="12700">
            <a:solidFill>
              <a:srgbClr val="004D40"/>
            </a:solidFill>
            <a:prstDash val="solid"/>
          </a:ln>
        </p:spPr>
        <p:txBody>
          <a:bodyPr/>
          <a:lstStyle/>
          <a:p>
            <a:endParaRPr lang="en-US" sz="2400"/>
          </a:p>
        </p:txBody>
      </p:sp>
      <p:sp>
        <p:nvSpPr>
          <p:cNvPr id="30" name="Text 26"/>
          <p:cNvSpPr/>
          <p:nvPr/>
        </p:nvSpPr>
        <p:spPr>
          <a:xfrm>
            <a:off x="9743848" y="4645152"/>
            <a:ext cx="2070201" cy="243840"/>
          </a:xfrm>
          <a:prstGeom prst="rect">
            <a:avLst/>
          </a:prstGeom>
          <a:noFill/>
          <a:ln/>
        </p:spPr>
        <p:txBody>
          <a:bodyPr wrap="square" lIns="0" tIns="0" rIns="0" bIns="0" rtlCol="0" anchor="ctr"/>
          <a:lstStyle/>
          <a:p>
            <a:r>
              <a:rPr lang="en-US" sz="1133" b="1" dirty="0">
                <a:solidFill>
                  <a:srgbClr val="004D40"/>
                </a:solidFill>
              </a:rPr>
              <a:t>5  Post-hoc Tukey</a:t>
            </a:r>
            <a:endParaRPr lang="en-US" sz="1133" dirty="0"/>
          </a:p>
        </p:txBody>
      </p:sp>
      <p:sp>
        <p:nvSpPr>
          <p:cNvPr id="31" name="Text 27"/>
          <p:cNvSpPr/>
          <p:nvPr/>
        </p:nvSpPr>
        <p:spPr>
          <a:xfrm>
            <a:off x="9743848" y="4901184"/>
            <a:ext cx="2070201" cy="243840"/>
          </a:xfrm>
          <a:prstGeom prst="rect">
            <a:avLst/>
          </a:prstGeom>
          <a:noFill/>
          <a:ln/>
        </p:spPr>
        <p:txBody>
          <a:bodyPr wrap="square" lIns="0" tIns="0" rIns="0" bIns="0" rtlCol="0" anchor="ctr"/>
          <a:lstStyle/>
          <a:p>
            <a:r>
              <a:rPr lang="en-US" sz="1067" i="1" dirty="0">
                <a:solidFill>
                  <a:srgbClr val="1A1A1A"/>
                </a:solidFill>
              </a:rPr>
              <a:t>Identifies which specific pairs differ significantly</a:t>
            </a:r>
            <a:endParaRPr lang="en-US" sz="1067" dirty="0"/>
          </a:p>
        </p:txBody>
      </p:sp>
      <p:sp>
        <p:nvSpPr>
          <p:cNvPr id="32" name="Shape 28"/>
          <p:cNvSpPr/>
          <p:nvPr/>
        </p:nvSpPr>
        <p:spPr>
          <a:xfrm>
            <a:off x="219456" y="5754624"/>
            <a:ext cx="11753088" cy="999744"/>
          </a:xfrm>
          <a:prstGeom prst="rect">
            <a:avLst/>
          </a:prstGeom>
          <a:solidFill>
            <a:srgbClr val="E8F5E9"/>
          </a:solidFill>
          <a:ln w="19050">
            <a:solidFill>
              <a:srgbClr val="1B5E20"/>
            </a:solidFill>
            <a:prstDash val="solid"/>
          </a:ln>
        </p:spPr>
        <p:txBody>
          <a:bodyPr/>
          <a:lstStyle/>
          <a:p>
            <a:endParaRPr lang="en-US" sz="2400"/>
          </a:p>
        </p:txBody>
      </p:sp>
      <p:sp>
        <p:nvSpPr>
          <p:cNvPr id="33" name="Shape 29"/>
          <p:cNvSpPr/>
          <p:nvPr/>
        </p:nvSpPr>
        <p:spPr>
          <a:xfrm>
            <a:off x="219456" y="5754624"/>
            <a:ext cx="73152" cy="999744"/>
          </a:xfrm>
          <a:prstGeom prst="rect">
            <a:avLst/>
          </a:prstGeom>
          <a:solidFill>
            <a:srgbClr val="1B5E20"/>
          </a:solidFill>
          <a:ln w="12700">
            <a:solidFill>
              <a:srgbClr val="1B5E20"/>
            </a:solidFill>
            <a:prstDash val="solid"/>
          </a:ln>
        </p:spPr>
        <p:txBody>
          <a:bodyPr/>
          <a:lstStyle/>
          <a:p>
            <a:endParaRPr lang="en-US" sz="2400"/>
          </a:p>
        </p:txBody>
      </p:sp>
      <p:sp>
        <p:nvSpPr>
          <p:cNvPr id="34" name="Text 30"/>
          <p:cNvSpPr/>
          <p:nvPr/>
        </p:nvSpPr>
        <p:spPr>
          <a:xfrm>
            <a:off x="390144" y="5827776"/>
            <a:ext cx="11509248" cy="853440"/>
          </a:xfrm>
          <a:prstGeom prst="rect">
            <a:avLst/>
          </a:prstGeom>
          <a:noFill/>
          <a:ln/>
        </p:spPr>
        <p:txBody>
          <a:bodyPr wrap="square" lIns="0" tIns="0" rIns="0" bIns="0" rtlCol="0" anchor="t"/>
          <a:lstStyle/>
          <a:p>
            <a:r>
              <a:rPr lang="en-US" sz="1173" b="1" dirty="0">
                <a:solidFill>
                  <a:srgbClr val="1B5E20"/>
                </a:solidFill>
                <a:latin typeface="Calibri" pitchFamily="34" charset="0"/>
                <a:ea typeface="Calibri" pitchFamily="34" charset="-122"/>
                <a:cs typeface="Calibri" pitchFamily="34" charset="-120"/>
              </a:rPr>
              <a:t>✏  Write-up example
</a:t>
            </a:r>
            <a:endParaRPr lang="en-US" sz="1173" dirty="0"/>
          </a:p>
          <a:p>
            <a:r>
              <a:rPr lang="en-US" sz="1173" i="1" dirty="0">
                <a:solidFill>
                  <a:srgbClr val="183018"/>
                </a:solidFill>
                <a:latin typeface="Calibri" pitchFamily="34" charset="0"/>
                <a:ea typeface="Calibri" pitchFamily="34" charset="-122"/>
                <a:cs typeface="Calibri" pitchFamily="34" charset="-120"/>
              </a:rPr>
              <a:t>A one-way ANOVA revealed a statistically significant effect of IPAQ activity category on dominant grip strength, F(2, 17) = 3.82, p = .043, η² = .31. Post-hoc Tukey HSD comparisons indicated that the High activity group (M = 46.40 kg) had significantly greater grip strength than the Low activity group (M = 31.39 kg, p = .038). The Moderate group (M = 38.94 kg) did not differ significantly from either group.</a:t>
            </a:r>
            <a:endParaRPr lang="en-US" sz="1173"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0"/>
          <p:cNvSpPr/>
          <p:nvPr/>
        </p:nvSpPr>
        <p:spPr>
          <a:xfrm>
            <a:off x="11460480" y="6522720"/>
            <a:ext cx="609600" cy="219456"/>
          </a:xfrm>
          <a:prstGeom prst="rect">
            <a:avLst/>
          </a:prstGeom>
          <a:noFill/>
          <a:ln/>
        </p:spPr>
        <p:txBody>
          <a:bodyPr wrap="square" rtlCol="0" anchor="ctr"/>
          <a:lstStyle/>
          <a:p>
            <a:pPr algn="r"/>
            <a:r>
              <a:rPr lang="en-US" sz="1067" dirty="0">
                <a:solidFill>
                  <a:srgbClr val="AAAAAA"/>
                </a:solidFill>
              </a:rPr>
              <a:t>19</a:t>
            </a:r>
            <a:endParaRPr lang="en-US" sz="1067" dirty="0"/>
          </a:p>
        </p:txBody>
      </p:sp>
      <p:sp>
        <p:nvSpPr>
          <p:cNvPr id="3" name="Shape 1"/>
          <p:cNvSpPr/>
          <p:nvPr/>
        </p:nvSpPr>
        <p:spPr>
          <a:xfrm>
            <a:off x="0" y="0"/>
            <a:ext cx="12192000" cy="853440"/>
          </a:xfrm>
          <a:prstGeom prst="rect">
            <a:avLst/>
          </a:prstGeom>
          <a:solidFill>
            <a:srgbClr val="1F4E79"/>
          </a:solidFill>
          <a:ln w="12700">
            <a:solidFill>
              <a:srgbClr val="1F4E79"/>
            </a:solidFill>
            <a:prstDash val="solid"/>
          </a:ln>
        </p:spPr>
        <p:txBody>
          <a:bodyPr/>
          <a:lstStyle/>
          <a:p>
            <a:endParaRPr lang="en-US" sz="2400"/>
          </a:p>
        </p:txBody>
      </p:sp>
      <p:sp>
        <p:nvSpPr>
          <p:cNvPr id="4" name="Text 2"/>
          <p:cNvSpPr/>
          <p:nvPr/>
        </p:nvSpPr>
        <p:spPr>
          <a:xfrm>
            <a:off x="304800" y="73152"/>
            <a:ext cx="11460480" cy="463296"/>
          </a:xfrm>
          <a:prstGeom prst="rect">
            <a:avLst/>
          </a:prstGeom>
          <a:noFill/>
          <a:ln/>
        </p:spPr>
        <p:txBody>
          <a:bodyPr wrap="square" lIns="0" tIns="0" rIns="0" bIns="0" rtlCol="0" anchor="ctr"/>
          <a:lstStyle/>
          <a:p>
            <a:r>
              <a:rPr lang="en-US" sz="2400" b="1" dirty="0">
                <a:solidFill>
                  <a:srgbClr val="FFFFFF"/>
                </a:solidFill>
                <a:latin typeface="Calibri" pitchFamily="34" charset="0"/>
                <a:ea typeface="Calibri" pitchFamily="34" charset="-122"/>
                <a:cs typeface="Calibri" pitchFamily="34" charset="-120"/>
              </a:rPr>
              <a:t>Quick Reference: Which Test?</a:t>
            </a:r>
            <a:endParaRPr lang="en-US" sz="2400" dirty="0"/>
          </a:p>
        </p:txBody>
      </p:sp>
      <p:sp>
        <p:nvSpPr>
          <p:cNvPr id="5" name="Text 3"/>
          <p:cNvSpPr/>
          <p:nvPr/>
        </p:nvSpPr>
        <p:spPr>
          <a:xfrm>
            <a:off x="304800" y="536448"/>
            <a:ext cx="11460480" cy="268224"/>
          </a:xfrm>
          <a:prstGeom prst="rect">
            <a:avLst/>
          </a:prstGeom>
          <a:noFill/>
          <a:ln/>
        </p:spPr>
        <p:txBody>
          <a:bodyPr wrap="square" lIns="0" tIns="0" rIns="0" bIns="0" rtlCol="0" anchor="ctr"/>
          <a:lstStyle/>
          <a:p>
            <a:r>
              <a:rPr lang="en-US" sz="1333" i="1" dirty="0">
                <a:solidFill>
                  <a:srgbClr val="D6E4F0"/>
                </a:solidFill>
                <a:latin typeface="Calibri" pitchFamily="34" charset="0"/>
                <a:ea typeface="Calibri" pitchFamily="34" charset="-122"/>
                <a:cs typeface="Calibri" pitchFamily="34" charset="-120"/>
              </a:rPr>
              <a:t>Statistical decision guide — always check assumptions first</a:t>
            </a:r>
            <a:endParaRPr lang="en-US" sz="1333" dirty="0"/>
          </a:p>
        </p:txBody>
      </p:sp>
      <p:sp>
        <p:nvSpPr>
          <p:cNvPr id="6" name="Shape 4"/>
          <p:cNvSpPr/>
          <p:nvPr/>
        </p:nvSpPr>
        <p:spPr>
          <a:xfrm>
            <a:off x="219456" y="1048512"/>
            <a:ext cx="5754624" cy="1706880"/>
          </a:xfrm>
          <a:prstGeom prst="rect">
            <a:avLst/>
          </a:prstGeom>
          <a:solidFill>
            <a:srgbClr val="F8FAFC"/>
          </a:solidFill>
          <a:ln w="12700">
            <a:solidFill>
              <a:srgbClr val="E0E0E0"/>
            </a:solidFill>
            <a:prstDash val="solid"/>
          </a:ln>
        </p:spPr>
        <p:txBody>
          <a:bodyPr/>
          <a:lstStyle/>
          <a:p>
            <a:endParaRPr lang="en-US" sz="2400"/>
          </a:p>
        </p:txBody>
      </p:sp>
      <p:sp>
        <p:nvSpPr>
          <p:cNvPr id="7" name="Shape 5"/>
          <p:cNvSpPr/>
          <p:nvPr/>
        </p:nvSpPr>
        <p:spPr>
          <a:xfrm>
            <a:off x="219456" y="1048512"/>
            <a:ext cx="5754624" cy="73152"/>
          </a:xfrm>
          <a:prstGeom prst="rect">
            <a:avLst/>
          </a:prstGeom>
          <a:solidFill>
            <a:srgbClr val="004D40"/>
          </a:solidFill>
          <a:ln w="12700">
            <a:solidFill>
              <a:srgbClr val="004D40"/>
            </a:solidFill>
            <a:prstDash val="solid"/>
          </a:ln>
        </p:spPr>
        <p:txBody>
          <a:bodyPr/>
          <a:lstStyle/>
          <a:p>
            <a:endParaRPr lang="en-US" sz="2400"/>
          </a:p>
        </p:txBody>
      </p:sp>
      <p:sp>
        <p:nvSpPr>
          <p:cNvPr id="8" name="Text 6"/>
          <p:cNvSpPr/>
          <p:nvPr/>
        </p:nvSpPr>
        <p:spPr>
          <a:xfrm>
            <a:off x="365760" y="1170432"/>
            <a:ext cx="5510784" cy="31699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  Compare sample mean to a known norm?</a:t>
            </a:r>
            <a:endParaRPr lang="en-US" sz="1133" dirty="0"/>
          </a:p>
        </p:txBody>
      </p:sp>
      <p:sp>
        <p:nvSpPr>
          <p:cNvPr id="9" name="Text 7"/>
          <p:cNvSpPr/>
          <p:nvPr/>
        </p:nvSpPr>
        <p:spPr>
          <a:xfrm>
            <a:off x="365760" y="1560576"/>
            <a:ext cx="5510784" cy="390144"/>
          </a:xfrm>
          <a:prstGeom prst="rect">
            <a:avLst/>
          </a:prstGeom>
          <a:noFill/>
          <a:ln/>
        </p:spPr>
        <p:txBody>
          <a:bodyPr wrap="square" lIns="0" tIns="0" rIns="0" bIns="0" rtlCol="0" anchor="ctr"/>
          <a:lstStyle/>
          <a:p>
            <a:r>
              <a:rPr lang="en-US" sz="1467" b="1" dirty="0">
                <a:solidFill>
                  <a:srgbClr val="004D40"/>
                </a:solidFill>
              </a:rPr>
              <a:t>One-Sample T-Test</a:t>
            </a:r>
            <a:endParaRPr lang="en-US" sz="1467" dirty="0"/>
          </a:p>
        </p:txBody>
      </p:sp>
      <p:sp>
        <p:nvSpPr>
          <p:cNvPr id="10" name="Text 8"/>
          <p:cNvSpPr/>
          <p:nvPr/>
        </p:nvSpPr>
        <p:spPr>
          <a:xfrm>
            <a:off x="365760" y="1975104"/>
            <a:ext cx="5510784" cy="682752"/>
          </a:xfrm>
          <a:prstGeom prst="rect">
            <a:avLst/>
          </a:prstGeom>
          <a:noFill/>
          <a:ln/>
        </p:spPr>
        <p:txBody>
          <a:bodyPr wrap="square" lIns="0" tIns="0" rIns="0" bIns="0" rtlCol="0" anchor="ctr"/>
          <a:lstStyle/>
          <a:p>
            <a:r>
              <a:rPr lang="en-US" sz="1133" i="1" dirty="0">
                <a:solidFill>
                  <a:srgbClr val="1A1A1A"/>
                </a:solidFill>
                <a:latin typeface="Calibri" pitchFamily="34" charset="0"/>
                <a:ea typeface="Calibri" pitchFamily="34" charset="-122"/>
                <a:cs typeface="Calibri" pitchFamily="34" charset="-120"/>
              </a:rPr>
              <a:t>Analyze → Compare Means → One-Sample T Test</a:t>
            </a:r>
            <a:endParaRPr lang="en-US" sz="1133" dirty="0"/>
          </a:p>
        </p:txBody>
      </p:sp>
      <p:sp>
        <p:nvSpPr>
          <p:cNvPr id="11" name="Shape 9"/>
          <p:cNvSpPr/>
          <p:nvPr/>
        </p:nvSpPr>
        <p:spPr>
          <a:xfrm>
            <a:off x="219456" y="2901696"/>
            <a:ext cx="5754624" cy="1706880"/>
          </a:xfrm>
          <a:prstGeom prst="rect">
            <a:avLst/>
          </a:prstGeom>
          <a:solidFill>
            <a:srgbClr val="F8FAFC"/>
          </a:solidFill>
          <a:ln w="12700">
            <a:solidFill>
              <a:srgbClr val="E0E0E0"/>
            </a:solidFill>
            <a:prstDash val="solid"/>
          </a:ln>
        </p:spPr>
        <p:txBody>
          <a:bodyPr/>
          <a:lstStyle/>
          <a:p>
            <a:endParaRPr lang="en-US" sz="2400"/>
          </a:p>
        </p:txBody>
      </p:sp>
      <p:sp>
        <p:nvSpPr>
          <p:cNvPr id="12" name="Shape 10"/>
          <p:cNvSpPr/>
          <p:nvPr/>
        </p:nvSpPr>
        <p:spPr>
          <a:xfrm>
            <a:off x="219456" y="2901696"/>
            <a:ext cx="5754624" cy="73152"/>
          </a:xfrm>
          <a:prstGeom prst="rect">
            <a:avLst/>
          </a:prstGeom>
          <a:solidFill>
            <a:srgbClr val="4A148C"/>
          </a:solidFill>
          <a:ln w="12700">
            <a:solidFill>
              <a:srgbClr val="4A148C"/>
            </a:solidFill>
            <a:prstDash val="solid"/>
          </a:ln>
        </p:spPr>
        <p:txBody>
          <a:bodyPr/>
          <a:lstStyle/>
          <a:p>
            <a:endParaRPr lang="en-US" sz="2400"/>
          </a:p>
        </p:txBody>
      </p:sp>
      <p:sp>
        <p:nvSpPr>
          <p:cNvPr id="13" name="Text 11"/>
          <p:cNvSpPr/>
          <p:nvPr/>
        </p:nvSpPr>
        <p:spPr>
          <a:xfrm>
            <a:off x="365760" y="3023616"/>
            <a:ext cx="5510784" cy="31699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  Same participants measured twice?</a:t>
            </a:r>
            <a:endParaRPr lang="en-US" sz="1133" dirty="0"/>
          </a:p>
        </p:txBody>
      </p:sp>
      <p:sp>
        <p:nvSpPr>
          <p:cNvPr id="14" name="Text 12"/>
          <p:cNvSpPr/>
          <p:nvPr/>
        </p:nvSpPr>
        <p:spPr>
          <a:xfrm>
            <a:off x="365760" y="3413760"/>
            <a:ext cx="5510784" cy="390144"/>
          </a:xfrm>
          <a:prstGeom prst="rect">
            <a:avLst/>
          </a:prstGeom>
          <a:noFill/>
          <a:ln/>
        </p:spPr>
        <p:txBody>
          <a:bodyPr wrap="square" lIns="0" tIns="0" rIns="0" bIns="0" rtlCol="0" anchor="ctr"/>
          <a:lstStyle/>
          <a:p>
            <a:r>
              <a:rPr lang="en-US" sz="1467" b="1" dirty="0">
                <a:solidFill>
                  <a:srgbClr val="4A148C"/>
                </a:solidFill>
              </a:rPr>
              <a:t>Paired Samples T-Test</a:t>
            </a:r>
            <a:endParaRPr lang="en-US" sz="1467" dirty="0"/>
          </a:p>
        </p:txBody>
      </p:sp>
      <p:sp>
        <p:nvSpPr>
          <p:cNvPr id="15" name="Text 13"/>
          <p:cNvSpPr/>
          <p:nvPr/>
        </p:nvSpPr>
        <p:spPr>
          <a:xfrm>
            <a:off x="365760" y="3828288"/>
            <a:ext cx="5510784" cy="682752"/>
          </a:xfrm>
          <a:prstGeom prst="rect">
            <a:avLst/>
          </a:prstGeom>
          <a:noFill/>
          <a:ln/>
        </p:spPr>
        <p:txBody>
          <a:bodyPr wrap="square" lIns="0" tIns="0" rIns="0" bIns="0" rtlCol="0" anchor="ctr"/>
          <a:lstStyle/>
          <a:p>
            <a:r>
              <a:rPr lang="en-US" sz="1133" i="1" dirty="0">
                <a:solidFill>
                  <a:srgbClr val="1A1A1A"/>
                </a:solidFill>
                <a:latin typeface="Calibri" pitchFamily="34" charset="0"/>
                <a:ea typeface="Calibri" pitchFamily="34" charset="-122"/>
                <a:cs typeface="Calibri" pitchFamily="34" charset="-120"/>
              </a:rPr>
              <a:t>Analyze → Compare Means → Paired-Samples T Test</a:t>
            </a:r>
            <a:endParaRPr lang="en-US" sz="1133" dirty="0"/>
          </a:p>
        </p:txBody>
      </p:sp>
      <p:sp>
        <p:nvSpPr>
          <p:cNvPr id="16" name="Shape 14"/>
          <p:cNvSpPr/>
          <p:nvPr/>
        </p:nvSpPr>
        <p:spPr>
          <a:xfrm>
            <a:off x="219456" y="4754880"/>
            <a:ext cx="5754624" cy="1706880"/>
          </a:xfrm>
          <a:prstGeom prst="rect">
            <a:avLst/>
          </a:prstGeom>
          <a:solidFill>
            <a:srgbClr val="F8FAFC"/>
          </a:solidFill>
          <a:ln w="12700">
            <a:solidFill>
              <a:srgbClr val="E0E0E0"/>
            </a:solidFill>
            <a:prstDash val="solid"/>
          </a:ln>
        </p:spPr>
        <p:txBody>
          <a:bodyPr/>
          <a:lstStyle/>
          <a:p>
            <a:endParaRPr lang="en-US" sz="2400"/>
          </a:p>
        </p:txBody>
      </p:sp>
      <p:sp>
        <p:nvSpPr>
          <p:cNvPr id="17" name="Shape 15"/>
          <p:cNvSpPr/>
          <p:nvPr/>
        </p:nvSpPr>
        <p:spPr>
          <a:xfrm>
            <a:off x="219456" y="4754880"/>
            <a:ext cx="5754624" cy="73152"/>
          </a:xfrm>
          <a:prstGeom prst="rect">
            <a:avLst/>
          </a:prstGeom>
          <a:solidFill>
            <a:srgbClr val="C00000"/>
          </a:solidFill>
          <a:ln w="12700">
            <a:solidFill>
              <a:srgbClr val="C00000"/>
            </a:solidFill>
            <a:prstDash val="solid"/>
          </a:ln>
        </p:spPr>
        <p:txBody>
          <a:bodyPr/>
          <a:lstStyle/>
          <a:p>
            <a:endParaRPr lang="en-US" sz="2400"/>
          </a:p>
        </p:txBody>
      </p:sp>
      <p:sp>
        <p:nvSpPr>
          <p:cNvPr id="18" name="Text 16"/>
          <p:cNvSpPr/>
          <p:nvPr/>
        </p:nvSpPr>
        <p:spPr>
          <a:xfrm>
            <a:off x="365760" y="4876800"/>
            <a:ext cx="5510784" cy="31699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  Two independent groups, one outcome?</a:t>
            </a:r>
            <a:endParaRPr lang="en-US" sz="1133" dirty="0"/>
          </a:p>
        </p:txBody>
      </p:sp>
      <p:sp>
        <p:nvSpPr>
          <p:cNvPr id="19" name="Text 17"/>
          <p:cNvSpPr/>
          <p:nvPr/>
        </p:nvSpPr>
        <p:spPr>
          <a:xfrm>
            <a:off x="365760" y="5266944"/>
            <a:ext cx="5510784" cy="390144"/>
          </a:xfrm>
          <a:prstGeom prst="rect">
            <a:avLst/>
          </a:prstGeom>
          <a:noFill/>
          <a:ln/>
        </p:spPr>
        <p:txBody>
          <a:bodyPr wrap="square" lIns="0" tIns="0" rIns="0" bIns="0" rtlCol="0" anchor="ctr"/>
          <a:lstStyle/>
          <a:p>
            <a:r>
              <a:rPr lang="en-US" sz="1467" b="1" dirty="0">
                <a:solidFill>
                  <a:srgbClr val="C00000"/>
                </a:solidFill>
              </a:rPr>
              <a:t>Independent T-Test</a:t>
            </a:r>
            <a:endParaRPr lang="en-US" sz="1467" dirty="0"/>
          </a:p>
        </p:txBody>
      </p:sp>
      <p:sp>
        <p:nvSpPr>
          <p:cNvPr id="20" name="Text 18"/>
          <p:cNvSpPr/>
          <p:nvPr/>
        </p:nvSpPr>
        <p:spPr>
          <a:xfrm>
            <a:off x="365760" y="5681472"/>
            <a:ext cx="5510784" cy="682752"/>
          </a:xfrm>
          <a:prstGeom prst="rect">
            <a:avLst/>
          </a:prstGeom>
          <a:noFill/>
          <a:ln/>
        </p:spPr>
        <p:txBody>
          <a:bodyPr wrap="square" lIns="0" tIns="0" rIns="0" bIns="0" rtlCol="0" anchor="ctr"/>
          <a:lstStyle/>
          <a:p>
            <a:r>
              <a:rPr lang="en-US" sz="1133" i="1" dirty="0">
                <a:solidFill>
                  <a:srgbClr val="1A1A1A"/>
                </a:solidFill>
                <a:latin typeface="Calibri" pitchFamily="34" charset="0"/>
                <a:ea typeface="Calibri" pitchFamily="34" charset="-122"/>
                <a:cs typeface="Calibri" pitchFamily="34" charset="-120"/>
              </a:rPr>
              <a:t>Analyze → Compare Means → Independent-Samples T Test</a:t>
            </a:r>
            <a:endParaRPr lang="en-US" sz="1133" dirty="0"/>
          </a:p>
        </p:txBody>
      </p:sp>
      <p:sp>
        <p:nvSpPr>
          <p:cNvPr id="21" name="Shape 19"/>
          <p:cNvSpPr/>
          <p:nvPr/>
        </p:nvSpPr>
        <p:spPr>
          <a:xfrm>
            <a:off x="6217920" y="1048512"/>
            <a:ext cx="5754624" cy="1706880"/>
          </a:xfrm>
          <a:prstGeom prst="rect">
            <a:avLst/>
          </a:prstGeom>
          <a:solidFill>
            <a:srgbClr val="F8FAFC"/>
          </a:solidFill>
          <a:ln w="12700">
            <a:solidFill>
              <a:srgbClr val="E0E0E0"/>
            </a:solidFill>
            <a:prstDash val="solid"/>
          </a:ln>
        </p:spPr>
        <p:txBody>
          <a:bodyPr/>
          <a:lstStyle/>
          <a:p>
            <a:endParaRPr lang="en-US" sz="2400"/>
          </a:p>
        </p:txBody>
      </p:sp>
      <p:sp>
        <p:nvSpPr>
          <p:cNvPr id="22" name="Shape 20"/>
          <p:cNvSpPr/>
          <p:nvPr/>
        </p:nvSpPr>
        <p:spPr>
          <a:xfrm>
            <a:off x="6217920" y="1048512"/>
            <a:ext cx="5754624" cy="73152"/>
          </a:xfrm>
          <a:prstGeom prst="rect">
            <a:avLst/>
          </a:prstGeom>
          <a:solidFill>
            <a:srgbClr val="37474F"/>
          </a:solidFill>
          <a:ln w="12700">
            <a:solidFill>
              <a:srgbClr val="37474F"/>
            </a:solidFill>
            <a:prstDash val="solid"/>
          </a:ln>
        </p:spPr>
        <p:txBody>
          <a:bodyPr/>
          <a:lstStyle/>
          <a:p>
            <a:endParaRPr lang="en-US" sz="2400"/>
          </a:p>
        </p:txBody>
      </p:sp>
      <p:sp>
        <p:nvSpPr>
          <p:cNvPr id="23" name="Text 21"/>
          <p:cNvSpPr/>
          <p:nvPr/>
        </p:nvSpPr>
        <p:spPr>
          <a:xfrm>
            <a:off x="6364224" y="1170432"/>
            <a:ext cx="5510784" cy="31699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  Three+ independent groups, one outcome?</a:t>
            </a:r>
            <a:endParaRPr lang="en-US" sz="1133" dirty="0"/>
          </a:p>
        </p:txBody>
      </p:sp>
      <p:sp>
        <p:nvSpPr>
          <p:cNvPr id="24" name="Text 22"/>
          <p:cNvSpPr/>
          <p:nvPr/>
        </p:nvSpPr>
        <p:spPr>
          <a:xfrm>
            <a:off x="6364224" y="1560576"/>
            <a:ext cx="5510784" cy="390144"/>
          </a:xfrm>
          <a:prstGeom prst="rect">
            <a:avLst/>
          </a:prstGeom>
          <a:noFill/>
          <a:ln/>
        </p:spPr>
        <p:txBody>
          <a:bodyPr wrap="square" lIns="0" tIns="0" rIns="0" bIns="0" rtlCol="0" anchor="ctr"/>
          <a:lstStyle/>
          <a:p>
            <a:r>
              <a:rPr lang="en-US" sz="1467" b="1" dirty="0">
                <a:solidFill>
                  <a:srgbClr val="37474F"/>
                </a:solidFill>
              </a:rPr>
              <a:t>One-Way ANOVA ⭐</a:t>
            </a:r>
            <a:endParaRPr lang="en-US" sz="1467" dirty="0"/>
          </a:p>
        </p:txBody>
      </p:sp>
      <p:sp>
        <p:nvSpPr>
          <p:cNvPr id="25" name="Text 23"/>
          <p:cNvSpPr/>
          <p:nvPr/>
        </p:nvSpPr>
        <p:spPr>
          <a:xfrm>
            <a:off x="6364224" y="1975104"/>
            <a:ext cx="5510784" cy="682752"/>
          </a:xfrm>
          <a:prstGeom prst="rect">
            <a:avLst/>
          </a:prstGeom>
          <a:noFill/>
          <a:ln/>
        </p:spPr>
        <p:txBody>
          <a:bodyPr wrap="square" lIns="0" tIns="0" rIns="0" bIns="0" rtlCol="0" anchor="ctr"/>
          <a:lstStyle/>
          <a:p>
            <a:r>
              <a:rPr lang="en-US" sz="1133" i="1" dirty="0">
                <a:solidFill>
                  <a:srgbClr val="1A1A1A"/>
                </a:solidFill>
                <a:latin typeface="Calibri" pitchFamily="34" charset="0"/>
                <a:ea typeface="Calibri" pitchFamily="34" charset="-122"/>
                <a:cs typeface="Calibri" pitchFamily="34" charset="-120"/>
              </a:rPr>
              <a:t>Analyze → Compare Means → One-Way ANOVA</a:t>
            </a:r>
            <a:endParaRPr lang="en-US" sz="1133" dirty="0"/>
          </a:p>
        </p:txBody>
      </p:sp>
      <p:sp>
        <p:nvSpPr>
          <p:cNvPr id="26" name="Shape 24"/>
          <p:cNvSpPr/>
          <p:nvPr/>
        </p:nvSpPr>
        <p:spPr>
          <a:xfrm>
            <a:off x="6217920" y="2901696"/>
            <a:ext cx="5754624" cy="1706880"/>
          </a:xfrm>
          <a:prstGeom prst="rect">
            <a:avLst/>
          </a:prstGeom>
          <a:solidFill>
            <a:srgbClr val="F8FAFC"/>
          </a:solidFill>
          <a:ln w="12700">
            <a:solidFill>
              <a:srgbClr val="E0E0E0"/>
            </a:solidFill>
            <a:prstDash val="solid"/>
          </a:ln>
        </p:spPr>
        <p:txBody>
          <a:bodyPr/>
          <a:lstStyle/>
          <a:p>
            <a:endParaRPr lang="en-US" sz="2400"/>
          </a:p>
        </p:txBody>
      </p:sp>
      <p:sp>
        <p:nvSpPr>
          <p:cNvPr id="27" name="Shape 25"/>
          <p:cNvSpPr/>
          <p:nvPr/>
        </p:nvSpPr>
        <p:spPr>
          <a:xfrm>
            <a:off x="6217920" y="2901696"/>
            <a:ext cx="5754624" cy="73152"/>
          </a:xfrm>
          <a:prstGeom prst="rect">
            <a:avLst/>
          </a:prstGeom>
          <a:solidFill>
            <a:srgbClr val="2E75B6"/>
          </a:solidFill>
          <a:ln w="12700">
            <a:solidFill>
              <a:srgbClr val="2E75B6"/>
            </a:solidFill>
            <a:prstDash val="solid"/>
          </a:ln>
        </p:spPr>
        <p:txBody>
          <a:bodyPr/>
          <a:lstStyle/>
          <a:p>
            <a:endParaRPr lang="en-US" sz="2400"/>
          </a:p>
        </p:txBody>
      </p:sp>
      <p:sp>
        <p:nvSpPr>
          <p:cNvPr id="28" name="Text 26"/>
          <p:cNvSpPr/>
          <p:nvPr/>
        </p:nvSpPr>
        <p:spPr>
          <a:xfrm>
            <a:off x="6364224" y="3023616"/>
            <a:ext cx="5510784" cy="31699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  Relationship between two continuous vars?</a:t>
            </a:r>
            <a:endParaRPr lang="en-US" sz="1133" dirty="0"/>
          </a:p>
        </p:txBody>
      </p:sp>
      <p:sp>
        <p:nvSpPr>
          <p:cNvPr id="29" name="Text 27"/>
          <p:cNvSpPr/>
          <p:nvPr/>
        </p:nvSpPr>
        <p:spPr>
          <a:xfrm>
            <a:off x="6364224" y="3413760"/>
            <a:ext cx="5510784" cy="390144"/>
          </a:xfrm>
          <a:prstGeom prst="rect">
            <a:avLst/>
          </a:prstGeom>
          <a:noFill/>
          <a:ln/>
        </p:spPr>
        <p:txBody>
          <a:bodyPr wrap="square" lIns="0" tIns="0" rIns="0" bIns="0" rtlCol="0" anchor="ctr"/>
          <a:lstStyle/>
          <a:p>
            <a:r>
              <a:rPr lang="en-US" sz="1467" b="1" dirty="0">
                <a:solidFill>
                  <a:srgbClr val="2E75B6"/>
                </a:solidFill>
              </a:rPr>
              <a:t>Pearson Correlation</a:t>
            </a:r>
            <a:endParaRPr lang="en-US" sz="1467" dirty="0"/>
          </a:p>
        </p:txBody>
      </p:sp>
      <p:sp>
        <p:nvSpPr>
          <p:cNvPr id="30" name="Text 28"/>
          <p:cNvSpPr/>
          <p:nvPr/>
        </p:nvSpPr>
        <p:spPr>
          <a:xfrm>
            <a:off x="6364224" y="3828288"/>
            <a:ext cx="5510784" cy="682752"/>
          </a:xfrm>
          <a:prstGeom prst="rect">
            <a:avLst/>
          </a:prstGeom>
          <a:noFill/>
          <a:ln/>
        </p:spPr>
        <p:txBody>
          <a:bodyPr wrap="square" lIns="0" tIns="0" rIns="0" bIns="0" rtlCol="0" anchor="ctr"/>
          <a:lstStyle/>
          <a:p>
            <a:r>
              <a:rPr lang="en-US" sz="1133" i="1" dirty="0">
                <a:solidFill>
                  <a:srgbClr val="1A1A1A"/>
                </a:solidFill>
                <a:latin typeface="Calibri" pitchFamily="34" charset="0"/>
                <a:ea typeface="Calibri" pitchFamily="34" charset="-122"/>
                <a:cs typeface="Calibri" pitchFamily="34" charset="-120"/>
              </a:rPr>
              <a:t>Analyze → Correlate → Bivariate</a:t>
            </a:r>
            <a:endParaRPr lang="en-US" sz="1133" dirty="0"/>
          </a:p>
        </p:txBody>
      </p:sp>
      <p:sp>
        <p:nvSpPr>
          <p:cNvPr id="31" name="Shape 29"/>
          <p:cNvSpPr/>
          <p:nvPr/>
        </p:nvSpPr>
        <p:spPr>
          <a:xfrm>
            <a:off x="6217920" y="4754880"/>
            <a:ext cx="5754624" cy="1706880"/>
          </a:xfrm>
          <a:prstGeom prst="rect">
            <a:avLst/>
          </a:prstGeom>
          <a:solidFill>
            <a:srgbClr val="F8FAFC"/>
          </a:solidFill>
          <a:ln w="12700">
            <a:solidFill>
              <a:srgbClr val="E0E0E0"/>
            </a:solidFill>
            <a:prstDash val="solid"/>
          </a:ln>
        </p:spPr>
        <p:txBody>
          <a:bodyPr/>
          <a:lstStyle/>
          <a:p>
            <a:endParaRPr lang="en-US" sz="2400"/>
          </a:p>
        </p:txBody>
      </p:sp>
      <p:sp>
        <p:nvSpPr>
          <p:cNvPr id="32" name="Shape 30"/>
          <p:cNvSpPr/>
          <p:nvPr/>
        </p:nvSpPr>
        <p:spPr>
          <a:xfrm>
            <a:off x="6217920" y="4754880"/>
            <a:ext cx="5754624" cy="73152"/>
          </a:xfrm>
          <a:prstGeom prst="rect">
            <a:avLst/>
          </a:prstGeom>
          <a:solidFill>
            <a:srgbClr val="1B5E20"/>
          </a:solidFill>
          <a:ln w="12700">
            <a:solidFill>
              <a:srgbClr val="1B5E20"/>
            </a:solidFill>
            <a:prstDash val="solid"/>
          </a:ln>
        </p:spPr>
        <p:txBody>
          <a:bodyPr/>
          <a:lstStyle/>
          <a:p>
            <a:endParaRPr lang="en-US" sz="2400"/>
          </a:p>
        </p:txBody>
      </p:sp>
      <p:sp>
        <p:nvSpPr>
          <p:cNvPr id="33" name="Text 31"/>
          <p:cNvSpPr/>
          <p:nvPr/>
        </p:nvSpPr>
        <p:spPr>
          <a:xfrm>
            <a:off x="6364224" y="4876800"/>
            <a:ext cx="5510784" cy="316992"/>
          </a:xfrm>
          <a:prstGeom prst="rect">
            <a:avLst/>
          </a:prstGeom>
          <a:noFill/>
          <a:ln/>
        </p:spPr>
        <p:txBody>
          <a:bodyPr wrap="square" lIns="0" tIns="0" rIns="0" bIns="0" rtlCol="0" anchor="ctr"/>
          <a:lstStyle/>
          <a:p>
            <a:r>
              <a:rPr lang="en-US" sz="1133" i="1" dirty="0">
                <a:solidFill>
                  <a:srgbClr val="455A64"/>
                </a:solidFill>
                <a:latin typeface="Calibri" pitchFamily="34" charset="0"/>
                <a:ea typeface="Calibri" pitchFamily="34" charset="-122"/>
                <a:cs typeface="Calibri" pitchFamily="34" charset="-120"/>
              </a:rPr>
              <a:t>❓  Predict outcome from one predictor?</a:t>
            </a:r>
            <a:endParaRPr lang="en-US" sz="1133" dirty="0"/>
          </a:p>
        </p:txBody>
      </p:sp>
      <p:sp>
        <p:nvSpPr>
          <p:cNvPr id="34" name="Text 32"/>
          <p:cNvSpPr/>
          <p:nvPr/>
        </p:nvSpPr>
        <p:spPr>
          <a:xfrm>
            <a:off x="6364224" y="5266944"/>
            <a:ext cx="5510784" cy="390144"/>
          </a:xfrm>
          <a:prstGeom prst="rect">
            <a:avLst/>
          </a:prstGeom>
          <a:noFill/>
          <a:ln/>
        </p:spPr>
        <p:txBody>
          <a:bodyPr wrap="square" lIns="0" tIns="0" rIns="0" bIns="0" rtlCol="0" anchor="ctr"/>
          <a:lstStyle/>
          <a:p>
            <a:r>
              <a:rPr lang="en-US" sz="1467" b="1" dirty="0">
                <a:solidFill>
                  <a:srgbClr val="1B5E20"/>
                </a:solidFill>
              </a:rPr>
              <a:t>Simple Linear Regression</a:t>
            </a:r>
            <a:endParaRPr lang="en-US" sz="1467" dirty="0"/>
          </a:p>
        </p:txBody>
      </p:sp>
      <p:sp>
        <p:nvSpPr>
          <p:cNvPr id="35" name="Text 33"/>
          <p:cNvSpPr/>
          <p:nvPr/>
        </p:nvSpPr>
        <p:spPr>
          <a:xfrm>
            <a:off x="6364224" y="5681472"/>
            <a:ext cx="5510784" cy="682752"/>
          </a:xfrm>
          <a:prstGeom prst="rect">
            <a:avLst/>
          </a:prstGeom>
          <a:noFill/>
          <a:ln/>
        </p:spPr>
        <p:txBody>
          <a:bodyPr wrap="square" lIns="0" tIns="0" rIns="0" bIns="0" rtlCol="0" anchor="ctr"/>
          <a:lstStyle/>
          <a:p>
            <a:r>
              <a:rPr lang="en-US" sz="1133" i="1" dirty="0">
                <a:solidFill>
                  <a:srgbClr val="1A1A1A"/>
                </a:solidFill>
                <a:latin typeface="Calibri" pitchFamily="34" charset="0"/>
                <a:ea typeface="Calibri" pitchFamily="34" charset="-122"/>
                <a:cs typeface="Calibri" pitchFamily="34" charset="-120"/>
              </a:rPr>
              <a:t>Analyze → Regression → Linear</a:t>
            </a:r>
            <a:endParaRPr lang="en-US" sz="1133" dirty="0"/>
          </a:p>
        </p:txBody>
      </p:sp>
      <p:sp>
        <p:nvSpPr>
          <p:cNvPr id="36" name="Shape 34"/>
          <p:cNvSpPr/>
          <p:nvPr/>
        </p:nvSpPr>
        <p:spPr>
          <a:xfrm>
            <a:off x="219456" y="6729984"/>
            <a:ext cx="11753088" cy="426720"/>
          </a:xfrm>
          <a:prstGeom prst="rect">
            <a:avLst/>
          </a:prstGeom>
          <a:solidFill>
            <a:srgbClr val="FFF3E0"/>
          </a:solidFill>
          <a:ln w="19050">
            <a:solidFill>
              <a:srgbClr val="F57F17"/>
            </a:solidFill>
            <a:prstDash val="solid"/>
          </a:ln>
        </p:spPr>
        <p:txBody>
          <a:bodyPr/>
          <a:lstStyle/>
          <a:p>
            <a:endParaRPr lang="en-US" sz="2400"/>
          </a:p>
        </p:txBody>
      </p:sp>
      <p:sp>
        <p:nvSpPr>
          <p:cNvPr id="37" name="Text 35"/>
          <p:cNvSpPr/>
          <p:nvPr/>
        </p:nvSpPr>
        <p:spPr>
          <a:xfrm>
            <a:off x="365760" y="6729984"/>
            <a:ext cx="11533632" cy="426720"/>
          </a:xfrm>
          <a:prstGeom prst="rect">
            <a:avLst/>
          </a:prstGeom>
          <a:noFill/>
          <a:ln/>
        </p:spPr>
        <p:txBody>
          <a:bodyPr wrap="square" lIns="0" tIns="0" rIns="0" bIns="0" rtlCol="0" anchor="ctr"/>
          <a:lstStyle/>
          <a:p>
            <a:r>
              <a:rPr lang="en-US" sz="1200" dirty="0">
                <a:solidFill>
                  <a:srgbClr val="4A2500"/>
                </a:solidFill>
                <a:latin typeface="Calibri" pitchFamily="34" charset="0"/>
                <a:ea typeface="Calibri" pitchFamily="34" charset="-122"/>
                <a:cs typeface="Calibri" pitchFamily="34" charset="-120"/>
              </a:rPr>
              <a:t>💡  ⭐ ANOVA is on the extension slide.   Always run descriptives and normality tests first. Use Spearman / Mann-Whitney / Kruskal-Wallis if normality assumption is violated.</a:t>
            </a:r>
            <a:endParaRPr lang="en-US" sz="12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A5D01-9E45-C846-DF84-064C425AE5DD}"/>
              </a:ext>
            </a:extLst>
          </p:cNvPr>
          <p:cNvSpPr>
            <a:spLocks noGrp="1"/>
          </p:cNvSpPr>
          <p:nvPr>
            <p:ph type="title"/>
          </p:nvPr>
        </p:nvSpPr>
        <p:spPr/>
        <p:txBody>
          <a:bodyPr/>
          <a:lstStyle/>
          <a:p>
            <a:pPr algn="ctr"/>
            <a:r>
              <a:rPr lang="en-GB" dirty="0"/>
              <a:t>Conducting Difference Tests</a:t>
            </a:r>
          </a:p>
        </p:txBody>
      </p:sp>
      <p:sp>
        <p:nvSpPr>
          <p:cNvPr id="3" name="Text Placeholder 2">
            <a:extLst>
              <a:ext uri="{FF2B5EF4-FFF2-40B4-BE49-F238E27FC236}">
                <a16:creationId xmlns:a16="http://schemas.microsoft.com/office/drawing/2014/main" id="{2939E75C-2DFE-B193-A5B9-7E07992C7488}"/>
              </a:ext>
            </a:extLst>
          </p:cNvPr>
          <p:cNvSpPr>
            <a:spLocks noGrp="1"/>
          </p:cNvSpPr>
          <p:nvPr>
            <p:ph type="body" idx="1"/>
          </p:nvPr>
        </p:nvSpPr>
        <p:spPr>
          <a:xfrm>
            <a:off x="261977" y="1692192"/>
            <a:ext cx="5157787" cy="428128"/>
          </a:xfrm>
        </p:spPr>
        <p:txBody>
          <a:bodyPr/>
          <a:lstStyle/>
          <a:p>
            <a:pPr algn="ctr"/>
            <a:r>
              <a:rPr lang="en-GB" dirty="0"/>
              <a:t>Parametric Data</a:t>
            </a:r>
          </a:p>
        </p:txBody>
      </p:sp>
      <p:sp>
        <p:nvSpPr>
          <p:cNvPr id="4" name="Content Placeholder 3">
            <a:extLst>
              <a:ext uri="{FF2B5EF4-FFF2-40B4-BE49-F238E27FC236}">
                <a16:creationId xmlns:a16="http://schemas.microsoft.com/office/drawing/2014/main" id="{A8AAA50E-0DDF-D885-FC5A-1DB6586D6E92}"/>
              </a:ext>
            </a:extLst>
          </p:cNvPr>
          <p:cNvSpPr>
            <a:spLocks noGrp="1"/>
          </p:cNvSpPr>
          <p:nvPr>
            <p:ph sz="half" idx="2"/>
          </p:nvPr>
        </p:nvSpPr>
        <p:spPr>
          <a:xfrm>
            <a:off x="261977" y="2549953"/>
            <a:ext cx="5157787" cy="3684588"/>
          </a:xfrm>
        </p:spPr>
        <p:txBody>
          <a:bodyPr>
            <a:normAutofit/>
          </a:bodyPr>
          <a:lstStyle/>
          <a:p>
            <a:pPr marL="0" indent="0" algn="ctr">
              <a:buNone/>
            </a:pPr>
            <a:r>
              <a:rPr lang="en-GB" sz="2400" dirty="0"/>
              <a:t>One way, dependent &amp; Independent</a:t>
            </a:r>
          </a:p>
          <a:p>
            <a:pPr marL="0" indent="0" algn="ctr">
              <a:buNone/>
            </a:pPr>
            <a:endParaRPr lang="en-GB" sz="2400" dirty="0"/>
          </a:p>
          <a:p>
            <a:pPr marL="514350" indent="-514350">
              <a:buFont typeface="+mj-lt"/>
              <a:buAutoNum type="arabicPeriod"/>
            </a:pPr>
            <a:r>
              <a:rPr lang="en-GB" dirty="0"/>
              <a:t>Analyse</a:t>
            </a:r>
          </a:p>
          <a:p>
            <a:pPr marL="514350" indent="-514350">
              <a:buFont typeface="+mj-lt"/>
              <a:buAutoNum type="arabicPeriod"/>
            </a:pPr>
            <a:r>
              <a:rPr lang="en-GB" dirty="0"/>
              <a:t>Compare Means</a:t>
            </a:r>
          </a:p>
          <a:p>
            <a:pPr marL="0" indent="0" algn="ctr">
              <a:buNone/>
            </a:pPr>
            <a:endParaRPr lang="en-GB" dirty="0"/>
          </a:p>
          <a:p>
            <a:pPr marL="0" indent="0" algn="ctr">
              <a:buNone/>
            </a:pPr>
            <a:r>
              <a:rPr lang="en-GB" dirty="0"/>
              <a:t>Select version your want</a:t>
            </a:r>
          </a:p>
        </p:txBody>
      </p:sp>
      <p:sp>
        <p:nvSpPr>
          <p:cNvPr id="5" name="Text Placeholder 4">
            <a:extLst>
              <a:ext uri="{FF2B5EF4-FFF2-40B4-BE49-F238E27FC236}">
                <a16:creationId xmlns:a16="http://schemas.microsoft.com/office/drawing/2014/main" id="{99F19BE2-4384-9EEC-728F-C91FDCBCAD82}"/>
              </a:ext>
            </a:extLst>
          </p:cNvPr>
          <p:cNvSpPr>
            <a:spLocks noGrp="1"/>
          </p:cNvSpPr>
          <p:nvPr>
            <p:ph type="body" sz="quarter" idx="3"/>
          </p:nvPr>
        </p:nvSpPr>
        <p:spPr>
          <a:xfrm>
            <a:off x="5795982" y="1473409"/>
            <a:ext cx="5183188" cy="579593"/>
          </a:xfrm>
        </p:spPr>
        <p:txBody>
          <a:bodyPr/>
          <a:lstStyle/>
          <a:p>
            <a:pPr algn="ctr"/>
            <a:r>
              <a:rPr lang="en-GB" dirty="0"/>
              <a:t>Non-Parametric Data</a:t>
            </a:r>
          </a:p>
        </p:txBody>
      </p:sp>
      <p:sp>
        <p:nvSpPr>
          <p:cNvPr id="6" name="Content Placeholder 5">
            <a:extLst>
              <a:ext uri="{FF2B5EF4-FFF2-40B4-BE49-F238E27FC236}">
                <a16:creationId xmlns:a16="http://schemas.microsoft.com/office/drawing/2014/main" id="{E0B5D93B-AF95-008A-9588-1F6D2D62B6B3}"/>
              </a:ext>
            </a:extLst>
          </p:cNvPr>
          <p:cNvSpPr>
            <a:spLocks noGrp="1"/>
          </p:cNvSpPr>
          <p:nvPr>
            <p:ph sz="quarter" idx="4"/>
          </p:nvPr>
        </p:nvSpPr>
        <p:spPr>
          <a:xfrm>
            <a:off x="5740243" y="2415318"/>
            <a:ext cx="6253544" cy="3684588"/>
          </a:xfrm>
        </p:spPr>
        <p:txBody>
          <a:bodyPr>
            <a:normAutofit/>
          </a:bodyPr>
          <a:lstStyle/>
          <a:p>
            <a:pPr marL="0" indent="0">
              <a:buNone/>
            </a:pPr>
            <a:r>
              <a:rPr lang="en-GB" sz="2400" dirty="0"/>
              <a:t>Mann-Whitney-U test &amp; Wilcoxon matched pairs</a:t>
            </a:r>
          </a:p>
          <a:p>
            <a:pPr marL="0" indent="0">
              <a:buNone/>
            </a:pPr>
            <a:endParaRPr lang="en-GB" dirty="0"/>
          </a:p>
          <a:p>
            <a:pPr marL="514350" indent="-514350">
              <a:buFont typeface="+mj-lt"/>
              <a:buAutoNum type="arabicPeriod"/>
            </a:pPr>
            <a:r>
              <a:rPr lang="en-GB" dirty="0"/>
              <a:t>Analyse</a:t>
            </a:r>
          </a:p>
          <a:p>
            <a:pPr marL="514350" indent="-514350">
              <a:buFont typeface="+mj-lt"/>
              <a:buAutoNum type="arabicPeriod"/>
            </a:pPr>
            <a:r>
              <a:rPr lang="en-GB" dirty="0"/>
              <a:t>Non-parametric test</a:t>
            </a:r>
          </a:p>
          <a:p>
            <a:pPr marL="514350" indent="-514350">
              <a:buFont typeface="+mj-lt"/>
              <a:buAutoNum type="arabicPeriod"/>
            </a:pPr>
            <a:r>
              <a:rPr lang="en-GB" dirty="0"/>
              <a:t>Legacy dialogues</a:t>
            </a:r>
          </a:p>
          <a:p>
            <a:pPr marL="0" indent="0">
              <a:buNone/>
            </a:pPr>
            <a:endParaRPr lang="en-GB" dirty="0"/>
          </a:p>
          <a:p>
            <a:pPr marL="0" indent="0">
              <a:buNone/>
            </a:pPr>
            <a:r>
              <a:rPr lang="en-GB" dirty="0"/>
              <a:t>Select the version you want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0467445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020E7-1F50-4E4C-3480-698824150B96}"/>
              </a:ext>
            </a:extLst>
          </p:cNvPr>
          <p:cNvSpPr>
            <a:spLocks noGrp="1"/>
          </p:cNvSpPr>
          <p:nvPr>
            <p:ph type="title"/>
          </p:nvPr>
        </p:nvSpPr>
        <p:spPr>
          <a:xfrm>
            <a:off x="838200" y="365125"/>
            <a:ext cx="10515600" cy="784887"/>
          </a:xfrm>
        </p:spPr>
        <p:txBody>
          <a:bodyPr/>
          <a:lstStyle/>
          <a:p>
            <a:pPr algn="ctr"/>
            <a:r>
              <a:rPr lang="en-GB" dirty="0"/>
              <a:t>Conducting a one-way t-test</a:t>
            </a:r>
          </a:p>
        </p:txBody>
      </p:sp>
      <p:sp>
        <p:nvSpPr>
          <p:cNvPr id="5" name="TextBox 4">
            <a:extLst>
              <a:ext uri="{FF2B5EF4-FFF2-40B4-BE49-F238E27FC236}">
                <a16:creationId xmlns:a16="http://schemas.microsoft.com/office/drawing/2014/main" id="{D5F4B1A9-CA44-70FB-5057-2CD5B6877CE1}"/>
              </a:ext>
            </a:extLst>
          </p:cNvPr>
          <p:cNvSpPr txBox="1"/>
          <p:nvPr/>
        </p:nvSpPr>
        <p:spPr>
          <a:xfrm>
            <a:off x="476835" y="1346356"/>
            <a:ext cx="11376706" cy="4012637"/>
          </a:xfrm>
          <a:prstGeom prst="rect">
            <a:avLst/>
          </a:prstGeom>
          <a:noFill/>
        </p:spPr>
        <p:txBody>
          <a:bodyPr wrap="square">
            <a:spAutoFit/>
          </a:bodyPr>
          <a:lstStyle/>
          <a:p>
            <a:pPr>
              <a:lnSpc>
                <a:spcPct val="107000"/>
              </a:lnSpc>
              <a:spcAft>
                <a:spcPts val="800"/>
              </a:spcAft>
            </a:pPr>
            <a:r>
              <a:rPr lang="en-GB" sz="1800" b="1" u="sng" dirty="0">
                <a:effectLst/>
                <a:latin typeface="Calibri" panose="020F0502020204030204" pitchFamily="34" charset="0"/>
                <a:ea typeface="Calibri" panose="020F0502020204030204" pitchFamily="34" charset="0"/>
                <a:cs typeface="Times New Roman" panose="02020603050405020304" pitchFamily="18" charset="0"/>
              </a:rPr>
              <a:t>One Sample T-test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To determine whether the data (Scale) from your sample is similar or different to that of the population mean –</a:t>
            </a:r>
            <a:r>
              <a:rPr lang="en-GB" sz="1800" i="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 BMI of a group of exerciser compared to recommended value for their health based on age and gender – (The recommended value (norm) for BMI is the test variable)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Set up variable view</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Transfer data from Excel spread sheet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Analyse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Compare means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sample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Move BMI before and BMI after into test variable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Insert comparison value (25)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Press ok.</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6AD1660F-FDD3-7C14-AE7E-2ADDEB56023E}"/>
              </a:ext>
            </a:extLst>
          </p:cNvPr>
          <p:cNvPicPr>
            <a:picLocks noChangeAspect="1"/>
          </p:cNvPicPr>
          <p:nvPr/>
        </p:nvPicPr>
        <p:blipFill>
          <a:blip r:embed="rId2"/>
          <a:stretch>
            <a:fillRect/>
          </a:stretch>
        </p:blipFill>
        <p:spPr>
          <a:xfrm>
            <a:off x="4984869" y="2586831"/>
            <a:ext cx="6592220" cy="1486107"/>
          </a:xfrm>
          <a:prstGeom prst="rect">
            <a:avLst/>
          </a:prstGeom>
        </p:spPr>
      </p:pic>
      <p:pic>
        <p:nvPicPr>
          <p:cNvPr id="9" name="Picture 8">
            <a:extLst>
              <a:ext uri="{FF2B5EF4-FFF2-40B4-BE49-F238E27FC236}">
                <a16:creationId xmlns:a16="http://schemas.microsoft.com/office/drawing/2014/main" id="{ED508203-6966-1AA5-D7CE-0426C6E715E0}"/>
              </a:ext>
            </a:extLst>
          </p:cNvPr>
          <p:cNvPicPr>
            <a:picLocks noChangeAspect="1"/>
          </p:cNvPicPr>
          <p:nvPr/>
        </p:nvPicPr>
        <p:blipFill>
          <a:blip r:embed="rId3"/>
          <a:stretch>
            <a:fillRect/>
          </a:stretch>
        </p:blipFill>
        <p:spPr>
          <a:xfrm>
            <a:off x="5789613" y="4278209"/>
            <a:ext cx="5472487" cy="2070408"/>
          </a:xfrm>
          <a:prstGeom prst="rect">
            <a:avLst/>
          </a:prstGeom>
        </p:spPr>
      </p:pic>
      <p:sp>
        <p:nvSpPr>
          <p:cNvPr id="10" name="Oval 9">
            <a:extLst>
              <a:ext uri="{FF2B5EF4-FFF2-40B4-BE49-F238E27FC236}">
                <a16:creationId xmlns:a16="http://schemas.microsoft.com/office/drawing/2014/main" id="{7F2D7C93-9CBC-8B56-8404-0714B3AC7F91}"/>
              </a:ext>
            </a:extLst>
          </p:cNvPr>
          <p:cNvSpPr/>
          <p:nvPr/>
        </p:nvSpPr>
        <p:spPr>
          <a:xfrm>
            <a:off x="8039874" y="3538121"/>
            <a:ext cx="628650" cy="53481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337817AE-CC30-EF77-1A66-303D4EA15707}"/>
              </a:ext>
            </a:extLst>
          </p:cNvPr>
          <p:cNvSpPr/>
          <p:nvPr/>
        </p:nvSpPr>
        <p:spPr>
          <a:xfrm>
            <a:off x="5637865" y="3522070"/>
            <a:ext cx="1525870" cy="53481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CC6E4F41-200D-E4A5-C25E-E4D4FF19F944}"/>
              </a:ext>
            </a:extLst>
          </p:cNvPr>
          <p:cNvSpPr txBox="1"/>
          <p:nvPr/>
        </p:nvSpPr>
        <p:spPr>
          <a:xfrm>
            <a:off x="218783" y="5649085"/>
            <a:ext cx="4947857" cy="923330"/>
          </a:xfrm>
          <a:prstGeom prst="rect">
            <a:avLst/>
          </a:prstGeom>
          <a:noFill/>
        </p:spPr>
        <p:txBody>
          <a:bodyPr wrap="square" rtlCol="0">
            <a:spAutoFit/>
          </a:bodyPr>
          <a:lstStyle/>
          <a:p>
            <a:r>
              <a:rPr lang="en-GB" dirty="0"/>
              <a:t>t(</a:t>
            </a:r>
            <a:r>
              <a:rPr lang="en-GB" dirty="0" err="1"/>
              <a:t>df</a:t>
            </a:r>
            <a:r>
              <a:rPr lang="en-GB" dirty="0"/>
              <a:t>)= t score, p= significance value (2 sided)</a:t>
            </a:r>
          </a:p>
          <a:p>
            <a:endParaRPr lang="en-GB" dirty="0"/>
          </a:p>
          <a:p>
            <a:r>
              <a:rPr lang="en-GB" dirty="0"/>
              <a:t>t(45) =.355, p=.724, d=.052</a:t>
            </a:r>
          </a:p>
        </p:txBody>
      </p:sp>
      <p:cxnSp>
        <p:nvCxnSpPr>
          <p:cNvPr id="16" name="Straight Connector 15">
            <a:extLst>
              <a:ext uri="{FF2B5EF4-FFF2-40B4-BE49-F238E27FC236}">
                <a16:creationId xmlns:a16="http://schemas.microsoft.com/office/drawing/2014/main" id="{F364F5F1-F538-5519-C6ED-20A8730CC2C7}"/>
              </a:ext>
            </a:extLst>
          </p:cNvPr>
          <p:cNvCxnSpPr/>
          <p:nvPr/>
        </p:nvCxnSpPr>
        <p:spPr>
          <a:xfrm flipH="1">
            <a:off x="9744250" y="2961983"/>
            <a:ext cx="1694165" cy="1110955"/>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BA444BD-C9F0-C078-34AE-4E373A2A0FEB}"/>
              </a:ext>
            </a:extLst>
          </p:cNvPr>
          <p:cNvCxnSpPr/>
          <p:nvPr/>
        </p:nvCxnSpPr>
        <p:spPr>
          <a:xfrm flipH="1">
            <a:off x="9436645" y="4978280"/>
            <a:ext cx="1694165" cy="1110955"/>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0C5BAB67-2123-8E4C-832C-8F6C5F3A9C34}"/>
              </a:ext>
            </a:extLst>
          </p:cNvPr>
          <p:cNvSpPr/>
          <p:nvPr/>
        </p:nvSpPr>
        <p:spPr>
          <a:xfrm>
            <a:off x="8986891" y="5037615"/>
            <a:ext cx="449754" cy="3213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D0556418-9ABC-B105-3B04-79C370929D61}"/>
              </a:ext>
            </a:extLst>
          </p:cNvPr>
          <p:cNvSpPr/>
          <p:nvPr/>
        </p:nvSpPr>
        <p:spPr>
          <a:xfrm>
            <a:off x="9057734" y="5330512"/>
            <a:ext cx="449754" cy="3213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188279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DAF08-82ED-F2F6-7511-0B6C1A341A75}"/>
              </a:ext>
            </a:extLst>
          </p:cNvPr>
          <p:cNvSpPr>
            <a:spLocks noGrp="1"/>
          </p:cNvSpPr>
          <p:nvPr>
            <p:ph type="title"/>
          </p:nvPr>
        </p:nvSpPr>
        <p:spPr/>
        <p:txBody>
          <a:bodyPr>
            <a:normAutofit/>
          </a:bodyPr>
          <a:lstStyle/>
          <a:p>
            <a:pPr algn="ctr">
              <a:lnSpc>
                <a:spcPct val="107000"/>
              </a:lnSpc>
              <a:spcAft>
                <a:spcPts val="800"/>
              </a:spcAft>
            </a:pPr>
            <a:r>
              <a:rPr lang="en-GB" sz="4000" dirty="0">
                <a:effectLst/>
                <a:latin typeface="Calibri" panose="020F0502020204030204" pitchFamily="34" charset="0"/>
                <a:ea typeface="Calibri" panose="020F0502020204030204" pitchFamily="34" charset="0"/>
                <a:cs typeface="Times New Roman" panose="02020603050405020304" pitchFamily="18" charset="0"/>
              </a:rPr>
              <a:t>Dependent, Paired or Student T-test </a:t>
            </a:r>
          </a:p>
        </p:txBody>
      </p:sp>
      <p:sp>
        <p:nvSpPr>
          <p:cNvPr id="3" name="Content Placeholder 2">
            <a:extLst>
              <a:ext uri="{FF2B5EF4-FFF2-40B4-BE49-F238E27FC236}">
                <a16:creationId xmlns:a16="http://schemas.microsoft.com/office/drawing/2014/main" id="{6DB3AB87-2086-7405-FB78-74D49BA27653}"/>
              </a:ext>
            </a:extLst>
          </p:cNvPr>
          <p:cNvSpPr>
            <a:spLocks noGrp="1"/>
          </p:cNvSpPr>
          <p:nvPr>
            <p:ph idx="1"/>
          </p:nvPr>
        </p:nvSpPr>
        <p:spPr>
          <a:xfrm>
            <a:off x="305928" y="1467536"/>
            <a:ext cx="10515600" cy="4351338"/>
          </a:xfrm>
        </p:spPr>
        <p:txBody>
          <a:bodyPr/>
          <a:lstStyle/>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Set up variable so to row 1 </a:t>
            </a:r>
            <a:r>
              <a:rPr lang="en-GB" sz="1800" dirty="0">
                <a:latin typeface="Calibri" panose="020F0502020204030204" pitchFamily="34" charset="0"/>
                <a:ea typeface="Calibri" panose="020F0502020204030204" pitchFamily="34" charset="0"/>
                <a:cs typeface="Times New Roman" panose="02020603050405020304" pitchFamily="18" charset="0"/>
              </a:rPr>
              <a:t>are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before scores and row 2 are the after scores</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Move to data view and transfer data from Excel spread sheet</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Analyse</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Compare means</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Paired sample</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Move data to variable 1 and to variable 2</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OK</a:t>
            </a:r>
          </a:p>
          <a:p>
            <a:pPr marL="0" indent="0">
              <a:buNone/>
            </a:pPr>
            <a:endParaRPr lang="en-GB" dirty="0"/>
          </a:p>
        </p:txBody>
      </p:sp>
      <p:pic>
        <p:nvPicPr>
          <p:cNvPr id="5" name="Picture 4">
            <a:extLst>
              <a:ext uri="{FF2B5EF4-FFF2-40B4-BE49-F238E27FC236}">
                <a16:creationId xmlns:a16="http://schemas.microsoft.com/office/drawing/2014/main" id="{212A3D53-3872-985E-5B76-5C7B811E9305}"/>
              </a:ext>
            </a:extLst>
          </p:cNvPr>
          <p:cNvPicPr>
            <a:picLocks noChangeAspect="1"/>
          </p:cNvPicPr>
          <p:nvPr/>
        </p:nvPicPr>
        <p:blipFill>
          <a:blip r:embed="rId2"/>
          <a:stretch>
            <a:fillRect/>
          </a:stretch>
        </p:blipFill>
        <p:spPr>
          <a:xfrm>
            <a:off x="2847174" y="3971041"/>
            <a:ext cx="8954750" cy="1419423"/>
          </a:xfrm>
          <a:prstGeom prst="rect">
            <a:avLst/>
          </a:prstGeom>
        </p:spPr>
      </p:pic>
      <p:pic>
        <p:nvPicPr>
          <p:cNvPr id="7" name="Picture 6">
            <a:extLst>
              <a:ext uri="{FF2B5EF4-FFF2-40B4-BE49-F238E27FC236}">
                <a16:creationId xmlns:a16="http://schemas.microsoft.com/office/drawing/2014/main" id="{4F8CE95A-A7DC-3C88-F75E-5B4B52777AE1}"/>
              </a:ext>
            </a:extLst>
          </p:cNvPr>
          <p:cNvPicPr>
            <a:picLocks noChangeAspect="1"/>
          </p:cNvPicPr>
          <p:nvPr/>
        </p:nvPicPr>
        <p:blipFill>
          <a:blip r:embed="rId3"/>
          <a:stretch>
            <a:fillRect/>
          </a:stretch>
        </p:blipFill>
        <p:spPr>
          <a:xfrm>
            <a:off x="2847174" y="5525152"/>
            <a:ext cx="6134956" cy="1114581"/>
          </a:xfrm>
          <a:prstGeom prst="rect">
            <a:avLst/>
          </a:prstGeom>
        </p:spPr>
      </p:pic>
      <p:sp>
        <p:nvSpPr>
          <p:cNvPr id="8" name="Oval 7">
            <a:extLst>
              <a:ext uri="{FF2B5EF4-FFF2-40B4-BE49-F238E27FC236}">
                <a16:creationId xmlns:a16="http://schemas.microsoft.com/office/drawing/2014/main" id="{4FFE429D-4AEA-8185-9104-ECA7FB665DFB}"/>
              </a:ext>
            </a:extLst>
          </p:cNvPr>
          <p:cNvSpPr/>
          <p:nvPr/>
        </p:nvSpPr>
        <p:spPr>
          <a:xfrm>
            <a:off x="11173274" y="4864094"/>
            <a:ext cx="628650" cy="53481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42ED8660-B564-73DC-6B8A-21C004B541F8}"/>
              </a:ext>
            </a:extLst>
          </p:cNvPr>
          <p:cNvSpPr/>
          <p:nvPr/>
        </p:nvSpPr>
        <p:spPr>
          <a:xfrm>
            <a:off x="8756923" y="4922991"/>
            <a:ext cx="1525870" cy="53481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4AE57708-3AC3-B1EE-31BD-5A097E1F5AAA}"/>
              </a:ext>
            </a:extLst>
          </p:cNvPr>
          <p:cNvSpPr/>
          <p:nvPr/>
        </p:nvSpPr>
        <p:spPr>
          <a:xfrm>
            <a:off x="6809773" y="5961895"/>
            <a:ext cx="628650" cy="53481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9333699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7004C-78F9-3D3E-43D3-27E81E0AE1C5}"/>
              </a:ext>
            </a:extLst>
          </p:cNvPr>
          <p:cNvSpPr>
            <a:spLocks noGrp="1"/>
          </p:cNvSpPr>
          <p:nvPr>
            <p:ph type="title"/>
          </p:nvPr>
        </p:nvSpPr>
        <p:spPr/>
        <p:txBody>
          <a:bodyPr/>
          <a:lstStyle/>
          <a:p>
            <a:pPr algn="ctr"/>
            <a:r>
              <a:rPr lang="en-GB" dirty="0"/>
              <a:t>Independent t-test</a:t>
            </a:r>
          </a:p>
        </p:txBody>
      </p:sp>
      <p:sp>
        <p:nvSpPr>
          <p:cNvPr id="3" name="Content Placeholder 2">
            <a:extLst>
              <a:ext uri="{FF2B5EF4-FFF2-40B4-BE49-F238E27FC236}">
                <a16:creationId xmlns:a16="http://schemas.microsoft.com/office/drawing/2014/main" id="{52808A6E-7F8B-B6DB-D2A0-ADD2CD65E0D1}"/>
              </a:ext>
            </a:extLst>
          </p:cNvPr>
          <p:cNvSpPr>
            <a:spLocks noGrp="1"/>
          </p:cNvSpPr>
          <p:nvPr>
            <p:ph idx="1"/>
          </p:nvPr>
        </p:nvSpPr>
        <p:spPr>
          <a:xfrm>
            <a:off x="398297" y="1460500"/>
            <a:ext cx="10854526" cy="5032375"/>
          </a:xfrm>
        </p:spPr>
        <p:txBody>
          <a:bodyPr>
            <a:normAutofit fontScale="92500" lnSpcReduction="20000"/>
          </a:bodyPr>
          <a:lstStyle/>
          <a:p>
            <a:pPr marL="0" indent="0">
              <a:lnSpc>
                <a:spcPct val="107000"/>
              </a:lnSpc>
              <a:spcAft>
                <a:spcPts val="800"/>
              </a:spcAft>
              <a:buNone/>
            </a:pPr>
            <a:r>
              <a:rPr lang="en-GB" sz="1500" b="1" dirty="0">
                <a:latin typeface="Calibri" panose="020F0502020204030204" pitchFamily="34" charset="0"/>
                <a:ea typeface="Calibri" panose="020F0502020204030204" pitchFamily="34" charset="0"/>
                <a:cs typeface="Times New Roman" panose="02020603050405020304" pitchFamily="18" charset="0"/>
              </a:rPr>
              <a:t>V</a:t>
            </a:r>
            <a:r>
              <a:rPr lang="en-GB" sz="1500" b="1" dirty="0">
                <a:effectLst/>
                <a:latin typeface="Calibri" panose="020F0502020204030204" pitchFamily="34" charset="0"/>
                <a:ea typeface="Calibri" panose="020F0502020204030204" pitchFamily="34" charset="0"/>
                <a:cs typeface="Times New Roman" panose="02020603050405020304" pitchFamily="18" charset="0"/>
              </a:rPr>
              <a:t>ariable view</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In </a:t>
            </a:r>
            <a:r>
              <a:rPr lang="en-GB" sz="1400" dirty="0">
                <a:latin typeface="Calibri" panose="020F0502020204030204" pitchFamily="34" charset="0"/>
                <a:ea typeface="Calibri" panose="020F0502020204030204" pitchFamily="34" charset="0"/>
                <a:cs typeface="Times New Roman" panose="02020603050405020304" pitchFamily="18" charset="0"/>
              </a:rPr>
              <a:t>row </a:t>
            </a:r>
            <a:r>
              <a:rPr lang="en-GB" sz="1400" dirty="0">
                <a:effectLst/>
                <a:latin typeface="Calibri" panose="020F0502020204030204" pitchFamily="34" charset="0"/>
                <a:ea typeface="Calibri" panose="020F0502020204030204" pitchFamily="34" charset="0"/>
                <a:cs typeface="Times New Roman" panose="02020603050405020304" pitchFamily="18" charset="0"/>
              </a:rPr>
              <a:t>1 under name type gender</a:t>
            </a:r>
          </a:p>
          <a:p>
            <a:pPr marL="742950" lvl="1" indent="-285750">
              <a:lnSpc>
                <a:spcPct val="107000"/>
              </a:lnSpc>
              <a:buFont typeface="+mj-lt"/>
              <a:buAutoNum type="alphaLcPeriod"/>
            </a:pPr>
            <a:r>
              <a:rPr lang="en-GB" sz="1400" i="1" dirty="0">
                <a:effectLst/>
                <a:latin typeface="Calibri" panose="020F0502020204030204" pitchFamily="34" charset="0"/>
                <a:ea typeface="Calibri" panose="020F0502020204030204" pitchFamily="34" charset="0"/>
                <a:cs typeface="Times New Roman" panose="02020603050405020304" pitchFamily="18" charset="0"/>
              </a:rPr>
              <a:t>You will need to convert the categories to numbers when you insert the data into data view. SPSS will not take a string for an independent t-test.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Go to </a:t>
            </a:r>
            <a:r>
              <a:rPr lang="en-GB" sz="1400" b="1" u="sng" dirty="0">
                <a:effectLst/>
                <a:latin typeface="Calibri" panose="020F0502020204030204" pitchFamily="34" charset="0"/>
                <a:ea typeface="Calibri" panose="020F0502020204030204" pitchFamily="34" charset="0"/>
                <a:cs typeface="Times New Roman" panose="02020603050405020304" pitchFamily="18" charset="0"/>
              </a:rPr>
              <a:t>values </a:t>
            </a:r>
            <a:r>
              <a:rPr lang="en-GB" sz="1400" dirty="0">
                <a:effectLst/>
                <a:latin typeface="Calibri" panose="020F0502020204030204" pitchFamily="34" charset="0"/>
                <a:ea typeface="Calibri" panose="020F0502020204030204" pitchFamily="34" charset="0"/>
                <a:cs typeface="Times New Roman" panose="02020603050405020304" pitchFamily="18" charset="0"/>
              </a:rPr>
              <a:t>and assign the number you use in data view for value and then assign the name of the category in label</a:t>
            </a:r>
          </a:p>
          <a:p>
            <a:pPr marL="342900" lvl="0" indent="-342900">
              <a:lnSpc>
                <a:spcPct val="107000"/>
              </a:lnSpc>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Type in the variables to be reviewed in the subsequent row and assign either ordinal or scale in the measures column depending on the type of data</a:t>
            </a:r>
          </a:p>
          <a:p>
            <a:pPr marL="342900" lvl="0" indent="-342900">
              <a:lnSpc>
                <a:spcPct val="107000"/>
              </a:lnSpc>
              <a:spcAft>
                <a:spcPts val="800"/>
              </a:spcAft>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OK </a:t>
            </a:r>
          </a:p>
          <a:p>
            <a:pPr marL="0" lvl="0" indent="0">
              <a:lnSpc>
                <a:spcPct val="107000"/>
              </a:lnSpc>
              <a:spcAft>
                <a:spcPts val="800"/>
              </a:spcAft>
              <a:buNone/>
            </a:pPr>
            <a:r>
              <a:rPr lang="en-GB" sz="1500" b="1" dirty="0">
                <a:latin typeface="Calibri" panose="020F0502020204030204" pitchFamily="34" charset="0"/>
                <a:ea typeface="Calibri" panose="020F0502020204030204" pitchFamily="34" charset="0"/>
                <a:cs typeface="Times New Roman" panose="02020603050405020304" pitchFamily="18" charset="0"/>
              </a:rPr>
              <a:t>D</a:t>
            </a:r>
            <a:r>
              <a:rPr lang="en-GB" sz="1500" b="1" dirty="0">
                <a:effectLst/>
                <a:latin typeface="Calibri" panose="020F0502020204030204" pitchFamily="34" charset="0"/>
                <a:ea typeface="Calibri" panose="020F0502020204030204" pitchFamily="34" charset="0"/>
                <a:cs typeface="Times New Roman" panose="02020603050405020304" pitchFamily="18" charset="0"/>
              </a:rPr>
              <a:t>ata view</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Copy and paste the data from excel</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Analyse</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Compare means</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Independent t-test</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Move gender into the grouping variable box</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Define the groups (the numbers you have assignment the data in column 1)</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Move weight and BMI’s to the test variable box </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OK</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03974452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B6F2B-1BDD-7CEF-C4D4-36E05A5B6204}"/>
              </a:ext>
            </a:extLst>
          </p:cNvPr>
          <p:cNvSpPr>
            <a:spLocks noGrp="1"/>
          </p:cNvSpPr>
          <p:nvPr>
            <p:ph type="title"/>
          </p:nvPr>
        </p:nvSpPr>
        <p:spPr>
          <a:xfrm>
            <a:off x="838200" y="365126"/>
            <a:ext cx="10515600" cy="689520"/>
          </a:xfrm>
        </p:spPr>
        <p:txBody>
          <a:bodyPr>
            <a:normAutofit fontScale="90000"/>
          </a:bodyPr>
          <a:lstStyle/>
          <a:p>
            <a:pPr algn="ctr"/>
            <a:r>
              <a:rPr lang="en-GB" dirty="0"/>
              <a:t>SPSS Outputs</a:t>
            </a:r>
          </a:p>
        </p:txBody>
      </p:sp>
      <p:pic>
        <p:nvPicPr>
          <p:cNvPr id="5" name="Picture 4">
            <a:extLst>
              <a:ext uri="{FF2B5EF4-FFF2-40B4-BE49-F238E27FC236}">
                <a16:creationId xmlns:a16="http://schemas.microsoft.com/office/drawing/2014/main" id="{669702DA-8FF3-E465-D50B-2821AE00C805}"/>
              </a:ext>
            </a:extLst>
          </p:cNvPr>
          <p:cNvPicPr>
            <a:picLocks noChangeAspect="1"/>
          </p:cNvPicPr>
          <p:nvPr/>
        </p:nvPicPr>
        <p:blipFill>
          <a:blip r:embed="rId2"/>
          <a:stretch>
            <a:fillRect/>
          </a:stretch>
        </p:blipFill>
        <p:spPr>
          <a:xfrm>
            <a:off x="1063469" y="1250465"/>
            <a:ext cx="6736045" cy="2612493"/>
          </a:xfrm>
          <a:prstGeom prst="rect">
            <a:avLst/>
          </a:prstGeom>
        </p:spPr>
      </p:pic>
      <p:pic>
        <p:nvPicPr>
          <p:cNvPr id="9" name="Picture 8">
            <a:extLst>
              <a:ext uri="{FF2B5EF4-FFF2-40B4-BE49-F238E27FC236}">
                <a16:creationId xmlns:a16="http://schemas.microsoft.com/office/drawing/2014/main" id="{BE9DC8D9-639E-EA0C-D07F-2B6EEA22A671}"/>
              </a:ext>
            </a:extLst>
          </p:cNvPr>
          <p:cNvPicPr>
            <a:picLocks noChangeAspect="1"/>
          </p:cNvPicPr>
          <p:nvPr/>
        </p:nvPicPr>
        <p:blipFill>
          <a:blip r:embed="rId3"/>
          <a:stretch>
            <a:fillRect/>
          </a:stretch>
        </p:blipFill>
        <p:spPr>
          <a:xfrm>
            <a:off x="6297681" y="4018064"/>
            <a:ext cx="5172797" cy="2543530"/>
          </a:xfrm>
          <a:prstGeom prst="rect">
            <a:avLst/>
          </a:prstGeom>
        </p:spPr>
      </p:pic>
      <p:sp>
        <p:nvSpPr>
          <p:cNvPr id="10" name="Oval 9">
            <a:extLst>
              <a:ext uri="{FF2B5EF4-FFF2-40B4-BE49-F238E27FC236}">
                <a16:creationId xmlns:a16="http://schemas.microsoft.com/office/drawing/2014/main" id="{4C0E6BB4-D9C1-FFDF-A23F-DE7176072825}"/>
              </a:ext>
            </a:extLst>
          </p:cNvPr>
          <p:cNvSpPr/>
          <p:nvPr/>
        </p:nvSpPr>
        <p:spPr>
          <a:xfrm>
            <a:off x="7349760" y="2224206"/>
            <a:ext cx="449754" cy="3213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4E53C25A-F5FD-5CE0-1171-B9AC671267B8}"/>
              </a:ext>
            </a:extLst>
          </p:cNvPr>
          <p:cNvSpPr/>
          <p:nvPr/>
        </p:nvSpPr>
        <p:spPr>
          <a:xfrm>
            <a:off x="7369862" y="3204251"/>
            <a:ext cx="449754" cy="3213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36D6A429-4E0C-B365-09DE-573ECD058F80}"/>
              </a:ext>
            </a:extLst>
          </p:cNvPr>
          <p:cNvSpPr/>
          <p:nvPr/>
        </p:nvSpPr>
        <p:spPr>
          <a:xfrm>
            <a:off x="7389964" y="2716640"/>
            <a:ext cx="449754" cy="3213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a:extLst>
              <a:ext uri="{FF2B5EF4-FFF2-40B4-BE49-F238E27FC236}">
                <a16:creationId xmlns:a16="http://schemas.microsoft.com/office/drawing/2014/main" id="{B285BADD-9B95-7E1E-FA48-750BD5BB2524}"/>
              </a:ext>
            </a:extLst>
          </p:cNvPr>
          <p:cNvPicPr>
            <a:picLocks noChangeAspect="1"/>
          </p:cNvPicPr>
          <p:nvPr/>
        </p:nvPicPr>
        <p:blipFill>
          <a:blip r:embed="rId4"/>
          <a:stretch>
            <a:fillRect/>
          </a:stretch>
        </p:blipFill>
        <p:spPr>
          <a:xfrm>
            <a:off x="838200" y="4301288"/>
            <a:ext cx="4486901" cy="1895740"/>
          </a:xfrm>
          <a:prstGeom prst="rect">
            <a:avLst/>
          </a:prstGeom>
        </p:spPr>
      </p:pic>
    </p:spTree>
    <p:extLst>
      <p:ext uri="{BB962C8B-B14F-4D97-AF65-F5344CB8AC3E}">
        <p14:creationId xmlns:p14="http://schemas.microsoft.com/office/powerpoint/2010/main" val="22013793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7538D-ED83-3DD7-B720-591BC11C4327}"/>
              </a:ext>
            </a:extLst>
          </p:cNvPr>
          <p:cNvSpPr>
            <a:spLocks noGrp="1"/>
          </p:cNvSpPr>
          <p:nvPr>
            <p:ph type="title"/>
          </p:nvPr>
        </p:nvSpPr>
        <p:spPr>
          <a:xfrm>
            <a:off x="838200" y="365125"/>
            <a:ext cx="10515600" cy="796107"/>
          </a:xfrm>
        </p:spPr>
        <p:txBody>
          <a:bodyPr/>
          <a:lstStyle/>
          <a:p>
            <a:pPr algn="ctr"/>
            <a:r>
              <a:rPr lang="en-GB" dirty="0"/>
              <a:t>Correlations</a:t>
            </a:r>
          </a:p>
        </p:txBody>
      </p:sp>
      <p:sp>
        <p:nvSpPr>
          <p:cNvPr id="3" name="Content Placeholder 2">
            <a:extLst>
              <a:ext uri="{FF2B5EF4-FFF2-40B4-BE49-F238E27FC236}">
                <a16:creationId xmlns:a16="http://schemas.microsoft.com/office/drawing/2014/main" id="{735096FA-D225-1EA6-7E29-A0C8E777F175}"/>
              </a:ext>
            </a:extLst>
          </p:cNvPr>
          <p:cNvSpPr>
            <a:spLocks noGrp="1"/>
          </p:cNvSpPr>
          <p:nvPr>
            <p:ph idx="1"/>
          </p:nvPr>
        </p:nvSpPr>
        <p:spPr>
          <a:xfrm>
            <a:off x="366975" y="1307087"/>
            <a:ext cx="7105299" cy="4734939"/>
          </a:xfrm>
        </p:spPr>
        <p:txBody>
          <a:bodyPr>
            <a:normAutofit fontScale="85000" lnSpcReduction="20000"/>
          </a:bodyPr>
          <a:lstStyle/>
          <a:p>
            <a:pPr marL="342900" lvl="0" indent="-342900">
              <a:lnSpc>
                <a:spcPct val="107000"/>
              </a:lnSpc>
              <a:spcAft>
                <a:spcPts val="800"/>
              </a:spcAft>
              <a:buFont typeface="+mj-lt"/>
              <a:buAutoNum type="arabicPeriod"/>
              <a:tabLst>
                <a:tab pos="457200" algn="l"/>
              </a:tabLst>
            </a:pP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In variable view insert heading Weight and BMI</a:t>
            </a:r>
          </a:p>
          <a:p>
            <a:pPr marL="342900" lvl="0" indent="-342900">
              <a:lnSpc>
                <a:spcPct val="107000"/>
              </a:lnSpc>
              <a:spcAft>
                <a:spcPts val="800"/>
              </a:spcAft>
              <a:buFont typeface="+mj-lt"/>
              <a:buAutoNum type="arabicPeriod"/>
              <a:tabLst>
                <a:tab pos="457200" algn="l"/>
              </a:tabLst>
            </a:pP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Transfer data from Excel spread sheet</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Analyse</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Correlate</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Bivariate</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Tick Pearson (Parametric)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Spearman (non-parametric </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two-tailed</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p>
          <a:p>
            <a:pPr marL="0" lvl="0" indent="0">
              <a:lnSpc>
                <a:spcPct val="107000"/>
              </a:lnSpc>
              <a:spcAft>
                <a:spcPts val="800"/>
              </a:spcAft>
              <a:buNone/>
              <a:tabLst>
                <a:tab pos="457200" algn="l"/>
              </a:tabLst>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Flag significant correlations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t>
            </a:r>
            <a:r>
              <a:rPr lang="en-GB" sz="1800" b="1" u="sng" dirty="0">
                <a:effectLst/>
                <a:latin typeface="Calibri" panose="020F0502020204030204" pitchFamily="34" charset="0"/>
                <a:ea typeface="Calibri" panose="020F0502020204030204" pitchFamily="34" charset="0"/>
                <a:cs typeface="Times New Roman" panose="02020603050405020304" pitchFamily="18" charset="0"/>
              </a:rPr>
              <a:t>options </a:t>
            </a:r>
            <a:r>
              <a:rPr lang="en-GB" sz="1800" dirty="0">
                <a:effectLst/>
                <a:latin typeface="Calibri" panose="020F0502020204030204" pitchFamily="34" charset="0"/>
                <a:ea typeface="Calibri" panose="020F0502020204030204" pitchFamily="34" charset="0"/>
                <a:cs typeface="Times New Roman" panose="02020603050405020304" pitchFamily="18" charset="0"/>
              </a:rPr>
              <a:t>tick descriptive statistics (continue)</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Move the two variables you want to correlate into the ‘variables’ box</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Press ok.</a:t>
            </a:r>
          </a:p>
          <a:p>
            <a:pPr marL="0" indent="0">
              <a:buNone/>
            </a:pPr>
            <a:endParaRPr lang="en-GB" dirty="0"/>
          </a:p>
        </p:txBody>
      </p:sp>
      <p:pic>
        <p:nvPicPr>
          <p:cNvPr id="5" name="Picture 4">
            <a:extLst>
              <a:ext uri="{FF2B5EF4-FFF2-40B4-BE49-F238E27FC236}">
                <a16:creationId xmlns:a16="http://schemas.microsoft.com/office/drawing/2014/main" id="{B144B4DA-5327-AD1E-A276-EE3C20721410}"/>
              </a:ext>
            </a:extLst>
          </p:cNvPr>
          <p:cNvPicPr>
            <a:picLocks noChangeAspect="1"/>
          </p:cNvPicPr>
          <p:nvPr/>
        </p:nvPicPr>
        <p:blipFill>
          <a:blip r:embed="rId2"/>
          <a:stretch>
            <a:fillRect/>
          </a:stretch>
        </p:blipFill>
        <p:spPr>
          <a:xfrm>
            <a:off x="6821537" y="1497305"/>
            <a:ext cx="4002728" cy="1468086"/>
          </a:xfrm>
          <a:prstGeom prst="rect">
            <a:avLst/>
          </a:prstGeom>
        </p:spPr>
      </p:pic>
      <p:pic>
        <p:nvPicPr>
          <p:cNvPr id="7" name="Picture 6">
            <a:extLst>
              <a:ext uri="{FF2B5EF4-FFF2-40B4-BE49-F238E27FC236}">
                <a16:creationId xmlns:a16="http://schemas.microsoft.com/office/drawing/2014/main" id="{37B03375-56F2-0A4D-8647-5D2D54FDAE82}"/>
              </a:ext>
            </a:extLst>
          </p:cNvPr>
          <p:cNvPicPr>
            <a:picLocks noChangeAspect="1"/>
          </p:cNvPicPr>
          <p:nvPr/>
        </p:nvPicPr>
        <p:blipFill>
          <a:blip r:embed="rId3"/>
          <a:stretch>
            <a:fillRect/>
          </a:stretch>
        </p:blipFill>
        <p:spPr>
          <a:xfrm>
            <a:off x="6298689" y="3249739"/>
            <a:ext cx="6002652" cy="3375453"/>
          </a:xfrm>
          <a:prstGeom prst="rect">
            <a:avLst/>
          </a:prstGeom>
        </p:spPr>
      </p:pic>
      <p:sp>
        <p:nvSpPr>
          <p:cNvPr id="8" name="Oval 7">
            <a:extLst>
              <a:ext uri="{FF2B5EF4-FFF2-40B4-BE49-F238E27FC236}">
                <a16:creationId xmlns:a16="http://schemas.microsoft.com/office/drawing/2014/main" id="{AB6BCB01-4A45-72EF-1B60-2920762388B9}"/>
              </a:ext>
            </a:extLst>
          </p:cNvPr>
          <p:cNvSpPr/>
          <p:nvPr/>
        </p:nvSpPr>
        <p:spPr>
          <a:xfrm>
            <a:off x="11196374" y="4016628"/>
            <a:ext cx="696435" cy="1419284"/>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B7822D4-EC46-0F9D-3287-2C55ED5DF50F}"/>
              </a:ext>
            </a:extLst>
          </p:cNvPr>
          <p:cNvSpPr txBox="1"/>
          <p:nvPr/>
        </p:nvSpPr>
        <p:spPr>
          <a:xfrm>
            <a:off x="325369" y="6165188"/>
            <a:ext cx="5391033" cy="369332"/>
          </a:xfrm>
          <a:prstGeom prst="rect">
            <a:avLst/>
          </a:prstGeom>
          <a:noFill/>
        </p:spPr>
        <p:txBody>
          <a:bodyPr wrap="square" rtlCol="0">
            <a:spAutoFit/>
          </a:bodyPr>
          <a:lstStyle/>
          <a:p>
            <a:r>
              <a:rPr lang="en-GB" dirty="0"/>
              <a:t>r(46)=.301, p=.042</a:t>
            </a:r>
          </a:p>
        </p:txBody>
      </p:sp>
    </p:spTree>
    <p:extLst>
      <p:ext uri="{BB962C8B-B14F-4D97-AF65-F5344CB8AC3E}">
        <p14:creationId xmlns:p14="http://schemas.microsoft.com/office/powerpoint/2010/main" val="187762680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81553-47CD-7E0B-5018-1847C9BF3B3C}"/>
              </a:ext>
            </a:extLst>
          </p:cNvPr>
          <p:cNvSpPr>
            <a:spLocks noGrp="1"/>
          </p:cNvSpPr>
          <p:nvPr>
            <p:ph type="title"/>
          </p:nvPr>
        </p:nvSpPr>
        <p:spPr>
          <a:xfrm>
            <a:off x="838200" y="174391"/>
            <a:ext cx="10515600" cy="1048549"/>
          </a:xfrm>
        </p:spPr>
        <p:txBody>
          <a:bodyPr/>
          <a:lstStyle/>
          <a:p>
            <a:pPr algn="ctr"/>
            <a:r>
              <a:rPr lang="en-GB" dirty="0"/>
              <a:t>Linear Regression Analysis</a:t>
            </a:r>
          </a:p>
        </p:txBody>
      </p:sp>
      <p:sp>
        <p:nvSpPr>
          <p:cNvPr id="3" name="Content Placeholder 2">
            <a:extLst>
              <a:ext uri="{FF2B5EF4-FFF2-40B4-BE49-F238E27FC236}">
                <a16:creationId xmlns:a16="http://schemas.microsoft.com/office/drawing/2014/main" id="{55242F16-8B00-C3DC-CDAA-2A26E00287B9}"/>
              </a:ext>
            </a:extLst>
          </p:cNvPr>
          <p:cNvSpPr>
            <a:spLocks noGrp="1"/>
          </p:cNvSpPr>
          <p:nvPr>
            <p:ph idx="1"/>
          </p:nvPr>
        </p:nvSpPr>
        <p:spPr>
          <a:xfrm>
            <a:off x="888688" y="1285135"/>
            <a:ext cx="10515600" cy="1048549"/>
          </a:xfrm>
        </p:spPr>
        <p:txBody>
          <a:bodyPr/>
          <a:lstStyle/>
          <a:p>
            <a:pPr marL="0" indent="0" algn="ctr">
              <a:buNone/>
            </a:pPr>
            <a:r>
              <a:rPr lang="en-GB" dirty="0"/>
              <a:t>Use when you want to predict one value from another or multiple other values.</a:t>
            </a:r>
          </a:p>
          <a:p>
            <a:pPr marL="0" indent="0" algn="ctr">
              <a:buNone/>
            </a:pPr>
            <a:endParaRPr lang="en-GB" dirty="0"/>
          </a:p>
          <a:p>
            <a:pPr marL="0" indent="0" algn="ctr">
              <a:buNone/>
            </a:pPr>
            <a:endParaRPr lang="en-GB" dirty="0"/>
          </a:p>
        </p:txBody>
      </p:sp>
      <p:sp>
        <p:nvSpPr>
          <p:cNvPr id="4" name="TextBox 3">
            <a:extLst>
              <a:ext uri="{FF2B5EF4-FFF2-40B4-BE49-F238E27FC236}">
                <a16:creationId xmlns:a16="http://schemas.microsoft.com/office/drawing/2014/main" id="{17122DB9-094F-0EA8-7F52-5CA112E25D2D}"/>
              </a:ext>
            </a:extLst>
          </p:cNvPr>
          <p:cNvSpPr txBox="1"/>
          <p:nvPr/>
        </p:nvSpPr>
        <p:spPr>
          <a:xfrm>
            <a:off x="669905" y="2529887"/>
            <a:ext cx="4277952" cy="3416320"/>
          </a:xfrm>
          <a:prstGeom prst="rect">
            <a:avLst/>
          </a:prstGeom>
          <a:noFill/>
        </p:spPr>
        <p:txBody>
          <a:bodyPr wrap="square" rtlCol="0">
            <a:spAutoFit/>
          </a:bodyPr>
          <a:lstStyle/>
          <a:p>
            <a:pPr marL="342900" indent="-342900">
              <a:buFont typeface="+mj-lt"/>
              <a:buAutoNum type="arabicPeriod"/>
            </a:pPr>
            <a:r>
              <a:rPr lang="en-GB" dirty="0"/>
              <a:t>Analyse</a:t>
            </a:r>
          </a:p>
          <a:p>
            <a:pPr marL="342900" indent="-342900">
              <a:buFont typeface="+mj-lt"/>
              <a:buAutoNum type="arabicPeriod"/>
            </a:pPr>
            <a:r>
              <a:rPr lang="en-GB" dirty="0"/>
              <a:t>Regression</a:t>
            </a:r>
          </a:p>
          <a:p>
            <a:pPr marL="342900" indent="-342900">
              <a:buFont typeface="+mj-lt"/>
              <a:buAutoNum type="arabicPeriod"/>
            </a:pPr>
            <a:r>
              <a:rPr lang="en-GB" dirty="0"/>
              <a:t>Linear</a:t>
            </a:r>
          </a:p>
          <a:p>
            <a:endParaRPr lang="en-GB" dirty="0"/>
          </a:p>
          <a:p>
            <a:pPr marL="342900" indent="-342900">
              <a:buFont typeface="+mj-lt"/>
              <a:buAutoNum type="arabicPeriod"/>
            </a:pPr>
            <a:r>
              <a:rPr lang="en-GB" dirty="0"/>
              <a:t>Put the value that you want to predict in dependent box (BMI)</a:t>
            </a:r>
          </a:p>
          <a:p>
            <a:endParaRPr lang="en-GB" dirty="0"/>
          </a:p>
          <a:p>
            <a:pPr marL="342900" indent="-342900">
              <a:buFont typeface="+mj-lt"/>
              <a:buAutoNum type="arabicPeriod"/>
            </a:pPr>
            <a:r>
              <a:rPr lang="en-GB" dirty="0"/>
              <a:t>Put the value that you are using to predict from into Block1 box (Weight)</a:t>
            </a:r>
          </a:p>
          <a:p>
            <a:pPr marL="342900" indent="-342900">
              <a:buFont typeface="+mj-lt"/>
              <a:buAutoNum type="arabicPeriod"/>
            </a:pPr>
            <a:endParaRPr lang="en-GB" dirty="0"/>
          </a:p>
          <a:p>
            <a:pPr marL="342900" indent="-342900">
              <a:buFont typeface="+mj-lt"/>
              <a:buAutoNum type="arabicPeriod"/>
            </a:pPr>
            <a:r>
              <a:rPr lang="en-GB" dirty="0"/>
              <a:t>OK</a:t>
            </a:r>
          </a:p>
          <a:p>
            <a:endParaRPr lang="en-GB" dirty="0"/>
          </a:p>
        </p:txBody>
      </p:sp>
      <p:pic>
        <p:nvPicPr>
          <p:cNvPr id="8" name="Picture 7">
            <a:extLst>
              <a:ext uri="{FF2B5EF4-FFF2-40B4-BE49-F238E27FC236}">
                <a16:creationId xmlns:a16="http://schemas.microsoft.com/office/drawing/2014/main" id="{CA266E46-CA6C-9676-D95E-E18EEB858BF8}"/>
              </a:ext>
            </a:extLst>
          </p:cNvPr>
          <p:cNvPicPr>
            <a:picLocks noChangeAspect="1"/>
          </p:cNvPicPr>
          <p:nvPr/>
        </p:nvPicPr>
        <p:blipFill>
          <a:blip r:embed="rId2"/>
          <a:stretch>
            <a:fillRect/>
          </a:stretch>
        </p:blipFill>
        <p:spPr>
          <a:xfrm>
            <a:off x="4896103" y="2226956"/>
            <a:ext cx="6954362" cy="1856989"/>
          </a:xfrm>
          <a:prstGeom prst="rect">
            <a:avLst/>
          </a:prstGeom>
        </p:spPr>
      </p:pic>
      <p:sp>
        <p:nvSpPr>
          <p:cNvPr id="9" name="Oval 8">
            <a:extLst>
              <a:ext uri="{FF2B5EF4-FFF2-40B4-BE49-F238E27FC236}">
                <a16:creationId xmlns:a16="http://schemas.microsoft.com/office/drawing/2014/main" id="{69F3DE5B-3295-08BC-F96A-82AB6FF49E61}"/>
              </a:ext>
            </a:extLst>
          </p:cNvPr>
          <p:cNvSpPr/>
          <p:nvPr/>
        </p:nvSpPr>
        <p:spPr>
          <a:xfrm>
            <a:off x="6758349" y="3035294"/>
            <a:ext cx="893440" cy="94767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5AD61CD-3999-1F2C-6021-C5D8E6D17CC2}"/>
              </a:ext>
            </a:extLst>
          </p:cNvPr>
          <p:cNvSpPr txBox="1"/>
          <p:nvPr/>
        </p:nvSpPr>
        <p:spPr>
          <a:xfrm>
            <a:off x="5161032" y="4785002"/>
            <a:ext cx="4620618" cy="523220"/>
          </a:xfrm>
          <a:prstGeom prst="rect">
            <a:avLst/>
          </a:prstGeom>
          <a:noFill/>
        </p:spPr>
        <p:txBody>
          <a:bodyPr wrap="square" rtlCol="0">
            <a:spAutoFit/>
          </a:bodyPr>
          <a:lstStyle/>
          <a:p>
            <a:r>
              <a:rPr lang="en-GB" sz="2800" dirty="0">
                <a:solidFill>
                  <a:srgbClr val="FF0000"/>
                </a:solidFill>
              </a:rPr>
              <a:t>BMI = (Weight x .33) + 22.111</a:t>
            </a:r>
          </a:p>
        </p:txBody>
      </p:sp>
      <p:cxnSp>
        <p:nvCxnSpPr>
          <p:cNvPr id="12" name="Straight Arrow Connector 11">
            <a:extLst>
              <a:ext uri="{FF2B5EF4-FFF2-40B4-BE49-F238E27FC236}">
                <a16:creationId xmlns:a16="http://schemas.microsoft.com/office/drawing/2014/main" id="{B9DDDE82-1CE7-CF72-9CCA-3365499B1E78}"/>
              </a:ext>
            </a:extLst>
          </p:cNvPr>
          <p:cNvCxnSpPr>
            <a:cxnSpLocks/>
          </p:cNvCxnSpPr>
          <p:nvPr/>
        </p:nvCxnSpPr>
        <p:spPr>
          <a:xfrm>
            <a:off x="7244145" y="3685649"/>
            <a:ext cx="531060" cy="1250989"/>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DC061249-3D9A-5531-286D-95577B2BF701}"/>
              </a:ext>
            </a:extLst>
          </p:cNvPr>
          <p:cNvCxnSpPr>
            <a:cxnSpLocks/>
          </p:cNvCxnSpPr>
          <p:nvPr/>
        </p:nvCxnSpPr>
        <p:spPr>
          <a:xfrm>
            <a:off x="7447967" y="3509131"/>
            <a:ext cx="1347835" cy="1367445"/>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957402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098" name="Picture 2" descr="How to make barista-worthy coffee at home | British GQ">
            <a:extLst>
              <a:ext uri="{FF2B5EF4-FFF2-40B4-BE49-F238E27FC236}">
                <a16:creationId xmlns:a16="http://schemas.microsoft.com/office/drawing/2014/main" id="{8AD54905-E024-B4A3-3398-F75F6EA3C9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76141" y="785375"/>
            <a:ext cx="7277800" cy="5458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095774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F4555-E91C-C07D-FFCE-1EED83375B98}"/>
              </a:ext>
            </a:extLst>
          </p:cNvPr>
          <p:cNvSpPr>
            <a:spLocks noGrp="1"/>
          </p:cNvSpPr>
          <p:nvPr>
            <p:ph type="ctrTitle"/>
          </p:nvPr>
        </p:nvSpPr>
        <p:spPr>
          <a:xfrm>
            <a:off x="1345407" y="367977"/>
            <a:ext cx="9144000" cy="985043"/>
          </a:xfrm>
        </p:spPr>
        <p:txBody>
          <a:bodyPr>
            <a:noAutofit/>
          </a:bodyPr>
          <a:lstStyle/>
          <a:p>
            <a:r>
              <a:rPr lang="en-GB" sz="4000" dirty="0"/>
              <a:t>Case Study</a:t>
            </a:r>
          </a:p>
        </p:txBody>
      </p:sp>
      <p:sp>
        <p:nvSpPr>
          <p:cNvPr id="4" name="TextBox 3">
            <a:extLst>
              <a:ext uri="{FF2B5EF4-FFF2-40B4-BE49-F238E27FC236}">
                <a16:creationId xmlns:a16="http://schemas.microsoft.com/office/drawing/2014/main" id="{FE52CDF9-5B32-6C8D-A542-3FD2D85D44C6}"/>
              </a:ext>
            </a:extLst>
          </p:cNvPr>
          <p:cNvSpPr txBox="1"/>
          <p:nvPr/>
        </p:nvSpPr>
        <p:spPr>
          <a:xfrm>
            <a:off x="650739" y="1969045"/>
            <a:ext cx="11017678" cy="3693319"/>
          </a:xfrm>
          <a:prstGeom prst="rect">
            <a:avLst/>
          </a:prstGeom>
          <a:noFill/>
        </p:spPr>
        <p:txBody>
          <a:bodyPr wrap="square" rtlCol="0">
            <a:spAutoFit/>
          </a:bodyPr>
          <a:lstStyle/>
          <a:p>
            <a:r>
              <a:rPr lang="en-GB" dirty="0"/>
              <a:t>You introduce a healthy school initiative aimed at educating and facilitating healthy lifestyle behaviours at year 4 and 5 pupils.</a:t>
            </a:r>
          </a:p>
          <a:p>
            <a:endParaRPr lang="en-GB" dirty="0"/>
          </a:p>
          <a:p>
            <a:r>
              <a:rPr lang="en-GB" dirty="0"/>
              <a:t>After ethical approval you assess the children for</a:t>
            </a:r>
          </a:p>
          <a:p>
            <a:pPr marL="285750" indent="-285750">
              <a:buFont typeface="Arial" panose="020B0604020202020204" pitchFamily="34" charset="0"/>
              <a:buChar char="•"/>
            </a:pPr>
            <a:r>
              <a:rPr lang="en-GB" dirty="0"/>
              <a:t>Physical Activity levels</a:t>
            </a:r>
          </a:p>
          <a:p>
            <a:pPr marL="285750" indent="-285750">
              <a:buFont typeface="Arial" panose="020B0604020202020204" pitchFamily="34" charset="0"/>
              <a:buChar char="•"/>
            </a:pPr>
            <a:r>
              <a:rPr lang="en-GB" dirty="0"/>
              <a:t>Fruit &amp; Veg consumption</a:t>
            </a:r>
          </a:p>
          <a:p>
            <a:pPr marL="285750" indent="-285750">
              <a:buFont typeface="Arial" panose="020B0604020202020204" pitchFamily="34" charset="0"/>
              <a:buChar char="•"/>
            </a:pPr>
            <a:r>
              <a:rPr lang="en-GB" dirty="0"/>
              <a:t>Body composition (BMI)</a:t>
            </a:r>
          </a:p>
          <a:p>
            <a:pPr marL="285750" indent="-285750">
              <a:buFont typeface="Arial" panose="020B0604020202020204" pitchFamily="34" charset="0"/>
              <a:buChar char="•"/>
            </a:pPr>
            <a:r>
              <a:rPr lang="en-GB" dirty="0"/>
              <a:t>Maximal vertical jump</a:t>
            </a:r>
          </a:p>
          <a:p>
            <a:pPr marL="285750" indent="-285750">
              <a:buFont typeface="Arial" panose="020B0604020202020204" pitchFamily="34" charset="0"/>
              <a:buChar char="•"/>
            </a:pPr>
            <a:r>
              <a:rPr lang="en-GB" dirty="0"/>
              <a:t>Wellbeing (Stirling Child Wellbeing Questionnaire)</a:t>
            </a:r>
          </a:p>
          <a:p>
            <a:endParaRPr lang="en-GB" dirty="0"/>
          </a:p>
          <a:p>
            <a:r>
              <a:rPr lang="en-GB" dirty="0"/>
              <a:t>You provide an educational day and develop new strategies to support behavioural change</a:t>
            </a:r>
          </a:p>
          <a:p>
            <a:endParaRPr lang="en-GB" dirty="0"/>
          </a:p>
          <a:p>
            <a:r>
              <a:rPr lang="en-GB" dirty="0"/>
              <a:t>You reassess after 12 week.</a:t>
            </a:r>
          </a:p>
        </p:txBody>
      </p:sp>
    </p:spTree>
    <p:extLst>
      <p:ext uri="{BB962C8B-B14F-4D97-AF65-F5344CB8AC3E}">
        <p14:creationId xmlns:p14="http://schemas.microsoft.com/office/powerpoint/2010/main" val="295958133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4C88F-8A16-34A3-F294-153C65758EFA}"/>
              </a:ext>
            </a:extLst>
          </p:cNvPr>
          <p:cNvSpPr>
            <a:spLocks noGrp="1"/>
          </p:cNvSpPr>
          <p:nvPr>
            <p:ph type="title"/>
          </p:nvPr>
        </p:nvSpPr>
        <p:spPr>
          <a:xfrm>
            <a:off x="838200" y="365126"/>
            <a:ext cx="10515600" cy="678300"/>
          </a:xfrm>
        </p:spPr>
        <p:txBody>
          <a:bodyPr>
            <a:normAutofit fontScale="90000"/>
          </a:bodyPr>
          <a:lstStyle/>
          <a:p>
            <a:pPr algn="ctr"/>
            <a:r>
              <a:rPr lang="en-GB" dirty="0"/>
              <a:t>Data Collected</a:t>
            </a:r>
          </a:p>
        </p:txBody>
      </p:sp>
      <p:pic>
        <p:nvPicPr>
          <p:cNvPr id="5" name="Picture 4">
            <a:extLst>
              <a:ext uri="{FF2B5EF4-FFF2-40B4-BE49-F238E27FC236}">
                <a16:creationId xmlns:a16="http://schemas.microsoft.com/office/drawing/2014/main" id="{B3739316-291D-E073-1773-4B6740441244}"/>
              </a:ext>
            </a:extLst>
          </p:cNvPr>
          <p:cNvPicPr>
            <a:picLocks noChangeAspect="1"/>
          </p:cNvPicPr>
          <p:nvPr/>
        </p:nvPicPr>
        <p:blipFill>
          <a:blip r:embed="rId2"/>
          <a:stretch>
            <a:fillRect/>
          </a:stretch>
        </p:blipFill>
        <p:spPr>
          <a:xfrm>
            <a:off x="527786" y="1250444"/>
            <a:ext cx="11308479" cy="4886696"/>
          </a:xfrm>
          <a:prstGeom prst="rect">
            <a:avLst/>
          </a:prstGeom>
        </p:spPr>
      </p:pic>
    </p:spTree>
    <p:extLst>
      <p:ext uri="{BB962C8B-B14F-4D97-AF65-F5344CB8AC3E}">
        <p14:creationId xmlns:p14="http://schemas.microsoft.com/office/powerpoint/2010/main" val="208083704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2E28B-9F88-0B7E-6006-CFB17FE443FC}"/>
              </a:ext>
            </a:extLst>
          </p:cNvPr>
          <p:cNvSpPr>
            <a:spLocks noGrp="1"/>
          </p:cNvSpPr>
          <p:nvPr>
            <p:ph type="title"/>
          </p:nvPr>
        </p:nvSpPr>
        <p:spPr>
          <a:xfrm>
            <a:off x="838200" y="365126"/>
            <a:ext cx="10515600" cy="722270"/>
          </a:xfrm>
        </p:spPr>
        <p:txBody>
          <a:bodyPr/>
          <a:lstStyle/>
          <a:p>
            <a:pPr algn="ctr"/>
            <a:r>
              <a:rPr lang="en-GB" dirty="0"/>
              <a:t>Evaluations to conduct</a:t>
            </a:r>
          </a:p>
        </p:txBody>
      </p:sp>
      <p:sp>
        <p:nvSpPr>
          <p:cNvPr id="3" name="Content Placeholder 2">
            <a:extLst>
              <a:ext uri="{FF2B5EF4-FFF2-40B4-BE49-F238E27FC236}">
                <a16:creationId xmlns:a16="http://schemas.microsoft.com/office/drawing/2014/main" id="{63B1870F-0C89-9482-CFBC-C47939CB16A9}"/>
              </a:ext>
            </a:extLst>
          </p:cNvPr>
          <p:cNvSpPr>
            <a:spLocks noGrp="1"/>
          </p:cNvSpPr>
          <p:nvPr>
            <p:ph idx="1"/>
          </p:nvPr>
        </p:nvSpPr>
        <p:spPr>
          <a:xfrm>
            <a:off x="838200" y="1359243"/>
            <a:ext cx="10515600" cy="4817720"/>
          </a:xfrm>
        </p:spPr>
        <p:txBody>
          <a:bodyPr>
            <a:normAutofit fontScale="92500" lnSpcReduction="20000"/>
          </a:bodyPr>
          <a:lstStyle/>
          <a:p>
            <a:pPr marL="0" indent="0">
              <a:buNone/>
            </a:pPr>
            <a:r>
              <a:rPr lang="en-GB" dirty="0"/>
              <a:t>Do the group, boys or girls have healthy BMI score</a:t>
            </a:r>
          </a:p>
          <a:p>
            <a:pPr marL="0" indent="0">
              <a:buNone/>
            </a:pPr>
            <a:r>
              <a:rPr lang="en-GB" dirty="0"/>
              <a:t>Do the group, boys or girls have healthy fruit / veg consumption</a:t>
            </a:r>
          </a:p>
          <a:p>
            <a:pPr marL="0" indent="0">
              <a:buNone/>
            </a:pPr>
            <a:endParaRPr lang="en-GB" dirty="0"/>
          </a:p>
          <a:p>
            <a:pPr marL="0" indent="0">
              <a:buNone/>
            </a:pPr>
            <a:r>
              <a:rPr lang="en-GB" dirty="0"/>
              <a:t>Do boys or girls have greater  - all variables?</a:t>
            </a:r>
          </a:p>
          <a:p>
            <a:pPr marL="0" indent="0">
              <a:buNone/>
            </a:pPr>
            <a:r>
              <a:rPr lang="en-GB" dirty="0"/>
              <a:t>Do year 4 or 5 have greater - all variables?</a:t>
            </a:r>
          </a:p>
          <a:p>
            <a:pPr marL="0" indent="0">
              <a:buNone/>
            </a:pPr>
            <a:r>
              <a:rPr lang="en-GB" sz="1800" dirty="0"/>
              <a:t>(Could be split into boys year 4 v boys year 5 etc)</a:t>
            </a:r>
          </a:p>
          <a:p>
            <a:pPr marL="0" indent="0">
              <a:buNone/>
            </a:pPr>
            <a:endParaRPr lang="en-GB" dirty="0"/>
          </a:p>
          <a:p>
            <a:pPr marL="0" indent="0">
              <a:buNone/>
            </a:pPr>
            <a:r>
              <a:rPr lang="en-GB" dirty="0"/>
              <a:t>Do children who are physically active eat more fruit and veg?</a:t>
            </a:r>
          </a:p>
          <a:p>
            <a:pPr marL="0" indent="0">
              <a:buNone/>
            </a:pPr>
            <a:r>
              <a:rPr lang="en-GB" sz="1800" dirty="0"/>
              <a:t>(Could be split into boys / girls/ year group)</a:t>
            </a:r>
          </a:p>
          <a:p>
            <a:pPr marL="0" indent="0">
              <a:buNone/>
            </a:pPr>
            <a:endParaRPr lang="en-GB" sz="1800" dirty="0"/>
          </a:p>
          <a:p>
            <a:pPr marL="0" indent="0">
              <a:buNone/>
            </a:pPr>
            <a:r>
              <a:rPr lang="en-GB" dirty="0"/>
              <a:t>Did the intervention improve – activity levels, fruit/veg consumption / BMI. </a:t>
            </a:r>
          </a:p>
          <a:p>
            <a:pPr marL="0" indent="0">
              <a:buNone/>
            </a:pPr>
            <a:r>
              <a:rPr lang="en-GB" sz="1800" dirty="0"/>
              <a:t>(could be split into various categories)</a:t>
            </a:r>
          </a:p>
        </p:txBody>
      </p:sp>
    </p:spTree>
    <p:extLst>
      <p:ext uri="{BB962C8B-B14F-4D97-AF65-F5344CB8AC3E}">
        <p14:creationId xmlns:p14="http://schemas.microsoft.com/office/powerpoint/2010/main" val="338405887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82914-1A3F-DFFC-61C4-9061D9D8E84E}"/>
              </a:ext>
            </a:extLst>
          </p:cNvPr>
          <p:cNvSpPr>
            <a:spLocks noGrp="1"/>
          </p:cNvSpPr>
          <p:nvPr>
            <p:ph type="title"/>
          </p:nvPr>
        </p:nvSpPr>
        <p:spPr/>
        <p:txBody>
          <a:bodyPr/>
          <a:lstStyle/>
          <a:p>
            <a:pPr algn="ctr"/>
            <a:r>
              <a:rPr lang="en-GB" dirty="0">
                <a:solidFill>
                  <a:srgbClr val="FF0000"/>
                </a:solidFill>
              </a:rPr>
              <a:t>Other Analysis commonly used but not included here!</a:t>
            </a:r>
          </a:p>
        </p:txBody>
      </p:sp>
      <p:sp>
        <p:nvSpPr>
          <p:cNvPr id="3" name="Content Placeholder 2">
            <a:extLst>
              <a:ext uri="{FF2B5EF4-FFF2-40B4-BE49-F238E27FC236}">
                <a16:creationId xmlns:a16="http://schemas.microsoft.com/office/drawing/2014/main" id="{736EE7A7-14E7-D21F-B29B-3075DD36EE8E}"/>
              </a:ext>
            </a:extLst>
          </p:cNvPr>
          <p:cNvSpPr>
            <a:spLocks noGrp="1"/>
          </p:cNvSpPr>
          <p:nvPr>
            <p:ph idx="1"/>
          </p:nvPr>
        </p:nvSpPr>
        <p:spPr>
          <a:xfrm>
            <a:off x="838200" y="2204657"/>
            <a:ext cx="10515600" cy="3972305"/>
          </a:xfrm>
        </p:spPr>
        <p:txBody>
          <a:bodyPr>
            <a:normAutofit fontScale="92500" lnSpcReduction="20000"/>
          </a:bodyPr>
          <a:lstStyle/>
          <a:p>
            <a:pPr marL="0" indent="0">
              <a:buNone/>
            </a:pPr>
            <a:r>
              <a:rPr lang="en-GB" dirty="0"/>
              <a:t>Determination of normal distributions – Leven’s test</a:t>
            </a:r>
          </a:p>
          <a:p>
            <a:pPr marL="0" indent="0">
              <a:buNone/>
            </a:pPr>
            <a:endParaRPr lang="en-GB" dirty="0"/>
          </a:p>
          <a:p>
            <a:pPr marL="0" indent="0">
              <a:buNone/>
            </a:pPr>
            <a:r>
              <a:rPr lang="en-GB" dirty="0"/>
              <a:t>Z - scores </a:t>
            </a:r>
          </a:p>
          <a:p>
            <a:pPr marL="0" indent="0">
              <a:buNone/>
            </a:pPr>
            <a:r>
              <a:rPr lang="en-GB" dirty="0"/>
              <a:t>		The value of a score away from the mean in terms of 				standard deviation</a:t>
            </a:r>
          </a:p>
          <a:p>
            <a:pPr marL="0" indent="0">
              <a:buNone/>
            </a:pPr>
            <a:r>
              <a:rPr lang="en-GB" dirty="0"/>
              <a:t>T - score</a:t>
            </a:r>
          </a:p>
          <a:p>
            <a:pPr marL="0" indent="0">
              <a:buNone/>
            </a:pPr>
            <a:endParaRPr lang="en-GB" dirty="0"/>
          </a:p>
          <a:p>
            <a:pPr marL="0" indent="0">
              <a:buNone/>
            </a:pPr>
            <a:r>
              <a:rPr lang="en-GB" dirty="0"/>
              <a:t>Multiple Group testing – Analysis of Variance (ANOVA)</a:t>
            </a:r>
          </a:p>
          <a:p>
            <a:pPr marL="0" indent="0">
              <a:buNone/>
            </a:pPr>
            <a:endParaRPr lang="en-GB" dirty="0"/>
          </a:p>
          <a:p>
            <a:pPr marL="0" indent="0">
              <a:buNone/>
            </a:pPr>
            <a:r>
              <a:rPr lang="en-GB" dirty="0"/>
              <a:t>Statistical errors</a:t>
            </a:r>
          </a:p>
          <a:p>
            <a:pPr marL="0" indent="0">
              <a:buNone/>
            </a:pPr>
            <a:endParaRPr lang="en-GB" dirty="0"/>
          </a:p>
        </p:txBody>
      </p:sp>
      <p:sp>
        <p:nvSpPr>
          <p:cNvPr id="5" name="Right Brace 4">
            <a:extLst>
              <a:ext uri="{FF2B5EF4-FFF2-40B4-BE49-F238E27FC236}">
                <a16:creationId xmlns:a16="http://schemas.microsoft.com/office/drawing/2014/main" id="{6C6C6583-9CB8-73C5-D81D-B144BC5B74D7}"/>
              </a:ext>
            </a:extLst>
          </p:cNvPr>
          <p:cNvSpPr/>
          <p:nvPr/>
        </p:nvSpPr>
        <p:spPr>
          <a:xfrm>
            <a:off x="2266366" y="3085399"/>
            <a:ext cx="173904" cy="1346355"/>
          </a:xfrm>
          <a:prstGeom prst="rightBrace">
            <a:avLst/>
          </a:prstGeom>
          <a:ln w="28575"/>
        </p:spPr>
        <p:style>
          <a:lnRef idx="1">
            <a:schemeClr val="accent2"/>
          </a:lnRef>
          <a:fillRef idx="0">
            <a:schemeClr val="accent2"/>
          </a:fillRef>
          <a:effectRef idx="0">
            <a:schemeClr val="accent2"/>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0875427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67227-B7F3-1938-F743-8081CC7415A2}"/>
              </a:ext>
            </a:extLst>
          </p:cNvPr>
          <p:cNvSpPr>
            <a:spLocks noGrp="1"/>
          </p:cNvSpPr>
          <p:nvPr>
            <p:ph type="title"/>
          </p:nvPr>
        </p:nvSpPr>
        <p:spPr>
          <a:xfrm>
            <a:off x="838200" y="365125"/>
            <a:ext cx="10515600" cy="790497"/>
          </a:xfrm>
        </p:spPr>
        <p:txBody>
          <a:bodyPr/>
          <a:lstStyle/>
          <a:p>
            <a:pPr algn="ctr"/>
            <a:r>
              <a:rPr lang="en-GB" dirty="0"/>
              <a:t>Use of the data - the results section</a:t>
            </a:r>
          </a:p>
        </p:txBody>
      </p:sp>
      <p:sp>
        <p:nvSpPr>
          <p:cNvPr id="3" name="Content Placeholder 2">
            <a:extLst>
              <a:ext uri="{FF2B5EF4-FFF2-40B4-BE49-F238E27FC236}">
                <a16:creationId xmlns:a16="http://schemas.microsoft.com/office/drawing/2014/main" id="{859D5AA5-41F5-7DAD-E852-CD58E5F7F08E}"/>
              </a:ext>
            </a:extLst>
          </p:cNvPr>
          <p:cNvSpPr>
            <a:spLocks noGrp="1"/>
          </p:cNvSpPr>
          <p:nvPr>
            <p:ph idx="1"/>
          </p:nvPr>
        </p:nvSpPr>
        <p:spPr>
          <a:xfrm>
            <a:off x="838200" y="1323917"/>
            <a:ext cx="10515600" cy="4853046"/>
          </a:xfrm>
        </p:spPr>
        <p:txBody>
          <a:bodyPr>
            <a:normAutofit fontScale="85000" lnSpcReduction="20000"/>
          </a:bodyPr>
          <a:lstStyle/>
          <a:p>
            <a:pPr marL="0" indent="0" algn="ctr">
              <a:buNone/>
            </a:pPr>
            <a:r>
              <a:rPr lang="en-GB" dirty="0">
                <a:solidFill>
                  <a:srgbClr val="FF0000"/>
                </a:solidFill>
              </a:rPr>
              <a:t>Present </a:t>
            </a:r>
            <a:r>
              <a:rPr lang="en-GB" u="sng" dirty="0">
                <a:solidFill>
                  <a:srgbClr val="FF0000"/>
                </a:solidFill>
              </a:rPr>
              <a:t>all </a:t>
            </a:r>
            <a:r>
              <a:rPr lang="en-GB" dirty="0">
                <a:solidFill>
                  <a:srgbClr val="FF0000"/>
                </a:solidFill>
              </a:rPr>
              <a:t>the data in tables and figures and use descriptive written format to highlight the key information that is relevant to your discussion</a:t>
            </a:r>
            <a:r>
              <a:rPr lang="en-GB" dirty="0"/>
              <a:t>. </a:t>
            </a:r>
          </a:p>
          <a:p>
            <a:pPr marL="0" indent="0">
              <a:buNone/>
            </a:pPr>
            <a:endParaRPr lang="en-GB" dirty="0"/>
          </a:p>
          <a:p>
            <a:r>
              <a:rPr lang="en-GB" dirty="0"/>
              <a:t>Summary overview of the group characteristics and main findings</a:t>
            </a:r>
          </a:p>
          <a:p>
            <a:r>
              <a:rPr lang="en-GB" dirty="0"/>
              <a:t>Table of all data.</a:t>
            </a:r>
          </a:p>
          <a:p>
            <a:r>
              <a:rPr lang="en-GB" dirty="0"/>
              <a:t>Describe the key data</a:t>
            </a:r>
          </a:p>
          <a:p>
            <a:r>
              <a:rPr lang="en-GB" dirty="0"/>
              <a:t>Consider each main finding or groups of findings in subsections with statistical analysis of relevant variables and a written summary of key findings.</a:t>
            </a:r>
          </a:p>
          <a:p>
            <a:pPr marL="0" indent="0">
              <a:buNone/>
            </a:pPr>
            <a:endParaRPr lang="en-GB" dirty="0"/>
          </a:p>
          <a:p>
            <a:pPr marL="0" indent="0">
              <a:buNone/>
            </a:pPr>
            <a:endParaRPr lang="en-GB" dirty="0"/>
          </a:p>
          <a:p>
            <a:pPr marL="0" indent="0">
              <a:buNone/>
            </a:pPr>
            <a:r>
              <a:rPr lang="en-GB" dirty="0">
                <a:solidFill>
                  <a:srgbClr val="00B0F0"/>
                </a:solidFill>
              </a:rPr>
              <a:t>Completing the results section early informs the introduction, literature review and discussion so you can provide more research and theoretical evidence relevant to your key finds that will later be reviewed in the discussion.</a:t>
            </a:r>
          </a:p>
          <a:p>
            <a:pPr marL="0" indent="0">
              <a:buNone/>
            </a:pPr>
            <a:endParaRPr lang="en-GB" dirty="0"/>
          </a:p>
        </p:txBody>
      </p:sp>
    </p:spTree>
    <p:extLst>
      <p:ext uri="{BB962C8B-B14F-4D97-AF65-F5344CB8AC3E}">
        <p14:creationId xmlns:p14="http://schemas.microsoft.com/office/powerpoint/2010/main" val="37583551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3569</TotalTime>
  <Words>5904</Words>
  <Application>Microsoft Macintosh PowerPoint</Application>
  <PresentationFormat>Widescreen</PresentationFormat>
  <Paragraphs>756</Paragraphs>
  <Slides>62</Slides>
  <Notes>18</Notes>
  <HiddenSlides>16</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62</vt:i4>
      </vt:variant>
    </vt:vector>
  </HeadingPairs>
  <TitlesOfParts>
    <vt:vector size="68" baseType="lpstr">
      <vt:lpstr>ＭＳ Ｐゴシック</vt:lpstr>
      <vt:lpstr>Aptos</vt:lpstr>
      <vt:lpstr>Arial</vt:lpstr>
      <vt:lpstr>Calibri</vt:lpstr>
      <vt:lpstr>Calibri Light</vt:lpstr>
      <vt:lpstr>Office Theme</vt:lpstr>
      <vt:lpstr>Introduction to Statistical Analysis </vt:lpstr>
      <vt:lpstr>Research Methods - Perspective</vt:lpstr>
      <vt:lpstr>Introduction to Statistical Analysis </vt:lpstr>
      <vt:lpstr>VEEVOX</vt:lpstr>
      <vt:lpstr>Before using Numerical Analysis</vt:lpstr>
      <vt:lpstr>Analysis of Quantitative Research</vt:lpstr>
      <vt:lpstr>Errors in Research</vt:lpstr>
      <vt:lpstr>Interpreting Information - Statistics</vt:lpstr>
      <vt:lpstr>Do we really need Statistics?</vt:lpstr>
      <vt:lpstr>Assume the Answer is YES</vt:lpstr>
      <vt:lpstr>Research question</vt:lpstr>
      <vt:lpstr>Aims / Objectives</vt:lpstr>
      <vt:lpstr>Hypothesis</vt:lpstr>
      <vt:lpstr>Type of Data</vt:lpstr>
      <vt:lpstr>Variables</vt:lpstr>
      <vt:lpstr>Information we want to know</vt:lpstr>
      <vt:lpstr>Consider the data set provided</vt:lpstr>
      <vt:lpstr>Data</vt:lpstr>
      <vt:lpstr>Significance</vt:lpstr>
      <vt:lpstr>Effect Size</vt:lpstr>
      <vt:lpstr>Data Collection &amp; Statistical Analysis Task</vt:lpstr>
      <vt:lpstr>PowerPoint Presentation</vt:lpstr>
      <vt:lpstr>SPSS / Statistical Package for Social Sciences</vt:lpstr>
      <vt:lpstr>Descriptive Data</vt:lpstr>
      <vt:lpstr>Mean ± Standard Deviation</vt:lpstr>
      <vt:lpstr>PowerPoint Presentation</vt:lpstr>
      <vt:lpstr>Calculating Descriptive Data</vt:lpstr>
      <vt:lpstr>Presenting descriptive information</vt:lpstr>
      <vt:lpstr>PowerPoint Presentation</vt:lpstr>
      <vt:lpstr>Difference Testing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Conducting Difference Tests</vt:lpstr>
      <vt:lpstr>Conducting a one-way t-test</vt:lpstr>
      <vt:lpstr>Dependent, Paired or Student T-test </vt:lpstr>
      <vt:lpstr>Independent t-test</vt:lpstr>
      <vt:lpstr>SPSS Outputs</vt:lpstr>
      <vt:lpstr>Correlations</vt:lpstr>
      <vt:lpstr>Linear Regression Analysis</vt:lpstr>
      <vt:lpstr>PowerPoint Presentation</vt:lpstr>
      <vt:lpstr>Case Study</vt:lpstr>
      <vt:lpstr>Data Collected</vt:lpstr>
      <vt:lpstr>Evaluations to conduct</vt:lpstr>
      <vt:lpstr>Other Analysis commonly used but not included here!</vt:lpstr>
      <vt:lpstr>Use of the data - the results section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brief Introduction to Statistical Analysis</dc:title>
  <dc:creator>David Gardner</dc:creator>
  <cp:lastModifiedBy>Dylan Blain</cp:lastModifiedBy>
  <cp:revision>3</cp:revision>
  <dcterms:created xsi:type="dcterms:W3CDTF">2023-03-05T18:23:20Z</dcterms:created>
  <dcterms:modified xsi:type="dcterms:W3CDTF">2026-03-14T11:39:59Z</dcterms:modified>
</cp:coreProperties>
</file>