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8" r:id="rId3"/>
    <p:sldId id="276" r:id="rId4"/>
    <p:sldId id="277" r:id="rId5"/>
    <p:sldId id="274" r:id="rId6"/>
    <p:sldId id="273" r:id="rId7"/>
    <p:sldId id="272" r:id="rId8"/>
    <p:sldId id="271" r:id="rId9"/>
    <p:sldId id="270" r:id="rId10"/>
    <p:sldId id="269" r:id="rId11"/>
    <p:sldId id="268" r:id="rId12"/>
    <p:sldId id="266" r:id="rId13"/>
    <p:sldId id="275" r:id="rId14"/>
    <p:sldId id="27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8FF594-A3D7-46B6-AECB-A61FC56F1DC2}" v="13" dt="2023-02-09T09:05:55.8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F4DB6C-E8F2-4770-BD3D-2DC5AE0988B8}" type="datetimeFigureOut">
              <a:rPr lang="en-GB" smtClean="0"/>
              <a:t>07/02/2023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A2479A-6ED0-4E18-A79A-15807BD92FD8}" type="slidenum">
              <a:rPr lang="en-GB" smtClean="0"/>
              <a:t>‹#›</a:t>
            </a:fld>
            <a:endParaRPr lang="en-GB"/>
          </a:p>
        </p:txBody>
      </p:sp>
    </p:spTree>
    <p:extLst>
      <p:ext uri="{BB962C8B-B14F-4D97-AF65-F5344CB8AC3E}">
        <p14:creationId xmlns:p14="http://schemas.microsoft.com/office/powerpoint/2010/main" val="2743631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Welcome</a:t>
            </a:r>
            <a:r>
              <a:rPr lang="en-IN" baseline="0" dirty="0"/>
              <a:t> to the Presentation </a:t>
            </a:r>
            <a:endParaRPr lang="en-IN" dirty="0"/>
          </a:p>
        </p:txBody>
      </p:sp>
      <p:sp>
        <p:nvSpPr>
          <p:cNvPr id="4" name="Slide Number Placeholder 3"/>
          <p:cNvSpPr>
            <a:spLocks noGrp="1"/>
          </p:cNvSpPr>
          <p:nvPr>
            <p:ph type="sldNum" sz="quarter" idx="10"/>
          </p:nvPr>
        </p:nvSpPr>
        <p:spPr/>
        <p:txBody>
          <a:bodyPr/>
          <a:lstStyle/>
          <a:p>
            <a:fld id="{075028ED-478B-423F-8A45-2BCEBED9E04E}" type="slidenum">
              <a:rPr lang="en-US" smtClean="0"/>
              <a:t>1</a:t>
            </a:fld>
            <a:endParaRPr lang="en-US"/>
          </a:p>
        </p:txBody>
      </p:sp>
    </p:spTree>
    <p:extLst>
      <p:ext uri="{BB962C8B-B14F-4D97-AF65-F5344CB8AC3E}">
        <p14:creationId xmlns:p14="http://schemas.microsoft.com/office/powerpoint/2010/main" val="17070298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Topic: The role and importance of quality service, hospitality, and guest services within the hotel industry</a:t>
            </a:r>
          </a:p>
        </p:txBody>
      </p:sp>
      <p:sp>
        <p:nvSpPr>
          <p:cNvPr id="4" name="Slide Number Placeholder 3"/>
          <p:cNvSpPr>
            <a:spLocks noGrp="1"/>
          </p:cNvSpPr>
          <p:nvPr>
            <p:ph type="sldNum" sz="quarter" idx="10"/>
          </p:nvPr>
        </p:nvSpPr>
        <p:spPr/>
        <p:txBody>
          <a:bodyPr/>
          <a:lstStyle/>
          <a:p>
            <a:fld id="{075028ED-478B-423F-8A45-2BCEBED9E04E}" type="slidenum">
              <a:rPr lang="en-US" smtClean="0"/>
              <a:t>2</a:t>
            </a:fld>
            <a:endParaRPr lang="en-US"/>
          </a:p>
        </p:txBody>
      </p:sp>
    </p:spTree>
    <p:extLst>
      <p:ext uri="{BB962C8B-B14F-4D97-AF65-F5344CB8AC3E}">
        <p14:creationId xmlns:p14="http://schemas.microsoft.com/office/powerpoint/2010/main" val="2124136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Contents</a:t>
            </a:r>
            <a:r>
              <a:rPr lang="en-US" baseline="0" dirty="0"/>
              <a:t> </a:t>
            </a:r>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3</a:t>
            </a:fld>
            <a:endParaRPr lang="en-US"/>
          </a:p>
        </p:txBody>
      </p:sp>
    </p:spTree>
    <p:extLst>
      <p:ext uri="{BB962C8B-B14F-4D97-AF65-F5344CB8AC3E}">
        <p14:creationId xmlns:p14="http://schemas.microsoft.com/office/powerpoint/2010/main" val="3225803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tourism industry is the combination of several industries such as hospitality, travel company, transportation and tourist destination. The tourism industry is intended to facilitate business activities by providing quality services and goods to give pleasure and created a home environment for leisure activities and relaxation (</a:t>
            </a:r>
            <a:r>
              <a:rPr lang="en-US" sz="1200" kern="1200" dirty="0" err="1">
                <a:solidFill>
                  <a:schemeClr val="tx1"/>
                </a:solidFill>
                <a:effectLst/>
                <a:latin typeface="+mn-lt"/>
                <a:ea typeface="+mn-ea"/>
                <a:cs typeface="+mn-cs"/>
              </a:rPr>
              <a:t>Kasemsap</a:t>
            </a:r>
            <a:r>
              <a:rPr lang="en-US" sz="1200" kern="1200" dirty="0">
                <a:solidFill>
                  <a:schemeClr val="tx1"/>
                </a:solidFill>
                <a:effectLst/>
                <a:latin typeface="+mn-lt"/>
                <a:ea typeface="+mn-ea"/>
                <a:cs typeface="+mn-cs"/>
              </a:rPr>
              <a:t>, 2015). Customer service is creating opportunities for potential customers to offer the company product or service for use. The service or product ensures the best utilization and enjoyable experience for the customers. A good customer service strategy is successfully interacting with the customers, understanding their needs, listening to their opinion and providing a </a:t>
            </a:r>
            <a:r>
              <a:rPr lang="en-US" sz="1200" kern="1200" dirty="0" err="1">
                <a:solidFill>
                  <a:schemeClr val="tx1"/>
                </a:solidFill>
                <a:effectLst/>
                <a:latin typeface="+mn-lt"/>
                <a:ea typeface="+mn-ea"/>
                <a:cs typeface="+mn-cs"/>
              </a:rPr>
              <a:t>favourable</a:t>
            </a:r>
            <a:r>
              <a:rPr lang="en-US" sz="1200" kern="1200" dirty="0">
                <a:solidFill>
                  <a:schemeClr val="tx1"/>
                </a:solidFill>
                <a:effectLst/>
                <a:latin typeface="+mn-lt"/>
                <a:ea typeface="+mn-ea"/>
                <a:cs typeface="+mn-cs"/>
              </a:rPr>
              <a:t> environment to meet their needs. </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4</a:t>
            </a:fld>
            <a:endParaRPr lang="en-US"/>
          </a:p>
        </p:txBody>
      </p:sp>
    </p:spTree>
    <p:extLst>
      <p:ext uri="{BB962C8B-B14F-4D97-AF65-F5344CB8AC3E}">
        <p14:creationId xmlns:p14="http://schemas.microsoft.com/office/powerpoint/2010/main" val="1052406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Marriott International is one of the most innovative, luxurious and clients oriented hotels in the world. This American multinational hotel company has a powerful portfolio in the field of customer service. It has almost 7000 properties in 131 different countries to provide customer service to people (</a:t>
            </a:r>
            <a:r>
              <a:rPr lang="en-US" sz="1200" kern="1200" dirty="0" err="1">
                <a:solidFill>
                  <a:schemeClr val="tx1"/>
                </a:solidFill>
                <a:effectLst/>
                <a:latin typeface="+mn-lt"/>
                <a:ea typeface="+mn-ea"/>
                <a:cs typeface="+mn-cs"/>
              </a:rPr>
              <a:t>Granito</a:t>
            </a:r>
            <a:r>
              <a:rPr lang="en-US" sz="1200" kern="1200" dirty="0">
                <a:solidFill>
                  <a:schemeClr val="tx1"/>
                </a:solidFill>
                <a:effectLst/>
                <a:latin typeface="+mn-lt"/>
                <a:ea typeface="+mn-ea"/>
                <a:cs typeface="+mn-cs"/>
              </a:rPr>
              <a:t>, 2014). JW Marriot is one of the luxurious hotel brands of Marriott International that provide hotel services on five continents.</a:t>
            </a:r>
          </a:p>
          <a:p>
            <a:r>
              <a:rPr lang="en-US" sz="1200" kern="1200" dirty="0">
                <a:solidFill>
                  <a:schemeClr val="tx1"/>
                </a:solidFill>
                <a:effectLst/>
                <a:latin typeface="+mn-lt"/>
                <a:ea typeface="+mn-ea"/>
                <a:cs typeface="+mn-cs"/>
              </a:rPr>
              <a:t>JW Marriot has over 100 properties in 35 countries which is offering a </a:t>
            </a:r>
            <a:r>
              <a:rPr lang="en-US" sz="1200" kern="1200" dirty="0" err="1">
                <a:solidFill>
                  <a:schemeClr val="tx1"/>
                </a:solidFill>
                <a:effectLst/>
                <a:latin typeface="+mn-lt"/>
                <a:ea typeface="+mn-ea"/>
                <a:cs typeface="+mn-cs"/>
              </a:rPr>
              <a:t>favourable</a:t>
            </a:r>
            <a:r>
              <a:rPr lang="en-US" sz="1200" kern="1200" dirty="0">
                <a:solidFill>
                  <a:schemeClr val="tx1"/>
                </a:solidFill>
                <a:effectLst/>
                <a:latin typeface="+mn-lt"/>
                <a:ea typeface="+mn-ea"/>
                <a:cs typeface="+mn-cs"/>
              </a:rPr>
              <a:t> environment that specially designs to give the best experience to the customers of relaxation and spending leisure. This hotel brand is motivated by the principles of relaxation and mindfulness that gives customers a remarkable experience. </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5</a:t>
            </a:fld>
            <a:endParaRPr lang="en-US"/>
          </a:p>
        </p:txBody>
      </p:sp>
    </p:spTree>
    <p:extLst>
      <p:ext uri="{BB962C8B-B14F-4D97-AF65-F5344CB8AC3E}">
        <p14:creationId xmlns:p14="http://schemas.microsoft.com/office/powerpoint/2010/main" val="7304737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Potential customer refers to a person who has an interest to experience the service or buy the product of a company which he didn't buy or experienced before. Potential customers are attracted by the quality of products and services that fulfil their needs. In the tourism industry, most of the consumers are tourists, families and business organizations (Sharma, 2019). This hotel gives the best experience of spending leisure, hangout with families and restaurant services. The higher class people of society are also facilitated by the luxurious service of the hotel. Tourists are getting lodging services in the hotel as well as business organizations have organized conferences and hotel meetings in the hotel to get a better experience. </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6</a:t>
            </a:fld>
            <a:endParaRPr lang="en-US"/>
          </a:p>
        </p:txBody>
      </p:sp>
    </p:spTree>
    <p:extLst>
      <p:ext uri="{BB962C8B-B14F-4D97-AF65-F5344CB8AC3E}">
        <p14:creationId xmlns:p14="http://schemas.microsoft.com/office/powerpoint/2010/main" val="1270772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Hotel customer service represents the assistance provided by the hotel before, during or after the stay of the customers. For business guests, JW Marriot is providing several services such as selecting rooms, cancelling their bookings, online reservations and catering service to customers (</a:t>
            </a:r>
            <a:r>
              <a:rPr lang="en-US" sz="1200" kern="1200" dirty="0" err="1">
                <a:solidFill>
                  <a:schemeClr val="tx1"/>
                </a:solidFill>
                <a:effectLst/>
                <a:latin typeface="+mn-lt"/>
                <a:ea typeface="+mn-ea"/>
                <a:cs typeface="+mn-cs"/>
              </a:rPr>
              <a:t>Kamin</a:t>
            </a:r>
            <a:r>
              <a:rPr lang="en-US" sz="1200" kern="1200" dirty="0">
                <a:solidFill>
                  <a:schemeClr val="tx1"/>
                </a:solidFill>
                <a:effectLst/>
                <a:latin typeface="+mn-lt"/>
                <a:ea typeface="+mn-ea"/>
                <a:cs typeface="+mn-cs"/>
              </a:rPr>
              <a:t>, 2016). The business guests also arrange their business conferences and corporate meeting in the hotel. JW Marriot provides the best environment for a business conference with huge participant capability as well as excellent guest services. It also gives emergency services like booking flights and helps to reach the airport with hotel transportation. </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7</a:t>
            </a:fld>
            <a:endParaRPr lang="en-US"/>
          </a:p>
        </p:txBody>
      </p:sp>
    </p:spTree>
    <p:extLst>
      <p:ext uri="{BB962C8B-B14F-4D97-AF65-F5344CB8AC3E}">
        <p14:creationId xmlns:p14="http://schemas.microsoft.com/office/powerpoint/2010/main" val="3247334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Family guests are coming to the hotel for relaxation and to spend quality time with their family members. They hangout with a family member at the hotel and arrange their special program in the hotels. The hotel provides good catering service, swimming pool facilities, bike rental and theatre facilities (Mensah, 2016). They also offer kid-centric services baby cribs, play yards and video games. And introducing several service packages that attract families to experience the hotel services. </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8</a:t>
            </a:fld>
            <a:endParaRPr lang="en-US"/>
          </a:p>
        </p:txBody>
      </p:sp>
    </p:spTree>
    <p:extLst>
      <p:ext uri="{BB962C8B-B14F-4D97-AF65-F5344CB8AC3E}">
        <p14:creationId xmlns:p14="http://schemas.microsoft.com/office/powerpoint/2010/main" val="2940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tourist is travelling from one country to another for pleasure and experience purposes, especially on holiday. Though he has no specific place to stay or eat, he intended to select hotel services. The JW Marriot is intended to provide the best service to the customers such as reception guests, and room service for the stay (Sharma, 2019). It also provides food services in restaurant environments. The hotel authority ensures high security for the tourist as well as provides higher internet facilities</a:t>
            </a:r>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9</a:t>
            </a:fld>
            <a:endParaRPr lang="en-US"/>
          </a:p>
        </p:txBody>
      </p:sp>
    </p:spTree>
    <p:extLst>
      <p:ext uri="{BB962C8B-B14F-4D97-AF65-F5344CB8AC3E}">
        <p14:creationId xmlns:p14="http://schemas.microsoft.com/office/powerpoint/2010/main" val="4033519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Guest service determines the higher level of hospitality and customer-oriented service that attract new guest to the hotel. The quality service of the hotel helps to build the trust of the customer which makes them loyal to the hotel (</a:t>
            </a:r>
            <a:r>
              <a:rPr lang="en-US" sz="1200" kern="1200" dirty="0" err="1">
                <a:solidFill>
                  <a:schemeClr val="tx1"/>
                </a:solidFill>
                <a:effectLst/>
                <a:latin typeface="+mn-lt"/>
                <a:ea typeface="+mn-ea"/>
                <a:cs typeface="+mn-cs"/>
              </a:rPr>
              <a:t>Kasemsap</a:t>
            </a:r>
            <a:r>
              <a:rPr lang="en-US" sz="1200" kern="1200" dirty="0">
                <a:solidFill>
                  <a:schemeClr val="tx1"/>
                </a:solidFill>
                <a:effectLst/>
                <a:latin typeface="+mn-lt"/>
                <a:ea typeface="+mn-ea"/>
                <a:cs typeface="+mn-cs"/>
              </a:rPr>
              <a:t>, 2015). By engaging more guests, hotels can drive their operating activities and generate more profit. The hotels evaluate the feedback of the customers and improve their services to meet their expectations.</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10</a:t>
            </a:fld>
            <a:endParaRPr lang="en-US"/>
          </a:p>
        </p:txBody>
      </p:sp>
    </p:spTree>
    <p:extLst>
      <p:ext uri="{BB962C8B-B14F-4D97-AF65-F5344CB8AC3E}">
        <p14:creationId xmlns:p14="http://schemas.microsoft.com/office/powerpoint/2010/main" val="3753582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hotel management has to be concerned about their duties to the customer for building customer loyalty. The hotel staff are trained to provide professional and supreme service to the customer to meet their expectations (</a:t>
            </a:r>
            <a:r>
              <a:rPr lang="en-US" sz="1200" kern="1200" dirty="0" err="1">
                <a:solidFill>
                  <a:schemeClr val="tx1"/>
                </a:solidFill>
                <a:effectLst/>
                <a:latin typeface="+mn-lt"/>
                <a:ea typeface="+mn-ea"/>
                <a:cs typeface="+mn-cs"/>
              </a:rPr>
              <a:t>Granito</a:t>
            </a:r>
            <a:r>
              <a:rPr lang="en-US" sz="1200" kern="1200" dirty="0">
                <a:solidFill>
                  <a:schemeClr val="tx1"/>
                </a:solidFill>
                <a:effectLst/>
                <a:latin typeface="+mn-lt"/>
                <a:ea typeface="+mn-ea"/>
                <a:cs typeface="+mn-cs"/>
              </a:rPr>
              <a:t>, 2014). The management should maintain efficient communication with employees to ensure continuous services. And the hotel environment has to be neat and clean and reliable for the guests.</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11</a:t>
            </a:fld>
            <a:endParaRPr lang="en-US"/>
          </a:p>
        </p:txBody>
      </p:sp>
    </p:spTree>
    <p:extLst>
      <p:ext uri="{BB962C8B-B14F-4D97-AF65-F5344CB8AC3E}">
        <p14:creationId xmlns:p14="http://schemas.microsoft.com/office/powerpoint/2010/main" val="35032844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JW Marriot should set its catering menu according to the needs and preferences of the customers. The hotel should implement a safety policy and train their employees to be more efficient and punctual in their services (Mensah, 2016). They should optimize their website to ensure easy access to booking and hotel services. For getting a competitive advantage the hotel management should use customer reviews for building a good reputation.</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12</a:t>
            </a:fld>
            <a:endParaRPr lang="en-US"/>
          </a:p>
        </p:txBody>
      </p:sp>
    </p:spTree>
    <p:extLst>
      <p:ext uri="{BB962C8B-B14F-4D97-AF65-F5344CB8AC3E}">
        <p14:creationId xmlns:p14="http://schemas.microsoft.com/office/powerpoint/2010/main" val="500537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hotel industry, customer satisfaction mostly relies on the services of the hotel. If the hotel has trained and experienced employees quality service will satisfy the customers. Satisfied and loyal customers have a great contribution to promoting and building a reputation for the hotels (</a:t>
            </a:r>
            <a:r>
              <a:rPr lang="en-US" sz="1200" kern="1200" dirty="0" err="1">
                <a:solidFill>
                  <a:schemeClr val="tx1"/>
                </a:solidFill>
                <a:effectLst/>
                <a:latin typeface="+mn-lt"/>
                <a:ea typeface="+mn-ea"/>
                <a:cs typeface="+mn-cs"/>
              </a:rPr>
              <a:t>Kamin</a:t>
            </a:r>
            <a:r>
              <a:rPr lang="en-US" sz="1200" kern="1200" dirty="0">
                <a:solidFill>
                  <a:schemeClr val="tx1"/>
                </a:solidFill>
                <a:effectLst/>
                <a:latin typeface="+mn-lt"/>
                <a:ea typeface="+mn-ea"/>
                <a:cs typeface="+mn-cs"/>
              </a:rPr>
              <a:t>, 2016). The hotel should recognize the loyal customers and give them extra benefits to encourage them. The customers will choose JW Marriot for the excellent service in a peaceful environment as well as the experience and well-trained employees chain. </a:t>
            </a:r>
          </a:p>
          <a:p>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13</a:t>
            </a:fld>
            <a:endParaRPr lang="en-US"/>
          </a:p>
        </p:txBody>
      </p:sp>
    </p:spTree>
    <p:extLst>
      <p:ext uri="{BB962C8B-B14F-4D97-AF65-F5344CB8AC3E}">
        <p14:creationId xmlns:p14="http://schemas.microsoft.com/office/powerpoint/2010/main" val="19834104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a:t>
            </a:r>
            <a:r>
              <a:rPr lang="en-US" baseline="0" dirty="0"/>
              <a:t> </a:t>
            </a:r>
            <a:endParaRPr lang="en-US" dirty="0"/>
          </a:p>
        </p:txBody>
      </p:sp>
      <p:sp>
        <p:nvSpPr>
          <p:cNvPr id="4" name="Slide Number Placeholder 3"/>
          <p:cNvSpPr>
            <a:spLocks noGrp="1"/>
          </p:cNvSpPr>
          <p:nvPr>
            <p:ph type="sldNum" sz="quarter" idx="10"/>
          </p:nvPr>
        </p:nvSpPr>
        <p:spPr/>
        <p:txBody>
          <a:bodyPr/>
          <a:lstStyle/>
          <a:p>
            <a:fld id="{075028ED-478B-423F-8A45-2BCEBED9E04E}" type="slidenum">
              <a:rPr lang="en-US" smtClean="0"/>
              <a:t>14</a:t>
            </a:fld>
            <a:endParaRPr lang="en-US"/>
          </a:p>
        </p:txBody>
      </p:sp>
    </p:spTree>
    <p:extLst>
      <p:ext uri="{BB962C8B-B14F-4D97-AF65-F5344CB8AC3E}">
        <p14:creationId xmlns:p14="http://schemas.microsoft.com/office/powerpoint/2010/main" val="1900214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298041-E51B-4ACE-96DA-7F92B221A672}"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3137982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98041-E51B-4ACE-96DA-7F92B221A672}"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2065437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298041-E51B-4ACE-96DA-7F92B221A672}"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1007935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98041-E51B-4ACE-96DA-7F92B221A672}"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1912227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98041-E51B-4ACE-96DA-7F92B221A672}" type="datetimeFigureOut">
              <a:rPr lang="en-GB" smtClean="0"/>
              <a:t>07/02/2023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3985685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98041-E51B-4ACE-96DA-7F92B221A672}" type="datetimeFigureOut">
              <a:rPr lang="en-GB" smtClean="0"/>
              <a:t>07/02/2023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4003837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298041-E51B-4ACE-96DA-7F92B221A672}" type="datetimeFigureOut">
              <a:rPr lang="en-GB" smtClean="0"/>
              <a:t>07/02/2023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4019492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4298041-E51B-4ACE-96DA-7F92B221A672}"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1082255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4298041-E51B-4ACE-96DA-7F92B221A672}"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3105115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98041-E51B-4ACE-96DA-7F92B221A672}"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53219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98041-E51B-4ACE-96DA-7F92B221A672}"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F58805-F406-4ABE-941B-4EE71EEB43CE}" type="slidenum">
              <a:rPr lang="en-GB" smtClean="0"/>
              <a:t>‹#›</a:t>
            </a:fld>
            <a:endParaRPr lang="en-GB"/>
          </a:p>
        </p:txBody>
      </p:sp>
    </p:spTree>
    <p:extLst>
      <p:ext uri="{BB962C8B-B14F-4D97-AF65-F5344CB8AC3E}">
        <p14:creationId xmlns:p14="http://schemas.microsoft.com/office/powerpoint/2010/main" val="3787293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298041-E51B-4ACE-96DA-7F92B221A672}" type="datetimeFigureOut">
              <a:rPr lang="en-GB" smtClean="0"/>
              <a:t>07/02/2023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F58805-F406-4ABE-941B-4EE71EEB43CE}" type="slidenum">
              <a:rPr lang="en-GB" smtClean="0"/>
              <a:t>‹#›</a:t>
            </a:fld>
            <a:endParaRPr lang="en-GB"/>
          </a:p>
        </p:txBody>
      </p:sp>
    </p:spTree>
    <p:extLst>
      <p:ext uri="{BB962C8B-B14F-4D97-AF65-F5344CB8AC3E}">
        <p14:creationId xmlns:p14="http://schemas.microsoft.com/office/powerpoint/2010/main" val="2055458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1,937,347 Welcome Stock Photos, Pictures &amp; Royalty-Free Images - i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4690"/>
            <a:ext cx="12011891" cy="6474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071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White Cube Pattern 4k White Cube Pattern 4k wallpapers | Cube pattern,  Black and blue wallpaper, Wallpap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192000" cy="68611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988820" y="1168430"/>
            <a:ext cx="7223760" cy="4524315"/>
          </a:xfrm>
          <a:prstGeom prst="rect">
            <a:avLst/>
          </a:prstGeom>
          <a:noFill/>
        </p:spPr>
        <p:txBody>
          <a:bodyPr wrap="square" rtlCol="0">
            <a:spAutoFit/>
          </a:bodyPr>
          <a:lstStyle/>
          <a:p>
            <a:pPr algn="ctr"/>
            <a:r>
              <a:rPr lang="en-US" sz="3600" dirty="0"/>
              <a:t>BMIH4003 Hospitality and Guest Services </a:t>
            </a:r>
          </a:p>
          <a:p>
            <a:pPr algn="ctr"/>
            <a:endParaRPr lang="en-US" sz="3600" dirty="0"/>
          </a:p>
          <a:p>
            <a:pPr algn="ctr"/>
            <a:r>
              <a:rPr lang="en-US" sz="3600" dirty="0"/>
              <a:t>Assignment Tittle: The role and importance of quality service, hospitality, </a:t>
            </a:r>
          </a:p>
          <a:p>
            <a:pPr algn="ctr"/>
            <a:r>
              <a:rPr lang="en-US" sz="3600" dirty="0"/>
              <a:t>and guest services within the hotel industry</a:t>
            </a:r>
          </a:p>
        </p:txBody>
      </p:sp>
    </p:spTree>
    <p:extLst>
      <p:ext uri="{BB962C8B-B14F-4D97-AF65-F5344CB8AC3E}">
        <p14:creationId xmlns:p14="http://schemas.microsoft.com/office/powerpoint/2010/main" val="1731630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Table of Contents</a:t>
            </a:r>
          </a:p>
        </p:txBody>
      </p:sp>
      <p:sp>
        <p:nvSpPr>
          <p:cNvPr id="4" name="TextBox 3"/>
          <p:cNvSpPr txBox="1"/>
          <p:nvPr/>
        </p:nvSpPr>
        <p:spPr>
          <a:xfrm>
            <a:off x="2059710" y="1504950"/>
            <a:ext cx="8236816" cy="4524315"/>
          </a:xfrm>
          <a:prstGeom prst="rect">
            <a:avLst/>
          </a:prstGeom>
          <a:noFill/>
        </p:spPr>
        <p:txBody>
          <a:bodyPr wrap="square" rtlCol="0">
            <a:spAutoFit/>
          </a:bodyPr>
          <a:lstStyle/>
          <a:p>
            <a:pPr marL="285750" indent="-285750" algn="just">
              <a:buFont typeface="Wingdings" panose="05000000000000000000" pitchFamily="2" charset="2"/>
              <a:buChar char="q"/>
            </a:pPr>
            <a:r>
              <a:rPr lang="en-US" sz="2400" b="1" dirty="0"/>
              <a:t>Introduction</a:t>
            </a:r>
          </a:p>
          <a:p>
            <a:pPr marL="285750" indent="-285750" algn="just">
              <a:buFont typeface="Wingdings" panose="05000000000000000000" pitchFamily="2" charset="2"/>
              <a:buChar char="q"/>
            </a:pPr>
            <a:r>
              <a:rPr lang="en-US" sz="2400" b="1" dirty="0"/>
              <a:t>An Overview of Marriott International Hotel’s Brand</a:t>
            </a:r>
          </a:p>
          <a:p>
            <a:pPr marL="285750" indent="-285750" algn="just">
              <a:buFont typeface="Wingdings" panose="05000000000000000000" pitchFamily="2" charset="2"/>
              <a:buChar char="q"/>
            </a:pPr>
            <a:r>
              <a:rPr lang="en-US" sz="2400" b="1" dirty="0"/>
              <a:t>Potential Customers of JW Marriot in Different Countries</a:t>
            </a:r>
          </a:p>
          <a:p>
            <a:pPr marL="800100" lvl="1" indent="-342900" algn="just">
              <a:buFont typeface="Wingdings" panose="05000000000000000000" pitchFamily="2" charset="2"/>
              <a:buChar char="§"/>
            </a:pPr>
            <a:r>
              <a:rPr lang="en-US" sz="2400" b="1" dirty="0"/>
              <a:t>Services Available for Business Guests</a:t>
            </a:r>
          </a:p>
          <a:p>
            <a:pPr marL="800100" lvl="1" indent="-342900" algn="just">
              <a:buFont typeface="Wingdings" panose="05000000000000000000" pitchFamily="2" charset="2"/>
              <a:buChar char="§"/>
            </a:pPr>
            <a:r>
              <a:rPr lang="en-US" sz="2400" b="1" dirty="0"/>
              <a:t>Services Available for Family Guests</a:t>
            </a:r>
          </a:p>
          <a:p>
            <a:pPr marL="800100" lvl="1" indent="-342900" algn="just">
              <a:buFont typeface="Wingdings" panose="05000000000000000000" pitchFamily="2" charset="2"/>
              <a:buChar char="§"/>
            </a:pPr>
            <a:r>
              <a:rPr lang="en-US" sz="2400" b="1" dirty="0"/>
              <a:t>Services Available for Tourist</a:t>
            </a:r>
          </a:p>
          <a:p>
            <a:pPr marL="285750" indent="-285750" algn="just">
              <a:buFont typeface="Wingdings" panose="05000000000000000000" pitchFamily="2" charset="2"/>
              <a:buChar char="q"/>
            </a:pPr>
            <a:r>
              <a:rPr lang="en-US" sz="2400" b="1" dirty="0"/>
              <a:t>Significance of Hospitality and Guest Service in the Tourism Industry</a:t>
            </a:r>
          </a:p>
          <a:p>
            <a:pPr marL="285750" indent="-285750" algn="just">
              <a:buFont typeface="Wingdings" panose="05000000000000000000" pitchFamily="2" charset="2"/>
              <a:buChar char="q"/>
            </a:pPr>
            <a:r>
              <a:rPr lang="en-US" sz="2400" b="1" dirty="0"/>
              <a:t> Skilled Required for Fulfilling Customer's Expectation</a:t>
            </a:r>
          </a:p>
          <a:p>
            <a:pPr marL="285750" indent="-285750" algn="just">
              <a:buFont typeface="Wingdings" panose="05000000000000000000" pitchFamily="2" charset="2"/>
              <a:buChar char="q"/>
            </a:pPr>
            <a:r>
              <a:rPr lang="en-US" sz="2400" b="1" dirty="0"/>
              <a:t>Strategies to Fulfill Customer's Expectations</a:t>
            </a:r>
          </a:p>
          <a:p>
            <a:pPr marL="285750" indent="-285750" algn="just">
              <a:buFont typeface="Wingdings" panose="05000000000000000000" pitchFamily="2" charset="2"/>
              <a:buChar char="q"/>
            </a:pPr>
            <a:r>
              <a:rPr lang="en-US" sz="2400" b="1" dirty="0"/>
              <a:t>Conclusion</a:t>
            </a:r>
          </a:p>
          <a:p>
            <a:pPr marL="285750" indent="-285750" algn="just">
              <a:buFont typeface="Wingdings" panose="05000000000000000000" pitchFamily="2" charset="2"/>
              <a:buChar char="q"/>
            </a:pPr>
            <a:r>
              <a:rPr lang="en-US" sz="2400" b="1" dirty="0"/>
              <a:t>Reference</a:t>
            </a:r>
          </a:p>
        </p:txBody>
      </p:sp>
    </p:spTree>
    <p:extLst>
      <p:ext uri="{BB962C8B-B14F-4D97-AF65-F5344CB8AC3E}">
        <p14:creationId xmlns:p14="http://schemas.microsoft.com/office/powerpoint/2010/main" val="3550766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ntroduction Word&quot; Images – Browse 19 Stock Photos, Vectors, and Video |  Adobe 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2510226"/>
            <a:ext cx="3858881" cy="2509450"/>
          </a:xfrm>
          <a:prstGeom prst="rect">
            <a:avLst/>
          </a:prstGeom>
          <a:solidFill>
            <a:srgbClr val="DECD01"/>
          </a:solidFill>
        </p:spPr>
      </p:pic>
      <p:sp>
        <p:nvSpPr>
          <p:cNvPr id="2" name="TextBox 1"/>
          <p:cNvSpPr txBox="1"/>
          <p:nvPr/>
        </p:nvSpPr>
        <p:spPr>
          <a:xfrm>
            <a:off x="4305299" y="1414425"/>
            <a:ext cx="7572375" cy="2554545"/>
          </a:xfrm>
          <a:prstGeom prst="rect">
            <a:avLst/>
          </a:prstGeom>
          <a:noFill/>
        </p:spPr>
        <p:txBody>
          <a:bodyPr wrap="square" rtlCol="0">
            <a:spAutoFit/>
          </a:bodyPr>
          <a:lstStyle/>
          <a:p>
            <a:pPr marL="285750" indent="-285750" algn="just">
              <a:buFont typeface="Wingdings" panose="05000000000000000000" pitchFamily="2" charset="2"/>
              <a:buChar char="q"/>
            </a:pPr>
            <a:r>
              <a:rPr lang="en-US" sz="2000" b="1" dirty="0"/>
              <a:t>The tourism industry is the combination of several industries such as hospitality, travel company, transportation and tourist destination. </a:t>
            </a:r>
          </a:p>
          <a:p>
            <a:pPr marL="285750" indent="-285750" algn="just">
              <a:buFont typeface="Wingdings" panose="05000000000000000000" pitchFamily="2" charset="2"/>
              <a:buChar char="q"/>
            </a:pPr>
            <a:endParaRPr lang="en-US" sz="2000" b="1" dirty="0"/>
          </a:p>
          <a:p>
            <a:pPr marL="285750" indent="-285750" algn="just">
              <a:buFont typeface="Wingdings" panose="05000000000000000000" pitchFamily="2" charset="2"/>
              <a:buChar char="q"/>
            </a:pPr>
            <a:r>
              <a:rPr lang="en-US" sz="2000" b="1" dirty="0"/>
              <a:t>The tourism industry is intended to facilitate business activities by providing quality services and goods to give pleasure and created a home environment for leisure activities and relaxation (</a:t>
            </a:r>
            <a:r>
              <a:rPr lang="en-US" sz="2000" b="1" dirty="0" err="1"/>
              <a:t>Kasemsap</a:t>
            </a:r>
            <a:r>
              <a:rPr lang="en-US" sz="2000" b="1" dirty="0"/>
              <a:t>, 2015). </a:t>
            </a:r>
          </a:p>
        </p:txBody>
      </p:sp>
      <p:sp>
        <p:nvSpPr>
          <p:cNvPr id="3" name="TextBox 2"/>
          <p:cNvSpPr txBox="1"/>
          <p:nvPr/>
        </p:nvSpPr>
        <p:spPr>
          <a:xfrm>
            <a:off x="4229099" y="4357956"/>
            <a:ext cx="7724774" cy="1323439"/>
          </a:xfrm>
          <a:prstGeom prst="rect">
            <a:avLst/>
          </a:prstGeom>
          <a:noFill/>
        </p:spPr>
        <p:txBody>
          <a:bodyPr wrap="square" rtlCol="0">
            <a:spAutoFit/>
          </a:bodyPr>
          <a:lstStyle/>
          <a:p>
            <a:pPr marL="285750" indent="-285750" algn="just">
              <a:buFont typeface="Wingdings" panose="05000000000000000000" pitchFamily="2" charset="2"/>
              <a:buChar char="q"/>
            </a:pPr>
            <a:r>
              <a:rPr lang="en-US" sz="2000" b="1" dirty="0"/>
              <a:t>A good customer service strategy is successfully interacting with the customers, understanding their needs, listening to their opinion and providing a </a:t>
            </a:r>
            <a:r>
              <a:rPr lang="en-US" sz="2000" b="1" dirty="0" err="1"/>
              <a:t>favourable</a:t>
            </a:r>
            <a:r>
              <a:rPr lang="en-US" sz="2000" b="1" dirty="0"/>
              <a:t> environment to meet their needs. </a:t>
            </a:r>
          </a:p>
          <a:p>
            <a:pPr marL="285750" indent="-285750" algn="just">
              <a:buFont typeface="Wingdings" panose="05000000000000000000" pitchFamily="2" charset="2"/>
              <a:buChar char="q"/>
            </a:pPr>
            <a:endParaRPr lang="en-US" sz="2000" b="1" dirty="0"/>
          </a:p>
        </p:txBody>
      </p:sp>
      <p:sp>
        <p:nvSpPr>
          <p:cNvPr id="5" name="Rounded Rectangle 4"/>
          <p:cNvSpPr/>
          <p:nvPr/>
        </p:nvSpPr>
        <p:spPr>
          <a:xfrm>
            <a:off x="0" y="-24959"/>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Introduction</a:t>
            </a:r>
          </a:p>
        </p:txBody>
      </p:sp>
    </p:spTree>
    <p:extLst>
      <p:ext uri="{BB962C8B-B14F-4D97-AF65-F5344CB8AC3E}">
        <p14:creationId xmlns:p14="http://schemas.microsoft.com/office/powerpoint/2010/main" val="3675827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3">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a:srcRect l="8811" r="17785"/>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a:solidFill>
            <a:srgbClr val="434240"/>
          </a:solidFill>
        </p:spPr>
      </p:pic>
      <p:sp useBgFill="1">
        <p:nvSpPr>
          <p:cNvPr id="33" name="Freeform: Shape 25">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4" name="Freeform: Shape 27">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ounded Rectangle 4"/>
          <p:cNvSpPr/>
          <p:nvPr/>
        </p:nvSpPr>
        <p:spPr>
          <a:xfrm>
            <a:off x="371094" y="1161288"/>
            <a:ext cx="3438144" cy="11257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defTabSz="914400">
              <a:lnSpc>
                <a:spcPct val="90000"/>
              </a:lnSpc>
              <a:spcBef>
                <a:spcPct val="0"/>
              </a:spcBef>
              <a:spcAft>
                <a:spcPts val="600"/>
              </a:spcAft>
            </a:pPr>
            <a:r>
              <a:rPr lang="en-US" sz="2200" b="1">
                <a:solidFill>
                  <a:schemeClr val="tx1"/>
                </a:solidFill>
                <a:latin typeface="+mj-lt"/>
                <a:ea typeface="+mj-ea"/>
                <a:cs typeface="+mj-cs"/>
              </a:rPr>
              <a:t>An Overview of Marriott International Hotel’s Brand     </a:t>
            </a:r>
          </a:p>
        </p:txBody>
      </p:sp>
      <p:sp>
        <p:nvSpPr>
          <p:cNvPr id="30" name="Rectangle 29">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2" name="Rectangle 31">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TextBox 18">
            <a:extLst>
              <a:ext uri="{FF2B5EF4-FFF2-40B4-BE49-F238E27FC236}">
                <a16:creationId xmlns:a16="http://schemas.microsoft.com/office/drawing/2014/main" id="{6B396BD0-711C-A980-924F-C4F335FD85AA}"/>
              </a:ext>
            </a:extLst>
          </p:cNvPr>
          <p:cNvSpPr txBox="1"/>
          <p:nvPr/>
        </p:nvSpPr>
        <p:spPr>
          <a:xfrm>
            <a:off x="56612" y="2952690"/>
            <a:ext cx="3438906" cy="3207258"/>
          </a:xfrm>
          <a:prstGeom prst="rect">
            <a:avLst/>
          </a:prstGeom>
        </p:spPr>
        <p:txBody>
          <a:bodyPr vert="horz" lIns="91440" tIns="45720" rIns="91440" bIns="45720" rtlCol="0" anchor="t">
            <a:normAutofit fontScale="85000" lnSpcReduction="10000"/>
          </a:bodyPr>
          <a:lstStyle/>
          <a:p>
            <a:pPr marL="457200" marR="0" lvl="0" indent="-228600" defTabSz="914400" fontAlgn="auto">
              <a:lnSpc>
                <a:spcPct val="90000"/>
              </a:lnSpc>
              <a:spcBef>
                <a:spcPts val="0"/>
              </a:spcBef>
              <a:spcAft>
                <a:spcPts val="600"/>
              </a:spcAft>
              <a:buClrTx/>
              <a:buSzTx/>
              <a:buFont typeface="Arial" panose="020B0604020202020204" pitchFamily="34" charset="0"/>
              <a:buChar char="•"/>
              <a:tabLst/>
              <a:defRPr/>
            </a:pPr>
            <a:r>
              <a:rPr lang="en-US" sz="1700" b="1" dirty="0"/>
              <a:t>Marriot International is one of the most innovative luxurious and clients oriented hotels in the world. It has almost 7000 properties in 131 different countries to provide customer service to people (</a:t>
            </a:r>
            <a:r>
              <a:rPr lang="en-US" sz="1700" b="1" dirty="0" err="1"/>
              <a:t>Granito</a:t>
            </a:r>
            <a:r>
              <a:rPr lang="en-US" sz="1700" b="1" dirty="0"/>
              <a:t>, 2014)</a:t>
            </a:r>
          </a:p>
          <a:p>
            <a:pPr marL="457200" marR="0" lvl="0" indent="-228600" defTabSz="914400" fontAlgn="auto">
              <a:lnSpc>
                <a:spcPct val="90000"/>
              </a:lnSpc>
              <a:spcBef>
                <a:spcPts val="0"/>
              </a:spcBef>
              <a:spcAft>
                <a:spcPts val="600"/>
              </a:spcAft>
              <a:buClrTx/>
              <a:buSzTx/>
              <a:buFont typeface="Arial" panose="020B0604020202020204" pitchFamily="34" charset="0"/>
              <a:buChar char="•"/>
              <a:tabLst/>
              <a:defRPr/>
            </a:pPr>
            <a:r>
              <a:rPr lang="en-US" sz="1700" b="1" dirty="0"/>
              <a:t>JW Marriot has over 100 properties in 35 countries which is offering a </a:t>
            </a:r>
            <a:r>
              <a:rPr lang="en-US" sz="1700" b="1" dirty="0" err="1"/>
              <a:t>favourable</a:t>
            </a:r>
            <a:r>
              <a:rPr lang="en-US" sz="1700" b="1" dirty="0"/>
              <a:t> environment that specially designs to give the best experience to the customers of relaxation and spending leisure. This hotel brand is motivated by the principles of relaxation and mindfulness that gives customers a remarkable experience </a:t>
            </a:r>
          </a:p>
          <a:p>
            <a:pPr marL="457200" marR="0" lvl="0" indent="-228600" defTabSz="914400" fontAlgn="auto">
              <a:lnSpc>
                <a:spcPct val="90000"/>
              </a:lnSpc>
              <a:spcBef>
                <a:spcPts val="0"/>
              </a:spcBef>
              <a:spcAft>
                <a:spcPts val="600"/>
              </a:spcAft>
              <a:buClrTx/>
              <a:buSzTx/>
              <a:buFont typeface="Arial" panose="020B0604020202020204" pitchFamily="34" charset="0"/>
              <a:buChar char="•"/>
              <a:tabLst/>
              <a:defRPr/>
            </a:pPr>
            <a:endParaRPr lang="en-US" sz="1700" b="1" dirty="0">
              <a:solidFill>
                <a:schemeClr val="bg1"/>
              </a:solidFill>
            </a:endParaRPr>
          </a:p>
        </p:txBody>
      </p:sp>
    </p:spTree>
    <p:extLst>
      <p:ext uri="{BB962C8B-B14F-4D97-AF65-F5344CB8AC3E}">
        <p14:creationId xmlns:p14="http://schemas.microsoft.com/office/powerpoint/2010/main" val="3244644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2388" y="1"/>
            <a:ext cx="12296775" cy="93345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latin typeface="Times New Roman" panose="02020603050405020304" pitchFamily="18" charset="0"/>
                <a:ea typeface="Times New Roman" panose="02020603050405020304" pitchFamily="18" charset="0"/>
                <a:cs typeface="Vrinda"/>
              </a:rPr>
              <a:t>Potential Customers of JW Marriot in Different Countries</a:t>
            </a:r>
          </a:p>
        </p:txBody>
      </p:sp>
      <p:pic>
        <p:nvPicPr>
          <p:cNvPr id="6146" name="Picture 2" descr="Customer Support: Definition, Importance, and 8 Essential Tip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02190"/>
            <a:ext cx="4537074" cy="336038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403724" y="1410592"/>
            <a:ext cx="7483476" cy="1384995"/>
          </a:xfrm>
          <a:prstGeom prst="rect">
            <a:avLst/>
          </a:prstGeom>
          <a:noFill/>
        </p:spPr>
        <p:txBody>
          <a:bodyPr wrap="square" rtlCol="0">
            <a:spAutoFit/>
          </a:bodyPr>
          <a:lstStyle/>
          <a:p>
            <a:pPr algn="just"/>
            <a:r>
              <a:rPr lang="en-US" sz="2800" b="1" dirty="0"/>
              <a:t>Potential customers are attracted by the quality of products and services that fulfil their needs. In the tourism industry, most of the consumers are:</a:t>
            </a:r>
          </a:p>
        </p:txBody>
      </p:sp>
      <p:sp>
        <p:nvSpPr>
          <p:cNvPr id="6" name="TextBox 5"/>
          <p:cNvSpPr txBox="1"/>
          <p:nvPr/>
        </p:nvSpPr>
        <p:spPr>
          <a:xfrm>
            <a:off x="4619625" y="3211706"/>
            <a:ext cx="5362575" cy="2677656"/>
          </a:xfrm>
          <a:prstGeom prst="rect">
            <a:avLst/>
          </a:prstGeom>
          <a:noFill/>
        </p:spPr>
        <p:txBody>
          <a:bodyPr wrap="square" rtlCol="0">
            <a:spAutoFit/>
          </a:bodyPr>
          <a:lstStyle/>
          <a:p>
            <a:pPr marL="285750" indent="-285750">
              <a:buFont typeface="Wingdings" panose="05000000000000000000" pitchFamily="2" charset="2"/>
              <a:buChar char="q"/>
            </a:pPr>
            <a:r>
              <a:rPr lang="en-US" sz="2800" b="1" dirty="0"/>
              <a:t>Tourists</a:t>
            </a:r>
          </a:p>
          <a:p>
            <a:pPr marL="285750" indent="-285750">
              <a:buFont typeface="Wingdings" panose="05000000000000000000" pitchFamily="2" charset="2"/>
              <a:buChar char="q"/>
            </a:pPr>
            <a:endParaRPr lang="en-US" sz="2800" b="1" dirty="0"/>
          </a:p>
          <a:p>
            <a:pPr marL="285750" indent="-285750">
              <a:buFont typeface="Wingdings" panose="05000000000000000000" pitchFamily="2" charset="2"/>
              <a:buChar char="q"/>
            </a:pPr>
            <a:r>
              <a:rPr lang="en-US" sz="2800" b="1" dirty="0"/>
              <a:t> Family Guests</a:t>
            </a:r>
          </a:p>
          <a:p>
            <a:pPr marL="285750" indent="-285750">
              <a:buFont typeface="Wingdings" panose="05000000000000000000" pitchFamily="2" charset="2"/>
              <a:buChar char="q"/>
            </a:pPr>
            <a:endParaRPr lang="en-US" sz="2800" b="1" dirty="0"/>
          </a:p>
          <a:p>
            <a:pPr marL="285750" indent="-285750">
              <a:buFont typeface="Wingdings" panose="05000000000000000000" pitchFamily="2" charset="2"/>
              <a:buChar char="q"/>
            </a:pPr>
            <a:r>
              <a:rPr lang="en-US" sz="2800" b="1" dirty="0"/>
              <a:t> Business Organizations (Sharma, 2019). </a:t>
            </a:r>
          </a:p>
        </p:txBody>
      </p:sp>
    </p:spTree>
    <p:extLst>
      <p:ext uri="{BB962C8B-B14F-4D97-AF65-F5344CB8AC3E}">
        <p14:creationId xmlns:p14="http://schemas.microsoft.com/office/powerpoint/2010/main" val="1238618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Significant Guests Services Provided by JW Marriot (cont’d)</a:t>
            </a:r>
          </a:p>
          <a:p>
            <a:pPr algn="ctr"/>
            <a:r>
              <a:rPr lang="en-US" sz="3200" b="1" dirty="0">
                <a:solidFill>
                  <a:schemeClr val="accent2"/>
                </a:solidFill>
              </a:rPr>
              <a:t>Services Available for Business Guests</a:t>
            </a:r>
          </a:p>
          <a:p>
            <a:endParaRPr lang="en-US" b="1" dirty="0"/>
          </a:p>
        </p:txBody>
      </p:sp>
      <p:pic>
        <p:nvPicPr>
          <p:cNvPr id="7170" name="Picture 2" descr="Company Illustration Images - Free Download on Freepi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9350" y="2236787"/>
            <a:ext cx="5962650" cy="37242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85800" y="1785213"/>
            <a:ext cx="6267450" cy="1015663"/>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Providing several services such as selecting rooms, cancelling their bookings, online reservations and catering service to customers (</a:t>
            </a:r>
            <a:r>
              <a:rPr lang="en-US" sz="2000" b="1" dirty="0" err="1"/>
              <a:t>Kamin</a:t>
            </a:r>
            <a:r>
              <a:rPr lang="en-US" sz="2000" b="1" dirty="0"/>
              <a:t>, 2016). </a:t>
            </a:r>
          </a:p>
        </p:txBody>
      </p:sp>
      <p:sp>
        <p:nvSpPr>
          <p:cNvPr id="4" name="TextBox 3"/>
          <p:cNvSpPr txBox="1"/>
          <p:nvPr/>
        </p:nvSpPr>
        <p:spPr>
          <a:xfrm>
            <a:off x="685800" y="3365820"/>
            <a:ext cx="6191250" cy="707886"/>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Arrange business conferences and corporate meeting in the hotel. </a:t>
            </a:r>
          </a:p>
        </p:txBody>
      </p:sp>
      <p:sp>
        <p:nvSpPr>
          <p:cNvPr id="5" name="TextBox 4"/>
          <p:cNvSpPr txBox="1"/>
          <p:nvPr/>
        </p:nvSpPr>
        <p:spPr>
          <a:xfrm>
            <a:off x="633413" y="4534272"/>
            <a:ext cx="5724525" cy="1015663"/>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Gives emergency services like booking flights and helps to reach the airport with hotel transportation</a:t>
            </a:r>
          </a:p>
        </p:txBody>
      </p:sp>
    </p:spTree>
    <p:extLst>
      <p:ext uri="{BB962C8B-B14F-4D97-AF65-F5344CB8AC3E}">
        <p14:creationId xmlns:p14="http://schemas.microsoft.com/office/powerpoint/2010/main" val="2025714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Significant Guests Services Provided by JW Marriot (cont’d)</a:t>
            </a:r>
          </a:p>
          <a:p>
            <a:pPr algn="ctr"/>
            <a:r>
              <a:rPr lang="en-US" sz="3200" b="1" dirty="0">
                <a:solidFill>
                  <a:schemeClr val="accent2"/>
                </a:solidFill>
              </a:rPr>
              <a:t>Services Available for Family Guests</a:t>
            </a:r>
          </a:p>
        </p:txBody>
      </p:sp>
      <p:pic>
        <p:nvPicPr>
          <p:cNvPr id="11266" name="Picture 2" descr="Hotel Cartoon Images - Free Download on Freepi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132" y="2371725"/>
            <a:ext cx="5112642" cy="34004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429250" y="3287612"/>
            <a:ext cx="6429375" cy="707886"/>
          </a:xfrm>
          <a:prstGeom prst="rect">
            <a:avLst/>
          </a:prstGeom>
          <a:noFill/>
        </p:spPr>
        <p:txBody>
          <a:bodyPr wrap="square" rtlCol="0">
            <a:spAutoFit/>
          </a:bodyPr>
          <a:lstStyle/>
          <a:p>
            <a:pPr marL="285750" indent="-285750">
              <a:buFont typeface="Wingdings" panose="05000000000000000000" pitchFamily="2" charset="2"/>
              <a:buChar char="q"/>
            </a:pPr>
            <a:r>
              <a:rPr lang="en-US" sz="2000" b="1" dirty="0"/>
              <a:t>Provides good catering service, swimming pool facilities, bike rental and theatre facilities (Mensah, 2016)</a:t>
            </a:r>
          </a:p>
        </p:txBody>
      </p:sp>
      <p:sp>
        <p:nvSpPr>
          <p:cNvPr id="6" name="TextBox 5"/>
          <p:cNvSpPr txBox="1"/>
          <p:nvPr/>
        </p:nvSpPr>
        <p:spPr>
          <a:xfrm>
            <a:off x="5362574" y="1288315"/>
            <a:ext cx="6232525" cy="1815882"/>
          </a:xfrm>
          <a:prstGeom prst="rect">
            <a:avLst/>
          </a:prstGeom>
          <a:noFill/>
        </p:spPr>
        <p:txBody>
          <a:bodyPr wrap="square" rtlCol="0">
            <a:spAutoFit/>
          </a:bodyPr>
          <a:lstStyle/>
          <a:p>
            <a:pPr algn="just"/>
            <a:r>
              <a:rPr lang="en-US" sz="2800" b="1" dirty="0"/>
              <a:t>Family guests are coming to the hotel for relaxation and to spend quality time with their family members. Hotel services are:</a:t>
            </a:r>
          </a:p>
        </p:txBody>
      </p:sp>
      <p:sp>
        <p:nvSpPr>
          <p:cNvPr id="7" name="TextBox 6"/>
          <p:cNvSpPr txBox="1"/>
          <p:nvPr/>
        </p:nvSpPr>
        <p:spPr>
          <a:xfrm>
            <a:off x="5429249" y="4343400"/>
            <a:ext cx="6165849" cy="707886"/>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Offer kid-centric services baby cribs, play yards and video games</a:t>
            </a:r>
          </a:p>
        </p:txBody>
      </p:sp>
      <p:sp>
        <p:nvSpPr>
          <p:cNvPr id="8" name="TextBox 7"/>
          <p:cNvSpPr txBox="1"/>
          <p:nvPr/>
        </p:nvSpPr>
        <p:spPr>
          <a:xfrm>
            <a:off x="5429249" y="5399188"/>
            <a:ext cx="6286500" cy="1015663"/>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Introducing several service packages that attract families to experience the hotel services. </a:t>
            </a:r>
          </a:p>
          <a:p>
            <a:pPr marL="342900" indent="-342900" algn="just">
              <a:buFont typeface="Wingdings" panose="05000000000000000000" pitchFamily="2" charset="2"/>
              <a:buChar char="q"/>
            </a:pPr>
            <a:endParaRPr lang="en-US" sz="2000" b="1" dirty="0"/>
          </a:p>
        </p:txBody>
      </p:sp>
    </p:spTree>
    <p:extLst>
      <p:ext uri="{BB962C8B-B14F-4D97-AF65-F5344CB8AC3E}">
        <p14:creationId xmlns:p14="http://schemas.microsoft.com/office/powerpoint/2010/main" val="180597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Significant Guests Services Provided by JW Marriot</a:t>
            </a:r>
          </a:p>
          <a:p>
            <a:pPr algn="ctr"/>
            <a:r>
              <a:rPr lang="en-US" sz="3200" b="1" dirty="0">
                <a:solidFill>
                  <a:schemeClr val="accent2"/>
                </a:solidFill>
              </a:rPr>
              <a:t>Services Available for Tourist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3300" y="2276475"/>
            <a:ext cx="4700324" cy="3771900"/>
          </a:xfrm>
          <a:prstGeom prst="rect">
            <a:avLst/>
          </a:prstGeom>
        </p:spPr>
      </p:pic>
      <p:sp>
        <p:nvSpPr>
          <p:cNvPr id="5" name="TextBox 4"/>
          <p:cNvSpPr txBox="1"/>
          <p:nvPr/>
        </p:nvSpPr>
        <p:spPr>
          <a:xfrm>
            <a:off x="657224" y="1638300"/>
            <a:ext cx="7705725" cy="830997"/>
          </a:xfrm>
          <a:prstGeom prst="rect">
            <a:avLst/>
          </a:prstGeom>
          <a:noFill/>
        </p:spPr>
        <p:txBody>
          <a:bodyPr wrap="square" rtlCol="0">
            <a:spAutoFit/>
          </a:bodyPr>
          <a:lstStyle/>
          <a:p>
            <a:pPr algn="just"/>
            <a:r>
              <a:rPr lang="en-US" sz="2400" b="1" dirty="0"/>
              <a:t>The JW Marriot is intended to provide the best service to the tourists such as :</a:t>
            </a:r>
          </a:p>
        </p:txBody>
      </p:sp>
      <p:sp>
        <p:nvSpPr>
          <p:cNvPr id="6" name="TextBox 5"/>
          <p:cNvSpPr txBox="1"/>
          <p:nvPr/>
        </p:nvSpPr>
        <p:spPr>
          <a:xfrm>
            <a:off x="971550" y="3135451"/>
            <a:ext cx="5124450" cy="2246769"/>
          </a:xfrm>
          <a:prstGeom prst="rect">
            <a:avLst/>
          </a:prstGeom>
          <a:noFill/>
        </p:spPr>
        <p:txBody>
          <a:bodyPr wrap="square" rtlCol="0">
            <a:spAutoFit/>
          </a:bodyPr>
          <a:lstStyle/>
          <a:p>
            <a:pPr marL="342900" indent="-342900">
              <a:buFont typeface="Wingdings" panose="05000000000000000000" pitchFamily="2" charset="2"/>
              <a:buChar char="Ø"/>
            </a:pPr>
            <a:r>
              <a:rPr lang="en-US" sz="2000" b="1" dirty="0"/>
              <a:t>Reception Service</a:t>
            </a:r>
          </a:p>
          <a:p>
            <a:pPr marL="342900" indent="-342900">
              <a:buFont typeface="Wingdings" panose="05000000000000000000" pitchFamily="2" charset="2"/>
              <a:buChar char="Ø"/>
            </a:pPr>
            <a:endParaRPr lang="en-US" sz="2000" b="1" dirty="0"/>
          </a:p>
          <a:p>
            <a:pPr marL="342900" indent="-342900">
              <a:buFont typeface="Wingdings" panose="05000000000000000000" pitchFamily="2" charset="2"/>
              <a:buChar char="Ø"/>
            </a:pPr>
            <a:r>
              <a:rPr lang="en-US" sz="2000" b="1" dirty="0"/>
              <a:t>Room service for the stay</a:t>
            </a:r>
          </a:p>
          <a:p>
            <a:r>
              <a:rPr lang="en-US" sz="2000" b="1" dirty="0"/>
              <a:t> </a:t>
            </a:r>
          </a:p>
          <a:p>
            <a:pPr marL="342900" indent="-342900">
              <a:buFont typeface="Wingdings" panose="05000000000000000000" pitchFamily="2" charset="2"/>
              <a:buChar char="Ø"/>
            </a:pPr>
            <a:r>
              <a:rPr lang="en-US" sz="2000" b="1" dirty="0"/>
              <a:t>Food services in restaurant environments</a:t>
            </a:r>
          </a:p>
          <a:p>
            <a:pPr marL="342900" indent="-342900">
              <a:buFont typeface="Wingdings" panose="05000000000000000000" pitchFamily="2" charset="2"/>
              <a:buChar char="Ø"/>
            </a:pPr>
            <a:endParaRPr lang="en-US" sz="2000" b="1" dirty="0"/>
          </a:p>
          <a:p>
            <a:pPr marL="342900" indent="-342900">
              <a:buFont typeface="Wingdings" panose="05000000000000000000" pitchFamily="2" charset="2"/>
              <a:buChar char="Ø"/>
            </a:pPr>
            <a:r>
              <a:rPr lang="en-US" sz="2000" b="1" dirty="0"/>
              <a:t>Ensure high security</a:t>
            </a:r>
          </a:p>
        </p:txBody>
      </p:sp>
    </p:spTree>
    <p:extLst>
      <p:ext uri="{BB962C8B-B14F-4D97-AF65-F5344CB8AC3E}">
        <p14:creationId xmlns:p14="http://schemas.microsoft.com/office/powerpoint/2010/main" val="499554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Significance of Hospitality and Guest Service in the Tourism Industry</a:t>
            </a:r>
          </a:p>
        </p:txBody>
      </p:sp>
      <p:pic>
        <p:nvPicPr>
          <p:cNvPr id="9218" name="Picture 2" descr="How To Foster Employee Engagement In The Hospitality Indust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025" y="2211179"/>
            <a:ext cx="5041899" cy="338931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462587" y="1991647"/>
            <a:ext cx="6372225" cy="1015663"/>
          </a:xfrm>
          <a:prstGeom prst="rect">
            <a:avLst/>
          </a:prstGeom>
          <a:noFill/>
        </p:spPr>
        <p:txBody>
          <a:bodyPr wrap="square" rtlCol="0">
            <a:spAutoFit/>
          </a:bodyPr>
          <a:lstStyle/>
          <a:p>
            <a:pPr marL="342900" indent="-342900" algn="just">
              <a:buFont typeface="Wingdings" panose="05000000000000000000" pitchFamily="2" charset="2"/>
              <a:buChar char="v"/>
            </a:pPr>
            <a:r>
              <a:rPr lang="en-US" sz="2000" b="1" dirty="0"/>
              <a:t>To determine the higher level of hospitality and customer-oriented service that attract new guest to the hotel</a:t>
            </a:r>
          </a:p>
        </p:txBody>
      </p:sp>
      <p:sp>
        <p:nvSpPr>
          <p:cNvPr id="4" name="TextBox 3"/>
          <p:cNvSpPr txBox="1"/>
          <p:nvPr/>
        </p:nvSpPr>
        <p:spPr>
          <a:xfrm>
            <a:off x="5553074" y="3397597"/>
            <a:ext cx="6191250" cy="707886"/>
          </a:xfrm>
          <a:prstGeom prst="rect">
            <a:avLst/>
          </a:prstGeom>
          <a:noFill/>
        </p:spPr>
        <p:txBody>
          <a:bodyPr wrap="square" rtlCol="0">
            <a:spAutoFit/>
          </a:bodyPr>
          <a:lstStyle/>
          <a:p>
            <a:pPr marL="342900" indent="-342900" algn="just">
              <a:buFont typeface="Wingdings" panose="05000000000000000000" pitchFamily="2" charset="2"/>
              <a:buChar char="v"/>
            </a:pPr>
            <a:r>
              <a:rPr lang="en-US" sz="2000" b="1" dirty="0"/>
              <a:t>To build the trust of the customer which makes them loyal to the hotel (</a:t>
            </a:r>
            <a:r>
              <a:rPr lang="en-US" sz="2000" b="1" dirty="0" err="1"/>
              <a:t>Kasemsap</a:t>
            </a:r>
            <a:r>
              <a:rPr lang="en-US" sz="2000" b="1" dirty="0"/>
              <a:t>, 2015). </a:t>
            </a:r>
          </a:p>
        </p:txBody>
      </p:sp>
      <p:sp>
        <p:nvSpPr>
          <p:cNvPr id="5" name="TextBox 4"/>
          <p:cNvSpPr txBox="1"/>
          <p:nvPr/>
        </p:nvSpPr>
        <p:spPr>
          <a:xfrm>
            <a:off x="5553074" y="4483170"/>
            <a:ext cx="6300787" cy="707886"/>
          </a:xfrm>
          <a:prstGeom prst="rect">
            <a:avLst/>
          </a:prstGeom>
          <a:noFill/>
        </p:spPr>
        <p:txBody>
          <a:bodyPr wrap="square" rtlCol="0">
            <a:spAutoFit/>
          </a:bodyPr>
          <a:lstStyle/>
          <a:p>
            <a:pPr marL="342900" indent="-342900" algn="just">
              <a:buFont typeface="Wingdings" panose="05000000000000000000" pitchFamily="2" charset="2"/>
              <a:buChar char="v"/>
            </a:pPr>
            <a:r>
              <a:rPr lang="en-US" sz="2000" b="1" dirty="0"/>
              <a:t>By engaging more guests, hotels can drive their operating activities and generate more profit. </a:t>
            </a:r>
          </a:p>
        </p:txBody>
      </p:sp>
      <p:sp>
        <p:nvSpPr>
          <p:cNvPr id="6" name="TextBox 5"/>
          <p:cNvSpPr txBox="1"/>
          <p:nvPr/>
        </p:nvSpPr>
        <p:spPr>
          <a:xfrm>
            <a:off x="5668564" y="5476667"/>
            <a:ext cx="6426994" cy="707886"/>
          </a:xfrm>
          <a:prstGeom prst="rect">
            <a:avLst/>
          </a:prstGeom>
          <a:noFill/>
        </p:spPr>
        <p:txBody>
          <a:bodyPr wrap="square" rtlCol="0">
            <a:spAutoFit/>
          </a:bodyPr>
          <a:lstStyle/>
          <a:p>
            <a:pPr marL="342900" indent="-342900" algn="just">
              <a:buFont typeface="Wingdings" panose="05000000000000000000" pitchFamily="2" charset="2"/>
              <a:buChar char="v"/>
            </a:pPr>
            <a:r>
              <a:rPr lang="en-US" sz="2000" b="1" dirty="0"/>
              <a:t>To evaluate the feedback of the customers and improve their services to meet their expectations.</a:t>
            </a:r>
          </a:p>
        </p:txBody>
      </p:sp>
    </p:spTree>
    <p:extLst>
      <p:ext uri="{BB962C8B-B14F-4D97-AF65-F5344CB8AC3E}">
        <p14:creationId xmlns:p14="http://schemas.microsoft.com/office/powerpoint/2010/main" val="2069321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r>
              <a:rPr lang="en-US" sz="4000" b="1" dirty="0"/>
              <a:t>Skilled Required for Fulfilling Customer's Expectation</a:t>
            </a:r>
          </a:p>
        </p:txBody>
      </p:sp>
      <p:pic>
        <p:nvPicPr>
          <p:cNvPr id="8194" name="Picture 2" descr="Happy Customers! | Happy customers, Business video, Content marketing  strateg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5825" y="2400299"/>
            <a:ext cx="4879975" cy="36290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25475" y="1903749"/>
            <a:ext cx="6407150" cy="707886"/>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The hotel management has to be concerned about their duties to the customer for building customer loyalty</a:t>
            </a:r>
          </a:p>
        </p:txBody>
      </p:sp>
      <p:sp>
        <p:nvSpPr>
          <p:cNvPr id="4" name="TextBox 3"/>
          <p:cNvSpPr txBox="1"/>
          <p:nvPr/>
        </p:nvSpPr>
        <p:spPr>
          <a:xfrm>
            <a:off x="625475" y="3199148"/>
            <a:ext cx="6610350" cy="1015663"/>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The hotel staff are trained to provide professional and supreme service to the customer to meet their expectations (</a:t>
            </a:r>
            <a:r>
              <a:rPr lang="en-US" sz="2000" b="1" dirty="0" err="1"/>
              <a:t>Granito</a:t>
            </a:r>
            <a:r>
              <a:rPr lang="en-US" sz="2000" b="1" dirty="0"/>
              <a:t>, 2014).</a:t>
            </a:r>
          </a:p>
        </p:txBody>
      </p:sp>
      <p:sp>
        <p:nvSpPr>
          <p:cNvPr id="5" name="TextBox 4"/>
          <p:cNvSpPr txBox="1"/>
          <p:nvPr/>
        </p:nvSpPr>
        <p:spPr>
          <a:xfrm>
            <a:off x="625475" y="4572000"/>
            <a:ext cx="6610350" cy="1015663"/>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The management should maintain efficient communication with employees to ensure continuous services. </a:t>
            </a:r>
          </a:p>
        </p:txBody>
      </p:sp>
    </p:spTree>
    <p:extLst>
      <p:ext uri="{BB962C8B-B14F-4D97-AF65-F5344CB8AC3E}">
        <p14:creationId xmlns:p14="http://schemas.microsoft.com/office/powerpoint/2010/main" val="3827032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Strategies to Fulfill Customer's Expectations</a:t>
            </a:r>
          </a:p>
        </p:txBody>
      </p:sp>
      <p:pic>
        <p:nvPicPr>
          <p:cNvPr id="13314" name="Picture 2" descr="What is Customer Satisfaction? (And How to Accomplish 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301" y="2508037"/>
            <a:ext cx="4451349" cy="340836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524500" y="2069813"/>
            <a:ext cx="6248400" cy="707886"/>
          </a:xfrm>
          <a:prstGeom prst="rect">
            <a:avLst/>
          </a:prstGeom>
          <a:noFill/>
        </p:spPr>
        <p:txBody>
          <a:bodyPr wrap="square" rtlCol="0">
            <a:spAutoFit/>
          </a:bodyPr>
          <a:lstStyle/>
          <a:p>
            <a:pPr marL="342900" indent="-342900" algn="just">
              <a:buFont typeface="Wingdings" panose="05000000000000000000" pitchFamily="2" charset="2"/>
              <a:buChar char="§"/>
            </a:pPr>
            <a:r>
              <a:rPr lang="en-US" sz="2000" b="1" dirty="0"/>
              <a:t>Set catering menu according to the needs and preferences of the customers. </a:t>
            </a:r>
          </a:p>
        </p:txBody>
      </p:sp>
      <p:sp>
        <p:nvSpPr>
          <p:cNvPr id="4" name="TextBox 3"/>
          <p:cNvSpPr txBox="1"/>
          <p:nvPr/>
        </p:nvSpPr>
        <p:spPr>
          <a:xfrm>
            <a:off x="5524500" y="3196555"/>
            <a:ext cx="6153150" cy="1015663"/>
          </a:xfrm>
          <a:prstGeom prst="rect">
            <a:avLst/>
          </a:prstGeom>
          <a:noFill/>
        </p:spPr>
        <p:txBody>
          <a:bodyPr wrap="square" rtlCol="0">
            <a:spAutoFit/>
          </a:bodyPr>
          <a:lstStyle/>
          <a:p>
            <a:pPr marL="342900" indent="-342900" algn="just">
              <a:buFont typeface="Wingdings" panose="05000000000000000000" pitchFamily="2" charset="2"/>
              <a:buChar char="§"/>
            </a:pPr>
            <a:r>
              <a:rPr lang="en-US" sz="2000" b="1" dirty="0"/>
              <a:t>Implement a safety policy and train their employees to be more efficient and punctual in their services (Mensah, 2016).</a:t>
            </a:r>
          </a:p>
        </p:txBody>
      </p:sp>
      <p:sp>
        <p:nvSpPr>
          <p:cNvPr id="5" name="TextBox 4"/>
          <p:cNvSpPr txBox="1"/>
          <p:nvPr/>
        </p:nvSpPr>
        <p:spPr>
          <a:xfrm>
            <a:off x="5524500" y="4575535"/>
            <a:ext cx="6040437" cy="707886"/>
          </a:xfrm>
          <a:prstGeom prst="rect">
            <a:avLst/>
          </a:prstGeom>
          <a:noFill/>
        </p:spPr>
        <p:txBody>
          <a:bodyPr wrap="square" rtlCol="0">
            <a:spAutoFit/>
          </a:bodyPr>
          <a:lstStyle/>
          <a:p>
            <a:pPr marL="342900" indent="-342900" algn="just">
              <a:buFont typeface="Wingdings" panose="05000000000000000000" pitchFamily="2" charset="2"/>
              <a:buChar char="§"/>
            </a:pPr>
            <a:r>
              <a:rPr lang="en-US" sz="2000" b="1" dirty="0"/>
              <a:t>Optimize their website to ensure easy access to booking and hotel services</a:t>
            </a:r>
          </a:p>
        </p:txBody>
      </p:sp>
      <p:sp>
        <p:nvSpPr>
          <p:cNvPr id="6" name="TextBox 5"/>
          <p:cNvSpPr txBox="1"/>
          <p:nvPr/>
        </p:nvSpPr>
        <p:spPr>
          <a:xfrm>
            <a:off x="5695950" y="5834102"/>
            <a:ext cx="6134100" cy="707886"/>
          </a:xfrm>
          <a:prstGeom prst="rect">
            <a:avLst/>
          </a:prstGeom>
          <a:noFill/>
        </p:spPr>
        <p:txBody>
          <a:bodyPr wrap="square" rtlCol="0">
            <a:spAutoFit/>
          </a:bodyPr>
          <a:lstStyle/>
          <a:p>
            <a:pPr marL="285750" indent="-285750">
              <a:buFont typeface="Wingdings" panose="05000000000000000000" pitchFamily="2" charset="2"/>
              <a:buChar char="§"/>
            </a:pPr>
            <a:r>
              <a:rPr lang="en-US" sz="2000" b="1" dirty="0"/>
              <a:t>Use customer reviews for building a good reputation.</a:t>
            </a:r>
          </a:p>
          <a:p>
            <a:pPr marL="285750" indent="-285750">
              <a:buFont typeface="Wingdings" panose="05000000000000000000" pitchFamily="2" charset="2"/>
              <a:buChar char="§"/>
            </a:pPr>
            <a:endParaRPr lang="en-US" sz="2000" b="1" dirty="0"/>
          </a:p>
        </p:txBody>
      </p:sp>
    </p:spTree>
    <p:extLst>
      <p:ext uri="{BB962C8B-B14F-4D97-AF65-F5344CB8AC3E}">
        <p14:creationId xmlns:p14="http://schemas.microsoft.com/office/powerpoint/2010/main" val="2673806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Conclusion</a:t>
            </a:r>
          </a:p>
        </p:txBody>
      </p:sp>
      <p:pic>
        <p:nvPicPr>
          <p:cNvPr id="12294" name="Picture 6" descr="Twitter 上的 World Energy Day Conference：&quot;In conclusion, renewable energy  sources and energy efficiency are intertwined as efficiency in power  generation and its use, improves the sustainability of this energy in the  mark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875" y="2671761"/>
            <a:ext cx="4010025" cy="28956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09600" y="1933097"/>
            <a:ext cx="6696075"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In the hotel industry, customer satisfaction mostly relies on the services of the hotel. If the hotel has trained and experienced employees quality service will satisfy the customers. Satisfied and loyal customers have a great contribution to promoting and building a reputation for the hotels (</a:t>
            </a:r>
            <a:r>
              <a:rPr lang="en-US" sz="2000" b="1" dirty="0" err="1"/>
              <a:t>Kamin</a:t>
            </a:r>
            <a:r>
              <a:rPr lang="en-US" sz="2000" b="1" dirty="0"/>
              <a:t>, 2016). </a:t>
            </a:r>
          </a:p>
        </p:txBody>
      </p:sp>
      <p:sp>
        <p:nvSpPr>
          <p:cNvPr id="7" name="TextBox 6"/>
          <p:cNvSpPr txBox="1"/>
          <p:nvPr/>
        </p:nvSpPr>
        <p:spPr>
          <a:xfrm>
            <a:off x="519112" y="4314825"/>
            <a:ext cx="6586538" cy="1631216"/>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t>The hotel should recognize the loyal customers and give them extra benefits to encourage them. The customers will choose JW Marriot for the excellent service in a peaceful environment as well as the experience and well-trained employees chain</a:t>
            </a:r>
          </a:p>
        </p:txBody>
      </p:sp>
    </p:spTree>
    <p:extLst>
      <p:ext uri="{BB962C8B-B14F-4D97-AF65-F5344CB8AC3E}">
        <p14:creationId xmlns:p14="http://schemas.microsoft.com/office/powerpoint/2010/main" val="1481363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12192000" cy="1104900"/>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Reference</a:t>
            </a:r>
          </a:p>
        </p:txBody>
      </p:sp>
      <p:sp>
        <p:nvSpPr>
          <p:cNvPr id="3" name="TextBox 2"/>
          <p:cNvSpPr txBox="1"/>
          <p:nvPr/>
        </p:nvSpPr>
        <p:spPr>
          <a:xfrm>
            <a:off x="504825" y="1543050"/>
            <a:ext cx="11268075" cy="4801314"/>
          </a:xfrm>
          <a:prstGeom prst="rect">
            <a:avLst/>
          </a:prstGeom>
          <a:noFill/>
        </p:spPr>
        <p:txBody>
          <a:bodyPr wrap="square" rtlCol="0">
            <a:spAutoFit/>
          </a:bodyPr>
          <a:lstStyle/>
          <a:p>
            <a:r>
              <a:rPr lang="en-US" b="1" dirty="0" err="1"/>
              <a:t>Granito</a:t>
            </a:r>
            <a:r>
              <a:rPr lang="en-US" b="1" dirty="0"/>
              <a:t>, V.J. (2014) “American Psychological Association san Diego Marriot Hotel - August 12, 2010 division 47--Exercise and Sport Psychology Executive Committee meeting minutes,” </a:t>
            </a:r>
            <a:r>
              <a:rPr lang="en-US" b="1" i="1" dirty="0" err="1"/>
              <a:t>PsycEXTRA</a:t>
            </a:r>
            <a:r>
              <a:rPr lang="en-US" b="1" i="1" dirty="0"/>
              <a:t> Dataset</a:t>
            </a:r>
            <a:r>
              <a:rPr lang="en-US" b="1" dirty="0"/>
              <a:t> [Preprint]. Available at: https://doi.org/10.1037/e521362012-004. </a:t>
            </a:r>
          </a:p>
          <a:p>
            <a:endParaRPr lang="en-US" b="1" dirty="0"/>
          </a:p>
          <a:p>
            <a:r>
              <a:rPr lang="en-US" b="1" dirty="0" err="1"/>
              <a:t>Kamin</a:t>
            </a:r>
            <a:r>
              <a:rPr lang="en-US" b="1" dirty="0"/>
              <a:t>, M. (2016) “Customer service and the bottom line,” </a:t>
            </a:r>
            <a:r>
              <a:rPr lang="en-US" b="1" i="1" dirty="0"/>
              <a:t>Customer Service Training</a:t>
            </a:r>
            <a:r>
              <a:rPr lang="en-US" b="1" dirty="0"/>
              <a:t>, pp. 89–93. Available at: https://doi.org/10.4324/9780080455815-11. </a:t>
            </a:r>
          </a:p>
          <a:p>
            <a:endParaRPr lang="en-US" b="1" dirty="0"/>
          </a:p>
          <a:p>
            <a:r>
              <a:rPr lang="en-US" b="1" dirty="0" err="1"/>
              <a:t>Kasemsap</a:t>
            </a:r>
            <a:r>
              <a:rPr lang="en-US" b="1" dirty="0"/>
              <a:t>, K. (2015) “The role of marketing strategies in the Tourism Industry,” </a:t>
            </a:r>
            <a:r>
              <a:rPr lang="en-US" b="1" i="1" dirty="0"/>
              <a:t>Emerging Innovative Marketing Strategies in the Tourism Industry</a:t>
            </a:r>
            <a:r>
              <a:rPr lang="en-US" b="1" dirty="0"/>
              <a:t>, pp. 174–194. Available at: https://doi.org/10.4018/978-1-4666-8699-1.ch010. </a:t>
            </a:r>
          </a:p>
          <a:p>
            <a:endParaRPr lang="en-US" b="1" dirty="0"/>
          </a:p>
          <a:p>
            <a:r>
              <a:rPr lang="en-US" b="1" dirty="0"/>
              <a:t>Mensah, I. (2016) “Hotel Energy Efficiency Towards Sustainable Tourism,” </a:t>
            </a:r>
            <a:r>
              <a:rPr lang="en-US" b="1" i="1" dirty="0"/>
              <a:t>Journal of Hotel &amp; Business Management</a:t>
            </a:r>
            <a:r>
              <a:rPr lang="en-US" b="1" dirty="0"/>
              <a:t>, 03(01). Available at: https://doi.org/10.4172/2169-0286.1000e108. </a:t>
            </a:r>
          </a:p>
          <a:p>
            <a:endParaRPr lang="en-US" b="1" dirty="0"/>
          </a:p>
          <a:p>
            <a:r>
              <a:rPr lang="en-US" b="1" dirty="0"/>
              <a:t>Sharma, A. (2019) “Conference report – 7th International Conference on hydrogen and fuel cells during 9th – 11th December 2018 at Hotel Marriot Jodhpur, India,” </a:t>
            </a:r>
            <a:r>
              <a:rPr lang="en-US" b="1" i="1" dirty="0"/>
              <a:t>International Journal of Hydrogen Energy</a:t>
            </a:r>
            <a:r>
              <a:rPr lang="en-US" b="1" dirty="0"/>
              <a:t>, 44(12), pp. 6366–6368. Available at: https://doi.org/10.1016/j.ijhydene.2019.01.007. </a:t>
            </a:r>
          </a:p>
          <a:p>
            <a:endParaRPr lang="en-US" b="1" dirty="0"/>
          </a:p>
        </p:txBody>
      </p:sp>
    </p:spTree>
    <p:extLst>
      <p:ext uri="{BB962C8B-B14F-4D97-AF65-F5344CB8AC3E}">
        <p14:creationId xmlns:p14="http://schemas.microsoft.com/office/powerpoint/2010/main" val="19389599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2879</TotalTime>
  <Words>2024</Words>
  <Application>Microsoft Office PowerPoint</Application>
  <PresentationFormat>Widescreen</PresentationFormat>
  <Paragraphs>108</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Beatrice Hulub</dc:creator>
  <cp:lastModifiedBy>Beatrice Hulub</cp:lastModifiedBy>
  <cp:revision>2</cp:revision>
  <dcterms:created xsi:type="dcterms:W3CDTF">2023-02-05T11:02:09Z</dcterms:created>
  <dcterms:modified xsi:type="dcterms:W3CDTF">2023-02-09T09:31:47Z</dcterms:modified>
</cp:coreProperties>
</file>