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46"/>
  </p:normalViewPr>
  <p:slideViewPr>
    <p:cSldViewPr snapToGrid="0">
      <p:cViewPr varScale="1">
        <p:scale>
          <a:sx n="103" d="100"/>
          <a:sy n="103" d="100"/>
        </p:scale>
        <p:origin x="8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77F318-6CF9-2741-A2E1-7BAF70BD6BED}" type="datetimeFigureOut">
              <a:rPr lang="en-US" smtClean="0"/>
              <a:t>7/16/26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32D1E-E3A6-4741-882A-1B806FEFEBCE}" type="slidenum">
              <a:rPr lang="en-US" smtClean="0"/>
              <a:t>‹#›</a:t>
            </a:fld>
            <a:endParaRPr lang="en-US"/>
          </a:p>
        </p:txBody>
      </p:sp>
    </p:spTree>
    <p:extLst>
      <p:ext uri="{BB962C8B-B14F-4D97-AF65-F5344CB8AC3E}">
        <p14:creationId xmlns:p14="http://schemas.microsoft.com/office/powerpoint/2010/main" val="1193655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2132D1E-E3A6-4741-882A-1B806FEFEBCE}" type="slidenum">
              <a:rPr lang="en-US" smtClean="0"/>
              <a:t>5</a:t>
            </a:fld>
            <a:endParaRPr lang="en-US"/>
          </a:p>
        </p:txBody>
      </p:sp>
    </p:spTree>
    <p:extLst>
      <p:ext uri="{BB962C8B-B14F-4D97-AF65-F5344CB8AC3E}">
        <p14:creationId xmlns:p14="http://schemas.microsoft.com/office/powerpoint/2010/main" val="281858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2132D1E-E3A6-4741-882A-1B806FEFEBCE}" type="slidenum">
              <a:rPr lang="en-US" smtClean="0"/>
              <a:t>6</a:t>
            </a:fld>
            <a:endParaRPr lang="en-US"/>
          </a:p>
        </p:txBody>
      </p:sp>
    </p:spTree>
    <p:extLst>
      <p:ext uri="{BB962C8B-B14F-4D97-AF65-F5344CB8AC3E}">
        <p14:creationId xmlns:p14="http://schemas.microsoft.com/office/powerpoint/2010/main" val="10017011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18AD23A-2ABC-D344-8FE2-7C087D2A0966}" type="datetimeFigureOut">
              <a:rPr lang="en-US" smtClean="0"/>
              <a:t>7/16/26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1757922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8AD23A-2ABC-D344-8FE2-7C087D2A0966}" type="datetimeFigureOut">
              <a:rPr lang="en-US" smtClean="0"/>
              <a:t>7/16/26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1187618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8AD23A-2ABC-D344-8FE2-7C087D2A0966}" type="datetimeFigureOut">
              <a:rPr lang="en-US" smtClean="0"/>
              <a:t>7/16/26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1698949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18AD23A-2ABC-D344-8FE2-7C087D2A0966}" type="datetimeFigureOut">
              <a:rPr lang="en-US" smtClean="0"/>
              <a:t>7/16/26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3095843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18AD23A-2ABC-D344-8FE2-7C087D2A0966}" type="datetimeFigureOut">
              <a:rPr lang="en-US" smtClean="0"/>
              <a:t>7/16/26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1088255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18AD23A-2ABC-D344-8FE2-7C087D2A0966}" type="datetimeFigureOut">
              <a:rPr lang="en-US" smtClean="0"/>
              <a:t>7/16/26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832967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18AD23A-2ABC-D344-8FE2-7C087D2A0966}" type="datetimeFigureOut">
              <a:rPr lang="en-US" smtClean="0"/>
              <a:t>7/16/26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24640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8AD23A-2ABC-D344-8FE2-7C087D2A0966}" type="datetimeFigureOut">
              <a:rPr lang="en-US" smtClean="0"/>
              <a:t>7/16/26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1368483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8AD23A-2ABC-D344-8FE2-7C087D2A0966}" type="datetimeFigureOut">
              <a:rPr lang="en-US" smtClean="0"/>
              <a:t>7/16/26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2569893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8AD23A-2ABC-D344-8FE2-7C087D2A0966}" type="datetimeFigureOut">
              <a:rPr lang="en-US" smtClean="0"/>
              <a:t>7/16/26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3845241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8AD23A-2ABC-D344-8FE2-7C087D2A0966}" type="datetimeFigureOut">
              <a:rPr lang="en-US" smtClean="0"/>
              <a:t>7/16/26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38837409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8AD23A-2ABC-D344-8FE2-7C087D2A0966}" type="datetimeFigureOut">
              <a:rPr lang="en-US" smtClean="0"/>
              <a:t>7/16/26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FA70D-7674-DB49-AC2F-4CBEC9BC85A6}"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07974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18AD23A-2ABC-D344-8FE2-7C087D2A0966}" type="datetimeFigureOut">
              <a:rPr lang="en-US" smtClean="0"/>
              <a:t>7/16/26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1453081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18AD23A-2ABC-D344-8FE2-7C087D2A0966}" type="datetimeFigureOut">
              <a:rPr lang="en-US" smtClean="0"/>
              <a:t>7/16/26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7952688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18AD23A-2ABC-D344-8FE2-7C087D2A0966}" type="datetimeFigureOut">
              <a:rPr lang="en-US" smtClean="0"/>
              <a:t>7/16/26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2125804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8AD23A-2ABC-D344-8FE2-7C087D2A0966}" type="datetimeFigureOut">
              <a:rPr lang="en-US" smtClean="0"/>
              <a:t>7/16/26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1714828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8AD23A-2ABC-D344-8FE2-7C087D2A0966}" type="datetimeFigureOut">
              <a:rPr lang="en-US" smtClean="0"/>
              <a:t>7/16/26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4700173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18AD23A-2ABC-D344-8FE2-7C087D2A0966}" type="datetimeFigureOut">
              <a:rPr lang="en-US" smtClean="0"/>
              <a:t>7/16/26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FFA70D-7674-DB49-AC2F-4CBEC9BC85A6}" type="slidenum">
              <a:rPr lang="en-US" smtClean="0"/>
              <a:t>‹#›</a:t>
            </a:fld>
            <a:endParaRPr lang="en-US"/>
          </a:p>
        </p:txBody>
      </p:sp>
    </p:spTree>
    <p:extLst>
      <p:ext uri="{BB962C8B-B14F-4D97-AF65-F5344CB8AC3E}">
        <p14:creationId xmlns:p14="http://schemas.microsoft.com/office/powerpoint/2010/main" val="469050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018AD23A-2ABC-D344-8FE2-7C087D2A0966}" type="datetimeFigureOut">
              <a:rPr lang="en-US" smtClean="0"/>
              <a:t>7/16/26</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EFFA70D-7674-DB49-AC2F-4CBEC9BC85A6}" type="slidenum">
              <a:rPr lang="en-US" smtClean="0"/>
              <a:t>‹#›</a:t>
            </a:fld>
            <a:endParaRPr lang="en-US"/>
          </a:p>
        </p:txBody>
      </p:sp>
    </p:spTree>
    <p:extLst>
      <p:ext uri="{BB962C8B-B14F-4D97-AF65-F5344CB8AC3E}">
        <p14:creationId xmlns:p14="http://schemas.microsoft.com/office/powerpoint/2010/main" val="16277779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hyperlink" Target="https://www.nhs.uk/conditions/hiv-and-aids/" TargetMode="External"/><Relationship Id="rId2" Type="http://schemas.openxmlformats.org/officeDocument/2006/relationships/hyperlink" Target="https://www.bhiva.org/" TargetMode="External"/><Relationship Id="rId1" Type="http://schemas.openxmlformats.org/officeDocument/2006/relationships/slideLayout" Target="../slideLayouts/slideLayout18.xml"/><Relationship Id="rId6" Type="http://schemas.openxmlformats.org/officeDocument/2006/relationships/hyperlink" Target="https://www.who.int/news-room/fact-sheets/detail/hiv" TargetMode="External"/><Relationship Id="rId5" Type="http://schemas.openxmlformats.org/officeDocument/2006/relationships/hyperlink" Target="https://www.gov.uk/government/publications/hiv-annual-data-tables" TargetMode="External"/><Relationship Id="rId4" Type="http://schemas.openxmlformats.org/officeDocument/2006/relationships/hyperlink" Target="https://tht.org.uk/hiv/about-hiv"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6CE1B2-B429-FF5B-4602-3EAB4C3739FA}"/>
              </a:ext>
            </a:extLst>
          </p:cNvPr>
          <p:cNvSpPr>
            <a:spLocks noGrp="1"/>
          </p:cNvSpPr>
          <p:nvPr>
            <p:ph type="ctrTitle"/>
          </p:nvPr>
        </p:nvSpPr>
        <p:spPr>
          <a:xfrm>
            <a:off x="1437503" y="677519"/>
            <a:ext cx="9144000" cy="2387600"/>
          </a:xfrm>
        </p:spPr>
        <p:txBody>
          <a:bodyPr>
            <a:normAutofit/>
          </a:bodyPr>
          <a:lstStyle/>
          <a:p>
            <a:r>
              <a:rPr lang="en-US" sz="2400" dirty="0">
                <a:latin typeface="Arial" panose="020B0604020202020204" pitchFamily="34" charset="0"/>
                <a:cs typeface="Arial" panose="020B0604020202020204" pitchFamily="34" charset="0"/>
              </a:rPr>
              <a:t>Tamyne Cossa</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2507591</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LCHS4008</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Introduction to Public Health </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Gillian weaver</a:t>
            </a:r>
            <a:br>
              <a:rPr lang="en-US"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HIV in the Community: Case Study of Alex</a:t>
            </a:r>
            <a:endParaRPr lang="en-US"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77CD97F-382E-C955-542B-58922A67AD47}"/>
              </a:ext>
            </a:extLst>
          </p:cNvPr>
          <p:cNvSpPr txBox="1"/>
          <p:nvPr/>
        </p:nvSpPr>
        <p:spPr>
          <a:xfrm>
            <a:off x="1013254" y="4485503"/>
            <a:ext cx="10437341"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This presentation will discuss the case study of Alex, a 35-year-old man diagnosed with HIV. It will examine how HIV incidence is measured, monitored and controlled within the community, and discuss the factors affecting the health and wellbeing of people living with HIV.</a:t>
            </a:r>
          </a:p>
        </p:txBody>
      </p:sp>
    </p:spTree>
    <p:extLst>
      <p:ext uri="{BB962C8B-B14F-4D97-AF65-F5344CB8AC3E}">
        <p14:creationId xmlns:p14="http://schemas.microsoft.com/office/powerpoint/2010/main" val="399181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7908-BDD6-2D05-4C9A-A0E5ACCA0D64}"/>
              </a:ext>
            </a:extLst>
          </p:cNvPr>
          <p:cNvSpPr>
            <a:spLocks noGrp="1"/>
          </p:cNvSpPr>
          <p:nvPr>
            <p:ph type="title"/>
          </p:nvPr>
        </p:nvSpPr>
        <p:spPr>
          <a:xfrm>
            <a:off x="815546" y="-283261"/>
            <a:ext cx="10515600" cy="1325563"/>
          </a:xfrm>
        </p:spPr>
        <p:txBody>
          <a:bodyPr/>
          <a:lstStyle/>
          <a:p>
            <a:r>
              <a:rPr lang="en-US" dirty="0">
                <a:latin typeface="Arial" panose="020B0604020202020204" pitchFamily="34" charset="0"/>
                <a:cs typeface="Arial" panose="020B0604020202020204" pitchFamily="34" charset="0"/>
              </a:rPr>
              <a:t>Overview of the case</a:t>
            </a:r>
          </a:p>
        </p:txBody>
      </p:sp>
      <p:sp>
        <p:nvSpPr>
          <p:cNvPr id="3" name="Content Placeholder 2">
            <a:extLst>
              <a:ext uri="{FF2B5EF4-FFF2-40B4-BE49-F238E27FC236}">
                <a16:creationId xmlns:a16="http://schemas.microsoft.com/office/drawing/2014/main" id="{A355E2B2-723F-7793-F164-ADE85F375FF0}"/>
              </a:ext>
            </a:extLst>
          </p:cNvPr>
          <p:cNvSpPr>
            <a:spLocks noGrp="1"/>
          </p:cNvSpPr>
          <p:nvPr>
            <p:ph idx="1"/>
          </p:nvPr>
        </p:nvSpPr>
        <p:spPr>
          <a:xfrm>
            <a:off x="200798" y="1115498"/>
            <a:ext cx="7621030" cy="5464861"/>
          </a:xfrm>
        </p:spPr>
        <p:txBody>
          <a:bodyPr>
            <a:normAutofit fontScale="77500" lnSpcReduction="20000"/>
          </a:bodyPr>
          <a:lstStyle/>
          <a:p>
            <a:pPr marL="0" indent="0">
              <a:buNone/>
            </a:pPr>
            <a:r>
              <a:rPr lang="en-GB" sz="2200" b="1" dirty="0">
                <a:latin typeface="Arial" panose="020B0604020202020204" pitchFamily="34" charset="0"/>
                <a:cs typeface="Arial" panose="020B0604020202020204" pitchFamily="34" charset="0"/>
              </a:rPr>
              <a:t>Alex's Case</a:t>
            </a:r>
          </a:p>
          <a:p>
            <a:r>
              <a:rPr lang="en-GB" sz="2200" dirty="0">
                <a:latin typeface="Arial" panose="020B0604020202020204" pitchFamily="34" charset="0"/>
                <a:cs typeface="Arial" panose="020B0604020202020204" pitchFamily="34" charset="0"/>
              </a:rPr>
              <a:t>35 years old</a:t>
            </a:r>
          </a:p>
          <a:p>
            <a:r>
              <a:rPr lang="en-GB" sz="2200" dirty="0">
                <a:latin typeface="Arial" panose="020B0604020202020204" pitchFamily="34" charset="0"/>
                <a:cs typeface="Arial" panose="020B0604020202020204" pitchFamily="34" charset="0"/>
              </a:rPr>
              <a:t>Married with two young children</a:t>
            </a:r>
          </a:p>
          <a:p>
            <a:r>
              <a:rPr lang="en-GB" sz="2200" dirty="0">
                <a:latin typeface="Arial" panose="020B0604020202020204" pitchFamily="34" charset="0"/>
                <a:cs typeface="Arial" panose="020B0604020202020204" pitchFamily="34" charset="0"/>
              </a:rPr>
              <a:t>Long-distance truck driver</a:t>
            </a:r>
          </a:p>
          <a:p>
            <a:r>
              <a:rPr lang="en-GB" sz="2200" dirty="0">
                <a:latin typeface="Arial" panose="020B0604020202020204" pitchFamily="34" charset="0"/>
                <a:cs typeface="Arial" panose="020B0604020202020204" pitchFamily="34" charset="0"/>
              </a:rPr>
              <a:t>Frequently away from home</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Symptoms:</a:t>
            </a:r>
          </a:p>
          <a:p>
            <a:r>
              <a:rPr lang="en-GB" sz="2200" dirty="0">
                <a:latin typeface="Arial" panose="020B0604020202020204" pitchFamily="34" charset="0"/>
                <a:cs typeface="Arial" panose="020B0604020202020204" pitchFamily="34" charset="0"/>
              </a:rPr>
              <a:t>Weight loss</a:t>
            </a:r>
          </a:p>
          <a:p>
            <a:r>
              <a:rPr lang="en-GB" sz="2200" dirty="0">
                <a:latin typeface="Arial" panose="020B0604020202020204" pitchFamily="34" charset="0"/>
                <a:cs typeface="Arial" panose="020B0604020202020204" pitchFamily="34" charset="0"/>
              </a:rPr>
              <a:t>Persistent fever</a:t>
            </a:r>
          </a:p>
          <a:p>
            <a:r>
              <a:rPr lang="en-GB" sz="2200" dirty="0">
                <a:latin typeface="Arial" panose="020B0604020202020204" pitchFamily="34" charset="0"/>
                <a:cs typeface="Arial" panose="020B0604020202020204" pitchFamily="34" charset="0"/>
              </a:rPr>
              <a:t>Chronic diarrhoea</a:t>
            </a:r>
          </a:p>
          <a:p>
            <a:r>
              <a:rPr lang="en-GB" sz="2200" dirty="0">
                <a:latin typeface="Arial" panose="020B0604020202020204" pitchFamily="34" charset="0"/>
                <a:cs typeface="Arial" panose="020B0604020202020204" pitchFamily="34" charset="0"/>
              </a:rPr>
              <a:t>Fatigue</a:t>
            </a:r>
          </a:p>
          <a:p>
            <a:r>
              <a:rPr lang="en-GB" sz="2200" dirty="0">
                <a:latin typeface="Arial" panose="020B0604020202020204" pitchFamily="34" charset="0"/>
                <a:cs typeface="Arial" panose="020B0604020202020204" pitchFamily="34" charset="0"/>
              </a:rPr>
              <a:t>Night sweats</a:t>
            </a:r>
          </a:p>
          <a:p>
            <a:r>
              <a:rPr lang="en-GB" sz="2200" dirty="0">
                <a:latin typeface="Arial" panose="020B0604020202020204" pitchFamily="34" charset="0"/>
                <a:cs typeface="Arial" panose="020B0604020202020204" pitchFamily="34" charset="0"/>
              </a:rPr>
              <a:t>Recurrent chest infections</a:t>
            </a:r>
          </a:p>
          <a:p>
            <a:r>
              <a:rPr lang="en-GB" sz="2200" dirty="0">
                <a:latin typeface="Arial" panose="020B0604020202020204" pitchFamily="34" charset="0"/>
                <a:cs typeface="Arial" panose="020B0604020202020204" pitchFamily="34" charset="0"/>
              </a:rPr>
              <a:t>HIV positive diagnosis</a:t>
            </a:r>
          </a:p>
          <a:p>
            <a:endParaRPr lang="en-GB" sz="2200" b="1" dirty="0">
              <a:latin typeface="Arial" panose="020B0604020202020204" pitchFamily="34" charset="0"/>
              <a:cs typeface="Arial" panose="020B0604020202020204" pitchFamily="34" charset="0"/>
            </a:endParaRPr>
          </a:p>
          <a:p>
            <a:endParaRPr lang="en-US" dirty="0"/>
          </a:p>
        </p:txBody>
      </p:sp>
      <p:sp>
        <p:nvSpPr>
          <p:cNvPr id="4" name="Rounded Rectangle 3">
            <a:extLst>
              <a:ext uri="{FF2B5EF4-FFF2-40B4-BE49-F238E27FC236}">
                <a16:creationId xmlns:a16="http://schemas.microsoft.com/office/drawing/2014/main" id="{91193F5F-0E9F-BFFE-A861-1DCD46F05FAB}"/>
              </a:ext>
            </a:extLst>
          </p:cNvPr>
          <p:cNvSpPr/>
          <p:nvPr/>
        </p:nvSpPr>
        <p:spPr>
          <a:xfrm>
            <a:off x="6363730" y="2965622"/>
            <a:ext cx="4967416" cy="3231978"/>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Why this matters</a:t>
            </a:r>
          </a:p>
          <a:p>
            <a:r>
              <a:rPr lang="en-GB" dirty="0">
                <a:latin typeface="Arial" panose="020B0604020202020204" pitchFamily="34" charset="0"/>
                <a:cs typeface="Arial" panose="020B0604020202020204" pitchFamily="34" charset="0"/>
              </a:rPr>
              <a:t>HIV weakens the immune system by attacking CD4 cells. (NHS, 2024)</a:t>
            </a:r>
          </a:p>
          <a:p>
            <a:r>
              <a:rPr lang="en-GB" dirty="0">
                <a:latin typeface="Arial" panose="020B0604020202020204" pitchFamily="34" charset="0"/>
                <a:cs typeface="Arial" panose="020B0604020202020204" pitchFamily="34" charset="0"/>
              </a:rPr>
              <a:t>Without treatment it can progress to AIDS. (World Health Organization [WHO], 2024)</a:t>
            </a:r>
          </a:p>
          <a:p>
            <a:r>
              <a:rPr lang="en-GB" dirty="0">
                <a:latin typeface="Arial" panose="020B0604020202020204" pitchFamily="34" charset="0"/>
                <a:cs typeface="Arial" panose="020B0604020202020204" pitchFamily="34" charset="0"/>
              </a:rPr>
              <a:t>Early diagnosis allows effective treatment and prevents transmission.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2023, around 107,000 people were living with HIV in England, with over 98% receiving treatment. (UKHSA, 2024)</a:t>
            </a:r>
          </a:p>
        </p:txBody>
      </p:sp>
    </p:spTree>
    <p:extLst>
      <p:ext uri="{BB962C8B-B14F-4D97-AF65-F5344CB8AC3E}">
        <p14:creationId xmlns:p14="http://schemas.microsoft.com/office/powerpoint/2010/main" val="39651769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74396-029F-A68A-357C-DBB2A474CEC7}"/>
              </a:ext>
            </a:extLst>
          </p:cNvPr>
          <p:cNvSpPr>
            <a:spLocks noGrp="1"/>
          </p:cNvSpPr>
          <p:nvPr>
            <p:ph type="title"/>
          </p:nvPr>
        </p:nvSpPr>
        <p:spPr>
          <a:xfrm>
            <a:off x="739346" y="-297657"/>
            <a:ext cx="10515600" cy="1325563"/>
          </a:xfrm>
        </p:spPr>
        <p:txBody>
          <a:bodyPr/>
          <a:lstStyle/>
          <a:p>
            <a:r>
              <a:rPr lang="en-US" dirty="0">
                <a:latin typeface="Arial" panose="020B0604020202020204" pitchFamily="34" charset="0"/>
                <a:cs typeface="Arial" panose="020B0604020202020204" pitchFamily="34" charset="0"/>
              </a:rPr>
              <a:t>Measuring the Disease </a:t>
            </a:r>
          </a:p>
        </p:txBody>
      </p:sp>
      <p:sp>
        <p:nvSpPr>
          <p:cNvPr id="3" name="Content Placeholder 2">
            <a:extLst>
              <a:ext uri="{FF2B5EF4-FFF2-40B4-BE49-F238E27FC236}">
                <a16:creationId xmlns:a16="http://schemas.microsoft.com/office/drawing/2014/main" id="{6F074BB6-F4B1-E635-7FA6-1FF8226F0DAF}"/>
              </a:ext>
            </a:extLst>
          </p:cNvPr>
          <p:cNvSpPr>
            <a:spLocks noGrp="1"/>
          </p:cNvSpPr>
          <p:nvPr>
            <p:ph idx="1"/>
          </p:nvPr>
        </p:nvSpPr>
        <p:spPr>
          <a:xfrm>
            <a:off x="98855" y="939114"/>
            <a:ext cx="11254946" cy="5553761"/>
          </a:xfrm>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Measuring HIV Incidence</a:t>
            </a:r>
          </a:p>
          <a:p>
            <a:r>
              <a:rPr lang="en-GB" sz="2200" dirty="0">
                <a:latin typeface="Arial" panose="020B0604020202020204" pitchFamily="34" charset="0"/>
                <a:cs typeface="Arial" panose="020B0604020202020204" pitchFamily="34" charset="0"/>
              </a:rPr>
              <a:t>Public health teams measure HIV through:</a:t>
            </a:r>
          </a:p>
          <a:p>
            <a:r>
              <a:rPr lang="en-GB" sz="2200" dirty="0">
                <a:latin typeface="Arial" panose="020B0604020202020204" pitchFamily="34" charset="0"/>
                <a:cs typeface="Arial" panose="020B0604020202020204" pitchFamily="34" charset="0"/>
              </a:rPr>
              <a:t>HIV testing programmes</a:t>
            </a:r>
          </a:p>
          <a:p>
            <a:r>
              <a:rPr lang="en-GB" sz="2200" dirty="0">
                <a:latin typeface="Arial" panose="020B0604020202020204" pitchFamily="34" charset="0"/>
                <a:cs typeface="Arial" panose="020B0604020202020204" pitchFamily="34" charset="0"/>
              </a:rPr>
              <a:t>GP and hospital reporting</a:t>
            </a:r>
          </a:p>
          <a:p>
            <a:r>
              <a:rPr lang="en-GB" sz="2200" dirty="0">
                <a:latin typeface="Arial" panose="020B0604020202020204" pitchFamily="34" charset="0"/>
                <a:cs typeface="Arial" panose="020B0604020202020204" pitchFamily="34" charset="0"/>
              </a:rPr>
              <a:t>National surveillance systems</a:t>
            </a:r>
          </a:p>
          <a:p>
            <a:r>
              <a:rPr lang="en-GB" sz="2200" dirty="0">
                <a:latin typeface="Arial" panose="020B0604020202020204" pitchFamily="34" charset="0"/>
                <a:cs typeface="Arial" panose="020B0604020202020204" pitchFamily="34" charset="0"/>
              </a:rPr>
              <a:t>Laboratory-confirmed diagnoses</a:t>
            </a:r>
          </a:p>
          <a:p>
            <a:r>
              <a:rPr lang="en-GB" sz="2200" dirty="0">
                <a:latin typeface="Arial" panose="020B0604020202020204" pitchFamily="34" charset="0"/>
                <a:cs typeface="Arial" panose="020B0604020202020204" pitchFamily="34" charset="0"/>
              </a:rPr>
              <a:t>Contact tracing</a:t>
            </a:r>
          </a:p>
          <a:p>
            <a:r>
              <a:rPr lang="en-GB" sz="2200" dirty="0">
                <a:latin typeface="Arial" panose="020B0604020202020204" pitchFamily="34" charset="0"/>
                <a:cs typeface="Arial" panose="020B0604020202020204" pitchFamily="34" charset="0"/>
              </a:rPr>
              <a:t>Population prevalence surveys </a:t>
            </a:r>
          </a:p>
          <a:p>
            <a:pPr marL="0" indent="0">
              <a:buNone/>
            </a:pPr>
            <a:r>
              <a:rPr lang="en-GB" sz="2200" dirty="0">
                <a:latin typeface="Arial" panose="020B0604020202020204" pitchFamily="34" charset="0"/>
                <a:cs typeface="Arial" panose="020B0604020202020204" pitchFamily="34" charset="0"/>
              </a:rPr>
              <a:t>(UKHSA, 2024)</a:t>
            </a:r>
          </a:p>
          <a:p>
            <a:pPr marL="0" indent="0">
              <a:buNone/>
            </a:pPr>
            <a:endParaRPr lang="en-GB" sz="2200" b="1" dirty="0">
              <a:latin typeface="Arial" panose="020B0604020202020204" pitchFamily="34" charset="0"/>
              <a:cs typeface="Arial" panose="020B0604020202020204" pitchFamily="34" charset="0"/>
            </a:endParaRPr>
          </a:p>
          <a:p>
            <a:pPr marL="0" indent="0">
              <a:buNone/>
            </a:pPr>
            <a:r>
              <a:rPr lang="en-GB" sz="2200" b="1" dirty="0">
                <a:latin typeface="Arial" panose="020B0604020202020204" pitchFamily="34" charset="0"/>
                <a:cs typeface="Arial" panose="020B0604020202020204" pitchFamily="34" charset="0"/>
              </a:rPr>
              <a:t>Why measure?</a:t>
            </a:r>
          </a:p>
          <a:p>
            <a:r>
              <a:rPr lang="en-GB" sz="2200" dirty="0">
                <a:latin typeface="Arial" panose="020B0604020202020204" pitchFamily="34" charset="0"/>
                <a:cs typeface="Arial" panose="020B0604020202020204" pitchFamily="34" charset="0"/>
              </a:rPr>
              <a:t>Identifies new cases</a:t>
            </a:r>
          </a:p>
          <a:p>
            <a:r>
              <a:rPr lang="en-GB" sz="2200" dirty="0">
                <a:latin typeface="Arial" panose="020B0604020202020204" pitchFamily="34" charset="0"/>
                <a:cs typeface="Arial" panose="020B0604020202020204" pitchFamily="34" charset="0"/>
              </a:rPr>
              <a:t>Detects high-risk populations</a:t>
            </a:r>
          </a:p>
          <a:p>
            <a:r>
              <a:rPr lang="en-GB" sz="2200" dirty="0">
                <a:latin typeface="Arial" panose="020B0604020202020204" pitchFamily="34" charset="0"/>
                <a:cs typeface="Arial" panose="020B0604020202020204" pitchFamily="34" charset="0"/>
              </a:rPr>
              <a:t>Allocates healthcare resources</a:t>
            </a:r>
          </a:p>
          <a:p>
            <a:r>
              <a:rPr lang="en-GB" sz="2200" dirty="0">
                <a:latin typeface="Arial" panose="020B0604020202020204" pitchFamily="34" charset="0"/>
                <a:cs typeface="Arial" panose="020B0604020202020204" pitchFamily="34" charset="0"/>
              </a:rPr>
              <a:t>Plans prevention programmes</a:t>
            </a:r>
          </a:p>
          <a:p>
            <a:pPr marL="0" indent="0">
              <a:buNone/>
            </a:pPr>
            <a:endParaRPr lang="en-US" dirty="0"/>
          </a:p>
        </p:txBody>
      </p:sp>
    </p:spTree>
    <p:extLst>
      <p:ext uri="{BB962C8B-B14F-4D97-AF65-F5344CB8AC3E}">
        <p14:creationId xmlns:p14="http://schemas.microsoft.com/office/powerpoint/2010/main" val="6308234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3C393-0252-0B08-430E-7FA341886B77}"/>
              </a:ext>
            </a:extLst>
          </p:cNvPr>
          <p:cNvSpPr>
            <a:spLocks noGrp="1"/>
          </p:cNvSpPr>
          <p:nvPr>
            <p:ph type="title"/>
          </p:nvPr>
        </p:nvSpPr>
        <p:spPr>
          <a:xfrm>
            <a:off x="838200" y="0"/>
            <a:ext cx="10515600" cy="1325563"/>
          </a:xfrm>
        </p:spPr>
        <p:txBody>
          <a:bodyPr/>
          <a:lstStyle/>
          <a:p>
            <a:r>
              <a:rPr lang="en-US" dirty="0">
                <a:latin typeface="Arial" panose="020B0604020202020204" pitchFamily="34" charset="0"/>
                <a:cs typeface="Arial" panose="020B0604020202020204" pitchFamily="34" charset="0"/>
              </a:rPr>
              <a:t>Monitoring and Controlling HIV</a:t>
            </a:r>
          </a:p>
        </p:txBody>
      </p:sp>
      <p:sp>
        <p:nvSpPr>
          <p:cNvPr id="3" name="Content Placeholder 2">
            <a:extLst>
              <a:ext uri="{FF2B5EF4-FFF2-40B4-BE49-F238E27FC236}">
                <a16:creationId xmlns:a16="http://schemas.microsoft.com/office/drawing/2014/main" id="{18F5A809-8935-AE32-B461-3133008A1B8B}"/>
              </a:ext>
            </a:extLst>
          </p:cNvPr>
          <p:cNvSpPr>
            <a:spLocks noGrp="1"/>
          </p:cNvSpPr>
          <p:nvPr>
            <p:ph idx="1"/>
          </p:nvPr>
        </p:nvSpPr>
        <p:spPr>
          <a:xfrm>
            <a:off x="578707" y="1504348"/>
            <a:ext cx="8355227" cy="5131229"/>
          </a:xfrm>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Monitoring</a:t>
            </a:r>
          </a:p>
          <a:p>
            <a:r>
              <a:rPr lang="en-GB" dirty="0">
                <a:latin typeface="Arial" panose="020B0604020202020204" pitchFamily="34" charset="0"/>
                <a:cs typeface="Arial" panose="020B0604020202020204" pitchFamily="34" charset="0"/>
              </a:rPr>
              <a:t>Routine surveillance</a:t>
            </a:r>
          </a:p>
          <a:p>
            <a:r>
              <a:rPr lang="en-GB" dirty="0">
                <a:latin typeface="Arial" panose="020B0604020202020204" pitchFamily="34" charset="0"/>
                <a:cs typeface="Arial" panose="020B0604020202020204" pitchFamily="34" charset="0"/>
              </a:rPr>
              <a:t>Viral load monitoring</a:t>
            </a:r>
          </a:p>
          <a:p>
            <a:r>
              <a:rPr lang="en-GB" dirty="0">
                <a:latin typeface="Arial" panose="020B0604020202020204" pitchFamily="34" charset="0"/>
                <a:cs typeface="Arial" panose="020B0604020202020204" pitchFamily="34" charset="0"/>
              </a:rPr>
              <a:t>CD4 count monitoring</a:t>
            </a:r>
          </a:p>
          <a:p>
            <a:r>
              <a:rPr lang="en-GB" dirty="0">
                <a:latin typeface="Arial" panose="020B0604020202020204" pitchFamily="34" charset="0"/>
                <a:cs typeface="Arial" panose="020B0604020202020204" pitchFamily="34" charset="0"/>
              </a:rPr>
              <a:t>Regular sexual health screening</a:t>
            </a:r>
          </a:p>
          <a:p>
            <a:r>
              <a:rPr lang="en-GB" dirty="0">
                <a:latin typeface="Arial" panose="020B0604020202020204" pitchFamily="34" charset="0"/>
                <a:cs typeface="Arial" panose="020B0604020202020204" pitchFamily="34" charset="0"/>
              </a:rPr>
              <a:t>Monitoring treatment adherence</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Controlling HIV</a:t>
            </a:r>
          </a:p>
          <a:p>
            <a:r>
              <a:rPr lang="en-GB" dirty="0">
                <a:latin typeface="Arial" panose="020B0604020202020204" pitchFamily="34" charset="0"/>
                <a:cs typeface="Arial" panose="020B0604020202020204" pitchFamily="34" charset="0"/>
              </a:rPr>
              <a:t>Early diagnosis</a:t>
            </a:r>
          </a:p>
          <a:p>
            <a:r>
              <a:rPr lang="en-GB" dirty="0">
                <a:latin typeface="Arial" panose="020B0604020202020204" pitchFamily="34" charset="0"/>
                <a:cs typeface="Arial" panose="020B0604020202020204" pitchFamily="34" charset="0"/>
              </a:rPr>
              <a:t>Antiretroviral Therapy (ART) (NHS, 2024; BHIVA, 2023)</a:t>
            </a:r>
          </a:p>
          <a:p>
            <a:r>
              <a:rPr lang="en-GB" dirty="0">
                <a:latin typeface="Arial" panose="020B0604020202020204" pitchFamily="34" charset="0"/>
                <a:cs typeface="Arial" panose="020B0604020202020204" pitchFamily="34" charset="0"/>
              </a:rPr>
              <a:t>Condom promotion</a:t>
            </a:r>
          </a:p>
          <a:p>
            <a:r>
              <a:rPr lang="en-GB" dirty="0">
                <a:latin typeface="Arial" panose="020B0604020202020204" pitchFamily="34" charset="0"/>
                <a:cs typeface="Arial" panose="020B0604020202020204" pitchFamily="34" charset="0"/>
              </a:rPr>
              <a:t>Pre-Exposure Prophylaxis (</a:t>
            </a:r>
            <a:r>
              <a:rPr lang="en-GB" dirty="0" err="1">
                <a:latin typeface="Arial" panose="020B0604020202020204" pitchFamily="34" charset="0"/>
                <a:cs typeface="Arial" panose="020B0604020202020204" pitchFamily="34" charset="0"/>
              </a:rPr>
              <a:t>PrEP</a:t>
            </a:r>
            <a:r>
              <a:rPr lang="en-GB" dirty="0">
                <a:latin typeface="Arial" panose="020B0604020202020204" pitchFamily="34" charset="0"/>
                <a:cs typeface="Arial" panose="020B0604020202020204" pitchFamily="34" charset="0"/>
              </a:rPr>
              <a:t>) (NHS, 2024; BHIVA, 2023)</a:t>
            </a:r>
          </a:p>
          <a:p>
            <a:r>
              <a:rPr lang="en-GB" dirty="0">
                <a:latin typeface="Arial" panose="020B0604020202020204" pitchFamily="34" charset="0"/>
                <a:cs typeface="Arial" panose="020B0604020202020204" pitchFamily="34" charset="0"/>
              </a:rPr>
              <a:t>Post-Exposure Prophylaxis (PEP) (NHS, 2024; BHIVA, 2023)</a:t>
            </a:r>
          </a:p>
          <a:p>
            <a:r>
              <a:rPr lang="en-GB" dirty="0">
                <a:latin typeface="Arial" panose="020B0604020202020204" pitchFamily="34" charset="0"/>
                <a:cs typeface="Arial" panose="020B0604020202020204" pitchFamily="34" charset="0"/>
              </a:rPr>
              <a:t>Needle exchange programmes</a:t>
            </a:r>
          </a:p>
          <a:p>
            <a:r>
              <a:rPr lang="en-GB" dirty="0">
                <a:latin typeface="Arial" panose="020B0604020202020204" pitchFamily="34" charset="0"/>
                <a:cs typeface="Arial" panose="020B0604020202020204" pitchFamily="34" charset="0"/>
              </a:rPr>
              <a:t>Public education campaigns</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84655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5952-B5E0-2F46-409D-7E5624F37E8E}"/>
              </a:ext>
            </a:extLst>
          </p:cNvPr>
          <p:cNvSpPr>
            <a:spLocks noGrp="1"/>
          </p:cNvSpPr>
          <p:nvPr>
            <p:ph type="title"/>
          </p:nvPr>
        </p:nvSpPr>
        <p:spPr>
          <a:xfrm>
            <a:off x="0" y="26710"/>
            <a:ext cx="11872686" cy="1325563"/>
          </a:xfrm>
        </p:spPr>
        <p:txBody>
          <a:bodyPr/>
          <a:lstStyle/>
          <a:p>
            <a:r>
              <a:rPr lang="en-US" dirty="0">
                <a:latin typeface="Arial" panose="020B0604020202020204" pitchFamily="34" charset="0"/>
                <a:cs typeface="Arial" panose="020B0604020202020204" pitchFamily="34" charset="0"/>
              </a:rPr>
              <a:t>Factors affecting health and wellbeing</a:t>
            </a:r>
          </a:p>
        </p:txBody>
      </p:sp>
      <p:sp>
        <p:nvSpPr>
          <p:cNvPr id="4" name="Rounded Rectangle 3">
            <a:extLst>
              <a:ext uri="{FF2B5EF4-FFF2-40B4-BE49-F238E27FC236}">
                <a16:creationId xmlns:a16="http://schemas.microsoft.com/office/drawing/2014/main" id="{CB1360DC-EF76-4AA1-A880-9C538A6946D6}"/>
              </a:ext>
            </a:extLst>
          </p:cNvPr>
          <p:cNvSpPr/>
          <p:nvPr/>
        </p:nvSpPr>
        <p:spPr>
          <a:xfrm>
            <a:off x="1634818" y="1175762"/>
            <a:ext cx="2888343" cy="1687285"/>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Physical factors</a:t>
            </a:r>
          </a:p>
          <a:p>
            <a:r>
              <a:rPr lang="en-GB" dirty="0">
                <a:latin typeface="Arial" panose="020B0604020202020204" pitchFamily="34" charset="0"/>
                <a:cs typeface="Arial" panose="020B0604020202020204" pitchFamily="34" charset="0"/>
              </a:rPr>
              <a:t>Reduced immunity</a:t>
            </a:r>
          </a:p>
          <a:p>
            <a:r>
              <a:rPr lang="en-GB" dirty="0">
                <a:latin typeface="Arial" panose="020B0604020202020204" pitchFamily="34" charset="0"/>
                <a:cs typeface="Arial" panose="020B0604020202020204" pitchFamily="34" charset="0"/>
              </a:rPr>
              <a:t>Opportunistic infections</a:t>
            </a:r>
          </a:p>
          <a:p>
            <a:r>
              <a:rPr lang="en-GB" dirty="0">
                <a:latin typeface="Arial" panose="020B0604020202020204" pitchFamily="34" charset="0"/>
                <a:cs typeface="Arial" panose="020B0604020202020204" pitchFamily="34" charset="0"/>
              </a:rPr>
              <a:t>Medication side effects</a:t>
            </a:r>
          </a:p>
        </p:txBody>
      </p:sp>
      <p:sp>
        <p:nvSpPr>
          <p:cNvPr id="5" name="Rounded Rectangle 4">
            <a:extLst>
              <a:ext uri="{FF2B5EF4-FFF2-40B4-BE49-F238E27FC236}">
                <a16:creationId xmlns:a16="http://schemas.microsoft.com/office/drawing/2014/main" id="{E45559F1-410D-82C6-B2DC-83AE579A24CB}"/>
              </a:ext>
            </a:extLst>
          </p:cNvPr>
          <p:cNvSpPr/>
          <p:nvPr/>
        </p:nvSpPr>
        <p:spPr>
          <a:xfrm>
            <a:off x="1443750" y="4068881"/>
            <a:ext cx="4492593" cy="1627417"/>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Psychological factors</a:t>
            </a:r>
          </a:p>
          <a:p>
            <a:r>
              <a:rPr lang="en-GB" dirty="0">
                <a:latin typeface="Arial" panose="020B0604020202020204" pitchFamily="34" charset="0"/>
                <a:cs typeface="Arial" panose="020B0604020202020204" pitchFamily="34" charset="0"/>
              </a:rPr>
              <a:t>Anxiety</a:t>
            </a:r>
          </a:p>
          <a:p>
            <a:r>
              <a:rPr lang="en-GB" dirty="0">
                <a:latin typeface="Arial" panose="020B0604020202020204" pitchFamily="34" charset="0"/>
                <a:cs typeface="Arial" panose="020B0604020202020204" pitchFamily="34" charset="0"/>
              </a:rPr>
              <a:t>Depression</a:t>
            </a:r>
          </a:p>
          <a:p>
            <a:r>
              <a:rPr lang="en-GB" dirty="0">
                <a:latin typeface="Arial" panose="020B0604020202020204" pitchFamily="34" charset="0"/>
                <a:cs typeface="Arial" panose="020B0604020202020204" pitchFamily="34" charset="0"/>
              </a:rPr>
              <a:t>Fear of discrimination</a:t>
            </a:r>
          </a:p>
          <a:p>
            <a:r>
              <a:rPr lang="en-GB" dirty="0">
                <a:latin typeface="Arial" panose="020B0604020202020204" pitchFamily="34" charset="0"/>
                <a:cs typeface="Arial" panose="020B0604020202020204" pitchFamily="34" charset="0"/>
              </a:rPr>
              <a:t>Stigma (Terrence Higgins Trust, 2024; WHO, 2024)</a:t>
            </a:r>
          </a:p>
        </p:txBody>
      </p:sp>
      <p:sp>
        <p:nvSpPr>
          <p:cNvPr id="6" name="Rounded Rectangle 5">
            <a:extLst>
              <a:ext uri="{FF2B5EF4-FFF2-40B4-BE49-F238E27FC236}">
                <a16:creationId xmlns:a16="http://schemas.microsoft.com/office/drawing/2014/main" id="{CC13799B-0C3E-D097-4DE4-D93E1B746BE9}"/>
              </a:ext>
            </a:extLst>
          </p:cNvPr>
          <p:cNvSpPr/>
          <p:nvPr/>
        </p:nvSpPr>
        <p:spPr>
          <a:xfrm>
            <a:off x="7384215" y="1032925"/>
            <a:ext cx="2336211" cy="207554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Social factors</a:t>
            </a:r>
          </a:p>
          <a:p>
            <a:r>
              <a:rPr lang="en-GB" dirty="0">
                <a:latin typeface="Arial" panose="020B0604020202020204" pitchFamily="34" charset="0"/>
                <a:cs typeface="Arial" panose="020B0604020202020204" pitchFamily="34" charset="0"/>
              </a:rPr>
              <a:t>Family relationships</a:t>
            </a:r>
          </a:p>
          <a:p>
            <a:r>
              <a:rPr lang="en-GB" dirty="0">
                <a:latin typeface="Arial" panose="020B0604020202020204" pitchFamily="34" charset="0"/>
                <a:cs typeface="Arial" panose="020B0604020202020204" pitchFamily="34" charset="0"/>
              </a:rPr>
              <a:t>Employment</a:t>
            </a:r>
          </a:p>
          <a:p>
            <a:r>
              <a:rPr lang="en-GB" dirty="0">
                <a:latin typeface="Arial" panose="020B0604020202020204" pitchFamily="34" charset="0"/>
                <a:cs typeface="Arial" panose="020B0604020202020204" pitchFamily="34" charset="0"/>
              </a:rPr>
              <a:t>Financial pressures</a:t>
            </a:r>
          </a:p>
          <a:p>
            <a:r>
              <a:rPr lang="en-GB" dirty="0">
                <a:latin typeface="Arial" panose="020B0604020202020204" pitchFamily="34" charset="0"/>
                <a:cs typeface="Arial" panose="020B0604020202020204" pitchFamily="34" charset="0"/>
              </a:rPr>
              <a:t>Social isolation</a:t>
            </a:r>
          </a:p>
        </p:txBody>
      </p:sp>
      <p:sp>
        <p:nvSpPr>
          <p:cNvPr id="9" name="TextBox 8">
            <a:extLst>
              <a:ext uri="{FF2B5EF4-FFF2-40B4-BE49-F238E27FC236}">
                <a16:creationId xmlns:a16="http://schemas.microsoft.com/office/drawing/2014/main" id="{C4AB45F3-2BEE-7A0D-EADF-04CA9F41F152}"/>
              </a:ext>
            </a:extLst>
          </p:cNvPr>
          <p:cNvSpPr txBox="1"/>
          <p:nvPr/>
        </p:nvSpPr>
        <p:spPr>
          <a:xfrm>
            <a:off x="6422325" y="3744983"/>
            <a:ext cx="4908820" cy="2585323"/>
          </a:xfrm>
          <a:prstGeom prst="rect">
            <a:avLst/>
          </a:prstGeom>
          <a:solidFill>
            <a:schemeClr val="accent2">
              <a:lumMod val="40000"/>
              <a:lumOff val="60000"/>
            </a:schemeClr>
          </a:solidFill>
        </p:spPr>
        <p:txBody>
          <a:bodyPr wrap="square" rtlCol="0">
            <a:spAutoFit/>
          </a:bodyPr>
          <a:lstStyle/>
          <a:p>
            <a:r>
              <a:rPr lang="en-GB" b="1" dirty="0"/>
              <a:t>Alex's </a:t>
            </a:r>
            <a:r>
              <a:rPr lang="en-GB" b="1" dirty="0">
                <a:latin typeface="Arial" panose="020B0604020202020204" pitchFamily="34" charset="0"/>
                <a:cs typeface="Arial" panose="020B0604020202020204" pitchFamily="34" charset="0"/>
              </a:rPr>
              <a:t>situation</a:t>
            </a:r>
          </a:p>
          <a:p>
            <a:r>
              <a:rPr lang="en-GB" dirty="0"/>
              <a:t>Alex's job as a long-distance truck driver means he may find it difficult to attend regular appointments and maintain family support.</a:t>
            </a:r>
          </a:p>
          <a:p>
            <a:r>
              <a:rPr lang="en-GB" dirty="0"/>
              <a:t>His diagnosis may affect his relationship with his wife and raise concerns about protecting his family.</a:t>
            </a:r>
          </a:p>
          <a:p>
            <a:r>
              <a:rPr lang="en-GB" dirty="0"/>
              <a:t>Possible emotional distress</a:t>
            </a:r>
          </a:p>
          <a:p>
            <a:r>
              <a:rPr lang="en-GB" dirty="0"/>
              <a:t>Need for ongoing support</a:t>
            </a:r>
          </a:p>
          <a:p>
            <a:endParaRPr lang="en-US" dirty="0"/>
          </a:p>
        </p:txBody>
      </p:sp>
      <p:pic>
        <p:nvPicPr>
          <p:cNvPr id="11" name="Graphic 10" descr="Heart with solid fill">
            <a:extLst>
              <a:ext uri="{FF2B5EF4-FFF2-40B4-BE49-F238E27FC236}">
                <a16:creationId xmlns:a16="http://schemas.microsoft.com/office/drawing/2014/main" id="{8E3508B6-9585-E20B-55A3-C6EECAF722D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1101834"/>
            <a:ext cx="1687286" cy="1687286"/>
          </a:xfrm>
          <a:prstGeom prst="rect">
            <a:avLst/>
          </a:prstGeom>
        </p:spPr>
      </p:pic>
      <p:pic>
        <p:nvPicPr>
          <p:cNvPr id="13" name="Graphic 12" descr="Brain in head outline">
            <a:extLst>
              <a:ext uri="{FF2B5EF4-FFF2-40B4-BE49-F238E27FC236}">
                <a16:creationId xmlns:a16="http://schemas.microsoft.com/office/drawing/2014/main" id="{215A054F-2A7D-6C5D-28B1-36B7D4E72DA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92035" y="4409040"/>
            <a:ext cx="1655399" cy="1655399"/>
          </a:xfrm>
          <a:prstGeom prst="rect">
            <a:avLst/>
          </a:prstGeom>
        </p:spPr>
      </p:pic>
      <p:pic>
        <p:nvPicPr>
          <p:cNvPr id="15" name="Graphic 14" descr="Family with boy with solid fill">
            <a:extLst>
              <a:ext uri="{FF2B5EF4-FFF2-40B4-BE49-F238E27FC236}">
                <a16:creationId xmlns:a16="http://schemas.microsoft.com/office/drawing/2014/main" id="{47EBA871-B922-F296-50F9-704DF99184E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756799" y="1131769"/>
            <a:ext cx="1627416" cy="1627416"/>
          </a:xfrm>
          <a:prstGeom prst="rect">
            <a:avLst/>
          </a:prstGeom>
        </p:spPr>
      </p:pic>
    </p:spTree>
    <p:extLst>
      <p:ext uri="{BB962C8B-B14F-4D97-AF65-F5344CB8AC3E}">
        <p14:creationId xmlns:p14="http://schemas.microsoft.com/office/powerpoint/2010/main" val="32382074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bg/>
                                          </p:spTgt>
                                        </p:tgtEl>
                                        <p:attrNameLst>
                                          <p:attrName>style.visibility</p:attrName>
                                        </p:attrNameLst>
                                      </p:cBhvr>
                                      <p:to>
                                        <p:strVal val="visible"/>
                                      </p:to>
                                    </p:set>
                                    <p:anim calcmode="lin" valueType="num">
                                      <p:cBhvr additive="base">
                                        <p:cTn id="13" dur="500" fill="hold"/>
                                        <p:tgtEl>
                                          <p:spTgt spid="4">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4">
                                            <p:bg/>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additive="base">
                                        <p:cTn id="2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 calcmode="lin" valueType="num">
                                      <p:cBhvr additive="base">
                                        <p:cTn id="2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anim calcmode="lin" valueType="num">
                                      <p:cBhvr additive="base">
                                        <p:cTn id="41" dur="500" fill="hold"/>
                                        <p:tgtEl>
                                          <p:spTgt spid="5"/>
                                        </p:tgtEl>
                                        <p:attrNameLst>
                                          <p:attrName>ppt_x</p:attrName>
                                        </p:attrNameLst>
                                      </p:cBhvr>
                                      <p:tavLst>
                                        <p:tav tm="0">
                                          <p:val>
                                            <p:strVal val="#ppt_x"/>
                                          </p:val>
                                        </p:tav>
                                        <p:tav tm="100000">
                                          <p:val>
                                            <p:strVal val="#ppt_x"/>
                                          </p:val>
                                        </p:tav>
                                      </p:tavLst>
                                    </p:anim>
                                    <p:anim calcmode="lin" valueType="num">
                                      <p:cBhvr additive="base">
                                        <p:cTn id="4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6"/>
                                        </p:tgtEl>
                                        <p:attrNameLst>
                                          <p:attrName>style.visibility</p:attrName>
                                        </p:attrNameLst>
                                      </p:cBhvr>
                                      <p:to>
                                        <p:strVal val="visible"/>
                                      </p:to>
                                    </p:set>
                                    <p:anim calcmode="lin" valueType="num">
                                      <p:cBhvr additive="base">
                                        <p:cTn id="53" dur="500" fill="hold"/>
                                        <p:tgtEl>
                                          <p:spTgt spid="6"/>
                                        </p:tgtEl>
                                        <p:attrNameLst>
                                          <p:attrName>ppt_x</p:attrName>
                                        </p:attrNameLst>
                                      </p:cBhvr>
                                      <p:tavLst>
                                        <p:tav tm="0">
                                          <p:val>
                                            <p:strVal val="#ppt_x"/>
                                          </p:val>
                                        </p:tav>
                                        <p:tav tm="100000">
                                          <p:val>
                                            <p:strVal val="#ppt_x"/>
                                          </p:val>
                                        </p:tav>
                                      </p:tavLst>
                                    </p:anim>
                                    <p:anim calcmode="lin" valueType="num">
                                      <p:cBhvr additive="base">
                                        <p:cTn id="5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8" presetClass="emph" presetSubtype="0" fill="hold" grpId="0" nodeType="clickEffect">
                                  <p:stCondLst>
                                    <p:cond delay="0"/>
                                  </p:stCondLst>
                                  <p:childTnLst>
                                    <p:animRot by="21600000">
                                      <p:cBhvr>
                                        <p:cTn id="58" dur="2000" fill="hold"/>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P spid="5" grpId="0" animBg="1"/>
      <p:bldP spid="6"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8F829-8E1F-ED56-B690-97A26AC835CA}"/>
              </a:ext>
            </a:extLst>
          </p:cNvPr>
          <p:cNvSpPr>
            <a:spLocks noGrp="1"/>
          </p:cNvSpPr>
          <p:nvPr>
            <p:ph type="title"/>
          </p:nvPr>
        </p:nvSpPr>
        <p:spPr>
          <a:xfrm>
            <a:off x="135925" y="-179453"/>
            <a:ext cx="12329297" cy="1325563"/>
          </a:xfrm>
        </p:spPr>
        <p:txBody>
          <a:bodyPr/>
          <a:lstStyle/>
          <a:p>
            <a:r>
              <a:rPr lang="en-US" dirty="0">
                <a:latin typeface="Arial" panose="020B0604020202020204" pitchFamily="34" charset="0"/>
                <a:cs typeface="Arial" panose="020B0604020202020204" pitchFamily="34" charset="0"/>
              </a:rPr>
              <a:t>Community health education &amp; conclusion </a:t>
            </a:r>
          </a:p>
        </p:txBody>
      </p:sp>
      <p:sp>
        <p:nvSpPr>
          <p:cNvPr id="3" name="Content Placeholder 2">
            <a:extLst>
              <a:ext uri="{FF2B5EF4-FFF2-40B4-BE49-F238E27FC236}">
                <a16:creationId xmlns:a16="http://schemas.microsoft.com/office/drawing/2014/main" id="{84E96B5D-1E85-6CD4-5810-1C8DE81F340F}"/>
              </a:ext>
            </a:extLst>
          </p:cNvPr>
          <p:cNvSpPr>
            <a:spLocks noGrp="1"/>
          </p:cNvSpPr>
          <p:nvPr>
            <p:ph idx="1"/>
          </p:nvPr>
        </p:nvSpPr>
        <p:spPr>
          <a:xfrm>
            <a:off x="135925" y="956231"/>
            <a:ext cx="11446159" cy="5514182"/>
          </a:xfrm>
        </p:spPr>
        <p:txBody>
          <a:bodyPr>
            <a:normAutofit fontScale="25000" lnSpcReduction="20000"/>
          </a:bodyPr>
          <a:lstStyle/>
          <a:p>
            <a:pPr marL="0" indent="0">
              <a:buNone/>
            </a:pPr>
            <a:r>
              <a:rPr lang="en-GB" sz="5600" b="1" dirty="0">
                <a:latin typeface="Arial" panose="020B0604020202020204" pitchFamily="34" charset="0"/>
                <a:cs typeface="Arial" panose="020B0604020202020204" pitchFamily="34" charset="0"/>
              </a:rPr>
              <a:t>Community education should promote:</a:t>
            </a:r>
          </a:p>
          <a:p>
            <a:r>
              <a:rPr lang="en-GB" sz="5600" dirty="0">
                <a:latin typeface="Arial" panose="020B0604020202020204" pitchFamily="34" charset="0"/>
                <a:cs typeface="Arial" panose="020B0604020202020204" pitchFamily="34" charset="0"/>
              </a:rPr>
              <a:t>Safe sex practices</a:t>
            </a:r>
          </a:p>
          <a:p>
            <a:r>
              <a:rPr lang="en-GB" sz="5600" dirty="0">
                <a:latin typeface="Arial" panose="020B0604020202020204" pitchFamily="34" charset="0"/>
                <a:cs typeface="Arial" panose="020B0604020202020204" pitchFamily="34" charset="0"/>
              </a:rPr>
              <a:t>Condom use</a:t>
            </a:r>
          </a:p>
          <a:p>
            <a:r>
              <a:rPr lang="en-GB" sz="5600" dirty="0">
                <a:latin typeface="Arial" panose="020B0604020202020204" pitchFamily="34" charset="0"/>
                <a:cs typeface="Arial" panose="020B0604020202020204" pitchFamily="34" charset="0"/>
              </a:rPr>
              <a:t>Routine HIV testing</a:t>
            </a:r>
          </a:p>
          <a:p>
            <a:r>
              <a:rPr lang="en-GB" sz="5600" dirty="0" err="1">
                <a:latin typeface="Arial" panose="020B0604020202020204" pitchFamily="34" charset="0"/>
                <a:cs typeface="Arial" panose="020B0604020202020204" pitchFamily="34" charset="0"/>
              </a:rPr>
              <a:t>PrEP</a:t>
            </a:r>
            <a:r>
              <a:rPr lang="en-GB" sz="5600" dirty="0">
                <a:latin typeface="Arial" panose="020B0604020202020204" pitchFamily="34" charset="0"/>
                <a:cs typeface="Arial" panose="020B0604020202020204" pitchFamily="34" charset="0"/>
              </a:rPr>
              <a:t> and PEP awareness</a:t>
            </a:r>
          </a:p>
          <a:p>
            <a:r>
              <a:rPr lang="en-GB" sz="5600" dirty="0">
                <a:latin typeface="Arial" panose="020B0604020202020204" pitchFamily="34" charset="0"/>
                <a:cs typeface="Arial" panose="020B0604020202020204" pitchFamily="34" charset="0"/>
              </a:rPr>
              <a:t>Reducing stigma</a:t>
            </a:r>
          </a:p>
          <a:p>
            <a:r>
              <a:rPr lang="en-GB" sz="5600" dirty="0">
                <a:latin typeface="Arial" panose="020B0604020202020204" pitchFamily="34" charset="0"/>
                <a:cs typeface="Arial" panose="020B0604020202020204" pitchFamily="34" charset="0"/>
              </a:rPr>
              <a:t>Early treatment</a:t>
            </a:r>
          </a:p>
          <a:p>
            <a:r>
              <a:rPr lang="en-GB" sz="5600" dirty="0">
                <a:latin typeface="Arial" panose="020B0604020202020204" pitchFamily="34" charset="0"/>
                <a:cs typeface="Arial" panose="020B0604020202020204" pitchFamily="34" charset="0"/>
              </a:rPr>
              <a:t>U=U (Undetectable = </a:t>
            </a:r>
            <a:r>
              <a:rPr lang="en-GB" sz="5600" dirty="0" err="1">
                <a:latin typeface="Arial" panose="020B0604020202020204" pitchFamily="34" charset="0"/>
                <a:cs typeface="Arial" panose="020B0604020202020204" pitchFamily="34" charset="0"/>
              </a:rPr>
              <a:t>Untransmittable</a:t>
            </a:r>
            <a:r>
              <a:rPr lang="en-GB" sz="5600" dirty="0">
                <a:latin typeface="Arial" panose="020B0604020202020204" pitchFamily="34" charset="0"/>
                <a:cs typeface="Arial" panose="020B0604020202020204" pitchFamily="34" charset="0"/>
              </a:rPr>
              <a:t>)</a:t>
            </a:r>
            <a:endParaRPr lang="en-GB" sz="5600" b="1" dirty="0">
              <a:latin typeface="Arial" panose="020B0604020202020204" pitchFamily="34" charset="0"/>
              <a:cs typeface="Arial" panose="020B0604020202020204" pitchFamily="34" charset="0"/>
            </a:endParaRPr>
          </a:p>
          <a:p>
            <a:pPr marL="0" indent="0">
              <a:buNone/>
            </a:pPr>
            <a:r>
              <a:rPr lang="en-GB" sz="5600" b="1" dirty="0">
                <a:latin typeface="Arial" panose="020B0604020202020204" pitchFamily="34" charset="0"/>
                <a:cs typeface="Arial" panose="020B0604020202020204" pitchFamily="34" charset="0"/>
              </a:rPr>
              <a:t>Conclusion</a:t>
            </a:r>
          </a:p>
          <a:p>
            <a:r>
              <a:rPr lang="en-GB" sz="5600" dirty="0">
                <a:latin typeface="Arial" panose="020B0604020202020204" pitchFamily="34" charset="0"/>
                <a:cs typeface="Arial" panose="020B0604020202020204" pitchFamily="34" charset="0"/>
              </a:rPr>
              <a:t>Early diagnosis saves lives. </a:t>
            </a:r>
          </a:p>
          <a:p>
            <a:r>
              <a:rPr lang="en-GB" sz="5600" dirty="0">
                <a:latin typeface="Arial" panose="020B0604020202020204" pitchFamily="34" charset="0"/>
                <a:cs typeface="Arial" panose="020B0604020202020204" pitchFamily="34" charset="0"/>
              </a:rPr>
              <a:t>Continuous monitoring improves outcomes.</a:t>
            </a:r>
          </a:p>
          <a:p>
            <a:r>
              <a:rPr lang="en-GB" sz="5600" dirty="0">
                <a:latin typeface="Arial" panose="020B0604020202020204" pitchFamily="34" charset="0"/>
                <a:cs typeface="Arial" panose="020B0604020202020204" pitchFamily="34" charset="0"/>
              </a:rPr>
              <a:t>Prevention reduces new infections.</a:t>
            </a:r>
          </a:p>
          <a:p>
            <a:r>
              <a:rPr lang="en-GB" sz="5600" dirty="0">
                <a:latin typeface="Arial" panose="020B0604020202020204" pitchFamily="34" charset="0"/>
                <a:cs typeface="Arial" panose="020B0604020202020204" pitchFamily="34" charset="0"/>
              </a:rPr>
              <a:t>Education and reducing stigma are essential.</a:t>
            </a:r>
          </a:p>
          <a:p>
            <a:pPr marL="0" indent="0">
              <a:buNone/>
            </a:pPr>
            <a:r>
              <a:rPr lang="en-GB" sz="5600" dirty="0">
                <a:latin typeface="Arial" panose="020B0604020202020204" pitchFamily="34" charset="0"/>
                <a:cs typeface="Arial" panose="020B0604020202020204" pitchFamily="34" charset="0"/>
              </a:rPr>
              <a:t>To conclude, Alex's case highlights the importance of early diagnosis, effective surveillance and access to treatment. Through public health monitoring, prevention strategies and education, HIV can be managed effectively while reducing transmission and improving quality of life for those living with the condition.</a:t>
            </a: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3A81E2D-73C4-AC1C-2A44-562CF438EF06}"/>
              </a:ext>
            </a:extLst>
          </p:cNvPr>
          <p:cNvSpPr txBox="1"/>
          <p:nvPr/>
        </p:nvSpPr>
        <p:spPr>
          <a:xfrm>
            <a:off x="9531572" y="6488668"/>
            <a:ext cx="3057218" cy="369332"/>
          </a:xfrm>
          <a:prstGeom prst="rect">
            <a:avLst/>
          </a:prstGeom>
          <a:noFill/>
        </p:spPr>
        <p:txBody>
          <a:bodyPr wrap="square" rtlCol="0">
            <a:spAutoFit/>
          </a:bodyPr>
          <a:lstStyle/>
          <a:p>
            <a:r>
              <a:rPr lang="en-US" dirty="0"/>
              <a:t>(NHS, 2024; UKHSA, 2024)</a:t>
            </a:r>
          </a:p>
        </p:txBody>
      </p:sp>
    </p:spTree>
    <p:extLst>
      <p:ext uri="{BB962C8B-B14F-4D97-AF65-F5344CB8AC3E}">
        <p14:creationId xmlns:p14="http://schemas.microsoft.com/office/powerpoint/2010/main" val="4266852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DBEB-D4A8-B7B8-08A7-A0826EAA3FB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8DF434CF-75CD-A35E-5A73-33C418FFDE73}"/>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British HIV Association (BHIVA) (2023) </a:t>
            </a:r>
            <a:r>
              <a:rPr lang="en-GB" i="1" dirty="0">
                <a:latin typeface="Arial" panose="020B0604020202020204" pitchFamily="34" charset="0"/>
                <a:cs typeface="Arial" panose="020B0604020202020204" pitchFamily="34" charset="0"/>
              </a:rPr>
              <a:t>Standards of care for people living with HIV</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https://www.bhiva.org</a:t>
            </a:r>
            <a:r>
              <a:rPr lang="en-GB" dirty="0">
                <a:latin typeface="Arial" panose="020B0604020202020204" pitchFamily="34" charset="0"/>
                <a:cs typeface="Arial" panose="020B0604020202020204" pitchFamily="34" charset="0"/>
              </a:rPr>
              <a:t> (Accessed: 16 July 2026).</a:t>
            </a:r>
          </a:p>
          <a:p>
            <a:r>
              <a:rPr lang="en-GB" dirty="0">
                <a:latin typeface="Arial" panose="020B0604020202020204" pitchFamily="34" charset="0"/>
                <a:cs typeface="Arial" panose="020B0604020202020204" pitchFamily="34" charset="0"/>
              </a:rPr>
              <a:t>NHS (2024) </a:t>
            </a:r>
            <a:r>
              <a:rPr lang="en-GB" i="1" dirty="0">
                <a:latin typeface="Arial" panose="020B0604020202020204" pitchFamily="34" charset="0"/>
                <a:cs typeface="Arial" panose="020B0604020202020204" pitchFamily="34" charset="0"/>
              </a:rPr>
              <a:t>HIV and AIDS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https://www.nhs.uk/conditions/hiv-and-aids/</a:t>
            </a:r>
            <a:r>
              <a:rPr lang="en-GB" dirty="0">
                <a:latin typeface="Arial" panose="020B0604020202020204" pitchFamily="34" charset="0"/>
                <a:cs typeface="Arial" panose="020B0604020202020204" pitchFamily="34" charset="0"/>
              </a:rPr>
              <a:t> (Accessed: 16 July 2026).</a:t>
            </a:r>
          </a:p>
          <a:p>
            <a:r>
              <a:rPr lang="en-GB" dirty="0">
                <a:latin typeface="Arial" panose="020B0604020202020204" pitchFamily="34" charset="0"/>
                <a:cs typeface="Arial" panose="020B0604020202020204" pitchFamily="34" charset="0"/>
              </a:rPr>
              <a:t>Terrence Higgins Trust (2024) </a:t>
            </a:r>
            <a:r>
              <a:rPr lang="en-GB" i="1" dirty="0">
                <a:latin typeface="Arial" panose="020B0604020202020204" pitchFamily="34" charset="0"/>
                <a:cs typeface="Arial" panose="020B0604020202020204" pitchFamily="34" charset="0"/>
              </a:rPr>
              <a:t>About HIV</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https://tht.org.uk/hiv/about-hiv</a:t>
            </a:r>
            <a:r>
              <a:rPr lang="en-GB" dirty="0">
                <a:latin typeface="Arial" panose="020B0604020202020204" pitchFamily="34" charset="0"/>
                <a:cs typeface="Arial" panose="020B0604020202020204" pitchFamily="34" charset="0"/>
              </a:rPr>
              <a:t>    (Accessed: 16 July 2026).</a:t>
            </a:r>
          </a:p>
          <a:p>
            <a:r>
              <a:rPr lang="en-GB" dirty="0">
                <a:latin typeface="Arial" panose="020B0604020202020204" pitchFamily="34" charset="0"/>
                <a:cs typeface="Arial" panose="020B0604020202020204" pitchFamily="34" charset="0"/>
              </a:rPr>
              <a:t>UK Health Security Agency (2024) </a:t>
            </a:r>
            <a:r>
              <a:rPr lang="en-GB" i="1" dirty="0">
                <a:latin typeface="Arial" panose="020B0604020202020204" pitchFamily="34" charset="0"/>
                <a:cs typeface="Arial" panose="020B0604020202020204" pitchFamily="34" charset="0"/>
              </a:rPr>
              <a:t>HIV in England: 2024 report</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https://www.gov.uk/government/publications/hiv-annual-data-tables</a:t>
            </a:r>
            <a:r>
              <a:rPr lang="en-GB" dirty="0">
                <a:latin typeface="Arial" panose="020B0604020202020204" pitchFamily="34" charset="0"/>
                <a:cs typeface="Arial" panose="020B0604020202020204" pitchFamily="34" charset="0"/>
              </a:rPr>
              <a:t> (Accessed: 16 July 2026).</a:t>
            </a:r>
          </a:p>
          <a:p>
            <a:r>
              <a:rPr lang="en-GB" dirty="0">
                <a:latin typeface="Arial" panose="020B0604020202020204" pitchFamily="34" charset="0"/>
                <a:cs typeface="Arial" panose="020B0604020202020204" pitchFamily="34" charset="0"/>
              </a:rPr>
              <a:t>World Health Organization (2024) </a:t>
            </a:r>
            <a:r>
              <a:rPr lang="en-GB" i="1" dirty="0">
                <a:latin typeface="Arial" panose="020B0604020202020204" pitchFamily="34" charset="0"/>
                <a:cs typeface="Arial" panose="020B0604020202020204" pitchFamily="34" charset="0"/>
              </a:rPr>
              <a:t>HIV</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https://www.who.int/news-room/fact-sheets/detail/hiv</a:t>
            </a:r>
            <a:r>
              <a:rPr lang="en-GB" dirty="0">
                <a:latin typeface="Arial" panose="020B0604020202020204" pitchFamily="34" charset="0"/>
                <a:cs typeface="Arial" panose="020B0604020202020204" pitchFamily="34" charset="0"/>
              </a:rPr>
              <a:t> (Accessed: 16 July 2026).</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605901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39</TotalTime>
  <Words>677</Words>
  <Application>Microsoft Macintosh PowerPoint</Application>
  <PresentationFormat>Widescreen</PresentationFormat>
  <Paragraphs>99</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Tw Cen MT</vt:lpstr>
      <vt:lpstr>Droplet</vt:lpstr>
      <vt:lpstr>Tamyne Cossa 2507591 LCHS4008 Introduction to Public Health  Gillian weaver HIV in the Community: Case Study of Alex</vt:lpstr>
      <vt:lpstr>Overview of the case</vt:lpstr>
      <vt:lpstr>Measuring the Disease </vt:lpstr>
      <vt:lpstr>Monitoring and Controlling HIV</vt:lpstr>
      <vt:lpstr>Factors affecting health and wellbeing</vt:lpstr>
      <vt:lpstr>Community health education &amp; 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Tamyne Summer Cossa (2507591)</dc:creator>
  <cp:lastModifiedBy>Tamyne Summer Cossa (2507591)</cp:lastModifiedBy>
  <cp:revision>3</cp:revision>
  <dcterms:created xsi:type="dcterms:W3CDTF">2026-07-16T07:36:25Z</dcterms:created>
  <dcterms:modified xsi:type="dcterms:W3CDTF">2026-07-16T08:16:23Z</dcterms:modified>
</cp:coreProperties>
</file>