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F90A4-F2D5-DC9D-109F-74CED102F4FA}" v="499" dt="2020-03-15T19:08:02.778"/>
    <p1510:client id="{A92C325F-C288-1EE0-9A22-A5C868E86335}" v="24" dt="2020-03-15T17:11:05.123"/>
    <p1510:client id="{F9CFB91D-79B2-FB2C-0D27-5A0B07F146D3}" v="68" dt="2020-03-15T17:34:09.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3/15/2020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3859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1478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33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53568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5948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3/15/2020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5046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1485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2143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27970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1251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2459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3/15/2020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4177752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63" r:id="rId6"/>
    <p:sldLayoutId id="2147483759" r:id="rId7"/>
    <p:sldLayoutId id="2147483760" r:id="rId8"/>
    <p:sldLayoutId id="2147483761" r:id="rId9"/>
    <p:sldLayoutId id="2147483762"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businesslink.gov.uk/bdotg/action/layer?topicId=1073869186" TargetMode="External"/><Relationship Id="rId3" Type="http://schemas.openxmlformats.org/officeDocument/2006/relationships/hyperlink" Target="http://www.knowthis.com/general/marketplan.htm" TargetMode="External"/><Relationship Id="rId7" Type="http://schemas.openxmlformats.org/officeDocument/2006/relationships/hyperlink" Target="http://office.microsoft.com/en-us/templates/TC010178171033.aspx" TargetMode="External"/><Relationship Id="rId2" Type="http://schemas.openxmlformats.org/officeDocument/2006/relationships/hyperlink" Target="http://www.knowthis.com/tutorials/marketing/marketingplan1.htm" TargetMode="External"/><Relationship Id="rId1" Type="http://schemas.openxmlformats.org/officeDocument/2006/relationships/slideLayout" Target="../slideLayouts/slideLayout2.xml"/><Relationship Id="rId6" Type="http://schemas.openxmlformats.org/officeDocument/2006/relationships/hyperlink" Target="http://www.sba.gov/category/navigation-structure/starting-managing-business/managing-business/running-business/marketing" TargetMode="External"/><Relationship Id="rId5" Type="http://schemas.openxmlformats.org/officeDocument/2006/relationships/hyperlink" Target="http://www.library.georgetown.edu/bic/class/markpl.htm" TargetMode="External"/><Relationship Id="rId4" Type="http://schemas.openxmlformats.org/officeDocument/2006/relationships/hyperlink" Target="http://www.infotoday.com/mls/jun99/how-to.htm" TargetMode="External"/><Relationship Id="rId9" Type="http://schemas.openxmlformats.org/officeDocument/2006/relationships/hyperlink" Target="http://www.vatc.org/marketing/StrategicMarketingPlanFY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38C36C-DFD3-45E6-9716-CC88DD1AA142}"/>
              </a:ext>
            </a:extLst>
          </p:cNvPr>
          <p:cNvPicPr>
            <a:picLocks noChangeAspect="1"/>
          </p:cNvPicPr>
          <p:nvPr/>
        </p:nvPicPr>
        <p:blipFill rotWithShape="1">
          <a:blip r:embed="rId2"/>
          <a:srcRect t="9090" r="23418" b="8"/>
          <a:stretch/>
        </p:blipFill>
        <p:spPr>
          <a:xfrm>
            <a:off x="374847" y="10"/>
            <a:ext cx="11817153" cy="1883425"/>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532891"/>
            <a:ext cx="5705510" cy="1924550"/>
          </a:xfrm>
        </p:spPr>
        <p:txBody>
          <a:bodyPr anchor="b">
            <a:normAutofit/>
          </a:bodyPr>
          <a:lstStyle/>
          <a:p>
            <a:r>
              <a:rPr lang="en-US" sz="4800" dirty="0"/>
              <a:t>SIMONA GAVRILA</a:t>
            </a:r>
            <a:br>
              <a:rPr lang="en-US" sz="4800" dirty="0"/>
            </a:br>
            <a:r>
              <a:rPr lang="en-US" sz="4800" dirty="0"/>
              <a:t>1817180</a:t>
            </a:r>
          </a:p>
        </p:txBody>
      </p:sp>
      <p:sp>
        <p:nvSpPr>
          <p:cNvPr id="3" name="Subtitle 2"/>
          <p:cNvSpPr>
            <a:spLocks noGrp="1"/>
          </p:cNvSpPr>
          <p:nvPr>
            <p:ph type="subTitle" idx="1"/>
          </p:nvPr>
        </p:nvSpPr>
        <p:spPr>
          <a:xfrm>
            <a:off x="262320" y="3176394"/>
            <a:ext cx="10579434" cy="3149084"/>
          </a:xfrm>
        </p:spPr>
        <p:txBody>
          <a:bodyPr vert="horz" lIns="91440" tIns="45720" rIns="91440" bIns="45720" rtlCol="0" anchor="t">
            <a:normAutofit/>
          </a:bodyPr>
          <a:lstStyle/>
          <a:p>
            <a:r>
              <a:rPr lang="en-US" sz="3200"/>
              <a:t>MEMORY BOX PHOTO STUDIO</a:t>
            </a:r>
          </a:p>
          <a:p>
            <a:r>
              <a:rPr lang="en-US" sz="3200"/>
              <a:t>MARKETING MANAGER</a:t>
            </a:r>
            <a:endParaRPr lang="en-US" sz="32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E5E39-3C0D-4A9E-8E16-5DAA2ACD90DB}"/>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6D1FB3C6-2CCF-4E85-9C5E-23017E2FC9EC}"/>
              </a:ext>
            </a:extLst>
          </p:cNvPr>
          <p:cNvSpPr>
            <a:spLocks noGrp="1"/>
          </p:cNvSpPr>
          <p:nvPr>
            <p:ph idx="1"/>
          </p:nvPr>
        </p:nvSpPr>
        <p:spPr/>
        <p:txBody>
          <a:bodyPr vert="horz" lIns="91440" tIns="45720" rIns="91440" bIns="45720" rtlCol="0" anchor="t">
            <a:normAutofit/>
          </a:bodyPr>
          <a:lstStyle/>
          <a:p>
            <a:r>
              <a:rPr lang="en-US" dirty="0">
                <a:ea typeface="+mn-lt"/>
                <a:cs typeface="+mn-lt"/>
              </a:rPr>
              <a:t>MEMORY BOX IS A NEWLY PHOTO STUDIO LOCATED IN SWANSEA CITY CENTRE</a:t>
            </a:r>
            <a:endParaRPr lang="en-US" dirty="0"/>
          </a:p>
        </p:txBody>
      </p:sp>
    </p:spTree>
    <p:extLst>
      <p:ext uri="{BB962C8B-B14F-4D97-AF65-F5344CB8AC3E}">
        <p14:creationId xmlns:p14="http://schemas.microsoft.com/office/powerpoint/2010/main" val="1341907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15444-64C7-44AB-8BE4-9892579BE05E}"/>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94CBC42C-676F-4431-BCC2-25BA06E6883A}"/>
              </a:ext>
            </a:extLst>
          </p:cNvPr>
          <p:cNvSpPr>
            <a:spLocks noGrp="1"/>
          </p:cNvSpPr>
          <p:nvPr>
            <p:ph idx="1"/>
          </p:nvPr>
        </p:nvSpPr>
        <p:spPr/>
        <p:txBody>
          <a:bodyPr vert="horz" lIns="91440" tIns="45720" rIns="91440" bIns="45720" rtlCol="0" anchor="t">
            <a:normAutofit/>
          </a:bodyPr>
          <a:lstStyle/>
          <a:p>
            <a:r>
              <a:rPr lang="en-US" dirty="0">
                <a:ea typeface="+mn-lt"/>
                <a:cs typeface="+mn-lt"/>
              </a:rPr>
              <a:t>Our company aims to focus on a wide range of potential clients ranging from different age groups and also focusing on events/occasions (family, private corporate events), festive occasions.</a:t>
            </a:r>
            <a:endParaRPr lang="en-US" dirty="0"/>
          </a:p>
        </p:txBody>
      </p:sp>
    </p:spTree>
    <p:extLst>
      <p:ext uri="{BB962C8B-B14F-4D97-AF65-F5344CB8AC3E}">
        <p14:creationId xmlns:p14="http://schemas.microsoft.com/office/powerpoint/2010/main" val="70922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6E184-512C-4B35-B091-E07815DE8493}"/>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23BA9964-6EB4-483C-AE7A-358DC6EF9DF9}"/>
              </a:ext>
            </a:extLst>
          </p:cNvPr>
          <p:cNvSpPr>
            <a:spLocks noGrp="1"/>
          </p:cNvSpPr>
          <p:nvPr>
            <p:ph idx="1"/>
          </p:nvPr>
        </p:nvSpPr>
        <p:spPr/>
        <p:txBody>
          <a:bodyPr vert="horz" lIns="91440" tIns="45720" rIns="91440" bIns="45720" rtlCol="0" anchor="t">
            <a:normAutofit/>
          </a:bodyPr>
          <a:lstStyle/>
          <a:p>
            <a:r>
              <a:rPr lang="en-US" dirty="0">
                <a:ea typeface="+mn-lt"/>
                <a:cs typeface="+mn-lt"/>
              </a:rPr>
              <a:t>The memory box is unique in providing </a:t>
            </a:r>
            <a:r>
              <a:rPr lang="en-US" dirty="0" err="1">
                <a:ea typeface="+mn-lt"/>
                <a:cs typeface="+mn-lt"/>
              </a:rPr>
              <a:t>programmes</a:t>
            </a:r>
            <a:r>
              <a:rPr lang="en-US" dirty="0">
                <a:ea typeface="+mn-lt"/>
                <a:cs typeface="+mn-lt"/>
              </a:rPr>
              <a:t> that  capture the special moments of a family’s life. </a:t>
            </a:r>
          </a:p>
          <a:p>
            <a:r>
              <a:rPr lang="en-US" dirty="0">
                <a:ea typeface="+mn-lt"/>
                <a:cs typeface="+mn-lt"/>
              </a:rPr>
              <a:t>Such moments can easily slip by and be lost to busy working families.</a:t>
            </a:r>
            <a:endParaRPr lang="en-US" dirty="0"/>
          </a:p>
        </p:txBody>
      </p:sp>
    </p:spTree>
    <p:extLst>
      <p:ext uri="{BB962C8B-B14F-4D97-AF65-F5344CB8AC3E}">
        <p14:creationId xmlns:p14="http://schemas.microsoft.com/office/powerpoint/2010/main" val="619816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0EF38-2351-415A-9564-6B39D0891A49}"/>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97AEDCDF-5E6A-409A-ABD3-F3F2436873D2}"/>
              </a:ext>
            </a:extLst>
          </p:cNvPr>
          <p:cNvSpPr>
            <a:spLocks noGrp="1"/>
          </p:cNvSpPr>
          <p:nvPr>
            <p:ph idx="1"/>
          </p:nvPr>
        </p:nvSpPr>
        <p:spPr/>
        <p:txBody>
          <a:bodyPr vert="horz" lIns="91440" tIns="45720" rIns="91440" bIns="45720" rtlCol="0" anchor="t">
            <a:normAutofit/>
          </a:bodyPr>
          <a:lstStyle/>
          <a:p>
            <a:r>
              <a:rPr lang="en-US" dirty="0">
                <a:ea typeface="+mn-lt"/>
                <a:cs typeface="+mn-lt"/>
              </a:rPr>
              <a:t>We take the initiative to call upon them, if they suggest to arrange appointments to mark a specific stage of growth in their </a:t>
            </a:r>
            <a:r>
              <a:rPr lang="en-US" dirty="0" err="1">
                <a:ea typeface="+mn-lt"/>
                <a:cs typeface="+mn-lt"/>
              </a:rPr>
              <a:t>famiies</a:t>
            </a:r>
            <a:r>
              <a:rPr lang="en-US" dirty="0">
                <a:ea typeface="+mn-lt"/>
                <a:cs typeface="+mn-lt"/>
              </a:rPr>
              <a:t>.</a:t>
            </a:r>
            <a:endParaRPr lang="en-US" dirty="0"/>
          </a:p>
          <a:p>
            <a:r>
              <a:rPr lang="en-US" dirty="0">
                <a:ea typeface="+mn-lt"/>
                <a:cs typeface="+mn-lt"/>
              </a:rPr>
              <a:t> We are there, ready to take baby photos, high school pictures, wedding images and pictures for all our customers  professional needs.</a:t>
            </a:r>
            <a:endParaRPr lang="en-US" dirty="0"/>
          </a:p>
        </p:txBody>
      </p:sp>
    </p:spTree>
    <p:extLst>
      <p:ext uri="{BB962C8B-B14F-4D97-AF65-F5344CB8AC3E}">
        <p14:creationId xmlns:p14="http://schemas.microsoft.com/office/powerpoint/2010/main" val="2634078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4EE21-49E9-4D89-94C8-6BFC01C71E31}"/>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569186B5-2D23-439C-99B2-2F9E65021A24}"/>
              </a:ext>
            </a:extLst>
          </p:cNvPr>
          <p:cNvSpPr>
            <a:spLocks noGrp="1"/>
          </p:cNvSpPr>
          <p:nvPr>
            <p:ph idx="1"/>
          </p:nvPr>
        </p:nvSpPr>
        <p:spPr/>
        <p:txBody>
          <a:bodyPr vert="horz" lIns="91440" tIns="45720" rIns="91440" bIns="45720" rtlCol="0" anchor="t">
            <a:normAutofit/>
          </a:bodyPr>
          <a:lstStyle/>
          <a:p>
            <a:r>
              <a:rPr lang="en-US" dirty="0">
                <a:ea typeface="+mn-lt"/>
                <a:cs typeface="+mn-lt"/>
              </a:rPr>
              <a:t>Our competitive  advantage is that we not only provide an image, but a system of continuous portraits to capture unique moments in the life of a person.</a:t>
            </a:r>
            <a:endParaRPr lang="en-US" dirty="0"/>
          </a:p>
          <a:p>
            <a:r>
              <a:rPr lang="en-US" dirty="0">
                <a:ea typeface="+mn-lt"/>
                <a:cs typeface="+mn-lt"/>
              </a:rPr>
              <a:t> We then produce the digital version of their pictures easily and at a reasonable price, ready for distribution on the internet.</a:t>
            </a:r>
            <a:endParaRPr lang="en-US" dirty="0"/>
          </a:p>
        </p:txBody>
      </p:sp>
    </p:spTree>
    <p:extLst>
      <p:ext uri="{BB962C8B-B14F-4D97-AF65-F5344CB8AC3E}">
        <p14:creationId xmlns:p14="http://schemas.microsoft.com/office/powerpoint/2010/main" val="3608356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6BEA1-666B-44D5-A386-89A519942929}"/>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D6297410-C256-4D4B-B5C3-5E79FD6602DC}"/>
              </a:ext>
            </a:extLst>
          </p:cNvPr>
          <p:cNvSpPr>
            <a:spLocks noGrp="1"/>
          </p:cNvSpPr>
          <p:nvPr>
            <p:ph idx="1"/>
          </p:nvPr>
        </p:nvSpPr>
        <p:spPr/>
        <p:txBody>
          <a:bodyPr vert="horz" lIns="91440" tIns="45720" rIns="91440" bIns="45720" rtlCol="0" anchor="t">
            <a:normAutofit/>
          </a:bodyPr>
          <a:lstStyle/>
          <a:p>
            <a:r>
              <a:rPr lang="en-US" dirty="0">
                <a:ea typeface="+mn-lt"/>
                <a:cs typeface="+mn-lt"/>
              </a:rPr>
              <a:t>We will follow an aggressive marketing strategy because we assume that in order to win over consumers in the already competitive market, we need to adopt a aggressive marketing strategy. </a:t>
            </a:r>
            <a:endParaRPr lang="en-US" dirty="0"/>
          </a:p>
        </p:txBody>
      </p:sp>
    </p:spTree>
    <p:extLst>
      <p:ext uri="{BB962C8B-B14F-4D97-AF65-F5344CB8AC3E}">
        <p14:creationId xmlns:p14="http://schemas.microsoft.com/office/powerpoint/2010/main" val="257665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8EF5-2D53-4EF3-A4F9-E28765EDF44D}"/>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6DA162AC-8951-431B-A071-5401AFC48F1C}"/>
              </a:ext>
            </a:extLst>
          </p:cNvPr>
          <p:cNvSpPr>
            <a:spLocks noGrp="1"/>
          </p:cNvSpPr>
          <p:nvPr>
            <p:ph idx="1"/>
          </p:nvPr>
        </p:nvSpPr>
        <p:spPr/>
        <p:txBody>
          <a:bodyPr vert="horz" lIns="91440" tIns="45720" rIns="91440" bIns="45720" rtlCol="0" anchor="t">
            <a:normAutofit/>
          </a:bodyPr>
          <a:lstStyle/>
          <a:p>
            <a:r>
              <a:rPr lang="en-US" dirty="0">
                <a:ea typeface="+mn-lt"/>
                <a:cs typeface="+mn-lt"/>
              </a:rPr>
              <a:t>From our feasibility studies, we have been able to identify some of the platforms that will help us effectively raise awareness and promote our photography business.</a:t>
            </a:r>
            <a:endParaRPr lang="en-US" dirty="0"/>
          </a:p>
        </p:txBody>
      </p:sp>
    </p:spTree>
    <p:extLst>
      <p:ext uri="{BB962C8B-B14F-4D97-AF65-F5344CB8AC3E}">
        <p14:creationId xmlns:p14="http://schemas.microsoft.com/office/powerpoint/2010/main" val="3949635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A8D6-411F-4681-8F91-37052222F20F}"/>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0AE47145-B1B5-4953-9370-524380EEEA00}"/>
              </a:ext>
            </a:extLst>
          </p:cNvPr>
          <p:cNvSpPr>
            <a:spLocks noGrp="1"/>
          </p:cNvSpPr>
          <p:nvPr>
            <p:ph idx="1"/>
          </p:nvPr>
        </p:nvSpPr>
        <p:spPr/>
        <p:txBody>
          <a:bodyPr vert="horz" lIns="91440" tIns="45720" rIns="91440" bIns="45720" rtlCol="0" anchor="t">
            <a:normAutofit/>
          </a:bodyPr>
          <a:lstStyle/>
          <a:p>
            <a:r>
              <a:rPr lang="en-US" dirty="0">
                <a:ea typeface="+mn-lt"/>
                <a:cs typeface="+mn-lt"/>
              </a:rPr>
              <a:t> Here are some channels that we plan to use to promote and advertise our business:</a:t>
            </a:r>
          </a:p>
          <a:p>
            <a:r>
              <a:rPr lang="en-US" dirty="0">
                <a:ea typeface="+mn-lt"/>
                <a:cs typeface="+mn-lt"/>
              </a:rPr>
              <a:t>Place adverts on newspapers</a:t>
            </a:r>
          </a:p>
          <a:p>
            <a:r>
              <a:rPr lang="en-US" dirty="0">
                <a:ea typeface="+mn-lt"/>
                <a:cs typeface="+mn-lt"/>
              </a:rPr>
              <a:t>Post adverts on the internet and social media sites, such as Twitter, Facebook, Instagram and other, </a:t>
            </a:r>
          </a:p>
          <a:p>
            <a:r>
              <a:rPr lang="en-US" dirty="0">
                <a:ea typeface="+mn-lt"/>
                <a:cs typeface="+mn-lt"/>
              </a:rPr>
              <a:t>Attend photography exhibits and conferences, </a:t>
            </a:r>
          </a:p>
          <a:p>
            <a:endParaRPr lang="en-US" dirty="0">
              <a:ea typeface="+mn-lt"/>
              <a:cs typeface="+mn-lt"/>
            </a:endParaRPr>
          </a:p>
        </p:txBody>
      </p:sp>
    </p:spTree>
    <p:extLst>
      <p:ext uri="{BB962C8B-B14F-4D97-AF65-F5344CB8AC3E}">
        <p14:creationId xmlns:p14="http://schemas.microsoft.com/office/powerpoint/2010/main" val="2946958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0FD7-5145-4C35-8F8A-8A845C8F1834}"/>
              </a:ext>
            </a:extLst>
          </p:cNvPr>
          <p:cNvSpPr>
            <a:spLocks noGrp="1"/>
          </p:cNvSpPr>
          <p:nvPr>
            <p:ph type="title"/>
          </p:nvPr>
        </p:nvSpPr>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122CBAD6-D19D-4004-A9A1-1B13BD27D28F}"/>
              </a:ext>
            </a:extLst>
          </p:cNvPr>
          <p:cNvSpPr>
            <a:spLocks noGrp="1"/>
          </p:cNvSpPr>
          <p:nvPr>
            <p:ph idx="1"/>
          </p:nvPr>
        </p:nvSpPr>
        <p:spPr>
          <a:xfrm>
            <a:off x="1115568" y="2247987"/>
            <a:ext cx="10168128" cy="3924213"/>
          </a:xfrm>
        </p:spPr>
        <p:txBody>
          <a:bodyPr vert="horz" lIns="91440" tIns="45720" rIns="91440" bIns="45720" rtlCol="0" anchor="t">
            <a:normAutofit/>
          </a:bodyPr>
          <a:lstStyle/>
          <a:p>
            <a:r>
              <a:rPr lang="en-US" dirty="0">
                <a:ea typeface="+mn-lt"/>
                <a:cs typeface="+mn-lt"/>
              </a:rPr>
              <a:t>Engage on road shows periodically, </a:t>
            </a:r>
          </a:p>
          <a:p>
            <a:r>
              <a:rPr lang="en-US" dirty="0">
                <a:ea typeface="+mn-lt"/>
                <a:cs typeface="+mn-lt"/>
              </a:rPr>
              <a:t>Distribute fliers and leaflets to targeted areas </a:t>
            </a:r>
          </a:p>
          <a:p>
            <a:r>
              <a:rPr lang="en-US" dirty="0">
                <a:ea typeface="+mn-lt"/>
                <a:cs typeface="+mn-lt"/>
              </a:rPr>
              <a:t>Door to door and word of mouth promotions.</a:t>
            </a:r>
          </a:p>
          <a:p>
            <a:r>
              <a:rPr lang="en-US" dirty="0">
                <a:ea typeface="+mn-lt"/>
                <a:cs typeface="+mn-lt"/>
              </a:rPr>
              <a:t>Offer free services to some charity events that is close to our core believe (family, diversity etc.) in MEMORY BOX studio photos such as the YMCA charity shop, the British heart foundation and kids cancer charity among others.</a:t>
            </a:r>
          </a:p>
          <a:p>
            <a:endParaRPr lang="en-US" dirty="0"/>
          </a:p>
        </p:txBody>
      </p:sp>
    </p:spTree>
    <p:extLst>
      <p:ext uri="{BB962C8B-B14F-4D97-AF65-F5344CB8AC3E}">
        <p14:creationId xmlns:p14="http://schemas.microsoft.com/office/powerpoint/2010/main" val="1069594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3B50-1652-4DDA-926A-4CF8930506EB}"/>
              </a:ext>
            </a:extLst>
          </p:cNvPr>
          <p:cNvSpPr>
            <a:spLocks noGrp="1"/>
          </p:cNvSpPr>
          <p:nvPr>
            <p:ph type="title"/>
          </p:nvPr>
        </p:nvSpPr>
        <p:spPr>
          <a:xfrm>
            <a:off x="1115568" y="88565"/>
            <a:ext cx="10168128" cy="863274"/>
          </a:xfrm>
        </p:spPr>
        <p:txBody>
          <a:bodyPr/>
          <a:lstStyle/>
          <a:p>
            <a:r>
              <a:rPr lang="en-US" b="1" dirty="0"/>
              <a:t>MEMORY BOX</a:t>
            </a:r>
            <a:endParaRPr lang="en-US" dirty="0"/>
          </a:p>
        </p:txBody>
      </p:sp>
      <p:sp>
        <p:nvSpPr>
          <p:cNvPr id="3" name="Content Placeholder 2">
            <a:extLst>
              <a:ext uri="{FF2B5EF4-FFF2-40B4-BE49-F238E27FC236}">
                <a16:creationId xmlns:a16="http://schemas.microsoft.com/office/drawing/2014/main" id="{156F42DB-4673-4F11-AF35-528F10222FBF}"/>
              </a:ext>
            </a:extLst>
          </p:cNvPr>
          <p:cNvSpPr>
            <a:spLocks noGrp="1"/>
          </p:cNvSpPr>
          <p:nvPr>
            <p:ph idx="1"/>
          </p:nvPr>
        </p:nvSpPr>
        <p:spPr>
          <a:xfrm>
            <a:off x="252927" y="1471609"/>
            <a:ext cx="11692127" cy="5103157"/>
          </a:xfrm>
        </p:spPr>
        <p:txBody>
          <a:bodyPr vert="horz" lIns="91440" tIns="45720" rIns="91440" bIns="45720" rtlCol="0" anchor="t">
            <a:normAutofit fontScale="55000" lnSpcReduction="20000"/>
          </a:bodyPr>
          <a:lstStyle/>
          <a:p>
            <a:r>
              <a:rPr lang="en-US" dirty="0">
                <a:ea typeface="+mn-lt"/>
                <a:cs typeface="+mn-lt"/>
              </a:rPr>
              <a:t>hen, William A.. </a:t>
            </a:r>
            <a:r>
              <a:rPr lang="en-US" dirty="0">
                <a:latin typeface="Arial"/>
                <a:cs typeface="Arial"/>
              </a:rPr>
              <a:t> (2005). </a:t>
            </a:r>
            <a:r>
              <a:rPr lang="en-US" i="1" dirty="0">
                <a:latin typeface="Arial"/>
                <a:cs typeface="Arial"/>
              </a:rPr>
              <a:t>The Marketing Plan</a:t>
            </a:r>
            <a:r>
              <a:rPr lang="en-US" dirty="0">
                <a:latin typeface="Arial"/>
                <a:cs typeface="Arial"/>
              </a:rPr>
              <a:t>. Fourth Edition. John Wiley &amp; Sons, Inc.</a:t>
            </a:r>
            <a:endParaRPr lang="en-US" dirty="0"/>
          </a:p>
          <a:p>
            <a:r>
              <a:rPr lang="en-US" i="1" dirty="0">
                <a:ea typeface="+mn-lt"/>
                <a:cs typeface="+mn-lt"/>
              </a:rPr>
              <a:t>How to Write a Marketing Plan.</a:t>
            </a:r>
            <a:r>
              <a:rPr lang="en-US" dirty="0">
                <a:ea typeface="+mn-lt"/>
                <a:cs typeface="+mn-lt"/>
              </a:rPr>
              <a:t>  21 June 2006. &lt;</a:t>
            </a:r>
            <a:r>
              <a:rPr lang="en-US" dirty="0">
                <a:ea typeface="+mn-lt"/>
                <a:cs typeface="+mn-lt"/>
                <a:hlinkClick r:id="rId2"/>
              </a:rPr>
              <a:t>http://www.knowthis.com/tutorials/marketing/marketingplan1.htm</a:t>
            </a:r>
            <a:r>
              <a:rPr lang="en-US" dirty="0">
                <a:ea typeface="+mn-lt"/>
                <a:cs typeface="+mn-lt"/>
              </a:rPr>
              <a:t>&gt;</a:t>
            </a:r>
            <a:endParaRPr lang="en-US" dirty="0"/>
          </a:p>
          <a:p>
            <a:r>
              <a:rPr lang="en-US" i="1" dirty="0">
                <a:latin typeface="Arial"/>
                <a:cs typeface="Arial"/>
              </a:rPr>
              <a:t>How to Write a Marketing Plan and Sample Marketing Plans</a:t>
            </a:r>
            <a:r>
              <a:rPr lang="en-US" i="1" dirty="0">
                <a:ea typeface="+mn-lt"/>
                <a:cs typeface="+mn-lt"/>
              </a:rPr>
              <a:t>.</a:t>
            </a:r>
            <a:r>
              <a:rPr lang="en-US" dirty="0">
                <a:ea typeface="+mn-lt"/>
                <a:cs typeface="+mn-lt"/>
              </a:rPr>
              <a:t> 21 June 2006.  &lt;</a:t>
            </a:r>
            <a:r>
              <a:rPr lang="en-US" dirty="0">
                <a:ea typeface="+mn-lt"/>
                <a:cs typeface="+mn-lt"/>
                <a:hlinkClick r:id="rId3"/>
              </a:rPr>
              <a:t>http://www.knowthis.com/general/marketplan.htm</a:t>
            </a:r>
            <a:r>
              <a:rPr lang="en-US" dirty="0">
                <a:ea typeface="+mn-lt"/>
                <a:cs typeface="+mn-lt"/>
              </a:rPr>
              <a:t>&gt;</a:t>
            </a:r>
            <a:endParaRPr lang="en-US" dirty="0"/>
          </a:p>
          <a:p>
            <a:r>
              <a:rPr lang="en-US" i="1" dirty="0">
                <a:latin typeface="Arial"/>
                <a:cs typeface="Arial"/>
              </a:rPr>
              <a:t>How to Create a Marketing Plan.</a:t>
            </a:r>
            <a:r>
              <a:rPr lang="en-US" dirty="0">
                <a:latin typeface="Arial"/>
                <a:cs typeface="Arial"/>
              </a:rPr>
              <a:t> 21 June 2006.</a:t>
            </a:r>
            <a:r>
              <a:rPr lang="en-US" dirty="0">
                <a:ea typeface="+mn-lt"/>
                <a:cs typeface="+mn-lt"/>
              </a:rPr>
              <a:t> &lt;http://www.entrepreneur.com/marketing/marketingbasics/marketingplan/article43018.html&gt;</a:t>
            </a:r>
            <a:endParaRPr lang="en-US" dirty="0"/>
          </a:p>
          <a:p>
            <a:r>
              <a:rPr lang="en-US" dirty="0">
                <a:latin typeface="Arial"/>
                <a:cs typeface="Arial"/>
              </a:rPr>
              <a:t>Kassel</a:t>
            </a:r>
            <a:r>
              <a:rPr lang="en-US" i="1" dirty="0">
                <a:latin typeface="Arial"/>
                <a:cs typeface="Arial"/>
              </a:rPr>
              <a:t>, </a:t>
            </a:r>
            <a:r>
              <a:rPr lang="en-US" dirty="0">
                <a:latin typeface="Arial"/>
                <a:cs typeface="Arial"/>
              </a:rPr>
              <a:t>Amelia. </a:t>
            </a:r>
            <a:r>
              <a:rPr lang="en-US" i="1" dirty="0">
                <a:latin typeface="Arial"/>
                <a:cs typeface="Arial"/>
              </a:rPr>
              <a:t> How to Write a Marketing Plan. June 1999. </a:t>
            </a:r>
            <a:r>
              <a:rPr lang="en-US" dirty="0">
                <a:latin typeface="Arial"/>
                <a:cs typeface="Arial"/>
              </a:rPr>
              <a:t>&lt;</a:t>
            </a:r>
            <a:r>
              <a:rPr lang="en-US" dirty="0">
                <a:latin typeface="Arial"/>
                <a:cs typeface="Arial"/>
                <a:hlinkClick r:id="rId4"/>
              </a:rPr>
              <a:t>http://www.infotoday.com/mls/jun99/how-to.htm</a:t>
            </a:r>
            <a:r>
              <a:rPr lang="en-US" dirty="0">
                <a:latin typeface="Arial"/>
                <a:cs typeface="Arial"/>
              </a:rPr>
              <a:t>&gt;  Marketing Library Services.</a:t>
            </a:r>
            <a:endParaRPr lang="en-US" dirty="0"/>
          </a:p>
          <a:p>
            <a:r>
              <a:rPr lang="en-US" dirty="0">
                <a:latin typeface="Arial"/>
                <a:cs typeface="Arial"/>
              </a:rPr>
              <a:t>Kerin, Hartley, Berkowitz, </a:t>
            </a:r>
            <a:r>
              <a:rPr lang="en-US" dirty="0" err="1">
                <a:latin typeface="Arial"/>
                <a:cs typeface="Arial"/>
              </a:rPr>
              <a:t>Rudelius</a:t>
            </a:r>
            <a:r>
              <a:rPr lang="en-US" dirty="0">
                <a:latin typeface="Arial"/>
                <a:cs typeface="Arial"/>
              </a:rPr>
              <a:t>. (2006).  </a:t>
            </a:r>
            <a:r>
              <a:rPr lang="en-US" i="1" dirty="0">
                <a:latin typeface="Arial"/>
                <a:cs typeface="Arial"/>
              </a:rPr>
              <a:t>Marketing. </a:t>
            </a:r>
            <a:r>
              <a:rPr lang="en-US" dirty="0">
                <a:latin typeface="Arial"/>
                <a:cs typeface="Arial"/>
              </a:rPr>
              <a:t>Eighth Edition. McGraw-Hill Irwin.  </a:t>
            </a:r>
            <a:endParaRPr lang="en-US" dirty="0"/>
          </a:p>
          <a:p>
            <a:r>
              <a:rPr lang="en-US" dirty="0">
                <a:latin typeface="Arial"/>
                <a:cs typeface="Arial"/>
              </a:rPr>
              <a:t>Lehmann, Donald R. &amp; Winer, Russell S. (2002).  </a:t>
            </a:r>
            <a:r>
              <a:rPr lang="en-US" i="1" dirty="0">
                <a:latin typeface="Arial"/>
                <a:cs typeface="Arial"/>
              </a:rPr>
              <a:t>Analysis for Marketing Planning. </a:t>
            </a:r>
            <a:r>
              <a:rPr lang="en-US" dirty="0">
                <a:latin typeface="Arial"/>
                <a:cs typeface="Arial"/>
              </a:rPr>
              <a:t>Fifth Edition.  McGraw-Hill Irwin.  </a:t>
            </a:r>
            <a:endParaRPr lang="en-US" dirty="0"/>
          </a:p>
          <a:p>
            <a:r>
              <a:rPr lang="en-US" i="1" dirty="0">
                <a:latin typeface="Arial"/>
                <a:cs typeface="Arial"/>
              </a:rPr>
              <a:t>Marketing Advantage: Tools for Success.</a:t>
            </a:r>
            <a:r>
              <a:rPr lang="en-US" dirty="0">
                <a:latin typeface="Arial"/>
                <a:cs typeface="Arial"/>
              </a:rPr>
              <a:t> 31 July 2006. &lt;</a:t>
            </a:r>
            <a:r>
              <a:rPr lang="en-US" dirty="0">
                <a:latin typeface="Arial"/>
                <a:cs typeface="Arial"/>
                <a:hlinkClick r:id="rId5"/>
              </a:rPr>
              <a:t>http://www.library.georgetown.edu/bic/class/markpl.htm</a:t>
            </a:r>
            <a:r>
              <a:rPr lang="en-US" dirty="0">
                <a:latin typeface="Arial"/>
                <a:cs typeface="Arial"/>
              </a:rPr>
              <a:t>&gt; </a:t>
            </a:r>
            <a:endParaRPr lang="en-US" dirty="0"/>
          </a:p>
          <a:p>
            <a:r>
              <a:rPr lang="en-US" i="1" dirty="0">
                <a:ea typeface="+mn-lt"/>
                <a:cs typeface="+mn-lt"/>
              </a:rPr>
              <a:t>Marketing.  17</a:t>
            </a:r>
            <a:r>
              <a:rPr lang="en-US" dirty="0">
                <a:ea typeface="+mn-lt"/>
                <a:cs typeface="+mn-lt"/>
              </a:rPr>
              <a:t> April 2012. &lt;</a:t>
            </a:r>
            <a:r>
              <a:rPr lang="en-US" dirty="0">
                <a:ea typeface="+mn-lt"/>
                <a:cs typeface="+mn-lt"/>
                <a:hlinkClick r:id="rId6"/>
              </a:rPr>
              <a:t>http://www.sba.gov/category/navigation-structure/starting-managing-business/managing-business/running-business/marketing</a:t>
            </a:r>
            <a:r>
              <a:rPr lang="en-US" dirty="0">
                <a:ea typeface="+mn-lt"/>
                <a:cs typeface="+mn-lt"/>
              </a:rPr>
              <a:t>&gt;</a:t>
            </a:r>
            <a:endParaRPr lang="en-US" dirty="0"/>
          </a:p>
          <a:p>
            <a:r>
              <a:rPr lang="en-US" i="1" dirty="0">
                <a:latin typeface="Arial"/>
                <a:cs typeface="Arial"/>
              </a:rPr>
              <a:t>Marketing Plan Template.  </a:t>
            </a:r>
            <a:r>
              <a:rPr lang="en-US" dirty="0">
                <a:latin typeface="Arial"/>
                <a:cs typeface="Arial"/>
              </a:rPr>
              <a:t>21 June 2006. &lt;</a:t>
            </a:r>
            <a:r>
              <a:rPr lang="en-US" dirty="0">
                <a:latin typeface="Arial"/>
                <a:cs typeface="Arial"/>
                <a:hlinkClick r:id="rId7"/>
              </a:rPr>
              <a:t>http://office.microsoft.com/en-us/templates/TC010178171033.aspx</a:t>
            </a:r>
            <a:r>
              <a:rPr lang="en-US" dirty="0">
                <a:latin typeface="Arial"/>
                <a:cs typeface="Arial"/>
              </a:rPr>
              <a:t>&gt;</a:t>
            </a:r>
            <a:endParaRPr lang="en-US" dirty="0"/>
          </a:p>
          <a:p>
            <a:r>
              <a:rPr lang="en-US" i="1" dirty="0">
                <a:latin typeface="Arial"/>
                <a:cs typeface="Arial"/>
              </a:rPr>
              <a:t>Practical Advice for Businesses. </a:t>
            </a:r>
            <a:r>
              <a:rPr lang="en-US" dirty="0">
                <a:latin typeface="Arial"/>
                <a:cs typeface="Arial"/>
              </a:rPr>
              <a:t>21 June 2006. &lt;</a:t>
            </a:r>
            <a:r>
              <a:rPr lang="en-US" dirty="0">
                <a:latin typeface="Arial"/>
                <a:cs typeface="Arial"/>
                <a:hlinkClick r:id="rId8"/>
              </a:rPr>
              <a:t>http://www.businesslink.gov.uk/bdotg/action/layer?topicId=1073869186</a:t>
            </a:r>
            <a:r>
              <a:rPr lang="en-US" dirty="0">
                <a:latin typeface="Arial"/>
                <a:cs typeface="Arial"/>
              </a:rPr>
              <a:t>&gt;</a:t>
            </a:r>
            <a:endParaRPr lang="en-US" dirty="0"/>
          </a:p>
          <a:p>
            <a:r>
              <a:rPr lang="en-US" i="1" dirty="0">
                <a:latin typeface="Arial"/>
                <a:cs typeface="Arial"/>
              </a:rPr>
              <a:t>Virginia Tourism Corporation.</a:t>
            </a:r>
            <a:r>
              <a:rPr lang="en-US" dirty="0">
                <a:latin typeface="Arial"/>
                <a:cs typeface="Arial"/>
              </a:rPr>
              <a:t> 20 July 2006.  &lt;</a:t>
            </a:r>
            <a:r>
              <a:rPr lang="en-US" u="sng" dirty="0">
                <a:ea typeface="+mn-lt"/>
                <a:cs typeface="+mn-lt"/>
                <a:hlinkClick r:id="rId9"/>
              </a:rPr>
              <a:t>http://www.vatc.org/marketing/StrategicMarketingPlanFY06.pdf</a:t>
            </a:r>
            <a:r>
              <a:rPr lang="en-US" dirty="0">
                <a:ea typeface="+mn-lt"/>
                <a:cs typeface="+mn-lt"/>
              </a:rPr>
              <a:t> &gt;</a:t>
            </a:r>
          </a:p>
          <a:p>
            <a:endParaRPr lang="en-US" dirty="0"/>
          </a:p>
        </p:txBody>
      </p:sp>
    </p:spTree>
    <p:extLst>
      <p:ext uri="{BB962C8B-B14F-4D97-AF65-F5344CB8AC3E}">
        <p14:creationId xmlns:p14="http://schemas.microsoft.com/office/powerpoint/2010/main" val="3450632486"/>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41242F"/>
      </a:dk2>
      <a:lt2>
        <a:srgbClr val="E2E8E6"/>
      </a:lt2>
      <a:accent1>
        <a:srgbClr val="B13B67"/>
      </a:accent1>
      <a:accent2>
        <a:srgbClr val="C34DAA"/>
      </a:accent2>
      <a:accent3>
        <a:srgbClr val="C3524D"/>
      </a:accent3>
      <a:accent4>
        <a:srgbClr val="3BB14B"/>
      </a:accent4>
      <a:accent5>
        <a:srgbClr val="47B685"/>
      </a:accent5>
      <a:accent6>
        <a:srgbClr val="3BB1AE"/>
      </a:accent6>
      <a:hlink>
        <a:srgbClr val="31946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AccentBoxVTI</vt:lpstr>
      <vt:lpstr>SIMONA GAVRILA 1817180</vt:lpstr>
      <vt:lpstr>MEMORY BOX</vt:lpstr>
      <vt:lpstr>MEMORY BOX</vt:lpstr>
      <vt:lpstr>MEMORY BOX</vt:lpstr>
      <vt:lpstr>MEMORY BOX</vt:lpstr>
      <vt:lpstr>MEMORY BOX</vt:lpstr>
      <vt:lpstr>MEMORY BOX</vt:lpstr>
      <vt:lpstr>MEMORY BOX</vt:lpstr>
      <vt:lpstr>MEMORY BOX</vt:lpstr>
      <vt:lpstr>MEMORY BOX</vt:lpstr>
      <vt:lpstr>MEMORY BOX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121</cp:revision>
  <dcterms:created xsi:type="dcterms:W3CDTF">2020-03-15T17:09:55Z</dcterms:created>
  <dcterms:modified xsi:type="dcterms:W3CDTF">2020-03-15T19:08:02Z</dcterms:modified>
</cp:coreProperties>
</file>