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3" r:id="rId4"/>
  </p:sldMasterIdLst>
  <p:notesMasterIdLst>
    <p:notesMasterId r:id="rId47"/>
  </p:notesMasterIdLst>
  <p:handoutMasterIdLst>
    <p:handoutMasterId r:id="rId48"/>
  </p:handoutMasterIdLst>
  <p:sldIdLst>
    <p:sldId id="324" r:id="rId5"/>
    <p:sldId id="325" r:id="rId6"/>
    <p:sldId id="318" r:id="rId7"/>
    <p:sldId id="314" r:id="rId8"/>
    <p:sldId id="316" r:id="rId9"/>
    <p:sldId id="322" r:id="rId10"/>
    <p:sldId id="256" r:id="rId11"/>
    <p:sldId id="321" r:id="rId12"/>
    <p:sldId id="326" r:id="rId13"/>
    <p:sldId id="329" r:id="rId14"/>
    <p:sldId id="330" r:id="rId15"/>
    <p:sldId id="331" r:id="rId16"/>
    <p:sldId id="280" r:id="rId17"/>
    <p:sldId id="319" r:id="rId18"/>
    <p:sldId id="315" r:id="rId19"/>
    <p:sldId id="290" r:id="rId20"/>
    <p:sldId id="341" r:id="rId21"/>
    <p:sldId id="342" r:id="rId22"/>
    <p:sldId id="297" r:id="rId23"/>
    <p:sldId id="300" r:id="rId24"/>
    <p:sldId id="299" r:id="rId25"/>
    <p:sldId id="311" r:id="rId26"/>
    <p:sldId id="312" r:id="rId27"/>
    <p:sldId id="301" r:id="rId28"/>
    <p:sldId id="313" r:id="rId29"/>
    <p:sldId id="327" r:id="rId30"/>
    <p:sldId id="295" r:id="rId31"/>
    <p:sldId id="294" r:id="rId32"/>
    <p:sldId id="296" r:id="rId33"/>
    <p:sldId id="317" r:id="rId34"/>
    <p:sldId id="332" r:id="rId35"/>
    <p:sldId id="336" r:id="rId36"/>
    <p:sldId id="337" r:id="rId37"/>
    <p:sldId id="338" r:id="rId38"/>
    <p:sldId id="339" r:id="rId39"/>
    <p:sldId id="340" r:id="rId40"/>
    <p:sldId id="333" r:id="rId41"/>
    <p:sldId id="334" r:id="rId42"/>
    <p:sldId id="335" r:id="rId43"/>
    <p:sldId id="328" r:id="rId44"/>
    <p:sldId id="264" r:id="rId45"/>
    <p:sldId id="282" r:id="rId4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autoAdjust="0"/>
    <p:restoredTop sz="73853" autoAdjust="0"/>
  </p:normalViewPr>
  <p:slideViewPr>
    <p:cSldViewPr snapToGrid="0" snapToObjects="1">
      <p:cViewPr varScale="1">
        <p:scale>
          <a:sx n="58" d="100"/>
          <a:sy n="58" d="100"/>
        </p:scale>
        <p:origin x="2082" y="72"/>
      </p:cViewPr>
      <p:guideLst>
        <p:guide orient="horz" pos="2160"/>
        <p:guide pos="2880"/>
      </p:guideLst>
    </p:cSldViewPr>
  </p:slideViewPr>
  <p:outlineViewPr>
    <p:cViewPr>
      <p:scale>
        <a:sx n="33" d="100"/>
        <a:sy n="33" d="100"/>
      </p:scale>
      <p:origin x="0" y="-78"/>
    </p:cViewPr>
  </p:outlineViewPr>
  <p:notesTextViewPr>
    <p:cViewPr>
      <p:scale>
        <a:sx n="100" d="100"/>
        <a:sy n="100" d="100"/>
      </p:scale>
      <p:origin x="0" y="0"/>
    </p:cViewPr>
  </p:notesTextViewPr>
  <p:sorterViewPr>
    <p:cViewPr>
      <p:scale>
        <a:sx n="100" d="100"/>
        <a:sy n="100" d="100"/>
      </p:scale>
      <p:origin x="0" y="-5102"/>
    </p:cViewPr>
  </p:sorterViewPr>
  <p:notesViewPr>
    <p:cSldViewPr snapToGrid="0" snapToObjects="1">
      <p:cViewPr varScale="1">
        <p:scale>
          <a:sx n="67" d="100"/>
          <a:sy n="67" d="100"/>
        </p:scale>
        <p:origin x="3120" y="6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13F417A-CF19-4D86-82DD-785E42E7FC91}" type="datetimeFigureOut">
              <a:rPr lang="en-GB" smtClean="0"/>
              <a:t>18/02/2021</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35E55C2-B606-4EE0-96A6-87E687CD16EC}" type="slidenum">
              <a:rPr lang="en-GB" smtClean="0"/>
              <a:t>‹#›</a:t>
            </a:fld>
            <a:endParaRPr lang="en-GB"/>
          </a:p>
        </p:txBody>
      </p:sp>
    </p:spTree>
    <p:extLst>
      <p:ext uri="{BB962C8B-B14F-4D97-AF65-F5344CB8AC3E}">
        <p14:creationId xmlns:p14="http://schemas.microsoft.com/office/powerpoint/2010/main" val="21910140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D05DB4-C932-49B6-A550-A9F376719630}" type="datetimeFigureOut">
              <a:rPr lang="en-GB" smtClean="0"/>
              <a:t>18/02/2021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AFB983-3CAF-49BD-9C5A-F028EFB3B930}" type="slidenum">
              <a:rPr lang="en-GB" smtClean="0"/>
              <a:t>‹#›</a:t>
            </a:fld>
            <a:endParaRPr lang="en-GB"/>
          </a:p>
        </p:txBody>
      </p:sp>
    </p:spTree>
    <p:extLst>
      <p:ext uri="{BB962C8B-B14F-4D97-AF65-F5344CB8AC3E}">
        <p14:creationId xmlns:p14="http://schemas.microsoft.com/office/powerpoint/2010/main" val="427725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sciencedirect.com/science/article/pii/S2590332219300259#bib1"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s://www.climate.gov/news-features/climate-and/climate-lobsters" TargetMode="External"/><Relationship Id="rId3" Type="http://schemas.openxmlformats.org/officeDocument/2006/relationships/hyperlink" Target="https://www.climate.gov/news-features/featured-images/2017-state-climate-hot-days" TargetMode="External"/><Relationship Id="rId7" Type="http://schemas.openxmlformats.org/officeDocument/2006/relationships/hyperlink" Target="https://www.climate.gov/news-features/features/new-climate-normals-gardeners-expect-warmer-nights"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www.climate.gov/news-features/event-tracker/global-warming-increased-risk-intensity-louisianas-extreme-rain-event" TargetMode="External"/><Relationship Id="rId5" Type="http://schemas.openxmlformats.org/officeDocument/2006/relationships/hyperlink" Target="https://www.climate.gov/news-features/understanding-climate/climate-change-minimum-arctic-sea-ice-extent" TargetMode="External"/><Relationship Id="rId4" Type="http://schemas.openxmlformats.org/officeDocument/2006/relationships/hyperlink" Target="https://www.climate.gov/news-features/understanding-climate/climate-change-spring-snow-cover"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What does sustainability mean to you?
https://www.polleverywhere.com/free_text_polls/osHo17XBfckgAkKvj0yS2</a:t>
            </a:r>
            <a:endParaRPr lang="en-GB"/>
          </a:p>
        </p:txBody>
      </p:sp>
      <p:sp>
        <p:nvSpPr>
          <p:cNvPr id="4" name="Slide Number Placeholder 3"/>
          <p:cNvSpPr>
            <a:spLocks noGrp="1"/>
          </p:cNvSpPr>
          <p:nvPr>
            <p:ph type="sldNum" sz="quarter" idx="10"/>
          </p:nvPr>
        </p:nvSpPr>
        <p:spPr/>
        <p:txBody>
          <a:bodyPr/>
          <a:lstStyle/>
          <a:p>
            <a:fld id="{98AFB983-3CAF-49BD-9C5A-F028EFB3B930}" type="slidenum">
              <a:rPr lang="en-GB" smtClean="0"/>
              <a:t>2</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3838800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Figure 1. History of Planet Earth and Human Civilization</a:t>
            </a:r>
          </a:p>
          <a:p>
            <a:r>
              <a:rPr lang="en-GB" sz="1200" b="0" i="0" kern="1200" dirty="0" smtClean="0">
                <a:solidFill>
                  <a:schemeClr val="tx1"/>
                </a:solidFill>
                <a:effectLst/>
                <a:latin typeface="+mn-lt"/>
                <a:ea typeface="+mn-ea"/>
                <a:cs typeface="+mn-cs"/>
              </a:rPr>
              <a:t>(A) Timelines for the evolution of life on Earth.</a:t>
            </a:r>
          </a:p>
          <a:p>
            <a:r>
              <a:rPr lang="en-GB" sz="1200" b="0" i="0" kern="1200" dirty="0" smtClean="0">
                <a:solidFill>
                  <a:schemeClr val="tx1"/>
                </a:solidFill>
                <a:effectLst/>
                <a:latin typeface="+mn-lt"/>
                <a:ea typeface="+mn-ea"/>
                <a:cs typeface="+mn-cs"/>
              </a:rPr>
              <a:t>(B) Development of human civilization, a period commonly referred to as the Anthropocene.</a:t>
            </a:r>
            <a:r>
              <a:rPr lang="en-GB" sz="1200" b="0" i="0" u="none" strike="noStrike" kern="1200" baseline="30000" dirty="0" smtClean="0">
                <a:solidFill>
                  <a:schemeClr val="tx1"/>
                </a:solidFill>
                <a:effectLst/>
                <a:latin typeface="+mn-lt"/>
                <a:ea typeface="+mn-ea"/>
                <a:cs typeface="+mn-cs"/>
                <a:hlinkClick r:id="rId3"/>
              </a:rPr>
              <a:t>1</a:t>
            </a:r>
            <a:r>
              <a:rPr lang="en-GB" sz="1200" b="0" i="0" kern="1200" dirty="0" smtClean="0">
                <a:solidFill>
                  <a:schemeClr val="tx1"/>
                </a:solidFill>
                <a:effectLst/>
                <a:latin typeface="+mn-lt"/>
                <a:ea typeface="+mn-ea"/>
                <a:cs typeface="+mn-cs"/>
              </a:rPr>
              <a:t> Each stage shows more energy use and more people..</a:t>
            </a:r>
          </a:p>
          <a:p>
            <a:r>
              <a:rPr lang="en-GB" sz="1200" b="0" i="0" kern="1200" dirty="0" smtClean="0">
                <a:solidFill>
                  <a:schemeClr val="tx1"/>
                </a:solidFill>
                <a:effectLst/>
                <a:latin typeface="+mn-lt"/>
                <a:ea typeface="+mn-ea"/>
                <a:cs typeface="+mn-cs"/>
              </a:rPr>
              <a:t>(C) Trends from 1750 to 2010 in globally aggregated indicators for socio-economic development and environmental impact for the Great Acceleration. Units are as follows: population, billions; GDP, trillion USD normalized to 2005 value; carbon dioxide, ppm; terrestrial biosphere degradation, percent decrease (data from Steffen et al.</a:t>
            </a:r>
            <a:r>
              <a:rPr lang="en-GB" sz="1200" b="0" i="0" u="none" strike="noStrike" kern="1200" baseline="30000" dirty="0" smtClean="0">
                <a:solidFill>
                  <a:schemeClr val="tx1"/>
                </a:solidFill>
                <a:effectLst/>
                <a:latin typeface="+mn-lt"/>
                <a:ea typeface="+mn-ea"/>
                <a:cs typeface="+mn-cs"/>
                <a:hlinkClick r:id="rId3"/>
              </a:rPr>
              <a:t>1</a:t>
            </a:r>
            <a:r>
              <a:rPr lang="en-GB" sz="1200" b="0" i="0" kern="1200" dirty="0" smtClean="0">
                <a:solidFill>
                  <a:schemeClr val="tx1"/>
                </a:solidFill>
                <a:effectLst/>
                <a:latin typeface="+mn-lt"/>
                <a:ea typeface="+mn-ea"/>
                <a:cs typeface="+mn-cs"/>
              </a:rPr>
              <a:t> are available from IGBP</a:t>
            </a:r>
          </a:p>
          <a:p>
            <a:endParaRPr lang="en-GB" dirty="0"/>
          </a:p>
        </p:txBody>
      </p:sp>
      <p:sp>
        <p:nvSpPr>
          <p:cNvPr id="4" name="Slide Number Placeholder 3"/>
          <p:cNvSpPr>
            <a:spLocks noGrp="1"/>
          </p:cNvSpPr>
          <p:nvPr>
            <p:ph type="sldNum" sz="quarter" idx="10"/>
          </p:nvPr>
        </p:nvSpPr>
        <p:spPr/>
        <p:txBody>
          <a:bodyPr/>
          <a:lstStyle/>
          <a:p>
            <a:fld id="{98AFB983-3CAF-49BD-9C5A-F028EFB3B930}" type="slidenum">
              <a:rPr lang="en-GB" smtClean="0"/>
              <a:t>4</a:t>
            </a:fld>
            <a:endParaRPr lang="en-GB"/>
          </a:p>
        </p:txBody>
      </p:sp>
    </p:spTree>
    <p:extLst>
      <p:ext uri="{BB962C8B-B14F-4D97-AF65-F5344CB8AC3E}">
        <p14:creationId xmlns:p14="http://schemas.microsoft.com/office/powerpoint/2010/main" val="4762883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The 2-degree increase in global average surface temperature that has occurred since the pre-industrial era (1880-1900) might seem small, but it means a significant increase in accumulated heat. That extra heat is driving regional and seasonal </a:t>
            </a:r>
            <a:r>
              <a:rPr lang="en-GB" sz="1200" b="0" i="0" u="none" strike="noStrike" kern="1200" dirty="0" smtClean="0">
                <a:solidFill>
                  <a:schemeClr val="tx1"/>
                </a:solidFill>
                <a:effectLst/>
                <a:latin typeface="+mn-lt"/>
                <a:ea typeface="+mn-ea"/>
                <a:cs typeface="+mn-cs"/>
                <a:hlinkClick r:id="rId3"/>
              </a:rPr>
              <a:t>temperature extremes</a:t>
            </a:r>
            <a:r>
              <a:rPr lang="en-GB" sz="1200" b="0" i="0" kern="1200" dirty="0" smtClean="0">
                <a:solidFill>
                  <a:schemeClr val="tx1"/>
                </a:solidFill>
                <a:effectLst/>
                <a:latin typeface="+mn-lt"/>
                <a:ea typeface="+mn-ea"/>
                <a:cs typeface="+mn-cs"/>
              </a:rPr>
              <a:t>, reducing </a:t>
            </a:r>
            <a:r>
              <a:rPr lang="en-GB" sz="1200" b="0" i="0" u="none" strike="noStrike" kern="1200" dirty="0" smtClean="0">
                <a:solidFill>
                  <a:schemeClr val="tx1"/>
                </a:solidFill>
                <a:effectLst/>
                <a:latin typeface="+mn-lt"/>
                <a:ea typeface="+mn-ea"/>
                <a:cs typeface="+mn-cs"/>
                <a:hlinkClick r:id="rId4"/>
              </a:rPr>
              <a:t>snow cover</a:t>
            </a:r>
            <a:r>
              <a:rPr lang="en-GB" sz="1200" b="0" i="0" kern="1200" dirty="0" smtClean="0">
                <a:solidFill>
                  <a:schemeClr val="tx1"/>
                </a:solidFill>
                <a:effectLst/>
                <a:latin typeface="+mn-lt"/>
                <a:ea typeface="+mn-ea"/>
                <a:cs typeface="+mn-cs"/>
              </a:rPr>
              <a:t> and </a:t>
            </a:r>
            <a:r>
              <a:rPr lang="en-GB" sz="1200" b="0" i="0" u="none" strike="noStrike" kern="1200" dirty="0" smtClean="0">
                <a:solidFill>
                  <a:schemeClr val="tx1"/>
                </a:solidFill>
                <a:effectLst/>
                <a:latin typeface="+mn-lt"/>
                <a:ea typeface="+mn-ea"/>
                <a:cs typeface="+mn-cs"/>
                <a:hlinkClick r:id="rId5"/>
              </a:rPr>
              <a:t>sea ice</a:t>
            </a:r>
            <a:r>
              <a:rPr lang="en-GB" sz="1200" b="0" i="0" kern="1200" dirty="0" smtClean="0">
                <a:solidFill>
                  <a:schemeClr val="tx1"/>
                </a:solidFill>
                <a:effectLst/>
                <a:latin typeface="+mn-lt"/>
                <a:ea typeface="+mn-ea"/>
                <a:cs typeface="+mn-cs"/>
              </a:rPr>
              <a:t>, intensifying </a:t>
            </a:r>
            <a:r>
              <a:rPr lang="en-GB" sz="1200" b="0" i="0" u="none" strike="noStrike" kern="1200" dirty="0" smtClean="0">
                <a:solidFill>
                  <a:schemeClr val="tx1"/>
                </a:solidFill>
                <a:effectLst/>
                <a:latin typeface="+mn-lt"/>
                <a:ea typeface="+mn-ea"/>
                <a:cs typeface="+mn-cs"/>
                <a:hlinkClick r:id="rId6"/>
              </a:rPr>
              <a:t>heavy rainfall,</a:t>
            </a:r>
            <a:r>
              <a:rPr lang="en-GB" sz="1200" b="0" i="0" kern="1200" dirty="0" smtClean="0">
                <a:solidFill>
                  <a:schemeClr val="tx1"/>
                </a:solidFill>
                <a:effectLst/>
                <a:latin typeface="+mn-lt"/>
                <a:ea typeface="+mn-ea"/>
                <a:cs typeface="+mn-cs"/>
              </a:rPr>
              <a:t> and changing habitat ranges for </a:t>
            </a:r>
            <a:r>
              <a:rPr lang="en-GB" sz="1200" b="0" i="0" u="none" strike="noStrike" kern="1200" dirty="0" smtClean="0">
                <a:solidFill>
                  <a:schemeClr val="tx1"/>
                </a:solidFill>
                <a:effectLst/>
                <a:latin typeface="+mn-lt"/>
                <a:ea typeface="+mn-ea"/>
                <a:cs typeface="+mn-cs"/>
                <a:hlinkClick r:id="rId7"/>
              </a:rPr>
              <a:t>plants</a:t>
            </a:r>
            <a:r>
              <a:rPr lang="en-GB" sz="1200" b="0" i="0" kern="1200" dirty="0" smtClean="0">
                <a:solidFill>
                  <a:schemeClr val="tx1"/>
                </a:solidFill>
                <a:effectLst/>
                <a:latin typeface="+mn-lt"/>
                <a:ea typeface="+mn-ea"/>
                <a:cs typeface="+mn-cs"/>
              </a:rPr>
              <a:t> and </a:t>
            </a:r>
            <a:r>
              <a:rPr lang="en-GB" sz="1200" b="0" i="0" u="none" strike="noStrike" kern="1200" dirty="0" smtClean="0">
                <a:solidFill>
                  <a:schemeClr val="tx1"/>
                </a:solidFill>
                <a:effectLst/>
                <a:latin typeface="+mn-lt"/>
                <a:ea typeface="+mn-ea"/>
                <a:cs typeface="+mn-cs"/>
                <a:hlinkClick r:id="rId8"/>
              </a:rPr>
              <a:t>animals</a:t>
            </a:r>
            <a:r>
              <a:rPr lang="en-GB" sz="1200" b="0" i="0" kern="1200" dirty="0" smtClean="0">
                <a:solidFill>
                  <a:schemeClr val="tx1"/>
                </a:solidFill>
                <a:effectLst/>
                <a:latin typeface="+mn-lt"/>
                <a:ea typeface="+mn-ea"/>
                <a:cs typeface="+mn-cs"/>
              </a:rPr>
              <a:t>—expanding some and shrinking others.</a:t>
            </a:r>
            <a:endParaRPr lang="en-GB" dirty="0"/>
          </a:p>
        </p:txBody>
      </p:sp>
      <p:sp>
        <p:nvSpPr>
          <p:cNvPr id="4" name="Slide Number Placeholder 3"/>
          <p:cNvSpPr>
            <a:spLocks noGrp="1"/>
          </p:cNvSpPr>
          <p:nvPr>
            <p:ph type="sldNum" sz="quarter" idx="10"/>
          </p:nvPr>
        </p:nvSpPr>
        <p:spPr/>
        <p:txBody>
          <a:bodyPr/>
          <a:lstStyle/>
          <a:p>
            <a:fld id="{98AFB983-3CAF-49BD-9C5A-F028EFB3B930}" type="slidenum">
              <a:rPr lang="en-GB" smtClean="0"/>
              <a:t>12</a:t>
            </a:fld>
            <a:endParaRPr lang="en-GB"/>
          </a:p>
        </p:txBody>
      </p:sp>
    </p:spTree>
    <p:extLst>
      <p:ext uri="{BB962C8B-B14F-4D97-AF65-F5344CB8AC3E}">
        <p14:creationId xmlns:p14="http://schemas.microsoft.com/office/powerpoint/2010/main" val="42773083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The WCED was created to address growing concern about the accelerating deterioration of the human environment and natural resources and the consequences of that deterioration for economic and social development. The work of the commission resulted in the </a:t>
            </a:r>
            <a:r>
              <a:rPr lang="en-GB" sz="1200" b="0" i="0" kern="1200" dirty="0" err="1" smtClean="0">
                <a:solidFill>
                  <a:schemeClr val="tx1"/>
                </a:solidFill>
                <a:effectLst/>
                <a:latin typeface="+mn-lt"/>
                <a:ea typeface="+mn-ea"/>
                <a:cs typeface="+mn-cs"/>
              </a:rPr>
              <a:t>Brundtland</a:t>
            </a:r>
            <a:r>
              <a:rPr lang="en-GB" sz="1200" b="0" i="0" kern="1200" dirty="0" smtClean="0">
                <a:solidFill>
                  <a:schemeClr val="tx1"/>
                </a:solidFill>
                <a:effectLst/>
                <a:latin typeface="+mn-lt"/>
                <a:ea typeface="+mn-ea"/>
                <a:cs typeface="+mn-cs"/>
              </a:rPr>
              <a:t> Report which contained two main concepts: (1) the concept of needs, in particular the needs of the world’s poor,</a:t>
            </a:r>
            <a:r>
              <a:rPr lang="en-GB" sz="1200" b="0" i="0" kern="1200" baseline="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and</a:t>
            </a:r>
            <a:r>
              <a:rPr lang="en-GB" sz="1200" b="0" i="0" kern="1200" baseline="0" dirty="0" smtClean="0">
                <a:solidFill>
                  <a:schemeClr val="tx1"/>
                </a:solidFill>
                <a:effectLst/>
                <a:latin typeface="+mn-lt"/>
                <a:ea typeface="+mn-ea"/>
                <a:cs typeface="+mn-cs"/>
              </a:rPr>
              <a:t> (2)</a:t>
            </a:r>
            <a:r>
              <a:rPr lang="en-GB" sz="1200" b="0" i="0" kern="1200" dirty="0" smtClean="0">
                <a:solidFill>
                  <a:schemeClr val="tx1"/>
                </a:solidFill>
                <a:effectLst/>
                <a:latin typeface="+mn-lt"/>
                <a:ea typeface="+mn-ea"/>
                <a:cs typeface="+mn-cs"/>
              </a:rPr>
              <a:t> the idea of limitations imposed by the state of technology and social organisation on the environment's ability to meet present and future need</a:t>
            </a:r>
            <a:endParaRPr lang="en-GB" dirty="0"/>
          </a:p>
        </p:txBody>
      </p:sp>
      <p:sp>
        <p:nvSpPr>
          <p:cNvPr id="4" name="Slide Number Placeholder 3"/>
          <p:cNvSpPr>
            <a:spLocks noGrp="1"/>
          </p:cNvSpPr>
          <p:nvPr>
            <p:ph type="sldNum" sz="quarter" idx="10"/>
          </p:nvPr>
        </p:nvSpPr>
        <p:spPr/>
        <p:txBody>
          <a:bodyPr/>
          <a:lstStyle/>
          <a:p>
            <a:fld id="{98AFB983-3CAF-49BD-9C5A-F028EFB3B930}" type="slidenum">
              <a:rPr lang="en-GB" smtClean="0"/>
              <a:t>13</a:t>
            </a:fld>
            <a:endParaRPr lang="en-GB"/>
          </a:p>
        </p:txBody>
      </p:sp>
    </p:spTree>
    <p:extLst>
      <p:ext uri="{BB962C8B-B14F-4D97-AF65-F5344CB8AC3E}">
        <p14:creationId xmlns:p14="http://schemas.microsoft.com/office/powerpoint/2010/main" val="9896200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AFB983-3CAF-49BD-9C5A-F028EFB3B930}" type="slidenum">
              <a:rPr lang="en-GB" smtClean="0"/>
              <a:t>16</a:t>
            </a:fld>
            <a:endParaRPr lang="en-GB"/>
          </a:p>
        </p:txBody>
      </p:sp>
    </p:spTree>
    <p:extLst>
      <p:ext uri="{BB962C8B-B14F-4D97-AF65-F5344CB8AC3E}">
        <p14:creationId xmlns:p14="http://schemas.microsoft.com/office/powerpoint/2010/main" val="16406739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AFB983-3CAF-49BD-9C5A-F028EFB3B930}" type="slidenum">
              <a:rPr lang="en-GB" smtClean="0"/>
              <a:t>17</a:t>
            </a:fld>
            <a:endParaRPr lang="en-GB"/>
          </a:p>
        </p:txBody>
      </p:sp>
    </p:spTree>
    <p:extLst>
      <p:ext uri="{BB962C8B-B14F-4D97-AF65-F5344CB8AC3E}">
        <p14:creationId xmlns:p14="http://schemas.microsoft.com/office/powerpoint/2010/main" val="31323293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the critical importance of (</a:t>
            </a:r>
            <a:r>
              <a:rPr lang="en-GB" dirty="0" err="1" smtClean="0"/>
              <a:t>i</a:t>
            </a:r>
            <a:r>
              <a:rPr lang="en-GB" dirty="0" smtClean="0"/>
              <a:t>) what educators and learners are able to notice and respond to, (ii) how educators choose to build upon this noticing and response-making, and (iii) how they actively incorporate the agencies of the more-than-human into teaching and learning.</a:t>
            </a:r>
          </a:p>
          <a:p>
            <a:endParaRPr lang="en-GB" dirty="0"/>
          </a:p>
        </p:txBody>
      </p:sp>
      <p:sp>
        <p:nvSpPr>
          <p:cNvPr id="4" name="Slide Number Placeholder 3"/>
          <p:cNvSpPr>
            <a:spLocks noGrp="1"/>
          </p:cNvSpPr>
          <p:nvPr>
            <p:ph type="sldNum" sz="quarter" idx="10"/>
          </p:nvPr>
        </p:nvSpPr>
        <p:spPr/>
        <p:txBody>
          <a:bodyPr/>
          <a:lstStyle/>
          <a:p>
            <a:fld id="{98AFB983-3CAF-49BD-9C5A-F028EFB3B930}" type="slidenum">
              <a:rPr lang="en-GB" smtClean="0"/>
              <a:t>37</a:t>
            </a:fld>
            <a:endParaRPr lang="en-GB"/>
          </a:p>
        </p:txBody>
      </p:sp>
    </p:spTree>
    <p:extLst>
      <p:ext uri="{BB962C8B-B14F-4D97-AF65-F5344CB8AC3E}">
        <p14:creationId xmlns:p14="http://schemas.microsoft.com/office/powerpoint/2010/main" val="3849017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54F5E24-8E83-804C-BE07-76311EABA17E}" type="datetimeFigureOut">
              <a:rPr lang="en-US" smtClean="0"/>
              <a:t>2/18/2021</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4273848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54F5E24-8E83-804C-BE07-76311EABA17E}" type="datetimeFigureOut">
              <a:rPr lang="en-US" smtClean="0"/>
              <a:t>2/18/2021</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12104590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54F5E24-8E83-804C-BE07-76311EABA17E}" type="datetimeFigureOut">
              <a:rPr lang="en-US" smtClean="0"/>
              <a:t>2/18/2021</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2188325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54F5E24-8E83-804C-BE07-76311EABA17E}" type="datetimeFigureOut">
              <a:rPr lang="en-US" smtClean="0"/>
              <a:t>2/18/2021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246221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54F5E24-8E83-804C-BE07-76311EABA17E}" type="datetimeFigureOut">
              <a:rPr lang="en-US" smtClean="0"/>
              <a:t>2/18/2021</a:t>
            </a:fld>
            <a:endParaRPr lang="en-GB"/>
          </a:p>
        </p:txBody>
      </p:sp>
      <p:sp>
        <p:nvSpPr>
          <p:cNvPr id="8" name="Footer Placeholder 7"/>
          <p:cNvSpPr>
            <a:spLocks noGrp="1"/>
          </p:cNvSpPr>
          <p:nvPr>
            <p:ph type="ftr" sz="quarter" idx="11"/>
          </p:nvPr>
        </p:nvSpPr>
        <p:spPr/>
        <p:txBody>
          <a:bodyPr/>
          <a:lstStyle/>
          <a:p>
            <a:endParaRPr lang="en-GB"/>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27293232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54F5E24-8E83-804C-BE07-76311EABA17E}" type="datetimeFigureOut">
              <a:rPr lang="en-US" smtClean="0"/>
              <a:t>2/18/2021</a:t>
            </a:fld>
            <a:endParaRPr lang="en-GB"/>
          </a:p>
        </p:txBody>
      </p:sp>
      <p:sp>
        <p:nvSpPr>
          <p:cNvPr id="4" name="Footer Placeholder 3"/>
          <p:cNvSpPr>
            <a:spLocks noGrp="1"/>
          </p:cNvSpPr>
          <p:nvPr>
            <p:ph type="ftr" sz="quarter" idx="11"/>
          </p:nvPr>
        </p:nvSpPr>
        <p:spPr/>
        <p:txBody>
          <a:bodyPr/>
          <a:lstStyle/>
          <a:p>
            <a:endParaRPr lang="en-GB"/>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39411502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4F5E24-8E83-804C-BE07-76311EABA17E}" type="datetimeFigureOut">
              <a:rPr lang="en-US" smtClean="0"/>
              <a:t>2/18/2021</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4126572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254F5E24-8E83-804C-BE07-76311EABA17E}" type="datetimeFigureOut">
              <a:rPr lang="en-US" smtClean="0"/>
              <a:t>2/18/2021</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2497942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254F5E24-8E83-804C-BE07-76311EABA17E}" type="datetimeFigureOut">
              <a:rPr lang="en-US" smtClean="0"/>
              <a:t>2/18/2021</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8603147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54F5E24-8E83-804C-BE07-76311EABA17E}" type="datetimeFigureOut">
              <a:rPr lang="en-US" smtClean="0"/>
              <a:t>2/18/2021</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2831362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54F5E24-8E83-804C-BE07-76311EABA17E}" type="datetimeFigureOut">
              <a:rPr lang="en-US" smtClean="0"/>
              <a:t>2/18/2021</a:t>
            </a:fld>
            <a:endParaRPr lang="en-GB"/>
          </a:p>
        </p:txBody>
      </p:sp>
      <p:sp>
        <p:nvSpPr>
          <p:cNvPr id="5" name="Footer Placeholder 4"/>
          <p:cNvSpPr>
            <a:spLocks noGrp="1"/>
          </p:cNvSpPr>
          <p:nvPr>
            <p:ph type="ftr" sz="quarter" idx="11"/>
          </p:nvPr>
        </p:nvSpPr>
        <p:spPr/>
        <p:txBody>
          <a:bodyPr/>
          <a:lstStyle/>
          <a:p>
            <a:endParaRPr lang="en-GB"/>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AC8DA5EB-CB77-0648-A994-E17F1B1A940F}" type="slidenum">
              <a:rPr lang="en-GB" smtClean="0"/>
              <a:t>‹#›</a:t>
            </a:fld>
            <a:endParaRPr lang="en-GB"/>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257776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254F5E24-8E83-804C-BE07-76311EABA17E}" type="datetimeFigureOut">
              <a:rPr lang="en-US" smtClean="0"/>
              <a:t>2/18/2021</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20144596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254F5E24-8E83-804C-BE07-76311EABA17E}" type="datetimeFigureOut">
              <a:rPr lang="en-US" smtClean="0"/>
              <a:t>2/18/2021</a:t>
            </a:fld>
            <a:endParaRPr lang="en-GB"/>
          </a:p>
        </p:txBody>
      </p:sp>
      <p:sp>
        <p:nvSpPr>
          <p:cNvPr id="6" name="Footer Placeholder 5"/>
          <p:cNvSpPr>
            <a:spLocks noGrp="1"/>
          </p:cNvSpPr>
          <p:nvPr>
            <p:ph type="ftr" sz="quarter" idx="11"/>
          </p:nvPr>
        </p:nvSpPr>
        <p:spPr/>
        <p:txBody>
          <a:bodyPr/>
          <a:lstStyle/>
          <a:p>
            <a:endParaRPr lang="en-GB"/>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AC8DA5EB-CB77-0648-A994-E17F1B1A940F}" type="slidenum">
              <a:rPr lang="en-GB" smtClean="0"/>
              <a:t>‹#›</a:t>
            </a:fld>
            <a:endParaRPr lang="en-GB"/>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285827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254F5E24-8E83-804C-BE07-76311EABA17E}" type="datetimeFigureOut">
              <a:rPr lang="en-US" smtClean="0"/>
              <a:t>2/18/2021</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42222508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54F5E24-8E83-804C-BE07-76311EABA17E}" type="datetimeFigureOut">
              <a:rPr lang="en-US" smtClean="0"/>
              <a:t>2/18/2021</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25490984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54F5E24-8E83-804C-BE07-76311EABA17E}" type="datetimeFigureOut">
              <a:rPr lang="en-US" smtClean="0"/>
              <a:t>2/18/2021</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3184239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254F5E24-8E83-804C-BE07-76311EABA17E}" type="datetimeFigureOut">
              <a:rPr lang="en-US" smtClean="0"/>
              <a:t>2/18/2021</a:t>
            </a:fld>
            <a:endParaRPr lang="en-GB"/>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AC8DA5EB-CB77-0648-A994-E17F1B1A940F}" type="slidenum">
              <a:rPr lang="en-GB" smtClean="0"/>
              <a:t>‹#›</a:t>
            </a:fld>
            <a:endParaRPr lang="en-GB"/>
          </a:p>
        </p:txBody>
      </p:sp>
    </p:spTree>
    <p:extLst>
      <p:ext uri="{BB962C8B-B14F-4D97-AF65-F5344CB8AC3E}">
        <p14:creationId xmlns:p14="http://schemas.microsoft.com/office/powerpoint/2010/main" val="652746163"/>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youtube.com/watch?v=fACkb2u1ULY&amp;feature=emb_logo"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youtube.com/watch?v=5rSgtBhzxls" TargetMode="Externa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6.xml"/><Relationship Id="rId4" Type="http://schemas.openxmlformats.org/officeDocument/2006/relationships/image" Target="../media/image24.png"/></Relationships>
</file>

<file path=ppt/slides/_rels/slide3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thewaleswewant.co.uk/about/well-being-future-generations-wales-act-2015" TargetMode="External"/><Relationship Id="rId2" Type="http://schemas.openxmlformats.org/officeDocument/2006/relationships/hyperlink" Target="http://www.thenexusnetwork.org/wp-content/uploads/2015/09/CUSP-Nexus-conference-Nov-2015_TimJackso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50514" y="1223916"/>
            <a:ext cx="5826719" cy="1646302"/>
          </a:xfrm>
        </p:spPr>
        <p:txBody>
          <a:bodyPr>
            <a:normAutofit fontScale="90000"/>
          </a:bodyPr>
          <a:lstStyle/>
          <a:p>
            <a:r>
              <a:rPr lang="en-GB" dirty="0" smtClean="0"/>
              <a:t>Sustainable Journeys</a:t>
            </a:r>
            <a:endParaRPr lang="en-GB" dirty="0"/>
          </a:p>
        </p:txBody>
      </p:sp>
      <p:sp>
        <p:nvSpPr>
          <p:cNvPr id="3" name="Subtitle 2"/>
          <p:cNvSpPr>
            <a:spLocks noGrp="1"/>
          </p:cNvSpPr>
          <p:nvPr>
            <p:ph type="subTitle" idx="1"/>
          </p:nvPr>
        </p:nvSpPr>
        <p:spPr>
          <a:xfrm>
            <a:off x="1443112" y="2985964"/>
            <a:ext cx="5826719" cy="1096899"/>
          </a:xfrm>
        </p:spPr>
        <p:txBody>
          <a:bodyPr>
            <a:normAutofit/>
          </a:bodyPr>
          <a:lstStyle/>
          <a:p>
            <a:r>
              <a:rPr lang="en-GB" sz="3200" dirty="0" smtClean="0"/>
              <a:t>Sustainability</a:t>
            </a:r>
            <a:endParaRPr lang="en-GB" sz="3200" dirty="0"/>
          </a:p>
        </p:txBody>
      </p:sp>
    </p:spTree>
    <p:extLst>
      <p:ext uri="{BB962C8B-B14F-4D97-AF65-F5344CB8AC3E}">
        <p14:creationId xmlns:p14="http://schemas.microsoft.com/office/powerpoint/2010/main" val="384841219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8636000" cy="6350000"/>
          </a:xfrm>
          <a:prstGeom prst="rect">
            <a:avLst/>
          </a:prstGeom>
        </p:spPr>
      </p:pic>
    </p:spTree>
    <p:extLst>
      <p:ext uri="{BB962C8B-B14F-4D97-AF65-F5344CB8AC3E}">
        <p14:creationId xmlns:p14="http://schemas.microsoft.com/office/powerpoint/2010/main" val="27432027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0" y="0"/>
            <a:ext cx="9144000" cy="6857999"/>
          </a:xfrm>
          <a:prstGeom prst="rect">
            <a:avLst/>
          </a:prstGeom>
        </p:spPr>
      </p:pic>
    </p:spTree>
    <p:extLst>
      <p:ext uri="{BB962C8B-B14F-4D97-AF65-F5344CB8AC3E}">
        <p14:creationId xmlns:p14="http://schemas.microsoft.com/office/powerpoint/2010/main" val="139927486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0" y="0"/>
            <a:ext cx="9130963" cy="6215605"/>
          </a:xfrm>
          <a:prstGeom prst="rect">
            <a:avLst/>
          </a:prstGeom>
        </p:spPr>
      </p:pic>
      <p:sp>
        <p:nvSpPr>
          <p:cNvPr id="5" name="Rectangle 4"/>
          <p:cNvSpPr/>
          <p:nvPr/>
        </p:nvSpPr>
        <p:spPr>
          <a:xfrm>
            <a:off x="23963" y="6376601"/>
            <a:ext cx="9120037" cy="461665"/>
          </a:xfrm>
          <a:prstGeom prst="rect">
            <a:avLst/>
          </a:prstGeom>
        </p:spPr>
        <p:txBody>
          <a:bodyPr wrap="square">
            <a:spAutoFit/>
          </a:bodyPr>
          <a:lstStyle/>
          <a:p>
            <a:r>
              <a:rPr lang="en-GB" sz="1200" dirty="0"/>
              <a:t>Horton, P., &amp; Horton, B. P. (2019). Re-defining sustainability: living in harmony with life on Earth. </a:t>
            </a:r>
            <a:r>
              <a:rPr lang="en-GB" sz="1200" i="1" dirty="0"/>
              <a:t>One Earth, </a:t>
            </a:r>
            <a:r>
              <a:rPr lang="en-GB" sz="1200" dirty="0"/>
              <a:t>1(1), 86-94.  </a:t>
            </a:r>
            <a:endParaRPr lang="en-GB" sz="1200" dirty="0" smtClean="0"/>
          </a:p>
          <a:p>
            <a:r>
              <a:rPr lang="en-GB" sz="1200" dirty="0" smtClean="0"/>
              <a:t>(</a:t>
            </a:r>
            <a:r>
              <a:rPr lang="en-GB" sz="1200" dirty="0"/>
              <a:t>full article on Moodle)</a:t>
            </a:r>
          </a:p>
        </p:txBody>
      </p:sp>
    </p:spTree>
    <p:extLst>
      <p:ext uri="{BB962C8B-B14F-4D97-AF65-F5344CB8AC3E}">
        <p14:creationId xmlns:p14="http://schemas.microsoft.com/office/powerpoint/2010/main" val="270498347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6456781"/>
            <a:ext cx="8229600" cy="482600"/>
          </a:xfrm>
        </p:spPr>
        <p:txBody>
          <a:bodyPr>
            <a:normAutofit fontScale="85000" lnSpcReduction="10000"/>
          </a:bodyPr>
          <a:lstStyle/>
          <a:p>
            <a:pPr marL="0" indent="0">
              <a:buNone/>
            </a:pPr>
            <a:r>
              <a:rPr lang="en-GB" sz="2000" dirty="0">
                <a:hlinkClick r:id="rId2"/>
              </a:rPr>
              <a:t>https://</a:t>
            </a:r>
            <a:r>
              <a:rPr lang="en-GB" sz="2000" dirty="0" smtClean="0">
                <a:hlinkClick r:id="rId2"/>
              </a:rPr>
              <a:t>www.youtube.com/watch?v=fACkb2u1ULY&amp;feature=emb_logo</a:t>
            </a:r>
            <a:endParaRPr lang="en-GB" sz="2000" dirty="0" smtClean="0"/>
          </a:p>
          <a:p>
            <a:pPr marL="0" indent="0">
              <a:buNone/>
            </a:pPr>
            <a:endParaRPr lang="en-GB" dirty="0"/>
          </a:p>
        </p:txBody>
      </p:sp>
      <p:pic>
        <p:nvPicPr>
          <p:cNvPr id="4" name="Picture 3"/>
          <p:cNvPicPr>
            <a:picLocks noChangeAspect="1"/>
          </p:cNvPicPr>
          <p:nvPr/>
        </p:nvPicPr>
        <p:blipFill>
          <a:blip r:embed="rId3"/>
          <a:stretch>
            <a:fillRect/>
          </a:stretch>
        </p:blipFill>
        <p:spPr>
          <a:xfrm>
            <a:off x="0" y="0"/>
            <a:ext cx="9144000" cy="6452201"/>
          </a:xfrm>
          <a:prstGeom prst="rect">
            <a:avLst/>
          </a:prstGeom>
        </p:spPr>
      </p:pic>
    </p:spTree>
    <p:extLst>
      <p:ext uri="{BB962C8B-B14F-4D97-AF65-F5344CB8AC3E}">
        <p14:creationId xmlns:p14="http://schemas.microsoft.com/office/powerpoint/2010/main" val="284201614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2440" y="1344558"/>
            <a:ext cx="7226666" cy="5122743"/>
          </a:xfrm>
        </p:spPr>
        <p:txBody>
          <a:bodyPr>
            <a:normAutofit fontScale="90000"/>
          </a:bodyPr>
          <a:lstStyle/>
          <a:p>
            <a:r>
              <a:rPr lang="en-GB" sz="4800" b="1" dirty="0" smtClean="0"/>
              <a:t>Can we carry on like this</a:t>
            </a:r>
            <a:r>
              <a:rPr lang="en-GB" sz="4800" b="1" dirty="0" smtClean="0"/>
              <a:t>?</a:t>
            </a:r>
            <a:br>
              <a:rPr lang="en-GB" sz="4800" b="1" dirty="0" smtClean="0"/>
            </a:br>
            <a:r>
              <a:rPr lang="en-GB" sz="4800" b="1" dirty="0" smtClean="0"/>
              <a:t/>
            </a:r>
            <a:br>
              <a:rPr lang="en-GB" sz="4800" b="1" dirty="0" smtClean="0"/>
            </a:br>
            <a:r>
              <a:rPr lang="en-GB" sz="4800" dirty="0" smtClean="0"/>
              <a:t>Use chat on Teams: </a:t>
            </a:r>
            <a:br>
              <a:rPr lang="en-GB" sz="4800" dirty="0" smtClean="0"/>
            </a:br>
            <a:r>
              <a:rPr lang="en-GB" sz="4800" dirty="0" smtClean="0"/>
              <a:t>Smiley for “yes</a:t>
            </a:r>
            <a:r>
              <a:rPr lang="en-GB" sz="4800" dirty="0" smtClean="0"/>
              <a:t>, we can</a:t>
            </a:r>
            <a:r>
              <a:rPr lang="en-GB" sz="4800" dirty="0" smtClean="0"/>
              <a:t>”</a:t>
            </a:r>
            <a:br>
              <a:rPr lang="en-GB" sz="4800" dirty="0" smtClean="0"/>
            </a:br>
            <a:r>
              <a:rPr lang="en-GB" sz="4800" dirty="0" smtClean="0"/>
              <a:t>Sad face “no we cant”</a:t>
            </a:r>
            <a:br>
              <a:rPr lang="en-GB" sz="4800" dirty="0" smtClean="0"/>
            </a:br>
            <a:r>
              <a:rPr lang="en-GB" sz="4800" dirty="0" smtClean="0"/>
              <a:t/>
            </a:r>
            <a:br>
              <a:rPr lang="en-GB" sz="4800" dirty="0" smtClean="0"/>
            </a:br>
            <a:r>
              <a:rPr lang="en-GB" sz="4800" dirty="0" smtClean="0"/>
              <a:t>add comments to chat</a:t>
            </a:r>
            <a:endParaRPr lang="en-GB" sz="4800" dirty="0"/>
          </a:p>
        </p:txBody>
      </p:sp>
    </p:spTree>
    <p:extLst>
      <p:ext uri="{BB962C8B-B14F-4D97-AF65-F5344CB8AC3E}">
        <p14:creationId xmlns:p14="http://schemas.microsoft.com/office/powerpoint/2010/main" val="83119603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22259" y="3133559"/>
            <a:ext cx="2681968" cy="3454050"/>
          </a:xfrm>
          <a:prstGeom prst="rect">
            <a:avLst/>
          </a:prstGeom>
        </p:spPr>
      </p:pic>
      <p:sp>
        <p:nvSpPr>
          <p:cNvPr id="3" name="Subtitle 2"/>
          <p:cNvSpPr>
            <a:spLocks noGrp="1"/>
          </p:cNvSpPr>
          <p:nvPr>
            <p:ph type="subTitle" idx="1"/>
          </p:nvPr>
        </p:nvSpPr>
        <p:spPr>
          <a:xfrm>
            <a:off x="632736" y="449091"/>
            <a:ext cx="8511264" cy="4199703"/>
          </a:xfrm>
        </p:spPr>
        <p:txBody>
          <a:bodyPr>
            <a:normAutofit/>
          </a:bodyPr>
          <a:lstStyle/>
          <a:p>
            <a:r>
              <a:rPr lang="en-GB" sz="4800" dirty="0" smtClean="0">
                <a:solidFill>
                  <a:srgbClr val="4F6228"/>
                </a:solidFill>
              </a:rPr>
              <a:t>“We </a:t>
            </a:r>
            <a:r>
              <a:rPr lang="en-GB" sz="4800" dirty="0">
                <a:solidFill>
                  <a:srgbClr val="4F6228"/>
                </a:solidFill>
              </a:rPr>
              <a:t>can't go on as we </a:t>
            </a:r>
            <a:r>
              <a:rPr lang="en-GB" sz="4800" dirty="0" smtClean="0">
                <a:solidFill>
                  <a:srgbClr val="4F6228"/>
                </a:solidFill>
              </a:rPr>
              <a:t>are … </a:t>
            </a:r>
            <a:r>
              <a:rPr lang="en-GB" sz="4800" dirty="0">
                <a:solidFill>
                  <a:srgbClr val="4F6228"/>
                </a:solidFill>
              </a:rPr>
              <a:t>sustainability is the big issue of our </a:t>
            </a:r>
            <a:r>
              <a:rPr lang="en-GB" sz="4800" dirty="0" smtClean="0">
                <a:solidFill>
                  <a:srgbClr val="4F6228"/>
                </a:solidFill>
              </a:rPr>
              <a:t>time”</a:t>
            </a:r>
          </a:p>
          <a:p>
            <a:endParaRPr lang="en-GB" sz="4800" dirty="0" smtClean="0"/>
          </a:p>
          <a:p>
            <a:pPr algn="r"/>
            <a:r>
              <a:rPr lang="en-GB" sz="2800" dirty="0" smtClean="0"/>
              <a:t>The Guardian 1</a:t>
            </a:r>
            <a:r>
              <a:rPr lang="en-GB" sz="2800" baseline="30000" dirty="0" smtClean="0"/>
              <a:t>st</a:t>
            </a:r>
            <a:r>
              <a:rPr lang="en-GB" sz="2800" dirty="0" smtClean="0"/>
              <a:t> December 2015</a:t>
            </a:r>
            <a:endParaRPr lang="en-GB" sz="2800" dirty="0"/>
          </a:p>
        </p:txBody>
      </p:sp>
    </p:spTree>
    <p:extLst>
      <p:ext uri="{BB962C8B-B14F-4D97-AF65-F5344CB8AC3E}">
        <p14:creationId xmlns:p14="http://schemas.microsoft.com/office/powerpoint/2010/main" val="402358167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4212" y="376513"/>
            <a:ext cx="6589199" cy="1280890"/>
          </a:xfrm>
        </p:spPr>
        <p:txBody>
          <a:bodyPr/>
          <a:lstStyle/>
          <a:p>
            <a:r>
              <a:rPr lang="en-GB" dirty="0" smtClean="0"/>
              <a:t>Is sustainability new?</a:t>
            </a:r>
            <a:endParaRPr lang="en-GB" dirty="0"/>
          </a:p>
        </p:txBody>
      </p:sp>
      <p:sp>
        <p:nvSpPr>
          <p:cNvPr id="3" name="Content Placeholder 2"/>
          <p:cNvSpPr>
            <a:spLocks noGrp="1"/>
          </p:cNvSpPr>
          <p:nvPr>
            <p:ph idx="1"/>
          </p:nvPr>
        </p:nvSpPr>
        <p:spPr>
          <a:xfrm>
            <a:off x="393539" y="1189218"/>
            <a:ext cx="8645530" cy="5668781"/>
          </a:xfrm>
        </p:spPr>
        <p:txBody>
          <a:bodyPr>
            <a:normAutofit/>
          </a:bodyPr>
          <a:lstStyle/>
          <a:p>
            <a:r>
              <a:rPr lang="en-GB" sz="2000" dirty="0"/>
              <a:t>The concept of sustainability is one that has been around for as long as </a:t>
            </a:r>
            <a:r>
              <a:rPr lang="en-GB" sz="2000" dirty="0" smtClean="0"/>
              <a:t>humans. </a:t>
            </a:r>
            <a:r>
              <a:rPr lang="en-GB" sz="2000" dirty="0"/>
              <a:t>Food and water have to come from somewhere, and even the earliest cultures would have </a:t>
            </a:r>
            <a:r>
              <a:rPr lang="en-GB" sz="2000" dirty="0" smtClean="0"/>
              <a:t>thought about what </a:t>
            </a:r>
            <a:r>
              <a:rPr lang="en-GB" sz="2000" dirty="0"/>
              <a:t>would happen if the animals or plants they </a:t>
            </a:r>
            <a:r>
              <a:rPr lang="en-GB" sz="2000" dirty="0" smtClean="0"/>
              <a:t>relied </a:t>
            </a:r>
            <a:r>
              <a:rPr lang="en-GB" sz="2000" dirty="0"/>
              <a:t>upon were to </a:t>
            </a:r>
            <a:r>
              <a:rPr lang="en-GB" sz="2000" dirty="0" smtClean="0"/>
              <a:t>disappear.</a:t>
            </a:r>
          </a:p>
          <a:p>
            <a:pPr marL="0" indent="0">
              <a:buNone/>
            </a:pPr>
            <a:endParaRPr lang="en-GB" sz="2000" dirty="0" smtClean="0"/>
          </a:p>
          <a:p>
            <a:r>
              <a:rPr lang="en-GB" sz="2000" i="1" dirty="0" smtClean="0"/>
              <a:t>1713 German handbook of forestry used term sustainable yield- never harvest more than the forest can regenerate</a:t>
            </a:r>
          </a:p>
          <a:p>
            <a:r>
              <a:rPr lang="en-GB" sz="2000" i="1" dirty="0" smtClean="0"/>
              <a:t>1905 Conservation </a:t>
            </a:r>
            <a:r>
              <a:rPr lang="en-GB" sz="2000" i="1" dirty="0"/>
              <a:t>Ethic </a:t>
            </a:r>
            <a:r>
              <a:rPr lang="en-GB" sz="2000" dirty="0"/>
              <a:t>Gifford Pinchot (1865 – 1946</a:t>
            </a:r>
            <a:r>
              <a:rPr lang="en-GB" sz="2000" dirty="0" smtClean="0"/>
              <a:t>), an alternative to john Muir’s (1838-1914) conservation as preservation</a:t>
            </a:r>
          </a:p>
          <a:p>
            <a:r>
              <a:rPr lang="en-GB" sz="2000" i="1" dirty="0" smtClean="0"/>
              <a:t>1962 Silent </a:t>
            </a:r>
            <a:r>
              <a:rPr lang="en-GB" sz="2000" i="1" dirty="0"/>
              <a:t>Spring </a:t>
            </a:r>
            <a:r>
              <a:rPr lang="en-GB" sz="2000" dirty="0"/>
              <a:t>Rachel Carson (1907-1964)</a:t>
            </a:r>
          </a:p>
          <a:p>
            <a:r>
              <a:rPr lang="en-GB" sz="2000" dirty="0" smtClean="0"/>
              <a:t>1970s oil crisis emphasised dependence </a:t>
            </a:r>
            <a:r>
              <a:rPr lang="en-GB" sz="2000" dirty="0"/>
              <a:t>on fossil </a:t>
            </a:r>
            <a:r>
              <a:rPr lang="en-GB" sz="2000" dirty="0" smtClean="0"/>
              <a:t>fuels</a:t>
            </a:r>
          </a:p>
          <a:p>
            <a:r>
              <a:rPr lang="en-GB" sz="2000" dirty="0"/>
              <a:t>1980s </a:t>
            </a:r>
            <a:r>
              <a:rPr lang="en-GB" sz="2000" dirty="0" smtClean="0"/>
              <a:t> World Commission on the Environment and Development  looked at sustainability </a:t>
            </a:r>
            <a:r>
              <a:rPr lang="en-GB" sz="2000" dirty="0"/>
              <a:t>of how humans live on the </a:t>
            </a:r>
            <a:r>
              <a:rPr lang="en-GB" sz="2000" dirty="0" smtClean="0"/>
              <a:t>planet</a:t>
            </a:r>
          </a:p>
          <a:p>
            <a:pPr marL="0" indent="0">
              <a:buNone/>
            </a:pPr>
            <a:endParaRPr lang="en-GB" dirty="0"/>
          </a:p>
        </p:txBody>
      </p:sp>
    </p:spTree>
    <p:extLst>
      <p:ext uri="{BB962C8B-B14F-4D97-AF65-F5344CB8AC3E}">
        <p14:creationId xmlns:p14="http://schemas.microsoft.com/office/powerpoint/2010/main" val="145638071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860417" y="0"/>
            <a:ext cx="7283584" cy="6858000"/>
          </a:xfrm>
          <a:prstGeom prst="rect">
            <a:avLst/>
          </a:prstGeom>
        </p:spPr>
      </p:pic>
    </p:spTree>
    <p:extLst>
      <p:ext uri="{BB962C8B-B14F-4D97-AF65-F5344CB8AC3E}">
        <p14:creationId xmlns:p14="http://schemas.microsoft.com/office/powerpoint/2010/main" val="306769603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48948" y="0"/>
            <a:ext cx="11577147" cy="6858000"/>
          </a:xfrm>
          <a:prstGeom prst="rect">
            <a:avLst/>
          </a:prstGeom>
        </p:spPr>
      </p:pic>
      <p:sp>
        <p:nvSpPr>
          <p:cNvPr id="5" name="Rectangle 4"/>
          <p:cNvSpPr/>
          <p:nvPr/>
        </p:nvSpPr>
        <p:spPr>
          <a:xfrm>
            <a:off x="-4655" y="931278"/>
            <a:ext cx="4542020" cy="1815882"/>
          </a:xfrm>
          <a:prstGeom prst="rect">
            <a:avLst/>
          </a:prstGeom>
        </p:spPr>
        <p:txBody>
          <a:bodyPr wrap="square">
            <a:spAutoFit/>
          </a:bodyPr>
          <a:lstStyle/>
          <a:p>
            <a:pPr algn="ctr" fontAlgn="base"/>
            <a:r>
              <a:rPr lang="en-GB" sz="2800" dirty="0" smtClean="0">
                <a:solidFill>
                  <a:srgbClr val="3F3F42"/>
                </a:solidFill>
                <a:latin typeface="ReithSerif"/>
              </a:rPr>
              <a:t>"It'll start getting cooler. </a:t>
            </a:r>
          </a:p>
          <a:p>
            <a:pPr algn="ctr" fontAlgn="base"/>
            <a:r>
              <a:rPr lang="en-GB" sz="2800" dirty="0" smtClean="0">
                <a:solidFill>
                  <a:srgbClr val="3F3F42"/>
                </a:solidFill>
                <a:latin typeface="ReithSerif"/>
              </a:rPr>
              <a:t>You just watch... </a:t>
            </a:r>
          </a:p>
          <a:p>
            <a:pPr algn="ctr" fontAlgn="base"/>
            <a:r>
              <a:rPr lang="en-GB" sz="2800" dirty="0" smtClean="0">
                <a:solidFill>
                  <a:srgbClr val="3F3F42"/>
                </a:solidFill>
                <a:latin typeface="ReithSerif"/>
              </a:rPr>
              <a:t>I don't think science </a:t>
            </a:r>
          </a:p>
          <a:p>
            <a:pPr algn="ctr" fontAlgn="base"/>
            <a:r>
              <a:rPr lang="en-GB" sz="2800" dirty="0" smtClean="0">
                <a:solidFill>
                  <a:srgbClr val="3F3F42"/>
                </a:solidFill>
                <a:latin typeface="ReithSerif"/>
              </a:rPr>
              <a:t>knows, actually."</a:t>
            </a:r>
            <a:endParaRPr lang="en-GB" sz="2800" b="0" i="0" dirty="0">
              <a:solidFill>
                <a:srgbClr val="3F3F42"/>
              </a:solidFill>
              <a:effectLst/>
              <a:latin typeface="ReithSerif"/>
            </a:endParaRPr>
          </a:p>
        </p:txBody>
      </p:sp>
      <p:sp>
        <p:nvSpPr>
          <p:cNvPr id="6" name="Oval Callout 5"/>
          <p:cNvSpPr/>
          <p:nvPr/>
        </p:nvSpPr>
        <p:spPr>
          <a:xfrm flipH="1">
            <a:off x="-44017" y="231749"/>
            <a:ext cx="4620745" cy="3126048"/>
          </a:xfrm>
          <a:prstGeom prst="wedgeEllipseCallout">
            <a:avLst>
              <a:gd name="adj1" fmla="val -59473"/>
              <a:gd name="adj2" fmla="val -872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0176562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572231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63141" y="1"/>
            <a:ext cx="9080859" cy="6858000"/>
          </a:xfrm>
          <a:prstGeom prst="rect">
            <a:avLst/>
          </a:prstGeom>
        </p:spPr>
      </p:pic>
    </p:spTree>
    <p:extLst>
      <p:ext uri="{BB962C8B-B14F-4D97-AF65-F5344CB8AC3E}">
        <p14:creationId xmlns:p14="http://schemas.microsoft.com/office/powerpoint/2010/main" val="291143721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41621" y="627068"/>
            <a:ext cx="7702379" cy="6118506"/>
          </a:xfrm>
        </p:spPr>
        <p:txBody>
          <a:bodyPr>
            <a:normAutofit/>
          </a:bodyPr>
          <a:lstStyle/>
          <a:p>
            <a:pPr marL="0" indent="0">
              <a:buNone/>
            </a:pPr>
            <a:r>
              <a:rPr lang="en-GB" sz="4400" i="1" dirty="0"/>
              <a:t>Our Common </a:t>
            </a:r>
            <a:r>
              <a:rPr lang="en-GB" sz="4400" i="1" dirty="0" smtClean="0"/>
              <a:t>Future</a:t>
            </a:r>
            <a:endParaRPr lang="en-GB" sz="4400" dirty="0" smtClean="0"/>
          </a:p>
          <a:p>
            <a:pPr marL="0" indent="0">
              <a:buNone/>
            </a:pPr>
            <a:r>
              <a:rPr lang="en-GB" sz="2800" dirty="0" smtClean="0"/>
              <a:t>(aka the </a:t>
            </a:r>
            <a:r>
              <a:rPr lang="en-GB" sz="2800" dirty="0" err="1"/>
              <a:t>Brundtland</a:t>
            </a:r>
            <a:r>
              <a:rPr lang="en-GB" sz="2800" dirty="0"/>
              <a:t> </a:t>
            </a:r>
            <a:r>
              <a:rPr lang="en-GB" sz="2800" dirty="0" smtClean="0"/>
              <a:t>Report)</a:t>
            </a:r>
            <a:endParaRPr lang="en-GB" sz="2800" dirty="0"/>
          </a:p>
          <a:p>
            <a:pPr marL="0" indent="0">
              <a:buNone/>
            </a:pPr>
            <a:r>
              <a:rPr lang="en-GB" sz="2800" i="1" dirty="0"/>
              <a:t>"Sustainable development is </a:t>
            </a:r>
            <a:r>
              <a:rPr lang="en-GB" sz="2800" b="1" i="1" dirty="0"/>
              <a:t>development</a:t>
            </a:r>
            <a:r>
              <a:rPr lang="en-GB" sz="2800" i="1" dirty="0"/>
              <a:t> that meets the </a:t>
            </a:r>
            <a:r>
              <a:rPr lang="en-GB" sz="2800" b="1" i="1" dirty="0"/>
              <a:t>needs </a:t>
            </a:r>
            <a:r>
              <a:rPr lang="en-GB" sz="2800" i="1" dirty="0"/>
              <a:t>of the present without compromising the ability of </a:t>
            </a:r>
            <a:r>
              <a:rPr lang="en-GB" sz="2800" b="1" i="1" dirty="0"/>
              <a:t>future generations </a:t>
            </a:r>
            <a:r>
              <a:rPr lang="en-GB" sz="2800" i="1" dirty="0"/>
              <a:t>to meet their own </a:t>
            </a:r>
            <a:r>
              <a:rPr lang="en-GB" sz="2800" b="1" i="1" dirty="0" smtClean="0"/>
              <a:t>needs</a:t>
            </a:r>
            <a:r>
              <a:rPr lang="en-GB" sz="2800" i="1" dirty="0" smtClean="0"/>
              <a:t>”</a:t>
            </a:r>
            <a:r>
              <a:rPr lang="en-GB" sz="2800" dirty="0"/>
              <a:t> </a:t>
            </a:r>
            <a:endParaRPr lang="en-GB" sz="2800" dirty="0" smtClean="0"/>
          </a:p>
          <a:p>
            <a:pPr marL="0" indent="0">
              <a:buNone/>
            </a:pPr>
            <a:r>
              <a:rPr lang="en-GB" dirty="0" smtClean="0"/>
              <a:t>(World Commission on Environment and Development, 1987, p43)</a:t>
            </a:r>
            <a:r>
              <a:rPr lang="en-GB" dirty="0"/>
              <a:t>. </a:t>
            </a:r>
            <a:endParaRPr lang="en-GB" dirty="0" smtClean="0"/>
          </a:p>
          <a:p>
            <a:pPr marL="0" indent="0">
              <a:buNone/>
            </a:pPr>
            <a:endParaRPr lang="en-GB" b="1" i="1" dirty="0" smtClean="0">
              <a:solidFill>
                <a:schemeClr val="accent3">
                  <a:lumMod val="50000"/>
                </a:schemeClr>
              </a:solidFill>
            </a:endParaRPr>
          </a:p>
          <a:p>
            <a:pPr marL="0" indent="0">
              <a:buNone/>
            </a:pPr>
            <a:r>
              <a:rPr lang="en-GB" b="1" i="1" dirty="0" smtClean="0">
                <a:solidFill>
                  <a:schemeClr val="accent3">
                    <a:lumMod val="50000"/>
                  </a:schemeClr>
                </a:solidFill>
              </a:rPr>
              <a:t>Who defines: </a:t>
            </a:r>
            <a:r>
              <a:rPr lang="en-GB" b="1" i="1" dirty="0">
                <a:solidFill>
                  <a:schemeClr val="accent3">
                    <a:lumMod val="50000"/>
                  </a:schemeClr>
                </a:solidFill>
              </a:rPr>
              <a:t>needs, sustained and development? </a:t>
            </a:r>
          </a:p>
          <a:p>
            <a:pPr marL="0" indent="0">
              <a:buNone/>
            </a:pPr>
            <a:endParaRPr lang="en-GB" i="1" dirty="0" smtClean="0"/>
          </a:p>
          <a:p>
            <a:pPr marL="0" indent="0">
              <a:buNone/>
            </a:pPr>
            <a:r>
              <a:rPr lang="en-GB" dirty="0" smtClean="0">
                <a:solidFill>
                  <a:schemeClr val="accent3">
                    <a:lumMod val="75000"/>
                  </a:schemeClr>
                </a:solidFill>
              </a:rPr>
              <a:t>Central to sustainable </a:t>
            </a:r>
            <a:r>
              <a:rPr lang="en-GB" dirty="0">
                <a:solidFill>
                  <a:schemeClr val="accent3">
                    <a:lumMod val="75000"/>
                  </a:schemeClr>
                </a:solidFill>
              </a:rPr>
              <a:t>development </a:t>
            </a:r>
            <a:r>
              <a:rPr lang="en-GB" dirty="0" smtClean="0">
                <a:solidFill>
                  <a:schemeClr val="accent3">
                    <a:lumMod val="75000"/>
                  </a:schemeClr>
                </a:solidFill>
              </a:rPr>
              <a:t>is idea of </a:t>
            </a:r>
            <a:r>
              <a:rPr lang="en-GB" b="1" dirty="0" smtClean="0">
                <a:solidFill>
                  <a:schemeClr val="accent3">
                    <a:lumMod val="75000"/>
                  </a:schemeClr>
                </a:solidFill>
              </a:rPr>
              <a:t>the </a:t>
            </a:r>
            <a:r>
              <a:rPr lang="en-GB" b="1" dirty="0">
                <a:solidFill>
                  <a:schemeClr val="accent3">
                    <a:lumMod val="75000"/>
                  </a:schemeClr>
                </a:solidFill>
              </a:rPr>
              <a:t>world as a system</a:t>
            </a:r>
            <a:r>
              <a:rPr lang="en-GB" dirty="0">
                <a:solidFill>
                  <a:schemeClr val="accent3">
                    <a:lumMod val="75000"/>
                  </a:schemeClr>
                </a:solidFill>
              </a:rPr>
              <a:t>—a system that connects space; and a system that connects </a:t>
            </a:r>
            <a:r>
              <a:rPr lang="en-GB" dirty="0" smtClean="0">
                <a:solidFill>
                  <a:schemeClr val="accent3">
                    <a:lumMod val="75000"/>
                  </a:schemeClr>
                </a:solidFill>
              </a:rPr>
              <a:t>time</a:t>
            </a:r>
          </a:p>
          <a:p>
            <a:pPr marL="0" indent="0">
              <a:buNone/>
            </a:pPr>
            <a:endParaRPr lang="en-GB" dirty="0"/>
          </a:p>
        </p:txBody>
      </p:sp>
    </p:spTree>
    <p:extLst>
      <p:ext uri="{BB962C8B-B14F-4D97-AF65-F5344CB8AC3E}">
        <p14:creationId xmlns:p14="http://schemas.microsoft.com/office/powerpoint/2010/main" val="225948009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500471" y="531792"/>
            <a:ext cx="8164011" cy="1320800"/>
          </a:xfrm>
        </p:spPr>
        <p:txBody>
          <a:bodyPr/>
          <a:lstStyle/>
          <a:p>
            <a:r>
              <a:rPr lang="en-GB" dirty="0" smtClean="0"/>
              <a:t>What sustainability might mean…</a:t>
            </a:r>
            <a:endParaRPr lang="en-GB" dirty="0"/>
          </a:p>
        </p:txBody>
      </p:sp>
      <p:pic>
        <p:nvPicPr>
          <p:cNvPr id="4" name="Content Placeholder 3"/>
          <p:cNvPicPr>
            <a:picLocks noGrp="1" noChangeAspect="1"/>
          </p:cNvPicPr>
          <p:nvPr>
            <p:ph idx="1"/>
          </p:nvPr>
        </p:nvPicPr>
        <p:blipFill>
          <a:blip r:embed="rId2"/>
          <a:stretch>
            <a:fillRect/>
          </a:stretch>
        </p:blipFill>
        <p:spPr>
          <a:xfrm>
            <a:off x="0" y="1"/>
            <a:ext cx="9144000" cy="6858000"/>
          </a:xfrm>
          <a:prstGeom prst="rect">
            <a:avLst/>
          </a:prstGeom>
          <a:solidFill>
            <a:schemeClr val="accent5">
              <a:lumMod val="75000"/>
              <a:alpha val="1000"/>
            </a:schemeClr>
          </a:solidFill>
        </p:spPr>
      </p:pic>
    </p:spTree>
    <p:extLst>
      <p:ext uri="{BB962C8B-B14F-4D97-AF65-F5344CB8AC3E}">
        <p14:creationId xmlns:p14="http://schemas.microsoft.com/office/powerpoint/2010/main" val="339647003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9144000" cy="6334780"/>
          </a:xfrm>
          <a:prstGeom prst="rect">
            <a:avLst/>
          </a:prstGeom>
        </p:spPr>
      </p:pic>
      <p:sp>
        <p:nvSpPr>
          <p:cNvPr id="3" name="TextBox 2"/>
          <p:cNvSpPr txBox="1"/>
          <p:nvPr/>
        </p:nvSpPr>
        <p:spPr>
          <a:xfrm>
            <a:off x="152399" y="6334780"/>
            <a:ext cx="8909553" cy="523220"/>
          </a:xfrm>
          <a:prstGeom prst="rect">
            <a:avLst/>
          </a:prstGeom>
          <a:noFill/>
        </p:spPr>
        <p:txBody>
          <a:bodyPr wrap="square" rtlCol="0">
            <a:spAutoFit/>
          </a:bodyPr>
          <a:lstStyle/>
          <a:p>
            <a:r>
              <a:rPr lang="en-GB" sz="1400" dirty="0"/>
              <a:t>Horton, P., &amp; Horton, B. P. (2019). Re-defining sustainability: living in harmony with life on Earth. </a:t>
            </a:r>
            <a:r>
              <a:rPr lang="en-GB" sz="1400" i="1" dirty="0"/>
              <a:t>One Earth</a:t>
            </a:r>
            <a:r>
              <a:rPr lang="en-GB" sz="1400" dirty="0"/>
              <a:t>, 1(1), 86-94</a:t>
            </a:r>
            <a:r>
              <a:rPr lang="en-GB" sz="1400" dirty="0" smtClean="0"/>
              <a:t>.  (full article on Moodle)</a:t>
            </a:r>
            <a:endParaRPr lang="en-GB" sz="1400" dirty="0"/>
          </a:p>
        </p:txBody>
      </p:sp>
    </p:spTree>
    <p:extLst>
      <p:ext uri="{BB962C8B-B14F-4D97-AF65-F5344CB8AC3E}">
        <p14:creationId xmlns:p14="http://schemas.microsoft.com/office/powerpoint/2010/main" val="68527901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6000" r="-6000"/>
          </a:stretch>
        </a:blipFill>
        <a:effectLst/>
      </p:bgPr>
    </p:bg>
    <p:spTree>
      <p:nvGrpSpPr>
        <p:cNvPr id="1" name=""/>
        <p:cNvGrpSpPr/>
        <p:nvPr/>
      </p:nvGrpSpPr>
      <p:grpSpPr>
        <a:xfrm>
          <a:off x="0" y="0"/>
          <a:ext cx="0" cy="0"/>
          <a:chOff x="0" y="0"/>
          <a:chExt cx="0" cy="0"/>
        </a:xfrm>
      </p:grpSpPr>
      <p:sp>
        <p:nvSpPr>
          <p:cNvPr id="2" name="Rectangle 1"/>
          <p:cNvSpPr/>
          <p:nvPr/>
        </p:nvSpPr>
        <p:spPr>
          <a:xfrm>
            <a:off x="517358" y="313679"/>
            <a:ext cx="8147958" cy="3170099"/>
          </a:xfrm>
          <a:prstGeom prst="rect">
            <a:avLst/>
          </a:prstGeom>
        </p:spPr>
        <p:txBody>
          <a:bodyPr wrap="square">
            <a:spAutoFit/>
          </a:bodyPr>
          <a:lstStyle/>
          <a:p>
            <a:r>
              <a:rPr lang="en-GB" sz="4000" dirty="0" smtClean="0">
                <a:gradFill>
                  <a:gsLst>
                    <a:gs pos="0">
                      <a:schemeClr val="accent5">
                        <a:lumMod val="0"/>
                        <a:lumOff val="100000"/>
                      </a:schemeClr>
                    </a:gs>
                    <a:gs pos="35000">
                      <a:schemeClr val="accent5">
                        <a:lumMod val="0"/>
                        <a:lumOff val="100000"/>
                      </a:schemeClr>
                    </a:gs>
                    <a:gs pos="100000">
                      <a:schemeClr val="accent5">
                        <a:lumMod val="100000"/>
                      </a:schemeClr>
                    </a:gs>
                  </a:gsLst>
                  <a:path path="circle">
                    <a:fillToRect l="50000" t="-80000" r="50000" b="180000"/>
                  </a:path>
                </a:gradFill>
                <a:latin typeface="Arial" panose="020B0604020202020204" pitchFamily="34" charset="0"/>
              </a:rPr>
              <a:t>Avoiding </a:t>
            </a:r>
            <a:r>
              <a:rPr lang="en-GB" sz="4000" dirty="0">
                <a:gradFill>
                  <a:gsLst>
                    <a:gs pos="0">
                      <a:schemeClr val="accent5">
                        <a:lumMod val="0"/>
                        <a:lumOff val="100000"/>
                      </a:schemeClr>
                    </a:gs>
                    <a:gs pos="35000">
                      <a:schemeClr val="accent5">
                        <a:lumMod val="0"/>
                        <a:lumOff val="100000"/>
                      </a:schemeClr>
                    </a:gs>
                    <a:gs pos="100000">
                      <a:schemeClr val="accent5">
                        <a:lumMod val="100000"/>
                      </a:schemeClr>
                    </a:gs>
                  </a:gsLst>
                  <a:path path="circle">
                    <a:fillToRect l="50000" t="-80000" r="50000" b="180000"/>
                  </a:path>
                </a:gradFill>
                <a:latin typeface="Arial" panose="020B0604020202020204" pitchFamily="34" charset="0"/>
              </a:rPr>
              <a:t>climate breakdown will require cathedral thinking. We must lay the foundation while we may not know exactly how </a:t>
            </a:r>
            <a:endParaRPr lang="en-GB" sz="4000" dirty="0" smtClean="0">
              <a:gradFill>
                <a:gsLst>
                  <a:gs pos="0">
                    <a:schemeClr val="accent5">
                      <a:lumMod val="0"/>
                      <a:lumOff val="100000"/>
                    </a:schemeClr>
                  </a:gs>
                  <a:gs pos="35000">
                    <a:schemeClr val="accent5">
                      <a:lumMod val="0"/>
                      <a:lumOff val="100000"/>
                    </a:schemeClr>
                  </a:gs>
                  <a:gs pos="100000">
                    <a:schemeClr val="accent5">
                      <a:lumMod val="100000"/>
                    </a:schemeClr>
                  </a:gs>
                </a:gsLst>
                <a:path path="circle">
                  <a:fillToRect l="50000" t="-80000" r="50000" b="180000"/>
                </a:path>
              </a:gradFill>
              <a:latin typeface="Arial" panose="020B0604020202020204" pitchFamily="34" charset="0"/>
            </a:endParaRPr>
          </a:p>
          <a:p>
            <a:r>
              <a:rPr lang="en-GB" sz="4000" dirty="0" smtClean="0">
                <a:gradFill>
                  <a:gsLst>
                    <a:gs pos="0">
                      <a:schemeClr val="accent5">
                        <a:lumMod val="0"/>
                        <a:lumOff val="100000"/>
                      </a:schemeClr>
                    </a:gs>
                    <a:gs pos="35000">
                      <a:schemeClr val="accent5">
                        <a:lumMod val="0"/>
                        <a:lumOff val="100000"/>
                      </a:schemeClr>
                    </a:gs>
                    <a:gs pos="100000">
                      <a:schemeClr val="accent5">
                        <a:lumMod val="100000"/>
                      </a:schemeClr>
                    </a:gs>
                  </a:gsLst>
                  <a:path path="circle">
                    <a:fillToRect l="50000" t="-80000" r="50000" b="180000"/>
                  </a:path>
                </a:gradFill>
                <a:latin typeface="Arial" panose="020B0604020202020204" pitchFamily="34" charset="0"/>
              </a:rPr>
              <a:t>to </a:t>
            </a:r>
            <a:r>
              <a:rPr lang="en-GB" sz="4000" dirty="0">
                <a:gradFill>
                  <a:gsLst>
                    <a:gs pos="0">
                      <a:schemeClr val="accent5">
                        <a:lumMod val="0"/>
                        <a:lumOff val="100000"/>
                      </a:schemeClr>
                    </a:gs>
                    <a:gs pos="35000">
                      <a:schemeClr val="accent5">
                        <a:lumMod val="0"/>
                        <a:lumOff val="100000"/>
                      </a:schemeClr>
                    </a:gs>
                    <a:gs pos="100000">
                      <a:schemeClr val="accent5">
                        <a:lumMod val="100000"/>
                      </a:schemeClr>
                    </a:gs>
                  </a:gsLst>
                  <a:path path="circle">
                    <a:fillToRect l="50000" t="-80000" r="50000" b="180000"/>
                  </a:path>
                </a:gradFill>
                <a:latin typeface="Arial" panose="020B0604020202020204" pitchFamily="34" charset="0"/>
              </a:rPr>
              <a:t>build the ceiling</a:t>
            </a:r>
            <a:r>
              <a:rPr lang="en-GB" sz="4000" dirty="0" smtClean="0">
                <a:gradFill>
                  <a:gsLst>
                    <a:gs pos="0">
                      <a:schemeClr val="accent5">
                        <a:lumMod val="0"/>
                        <a:lumOff val="100000"/>
                      </a:schemeClr>
                    </a:gs>
                    <a:gs pos="35000">
                      <a:schemeClr val="accent5">
                        <a:lumMod val="0"/>
                        <a:lumOff val="100000"/>
                      </a:schemeClr>
                    </a:gs>
                    <a:gs pos="100000">
                      <a:schemeClr val="accent5">
                        <a:lumMod val="100000"/>
                      </a:schemeClr>
                    </a:gs>
                  </a:gsLst>
                  <a:path path="circle">
                    <a:fillToRect l="50000" t="-80000" r="50000" b="180000"/>
                  </a:path>
                </a:gradFill>
                <a:latin typeface="Arial" panose="020B0604020202020204" pitchFamily="34" charset="0"/>
              </a:rPr>
              <a:t>. </a:t>
            </a:r>
            <a:endParaRPr lang="en-GB" sz="4000" b="0" i="0" dirty="0">
              <a:gradFill>
                <a:gsLst>
                  <a:gs pos="0">
                    <a:schemeClr val="accent5">
                      <a:lumMod val="0"/>
                      <a:lumOff val="100000"/>
                    </a:schemeClr>
                  </a:gs>
                  <a:gs pos="35000">
                    <a:schemeClr val="accent5">
                      <a:lumMod val="0"/>
                      <a:lumOff val="100000"/>
                    </a:schemeClr>
                  </a:gs>
                  <a:gs pos="100000">
                    <a:schemeClr val="accent5">
                      <a:lumMod val="100000"/>
                    </a:schemeClr>
                  </a:gs>
                </a:gsLst>
                <a:path path="circle">
                  <a:fillToRect l="50000" t="-80000" r="50000" b="180000"/>
                </a:path>
              </a:gradFill>
              <a:effectLst/>
              <a:latin typeface="Arial" panose="020B0604020202020204" pitchFamily="34" charset="0"/>
            </a:endParaRPr>
          </a:p>
        </p:txBody>
      </p:sp>
      <p:sp>
        <p:nvSpPr>
          <p:cNvPr id="3" name="Rectangle 2"/>
          <p:cNvSpPr/>
          <p:nvPr/>
        </p:nvSpPr>
        <p:spPr>
          <a:xfrm>
            <a:off x="2677886" y="5686043"/>
            <a:ext cx="6074229" cy="923330"/>
          </a:xfrm>
          <a:prstGeom prst="rect">
            <a:avLst/>
          </a:prstGeom>
        </p:spPr>
        <p:txBody>
          <a:bodyPr wrap="square">
            <a:spAutoFit/>
          </a:bodyPr>
          <a:lstStyle/>
          <a:p>
            <a:pPr algn="r"/>
            <a:r>
              <a:rPr lang="en-GB" dirty="0">
                <a:solidFill>
                  <a:schemeClr val="bg1">
                    <a:lumMod val="95000"/>
                  </a:schemeClr>
                </a:solidFill>
              </a:rPr>
              <a:t> </a:t>
            </a:r>
            <a:r>
              <a:rPr lang="en-GB" dirty="0" err="1" smtClean="0">
                <a:solidFill>
                  <a:schemeClr val="bg1">
                    <a:lumMod val="95000"/>
                  </a:schemeClr>
                </a:solidFill>
              </a:rPr>
              <a:t>Gaulkin</a:t>
            </a:r>
            <a:r>
              <a:rPr lang="en-GB" dirty="0" smtClean="0">
                <a:solidFill>
                  <a:schemeClr val="bg1">
                    <a:lumMod val="95000"/>
                  </a:schemeClr>
                </a:solidFill>
              </a:rPr>
              <a:t> (2019)</a:t>
            </a:r>
          </a:p>
          <a:p>
            <a:pPr algn="r"/>
            <a:r>
              <a:rPr lang="en-GB" dirty="0" smtClean="0"/>
              <a:t> </a:t>
            </a:r>
            <a:r>
              <a:rPr lang="en-GB" dirty="0" smtClean="0">
                <a:solidFill>
                  <a:schemeClr val="bg1">
                    <a:lumMod val="95000"/>
                  </a:schemeClr>
                </a:solidFill>
              </a:rPr>
              <a:t>“The </a:t>
            </a:r>
            <a:r>
              <a:rPr lang="en-GB" dirty="0">
                <a:solidFill>
                  <a:schemeClr val="bg1">
                    <a:lumMod val="95000"/>
                  </a:schemeClr>
                </a:solidFill>
              </a:rPr>
              <a:t>Eloquence of Greta Thunberg”,  </a:t>
            </a:r>
            <a:endParaRPr lang="en-GB" dirty="0" smtClean="0">
              <a:solidFill>
                <a:schemeClr val="bg1">
                  <a:lumMod val="95000"/>
                </a:schemeClr>
              </a:solidFill>
            </a:endParaRPr>
          </a:p>
          <a:p>
            <a:pPr algn="r"/>
            <a:r>
              <a:rPr lang="en-GB" i="1" dirty="0" smtClean="0">
                <a:solidFill>
                  <a:schemeClr val="bg1">
                    <a:lumMod val="95000"/>
                  </a:schemeClr>
                </a:solidFill>
              </a:rPr>
              <a:t>Bulletin </a:t>
            </a:r>
            <a:r>
              <a:rPr lang="en-GB" i="1" dirty="0">
                <a:solidFill>
                  <a:schemeClr val="bg1">
                    <a:lumMod val="95000"/>
                  </a:schemeClr>
                </a:solidFill>
              </a:rPr>
              <a:t>of the Atomic </a:t>
            </a:r>
            <a:r>
              <a:rPr lang="en-GB" i="1" dirty="0" smtClean="0">
                <a:solidFill>
                  <a:schemeClr val="bg1">
                    <a:lumMod val="95000"/>
                  </a:schemeClr>
                </a:solidFill>
              </a:rPr>
              <a:t>Scientists</a:t>
            </a:r>
            <a:endParaRPr lang="en-GB" dirty="0">
              <a:solidFill>
                <a:schemeClr val="bg1">
                  <a:lumMod val="95000"/>
                </a:schemeClr>
              </a:solidFill>
            </a:endParaRPr>
          </a:p>
        </p:txBody>
      </p:sp>
    </p:spTree>
    <p:extLst>
      <p:ext uri="{BB962C8B-B14F-4D97-AF65-F5344CB8AC3E}">
        <p14:creationId xmlns:p14="http://schemas.microsoft.com/office/powerpoint/2010/main" val="325335073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3000" r="-13000"/>
          </a:stretch>
        </a:blipFill>
        <a:effectLst/>
      </p:bgPr>
    </p:bg>
    <p:spTree>
      <p:nvGrpSpPr>
        <p:cNvPr id="1" name=""/>
        <p:cNvGrpSpPr/>
        <p:nvPr/>
      </p:nvGrpSpPr>
      <p:grpSpPr>
        <a:xfrm>
          <a:off x="0" y="0"/>
          <a:ext cx="0" cy="0"/>
          <a:chOff x="0" y="0"/>
          <a:chExt cx="0" cy="0"/>
        </a:xfrm>
      </p:grpSpPr>
      <p:sp>
        <p:nvSpPr>
          <p:cNvPr id="2" name="Rectangle 1"/>
          <p:cNvSpPr/>
          <p:nvPr/>
        </p:nvSpPr>
        <p:spPr>
          <a:xfrm>
            <a:off x="2934393" y="5233893"/>
            <a:ext cx="6209607" cy="369332"/>
          </a:xfrm>
          <a:prstGeom prst="rect">
            <a:avLst/>
          </a:prstGeom>
        </p:spPr>
        <p:txBody>
          <a:bodyPr wrap="square">
            <a:spAutoFit/>
          </a:bodyPr>
          <a:lstStyle/>
          <a:p>
            <a:r>
              <a:rPr lang="en-GB" dirty="0">
                <a:solidFill>
                  <a:schemeClr val="bg1">
                    <a:lumMod val="85000"/>
                  </a:schemeClr>
                </a:solidFill>
              </a:rPr>
              <a:t>https://www.youtube.com/watch?v=5UaPCwBtRKc</a:t>
            </a:r>
          </a:p>
        </p:txBody>
      </p:sp>
      <p:sp>
        <p:nvSpPr>
          <p:cNvPr id="3" name="Rectangle 2"/>
          <p:cNvSpPr/>
          <p:nvPr/>
        </p:nvSpPr>
        <p:spPr>
          <a:xfrm>
            <a:off x="2285999" y="346010"/>
            <a:ext cx="6492241" cy="1754326"/>
          </a:xfrm>
          <a:prstGeom prst="rect">
            <a:avLst/>
          </a:prstGeom>
        </p:spPr>
        <p:txBody>
          <a:bodyPr wrap="square">
            <a:spAutoFit/>
          </a:bodyPr>
          <a:lstStyle/>
          <a:p>
            <a:r>
              <a:rPr lang="en-GB" sz="3600" dirty="0" smtClean="0"/>
              <a:t>The life-altering effects heat </a:t>
            </a:r>
          </a:p>
          <a:p>
            <a:r>
              <a:rPr lang="en-GB" sz="3600" dirty="0" smtClean="0"/>
              <a:t>is having on American children</a:t>
            </a:r>
            <a:endParaRPr lang="en-GB" sz="3600" dirty="0"/>
          </a:p>
        </p:txBody>
      </p:sp>
      <p:sp>
        <p:nvSpPr>
          <p:cNvPr id="5" name="Rectangle 4"/>
          <p:cNvSpPr/>
          <p:nvPr/>
        </p:nvSpPr>
        <p:spPr>
          <a:xfrm>
            <a:off x="4855371" y="6369919"/>
            <a:ext cx="3922869" cy="369332"/>
          </a:xfrm>
          <a:prstGeom prst="rect">
            <a:avLst/>
          </a:prstGeom>
        </p:spPr>
        <p:txBody>
          <a:bodyPr wrap="none">
            <a:spAutoFit/>
          </a:bodyPr>
          <a:lstStyle/>
          <a:p>
            <a:r>
              <a:rPr lang="en-GB" dirty="0">
                <a:solidFill>
                  <a:schemeClr val="bg1">
                    <a:lumMod val="85000"/>
                  </a:schemeClr>
                </a:solidFill>
              </a:rPr>
              <a:t>Photograph: Étienne Laurent/EPA</a:t>
            </a:r>
          </a:p>
        </p:txBody>
      </p:sp>
    </p:spTree>
    <p:extLst>
      <p:ext uri="{BB962C8B-B14F-4D97-AF65-F5344CB8AC3E}">
        <p14:creationId xmlns:p14="http://schemas.microsoft.com/office/powerpoint/2010/main" val="124683742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13000" r="-13000"/>
          </a:stretch>
        </a:blipFill>
        <a:effectLst/>
      </p:bgPr>
    </p:bg>
    <p:spTree>
      <p:nvGrpSpPr>
        <p:cNvPr id="1" name=""/>
        <p:cNvGrpSpPr/>
        <p:nvPr/>
      </p:nvGrpSpPr>
      <p:grpSpPr>
        <a:xfrm>
          <a:off x="0" y="0"/>
          <a:ext cx="0" cy="0"/>
          <a:chOff x="0" y="0"/>
          <a:chExt cx="0" cy="0"/>
        </a:xfrm>
      </p:grpSpPr>
      <p:sp>
        <p:nvSpPr>
          <p:cNvPr id="5" name="Rectangle 4"/>
          <p:cNvSpPr/>
          <p:nvPr/>
        </p:nvSpPr>
        <p:spPr>
          <a:xfrm>
            <a:off x="166255" y="0"/>
            <a:ext cx="8977745" cy="1200329"/>
          </a:xfrm>
          <a:prstGeom prst="rect">
            <a:avLst/>
          </a:prstGeom>
        </p:spPr>
        <p:txBody>
          <a:bodyPr wrap="square">
            <a:spAutoFit/>
          </a:bodyPr>
          <a:lstStyle/>
          <a:p>
            <a:pPr algn="ctr"/>
            <a:r>
              <a:rPr lang="en-GB" sz="3600" b="1" dirty="0" smtClean="0">
                <a:ln w="9525">
                  <a:solidFill>
                    <a:schemeClr val="bg1"/>
                  </a:solidFill>
                  <a:prstDash val="solid"/>
                </a:ln>
                <a:effectLst>
                  <a:outerShdw blurRad="12700" dist="38100" dir="2700000" algn="tl" rotWithShape="0">
                    <a:schemeClr val="bg1">
                      <a:lumMod val="50000"/>
                    </a:schemeClr>
                  </a:outerShdw>
                </a:effectLst>
              </a:rPr>
              <a:t>Human </a:t>
            </a:r>
            <a:r>
              <a:rPr lang="en-GB" sz="3600" b="1" dirty="0">
                <a:ln w="9525">
                  <a:solidFill>
                    <a:schemeClr val="bg1"/>
                  </a:solidFill>
                  <a:prstDash val="solid"/>
                </a:ln>
                <a:effectLst>
                  <a:outerShdw blurRad="12700" dist="38100" dir="2700000" algn="tl" rotWithShape="0">
                    <a:schemeClr val="bg1">
                      <a:lumMod val="50000"/>
                    </a:schemeClr>
                  </a:outerShdw>
                </a:effectLst>
              </a:rPr>
              <a:t>destruction of nature is 'senseless and suicidal', warns UN </a:t>
            </a:r>
            <a:r>
              <a:rPr lang="en-GB" sz="3600" b="1" dirty="0" smtClean="0">
                <a:ln w="9525">
                  <a:solidFill>
                    <a:schemeClr val="bg1"/>
                  </a:solidFill>
                  <a:prstDash val="solid"/>
                </a:ln>
                <a:effectLst>
                  <a:outerShdw blurRad="12700" dist="38100" dir="2700000" algn="tl" rotWithShape="0">
                    <a:schemeClr val="bg1">
                      <a:lumMod val="50000"/>
                    </a:schemeClr>
                  </a:outerShdw>
                </a:effectLst>
              </a:rPr>
              <a:t>chief</a:t>
            </a:r>
            <a:endParaRPr lang="en-GB" sz="3600" b="1" dirty="0">
              <a:ln w="9525">
                <a:solidFill>
                  <a:schemeClr val="bg1"/>
                </a:solidFill>
                <a:prstDash val="solid"/>
              </a:ln>
              <a:effectLst>
                <a:outerShdw blurRad="12700" dist="38100" dir="2700000" algn="tl" rotWithShape="0">
                  <a:schemeClr val="bg1">
                    <a:lumMod val="50000"/>
                  </a:schemeClr>
                </a:outerShdw>
              </a:effectLst>
            </a:endParaRPr>
          </a:p>
        </p:txBody>
      </p:sp>
      <p:sp>
        <p:nvSpPr>
          <p:cNvPr id="6" name="Rectangle 5"/>
          <p:cNvSpPr/>
          <p:nvPr/>
        </p:nvSpPr>
        <p:spPr>
          <a:xfrm>
            <a:off x="1363287" y="6211669"/>
            <a:ext cx="7780713" cy="646331"/>
          </a:xfrm>
          <a:prstGeom prst="rect">
            <a:avLst/>
          </a:prstGeom>
        </p:spPr>
        <p:txBody>
          <a:bodyPr wrap="square">
            <a:spAutoFit/>
          </a:bodyPr>
          <a:lstStyle/>
          <a:p>
            <a:r>
              <a:rPr lang="en-GB" dirty="0">
                <a:solidFill>
                  <a:schemeClr val="bg1">
                    <a:lumMod val="85000"/>
                  </a:schemeClr>
                </a:solidFill>
              </a:rPr>
              <a:t>https://www.theguardian.com/environment/2021/feb/18/human-destruction-of-nature-is-senseless-and-suicidal-warns-un-chief</a:t>
            </a:r>
          </a:p>
        </p:txBody>
      </p:sp>
    </p:spTree>
    <p:extLst>
      <p:ext uri="{BB962C8B-B14F-4D97-AF65-F5344CB8AC3E}">
        <p14:creationId xmlns:p14="http://schemas.microsoft.com/office/powerpoint/2010/main" val="21860143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6550" y="517895"/>
            <a:ext cx="7592519" cy="1444435"/>
          </a:xfrm>
        </p:spPr>
        <p:txBody>
          <a:bodyPr>
            <a:noAutofit/>
          </a:bodyPr>
          <a:lstStyle/>
          <a:p>
            <a:r>
              <a:rPr lang="en-GB" sz="3600" b="1" dirty="0" smtClean="0"/>
              <a:t>Sustainability is a “fluid concept” with 3 central principles</a:t>
            </a:r>
            <a:r>
              <a:rPr lang="en-GB" sz="3600" dirty="0" smtClean="0"/>
              <a:t>:</a:t>
            </a:r>
            <a:br>
              <a:rPr lang="en-GB" sz="3600" dirty="0" smtClean="0"/>
            </a:br>
            <a:endParaRPr lang="en-GB" sz="3600" dirty="0"/>
          </a:p>
        </p:txBody>
      </p:sp>
      <p:sp>
        <p:nvSpPr>
          <p:cNvPr id="3" name="Rectangle 2"/>
          <p:cNvSpPr/>
          <p:nvPr/>
        </p:nvSpPr>
        <p:spPr>
          <a:xfrm>
            <a:off x="766800" y="1964329"/>
            <a:ext cx="8377200" cy="3816429"/>
          </a:xfrm>
          <a:prstGeom prst="rect">
            <a:avLst/>
          </a:prstGeom>
        </p:spPr>
        <p:txBody>
          <a:bodyPr wrap="square">
            <a:spAutoFit/>
          </a:bodyPr>
          <a:lstStyle/>
          <a:p>
            <a:pPr marL="742950" indent="-742950">
              <a:buFont typeface="+mj-lt"/>
              <a:buAutoNum type="arabicPeriod"/>
            </a:pPr>
            <a:r>
              <a:rPr lang="en-GB" sz="3200" dirty="0"/>
              <a:t>E</a:t>
            </a:r>
            <a:r>
              <a:rPr lang="en-GB" sz="3200" dirty="0" smtClean="0"/>
              <a:t>quity </a:t>
            </a:r>
            <a:r>
              <a:rPr lang="en-GB" sz="3200" dirty="0"/>
              <a:t>&amp; fairness- internationally and </a:t>
            </a:r>
            <a:r>
              <a:rPr lang="en-GB" sz="3200" dirty="0" smtClean="0"/>
              <a:t>inter-generationally</a:t>
            </a:r>
            <a:r>
              <a:rPr lang="en-GB" sz="3200" dirty="0"/>
              <a:t/>
            </a:r>
            <a:br>
              <a:rPr lang="en-GB" sz="3200" dirty="0"/>
            </a:br>
            <a:endParaRPr lang="en-GB" sz="3200" dirty="0" smtClean="0"/>
          </a:p>
          <a:p>
            <a:pPr marL="742950" indent="-742950">
              <a:buFont typeface="+mj-lt"/>
              <a:buAutoNum type="arabicPeriod"/>
            </a:pPr>
            <a:r>
              <a:rPr lang="en-GB" sz="3200" dirty="0" smtClean="0"/>
              <a:t>Precautionary- act quickly</a:t>
            </a:r>
            <a:r>
              <a:rPr lang="en-GB" sz="3200" dirty="0"/>
              <a:t/>
            </a:r>
            <a:br>
              <a:rPr lang="en-GB" sz="3200" dirty="0"/>
            </a:br>
            <a:endParaRPr lang="en-GB" sz="3200" dirty="0" smtClean="0"/>
          </a:p>
          <a:p>
            <a:pPr marL="742950" indent="-742950">
              <a:buFont typeface="+mj-lt"/>
              <a:buAutoNum type="arabicPeriod"/>
            </a:pPr>
            <a:r>
              <a:rPr lang="en-GB" sz="3200" dirty="0"/>
              <a:t>C</a:t>
            </a:r>
            <a:r>
              <a:rPr lang="en-GB" sz="3200" dirty="0" smtClean="0"/>
              <a:t>omplex </a:t>
            </a:r>
            <a:r>
              <a:rPr lang="en-GB" sz="3200" dirty="0"/>
              <a:t>interconnectedness </a:t>
            </a:r>
            <a:endParaRPr lang="en-GB" sz="3200" dirty="0" smtClean="0"/>
          </a:p>
          <a:p>
            <a:pPr marL="742950" indent="-742950">
              <a:buFont typeface="+mj-lt"/>
              <a:buAutoNum type="arabicPeriod"/>
            </a:pPr>
            <a:endParaRPr lang="en-GB" sz="3200" dirty="0"/>
          </a:p>
          <a:p>
            <a:pPr algn="r"/>
            <a:r>
              <a:rPr lang="en-GB" dirty="0" err="1" smtClean="0"/>
              <a:t>Drexhage</a:t>
            </a:r>
            <a:r>
              <a:rPr lang="en-GB" dirty="0" smtClean="0"/>
              <a:t> </a:t>
            </a:r>
            <a:r>
              <a:rPr lang="en-GB" dirty="0"/>
              <a:t>and Murphy (</a:t>
            </a:r>
            <a:r>
              <a:rPr lang="en-GB" dirty="0" smtClean="0"/>
              <a:t>2010)</a:t>
            </a:r>
            <a:endParaRPr lang="en-GB" sz="2400" dirty="0"/>
          </a:p>
        </p:txBody>
      </p:sp>
    </p:spTree>
    <p:extLst>
      <p:ext uri="{BB962C8B-B14F-4D97-AF65-F5344CB8AC3E}">
        <p14:creationId xmlns:p14="http://schemas.microsoft.com/office/powerpoint/2010/main" val="240004139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4903" y="714051"/>
            <a:ext cx="6589199" cy="1280890"/>
          </a:xfrm>
        </p:spPr>
        <p:txBody>
          <a:bodyPr>
            <a:normAutofit fontScale="90000"/>
          </a:bodyPr>
          <a:lstStyle/>
          <a:p>
            <a:r>
              <a:rPr lang="en-GB" sz="4400" i="1" dirty="0"/>
              <a:t>The Triple Bottom Line</a:t>
            </a:r>
            <a:br>
              <a:rPr lang="en-GB" sz="4400" i="1" dirty="0"/>
            </a:br>
            <a:r>
              <a:rPr lang="en-GB" sz="4400" i="1" dirty="0"/>
              <a:t>(Elkington, 1994)</a:t>
            </a:r>
            <a:br>
              <a:rPr lang="en-GB" sz="4400" i="1" dirty="0"/>
            </a:br>
            <a:r>
              <a:rPr lang="en-GB" sz="2200" i="1" dirty="0"/>
              <a:t/>
            </a:r>
            <a:br>
              <a:rPr lang="en-GB" sz="2200" i="1" dirty="0"/>
            </a:br>
            <a:r>
              <a:rPr lang="en-GB" sz="4900" b="1" i="1" dirty="0"/>
              <a:t/>
            </a:r>
            <a:br>
              <a:rPr lang="en-GB" sz="4900" b="1" i="1" dirty="0"/>
            </a:br>
            <a:r>
              <a:rPr lang="en-GB" b="1" i="1" dirty="0" smtClean="0"/>
              <a:t/>
            </a:r>
            <a:br>
              <a:rPr lang="en-GB" b="1" i="1" dirty="0" smtClean="0"/>
            </a:br>
            <a:r>
              <a:rPr lang="en-GB" b="1" i="1" dirty="0"/>
              <a:t/>
            </a:r>
            <a:br>
              <a:rPr lang="en-GB" b="1" i="1" dirty="0"/>
            </a:br>
            <a:r>
              <a:rPr lang="en-GB" dirty="0"/>
              <a:t/>
            </a:r>
            <a:br>
              <a:rPr lang="en-GB" dirty="0"/>
            </a:br>
            <a:endParaRPr lang="en-GB" dirty="0"/>
          </a:p>
        </p:txBody>
      </p:sp>
      <p:sp>
        <p:nvSpPr>
          <p:cNvPr id="3" name="Content Placeholder 2"/>
          <p:cNvSpPr>
            <a:spLocks noGrp="1"/>
          </p:cNvSpPr>
          <p:nvPr>
            <p:ph idx="1"/>
          </p:nvPr>
        </p:nvSpPr>
        <p:spPr>
          <a:xfrm>
            <a:off x="1814903" y="2283501"/>
            <a:ext cx="6591985" cy="3777622"/>
          </a:xfrm>
        </p:spPr>
        <p:txBody>
          <a:bodyPr>
            <a:normAutofit/>
          </a:bodyPr>
          <a:lstStyle/>
          <a:p>
            <a:pPr marL="0" indent="0">
              <a:buNone/>
            </a:pPr>
            <a:r>
              <a:rPr lang="en-GB" sz="2400" dirty="0" smtClean="0"/>
              <a:t>An accounting framework- seeks to look at </a:t>
            </a:r>
            <a:r>
              <a:rPr lang="en-GB" sz="2400" b="1" dirty="0" smtClean="0"/>
              <a:t>the true costs </a:t>
            </a:r>
            <a:r>
              <a:rPr lang="en-GB" sz="2400" dirty="0" smtClean="0"/>
              <a:t>of production or development…</a:t>
            </a:r>
          </a:p>
          <a:p>
            <a:pPr marL="0" indent="0">
              <a:buNone/>
            </a:pPr>
            <a:r>
              <a:rPr lang="en-GB" sz="2400" dirty="0" smtClean="0"/>
              <a:t>These three interdependent factors have become known as the three pillars of sustainability</a:t>
            </a:r>
            <a:endParaRPr lang="en-GB" sz="2400" dirty="0"/>
          </a:p>
        </p:txBody>
      </p:sp>
    </p:spTree>
    <p:extLst>
      <p:ext uri="{BB962C8B-B14F-4D97-AF65-F5344CB8AC3E}">
        <p14:creationId xmlns:p14="http://schemas.microsoft.com/office/powerpoint/2010/main" val="271741869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fico Sostenibilità.jpg"/>
          <p:cNvPicPr>
            <a:picLocks noGrp="1" noChangeAspect="1"/>
          </p:cNvPicPr>
          <p:nvPr>
            <p:ph idx="1"/>
          </p:nvPr>
        </p:nvPicPr>
        <p:blipFill rotWithShape="1">
          <a:blip r:embed="rId2">
            <a:extLst>
              <a:ext uri="{28A0092B-C50C-407E-A947-70E740481C1C}">
                <a14:useLocalDpi xmlns:a14="http://schemas.microsoft.com/office/drawing/2010/main" val="0"/>
              </a:ext>
            </a:extLst>
          </a:blip>
          <a:srcRect l="-17739" r="-17739"/>
          <a:stretch/>
        </p:blipFill>
        <p:spPr>
          <a:xfrm>
            <a:off x="529603" y="0"/>
            <a:ext cx="8926338" cy="6857999"/>
          </a:xfrm>
          <a:prstGeom prst="rect">
            <a:avLst/>
          </a:prstGeom>
        </p:spPr>
      </p:pic>
    </p:spTree>
    <p:extLst>
      <p:ext uri="{BB962C8B-B14F-4D97-AF65-F5344CB8AC3E}">
        <p14:creationId xmlns:p14="http://schemas.microsoft.com/office/powerpoint/2010/main" val="412045236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normAutofit fontScale="90000"/>
          </a:bodyPr>
          <a:lstStyle/>
          <a:p>
            <a:r>
              <a:rPr lang="en-GB" dirty="0" smtClean="0"/>
              <a:t>What are the potential costs for a new waterproof jacket? </a:t>
            </a:r>
            <a:endParaRPr lang="en-GB" dirty="0"/>
          </a:p>
        </p:txBody>
      </p:sp>
      <p:sp>
        <p:nvSpPr>
          <p:cNvPr id="3" name="Content Placeholder 2"/>
          <p:cNvSpPr>
            <a:spLocks noGrp="1"/>
          </p:cNvSpPr>
          <p:nvPr>
            <p:ph idx="1"/>
          </p:nvPr>
        </p:nvSpPr>
        <p:spPr/>
        <p:txBody>
          <a:bodyPr>
            <a:normAutofit/>
          </a:bodyPr>
          <a:lstStyle/>
          <a:p>
            <a:r>
              <a:rPr lang="en-GB" sz="4400" dirty="0" smtClean="0">
                <a:solidFill>
                  <a:schemeClr val="tx2">
                    <a:lumMod val="40000"/>
                    <a:lumOff val="60000"/>
                  </a:schemeClr>
                </a:solidFill>
              </a:rPr>
              <a:t>Society</a:t>
            </a:r>
          </a:p>
          <a:p>
            <a:r>
              <a:rPr lang="en-GB" sz="4400" dirty="0" smtClean="0">
                <a:solidFill>
                  <a:schemeClr val="accent2">
                    <a:lumMod val="60000"/>
                    <a:lumOff val="40000"/>
                  </a:schemeClr>
                </a:solidFill>
              </a:rPr>
              <a:t>Economy</a:t>
            </a:r>
          </a:p>
          <a:p>
            <a:r>
              <a:rPr lang="en-GB" sz="4400" dirty="0" smtClean="0">
                <a:solidFill>
                  <a:schemeClr val="accent3">
                    <a:lumMod val="75000"/>
                  </a:schemeClr>
                </a:solidFill>
              </a:rPr>
              <a:t>Environmental </a:t>
            </a:r>
            <a:endParaRPr lang="en-GB" sz="4400" dirty="0">
              <a:solidFill>
                <a:schemeClr val="accent3">
                  <a:lumMod val="75000"/>
                </a:schemeClr>
              </a:solidFill>
            </a:endParaRPr>
          </a:p>
        </p:txBody>
      </p:sp>
    </p:spTree>
    <p:extLst>
      <p:ext uri="{BB962C8B-B14F-4D97-AF65-F5344CB8AC3E}">
        <p14:creationId xmlns:p14="http://schemas.microsoft.com/office/powerpoint/2010/main" val="307649022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057" y="5407820"/>
            <a:ext cx="8229600" cy="4525963"/>
          </a:xfrm>
        </p:spPr>
        <p:txBody>
          <a:bodyPr/>
          <a:lstStyle/>
          <a:p>
            <a:endParaRPr lang="en-GB" dirty="0"/>
          </a:p>
          <a:p>
            <a:pPr marL="0" indent="0" algn="ctr">
              <a:buNone/>
            </a:pPr>
            <a:r>
              <a:rPr lang="en-GB" sz="2400" dirty="0">
                <a:hlinkClick r:id="rId2"/>
              </a:rPr>
              <a:t>https://www.youtube.com/watch?v=5rSgtBhzxls</a:t>
            </a:r>
            <a:endParaRPr lang="en-GB" sz="2400" dirty="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31357" y="560048"/>
            <a:ext cx="4191000" cy="91440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941170"/>
            <a:ext cx="8933643" cy="3857287"/>
          </a:xfrm>
          <a:prstGeom prst="rect">
            <a:avLst/>
          </a:prstGeom>
        </p:spPr>
      </p:pic>
    </p:spTree>
    <p:extLst>
      <p:ext uri="{BB962C8B-B14F-4D97-AF65-F5344CB8AC3E}">
        <p14:creationId xmlns:p14="http://schemas.microsoft.com/office/powerpoint/2010/main" val="58061615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9934" y="624110"/>
            <a:ext cx="6589199" cy="1280890"/>
          </a:xfrm>
        </p:spPr>
        <p:txBody>
          <a:bodyPr>
            <a:normAutofit fontScale="90000"/>
          </a:bodyPr>
          <a:lstStyle/>
          <a:p>
            <a:r>
              <a:rPr lang="en-GB" sz="4400" dirty="0" smtClean="0"/>
              <a:t>Social Ecology Model of Sustainability</a:t>
            </a:r>
            <a:br>
              <a:rPr lang="en-GB" sz="4400" dirty="0" smtClean="0"/>
            </a:br>
            <a:r>
              <a:rPr lang="en-GB" sz="2700" dirty="0" smtClean="0"/>
              <a:t>Mulligan 2018 </a:t>
            </a:r>
            <a:endParaRPr lang="en-GB" dirty="0"/>
          </a:p>
        </p:txBody>
      </p:sp>
      <p:sp>
        <p:nvSpPr>
          <p:cNvPr id="3" name="Content Placeholder 2"/>
          <p:cNvSpPr>
            <a:spLocks noGrp="1"/>
          </p:cNvSpPr>
          <p:nvPr>
            <p:ph idx="1"/>
          </p:nvPr>
        </p:nvSpPr>
        <p:spPr>
          <a:xfrm>
            <a:off x="1579934" y="2643266"/>
            <a:ext cx="7189312" cy="3777622"/>
          </a:xfrm>
        </p:spPr>
        <p:txBody>
          <a:bodyPr/>
          <a:lstStyle/>
          <a:p>
            <a:r>
              <a:rPr lang="en-GB" sz="2400" dirty="0" smtClean="0"/>
              <a:t>Effectively locates economy as an aspect of society</a:t>
            </a:r>
          </a:p>
          <a:p>
            <a:r>
              <a:rPr lang="en-GB" sz="2400" dirty="0" smtClean="0"/>
              <a:t>Introduces a </a:t>
            </a:r>
            <a:r>
              <a:rPr lang="en-GB" sz="2400" b="1" i="1" dirty="0" smtClean="0"/>
              <a:t>personal</a:t>
            </a:r>
            <a:r>
              <a:rPr lang="en-GB" sz="2400" b="1" dirty="0" smtClean="0"/>
              <a:t> </a:t>
            </a:r>
            <a:r>
              <a:rPr lang="en-GB" sz="2400" dirty="0" smtClean="0"/>
              <a:t>dimension</a:t>
            </a:r>
          </a:p>
          <a:p>
            <a:r>
              <a:rPr lang="en-GB" sz="2400" dirty="0" smtClean="0"/>
              <a:t>Has strong pedagogic merit</a:t>
            </a:r>
          </a:p>
          <a:p>
            <a:r>
              <a:rPr lang="en-GB" sz="2400" dirty="0" smtClean="0"/>
              <a:t>Sustainability as both professional </a:t>
            </a:r>
            <a:r>
              <a:rPr lang="en-GB" sz="2400" i="1" dirty="0" smtClean="0"/>
              <a:t>and</a:t>
            </a:r>
            <a:r>
              <a:rPr lang="en-GB" sz="2400" dirty="0" smtClean="0"/>
              <a:t> personal</a:t>
            </a:r>
          </a:p>
          <a:p>
            <a:r>
              <a:rPr lang="en-GB" sz="2400" dirty="0" smtClean="0"/>
              <a:t>Practically- there is always something </a:t>
            </a:r>
            <a:r>
              <a:rPr lang="en-GB" sz="2400" i="1" dirty="0" smtClean="0"/>
              <a:t>you</a:t>
            </a:r>
            <a:r>
              <a:rPr lang="en-GB" sz="2400" dirty="0" smtClean="0"/>
              <a:t> can do!</a:t>
            </a:r>
            <a:endParaRPr lang="en-GB" dirty="0"/>
          </a:p>
        </p:txBody>
      </p:sp>
    </p:spTree>
    <p:extLst>
      <p:ext uri="{BB962C8B-B14F-4D97-AF65-F5344CB8AC3E}">
        <p14:creationId xmlns:p14="http://schemas.microsoft.com/office/powerpoint/2010/main" val="29616953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2219" y="168798"/>
            <a:ext cx="8419306" cy="6468417"/>
          </a:xfrm>
          <a:prstGeom prst="rect">
            <a:avLst/>
          </a:prstGeom>
        </p:spPr>
      </p:pic>
      <p:sp>
        <p:nvSpPr>
          <p:cNvPr id="3" name="TextBox 2"/>
          <p:cNvSpPr txBox="1"/>
          <p:nvPr/>
        </p:nvSpPr>
        <p:spPr>
          <a:xfrm>
            <a:off x="7125074" y="1066116"/>
            <a:ext cx="1711106" cy="461665"/>
          </a:xfrm>
          <a:prstGeom prst="rect">
            <a:avLst/>
          </a:prstGeom>
          <a:noFill/>
        </p:spPr>
        <p:txBody>
          <a:bodyPr wrap="square" rtlCol="0">
            <a:spAutoFit/>
          </a:bodyPr>
          <a:lstStyle/>
          <a:p>
            <a:r>
              <a:rPr lang="en-GB" sz="2400" dirty="0" smtClean="0"/>
              <a:t>Personal</a:t>
            </a:r>
            <a:endParaRPr lang="en-GB" sz="2400" dirty="0"/>
          </a:p>
        </p:txBody>
      </p:sp>
      <p:sp>
        <p:nvSpPr>
          <p:cNvPr id="7" name="Bent Arrow 6"/>
          <p:cNvSpPr/>
          <p:nvPr/>
        </p:nvSpPr>
        <p:spPr>
          <a:xfrm flipH="1" flipV="1">
            <a:off x="6459750" y="1584353"/>
            <a:ext cx="1384972" cy="3105341"/>
          </a:xfrm>
          <a:prstGeom prst="ben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348682453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0368" y="279336"/>
            <a:ext cx="6589199" cy="1280890"/>
          </a:xfrm>
        </p:spPr>
        <p:txBody>
          <a:bodyPr/>
          <a:lstStyle/>
          <a:p>
            <a:r>
              <a:rPr lang="en-GB" dirty="0" smtClean="0"/>
              <a:t>From sustainability to harmony</a:t>
            </a:r>
            <a:endParaRPr lang="en-GB" dirty="0"/>
          </a:p>
        </p:txBody>
      </p:sp>
      <p:sp>
        <p:nvSpPr>
          <p:cNvPr id="3" name="Content Placeholder 2"/>
          <p:cNvSpPr>
            <a:spLocks noGrp="1"/>
          </p:cNvSpPr>
          <p:nvPr>
            <p:ph idx="1"/>
          </p:nvPr>
        </p:nvSpPr>
        <p:spPr>
          <a:xfrm>
            <a:off x="1304144" y="1905001"/>
            <a:ext cx="7734925" cy="4555760"/>
          </a:xfrm>
        </p:spPr>
        <p:txBody>
          <a:bodyPr>
            <a:noAutofit/>
          </a:bodyPr>
          <a:lstStyle/>
          <a:p>
            <a:r>
              <a:rPr lang="en-GB" sz="2000" dirty="0" smtClean="0"/>
              <a:t>Sustainability has been criticised as too focussed on human needs and a narrow definition of development, based on capitalism and consumerism. </a:t>
            </a:r>
          </a:p>
          <a:p>
            <a:r>
              <a:rPr lang="en-GB" sz="2000" dirty="0" smtClean="0"/>
              <a:t>New Materialism/ Post materialism- appreciative vs accumulative</a:t>
            </a:r>
          </a:p>
          <a:p>
            <a:r>
              <a:rPr lang="en-GB" sz="2000" dirty="0" smtClean="0"/>
              <a:t>Move from GDP to happiness, wellbeing or more naturalistic “harmonious” interaction with the </a:t>
            </a:r>
            <a:r>
              <a:rPr lang="en-GB" sz="2000" dirty="0" err="1" smtClean="0"/>
              <a:t>ecos</a:t>
            </a:r>
            <a:r>
              <a:rPr lang="en-GB" sz="2000" dirty="0" smtClean="0"/>
              <a:t>- the places that we live, </a:t>
            </a:r>
          </a:p>
          <a:p>
            <a:r>
              <a:rPr lang="en-GB" sz="2000" dirty="0"/>
              <a:t>H</a:t>
            </a:r>
            <a:r>
              <a:rPr lang="en-GB" sz="2000" dirty="0" smtClean="0"/>
              <a:t>armony between the human and more than human world</a:t>
            </a:r>
          </a:p>
          <a:p>
            <a:r>
              <a:rPr lang="en-GB" sz="2000" dirty="0" smtClean="0"/>
              <a:t>Eco, as in economics, and ecology comes from Greek “eco” meaning home</a:t>
            </a:r>
            <a:endParaRPr lang="en-GB" sz="2000" dirty="0"/>
          </a:p>
        </p:txBody>
      </p:sp>
    </p:spTree>
    <p:extLst>
      <p:ext uri="{BB962C8B-B14F-4D97-AF65-F5344CB8AC3E}">
        <p14:creationId xmlns:p14="http://schemas.microsoft.com/office/powerpoint/2010/main" val="337250151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13000" r="-5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1005606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3043" y="618867"/>
            <a:ext cx="8283600" cy="1143000"/>
          </a:xfrm>
        </p:spPr>
        <p:txBody>
          <a:bodyPr>
            <a:normAutofit fontScale="90000"/>
          </a:bodyPr>
          <a:lstStyle/>
          <a:p>
            <a:pPr algn="ctr"/>
            <a:r>
              <a:rPr lang="en-GB" dirty="0"/>
              <a:t>Education for </a:t>
            </a:r>
            <a:r>
              <a:rPr lang="en-GB" dirty="0" smtClean="0"/>
              <a:t/>
            </a:r>
            <a:br>
              <a:rPr lang="en-GB" dirty="0" smtClean="0"/>
            </a:br>
            <a:r>
              <a:rPr lang="en-GB" dirty="0" smtClean="0"/>
              <a:t>Sustainable Development</a:t>
            </a:r>
            <a:endParaRPr lang="en-GB" sz="3600" b="1" dirty="0">
              <a:solidFill>
                <a:srgbClr val="00B050"/>
              </a:solidFill>
            </a:endParaRPr>
          </a:p>
        </p:txBody>
      </p:sp>
      <p:sp>
        <p:nvSpPr>
          <p:cNvPr id="3" name="Content Placeholder 2"/>
          <p:cNvSpPr>
            <a:spLocks noGrp="1"/>
          </p:cNvSpPr>
          <p:nvPr>
            <p:ph idx="1"/>
          </p:nvPr>
        </p:nvSpPr>
        <p:spPr>
          <a:xfrm>
            <a:off x="1942415" y="2133600"/>
            <a:ext cx="6699415" cy="4462072"/>
          </a:xfrm>
        </p:spPr>
        <p:txBody>
          <a:bodyPr>
            <a:normAutofit/>
          </a:bodyPr>
          <a:lstStyle/>
          <a:p>
            <a:pPr marL="0" indent="0">
              <a:buNone/>
            </a:pPr>
            <a:r>
              <a:rPr lang="en-GB" sz="2400" dirty="0"/>
              <a:t>There can be few more pressing and critical goals for the future of humankind than to ensure steady </a:t>
            </a:r>
            <a:r>
              <a:rPr lang="en-GB" sz="2400" i="1" dirty="0"/>
              <a:t>improvement in the quality of life for this and future generations</a:t>
            </a:r>
            <a:r>
              <a:rPr lang="en-GB" sz="2400" dirty="0"/>
              <a:t>, in a way that respects our common heritage – the planet we live on. Education for sustainable development challenges individuals, institutions and societies to view tomorrow as a day that belongs to all of us, or it will not belong to anyone (UNESCO Education </a:t>
            </a:r>
            <a:r>
              <a:rPr lang="en-GB" sz="2400" dirty="0" smtClean="0"/>
              <a:t>2010)</a:t>
            </a:r>
            <a:endParaRPr lang="en-GB" sz="2400" dirty="0"/>
          </a:p>
        </p:txBody>
      </p:sp>
    </p:spTree>
    <p:extLst>
      <p:ext uri="{BB962C8B-B14F-4D97-AF65-F5344CB8AC3E}">
        <p14:creationId xmlns:p14="http://schemas.microsoft.com/office/powerpoint/2010/main" val="298825841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Education for Sustainable Development…	</a:t>
            </a:r>
            <a:endParaRPr lang="en-GB" dirty="0"/>
          </a:p>
        </p:txBody>
      </p:sp>
      <p:sp>
        <p:nvSpPr>
          <p:cNvPr id="3" name="Content Placeholder 2"/>
          <p:cNvSpPr>
            <a:spLocks noGrp="1"/>
          </p:cNvSpPr>
          <p:nvPr>
            <p:ph idx="1"/>
          </p:nvPr>
        </p:nvSpPr>
        <p:spPr/>
        <p:txBody>
          <a:bodyPr/>
          <a:lstStyle/>
          <a:p>
            <a:pPr marL="0" indent="0">
              <a:buNone/>
            </a:pPr>
            <a:r>
              <a:rPr lang="en-GB" dirty="0" smtClean="0"/>
              <a:t>Aims to help people to develop the skills, attitudes and knowledge to make informed decisions for the benefit of themselves and others, both now and in the future and to act on these decisions</a:t>
            </a:r>
          </a:p>
          <a:p>
            <a:pPr marL="0" indent="0">
              <a:buNone/>
            </a:pPr>
            <a:endParaRPr lang="en-GB" dirty="0"/>
          </a:p>
          <a:p>
            <a:pPr marL="0" indent="0">
              <a:buNone/>
            </a:pPr>
            <a:r>
              <a:rPr lang="en-GB" dirty="0" smtClean="0"/>
              <a:t>UNESCO 2010</a:t>
            </a:r>
            <a:endParaRPr lang="en-GB" dirty="0"/>
          </a:p>
        </p:txBody>
      </p:sp>
    </p:spTree>
    <p:extLst>
      <p:ext uri="{BB962C8B-B14F-4D97-AF65-F5344CB8AC3E}">
        <p14:creationId xmlns:p14="http://schemas.microsoft.com/office/powerpoint/2010/main" val="173057914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30399" y="68885"/>
            <a:ext cx="5337355" cy="6789115"/>
          </a:xfrm>
          <a:prstGeom prst="rect">
            <a:avLst/>
          </a:prstGeom>
        </p:spPr>
      </p:pic>
    </p:spTree>
    <p:extLst>
      <p:ext uri="{BB962C8B-B14F-4D97-AF65-F5344CB8AC3E}">
        <p14:creationId xmlns:p14="http://schemas.microsoft.com/office/powerpoint/2010/main" val="374548785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Adventure and sustainability</a:t>
            </a:r>
            <a:endParaRPr lang="en-GB" dirty="0"/>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96185863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Consuming adventure</a:t>
            </a:r>
            <a:endParaRPr lang="en-GB" dirty="0"/>
          </a:p>
        </p:txBody>
      </p:sp>
      <p:sp>
        <p:nvSpPr>
          <p:cNvPr id="3" name="Content Placeholder 2"/>
          <p:cNvSpPr>
            <a:spLocks noGrp="1"/>
          </p:cNvSpPr>
          <p:nvPr>
            <p:ph idx="1"/>
          </p:nvPr>
        </p:nvSpPr>
        <p:spPr/>
        <p:txBody>
          <a:bodyPr/>
          <a:lstStyle/>
          <a:p>
            <a:r>
              <a:rPr lang="en-GB" dirty="0" err="1" smtClean="0"/>
              <a:t>Disneyification</a:t>
            </a:r>
            <a:endParaRPr lang="en-GB" dirty="0" smtClean="0"/>
          </a:p>
          <a:p>
            <a:r>
              <a:rPr lang="en-GB" dirty="0" err="1" smtClean="0"/>
              <a:t>Macdonaldisation</a:t>
            </a:r>
            <a:endParaRPr lang="en-GB" dirty="0" smtClean="0"/>
          </a:p>
          <a:p>
            <a:r>
              <a:rPr lang="en-GB" dirty="0" smtClean="0"/>
              <a:t>Adventure in a Bun (</a:t>
            </a:r>
            <a:r>
              <a:rPr lang="en-GB" dirty="0" err="1" smtClean="0"/>
              <a:t>Loynes</a:t>
            </a:r>
            <a:r>
              <a:rPr lang="en-GB" dirty="0" smtClean="0"/>
              <a:t>, 1998)</a:t>
            </a:r>
            <a:endParaRPr lang="en-GB" dirty="0"/>
          </a:p>
        </p:txBody>
      </p:sp>
    </p:spTree>
    <p:extLst>
      <p:ext uri="{BB962C8B-B14F-4D97-AF65-F5344CB8AC3E}">
        <p14:creationId xmlns:p14="http://schemas.microsoft.com/office/powerpoint/2010/main" val="150305703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8576" y="5766680"/>
            <a:ext cx="8151541" cy="1280890"/>
          </a:xfrm>
        </p:spPr>
        <p:txBody>
          <a:bodyPr>
            <a:noAutofit/>
          </a:bodyPr>
          <a:lstStyle/>
          <a:p>
            <a:r>
              <a:rPr lang="en-GB" sz="1800" dirty="0"/>
              <a:t>140,000 kg of trash in Mt. #Everest region - #litter problem is big in #mountains , @UN report shows way out: http://bit.ly/2gvbInn</a:t>
            </a:r>
          </a:p>
        </p:txBody>
      </p:sp>
      <p:pic>
        <p:nvPicPr>
          <p:cNvPr id="3" name="Picture 2"/>
          <p:cNvPicPr>
            <a:picLocks noChangeAspect="1"/>
          </p:cNvPicPr>
          <p:nvPr/>
        </p:nvPicPr>
        <p:blipFill>
          <a:blip r:embed="rId2"/>
          <a:stretch>
            <a:fillRect/>
          </a:stretch>
        </p:blipFill>
        <p:spPr>
          <a:xfrm>
            <a:off x="47256" y="100362"/>
            <a:ext cx="9096743" cy="5476748"/>
          </a:xfrm>
          <a:prstGeom prst="rect">
            <a:avLst/>
          </a:prstGeom>
        </p:spPr>
      </p:pic>
    </p:spTree>
    <p:extLst>
      <p:ext uri="{BB962C8B-B14F-4D97-AF65-F5344CB8AC3E}">
        <p14:creationId xmlns:p14="http://schemas.microsoft.com/office/powerpoint/2010/main" val="156711020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 name="Picture 2"/>
          <p:cNvPicPr>
            <a:picLocks noChangeAspect="1"/>
          </p:cNvPicPr>
          <p:nvPr/>
        </p:nvPicPr>
        <p:blipFill>
          <a:blip r:embed="rId2"/>
          <a:stretch>
            <a:fillRect/>
          </a:stretch>
        </p:blipFill>
        <p:spPr>
          <a:xfrm>
            <a:off x="0" y="0"/>
            <a:ext cx="9144000" cy="4921135"/>
          </a:xfrm>
          <a:prstGeom prst="rect">
            <a:avLst/>
          </a:prstGeom>
        </p:spPr>
      </p:pic>
      <p:pic>
        <p:nvPicPr>
          <p:cNvPr id="4" name="Picture 3"/>
          <p:cNvPicPr>
            <a:picLocks noChangeAspect="1"/>
          </p:cNvPicPr>
          <p:nvPr/>
        </p:nvPicPr>
        <p:blipFill>
          <a:blip r:embed="rId3"/>
          <a:stretch>
            <a:fillRect/>
          </a:stretch>
        </p:blipFill>
        <p:spPr>
          <a:xfrm>
            <a:off x="4438997" y="4505498"/>
            <a:ext cx="4705003" cy="2352502"/>
          </a:xfrm>
          <a:prstGeom prst="rect">
            <a:avLst/>
          </a:prstGeom>
        </p:spPr>
      </p:pic>
      <p:pic>
        <p:nvPicPr>
          <p:cNvPr id="5" name="Picture 4"/>
          <p:cNvPicPr>
            <a:picLocks noChangeAspect="1"/>
          </p:cNvPicPr>
          <p:nvPr/>
        </p:nvPicPr>
        <p:blipFill>
          <a:blip r:embed="rId4"/>
          <a:stretch>
            <a:fillRect/>
          </a:stretch>
        </p:blipFill>
        <p:spPr>
          <a:xfrm>
            <a:off x="-137812" y="3483827"/>
            <a:ext cx="5377612" cy="4122836"/>
          </a:xfrm>
          <a:prstGeom prst="rect">
            <a:avLst/>
          </a:prstGeom>
        </p:spPr>
      </p:pic>
      <p:sp>
        <p:nvSpPr>
          <p:cNvPr id="6" name="TextBox 5"/>
          <p:cNvSpPr txBox="1"/>
          <p:nvPr/>
        </p:nvSpPr>
        <p:spPr>
          <a:xfrm>
            <a:off x="432262" y="282633"/>
            <a:ext cx="5719156" cy="707886"/>
          </a:xfrm>
          <a:prstGeom prst="rect">
            <a:avLst/>
          </a:prstGeom>
          <a:noFill/>
        </p:spPr>
        <p:txBody>
          <a:bodyPr wrap="square" rtlCol="0">
            <a:spAutoFit/>
          </a:bodyPr>
          <a:lstStyle/>
          <a:p>
            <a:r>
              <a:rPr lang="en-GB" sz="4000" dirty="0" smtClean="0"/>
              <a:t>If this is the problem…</a:t>
            </a:r>
            <a:endParaRPr lang="en-GB" sz="4000" dirty="0"/>
          </a:p>
        </p:txBody>
      </p:sp>
    </p:spTree>
    <p:extLst>
      <p:ext uri="{BB962C8B-B14F-4D97-AF65-F5344CB8AC3E}">
        <p14:creationId xmlns:p14="http://schemas.microsoft.com/office/powerpoint/2010/main" val="389798977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 name="Picture 2"/>
          <p:cNvPicPr>
            <a:picLocks noChangeAspect="1"/>
          </p:cNvPicPr>
          <p:nvPr/>
        </p:nvPicPr>
        <p:blipFill>
          <a:blip r:embed="rId2"/>
          <a:stretch>
            <a:fillRect/>
          </a:stretch>
        </p:blipFill>
        <p:spPr>
          <a:xfrm>
            <a:off x="0" y="0"/>
            <a:ext cx="9144000" cy="6858000"/>
          </a:xfrm>
          <a:prstGeom prst="rect">
            <a:avLst/>
          </a:prstGeom>
        </p:spPr>
      </p:pic>
      <p:sp>
        <p:nvSpPr>
          <p:cNvPr id="4" name="TextBox 3"/>
          <p:cNvSpPr txBox="1"/>
          <p:nvPr/>
        </p:nvSpPr>
        <p:spPr>
          <a:xfrm>
            <a:off x="2360815" y="866896"/>
            <a:ext cx="6783185" cy="1077218"/>
          </a:xfrm>
          <a:prstGeom prst="rect">
            <a:avLst/>
          </a:prstGeom>
          <a:noFill/>
        </p:spPr>
        <p:txBody>
          <a:bodyPr wrap="square" rtlCol="0">
            <a:spAutoFit/>
          </a:bodyPr>
          <a:lstStyle/>
          <a:p>
            <a:r>
              <a:rPr lang="en-GB" sz="3200" dirty="0" smtClean="0"/>
              <a:t>And if we need an app to check if the water is clean…</a:t>
            </a:r>
            <a:endParaRPr lang="en-GB" sz="3200" dirty="0"/>
          </a:p>
        </p:txBody>
      </p:sp>
    </p:spTree>
    <p:extLst>
      <p:ext uri="{BB962C8B-B14F-4D97-AF65-F5344CB8AC3E}">
        <p14:creationId xmlns:p14="http://schemas.microsoft.com/office/powerpoint/2010/main" val="205258888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 name="Picture 2"/>
          <p:cNvPicPr>
            <a:picLocks noChangeAspect="1"/>
          </p:cNvPicPr>
          <p:nvPr/>
        </p:nvPicPr>
        <p:blipFill>
          <a:blip r:embed="rId2"/>
          <a:stretch>
            <a:fillRect/>
          </a:stretch>
        </p:blipFill>
        <p:spPr>
          <a:xfrm>
            <a:off x="-47798" y="0"/>
            <a:ext cx="9191798" cy="6858000"/>
          </a:xfrm>
          <a:prstGeom prst="rect">
            <a:avLst/>
          </a:prstGeom>
        </p:spPr>
      </p:pic>
      <p:sp>
        <p:nvSpPr>
          <p:cNvPr id="4" name="TextBox 3"/>
          <p:cNvSpPr txBox="1"/>
          <p:nvPr/>
        </p:nvSpPr>
        <p:spPr>
          <a:xfrm>
            <a:off x="631767" y="382385"/>
            <a:ext cx="7431578" cy="707886"/>
          </a:xfrm>
          <a:prstGeom prst="rect">
            <a:avLst/>
          </a:prstGeom>
          <a:noFill/>
        </p:spPr>
        <p:txBody>
          <a:bodyPr wrap="square" rtlCol="0">
            <a:spAutoFit/>
          </a:bodyPr>
          <a:lstStyle/>
          <a:p>
            <a:r>
              <a:rPr lang="en-GB" sz="4000" dirty="0" smtClean="0"/>
              <a:t>Is this the answer?</a:t>
            </a:r>
            <a:endParaRPr lang="en-GB" sz="4000" dirty="0"/>
          </a:p>
        </p:txBody>
      </p:sp>
    </p:spTree>
    <p:extLst>
      <p:ext uri="{BB962C8B-B14F-4D97-AF65-F5344CB8AC3E}">
        <p14:creationId xmlns:p14="http://schemas.microsoft.com/office/powerpoint/2010/main" val="75281175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0486" y="444228"/>
            <a:ext cx="6589199" cy="1280890"/>
          </a:xfrm>
        </p:spPr>
        <p:txBody>
          <a:bodyPr/>
          <a:lstStyle/>
          <a:p>
            <a:r>
              <a:rPr lang="en-GB" dirty="0" smtClean="0"/>
              <a:t>Contemporary research</a:t>
            </a:r>
            <a:endParaRPr lang="en-GB" dirty="0"/>
          </a:p>
        </p:txBody>
      </p:sp>
      <p:sp>
        <p:nvSpPr>
          <p:cNvPr id="3" name="Content Placeholder 2"/>
          <p:cNvSpPr>
            <a:spLocks noGrp="1"/>
          </p:cNvSpPr>
          <p:nvPr>
            <p:ph idx="1"/>
          </p:nvPr>
        </p:nvSpPr>
        <p:spPr>
          <a:xfrm>
            <a:off x="1049312" y="1094282"/>
            <a:ext cx="7989758" cy="5763717"/>
          </a:xfrm>
        </p:spPr>
        <p:txBody>
          <a:bodyPr>
            <a:normAutofit lnSpcReduction="10000"/>
          </a:bodyPr>
          <a:lstStyle/>
          <a:p>
            <a:r>
              <a:rPr lang="en-GB" dirty="0"/>
              <a:t>Positive outdoor teaching and learning experiences and sound pedagogical approaches undoubtedly have contributed towards an understanding of environmental </a:t>
            </a:r>
            <a:r>
              <a:rPr lang="en-GB" dirty="0" smtClean="0"/>
              <a:t>sustainability (Prince, 2017, p161)</a:t>
            </a:r>
          </a:p>
          <a:p>
            <a:r>
              <a:rPr lang="en-GB" dirty="0" smtClean="0"/>
              <a:t>Outdoor adventure… facilitates </a:t>
            </a:r>
            <a:r>
              <a:rPr lang="en-GB" dirty="0"/>
              <a:t>reconnections to nature, offering potential wellbeing impacts and pro-environmental attitudes and </a:t>
            </a:r>
            <a:r>
              <a:rPr lang="en-GB" dirty="0" smtClean="0"/>
              <a:t>behaviours… outdoor </a:t>
            </a:r>
            <a:r>
              <a:rPr lang="en-GB" dirty="0"/>
              <a:t>adventure </a:t>
            </a:r>
            <a:r>
              <a:rPr lang="en-GB" dirty="0" smtClean="0"/>
              <a:t>activities… have </a:t>
            </a:r>
            <a:r>
              <a:rPr lang="en-GB" dirty="0"/>
              <a:t>potential implications for our understanding of, and engagement with, sustainability, mental health and </a:t>
            </a:r>
            <a:r>
              <a:rPr lang="en-GB" dirty="0" smtClean="0"/>
              <a:t>wellbeing</a:t>
            </a:r>
            <a:r>
              <a:rPr lang="en-GB" dirty="0"/>
              <a:t> </a:t>
            </a:r>
            <a:r>
              <a:rPr lang="en-GB" dirty="0" smtClean="0"/>
              <a:t>(</a:t>
            </a:r>
            <a:r>
              <a:rPr lang="en-GB" dirty="0"/>
              <a:t>H</a:t>
            </a:r>
            <a:r>
              <a:rPr lang="en-GB" dirty="0" smtClean="0"/>
              <a:t>anna </a:t>
            </a:r>
            <a:r>
              <a:rPr lang="en-GB" i="1" dirty="0" smtClean="0"/>
              <a:t>et al</a:t>
            </a:r>
            <a:r>
              <a:rPr lang="en-GB" dirty="0" smtClean="0"/>
              <a:t> 2019, p1)</a:t>
            </a:r>
          </a:p>
          <a:p>
            <a:r>
              <a:rPr lang="en-GB" dirty="0" smtClean="0"/>
              <a:t>place-responsive </a:t>
            </a:r>
            <a:r>
              <a:rPr lang="en-GB" dirty="0"/>
              <a:t>pedagogies are derived from ongoing attunements reciprocally made by all participants to each other – educators, learners, and the more-than-human – and between the place of learning and these </a:t>
            </a:r>
            <a:r>
              <a:rPr lang="en-GB" dirty="0" smtClean="0"/>
              <a:t>participants… these </a:t>
            </a:r>
            <a:r>
              <a:rPr lang="en-GB" dirty="0"/>
              <a:t>attunements emerge from socio-environmental processes and features of a </a:t>
            </a:r>
            <a:r>
              <a:rPr lang="en-GB" dirty="0" smtClean="0"/>
              <a:t>place… (Lynch and </a:t>
            </a:r>
            <a:r>
              <a:rPr lang="en-GB" dirty="0" err="1"/>
              <a:t>M</a:t>
            </a:r>
            <a:r>
              <a:rPr lang="en-GB" dirty="0" err="1" smtClean="0"/>
              <a:t>annion</a:t>
            </a:r>
            <a:r>
              <a:rPr lang="en-GB" dirty="0" smtClean="0"/>
              <a:t>, 2020, p1)</a:t>
            </a:r>
          </a:p>
          <a:p>
            <a:endParaRPr lang="en-GB" dirty="0"/>
          </a:p>
          <a:p>
            <a:r>
              <a:rPr lang="en-GB" dirty="0" smtClean="0"/>
              <a:t>See: </a:t>
            </a:r>
            <a:r>
              <a:rPr lang="en-GB" dirty="0" err="1"/>
              <a:t>Wattchow</a:t>
            </a:r>
            <a:r>
              <a:rPr lang="en-GB" dirty="0"/>
              <a:t>, B. , and M</a:t>
            </a:r>
            <a:r>
              <a:rPr lang="en-GB" dirty="0" smtClean="0"/>
              <a:t>. Brown</a:t>
            </a:r>
            <a:r>
              <a:rPr lang="en-GB" dirty="0"/>
              <a:t> </a:t>
            </a:r>
            <a:r>
              <a:rPr lang="en-GB" dirty="0" smtClean="0"/>
              <a:t>(2011).</a:t>
            </a:r>
            <a:r>
              <a:rPr lang="en-GB" dirty="0"/>
              <a:t> </a:t>
            </a:r>
            <a:r>
              <a:rPr lang="en-GB" i="1" dirty="0"/>
              <a:t>A Pedagogy of Place: Outdoor Education for a Changing World</a:t>
            </a:r>
            <a:r>
              <a:rPr lang="en-GB" dirty="0"/>
              <a:t> . Clayton, Victoria: Monash University Publishing</a:t>
            </a:r>
          </a:p>
        </p:txBody>
      </p:sp>
    </p:spTree>
    <p:extLst>
      <p:ext uri="{BB962C8B-B14F-4D97-AF65-F5344CB8AC3E}">
        <p14:creationId xmlns:p14="http://schemas.microsoft.com/office/powerpoint/2010/main" val="283055045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9070" y="624111"/>
            <a:ext cx="6589199" cy="784965"/>
          </a:xfrm>
        </p:spPr>
        <p:txBody>
          <a:bodyPr/>
          <a:lstStyle/>
          <a:p>
            <a:r>
              <a:rPr lang="en-GB" dirty="0"/>
              <a:t>Plant </a:t>
            </a:r>
            <a:r>
              <a:rPr lang="en-GB" dirty="0" smtClean="0"/>
              <a:t>Blindness </a:t>
            </a:r>
            <a:endParaRPr lang="en-GB" dirty="0"/>
          </a:p>
        </p:txBody>
      </p:sp>
      <p:sp>
        <p:nvSpPr>
          <p:cNvPr id="3" name="Content Placeholder 2"/>
          <p:cNvSpPr>
            <a:spLocks noGrp="1"/>
          </p:cNvSpPr>
          <p:nvPr>
            <p:ph idx="1"/>
          </p:nvPr>
        </p:nvSpPr>
        <p:spPr>
          <a:xfrm>
            <a:off x="1409075" y="1409076"/>
            <a:ext cx="7570033" cy="3792512"/>
          </a:xfrm>
        </p:spPr>
        <p:txBody>
          <a:bodyPr>
            <a:normAutofit lnSpcReduction="10000"/>
          </a:bodyPr>
          <a:lstStyle/>
          <a:p>
            <a:r>
              <a:rPr lang="en-GB" dirty="0" smtClean="0"/>
              <a:t>is </a:t>
            </a:r>
            <a:r>
              <a:rPr lang="en-GB" dirty="0"/>
              <a:t>an important phenomenon with a growing body of literature. According to researchers, the educational system is listed both among the causes and solutions to this issue</a:t>
            </a:r>
            <a:r>
              <a:rPr lang="en-GB" dirty="0" smtClean="0"/>
              <a:t>.</a:t>
            </a:r>
          </a:p>
          <a:p>
            <a:r>
              <a:rPr lang="en-GB" dirty="0"/>
              <a:t> plant blindness should not be examined lightly as just a differentiation in preference regarding plants and animals. Ignoring flora can be an opposing factor to environmental balance and directly hinder the achievement of the vast majority of SDGs. </a:t>
            </a:r>
            <a:endParaRPr lang="en-GB" dirty="0" smtClean="0"/>
          </a:p>
          <a:p>
            <a:r>
              <a:rPr lang="en-GB" dirty="0" smtClean="0"/>
              <a:t>sustainable </a:t>
            </a:r>
            <a:r>
              <a:rPr lang="en-GB" dirty="0"/>
              <a:t>education steps in as the main social process for changing </a:t>
            </a:r>
            <a:r>
              <a:rPr lang="en-GB" dirty="0" smtClean="0"/>
              <a:t>perceptions… through a perspective </a:t>
            </a:r>
            <a:r>
              <a:rPr lang="en-GB" dirty="0"/>
              <a:t>of place-based education, collective consciousness and vital coalitions of stakeholders</a:t>
            </a:r>
            <a:r>
              <a:rPr lang="en-GB" dirty="0" smtClean="0"/>
              <a:t>.</a:t>
            </a:r>
          </a:p>
          <a:p>
            <a:pPr algn="r"/>
            <a:r>
              <a:rPr lang="en-GB" dirty="0" smtClean="0">
                <a:latin typeface="Arial" panose="020B0604020202020204" pitchFamily="34" charset="0"/>
                <a:cs typeface="Arial" panose="020B0604020202020204" pitchFamily="34" charset="0"/>
              </a:rPr>
              <a:t>(Amprazis </a:t>
            </a:r>
            <a:r>
              <a:rPr lang="en-GB" dirty="0">
                <a:latin typeface="Arial" panose="020B0604020202020204" pitchFamily="34" charset="0"/>
                <a:cs typeface="Arial" panose="020B0604020202020204" pitchFamily="34" charset="0"/>
              </a:rPr>
              <a:t>&amp; </a:t>
            </a:r>
            <a:r>
              <a:rPr lang="en-GB" dirty="0" smtClean="0">
                <a:latin typeface="Arial" panose="020B0604020202020204" pitchFamily="34" charset="0"/>
                <a:cs typeface="Arial" panose="020B0604020202020204" pitchFamily="34" charset="0"/>
              </a:rPr>
              <a:t>Papadopoulou 2020</a:t>
            </a:r>
            <a:r>
              <a:rPr lang="en-GB" dirty="0">
                <a:latin typeface="Arial" panose="020B0604020202020204" pitchFamily="34" charset="0"/>
                <a:cs typeface="Arial" panose="020B0604020202020204" pitchFamily="34" charset="0"/>
              </a:rPr>
              <a:t>).</a:t>
            </a:r>
            <a:endParaRPr lang="en-GB" dirty="0"/>
          </a:p>
        </p:txBody>
      </p:sp>
      <p:sp>
        <p:nvSpPr>
          <p:cNvPr id="4" name="TextBox 3"/>
          <p:cNvSpPr txBox="1"/>
          <p:nvPr/>
        </p:nvSpPr>
        <p:spPr>
          <a:xfrm>
            <a:off x="1469036" y="5351488"/>
            <a:ext cx="7674964" cy="1015663"/>
          </a:xfrm>
          <a:prstGeom prst="rect">
            <a:avLst/>
          </a:prstGeom>
          <a:noFill/>
        </p:spPr>
        <p:txBody>
          <a:bodyPr wrap="square" rtlCol="0">
            <a:spAutoFit/>
          </a:bodyPr>
          <a:lstStyle/>
          <a:p>
            <a:r>
              <a:rPr lang="en-GB" sz="2000" b="1" dirty="0" smtClean="0">
                <a:solidFill>
                  <a:schemeClr val="accent2">
                    <a:lumMod val="75000"/>
                  </a:schemeClr>
                </a:solidFill>
              </a:rPr>
              <a:t>The primary focus of sustainability and conservation is on big characters- whales, pandas.  But these cannot be “sustained” without healthy environments, neither can we!</a:t>
            </a:r>
            <a:endParaRPr lang="en-GB" sz="2000" b="1" dirty="0">
              <a:solidFill>
                <a:schemeClr val="accent2">
                  <a:lumMod val="75000"/>
                </a:schemeClr>
              </a:solidFill>
            </a:endParaRPr>
          </a:p>
        </p:txBody>
      </p:sp>
    </p:spTree>
    <p:extLst>
      <p:ext uri="{BB962C8B-B14F-4D97-AF65-F5344CB8AC3E}">
        <p14:creationId xmlns:p14="http://schemas.microsoft.com/office/powerpoint/2010/main" val="324791536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2415" y="825625"/>
            <a:ext cx="6591985" cy="1468800"/>
          </a:xfrm>
        </p:spPr>
        <p:txBody>
          <a:bodyPr>
            <a:normAutofit/>
          </a:bodyPr>
          <a:lstStyle/>
          <a:p>
            <a:r>
              <a:rPr lang="en-GB" dirty="0" smtClean="0"/>
              <a:t>How did you choose your tree?</a:t>
            </a:r>
            <a:endParaRPr lang="en-GB" dirty="0"/>
          </a:p>
        </p:txBody>
      </p:sp>
      <p:sp>
        <p:nvSpPr>
          <p:cNvPr id="3" name="Text Placeholder 2"/>
          <p:cNvSpPr>
            <a:spLocks noGrp="1"/>
          </p:cNvSpPr>
          <p:nvPr>
            <p:ph type="body" idx="1"/>
          </p:nvPr>
        </p:nvSpPr>
        <p:spPr>
          <a:xfrm>
            <a:off x="1942415" y="2968082"/>
            <a:ext cx="6710932" cy="2886308"/>
          </a:xfrm>
        </p:spPr>
        <p:txBody>
          <a:bodyPr>
            <a:normAutofit/>
          </a:bodyPr>
          <a:lstStyle/>
          <a:p>
            <a:r>
              <a:rPr lang="en-GB" dirty="0" smtClean="0"/>
              <a:t>How many trees did you </a:t>
            </a:r>
            <a:r>
              <a:rPr lang="en-GB" dirty="0" smtClean="0"/>
              <a:t>ignore; what was it about them that made them undesirable?</a:t>
            </a:r>
            <a:endParaRPr lang="en-GB" dirty="0" smtClean="0"/>
          </a:p>
          <a:p>
            <a:r>
              <a:rPr lang="en-GB" dirty="0" smtClean="0"/>
              <a:t>What value do you see in your tree</a:t>
            </a:r>
            <a:r>
              <a:rPr lang="en-GB" dirty="0" smtClean="0"/>
              <a:t>?</a:t>
            </a:r>
          </a:p>
          <a:p>
            <a:r>
              <a:rPr lang="en-GB" dirty="0" smtClean="0"/>
              <a:t>Are there qualities in your chosen tree that reflect you as a person?</a:t>
            </a:r>
          </a:p>
          <a:p>
            <a:r>
              <a:rPr lang="en-GB" dirty="0" smtClean="0"/>
              <a:t>Have you looked for human qualities or characteristics in your tree?</a:t>
            </a:r>
          </a:p>
          <a:p>
            <a:endParaRPr lang="en-GB" dirty="0" smtClean="0"/>
          </a:p>
          <a:p>
            <a:endParaRPr lang="en-GB" dirty="0" smtClean="0"/>
          </a:p>
        </p:txBody>
      </p:sp>
    </p:spTree>
    <p:extLst>
      <p:ext uri="{BB962C8B-B14F-4D97-AF65-F5344CB8AC3E}">
        <p14:creationId xmlns:p14="http://schemas.microsoft.com/office/powerpoint/2010/main" val="172940802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48260" y="-1"/>
            <a:ext cx="9192260" cy="6891461"/>
          </a:xfrm>
          <a:prstGeom prst="rect">
            <a:avLst/>
          </a:prstGeom>
        </p:spPr>
      </p:pic>
    </p:spTree>
    <p:extLst>
      <p:ext uri="{BB962C8B-B14F-4D97-AF65-F5344CB8AC3E}">
        <p14:creationId xmlns:p14="http://schemas.microsoft.com/office/powerpoint/2010/main" val="362327706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1541" y="562769"/>
            <a:ext cx="8229600" cy="576262"/>
          </a:xfrm>
        </p:spPr>
        <p:txBody>
          <a:bodyPr>
            <a:normAutofit fontScale="90000"/>
          </a:bodyPr>
          <a:lstStyle/>
          <a:p>
            <a:r>
              <a:rPr lang="en-GB" dirty="0" smtClean="0"/>
              <a:t>References </a:t>
            </a:r>
            <a:endParaRPr lang="en-GB" dirty="0"/>
          </a:p>
        </p:txBody>
      </p:sp>
      <p:sp>
        <p:nvSpPr>
          <p:cNvPr id="3" name="Content Placeholder 2"/>
          <p:cNvSpPr>
            <a:spLocks noGrp="1"/>
          </p:cNvSpPr>
          <p:nvPr>
            <p:ph idx="1"/>
          </p:nvPr>
        </p:nvSpPr>
        <p:spPr>
          <a:xfrm>
            <a:off x="457200" y="850900"/>
            <a:ext cx="8377200" cy="5794700"/>
          </a:xfrm>
        </p:spPr>
        <p:txBody>
          <a:bodyPr>
            <a:normAutofit lnSpcReduction="10000"/>
          </a:bodyPr>
          <a:lstStyle/>
          <a:p>
            <a:pPr marL="0" indent="0">
              <a:buNone/>
            </a:pPr>
            <a:endParaRPr lang="en-GB" sz="1800" dirty="0" smtClean="0"/>
          </a:p>
          <a:p>
            <a:pPr marL="0" indent="0">
              <a:buNone/>
            </a:pPr>
            <a:r>
              <a:rPr lang="en-GB" sz="1500" dirty="0">
                <a:latin typeface="Arial" panose="020B0604020202020204" pitchFamily="34" charset="0"/>
                <a:cs typeface="Arial" panose="020B0604020202020204" pitchFamily="34" charset="0"/>
              </a:rPr>
              <a:t>Amprazis, A., &amp; Papadopoulou, P. (2020). Plant blindness: a faddish research interest or a substantive impediment to achieve sustainable development goals?. </a:t>
            </a:r>
            <a:r>
              <a:rPr lang="en-GB" sz="1500" i="1" dirty="0">
                <a:latin typeface="Arial" panose="020B0604020202020204" pitchFamily="34" charset="0"/>
                <a:cs typeface="Arial" panose="020B0604020202020204" pitchFamily="34" charset="0"/>
              </a:rPr>
              <a:t>Environmental Education Research</a:t>
            </a:r>
            <a:r>
              <a:rPr lang="en-GB" sz="1500" dirty="0">
                <a:latin typeface="Arial" panose="020B0604020202020204" pitchFamily="34" charset="0"/>
                <a:cs typeface="Arial" panose="020B0604020202020204" pitchFamily="34" charset="0"/>
              </a:rPr>
              <a:t>, 26(8), 1065-1087.</a:t>
            </a:r>
            <a:endParaRPr lang="en-GB" sz="1500" dirty="0" smtClean="0">
              <a:latin typeface="Arial" panose="020B0604020202020204" pitchFamily="34" charset="0"/>
              <a:cs typeface="Arial" panose="020B0604020202020204" pitchFamily="34" charset="0"/>
            </a:endParaRPr>
          </a:p>
          <a:p>
            <a:pPr marL="0" indent="0">
              <a:buNone/>
            </a:pPr>
            <a:r>
              <a:rPr lang="en-GB" sz="1500" dirty="0" smtClean="0">
                <a:latin typeface="Arial" panose="020B0604020202020204" pitchFamily="34" charset="0"/>
                <a:cs typeface="Arial" panose="020B0604020202020204" pitchFamily="34" charset="0"/>
              </a:rPr>
              <a:t>De </a:t>
            </a:r>
            <a:r>
              <a:rPr lang="en-GB" sz="1500" dirty="0" err="1">
                <a:latin typeface="Arial" panose="020B0604020202020204" pitchFamily="34" charset="0"/>
                <a:cs typeface="Arial" panose="020B0604020202020204" pitchFamily="34" charset="0"/>
              </a:rPr>
              <a:t>Dominicis</a:t>
            </a:r>
            <a:r>
              <a:rPr lang="en-GB" sz="1500" dirty="0">
                <a:latin typeface="Arial" panose="020B0604020202020204" pitchFamily="34" charset="0"/>
                <a:cs typeface="Arial" panose="020B0604020202020204" pitchFamily="34" charset="0"/>
              </a:rPr>
              <a:t>, S., </a:t>
            </a:r>
            <a:r>
              <a:rPr lang="en-GB" sz="1500" dirty="0" err="1">
                <a:latin typeface="Arial" panose="020B0604020202020204" pitchFamily="34" charset="0"/>
                <a:cs typeface="Arial" panose="020B0604020202020204" pitchFamily="34" charset="0"/>
              </a:rPr>
              <a:t>Fornara</a:t>
            </a:r>
            <a:r>
              <a:rPr lang="en-GB" sz="1500" dirty="0">
                <a:latin typeface="Arial" panose="020B0604020202020204" pitchFamily="34" charset="0"/>
                <a:cs typeface="Arial" panose="020B0604020202020204" pitchFamily="34" charset="0"/>
              </a:rPr>
              <a:t>, F., </a:t>
            </a:r>
            <a:r>
              <a:rPr lang="en-GB" sz="1500" dirty="0" err="1">
                <a:latin typeface="Arial" panose="020B0604020202020204" pitchFamily="34" charset="0"/>
                <a:cs typeface="Arial" panose="020B0604020202020204" pitchFamily="34" charset="0"/>
              </a:rPr>
              <a:t>Ganucci</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Cancellieri</a:t>
            </a:r>
            <a:r>
              <a:rPr lang="en-GB" sz="1500" dirty="0">
                <a:latin typeface="Arial" panose="020B0604020202020204" pitchFamily="34" charset="0"/>
                <a:cs typeface="Arial" panose="020B0604020202020204" pitchFamily="34" charset="0"/>
              </a:rPr>
              <a:t>, U., </a:t>
            </a:r>
            <a:r>
              <a:rPr lang="en-GB" sz="1500" dirty="0" err="1">
                <a:latin typeface="Arial" panose="020B0604020202020204" pitchFamily="34" charset="0"/>
                <a:cs typeface="Arial" panose="020B0604020202020204" pitchFamily="34" charset="0"/>
              </a:rPr>
              <a:t>Twigger</a:t>
            </a:r>
            <a:r>
              <a:rPr lang="en-GB" sz="1500" dirty="0">
                <a:latin typeface="Arial" panose="020B0604020202020204" pitchFamily="34" charset="0"/>
                <a:cs typeface="Arial" panose="020B0604020202020204" pitchFamily="34" charset="0"/>
              </a:rPr>
              <a:t>-Ross, C., &amp; </a:t>
            </a:r>
            <a:r>
              <a:rPr lang="en-GB" sz="1500" dirty="0" err="1">
                <a:latin typeface="Arial" panose="020B0604020202020204" pitchFamily="34" charset="0"/>
                <a:cs typeface="Arial" panose="020B0604020202020204" pitchFamily="34" charset="0"/>
              </a:rPr>
              <a:t>Bonaiuto</a:t>
            </a:r>
            <a:r>
              <a:rPr lang="en-GB" sz="1500" dirty="0">
                <a:latin typeface="Arial" panose="020B0604020202020204" pitchFamily="34" charset="0"/>
                <a:cs typeface="Arial" panose="020B0604020202020204" pitchFamily="34" charset="0"/>
              </a:rPr>
              <a:t>, M. (2015</a:t>
            </a:r>
            <a:r>
              <a:rPr lang="en-GB" sz="1500" dirty="0" smtClean="0">
                <a:latin typeface="Arial" panose="020B0604020202020204" pitchFamily="34" charset="0"/>
                <a:cs typeface="Arial" panose="020B0604020202020204" pitchFamily="34" charset="0"/>
              </a:rPr>
              <a:t>)</a:t>
            </a:r>
            <a:r>
              <a:rPr lang="en-GB" sz="1500" dirty="0">
                <a:latin typeface="Arial" panose="020B0604020202020204" pitchFamily="34" charset="0"/>
                <a:cs typeface="Arial" panose="020B0604020202020204" pitchFamily="34" charset="0"/>
              </a:rPr>
              <a:t> </a:t>
            </a:r>
            <a:r>
              <a:rPr lang="en-GB" sz="1500" dirty="0" smtClean="0">
                <a:latin typeface="Arial" panose="020B0604020202020204" pitchFamily="34" charset="0"/>
                <a:cs typeface="Arial" panose="020B0604020202020204" pitchFamily="34" charset="0"/>
              </a:rPr>
              <a:t>“We </a:t>
            </a:r>
            <a:r>
              <a:rPr lang="en-GB" sz="1500" dirty="0">
                <a:latin typeface="Arial" panose="020B0604020202020204" pitchFamily="34" charset="0"/>
                <a:cs typeface="Arial" panose="020B0604020202020204" pitchFamily="34" charset="0"/>
              </a:rPr>
              <a:t>are at risk, and so what? Place attachment, environmental risk perceptions and preventive coping </a:t>
            </a:r>
            <a:r>
              <a:rPr lang="en-GB" sz="1500" dirty="0" smtClean="0">
                <a:latin typeface="Arial" panose="020B0604020202020204" pitchFamily="34" charset="0"/>
                <a:cs typeface="Arial" panose="020B0604020202020204" pitchFamily="34" charset="0"/>
              </a:rPr>
              <a:t>behaviours” </a:t>
            </a:r>
            <a:r>
              <a:rPr lang="en-GB" sz="1500" i="1" dirty="0">
                <a:latin typeface="Arial" panose="020B0604020202020204" pitchFamily="34" charset="0"/>
                <a:cs typeface="Arial" panose="020B0604020202020204" pitchFamily="34" charset="0"/>
              </a:rPr>
              <a:t>Journal of Environmental Psychology, 43, </a:t>
            </a:r>
            <a:r>
              <a:rPr lang="en-GB" sz="1500" dirty="0">
                <a:latin typeface="Arial" panose="020B0604020202020204" pitchFamily="34" charset="0"/>
                <a:cs typeface="Arial" panose="020B0604020202020204" pitchFamily="34" charset="0"/>
              </a:rPr>
              <a:t>66–78. http://</a:t>
            </a:r>
            <a:r>
              <a:rPr lang="en-GB" sz="1500" dirty="0" err="1">
                <a:latin typeface="Arial" panose="020B0604020202020204" pitchFamily="34" charset="0"/>
                <a:cs typeface="Arial" panose="020B0604020202020204" pitchFamily="34" charset="0"/>
              </a:rPr>
              <a:t>doi.org</a:t>
            </a:r>
            <a:r>
              <a:rPr lang="en-GB" sz="1500" dirty="0">
                <a:latin typeface="Arial" panose="020B0604020202020204" pitchFamily="34" charset="0"/>
                <a:cs typeface="Arial" panose="020B0604020202020204" pitchFamily="34" charset="0"/>
              </a:rPr>
              <a:t>/10.1016/j.jenvp.2015.05.010 </a:t>
            </a:r>
          </a:p>
          <a:p>
            <a:pPr marL="0" indent="0">
              <a:buNone/>
            </a:pPr>
            <a:r>
              <a:rPr lang="en-GB" sz="1500" dirty="0" err="1" smtClean="0">
                <a:latin typeface="Arial" panose="020B0604020202020204" pitchFamily="34" charset="0"/>
                <a:cs typeface="Arial" panose="020B0604020202020204" pitchFamily="34" charset="0"/>
              </a:rPr>
              <a:t>Denzin</a:t>
            </a:r>
            <a:r>
              <a:rPr lang="en-GB" sz="1500" dirty="0">
                <a:latin typeface="Arial" panose="020B0604020202020204" pitchFamily="34" charset="0"/>
                <a:cs typeface="Arial" panose="020B0604020202020204" pitchFamily="34" charset="0"/>
              </a:rPr>
              <a:t>, N. K., &amp; Lincoln, Y. S. (2011). </a:t>
            </a:r>
            <a:r>
              <a:rPr lang="en-GB" sz="1500" dirty="0" smtClean="0">
                <a:latin typeface="Arial" panose="020B0604020202020204" pitchFamily="34" charset="0"/>
                <a:cs typeface="Arial" panose="020B0604020202020204" pitchFamily="34" charset="0"/>
              </a:rPr>
              <a:t>“Introduction</a:t>
            </a:r>
            <a:r>
              <a:rPr lang="en-GB" sz="1500" dirty="0">
                <a:latin typeface="Arial" panose="020B0604020202020204" pitchFamily="34" charset="0"/>
                <a:cs typeface="Arial" panose="020B0604020202020204" pitchFamily="34" charset="0"/>
              </a:rPr>
              <a:t>: The discipline and practice of qualitative </a:t>
            </a:r>
            <a:r>
              <a:rPr lang="en-GB" sz="1500" dirty="0" smtClean="0">
                <a:latin typeface="Arial" panose="020B0604020202020204" pitchFamily="34" charset="0"/>
                <a:cs typeface="Arial" panose="020B0604020202020204" pitchFamily="34" charset="0"/>
              </a:rPr>
              <a:t>research”. In </a:t>
            </a:r>
            <a:r>
              <a:rPr lang="en-GB" sz="1500" dirty="0">
                <a:latin typeface="Arial" panose="020B0604020202020204" pitchFamily="34" charset="0"/>
                <a:cs typeface="Arial" panose="020B0604020202020204" pitchFamily="34" charset="0"/>
              </a:rPr>
              <a:t>N. K. </a:t>
            </a:r>
            <a:r>
              <a:rPr lang="en-GB" sz="1500" dirty="0" err="1">
                <a:latin typeface="Arial" panose="020B0604020202020204" pitchFamily="34" charset="0"/>
                <a:cs typeface="Arial" panose="020B0604020202020204" pitchFamily="34" charset="0"/>
              </a:rPr>
              <a:t>Denzin</a:t>
            </a:r>
            <a:r>
              <a:rPr lang="en-GB" sz="1500" dirty="0">
                <a:latin typeface="Arial" panose="020B0604020202020204" pitchFamily="34" charset="0"/>
                <a:cs typeface="Arial" panose="020B0604020202020204" pitchFamily="34" charset="0"/>
              </a:rPr>
              <a:t> &amp; Y. S. Lincoln (Eds.), </a:t>
            </a:r>
            <a:r>
              <a:rPr lang="en-GB" sz="1500" i="1" dirty="0">
                <a:latin typeface="Arial" panose="020B0604020202020204" pitchFamily="34" charset="0"/>
                <a:cs typeface="Arial" panose="020B0604020202020204" pitchFamily="34" charset="0"/>
              </a:rPr>
              <a:t>The Sage handbook of qualitative research </a:t>
            </a:r>
            <a:r>
              <a:rPr lang="en-GB" sz="1500" dirty="0">
                <a:latin typeface="Arial" panose="020B0604020202020204" pitchFamily="34" charset="0"/>
                <a:cs typeface="Arial" panose="020B0604020202020204" pitchFamily="34" charset="0"/>
              </a:rPr>
              <a:t>(pp. 1–20). </a:t>
            </a:r>
            <a:r>
              <a:rPr lang="en-GB" sz="1500" dirty="0" smtClean="0">
                <a:latin typeface="Arial" panose="020B0604020202020204" pitchFamily="34" charset="0"/>
                <a:cs typeface="Arial" panose="020B0604020202020204" pitchFamily="34" charset="0"/>
              </a:rPr>
              <a:t>Thousand </a:t>
            </a:r>
            <a:r>
              <a:rPr lang="en-GB" sz="1500" dirty="0">
                <a:latin typeface="Arial" panose="020B0604020202020204" pitchFamily="34" charset="0"/>
                <a:cs typeface="Arial" panose="020B0604020202020204" pitchFamily="34" charset="0"/>
              </a:rPr>
              <a:t>Oaks, CA: Sage. </a:t>
            </a:r>
            <a:endParaRPr lang="en-GB" sz="1500" dirty="0" smtClean="0">
              <a:latin typeface="Arial" panose="020B0604020202020204" pitchFamily="34" charset="0"/>
              <a:cs typeface="Arial" panose="020B0604020202020204" pitchFamily="34" charset="0"/>
            </a:endParaRPr>
          </a:p>
          <a:p>
            <a:pPr marL="0" indent="0">
              <a:buNone/>
            </a:pPr>
            <a:r>
              <a:rPr lang="en-GB" sz="1500" dirty="0" err="1">
                <a:solidFill>
                  <a:srgbClr val="222222"/>
                </a:solidFill>
                <a:latin typeface="Arial" panose="020B0604020202020204" pitchFamily="34" charset="0"/>
                <a:cs typeface="Arial" panose="020B0604020202020204" pitchFamily="34" charset="0"/>
              </a:rPr>
              <a:t>Drexhage</a:t>
            </a:r>
            <a:r>
              <a:rPr lang="en-GB" sz="1500" dirty="0">
                <a:solidFill>
                  <a:srgbClr val="222222"/>
                </a:solidFill>
                <a:latin typeface="Arial" panose="020B0604020202020204" pitchFamily="34" charset="0"/>
                <a:cs typeface="Arial" panose="020B0604020202020204" pitchFamily="34" charset="0"/>
              </a:rPr>
              <a:t>, J. and Murphy, D., </a:t>
            </a:r>
            <a:r>
              <a:rPr lang="en-GB" sz="1500" dirty="0" smtClean="0">
                <a:solidFill>
                  <a:srgbClr val="222222"/>
                </a:solidFill>
                <a:latin typeface="Arial" panose="020B0604020202020204" pitchFamily="34" charset="0"/>
                <a:cs typeface="Arial" panose="020B0604020202020204" pitchFamily="34" charset="0"/>
              </a:rPr>
              <a:t>(2010) </a:t>
            </a:r>
            <a:r>
              <a:rPr lang="en-GB" sz="1500" i="1" dirty="0" smtClean="0">
                <a:solidFill>
                  <a:srgbClr val="222222"/>
                </a:solidFill>
                <a:latin typeface="Arial" panose="020B0604020202020204" pitchFamily="34" charset="0"/>
                <a:cs typeface="Arial" panose="020B0604020202020204" pitchFamily="34" charset="0"/>
              </a:rPr>
              <a:t>Sustainable </a:t>
            </a:r>
            <a:r>
              <a:rPr lang="en-GB" sz="1500" i="1" dirty="0">
                <a:solidFill>
                  <a:srgbClr val="222222"/>
                </a:solidFill>
                <a:latin typeface="Arial" panose="020B0604020202020204" pitchFamily="34" charset="0"/>
                <a:cs typeface="Arial" panose="020B0604020202020204" pitchFamily="34" charset="0"/>
              </a:rPr>
              <a:t>development: from </a:t>
            </a:r>
            <a:r>
              <a:rPr lang="en-GB" sz="1500" i="1" dirty="0" err="1">
                <a:solidFill>
                  <a:srgbClr val="222222"/>
                </a:solidFill>
                <a:latin typeface="Arial" panose="020B0604020202020204" pitchFamily="34" charset="0"/>
                <a:cs typeface="Arial" panose="020B0604020202020204" pitchFamily="34" charset="0"/>
              </a:rPr>
              <a:t>Brundtland</a:t>
            </a:r>
            <a:r>
              <a:rPr lang="en-GB" sz="1500" i="1" dirty="0">
                <a:solidFill>
                  <a:srgbClr val="222222"/>
                </a:solidFill>
                <a:latin typeface="Arial" panose="020B0604020202020204" pitchFamily="34" charset="0"/>
                <a:cs typeface="Arial" panose="020B0604020202020204" pitchFamily="34" charset="0"/>
              </a:rPr>
              <a:t> to Rio </a:t>
            </a:r>
            <a:r>
              <a:rPr lang="en-GB" sz="1500" i="1" dirty="0" smtClean="0">
                <a:solidFill>
                  <a:srgbClr val="222222"/>
                </a:solidFill>
                <a:latin typeface="Arial" panose="020B0604020202020204" pitchFamily="34" charset="0"/>
                <a:cs typeface="Arial" panose="020B0604020202020204" pitchFamily="34" charset="0"/>
              </a:rPr>
              <a:t>2012 </a:t>
            </a:r>
            <a:r>
              <a:rPr lang="en-GB" sz="1500" dirty="0">
                <a:solidFill>
                  <a:srgbClr val="222222"/>
                </a:solidFill>
                <a:latin typeface="Arial" panose="020B0604020202020204" pitchFamily="34" charset="0"/>
                <a:cs typeface="Arial" panose="020B0604020202020204" pitchFamily="34" charset="0"/>
              </a:rPr>
              <a:t>Background paper prepared for consideration by the High Level Panel on Global Sustainability at its first meeting 19 September 2010.</a:t>
            </a:r>
            <a:endParaRPr lang="en-US" sz="1500" dirty="0" smtClean="0">
              <a:latin typeface="Arial" panose="020B0604020202020204" pitchFamily="34" charset="0"/>
              <a:cs typeface="Arial" panose="020B0604020202020204" pitchFamily="34" charset="0"/>
            </a:endParaRPr>
          </a:p>
          <a:p>
            <a:pPr marL="0" indent="0">
              <a:buNone/>
            </a:pPr>
            <a:r>
              <a:rPr lang="en-US" sz="1500" dirty="0" smtClean="0">
                <a:latin typeface="Arial" panose="020B0604020202020204" pitchFamily="34" charset="0"/>
                <a:cs typeface="Arial" panose="020B0604020202020204" pitchFamily="34" charset="0"/>
              </a:rPr>
              <a:t>Galvin</a:t>
            </a:r>
            <a:r>
              <a:rPr lang="en-US" sz="1500" dirty="0">
                <a:latin typeface="Arial" panose="020B0604020202020204" pitchFamily="34" charset="0"/>
                <a:cs typeface="Arial" panose="020B0604020202020204" pitchFamily="34" charset="0"/>
              </a:rPr>
              <a:t>, K.  and Prendergast, M. (Eds.) (2016) </a:t>
            </a:r>
            <a:r>
              <a:rPr lang="en-US" sz="1500" i="1" dirty="0">
                <a:latin typeface="Arial" panose="020B0604020202020204" pitchFamily="34" charset="0"/>
                <a:cs typeface="Arial" panose="020B0604020202020204" pitchFamily="34" charset="0"/>
              </a:rPr>
              <a:t>Poetic Inquiry II – Seeing, Caring, Understanding: Using Poetry as and for Inquiry,</a:t>
            </a:r>
            <a:r>
              <a:rPr lang="en-US" sz="1500" dirty="0">
                <a:latin typeface="Arial" panose="020B0604020202020204" pitchFamily="34" charset="0"/>
                <a:cs typeface="Arial" panose="020B0604020202020204" pitchFamily="34" charset="0"/>
              </a:rPr>
              <a:t> Rotterdam:</a:t>
            </a:r>
            <a:r>
              <a:rPr lang="en-US" sz="1500" i="1" dirty="0">
                <a:latin typeface="Arial" panose="020B0604020202020204" pitchFamily="34" charset="0"/>
                <a:cs typeface="Arial" panose="020B0604020202020204" pitchFamily="34" charset="0"/>
              </a:rPr>
              <a:t> </a:t>
            </a:r>
            <a:r>
              <a:rPr lang="en-US" sz="1500" dirty="0">
                <a:latin typeface="Arial" panose="020B0604020202020204" pitchFamily="34" charset="0"/>
                <a:cs typeface="Arial" panose="020B0604020202020204" pitchFamily="34" charset="0"/>
              </a:rPr>
              <a:t>Sense </a:t>
            </a:r>
            <a:r>
              <a:rPr lang="en-US" sz="1500" dirty="0" smtClean="0">
                <a:latin typeface="Arial" panose="020B0604020202020204" pitchFamily="34" charset="0"/>
                <a:cs typeface="Arial" panose="020B0604020202020204" pitchFamily="34" charset="0"/>
              </a:rPr>
              <a:t>publishing</a:t>
            </a:r>
          </a:p>
          <a:p>
            <a:pPr marL="0" indent="0">
              <a:buNone/>
            </a:pPr>
            <a:r>
              <a:rPr lang="en-GB" sz="1500" dirty="0">
                <a:latin typeface="Arial" panose="020B0604020202020204" pitchFamily="34" charset="0"/>
                <a:cs typeface="Arial" panose="020B0604020202020204" pitchFamily="34" charset="0"/>
              </a:rPr>
              <a:t>Hanna, P., </a:t>
            </a:r>
            <a:r>
              <a:rPr lang="en-GB" sz="1500" dirty="0" err="1">
                <a:latin typeface="Arial" panose="020B0604020202020204" pitchFamily="34" charset="0"/>
                <a:cs typeface="Arial" panose="020B0604020202020204" pitchFamily="34" charset="0"/>
              </a:rPr>
              <a:t>Wijesinghe</a:t>
            </a:r>
            <a:r>
              <a:rPr lang="en-GB" sz="1500" dirty="0">
                <a:latin typeface="Arial" panose="020B0604020202020204" pitchFamily="34" charset="0"/>
                <a:cs typeface="Arial" panose="020B0604020202020204" pitchFamily="34" charset="0"/>
              </a:rPr>
              <a:t>, S., </a:t>
            </a:r>
            <a:r>
              <a:rPr lang="en-GB" sz="1500" dirty="0" err="1">
                <a:latin typeface="Arial" panose="020B0604020202020204" pitchFamily="34" charset="0"/>
                <a:cs typeface="Arial" panose="020B0604020202020204" pitchFamily="34" charset="0"/>
              </a:rPr>
              <a:t>Paliatsos</a:t>
            </a:r>
            <a:r>
              <a:rPr lang="en-GB" sz="1500" dirty="0">
                <a:latin typeface="Arial" panose="020B0604020202020204" pitchFamily="34" charset="0"/>
                <a:cs typeface="Arial" panose="020B0604020202020204" pitchFamily="34" charset="0"/>
              </a:rPr>
              <a:t>, I., Walker, C., Adams, M., &amp; </a:t>
            </a:r>
            <a:r>
              <a:rPr lang="en-GB" sz="1500" dirty="0" err="1">
                <a:latin typeface="Arial" panose="020B0604020202020204" pitchFamily="34" charset="0"/>
                <a:cs typeface="Arial" panose="020B0604020202020204" pitchFamily="34" charset="0"/>
              </a:rPr>
              <a:t>Kimbu</a:t>
            </a:r>
            <a:r>
              <a:rPr lang="en-GB" sz="1500" dirty="0">
                <a:latin typeface="Arial" panose="020B0604020202020204" pitchFamily="34" charset="0"/>
                <a:cs typeface="Arial" panose="020B0604020202020204" pitchFamily="34" charset="0"/>
              </a:rPr>
              <a:t>, A. (2019). Active engagement with nature: outdoor adventure tourism, sustainability and wellbeing. </a:t>
            </a:r>
            <a:r>
              <a:rPr lang="en-GB" sz="1500" i="1" dirty="0">
                <a:latin typeface="Arial" panose="020B0604020202020204" pitchFamily="34" charset="0"/>
                <a:cs typeface="Arial" panose="020B0604020202020204" pitchFamily="34" charset="0"/>
              </a:rPr>
              <a:t>Journal of Sustainable Tourism</a:t>
            </a:r>
            <a:r>
              <a:rPr lang="en-GB" sz="1500" dirty="0">
                <a:latin typeface="Arial" panose="020B0604020202020204" pitchFamily="34" charset="0"/>
                <a:cs typeface="Arial" panose="020B0604020202020204" pitchFamily="34" charset="0"/>
              </a:rPr>
              <a:t>.</a:t>
            </a:r>
            <a:endParaRPr lang="en-GB" sz="1500" dirty="0" smtClean="0">
              <a:latin typeface="Arial" panose="020B0604020202020204" pitchFamily="34" charset="0"/>
              <a:cs typeface="Arial" panose="020B0604020202020204" pitchFamily="34" charset="0"/>
            </a:endParaRPr>
          </a:p>
          <a:p>
            <a:pPr marL="0" indent="0">
              <a:buNone/>
            </a:pPr>
            <a:r>
              <a:rPr lang="en-GB" sz="1500" dirty="0" smtClean="0">
                <a:latin typeface="Arial" panose="020B0604020202020204" pitchFamily="34" charset="0"/>
                <a:cs typeface="Arial" panose="020B0604020202020204" pitchFamily="34" charset="0"/>
              </a:rPr>
              <a:t>Hart</a:t>
            </a:r>
            <a:r>
              <a:rPr lang="en-GB" sz="1500" dirty="0">
                <a:latin typeface="Arial" panose="020B0604020202020204" pitchFamily="34" charset="0"/>
                <a:cs typeface="Arial" panose="020B0604020202020204" pitchFamily="34" charset="0"/>
              </a:rPr>
              <a:t>, C.  (2009). 'Quo </a:t>
            </a:r>
            <a:r>
              <a:rPr lang="en-GB" sz="1500" dirty="0" err="1">
                <a:latin typeface="Arial" panose="020B0604020202020204" pitchFamily="34" charset="0"/>
                <a:cs typeface="Arial" panose="020B0604020202020204" pitchFamily="34" charset="0"/>
              </a:rPr>
              <a:t>vadis</a:t>
            </a:r>
            <a:r>
              <a:rPr lang="en-GB" sz="1500" dirty="0">
                <a:latin typeface="Arial" panose="020B0604020202020204" pitchFamily="34" charset="0"/>
                <a:cs typeface="Arial" panose="020B0604020202020204" pitchFamily="34" charset="0"/>
              </a:rPr>
              <a:t>? The capability space and new directions for the philosophy of educational research', </a:t>
            </a:r>
            <a:r>
              <a:rPr lang="en-GB" sz="1500" i="1" dirty="0">
                <a:latin typeface="Arial" panose="020B0604020202020204" pitchFamily="34" charset="0"/>
                <a:cs typeface="Arial" panose="020B0604020202020204" pitchFamily="34" charset="0"/>
              </a:rPr>
              <a:t>Studies in Philosophy and Education,</a:t>
            </a:r>
            <a:r>
              <a:rPr lang="en-GB" sz="1500" dirty="0">
                <a:latin typeface="Arial" panose="020B0604020202020204" pitchFamily="34" charset="0"/>
                <a:cs typeface="Arial" panose="020B0604020202020204" pitchFamily="34" charset="0"/>
              </a:rPr>
              <a:t> 28(5), 391-402. </a:t>
            </a:r>
            <a:endParaRPr lang="en-US" sz="1500" dirty="0" smtClean="0">
              <a:latin typeface="Arial" panose="020B0604020202020204" pitchFamily="34" charset="0"/>
              <a:cs typeface="Arial" panose="020B0604020202020204" pitchFamily="34" charset="0"/>
            </a:endParaRPr>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187084375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2123" y="611612"/>
            <a:ext cx="6752585" cy="857424"/>
          </a:xfrm>
        </p:spPr>
        <p:txBody>
          <a:bodyPr/>
          <a:lstStyle/>
          <a:p>
            <a:r>
              <a:rPr lang="en-GB" dirty="0" smtClean="0"/>
              <a:t>References continued…</a:t>
            </a:r>
            <a:endParaRPr lang="en-GB" dirty="0"/>
          </a:p>
        </p:txBody>
      </p:sp>
      <p:sp>
        <p:nvSpPr>
          <p:cNvPr id="3" name="Content Placeholder 2"/>
          <p:cNvSpPr>
            <a:spLocks noGrp="1"/>
          </p:cNvSpPr>
          <p:nvPr>
            <p:ph idx="1"/>
          </p:nvPr>
        </p:nvSpPr>
        <p:spPr>
          <a:xfrm>
            <a:off x="394207" y="1259174"/>
            <a:ext cx="8588415" cy="5486399"/>
          </a:xfrm>
        </p:spPr>
        <p:txBody>
          <a:bodyPr>
            <a:normAutofit fontScale="77500" lnSpcReduction="20000"/>
          </a:bodyPr>
          <a:lstStyle/>
          <a:p>
            <a:pPr marL="0" indent="0">
              <a:buNone/>
            </a:pPr>
            <a:r>
              <a:rPr lang="en-GB" sz="1400" dirty="0">
                <a:latin typeface="Arial" panose="020B0604020202020204" pitchFamily="34" charset="0"/>
                <a:cs typeface="Arial" panose="020B0604020202020204" pitchFamily="34" charset="0"/>
              </a:rPr>
              <a:t>Hill, A. (2012) “Developing approaches to outdoor education that promote sustainability education” </a:t>
            </a:r>
            <a:r>
              <a:rPr lang="en-GB" sz="1400" i="1" dirty="0">
                <a:latin typeface="Arial" panose="020B0604020202020204" pitchFamily="34" charset="0"/>
                <a:cs typeface="Arial" panose="020B0604020202020204" pitchFamily="34" charset="0"/>
              </a:rPr>
              <a:t>Australian Journal of Outdoor Education, </a:t>
            </a:r>
            <a:r>
              <a:rPr lang="en-GB" sz="1400" dirty="0">
                <a:latin typeface="Arial" panose="020B0604020202020204" pitchFamily="34" charset="0"/>
                <a:cs typeface="Arial" panose="020B0604020202020204" pitchFamily="34" charset="0"/>
              </a:rPr>
              <a:t>16(1),15-27</a:t>
            </a:r>
          </a:p>
          <a:p>
            <a:pPr marL="0" indent="0">
              <a:buNone/>
            </a:pPr>
            <a:r>
              <a:rPr lang="en-US" sz="1400" dirty="0">
                <a:latin typeface="Arial" panose="020B0604020202020204" pitchFamily="34" charset="0"/>
                <a:cs typeface="Arial" panose="020B0604020202020204" pitchFamily="34" charset="0"/>
              </a:rPr>
              <a:t>Jackson, T. (2015) 	</a:t>
            </a:r>
            <a:r>
              <a:rPr lang="en-US" sz="1400" i="1" dirty="0">
                <a:latin typeface="Arial" panose="020B0604020202020204" pitchFamily="34" charset="0"/>
                <a:cs typeface="Arial" panose="020B0604020202020204" pitchFamily="34" charset="0"/>
              </a:rPr>
              <a:t>Flourishing within limits	</a:t>
            </a:r>
            <a:r>
              <a:rPr lang="en-US" sz="1400" dirty="0">
                <a:latin typeface="Arial" panose="020B0604020202020204" pitchFamily="34" charset="0"/>
                <a:cs typeface="Arial" panose="020B0604020202020204" pitchFamily="34" charset="0"/>
                <a:hlinkClick r:id="rId2"/>
              </a:rPr>
              <a:t>http://www.thenexusnetwork.org/wp-content/uploads/2015/09/CUSP-Nexus-conference-Nov-2015_TimJackson.pdf</a:t>
            </a:r>
            <a:r>
              <a:rPr lang="en-US" sz="1400" dirty="0">
                <a:latin typeface="Arial" panose="020B0604020202020204" pitchFamily="34" charset="0"/>
                <a:cs typeface="Arial" panose="020B0604020202020204" pitchFamily="34" charset="0"/>
              </a:rPr>
              <a:t> [accessed on 23 November 2019]</a:t>
            </a:r>
          </a:p>
          <a:p>
            <a:pPr marL="0" indent="0">
              <a:buNone/>
            </a:pPr>
            <a:r>
              <a:rPr lang="en-GB" sz="1400" dirty="0" err="1">
                <a:latin typeface="Arial" panose="020B0604020202020204" pitchFamily="34" charset="0"/>
                <a:cs typeface="Arial" panose="020B0604020202020204" pitchFamily="34" charset="0"/>
              </a:rPr>
              <a:t>Loynes</a:t>
            </a:r>
            <a:r>
              <a:rPr lang="en-GB" sz="1400" dirty="0">
                <a:latin typeface="Arial" panose="020B0604020202020204" pitchFamily="34" charset="0"/>
                <a:cs typeface="Arial" panose="020B0604020202020204" pitchFamily="34" charset="0"/>
              </a:rPr>
              <a:t>, C. (1998). Adventure in a bun. Journal of Experiential Education, 21(1), 35-39.</a:t>
            </a:r>
          </a:p>
          <a:p>
            <a:pPr marL="0" indent="0">
              <a:buNone/>
            </a:pPr>
            <a:r>
              <a:rPr lang="en-GB" sz="1400" dirty="0" smtClean="0">
                <a:latin typeface="Arial" panose="020B0604020202020204" pitchFamily="34" charset="0"/>
                <a:cs typeface="Arial" panose="020B0604020202020204" pitchFamily="34" charset="0"/>
              </a:rPr>
              <a:t>Lynch</a:t>
            </a:r>
            <a:r>
              <a:rPr lang="en-GB" sz="1400" dirty="0">
                <a:latin typeface="Arial" panose="020B0604020202020204" pitchFamily="34" charset="0"/>
                <a:cs typeface="Arial" panose="020B0604020202020204" pitchFamily="34" charset="0"/>
              </a:rPr>
              <a:t>, J., &amp; </a:t>
            </a:r>
            <a:r>
              <a:rPr lang="en-GB" sz="1400" dirty="0" err="1">
                <a:latin typeface="Arial" panose="020B0604020202020204" pitchFamily="34" charset="0"/>
                <a:cs typeface="Arial" panose="020B0604020202020204" pitchFamily="34" charset="0"/>
              </a:rPr>
              <a:t>Mannion</a:t>
            </a:r>
            <a:r>
              <a:rPr lang="en-GB" sz="1400" dirty="0">
                <a:latin typeface="Arial" panose="020B0604020202020204" pitchFamily="34" charset="0"/>
                <a:cs typeface="Arial" panose="020B0604020202020204" pitchFamily="34" charset="0"/>
              </a:rPr>
              <a:t>, G. (2020). Place-responsive Pedagogies in the Anthropocene: Attuning with the more-than-human. </a:t>
            </a:r>
            <a:r>
              <a:rPr lang="en-GB" sz="1400" i="1" dirty="0">
                <a:latin typeface="Arial" panose="020B0604020202020204" pitchFamily="34" charset="0"/>
                <a:cs typeface="Arial" panose="020B0604020202020204" pitchFamily="34" charset="0"/>
              </a:rPr>
              <a:t>Environmental Education Research</a:t>
            </a:r>
            <a:r>
              <a:rPr lang="en-GB" sz="1400" dirty="0">
                <a:latin typeface="Arial" panose="020B0604020202020204" pitchFamily="34" charset="0"/>
                <a:cs typeface="Arial" panose="020B0604020202020204" pitchFamily="34" charset="0"/>
              </a:rPr>
              <a:t>, 1-15.</a:t>
            </a:r>
            <a:endParaRPr lang="en-US"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van </a:t>
            </a:r>
            <a:r>
              <a:rPr lang="en-US" sz="1400" dirty="0" err="1">
                <a:latin typeface="Arial" panose="020B0604020202020204" pitchFamily="34" charset="0"/>
                <a:cs typeface="Arial" panose="020B0604020202020204" pitchFamily="34" charset="0"/>
              </a:rPr>
              <a:t>Manen</a:t>
            </a:r>
            <a:r>
              <a:rPr lang="en-US" sz="1400" dirty="0">
                <a:latin typeface="Arial" panose="020B0604020202020204" pitchFamily="34" charset="0"/>
                <a:cs typeface="Arial" panose="020B0604020202020204" pitchFamily="34" charset="0"/>
              </a:rPr>
              <a:t>, M. (1995) “On the Epistemology of Reflective Practice.</a:t>
            </a:r>
            <a:r>
              <a:rPr lang="en-US" sz="1400" i="1" dirty="0">
                <a:latin typeface="Arial" panose="020B0604020202020204" pitchFamily="34" charset="0"/>
                <a:cs typeface="Arial" panose="020B0604020202020204" pitchFamily="34" charset="0"/>
              </a:rPr>
              <a:t>” Teachers and Teaching: Theory and Practice </a:t>
            </a:r>
            <a:r>
              <a:rPr lang="en-US" sz="1400" dirty="0">
                <a:latin typeface="Arial" panose="020B0604020202020204" pitchFamily="34" charset="0"/>
                <a:cs typeface="Arial" panose="020B0604020202020204" pitchFamily="34" charset="0"/>
              </a:rPr>
              <a:t>1 (1): 33–50. </a:t>
            </a:r>
          </a:p>
          <a:p>
            <a:pPr marL="0" indent="0">
              <a:buNone/>
            </a:pPr>
            <a:r>
              <a:rPr lang="en-US" sz="1400" dirty="0">
                <a:latin typeface="Arial" panose="020B0604020202020204" pitchFamily="34" charset="0"/>
                <a:cs typeface="Arial" panose="020B0604020202020204" pitchFamily="34" charset="0"/>
              </a:rPr>
              <a:t>Mulligan, M. (2018) </a:t>
            </a:r>
            <a:r>
              <a:rPr lang="en-US" sz="1400" i="1" dirty="0">
                <a:latin typeface="Arial" panose="020B0604020202020204" pitchFamily="34" charset="0"/>
                <a:cs typeface="Arial" panose="020B0604020202020204" pitchFamily="34" charset="0"/>
              </a:rPr>
              <a:t>An Introduction to Sustainability, </a:t>
            </a:r>
            <a:r>
              <a:rPr lang="en-US" sz="1400" dirty="0">
                <a:latin typeface="Arial" panose="020B0604020202020204" pitchFamily="34" charset="0"/>
                <a:cs typeface="Arial" panose="020B0604020202020204" pitchFamily="34" charset="0"/>
              </a:rPr>
              <a:t>Oxford: </a:t>
            </a:r>
            <a:r>
              <a:rPr lang="en-US" sz="1400" dirty="0" smtClean="0">
                <a:latin typeface="Arial" panose="020B0604020202020204" pitchFamily="34" charset="0"/>
                <a:cs typeface="Arial" panose="020B0604020202020204" pitchFamily="34" charset="0"/>
              </a:rPr>
              <a:t>Routledge</a:t>
            </a:r>
          </a:p>
          <a:p>
            <a:pPr marL="0" indent="0">
              <a:buNone/>
            </a:pPr>
            <a:r>
              <a:rPr lang="en-US" sz="1400" dirty="0" smtClean="0">
                <a:latin typeface="Arial" panose="020B0604020202020204" pitchFamily="34" charset="0"/>
                <a:cs typeface="Arial" panose="020B0604020202020204" pitchFamily="34" charset="0"/>
              </a:rPr>
              <a:t>Nicol</a:t>
            </a:r>
            <a:r>
              <a:rPr lang="en-US" sz="1400" dirty="0">
                <a:latin typeface="Arial" panose="020B0604020202020204" pitchFamily="34" charset="0"/>
                <a:cs typeface="Arial" panose="020B0604020202020204" pitchFamily="34" charset="0"/>
              </a:rPr>
              <a:t>, R. (2014) “Fostering environmental action through outdoor education.” </a:t>
            </a:r>
            <a:r>
              <a:rPr lang="en-US" sz="1400" i="1" dirty="0">
                <a:latin typeface="Arial" panose="020B0604020202020204" pitchFamily="34" charset="0"/>
                <a:cs typeface="Arial" panose="020B0604020202020204" pitchFamily="34" charset="0"/>
              </a:rPr>
              <a:t>Educational Action Research</a:t>
            </a:r>
            <a:r>
              <a:rPr lang="en-US" sz="1400" dirty="0">
                <a:latin typeface="Arial" panose="020B0604020202020204" pitchFamily="34" charset="0"/>
                <a:cs typeface="Arial" panose="020B0604020202020204" pitchFamily="34" charset="0"/>
              </a:rPr>
              <a:t>, 22:1, 39-56, DOI: 10.1080/09650792.2013.854174 </a:t>
            </a:r>
          </a:p>
          <a:p>
            <a:pPr marL="0" indent="0">
              <a:buNone/>
            </a:pPr>
            <a:r>
              <a:rPr lang="en-GB" sz="1400" dirty="0">
                <a:latin typeface="Arial" panose="020B0604020202020204" pitchFamily="34" charset="0"/>
                <a:cs typeface="Arial" panose="020B0604020202020204" pitchFamily="34" charset="0"/>
              </a:rPr>
              <a:t>Prince, H. E. (2017). Outdoor experiences and sustainability. </a:t>
            </a:r>
            <a:r>
              <a:rPr lang="en-GB" sz="1400" i="1" dirty="0">
                <a:latin typeface="Arial" panose="020B0604020202020204" pitchFamily="34" charset="0"/>
                <a:cs typeface="Arial" panose="020B0604020202020204" pitchFamily="34" charset="0"/>
              </a:rPr>
              <a:t>Journal of adventure education and outdoor learning</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17</a:t>
            </a:r>
            <a:r>
              <a:rPr lang="en-GB" sz="1400" dirty="0">
                <a:latin typeface="Arial" panose="020B0604020202020204" pitchFamily="34" charset="0"/>
                <a:cs typeface="Arial" panose="020B0604020202020204" pitchFamily="34" charset="0"/>
              </a:rPr>
              <a:t>(2), 161-171.</a:t>
            </a:r>
            <a:endParaRPr lang="en-US"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Ryan, D. and </a:t>
            </a:r>
            <a:r>
              <a:rPr lang="en-GB" sz="1400" dirty="0" err="1">
                <a:latin typeface="Arial" panose="020B0604020202020204" pitchFamily="34" charset="0"/>
                <a:cs typeface="Arial" panose="020B0604020202020204" pitchFamily="34" charset="0"/>
              </a:rPr>
              <a:t>Deci</a:t>
            </a:r>
            <a:r>
              <a:rPr lang="en-GB" sz="1400" dirty="0">
                <a:latin typeface="Arial" panose="020B0604020202020204" pitchFamily="34" charset="0"/>
                <a:cs typeface="Arial" panose="020B0604020202020204" pitchFamily="34" charset="0"/>
              </a:rPr>
              <a:t>, E.. (2000) “Self-determination theory and the facilitation of intrinsic motivation, social development, and well-being” </a:t>
            </a:r>
            <a:r>
              <a:rPr lang="en-GB" sz="1400" i="1" dirty="0">
                <a:latin typeface="Arial" panose="020B0604020202020204" pitchFamily="34" charset="0"/>
                <a:cs typeface="Arial" panose="020B0604020202020204" pitchFamily="34" charset="0"/>
              </a:rPr>
              <a:t>American Psychology</a:t>
            </a:r>
            <a:r>
              <a:rPr lang="en-GB" sz="1400" dirty="0">
                <a:latin typeface="Arial" panose="020B0604020202020204" pitchFamily="34" charset="0"/>
                <a:cs typeface="Arial" panose="020B0604020202020204" pitchFamily="34" charset="0"/>
              </a:rPr>
              <a:t>. 55:68–78 </a:t>
            </a:r>
            <a:endParaRPr lang="en-GB" sz="1400" dirty="0" smtClean="0">
              <a:latin typeface="Arial" panose="020B0604020202020204" pitchFamily="34" charset="0"/>
              <a:cs typeface="Arial" panose="020B0604020202020204" pitchFamily="34" charset="0"/>
            </a:endParaRPr>
          </a:p>
          <a:p>
            <a:pPr marL="0" indent="0">
              <a:buNone/>
            </a:pPr>
            <a:r>
              <a:rPr lang="en-GB" sz="1400" dirty="0" smtClean="0">
                <a:latin typeface="Arial" panose="020B0604020202020204" pitchFamily="34" charset="0"/>
                <a:cs typeface="Arial" panose="020B0604020202020204" pitchFamily="34" charset="0"/>
              </a:rPr>
              <a:t>Scott</a:t>
            </a:r>
            <a:r>
              <a:rPr lang="en-GB" sz="1400" dirty="0">
                <a:latin typeface="Arial" panose="020B0604020202020204" pitchFamily="34" charset="0"/>
                <a:cs typeface="Arial" panose="020B0604020202020204" pitchFamily="34" charset="0"/>
              </a:rPr>
              <a:t>, K. (2012</a:t>
            </a:r>
            <a:r>
              <a:rPr lang="en-GB" sz="1400" dirty="0" smtClean="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Measuring Wellbeing: Towards sustainability</a:t>
            </a:r>
            <a:r>
              <a:rPr lang="en-GB" sz="1400" dirty="0">
                <a:latin typeface="Arial" panose="020B0604020202020204" pitchFamily="34" charset="0"/>
                <a:cs typeface="Arial" panose="020B0604020202020204" pitchFamily="34" charset="0"/>
              </a:rPr>
              <a:t>, </a:t>
            </a:r>
            <a:r>
              <a:rPr lang="en-GB" sz="1400" dirty="0" smtClean="0">
                <a:latin typeface="Arial" panose="020B0604020202020204" pitchFamily="34" charset="0"/>
                <a:cs typeface="Arial" panose="020B0604020202020204" pitchFamily="34" charset="0"/>
              </a:rPr>
              <a:t>London: Routledge</a:t>
            </a:r>
            <a:endParaRPr lang="en-US" sz="1400" dirty="0" smtClean="0">
              <a:latin typeface="Arial" panose="020B0604020202020204" pitchFamily="34" charset="0"/>
              <a:cs typeface="Arial" panose="020B0604020202020204" pitchFamily="34" charset="0"/>
            </a:endParaRPr>
          </a:p>
          <a:p>
            <a:pPr marL="0" indent="0">
              <a:buNone/>
            </a:pPr>
            <a:r>
              <a:rPr lang="en-US" sz="1400" dirty="0" smtClean="0">
                <a:latin typeface="Arial" panose="020B0604020202020204" pitchFamily="34" charset="0"/>
                <a:cs typeface="Arial" panose="020B0604020202020204" pitchFamily="34" charset="0"/>
              </a:rPr>
              <a:t>Sen </a:t>
            </a:r>
            <a:r>
              <a:rPr lang="en-US" sz="1400" dirty="0">
                <a:latin typeface="Arial" panose="020B0604020202020204" pitchFamily="34" charset="0"/>
                <a:cs typeface="Arial" panose="020B0604020202020204" pitchFamily="34" charset="0"/>
              </a:rPr>
              <a:t>A. </a:t>
            </a:r>
            <a:r>
              <a:rPr lang="en-US" sz="1400" dirty="0" smtClean="0">
                <a:latin typeface="Arial" panose="020B0604020202020204" pitchFamily="34" charset="0"/>
                <a:cs typeface="Arial" panose="020B0604020202020204" pitchFamily="34" charset="0"/>
              </a:rPr>
              <a:t>(1999</a:t>
            </a:r>
            <a:r>
              <a:rPr lang="en-US" sz="1400" dirty="0">
                <a:latin typeface="Arial" panose="020B0604020202020204" pitchFamily="34" charset="0"/>
                <a:cs typeface="Arial" panose="020B0604020202020204" pitchFamily="34" charset="0"/>
              </a:rPr>
              <a:t>)</a:t>
            </a:r>
            <a:r>
              <a:rPr lang="en-US" sz="1400" dirty="0" smtClean="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Development as Freedom. </a:t>
            </a:r>
            <a:r>
              <a:rPr lang="en-US" sz="1400" dirty="0">
                <a:latin typeface="Arial" panose="020B0604020202020204" pitchFamily="34" charset="0"/>
                <a:cs typeface="Arial" panose="020B0604020202020204" pitchFamily="34" charset="0"/>
              </a:rPr>
              <a:t>New York: Knopf </a:t>
            </a:r>
            <a:endParaRPr lang="en-US" sz="1400" dirty="0" smtClean="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Thomsen C. (2013) Sustainability (World Commission on Environment and Development Definition). In: </a:t>
            </a:r>
            <a:r>
              <a:rPr lang="en-US" sz="1400" dirty="0" err="1">
                <a:latin typeface="Arial" panose="020B0604020202020204" pitchFamily="34" charset="0"/>
                <a:cs typeface="Arial" panose="020B0604020202020204" pitchFamily="34" charset="0"/>
              </a:rPr>
              <a:t>Idowu</a:t>
            </a:r>
            <a:r>
              <a:rPr lang="en-US" sz="1400" dirty="0">
                <a:latin typeface="Arial" panose="020B0604020202020204" pitchFamily="34" charset="0"/>
                <a:cs typeface="Arial" panose="020B0604020202020204" pitchFamily="34" charset="0"/>
              </a:rPr>
              <a:t> S.O., </a:t>
            </a:r>
            <a:r>
              <a:rPr lang="en-US" sz="1400" dirty="0" err="1">
                <a:latin typeface="Arial" panose="020B0604020202020204" pitchFamily="34" charset="0"/>
                <a:cs typeface="Arial" panose="020B0604020202020204" pitchFamily="34" charset="0"/>
              </a:rPr>
              <a:t>Capaldi</a:t>
            </a:r>
            <a:r>
              <a:rPr lang="en-US" sz="1400" dirty="0">
                <a:latin typeface="Arial" panose="020B0604020202020204" pitchFamily="34" charset="0"/>
                <a:cs typeface="Arial" panose="020B0604020202020204" pitchFamily="34" charset="0"/>
              </a:rPr>
              <a:t> N., </a:t>
            </a:r>
            <a:r>
              <a:rPr lang="en-US" sz="1400" dirty="0" err="1">
                <a:latin typeface="Arial" panose="020B0604020202020204" pitchFamily="34" charset="0"/>
                <a:cs typeface="Arial" panose="020B0604020202020204" pitchFamily="34" charset="0"/>
              </a:rPr>
              <a:t>Zu</a:t>
            </a:r>
            <a:r>
              <a:rPr lang="en-US" sz="1400" dirty="0">
                <a:latin typeface="Arial" panose="020B0604020202020204" pitchFamily="34" charset="0"/>
                <a:cs typeface="Arial" panose="020B0604020202020204" pitchFamily="34" charset="0"/>
              </a:rPr>
              <a:t> L., Gupta A.D. (</a:t>
            </a:r>
            <a:r>
              <a:rPr lang="en-US" sz="1400" dirty="0" err="1">
                <a:latin typeface="Arial" panose="020B0604020202020204" pitchFamily="34" charset="0"/>
                <a:cs typeface="Arial" panose="020B0604020202020204" pitchFamily="34" charset="0"/>
              </a:rPr>
              <a:t>eds</a:t>
            </a:r>
            <a:r>
              <a:rPr lang="en-US" sz="1400" dirty="0">
                <a:latin typeface="Arial" panose="020B0604020202020204" pitchFamily="34" charset="0"/>
                <a:cs typeface="Arial" panose="020B0604020202020204" pitchFamily="34" charset="0"/>
              </a:rPr>
              <a:t>) Encyclopedia of Corporate Social Responsibility. Springer, Berlin, Heidelberg. https://doi.org/10.1007/978-3-642-28036-8_531</a:t>
            </a:r>
          </a:p>
          <a:p>
            <a:pPr marL="0" indent="0">
              <a:buNone/>
            </a:pPr>
            <a:r>
              <a:rPr lang="en-US" sz="1400" dirty="0" err="1" smtClean="0">
                <a:latin typeface="Arial" panose="020B0604020202020204" pitchFamily="34" charset="0"/>
                <a:cs typeface="Arial" panose="020B0604020202020204" pitchFamily="34" charset="0"/>
              </a:rPr>
              <a:t>Twigger</a:t>
            </a:r>
            <a:r>
              <a:rPr lang="en-US" sz="1400" dirty="0">
                <a:latin typeface="Arial" panose="020B0604020202020204" pitchFamily="34" charset="0"/>
                <a:cs typeface="Arial" panose="020B0604020202020204" pitchFamily="34" charset="0"/>
              </a:rPr>
              <a:t>-Ross</a:t>
            </a:r>
            <a:r>
              <a:rPr lang="en-US" sz="1400" dirty="0" smtClean="0">
                <a:latin typeface="Arial" panose="020B0604020202020204" pitchFamily="34" charset="0"/>
                <a:cs typeface="Arial" panose="020B0604020202020204" pitchFamily="34" charset="0"/>
              </a:rPr>
              <a:t>, </a:t>
            </a:r>
            <a:r>
              <a:rPr lang="en-US" sz="1400" dirty="0" err="1" smtClean="0">
                <a:latin typeface="Arial" panose="020B0604020202020204" pitchFamily="34" charset="0"/>
                <a:cs typeface="Arial" panose="020B0604020202020204" pitchFamily="34" charset="0"/>
              </a:rPr>
              <a:t>C.,Brooks</a:t>
            </a:r>
            <a:r>
              <a:rPr lang="en-US" sz="1400" dirty="0">
                <a:latin typeface="Arial" panose="020B0604020202020204" pitchFamily="34" charset="0"/>
                <a:cs typeface="Arial" panose="020B0604020202020204" pitchFamily="34" charset="0"/>
              </a:rPr>
              <a:t>, </a:t>
            </a:r>
            <a:r>
              <a:rPr lang="en-US" sz="1400" dirty="0" smtClean="0">
                <a:latin typeface="Arial" panose="020B0604020202020204" pitchFamily="34" charset="0"/>
                <a:cs typeface="Arial" panose="020B0604020202020204" pitchFamily="34" charset="0"/>
              </a:rPr>
              <a:t>K., </a:t>
            </a:r>
            <a:r>
              <a:rPr lang="en-US" sz="1400" dirty="0" err="1">
                <a:latin typeface="Arial" panose="020B0604020202020204" pitchFamily="34" charset="0"/>
                <a:cs typeface="Arial" panose="020B0604020202020204" pitchFamily="34" charset="0"/>
              </a:rPr>
              <a:t>Papadopoulou</a:t>
            </a:r>
            <a:r>
              <a:rPr lang="en-US" sz="1400" dirty="0" smtClean="0">
                <a:latin typeface="Arial" panose="020B0604020202020204" pitchFamily="34" charset="0"/>
                <a:cs typeface="Arial" panose="020B0604020202020204" pitchFamily="34" charset="0"/>
              </a:rPr>
              <a:t>, L. Orr</a:t>
            </a:r>
            <a:r>
              <a:rPr lang="en-US" sz="1400" dirty="0">
                <a:latin typeface="Arial" panose="020B0604020202020204" pitchFamily="34" charset="0"/>
                <a:cs typeface="Arial" panose="020B0604020202020204" pitchFamily="34" charset="0"/>
              </a:rPr>
              <a:t>, </a:t>
            </a:r>
            <a:r>
              <a:rPr lang="en-US" sz="1400" dirty="0" smtClean="0">
                <a:latin typeface="Arial" panose="020B0604020202020204" pitchFamily="34" charset="0"/>
                <a:cs typeface="Arial" panose="020B0604020202020204" pitchFamily="34" charset="0"/>
              </a:rPr>
              <a:t>P., </a:t>
            </a:r>
            <a:r>
              <a:rPr lang="en-US" sz="1400" dirty="0" err="1" smtClean="0">
                <a:latin typeface="Arial" panose="020B0604020202020204" pitchFamily="34" charset="0"/>
                <a:cs typeface="Arial" panose="020B0604020202020204" pitchFamily="34" charset="0"/>
              </a:rPr>
              <a:t>Sadauskis</a:t>
            </a:r>
            <a:r>
              <a:rPr lang="en-US" sz="1400" dirty="0" smtClean="0">
                <a:latin typeface="Arial" panose="020B0604020202020204" pitchFamily="34" charset="0"/>
                <a:cs typeface="Arial" panose="020B0604020202020204" pitchFamily="34" charset="0"/>
              </a:rPr>
              <a:t>, R., Coke, A., </a:t>
            </a:r>
            <a:r>
              <a:rPr lang="en-US" sz="1400" dirty="0" err="1" smtClean="0">
                <a:latin typeface="Arial" panose="020B0604020202020204" pitchFamily="34" charset="0"/>
                <a:cs typeface="Arial" panose="020B0604020202020204" pitchFamily="34" charset="0"/>
              </a:rPr>
              <a:t>Simcock</a:t>
            </a:r>
            <a:r>
              <a:rPr lang="en-US" sz="1400" dirty="0">
                <a:latin typeface="Arial" panose="020B0604020202020204" pitchFamily="34" charset="0"/>
                <a:cs typeface="Arial" panose="020B0604020202020204" pitchFamily="34" charset="0"/>
              </a:rPr>
              <a:t>, </a:t>
            </a:r>
            <a:r>
              <a:rPr lang="en-US" sz="1400" dirty="0" smtClean="0">
                <a:latin typeface="Arial" panose="020B0604020202020204" pitchFamily="34" charset="0"/>
                <a:cs typeface="Arial" panose="020B0604020202020204" pitchFamily="34" charset="0"/>
              </a:rPr>
              <a:t>N., </a:t>
            </a:r>
            <a:r>
              <a:rPr lang="en-US" sz="1400" dirty="0" err="1" smtClean="0">
                <a:latin typeface="Arial" panose="020B0604020202020204" pitchFamily="34" charset="0"/>
                <a:cs typeface="Arial" panose="020B0604020202020204" pitchFamily="34" charset="0"/>
              </a:rPr>
              <a:t>Stirling</a:t>
            </a:r>
            <a:r>
              <a:rPr lang="en-US" sz="1400" dirty="0" smtClean="0">
                <a:latin typeface="Arial" panose="020B0604020202020204" pitchFamily="34" charset="0"/>
                <a:cs typeface="Arial" panose="020B0604020202020204" pitchFamily="34" charset="0"/>
              </a:rPr>
              <a:t>, A. and Walker, G. (2015)</a:t>
            </a:r>
            <a:r>
              <a:rPr lang="en-US" sz="1400" b="1"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Community resilience to climate </a:t>
            </a:r>
            <a:r>
              <a:rPr lang="en-US" sz="1400" i="1" dirty="0" smtClean="0">
                <a:latin typeface="Arial" panose="020B0604020202020204" pitchFamily="34" charset="0"/>
                <a:cs typeface="Arial" panose="020B0604020202020204" pitchFamily="34" charset="0"/>
              </a:rPr>
              <a:t>change</a:t>
            </a:r>
            <a:r>
              <a:rPr lang="en-US" sz="1400" i="1" dirty="0">
                <a:latin typeface="Arial" panose="020B0604020202020204" pitchFamily="34" charset="0"/>
                <a:cs typeface="Arial" panose="020B0604020202020204" pitchFamily="34" charset="0"/>
              </a:rPr>
              <a:t>: an evidence review </a:t>
            </a:r>
            <a:r>
              <a:rPr lang="en-US" sz="1400" dirty="0" smtClean="0">
                <a:latin typeface="Arial" panose="020B0604020202020204" pitchFamily="34" charset="0"/>
                <a:cs typeface="Arial" panose="020B0604020202020204" pitchFamily="34" charset="0"/>
              </a:rPr>
              <a:t>The Joseph </a:t>
            </a:r>
            <a:r>
              <a:rPr lang="en-US" sz="1400" dirty="0" err="1" smtClean="0">
                <a:latin typeface="Arial" panose="020B0604020202020204" pitchFamily="34" charset="0"/>
                <a:cs typeface="Arial" panose="020B0604020202020204" pitchFamily="34" charset="0"/>
              </a:rPr>
              <a:t>Rowntree</a:t>
            </a:r>
            <a:r>
              <a:rPr lang="en-US" sz="1400" dirty="0">
                <a:latin typeface="Arial" panose="020B0604020202020204" pitchFamily="34" charset="0"/>
                <a:cs typeface="Arial" panose="020B0604020202020204" pitchFamily="34" charset="0"/>
              </a:rPr>
              <a:t> </a:t>
            </a:r>
            <a:r>
              <a:rPr lang="en-US" sz="1400" dirty="0" smtClean="0">
                <a:latin typeface="Arial" panose="020B0604020202020204" pitchFamily="34" charset="0"/>
                <a:cs typeface="Arial" panose="020B0604020202020204" pitchFamily="34" charset="0"/>
              </a:rPr>
              <a:t>Foundation</a:t>
            </a:r>
          </a:p>
          <a:p>
            <a:pPr marL="0" indent="0">
              <a:buNone/>
            </a:pPr>
            <a:r>
              <a:rPr lang="en-GB" sz="1400" dirty="0">
                <a:latin typeface="Arial" panose="020B0604020202020204" pitchFamily="34" charset="0"/>
                <a:cs typeface="Arial" panose="020B0604020202020204" pitchFamily="34" charset="0"/>
              </a:rPr>
              <a:t>The Wales We Want, (2015) </a:t>
            </a:r>
            <a:r>
              <a:rPr lang="en-GB" sz="1400" i="1" dirty="0">
                <a:latin typeface="Arial" panose="020B0604020202020204" pitchFamily="34" charset="0"/>
                <a:cs typeface="Arial" panose="020B0604020202020204" pitchFamily="34" charset="0"/>
              </a:rPr>
              <a:t> </a:t>
            </a:r>
            <a:r>
              <a:rPr lang="en-GB" sz="1400" i="1" dirty="0" smtClean="0">
                <a:latin typeface="Arial" panose="020B0604020202020204" pitchFamily="34" charset="0"/>
                <a:cs typeface="Arial" panose="020B0604020202020204" pitchFamily="34" charset="0"/>
              </a:rPr>
              <a:t>The </a:t>
            </a:r>
            <a:r>
              <a:rPr lang="en-GB" sz="1400" i="1" dirty="0">
                <a:latin typeface="Arial" panose="020B0604020202020204" pitchFamily="34" charset="0"/>
                <a:cs typeface="Arial" panose="020B0604020202020204" pitchFamily="34" charset="0"/>
              </a:rPr>
              <a:t>Wellbeing and Future Generations Wales </a:t>
            </a:r>
            <a:r>
              <a:rPr lang="en-GB" sz="1400" i="1" dirty="0" smtClean="0">
                <a:latin typeface="Arial" panose="020B0604020202020204" pitchFamily="34" charset="0"/>
                <a:cs typeface="Arial" panose="020B0604020202020204" pitchFamily="34" charset="0"/>
              </a:rPr>
              <a:t>Act </a:t>
            </a:r>
            <a:r>
              <a:rPr lang="en-GB" sz="1400" dirty="0" smtClean="0">
                <a:latin typeface="Arial" panose="020B0604020202020204" pitchFamily="34" charset="0"/>
                <a:cs typeface="Arial" panose="020B0604020202020204" pitchFamily="34" charset="0"/>
                <a:hlinkClick r:id="rId3"/>
              </a:rPr>
              <a:t>http</a:t>
            </a:r>
            <a:r>
              <a:rPr lang="en-GB" sz="1400" dirty="0">
                <a:latin typeface="Arial" panose="020B0604020202020204" pitchFamily="34" charset="0"/>
                <a:cs typeface="Arial" panose="020B0604020202020204" pitchFamily="34" charset="0"/>
                <a:hlinkClick r:id="rId3"/>
              </a:rPr>
              <a:t>://</a:t>
            </a:r>
            <a:r>
              <a:rPr lang="en-GB" sz="1400" dirty="0" smtClean="0">
                <a:latin typeface="Arial" panose="020B0604020202020204" pitchFamily="34" charset="0"/>
                <a:cs typeface="Arial" panose="020B0604020202020204" pitchFamily="34" charset="0"/>
                <a:hlinkClick r:id="rId3"/>
              </a:rPr>
              <a:t>thewaleswewant.co.uk/about/well-being-future-generations-wales-act-2015</a:t>
            </a:r>
            <a:r>
              <a:rPr lang="en-GB" sz="1400" dirty="0">
                <a:latin typeface="Arial" panose="020B0604020202020204" pitchFamily="34" charset="0"/>
                <a:cs typeface="Arial" panose="020B0604020202020204" pitchFamily="34" charset="0"/>
              </a:rPr>
              <a:t> </a:t>
            </a:r>
            <a:r>
              <a:rPr lang="en-GB" sz="1400" dirty="0" smtClean="0">
                <a:latin typeface="Arial" panose="020B0604020202020204" pitchFamily="34" charset="0"/>
                <a:cs typeface="Arial" panose="020B0604020202020204" pitchFamily="34" charset="0"/>
              </a:rPr>
              <a:t>[accessed </a:t>
            </a:r>
            <a:r>
              <a:rPr lang="en-GB" sz="1400" dirty="0">
                <a:latin typeface="Arial" panose="020B0604020202020204" pitchFamily="34" charset="0"/>
                <a:cs typeface="Arial" panose="020B0604020202020204" pitchFamily="34" charset="0"/>
              </a:rPr>
              <a:t>01 December </a:t>
            </a:r>
            <a:r>
              <a:rPr lang="en-GB" sz="1400" dirty="0" smtClean="0">
                <a:latin typeface="Arial" panose="020B0604020202020204" pitchFamily="34" charset="0"/>
                <a:cs typeface="Arial" panose="020B0604020202020204" pitchFamily="34" charset="0"/>
              </a:rPr>
              <a:t>2019]</a:t>
            </a: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World Commission on Environment and Development (1987). </a:t>
            </a:r>
            <a:r>
              <a:rPr lang="en-GB" sz="1400" i="1" dirty="0">
                <a:latin typeface="Arial" panose="020B0604020202020204" pitchFamily="34" charset="0"/>
                <a:cs typeface="Arial" panose="020B0604020202020204" pitchFamily="34" charset="0"/>
              </a:rPr>
              <a:t>Our common future.</a:t>
            </a:r>
            <a:r>
              <a:rPr lang="en-GB" sz="1400" dirty="0">
                <a:latin typeface="Arial" panose="020B0604020202020204" pitchFamily="34" charset="0"/>
                <a:cs typeface="Arial" panose="020B0604020202020204" pitchFamily="34" charset="0"/>
              </a:rPr>
              <a:t> Oxford: Oxford University Press</a:t>
            </a:r>
          </a:p>
          <a:p>
            <a:pPr marL="0" indent="0">
              <a:buNone/>
            </a:pPr>
            <a:endParaRPr lang="en-US" sz="1800" i="1" dirty="0"/>
          </a:p>
          <a:p>
            <a:pPr marL="0" indent="0">
              <a:buNone/>
            </a:pPr>
            <a:endParaRPr lang="en-US" sz="1800" dirty="0"/>
          </a:p>
          <a:p>
            <a:pPr marL="0" indent="0">
              <a:buNone/>
            </a:pPr>
            <a:endParaRPr lang="en-GB" sz="1800" dirty="0"/>
          </a:p>
        </p:txBody>
      </p:sp>
    </p:spTree>
    <p:extLst>
      <p:ext uri="{BB962C8B-B14F-4D97-AF65-F5344CB8AC3E}">
        <p14:creationId xmlns:p14="http://schemas.microsoft.com/office/powerpoint/2010/main" val="202585835"/>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__PE_POLL_EMBED_ID" val="a1696374-4985-484a-a236-f8f19dd9d721"/>
</p:tagLst>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1" ma:contentTypeDescription="Create a new document." ma:contentTypeScope="" ma:versionID="f87a45074b34f906fe9d7bbec0c711e8">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9d2d1a48256e38e3fd6566584bfa40b4"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OCR"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18"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0528599-D7B9-47FC-9327-65C55412D5F2}">
  <ds:schemaRefs>
    <ds:schemaRef ds:uri="http://schemas.microsoft.com/sharepoint/v3/contenttype/forms"/>
  </ds:schemaRefs>
</ds:datastoreItem>
</file>

<file path=customXml/itemProps2.xml><?xml version="1.0" encoding="utf-8"?>
<ds:datastoreItem xmlns:ds="http://schemas.openxmlformats.org/officeDocument/2006/customXml" ds:itemID="{70F40D13-CA5B-4681-99DB-E6C14F5D52C5}">
  <ds:schemaRefs>
    <ds:schemaRef ds:uri="http://purl.org/dc/elements/1.1/"/>
    <ds:schemaRef ds:uri="http://schemas.openxmlformats.org/package/2006/metadata/core-properties"/>
    <ds:schemaRef ds:uri="d2d6d51c-be45-489c-bfaa-c0c3d4c0c982"/>
    <ds:schemaRef ds:uri="http://purl.org/dc/terms/"/>
    <ds:schemaRef ds:uri="http://schemas.microsoft.com/office/2006/metadata/properties"/>
    <ds:schemaRef ds:uri="http://schemas.microsoft.com/office/2006/documentManagement/types"/>
    <ds:schemaRef ds:uri="http://schemas.microsoft.com/office/infopath/2007/PartnerControls"/>
    <ds:schemaRef ds:uri="696490a5-0429-499a-a254-a60426c02ef0"/>
    <ds:schemaRef ds:uri="http://www.w3.org/XML/1998/namespace"/>
    <ds:schemaRef ds:uri="http://purl.org/dc/dcmitype/"/>
  </ds:schemaRefs>
</ds:datastoreItem>
</file>

<file path=customXml/itemProps3.xml><?xml version="1.0" encoding="utf-8"?>
<ds:datastoreItem xmlns:ds="http://schemas.openxmlformats.org/officeDocument/2006/customXml" ds:itemID="{7FF1EACE-9A22-4C26-9895-70C37EBAD4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Wisp</Template>
  <TotalTime>6537</TotalTime>
  <Words>2303</Words>
  <Application>Microsoft Office PowerPoint</Application>
  <PresentationFormat>On-screen Show (4:3)</PresentationFormat>
  <Paragraphs>143</Paragraphs>
  <Slides>42</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Arial</vt:lpstr>
      <vt:lpstr>Calibri</vt:lpstr>
      <vt:lpstr>Century Gothic</vt:lpstr>
      <vt:lpstr>ReithSerif</vt:lpstr>
      <vt:lpstr>Wingdings 3</vt:lpstr>
      <vt:lpstr>Wisp</vt:lpstr>
      <vt:lpstr>Sustainable Journeys</vt:lpstr>
      <vt:lpstr>PowerPoint Presentation</vt:lpstr>
      <vt:lpstr>PowerPoint Presentation</vt:lpstr>
      <vt:lpstr>PowerPoint Presentation</vt:lpstr>
      <vt:lpstr>PowerPoint Presentation</vt:lpstr>
      <vt:lpstr>Can we carry on like this?  Use chat on Teams:  Smiley for “yes, we can” Sad face “no we cant”  add comments to chat</vt:lpstr>
      <vt:lpstr>PowerPoint Presentation</vt:lpstr>
      <vt:lpstr>Is sustainability new?</vt:lpstr>
      <vt:lpstr>PowerPoint Presentation</vt:lpstr>
      <vt:lpstr>PowerPoint Presentation</vt:lpstr>
      <vt:lpstr>PowerPoint Presentation</vt:lpstr>
      <vt:lpstr>PowerPoint Presentation</vt:lpstr>
      <vt:lpstr>PowerPoint Presentation</vt:lpstr>
      <vt:lpstr>What sustainability might mean…</vt:lpstr>
      <vt:lpstr>PowerPoint Presentation</vt:lpstr>
      <vt:lpstr>PowerPoint Presentation</vt:lpstr>
      <vt:lpstr>PowerPoint Presentation</vt:lpstr>
      <vt:lpstr>PowerPoint Presentation</vt:lpstr>
      <vt:lpstr>Sustainability is a “fluid concept” with 3 central principles: </vt:lpstr>
      <vt:lpstr>The Triple Bottom Line (Elkington, 1994)      </vt:lpstr>
      <vt:lpstr>PowerPoint Presentation</vt:lpstr>
      <vt:lpstr>What are the potential costs for a new waterproof jacket? </vt:lpstr>
      <vt:lpstr>PowerPoint Presentation</vt:lpstr>
      <vt:lpstr>Social Ecology Model of Sustainability Mulligan 2018 </vt:lpstr>
      <vt:lpstr>PowerPoint Presentation</vt:lpstr>
      <vt:lpstr>From sustainability to harmony</vt:lpstr>
      <vt:lpstr>PowerPoint Presentation</vt:lpstr>
      <vt:lpstr>Education for  Sustainable Development</vt:lpstr>
      <vt:lpstr>Education for Sustainable Development… </vt:lpstr>
      <vt:lpstr>PowerPoint Presentation</vt:lpstr>
      <vt:lpstr>Adventure and sustainability</vt:lpstr>
      <vt:lpstr>Consuming adventure</vt:lpstr>
      <vt:lpstr>140,000 kg of trash in Mt. #Everest region - #litter problem is big in #mountains , @UN report shows way out: http://bit.ly/2gvbInn</vt:lpstr>
      <vt:lpstr>PowerPoint Presentation</vt:lpstr>
      <vt:lpstr>PowerPoint Presentation</vt:lpstr>
      <vt:lpstr>PowerPoint Presentation</vt:lpstr>
      <vt:lpstr>Contemporary research</vt:lpstr>
      <vt:lpstr>Plant Blindness </vt:lpstr>
      <vt:lpstr>How did you choose your tree?</vt:lpstr>
      <vt:lpstr>PowerPoint Presentation</vt:lpstr>
      <vt:lpstr>References </vt:lpstr>
      <vt:lpstr>References continued…</vt:lpstr>
    </vt:vector>
  </TitlesOfParts>
  <Company>University of Wales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Facilitating Sustainable Outdoor Education</dc:title>
  <dc:creator>Graham Harvey</dc:creator>
  <cp:lastModifiedBy>Graham Harvey</cp:lastModifiedBy>
  <cp:revision>135</cp:revision>
  <dcterms:created xsi:type="dcterms:W3CDTF">2015-11-30T09:45:13Z</dcterms:created>
  <dcterms:modified xsi:type="dcterms:W3CDTF">2021-02-18T22:47:17Z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