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2" r:id="rId15"/>
    <p:sldId id="269" r:id="rId16"/>
    <p:sldId id="270" r:id="rId17"/>
    <p:sldId id="271" r:id="rId18"/>
    <p:sldId id="273" r:id="rId19"/>
    <p:sldId id="274" r:id="rId20"/>
    <p:sldId id="275" r:id="rId21"/>
    <p:sldId id="276" r:id="rId22"/>
    <p:sldId id="278" r:id="rId23"/>
    <p:sldId id="277" r:id="rId24"/>
    <p:sldId id="27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426" autoAdjust="0"/>
    <p:restoredTop sz="93689" autoAdjust="0"/>
  </p:normalViewPr>
  <p:slideViewPr>
    <p:cSldViewPr snapToGrid="0">
      <p:cViewPr varScale="1">
        <p:scale>
          <a:sx n="79" d="100"/>
          <a:sy n="79" d="100"/>
        </p:scale>
        <p:origin x="114"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2EF6341-4510-4D3B-A670-530FB038A717}" type="datetimeFigureOut">
              <a:rPr lang="en-GB" smtClean="0"/>
              <a:t>26/10/2016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A8EE9B-50CA-42C5-B7B1-8BC550BD882E}" type="slidenum">
              <a:rPr lang="en-GB" smtClean="0"/>
              <a:t>‹#›</a:t>
            </a:fld>
            <a:endParaRPr lang="en-GB"/>
          </a:p>
        </p:txBody>
      </p:sp>
    </p:spTree>
    <p:extLst>
      <p:ext uri="{BB962C8B-B14F-4D97-AF65-F5344CB8AC3E}">
        <p14:creationId xmlns:p14="http://schemas.microsoft.com/office/powerpoint/2010/main" val="2326281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EF6341-4510-4D3B-A670-530FB038A717}" type="datetimeFigureOut">
              <a:rPr lang="en-GB" smtClean="0"/>
              <a:t>26/10/2016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A8EE9B-50CA-42C5-B7B1-8BC550BD882E}" type="slidenum">
              <a:rPr lang="en-GB" smtClean="0"/>
              <a:t>‹#›</a:t>
            </a:fld>
            <a:endParaRPr lang="en-GB"/>
          </a:p>
        </p:txBody>
      </p:sp>
    </p:spTree>
    <p:extLst>
      <p:ext uri="{BB962C8B-B14F-4D97-AF65-F5344CB8AC3E}">
        <p14:creationId xmlns:p14="http://schemas.microsoft.com/office/powerpoint/2010/main" val="33397125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2EF6341-4510-4D3B-A670-530FB038A717}" type="datetimeFigureOut">
              <a:rPr lang="en-GB" smtClean="0"/>
              <a:t>26/10/2016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A8EE9B-50CA-42C5-B7B1-8BC550BD882E}" type="slidenum">
              <a:rPr lang="en-GB" smtClean="0"/>
              <a:t>‹#›</a:t>
            </a:fld>
            <a:endParaRPr lang="en-GB"/>
          </a:p>
        </p:txBody>
      </p:sp>
    </p:spTree>
    <p:extLst>
      <p:ext uri="{BB962C8B-B14F-4D97-AF65-F5344CB8AC3E}">
        <p14:creationId xmlns:p14="http://schemas.microsoft.com/office/powerpoint/2010/main" val="2600723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2EF6341-4510-4D3B-A670-530FB038A717}" type="datetimeFigureOut">
              <a:rPr lang="en-GB" smtClean="0"/>
              <a:t>26/10/2016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A8EE9B-50CA-42C5-B7B1-8BC550BD882E}" type="slidenum">
              <a:rPr lang="en-GB" smtClean="0"/>
              <a:t>‹#›</a:t>
            </a:fld>
            <a:endParaRPr lang="en-GB"/>
          </a:p>
        </p:txBody>
      </p:sp>
    </p:spTree>
    <p:extLst>
      <p:ext uri="{BB962C8B-B14F-4D97-AF65-F5344CB8AC3E}">
        <p14:creationId xmlns:p14="http://schemas.microsoft.com/office/powerpoint/2010/main" val="1683368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2EF6341-4510-4D3B-A670-530FB038A717}" type="datetimeFigureOut">
              <a:rPr lang="en-GB" smtClean="0"/>
              <a:t>26/10/2016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A8EE9B-50CA-42C5-B7B1-8BC550BD882E}" type="slidenum">
              <a:rPr lang="en-GB" smtClean="0"/>
              <a:t>‹#›</a:t>
            </a:fld>
            <a:endParaRPr lang="en-GB"/>
          </a:p>
        </p:txBody>
      </p:sp>
    </p:spTree>
    <p:extLst>
      <p:ext uri="{BB962C8B-B14F-4D97-AF65-F5344CB8AC3E}">
        <p14:creationId xmlns:p14="http://schemas.microsoft.com/office/powerpoint/2010/main" val="15024922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2EF6341-4510-4D3B-A670-530FB038A717}" type="datetimeFigureOut">
              <a:rPr lang="en-GB" smtClean="0"/>
              <a:t>26/10/2016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A8EE9B-50CA-42C5-B7B1-8BC550BD882E}" type="slidenum">
              <a:rPr lang="en-GB" smtClean="0"/>
              <a:t>‹#›</a:t>
            </a:fld>
            <a:endParaRPr lang="en-GB"/>
          </a:p>
        </p:txBody>
      </p:sp>
    </p:spTree>
    <p:extLst>
      <p:ext uri="{BB962C8B-B14F-4D97-AF65-F5344CB8AC3E}">
        <p14:creationId xmlns:p14="http://schemas.microsoft.com/office/powerpoint/2010/main" val="179452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EF6341-4510-4D3B-A670-530FB038A717}" type="datetimeFigureOut">
              <a:rPr lang="en-GB" smtClean="0"/>
              <a:t>26/10/2016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A8EE9B-50CA-42C5-B7B1-8BC550BD882E}" type="slidenum">
              <a:rPr lang="en-GB" smtClean="0"/>
              <a:t>‹#›</a:t>
            </a:fld>
            <a:endParaRPr lang="en-GB"/>
          </a:p>
        </p:txBody>
      </p:sp>
    </p:spTree>
    <p:extLst>
      <p:ext uri="{BB962C8B-B14F-4D97-AF65-F5344CB8AC3E}">
        <p14:creationId xmlns:p14="http://schemas.microsoft.com/office/powerpoint/2010/main" val="28848489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2EF6341-4510-4D3B-A670-530FB038A717}" type="datetimeFigureOut">
              <a:rPr lang="en-GB" smtClean="0"/>
              <a:t>26/10/2016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A8EE9B-50CA-42C5-B7B1-8BC550BD882E}" type="slidenum">
              <a:rPr lang="en-GB" smtClean="0"/>
              <a:t>‹#›</a:t>
            </a:fld>
            <a:endParaRPr lang="en-GB"/>
          </a:p>
        </p:txBody>
      </p:sp>
    </p:spTree>
    <p:extLst>
      <p:ext uri="{BB962C8B-B14F-4D97-AF65-F5344CB8AC3E}">
        <p14:creationId xmlns:p14="http://schemas.microsoft.com/office/powerpoint/2010/main" val="2362555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2EF6341-4510-4D3B-A670-530FB038A717}" type="datetimeFigureOut">
              <a:rPr lang="en-GB" smtClean="0"/>
              <a:t>26/10/2016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A8EE9B-50CA-42C5-B7B1-8BC550BD882E}" type="slidenum">
              <a:rPr lang="en-GB" smtClean="0"/>
              <a:t>‹#›</a:t>
            </a:fld>
            <a:endParaRPr lang="en-GB"/>
          </a:p>
        </p:txBody>
      </p:sp>
    </p:spTree>
    <p:extLst>
      <p:ext uri="{BB962C8B-B14F-4D97-AF65-F5344CB8AC3E}">
        <p14:creationId xmlns:p14="http://schemas.microsoft.com/office/powerpoint/2010/main" val="2802516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EF6341-4510-4D3B-A670-530FB038A717}" type="datetimeFigureOut">
              <a:rPr lang="en-GB" smtClean="0"/>
              <a:t>26/10/2016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A8EE9B-50CA-42C5-B7B1-8BC550BD882E}" type="slidenum">
              <a:rPr lang="en-GB" smtClean="0"/>
              <a:t>‹#›</a:t>
            </a:fld>
            <a:endParaRPr lang="en-GB"/>
          </a:p>
        </p:txBody>
      </p:sp>
    </p:spTree>
    <p:extLst>
      <p:ext uri="{BB962C8B-B14F-4D97-AF65-F5344CB8AC3E}">
        <p14:creationId xmlns:p14="http://schemas.microsoft.com/office/powerpoint/2010/main" val="38619587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EF6341-4510-4D3B-A670-530FB038A717}" type="datetimeFigureOut">
              <a:rPr lang="en-GB" smtClean="0"/>
              <a:t>26/10/2016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A8EE9B-50CA-42C5-B7B1-8BC550BD882E}" type="slidenum">
              <a:rPr lang="en-GB" smtClean="0"/>
              <a:t>‹#›</a:t>
            </a:fld>
            <a:endParaRPr lang="en-GB"/>
          </a:p>
        </p:txBody>
      </p:sp>
    </p:spTree>
    <p:extLst>
      <p:ext uri="{BB962C8B-B14F-4D97-AF65-F5344CB8AC3E}">
        <p14:creationId xmlns:p14="http://schemas.microsoft.com/office/powerpoint/2010/main" val="721263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EF6341-4510-4D3B-A670-530FB038A717}" type="datetimeFigureOut">
              <a:rPr lang="en-GB" smtClean="0"/>
              <a:t>26/10/2016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A8EE9B-50CA-42C5-B7B1-8BC550BD882E}" type="slidenum">
              <a:rPr lang="en-GB" smtClean="0"/>
              <a:t>‹#›</a:t>
            </a:fld>
            <a:endParaRPr lang="en-GB"/>
          </a:p>
        </p:txBody>
      </p:sp>
    </p:spTree>
    <p:extLst>
      <p:ext uri="{BB962C8B-B14F-4D97-AF65-F5344CB8AC3E}">
        <p14:creationId xmlns:p14="http://schemas.microsoft.com/office/powerpoint/2010/main" val="29291187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sz="7200" dirty="0"/>
              <a:t>Anthony Quinton</a:t>
            </a:r>
          </a:p>
        </p:txBody>
      </p:sp>
      <p:sp>
        <p:nvSpPr>
          <p:cNvPr id="3" name="Subtitle 2"/>
          <p:cNvSpPr>
            <a:spLocks noGrp="1"/>
          </p:cNvSpPr>
          <p:nvPr>
            <p:ph type="subTitle" idx="1"/>
          </p:nvPr>
        </p:nvSpPr>
        <p:spPr/>
        <p:txBody>
          <a:bodyPr>
            <a:normAutofit/>
          </a:bodyPr>
          <a:lstStyle/>
          <a:p>
            <a:r>
              <a:rPr lang="en-GB" sz="3200" dirty="0"/>
              <a:t>Consciousness and Psychological Continuity</a:t>
            </a:r>
          </a:p>
        </p:txBody>
      </p:sp>
    </p:spTree>
    <p:extLst>
      <p:ext uri="{BB962C8B-B14F-4D97-AF65-F5344CB8AC3E}">
        <p14:creationId xmlns:p14="http://schemas.microsoft.com/office/powerpoint/2010/main" val="30865174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2628" y="1222744"/>
            <a:ext cx="10515600" cy="5081810"/>
          </a:xfrm>
        </p:spPr>
        <p:txBody>
          <a:bodyPr/>
          <a:lstStyle/>
          <a:p>
            <a:r>
              <a:rPr lang="en-GB" dirty="0"/>
              <a:t>Anthony Quinton (1925-2010) offers a view of persons that goes further than Locke – to exploit not just memories but the more general characteristics of conscious life and psychological continuity</a:t>
            </a:r>
          </a:p>
          <a:p>
            <a:r>
              <a:rPr lang="en-GB" dirty="0"/>
              <a:t>It is these mental states and attributes that constitute the real person</a:t>
            </a:r>
          </a:p>
          <a:p>
            <a:r>
              <a:rPr lang="en-GB" dirty="0"/>
              <a:t>As we shall see, he accepts many of the criticisms made of Locke’s theory – in relation to memory but seeks to circumvent these by stressing the </a:t>
            </a:r>
            <a:r>
              <a:rPr lang="en-GB" i="1" dirty="0"/>
              <a:t>complete conscious being</a:t>
            </a:r>
            <a:r>
              <a:rPr lang="en-GB" dirty="0"/>
              <a:t>….</a:t>
            </a:r>
          </a:p>
          <a:p>
            <a:r>
              <a:rPr lang="en-GB" dirty="0"/>
              <a:t>This is the essential identity…</a:t>
            </a:r>
          </a:p>
          <a:p>
            <a:endParaRPr lang="en-GB" dirty="0"/>
          </a:p>
          <a:p>
            <a:endParaRPr lang="en-GB" dirty="0"/>
          </a:p>
        </p:txBody>
      </p:sp>
    </p:spTree>
    <p:extLst>
      <p:ext uri="{BB962C8B-B14F-4D97-AF65-F5344CB8AC3E}">
        <p14:creationId xmlns:p14="http://schemas.microsoft.com/office/powerpoint/2010/main" val="10224198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42399"/>
          </a:xfrm>
        </p:spPr>
        <p:txBody>
          <a:bodyPr/>
          <a:lstStyle/>
          <a:p>
            <a:pPr algn="ctr"/>
            <a:r>
              <a:rPr lang="en-GB" i="1" dirty="0"/>
              <a:t>The Soul</a:t>
            </a:r>
          </a:p>
        </p:txBody>
      </p:sp>
      <p:sp>
        <p:nvSpPr>
          <p:cNvPr id="3" name="Content Placeholder 2"/>
          <p:cNvSpPr>
            <a:spLocks noGrp="1"/>
          </p:cNvSpPr>
          <p:nvPr>
            <p:ph idx="1"/>
          </p:nvPr>
        </p:nvSpPr>
        <p:spPr>
          <a:xfrm>
            <a:off x="838200" y="1606378"/>
            <a:ext cx="10515600" cy="4669439"/>
          </a:xfrm>
        </p:spPr>
        <p:txBody>
          <a:bodyPr/>
          <a:lstStyle/>
          <a:p>
            <a:r>
              <a:rPr lang="en-GB" dirty="0"/>
              <a:t>Quinton’s paper is called </a:t>
            </a:r>
            <a:r>
              <a:rPr lang="en-GB" i="1" dirty="0"/>
              <a:t>‘</a:t>
            </a:r>
            <a:r>
              <a:rPr lang="en-GB" dirty="0"/>
              <a:t>The Soul’.</a:t>
            </a:r>
          </a:p>
          <a:p>
            <a:r>
              <a:rPr lang="en-GB" dirty="0"/>
              <a:t>See reading list for details and note:</a:t>
            </a:r>
          </a:p>
          <a:p>
            <a:r>
              <a:rPr lang="en-GB" dirty="0"/>
              <a:t>The paper is (one of many relevant ones in) John Perry’s (Ed.) book, </a:t>
            </a:r>
            <a:r>
              <a:rPr lang="en-GB" i="1" dirty="0"/>
              <a:t>Personal Identity</a:t>
            </a:r>
            <a:r>
              <a:rPr lang="en-GB" dirty="0"/>
              <a:t> available in the library.</a:t>
            </a:r>
          </a:p>
          <a:p>
            <a:r>
              <a:rPr lang="en-GB" dirty="0"/>
              <a:t>The title is </a:t>
            </a:r>
            <a:r>
              <a:rPr lang="en-GB" i="1" dirty="0"/>
              <a:t>misleading….!</a:t>
            </a:r>
            <a:endParaRPr lang="en-GB" dirty="0"/>
          </a:p>
          <a:p>
            <a:r>
              <a:rPr lang="en-GB" dirty="0"/>
              <a:t>He is anxious to tap into the idea that the essential person is the conscious, mental, entity (the psychological being)…</a:t>
            </a:r>
          </a:p>
          <a:p>
            <a:r>
              <a:rPr lang="en-GB" dirty="0"/>
              <a:t>These are things that traditionally we associated with </a:t>
            </a:r>
            <a:r>
              <a:rPr lang="en-GB" i="1" dirty="0"/>
              <a:t>souls</a:t>
            </a:r>
            <a:endParaRPr lang="en-GB" dirty="0"/>
          </a:p>
          <a:p>
            <a:r>
              <a:rPr lang="en-GB" dirty="0"/>
              <a:t>BUT…!</a:t>
            </a:r>
          </a:p>
        </p:txBody>
      </p:sp>
    </p:spTree>
    <p:extLst>
      <p:ext uri="{BB962C8B-B14F-4D97-AF65-F5344CB8AC3E}">
        <p14:creationId xmlns:p14="http://schemas.microsoft.com/office/powerpoint/2010/main" val="18004104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An </a:t>
            </a:r>
            <a:r>
              <a:rPr lang="en-GB" i="1" dirty="0"/>
              <a:t>Empirical </a:t>
            </a:r>
            <a:r>
              <a:rPr lang="en-GB" dirty="0"/>
              <a:t>Soul</a:t>
            </a:r>
          </a:p>
        </p:txBody>
      </p:sp>
      <p:sp>
        <p:nvSpPr>
          <p:cNvPr id="3" name="Content Placeholder 2"/>
          <p:cNvSpPr>
            <a:spLocks noGrp="1"/>
          </p:cNvSpPr>
          <p:nvPr>
            <p:ph idx="1"/>
          </p:nvPr>
        </p:nvSpPr>
        <p:spPr>
          <a:xfrm>
            <a:off x="838200" y="1690688"/>
            <a:ext cx="10515600" cy="4486275"/>
          </a:xfrm>
        </p:spPr>
        <p:txBody>
          <a:bodyPr/>
          <a:lstStyle/>
          <a:p>
            <a:r>
              <a:rPr lang="en-GB" dirty="0"/>
              <a:t>Whilst doing this, he wants to dissociate himself from Descartes and substance dualism and the idea of an immaterial substance-soul as the seat of Identity</a:t>
            </a:r>
          </a:p>
          <a:p>
            <a:r>
              <a:rPr lang="en-GB" dirty="0"/>
              <a:t>He wants the attributes – without the </a:t>
            </a:r>
            <a:r>
              <a:rPr lang="en-GB" i="1" dirty="0"/>
              <a:t>spiritual substance </a:t>
            </a:r>
            <a:r>
              <a:rPr lang="en-GB" dirty="0"/>
              <a:t>– the </a:t>
            </a:r>
            <a:r>
              <a:rPr lang="en-GB" i="1" dirty="0"/>
              <a:t>immateriality</a:t>
            </a:r>
          </a:p>
          <a:p>
            <a:r>
              <a:rPr lang="en-GB" dirty="0"/>
              <a:t>“</a:t>
            </a:r>
            <a:r>
              <a:rPr lang="en-GB" i="1" dirty="0"/>
              <a:t>It will be admitted that among all the facts that involve a person there is a class that can be described as mental in some sense or another….to define the soul as the temporally </a:t>
            </a:r>
            <a:r>
              <a:rPr lang="en-GB" dirty="0"/>
              <a:t>(in time) </a:t>
            </a:r>
            <a:r>
              <a:rPr lang="en-GB" i="1" dirty="0"/>
              <a:t>extended totality of mental states and events that belong to a person</a:t>
            </a:r>
            <a:r>
              <a:rPr lang="en-GB" dirty="0"/>
              <a:t>…”p. 58)</a:t>
            </a:r>
          </a:p>
          <a:p>
            <a:endParaRPr lang="en-GB" i="1" dirty="0"/>
          </a:p>
        </p:txBody>
      </p:sp>
    </p:spTree>
    <p:extLst>
      <p:ext uri="{BB962C8B-B14F-4D97-AF65-F5344CB8AC3E}">
        <p14:creationId xmlns:p14="http://schemas.microsoft.com/office/powerpoint/2010/main" val="40572227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27591"/>
            <a:ext cx="10515600" cy="1180703"/>
          </a:xfrm>
        </p:spPr>
        <p:txBody>
          <a:bodyPr/>
          <a:lstStyle/>
          <a:p>
            <a:pPr algn="ctr"/>
            <a:r>
              <a:rPr lang="en-GB" dirty="0"/>
              <a:t>The weakness of spiritual substances</a:t>
            </a:r>
          </a:p>
        </p:txBody>
      </p:sp>
      <p:sp>
        <p:nvSpPr>
          <p:cNvPr id="3" name="Content Placeholder 2"/>
          <p:cNvSpPr>
            <a:spLocks noGrp="1"/>
          </p:cNvSpPr>
          <p:nvPr>
            <p:ph idx="1"/>
          </p:nvPr>
        </p:nvSpPr>
        <p:spPr>
          <a:xfrm>
            <a:off x="838200" y="1420837"/>
            <a:ext cx="10515600" cy="4756126"/>
          </a:xfrm>
        </p:spPr>
        <p:txBody>
          <a:bodyPr>
            <a:normAutofit lnSpcReduction="10000"/>
          </a:bodyPr>
          <a:lstStyle/>
          <a:p>
            <a:r>
              <a:rPr lang="en-GB" dirty="0"/>
              <a:t>Quinton identifies 3 weakness – which we have already seen</a:t>
            </a:r>
          </a:p>
          <a:p>
            <a:r>
              <a:rPr lang="en-GB" dirty="0"/>
              <a:t>They revolve around the idea that invisible immaterial substances are not suitable candidates to hang identity upon and…</a:t>
            </a:r>
          </a:p>
          <a:p>
            <a:r>
              <a:rPr lang="en-GB" dirty="0"/>
              <a:t>The immaterial substance is invisible - difficult to identify!</a:t>
            </a:r>
          </a:p>
          <a:p>
            <a:r>
              <a:rPr lang="en-GB" dirty="0"/>
              <a:t>Like material substances (or any substance) identifying a person in terms of something else-another substance is regressive</a:t>
            </a:r>
          </a:p>
          <a:p>
            <a:r>
              <a:rPr lang="en-GB" i="1" dirty="0"/>
              <a:t>Relatedly, what</a:t>
            </a:r>
            <a:r>
              <a:rPr lang="en-GB" dirty="0"/>
              <a:t> is the necessary link between immaterial stuff and the psychology – the essential me/self</a:t>
            </a:r>
          </a:p>
          <a:p>
            <a:r>
              <a:rPr lang="en-GB" dirty="0"/>
              <a:t>All this though doesn’t mean that spiritual stuff doesn’t exist…its just they are not suitable/do not function as criterial for identity over time..</a:t>
            </a:r>
          </a:p>
          <a:p>
            <a:endParaRPr lang="en-GB" dirty="0"/>
          </a:p>
          <a:p>
            <a:endParaRPr lang="en-GB" dirty="0"/>
          </a:p>
          <a:p>
            <a:endParaRPr lang="en-GB" dirty="0"/>
          </a:p>
        </p:txBody>
      </p:sp>
    </p:spTree>
    <p:extLst>
      <p:ext uri="{BB962C8B-B14F-4D97-AF65-F5344CB8AC3E}">
        <p14:creationId xmlns:p14="http://schemas.microsoft.com/office/powerpoint/2010/main" val="3381332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73723"/>
            <a:ext cx="10515600" cy="1051902"/>
          </a:xfrm>
        </p:spPr>
        <p:txBody>
          <a:bodyPr>
            <a:normAutofit fontScale="90000"/>
          </a:bodyPr>
          <a:lstStyle/>
          <a:p>
            <a:pPr algn="ctr"/>
            <a:r>
              <a:rPr lang="en-GB" dirty="0"/>
              <a:t>Mental states –properties/attributes…but to whom!?</a:t>
            </a:r>
          </a:p>
        </p:txBody>
      </p:sp>
      <p:sp>
        <p:nvSpPr>
          <p:cNvPr id="3" name="Content Placeholder 2"/>
          <p:cNvSpPr>
            <a:spLocks noGrp="1"/>
          </p:cNvSpPr>
          <p:nvPr>
            <p:ph idx="1"/>
          </p:nvPr>
        </p:nvSpPr>
        <p:spPr>
          <a:xfrm>
            <a:off x="838200" y="2546251"/>
            <a:ext cx="10515600" cy="3630711"/>
          </a:xfrm>
        </p:spPr>
        <p:txBody>
          <a:bodyPr/>
          <a:lstStyle/>
          <a:p>
            <a:r>
              <a:rPr lang="en-GB" dirty="0"/>
              <a:t>But don’t mental states belong to </a:t>
            </a:r>
            <a:r>
              <a:rPr lang="en-GB" i="1" dirty="0"/>
              <a:t>someone</a:t>
            </a:r>
            <a:r>
              <a:rPr lang="en-GB" dirty="0"/>
              <a:t> (person) or some</a:t>
            </a:r>
            <a:r>
              <a:rPr lang="en-GB" i="1" dirty="0"/>
              <a:t>thing </a:t>
            </a:r>
            <a:r>
              <a:rPr lang="en-GB" dirty="0"/>
              <a:t>(a substance)? Are they not </a:t>
            </a:r>
            <a:r>
              <a:rPr lang="en-GB" i="1" dirty="0"/>
              <a:t>owned</a:t>
            </a:r>
            <a:r>
              <a:rPr lang="en-GB" dirty="0"/>
              <a:t> by someone…?</a:t>
            </a:r>
          </a:p>
          <a:p>
            <a:r>
              <a:rPr lang="en-GB" dirty="0"/>
              <a:t>In asking this question we make a distinction between a </a:t>
            </a:r>
            <a:r>
              <a:rPr lang="en-GB" i="1" dirty="0"/>
              <a:t>thing</a:t>
            </a:r>
            <a:r>
              <a:rPr lang="en-GB" dirty="0"/>
              <a:t> and it’s attributes/properties…</a:t>
            </a:r>
          </a:p>
          <a:p>
            <a:r>
              <a:rPr lang="en-GB" dirty="0"/>
              <a:t>Quinton thinks it is a mistake – a faulty inference to consider that a person or subject is a </a:t>
            </a:r>
            <a:r>
              <a:rPr lang="en-GB" i="1" dirty="0"/>
              <a:t>separate entity</a:t>
            </a:r>
            <a:r>
              <a:rPr lang="en-GB" dirty="0"/>
              <a:t> or </a:t>
            </a:r>
            <a:r>
              <a:rPr lang="en-GB" i="1" dirty="0"/>
              <a:t>distinct </a:t>
            </a:r>
            <a:r>
              <a:rPr lang="en-GB" dirty="0"/>
              <a:t>from her mental states…</a:t>
            </a:r>
          </a:p>
          <a:p>
            <a:endParaRPr lang="en-GB" dirty="0"/>
          </a:p>
          <a:p>
            <a:endParaRPr lang="en-GB" dirty="0"/>
          </a:p>
        </p:txBody>
      </p:sp>
    </p:spTree>
    <p:extLst>
      <p:ext uri="{BB962C8B-B14F-4D97-AF65-F5344CB8AC3E}">
        <p14:creationId xmlns:p14="http://schemas.microsoft.com/office/powerpoint/2010/main" val="19592394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942535"/>
            <a:ext cx="10515600" cy="5234428"/>
          </a:xfrm>
        </p:spPr>
        <p:txBody>
          <a:bodyPr/>
          <a:lstStyle/>
          <a:p>
            <a:r>
              <a:rPr lang="en-GB" dirty="0"/>
              <a:t>“</a:t>
            </a:r>
            <a:r>
              <a:rPr lang="en-GB" i="1" dirty="0"/>
              <a:t>It would certainly be a mistake to infer that a conscious subject is something entirely distinct from all its states from the linguistic fact that we commonly assign mental states to owners</a:t>
            </a:r>
            <a:r>
              <a:rPr lang="en-GB" dirty="0"/>
              <a:t>.” (p. 55).</a:t>
            </a:r>
          </a:p>
          <a:p>
            <a:r>
              <a:rPr lang="en-GB" i="1" dirty="0"/>
              <a:t>“We say of a chair that it has a back, a seat, arms and legs, but this should not and does not lead us to conclude that the chair is something over and above the parts that it has appropriately arranged.! (p.55).</a:t>
            </a:r>
          </a:p>
          <a:p>
            <a:r>
              <a:rPr lang="en-GB" dirty="0"/>
              <a:t>(Note Locke, </a:t>
            </a:r>
            <a:r>
              <a:rPr lang="en-GB" i="1" dirty="0"/>
              <a:t>Bundle</a:t>
            </a:r>
            <a:r>
              <a:rPr lang="en-GB" dirty="0"/>
              <a:t> </a:t>
            </a:r>
            <a:r>
              <a:rPr lang="en-GB" i="1" dirty="0"/>
              <a:t>Theory</a:t>
            </a:r>
            <a:r>
              <a:rPr lang="en-GB" dirty="0"/>
              <a:t>).</a:t>
            </a:r>
          </a:p>
          <a:p>
            <a:r>
              <a:rPr lang="en-GB" dirty="0"/>
              <a:t>Basically, the subject cannot exist without these mental states</a:t>
            </a:r>
          </a:p>
          <a:p>
            <a:r>
              <a:rPr lang="en-GB" dirty="0"/>
              <a:t>Q. 	What is the status of unconscious subjects? How should we treat them</a:t>
            </a:r>
          </a:p>
        </p:txBody>
      </p:sp>
    </p:spTree>
    <p:extLst>
      <p:ext uri="{BB962C8B-B14F-4D97-AF65-F5344CB8AC3E}">
        <p14:creationId xmlns:p14="http://schemas.microsoft.com/office/powerpoint/2010/main" val="33955528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i="1" dirty="0">
                <a:latin typeface="Lucida Sans" panose="020B0602030504020204" pitchFamily="34" charset="0"/>
                <a:ea typeface="Calibri" panose="020F0502020204030204" pitchFamily="34" charset="0"/>
                <a:cs typeface="Times New Roman" panose="02020603050405020304" pitchFamily="18" charset="0"/>
              </a:rPr>
              <a:t>“…loose way of referring to the related series of other mental states or to the body or both which any given mental state is universally associated by our manner of reporting such state</a:t>
            </a:r>
            <a:r>
              <a:rPr lang="en-GB" dirty="0">
                <a:latin typeface="Lucida Sans" panose="020B0602030504020204" pitchFamily="34" charset="0"/>
                <a:ea typeface="Calibri" panose="020F0502020204030204" pitchFamily="34" charset="0"/>
                <a:cs typeface="Times New Roman" panose="02020603050405020304" pitchFamily="18" charset="0"/>
              </a:rPr>
              <a:t>s.” (p.57).</a:t>
            </a:r>
            <a:endParaRPr lang="en-GB" dirty="0"/>
          </a:p>
        </p:txBody>
      </p:sp>
    </p:spTree>
    <p:extLst>
      <p:ext uri="{BB962C8B-B14F-4D97-AF65-F5344CB8AC3E}">
        <p14:creationId xmlns:p14="http://schemas.microsoft.com/office/powerpoint/2010/main" val="19718821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44549"/>
            <a:ext cx="10515600" cy="1095153"/>
          </a:xfrm>
        </p:spPr>
        <p:txBody>
          <a:bodyPr/>
          <a:lstStyle/>
          <a:p>
            <a:pPr algn="ctr"/>
            <a:r>
              <a:rPr lang="en-GB" dirty="0"/>
              <a:t>An Empirical Soul</a:t>
            </a:r>
          </a:p>
        </p:txBody>
      </p:sp>
      <p:sp>
        <p:nvSpPr>
          <p:cNvPr id="3" name="Content Placeholder 2"/>
          <p:cNvSpPr>
            <a:spLocks noGrp="1"/>
          </p:cNvSpPr>
          <p:nvPr>
            <p:ph idx="1"/>
          </p:nvPr>
        </p:nvSpPr>
        <p:spPr>
          <a:xfrm>
            <a:off x="838200" y="1414130"/>
            <a:ext cx="10515600" cy="4762833"/>
          </a:xfrm>
        </p:spPr>
        <p:txBody>
          <a:bodyPr>
            <a:normAutofit lnSpcReduction="10000"/>
          </a:bodyPr>
          <a:lstStyle/>
          <a:p>
            <a:r>
              <a:rPr lang="en-GB" dirty="0"/>
              <a:t>The soul then – as he terms it is the conscious individual that exhibits/has psychological states</a:t>
            </a:r>
          </a:p>
          <a:p>
            <a:r>
              <a:rPr lang="en-GB" dirty="0"/>
              <a:t>These are the things that constitute a </a:t>
            </a:r>
            <a:r>
              <a:rPr lang="en-GB" i="1" dirty="0"/>
              <a:t>person</a:t>
            </a:r>
            <a:r>
              <a:rPr lang="en-GB" dirty="0"/>
              <a:t> - a person’s character or </a:t>
            </a:r>
            <a:r>
              <a:rPr lang="en-GB" i="1" dirty="0"/>
              <a:t>persona</a:t>
            </a:r>
          </a:p>
          <a:p>
            <a:r>
              <a:rPr lang="en-GB" dirty="0"/>
              <a:t>In doing this he considers that it is crucially important for his view that such a being makes sense </a:t>
            </a:r>
            <a:r>
              <a:rPr lang="en-GB" b="1" i="1" dirty="0"/>
              <a:t>without  reference to a physical body…</a:t>
            </a:r>
          </a:p>
          <a:p>
            <a:r>
              <a:rPr lang="en-GB" dirty="0"/>
              <a:t>That such </a:t>
            </a:r>
            <a:r>
              <a:rPr lang="en-GB" i="1" dirty="0"/>
              <a:t>mental ascriptions</a:t>
            </a:r>
            <a:r>
              <a:rPr lang="en-GB" dirty="0"/>
              <a:t> can make sense without reference to a physical body</a:t>
            </a:r>
          </a:p>
          <a:p>
            <a:r>
              <a:rPr lang="en-GB" dirty="0"/>
              <a:t>That the notion of person/personhood makes sense without a physical body…</a:t>
            </a:r>
            <a:r>
              <a:rPr lang="en-GB" i="1" dirty="0"/>
              <a:t> </a:t>
            </a:r>
          </a:p>
          <a:p>
            <a:endParaRPr lang="en-GB" b="1" i="1" dirty="0"/>
          </a:p>
        </p:txBody>
      </p:sp>
    </p:spTree>
    <p:extLst>
      <p:ext uri="{BB962C8B-B14F-4D97-AF65-F5344CB8AC3E}">
        <p14:creationId xmlns:p14="http://schemas.microsoft.com/office/powerpoint/2010/main" val="14911110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596788"/>
            <a:ext cx="10515600" cy="4580175"/>
          </a:xfrm>
        </p:spPr>
        <p:txBody>
          <a:bodyPr/>
          <a:lstStyle/>
          <a:p>
            <a:r>
              <a:rPr lang="en-GB" i="1" dirty="0">
                <a:latin typeface="Calibri" panose="020F0502020204030204" pitchFamily="34" charset="0"/>
                <a:ea typeface="Calibri" panose="020F0502020204030204" pitchFamily="34" charset="0"/>
                <a:cs typeface="Times New Roman" panose="02020603050405020304" pitchFamily="18" charset="0"/>
              </a:rPr>
              <a:t>“I want to consider whether an </a:t>
            </a:r>
            <a:r>
              <a:rPr lang="en-GB" i="1" u="sng" dirty="0">
                <a:latin typeface="Calibri" panose="020F0502020204030204" pitchFamily="34" charset="0"/>
                <a:ea typeface="Calibri" panose="020F0502020204030204" pitchFamily="34" charset="0"/>
                <a:cs typeface="Times New Roman" panose="02020603050405020304" pitchFamily="18" charset="0"/>
              </a:rPr>
              <a:t>empirical</a:t>
            </a:r>
            <a:r>
              <a:rPr lang="en-GB" i="1" dirty="0">
                <a:latin typeface="Calibri" panose="020F0502020204030204" pitchFamily="34" charset="0"/>
                <a:ea typeface="Calibri" panose="020F0502020204030204" pitchFamily="34" charset="0"/>
                <a:cs typeface="Times New Roman" panose="02020603050405020304" pitchFamily="18" charset="0"/>
              </a:rPr>
              <a:t> concept of a soul, which like Locke’s, interprets it as a sequence of mental states logically distinct from the body </a:t>
            </a:r>
            <a:r>
              <a:rPr lang="en-GB" b="1" i="1" dirty="0">
                <a:latin typeface="Calibri" panose="020F0502020204030204" pitchFamily="34" charset="0"/>
                <a:ea typeface="Calibri" panose="020F0502020204030204" pitchFamily="34" charset="0"/>
                <a:cs typeface="Times New Roman" panose="02020603050405020304" pitchFamily="18" charset="0"/>
              </a:rPr>
              <a:t>and is neutral with regard to the problem of the subject</a:t>
            </a:r>
            <a:r>
              <a:rPr lang="en-GB" i="1" dirty="0">
                <a:latin typeface="Calibri" panose="020F0502020204030204" pitchFamily="34" charset="0"/>
                <a:ea typeface="Calibri" panose="020F0502020204030204" pitchFamily="34" charset="0"/>
                <a:cs typeface="Times New Roman" panose="02020603050405020304" pitchFamily="18" charset="0"/>
              </a:rPr>
              <a:t>, can be constructed.” </a:t>
            </a:r>
          </a:p>
          <a:p>
            <a:r>
              <a:rPr lang="en-GB" i="1" dirty="0"/>
              <a:t>“It will not be enough to provide a concept of the soul as something logically distinct from the body if the idea of the seat of a person’s mental states involves some reference to the particular body he possesses</a:t>
            </a:r>
            <a:r>
              <a:rPr lang="en-GB" dirty="0"/>
              <a:t>.” (p. 58).</a:t>
            </a:r>
          </a:p>
          <a:p>
            <a:endParaRPr lang="en-GB" i="1" dirty="0">
              <a:latin typeface="Lucida Sans" panose="020B060203050402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9697044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94228"/>
            <a:ext cx="10515600" cy="4882736"/>
          </a:xfrm>
        </p:spPr>
        <p:txBody>
          <a:bodyPr/>
          <a:lstStyle/>
          <a:p>
            <a:r>
              <a:rPr lang="en-GB" dirty="0"/>
              <a:t>This indeed will be a challenge – see the questions we asked on slide 9 in relation to the identity of persons…and</a:t>
            </a:r>
          </a:p>
          <a:p>
            <a:r>
              <a:rPr lang="en-GB" dirty="0"/>
              <a:t>To their persistence over time…that this is the same person at </a:t>
            </a:r>
            <a:r>
              <a:rPr lang="en-GB" i="1" dirty="0"/>
              <a:t>t</a:t>
            </a:r>
            <a:r>
              <a:rPr lang="en-GB" i="1" baseline="30000" dirty="0"/>
              <a:t>2</a:t>
            </a:r>
            <a:r>
              <a:rPr lang="en-GB" i="1" dirty="0"/>
              <a:t> </a:t>
            </a:r>
            <a:r>
              <a:rPr lang="en-GB" dirty="0"/>
              <a:t>as </a:t>
            </a:r>
            <a:r>
              <a:rPr lang="en-GB" i="1" dirty="0"/>
              <a:t>t</a:t>
            </a:r>
            <a:r>
              <a:rPr lang="en-GB" baseline="30000" dirty="0"/>
              <a:t>1</a:t>
            </a:r>
            <a:r>
              <a:rPr lang="en-GB" i="1" dirty="0"/>
              <a:t> </a:t>
            </a:r>
          </a:p>
          <a:p>
            <a:r>
              <a:rPr lang="en-GB" dirty="0"/>
              <a:t>In doing so the challenge will be to say it is - without bodies and… </a:t>
            </a:r>
          </a:p>
          <a:p>
            <a:r>
              <a:rPr lang="en-GB" dirty="0"/>
              <a:t>Explain how psychological characteristics or character traits secure identity over time if souls and bodies cannot</a:t>
            </a:r>
          </a:p>
        </p:txBody>
      </p:sp>
    </p:spTree>
    <p:extLst>
      <p:ext uri="{BB962C8B-B14F-4D97-AF65-F5344CB8AC3E}">
        <p14:creationId xmlns:p14="http://schemas.microsoft.com/office/powerpoint/2010/main" val="24067348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491320"/>
            <a:ext cx="10515600" cy="5895832"/>
          </a:xfrm>
        </p:spPr>
        <p:txBody>
          <a:bodyPr>
            <a:normAutofit fontScale="92500" lnSpcReduction="10000"/>
          </a:bodyPr>
          <a:lstStyle/>
          <a:p>
            <a:r>
              <a:rPr lang="en-GB" dirty="0"/>
              <a:t>He considers Locke’s attempt at accounting for identity and identity over time</a:t>
            </a:r>
          </a:p>
          <a:p>
            <a:r>
              <a:rPr lang="en-GB" i="1" dirty="0"/>
              <a:t>my </a:t>
            </a:r>
            <a:r>
              <a:rPr lang="en-GB" dirty="0"/>
              <a:t>memory of a past event means that I </a:t>
            </a:r>
            <a:r>
              <a:rPr lang="en-GB" i="1" dirty="0"/>
              <a:t>now </a:t>
            </a:r>
            <a:r>
              <a:rPr lang="en-GB" dirty="0"/>
              <a:t>am identical with the person </a:t>
            </a:r>
            <a:r>
              <a:rPr lang="en-GB" i="1" dirty="0"/>
              <a:t>then</a:t>
            </a:r>
            <a:r>
              <a:rPr lang="en-GB" dirty="0"/>
              <a:t> who did such and such does not work (for the reasons outlined), thus he considers not only memory but also </a:t>
            </a:r>
          </a:p>
          <a:p>
            <a:r>
              <a:rPr lang="en-GB" dirty="0"/>
              <a:t>More comprehensively the conscious person:</a:t>
            </a:r>
          </a:p>
          <a:p>
            <a:r>
              <a:rPr lang="en-GB" i="1" dirty="0"/>
              <a:t>“Two soul phases belong to the same soul…if they are connected by a continuous character and memory path. A soul phase is a set of contemporaneous mental states belonging to the same momentary consciousness. Two soul-phases are directly continuous if they are temporally juxtaposed, if the character revealed by the constituents of each is closely similar, and if the latter contains recollections of some elements of the earlier. Two soul phases are indirectly continuous and connected by a continuous character and memory path if there us a series of soul-phases all of whose members are directly continuous with their immediate predecessors and successors in the series and if the original soul-phases are the two end points of the series.” </a:t>
            </a:r>
            <a:r>
              <a:rPr lang="en-GB" dirty="0"/>
              <a:t>p. 59</a:t>
            </a:r>
          </a:p>
          <a:p>
            <a:endParaRPr lang="en-GB" dirty="0"/>
          </a:p>
        </p:txBody>
      </p:sp>
    </p:spTree>
    <p:extLst>
      <p:ext uri="{BB962C8B-B14F-4D97-AF65-F5344CB8AC3E}">
        <p14:creationId xmlns:p14="http://schemas.microsoft.com/office/powerpoint/2010/main" val="42384542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447799"/>
            <a:ext cx="10515600" cy="4729163"/>
          </a:xfrm>
        </p:spPr>
        <p:txBody>
          <a:bodyPr/>
          <a:lstStyle/>
          <a:p>
            <a:r>
              <a:rPr lang="en-GB" dirty="0"/>
              <a:t>In offering this account of persons – he considers that this is in essentials not terribly different from an account of physical objects…except that here we have a complex psychological character traits that persist from one moment to the next..</a:t>
            </a:r>
          </a:p>
          <a:p>
            <a:r>
              <a:rPr lang="en-GB" i="1" dirty="0"/>
              <a:t>“The soul, then, can be defined empirically as a series of mental states connected by continuity of </a:t>
            </a:r>
            <a:r>
              <a:rPr lang="en-GB" b="1" i="1" dirty="0"/>
              <a:t>character</a:t>
            </a:r>
            <a:r>
              <a:rPr lang="en-GB" i="1" dirty="0"/>
              <a:t> and </a:t>
            </a:r>
            <a:r>
              <a:rPr lang="en-GB" b="1" i="1" dirty="0"/>
              <a:t>memory</a:t>
            </a:r>
            <a:r>
              <a:rPr lang="en-GB" dirty="0"/>
              <a:t>.” (p. 59).</a:t>
            </a:r>
          </a:p>
          <a:p>
            <a:endParaRPr lang="en-GB" dirty="0"/>
          </a:p>
        </p:txBody>
      </p:sp>
    </p:spTree>
    <p:extLst>
      <p:ext uri="{BB962C8B-B14F-4D97-AF65-F5344CB8AC3E}">
        <p14:creationId xmlns:p14="http://schemas.microsoft.com/office/powerpoint/2010/main" val="3113503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4746"/>
            <a:ext cx="10515600" cy="801857"/>
          </a:xfrm>
        </p:spPr>
        <p:txBody>
          <a:bodyPr/>
          <a:lstStyle/>
          <a:p>
            <a:pPr algn="ctr"/>
            <a:r>
              <a:rPr lang="en-GB" dirty="0"/>
              <a:t>Objections</a:t>
            </a:r>
          </a:p>
        </p:txBody>
      </p:sp>
      <p:sp>
        <p:nvSpPr>
          <p:cNvPr id="3" name="Content Placeholder 2"/>
          <p:cNvSpPr>
            <a:spLocks noGrp="1"/>
          </p:cNvSpPr>
          <p:nvPr>
            <p:ph idx="1"/>
          </p:nvPr>
        </p:nvSpPr>
        <p:spPr>
          <a:xfrm>
            <a:off x="838200" y="956602"/>
            <a:ext cx="10515600" cy="5641145"/>
          </a:xfrm>
        </p:spPr>
        <p:txBody>
          <a:bodyPr>
            <a:normAutofit lnSpcReduction="10000"/>
          </a:bodyPr>
          <a:lstStyle/>
          <a:p>
            <a:pPr marL="0" indent="0">
              <a:buNone/>
            </a:pPr>
            <a:r>
              <a:rPr lang="en-GB" dirty="0"/>
              <a:t>1	Does his appeal to mental events and ascriptions not mean that he must admit dualism. If not – then does physicalism mean that he must recognise the central place of bodies (behaviourism)?</a:t>
            </a:r>
          </a:p>
          <a:p>
            <a:pPr marL="0" indent="0">
              <a:buNone/>
            </a:pPr>
            <a:r>
              <a:rPr lang="en-GB" dirty="0"/>
              <a:t>2	Is a person’s character really distinguishable from her body? Do particular character traits not require particular/appropriate kinds of bodies (Q</a:t>
            </a:r>
          </a:p>
          <a:p>
            <a:pPr marL="0" indent="0">
              <a:buNone/>
            </a:pPr>
            <a:r>
              <a:rPr lang="en-GB" dirty="0"/>
              <a:t>3	 The basic and indispensable criteria of personal identity is bodily. Yes there are mental events but the relation that connects them is a numerically unique individual human body.  Thus, is it meaningful to speak of person without (speaking of their) bodies? The significance of this is that consciousness or psychological continuity is inconceivable </a:t>
            </a:r>
            <a:r>
              <a:rPr lang="en-GB" i="1" dirty="0"/>
              <a:t>without a body</a:t>
            </a:r>
            <a:r>
              <a:rPr lang="en-GB" dirty="0"/>
              <a:t>. This rules out disembodied existence or body swaps</a:t>
            </a:r>
          </a:p>
          <a:p>
            <a:pPr marL="0" indent="0">
              <a:buNone/>
            </a:pPr>
            <a:r>
              <a:rPr lang="en-GB" dirty="0"/>
              <a:t>4	How can memory operate in relation to identifying other people. Do we not need bodies for this</a:t>
            </a:r>
          </a:p>
        </p:txBody>
      </p:sp>
    </p:spTree>
    <p:extLst>
      <p:ext uri="{BB962C8B-B14F-4D97-AF65-F5344CB8AC3E}">
        <p14:creationId xmlns:p14="http://schemas.microsoft.com/office/powerpoint/2010/main" val="14597552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95421"/>
            <a:ext cx="10515600" cy="928467"/>
          </a:xfrm>
        </p:spPr>
        <p:txBody>
          <a:bodyPr>
            <a:normAutofit fontScale="90000"/>
          </a:bodyPr>
          <a:lstStyle/>
          <a:p>
            <a:pPr algn="ctr"/>
            <a:r>
              <a:rPr lang="en-GB" dirty="0"/>
              <a:t>Objection 1:</a:t>
            </a:r>
            <a:br>
              <a:rPr lang="en-GB" dirty="0"/>
            </a:br>
            <a:r>
              <a:rPr lang="en-GB" dirty="0"/>
              <a:t>Mental ascriptions and behaviour</a:t>
            </a:r>
          </a:p>
        </p:txBody>
      </p:sp>
      <p:sp>
        <p:nvSpPr>
          <p:cNvPr id="3" name="Content Placeholder 2"/>
          <p:cNvSpPr>
            <a:spLocks noGrp="1"/>
          </p:cNvSpPr>
          <p:nvPr>
            <p:ph idx="1"/>
          </p:nvPr>
        </p:nvSpPr>
        <p:spPr>
          <a:xfrm>
            <a:off x="838200" y="1223889"/>
            <a:ext cx="10515600" cy="5390270"/>
          </a:xfrm>
        </p:spPr>
        <p:txBody>
          <a:bodyPr>
            <a:normAutofit lnSpcReduction="10000"/>
          </a:bodyPr>
          <a:lstStyle/>
          <a:p>
            <a:r>
              <a:rPr lang="en-GB" dirty="0"/>
              <a:t>Are mental ascriptions – not reducible or explicable in terms of behaviour? If so BEHAVIOUR is a physical manifestation (and a bodily one?)</a:t>
            </a:r>
          </a:p>
          <a:p>
            <a:r>
              <a:rPr lang="en-GB" dirty="0"/>
              <a:t>“…</a:t>
            </a:r>
            <a:r>
              <a:rPr lang="en-GB" i="1" dirty="0"/>
              <a:t>even if a persons mental states were simply and solely dispositions, actual or potential, his character a complex property of these dispositions, and his/someone’s memory a particular disposition to make first person statements in the past tense without any inference or reliance on testimony, the empirical concept of the soul would still apply to something distinct from any particular human body, though some body or other, (not a particular one) not necessarily human perhaps, would be required to manifest the appropriate dispositions in its behaviour and speech.”</a:t>
            </a:r>
          </a:p>
          <a:p>
            <a:r>
              <a:rPr lang="en-GB" dirty="0"/>
              <a:t>In other words, we can conceive of these mental states without reference to a particular type of body. </a:t>
            </a:r>
            <a:endParaRPr lang="en-GB" i="1" dirty="0"/>
          </a:p>
        </p:txBody>
      </p:sp>
    </p:spTree>
    <p:extLst>
      <p:ext uri="{BB962C8B-B14F-4D97-AF65-F5344CB8AC3E}">
        <p14:creationId xmlns:p14="http://schemas.microsoft.com/office/powerpoint/2010/main" val="28398625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Objection 2</a:t>
            </a:r>
          </a:p>
        </p:txBody>
      </p:sp>
      <p:sp>
        <p:nvSpPr>
          <p:cNvPr id="3" name="Content Placeholder 2"/>
          <p:cNvSpPr>
            <a:spLocks noGrp="1"/>
          </p:cNvSpPr>
          <p:nvPr>
            <p:ph idx="1"/>
          </p:nvPr>
        </p:nvSpPr>
        <p:spPr/>
        <p:txBody>
          <a:bodyPr>
            <a:normAutofit/>
          </a:bodyPr>
          <a:lstStyle/>
          <a:p>
            <a:r>
              <a:rPr lang="en-GB" dirty="0"/>
              <a:t>The second objection is more specific: </a:t>
            </a:r>
          </a:p>
          <a:p>
            <a:r>
              <a:rPr lang="en-GB" dirty="0"/>
              <a:t>that the soul and the body cannot be distinguished or separated as he would wish – since the possession of </a:t>
            </a:r>
            <a:r>
              <a:rPr lang="en-GB" u="sng" dirty="0"/>
              <a:t>character traits </a:t>
            </a:r>
            <a:r>
              <a:rPr lang="en-GB" dirty="0"/>
              <a:t>requires the possession of an </a:t>
            </a:r>
            <a:r>
              <a:rPr lang="en-GB" i="1" dirty="0"/>
              <a:t>appropriate kind of body</a:t>
            </a:r>
            <a:r>
              <a:rPr lang="en-GB" dirty="0"/>
              <a:t>. </a:t>
            </a:r>
          </a:p>
          <a:p>
            <a:r>
              <a:rPr lang="en-GB" dirty="0"/>
              <a:t>He denies this:</a:t>
            </a:r>
          </a:p>
          <a:p>
            <a:r>
              <a:rPr lang="en-GB" dirty="0"/>
              <a:t>The most he admits is that even if it were empirically founded that character traits were related to bodies – the most it would show is that they are related to </a:t>
            </a:r>
            <a:r>
              <a:rPr lang="en-GB" b="1" i="1" dirty="0"/>
              <a:t>kinds</a:t>
            </a:r>
            <a:r>
              <a:rPr lang="en-GB" b="1" dirty="0"/>
              <a:t> of bodies</a:t>
            </a:r>
            <a:r>
              <a:rPr lang="en-GB" dirty="0"/>
              <a:t> and not </a:t>
            </a:r>
            <a:r>
              <a:rPr lang="en-GB" b="1" dirty="0"/>
              <a:t>any </a:t>
            </a:r>
            <a:r>
              <a:rPr lang="en-GB" b="1" i="1" dirty="0"/>
              <a:t>particular body…</a:t>
            </a:r>
          </a:p>
          <a:p>
            <a:r>
              <a:rPr lang="en-GB" i="1" dirty="0"/>
              <a:t>Particular </a:t>
            </a:r>
            <a:r>
              <a:rPr lang="en-GB" dirty="0"/>
              <a:t>as in </a:t>
            </a:r>
            <a:r>
              <a:rPr lang="en-GB" i="1" dirty="0"/>
              <a:t>yours </a:t>
            </a:r>
            <a:r>
              <a:rPr lang="en-GB" dirty="0"/>
              <a:t>or</a:t>
            </a:r>
            <a:r>
              <a:rPr lang="en-GB" i="1" dirty="0"/>
              <a:t> mine….</a:t>
            </a:r>
            <a:endParaRPr lang="en-GB" dirty="0"/>
          </a:p>
        </p:txBody>
      </p:sp>
    </p:spTree>
    <p:extLst>
      <p:ext uri="{BB962C8B-B14F-4D97-AF65-F5344CB8AC3E}">
        <p14:creationId xmlns:p14="http://schemas.microsoft.com/office/powerpoint/2010/main" val="5737069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07962"/>
            <a:ext cx="10515600" cy="1448974"/>
          </a:xfrm>
        </p:spPr>
        <p:txBody>
          <a:bodyPr>
            <a:normAutofit fontScale="90000"/>
          </a:bodyPr>
          <a:lstStyle/>
          <a:p>
            <a:pPr algn="ctr"/>
            <a:r>
              <a:rPr lang="en-GB" dirty="0"/>
              <a:t>Objection 3:</a:t>
            </a:r>
            <a:br>
              <a:rPr lang="en-GB" dirty="0"/>
            </a:br>
            <a:r>
              <a:rPr lang="en-GB" dirty="0"/>
              <a:t>But is the mind not logically dependent upon the body?</a:t>
            </a:r>
          </a:p>
        </p:txBody>
      </p:sp>
      <p:sp>
        <p:nvSpPr>
          <p:cNvPr id="3" name="Content Placeholder 2"/>
          <p:cNvSpPr>
            <a:spLocks noGrp="1"/>
          </p:cNvSpPr>
          <p:nvPr>
            <p:ph idx="1"/>
          </p:nvPr>
        </p:nvSpPr>
        <p:spPr>
          <a:xfrm>
            <a:off x="838200" y="2067951"/>
            <a:ext cx="10515600" cy="4109012"/>
          </a:xfrm>
        </p:spPr>
        <p:txBody>
          <a:bodyPr>
            <a:normAutofit/>
          </a:bodyPr>
          <a:lstStyle/>
          <a:p>
            <a:r>
              <a:rPr lang="en-GB" dirty="0"/>
              <a:t>He has already rejected the idea that the mental is ‘dependent’ upon the physical body in any Cartesian sense. Even if we admit a causal connection between brains and mental phenomena or that mental events </a:t>
            </a:r>
            <a:r>
              <a:rPr lang="en-GB" i="1" dirty="0"/>
              <a:t>are</a:t>
            </a:r>
            <a:r>
              <a:rPr lang="en-GB" dirty="0"/>
              <a:t>  brain events or could be explained in terms of other physical descriptions/designations – behaviour this would not affect his overall thesis that the </a:t>
            </a:r>
            <a:r>
              <a:rPr lang="en-GB" i="1" dirty="0"/>
              <a:t>conscious</a:t>
            </a:r>
            <a:r>
              <a:rPr lang="en-GB" dirty="0"/>
              <a:t> person is the real person..</a:t>
            </a:r>
          </a:p>
          <a:p>
            <a:r>
              <a:rPr lang="en-GB" dirty="0"/>
              <a:t>But (and this is the dependency he has in mind here) could there really be psychological characteristics and memories </a:t>
            </a:r>
            <a:r>
              <a:rPr lang="en-GB" i="1" dirty="0"/>
              <a:t>without </a:t>
            </a:r>
            <a:r>
              <a:rPr lang="en-GB" dirty="0"/>
              <a:t>a </a:t>
            </a:r>
            <a:r>
              <a:rPr lang="en-GB" i="1" dirty="0"/>
              <a:t>particular</a:t>
            </a:r>
            <a:r>
              <a:rPr lang="en-GB" dirty="0"/>
              <a:t> body: logically the subject of the psychological attributes is the bodily human being</a:t>
            </a:r>
          </a:p>
        </p:txBody>
      </p:sp>
    </p:spTree>
    <p:extLst>
      <p:ext uri="{BB962C8B-B14F-4D97-AF65-F5344CB8AC3E}">
        <p14:creationId xmlns:p14="http://schemas.microsoft.com/office/powerpoint/2010/main" val="38500196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Disembodiment and BODY swaps</a:t>
            </a:r>
          </a:p>
        </p:txBody>
      </p:sp>
      <p:sp>
        <p:nvSpPr>
          <p:cNvPr id="3" name="Content Placeholder 2"/>
          <p:cNvSpPr>
            <a:spLocks noGrp="1"/>
          </p:cNvSpPr>
          <p:nvPr>
            <p:ph idx="1"/>
          </p:nvPr>
        </p:nvSpPr>
        <p:spPr/>
        <p:txBody>
          <a:bodyPr/>
          <a:lstStyle/>
          <a:p>
            <a:r>
              <a:rPr lang="en-GB" dirty="0"/>
              <a:t>In confronting these objections Quinton asks us to considered the following scenario </a:t>
            </a:r>
          </a:p>
          <a:p>
            <a:r>
              <a:rPr lang="en-GB" dirty="0"/>
              <a:t>see the handout p. 62ff</a:t>
            </a:r>
          </a:p>
        </p:txBody>
      </p:sp>
    </p:spTree>
    <p:extLst>
      <p:ext uri="{BB962C8B-B14F-4D97-AF65-F5344CB8AC3E}">
        <p14:creationId xmlns:p14="http://schemas.microsoft.com/office/powerpoint/2010/main" val="16903244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8609" y="308854"/>
            <a:ext cx="10515600" cy="1325563"/>
          </a:xfrm>
        </p:spPr>
        <p:txBody>
          <a:bodyPr/>
          <a:lstStyle/>
          <a:p>
            <a:pPr algn="ctr"/>
            <a:r>
              <a:rPr lang="en-GB" dirty="0"/>
              <a:t>Objection 4: </a:t>
            </a:r>
            <a:br>
              <a:rPr lang="en-GB" dirty="0"/>
            </a:br>
            <a:r>
              <a:rPr lang="en-GB" dirty="0"/>
              <a:t>Memory and identity of others</a:t>
            </a:r>
          </a:p>
        </p:txBody>
      </p:sp>
      <p:sp>
        <p:nvSpPr>
          <p:cNvPr id="3" name="Content Placeholder 2"/>
          <p:cNvSpPr>
            <a:spLocks noGrp="1"/>
          </p:cNvSpPr>
          <p:nvPr>
            <p:ph idx="1"/>
          </p:nvPr>
        </p:nvSpPr>
        <p:spPr/>
        <p:txBody>
          <a:bodyPr>
            <a:normAutofit lnSpcReduction="10000"/>
          </a:bodyPr>
          <a:lstStyle/>
          <a:p>
            <a:r>
              <a:rPr lang="en-GB" dirty="0"/>
              <a:t>If psychological continuity (and memory is an important aspect of our psychology) is crucial for our persistence over time how would this work from a </a:t>
            </a:r>
            <a:r>
              <a:rPr lang="en-GB" i="1" dirty="0"/>
              <a:t>third person </a:t>
            </a:r>
            <a:r>
              <a:rPr lang="en-GB" dirty="0"/>
              <a:t>perspective.</a:t>
            </a:r>
          </a:p>
          <a:p>
            <a:r>
              <a:rPr lang="en-GB" dirty="0"/>
              <a:t>How do I identify </a:t>
            </a:r>
            <a:r>
              <a:rPr lang="en-GB" i="1" dirty="0"/>
              <a:t>you</a:t>
            </a:r>
            <a:r>
              <a:rPr lang="en-GB" dirty="0"/>
              <a:t> on the basis of </a:t>
            </a:r>
            <a:r>
              <a:rPr lang="en-GB" i="1" dirty="0"/>
              <a:t>your </a:t>
            </a:r>
            <a:r>
              <a:rPr lang="en-GB" dirty="0"/>
              <a:t>memories</a:t>
            </a:r>
          </a:p>
          <a:p>
            <a:r>
              <a:rPr lang="en-GB" dirty="0"/>
              <a:t>In order to establish that </a:t>
            </a:r>
            <a:r>
              <a:rPr lang="en-GB" i="1" dirty="0"/>
              <a:t>your</a:t>
            </a:r>
            <a:r>
              <a:rPr lang="en-GB" dirty="0"/>
              <a:t> memories are as </a:t>
            </a:r>
            <a:r>
              <a:rPr lang="en-GB" i="1" dirty="0"/>
              <a:t>you</a:t>
            </a:r>
            <a:r>
              <a:rPr lang="en-GB" dirty="0"/>
              <a:t> claim them I need </a:t>
            </a:r>
            <a:r>
              <a:rPr lang="en-GB" i="1" dirty="0"/>
              <a:t>bodily – physical evidence </a:t>
            </a:r>
            <a:endParaRPr lang="en-GB" dirty="0"/>
          </a:p>
          <a:p>
            <a:r>
              <a:rPr lang="en-GB" dirty="0"/>
              <a:t>I must be able to identify </a:t>
            </a:r>
            <a:r>
              <a:rPr lang="en-GB" i="1" dirty="0"/>
              <a:t>you</a:t>
            </a:r>
            <a:r>
              <a:rPr lang="en-GB" dirty="0"/>
              <a:t> independently of your memories….</a:t>
            </a:r>
          </a:p>
          <a:p>
            <a:r>
              <a:rPr lang="en-GB" dirty="0"/>
              <a:t>What I identify here – is </a:t>
            </a:r>
            <a:r>
              <a:rPr lang="en-GB" i="1" dirty="0"/>
              <a:t>your </a:t>
            </a:r>
            <a:r>
              <a:rPr lang="en-GB" dirty="0"/>
              <a:t>body. Your identity is inextricably linked to your bodily continuity…</a:t>
            </a:r>
          </a:p>
          <a:p>
            <a:r>
              <a:rPr lang="en-GB" dirty="0"/>
              <a:t>This is reminiscent of the objections to Locke?</a:t>
            </a:r>
          </a:p>
          <a:p>
            <a:endParaRPr lang="en-GB" dirty="0"/>
          </a:p>
        </p:txBody>
      </p:sp>
    </p:spTree>
    <p:extLst>
      <p:ext uri="{BB962C8B-B14F-4D97-AF65-F5344CB8AC3E}">
        <p14:creationId xmlns:p14="http://schemas.microsoft.com/office/powerpoint/2010/main" val="32893571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097279"/>
            <a:ext cx="10515600" cy="5656217"/>
          </a:xfrm>
        </p:spPr>
        <p:txBody>
          <a:bodyPr>
            <a:normAutofit/>
          </a:bodyPr>
          <a:lstStyle/>
          <a:p>
            <a:r>
              <a:rPr lang="en-GB" dirty="0"/>
              <a:t>Essentially although memories are necessary for personal identity over time  - if I am to verify that these memories really are correct – are yours – do I not need a physical body to do this?!</a:t>
            </a:r>
          </a:p>
          <a:p>
            <a:r>
              <a:rPr lang="en-GB" dirty="0"/>
              <a:t>in order to establish what the memories of other people are I have to identify them in a bodily way. Basically, the way I (in the 3</a:t>
            </a:r>
            <a:r>
              <a:rPr lang="en-GB" baseline="30000" dirty="0"/>
              <a:t>rd</a:t>
            </a:r>
            <a:r>
              <a:rPr lang="en-GB" dirty="0"/>
              <a:t> person) identify that this is your memory – that it is correct or accurate is by seeing that you – this body in front of me reports such things. Indeed, I need to be able to verify – or someone else verify that this person who has the memory of being there was there – </a:t>
            </a:r>
            <a:r>
              <a:rPr lang="en-GB" i="1" dirty="0"/>
              <a:t>physically </a:t>
            </a:r>
            <a:r>
              <a:rPr lang="en-GB" dirty="0"/>
              <a:t>and therefore bodily.  The memories are attributable to </a:t>
            </a:r>
            <a:r>
              <a:rPr lang="en-GB" i="1" dirty="0"/>
              <a:t>him</a:t>
            </a:r>
            <a:r>
              <a:rPr lang="en-GB" dirty="0"/>
              <a:t> – his memories. </a:t>
            </a:r>
          </a:p>
          <a:p>
            <a:endParaRPr lang="en-GB" dirty="0"/>
          </a:p>
        </p:txBody>
      </p:sp>
    </p:spTree>
    <p:extLst>
      <p:ext uri="{BB962C8B-B14F-4D97-AF65-F5344CB8AC3E}">
        <p14:creationId xmlns:p14="http://schemas.microsoft.com/office/powerpoint/2010/main" val="32046480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18457"/>
            <a:ext cx="10515600" cy="5799908"/>
          </a:xfrm>
        </p:spPr>
        <p:txBody>
          <a:bodyPr/>
          <a:lstStyle/>
          <a:p>
            <a:r>
              <a:rPr lang="en-GB" dirty="0"/>
              <a:t>In response, he asks us to reconsider the case of </a:t>
            </a:r>
            <a:r>
              <a:rPr lang="en-GB" i="1" dirty="0"/>
              <a:t>B</a:t>
            </a:r>
            <a:r>
              <a:rPr lang="en-GB" dirty="0"/>
              <a:t> and </a:t>
            </a:r>
            <a:r>
              <a:rPr lang="en-GB" i="1" dirty="0"/>
              <a:t>C,</a:t>
            </a:r>
            <a:r>
              <a:rPr lang="en-GB" dirty="0"/>
              <a:t> the tall, thin Scotsman and the short, plump, Pole – respectively…</a:t>
            </a:r>
          </a:p>
          <a:p>
            <a:r>
              <a:rPr lang="en-GB" dirty="0"/>
              <a:t>In a body swap scenario I saw </a:t>
            </a:r>
            <a:r>
              <a:rPr lang="en-GB" i="1" dirty="0"/>
              <a:t>C </a:t>
            </a:r>
            <a:r>
              <a:rPr lang="en-GB" dirty="0"/>
              <a:t>present at particular event but later (after the swap) </a:t>
            </a:r>
            <a:r>
              <a:rPr lang="en-GB" i="1" dirty="0"/>
              <a:t>B </a:t>
            </a:r>
            <a:r>
              <a:rPr lang="en-GB" dirty="0"/>
              <a:t>tells me he was there…and gives me all the details</a:t>
            </a:r>
          </a:p>
          <a:p>
            <a:r>
              <a:rPr lang="en-GB" dirty="0"/>
              <a:t>The evidence in this case does not seem to corroborate what I </a:t>
            </a:r>
            <a:r>
              <a:rPr lang="en-GB" b="1" dirty="0"/>
              <a:t>am </a:t>
            </a:r>
            <a:r>
              <a:rPr lang="en-GB" b="1" i="1" dirty="0"/>
              <a:t>now being told by B….</a:t>
            </a:r>
          </a:p>
          <a:p>
            <a:r>
              <a:rPr lang="en-GB" dirty="0"/>
              <a:t>BUT! If on closer and prolonged scrutiny I questioned the bodily present </a:t>
            </a:r>
            <a:r>
              <a:rPr lang="en-GB" i="1" dirty="0"/>
              <a:t>B </a:t>
            </a:r>
            <a:r>
              <a:rPr lang="en-GB" dirty="0"/>
              <a:t>and he fills out the detail…</a:t>
            </a:r>
          </a:p>
          <a:p>
            <a:r>
              <a:rPr lang="en-GB" dirty="0"/>
              <a:t>I will judge (despite the lack of bodily corroboration and continuity) that in fact the person </a:t>
            </a:r>
            <a:r>
              <a:rPr lang="en-GB" i="1" dirty="0"/>
              <a:t>C </a:t>
            </a:r>
            <a:r>
              <a:rPr lang="en-GB" dirty="0"/>
              <a:t>was present – despite the physical evidence now before my eyes….</a:t>
            </a:r>
          </a:p>
          <a:p>
            <a:endParaRPr lang="en-GB" dirty="0"/>
          </a:p>
        </p:txBody>
      </p:sp>
    </p:spTree>
    <p:extLst>
      <p:ext uri="{BB962C8B-B14F-4D97-AF65-F5344CB8AC3E}">
        <p14:creationId xmlns:p14="http://schemas.microsoft.com/office/powerpoint/2010/main" val="10129148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endParaRPr lang="en-GB" sz="6600"/>
          </a:p>
          <a:p>
            <a:pPr marL="0" indent="0" algn="ctr">
              <a:buNone/>
            </a:pPr>
            <a:r>
              <a:rPr lang="en-GB" sz="6600"/>
              <a:t>But </a:t>
            </a:r>
            <a:r>
              <a:rPr lang="en-GB" sz="6600" dirty="0"/>
              <a:t>is this right!?!</a:t>
            </a:r>
          </a:p>
        </p:txBody>
      </p:sp>
    </p:spTree>
    <p:extLst>
      <p:ext uri="{BB962C8B-B14F-4D97-AF65-F5344CB8AC3E}">
        <p14:creationId xmlns:p14="http://schemas.microsoft.com/office/powerpoint/2010/main" val="37049043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62743"/>
            <a:ext cx="10515600" cy="4914220"/>
          </a:xfrm>
        </p:spPr>
        <p:txBody>
          <a:bodyPr>
            <a:normAutofit/>
          </a:bodyPr>
          <a:lstStyle/>
          <a:p>
            <a:pPr marL="0" indent="0">
              <a:buNone/>
            </a:pPr>
            <a:r>
              <a:rPr lang="en-GB" dirty="0"/>
              <a:t>In response, he considers that it’s one thing to consider or doubt whether in a particular case these are his memories or not – there maybe difficulties verifying them – for me…but this should not go against his overall thesis that the soul (as he identifies it</a:t>
            </a:r>
            <a:r>
              <a:rPr lang="en-GB" u="sng" dirty="0"/>
              <a:t>) is logically distinct from the body </a:t>
            </a:r>
            <a:r>
              <a:rPr lang="en-GB" dirty="0"/>
              <a:t>and it is this – as exhibited in memories and character traits/psychological continuity over time –wherein identity lies…the verification of memories then – by others (3</a:t>
            </a:r>
            <a:r>
              <a:rPr lang="en-GB" baseline="30000" dirty="0"/>
              <a:t>rd</a:t>
            </a:r>
            <a:r>
              <a:rPr lang="en-GB" dirty="0"/>
              <a:t> parties) seems to require some type of physical evidence?</a:t>
            </a:r>
          </a:p>
          <a:p>
            <a:pPr marL="0" indent="0">
              <a:buNone/>
            </a:pPr>
            <a:r>
              <a:rPr lang="en-GB" dirty="0"/>
              <a:t>Thus he seems to suggest (p. 68) that there could be doubt over his memory (he may have a dodgy memory) but that does not detract from the fact (and from Quinton’s overall view) that personhood resides in psychological continuity – which includes memories</a:t>
            </a:r>
          </a:p>
        </p:txBody>
      </p:sp>
    </p:spTree>
    <p:extLst>
      <p:ext uri="{BB962C8B-B14F-4D97-AF65-F5344CB8AC3E}">
        <p14:creationId xmlns:p14="http://schemas.microsoft.com/office/powerpoint/2010/main" val="30019974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00446"/>
            <a:ext cx="10515600" cy="692331"/>
          </a:xfrm>
        </p:spPr>
        <p:txBody>
          <a:bodyPr>
            <a:normAutofit fontScale="90000"/>
          </a:bodyPr>
          <a:lstStyle/>
          <a:p>
            <a:pPr algn="ctr"/>
            <a:r>
              <a:rPr lang="en-GB" dirty="0"/>
              <a:t>No –Self</a:t>
            </a:r>
          </a:p>
        </p:txBody>
      </p:sp>
      <p:sp>
        <p:nvSpPr>
          <p:cNvPr id="3" name="Content Placeholder 2"/>
          <p:cNvSpPr>
            <a:spLocks noGrp="1"/>
          </p:cNvSpPr>
          <p:nvPr>
            <p:ph idx="1"/>
          </p:nvPr>
        </p:nvSpPr>
        <p:spPr>
          <a:xfrm>
            <a:off x="838200" y="1345474"/>
            <a:ext cx="10515600" cy="5512526"/>
          </a:xfrm>
        </p:spPr>
        <p:txBody>
          <a:bodyPr>
            <a:normAutofit fontScale="77500" lnSpcReduction="20000"/>
          </a:bodyPr>
          <a:lstStyle/>
          <a:p>
            <a:r>
              <a:rPr lang="en-GB" sz="3600" dirty="0"/>
              <a:t>This is a view that you will encounter in Part II of the course:</a:t>
            </a:r>
          </a:p>
          <a:p>
            <a:r>
              <a:rPr lang="en-GB" sz="3600" dirty="0"/>
              <a:t>Note here – the views of a notable Empiricist philosopher: DAVID HUME</a:t>
            </a:r>
          </a:p>
          <a:p>
            <a:r>
              <a:rPr lang="en-GB" sz="3600" i="1" dirty="0"/>
              <a:t>‘For my part, when I enter most intimately into what I call myself, I always stumble on some particular perception or other, of heat or cold, light or shade, love or hatred, pain or pleasure. I never can catch myself at any time without a perception, and never can observe any thing but the perception.</a:t>
            </a:r>
            <a:r>
              <a:rPr lang="en-GB" sz="3600" i="1" baseline="30000" dirty="0"/>
              <a:t>’</a:t>
            </a:r>
            <a:r>
              <a:rPr lang="en-GB" sz="3600" i="1" dirty="0"/>
              <a:t> </a:t>
            </a:r>
            <a:r>
              <a:rPr lang="en-GB" sz="3600" dirty="0"/>
              <a:t>[David Hume, </a:t>
            </a:r>
            <a:r>
              <a:rPr lang="en-GB" sz="3600" i="1" dirty="0"/>
              <a:t>A Treatise of Human Nature</a:t>
            </a:r>
            <a:r>
              <a:rPr lang="en-GB" sz="3600" dirty="0"/>
              <a:t>, Book I, part iv, sec vi]  </a:t>
            </a:r>
          </a:p>
          <a:p>
            <a:r>
              <a:rPr lang="en-GB" sz="3600" i="1" dirty="0"/>
              <a:t>‘But setting aside some metaphysicians of this kind, I may venture to affirm of the rest of mankind, that they are nothing but a bundle or collection of different perceptions, which succeed each other with an inconceivable rapidity, and are in a perpetual flux and movement. ... They are the successive perceptions only, that constitute the mind</a:t>
            </a:r>
            <a:r>
              <a:rPr lang="en-GB" sz="3600" dirty="0"/>
              <a:t>.’ [David Hume, </a:t>
            </a:r>
            <a:r>
              <a:rPr lang="en-GB" sz="3600" i="1" dirty="0"/>
              <a:t>A Treatise of Human Nature</a:t>
            </a:r>
            <a:r>
              <a:rPr lang="en-GB" sz="3600" dirty="0"/>
              <a:t>, Book I, part iv, sec vi] </a:t>
            </a:r>
          </a:p>
          <a:p>
            <a:endParaRPr lang="en-GB" dirty="0"/>
          </a:p>
        </p:txBody>
      </p:sp>
    </p:spTree>
    <p:extLst>
      <p:ext uri="{BB962C8B-B14F-4D97-AF65-F5344CB8AC3E}">
        <p14:creationId xmlns:p14="http://schemas.microsoft.com/office/powerpoint/2010/main" val="17223244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658</TotalTime>
  <Words>2188</Words>
  <Application>Microsoft Office PowerPoint</Application>
  <PresentationFormat>Widescreen</PresentationFormat>
  <Paragraphs>98</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Lucida Sans</vt:lpstr>
      <vt:lpstr>Times New Roman</vt:lpstr>
      <vt:lpstr>Office Theme</vt:lpstr>
      <vt:lpstr>Anthony Quinton</vt:lpstr>
      <vt:lpstr>PowerPoint Presentation</vt:lpstr>
      <vt:lpstr>The Soul</vt:lpstr>
      <vt:lpstr>An Empirical Soul</vt:lpstr>
      <vt:lpstr>The weakness of spiritual substances</vt:lpstr>
      <vt:lpstr>Mental states –properties/attributes…but to whom!?</vt:lpstr>
      <vt:lpstr>PowerPoint Presentation</vt:lpstr>
      <vt:lpstr>PowerPoint Presentation</vt:lpstr>
      <vt:lpstr>An Empirical Soul</vt:lpstr>
      <vt:lpstr>PowerPoint Presentation</vt:lpstr>
      <vt:lpstr>PowerPoint Presentation</vt:lpstr>
      <vt:lpstr>PowerPoint Presentation</vt:lpstr>
      <vt:lpstr>PowerPoint Presentation</vt:lpstr>
      <vt:lpstr>Objections</vt:lpstr>
      <vt:lpstr>Objection 1: Mental ascriptions and behaviour</vt:lpstr>
      <vt:lpstr>Objection 2</vt:lpstr>
      <vt:lpstr>Objection 3: But is the mind not logically dependent upon the body?</vt:lpstr>
      <vt:lpstr>Disembodiment and BODY swaps</vt:lpstr>
      <vt:lpstr>Objection 4:  Memory and identity of others</vt:lpstr>
      <vt:lpstr>PowerPoint Presentation</vt:lpstr>
      <vt:lpstr>PowerPoint Presentation</vt:lpstr>
      <vt:lpstr>PowerPoint Presentation</vt:lpstr>
      <vt:lpstr>PowerPoint Presentation</vt:lpstr>
      <vt:lpstr>No –Self</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Anthony Quinton</dc:title>
  <dc:creator>mari lawrey</dc:creator>
  <cp:lastModifiedBy>mari lawrey</cp:lastModifiedBy>
  <cp:revision>60</cp:revision>
  <dcterms:created xsi:type="dcterms:W3CDTF">2016-02-03T09:57:04Z</dcterms:created>
  <dcterms:modified xsi:type="dcterms:W3CDTF">2016-10-26T16:22:07Z</dcterms:modified>
</cp:coreProperties>
</file>