
<file path=[Content_Types].xml><?xml version="1.0" encoding="utf-8"?>
<Types xmlns="http://schemas.openxmlformats.org/package/2006/content-types">
  <Default Extension="emf" ContentType="image/x-emf"/>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media/image4.jpg" ContentType="image/jpg"/>
  <Override PartName="/ppt/media/image5.jpg" ContentType="image/jpg"/>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2"/>
  </p:notesMasterIdLst>
  <p:handoutMasterIdLst>
    <p:handoutMasterId r:id="rId33"/>
  </p:handoutMasterIdLst>
  <p:sldIdLst>
    <p:sldId id="418" r:id="rId2"/>
    <p:sldId id="489" r:id="rId3"/>
    <p:sldId id="490" r:id="rId4"/>
    <p:sldId id="491" r:id="rId5"/>
    <p:sldId id="492" r:id="rId6"/>
    <p:sldId id="493" r:id="rId7"/>
    <p:sldId id="265" r:id="rId8"/>
    <p:sldId id="266" r:id="rId9"/>
    <p:sldId id="527" r:id="rId10"/>
    <p:sldId id="537" r:id="rId11"/>
    <p:sldId id="536" r:id="rId12"/>
    <p:sldId id="538" r:id="rId13"/>
    <p:sldId id="544" r:id="rId14"/>
    <p:sldId id="550" r:id="rId15"/>
    <p:sldId id="545" r:id="rId16"/>
    <p:sldId id="539" r:id="rId17"/>
    <p:sldId id="540" r:id="rId18"/>
    <p:sldId id="356" r:id="rId19"/>
    <p:sldId id="350" r:id="rId20"/>
    <p:sldId id="546" r:id="rId21"/>
    <p:sldId id="547" r:id="rId22"/>
    <p:sldId id="294" r:id="rId23"/>
    <p:sldId id="480" r:id="rId24"/>
    <p:sldId id="548" r:id="rId25"/>
    <p:sldId id="549" r:id="rId26"/>
    <p:sldId id="535" r:id="rId27"/>
    <p:sldId id="543" r:id="rId28"/>
    <p:sldId id="459" r:id="rId29"/>
    <p:sldId id="551" r:id="rId30"/>
    <p:sldId id="414" r:id="rId3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C879F3-6599-421D-BD7E-72A07714F3E3}" v="7" dt="2024-09-10T03:37:38.23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410" autoAdjust="0"/>
    <p:restoredTop sz="95260" autoAdjust="0"/>
  </p:normalViewPr>
  <p:slideViewPr>
    <p:cSldViewPr>
      <p:cViewPr varScale="1">
        <p:scale>
          <a:sx n="106" d="100"/>
          <a:sy n="106" d="100"/>
        </p:scale>
        <p:origin x="666" y="114"/>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sorterViewPr>
    <p:cViewPr varScale="1">
      <p:scale>
        <a:sx n="100" d="100"/>
        <a:sy n="100" d="100"/>
      </p:scale>
      <p:origin x="0" y="0"/>
    </p:cViewPr>
  </p:sorter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handoutMaster" Target="handoutMasters/handoutMaster1.xml"/><Relationship Id="rId38"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asilios Tavlaridis" userId="cf0f3e73-e183-4ecf-9d20-cf90aae84965" providerId="ADAL" clId="{20C879F3-6599-421D-BD7E-72A07714F3E3}"/>
    <pc:docChg chg="modSld">
      <pc:chgData name="Vasilios Tavlaridis" userId="cf0f3e73-e183-4ecf-9d20-cf90aae84965" providerId="ADAL" clId="{20C879F3-6599-421D-BD7E-72A07714F3E3}" dt="2024-09-10T03:38:03.351" v="21" actId="2711"/>
      <pc:docMkLst>
        <pc:docMk/>
      </pc:docMkLst>
      <pc:sldChg chg="modSp mod">
        <pc:chgData name="Vasilios Tavlaridis" userId="cf0f3e73-e183-4ecf-9d20-cf90aae84965" providerId="ADAL" clId="{20C879F3-6599-421D-BD7E-72A07714F3E3}" dt="2024-09-10T03:36:32.751" v="11" actId="20577"/>
        <pc:sldMkLst>
          <pc:docMk/>
          <pc:sldMk cId="1416662466" sldId="418"/>
        </pc:sldMkLst>
        <pc:spChg chg="mod">
          <ac:chgData name="Vasilios Tavlaridis" userId="cf0f3e73-e183-4ecf-9d20-cf90aae84965" providerId="ADAL" clId="{20C879F3-6599-421D-BD7E-72A07714F3E3}" dt="2024-09-10T03:36:32.751" v="11" actId="20577"/>
          <ac:spMkLst>
            <pc:docMk/>
            <pc:sldMk cId="1416662466" sldId="418"/>
            <ac:spMk id="4" creationId="{BA99E7BF-5022-400B-A4A0-5E0D97A1F8F8}"/>
          </ac:spMkLst>
        </pc:spChg>
        <pc:spChg chg="mod">
          <ac:chgData name="Vasilios Tavlaridis" userId="cf0f3e73-e183-4ecf-9d20-cf90aae84965" providerId="ADAL" clId="{20C879F3-6599-421D-BD7E-72A07714F3E3}" dt="2024-09-10T03:35:53.482" v="6" actId="13926"/>
          <ac:spMkLst>
            <pc:docMk/>
            <pc:sldMk cId="1416662466" sldId="418"/>
            <ac:spMk id="6" creationId="{2B04BCD5-A62B-4FD2-884E-FF5F62D1504C}"/>
          </ac:spMkLst>
        </pc:spChg>
      </pc:sldChg>
      <pc:sldChg chg="modSp mod">
        <pc:chgData name="Vasilios Tavlaridis" userId="cf0f3e73-e183-4ecf-9d20-cf90aae84965" providerId="ADAL" clId="{20C879F3-6599-421D-BD7E-72A07714F3E3}" dt="2024-09-10T03:38:03.351" v="21" actId="2711"/>
        <pc:sldMkLst>
          <pc:docMk/>
          <pc:sldMk cId="3940812450" sldId="459"/>
        </pc:sldMkLst>
        <pc:spChg chg="mod">
          <ac:chgData name="Vasilios Tavlaridis" userId="cf0f3e73-e183-4ecf-9d20-cf90aae84965" providerId="ADAL" clId="{20C879F3-6599-421D-BD7E-72A07714F3E3}" dt="2024-09-10T03:38:03.351" v="21" actId="2711"/>
          <ac:spMkLst>
            <pc:docMk/>
            <pc:sldMk cId="3940812450" sldId="459"/>
            <ac:spMk id="5" creationId="{C92A7CA7-6342-41FC-9E00-11EB8B7D74E5}"/>
          </ac:spMkLst>
        </pc:spChg>
      </pc:sldChg>
      <pc:sldChg chg="modSp">
        <pc:chgData name="Vasilios Tavlaridis" userId="cf0f3e73-e183-4ecf-9d20-cf90aae84965" providerId="ADAL" clId="{20C879F3-6599-421D-BD7E-72A07714F3E3}" dt="2024-09-10T03:37:38.233" v="18" actId="20577"/>
        <pc:sldMkLst>
          <pc:docMk/>
          <pc:sldMk cId="1207219203" sldId="535"/>
        </pc:sldMkLst>
        <pc:spChg chg="mod">
          <ac:chgData name="Vasilios Tavlaridis" userId="cf0f3e73-e183-4ecf-9d20-cf90aae84965" providerId="ADAL" clId="{20C879F3-6599-421D-BD7E-72A07714F3E3}" dt="2024-09-10T03:37:38.233" v="18" actId="20577"/>
          <ac:spMkLst>
            <pc:docMk/>
            <pc:sldMk cId="1207219203" sldId="535"/>
            <ac:spMk id="8" creationId="{BA32775F-D1E0-7E2E-D606-392AED77E3ED}"/>
          </ac:spMkLst>
        </pc:spChg>
      </pc:sldChg>
    </pc:docChg>
  </pc:docChgLst>
  <pc:docChgLst>
    <pc:chgData name="Vasilios Tavlaridis" userId="cf0f3e73-e183-4ecf-9d20-cf90aae84965" providerId="ADAL" clId="{48F1AB3C-F92E-4071-8C9C-8C5DEC4EEFF3}"/>
    <pc:docChg chg="custSel delSld modSld">
      <pc:chgData name="Vasilios Tavlaridis" userId="cf0f3e73-e183-4ecf-9d20-cf90aae84965" providerId="ADAL" clId="{48F1AB3C-F92E-4071-8C9C-8C5DEC4EEFF3}" dt="2023-05-22T07:04:20.751" v="342"/>
      <pc:docMkLst>
        <pc:docMk/>
      </pc:docMkLst>
      <pc:sldChg chg="modSp mod modAnim">
        <pc:chgData name="Vasilios Tavlaridis" userId="cf0f3e73-e183-4ecf-9d20-cf90aae84965" providerId="ADAL" clId="{48F1AB3C-F92E-4071-8C9C-8C5DEC4EEFF3}" dt="2023-05-22T06:53:03.291" v="88"/>
        <pc:sldMkLst>
          <pc:docMk/>
          <pc:sldMk cId="0" sldId="265"/>
        </pc:sldMkLst>
        <pc:spChg chg="mod">
          <ac:chgData name="Vasilios Tavlaridis" userId="cf0f3e73-e183-4ecf-9d20-cf90aae84965" providerId="ADAL" clId="{48F1AB3C-F92E-4071-8C9C-8C5DEC4EEFF3}" dt="2023-05-22T06:52:36.852" v="61" actId="20577"/>
          <ac:spMkLst>
            <pc:docMk/>
            <pc:sldMk cId="0" sldId="265"/>
            <ac:spMk id="2" creationId="{00000000-0000-0000-0000-000000000000}"/>
          </ac:spMkLst>
        </pc:spChg>
        <pc:spChg chg="mod">
          <ac:chgData name="Vasilios Tavlaridis" userId="cf0f3e73-e183-4ecf-9d20-cf90aae84965" providerId="ADAL" clId="{48F1AB3C-F92E-4071-8C9C-8C5DEC4EEFF3}" dt="2023-05-22T06:52:56.435" v="86" actId="20577"/>
          <ac:spMkLst>
            <pc:docMk/>
            <pc:sldMk cId="0" sldId="265"/>
            <ac:spMk id="8" creationId="{00000000-0000-0000-0000-000000000000}"/>
          </ac:spMkLst>
        </pc:spChg>
      </pc:sldChg>
      <pc:sldChg chg="modAnim">
        <pc:chgData name="Vasilios Tavlaridis" userId="cf0f3e73-e183-4ecf-9d20-cf90aae84965" providerId="ADAL" clId="{48F1AB3C-F92E-4071-8C9C-8C5DEC4EEFF3}" dt="2023-05-22T07:02:44.492" v="296"/>
        <pc:sldMkLst>
          <pc:docMk/>
          <pc:sldMk cId="0" sldId="294"/>
        </pc:sldMkLst>
      </pc:sldChg>
      <pc:sldChg chg="modAnim">
        <pc:chgData name="Vasilios Tavlaridis" userId="cf0f3e73-e183-4ecf-9d20-cf90aae84965" providerId="ADAL" clId="{48F1AB3C-F92E-4071-8C9C-8C5DEC4EEFF3}" dt="2023-05-22T07:00:43.839" v="263"/>
        <pc:sldMkLst>
          <pc:docMk/>
          <pc:sldMk cId="4090634023" sldId="356"/>
        </pc:sldMkLst>
      </pc:sldChg>
      <pc:sldChg chg="modSp mod modAnim">
        <pc:chgData name="Vasilios Tavlaridis" userId="cf0f3e73-e183-4ecf-9d20-cf90aae84965" providerId="ADAL" clId="{48F1AB3C-F92E-4071-8C9C-8C5DEC4EEFF3}" dt="2023-05-22T06:50:23.872" v="11"/>
        <pc:sldMkLst>
          <pc:docMk/>
          <pc:sldMk cId="4112720265" sldId="434"/>
        </pc:sldMkLst>
        <pc:spChg chg="mod">
          <ac:chgData name="Vasilios Tavlaridis" userId="cf0f3e73-e183-4ecf-9d20-cf90aae84965" providerId="ADAL" clId="{48F1AB3C-F92E-4071-8C9C-8C5DEC4EEFF3}" dt="2023-05-22T06:50:17.523" v="3" actId="14100"/>
          <ac:spMkLst>
            <pc:docMk/>
            <pc:sldMk cId="4112720265" sldId="434"/>
            <ac:spMk id="5" creationId="{C92A7CA7-6342-41FC-9E00-11EB8B7D74E5}"/>
          </ac:spMkLst>
        </pc:spChg>
      </pc:sldChg>
      <pc:sldChg chg="del modAnim">
        <pc:chgData name="Vasilios Tavlaridis" userId="cf0f3e73-e183-4ecf-9d20-cf90aae84965" providerId="ADAL" clId="{48F1AB3C-F92E-4071-8C9C-8C5DEC4EEFF3}" dt="2023-05-22T06:50:44.935" v="15" actId="47"/>
        <pc:sldMkLst>
          <pc:docMk/>
          <pc:sldMk cId="3422826634" sldId="455"/>
        </pc:sldMkLst>
      </pc:sldChg>
      <pc:sldChg chg="modAnim">
        <pc:chgData name="Vasilios Tavlaridis" userId="cf0f3e73-e183-4ecf-9d20-cf90aae84965" providerId="ADAL" clId="{48F1AB3C-F92E-4071-8C9C-8C5DEC4EEFF3}" dt="2023-05-22T07:04:20.751" v="342"/>
        <pc:sldMkLst>
          <pc:docMk/>
          <pc:sldMk cId="3940812450" sldId="459"/>
        </pc:sldMkLst>
      </pc:sldChg>
      <pc:sldChg chg="modAnim">
        <pc:chgData name="Vasilios Tavlaridis" userId="cf0f3e73-e183-4ecf-9d20-cf90aae84965" providerId="ADAL" clId="{48F1AB3C-F92E-4071-8C9C-8C5DEC4EEFF3}" dt="2023-05-22T06:50:04.589" v="1"/>
        <pc:sldMkLst>
          <pc:docMk/>
          <pc:sldMk cId="2260995837" sldId="469"/>
        </pc:sldMkLst>
      </pc:sldChg>
      <pc:sldChg chg="modAnim">
        <pc:chgData name="Vasilios Tavlaridis" userId="cf0f3e73-e183-4ecf-9d20-cf90aae84965" providerId="ADAL" clId="{48F1AB3C-F92E-4071-8C9C-8C5DEC4EEFF3}" dt="2023-05-22T07:02:53.045" v="300"/>
        <pc:sldMkLst>
          <pc:docMk/>
          <pc:sldMk cId="3929451286" sldId="480"/>
        </pc:sldMkLst>
      </pc:sldChg>
      <pc:sldChg chg="modAnim">
        <pc:chgData name="Vasilios Tavlaridis" userId="cf0f3e73-e183-4ecf-9d20-cf90aae84965" providerId="ADAL" clId="{48F1AB3C-F92E-4071-8C9C-8C5DEC4EEFF3}" dt="2023-05-22T06:50:59.642" v="21"/>
        <pc:sldMkLst>
          <pc:docMk/>
          <pc:sldMk cId="415757195" sldId="488"/>
        </pc:sldMkLst>
      </pc:sldChg>
      <pc:sldChg chg="modAnim">
        <pc:chgData name="Vasilios Tavlaridis" userId="cf0f3e73-e183-4ecf-9d20-cf90aae84965" providerId="ADAL" clId="{48F1AB3C-F92E-4071-8C9C-8C5DEC4EEFF3}" dt="2023-05-22T06:51:07.573" v="24"/>
        <pc:sldMkLst>
          <pc:docMk/>
          <pc:sldMk cId="2235916439" sldId="489"/>
        </pc:sldMkLst>
      </pc:sldChg>
      <pc:sldChg chg="modSp mod modAnim">
        <pc:chgData name="Vasilios Tavlaridis" userId="cf0f3e73-e183-4ecf-9d20-cf90aae84965" providerId="ADAL" clId="{48F1AB3C-F92E-4071-8C9C-8C5DEC4EEFF3}" dt="2023-05-22T06:51:33.546" v="30"/>
        <pc:sldMkLst>
          <pc:docMk/>
          <pc:sldMk cId="0" sldId="490"/>
        </pc:sldMkLst>
        <pc:spChg chg="mod">
          <ac:chgData name="Vasilios Tavlaridis" userId="cf0f3e73-e183-4ecf-9d20-cf90aae84965" providerId="ADAL" clId="{48F1AB3C-F92E-4071-8C9C-8C5DEC4EEFF3}" dt="2023-05-22T06:51:13.631" v="26" actId="27636"/>
          <ac:spMkLst>
            <pc:docMk/>
            <pc:sldMk cId="0" sldId="490"/>
            <ac:spMk id="4" creationId="{71979D4E-22A4-42E0-9E87-225272F0474A}"/>
          </ac:spMkLst>
        </pc:spChg>
      </pc:sldChg>
      <pc:sldChg chg="modAnim">
        <pc:chgData name="Vasilios Tavlaridis" userId="cf0f3e73-e183-4ecf-9d20-cf90aae84965" providerId="ADAL" clId="{48F1AB3C-F92E-4071-8C9C-8C5DEC4EEFF3}" dt="2023-05-22T06:51:46.322" v="39"/>
        <pc:sldMkLst>
          <pc:docMk/>
          <pc:sldMk cId="429282189" sldId="491"/>
        </pc:sldMkLst>
      </pc:sldChg>
      <pc:sldChg chg="modAnim">
        <pc:chgData name="Vasilios Tavlaridis" userId="cf0f3e73-e183-4ecf-9d20-cf90aae84965" providerId="ADAL" clId="{48F1AB3C-F92E-4071-8C9C-8C5DEC4EEFF3}" dt="2023-05-22T06:51:55.634" v="42"/>
        <pc:sldMkLst>
          <pc:docMk/>
          <pc:sldMk cId="4112051274" sldId="492"/>
        </pc:sldMkLst>
      </pc:sldChg>
      <pc:sldChg chg="modAnim">
        <pc:chgData name="Vasilios Tavlaridis" userId="cf0f3e73-e183-4ecf-9d20-cf90aae84965" providerId="ADAL" clId="{48F1AB3C-F92E-4071-8C9C-8C5DEC4EEFF3}" dt="2023-05-22T06:52:14.254" v="47"/>
        <pc:sldMkLst>
          <pc:docMk/>
          <pc:sldMk cId="3159777774" sldId="493"/>
        </pc:sldMkLst>
      </pc:sldChg>
      <pc:sldChg chg="modAnim">
        <pc:chgData name="Vasilios Tavlaridis" userId="cf0f3e73-e183-4ecf-9d20-cf90aae84965" providerId="ADAL" clId="{48F1AB3C-F92E-4071-8C9C-8C5DEC4EEFF3}" dt="2023-05-22T06:56:00.736" v="93"/>
        <pc:sldMkLst>
          <pc:docMk/>
          <pc:sldMk cId="742737453" sldId="527"/>
        </pc:sldMkLst>
      </pc:sldChg>
      <pc:sldChg chg="modSp modAnim">
        <pc:chgData name="Vasilios Tavlaridis" userId="cf0f3e73-e183-4ecf-9d20-cf90aae84965" providerId="ADAL" clId="{48F1AB3C-F92E-4071-8C9C-8C5DEC4EEFF3}" dt="2023-05-22T07:03:35.185" v="340" actId="20577"/>
        <pc:sldMkLst>
          <pc:docMk/>
          <pc:sldMk cId="1207219203" sldId="535"/>
        </pc:sldMkLst>
        <pc:spChg chg="mod">
          <ac:chgData name="Vasilios Tavlaridis" userId="cf0f3e73-e183-4ecf-9d20-cf90aae84965" providerId="ADAL" clId="{48F1AB3C-F92E-4071-8C9C-8C5DEC4EEFF3}" dt="2023-05-22T07:03:27.424" v="325" actId="20577"/>
          <ac:spMkLst>
            <pc:docMk/>
            <pc:sldMk cId="1207219203" sldId="535"/>
            <ac:spMk id="2" creationId="{94FAA660-862B-4B99-A8FE-06377F94D100}"/>
          </ac:spMkLst>
        </pc:spChg>
        <pc:spChg chg="mod">
          <ac:chgData name="Vasilios Tavlaridis" userId="cf0f3e73-e183-4ecf-9d20-cf90aae84965" providerId="ADAL" clId="{48F1AB3C-F92E-4071-8C9C-8C5DEC4EEFF3}" dt="2023-05-22T07:03:35.185" v="340" actId="20577"/>
          <ac:spMkLst>
            <pc:docMk/>
            <pc:sldMk cId="1207219203" sldId="535"/>
            <ac:spMk id="8" creationId="{BA32775F-D1E0-7E2E-D606-392AED77E3ED}"/>
          </ac:spMkLst>
        </pc:spChg>
      </pc:sldChg>
      <pc:sldChg chg="modAnim">
        <pc:chgData name="Vasilios Tavlaridis" userId="cf0f3e73-e183-4ecf-9d20-cf90aae84965" providerId="ADAL" clId="{48F1AB3C-F92E-4071-8C9C-8C5DEC4EEFF3}" dt="2023-05-22T06:57:20.821" v="125"/>
        <pc:sldMkLst>
          <pc:docMk/>
          <pc:sldMk cId="1706327025" sldId="536"/>
        </pc:sldMkLst>
      </pc:sldChg>
      <pc:sldChg chg="modSp mod modAnim">
        <pc:chgData name="Vasilios Tavlaridis" userId="cf0f3e73-e183-4ecf-9d20-cf90aae84965" providerId="ADAL" clId="{48F1AB3C-F92E-4071-8C9C-8C5DEC4EEFF3}" dt="2023-05-22T06:57:08.936" v="122" actId="113"/>
        <pc:sldMkLst>
          <pc:docMk/>
          <pc:sldMk cId="4058067349" sldId="537"/>
        </pc:sldMkLst>
        <pc:spChg chg="mod">
          <ac:chgData name="Vasilios Tavlaridis" userId="cf0f3e73-e183-4ecf-9d20-cf90aae84965" providerId="ADAL" clId="{48F1AB3C-F92E-4071-8C9C-8C5DEC4EEFF3}" dt="2023-05-22T06:57:08.936" v="122" actId="113"/>
          <ac:spMkLst>
            <pc:docMk/>
            <pc:sldMk cId="4058067349" sldId="537"/>
            <ac:spMk id="3" creationId="{07D99C50-F222-4041-9CDA-7D06D0C8C8C5}"/>
          </ac:spMkLst>
        </pc:spChg>
      </pc:sldChg>
      <pc:sldChg chg="modAnim">
        <pc:chgData name="Vasilios Tavlaridis" userId="cf0f3e73-e183-4ecf-9d20-cf90aae84965" providerId="ADAL" clId="{48F1AB3C-F92E-4071-8C9C-8C5DEC4EEFF3}" dt="2023-05-22T06:57:53.295" v="133"/>
        <pc:sldMkLst>
          <pc:docMk/>
          <pc:sldMk cId="1945562956" sldId="538"/>
        </pc:sldMkLst>
      </pc:sldChg>
      <pc:sldChg chg="modAnim">
        <pc:chgData name="Vasilios Tavlaridis" userId="cf0f3e73-e183-4ecf-9d20-cf90aae84965" providerId="ADAL" clId="{48F1AB3C-F92E-4071-8C9C-8C5DEC4EEFF3}" dt="2023-05-22T07:00:26.844" v="255"/>
        <pc:sldMkLst>
          <pc:docMk/>
          <pc:sldMk cId="3547858026" sldId="539"/>
        </pc:sldMkLst>
      </pc:sldChg>
      <pc:sldChg chg="modAnim">
        <pc:chgData name="Vasilios Tavlaridis" userId="cf0f3e73-e183-4ecf-9d20-cf90aae84965" providerId="ADAL" clId="{48F1AB3C-F92E-4071-8C9C-8C5DEC4EEFF3}" dt="2023-05-22T07:00:36.877" v="260"/>
        <pc:sldMkLst>
          <pc:docMk/>
          <pc:sldMk cId="1137159311" sldId="540"/>
        </pc:sldMkLst>
      </pc:sldChg>
      <pc:sldChg chg="modSp mod modAnim">
        <pc:chgData name="Vasilios Tavlaridis" userId="cf0f3e73-e183-4ecf-9d20-cf90aae84965" providerId="ADAL" clId="{48F1AB3C-F92E-4071-8C9C-8C5DEC4EEFF3}" dt="2023-05-22T06:58:53.147" v="195" actId="14100"/>
        <pc:sldMkLst>
          <pc:docMk/>
          <pc:sldMk cId="2989050672" sldId="544"/>
        </pc:sldMkLst>
        <pc:spChg chg="mod">
          <ac:chgData name="Vasilios Tavlaridis" userId="cf0f3e73-e183-4ecf-9d20-cf90aae84965" providerId="ADAL" clId="{48F1AB3C-F92E-4071-8C9C-8C5DEC4EEFF3}" dt="2023-05-22T06:58:53.147" v="195" actId="14100"/>
          <ac:spMkLst>
            <pc:docMk/>
            <pc:sldMk cId="2989050672" sldId="544"/>
            <ac:spMk id="2" creationId="{94FAA660-862B-4B99-A8FE-06377F94D100}"/>
          </ac:spMkLst>
        </pc:spChg>
        <pc:spChg chg="mod">
          <ac:chgData name="Vasilios Tavlaridis" userId="cf0f3e73-e183-4ecf-9d20-cf90aae84965" providerId="ADAL" clId="{48F1AB3C-F92E-4071-8C9C-8C5DEC4EEFF3}" dt="2023-05-22T06:58:40.979" v="193" actId="20577"/>
          <ac:spMkLst>
            <pc:docMk/>
            <pc:sldMk cId="2989050672" sldId="544"/>
            <ac:spMk id="8" creationId="{BA32775F-D1E0-7E2E-D606-392AED77E3ED}"/>
          </ac:spMkLst>
        </pc:spChg>
      </pc:sldChg>
      <pc:sldChg chg="modSp mod modAnim">
        <pc:chgData name="Vasilios Tavlaridis" userId="cf0f3e73-e183-4ecf-9d20-cf90aae84965" providerId="ADAL" clId="{48F1AB3C-F92E-4071-8C9C-8C5DEC4EEFF3}" dt="2023-05-22T07:00:17.979" v="252"/>
        <pc:sldMkLst>
          <pc:docMk/>
          <pc:sldMk cId="305672587" sldId="545"/>
        </pc:sldMkLst>
        <pc:spChg chg="mod">
          <ac:chgData name="Vasilios Tavlaridis" userId="cf0f3e73-e183-4ecf-9d20-cf90aae84965" providerId="ADAL" clId="{48F1AB3C-F92E-4071-8C9C-8C5DEC4EEFF3}" dt="2023-05-22T07:00:09.116" v="250" actId="14100"/>
          <ac:spMkLst>
            <pc:docMk/>
            <pc:sldMk cId="305672587" sldId="545"/>
            <ac:spMk id="2" creationId="{94FAA660-862B-4B99-A8FE-06377F94D100}"/>
          </ac:spMkLst>
        </pc:spChg>
      </pc:sldChg>
      <pc:sldChg chg="modSp modAnim">
        <pc:chgData name="Vasilios Tavlaridis" userId="cf0f3e73-e183-4ecf-9d20-cf90aae84965" providerId="ADAL" clId="{48F1AB3C-F92E-4071-8C9C-8C5DEC4EEFF3}" dt="2023-05-22T07:01:20.840" v="283" actId="20577"/>
        <pc:sldMkLst>
          <pc:docMk/>
          <pc:sldMk cId="3196017247" sldId="546"/>
        </pc:sldMkLst>
        <pc:spChg chg="mod">
          <ac:chgData name="Vasilios Tavlaridis" userId="cf0f3e73-e183-4ecf-9d20-cf90aae84965" providerId="ADAL" clId="{48F1AB3C-F92E-4071-8C9C-8C5DEC4EEFF3}" dt="2023-05-22T07:01:20.840" v="283" actId="20577"/>
          <ac:spMkLst>
            <pc:docMk/>
            <pc:sldMk cId="3196017247" sldId="546"/>
            <ac:spMk id="3" creationId="{00000000-0000-0000-0000-000000000000}"/>
          </ac:spMkLst>
        </pc:spChg>
      </pc:sldChg>
      <pc:sldChg chg="modAnim">
        <pc:chgData name="Vasilios Tavlaridis" userId="cf0f3e73-e183-4ecf-9d20-cf90aae84965" providerId="ADAL" clId="{48F1AB3C-F92E-4071-8C9C-8C5DEC4EEFF3}" dt="2023-05-22T07:01:43.526" v="286"/>
        <pc:sldMkLst>
          <pc:docMk/>
          <pc:sldMk cId="3563452015" sldId="547"/>
        </pc:sldMkLst>
      </pc:sldChg>
      <pc:sldChg chg="modAnim">
        <pc:chgData name="Vasilios Tavlaridis" userId="cf0f3e73-e183-4ecf-9d20-cf90aae84965" providerId="ADAL" clId="{48F1AB3C-F92E-4071-8C9C-8C5DEC4EEFF3}" dt="2023-05-22T07:02:59.520" v="302"/>
        <pc:sldMkLst>
          <pc:docMk/>
          <pc:sldMk cId="1193642074" sldId="548"/>
        </pc:sldMkLst>
      </pc:sldChg>
      <pc:sldChg chg="modAnim">
        <pc:chgData name="Vasilios Tavlaridis" userId="cf0f3e73-e183-4ecf-9d20-cf90aae84965" providerId="ADAL" clId="{48F1AB3C-F92E-4071-8C9C-8C5DEC4EEFF3}" dt="2023-05-22T07:03:05.819" v="304"/>
        <pc:sldMkLst>
          <pc:docMk/>
          <pc:sldMk cId="2398862040" sldId="549"/>
        </pc:sldMkLst>
      </pc:sldChg>
      <pc:sldChg chg="modSp modAnim">
        <pc:chgData name="Vasilios Tavlaridis" userId="cf0f3e73-e183-4ecf-9d20-cf90aae84965" providerId="ADAL" clId="{48F1AB3C-F92E-4071-8C9C-8C5DEC4EEFF3}" dt="2023-05-22T06:59:33.196" v="216"/>
        <pc:sldMkLst>
          <pc:docMk/>
          <pc:sldMk cId="4248021958" sldId="550"/>
        </pc:sldMkLst>
        <pc:spChg chg="mod">
          <ac:chgData name="Vasilios Tavlaridis" userId="cf0f3e73-e183-4ecf-9d20-cf90aae84965" providerId="ADAL" clId="{48F1AB3C-F92E-4071-8C9C-8C5DEC4EEFF3}" dt="2023-05-22T06:59:18.567" v="214" actId="20577"/>
          <ac:spMkLst>
            <pc:docMk/>
            <pc:sldMk cId="4248021958" sldId="550"/>
            <ac:spMk id="2" creationId="{94FAA660-862B-4B99-A8FE-06377F94D1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10/09/2024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9/10/2024</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10/09/2024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10/09/2024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10/09/2024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10/09/2024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10/09/2024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10/09/2024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10/09/2024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10/09/2024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10/09/2024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10/09/2024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10/09/2024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2400" b="1" i="0" u="heavy">
                <a:solidFill>
                  <a:srgbClr val="006FC0"/>
                </a:solidFill>
                <a:latin typeface="Arial"/>
                <a:cs typeface="Arial"/>
              </a:defRPr>
            </a:lvl1pPr>
          </a:lstStyle>
          <a:p>
            <a:endParaRPr/>
          </a:p>
        </p:txBody>
      </p:sp>
      <p:sp>
        <p:nvSpPr>
          <p:cNvPr id="3" name="Holder 3"/>
          <p:cNvSpPr>
            <a:spLocks noGrp="1"/>
          </p:cNvSpPr>
          <p:nvPr>
            <p:ph sz="half" idx="2"/>
          </p:nvPr>
        </p:nvSpPr>
        <p:spPr>
          <a:xfrm>
            <a:off x="457200" y="1577340"/>
            <a:ext cx="397764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4709160" y="1577340"/>
            <a:ext cx="397764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9/10/2024</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850045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10/09/2024</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youtube.com/watch?v=ZEMbKzy7FD8"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accountancyage.com/2020/09/03/two-thirds-of-smes-still-dont-have-a-business-plan/"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hyperlink" Target="https://www.youtube.com/watch?v=JUtLuWzUd28"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A99E7BF-5022-400B-A4A0-5E0D97A1F8F8}"/>
              </a:ext>
            </a:extLst>
          </p:cNvPr>
          <p:cNvSpPr/>
          <p:nvPr/>
        </p:nvSpPr>
        <p:spPr>
          <a:xfrm>
            <a:off x="1187624" y="1864965"/>
            <a:ext cx="7272808" cy="4401205"/>
          </a:xfrm>
          <a:prstGeom prst="rect">
            <a:avLst/>
          </a:prstGeom>
        </p:spPr>
        <p:txBody>
          <a:bodyPr wrap="square" anchor="t">
            <a:spAutoFit/>
          </a:bodyPr>
          <a:lstStyle/>
          <a:p>
            <a:pPr algn="ctr"/>
            <a:r>
              <a:rPr lang="en-GB" sz="2800" b="1" dirty="0">
                <a:highlight>
                  <a:srgbClr val="FFFF00"/>
                </a:highlight>
              </a:rPr>
              <a:t>LCBB5001: Entrepreneurship</a:t>
            </a:r>
          </a:p>
          <a:p>
            <a:pPr algn="ctr"/>
            <a:endParaRPr lang="en-GB" sz="2800" b="1" dirty="0">
              <a:solidFill>
                <a:schemeClr val="bg1"/>
              </a:solidFill>
            </a:endParaRPr>
          </a:p>
          <a:p>
            <a:pPr algn="ctr"/>
            <a:r>
              <a:rPr lang="en-GB" sz="2800" b="1" dirty="0">
                <a:solidFill>
                  <a:schemeClr val="bg1"/>
                </a:solidFill>
              </a:rPr>
              <a:t>Business planning, business ideas </a:t>
            </a:r>
          </a:p>
          <a:p>
            <a:pPr algn="ctr"/>
            <a:r>
              <a:rPr lang="en-GB" sz="2800" b="1" dirty="0">
                <a:solidFill>
                  <a:schemeClr val="bg1"/>
                </a:solidFill>
              </a:rPr>
              <a:t>&amp; market research.</a:t>
            </a:r>
            <a:endParaRPr lang="fr-FR" sz="2800" b="1" dirty="0">
              <a:solidFill>
                <a:schemeClr val="bg1"/>
              </a:solidFill>
            </a:endParaRPr>
          </a:p>
          <a:p>
            <a:pPr algn="ctr"/>
            <a:endParaRPr lang="fr-FR" sz="2800" dirty="0">
              <a:solidFill>
                <a:schemeClr val="bg1"/>
              </a:solidFill>
            </a:endParaRPr>
          </a:p>
          <a:p>
            <a:pPr algn="ctr"/>
            <a:r>
              <a:rPr lang="fr-FR" sz="2800" b="1" dirty="0">
                <a:solidFill>
                  <a:schemeClr val="bg1"/>
                </a:solidFill>
              </a:rPr>
              <a:t>Teaching team</a:t>
            </a:r>
          </a:p>
          <a:p>
            <a:pPr algn="ctr"/>
            <a:r>
              <a:rPr lang="en-GB" sz="2800" b="1" dirty="0">
                <a:solidFill>
                  <a:schemeClr val="bg1"/>
                </a:solidFill>
              </a:rPr>
              <a:t>Masud Ibrahim,</a:t>
            </a:r>
          </a:p>
          <a:p>
            <a:pPr algn="ctr"/>
            <a:r>
              <a:rPr lang="en-GB" sz="2800" b="1" dirty="0">
                <a:solidFill>
                  <a:schemeClr val="bg1"/>
                </a:solidFill>
              </a:rPr>
              <a:t>Sharin Mcdowall-Emefiele</a:t>
            </a:r>
          </a:p>
          <a:p>
            <a:pPr algn="ctr"/>
            <a:r>
              <a:rPr lang="en-GB" sz="2800" b="1" dirty="0">
                <a:solidFill>
                  <a:schemeClr val="bg1"/>
                </a:solidFill>
              </a:rPr>
              <a:t>Vasilios Tavlaridis</a:t>
            </a:r>
          </a:p>
          <a:p>
            <a:pPr algn="ctr"/>
            <a:endParaRPr lang="en-US" sz="2800" b="1" dirty="0"/>
          </a:p>
        </p:txBody>
      </p:sp>
      <p:sp>
        <p:nvSpPr>
          <p:cNvPr id="6" name="Rectangle 5">
            <a:extLst>
              <a:ext uri="{FF2B5EF4-FFF2-40B4-BE49-F238E27FC236}">
                <a16:creationId xmlns:a16="http://schemas.microsoft.com/office/drawing/2014/main" id="{2B04BCD5-A62B-4FD2-884E-FF5F62D1504C}"/>
              </a:ext>
            </a:extLst>
          </p:cNvPr>
          <p:cNvSpPr/>
          <p:nvPr/>
        </p:nvSpPr>
        <p:spPr>
          <a:xfrm>
            <a:off x="658926" y="1196752"/>
            <a:ext cx="8496944" cy="861774"/>
          </a:xfrm>
          <a:prstGeom prst="rect">
            <a:avLst/>
          </a:prstGeom>
        </p:spPr>
        <p:txBody>
          <a:bodyPr wrap="square" anchor="t">
            <a:spAutoFit/>
          </a:bodyPr>
          <a:lstStyle/>
          <a:p>
            <a:pPr algn="ctr"/>
            <a:r>
              <a:rPr lang="en-GB" altLang="en-US" sz="3200" b="1" dirty="0">
                <a:highlight>
                  <a:srgbClr val="FFFF00"/>
                </a:highlight>
              </a:rPr>
              <a:t>Bachelor of Arts Business Management</a:t>
            </a:r>
            <a:endParaRPr lang="en-GB" sz="3200" b="1" dirty="0">
              <a:solidFill>
                <a:srgbClr val="FFFF00"/>
              </a:solidFill>
              <a:highlight>
                <a:srgbClr val="FFFF00"/>
              </a:highlight>
            </a:endParaRPr>
          </a:p>
          <a:p>
            <a:pPr algn="ctr"/>
            <a:endParaRPr lang="en-US" dirty="0"/>
          </a:p>
        </p:txBody>
      </p:sp>
    </p:spTree>
    <p:extLst>
      <p:ext uri="{BB962C8B-B14F-4D97-AF65-F5344CB8AC3E}">
        <p14:creationId xmlns:p14="http://schemas.microsoft.com/office/powerpoint/2010/main" val="14166624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1700808"/>
            <a:ext cx="8784976" cy="3528392"/>
          </a:xfrm>
        </p:spPr>
        <p:txBody>
          <a:bodyPr>
            <a:normAutofit/>
          </a:bodyPr>
          <a:lstStyle/>
          <a:p>
            <a:pPr>
              <a:buClr>
                <a:srgbClr val="007DC3"/>
              </a:buClr>
              <a:buFont typeface="Wingdings" panose="05000000000000000000" pitchFamily="2" charset="2"/>
              <a:buChar char="q"/>
            </a:pPr>
            <a:r>
              <a:rPr lang="en-GB" sz="2800" dirty="0">
                <a:cs typeface="Calibri" panose="020F0502020204030204" pitchFamily="34" charset="0"/>
              </a:rPr>
              <a:t>Business Plan and its importance</a:t>
            </a:r>
          </a:p>
          <a:p>
            <a:pPr>
              <a:buClr>
                <a:srgbClr val="007DC3"/>
              </a:buClr>
              <a:buFont typeface="Wingdings" panose="05000000000000000000" pitchFamily="2" charset="2"/>
              <a:buChar char="q"/>
            </a:pPr>
            <a:endParaRPr lang="en-GB" sz="2800" dirty="0">
              <a:cs typeface="Calibri" panose="020F0502020204030204" pitchFamily="34" charset="0"/>
            </a:endParaRPr>
          </a:p>
          <a:p>
            <a:pPr>
              <a:buClr>
                <a:srgbClr val="007DC3"/>
              </a:buClr>
              <a:buFont typeface="Wingdings" panose="05000000000000000000" pitchFamily="2" charset="2"/>
              <a:buChar char="q"/>
            </a:pPr>
            <a:r>
              <a:rPr lang="en-GB" sz="2800" dirty="0">
                <a:cs typeface="Calibri" panose="020F0502020204030204" pitchFamily="34" charset="0"/>
              </a:rPr>
              <a:t>Business ideas &amp; how to generate them</a:t>
            </a:r>
          </a:p>
          <a:p>
            <a:pPr marL="0" indent="0">
              <a:buClr>
                <a:srgbClr val="007DC3"/>
              </a:buClr>
              <a:buNone/>
            </a:pPr>
            <a:endParaRPr lang="en-GB" sz="2800" dirty="0">
              <a:cs typeface="Calibri" panose="020F0502020204030204" pitchFamily="34" charset="0"/>
            </a:endParaRPr>
          </a:p>
          <a:p>
            <a:pPr>
              <a:buClr>
                <a:srgbClr val="007DC3"/>
              </a:buClr>
              <a:buFont typeface="Wingdings" panose="05000000000000000000" pitchFamily="2" charset="2"/>
              <a:buChar char="q"/>
            </a:pPr>
            <a:r>
              <a:rPr lang="en-GB" sz="2800" dirty="0">
                <a:cs typeface="Calibri" panose="020F0502020204030204" pitchFamily="34" charset="0"/>
              </a:rPr>
              <a:t>What is Market research &amp; How it helps entrepreneurs to identify entrepreneurial opportunites </a:t>
            </a:r>
            <a:endParaRPr lang="en-GB" sz="3600" dirty="0"/>
          </a:p>
          <a:p>
            <a:pPr>
              <a:buNone/>
            </a:pPr>
            <a:endParaRPr lang="en-GB" dirty="0"/>
          </a:p>
        </p:txBody>
      </p:sp>
      <p:sp>
        <p:nvSpPr>
          <p:cNvPr id="4" name="Title 1">
            <a:extLst>
              <a:ext uri="{FF2B5EF4-FFF2-40B4-BE49-F238E27FC236}">
                <a16:creationId xmlns:a16="http://schemas.microsoft.com/office/drawing/2014/main" id="{3D9BF801-71C0-477A-A1CB-1FAF0520B39A}"/>
              </a:ext>
            </a:extLst>
          </p:cNvPr>
          <p:cNvSpPr txBox="1">
            <a:spLocks/>
          </p:cNvSpPr>
          <p:nvPr/>
        </p:nvSpPr>
        <p:spPr>
          <a:xfrm>
            <a:off x="444376" y="-30124"/>
            <a:ext cx="8229600" cy="407957"/>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Calibri" panose="020F0502020204030204" pitchFamily="34" charset="0"/>
              </a:rPr>
              <a:t>LCBB5001: Entrepreneurship</a:t>
            </a:r>
            <a:endParaRPr lang="en-GB" sz="1400" dirty="0">
              <a:solidFill>
                <a:schemeClr val="accent1">
                  <a:lumMod val="50000"/>
                </a:schemeClr>
              </a:solidFill>
              <a:cs typeface="Calibri" panose="020F0502020204030204" pitchFamily="34" charset="0"/>
            </a:endParaRPr>
          </a:p>
        </p:txBody>
      </p:sp>
      <p:sp>
        <p:nvSpPr>
          <p:cNvPr id="2" name="Title 1">
            <a:extLst>
              <a:ext uri="{FF2B5EF4-FFF2-40B4-BE49-F238E27FC236}">
                <a16:creationId xmlns:a16="http://schemas.microsoft.com/office/drawing/2014/main" id="{585D5604-D7ED-D947-682E-0D4456EB44D2}"/>
              </a:ext>
            </a:extLst>
          </p:cNvPr>
          <p:cNvSpPr>
            <a:spLocks noGrp="1"/>
          </p:cNvSpPr>
          <p:nvPr>
            <p:ph type="title"/>
          </p:nvPr>
        </p:nvSpPr>
        <p:spPr>
          <a:xfrm>
            <a:off x="734888" y="581811"/>
            <a:ext cx="8229600" cy="634082"/>
          </a:xfrm>
        </p:spPr>
        <p:txBody>
          <a:bodyPr>
            <a:noAutofit/>
          </a:bodyPr>
          <a:lstStyle/>
          <a:p>
            <a:pPr>
              <a:buNone/>
            </a:pPr>
            <a:r>
              <a:rPr lang="en-GB" sz="3200" b="1" dirty="0">
                <a:solidFill>
                  <a:srgbClr val="007DC3"/>
                </a:solidFill>
              </a:rPr>
              <a:t>Learning Outcomes for today’s session</a:t>
            </a:r>
            <a:endParaRPr lang="en-US" altLang="en-US" sz="3200" b="1" dirty="0"/>
          </a:p>
        </p:txBody>
      </p:sp>
    </p:spTree>
    <p:extLst>
      <p:ext uri="{BB962C8B-B14F-4D97-AF65-F5344CB8AC3E}">
        <p14:creationId xmlns:p14="http://schemas.microsoft.com/office/powerpoint/2010/main" val="223591643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30684" y="1027938"/>
            <a:ext cx="8856984" cy="4633309"/>
          </a:xfrm>
        </p:spPr>
        <p:txBody>
          <a:bodyPr>
            <a:normAutofit/>
          </a:bodyPr>
          <a:lstStyle/>
          <a:p>
            <a:pPr marL="355600" marR="190500" lvl="0">
              <a:spcBef>
                <a:spcPts val="345"/>
              </a:spcBef>
              <a:buClr>
                <a:srgbClr val="0070C0"/>
              </a:buClr>
              <a:buFont typeface="Wingdings"/>
              <a:buChar char=""/>
              <a:tabLst>
                <a:tab pos="354965" algn="l"/>
                <a:tab pos="355600" algn="l"/>
              </a:tabLst>
            </a:pPr>
            <a:r>
              <a:rPr lang="en-GB" sz="2400" dirty="0">
                <a:solidFill>
                  <a:prstClr val="black"/>
                </a:solidFill>
                <a:cs typeface="Arial Black"/>
              </a:rPr>
              <a:t>A  Business  Plan is a written document that  defines the goals of the business and  describes how these goals will be reached</a:t>
            </a:r>
          </a:p>
          <a:p>
            <a:pPr marL="355600" marR="190500" lvl="0">
              <a:lnSpc>
                <a:spcPts val="1939"/>
              </a:lnSpc>
              <a:spcBef>
                <a:spcPts val="345"/>
              </a:spcBef>
              <a:buClr>
                <a:srgbClr val="0070C0"/>
              </a:buClr>
              <a:buFont typeface="Wingdings"/>
              <a:buChar char=""/>
              <a:tabLst>
                <a:tab pos="354965" algn="l"/>
                <a:tab pos="355600" algn="l"/>
              </a:tabLst>
            </a:pPr>
            <a:endParaRPr lang="en-GB" sz="2400" dirty="0">
              <a:solidFill>
                <a:prstClr val="black"/>
              </a:solidFill>
              <a:cs typeface="Arial Black"/>
            </a:endParaRPr>
          </a:p>
          <a:p>
            <a:pPr marL="355600" marR="190500" lvl="0">
              <a:spcBef>
                <a:spcPts val="345"/>
              </a:spcBef>
              <a:buClr>
                <a:srgbClr val="0070C0"/>
              </a:buClr>
              <a:buFont typeface="Wingdings"/>
              <a:buChar char=""/>
              <a:tabLst>
                <a:tab pos="354965" algn="l"/>
                <a:tab pos="355600" algn="l"/>
              </a:tabLst>
            </a:pPr>
            <a:r>
              <a:rPr lang="en-GB" sz="2400" dirty="0">
                <a:solidFill>
                  <a:prstClr val="black"/>
                </a:solidFill>
                <a:cs typeface="Arial Black"/>
              </a:rPr>
              <a:t>A Business Plan is a written document which demonstrates if it is worth the investment of  money, time, effort, and energy</a:t>
            </a:r>
          </a:p>
          <a:p>
            <a:pPr marL="355600" marR="190500" lvl="0">
              <a:spcBef>
                <a:spcPts val="345"/>
              </a:spcBef>
              <a:buClr>
                <a:srgbClr val="0070C0"/>
              </a:buClr>
              <a:buFont typeface="Wingdings"/>
              <a:buChar char=""/>
              <a:tabLst>
                <a:tab pos="354965" algn="l"/>
                <a:tab pos="355600" algn="l"/>
              </a:tabLst>
            </a:pPr>
            <a:endParaRPr lang="en-GB" sz="2400" dirty="0">
              <a:solidFill>
                <a:prstClr val="black"/>
              </a:solidFill>
              <a:cs typeface="Arial Black"/>
            </a:endParaRPr>
          </a:p>
          <a:p>
            <a:pPr marL="355600" marR="190500" lvl="0">
              <a:spcBef>
                <a:spcPts val="345"/>
              </a:spcBef>
              <a:buClr>
                <a:srgbClr val="0070C0"/>
              </a:buClr>
              <a:buFont typeface="Wingdings"/>
              <a:buChar char=""/>
              <a:tabLst>
                <a:tab pos="354965" algn="l"/>
                <a:tab pos="355600" algn="l"/>
              </a:tabLst>
            </a:pPr>
            <a:r>
              <a:rPr lang="en-GB" sz="2400" dirty="0">
                <a:solidFill>
                  <a:prstClr val="black"/>
                </a:solidFill>
                <a:cs typeface="Arial Black"/>
              </a:rPr>
              <a:t>A Business Plan sets objectives, defines  budgets, engages partners, and anticipates  problems before they occur</a:t>
            </a:r>
          </a:p>
          <a:p>
            <a:pPr marL="355600" marR="190500" lvl="0">
              <a:spcBef>
                <a:spcPts val="345"/>
              </a:spcBef>
              <a:buClr>
                <a:srgbClr val="0070C0"/>
              </a:buClr>
              <a:buFont typeface="Wingdings"/>
              <a:buChar char=""/>
              <a:tabLst>
                <a:tab pos="354965" algn="l"/>
                <a:tab pos="355600" algn="l"/>
              </a:tabLst>
            </a:pPr>
            <a:endParaRPr lang="en-GB" sz="2400" dirty="0">
              <a:solidFill>
                <a:prstClr val="black"/>
              </a:solidFill>
              <a:cs typeface="Arial Black"/>
            </a:endParaRPr>
          </a:p>
          <a:p>
            <a:pPr marL="355600" marR="190500" lvl="0">
              <a:spcBef>
                <a:spcPts val="345"/>
              </a:spcBef>
              <a:buClr>
                <a:srgbClr val="0070C0"/>
              </a:buClr>
              <a:buFont typeface="Wingdings"/>
              <a:buChar char=""/>
              <a:tabLst>
                <a:tab pos="354965" algn="l"/>
                <a:tab pos="355600" algn="l"/>
              </a:tabLst>
            </a:pPr>
            <a:r>
              <a:rPr lang="en-GB" sz="2400" dirty="0">
                <a:solidFill>
                  <a:prstClr val="black"/>
                </a:solidFill>
                <a:cs typeface="Arial Black"/>
              </a:rPr>
              <a:t>A business plan is a communication tool; </a:t>
            </a:r>
            <a:r>
              <a:rPr lang="en-GB" sz="2400" b="1" dirty="0">
                <a:solidFill>
                  <a:prstClr val="black"/>
                </a:solidFill>
                <a:cs typeface="Arial Black"/>
              </a:rPr>
              <a:t>A ROAD MAP</a:t>
            </a:r>
          </a:p>
          <a:p>
            <a:pPr marL="0" indent="0">
              <a:buNone/>
            </a:pPr>
            <a:endParaRPr lang="en-US" sz="3000" dirty="0">
              <a:latin typeface="+mn-lt"/>
            </a:endParaRPr>
          </a:p>
        </p:txBody>
      </p:sp>
      <p:sp>
        <p:nvSpPr>
          <p:cNvPr id="4" name="Title 1">
            <a:extLst>
              <a:ext uri="{FF2B5EF4-FFF2-40B4-BE49-F238E27FC236}">
                <a16:creationId xmlns:a16="http://schemas.microsoft.com/office/drawing/2014/main" id="{71979D4E-22A4-42E0-9E87-225272F0474A}"/>
              </a:ext>
            </a:extLst>
          </p:cNvPr>
          <p:cNvSpPr txBox="1">
            <a:spLocks/>
          </p:cNvSpPr>
          <p:nvPr/>
        </p:nvSpPr>
        <p:spPr>
          <a:xfrm>
            <a:off x="444376" y="-30123"/>
            <a:ext cx="8229600" cy="290772"/>
          </a:xfrm>
          <a:prstGeom prst="rect">
            <a:avLst/>
          </a:prstGeom>
        </p:spPr>
        <p:txBody>
          <a:bodyPr vert="horz" lIns="91440" tIns="45720" rIns="91440" bIns="45720" rtlCol="0" anchor="b">
            <a:normAutofit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Calibri" panose="020F0502020204030204" pitchFamily="34" charset="0"/>
              </a:rPr>
              <a:t>LCBB5001: Entrepreneurship</a:t>
            </a:r>
            <a:endParaRPr lang="en-GB" sz="1400" dirty="0">
              <a:solidFill>
                <a:schemeClr val="accent1">
                  <a:lumMod val="50000"/>
                </a:schemeClr>
              </a:solidFill>
              <a:cs typeface="Calibri" panose="020F0502020204030204" pitchFamily="34" charset="0"/>
            </a:endParaRPr>
          </a:p>
        </p:txBody>
      </p:sp>
      <p:sp>
        <p:nvSpPr>
          <p:cNvPr id="2" name="Title 1">
            <a:extLst>
              <a:ext uri="{FF2B5EF4-FFF2-40B4-BE49-F238E27FC236}">
                <a16:creationId xmlns:a16="http://schemas.microsoft.com/office/drawing/2014/main" id="{904C1368-6C15-9655-93D2-99891827A1B7}"/>
              </a:ext>
            </a:extLst>
          </p:cNvPr>
          <p:cNvSpPr>
            <a:spLocks noGrp="1"/>
          </p:cNvSpPr>
          <p:nvPr>
            <p:ph type="title"/>
          </p:nvPr>
        </p:nvSpPr>
        <p:spPr>
          <a:xfrm>
            <a:off x="611560" y="377833"/>
            <a:ext cx="8229600" cy="634082"/>
          </a:xfrm>
        </p:spPr>
        <p:txBody>
          <a:bodyPr>
            <a:noAutofit/>
          </a:bodyPr>
          <a:lstStyle/>
          <a:p>
            <a:r>
              <a:rPr lang="en-US" sz="2000" dirty="0"/>
              <a:t> </a:t>
            </a:r>
            <a:r>
              <a:rPr lang="en-US" sz="3200" b="1" dirty="0">
                <a:solidFill>
                  <a:srgbClr val="007DC3"/>
                </a:solidFill>
              </a:rPr>
              <a:t>Business plan</a:t>
            </a:r>
            <a:endParaRPr lang="en-US" sz="4000" b="1" dirty="0">
              <a:solidFill>
                <a:srgbClr val="007DC3"/>
              </a:solidFill>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18AFD0-6C37-CA74-3A6F-2EE93A0EBCFD}"/>
              </a:ext>
            </a:extLst>
          </p:cNvPr>
          <p:cNvSpPr>
            <a:spLocks noGrp="1"/>
          </p:cNvSpPr>
          <p:nvPr>
            <p:ph type="title"/>
          </p:nvPr>
        </p:nvSpPr>
        <p:spPr>
          <a:xfrm>
            <a:off x="457200" y="377833"/>
            <a:ext cx="8229600" cy="634082"/>
          </a:xfrm>
        </p:spPr>
        <p:txBody>
          <a:bodyPr>
            <a:noAutofit/>
          </a:bodyPr>
          <a:lstStyle/>
          <a:p>
            <a:r>
              <a:rPr lang="en-US" sz="3200" b="1" dirty="0">
                <a:solidFill>
                  <a:srgbClr val="007DC3"/>
                </a:solidFill>
                <a:ea typeface="+mn-ea"/>
                <a:cs typeface="+mn-cs"/>
              </a:rPr>
              <a:t>Business Plan questions</a:t>
            </a:r>
            <a:endParaRPr lang="en-GB" sz="3200" dirty="0"/>
          </a:p>
        </p:txBody>
      </p:sp>
      <p:sp>
        <p:nvSpPr>
          <p:cNvPr id="3" name="Content Placeholder 2">
            <a:extLst>
              <a:ext uri="{FF2B5EF4-FFF2-40B4-BE49-F238E27FC236}">
                <a16:creationId xmlns:a16="http://schemas.microsoft.com/office/drawing/2014/main" id="{5834A7D3-A598-FF55-525B-A4702E289650}"/>
              </a:ext>
            </a:extLst>
          </p:cNvPr>
          <p:cNvSpPr>
            <a:spLocks noGrp="1"/>
          </p:cNvSpPr>
          <p:nvPr>
            <p:ph idx="1"/>
          </p:nvPr>
        </p:nvSpPr>
        <p:spPr>
          <a:xfrm>
            <a:off x="179512" y="1277124"/>
            <a:ext cx="8784976" cy="4303751"/>
          </a:xfrm>
        </p:spPr>
        <p:txBody>
          <a:bodyPr>
            <a:normAutofit/>
          </a:bodyPr>
          <a:lstStyle/>
          <a:p>
            <a:pPr lvl="0">
              <a:lnSpc>
                <a:spcPct val="107000"/>
              </a:lnSpc>
              <a:spcAft>
                <a:spcPts val="800"/>
              </a:spcAft>
              <a:buClr>
                <a:srgbClr val="0070C0"/>
              </a:buClr>
              <a:buFont typeface="Wingdings" panose="05000000000000000000" pitchFamily="2" charset="2"/>
              <a:buChar char="q"/>
            </a:pPr>
            <a:r>
              <a:rPr lang="en-GB" sz="2400" dirty="0">
                <a:solidFill>
                  <a:prstClr val="black"/>
                </a:solidFill>
                <a:ea typeface="Calibri" panose="020F0502020204030204" pitchFamily="34" charset="0"/>
                <a:cs typeface="Times New Roman" panose="02020603050405020304" pitchFamily="18" charset="0"/>
              </a:rPr>
              <a:t>What?</a:t>
            </a:r>
          </a:p>
          <a:p>
            <a:pPr lvl="0">
              <a:lnSpc>
                <a:spcPct val="107000"/>
              </a:lnSpc>
              <a:spcAft>
                <a:spcPts val="800"/>
              </a:spcAft>
              <a:buClr>
                <a:srgbClr val="0070C0"/>
              </a:buClr>
              <a:buFont typeface="Wingdings" panose="05000000000000000000" pitchFamily="2" charset="2"/>
              <a:buChar char="q"/>
            </a:pPr>
            <a:r>
              <a:rPr lang="en-GB" sz="2400" dirty="0">
                <a:solidFill>
                  <a:prstClr val="black"/>
                </a:solidFill>
                <a:ea typeface="Calibri" panose="020F0502020204030204" pitchFamily="34" charset="0"/>
                <a:cs typeface="Times New Roman" panose="02020603050405020304" pitchFamily="18" charset="0"/>
              </a:rPr>
              <a:t>How?</a:t>
            </a:r>
          </a:p>
          <a:p>
            <a:pPr lvl="0">
              <a:lnSpc>
                <a:spcPct val="107000"/>
              </a:lnSpc>
              <a:spcAft>
                <a:spcPts val="800"/>
              </a:spcAft>
              <a:buClr>
                <a:srgbClr val="0070C0"/>
              </a:buClr>
              <a:buFont typeface="Wingdings" panose="05000000000000000000" pitchFamily="2" charset="2"/>
              <a:buChar char="q"/>
            </a:pPr>
            <a:r>
              <a:rPr lang="en-GB" sz="2400" dirty="0">
                <a:solidFill>
                  <a:prstClr val="black"/>
                </a:solidFill>
                <a:ea typeface="Calibri" panose="020F0502020204030204" pitchFamily="34" charset="0"/>
                <a:cs typeface="Times New Roman" panose="02020603050405020304" pitchFamily="18" charset="0"/>
              </a:rPr>
              <a:t>Where?</a:t>
            </a:r>
          </a:p>
          <a:p>
            <a:pPr lvl="0">
              <a:lnSpc>
                <a:spcPct val="107000"/>
              </a:lnSpc>
              <a:spcAft>
                <a:spcPts val="800"/>
              </a:spcAft>
              <a:buClr>
                <a:srgbClr val="0070C0"/>
              </a:buClr>
              <a:buFont typeface="Wingdings" panose="05000000000000000000" pitchFamily="2" charset="2"/>
              <a:buChar char="q"/>
            </a:pPr>
            <a:r>
              <a:rPr lang="en-GB" sz="2400" dirty="0">
                <a:solidFill>
                  <a:prstClr val="black"/>
                </a:solidFill>
                <a:ea typeface="Calibri" panose="020F0502020204030204" pitchFamily="34" charset="0"/>
                <a:cs typeface="Times New Roman" panose="02020603050405020304" pitchFamily="18" charset="0"/>
              </a:rPr>
              <a:t>Who?</a:t>
            </a:r>
          </a:p>
          <a:p>
            <a:pPr lvl="0">
              <a:lnSpc>
                <a:spcPct val="107000"/>
              </a:lnSpc>
              <a:spcAft>
                <a:spcPts val="800"/>
              </a:spcAft>
              <a:buClr>
                <a:srgbClr val="0070C0"/>
              </a:buClr>
              <a:buFont typeface="Wingdings" panose="05000000000000000000" pitchFamily="2" charset="2"/>
              <a:buChar char="q"/>
            </a:pPr>
            <a:r>
              <a:rPr lang="en-GB" sz="2400" dirty="0">
                <a:solidFill>
                  <a:prstClr val="black"/>
                </a:solidFill>
                <a:ea typeface="Calibri" panose="020F0502020204030204" pitchFamily="34" charset="0"/>
                <a:cs typeface="Times New Roman" panose="02020603050405020304" pitchFamily="18" charset="0"/>
              </a:rPr>
              <a:t>When?</a:t>
            </a:r>
          </a:p>
          <a:p>
            <a:pPr lvl="0">
              <a:lnSpc>
                <a:spcPct val="107000"/>
              </a:lnSpc>
              <a:spcAft>
                <a:spcPts val="800"/>
              </a:spcAft>
              <a:buClr>
                <a:srgbClr val="0070C0"/>
              </a:buClr>
              <a:buFont typeface="Wingdings" panose="05000000000000000000" pitchFamily="2" charset="2"/>
              <a:buChar char="q"/>
            </a:pPr>
            <a:r>
              <a:rPr lang="en-GB" sz="2400" dirty="0">
                <a:solidFill>
                  <a:prstClr val="black"/>
                </a:solidFill>
                <a:ea typeface="Calibri" panose="020F0502020204030204" pitchFamily="34" charset="0"/>
                <a:cs typeface="Times New Roman" panose="02020603050405020304" pitchFamily="18" charset="0"/>
              </a:rPr>
              <a:t>Why?</a:t>
            </a:r>
          </a:p>
          <a:p>
            <a:pPr marL="0" lvl="0" indent="0">
              <a:lnSpc>
                <a:spcPct val="107000"/>
              </a:lnSpc>
              <a:spcAft>
                <a:spcPts val="800"/>
              </a:spcAft>
              <a:buClr>
                <a:srgbClr val="0070C0"/>
              </a:buClr>
              <a:buNone/>
            </a:pPr>
            <a:r>
              <a:rPr lang="en-GB" sz="2400" dirty="0">
                <a:solidFill>
                  <a:prstClr val="black"/>
                </a:solidFill>
                <a:ea typeface="Calibri" panose="020F0502020204030204" pitchFamily="34" charset="0"/>
                <a:cs typeface="Times New Roman" panose="02020603050405020304" pitchFamily="18" charset="0"/>
              </a:rPr>
              <a:t>Of a new business  venture</a:t>
            </a:r>
          </a:p>
          <a:p>
            <a:pPr marL="0" indent="0">
              <a:buNone/>
            </a:pPr>
            <a:endParaRPr lang="en-GB" dirty="0"/>
          </a:p>
        </p:txBody>
      </p:sp>
      <p:sp>
        <p:nvSpPr>
          <p:cNvPr id="4" name="Title 1">
            <a:extLst>
              <a:ext uri="{FF2B5EF4-FFF2-40B4-BE49-F238E27FC236}">
                <a16:creationId xmlns:a16="http://schemas.microsoft.com/office/drawing/2014/main" id="{D0C0BC10-A415-0D30-DEFF-162F22B3D7DC}"/>
              </a:ext>
            </a:extLst>
          </p:cNvPr>
          <p:cNvSpPr txBox="1">
            <a:spLocks/>
          </p:cNvSpPr>
          <p:nvPr/>
        </p:nvSpPr>
        <p:spPr>
          <a:xfrm>
            <a:off x="444376" y="-30124"/>
            <a:ext cx="8229600" cy="407957"/>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Calibri" panose="020F0502020204030204" pitchFamily="34" charset="0"/>
              </a:rPr>
              <a:t>LCBB5001: Entrepreneurship</a:t>
            </a:r>
            <a:endParaRPr lang="en-GB" sz="1400" dirty="0">
              <a:solidFill>
                <a:schemeClr val="accent1">
                  <a:lumMod val="50000"/>
                </a:schemeClr>
              </a:solidFill>
              <a:cs typeface="Calibri" panose="020F0502020204030204" pitchFamily="34" charset="0"/>
            </a:endParaRPr>
          </a:p>
        </p:txBody>
      </p:sp>
    </p:spTree>
    <p:extLst>
      <p:ext uri="{BB962C8B-B14F-4D97-AF65-F5344CB8AC3E}">
        <p14:creationId xmlns:p14="http://schemas.microsoft.com/office/powerpoint/2010/main" val="42928218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8" fill="hold"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 calcmode="lin" valueType="num">
                                      <p:cBhvr additive="base">
                                        <p:cTn id="41"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8" fill="hold" nodeType="clickEffect">
                                  <p:stCondLst>
                                    <p:cond delay="0"/>
                                  </p:stCondLst>
                                  <p:childTnLst>
                                    <p:set>
                                      <p:cBhvr>
                                        <p:cTn id="46" dur="1" fill="hold">
                                          <p:stCondLst>
                                            <p:cond delay="0"/>
                                          </p:stCondLst>
                                        </p:cTn>
                                        <p:tgtEl>
                                          <p:spTgt spid="3">
                                            <p:txEl>
                                              <p:pRg st="6" end="6"/>
                                            </p:txEl>
                                          </p:spTgt>
                                        </p:tgtEl>
                                        <p:attrNameLst>
                                          <p:attrName>style.visibility</p:attrName>
                                        </p:attrNameLst>
                                      </p:cBhvr>
                                      <p:to>
                                        <p:strVal val="visible"/>
                                      </p:to>
                                    </p:set>
                                    <p:anim calcmode="lin" valueType="num">
                                      <p:cBhvr additive="base">
                                        <p:cTn id="47" dur="50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48" dur="500" fill="hold"/>
                                        <p:tgtEl>
                                          <p:spTgt spid="3">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1196752"/>
            <a:ext cx="9036496" cy="4392488"/>
          </a:xfrm>
        </p:spPr>
        <p:txBody>
          <a:bodyPr>
            <a:normAutofit lnSpcReduction="10000"/>
          </a:bodyPr>
          <a:lstStyle/>
          <a:p>
            <a:pPr>
              <a:lnSpc>
                <a:spcPct val="107000"/>
              </a:lnSpc>
              <a:spcAft>
                <a:spcPts val="800"/>
              </a:spcAft>
              <a:buClr>
                <a:srgbClr val="0070C0"/>
              </a:buClr>
              <a:buFont typeface="Wingdings" panose="05000000000000000000" pitchFamily="2" charset="2"/>
              <a:buChar char="q"/>
            </a:pPr>
            <a:r>
              <a:rPr lang="en-GB" sz="2400" dirty="0">
                <a:ea typeface="Calibri" panose="020F0502020204030204" pitchFamily="34" charset="0"/>
                <a:cs typeface="Times New Roman" panose="02020603050405020304" pitchFamily="18" charset="0"/>
              </a:rPr>
              <a:t>Reality Check—What’s it going to take?</a:t>
            </a:r>
          </a:p>
          <a:p>
            <a:pPr>
              <a:lnSpc>
                <a:spcPct val="107000"/>
              </a:lnSpc>
              <a:spcAft>
                <a:spcPts val="800"/>
              </a:spcAft>
              <a:buClr>
                <a:srgbClr val="0070C0"/>
              </a:buClr>
              <a:buFont typeface="Wingdings" panose="05000000000000000000" pitchFamily="2" charset="2"/>
              <a:buChar char="q"/>
            </a:pPr>
            <a:r>
              <a:rPr lang="en-GB" sz="2400" dirty="0">
                <a:ea typeface="Calibri" panose="020F0502020204030204" pitchFamily="34" charset="0"/>
                <a:cs typeface="Times New Roman" panose="02020603050405020304" pitchFamily="18" charset="0"/>
              </a:rPr>
              <a:t>Guide to the Business on present and future</a:t>
            </a:r>
          </a:p>
          <a:p>
            <a:pPr>
              <a:lnSpc>
                <a:spcPct val="107000"/>
              </a:lnSpc>
              <a:spcAft>
                <a:spcPts val="800"/>
              </a:spcAft>
              <a:buClr>
                <a:srgbClr val="0070C0"/>
              </a:buClr>
              <a:buFont typeface="Wingdings" panose="05000000000000000000" pitchFamily="2" charset="2"/>
              <a:buChar char="q"/>
            </a:pPr>
            <a:r>
              <a:rPr lang="en-GB" sz="2400" dirty="0">
                <a:ea typeface="Calibri" panose="020F0502020204030204" pitchFamily="34" charset="0"/>
                <a:cs typeface="Times New Roman" panose="02020603050405020304" pitchFamily="18" charset="0"/>
              </a:rPr>
              <a:t>Statement of intent for third parties</a:t>
            </a:r>
          </a:p>
          <a:p>
            <a:pPr>
              <a:lnSpc>
                <a:spcPct val="107000"/>
              </a:lnSpc>
              <a:spcAft>
                <a:spcPts val="800"/>
              </a:spcAft>
              <a:buClr>
                <a:srgbClr val="0070C0"/>
              </a:buClr>
              <a:buFont typeface="Wingdings" panose="05000000000000000000" pitchFamily="2" charset="2"/>
              <a:buChar char="q"/>
            </a:pPr>
            <a:r>
              <a:rPr lang="en-GB" sz="2400" dirty="0">
                <a:ea typeface="Calibri" panose="020F0502020204030204" pitchFamily="34" charset="0"/>
                <a:cs typeface="Times New Roman" panose="02020603050405020304" pitchFamily="18" charset="0"/>
              </a:rPr>
              <a:t>Investors</a:t>
            </a:r>
          </a:p>
          <a:p>
            <a:pPr>
              <a:lnSpc>
                <a:spcPct val="107000"/>
              </a:lnSpc>
              <a:spcAft>
                <a:spcPts val="800"/>
              </a:spcAft>
              <a:buClr>
                <a:srgbClr val="0070C0"/>
              </a:buClr>
              <a:buFont typeface="Wingdings" panose="05000000000000000000" pitchFamily="2" charset="2"/>
              <a:buChar char="q"/>
            </a:pPr>
            <a:r>
              <a:rPr lang="en-GB" sz="2400" dirty="0">
                <a:ea typeface="Calibri" panose="020F0502020204030204" pitchFamily="34" charset="0"/>
                <a:cs typeface="Times New Roman" panose="02020603050405020304" pitchFamily="18" charset="0"/>
              </a:rPr>
              <a:t>Bankers/lenders</a:t>
            </a:r>
          </a:p>
          <a:p>
            <a:pPr>
              <a:lnSpc>
                <a:spcPct val="107000"/>
              </a:lnSpc>
              <a:spcAft>
                <a:spcPts val="800"/>
              </a:spcAft>
              <a:buClr>
                <a:srgbClr val="0070C0"/>
              </a:buClr>
              <a:buFont typeface="Wingdings" panose="05000000000000000000" pitchFamily="2" charset="2"/>
              <a:buChar char="q"/>
            </a:pPr>
            <a:r>
              <a:rPr lang="en-GB" sz="2400" dirty="0">
                <a:ea typeface="Calibri" panose="020F0502020204030204" pitchFamily="34" charset="0"/>
                <a:cs typeface="Times New Roman" panose="02020603050405020304" pitchFamily="18" charset="0"/>
              </a:rPr>
              <a:t>Potential management</a:t>
            </a:r>
          </a:p>
          <a:p>
            <a:pPr>
              <a:lnSpc>
                <a:spcPct val="107000"/>
              </a:lnSpc>
              <a:spcAft>
                <a:spcPts val="800"/>
              </a:spcAft>
              <a:buClr>
                <a:srgbClr val="0070C0"/>
              </a:buClr>
              <a:buFont typeface="Wingdings" panose="05000000000000000000" pitchFamily="2" charset="2"/>
              <a:buChar char="q"/>
            </a:pPr>
            <a:r>
              <a:rPr lang="en-GB" sz="2400" dirty="0">
                <a:ea typeface="Calibri" panose="020F0502020204030204" pitchFamily="34" charset="0"/>
                <a:cs typeface="Times New Roman" panose="02020603050405020304" pitchFamily="18" charset="0"/>
              </a:rPr>
              <a:t>Strategic partners</a:t>
            </a:r>
          </a:p>
          <a:p>
            <a:pPr>
              <a:lnSpc>
                <a:spcPct val="107000"/>
              </a:lnSpc>
              <a:spcAft>
                <a:spcPts val="800"/>
              </a:spcAft>
              <a:buClr>
                <a:srgbClr val="0070C0"/>
              </a:buClr>
              <a:buFont typeface="Wingdings" panose="05000000000000000000" pitchFamily="2" charset="2"/>
              <a:buChar char="q"/>
            </a:pPr>
            <a:r>
              <a:rPr lang="en-GB" sz="2400" dirty="0">
                <a:ea typeface="Calibri" panose="020F0502020204030204" pitchFamily="34" charset="0"/>
                <a:cs typeface="Times New Roman" panose="02020603050405020304" pitchFamily="18" charset="0"/>
              </a:rPr>
              <a:t>Suppliers</a:t>
            </a:r>
          </a:p>
          <a:p>
            <a:pPr>
              <a:buFont typeface="Wingdings" panose="05000000000000000000" pitchFamily="2" charset="2"/>
              <a:buChar char="q"/>
            </a:pPr>
            <a:endParaRPr lang="en-GB" sz="2400" dirty="0"/>
          </a:p>
        </p:txBody>
      </p:sp>
      <p:sp>
        <p:nvSpPr>
          <p:cNvPr id="2" name="Title 1">
            <a:extLst>
              <a:ext uri="{FF2B5EF4-FFF2-40B4-BE49-F238E27FC236}">
                <a16:creationId xmlns:a16="http://schemas.microsoft.com/office/drawing/2014/main" id="{3EBA4536-6441-9BAB-1BA9-3FEE57C986F1}"/>
              </a:ext>
            </a:extLst>
          </p:cNvPr>
          <p:cNvSpPr>
            <a:spLocks noGrp="1"/>
          </p:cNvSpPr>
          <p:nvPr>
            <p:ph type="title"/>
          </p:nvPr>
        </p:nvSpPr>
        <p:spPr>
          <a:xfrm>
            <a:off x="611560" y="314727"/>
            <a:ext cx="8229600" cy="539572"/>
          </a:xfrm>
        </p:spPr>
        <p:txBody>
          <a:bodyPr>
            <a:noAutofit/>
          </a:bodyPr>
          <a:lstStyle/>
          <a:p>
            <a:pPr>
              <a:lnSpc>
                <a:spcPct val="107000"/>
              </a:lnSpc>
              <a:spcAft>
                <a:spcPts val="800"/>
              </a:spcAft>
            </a:pPr>
            <a:br>
              <a:rPr lang="en-GB" sz="2800" b="1" dirty="0">
                <a:solidFill>
                  <a:srgbClr val="007DC3"/>
                </a:solidFill>
                <a:latin typeface="Calibri" panose="020F0502020204030204" pitchFamily="34" charset="0"/>
                <a:ea typeface="Calibri" panose="020F0502020204030204" pitchFamily="34" charset="0"/>
                <a:cs typeface="Times New Roman" panose="02020603050405020304" pitchFamily="18" charset="0"/>
              </a:rPr>
            </a:br>
            <a:r>
              <a:rPr lang="en-GB" sz="3200" b="1" dirty="0">
                <a:solidFill>
                  <a:srgbClr val="0070C0"/>
                </a:solidFill>
              </a:rPr>
              <a:t>Purpose of Business Plan</a:t>
            </a:r>
            <a:br>
              <a:rPr lang="en-GB" sz="2800" b="1" dirty="0">
                <a:solidFill>
                  <a:srgbClr val="007DC3"/>
                </a:solidFill>
                <a:latin typeface="Calibri" panose="020F0502020204030204" pitchFamily="34" charset="0"/>
                <a:ea typeface="Calibri" panose="020F0502020204030204" pitchFamily="34" charset="0"/>
                <a:cs typeface="Times New Roman" panose="02020603050405020304" pitchFamily="18" charset="0"/>
              </a:rPr>
            </a:br>
            <a:endParaRPr lang="en-GB" sz="2800" dirty="0">
              <a:solidFill>
                <a:srgbClr val="007DC3"/>
              </a:solidFill>
            </a:endParaRPr>
          </a:p>
        </p:txBody>
      </p:sp>
      <p:sp>
        <p:nvSpPr>
          <p:cNvPr id="5" name="Title 1">
            <a:extLst>
              <a:ext uri="{FF2B5EF4-FFF2-40B4-BE49-F238E27FC236}">
                <a16:creationId xmlns:a16="http://schemas.microsoft.com/office/drawing/2014/main" id="{DB93085F-5D10-4092-97D7-48E1B4DC608A}"/>
              </a:ext>
            </a:extLst>
          </p:cNvPr>
          <p:cNvSpPr txBox="1">
            <a:spLocks/>
          </p:cNvSpPr>
          <p:nvPr/>
        </p:nvSpPr>
        <p:spPr>
          <a:xfrm>
            <a:off x="611560" y="-99392"/>
            <a:ext cx="8229600" cy="407957"/>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00B0F0">
                    <a:lumMod val="50000"/>
                  </a:srgbClr>
                </a:solidFill>
                <a:effectLst/>
                <a:uLnTx/>
                <a:uFillTx/>
                <a:latin typeface="+mn-lt"/>
                <a:ea typeface="+mj-ea"/>
                <a:cs typeface="Calibri" panose="020F0502020204030204" pitchFamily="34" charset="0"/>
              </a:rPr>
              <a:t>LCBB5001: Entrepreneurship</a:t>
            </a:r>
            <a:endParaRPr kumimoji="0" lang="en-GB" sz="1400" b="0" i="0" u="none" strike="noStrike" kern="1200" cap="none" spc="0" normalizeH="0" baseline="0" noProof="0" dirty="0">
              <a:ln>
                <a:noFill/>
              </a:ln>
              <a:solidFill>
                <a:srgbClr val="00B0F0">
                  <a:lumMod val="50000"/>
                </a:srgbClr>
              </a:solidFill>
              <a:effectLst/>
              <a:uLnTx/>
              <a:uFillTx/>
              <a:latin typeface="+mn-lt"/>
              <a:ea typeface="+mj-ea"/>
              <a:cs typeface="Calibri" panose="020F0502020204030204" pitchFamily="34" charset="0"/>
            </a:endParaRPr>
          </a:p>
        </p:txBody>
      </p:sp>
    </p:spTree>
    <p:extLst>
      <p:ext uri="{BB962C8B-B14F-4D97-AF65-F5344CB8AC3E}">
        <p14:creationId xmlns:p14="http://schemas.microsoft.com/office/powerpoint/2010/main" val="411205127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1000"/>
                                        <p:tgtEl>
                                          <p:spTgt spid="3">
                                            <p:txEl>
                                              <p:pRg st="0" end="0"/>
                                            </p:txEl>
                                          </p:spTgt>
                                        </p:tgtEl>
                                      </p:cBhvr>
                                    </p:animEffect>
                                    <p:anim calcmode="lin" valueType="num">
                                      <p:cBhvr>
                                        <p:cTn id="12"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fade">
                                      <p:cBhvr>
                                        <p:cTn id="18" dur="1000"/>
                                        <p:tgtEl>
                                          <p:spTgt spid="3">
                                            <p:txEl>
                                              <p:pRg st="1" end="1"/>
                                            </p:txEl>
                                          </p:spTgt>
                                        </p:tgtEl>
                                      </p:cBhvr>
                                    </p:animEffect>
                                    <p:anim calcmode="lin" valueType="num">
                                      <p:cBhvr>
                                        <p:cTn id="19"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0"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Effect transition="in" filter="fade">
                                      <p:cBhvr>
                                        <p:cTn id="25" dur="1000"/>
                                        <p:tgtEl>
                                          <p:spTgt spid="3">
                                            <p:txEl>
                                              <p:pRg st="2" end="2"/>
                                            </p:txEl>
                                          </p:spTgt>
                                        </p:tgtEl>
                                      </p:cBhvr>
                                    </p:animEffect>
                                    <p:anim calcmode="lin" valueType="num">
                                      <p:cBhvr>
                                        <p:cTn id="26"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Effect transition="in" filter="fade">
                                      <p:cBhvr>
                                        <p:cTn id="32" dur="1000"/>
                                        <p:tgtEl>
                                          <p:spTgt spid="3">
                                            <p:txEl>
                                              <p:pRg st="3" end="3"/>
                                            </p:txEl>
                                          </p:spTgt>
                                        </p:tgtEl>
                                      </p:cBhvr>
                                    </p:animEffect>
                                    <p:anim calcmode="lin" valueType="num">
                                      <p:cBhvr>
                                        <p:cTn id="3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grpId="0" nodeType="clickEffect">
                                  <p:stCondLst>
                                    <p:cond delay="0"/>
                                  </p:stCondLst>
                                  <p:childTnLst>
                                    <p:set>
                                      <p:cBhvr>
                                        <p:cTn id="38" dur="1" fill="hold">
                                          <p:stCondLst>
                                            <p:cond delay="0"/>
                                          </p:stCondLst>
                                        </p:cTn>
                                        <p:tgtEl>
                                          <p:spTgt spid="3">
                                            <p:txEl>
                                              <p:pRg st="4" end="4"/>
                                            </p:txEl>
                                          </p:spTgt>
                                        </p:tgtEl>
                                        <p:attrNameLst>
                                          <p:attrName>style.visibility</p:attrName>
                                        </p:attrNameLst>
                                      </p:cBhvr>
                                      <p:to>
                                        <p:strVal val="visible"/>
                                      </p:to>
                                    </p:set>
                                    <p:animEffect transition="in" filter="fade">
                                      <p:cBhvr>
                                        <p:cTn id="39" dur="1000"/>
                                        <p:tgtEl>
                                          <p:spTgt spid="3">
                                            <p:txEl>
                                              <p:pRg st="4" end="4"/>
                                            </p:txEl>
                                          </p:spTgt>
                                        </p:tgtEl>
                                      </p:cBhvr>
                                    </p:animEffect>
                                    <p:anim calcmode="lin" valueType="num">
                                      <p:cBhvr>
                                        <p:cTn id="4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1"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42" presetClass="entr" presetSubtype="0" fill="hold" grpId="0" nodeType="clickEffect">
                                  <p:stCondLst>
                                    <p:cond delay="0"/>
                                  </p:stCondLst>
                                  <p:childTnLst>
                                    <p:set>
                                      <p:cBhvr>
                                        <p:cTn id="45" dur="1" fill="hold">
                                          <p:stCondLst>
                                            <p:cond delay="0"/>
                                          </p:stCondLst>
                                        </p:cTn>
                                        <p:tgtEl>
                                          <p:spTgt spid="3">
                                            <p:txEl>
                                              <p:pRg st="5" end="5"/>
                                            </p:txEl>
                                          </p:spTgt>
                                        </p:tgtEl>
                                        <p:attrNameLst>
                                          <p:attrName>style.visibility</p:attrName>
                                        </p:attrNameLst>
                                      </p:cBhvr>
                                      <p:to>
                                        <p:strVal val="visible"/>
                                      </p:to>
                                    </p:set>
                                    <p:animEffect transition="in" filter="fade">
                                      <p:cBhvr>
                                        <p:cTn id="46" dur="1000"/>
                                        <p:tgtEl>
                                          <p:spTgt spid="3">
                                            <p:txEl>
                                              <p:pRg st="5" end="5"/>
                                            </p:txEl>
                                          </p:spTgt>
                                        </p:tgtEl>
                                      </p:cBhvr>
                                    </p:animEffect>
                                    <p:anim calcmode="lin" valueType="num">
                                      <p:cBhvr>
                                        <p:cTn id="47"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8"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42" presetClass="entr" presetSubtype="0" fill="hold" grpId="0" nodeType="clickEffect">
                                  <p:stCondLst>
                                    <p:cond delay="0"/>
                                  </p:stCondLst>
                                  <p:childTnLst>
                                    <p:set>
                                      <p:cBhvr>
                                        <p:cTn id="52" dur="1" fill="hold">
                                          <p:stCondLst>
                                            <p:cond delay="0"/>
                                          </p:stCondLst>
                                        </p:cTn>
                                        <p:tgtEl>
                                          <p:spTgt spid="3">
                                            <p:txEl>
                                              <p:pRg st="6" end="6"/>
                                            </p:txEl>
                                          </p:spTgt>
                                        </p:tgtEl>
                                        <p:attrNameLst>
                                          <p:attrName>style.visibility</p:attrName>
                                        </p:attrNameLst>
                                      </p:cBhvr>
                                      <p:to>
                                        <p:strVal val="visible"/>
                                      </p:to>
                                    </p:set>
                                    <p:animEffect transition="in" filter="fade">
                                      <p:cBhvr>
                                        <p:cTn id="53" dur="1000"/>
                                        <p:tgtEl>
                                          <p:spTgt spid="3">
                                            <p:txEl>
                                              <p:pRg st="6" end="6"/>
                                            </p:txEl>
                                          </p:spTgt>
                                        </p:tgtEl>
                                      </p:cBhvr>
                                    </p:animEffect>
                                    <p:anim calcmode="lin" valueType="num">
                                      <p:cBhvr>
                                        <p:cTn id="54"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5"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6" fill="hold">
                      <p:stCondLst>
                        <p:cond delay="indefinite"/>
                      </p:stCondLst>
                      <p:childTnLst>
                        <p:par>
                          <p:cTn id="57" fill="hold">
                            <p:stCondLst>
                              <p:cond delay="0"/>
                            </p:stCondLst>
                            <p:childTnLst>
                              <p:par>
                                <p:cTn id="58" presetID="42" presetClass="entr" presetSubtype="0" fill="hold" grpId="0" nodeType="clickEffect">
                                  <p:stCondLst>
                                    <p:cond delay="0"/>
                                  </p:stCondLst>
                                  <p:childTnLst>
                                    <p:set>
                                      <p:cBhvr>
                                        <p:cTn id="59" dur="1" fill="hold">
                                          <p:stCondLst>
                                            <p:cond delay="0"/>
                                          </p:stCondLst>
                                        </p:cTn>
                                        <p:tgtEl>
                                          <p:spTgt spid="3">
                                            <p:txEl>
                                              <p:pRg st="7" end="7"/>
                                            </p:txEl>
                                          </p:spTgt>
                                        </p:tgtEl>
                                        <p:attrNameLst>
                                          <p:attrName>style.visibility</p:attrName>
                                        </p:attrNameLst>
                                      </p:cBhvr>
                                      <p:to>
                                        <p:strVal val="visible"/>
                                      </p:to>
                                    </p:set>
                                    <p:animEffect transition="in" filter="fade">
                                      <p:cBhvr>
                                        <p:cTn id="60" dur="1000"/>
                                        <p:tgtEl>
                                          <p:spTgt spid="3">
                                            <p:txEl>
                                              <p:pRg st="7" end="7"/>
                                            </p:txEl>
                                          </p:spTgt>
                                        </p:tgtEl>
                                      </p:cBhvr>
                                    </p:animEffect>
                                    <p:anim calcmode="lin" valueType="num">
                                      <p:cBhvr>
                                        <p:cTn id="61"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62"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799A3-CA21-44DC-9869-AB4EE6CFA0E2}"/>
              </a:ext>
            </a:extLst>
          </p:cNvPr>
          <p:cNvSpPr>
            <a:spLocks noGrp="1"/>
          </p:cNvSpPr>
          <p:nvPr>
            <p:ph type="title"/>
          </p:nvPr>
        </p:nvSpPr>
        <p:spPr>
          <a:xfrm>
            <a:off x="459254" y="619798"/>
            <a:ext cx="8229600" cy="539572"/>
          </a:xfrm>
        </p:spPr>
        <p:txBody>
          <a:bodyPr>
            <a:noAutofit/>
          </a:bodyPr>
          <a:lstStyle/>
          <a:p>
            <a:pPr>
              <a:lnSpc>
                <a:spcPct val="107000"/>
              </a:lnSpc>
              <a:spcAft>
                <a:spcPts val="800"/>
              </a:spcAft>
            </a:pPr>
            <a:br>
              <a:rPr lang="en-GB" sz="2800" b="1" dirty="0">
                <a:solidFill>
                  <a:srgbClr val="007DC3"/>
                </a:solidFill>
                <a:latin typeface="Calibri" panose="020F0502020204030204" pitchFamily="34" charset="0"/>
                <a:ea typeface="Calibri" panose="020F0502020204030204" pitchFamily="34" charset="0"/>
                <a:cs typeface="Times New Roman" panose="02020603050405020304" pitchFamily="18" charset="0"/>
              </a:rPr>
            </a:br>
            <a:r>
              <a:rPr lang="en-GB" sz="3200" b="1" dirty="0">
                <a:solidFill>
                  <a:srgbClr val="007DC3"/>
                </a:solidFill>
                <a:latin typeface="Myriad Pro"/>
                <a:ea typeface="Calibri" panose="020F0502020204030204" pitchFamily="34" charset="0"/>
                <a:cs typeface="Times New Roman" panose="02020603050405020304" pitchFamily="18" charset="0"/>
              </a:rPr>
              <a:t>Business Plan</a:t>
            </a:r>
            <a:br>
              <a:rPr lang="en-GB" sz="2800" dirty="0">
                <a:effectLst/>
                <a:latin typeface="Calibri" panose="020F0502020204030204" pitchFamily="34" charset="0"/>
                <a:ea typeface="Calibri" panose="020F0502020204030204" pitchFamily="34" charset="0"/>
                <a:cs typeface="Times New Roman" panose="02020603050405020304" pitchFamily="18" charset="0"/>
              </a:rPr>
            </a:br>
            <a:endParaRPr lang="en-GB" sz="2800" dirty="0">
              <a:solidFill>
                <a:srgbClr val="007DC3"/>
              </a:solidFill>
            </a:endParaRPr>
          </a:p>
        </p:txBody>
      </p:sp>
      <p:sp>
        <p:nvSpPr>
          <p:cNvPr id="3" name="Content Placeholder 2">
            <a:extLst>
              <a:ext uri="{FF2B5EF4-FFF2-40B4-BE49-F238E27FC236}">
                <a16:creationId xmlns:a16="http://schemas.microsoft.com/office/drawing/2014/main" id="{97380B5D-4BE8-45B3-9AD2-383F609AC92C}"/>
              </a:ext>
            </a:extLst>
          </p:cNvPr>
          <p:cNvSpPr>
            <a:spLocks noGrp="1"/>
          </p:cNvSpPr>
          <p:nvPr>
            <p:ph idx="1"/>
          </p:nvPr>
        </p:nvSpPr>
        <p:spPr>
          <a:xfrm>
            <a:off x="444376" y="1449268"/>
            <a:ext cx="8229600" cy="3923948"/>
          </a:xfrm>
        </p:spPr>
        <p:txBody>
          <a:bodyPr>
            <a:normAutofit fontScale="92500" lnSpcReduction="10000"/>
          </a:bodyPr>
          <a:lstStyle/>
          <a:p>
            <a:pPr marL="12700" indent="0" algn="ctr">
              <a:spcBef>
                <a:spcPts val="580"/>
              </a:spcBef>
              <a:buClr>
                <a:srgbClr val="006FC0"/>
              </a:buClr>
              <a:buNone/>
              <a:tabLst>
                <a:tab pos="355600" algn="l"/>
              </a:tabLst>
            </a:pPr>
            <a:r>
              <a:rPr lang="en-GB" dirty="0">
                <a:solidFill>
                  <a:prstClr val="black"/>
                </a:solidFill>
              </a:rPr>
              <a:t>Let’s watch a video to understand better</a:t>
            </a:r>
          </a:p>
          <a:p>
            <a:pPr marL="12700" lvl="0" indent="0" algn="ctr">
              <a:spcBef>
                <a:spcPts val="580"/>
              </a:spcBef>
              <a:buClr>
                <a:srgbClr val="006FC0"/>
              </a:buClr>
              <a:buNone/>
              <a:tabLst>
                <a:tab pos="355600" algn="l"/>
              </a:tabLst>
            </a:pPr>
            <a:r>
              <a:rPr lang="en-GB" dirty="0">
                <a:solidFill>
                  <a:prstClr val="black"/>
                </a:solidFill>
              </a:rPr>
              <a:t>what to write in a business plan…</a:t>
            </a:r>
          </a:p>
          <a:p>
            <a:pPr marL="12700" lvl="0" indent="0">
              <a:spcBef>
                <a:spcPts val="580"/>
              </a:spcBef>
              <a:buClr>
                <a:srgbClr val="006FC0"/>
              </a:buClr>
              <a:buNone/>
              <a:tabLst>
                <a:tab pos="355600" algn="l"/>
              </a:tabLst>
            </a:pPr>
            <a:endParaRPr lang="en-GB" dirty="0">
              <a:solidFill>
                <a:prstClr val="black"/>
              </a:solidFill>
            </a:endParaRPr>
          </a:p>
          <a:p>
            <a:pPr marL="12700" lvl="0" indent="0" algn="ctr">
              <a:spcBef>
                <a:spcPts val="580"/>
              </a:spcBef>
              <a:buClr>
                <a:srgbClr val="006FC0"/>
              </a:buClr>
              <a:buNone/>
              <a:tabLst>
                <a:tab pos="355600" algn="l"/>
              </a:tabLst>
            </a:pPr>
            <a:r>
              <a:rPr lang="en-GB" dirty="0">
                <a:solidFill>
                  <a:prstClr val="black"/>
                </a:solidFill>
                <a:hlinkClick r:id="rId2"/>
              </a:rPr>
              <a:t>https://www.youtube.com/watch?v=ZEMbKzy7FD8</a:t>
            </a:r>
            <a:endParaRPr lang="en-GB" dirty="0">
              <a:solidFill>
                <a:prstClr val="black"/>
              </a:solidFill>
            </a:endParaRPr>
          </a:p>
          <a:p>
            <a:pPr marL="12700" lvl="0" indent="0" algn="ctr">
              <a:spcBef>
                <a:spcPts val="580"/>
              </a:spcBef>
              <a:buClr>
                <a:srgbClr val="006FC0"/>
              </a:buClr>
              <a:buNone/>
              <a:tabLst>
                <a:tab pos="355600" algn="l"/>
              </a:tabLst>
            </a:pPr>
            <a:endParaRPr lang="en-GB" dirty="0">
              <a:solidFill>
                <a:prstClr val="black"/>
              </a:solidFill>
            </a:endParaRPr>
          </a:p>
          <a:p>
            <a:pPr marL="12700" lvl="0" indent="0" algn="ctr">
              <a:spcBef>
                <a:spcPts val="580"/>
              </a:spcBef>
              <a:buClr>
                <a:srgbClr val="006FC0"/>
              </a:buClr>
              <a:buNone/>
              <a:tabLst>
                <a:tab pos="355600" algn="l"/>
              </a:tabLst>
            </a:pPr>
            <a:endParaRPr lang="en-GB" dirty="0">
              <a:solidFill>
                <a:prstClr val="black"/>
              </a:solidFill>
            </a:endParaRPr>
          </a:p>
          <a:p>
            <a:pPr marL="0" indent="0" algn="ctr">
              <a:buClr>
                <a:srgbClr val="007DC3"/>
              </a:buClr>
              <a:buNone/>
            </a:pPr>
            <a:r>
              <a:rPr lang="en-GB" sz="2400" u="sng" dirty="0">
                <a:highlight>
                  <a:srgbClr val="FFFF00"/>
                </a:highlight>
              </a:rPr>
              <a:t> </a:t>
            </a:r>
          </a:p>
        </p:txBody>
      </p:sp>
      <p:sp>
        <p:nvSpPr>
          <p:cNvPr id="5" name="Title 1">
            <a:extLst>
              <a:ext uri="{FF2B5EF4-FFF2-40B4-BE49-F238E27FC236}">
                <a16:creationId xmlns:a16="http://schemas.microsoft.com/office/drawing/2014/main" id="{F8D1207B-629B-4B98-8DCD-7184862794AF}"/>
              </a:ext>
            </a:extLst>
          </p:cNvPr>
          <p:cNvSpPr txBox="1">
            <a:spLocks/>
          </p:cNvSpPr>
          <p:nvPr/>
        </p:nvSpPr>
        <p:spPr>
          <a:xfrm>
            <a:off x="444376" y="-30124"/>
            <a:ext cx="8229600" cy="407957"/>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00B0F0">
                    <a:lumMod val="50000"/>
                  </a:srgbClr>
                </a:solidFill>
                <a:effectLst/>
                <a:uLnTx/>
                <a:uFillTx/>
                <a:latin typeface="+mn-lt"/>
                <a:ea typeface="+mj-ea"/>
                <a:cs typeface="Calibri" panose="020F0502020204030204" pitchFamily="34" charset="0"/>
              </a:rPr>
              <a:t>LCBB5001: Entrepreneurship</a:t>
            </a:r>
            <a:endParaRPr kumimoji="0" lang="en-GB" sz="1400" b="0" i="0" u="none" strike="noStrike" kern="1200" cap="none" spc="0" normalizeH="0" baseline="0" noProof="0" dirty="0">
              <a:ln>
                <a:noFill/>
              </a:ln>
              <a:solidFill>
                <a:srgbClr val="00B0F0">
                  <a:lumMod val="50000"/>
                </a:srgbClr>
              </a:solidFill>
              <a:effectLst/>
              <a:uLnTx/>
              <a:uFillTx/>
              <a:latin typeface="+mn-lt"/>
              <a:ea typeface="+mj-ea"/>
              <a:cs typeface="Calibri" panose="020F0502020204030204" pitchFamily="34" charset="0"/>
            </a:endParaRPr>
          </a:p>
        </p:txBody>
      </p:sp>
    </p:spTree>
    <p:extLst>
      <p:ext uri="{BB962C8B-B14F-4D97-AF65-F5344CB8AC3E}">
        <p14:creationId xmlns:p14="http://schemas.microsoft.com/office/powerpoint/2010/main" val="315977777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582036" y="492328"/>
            <a:ext cx="3956685" cy="483234"/>
          </a:xfrm>
          <a:prstGeom prst="rect">
            <a:avLst/>
          </a:prstGeom>
        </p:spPr>
        <p:txBody>
          <a:bodyPr vert="horz" wrap="square" lIns="0" tIns="12700" rIns="0" bIns="0" rtlCol="0">
            <a:spAutoFit/>
          </a:bodyPr>
          <a:lstStyle/>
          <a:p>
            <a:pPr marL="12700">
              <a:lnSpc>
                <a:spcPct val="100000"/>
              </a:lnSpc>
              <a:spcBef>
                <a:spcPts val="100"/>
              </a:spcBef>
            </a:pPr>
            <a:r>
              <a:rPr sz="3000" u="none" spc="-50" dirty="0">
                <a:latin typeface="+mn-lt"/>
              </a:rPr>
              <a:t>Benefits </a:t>
            </a:r>
            <a:r>
              <a:rPr sz="3000" u="none" spc="380" dirty="0">
                <a:latin typeface="+mn-lt"/>
              </a:rPr>
              <a:t>&amp;</a:t>
            </a:r>
            <a:r>
              <a:rPr sz="3000" u="none" spc="-35" dirty="0">
                <a:latin typeface="+mn-lt"/>
              </a:rPr>
              <a:t> </a:t>
            </a:r>
            <a:r>
              <a:rPr lang="en-GB" sz="3000" u="none" spc="-10" dirty="0">
                <a:latin typeface="+mn-lt"/>
              </a:rPr>
              <a:t>Challenges</a:t>
            </a:r>
            <a:endParaRPr sz="3000" dirty="0">
              <a:latin typeface="+mn-lt"/>
            </a:endParaRPr>
          </a:p>
        </p:txBody>
      </p:sp>
      <p:sp>
        <p:nvSpPr>
          <p:cNvPr id="3" name="object 3"/>
          <p:cNvSpPr txBox="1"/>
          <p:nvPr/>
        </p:nvSpPr>
        <p:spPr>
          <a:xfrm>
            <a:off x="409768" y="1191577"/>
            <a:ext cx="4050029" cy="593111"/>
          </a:xfrm>
          <a:prstGeom prst="rect">
            <a:avLst/>
          </a:prstGeom>
          <a:solidFill>
            <a:srgbClr val="006FC0"/>
          </a:solidFill>
        </p:spPr>
        <p:txBody>
          <a:bodyPr vert="horz" wrap="square" lIns="0" tIns="224790" rIns="0" bIns="0" rtlCol="0">
            <a:spAutoFit/>
          </a:bodyPr>
          <a:lstStyle/>
          <a:p>
            <a:pPr algn="ctr">
              <a:lnSpc>
                <a:spcPct val="107000"/>
              </a:lnSpc>
              <a:spcAft>
                <a:spcPts val="800"/>
              </a:spcAft>
            </a:pPr>
            <a:r>
              <a:rPr lang="en-GB" sz="2400" b="1" dirty="0">
                <a:solidFill>
                  <a:schemeClr val="bg1"/>
                </a:solidFill>
                <a:effectLst/>
                <a:ea typeface="Calibri" panose="020F0502020204030204" pitchFamily="34" charset="0"/>
                <a:cs typeface="Times New Roman" panose="02020603050405020304" pitchFamily="18" charset="0"/>
              </a:rPr>
              <a:t>BENEFITS</a:t>
            </a:r>
          </a:p>
        </p:txBody>
      </p:sp>
      <p:sp>
        <p:nvSpPr>
          <p:cNvPr id="4" name="object 4"/>
          <p:cNvSpPr txBox="1"/>
          <p:nvPr/>
        </p:nvSpPr>
        <p:spPr>
          <a:xfrm>
            <a:off x="517042" y="2026727"/>
            <a:ext cx="3855085" cy="3774623"/>
          </a:xfrm>
          <a:prstGeom prst="rect">
            <a:avLst/>
          </a:prstGeom>
        </p:spPr>
        <p:txBody>
          <a:bodyPr vert="horz" wrap="square" lIns="0" tIns="42545" rIns="0" bIns="0" rtlCol="0">
            <a:spAutoFit/>
          </a:bodyPr>
          <a:lstStyle/>
          <a:p>
            <a:pPr marL="285750" indent="-285750">
              <a:lnSpc>
                <a:spcPct val="107000"/>
              </a:lnSpc>
              <a:spcAft>
                <a:spcPts val="800"/>
              </a:spcAft>
              <a:buClr>
                <a:srgbClr val="0070C0"/>
              </a:buClr>
              <a:buFont typeface="Wingdings" panose="05000000000000000000" pitchFamily="2" charset="2"/>
              <a:buChar char="q"/>
            </a:pPr>
            <a:r>
              <a:rPr lang="en-GB" dirty="0">
                <a:effectLst/>
                <a:ea typeface="Calibri" panose="020F0502020204030204" pitchFamily="34" charset="0"/>
                <a:cs typeface="Times New Roman" panose="02020603050405020304" pitchFamily="18" charset="0"/>
              </a:rPr>
              <a:t>Help get start-up funding</a:t>
            </a:r>
          </a:p>
          <a:p>
            <a:pPr marL="285750" indent="-285750">
              <a:lnSpc>
                <a:spcPct val="107000"/>
              </a:lnSpc>
              <a:spcAft>
                <a:spcPts val="800"/>
              </a:spcAft>
              <a:buClr>
                <a:srgbClr val="0070C0"/>
              </a:buClr>
              <a:buFont typeface="Wingdings" panose="05000000000000000000" pitchFamily="2" charset="2"/>
              <a:buChar char="q"/>
            </a:pPr>
            <a:r>
              <a:rPr lang="en-GB" dirty="0">
                <a:effectLst/>
                <a:ea typeface="Calibri" panose="020F0502020204030204" pitchFamily="34" charset="0"/>
                <a:cs typeface="Times New Roman" panose="02020603050405020304" pitchFamily="18" charset="0"/>
              </a:rPr>
              <a:t>Keep a business organised</a:t>
            </a:r>
          </a:p>
          <a:p>
            <a:pPr marL="285750" indent="-285750">
              <a:lnSpc>
                <a:spcPct val="107000"/>
              </a:lnSpc>
              <a:spcAft>
                <a:spcPts val="800"/>
              </a:spcAft>
              <a:buClr>
                <a:srgbClr val="0070C0"/>
              </a:buClr>
              <a:buFont typeface="Wingdings" panose="05000000000000000000" pitchFamily="2" charset="2"/>
              <a:buChar char="q"/>
            </a:pPr>
            <a:r>
              <a:rPr lang="en-GB" dirty="0">
                <a:effectLst/>
                <a:ea typeface="Calibri" panose="020F0502020204030204" pitchFamily="34" charset="0"/>
                <a:cs typeface="Times New Roman" panose="02020603050405020304" pitchFamily="18" charset="0"/>
              </a:rPr>
              <a:t>Allows success to be monitored and improvements to be made</a:t>
            </a:r>
          </a:p>
          <a:p>
            <a:pPr marL="285750" indent="-285750">
              <a:lnSpc>
                <a:spcPct val="107000"/>
              </a:lnSpc>
              <a:spcAft>
                <a:spcPts val="800"/>
              </a:spcAft>
              <a:buClr>
                <a:srgbClr val="0070C0"/>
              </a:buClr>
              <a:buFont typeface="Wingdings" panose="05000000000000000000" pitchFamily="2" charset="2"/>
              <a:buChar char="q"/>
            </a:pPr>
            <a:r>
              <a:rPr lang="en-GB" dirty="0">
                <a:effectLst/>
                <a:ea typeface="Calibri" panose="020F0502020204030204" pitchFamily="34" charset="0"/>
                <a:cs typeface="Times New Roman" panose="02020603050405020304" pitchFamily="18" charset="0"/>
              </a:rPr>
              <a:t>Clarity of direction</a:t>
            </a:r>
          </a:p>
          <a:p>
            <a:pPr marL="285750" indent="-285750">
              <a:lnSpc>
                <a:spcPct val="107000"/>
              </a:lnSpc>
              <a:spcAft>
                <a:spcPts val="800"/>
              </a:spcAft>
              <a:buClr>
                <a:srgbClr val="0070C0"/>
              </a:buClr>
              <a:buFont typeface="Wingdings" panose="05000000000000000000" pitchFamily="2" charset="2"/>
              <a:buChar char="q"/>
            </a:pPr>
            <a:r>
              <a:rPr lang="en-GB" dirty="0">
                <a:effectLst/>
                <a:ea typeface="Calibri" panose="020F0502020204030204" pitchFamily="34" charset="0"/>
                <a:cs typeface="Times New Roman" panose="02020603050405020304" pitchFamily="18" charset="0"/>
              </a:rPr>
              <a:t>Knowledge of the marketplace</a:t>
            </a:r>
          </a:p>
          <a:p>
            <a:pPr marL="285750" indent="-285750">
              <a:lnSpc>
                <a:spcPct val="107000"/>
              </a:lnSpc>
              <a:spcAft>
                <a:spcPts val="800"/>
              </a:spcAft>
              <a:buClr>
                <a:srgbClr val="0070C0"/>
              </a:buClr>
              <a:buFont typeface="Wingdings" panose="05000000000000000000" pitchFamily="2" charset="2"/>
              <a:buChar char="q"/>
            </a:pPr>
            <a:r>
              <a:rPr lang="en-GB" dirty="0">
                <a:effectLst/>
                <a:ea typeface="Calibri" panose="020F0502020204030204" pitchFamily="34" charset="0"/>
                <a:cs typeface="Times New Roman" panose="02020603050405020304" pitchFamily="18" charset="0"/>
              </a:rPr>
              <a:t>Strong commitment from stakeholders</a:t>
            </a:r>
          </a:p>
          <a:p>
            <a:pPr marL="285750" indent="-285750">
              <a:lnSpc>
                <a:spcPct val="107000"/>
              </a:lnSpc>
              <a:spcAft>
                <a:spcPts val="800"/>
              </a:spcAft>
              <a:buClr>
                <a:srgbClr val="0070C0"/>
              </a:buClr>
              <a:buFont typeface="Wingdings" panose="05000000000000000000" pitchFamily="2" charset="2"/>
              <a:buChar char="q"/>
            </a:pPr>
            <a:r>
              <a:rPr lang="en-GB" dirty="0">
                <a:effectLst/>
                <a:ea typeface="Calibri" panose="020F0502020204030204" pitchFamily="34" charset="0"/>
                <a:cs typeface="Times New Roman" panose="02020603050405020304" pitchFamily="18" charset="0"/>
              </a:rPr>
              <a:t>Attract investment</a:t>
            </a:r>
          </a:p>
          <a:p>
            <a:pPr marL="355600" indent="-342900">
              <a:lnSpc>
                <a:spcPct val="100000"/>
              </a:lnSpc>
              <a:spcBef>
                <a:spcPts val="335"/>
              </a:spcBef>
              <a:buClr>
                <a:srgbClr val="006FC0"/>
              </a:buClr>
              <a:buFont typeface="Wingdings"/>
              <a:buChar char=""/>
              <a:tabLst>
                <a:tab pos="355600" algn="l"/>
              </a:tabLst>
            </a:pPr>
            <a:endParaRPr sz="2000" dirty="0">
              <a:cs typeface="Arial Black"/>
            </a:endParaRPr>
          </a:p>
        </p:txBody>
      </p:sp>
      <p:sp>
        <p:nvSpPr>
          <p:cNvPr id="8" name="object 8"/>
          <p:cNvSpPr txBox="1"/>
          <p:nvPr/>
        </p:nvSpPr>
        <p:spPr>
          <a:xfrm>
            <a:off x="4648680" y="1191577"/>
            <a:ext cx="4041775" cy="596317"/>
          </a:xfrm>
          <a:prstGeom prst="rect">
            <a:avLst/>
          </a:prstGeom>
          <a:solidFill>
            <a:srgbClr val="006FC0"/>
          </a:solidFill>
        </p:spPr>
        <p:txBody>
          <a:bodyPr vert="horz" wrap="square" lIns="0" tIns="224790" rIns="0" bIns="0" rtlCol="0">
            <a:spAutoFit/>
          </a:bodyPr>
          <a:lstStyle/>
          <a:p>
            <a:pPr marL="1045844">
              <a:lnSpc>
                <a:spcPct val="100000"/>
              </a:lnSpc>
              <a:spcBef>
                <a:spcPts val="1770"/>
              </a:spcBef>
            </a:pPr>
            <a:r>
              <a:rPr lang="en-GB" sz="2400" b="1" dirty="0">
                <a:solidFill>
                  <a:schemeClr val="bg1"/>
                </a:solidFill>
                <a:cs typeface="Arial"/>
              </a:rPr>
              <a:t>CHALLENGES</a:t>
            </a:r>
            <a:endParaRPr sz="2400" b="1" dirty="0">
              <a:solidFill>
                <a:schemeClr val="bg1"/>
              </a:solidFill>
              <a:cs typeface="Arial"/>
            </a:endParaRPr>
          </a:p>
        </p:txBody>
      </p:sp>
      <p:sp>
        <p:nvSpPr>
          <p:cNvPr id="9" name="object 9"/>
          <p:cNvSpPr/>
          <p:nvPr/>
        </p:nvSpPr>
        <p:spPr>
          <a:xfrm>
            <a:off x="4663440" y="1872995"/>
            <a:ext cx="4041775" cy="3415665"/>
          </a:xfrm>
          <a:custGeom>
            <a:avLst/>
            <a:gdLst/>
            <a:ahLst/>
            <a:cxnLst/>
            <a:rect l="l" t="t" r="r" b="b"/>
            <a:pathLst>
              <a:path w="4041775" h="3415665">
                <a:moveTo>
                  <a:pt x="0" y="3415283"/>
                </a:moveTo>
                <a:lnTo>
                  <a:pt x="4041648" y="3415283"/>
                </a:lnTo>
                <a:lnTo>
                  <a:pt x="4041648" y="0"/>
                </a:lnTo>
                <a:lnTo>
                  <a:pt x="0" y="0"/>
                </a:lnTo>
                <a:lnTo>
                  <a:pt x="0" y="3415283"/>
                </a:lnTo>
                <a:close/>
              </a:path>
            </a:pathLst>
          </a:custGeom>
          <a:ln w="9525">
            <a:solidFill>
              <a:srgbClr val="FFFFFF"/>
            </a:solidFill>
          </a:ln>
        </p:spPr>
        <p:txBody>
          <a:bodyPr wrap="square" lIns="0" tIns="0" rIns="0" bIns="0" rtlCol="0"/>
          <a:lstStyle/>
          <a:p>
            <a:endParaRPr/>
          </a:p>
        </p:txBody>
      </p:sp>
      <p:sp>
        <p:nvSpPr>
          <p:cNvPr id="10" name="object 10"/>
          <p:cNvSpPr txBox="1"/>
          <p:nvPr/>
        </p:nvSpPr>
        <p:spPr>
          <a:xfrm>
            <a:off x="4756150" y="2204466"/>
            <a:ext cx="3858260" cy="3037755"/>
          </a:xfrm>
          <a:prstGeom prst="rect">
            <a:avLst/>
          </a:prstGeom>
        </p:spPr>
        <p:txBody>
          <a:bodyPr vert="horz" wrap="square" lIns="0" tIns="43180" rIns="0" bIns="0" rtlCol="0">
            <a:spAutoFit/>
          </a:bodyPr>
          <a:lstStyle/>
          <a:p>
            <a:pPr marL="285750" indent="-285750">
              <a:lnSpc>
                <a:spcPct val="107000"/>
              </a:lnSpc>
              <a:spcAft>
                <a:spcPts val="800"/>
              </a:spcAft>
              <a:buClr>
                <a:srgbClr val="0070C0"/>
              </a:buClr>
              <a:buFont typeface="Wingdings" panose="05000000000000000000" pitchFamily="2" charset="2"/>
              <a:buChar char="q"/>
            </a:pPr>
            <a:r>
              <a:rPr lang="en-GB" sz="1800" dirty="0">
                <a:effectLst/>
                <a:ea typeface="Calibri" panose="020F0502020204030204" pitchFamily="34" charset="0"/>
                <a:cs typeface="Times New Roman" panose="02020603050405020304" pitchFamily="18" charset="0"/>
              </a:rPr>
              <a:t>Lack of experience – people starting a business may not have required skills to write the business plan</a:t>
            </a:r>
          </a:p>
          <a:p>
            <a:pPr marL="285750" indent="-285750">
              <a:lnSpc>
                <a:spcPct val="107000"/>
              </a:lnSpc>
              <a:spcAft>
                <a:spcPts val="800"/>
              </a:spcAft>
              <a:buClr>
                <a:srgbClr val="0070C0"/>
              </a:buClr>
              <a:buFont typeface="Wingdings" panose="05000000000000000000" pitchFamily="2" charset="2"/>
              <a:buChar char="q"/>
            </a:pPr>
            <a:endParaRPr lang="en-GB" sz="1800" dirty="0">
              <a:effectLst/>
              <a:ea typeface="Calibri" panose="020F0502020204030204" pitchFamily="34" charset="0"/>
              <a:cs typeface="Times New Roman" panose="02020603050405020304" pitchFamily="18" charset="0"/>
            </a:endParaRPr>
          </a:p>
          <a:p>
            <a:pPr marL="285750" indent="-285750">
              <a:lnSpc>
                <a:spcPct val="107000"/>
              </a:lnSpc>
              <a:spcAft>
                <a:spcPts val="800"/>
              </a:spcAft>
              <a:buClr>
                <a:srgbClr val="0070C0"/>
              </a:buClr>
              <a:buFont typeface="Wingdings" panose="05000000000000000000" pitchFamily="2" charset="2"/>
              <a:buChar char="q"/>
            </a:pPr>
            <a:r>
              <a:rPr lang="en-GB" sz="1800" dirty="0">
                <a:effectLst/>
                <a:ea typeface="Calibri" panose="020F0502020204030204" pitchFamily="34" charset="0"/>
                <a:cs typeface="Times New Roman" panose="02020603050405020304" pitchFamily="18" charset="0"/>
              </a:rPr>
              <a:t>Uncertainty – not always easy to look ahead and predict what is going to happen in the market.</a:t>
            </a:r>
          </a:p>
          <a:p>
            <a:pPr marL="342900" marR="9525" indent="-343535">
              <a:lnSpc>
                <a:spcPct val="90000"/>
              </a:lnSpc>
              <a:spcBef>
                <a:spcPts val="340"/>
              </a:spcBef>
              <a:buClr>
                <a:srgbClr val="006FC0"/>
              </a:buClr>
              <a:buFont typeface="Wingdings"/>
              <a:buChar char=""/>
              <a:tabLst>
                <a:tab pos="343535" algn="l"/>
              </a:tabLst>
            </a:pPr>
            <a:endParaRPr sz="2000" dirty="0">
              <a:latin typeface="Arial Black"/>
              <a:cs typeface="Arial Black"/>
            </a:endParaRPr>
          </a:p>
        </p:txBody>
      </p:sp>
      <p:sp>
        <p:nvSpPr>
          <p:cNvPr id="11" name="object 11"/>
          <p:cNvSpPr txBox="1"/>
          <p:nvPr/>
        </p:nvSpPr>
        <p:spPr>
          <a:xfrm>
            <a:off x="1852612" y="34290"/>
            <a:ext cx="5438775" cy="228268"/>
          </a:xfrm>
          <a:prstGeom prst="rect">
            <a:avLst/>
          </a:prstGeom>
        </p:spPr>
        <p:txBody>
          <a:bodyPr vert="horz" wrap="square" lIns="0" tIns="12700" rIns="0" bIns="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00B0F0">
                    <a:lumMod val="50000"/>
                  </a:srgbClr>
                </a:solidFill>
                <a:effectLst/>
                <a:uLnTx/>
                <a:uFillTx/>
                <a:ea typeface="+mn-ea"/>
                <a:cs typeface="Calibri" panose="020F0502020204030204" pitchFamily="34" charset="0"/>
              </a:rPr>
              <a:t>LCBB5001: Entrepreneurship</a:t>
            </a:r>
            <a:endParaRPr kumimoji="0" lang="en-GB" sz="1400" b="0" i="0" u="none" strike="noStrike" kern="1200" cap="none" spc="0" normalizeH="0" baseline="0" noProof="0" dirty="0">
              <a:ln>
                <a:noFill/>
              </a:ln>
              <a:solidFill>
                <a:srgbClr val="00B0F0">
                  <a:lumMod val="50000"/>
                </a:srgbClr>
              </a:solidFill>
              <a:effectLst/>
              <a:uLnTx/>
              <a:uFillTx/>
              <a:ea typeface="+mn-ea"/>
              <a:cs typeface="Calibri" panose="020F050202020403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animBg="1"/>
      <p:bldP spid="4" grpId="0"/>
      <p:bldP spid="8" grpId="0" animBg="1"/>
      <p:bldP spid="10"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467544" y="553778"/>
            <a:ext cx="8582990" cy="382156"/>
          </a:xfrm>
          <a:prstGeom prst="rect">
            <a:avLst/>
          </a:prstGeom>
        </p:spPr>
        <p:txBody>
          <a:bodyPr vert="horz" wrap="square" lIns="0" tIns="12700" rIns="0" bIns="0" rtlCol="0">
            <a:spAutoFit/>
          </a:bodyPr>
          <a:lstStyle/>
          <a:p>
            <a:pPr marL="3695065" marR="5080" indent="-3683000">
              <a:lnSpc>
                <a:spcPct val="100000"/>
              </a:lnSpc>
              <a:spcBef>
                <a:spcPts val="100"/>
              </a:spcBef>
            </a:pPr>
            <a:r>
              <a:rPr sz="2400" b="1" spc="40" dirty="0">
                <a:solidFill>
                  <a:srgbClr val="006FC0"/>
                </a:solidFill>
                <a:cs typeface="Arial"/>
              </a:rPr>
              <a:t>Who </a:t>
            </a:r>
            <a:r>
              <a:rPr sz="2400" b="1" spc="-114" dirty="0">
                <a:solidFill>
                  <a:srgbClr val="006FC0"/>
                </a:solidFill>
                <a:cs typeface="Arial"/>
              </a:rPr>
              <a:t>Reads </a:t>
            </a:r>
            <a:r>
              <a:rPr sz="2400" b="1" spc="20" dirty="0">
                <a:solidFill>
                  <a:srgbClr val="006FC0"/>
                </a:solidFill>
                <a:cs typeface="Arial"/>
              </a:rPr>
              <a:t>the </a:t>
            </a:r>
            <a:r>
              <a:rPr sz="2400" b="1" spc="-140" dirty="0">
                <a:solidFill>
                  <a:srgbClr val="006FC0"/>
                </a:solidFill>
                <a:cs typeface="Arial"/>
              </a:rPr>
              <a:t>Business </a:t>
            </a:r>
            <a:r>
              <a:rPr sz="2400" b="1" spc="-45" dirty="0">
                <a:solidFill>
                  <a:srgbClr val="006FC0"/>
                </a:solidFill>
                <a:cs typeface="Arial"/>
              </a:rPr>
              <a:t>Plan </a:t>
            </a:r>
            <a:r>
              <a:rPr sz="2400" b="1" spc="305" dirty="0">
                <a:solidFill>
                  <a:srgbClr val="006FC0"/>
                </a:solidFill>
                <a:cs typeface="Arial"/>
              </a:rPr>
              <a:t>&amp; </a:t>
            </a:r>
            <a:r>
              <a:rPr sz="2400" b="1" spc="50" dirty="0">
                <a:solidFill>
                  <a:srgbClr val="006FC0"/>
                </a:solidFill>
                <a:cs typeface="Arial"/>
              </a:rPr>
              <a:t>What </a:t>
            </a:r>
            <a:r>
              <a:rPr sz="2400" b="1" spc="-25" dirty="0">
                <a:solidFill>
                  <a:srgbClr val="006FC0"/>
                </a:solidFill>
                <a:cs typeface="Arial"/>
              </a:rPr>
              <a:t>Are </a:t>
            </a:r>
            <a:r>
              <a:rPr sz="2400" b="1" spc="-45" dirty="0">
                <a:solidFill>
                  <a:srgbClr val="006FC0"/>
                </a:solidFill>
                <a:cs typeface="Arial"/>
              </a:rPr>
              <a:t>They</a:t>
            </a:r>
            <a:r>
              <a:rPr sz="2400" b="1" spc="-200" dirty="0">
                <a:solidFill>
                  <a:srgbClr val="006FC0"/>
                </a:solidFill>
                <a:cs typeface="Arial"/>
              </a:rPr>
              <a:t> </a:t>
            </a:r>
            <a:r>
              <a:rPr sz="2400" b="1" spc="-40" dirty="0">
                <a:solidFill>
                  <a:srgbClr val="006FC0"/>
                </a:solidFill>
                <a:cs typeface="Arial"/>
              </a:rPr>
              <a:t>Looking </a:t>
            </a:r>
            <a:r>
              <a:rPr sz="2400" b="1" spc="-155" dirty="0">
                <a:solidFill>
                  <a:srgbClr val="006FC0"/>
                </a:solidFill>
                <a:cs typeface="Arial"/>
              </a:rPr>
              <a:t>For?</a:t>
            </a:r>
            <a:endParaRPr sz="2400" dirty="0">
              <a:cs typeface="Arial"/>
            </a:endParaRPr>
          </a:p>
        </p:txBody>
      </p:sp>
      <p:graphicFrame>
        <p:nvGraphicFramePr>
          <p:cNvPr id="6" name="object 3">
            <a:extLst>
              <a:ext uri="{FF2B5EF4-FFF2-40B4-BE49-F238E27FC236}">
                <a16:creationId xmlns:a16="http://schemas.microsoft.com/office/drawing/2014/main" id="{7E5019A8-8675-46B2-9D13-9E9C3B50EBA3}"/>
              </a:ext>
            </a:extLst>
          </p:cNvPr>
          <p:cNvGraphicFramePr>
            <a:graphicFrameLocks noGrp="1"/>
          </p:cNvGraphicFramePr>
          <p:nvPr/>
        </p:nvGraphicFramePr>
        <p:xfrm>
          <a:off x="323532" y="1556740"/>
          <a:ext cx="8569325" cy="3933952"/>
        </p:xfrm>
        <a:graphic>
          <a:graphicData uri="http://schemas.openxmlformats.org/drawingml/2006/table">
            <a:tbl>
              <a:tblPr firstRow="1" bandRow="1">
                <a:tableStyleId>{2D5ABB26-0587-4C30-8999-92F81FD0307C}</a:tableStyleId>
              </a:tblPr>
              <a:tblGrid>
                <a:gridCol w="2678430">
                  <a:extLst>
                    <a:ext uri="{9D8B030D-6E8A-4147-A177-3AD203B41FA5}">
                      <a16:colId xmlns:a16="http://schemas.microsoft.com/office/drawing/2014/main" val="20000"/>
                    </a:ext>
                  </a:extLst>
                </a:gridCol>
                <a:gridCol w="5890895">
                  <a:extLst>
                    <a:ext uri="{9D8B030D-6E8A-4147-A177-3AD203B41FA5}">
                      <a16:colId xmlns:a16="http://schemas.microsoft.com/office/drawing/2014/main" val="20001"/>
                    </a:ext>
                  </a:extLst>
                </a:gridCol>
              </a:tblGrid>
              <a:tr h="781837">
                <a:tc>
                  <a:txBody>
                    <a:bodyPr/>
                    <a:lstStyle/>
                    <a:p>
                      <a:pPr marL="77470" marR="0" lvl="0" indent="0" algn="ctr" defTabSz="914400" rtl="0" eaLnBrk="1" fontAlgn="auto" latinLnBrk="0" hangingPunct="1">
                        <a:lnSpc>
                          <a:spcPct val="100000"/>
                        </a:lnSpc>
                        <a:spcBef>
                          <a:spcPts val="875"/>
                        </a:spcBef>
                        <a:spcAft>
                          <a:spcPts val="0"/>
                        </a:spcAft>
                        <a:buClrTx/>
                        <a:buSzTx/>
                        <a:buFontTx/>
                        <a:buNone/>
                        <a:tabLst/>
                        <a:defRPr/>
                      </a:pPr>
                      <a:r>
                        <a:rPr lang="en-GB" sz="1800" b="1" kern="1200" dirty="0">
                          <a:solidFill>
                            <a:schemeClr val="tx1"/>
                          </a:solidFill>
                          <a:effectLst/>
                          <a:latin typeface="+mn-lt"/>
                          <a:ea typeface="+mn-ea"/>
                          <a:cs typeface="+mn-cs"/>
                        </a:rPr>
                        <a:t>Audience</a:t>
                      </a:r>
                    </a:p>
                    <a:p>
                      <a:pPr marL="77470" algn="ctr">
                        <a:lnSpc>
                          <a:spcPct val="100000"/>
                        </a:lnSpc>
                        <a:spcBef>
                          <a:spcPts val="875"/>
                        </a:spcBef>
                      </a:pPr>
                      <a:endParaRPr sz="1800" dirty="0">
                        <a:latin typeface="Arial"/>
                        <a:cs typeface="Arial"/>
                      </a:endParaRPr>
                    </a:p>
                  </a:txBody>
                  <a:tcPr marL="0" marR="0" marT="111125" marB="0">
                    <a:lnR w="38100">
                      <a:solidFill>
                        <a:srgbClr val="FFFFFF"/>
                      </a:solidFill>
                      <a:prstDash val="solid"/>
                    </a:lnR>
                    <a:lnB w="38100">
                      <a:solidFill>
                        <a:srgbClr val="FFFFFF"/>
                      </a:solidFill>
                      <a:prstDash val="solid"/>
                    </a:lnB>
                    <a:solidFill>
                      <a:schemeClr val="bg1">
                        <a:lumMod val="65000"/>
                      </a:schemeClr>
                    </a:solidFill>
                  </a:tcPr>
                </a:tc>
                <a:tc>
                  <a:txBody>
                    <a:bodyPr/>
                    <a:lstStyle/>
                    <a:p>
                      <a:pPr marL="77470" marR="0" lvl="0" indent="0" algn="ctr" defTabSz="914400" rtl="0" eaLnBrk="1" fontAlgn="auto" latinLnBrk="0" hangingPunct="1">
                        <a:lnSpc>
                          <a:spcPct val="100000"/>
                        </a:lnSpc>
                        <a:spcBef>
                          <a:spcPts val="875"/>
                        </a:spcBef>
                        <a:spcAft>
                          <a:spcPts val="0"/>
                        </a:spcAft>
                        <a:buClrTx/>
                        <a:buSzTx/>
                        <a:buFontTx/>
                        <a:buNone/>
                        <a:tabLst/>
                        <a:defRPr/>
                      </a:pPr>
                      <a:r>
                        <a:rPr lang="en-GB" sz="2000" b="1" kern="1200" dirty="0">
                          <a:solidFill>
                            <a:schemeClr val="tx1"/>
                          </a:solidFill>
                          <a:effectLst/>
                          <a:latin typeface="+mn-lt"/>
                          <a:ea typeface="+mn-ea"/>
                          <a:cs typeface="+mn-cs"/>
                        </a:rPr>
                        <a:t>What They are Looking For</a:t>
                      </a:r>
                    </a:p>
                    <a:p>
                      <a:pPr marL="77470" algn="ctr">
                        <a:lnSpc>
                          <a:spcPct val="100000"/>
                        </a:lnSpc>
                        <a:spcBef>
                          <a:spcPts val="875"/>
                        </a:spcBef>
                      </a:pPr>
                      <a:endParaRPr sz="1800" dirty="0">
                        <a:latin typeface="Arial"/>
                        <a:cs typeface="Arial"/>
                      </a:endParaRPr>
                    </a:p>
                  </a:txBody>
                  <a:tcPr marL="0" marR="0" marT="111125" marB="0">
                    <a:lnL w="38100">
                      <a:solidFill>
                        <a:srgbClr val="FFFFFF"/>
                      </a:solidFill>
                      <a:prstDash val="solid"/>
                    </a:lnL>
                    <a:lnB w="38100">
                      <a:solidFill>
                        <a:srgbClr val="FFFFFF"/>
                      </a:solidFill>
                      <a:prstDash val="solid"/>
                    </a:lnB>
                    <a:solidFill>
                      <a:schemeClr val="bg1">
                        <a:lumMod val="65000"/>
                      </a:schemeClr>
                    </a:solidFill>
                  </a:tcPr>
                </a:tc>
                <a:extLst>
                  <a:ext uri="{0D108BD9-81ED-4DB2-BD59-A6C34878D82A}">
                    <a16:rowId xmlns:a16="http://schemas.microsoft.com/office/drawing/2014/main" val="10000"/>
                  </a:ext>
                </a:extLst>
              </a:tr>
              <a:tr h="1279271">
                <a:tc>
                  <a:txBody>
                    <a:bodyPr/>
                    <a:lstStyle/>
                    <a:p>
                      <a:pPr marL="74930" marR="0" lvl="0" indent="0" algn="ctr" defTabSz="914400" rtl="0" eaLnBrk="1" fontAlgn="auto" latinLnBrk="0" hangingPunct="1">
                        <a:lnSpc>
                          <a:spcPct val="100000"/>
                        </a:lnSpc>
                        <a:spcBef>
                          <a:spcPts val="875"/>
                        </a:spcBef>
                        <a:spcAft>
                          <a:spcPts val="0"/>
                        </a:spcAft>
                        <a:buClrTx/>
                        <a:buSzTx/>
                        <a:buFontTx/>
                        <a:buNone/>
                        <a:tabLst/>
                        <a:defRPr/>
                      </a:pPr>
                      <a:r>
                        <a:rPr lang="en-GB" sz="1800" kern="1200" dirty="0">
                          <a:solidFill>
                            <a:schemeClr val="tx1"/>
                          </a:solidFill>
                          <a:effectLst/>
                          <a:latin typeface="+mn-lt"/>
                          <a:ea typeface="+mn-ea"/>
                          <a:cs typeface="+mn-cs"/>
                        </a:rPr>
                        <a:t>Directors &amp; Employees</a:t>
                      </a:r>
                    </a:p>
                    <a:p>
                      <a:pPr marL="74930" algn="ctr">
                        <a:lnSpc>
                          <a:spcPct val="100000"/>
                        </a:lnSpc>
                        <a:spcBef>
                          <a:spcPts val="875"/>
                        </a:spcBef>
                      </a:pPr>
                      <a:endParaRPr sz="1800" dirty="0">
                        <a:latin typeface="+mn-lt"/>
                        <a:cs typeface="Arial Black"/>
                      </a:endParaRPr>
                    </a:p>
                  </a:txBody>
                  <a:tcPr marL="0" marR="0" marT="111125" marB="0">
                    <a:lnR w="38100">
                      <a:solidFill>
                        <a:srgbClr val="FFFFFF"/>
                      </a:solidFill>
                      <a:prstDash val="solid"/>
                    </a:lnR>
                    <a:lnT w="38100">
                      <a:solidFill>
                        <a:srgbClr val="FFFFFF"/>
                      </a:solidFill>
                      <a:prstDash val="solid"/>
                    </a:lnT>
                    <a:lnB w="38100">
                      <a:solidFill>
                        <a:srgbClr val="FFFFFF"/>
                      </a:solidFill>
                      <a:prstDash val="solid"/>
                    </a:lnB>
                    <a:solidFill>
                      <a:srgbClr val="D9D9D9"/>
                    </a:solidFill>
                  </a:tcPr>
                </a:tc>
                <a:tc>
                  <a:txBody>
                    <a:bodyPr/>
                    <a:lstStyle/>
                    <a:p>
                      <a:pPr algn="ctr"/>
                      <a:r>
                        <a:rPr lang="en-GB" sz="1800" kern="1200" dirty="0">
                          <a:solidFill>
                            <a:schemeClr val="tx1"/>
                          </a:solidFill>
                          <a:effectLst/>
                          <a:latin typeface="+mn-lt"/>
                          <a:ea typeface="+mn-ea"/>
                          <a:cs typeface="+mn-cs"/>
                        </a:rPr>
                        <a:t>A clearly written business plan helps the team to move forward in a consistent and purposeful manner.</a:t>
                      </a:r>
                    </a:p>
                    <a:p>
                      <a:pPr algn="ctr"/>
                      <a:r>
                        <a:rPr lang="en-GB" sz="1800" kern="1200" dirty="0">
                          <a:solidFill>
                            <a:schemeClr val="tx1"/>
                          </a:solidFill>
                          <a:effectLst/>
                          <a:latin typeface="+mn-lt"/>
                          <a:ea typeface="+mn-ea"/>
                          <a:cs typeface="+mn-cs"/>
                        </a:rPr>
                        <a:t> </a:t>
                      </a:r>
                    </a:p>
                    <a:p>
                      <a:pPr marL="78740" algn="ctr">
                        <a:lnSpc>
                          <a:spcPct val="100000"/>
                        </a:lnSpc>
                        <a:spcBef>
                          <a:spcPts val="875"/>
                        </a:spcBef>
                      </a:pPr>
                      <a:endParaRPr sz="1800" dirty="0">
                        <a:latin typeface="Arial Black"/>
                        <a:cs typeface="Arial Black"/>
                      </a:endParaRPr>
                    </a:p>
                  </a:txBody>
                  <a:tcPr marL="0" marR="0" marT="111125" marB="0">
                    <a:lnL w="38100">
                      <a:solidFill>
                        <a:srgbClr val="FFFFFF"/>
                      </a:solidFill>
                      <a:prstDash val="solid"/>
                    </a:lnL>
                    <a:lnT w="38100">
                      <a:solidFill>
                        <a:srgbClr val="FFFFFF"/>
                      </a:solidFill>
                      <a:prstDash val="solid"/>
                    </a:lnT>
                    <a:lnB w="38100">
                      <a:solidFill>
                        <a:srgbClr val="FFFFFF"/>
                      </a:solidFill>
                      <a:prstDash val="solid"/>
                    </a:lnB>
                    <a:solidFill>
                      <a:srgbClr val="D9D9D9"/>
                    </a:solidFill>
                  </a:tcPr>
                </a:tc>
                <a:extLst>
                  <a:ext uri="{0D108BD9-81ED-4DB2-BD59-A6C34878D82A}">
                    <a16:rowId xmlns:a16="http://schemas.microsoft.com/office/drawing/2014/main" val="10001"/>
                  </a:ext>
                </a:extLst>
              </a:tr>
              <a:tr h="1806702">
                <a:tc>
                  <a:txBody>
                    <a:bodyPr/>
                    <a:lstStyle/>
                    <a:p>
                      <a:pPr marL="406400" marR="0" lvl="0" indent="0" algn="ctr" defTabSz="914400" rtl="0" eaLnBrk="1" fontAlgn="auto" latinLnBrk="0" hangingPunct="1">
                        <a:lnSpc>
                          <a:spcPct val="100000"/>
                        </a:lnSpc>
                        <a:spcBef>
                          <a:spcPts val="875"/>
                        </a:spcBef>
                        <a:spcAft>
                          <a:spcPts val="0"/>
                        </a:spcAft>
                        <a:buClrTx/>
                        <a:buSzTx/>
                        <a:buFontTx/>
                        <a:buNone/>
                        <a:tabLst/>
                        <a:defRPr/>
                      </a:pPr>
                      <a:r>
                        <a:rPr lang="en-GB" sz="1800" kern="1200" dirty="0">
                          <a:solidFill>
                            <a:schemeClr val="tx1"/>
                          </a:solidFill>
                          <a:effectLst/>
                          <a:latin typeface="+mn-lt"/>
                          <a:ea typeface="+mn-ea"/>
                          <a:cs typeface="+mn-cs"/>
                        </a:rPr>
                        <a:t>Investors and other external stakeholders</a:t>
                      </a:r>
                    </a:p>
                    <a:p>
                      <a:pPr marL="406400" algn="ctr">
                        <a:lnSpc>
                          <a:spcPct val="100000"/>
                        </a:lnSpc>
                        <a:spcBef>
                          <a:spcPts val="875"/>
                        </a:spcBef>
                      </a:pPr>
                      <a:endParaRPr sz="1800" dirty="0">
                        <a:latin typeface="Arial Black"/>
                        <a:cs typeface="Arial Black"/>
                      </a:endParaRPr>
                    </a:p>
                  </a:txBody>
                  <a:tcPr marL="0" marR="0" marT="111125" marB="0">
                    <a:lnR w="38100">
                      <a:solidFill>
                        <a:srgbClr val="FFFFFF"/>
                      </a:solidFill>
                      <a:prstDash val="solid"/>
                    </a:lnR>
                    <a:lnT w="38100">
                      <a:solidFill>
                        <a:srgbClr val="FFFFFF"/>
                      </a:solidFill>
                      <a:prstDash val="solid"/>
                    </a:lnT>
                    <a:solidFill>
                      <a:srgbClr val="D9D9D9"/>
                    </a:solidFill>
                  </a:tcPr>
                </a:tc>
                <a:tc>
                  <a:txBody>
                    <a:bodyPr/>
                    <a:lstStyle/>
                    <a:p>
                      <a:pPr marL="239395" marR="156845" lvl="0" indent="635" algn="ctr" defTabSz="914400" rtl="0" eaLnBrk="1" fontAlgn="auto" latinLnBrk="0" hangingPunct="1">
                        <a:lnSpc>
                          <a:spcPct val="100000"/>
                        </a:lnSpc>
                        <a:spcBef>
                          <a:spcPts val="875"/>
                        </a:spcBef>
                        <a:spcAft>
                          <a:spcPts val="0"/>
                        </a:spcAft>
                        <a:buClrTx/>
                        <a:buSzTx/>
                        <a:buFontTx/>
                        <a:buNone/>
                        <a:tabLst/>
                        <a:defRPr/>
                      </a:pPr>
                      <a:r>
                        <a:rPr lang="en-GB" sz="1800" kern="1200" dirty="0">
                          <a:solidFill>
                            <a:schemeClr val="tx1"/>
                          </a:solidFill>
                          <a:effectLst/>
                          <a:latin typeface="+mn-lt"/>
                          <a:ea typeface="+mn-ea"/>
                          <a:cs typeface="+mn-cs"/>
                        </a:rPr>
                        <a:t>If the idea is valid, fundable and any investment amount will be wisely spent. A communication tools to other stakeholders for partnerships etc</a:t>
                      </a:r>
                    </a:p>
                    <a:p>
                      <a:pPr marL="239395" marR="156845" indent="635" algn="ctr">
                        <a:lnSpc>
                          <a:spcPct val="100000"/>
                        </a:lnSpc>
                        <a:spcBef>
                          <a:spcPts val="875"/>
                        </a:spcBef>
                      </a:pPr>
                      <a:endParaRPr sz="1800" dirty="0">
                        <a:latin typeface="Arial Black"/>
                        <a:cs typeface="Arial Black"/>
                      </a:endParaRPr>
                    </a:p>
                  </a:txBody>
                  <a:tcPr marL="0" marR="0" marT="111125" marB="0">
                    <a:lnL w="38100">
                      <a:solidFill>
                        <a:srgbClr val="FFFFFF"/>
                      </a:solidFill>
                      <a:prstDash val="solid"/>
                    </a:lnL>
                    <a:lnT w="38100">
                      <a:solidFill>
                        <a:srgbClr val="FFFFFF"/>
                      </a:solidFill>
                      <a:prstDash val="solid"/>
                    </a:lnT>
                    <a:solidFill>
                      <a:srgbClr val="D9D9D9"/>
                    </a:solidFill>
                  </a:tcPr>
                </a:tc>
                <a:extLst>
                  <a:ext uri="{0D108BD9-81ED-4DB2-BD59-A6C34878D82A}">
                    <a16:rowId xmlns:a16="http://schemas.microsoft.com/office/drawing/2014/main" val="10002"/>
                  </a:ext>
                </a:extLst>
              </a:tr>
            </a:tbl>
          </a:graphicData>
        </a:graphic>
      </p:graphicFrame>
      <p:sp>
        <p:nvSpPr>
          <p:cNvPr id="9" name="object 11">
            <a:extLst>
              <a:ext uri="{FF2B5EF4-FFF2-40B4-BE49-F238E27FC236}">
                <a16:creationId xmlns:a16="http://schemas.microsoft.com/office/drawing/2014/main" id="{7844E572-AF5E-4B2A-9FA7-B37237663DF8}"/>
              </a:ext>
            </a:extLst>
          </p:cNvPr>
          <p:cNvSpPr txBox="1"/>
          <p:nvPr/>
        </p:nvSpPr>
        <p:spPr>
          <a:xfrm>
            <a:off x="0" y="22860"/>
            <a:ext cx="9144000" cy="228268"/>
          </a:xfrm>
          <a:prstGeom prst="rect">
            <a:avLst/>
          </a:prstGeom>
        </p:spPr>
        <p:txBody>
          <a:bodyPr vert="horz" wrap="square" lIns="0" tIns="12700" rIns="0" bIns="0" rtlCol="0">
            <a:spAutoFit/>
          </a:bodyPr>
          <a:lstStyle/>
          <a:p>
            <a:pPr algn="ctr">
              <a:spcBef>
                <a:spcPts val="0"/>
              </a:spcBef>
              <a:defRPr/>
            </a:pPr>
            <a:r>
              <a:rPr lang="en-GB" sz="1400" b="1" dirty="0">
                <a:solidFill>
                  <a:schemeClr val="accent1">
                    <a:lumMod val="50000"/>
                  </a:schemeClr>
                </a:solidFill>
                <a:ea typeface="+mn-ea"/>
                <a:cs typeface="+mn-cs"/>
              </a:rPr>
              <a:t>LCBB5001: Entrepreneurship</a:t>
            </a:r>
            <a:endParaRPr lang="en-GB" sz="1400" dirty="0">
              <a:solidFill>
                <a:schemeClr val="accent1">
                  <a:lumMod val="50000"/>
                </a:schemeClr>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AA660-862B-4B99-A8FE-06377F94D100}"/>
              </a:ext>
            </a:extLst>
          </p:cNvPr>
          <p:cNvSpPr>
            <a:spLocks noGrp="1"/>
          </p:cNvSpPr>
          <p:nvPr>
            <p:ph type="title"/>
          </p:nvPr>
        </p:nvSpPr>
        <p:spPr>
          <a:xfrm>
            <a:off x="457200" y="377832"/>
            <a:ext cx="8579296" cy="1039805"/>
          </a:xfrm>
        </p:spPr>
        <p:txBody>
          <a:bodyPr>
            <a:normAutofit/>
          </a:bodyPr>
          <a:lstStyle/>
          <a:p>
            <a:r>
              <a:rPr lang="en-GB" sz="3200" b="1" dirty="0">
                <a:solidFill>
                  <a:srgbClr val="0070C0"/>
                </a:solidFill>
              </a:rPr>
              <a:t>Business Plan &amp; SMEs</a:t>
            </a:r>
          </a:p>
        </p:txBody>
      </p:sp>
      <p:sp>
        <p:nvSpPr>
          <p:cNvPr id="3" name="Content Placeholder 2">
            <a:extLst>
              <a:ext uri="{FF2B5EF4-FFF2-40B4-BE49-F238E27FC236}">
                <a16:creationId xmlns:a16="http://schemas.microsoft.com/office/drawing/2014/main" id="{07D99C50-F222-4041-9CDA-7D06D0C8C8C5}"/>
              </a:ext>
            </a:extLst>
          </p:cNvPr>
          <p:cNvSpPr>
            <a:spLocks noGrp="1"/>
          </p:cNvSpPr>
          <p:nvPr>
            <p:ph idx="1"/>
          </p:nvPr>
        </p:nvSpPr>
        <p:spPr>
          <a:xfrm>
            <a:off x="107504" y="1398292"/>
            <a:ext cx="8928992" cy="4262956"/>
          </a:xfrm>
        </p:spPr>
        <p:txBody>
          <a:bodyPr>
            <a:normAutofit fontScale="25000" lnSpcReduction="20000"/>
          </a:bodyPr>
          <a:lstStyle/>
          <a:p>
            <a:pPr>
              <a:lnSpc>
                <a:spcPct val="107000"/>
              </a:lnSpc>
              <a:spcAft>
                <a:spcPts val="800"/>
              </a:spcAft>
              <a:buClr>
                <a:srgbClr val="0070C0"/>
              </a:buClr>
              <a:buFont typeface="Wingdings" panose="05000000000000000000" pitchFamily="2" charset="2"/>
              <a:buChar char="q"/>
            </a:pPr>
            <a:r>
              <a:rPr lang="en-GB" sz="9600" dirty="0">
                <a:effectLst/>
                <a:ea typeface="Calibri" panose="020F0502020204030204" pitchFamily="34" charset="0"/>
                <a:cs typeface="Times New Roman" panose="02020603050405020304" pitchFamily="18" charset="0"/>
              </a:rPr>
              <a:t>What does the academic literature say?</a:t>
            </a:r>
          </a:p>
          <a:p>
            <a:pPr marL="0" indent="0">
              <a:lnSpc>
                <a:spcPct val="107000"/>
              </a:lnSpc>
              <a:spcAft>
                <a:spcPts val="800"/>
              </a:spcAft>
              <a:buClr>
                <a:srgbClr val="0070C0"/>
              </a:buClr>
              <a:buNone/>
            </a:pPr>
            <a:endParaRPr lang="en-GB" sz="9600" dirty="0">
              <a:effectLst/>
              <a:ea typeface="Calibri" panose="020F0502020204030204" pitchFamily="34" charset="0"/>
              <a:cs typeface="Times New Roman" panose="02020603050405020304" pitchFamily="18" charset="0"/>
            </a:endParaRPr>
          </a:p>
          <a:p>
            <a:pPr>
              <a:lnSpc>
                <a:spcPct val="107000"/>
              </a:lnSpc>
              <a:spcAft>
                <a:spcPts val="800"/>
              </a:spcAft>
              <a:buClr>
                <a:srgbClr val="0070C0"/>
              </a:buClr>
              <a:buFont typeface="Wingdings" panose="05000000000000000000" pitchFamily="2" charset="2"/>
              <a:buChar char="q"/>
            </a:pPr>
            <a:r>
              <a:rPr lang="en-GB" sz="9600" dirty="0">
                <a:effectLst/>
                <a:ea typeface="Calibri" panose="020F0502020204030204" pitchFamily="34" charset="0"/>
                <a:cs typeface="Times New Roman" panose="02020603050405020304" pitchFamily="18" charset="0"/>
              </a:rPr>
              <a:t>Less than 50% of SMEs have a business plan</a:t>
            </a:r>
          </a:p>
          <a:p>
            <a:pPr marL="0" indent="0">
              <a:lnSpc>
                <a:spcPct val="107000"/>
              </a:lnSpc>
              <a:spcAft>
                <a:spcPts val="800"/>
              </a:spcAft>
              <a:buClr>
                <a:srgbClr val="0070C0"/>
              </a:buClr>
              <a:buNone/>
            </a:pPr>
            <a:endParaRPr lang="en-GB" sz="9600" dirty="0">
              <a:effectLst/>
              <a:ea typeface="Calibri" panose="020F0502020204030204" pitchFamily="34" charset="0"/>
              <a:cs typeface="Times New Roman" panose="02020603050405020304" pitchFamily="18" charset="0"/>
            </a:endParaRPr>
          </a:p>
          <a:p>
            <a:pPr>
              <a:lnSpc>
                <a:spcPct val="107000"/>
              </a:lnSpc>
              <a:spcAft>
                <a:spcPts val="800"/>
              </a:spcAft>
              <a:buClr>
                <a:srgbClr val="0070C0"/>
              </a:buClr>
              <a:buFont typeface="Wingdings" panose="05000000000000000000" pitchFamily="2" charset="2"/>
              <a:buChar char="q"/>
            </a:pPr>
            <a:r>
              <a:rPr lang="en-GB" sz="9600" dirty="0">
                <a:effectLst/>
                <a:ea typeface="Calibri" panose="020F0502020204030204" pitchFamily="34" charset="0"/>
                <a:cs typeface="Times New Roman" panose="02020603050405020304" pitchFamily="18" charset="0"/>
              </a:rPr>
              <a:t>Only 10% had heard of a PESTEL</a:t>
            </a:r>
          </a:p>
          <a:p>
            <a:pPr marL="0" indent="0">
              <a:lnSpc>
                <a:spcPct val="107000"/>
              </a:lnSpc>
              <a:spcAft>
                <a:spcPts val="800"/>
              </a:spcAft>
              <a:buClr>
                <a:srgbClr val="0070C0"/>
              </a:buClr>
              <a:buNone/>
            </a:pPr>
            <a:endParaRPr lang="en-GB" sz="9600" dirty="0">
              <a:effectLst/>
              <a:ea typeface="Calibri" panose="020F0502020204030204" pitchFamily="34" charset="0"/>
              <a:cs typeface="Times New Roman" panose="02020603050405020304" pitchFamily="18" charset="0"/>
            </a:endParaRPr>
          </a:p>
          <a:p>
            <a:pPr>
              <a:lnSpc>
                <a:spcPct val="107000"/>
              </a:lnSpc>
              <a:spcAft>
                <a:spcPts val="800"/>
              </a:spcAft>
              <a:buClr>
                <a:srgbClr val="0070C0"/>
              </a:buClr>
              <a:buFont typeface="Wingdings" panose="05000000000000000000" pitchFamily="2" charset="2"/>
              <a:buChar char="q"/>
            </a:pPr>
            <a:r>
              <a:rPr lang="en-GB" sz="9600" dirty="0">
                <a:effectLst/>
                <a:ea typeface="Calibri" panose="020F0502020204030204" pitchFamily="34" charset="0"/>
                <a:cs typeface="Times New Roman" panose="02020603050405020304" pitchFamily="18" charset="0"/>
              </a:rPr>
              <a:t>Only 20% had heard of a SWOT</a:t>
            </a:r>
          </a:p>
          <a:p>
            <a:pPr>
              <a:lnSpc>
                <a:spcPct val="107000"/>
              </a:lnSpc>
              <a:spcAft>
                <a:spcPts val="800"/>
              </a:spcAft>
              <a:buClr>
                <a:srgbClr val="0070C0"/>
              </a:buClr>
              <a:buFont typeface="Wingdings" panose="05000000000000000000" pitchFamily="2" charset="2"/>
              <a:buChar char="q"/>
            </a:pPr>
            <a:endParaRPr lang="en-GB" sz="2800" dirty="0">
              <a:effectLst/>
              <a:ea typeface="Calibri" panose="020F0502020204030204" pitchFamily="34" charset="0"/>
              <a:cs typeface="Times New Roman" panose="02020603050405020304" pitchFamily="18" charset="0"/>
            </a:endParaRPr>
          </a:p>
          <a:p>
            <a:pPr marL="0" indent="0">
              <a:lnSpc>
                <a:spcPct val="107000"/>
              </a:lnSpc>
              <a:spcAft>
                <a:spcPts val="800"/>
              </a:spcAft>
              <a:buClr>
                <a:srgbClr val="0070C0"/>
              </a:buClr>
              <a:buNone/>
            </a:pPr>
            <a:endParaRPr lang="en-GB" sz="2800" dirty="0">
              <a:effectLst/>
              <a:ea typeface="Calibri" panose="020F0502020204030204" pitchFamily="34" charset="0"/>
              <a:cs typeface="Times New Roman" panose="02020603050405020304" pitchFamily="18" charset="0"/>
            </a:endParaRPr>
          </a:p>
          <a:p>
            <a:pPr marL="0" indent="0">
              <a:lnSpc>
                <a:spcPct val="107000"/>
              </a:lnSpc>
              <a:spcAft>
                <a:spcPts val="800"/>
              </a:spcAft>
              <a:buClr>
                <a:srgbClr val="0070C0"/>
              </a:buClr>
              <a:buNone/>
            </a:pPr>
            <a:endParaRPr lang="en-GB" sz="2800" dirty="0">
              <a:effectLst/>
              <a:ea typeface="Calibri" panose="020F0502020204030204" pitchFamily="34" charset="0"/>
              <a:cs typeface="Times New Roman" panose="02020603050405020304" pitchFamily="18" charset="0"/>
            </a:endParaRPr>
          </a:p>
          <a:p>
            <a:pPr marL="12700" indent="0" algn="r">
              <a:lnSpc>
                <a:spcPct val="100000"/>
              </a:lnSpc>
              <a:spcBef>
                <a:spcPts val="580"/>
              </a:spcBef>
              <a:buClr>
                <a:srgbClr val="006FC0"/>
              </a:buClr>
              <a:buNone/>
              <a:tabLst>
                <a:tab pos="355600" algn="l"/>
              </a:tabLst>
            </a:pPr>
            <a:r>
              <a:rPr lang="en-GB" sz="3100" dirty="0">
                <a:hlinkClick r:id="rId2"/>
              </a:rPr>
              <a:t>https://www.accountancyage.com/2020/09/03/two-thirds-of-smes-still-dont-have-a-business-plan/</a:t>
            </a:r>
            <a:r>
              <a:rPr lang="en-GB" sz="3100" dirty="0"/>
              <a:t> (Accessed, 16/01/2024)</a:t>
            </a:r>
          </a:p>
        </p:txBody>
      </p:sp>
      <p:sp>
        <p:nvSpPr>
          <p:cNvPr id="5" name="Title 1">
            <a:extLst>
              <a:ext uri="{FF2B5EF4-FFF2-40B4-BE49-F238E27FC236}">
                <a16:creationId xmlns:a16="http://schemas.microsoft.com/office/drawing/2014/main" id="{57243016-8609-4DCC-A066-5F6766944355}"/>
              </a:ext>
            </a:extLst>
          </p:cNvPr>
          <p:cNvSpPr txBox="1">
            <a:spLocks/>
          </p:cNvSpPr>
          <p:nvPr/>
        </p:nvSpPr>
        <p:spPr>
          <a:xfrm>
            <a:off x="444376" y="-30124"/>
            <a:ext cx="8229600" cy="407957"/>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LCBB5001: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742737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AA660-862B-4B99-A8FE-06377F94D100}"/>
              </a:ext>
            </a:extLst>
          </p:cNvPr>
          <p:cNvSpPr>
            <a:spLocks noGrp="1"/>
          </p:cNvSpPr>
          <p:nvPr>
            <p:ph type="title"/>
          </p:nvPr>
        </p:nvSpPr>
        <p:spPr>
          <a:xfrm>
            <a:off x="457200" y="377832"/>
            <a:ext cx="8579296" cy="1039805"/>
          </a:xfrm>
        </p:spPr>
        <p:txBody>
          <a:bodyPr>
            <a:normAutofit/>
          </a:bodyPr>
          <a:lstStyle/>
          <a:p>
            <a:r>
              <a:rPr lang="en-GB" sz="3200" b="1" dirty="0">
                <a:solidFill>
                  <a:srgbClr val="0070C0"/>
                </a:solidFill>
              </a:rPr>
              <a:t>Business Plan</a:t>
            </a:r>
          </a:p>
        </p:txBody>
      </p:sp>
      <p:sp>
        <p:nvSpPr>
          <p:cNvPr id="3" name="Content Placeholder 2">
            <a:extLst>
              <a:ext uri="{FF2B5EF4-FFF2-40B4-BE49-F238E27FC236}">
                <a16:creationId xmlns:a16="http://schemas.microsoft.com/office/drawing/2014/main" id="{07D99C50-F222-4041-9CDA-7D06D0C8C8C5}"/>
              </a:ext>
            </a:extLst>
          </p:cNvPr>
          <p:cNvSpPr>
            <a:spLocks noGrp="1"/>
          </p:cNvSpPr>
          <p:nvPr>
            <p:ph idx="1"/>
          </p:nvPr>
        </p:nvSpPr>
        <p:spPr>
          <a:xfrm>
            <a:off x="179512" y="1398292"/>
            <a:ext cx="8700144" cy="4262956"/>
          </a:xfrm>
        </p:spPr>
        <p:txBody>
          <a:bodyPr>
            <a:normAutofit/>
          </a:bodyPr>
          <a:lstStyle/>
          <a:p>
            <a:pPr marL="0" indent="0" algn="ctr">
              <a:lnSpc>
                <a:spcPct val="107000"/>
              </a:lnSpc>
              <a:spcAft>
                <a:spcPts val="800"/>
              </a:spcAft>
              <a:buClr>
                <a:srgbClr val="0070C0"/>
              </a:buClr>
              <a:buNone/>
            </a:pPr>
            <a:r>
              <a:rPr lang="en-GB" sz="2800" dirty="0">
                <a:effectLst/>
                <a:ea typeface="Calibri" panose="020F0502020204030204" pitchFamily="34" charset="0"/>
                <a:cs typeface="Times New Roman" panose="02020603050405020304" pitchFamily="18" charset="0"/>
              </a:rPr>
              <a:t> </a:t>
            </a:r>
            <a:r>
              <a:rPr lang="en-GB" sz="2800" b="1" u="sng" dirty="0">
                <a:effectLst/>
                <a:ea typeface="Calibri" panose="020F0502020204030204" pitchFamily="34" charset="0"/>
                <a:cs typeface="Times New Roman" panose="02020603050405020304" pitchFamily="18" charset="0"/>
              </a:rPr>
              <a:t>Discussion in class- 15 minutes</a:t>
            </a:r>
          </a:p>
          <a:p>
            <a:pPr marL="0" indent="0" algn="ctr">
              <a:lnSpc>
                <a:spcPct val="107000"/>
              </a:lnSpc>
              <a:spcAft>
                <a:spcPts val="800"/>
              </a:spcAft>
              <a:buClr>
                <a:srgbClr val="0070C0"/>
              </a:buClr>
              <a:buNone/>
            </a:pPr>
            <a:endParaRPr lang="en-GB" sz="2800" dirty="0">
              <a:effectLst/>
              <a:ea typeface="Calibri" panose="020F0502020204030204" pitchFamily="34" charset="0"/>
              <a:cs typeface="Times New Roman" panose="02020603050405020304" pitchFamily="18" charset="0"/>
            </a:endParaRPr>
          </a:p>
          <a:p>
            <a:pPr>
              <a:lnSpc>
                <a:spcPct val="107000"/>
              </a:lnSpc>
              <a:spcAft>
                <a:spcPts val="800"/>
              </a:spcAft>
              <a:buClr>
                <a:srgbClr val="0070C0"/>
              </a:buClr>
              <a:buFont typeface="Wingdings" panose="05000000000000000000" pitchFamily="2" charset="2"/>
              <a:buChar char="q"/>
            </a:pPr>
            <a:r>
              <a:rPr lang="en-GB" sz="2800" dirty="0"/>
              <a:t>Do you think it is important for Entrepreneurs to plan ahead? </a:t>
            </a:r>
          </a:p>
          <a:p>
            <a:pPr>
              <a:lnSpc>
                <a:spcPct val="107000"/>
              </a:lnSpc>
              <a:spcAft>
                <a:spcPts val="800"/>
              </a:spcAft>
              <a:buClr>
                <a:srgbClr val="0070C0"/>
              </a:buClr>
              <a:buFont typeface="Wingdings" panose="05000000000000000000" pitchFamily="2" charset="2"/>
              <a:buChar char="q"/>
            </a:pPr>
            <a:r>
              <a:rPr lang="en-GB" sz="2800" dirty="0">
                <a:effectLst/>
                <a:ea typeface="Calibri" panose="020F0502020204030204" pitchFamily="34" charset="0"/>
                <a:cs typeface="Times New Roman" panose="02020603050405020304" pitchFamily="18" charset="0"/>
              </a:rPr>
              <a:t>Is planning important just when you are running a company?</a:t>
            </a:r>
          </a:p>
          <a:p>
            <a:pPr marL="0" indent="0">
              <a:lnSpc>
                <a:spcPct val="107000"/>
              </a:lnSpc>
              <a:spcAft>
                <a:spcPts val="800"/>
              </a:spcAft>
              <a:buClr>
                <a:srgbClr val="0070C0"/>
              </a:buClr>
              <a:buNone/>
            </a:pPr>
            <a:endParaRPr lang="en-GB" sz="1100" dirty="0"/>
          </a:p>
        </p:txBody>
      </p:sp>
      <p:sp>
        <p:nvSpPr>
          <p:cNvPr id="5" name="Title 1">
            <a:extLst>
              <a:ext uri="{FF2B5EF4-FFF2-40B4-BE49-F238E27FC236}">
                <a16:creationId xmlns:a16="http://schemas.microsoft.com/office/drawing/2014/main" id="{57243016-8609-4DCC-A066-5F6766944355}"/>
              </a:ext>
            </a:extLst>
          </p:cNvPr>
          <p:cNvSpPr txBox="1">
            <a:spLocks/>
          </p:cNvSpPr>
          <p:nvPr/>
        </p:nvSpPr>
        <p:spPr>
          <a:xfrm>
            <a:off x="444376" y="-30124"/>
            <a:ext cx="8229600" cy="407957"/>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LCBB5001: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40580673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AA660-862B-4B99-A8FE-06377F94D100}"/>
              </a:ext>
            </a:extLst>
          </p:cNvPr>
          <p:cNvSpPr>
            <a:spLocks noGrp="1"/>
          </p:cNvSpPr>
          <p:nvPr>
            <p:ph type="title"/>
          </p:nvPr>
        </p:nvSpPr>
        <p:spPr>
          <a:xfrm>
            <a:off x="457200" y="377833"/>
            <a:ext cx="8579296" cy="602896"/>
          </a:xfrm>
        </p:spPr>
        <p:txBody>
          <a:bodyPr>
            <a:normAutofit/>
          </a:bodyPr>
          <a:lstStyle/>
          <a:p>
            <a:r>
              <a:rPr lang="en-GB" sz="2800" b="1" dirty="0">
                <a:solidFill>
                  <a:srgbClr val="0070C0"/>
                </a:solidFill>
              </a:rPr>
              <a:t>Business Plan template?</a:t>
            </a:r>
          </a:p>
        </p:txBody>
      </p:sp>
      <p:sp>
        <p:nvSpPr>
          <p:cNvPr id="3" name="Content Placeholder 2">
            <a:extLst>
              <a:ext uri="{FF2B5EF4-FFF2-40B4-BE49-F238E27FC236}">
                <a16:creationId xmlns:a16="http://schemas.microsoft.com/office/drawing/2014/main" id="{07D99C50-F222-4041-9CDA-7D06D0C8C8C5}"/>
              </a:ext>
            </a:extLst>
          </p:cNvPr>
          <p:cNvSpPr>
            <a:spLocks noGrp="1"/>
          </p:cNvSpPr>
          <p:nvPr>
            <p:ph idx="1"/>
          </p:nvPr>
        </p:nvSpPr>
        <p:spPr>
          <a:xfrm>
            <a:off x="107504" y="995991"/>
            <a:ext cx="8928992" cy="4881281"/>
          </a:xfrm>
        </p:spPr>
        <p:txBody>
          <a:bodyPr>
            <a:normAutofit/>
          </a:bodyPr>
          <a:lstStyle/>
          <a:p>
            <a:pPr>
              <a:lnSpc>
                <a:spcPct val="107000"/>
              </a:lnSpc>
              <a:spcAft>
                <a:spcPts val="800"/>
              </a:spcAft>
              <a:buClr>
                <a:srgbClr val="0070C0"/>
              </a:buClr>
              <a:buFont typeface="Wingdings" panose="05000000000000000000" pitchFamily="2" charset="2"/>
              <a:buChar char="q"/>
            </a:pPr>
            <a:endParaRPr lang="en-GB" sz="2000" dirty="0">
              <a:effectLst/>
              <a:ea typeface="Calibri" panose="020F0502020204030204" pitchFamily="34" charset="0"/>
              <a:cs typeface="Times New Roman" panose="02020603050405020304" pitchFamily="18" charset="0"/>
            </a:endParaRPr>
          </a:p>
          <a:p>
            <a:pPr>
              <a:lnSpc>
                <a:spcPct val="107000"/>
              </a:lnSpc>
              <a:spcAft>
                <a:spcPts val="800"/>
              </a:spcAft>
              <a:buClr>
                <a:srgbClr val="0070C0"/>
              </a:buClr>
              <a:buFont typeface="Wingdings" panose="05000000000000000000" pitchFamily="2" charset="2"/>
              <a:buChar char="q"/>
            </a:pPr>
            <a:r>
              <a:rPr lang="en-GB" sz="2400" dirty="0">
                <a:effectLst/>
                <a:ea typeface="Calibri" panose="020F0502020204030204" pitchFamily="34" charset="0"/>
                <a:cs typeface="Times New Roman" panose="02020603050405020304" pitchFamily="18" charset="0"/>
              </a:rPr>
              <a:t>There are many different Business plan templates to choose from available on the web. Therefore, not all business plans are the same.</a:t>
            </a:r>
          </a:p>
          <a:p>
            <a:pPr marL="0" indent="0">
              <a:lnSpc>
                <a:spcPct val="107000"/>
              </a:lnSpc>
              <a:spcAft>
                <a:spcPts val="800"/>
              </a:spcAft>
              <a:buClr>
                <a:srgbClr val="0070C0"/>
              </a:buClr>
              <a:buNone/>
            </a:pPr>
            <a:endParaRPr lang="en-GB" sz="2400" dirty="0">
              <a:effectLst/>
              <a:ea typeface="Calibri" panose="020F0502020204030204" pitchFamily="34" charset="0"/>
              <a:cs typeface="Times New Roman" panose="02020603050405020304" pitchFamily="18" charset="0"/>
            </a:endParaRPr>
          </a:p>
          <a:p>
            <a:pPr>
              <a:lnSpc>
                <a:spcPct val="107000"/>
              </a:lnSpc>
              <a:spcAft>
                <a:spcPts val="800"/>
              </a:spcAft>
              <a:buClr>
                <a:srgbClr val="0070C0"/>
              </a:buClr>
              <a:buFont typeface="Wingdings" panose="05000000000000000000" pitchFamily="2" charset="2"/>
              <a:buChar char="q"/>
            </a:pPr>
            <a:r>
              <a:rPr lang="en-GB" sz="2400" dirty="0">
                <a:ea typeface="Calibri" panose="020F0502020204030204" pitchFamily="34" charset="0"/>
                <a:cs typeface="Times New Roman" panose="02020603050405020304" pitchFamily="18" charset="0"/>
              </a:rPr>
              <a:t>However, the business plan should not be more that 4-9 pages maximum expect if you are attaching test results. Nobody reads 50 pages business plans.</a:t>
            </a:r>
          </a:p>
          <a:p>
            <a:pPr marL="0" indent="0">
              <a:lnSpc>
                <a:spcPct val="107000"/>
              </a:lnSpc>
              <a:spcAft>
                <a:spcPts val="800"/>
              </a:spcAft>
              <a:buClr>
                <a:srgbClr val="0070C0"/>
              </a:buClr>
              <a:buNone/>
            </a:pPr>
            <a:endParaRPr lang="en-GB" dirty="0"/>
          </a:p>
        </p:txBody>
      </p:sp>
      <p:sp>
        <p:nvSpPr>
          <p:cNvPr id="5" name="Title 1">
            <a:extLst>
              <a:ext uri="{FF2B5EF4-FFF2-40B4-BE49-F238E27FC236}">
                <a16:creationId xmlns:a16="http://schemas.microsoft.com/office/drawing/2014/main" id="{57243016-8609-4DCC-A066-5F6766944355}"/>
              </a:ext>
            </a:extLst>
          </p:cNvPr>
          <p:cNvSpPr txBox="1">
            <a:spLocks/>
          </p:cNvSpPr>
          <p:nvPr/>
        </p:nvSpPr>
        <p:spPr>
          <a:xfrm>
            <a:off x="444376" y="-30123"/>
            <a:ext cx="8229600" cy="290772"/>
          </a:xfrm>
          <a:prstGeom prst="rect">
            <a:avLst/>
          </a:prstGeom>
        </p:spPr>
        <p:txBody>
          <a:bodyPr vert="horz" lIns="91440" tIns="45720" rIns="91440" bIns="45720" rtlCol="0" anchor="b">
            <a:normAutofit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LCBB5001: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170632702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AA660-862B-4B99-A8FE-06377F94D100}"/>
              </a:ext>
            </a:extLst>
          </p:cNvPr>
          <p:cNvSpPr>
            <a:spLocks noGrp="1"/>
          </p:cNvSpPr>
          <p:nvPr>
            <p:ph type="title"/>
          </p:nvPr>
        </p:nvSpPr>
        <p:spPr>
          <a:xfrm>
            <a:off x="457200" y="377833"/>
            <a:ext cx="8579296" cy="602896"/>
          </a:xfrm>
        </p:spPr>
        <p:txBody>
          <a:bodyPr>
            <a:normAutofit/>
          </a:bodyPr>
          <a:lstStyle/>
          <a:p>
            <a:r>
              <a:rPr lang="en-GB" sz="2800" b="1" dirty="0">
                <a:solidFill>
                  <a:srgbClr val="0070C0"/>
                </a:solidFill>
              </a:rPr>
              <a:t>Business Plan sections?</a:t>
            </a:r>
          </a:p>
        </p:txBody>
      </p:sp>
      <p:sp>
        <p:nvSpPr>
          <p:cNvPr id="3" name="Content Placeholder 2">
            <a:extLst>
              <a:ext uri="{FF2B5EF4-FFF2-40B4-BE49-F238E27FC236}">
                <a16:creationId xmlns:a16="http://schemas.microsoft.com/office/drawing/2014/main" id="{07D99C50-F222-4041-9CDA-7D06D0C8C8C5}"/>
              </a:ext>
            </a:extLst>
          </p:cNvPr>
          <p:cNvSpPr>
            <a:spLocks noGrp="1"/>
          </p:cNvSpPr>
          <p:nvPr>
            <p:ph idx="1"/>
          </p:nvPr>
        </p:nvSpPr>
        <p:spPr>
          <a:xfrm>
            <a:off x="107504" y="995991"/>
            <a:ext cx="9361040" cy="4881281"/>
          </a:xfrm>
        </p:spPr>
        <p:txBody>
          <a:bodyPr>
            <a:normAutofit/>
          </a:bodyPr>
          <a:lstStyle/>
          <a:p>
            <a:pPr marL="0" indent="0">
              <a:lnSpc>
                <a:spcPct val="107000"/>
              </a:lnSpc>
              <a:spcAft>
                <a:spcPts val="800"/>
              </a:spcAft>
              <a:buClr>
                <a:srgbClr val="0070C0"/>
              </a:buClr>
              <a:buNone/>
            </a:pPr>
            <a:r>
              <a:rPr lang="en-GB" sz="2000" u="sng" dirty="0">
                <a:ea typeface="Calibri" panose="020F0502020204030204" pitchFamily="34" charset="0"/>
                <a:cs typeface="Times New Roman" panose="02020603050405020304" pitchFamily="18" charset="0"/>
              </a:rPr>
              <a:t>A business plan regardless of business idea should include the follow sections:</a:t>
            </a:r>
            <a:endParaRPr lang="en-GB" sz="2000" u="sng" dirty="0">
              <a:effectLst/>
              <a:ea typeface="Calibri" panose="020F0502020204030204" pitchFamily="34" charset="0"/>
              <a:cs typeface="Times New Roman" panose="02020603050405020304" pitchFamily="18" charset="0"/>
            </a:endParaRPr>
          </a:p>
          <a:p>
            <a:pPr marL="0" indent="0">
              <a:lnSpc>
                <a:spcPct val="107000"/>
              </a:lnSpc>
              <a:spcAft>
                <a:spcPts val="800"/>
              </a:spcAft>
              <a:buClr>
                <a:srgbClr val="0070C0"/>
              </a:buClr>
              <a:buNone/>
            </a:pPr>
            <a:endParaRPr lang="en-GB" sz="2800" dirty="0">
              <a:effectLst/>
              <a:ea typeface="Calibri" panose="020F0502020204030204" pitchFamily="34" charset="0"/>
              <a:cs typeface="Times New Roman" panose="02020603050405020304" pitchFamily="18" charset="0"/>
            </a:endParaRPr>
          </a:p>
          <a:p>
            <a:pPr marL="355600" indent="-342900">
              <a:lnSpc>
                <a:spcPct val="100000"/>
              </a:lnSpc>
              <a:spcBef>
                <a:spcPts val="580"/>
              </a:spcBef>
              <a:buClr>
                <a:srgbClr val="006FC0"/>
              </a:buClr>
              <a:buFont typeface="Wingdings"/>
              <a:buChar char=""/>
              <a:tabLst>
                <a:tab pos="355600" algn="l"/>
              </a:tabLst>
            </a:pPr>
            <a:endParaRPr lang="en-GB" dirty="0"/>
          </a:p>
        </p:txBody>
      </p:sp>
      <p:sp>
        <p:nvSpPr>
          <p:cNvPr id="5" name="Title 1">
            <a:extLst>
              <a:ext uri="{FF2B5EF4-FFF2-40B4-BE49-F238E27FC236}">
                <a16:creationId xmlns:a16="http://schemas.microsoft.com/office/drawing/2014/main" id="{57243016-8609-4DCC-A066-5F6766944355}"/>
              </a:ext>
            </a:extLst>
          </p:cNvPr>
          <p:cNvSpPr txBox="1">
            <a:spLocks/>
          </p:cNvSpPr>
          <p:nvPr/>
        </p:nvSpPr>
        <p:spPr>
          <a:xfrm>
            <a:off x="444376" y="-30123"/>
            <a:ext cx="8229600" cy="290772"/>
          </a:xfrm>
          <a:prstGeom prst="rect">
            <a:avLst/>
          </a:prstGeom>
        </p:spPr>
        <p:txBody>
          <a:bodyPr vert="horz" lIns="91440" tIns="45720" rIns="91440" bIns="45720" rtlCol="0" anchor="b">
            <a:normAutofit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LCBB5001: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29B60264-1C1F-6BFD-1585-9EE1D64A04DF}"/>
              </a:ext>
            </a:extLst>
          </p:cNvPr>
          <p:cNvSpPr txBox="1"/>
          <p:nvPr/>
        </p:nvSpPr>
        <p:spPr>
          <a:xfrm>
            <a:off x="107504" y="1598887"/>
            <a:ext cx="9145016" cy="4019947"/>
          </a:xfrm>
          <a:prstGeom prst="rect">
            <a:avLst/>
          </a:prstGeom>
          <a:noFill/>
        </p:spPr>
        <p:txBody>
          <a:bodyPr wrap="square" rtlCol="0">
            <a:spAutoFit/>
          </a:bodyPr>
          <a:lstStyle/>
          <a:p>
            <a:pPr marL="457200" lvl="0" indent="-457200">
              <a:lnSpc>
                <a:spcPct val="107000"/>
              </a:lnSpc>
              <a:buClr>
                <a:schemeClr val="tx1"/>
              </a:buClr>
              <a:buSzPct val="102000"/>
              <a:buFont typeface="+mj-lt"/>
              <a:buAutoNum type="arabicPeriod"/>
            </a:pPr>
            <a:r>
              <a:rPr lang="en-GB" sz="2000" dirty="0">
                <a:effectLst/>
                <a:latin typeface="+mj-lt"/>
                <a:ea typeface="Calibri" panose="020F0502020204030204" pitchFamily="34" charset="0"/>
                <a:cs typeface="Times New Roman" panose="02020603050405020304" pitchFamily="18" charset="0"/>
              </a:rPr>
              <a:t>Overview of the business idea-product/service- aims/objectives</a:t>
            </a:r>
          </a:p>
          <a:p>
            <a:pPr marL="457200" lvl="0" indent="-457200">
              <a:lnSpc>
                <a:spcPct val="107000"/>
              </a:lnSpc>
              <a:buClr>
                <a:schemeClr val="tx1"/>
              </a:buClr>
              <a:buSzPct val="102000"/>
              <a:buFont typeface="+mj-lt"/>
              <a:buAutoNum type="arabicPeriod"/>
            </a:pPr>
            <a:r>
              <a:rPr lang="en-GB" sz="2000" dirty="0">
                <a:effectLst/>
                <a:latin typeface="+mj-lt"/>
                <a:ea typeface="Calibri" panose="020F0502020204030204" pitchFamily="34" charset="0"/>
                <a:cs typeface="Times New Roman" panose="02020603050405020304" pitchFamily="18" charset="0"/>
              </a:rPr>
              <a:t>Ownership, staffing, physical location, </a:t>
            </a:r>
          </a:p>
          <a:p>
            <a:pPr marL="457200" lvl="0" indent="-457200">
              <a:lnSpc>
                <a:spcPct val="107000"/>
              </a:lnSpc>
              <a:buClr>
                <a:schemeClr val="tx1"/>
              </a:buClr>
              <a:buSzPct val="102000"/>
              <a:buFont typeface="+mj-lt"/>
              <a:buAutoNum type="arabicPeriod"/>
            </a:pPr>
            <a:r>
              <a:rPr lang="en-GB" sz="2000" dirty="0">
                <a:latin typeface="+mj-lt"/>
                <a:ea typeface="Calibri" panose="020F0502020204030204" pitchFamily="34" charset="0"/>
                <a:cs typeface="Times New Roman" panose="02020603050405020304" pitchFamily="18" charset="0"/>
              </a:rPr>
              <a:t>L</a:t>
            </a:r>
            <a:r>
              <a:rPr lang="en-GB" sz="2000" dirty="0">
                <a:effectLst/>
                <a:latin typeface="+mj-lt"/>
                <a:ea typeface="Calibri" panose="020F0502020204030204" pitchFamily="34" charset="0"/>
                <a:cs typeface="Times New Roman" panose="02020603050405020304" pitchFamily="18" charset="0"/>
              </a:rPr>
              <a:t>egal entity &amp; requirements,(insurances, licencing, patents, logo etc)</a:t>
            </a:r>
          </a:p>
          <a:p>
            <a:pPr marL="457200" lvl="0" indent="-457200">
              <a:lnSpc>
                <a:spcPct val="107000"/>
              </a:lnSpc>
              <a:buClr>
                <a:schemeClr val="tx1"/>
              </a:buClr>
              <a:buSzPct val="102000"/>
              <a:buFont typeface="+mj-lt"/>
              <a:buAutoNum type="arabicPeriod"/>
            </a:pPr>
            <a:r>
              <a:rPr lang="en-GB" sz="2000" dirty="0">
                <a:latin typeface="+mj-lt"/>
                <a:ea typeface="Calibri" panose="020F0502020204030204" pitchFamily="34" charset="0"/>
                <a:cs typeface="Times New Roman" panose="02020603050405020304" pitchFamily="18" charset="0"/>
              </a:rPr>
              <a:t>USP- Unique Selling Point- all companies have</a:t>
            </a:r>
            <a:endParaRPr lang="en-GB" sz="2000" dirty="0">
              <a:effectLst/>
              <a:latin typeface="+mj-lt"/>
              <a:ea typeface="Calibri" panose="020F0502020204030204" pitchFamily="34" charset="0"/>
              <a:cs typeface="Times New Roman" panose="02020603050405020304" pitchFamily="18" charset="0"/>
            </a:endParaRPr>
          </a:p>
          <a:p>
            <a:pPr marL="457200" lvl="0" indent="-457200">
              <a:lnSpc>
                <a:spcPct val="107000"/>
              </a:lnSpc>
              <a:buClr>
                <a:schemeClr val="tx1"/>
              </a:buClr>
              <a:buSzPct val="102000"/>
              <a:buFont typeface="+mj-lt"/>
              <a:buAutoNum type="arabicPeriod"/>
            </a:pPr>
            <a:r>
              <a:rPr lang="en-GB" sz="2000" dirty="0">
                <a:effectLst/>
                <a:latin typeface="+mj-lt"/>
                <a:ea typeface="Calibri" panose="020F0502020204030204" pitchFamily="34" charset="0"/>
                <a:cs typeface="Times New Roman" panose="02020603050405020304" pitchFamily="18" charset="0"/>
              </a:rPr>
              <a:t>Market research, trends and analysis of competition </a:t>
            </a:r>
          </a:p>
          <a:p>
            <a:pPr marL="457200" lvl="0" indent="-457200">
              <a:lnSpc>
                <a:spcPct val="107000"/>
              </a:lnSpc>
              <a:buClr>
                <a:schemeClr val="tx1"/>
              </a:buClr>
              <a:buSzPct val="102000"/>
              <a:buFont typeface="+mj-lt"/>
              <a:buAutoNum type="arabicPeriod"/>
            </a:pPr>
            <a:r>
              <a:rPr lang="en-GB" sz="2000" dirty="0">
                <a:effectLst/>
                <a:latin typeface="+mj-lt"/>
                <a:ea typeface="Calibri" panose="020F0502020204030204" pitchFamily="34" charset="0"/>
                <a:cs typeface="Times New Roman" panose="02020603050405020304" pitchFamily="18" charset="0"/>
              </a:rPr>
              <a:t>SWOT analysis</a:t>
            </a:r>
          </a:p>
          <a:p>
            <a:pPr marL="457200" lvl="0" indent="-457200">
              <a:lnSpc>
                <a:spcPct val="107000"/>
              </a:lnSpc>
              <a:buClr>
                <a:schemeClr val="tx1"/>
              </a:buClr>
              <a:buSzPct val="102000"/>
              <a:buFont typeface="+mj-lt"/>
              <a:buAutoNum type="arabicPeriod"/>
            </a:pPr>
            <a:r>
              <a:rPr lang="en-GB" sz="2000" dirty="0">
                <a:effectLst/>
                <a:latin typeface="+mj-lt"/>
                <a:ea typeface="Calibri" panose="020F0502020204030204" pitchFamily="34" charset="0"/>
                <a:cs typeface="Times New Roman" panose="02020603050405020304" pitchFamily="18" charset="0"/>
              </a:rPr>
              <a:t>Market segmentation &amp; Marketing strategies to attract </a:t>
            </a:r>
            <a:r>
              <a:rPr lang="en-GB" sz="2000" dirty="0">
                <a:latin typeface="+mj-lt"/>
                <a:ea typeface="Calibri" panose="020F0502020204030204" pitchFamily="34" charset="0"/>
                <a:cs typeface="Times New Roman" panose="02020603050405020304" pitchFamily="18" charset="0"/>
              </a:rPr>
              <a:t>potential </a:t>
            </a:r>
            <a:r>
              <a:rPr lang="en-GB" sz="2000" dirty="0">
                <a:effectLst/>
                <a:latin typeface="+mj-lt"/>
                <a:ea typeface="Calibri" panose="020F0502020204030204" pitchFamily="34" charset="0"/>
                <a:cs typeface="Times New Roman" panose="02020603050405020304" pitchFamily="18" charset="0"/>
              </a:rPr>
              <a:t>customers</a:t>
            </a:r>
          </a:p>
          <a:p>
            <a:pPr marL="457200" lvl="0" indent="-457200">
              <a:lnSpc>
                <a:spcPct val="107000"/>
              </a:lnSpc>
              <a:buClr>
                <a:schemeClr val="tx1"/>
              </a:buClr>
              <a:buSzPct val="102000"/>
              <a:buFont typeface="+mj-lt"/>
              <a:buAutoNum type="arabicPeriod"/>
            </a:pPr>
            <a:r>
              <a:rPr lang="en-GB" sz="2000" dirty="0">
                <a:effectLst/>
                <a:latin typeface="+mj-lt"/>
                <a:ea typeface="Calibri" panose="020F0502020204030204" pitchFamily="34" charset="0"/>
                <a:cs typeface="Times New Roman" panose="02020603050405020304" pitchFamily="18" charset="0"/>
              </a:rPr>
              <a:t>Sales and pricing of product and services</a:t>
            </a:r>
          </a:p>
          <a:p>
            <a:pPr marL="457200" lvl="0" indent="-457200">
              <a:lnSpc>
                <a:spcPct val="107000"/>
              </a:lnSpc>
              <a:buClr>
                <a:schemeClr val="tx1"/>
              </a:buClr>
              <a:buSzPct val="102000"/>
              <a:buFont typeface="+mj-lt"/>
              <a:buAutoNum type="arabicPeriod"/>
            </a:pPr>
            <a:r>
              <a:rPr lang="en-GB" sz="2000" dirty="0">
                <a:effectLst/>
                <a:latin typeface="+mj-lt"/>
                <a:ea typeface="Calibri" panose="020F0502020204030204" pitchFamily="34" charset="0"/>
                <a:cs typeface="Times New Roman" panose="02020603050405020304" pitchFamily="18" charset="0"/>
              </a:rPr>
              <a:t>Operations &amp; logistics especially if in manufacturing</a:t>
            </a:r>
          </a:p>
          <a:p>
            <a:pPr marL="457200" lvl="0" indent="-457200">
              <a:lnSpc>
                <a:spcPct val="107000"/>
              </a:lnSpc>
              <a:buClr>
                <a:schemeClr val="tx1"/>
              </a:buClr>
              <a:buSzPct val="102000"/>
              <a:buFont typeface="+mj-lt"/>
              <a:buAutoNum type="arabicPeriod"/>
            </a:pPr>
            <a:r>
              <a:rPr lang="en-GB" sz="2000" dirty="0">
                <a:latin typeface="+mj-lt"/>
                <a:ea typeface="Calibri" panose="020F0502020204030204" pitchFamily="34" charset="0"/>
                <a:cs typeface="Times New Roman" panose="02020603050405020304" pitchFamily="18" charset="0"/>
              </a:rPr>
              <a:t>Webpage, online store &amp; visibility, use of social media </a:t>
            </a:r>
            <a:endParaRPr lang="en-GB" sz="2000" dirty="0">
              <a:effectLst/>
              <a:latin typeface="+mj-lt"/>
              <a:ea typeface="Calibri" panose="020F0502020204030204" pitchFamily="34" charset="0"/>
              <a:cs typeface="Times New Roman" panose="02020603050405020304" pitchFamily="18" charset="0"/>
            </a:endParaRPr>
          </a:p>
          <a:p>
            <a:pPr marL="457200" lvl="0" indent="-457200">
              <a:lnSpc>
                <a:spcPct val="107000"/>
              </a:lnSpc>
              <a:buClr>
                <a:schemeClr val="tx1"/>
              </a:buClr>
              <a:buSzPct val="102000"/>
              <a:buFont typeface="+mj-lt"/>
              <a:buAutoNum type="arabicPeriod"/>
            </a:pPr>
            <a:r>
              <a:rPr lang="en-GB" sz="2000" dirty="0">
                <a:effectLst/>
                <a:latin typeface="+mj-lt"/>
                <a:ea typeface="Calibri" panose="020F0502020204030204" pitchFamily="34" charset="0"/>
                <a:cs typeface="Times New Roman" panose="02020603050405020304" pitchFamily="18" charset="0"/>
              </a:rPr>
              <a:t>Funding and financial projections</a:t>
            </a:r>
          </a:p>
          <a:p>
            <a:pPr marL="457200" lvl="0" indent="-457200">
              <a:lnSpc>
                <a:spcPct val="107000"/>
              </a:lnSpc>
              <a:spcAft>
                <a:spcPts val="800"/>
              </a:spcAft>
              <a:buClr>
                <a:schemeClr val="tx1"/>
              </a:buClr>
              <a:buSzPct val="102000"/>
              <a:buFont typeface="+mj-lt"/>
              <a:buAutoNum type="arabicPeriod"/>
            </a:pPr>
            <a:r>
              <a:rPr lang="en-GB" sz="2000" dirty="0">
                <a:effectLst/>
                <a:latin typeface="+mj-lt"/>
                <a:ea typeface="Calibri" panose="020F0502020204030204" pitchFamily="34" charset="0"/>
                <a:cs typeface="Times New Roman" panose="02020603050405020304" pitchFamily="18" charset="0"/>
              </a:rPr>
              <a:t>Supplementary data (include tests, certificates, patents, copyrights  etc)</a:t>
            </a:r>
            <a:endParaRPr lang="en-GB" sz="1800" dirty="0">
              <a:effectLst/>
              <a:latin typeface="+mj-l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94556295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4">
                                            <p:txEl>
                                              <p:pRg st="0" end="0"/>
                                            </p:txEl>
                                          </p:spTgt>
                                        </p:tgtEl>
                                        <p:attrNameLst>
                                          <p:attrName>style.visibility</p:attrName>
                                        </p:attrNameLst>
                                      </p:cBhvr>
                                      <p:to>
                                        <p:strVal val="visible"/>
                                      </p:to>
                                    </p:set>
                                    <p:anim calcmode="lin" valueType="num">
                                      <p:cBhvr additive="base">
                                        <p:cTn id="17" dur="500" fill="hold"/>
                                        <p:tgtEl>
                                          <p:spTgt spid="4">
                                            <p:txEl>
                                              <p:pRg st="0" end="0"/>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4">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4">
                                            <p:txEl>
                                              <p:pRg st="1" end="1"/>
                                            </p:txEl>
                                          </p:spTgt>
                                        </p:tgtEl>
                                        <p:attrNameLst>
                                          <p:attrName>style.visibility</p:attrName>
                                        </p:attrNameLst>
                                      </p:cBhvr>
                                      <p:to>
                                        <p:strVal val="visible"/>
                                      </p:to>
                                    </p:set>
                                    <p:anim calcmode="lin" valueType="num">
                                      <p:cBhvr additive="base">
                                        <p:cTn id="23" dur="500" fill="hold"/>
                                        <p:tgtEl>
                                          <p:spTgt spid="4">
                                            <p:txEl>
                                              <p:pRg st="1" end="1"/>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4">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4">
                                            <p:txEl>
                                              <p:pRg st="2" end="2"/>
                                            </p:txEl>
                                          </p:spTgt>
                                        </p:tgtEl>
                                        <p:attrNameLst>
                                          <p:attrName>style.visibility</p:attrName>
                                        </p:attrNameLst>
                                      </p:cBhvr>
                                      <p:to>
                                        <p:strVal val="visible"/>
                                      </p:to>
                                    </p:set>
                                    <p:anim calcmode="lin" valueType="num">
                                      <p:cBhvr additive="base">
                                        <p:cTn id="29" dur="500" fill="hold"/>
                                        <p:tgtEl>
                                          <p:spTgt spid="4">
                                            <p:txEl>
                                              <p:pRg st="2" end="2"/>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4">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nodeType="clickEffect">
                                  <p:stCondLst>
                                    <p:cond delay="0"/>
                                  </p:stCondLst>
                                  <p:childTnLst>
                                    <p:set>
                                      <p:cBhvr>
                                        <p:cTn id="34" dur="1" fill="hold">
                                          <p:stCondLst>
                                            <p:cond delay="0"/>
                                          </p:stCondLst>
                                        </p:cTn>
                                        <p:tgtEl>
                                          <p:spTgt spid="4">
                                            <p:txEl>
                                              <p:pRg st="3" end="3"/>
                                            </p:txEl>
                                          </p:spTgt>
                                        </p:tgtEl>
                                        <p:attrNameLst>
                                          <p:attrName>style.visibility</p:attrName>
                                        </p:attrNameLst>
                                      </p:cBhvr>
                                      <p:to>
                                        <p:strVal val="visible"/>
                                      </p:to>
                                    </p:set>
                                    <p:anim calcmode="lin" valueType="num">
                                      <p:cBhvr additive="base">
                                        <p:cTn id="35" dur="500" fill="hold"/>
                                        <p:tgtEl>
                                          <p:spTgt spid="4">
                                            <p:txEl>
                                              <p:pRg st="3" end="3"/>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4">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8" fill="hold" nodeType="clickEffect">
                                  <p:stCondLst>
                                    <p:cond delay="0"/>
                                  </p:stCondLst>
                                  <p:childTnLst>
                                    <p:set>
                                      <p:cBhvr>
                                        <p:cTn id="40" dur="1" fill="hold">
                                          <p:stCondLst>
                                            <p:cond delay="0"/>
                                          </p:stCondLst>
                                        </p:cTn>
                                        <p:tgtEl>
                                          <p:spTgt spid="4">
                                            <p:txEl>
                                              <p:pRg st="4" end="4"/>
                                            </p:txEl>
                                          </p:spTgt>
                                        </p:tgtEl>
                                        <p:attrNameLst>
                                          <p:attrName>style.visibility</p:attrName>
                                        </p:attrNameLst>
                                      </p:cBhvr>
                                      <p:to>
                                        <p:strVal val="visible"/>
                                      </p:to>
                                    </p:set>
                                    <p:anim calcmode="lin" valueType="num">
                                      <p:cBhvr additive="base">
                                        <p:cTn id="41" dur="500" fill="hold"/>
                                        <p:tgtEl>
                                          <p:spTgt spid="4">
                                            <p:txEl>
                                              <p:pRg st="4" end="4"/>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4">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8" fill="hold" nodeType="clickEffect">
                                  <p:stCondLst>
                                    <p:cond delay="0"/>
                                  </p:stCondLst>
                                  <p:childTnLst>
                                    <p:set>
                                      <p:cBhvr>
                                        <p:cTn id="46" dur="1" fill="hold">
                                          <p:stCondLst>
                                            <p:cond delay="0"/>
                                          </p:stCondLst>
                                        </p:cTn>
                                        <p:tgtEl>
                                          <p:spTgt spid="4">
                                            <p:txEl>
                                              <p:pRg st="5" end="5"/>
                                            </p:txEl>
                                          </p:spTgt>
                                        </p:tgtEl>
                                        <p:attrNameLst>
                                          <p:attrName>style.visibility</p:attrName>
                                        </p:attrNameLst>
                                      </p:cBhvr>
                                      <p:to>
                                        <p:strVal val="visible"/>
                                      </p:to>
                                    </p:set>
                                    <p:anim calcmode="lin" valueType="num">
                                      <p:cBhvr additive="base">
                                        <p:cTn id="47" dur="500" fill="hold"/>
                                        <p:tgtEl>
                                          <p:spTgt spid="4">
                                            <p:txEl>
                                              <p:pRg st="5" end="5"/>
                                            </p:txEl>
                                          </p:spTgt>
                                        </p:tgtEl>
                                        <p:attrNameLst>
                                          <p:attrName>ppt_x</p:attrName>
                                        </p:attrNameLst>
                                      </p:cBhvr>
                                      <p:tavLst>
                                        <p:tav tm="0">
                                          <p:val>
                                            <p:strVal val="0-#ppt_w/2"/>
                                          </p:val>
                                        </p:tav>
                                        <p:tav tm="100000">
                                          <p:val>
                                            <p:strVal val="#ppt_x"/>
                                          </p:val>
                                        </p:tav>
                                      </p:tavLst>
                                    </p:anim>
                                    <p:anim calcmode="lin" valueType="num">
                                      <p:cBhvr additive="base">
                                        <p:cTn id="48" dur="500" fill="hold"/>
                                        <p:tgtEl>
                                          <p:spTgt spid="4">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8" fill="hold" nodeType="clickEffect">
                                  <p:stCondLst>
                                    <p:cond delay="0"/>
                                  </p:stCondLst>
                                  <p:childTnLst>
                                    <p:set>
                                      <p:cBhvr>
                                        <p:cTn id="52" dur="1" fill="hold">
                                          <p:stCondLst>
                                            <p:cond delay="0"/>
                                          </p:stCondLst>
                                        </p:cTn>
                                        <p:tgtEl>
                                          <p:spTgt spid="4">
                                            <p:txEl>
                                              <p:pRg st="6" end="6"/>
                                            </p:txEl>
                                          </p:spTgt>
                                        </p:tgtEl>
                                        <p:attrNameLst>
                                          <p:attrName>style.visibility</p:attrName>
                                        </p:attrNameLst>
                                      </p:cBhvr>
                                      <p:to>
                                        <p:strVal val="visible"/>
                                      </p:to>
                                    </p:set>
                                    <p:anim calcmode="lin" valueType="num">
                                      <p:cBhvr additive="base">
                                        <p:cTn id="53" dur="500" fill="hold"/>
                                        <p:tgtEl>
                                          <p:spTgt spid="4">
                                            <p:txEl>
                                              <p:pRg st="6" end="6"/>
                                            </p:txEl>
                                          </p:spTgt>
                                        </p:tgtEl>
                                        <p:attrNameLst>
                                          <p:attrName>ppt_x</p:attrName>
                                        </p:attrNameLst>
                                      </p:cBhvr>
                                      <p:tavLst>
                                        <p:tav tm="0">
                                          <p:val>
                                            <p:strVal val="0-#ppt_w/2"/>
                                          </p:val>
                                        </p:tav>
                                        <p:tav tm="100000">
                                          <p:val>
                                            <p:strVal val="#ppt_x"/>
                                          </p:val>
                                        </p:tav>
                                      </p:tavLst>
                                    </p:anim>
                                    <p:anim calcmode="lin" valueType="num">
                                      <p:cBhvr additive="base">
                                        <p:cTn id="54" dur="500" fill="hold"/>
                                        <p:tgtEl>
                                          <p:spTgt spid="4">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8" fill="hold" nodeType="clickEffect">
                                  <p:stCondLst>
                                    <p:cond delay="0"/>
                                  </p:stCondLst>
                                  <p:childTnLst>
                                    <p:set>
                                      <p:cBhvr>
                                        <p:cTn id="58" dur="1" fill="hold">
                                          <p:stCondLst>
                                            <p:cond delay="0"/>
                                          </p:stCondLst>
                                        </p:cTn>
                                        <p:tgtEl>
                                          <p:spTgt spid="4">
                                            <p:txEl>
                                              <p:pRg st="7" end="7"/>
                                            </p:txEl>
                                          </p:spTgt>
                                        </p:tgtEl>
                                        <p:attrNameLst>
                                          <p:attrName>style.visibility</p:attrName>
                                        </p:attrNameLst>
                                      </p:cBhvr>
                                      <p:to>
                                        <p:strVal val="visible"/>
                                      </p:to>
                                    </p:set>
                                    <p:anim calcmode="lin" valueType="num">
                                      <p:cBhvr additive="base">
                                        <p:cTn id="59" dur="500" fill="hold"/>
                                        <p:tgtEl>
                                          <p:spTgt spid="4">
                                            <p:txEl>
                                              <p:pRg st="7" end="7"/>
                                            </p:txEl>
                                          </p:spTgt>
                                        </p:tgtEl>
                                        <p:attrNameLst>
                                          <p:attrName>ppt_x</p:attrName>
                                        </p:attrNameLst>
                                      </p:cBhvr>
                                      <p:tavLst>
                                        <p:tav tm="0">
                                          <p:val>
                                            <p:strVal val="0-#ppt_w/2"/>
                                          </p:val>
                                        </p:tav>
                                        <p:tav tm="100000">
                                          <p:val>
                                            <p:strVal val="#ppt_x"/>
                                          </p:val>
                                        </p:tav>
                                      </p:tavLst>
                                    </p:anim>
                                    <p:anim calcmode="lin" valueType="num">
                                      <p:cBhvr additive="base">
                                        <p:cTn id="60" dur="500" fill="hold"/>
                                        <p:tgtEl>
                                          <p:spTgt spid="4">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2" presetClass="entr" presetSubtype="8" fill="hold" nodeType="clickEffect">
                                  <p:stCondLst>
                                    <p:cond delay="0"/>
                                  </p:stCondLst>
                                  <p:childTnLst>
                                    <p:set>
                                      <p:cBhvr>
                                        <p:cTn id="64" dur="1" fill="hold">
                                          <p:stCondLst>
                                            <p:cond delay="0"/>
                                          </p:stCondLst>
                                        </p:cTn>
                                        <p:tgtEl>
                                          <p:spTgt spid="4">
                                            <p:txEl>
                                              <p:pRg st="8" end="8"/>
                                            </p:txEl>
                                          </p:spTgt>
                                        </p:tgtEl>
                                        <p:attrNameLst>
                                          <p:attrName>style.visibility</p:attrName>
                                        </p:attrNameLst>
                                      </p:cBhvr>
                                      <p:to>
                                        <p:strVal val="visible"/>
                                      </p:to>
                                    </p:set>
                                    <p:anim calcmode="lin" valueType="num">
                                      <p:cBhvr additive="base">
                                        <p:cTn id="65" dur="500" fill="hold"/>
                                        <p:tgtEl>
                                          <p:spTgt spid="4">
                                            <p:txEl>
                                              <p:pRg st="8" end="8"/>
                                            </p:txEl>
                                          </p:spTgt>
                                        </p:tgtEl>
                                        <p:attrNameLst>
                                          <p:attrName>ppt_x</p:attrName>
                                        </p:attrNameLst>
                                      </p:cBhvr>
                                      <p:tavLst>
                                        <p:tav tm="0">
                                          <p:val>
                                            <p:strVal val="0-#ppt_w/2"/>
                                          </p:val>
                                        </p:tav>
                                        <p:tav tm="100000">
                                          <p:val>
                                            <p:strVal val="#ppt_x"/>
                                          </p:val>
                                        </p:tav>
                                      </p:tavLst>
                                    </p:anim>
                                    <p:anim calcmode="lin" valueType="num">
                                      <p:cBhvr additive="base">
                                        <p:cTn id="66" dur="500" fill="hold"/>
                                        <p:tgtEl>
                                          <p:spTgt spid="4">
                                            <p:txEl>
                                              <p:pRg st="8" end="8"/>
                                            </p:txEl>
                                          </p:spTgt>
                                        </p:tgtEl>
                                        <p:attrNameLst>
                                          <p:attrName>ppt_y</p:attrName>
                                        </p:attrNameLst>
                                      </p:cBhvr>
                                      <p:tavLst>
                                        <p:tav tm="0">
                                          <p:val>
                                            <p:strVal val="#ppt_y"/>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2" presetClass="entr" presetSubtype="8" fill="hold" nodeType="clickEffect">
                                  <p:stCondLst>
                                    <p:cond delay="0"/>
                                  </p:stCondLst>
                                  <p:childTnLst>
                                    <p:set>
                                      <p:cBhvr>
                                        <p:cTn id="70" dur="1" fill="hold">
                                          <p:stCondLst>
                                            <p:cond delay="0"/>
                                          </p:stCondLst>
                                        </p:cTn>
                                        <p:tgtEl>
                                          <p:spTgt spid="4">
                                            <p:txEl>
                                              <p:pRg st="9" end="9"/>
                                            </p:txEl>
                                          </p:spTgt>
                                        </p:tgtEl>
                                        <p:attrNameLst>
                                          <p:attrName>style.visibility</p:attrName>
                                        </p:attrNameLst>
                                      </p:cBhvr>
                                      <p:to>
                                        <p:strVal val="visible"/>
                                      </p:to>
                                    </p:set>
                                    <p:anim calcmode="lin" valueType="num">
                                      <p:cBhvr additive="base">
                                        <p:cTn id="71" dur="500" fill="hold"/>
                                        <p:tgtEl>
                                          <p:spTgt spid="4">
                                            <p:txEl>
                                              <p:pRg st="9" end="9"/>
                                            </p:txEl>
                                          </p:spTgt>
                                        </p:tgtEl>
                                        <p:attrNameLst>
                                          <p:attrName>ppt_x</p:attrName>
                                        </p:attrNameLst>
                                      </p:cBhvr>
                                      <p:tavLst>
                                        <p:tav tm="0">
                                          <p:val>
                                            <p:strVal val="0-#ppt_w/2"/>
                                          </p:val>
                                        </p:tav>
                                        <p:tav tm="100000">
                                          <p:val>
                                            <p:strVal val="#ppt_x"/>
                                          </p:val>
                                        </p:tav>
                                      </p:tavLst>
                                    </p:anim>
                                    <p:anim calcmode="lin" valueType="num">
                                      <p:cBhvr additive="base">
                                        <p:cTn id="72" dur="500" fill="hold"/>
                                        <p:tgtEl>
                                          <p:spTgt spid="4">
                                            <p:txEl>
                                              <p:pRg st="9" end="9"/>
                                            </p:txEl>
                                          </p:spTgt>
                                        </p:tgtEl>
                                        <p:attrNameLst>
                                          <p:attrName>ppt_y</p:attrName>
                                        </p:attrNameLst>
                                      </p:cBhvr>
                                      <p:tavLst>
                                        <p:tav tm="0">
                                          <p:val>
                                            <p:strVal val="#ppt_y"/>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2" presetClass="entr" presetSubtype="8" fill="hold" nodeType="clickEffect">
                                  <p:stCondLst>
                                    <p:cond delay="0"/>
                                  </p:stCondLst>
                                  <p:childTnLst>
                                    <p:set>
                                      <p:cBhvr>
                                        <p:cTn id="76" dur="1" fill="hold">
                                          <p:stCondLst>
                                            <p:cond delay="0"/>
                                          </p:stCondLst>
                                        </p:cTn>
                                        <p:tgtEl>
                                          <p:spTgt spid="4">
                                            <p:txEl>
                                              <p:pRg st="10" end="10"/>
                                            </p:txEl>
                                          </p:spTgt>
                                        </p:tgtEl>
                                        <p:attrNameLst>
                                          <p:attrName>style.visibility</p:attrName>
                                        </p:attrNameLst>
                                      </p:cBhvr>
                                      <p:to>
                                        <p:strVal val="visible"/>
                                      </p:to>
                                    </p:set>
                                    <p:anim calcmode="lin" valueType="num">
                                      <p:cBhvr additive="base">
                                        <p:cTn id="77" dur="500" fill="hold"/>
                                        <p:tgtEl>
                                          <p:spTgt spid="4">
                                            <p:txEl>
                                              <p:pRg st="10" end="10"/>
                                            </p:txEl>
                                          </p:spTgt>
                                        </p:tgtEl>
                                        <p:attrNameLst>
                                          <p:attrName>ppt_x</p:attrName>
                                        </p:attrNameLst>
                                      </p:cBhvr>
                                      <p:tavLst>
                                        <p:tav tm="0">
                                          <p:val>
                                            <p:strVal val="0-#ppt_w/2"/>
                                          </p:val>
                                        </p:tav>
                                        <p:tav tm="100000">
                                          <p:val>
                                            <p:strVal val="#ppt_x"/>
                                          </p:val>
                                        </p:tav>
                                      </p:tavLst>
                                    </p:anim>
                                    <p:anim calcmode="lin" valueType="num">
                                      <p:cBhvr additive="base">
                                        <p:cTn id="78" dur="500" fill="hold"/>
                                        <p:tgtEl>
                                          <p:spTgt spid="4">
                                            <p:txEl>
                                              <p:pRg st="10" end="10"/>
                                            </p:txEl>
                                          </p:spTgt>
                                        </p:tgtEl>
                                        <p:attrNameLst>
                                          <p:attrName>ppt_y</p:attrName>
                                        </p:attrNameLst>
                                      </p:cBhvr>
                                      <p:tavLst>
                                        <p:tav tm="0">
                                          <p:val>
                                            <p:strVal val="#ppt_y"/>
                                          </p:val>
                                        </p:tav>
                                        <p:tav tm="100000">
                                          <p:val>
                                            <p:strVal val="#ppt_y"/>
                                          </p:val>
                                        </p:tav>
                                      </p:tavLst>
                                    </p:anim>
                                  </p:childTnLst>
                                </p:cTn>
                              </p:par>
                            </p:childTnLst>
                          </p:cTn>
                        </p:par>
                      </p:childTnLst>
                    </p:cTn>
                  </p:par>
                  <p:par>
                    <p:cTn id="79" fill="hold">
                      <p:stCondLst>
                        <p:cond delay="indefinite"/>
                      </p:stCondLst>
                      <p:childTnLst>
                        <p:par>
                          <p:cTn id="80" fill="hold">
                            <p:stCondLst>
                              <p:cond delay="0"/>
                            </p:stCondLst>
                            <p:childTnLst>
                              <p:par>
                                <p:cTn id="81" presetID="2" presetClass="entr" presetSubtype="8" fill="hold" nodeType="clickEffect">
                                  <p:stCondLst>
                                    <p:cond delay="0"/>
                                  </p:stCondLst>
                                  <p:childTnLst>
                                    <p:set>
                                      <p:cBhvr>
                                        <p:cTn id="82" dur="1" fill="hold">
                                          <p:stCondLst>
                                            <p:cond delay="0"/>
                                          </p:stCondLst>
                                        </p:cTn>
                                        <p:tgtEl>
                                          <p:spTgt spid="4">
                                            <p:txEl>
                                              <p:pRg st="11" end="11"/>
                                            </p:txEl>
                                          </p:spTgt>
                                        </p:tgtEl>
                                        <p:attrNameLst>
                                          <p:attrName>style.visibility</p:attrName>
                                        </p:attrNameLst>
                                      </p:cBhvr>
                                      <p:to>
                                        <p:strVal val="visible"/>
                                      </p:to>
                                    </p:set>
                                    <p:anim calcmode="lin" valueType="num">
                                      <p:cBhvr additive="base">
                                        <p:cTn id="83" dur="500" fill="hold"/>
                                        <p:tgtEl>
                                          <p:spTgt spid="4">
                                            <p:txEl>
                                              <p:pRg st="11" end="11"/>
                                            </p:txEl>
                                          </p:spTgt>
                                        </p:tgtEl>
                                        <p:attrNameLst>
                                          <p:attrName>ppt_x</p:attrName>
                                        </p:attrNameLst>
                                      </p:cBhvr>
                                      <p:tavLst>
                                        <p:tav tm="0">
                                          <p:val>
                                            <p:strVal val="0-#ppt_w/2"/>
                                          </p:val>
                                        </p:tav>
                                        <p:tav tm="100000">
                                          <p:val>
                                            <p:strVal val="#ppt_x"/>
                                          </p:val>
                                        </p:tav>
                                      </p:tavLst>
                                    </p:anim>
                                    <p:anim calcmode="lin" valueType="num">
                                      <p:cBhvr additive="base">
                                        <p:cTn id="84" dur="500" fill="hold"/>
                                        <p:tgtEl>
                                          <p:spTgt spid="4">
                                            <p:txEl>
                                              <p:pRg st="11" end="1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AA660-862B-4B99-A8FE-06377F94D100}"/>
              </a:ext>
            </a:extLst>
          </p:cNvPr>
          <p:cNvSpPr>
            <a:spLocks noGrp="1"/>
          </p:cNvSpPr>
          <p:nvPr>
            <p:ph type="title"/>
          </p:nvPr>
        </p:nvSpPr>
        <p:spPr>
          <a:xfrm>
            <a:off x="251520" y="377833"/>
            <a:ext cx="8784976" cy="890928"/>
          </a:xfrm>
        </p:spPr>
        <p:txBody>
          <a:bodyPr>
            <a:normAutofit fontScale="90000"/>
          </a:bodyPr>
          <a:lstStyle/>
          <a:p>
            <a:r>
              <a:rPr lang="en-GB" sz="3200" b="1" dirty="0">
                <a:solidFill>
                  <a:srgbClr val="007DC3"/>
                </a:solidFill>
              </a:rPr>
              <a:t>Generating entrepreneurial ideas/ opportunities?</a:t>
            </a:r>
          </a:p>
        </p:txBody>
      </p:sp>
      <p:sp>
        <p:nvSpPr>
          <p:cNvPr id="5" name="Title 1">
            <a:extLst>
              <a:ext uri="{FF2B5EF4-FFF2-40B4-BE49-F238E27FC236}">
                <a16:creationId xmlns:a16="http://schemas.microsoft.com/office/drawing/2014/main" id="{57243016-8609-4DCC-A066-5F6766944355}"/>
              </a:ext>
            </a:extLst>
          </p:cNvPr>
          <p:cNvSpPr txBox="1">
            <a:spLocks/>
          </p:cNvSpPr>
          <p:nvPr/>
        </p:nvSpPr>
        <p:spPr>
          <a:xfrm>
            <a:off x="444376" y="-30123"/>
            <a:ext cx="8229600" cy="362780"/>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LCBB5001: Entrepreneurship</a:t>
            </a:r>
            <a:endParaRPr lang="en-GB" sz="1400" dirty="0">
              <a:solidFill>
                <a:schemeClr val="accent1">
                  <a:lumMod val="50000"/>
                </a:schemeClr>
              </a:solidFill>
            </a:endParaRPr>
          </a:p>
        </p:txBody>
      </p:sp>
      <p:sp>
        <p:nvSpPr>
          <p:cNvPr id="8" name="Content Placeholder 7">
            <a:extLst>
              <a:ext uri="{FF2B5EF4-FFF2-40B4-BE49-F238E27FC236}">
                <a16:creationId xmlns:a16="http://schemas.microsoft.com/office/drawing/2014/main" id="{BA32775F-D1E0-7E2E-D606-392AED77E3ED}"/>
              </a:ext>
            </a:extLst>
          </p:cNvPr>
          <p:cNvSpPr>
            <a:spLocks noGrp="1"/>
          </p:cNvSpPr>
          <p:nvPr>
            <p:ph idx="1"/>
          </p:nvPr>
        </p:nvSpPr>
        <p:spPr>
          <a:xfrm>
            <a:off x="251520" y="1268762"/>
            <a:ext cx="8784976" cy="4320478"/>
          </a:xfrm>
        </p:spPr>
        <p:txBody>
          <a:bodyPr>
            <a:normAutofit fontScale="92500" lnSpcReduction="10000"/>
          </a:bodyPr>
          <a:lstStyle/>
          <a:p>
            <a:pPr marL="0" indent="0">
              <a:spcBef>
                <a:spcPct val="0"/>
              </a:spcBef>
              <a:spcAft>
                <a:spcPts val="1200"/>
              </a:spcAft>
              <a:buClr>
                <a:srgbClr val="007DC3"/>
              </a:buClr>
              <a:buNone/>
            </a:pPr>
            <a:r>
              <a:rPr lang="en-GB" altLang="en-US" sz="2800" b="0" dirty="0">
                <a:solidFill>
                  <a:schemeClr val="tx1"/>
                </a:solidFill>
              </a:rPr>
              <a:t>Everyone notice problems and identify needs that require solutions… Thus, an entrepreneurial idea can</a:t>
            </a:r>
          </a:p>
          <a:p>
            <a:pPr>
              <a:spcBef>
                <a:spcPct val="0"/>
              </a:spcBef>
              <a:spcAft>
                <a:spcPts val="1200"/>
              </a:spcAft>
              <a:buClr>
                <a:srgbClr val="007DC3"/>
              </a:buClr>
              <a:buFont typeface="Wingdings" panose="05000000000000000000" pitchFamily="2" charset="2"/>
              <a:buChar char="q"/>
            </a:pPr>
            <a:r>
              <a:rPr lang="en-GB" altLang="en-US" sz="2800" dirty="0">
                <a:solidFill>
                  <a:schemeClr val="tx1"/>
                </a:solidFill>
              </a:rPr>
              <a:t>Solve problem/s</a:t>
            </a:r>
          </a:p>
          <a:p>
            <a:pPr>
              <a:spcBef>
                <a:spcPct val="0"/>
              </a:spcBef>
              <a:spcAft>
                <a:spcPts val="1200"/>
              </a:spcAft>
              <a:buClr>
                <a:srgbClr val="007DC3"/>
              </a:buClr>
              <a:buFont typeface="Wingdings" panose="05000000000000000000" pitchFamily="2" charset="2"/>
              <a:buChar char="q"/>
            </a:pPr>
            <a:r>
              <a:rPr lang="en-GB" altLang="en-US" sz="2800" dirty="0">
                <a:solidFill>
                  <a:schemeClr val="tx1"/>
                </a:solidFill>
              </a:rPr>
              <a:t>Solve thing/s that may become problem/s</a:t>
            </a:r>
          </a:p>
          <a:p>
            <a:pPr>
              <a:spcBef>
                <a:spcPct val="0"/>
              </a:spcBef>
              <a:spcAft>
                <a:spcPts val="1200"/>
              </a:spcAft>
              <a:buClr>
                <a:srgbClr val="007DC3"/>
              </a:buClr>
              <a:buFont typeface="Wingdings" panose="05000000000000000000" pitchFamily="2" charset="2"/>
              <a:buChar char="q"/>
            </a:pPr>
            <a:r>
              <a:rPr lang="en-GB" altLang="en-US" sz="2800" dirty="0">
                <a:solidFill>
                  <a:schemeClr val="tx1"/>
                </a:solidFill>
              </a:rPr>
              <a:t>Adapt to evolving need/s or fulfil market need/s</a:t>
            </a:r>
          </a:p>
          <a:p>
            <a:pPr>
              <a:spcBef>
                <a:spcPct val="0"/>
              </a:spcBef>
              <a:spcAft>
                <a:spcPts val="1200"/>
              </a:spcAft>
              <a:buClr>
                <a:srgbClr val="007DC3"/>
              </a:buClr>
              <a:buFont typeface="Wingdings" panose="05000000000000000000" pitchFamily="2" charset="2"/>
              <a:buChar char="q"/>
            </a:pPr>
            <a:r>
              <a:rPr lang="en-GB" altLang="en-US" sz="2800" dirty="0">
                <a:solidFill>
                  <a:schemeClr val="tx1"/>
                </a:solidFill>
              </a:rPr>
              <a:t>Save people money</a:t>
            </a:r>
          </a:p>
          <a:p>
            <a:pPr>
              <a:spcBef>
                <a:spcPct val="0"/>
              </a:spcBef>
              <a:spcAft>
                <a:spcPts val="1200"/>
              </a:spcAft>
              <a:buClr>
                <a:srgbClr val="007DC3"/>
              </a:buClr>
              <a:buFont typeface="Wingdings" panose="05000000000000000000" pitchFamily="2" charset="2"/>
              <a:buChar char="q"/>
            </a:pPr>
            <a:r>
              <a:rPr lang="en-GB" altLang="en-US" sz="2800" dirty="0">
                <a:solidFill>
                  <a:schemeClr val="tx1"/>
                </a:solidFill>
              </a:rPr>
              <a:t>Make people’s lives easier</a:t>
            </a:r>
          </a:p>
          <a:p>
            <a:pPr>
              <a:spcBef>
                <a:spcPct val="0"/>
              </a:spcBef>
              <a:spcAft>
                <a:spcPts val="1200"/>
              </a:spcAft>
              <a:buClr>
                <a:srgbClr val="007DC3"/>
              </a:buClr>
              <a:buFont typeface="Wingdings" panose="05000000000000000000" pitchFamily="2" charset="2"/>
              <a:buChar char="q"/>
            </a:pPr>
            <a:r>
              <a:rPr lang="en-GB" altLang="en-US" sz="2800" dirty="0">
                <a:solidFill>
                  <a:schemeClr val="tx1"/>
                </a:solidFill>
              </a:rPr>
              <a:t>Turn a hobby or something you’re passionate about into a business.</a:t>
            </a:r>
            <a:endParaRPr lang="en-GB" dirty="0"/>
          </a:p>
        </p:txBody>
      </p:sp>
    </p:spTree>
    <p:extLst>
      <p:ext uri="{BB962C8B-B14F-4D97-AF65-F5344CB8AC3E}">
        <p14:creationId xmlns:p14="http://schemas.microsoft.com/office/powerpoint/2010/main" val="298905067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anim calcmode="lin" valueType="num">
                                      <p:cBhvr additive="base">
                                        <p:cTn id="11" dur="500" fill="hold"/>
                                        <p:tgtEl>
                                          <p:spTgt spid="8">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8">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8">
                                            <p:txEl>
                                              <p:pRg st="1" end="1"/>
                                            </p:txEl>
                                          </p:spTgt>
                                        </p:tgtEl>
                                        <p:attrNameLst>
                                          <p:attrName>style.visibility</p:attrName>
                                        </p:attrNameLst>
                                      </p:cBhvr>
                                      <p:to>
                                        <p:strVal val="visible"/>
                                      </p:to>
                                    </p:set>
                                    <p:anim calcmode="lin" valueType="num">
                                      <p:cBhvr additive="base">
                                        <p:cTn id="17" dur="500" fill="hold"/>
                                        <p:tgtEl>
                                          <p:spTgt spid="8">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8">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8">
                                            <p:txEl>
                                              <p:pRg st="2" end="2"/>
                                            </p:txEl>
                                          </p:spTgt>
                                        </p:tgtEl>
                                        <p:attrNameLst>
                                          <p:attrName>style.visibility</p:attrName>
                                        </p:attrNameLst>
                                      </p:cBhvr>
                                      <p:to>
                                        <p:strVal val="visible"/>
                                      </p:to>
                                    </p:set>
                                    <p:anim calcmode="lin" valueType="num">
                                      <p:cBhvr additive="base">
                                        <p:cTn id="23" dur="500" fill="hold"/>
                                        <p:tgtEl>
                                          <p:spTgt spid="8">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8">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8">
                                            <p:txEl>
                                              <p:pRg st="3" end="3"/>
                                            </p:txEl>
                                          </p:spTgt>
                                        </p:tgtEl>
                                        <p:attrNameLst>
                                          <p:attrName>style.visibility</p:attrName>
                                        </p:attrNameLst>
                                      </p:cBhvr>
                                      <p:to>
                                        <p:strVal val="visible"/>
                                      </p:to>
                                    </p:set>
                                    <p:anim calcmode="lin" valueType="num">
                                      <p:cBhvr additive="base">
                                        <p:cTn id="29" dur="500" fill="hold"/>
                                        <p:tgtEl>
                                          <p:spTgt spid="8">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8">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nodeType="clickEffect">
                                  <p:stCondLst>
                                    <p:cond delay="0"/>
                                  </p:stCondLst>
                                  <p:childTnLst>
                                    <p:set>
                                      <p:cBhvr>
                                        <p:cTn id="34" dur="1" fill="hold">
                                          <p:stCondLst>
                                            <p:cond delay="0"/>
                                          </p:stCondLst>
                                        </p:cTn>
                                        <p:tgtEl>
                                          <p:spTgt spid="8">
                                            <p:txEl>
                                              <p:pRg st="4" end="4"/>
                                            </p:txEl>
                                          </p:spTgt>
                                        </p:tgtEl>
                                        <p:attrNameLst>
                                          <p:attrName>style.visibility</p:attrName>
                                        </p:attrNameLst>
                                      </p:cBhvr>
                                      <p:to>
                                        <p:strVal val="visible"/>
                                      </p:to>
                                    </p:set>
                                    <p:anim calcmode="lin" valueType="num">
                                      <p:cBhvr additive="base">
                                        <p:cTn id="35" dur="500" fill="hold"/>
                                        <p:tgtEl>
                                          <p:spTgt spid="8">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8">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8" fill="hold" nodeType="clickEffect">
                                  <p:stCondLst>
                                    <p:cond delay="0"/>
                                  </p:stCondLst>
                                  <p:childTnLst>
                                    <p:set>
                                      <p:cBhvr>
                                        <p:cTn id="40" dur="1" fill="hold">
                                          <p:stCondLst>
                                            <p:cond delay="0"/>
                                          </p:stCondLst>
                                        </p:cTn>
                                        <p:tgtEl>
                                          <p:spTgt spid="8">
                                            <p:txEl>
                                              <p:pRg st="5" end="5"/>
                                            </p:txEl>
                                          </p:spTgt>
                                        </p:tgtEl>
                                        <p:attrNameLst>
                                          <p:attrName>style.visibility</p:attrName>
                                        </p:attrNameLst>
                                      </p:cBhvr>
                                      <p:to>
                                        <p:strVal val="visible"/>
                                      </p:to>
                                    </p:set>
                                    <p:anim calcmode="lin" valueType="num">
                                      <p:cBhvr additive="base">
                                        <p:cTn id="41" dur="500" fill="hold"/>
                                        <p:tgtEl>
                                          <p:spTgt spid="8">
                                            <p:txEl>
                                              <p:pRg st="5" end="5"/>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8">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8" fill="hold" nodeType="clickEffect">
                                  <p:stCondLst>
                                    <p:cond delay="0"/>
                                  </p:stCondLst>
                                  <p:childTnLst>
                                    <p:set>
                                      <p:cBhvr>
                                        <p:cTn id="46" dur="1" fill="hold">
                                          <p:stCondLst>
                                            <p:cond delay="0"/>
                                          </p:stCondLst>
                                        </p:cTn>
                                        <p:tgtEl>
                                          <p:spTgt spid="8">
                                            <p:txEl>
                                              <p:pRg st="6" end="6"/>
                                            </p:txEl>
                                          </p:spTgt>
                                        </p:tgtEl>
                                        <p:attrNameLst>
                                          <p:attrName>style.visibility</p:attrName>
                                        </p:attrNameLst>
                                      </p:cBhvr>
                                      <p:to>
                                        <p:strVal val="visible"/>
                                      </p:to>
                                    </p:set>
                                    <p:anim calcmode="lin" valueType="num">
                                      <p:cBhvr additive="base">
                                        <p:cTn id="47" dur="500" fill="hold"/>
                                        <p:tgtEl>
                                          <p:spTgt spid="8">
                                            <p:txEl>
                                              <p:pRg st="6" end="6"/>
                                            </p:txEl>
                                          </p:spTgt>
                                        </p:tgtEl>
                                        <p:attrNameLst>
                                          <p:attrName>ppt_x</p:attrName>
                                        </p:attrNameLst>
                                      </p:cBhvr>
                                      <p:tavLst>
                                        <p:tav tm="0">
                                          <p:val>
                                            <p:strVal val="0-#ppt_w/2"/>
                                          </p:val>
                                        </p:tav>
                                        <p:tav tm="100000">
                                          <p:val>
                                            <p:strVal val="#ppt_x"/>
                                          </p:val>
                                        </p:tav>
                                      </p:tavLst>
                                    </p:anim>
                                    <p:anim calcmode="lin" valueType="num">
                                      <p:cBhvr additive="base">
                                        <p:cTn id="48" dur="500" fill="hold"/>
                                        <p:tgtEl>
                                          <p:spTgt spid="8">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AA660-862B-4B99-A8FE-06377F94D100}"/>
              </a:ext>
            </a:extLst>
          </p:cNvPr>
          <p:cNvSpPr>
            <a:spLocks noGrp="1"/>
          </p:cNvSpPr>
          <p:nvPr>
            <p:ph type="title"/>
          </p:nvPr>
        </p:nvSpPr>
        <p:spPr>
          <a:xfrm>
            <a:off x="457200" y="377833"/>
            <a:ext cx="8579296" cy="674903"/>
          </a:xfrm>
        </p:spPr>
        <p:txBody>
          <a:bodyPr>
            <a:normAutofit/>
          </a:bodyPr>
          <a:lstStyle/>
          <a:p>
            <a:r>
              <a:rPr lang="en-GB" sz="3200" b="1" dirty="0">
                <a:solidFill>
                  <a:srgbClr val="007DC3"/>
                </a:solidFill>
              </a:rPr>
              <a:t>How to generate entrepreneurial ideas?</a:t>
            </a:r>
          </a:p>
        </p:txBody>
      </p:sp>
      <p:sp>
        <p:nvSpPr>
          <p:cNvPr id="5" name="Title 1">
            <a:extLst>
              <a:ext uri="{FF2B5EF4-FFF2-40B4-BE49-F238E27FC236}">
                <a16:creationId xmlns:a16="http://schemas.microsoft.com/office/drawing/2014/main" id="{57243016-8609-4DCC-A066-5F6766944355}"/>
              </a:ext>
            </a:extLst>
          </p:cNvPr>
          <p:cNvSpPr txBox="1">
            <a:spLocks/>
          </p:cNvSpPr>
          <p:nvPr/>
        </p:nvSpPr>
        <p:spPr>
          <a:xfrm>
            <a:off x="444376" y="-30123"/>
            <a:ext cx="8229600" cy="290772"/>
          </a:xfrm>
          <a:prstGeom prst="rect">
            <a:avLst/>
          </a:prstGeom>
        </p:spPr>
        <p:txBody>
          <a:bodyPr vert="horz" lIns="91440" tIns="45720" rIns="91440" bIns="45720" rtlCol="0" anchor="b">
            <a:normAutofit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LCBB5001: Entrepreneurship</a:t>
            </a:r>
            <a:endParaRPr lang="en-GB" sz="1400" dirty="0">
              <a:solidFill>
                <a:schemeClr val="accent1">
                  <a:lumMod val="50000"/>
                </a:schemeClr>
              </a:solidFill>
            </a:endParaRPr>
          </a:p>
        </p:txBody>
      </p:sp>
      <p:sp>
        <p:nvSpPr>
          <p:cNvPr id="8" name="Content Placeholder 7">
            <a:extLst>
              <a:ext uri="{FF2B5EF4-FFF2-40B4-BE49-F238E27FC236}">
                <a16:creationId xmlns:a16="http://schemas.microsoft.com/office/drawing/2014/main" id="{BA32775F-D1E0-7E2E-D606-392AED77E3ED}"/>
              </a:ext>
            </a:extLst>
          </p:cNvPr>
          <p:cNvSpPr>
            <a:spLocks noGrp="1"/>
          </p:cNvSpPr>
          <p:nvPr>
            <p:ph idx="1"/>
          </p:nvPr>
        </p:nvSpPr>
        <p:spPr>
          <a:xfrm>
            <a:off x="251520" y="1268762"/>
            <a:ext cx="8784976" cy="4392486"/>
          </a:xfrm>
        </p:spPr>
        <p:txBody>
          <a:bodyPr>
            <a:normAutofit fontScale="92500" lnSpcReduction="10000"/>
          </a:bodyPr>
          <a:lstStyle/>
          <a:p>
            <a:pPr>
              <a:spcBef>
                <a:spcPct val="0"/>
              </a:spcBef>
              <a:spcAft>
                <a:spcPts val="1200"/>
              </a:spcAft>
              <a:buClr>
                <a:srgbClr val="007DC3"/>
              </a:buClr>
              <a:buFont typeface="Wingdings" panose="05000000000000000000" pitchFamily="2" charset="2"/>
              <a:buChar char="q"/>
            </a:pPr>
            <a:r>
              <a:rPr lang="en-GB" sz="3000" dirty="0"/>
              <a:t>Look at all the things that bug you</a:t>
            </a:r>
          </a:p>
          <a:p>
            <a:pPr>
              <a:spcBef>
                <a:spcPct val="0"/>
              </a:spcBef>
              <a:spcAft>
                <a:spcPts val="1200"/>
              </a:spcAft>
              <a:buClr>
                <a:srgbClr val="007DC3"/>
              </a:buClr>
              <a:buFont typeface="Wingdings" panose="05000000000000000000" pitchFamily="2" charset="2"/>
              <a:buChar char="q"/>
            </a:pPr>
            <a:r>
              <a:rPr lang="en-GB" sz="3000" dirty="0"/>
              <a:t>Tap your interests</a:t>
            </a:r>
          </a:p>
          <a:p>
            <a:pPr>
              <a:spcBef>
                <a:spcPct val="0"/>
              </a:spcBef>
              <a:spcAft>
                <a:spcPts val="1200"/>
              </a:spcAft>
              <a:buClr>
                <a:srgbClr val="007DC3"/>
              </a:buClr>
              <a:buFont typeface="Wingdings" panose="05000000000000000000" pitchFamily="2" charset="2"/>
              <a:buChar char="q"/>
            </a:pPr>
            <a:r>
              <a:rPr lang="en-GB" sz="3000" dirty="0"/>
              <a:t>Travel &amp; learn new things</a:t>
            </a:r>
          </a:p>
          <a:p>
            <a:pPr>
              <a:spcBef>
                <a:spcPct val="0"/>
              </a:spcBef>
              <a:spcAft>
                <a:spcPts val="1200"/>
              </a:spcAft>
              <a:buClr>
                <a:srgbClr val="007DC3"/>
              </a:buClr>
              <a:buFont typeface="Wingdings" panose="05000000000000000000" pitchFamily="2" charset="2"/>
              <a:buChar char="q"/>
            </a:pPr>
            <a:r>
              <a:rPr lang="en-GB" sz="3000" dirty="0"/>
              <a:t>Keep your eyes open</a:t>
            </a:r>
          </a:p>
          <a:p>
            <a:pPr>
              <a:spcBef>
                <a:spcPct val="0"/>
              </a:spcBef>
              <a:spcAft>
                <a:spcPts val="1200"/>
              </a:spcAft>
              <a:buClr>
                <a:srgbClr val="007DC3"/>
              </a:buClr>
              <a:buFont typeface="Wingdings" panose="05000000000000000000" pitchFamily="2" charset="2"/>
              <a:buChar char="q"/>
            </a:pPr>
            <a:r>
              <a:rPr lang="en-GB" sz="3000" dirty="0"/>
              <a:t>Sleep on it</a:t>
            </a:r>
          </a:p>
          <a:p>
            <a:pPr>
              <a:spcBef>
                <a:spcPct val="0"/>
              </a:spcBef>
              <a:spcAft>
                <a:spcPts val="1200"/>
              </a:spcAft>
              <a:buClr>
                <a:srgbClr val="007DC3"/>
              </a:buClr>
              <a:buFont typeface="Wingdings" panose="05000000000000000000" pitchFamily="2" charset="2"/>
              <a:buChar char="q"/>
            </a:pPr>
            <a:r>
              <a:rPr lang="en-GB" sz="3000" dirty="0"/>
              <a:t>Go online</a:t>
            </a:r>
          </a:p>
          <a:p>
            <a:pPr>
              <a:spcBef>
                <a:spcPct val="0"/>
              </a:spcBef>
              <a:spcAft>
                <a:spcPts val="1200"/>
              </a:spcAft>
              <a:buClr>
                <a:srgbClr val="007DC3"/>
              </a:buClr>
              <a:buFont typeface="Wingdings" panose="05000000000000000000" pitchFamily="2" charset="2"/>
              <a:buChar char="q"/>
            </a:pPr>
            <a:r>
              <a:rPr lang="en-GB" sz="3000" dirty="0"/>
              <a:t>Ask questions /be curious</a:t>
            </a:r>
          </a:p>
          <a:p>
            <a:pPr>
              <a:spcBef>
                <a:spcPct val="0"/>
              </a:spcBef>
              <a:spcAft>
                <a:spcPts val="1200"/>
              </a:spcAft>
              <a:buClr>
                <a:srgbClr val="007DC3"/>
              </a:buClr>
              <a:buFont typeface="Wingdings" panose="05000000000000000000" pitchFamily="2" charset="2"/>
              <a:buChar char="q"/>
            </a:pPr>
            <a:r>
              <a:rPr lang="en-GB" sz="3000" dirty="0"/>
              <a:t>Write Your Ideas Down: keep lists and notes!!</a:t>
            </a:r>
          </a:p>
          <a:p>
            <a:pPr>
              <a:spcBef>
                <a:spcPct val="0"/>
              </a:spcBef>
              <a:spcAft>
                <a:spcPts val="1200"/>
              </a:spcAft>
              <a:buClr>
                <a:srgbClr val="007DC3"/>
              </a:buClr>
              <a:buFont typeface="Wingdings" panose="05000000000000000000" pitchFamily="2" charset="2"/>
              <a:buChar char="q"/>
            </a:pPr>
            <a:endParaRPr lang="en-GB" dirty="0"/>
          </a:p>
          <a:p>
            <a:pPr>
              <a:spcBef>
                <a:spcPct val="0"/>
              </a:spcBef>
              <a:spcAft>
                <a:spcPts val="1200"/>
              </a:spcAft>
              <a:buClr>
                <a:srgbClr val="007DC3"/>
              </a:buClr>
              <a:buFont typeface="Wingdings" panose="05000000000000000000" pitchFamily="2" charset="2"/>
              <a:buChar char="q"/>
            </a:pPr>
            <a:endParaRPr lang="en-GB" dirty="0"/>
          </a:p>
        </p:txBody>
      </p:sp>
    </p:spTree>
    <p:extLst>
      <p:ext uri="{BB962C8B-B14F-4D97-AF65-F5344CB8AC3E}">
        <p14:creationId xmlns:p14="http://schemas.microsoft.com/office/powerpoint/2010/main" val="424802195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8">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8">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AA660-862B-4B99-A8FE-06377F94D100}"/>
              </a:ext>
            </a:extLst>
          </p:cNvPr>
          <p:cNvSpPr>
            <a:spLocks noGrp="1"/>
          </p:cNvSpPr>
          <p:nvPr>
            <p:ph type="title"/>
          </p:nvPr>
        </p:nvSpPr>
        <p:spPr>
          <a:xfrm>
            <a:off x="107504" y="377833"/>
            <a:ext cx="8928992" cy="890928"/>
          </a:xfrm>
        </p:spPr>
        <p:txBody>
          <a:bodyPr>
            <a:normAutofit fontScale="90000"/>
          </a:bodyPr>
          <a:lstStyle/>
          <a:p>
            <a:r>
              <a:rPr lang="en-GB" sz="3200" b="1" dirty="0">
                <a:solidFill>
                  <a:srgbClr val="007DC3"/>
                </a:solidFill>
              </a:rPr>
              <a:t>Generating entrepreneurial ideas/opportunities?</a:t>
            </a:r>
          </a:p>
        </p:txBody>
      </p:sp>
      <p:sp>
        <p:nvSpPr>
          <p:cNvPr id="5" name="Title 1">
            <a:extLst>
              <a:ext uri="{FF2B5EF4-FFF2-40B4-BE49-F238E27FC236}">
                <a16:creationId xmlns:a16="http://schemas.microsoft.com/office/drawing/2014/main" id="{57243016-8609-4DCC-A066-5F6766944355}"/>
              </a:ext>
            </a:extLst>
          </p:cNvPr>
          <p:cNvSpPr txBox="1">
            <a:spLocks/>
          </p:cNvSpPr>
          <p:nvPr/>
        </p:nvSpPr>
        <p:spPr>
          <a:xfrm>
            <a:off x="444376" y="-30123"/>
            <a:ext cx="8229600" cy="362780"/>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LCBB5001: Entrepreneurship</a:t>
            </a:r>
            <a:endParaRPr lang="en-GB" sz="1400" dirty="0">
              <a:solidFill>
                <a:schemeClr val="accent1">
                  <a:lumMod val="50000"/>
                </a:schemeClr>
              </a:solidFill>
            </a:endParaRPr>
          </a:p>
        </p:txBody>
      </p:sp>
      <p:sp>
        <p:nvSpPr>
          <p:cNvPr id="8" name="Content Placeholder 7">
            <a:extLst>
              <a:ext uri="{FF2B5EF4-FFF2-40B4-BE49-F238E27FC236}">
                <a16:creationId xmlns:a16="http://schemas.microsoft.com/office/drawing/2014/main" id="{BA32775F-D1E0-7E2E-D606-392AED77E3ED}"/>
              </a:ext>
            </a:extLst>
          </p:cNvPr>
          <p:cNvSpPr>
            <a:spLocks noGrp="1"/>
          </p:cNvSpPr>
          <p:nvPr>
            <p:ph idx="1"/>
          </p:nvPr>
        </p:nvSpPr>
        <p:spPr>
          <a:xfrm>
            <a:off x="251520" y="1268762"/>
            <a:ext cx="8784976" cy="4320478"/>
          </a:xfrm>
        </p:spPr>
        <p:txBody>
          <a:bodyPr>
            <a:normAutofit/>
          </a:bodyPr>
          <a:lstStyle/>
          <a:p>
            <a:pPr marL="12700" indent="0">
              <a:lnSpc>
                <a:spcPct val="100000"/>
              </a:lnSpc>
              <a:buNone/>
              <a:tabLst>
                <a:tab pos="355600" algn="l"/>
                <a:tab pos="356235" algn="l"/>
              </a:tabLst>
            </a:pPr>
            <a:r>
              <a:rPr lang="en-GB" sz="2800" dirty="0">
                <a:cs typeface="Calibri"/>
              </a:rPr>
              <a:t>A </a:t>
            </a:r>
            <a:r>
              <a:rPr lang="en-GB" sz="2800" spc="-5" dirty="0">
                <a:cs typeface="Calibri"/>
              </a:rPr>
              <a:t>business </a:t>
            </a:r>
            <a:r>
              <a:rPr lang="en-GB" sz="2800" dirty="0">
                <a:cs typeface="Calibri"/>
              </a:rPr>
              <a:t>idea is </a:t>
            </a:r>
            <a:r>
              <a:rPr lang="en-GB" sz="2800" spc="-5" dirty="0">
                <a:cs typeface="Calibri"/>
              </a:rPr>
              <a:t>only </a:t>
            </a:r>
            <a:r>
              <a:rPr lang="en-GB" sz="2800" dirty="0">
                <a:cs typeface="Calibri"/>
              </a:rPr>
              <a:t>a </a:t>
            </a:r>
            <a:r>
              <a:rPr lang="en-GB" sz="2800" u="heavy" dirty="0">
                <a:cs typeface="Calibri"/>
              </a:rPr>
              <a:t>viable </a:t>
            </a:r>
            <a:r>
              <a:rPr lang="en-GB" sz="2800" dirty="0">
                <a:cs typeface="Calibri"/>
              </a:rPr>
              <a:t>idea </a:t>
            </a:r>
            <a:r>
              <a:rPr lang="en-GB" sz="2800" spc="-5" dirty="0">
                <a:cs typeface="Calibri"/>
              </a:rPr>
              <a:t>if…..</a:t>
            </a:r>
          </a:p>
          <a:p>
            <a:pPr marL="12700" indent="0">
              <a:lnSpc>
                <a:spcPct val="100000"/>
              </a:lnSpc>
              <a:buNone/>
              <a:tabLst>
                <a:tab pos="355600" algn="l"/>
                <a:tab pos="356235" algn="l"/>
              </a:tabLst>
            </a:pPr>
            <a:endParaRPr lang="en-GB" sz="2800" spc="-5" dirty="0">
              <a:cs typeface="Calibri"/>
            </a:endParaRPr>
          </a:p>
          <a:p>
            <a:pPr marL="480060" marR="0" lvl="0" indent="-457200" algn="l" defTabSz="914400" rtl="0" eaLnBrk="1" fontAlgn="auto" latinLnBrk="0" hangingPunct="1">
              <a:lnSpc>
                <a:spcPct val="100000"/>
              </a:lnSpc>
              <a:spcBef>
                <a:spcPts val="0"/>
              </a:spcBef>
              <a:spcAft>
                <a:spcPts val="0"/>
              </a:spcAft>
              <a:buClr>
                <a:srgbClr val="0070C0"/>
              </a:buClr>
              <a:buSzTx/>
              <a:buFont typeface="Wingdings" panose="05000000000000000000" pitchFamily="2" charset="2"/>
              <a:buChar char="q"/>
              <a:tabLst>
                <a:tab pos="365760" algn="l"/>
                <a:tab pos="366395" algn="l"/>
              </a:tabLst>
              <a:defRPr/>
            </a:pPr>
            <a:r>
              <a:rPr kumimoji="0" lang="en-GB" sz="2800" b="0" i="0" u="none" strike="noStrike" kern="1200" cap="none" spc="-80" normalizeH="0" baseline="0" noProof="0" dirty="0">
                <a:ln>
                  <a:noFill/>
                </a:ln>
                <a:solidFill>
                  <a:prstClr val="black"/>
                </a:solidFill>
                <a:effectLst/>
                <a:uLnTx/>
                <a:uFillTx/>
                <a:ea typeface="+mn-ea"/>
                <a:cs typeface="Calibri"/>
              </a:rPr>
              <a:t>You </a:t>
            </a:r>
            <a:r>
              <a:rPr kumimoji="0" lang="en-GB" sz="2800" b="0" i="0" u="none" strike="noStrike" kern="1200" cap="none" spc="-10" normalizeH="0" baseline="0" noProof="0" dirty="0">
                <a:ln>
                  <a:noFill/>
                </a:ln>
                <a:solidFill>
                  <a:prstClr val="black"/>
                </a:solidFill>
                <a:effectLst/>
                <a:uLnTx/>
                <a:uFillTx/>
                <a:ea typeface="+mn-ea"/>
                <a:cs typeface="Calibri"/>
              </a:rPr>
              <a:t>can </a:t>
            </a:r>
            <a:r>
              <a:rPr kumimoji="0" lang="en-GB" sz="2800" b="0" i="0" u="none" strike="noStrike" kern="1200" cap="none" spc="-5" normalizeH="0" baseline="0" noProof="0" dirty="0">
                <a:ln>
                  <a:noFill/>
                </a:ln>
                <a:solidFill>
                  <a:prstClr val="black"/>
                </a:solidFill>
                <a:effectLst/>
                <a:uLnTx/>
                <a:uFillTx/>
                <a:ea typeface="+mn-ea"/>
                <a:cs typeface="Calibri"/>
              </a:rPr>
              <a:t>identify </a:t>
            </a:r>
            <a:r>
              <a:rPr kumimoji="0" lang="en-GB" sz="2800" b="0" i="0" u="none" strike="noStrike" kern="1200" cap="none" spc="0" normalizeH="0" baseline="0" noProof="0" dirty="0">
                <a:ln>
                  <a:noFill/>
                </a:ln>
                <a:solidFill>
                  <a:prstClr val="black"/>
                </a:solidFill>
                <a:effectLst/>
                <a:uLnTx/>
                <a:uFillTx/>
                <a:ea typeface="+mn-ea"/>
                <a:cs typeface="Calibri"/>
              </a:rPr>
              <a:t>who </a:t>
            </a:r>
            <a:r>
              <a:rPr kumimoji="0" lang="en-GB" sz="2800" b="0" i="0" u="none" strike="noStrike" kern="1200" cap="none" spc="-5" normalizeH="0" baseline="0" noProof="0" dirty="0">
                <a:ln>
                  <a:noFill/>
                </a:ln>
                <a:solidFill>
                  <a:prstClr val="black"/>
                </a:solidFill>
                <a:effectLst/>
                <a:uLnTx/>
                <a:uFillTx/>
                <a:ea typeface="+mn-ea"/>
                <a:cs typeface="Calibri"/>
              </a:rPr>
              <a:t>will </a:t>
            </a:r>
            <a:r>
              <a:rPr kumimoji="0" lang="en-GB" sz="2800" b="0" i="0" u="none" strike="noStrike" kern="1200" cap="none" spc="-10" normalizeH="0" baseline="0" noProof="0" dirty="0">
                <a:ln>
                  <a:noFill/>
                </a:ln>
                <a:solidFill>
                  <a:prstClr val="black"/>
                </a:solidFill>
                <a:effectLst/>
                <a:uLnTx/>
                <a:uFillTx/>
                <a:ea typeface="+mn-ea"/>
                <a:cs typeface="Calibri"/>
              </a:rPr>
              <a:t>benefit </a:t>
            </a:r>
            <a:r>
              <a:rPr kumimoji="0" lang="en-GB" sz="2800" b="0" i="0" u="none" strike="noStrike" kern="1200" cap="none" spc="-20" normalizeH="0" baseline="0" noProof="0" dirty="0">
                <a:ln>
                  <a:noFill/>
                </a:ln>
                <a:solidFill>
                  <a:prstClr val="black"/>
                </a:solidFill>
                <a:effectLst/>
                <a:uLnTx/>
                <a:uFillTx/>
                <a:ea typeface="+mn-ea"/>
                <a:cs typeface="Calibri"/>
              </a:rPr>
              <a:t>from </a:t>
            </a:r>
            <a:r>
              <a:rPr kumimoji="0" lang="en-GB" sz="2800" b="0" i="0" u="none" strike="noStrike" kern="1200" cap="none" spc="-10" normalizeH="0" baseline="0" noProof="0" dirty="0">
                <a:ln>
                  <a:noFill/>
                </a:ln>
                <a:solidFill>
                  <a:prstClr val="black"/>
                </a:solidFill>
                <a:effectLst/>
                <a:uLnTx/>
                <a:uFillTx/>
                <a:ea typeface="+mn-ea"/>
                <a:cs typeface="Calibri"/>
              </a:rPr>
              <a:t>your</a:t>
            </a:r>
            <a:r>
              <a:rPr kumimoji="0" lang="en-GB" sz="2800" b="0" i="0" u="none" strike="noStrike" kern="1200" cap="none" spc="130" normalizeH="0" baseline="0" noProof="0" dirty="0">
                <a:ln>
                  <a:noFill/>
                </a:ln>
                <a:solidFill>
                  <a:prstClr val="black"/>
                </a:solidFill>
                <a:effectLst/>
                <a:uLnTx/>
                <a:uFillTx/>
                <a:ea typeface="+mn-ea"/>
                <a:cs typeface="Calibri"/>
              </a:rPr>
              <a:t> </a:t>
            </a:r>
            <a:r>
              <a:rPr kumimoji="0" lang="en-GB" sz="2800" b="0" i="0" u="none" strike="noStrike" kern="1200" cap="none" spc="-5" normalizeH="0" baseline="0" noProof="0" dirty="0">
                <a:ln>
                  <a:noFill/>
                </a:ln>
                <a:solidFill>
                  <a:prstClr val="black"/>
                </a:solidFill>
                <a:effectLst/>
                <a:uLnTx/>
                <a:uFillTx/>
                <a:ea typeface="+mn-ea"/>
                <a:cs typeface="Calibri"/>
              </a:rPr>
              <a:t>idea</a:t>
            </a:r>
            <a:endParaRPr kumimoji="0" lang="en-GB" sz="2800" b="0" i="0" u="none" strike="noStrike" kern="1200" cap="none" spc="0" normalizeH="0" baseline="0" noProof="0" dirty="0">
              <a:ln>
                <a:noFill/>
              </a:ln>
              <a:solidFill>
                <a:prstClr val="black"/>
              </a:solidFill>
              <a:effectLst/>
              <a:uLnTx/>
              <a:uFillTx/>
              <a:ea typeface="+mn-ea"/>
              <a:cs typeface="Calibri"/>
            </a:endParaRPr>
          </a:p>
          <a:p>
            <a:pPr marL="480060" marR="0" lvl="0" indent="-457200" algn="l" defTabSz="914400" rtl="0" eaLnBrk="1" fontAlgn="auto" latinLnBrk="0" hangingPunct="1">
              <a:lnSpc>
                <a:spcPct val="100000"/>
              </a:lnSpc>
              <a:spcBef>
                <a:spcPts val="720"/>
              </a:spcBef>
              <a:spcAft>
                <a:spcPts val="0"/>
              </a:spcAft>
              <a:buClr>
                <a:srgbClr val="0070C0"/>
              </a:buClr>
              <a:buSzTx/>
              <a:buFont typeface="Wingdings" panose="05000000000000000000" pitchFamily="2" charset="2"/>
              <a:buChar char="q"/>
              <a:tabLst>
                <a:tab pos="365760" algn="l"/>
                <a:tab pos="366395" algn="l"/>
              </a:tabLst>
              <a:defRPr/>
            </a:pPr>
            <a:r>
              <a:rPr kumimoji="0" lang="en-GB" sz="2800" b="0" i="0" u="none" strike="noStrike" kern="1200" cap="none" spc="-80" normalizeH="0" baseline="0" noProof="0" dirty="0">
                <a:ln>
                  <a:noFill/>
                </a:ln>
                <a:solidFill>
                  <a:prstClr val="black"/>
                </a:solidFill>
                <a:effectLst/>
                <a:uLnTx/>
                <a:uFillTx/>
                <a:ea typeface="+mn-ea"/>
                <a:cs typeface="Calibri"/>
              </a:rPr>
              <a:t>You </a:t>
            </a:r>
            <a:r>
              <a:rPr kumimoji="0" lang="en-GB" sz="2800" b="0" i="0" u="none" strike="noStrike" kern="1200" cap="none" spc="-10" normalizeH="0" baseline="0" noProof="0" dirty="0">
                <a:ln>
                  <a:noFill/>
                </a:ln>
                <a:solidFill>
                  <a:prstClr val="black"/>
                </a:solidFill>
                <a:effectLst/>
                <a:uLnTx/>
                <a:uFillTx/>
                <a:ea typeface="+mn-ea"/>
                <a:cs typeface="Calibri"/>
              </a:rPr>
              <a:t>can </a:t>
            </a:r>
            <a:r>
              <a:rPr kumimoji="0" lang="en-GB" sz="2800" b="0" i="0" u="none" strike="noStrike" kern="1200" cap="none" spc="-15" normalizeH="0" baseline="0" noProof="0" dirty="0">
                <a:ln>
                  <a:noFill/>
                </a:ln>
                <a:solidFill>
                  <a:prstClr val="black"/>
                </a:solidFill>
                <a:effectLst/>
                <a:uLnTx/>
                <a:uFillTx/>
                <a:ea typeface="+mn-ea"/>
                <a:cs typeface="Calibri"/>
              </a:rPr>
              <a:t>get </a:t>
            </a:r>
            <a:r>
              <a:rPr kumimoji="0" lang="en-GB" sz="2800" b="0" i="0" u="none" strike="noStrike" kern="1200" cap="none" spc="0" normalizeH="0" baseline="0" noProof="0" dirty="0">
                <a:ln>
                  <a:noFill/>
                </a:ln>
                <a:solidFill>
                  <a:prstClr val="black"/>
                </a:solidFill>
                <a:effectLst/>
                <a:uLnTx/>
                <a:uFillTx/>
                <a:ea typeface="+mn-ea"/>
                <a:cs typeface="Calibri"/>
              </a:rPr>
              <a:t>them </a:t>
            </a:r>
            <a:r>
              <a:rPr kumimoji="0" lang="en-GB" sz="2800" b="0" i="0" u="none" strike="noStrike" kern="1200" cap="none" spc="-10" normalizeH="0" baseline="0" noProof="0" dirty="0">
                <a:ln>
                  <a:noFill/>
                </a:ln>
                <a:solidFill>
                  <a:prstClr val="black"/>
                </a:solidFill>
                <a:effectLst/>
                <a:uLnTx/>
                <a:uFillTx/>
                <a:ea typeface="+mn-ea"/>
                <a:cs typeface="Calibri"/>
              </a:rPr>
              <a:t>to </a:t>
            </a:r>
            <a:r>
              <a:rPr kumimoji="0" lang="en-GB" sz="2800" b="0" i="0" u="none" strike="noStrike" kern="1200" cap="none" spc="-20" normalizeH="0" baseline="0" noProof="0" dirty="0">
                <a:ln>
                  <a:noFill/>
                </a:ln>
                <a:solidFill>
                  <a:prstClr val="black"/>
                </a:solidFill>
                <a:effectLst/>
                <a:uLnTx/>
                <a:uFillTx/>
                <a:ea typeface="+mn-ea"/>
                <a:cs typeface="Calibri"/>
              </a:rPr>
              <a:t>exchange </a:t>
            </a:r>
            <a:r>
              <a:rPr kumimoji="0" lang="en-GB" sz="2800" b="0" i="0" u="none" strike="noStrike" kern="1200" cap="none" spc="-10" normalizeH="0" baseline="0" noProof="0" dirty="0">
                <a:ln>
                  <a:noFill/>
                </a:ln>
                <a:solidFill>
                  <a:prstClr val="black"/>
                </a:solidFill>
                <a:effectLst/>
                <a:uLnTx/>
                <a:uFillTx/>
                <a:ea typeface="+mn-ea"/>
                <a:cs typeface="Calibri"/>
              </a:rPr>
              <a:t>money </a:t>
            </a:r>
            <a:r>
              <a:rPr kumimoji="0" lang="en-GB" sz="2800" b="0" i="0" u="none" strike="noStrike" kern="1200" cap="none" spc="-25" normalizeH="0" baseline="0" noProof="0" dirty="0">
                <a:ln>
                  <a:noFill/>
                </a:ln>
                <a:solidFill>
                  <a:prstClr val="black"/>
                </a:solidFill>
                <a:effectLst/>
                <a:uLnTx/>
                <a:uFillTx/>
                <a:ea typeface="+mn-ea"/>
                <a:cs typeface="Calibri"/>
              </a:rPr>
              <a:t>for</a:t>
            </a:r>
            <a:r>
              <a:rPr kumimoji="0" lang="en-GB" sz="2800" b="0" i="0" u="none" strike="noStrike" kern="1200" cap="none" spc="90" normalizeH="0" baseline="0" noProof="0" dirty="0">
                <a:ln>
                  <a:noFill/>
                </a:ln>
                <a:solidFill>
                  <a:prstClr val="black"/>
                </a:solidFill>
                <a:effectLst/>
                <a:uLnTx/>
                <a:uFillTx/>
                <a:ea typeface="+mn-ea"/>
                <a:cs typeface="Calibri"/>
              </a:rPr>
              <a:t> </a:t>
            </a:r>
            <a:r>
              <a:rPr kumimoji="0" lang="en-GB" sz="2800" b="0" i="0" u="none" strike="noStrike" kern="1200" cap="none" spc="-15" normalizeH="0" baseline="0" noProof="0" dirty="0">
                <a:ln>
                  <a:noFill/>
                </a:ln>
                <a:solidFill>
                  <a:prstClr val="black"/>
                </a:solidFill>
                <a:effectLst/>
                <a:uLnTx/>
                <a:uFillTx/>
                <a:ea typeface="+mn-ea"/>
                <a:cs typeface="Calibri"/>
              </a:rPr>
              <a:t>your</a:t>
            </a:r>
            <a:endParaRPr kumimoji="0" lang="en-GB" sz="2800" b="0" i="0" u="none" strike="noStrike" kern="1200" cap="none" spc="0" normalizeH="0" baseline="0" noProof="0" dirty="0">
              <a:ln>
                <a:noFill/>
              </a:ln>
              <a:solidFill>
                <a:prstClr val="black"/>
              </a:solidFill>
              <a:effectLst/>
              <a:uLnTx/>
              <a:uFillTx/>
              <a:ea typeface="+mn-ea"/>
              <a:cs typeface="Calibri"/>
            </a:endParaRPr>
          </a:p>
          <a:p>
            <a:pPr marL="365760" marR="0" lvl="0" indent="0" algn="l" defTabSz="914400" rtl="0" eaLnBrk="1" fontAlgn="auto" latinLnBrk="0" hangingPunct="1">
              <a:lnSpc>
                <a:spcPct val="100000"/>
              </a:lnSpc>
              <a:spcBef>
                <a:spcPts val="0"/>
              </a:spcBef>
              <a:spcAft>
                <a:spcPts val="0"/>
              </a:spcAft>
              <a:buClr>
                <a:srgbClr val="0070C0"/>
              </a:buClr>
              <a:buSzTx/>
              <a:buNone/>
              <a:tabLst/>
              <a:defRPr/>
            </a:pPr>
            <a:r>
              <a:rPr kumimoji="0" lang="en-GB" sz="2800" b="0" i="0" u="none" strike="noStrike" kern="1200" cap="none" spc="-5" normalizeH="0" baseline="0" noProof="0" dirty="0">
                <a:ln>
                  <a:noFill/>
                </a:ln>
                <a:solidFill>
                  <a:prstClr val="black"/>
                </a:solidFill>
                <a:effectLst/>
                <a:uLnTx/>
                <a:uFillTx/>
                <a:ea typeface="+mn-ea"/>
                <a:cs typeface="Calibri"/>
              </a:rPr>
              <a:t>  goods/services</a:t>
            </a:r>
            <a:endParaRPr kumimoji="0" lang="en-GB" sz="2800" b="0" i="0" u="none" strike="noStrike" kern="1200" cap="none" spc="0" normalizeH="0" baseline="0" noProof="0" dirty="0">
              <a:ln>
                <a:noFill/>
              </a:ln>
              <a:solidFill>
                <a:prstClr val="black"/>
              </a:solidFill>
              <a:effectLst/>
              <a:uLnTx/>
              <a:uFillTx/>
              <a:ea typeface="+mn-ea"/>
              <a:cs typeface="Calibri"/>
            </a:endParaRPr>
          </a:p>
          <a:p>
            <a:pPr marL="480060" marR="153670" lvl="0" indent="-457200" algn="l" defTabSz="914400" rtl="0" eaLnBrk="1" fontAlgn="auto" latinLnBrk="0" hangingPunct="1">
              <a:lnSpc>
                <a:spcPct val="100000"/>
              </a:lnSpc>
              <a:spcBef>
                <a:spcPts val="720"/>
              </a:spcBef>
              <a:spcAft>
                <a:spcPts val="0"/>
              </a:spcAft>
              <a:buClr>
                <a:srgbClr val="0070C0"/>
              </a:buClr>
              <a:buSzTx/>
              <a:buFont typeface="Wingdings" panose="05000000000000000000" pitchFamily="2" charset="2"/>
              <a:buChar char="q"/>
              <a:tabLst>
                <a:tab pos="365760" algn="l"/>
                <a:tab pos="366395" algn="l"/>
              </a:tabLst>
              <a:defRPr/>
            </a:pPr>
            <a:r>
              <a:rPr kumimoji="0" lang="en-GB" sz="2800" b="0" i="0" u="none" strike="noStrike" kern="1200" cap="none" spc="-80" normalizeH="0" baseline="0" noProof="0" dirty="0">
                <a:ln>
                  <a:noFill/>
                </a:ln>
                <a:solidFill>
                  <a:prstClr val="black"/>
                </a:solidFill>
                <a:effectLst/>
                <a:uLnTx/>
                <a:uFillTx/>
                <a:ea typeface="+mn-ea"/>
                <a:cs typeface="Calibri"/>
              </a:rPr>
              <a:t>You </a:t>
            </a:r>
            <a:r>
              <a:rPr kumimoji="0" lang="en-GB" sz="2800" b="0" i="0" u="none" strike="noStrike" kern="1200" cap="none" spc="-10" normalizeH="0" baseline="0" noProof="0" dirty="0">
                <a:ln>
                  <a:noFill/>
                </a:ln>
                <a:solidFill>
                  <a:prstClr val="black"/>
                </a:solidFill>
                <a:effectLst/>
                <a:uLnTx/>
                <a:uFillTx/>
                <a:ea typeface="+mn-ea"/>
                <a:cs typeface="Calibri"/>
              </a:rPr>
              <a:t>can </a:t>
            </a:r>
            <a:r>
              <a:rPr kumimoji="0" lang="en-GB" sz="2800" b="0" i="0" u="none" strike="noStrike" kern="1200" cap="none" spc="-20" normalizeH="0" baseline="0" noProof="0" dirty="0">
                <a:ln>
                  <a:noFill/>
                </a:ln>
                <a:solidFill>
                  <a:prstClr val="black"/>
                </a:solidFill>
                <a:effectLst/>
                <a:uLnTx/>
                <a:uFillTx/>
                <a:ea typeface="+mn-ea"/>
                <a:cs typeface="Calibri"/>
              </a:rPr>
              <a:t>generate </a:t>
            </a:r>
            <a:r>
              <a:rPr kumimoji="0" lang="en-GB" sz="2800" b="0" i="0" u="none" strike="noStrike" kern="1200" cap="none" spc="-10" normalizeH="0" baseline="0" noProof="0" dirty="0">
                <a:ln>
                  <a:noFill/>
                </a:ln>
                <a:solidFill>
                  <a:prstClr val="black"/>
                </a:solidFill>
                <a:effectLst/>
                <a:uLnTx/>
                <a:uFillTx/>
                <a:ea typeface="+mn-ea"/>
                <a:cs typeface="Calibri"/>
              </a:rPr>
              <a:t>sufficient </a:t>
            </a:r>
            <a:r>
              <a:rPr kumimoji="0" lang="en-GB" sz="2800" b="0" i="0" u="none" strike="noStrike" kern="1200" cap="none" spc="-5" normalizeH="0" baseline="0" noProof="0" dirty="0">
                <a:ln>
                  <a:noFill/>
                </a:ln>
                <a:solidFill>
                  <a:prstClr val="black"/>
                </a:solidFill>
                <a:effectLst/>
                <a:uLnTx/>
                <a:uFillTx/>
                <a:ea typeface="+mn-ea"/>
                <a:cs typeface="Calibri"/>
              </a:rPr>
              <a:t>income </a:t>
            </a:r>
            <a:r>
              <a:rPr kumimoji="0" lang="en-GB" sz="2800" b="0" i="0" u="none" strike="noStrike" kern="1200" cap="none" spc="-10" normalizeH="0" baseline="0" noProof="0" dirty="0">
                <a:ln>
                  <a:noFill/>
                </a:ln>
                <a:solidFill>
                  <a:prstClr val="black"/>
                </a:solidFill>
                <a:effectLst/>
                <a:uLnTx/>
                <a:uFillTx/>
                <a:ea typeface="+mn-ea"/>
                <a:cs typeface="Calibri"/>
              </a:rPr>
              <a:t>streams </a:t>
            </a:r>
            <a:r>
              <a:rPr kumimoji="0" lang="en-GB" sz="2800" b="0" i="0" u="none" strike="noStrike" kern="1200" cap="none" spc="-15" normalizeH="0" baseline="0" noProof="0" dirty="0">
                <a:ln>
                  <a:noFill/>
                </a:ln>
                <a:solidFill>
                  <a:prstClr val="black"/>
                </a:solidFill>
                <a:effectLst/>
                <a:uLnTx/>
                <a:uFillTx/>
                <a:ea typeface="+mn-ea"/>
                <a:cs typeface="Calibri"/>
              </a:rPr>
              <a:t>to  cover your </a:t>
            </a:r>
            <a:r>
              <a:rPr kumimoji="0" lang="en-GB" sz="2800" b="0" i="0" u="none" strike="noStrike" kern="1200" cap="none" spc="-10" normalizeH="0" baseline="0" noProof="0" dirty="0">
                <a:ln>
                  <a:noFill/>
                </a:ln>
                <a:solidFill>
                  <a:prstClr val="black"/>
                </a:solidFill>
                <a:effectLst/>
                <a:uLnTx/>
                <a:uFillTx/>
                <a:ea typeface="+mn-ea"/>
                <a:cs typeface="Calibri"/>
              </a:rPr>
              <a:t>costs, </a:t>
            </a:r>
            <a:r>
              <a:rPr kumimoji="0" lang="en-GB" sz="2800" b="0" i="0" u="none" strike="noStrike" kern="1200" cap="none" spc="-20" normalizeH="0" baseline="0" noProof="0" dirty="0">
                <a:ln>
                  <a:noFill/>
                </a:ln>
                <a:solidFill>
                  <a:prstClr val="black"/>
                </a:solidFill>
                <a:effectLst/>
                <a:uLnTx/>
                <a:uFillTx/>
                <a:ea typeface="+mn-ea"/>
                <a:cs typeface="Calibri"/>
              </a:rPr>
              <a:t>generate </a:t>
            </a:r>
            <a:r>
              <a:rPr kumimoji="0" lang="en-GB" sz="2800" b="0" i="0" u="none" strike="noStrike" kern="1200" cap="none" spc="-15" normalizeH="0" baseline="0" noProof="0" dirty="0">
                <a:ln>
                  <a:noFill/>
                </a:ln>
                <a:solidFill>
                  <a:prstClr val="black"/>
                </a:solidFill>
                <a:effectLst/>
                <a:uLnTx/>
                <a:uFillTx/>
                <a:ea typeface="+mn-ea"/>
                <a:cs typeface="Calibri"/>
              </a:rPr>
              <a:t>profit/surplus </a:t>
            </a:r>
            <a:r>
              <a:rPr kumimoji="0" lang="en-GB" sz="2800" b="0" i="0" u="none" strike="noStrike" kern="1200" cap="none" spc="0" normalizeH="0" baseline="0" noProof="0" dirty="0">
                <a:ln>
                  <a:noFill/>
                </a:ln>
                <a:solidFill>
                  <a:prstClr val="black"/>
                </a:solidFill>
                <a:effectLst/>
                <a:uLnTx/>
                <a:uFillTx/>
                <a:ea typeface="+mn-ea"/>
                <a:cs typeface="Calibri"/>
              </a:rPr>
              <a:t>&amp; </a:t>
            </a:r>
            <a:r>
              <a:rPr kumimoji="0" lang="en-GB" sz="2800" b="0" i="0" u="none" strike="noStrike" kern="1200" cap="none" spc="-25" normalizeH="0" baseline="0" noProof="0" dirty="0">
                <a:ln>
                  <a:noFill/>
                </a:ln>
                <a:solidFill>
                  <a:prstClr val="black"/>
                </a:solidFill>
                <a:effectLst/>
                <a:uLnTx/>
                <a:uFillTx/>
                <a:ea typeface="+mn-ea"/>
                <a:cs typeface="Calibri"/>
              </a:rPr>
              <a:t>pay  </a:t>
            </a:r>
            <a:r>
              <a:rPr kumimoji="0" lang="en-GB" sz="2800" b="0" i="0" u="none" strike="noStrike" kern="1200" cap="none" spc="-15" normalizeH="0" baseline="0" noProof="0" dirty="0">
                <a:ln>
                  <a:noFill/>
                </a:ln>
                <a:solidFill>
                  <a:prstClr val="black"/>
                </a:solidFill>
                <a:effectLst/>
                <a:uLnTx/>
                <a:uFillTx/>
                <a:ea typeface="+mn-ea"/>
                <a:cs typeface="Calibri"/>
              </a:rPr>
              <a:t>you </a:t>
            </a:r>
            <a:r>
              <a:rPr kumimoji="0" lang="en-GB" sz="2800" b="0" i="0" u="none" strike="noStrike" kern="1200" cap="none" spc="0" normalizeH="0" baseline="0" noProof="0" dirty="0">
                <a:ln>
                  <a:noFill/>
                </a:ln>
                <a:solidFill>
                  <a:prstClr val="black"/>
                </a:solidFill>
                <a:effectLst/>
                <a:uLnTx/>
                <a:uFillTx/>
                <a:ea typeface="+mn-ea"/>
                <a:cs typeface="Calibri"/>
              </a:rPr>
              <a:t>a</a:t>
            </a:r>
            <a:r>
              <a:rPr kumimoji="0" lang="en-GB" sz="2800" b="0" i="0" u="none" strike="noStrike" kern="1200" cap="none" spc="-65" normalizeH="0" baseline="0" noProof="0" dirty="0">
                <a:ln>
                  <a:noFill/>
                </a:ln>
                <a:solidFill>
                  <a:prstClr val="black"/>
                </a:solidFill>
                <a:effectLst/>
                <a:uLnTx/>
                <a:uFillTx/>
                <a:ea typeface="+mn-ea"/>
                <a:cs typeface="Calibri"/>
              </a:rPr>
              <a:t> </a:t>
            </a:r>
            <a:r>
              <a:rPr kumimoji="0" lang="en-GB" sz="2800" b="0" i="0" u="none" strike="noStrike" kern="1200" cap="none" spc="-15" normalizeH="0" baseline="0" noProof="0" dirty="0">
                <a:ln>
                  <a:noFill/>
                </a:ln>
                <a:solidFill>
                  <a:prstClr val="black"/>
                </a:solidFill>
                <a:effectLst/>
                <a:uLnTx/>
                <a:uFillTx/>
                <a:ea typeface="+mn-ea"/>
                <a:cs typeface="Calibri"/>
              </a:rPr>
              <a:t>wage</a:t>
            </a:r>
            <a:endParaRPr kumimoji="0" lang="en-GB" sz="2800" b="0" i="0" u="none" strike="noStrike" kern="1200" cap="none" spc="0" normalizeH="0" baseline="0" noProof="0" dirty="0">
              <a:ln>
                <a:noFill/>
              </a:ln>
              <a:solidFill>
                <a:prstClr val="black"/>
              </a:solidFill>
              <a:effectLst/>
              <a:uLnTx/>
              <a:uFillTx/>
              <a:ea typeface="+mn-ea"/>
              <a:cs typeface="Calibri"/>
            </a:endParaRPr>
          </a:p>
          <a:p>
            <a:pPr marL="365760" indent="-353060">
              <a:lnSpc>
                <a:spcPct val="100000"/>
              </a:lnSpc>
              <a:buFont typeface="Arial"/>
              <a:buChar char="•"/>
              <a:tabLst>
                <a:tab pos="355600" algn="l"/>
                <a:tab pos="356235" algn="l"/>
              </a:tabLst>
            </a:pPr>
            <a:endParaRPr lang="en-GB" sz="2800" dirty="0">
              <a:latin typeface="Calibri"/>
              <a:cs typeface="Calibri"/>
            </a:endParaRPr>
          </a:p>
        </p:txBody>
      </p:sp>
    </p:spTree>
    <p:extLst>
      <p:ext uri="{BB962C8B-B14F-4D97-AF65-F5344CB8AC3E}">
        <p14:creationId xmlns:p14="http://schemas.microsoft.com/office/powerpoint/2010/main" val="30567258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548680"/>
            <a:ext cx="8435280" cy="4968552"/>
          </a:xfrm>
        </p:spPr>
        <p:txBody>
          <a:bodyPr>
            <a:normAutofit/>
          </a:bodyPr>
          <a:lstStyle/>
          <a:p>
            <a:pPr algn="ctr">
              <a:buNone/>
            </a:pPr>
            <a:endParaRPr lang="en-GB" b="1" dirty="0">
              <a:solidFill>
                <a:srgbClr val="007DC3"/>
              </a:solidFill>
            </a:endParaRPr>
          </a:p>
          <a:p>
            <a:pPr algn="ctr">
              <a:buNone/>
            </a:pPr>
            <a:r>
              <a:rPr lang="en-GB" b="1" dirty="0">
                <a:solidFill>
                  <a:srgbClr val="007DC3"/>
                </a:solidFill>
              </a:rPr>
              <a:t>What is…….Market Research…..</a:t>
            </a:r>
          </a:p>
          <a:p>
            <a:pPr algn="ctr">
              <a:buNone/>
            </a:pPr>
            <a:endParaRPr lang="en-GB" b="1" dirty="0">
              <a:solidFill>
                <a:srgbClr val="007DC3"/>
              </a:solidFill>
            </a:endParaRPr>
          </a:p>
          <a:p>
            <a:pPr algn="ctr">
              <a:buNone/>
            </a:pPr>
            <a:endParaRPr lang="en-GB" sz="1050" b="0" i="0" u="none" strike="noStrike" baseline="0" dirty="0">
              <a:solidFill>
                <a:srgbClr val="000000"/>
              </a:solidFill>
              <a:latin typeface="Calibri" panose="020F0502020204030204" pitchFamily="34" charset="0"/>
            </a:endParaRPr>
          </a:p>
          <a:p>
            <a:pPr algn="ctr">
              <a:buNone/>
            </a:pPr>
            <a:endParaRPr lang="en-GB" sz="1050" dirty="0">
              <a:solidFill>
                <a:srgbClr val="000000"/>
              </a:solidFill>
              <a:latin typeface="Calibri" panose="020F0502020204030204" pitchFamily="34" charset="0"/>
            </a:endParaRPr>
          </a:p>
          <a:p>
            <a:pPr algn="ctr">
              <a:buNone/>
            </a:pPr>
            <a:endParaRPr lang="en-GB" sz="1050" b="0" i="0" u="none" strike="noStrike" baseline="0" dirty="0">
              <a:solidFill>
                <a:srgbClr val="000000"/>
              </a:solidFill>
              <a:latin typeface="Calibri" panose="020F0502020204030204" pitchFamily="34" charset="0"/>
            </a:endParaRPr>
          </a:p>
          <a:p>
            <a:pPr algn="ctr">
              <a:buNone/>
            </a:pPr>
            <a:endParaRPr lang="en-GB" sz="1050" dirty="0">
              <a:solidFill>
                <a:srgbClr val="000000"/>
              </a:solidFill>
              <a:latin typeface="Calibri" panose="020F0502020204030204" pitchFamily="34" charset="0"/>
            </a:endParaRPr>
          </a:p>
          <a:p>
            <a:pPr algn="ctr">
              <a:buNone/>
            </a:pPr>
            <a:endParaRPr lang="en-GB" sz="1050" b="0" i="0" u="none" strike="noStrike" baseline="0" dirty="0">
              <a:solidFill>
                <a:srgbClr val="000000"/>
              </a:solidFill>
              <a:latin typeface="Calibri" panose="020F0502020204030204" pitchFamily="34" charset="0"/>
            </a:endParaRPr>
          </a:p>
          <a:p>
            <a:pPr algn="ctr">
              <a:buNone/>
            </a:pPr>
            <a:endParaRPr lang="en-GB" sz="1050" dirty="0">
              <a:solidFill>
                <a:srgbClr val="000000"/>
              </a:solidFill>
              <a:latin typeface="Calibri" panose="020F0502020204030204" pitchFamily="34" charset="0"/>
            </a:endParaRPr>
          </a:p>
          <a:p>
            <a:pPr algn="ctr">
              <a:buNone/>
            </a:pPr>
            <a:endParaRPr lang="en-GB" sz="1050" b="0" i="0" u="none" strike="noStrike" baseline="0" dirty="0">
              <a:solidFill>
                <a:srgbClr val="000000"/>
              </a:solidFill>
              <a:latin typeface="Calibri" panose="020F0502020204030204" pitchFamily="34" charset="0"/>
            </a:endParaRPr>
          </a:p>
          <a:p>
            <a:pPr algn="ctr">
              <a:buNone/>
            </a:pPr>
            <a:endParaRPr lang="en-GB" sz="1050" dirty="0">
              <a:solidFill>
                <a:srgbClr val="000000"/>
              </a:solidFill>
              <a:latin typeface="Calibri" panose="020F0502020204030204" pitchFamily="34" charset="0"/>
            </a:endParaRPr>
          </a:p>
          <a:p>
            <a:pPr algn="ctr">
              <a:buNone/>
            </a:pPr>
            <a:endParaRPr lang="en-GB" sz="1050" b="0" i="0" u="none" strike="noStrike" baseline="0" dirty="0">
              <a:solidFill>
                <a:srgbClr val="000000"/>
              </a:solidFill>
              <a:latin typeface="Calibri" panose="020F0502020204030204" pitchFamily="34" charset="0"/>
            </a:endParaRPr>
          </a:p>
          <a:p>
            <a:pPr algn="ctr">
              <a:buNone/>
            </a:pPr>
            <a:endParaRPr lang="en-GB" sz="1050" dirty="0">
              <a:solidFill>
                <a:srgbClr val="000000"/>
              </a:solidFill>
              <a:latin typeface="Calibri" panose="020F0502020204030204" pitchFamily="34" charset="0"/>
            </a:endParaRPr>
          </a:p>
          <a:p>
            <a:pPr algn="ctr">
              <a:buNone/>
            </a:pPr>
            <a:endParaRPr lang="en-GB" sz="1050" b="0" i="0" u="none" strike="noStrike" baseline="0" dirty="0">
              <a:solidFill>
                <a:srgbClr val="000000"/>
              </a:solidFill>
              <a:latin typeface="Calibri" panose="020F0502020204030204" pitchFamily="34" charset="0"/>
            </a:endParaRPr>
          </a:p>
          <a:p>
            <a:pPr algn="ctr">
              <a:buNone/>
            </a:pPr>
            <a:endParaRPr lang="en-GB" sz="1050" dirty="0">
              <a:solidFill>
                <a:srgbClr val="000000"/>
              </a:solidFill>
              <a:latin typeface="Calibri" panose="020F0502020204030204" pitchFamily="34" charset="0"/>
            </a:endParaRPr>
          </a:p>
          <a:p>
            <a:pPr algn="ctr">
              <a:buNone/>
            </a:pPr>
            <a:endParaRPr lang="en-GB" sz="1050" b="0" i="0" u="none" strike="noStrike" baseline="0" dirty="0">
              <a:solidFill>
                <a:srgbClr val="000000"/>
              </a:solidFill>
              <a:latin typeface="Calibri" panose="020F0502020204030204" pitchFamily="34" charset="0"/>
            </a:endParaRPr>
          </a:p>
          <a:p>
            <a:pPr algn="ctr">
              <a:buNone/>
            </a:pPr>
            <a:endParaRPr lang="en-GB" sz="1050" dirty="0">
              <a:solidFill>
                <a:srgbClr val="000000"/>
              </a:solidFill>
              <a:latin typeface="Calibri" panose="020F0502020204030204" pitchFamily="34" charset="0"/>
            </a:endParaRPr>
          </a:p>
          <a:p>
            <a:pPr algn="ctr">
              <a:buNone/>
            </a:pPr>
            <a:endParaRPr lang="en-GB" sz="1050" b="0" i="0" u="none" strike="noStrike" baseline="0" dirty="0">
              <a:solidFill>
                <a:srgbClr val="000000"/>
              </a:solidFill>
              <a:latin typeface="Calibri" panose="020F0502020204030204" pitchFamily="34" charset="0"/>
            </a:endParaRPr>
          </a:p>
        </p:txBody>
      </p:sp>
      <p:sp>
        <p:nvSpPr>
          <p:cNvPr id="4" name="Title 1">
            <a:extLst>
              <a:ext uri="{FF2B5EF4-FFF2-40B4-BE49-F238E27FC236}">
                <a16:creationId xmlns:a16="http://schemas.microsoft.com/office/drawing/2014/main" id="{FB877F88-D42A-4F6A-ADE4-85307A67037C}"/>
              </a:ext>
            </a:extLst>
          </p:cNvPr>
          <p:cNvSpPr txBox="1">
            <a:spLocks/>
          </p:cNvSpPr>
          <p:nvPr/>
        </p:nvSpPr>
        <p:spPr>
          <a:xfrm>
            <a:off x="444376" y="-30124"/>
            <a:ext cx="8229600" cy="407957"/>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00B0F0">
                    <a:lumMod val="50000"/>
                  </a:srgbClr>
                </a:solidFill>
                <a:effectLst/>
                <a:uLnTx/>
                <a:uFillTx/>
                <a:latin typeface="+mn-lt"/>
                <a:ea typeface="+mj-ea"/>
                <a:cs typeface="Calibri" panose="020F0502020204030204" pitchFamily="34" charset="0"/>
              </a:rPr>
              <a:t>LCBB5001: Entrepreneurship</a:t>
            </a:r>
            <a:endParaRPr kumimoji="0" lang="en-GB" sz="1400" b="0" i="0" u="none" strike="noStrike" kern="1200" cap="none" spc="0" normalizeH="0" baseline="0" noProof="0" dirty="0">
              <a:ln>
                <a:noFill/>
              </a:ln>
              <a:solidFill>
                <a:srgbClr val="00B0F0">
                  <a:lumMod val="50000"/>
                </a:srgbClr>
              </a:solidFill>
              <a:effectLst/>
              <a:uLnTx/>
              <a:uFillTx/>
              <a:latin typeface="+mn-lt"/>
              <a:ea typeface="+mj-ea"/>
              <a:cs typeface="Calibri" panose="020F0502020204030204" pitchFamily="34" charset="0"/>
            </a:endParaRPr>
          </a:p>
        </p:txBody>
      </p:sp>
      <p:pic>
        <p:nvPicPr>
          <p:cNvPr id="5" name="Picture 4">
            <a:extLst>
              <a:ext uri="{FF2B5EF4-FFF2-40B4-BE49-F238E27FC236}">
                <a16:creationId xmlns:a16="http://schemas.microsoft.com/office/drawing/2014/main" id="{FC17269A-6471-49D7-9BBE-CF3E55E2EFB3}"/>
              </a:ext>
            </a:extLst>
          </p:cNvPr>
          <p:cNvPicPr>
            <a:picLocks noChangeAspect="1"/>
          </p:cNvPicPr>
          <p:nvPr/>
        </p:nvPicPr>
        <p:blipFill>
          <a:blip r:embed="rId2"/>
          <a:stretch>
            <a:fillRect/>
          </a:stretch>
        </p:blipFill>
        <p:spPr>
          <a:xfrm>
            <a:off x="1320800" y="1866528"/>
            <a:ext cx="6502400" cy="3124944"/>
          </a:xfrm>
          <a:prstGeom prst="rect">
            <a:avLst/>
          </a:prstGeom>
        </p:spPr>
      </p:pic>
    </p:spTree>
    <p:extLst>
      <p:ext uri="{BB962C8B-B14F-4D97-AF65-F5344CB8AC3E}">
        <p14:creationId xmlns:p14="http://schemas.microsoft.com/office/powerpoint/2010/main" val="354785802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548680"/>
            <a:ext cx="8435280" cy="4968552"/>
          </a:xfrm>
        </p:spPr>
        <p:txBody>
          <a:bodyPr>
            <a:normAutofit lnSpcReduction="10000"/>
          </a:bodyPr>
          <a:lstStyle/>
          <a:p>
            <a:pPr algn="ctr">
              <a:buNone/>
            </a:pPr>
            <a:r>
              <a:rPr lang="en-GB" b="1" dirty="0">
                <a:solidFill>
                  <a:srgbClr val="007DC3"/>
                </a:solidFill>
              </a:rPr>
              <a:t>…….Market Research…..</a:t>
            </a:r>
          </a:p>
          <a:p>
            <a:pPr algn="ctr">
              <a:buNone/>
            </a:pPr>
            <a:endParaRPr lang="en-GB" b="1" dirty="0">
              <a:solidFill>
                <a:srgbClr val="007DC3"/>
              </a:solidFill>
            </a:endParaRPr>
          </a:p>
          <a:p>
            <a:pPr>
              <a:buClr>
                <a:srgbClr val="0070C0"/>
              </a:buClr>
              <a:buFont typeface="Wingdings" panose="05000000000000000000" pitchFamily="2" charset="2"/>
              <a:buChar char="q"/>
            </a:pPr>
            <a:r>
              <a:rPr lang="en-GB" sz="2400" b="0" i="0" u="none" strike="noStrike" baseline="0" dirty="0">
                <a:solidFill>
                  <a:srgbClr val="000000"/>
                </a:solidFill>
                <a:latin typeface="+mj-lt"/>
              </a:rPr>
              <a:t>Market research is an organized effort to gather information</a:t>
            </a:r>
          </a:p>
          <a:p>
            <a:pPr marL="0" indent="0">
              <a:buClr>
                <a:srgbClr val="0070C0"/>
              </a:buClr>
              <a:buNone/>
            </a:pPr>
            <a:endParaRPr lang="en-GB" sz="2400" b="0" i="0" u="none" strike="noStrike" baseline="0" dirty="0">
              <a:solidFill>
                <a:srgbClr val="000000"/>
              </a:solidFill>
              <a:latin typeface="+mj-lt"/>
            </a:endParaRPr>
          </a:p>
          <a:p>
            <a:pPr>
              <a:buClr>
                <a:srgbClr val="0070C0"/>
              </a:buClr>
              <a:buFont typeface="Wingdings" panose="05000000000000000000" pitchFamily="2" charset="2"/>
              <a:buChar char="q"/>
            </a:pPr>
            <a:r>
              <a:rPr lang="en-GB" sz="2400" dirty="0">
                <a:solidFill>
                  <a:srgbClr val="000000"/>
                </a:solidFill>
                <a:latin typeface="+mj-lt"/>
              </a:rPr>
              <a:t>Data collection and analysis can help our understanding if a product or a service has a market or is marketable</a:t>
            </a:r>
            <a:endParaRPr lang="en-GB" sz="2400" b="0" i="0" u="none" strike="noStrike" baseline="0" dirty="0">
              <a:solidFill>
                <a:srgbClr val="000000"/>
              </a:solidFill>
              <a:latin typeface="+mj-lt"/>
            </a:endParaRPr>
          </a:p>
          <a:p>
            <a:pPr>
              <a:buClr>
                <a:srgbClr val="0070C0"/>
              </a:buClr>
              <a:buFont typeface="Wingdings" panose="05000000000000000000" pitchFamily="2" charset="2"/>
              <a:buChar char="q"/>
            </a:pPr>
            <a:endParaRPr lang="en-GB" sz="2400" dirty="0">
              <a:solidFill>
                <a:srgbClr val="000000"/>
              </a:solidFill>
              <a:latin typeface="+mj-lt"/>
            </a:endParaRPr>
          </a:p>
          <a:p>
            <a:pPr>
              <a:buClr>
                <a:srgbClr val="0070C0"/>
              </a:buClr>
              <a:buFont typeface="Wingdings" panose="05000000000000000000" pitchFamily="2" charset="2"/>
              <a:buChar char="q"/>
            </a:pPr>
            <a:r>
              <a:rPr lang="en-GB" sz="2400" b="0" i="0" u="none" strike="noStrike" baseline="0" dirty="0">
                <a:solidFill>
                  <a:srgbClr val="000000"/>
                </a:solidFill>
                <a:latin typeface="+mj-lt"/>
              </a:rPr>
              <a:t>For example, a company might gather information about a new product or service from their customers or can collect and analyse</a:t>
            </a:r>
            <a:r>
              <a:rPr kumimoji="0" lang="en-US" sz="2400" b="0" i="0" u="none" strike="noStrike" kern="1200" cap="none" spc="0" normalizeH="0" baseline="0" noProof="0" dirty="0">
                <a:ln>
                  <a:noFill/>
                </a:ln>
                <a:solidFill>
                  <a:prstClr val="black"/>
                </a:solidFill>
                <a:effectLst/>
                <a:uLnTx/>
                <a:uFillTx/>
                <a:latin typeface="+mj-lt"/>
                <a:ea typeface="+mn-ea"/>
                <a:cs typeface="+mn-cs"/>
              </a:rPr>
              <a:t> data regarding target markets, industries, and competitors.</a:t>
            </a:r>
            <a:endParaRPr lang="en-GB" sz="2400" b="0" i="0" u="none" strike="noStrike" baseline="0" dirty="0">
              <a:solidFill>
                <a:srgbClr val="000000"/>
              </a:solidFill>
              <a:latin typeface="+mj-lt"/>
            </a:endParaRPr>
          </a:p>
          <a:p>
            <a:pPr algn="ctr">
              <a:buNone/>
            </a:pPr>
            <a:endParaRPr lang="en-GB" sz="2400" dirty="0">
              <a:solidFill>
                <a:srgbClr val="000000"/>
              </a:solidFill>
              <a:latin typeface="+mj-lt"/>
            </a:endParaRPr>
          </a:p>
          <a:p>
            <a:pPr algn="ctr">
              <a:buNone/>
            </a:pPr>
            <a:endParaRPr lang="en-GB" sz="1050" b="0" i="0" u="none" strike="noStrike" baseline="0" dirty="0">
              <a:solidFill>
                <a:srgbClr val="000000"/>
              </a:solidFill>
              <a:latin typeface="Calibri" panose="020F0502020204030204" pitchFamily="34" charset="0"/>
            </a:endParaRPr>
          </a:p>
          <a:p>
            <a:pPr algn="ctr">
              <a:buNone/>
            </a:pPr>
            <a:endParaRPr lang="en-GB" sz="1050" dirty="0">
              <a:solidFill>
                <a:srgbClr val="000000"/>
              </a:solidFill>
              <a:latin typeface="Calibri" panose="020F0502020204030204" pitchFamily="34" charset="0"/>
            </a:endParaRPr>
          </a:p>
          <a:p>
            <a:pPr algn="ctr">
              <a:buNone/>
            </a:pPr>
            <a:endParaRPr lang="en-GB" sz="1050" b="0" i="0" u="none" strike="noStrike" baseline="0" dirty="0">
              <a:solidFill>
                <a:srgbClr val="000000"/>
              </a:solidFill>
              <a:latin typeface="Calibri" panose="020F0502020204030204" pitchFamily="34" charset="0"/>
            </a:endParaRPr>
          </a:p>
          <a:p>
            <a:pPr algn="ctr">
              <a:buNone/>
            </a:pPr>
            <a:endParaRPr lang="en-GB" sz="1050" dirty="0">
              <a:solidFill>
                <a:srgbClr val="000000"/>
              </a:solidFill>
              <a:latin typeface="Calibri" panose="020F0502020204030204" pitchFamily="34" charset="0"/>
            </a:endParaRPr>
          </a:p>
          <a:p>
            <a:pPr algn="ctr">
              <a:buNone/>
            </a:pPr>
            <a:endParaRPr lang="en-GB" sz="1050" b="0" i="0" u="none" strike="noStrike" baseline="0" dirty="0">
              <a:solidFill>
                <a:srgbClr val="000000"/>
              </a:solidFill>
              <a:latin typeface="Calibri" panose="020F0502020204030204" pitchFamily="34" charset="0"/>
            </a:endParaRPr>
          </a:p>
          <a:p>
            <a:pPr algn="ctr">
              <a:buNone/>
            </a:pPr>
            <a:endParaRPr lang="en-GB" sz="1050" dirty="0">
              <a:solidFill>
                <a:srgbClr val="000000"/>
              </a:solidFill>
              <a:latin typeface="Calibri" panose="020F0502020204030204" pitchFamily="34" charset="0"/>
            </a:endParaRPr>
          </a:p>
          <a:p>
            <a:pPr algn="ctr">
              <a:buNone/>
            </a:pPr>
            <a:endParaRPr lang="en-GB" sz="1050" b="0" i="0" u="none" strike="noStrike" baseline="0" dirty="0">
              <a:solidFill>
                <a:srgbClr val="000000"/>
              </a:solidFill>
              <a:latin typeface="Calibri" panose="020F0502020204030204" pitchFamily="34" charset="0"/>
            </a:endParaRPr>
          </a:p>
          <a:p>
            <a:pPr algn="ctr">
              <a:buNone/>
            </a:pPr>
            <a:endParaRPr lang="en-GB" sz="1050" dirty="0">
              <a:solidFill>
                <a:srgbClr val="000000"/>
              </a:solidFill>
              <a:latin typeface="Calibri" panose="020F0502020204030204" pitchFamily="34" charset="0"/>
            </a:endParaRPr>
          </a:p>
          <a:p>
            <a:pPr algn="ctr">
              <a:buNone/>
            </a:pPr>
            <a:endParaRPr lang="en-GB" sz="1050" b="0" i="0" u="none" strike="noStrike" baseline="0" dirty="0">
              <a:solidFill>
                <a:srgbClr val="000000"/>
              </a:solidFill>
              <a:latin typeface="Calibri" panose="020F0502020204030204" pitchFamily="34" charset="0"/>
            </a:endParaRPr>
          </a:p>
          <a:p>
            <a:pPr algn="ctr">
              <a:buNone/>
            </a:pPr>
            <a:endParaRPr lang="en-GB" sz="1050" dirty="0">
              <a:solidFill>
                <a:srgbClr val="000000"/>
              </a:solidFill>
              <a:latin typeface="Calibri" panose="020F0502020204030204" pitchFamily="34" charset="0"/>
            </a:endParaRPr>
          </a:p>
          <a:p>
            <a:pPr algn="ctr">
              <a:buNone/>
            </a:pPr>
            <a:endParaRPr lang="en-GB" sz="1050" b="0" i="0" u="none" strike="noStrike" baseline="0" dirty="0">
              <a:solidFill>
                <a:srgbClr val="000000"/>
              </a:solidFill>
              <a:latin typeface="Calibri" panose="020F0502020204030204" pitchFamily="34" charset="0"/>
            </a:endParaRPr>
          </a:p>
        </p:txBody>
      </p:sp>
      <p:sp>
        <p:nvSpPr>
          <p:cNvPr id="4" name="Title 1">
            <a:extLst>
              <a:ext uri="{FF2B5EF4-FFF2-40B4-BE49-F238E27FC236}">
                <a16:creationId xmlns:a16="http://schemas.microsoft.com/office/drawing/2014/main" id="{FB877F88-D42A-4F6A-ADE4-85307A67037C}"/>
              </a:ext>
            </a:extLst>
          </p:cNvPr>
          <p:cNvSpPr txBox="1">
            <a:spLocks/>
          </p:cNvSpPr>
          <p:nvPr/>
        </p:nvSpPr>
        <p:spPr>
          <a:xfrm>
            <a:off x="444376" y="-30124"/>
            <a:ext cx="8229600" cy="407957"/>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srgbClr val="00B0F0">
                    <a:lumMod val="50000"/>
                  </a:srgbClr>
                </a:solidFill>
                <a:effectLst/>
                <a:uLnTx/>
                <a:uFillTx/>
                <a:latin typeface="+mn-lt"/>
                <a:ea typeface="+mj-ea"/>
                <a:cs typeface="Calibri" panose="020F0502020204030204" pitchFamily="34" charset="0"/>
              </a:rPr>
              <a:t>LCBB5001: Entrepreneurship</a:t>
            </a:r>
            <a:endParaRPr kumimoji="0" lang="en-GB" sz="1600" b="0" i="0" u="none" strike="noStrike" kern="1200" cap="none" spc="0" normalizeH="0" baseline="0" noProof="0" dirty="0">
              <a:ln>
                <a:noFill/>
              </a:ln>
              <a:solidFill>
                <a:srgbClr val="00B0F0">
                  <a:lumMod val="50000"/>
                </a:srgbClr>
              </a:solidFill>
              <a:effectLst/>
              <a:uLnTx/>
              <a:uFillTx/>
              <a:latin typeface="+mn-lt"/>
              <a:ea typeface="+mj-ea"/>
              <a:cs typeface="Calibri" panose="020F0502020204030204" pitchFamily="34" charset="0"/>
            </a:endParaRPr>
          </a:p>
        </p:txBody>
      </p:sp>
    </p:spTree>
    <p:extLst>
      <p:ext uri="{BB962C8B-B14F-4D97-AF65-F5344CB8AC3E}">
        <p14:creationId xmlns:p14="http://schemas.microsoft.com/office/powerpoint/2010/main" val="113715931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5"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2000"/>
                                        <p:tgtEl>
                                          <p:spTgt spid="3">
                                            <p:txEl>
                                              <p:pRg st="2" end="2"/>
                                            </p:txEl>
                                          </p:spTgt>
                                        </p:tgtEl>
                                      </p:cBhvr>
                                    </p:animEffect>
                                    <p:anim calcmode="lin" valueType="num">
                                      <p:cBhvr>
                                        <p:cTn id="12" dur="2000" fill="hold"/>
                                        <p:tgtEl>
                                          <p:spTgt spid="3">
                                            <p:txEl>
                                              <p:pRg st="2" end="2"/>
                                            </p:txEl>
                                          </p:spTgt>
                                        </p:tgtEl>
                                        <p:attrNameLst>
                                          <p:attrName>ppt_w</p:attrName>
                                        </p:attrNameLst>
                                      </p:cBhvr>
                                      <p:tavLst>
                                        <p:tav tm="0" fmla="#ppt_w*sin(2.5*pi*$)">
                                          <p:val>
                                            <p:fltVal val="0"/>
                                          </p:val>
                                        </p:tav>
                                        <p:tav tm="100000">
                                          <p:val>
                                            <p:fltVal val="1"/>
                                          </p:val>
                                        </p:tav>
                                      </p:tavLst>
                                    </p:anim>
                                    <p:anim calcmode="lin" valueType="num">
                                      <p:cBhvr>
                                        <p:cTn id="13" dur="2000" fill="hold"/>
                                        <p:tgtEl>
                                          <p:spTgt spid="3">
                                            <p:txEl>
                                              <p:pRg st="2" end="2"/>
                                            </p:txEl>
                                          </p:spTgt>
                                        </p:tgtEl>
                                        <p:attrNameLst>
                                          <p:attrName>ppt_h</p:attrName>
                                        </p:attrNameLst>
                                      </p:cBhvr>
                                      <p:tavLst>
                                        <p:tav tm="0">
                                          <p:val>
                                            <p:strVal val="#ppt_h"/>
                                          </p:val>
                                        </p:tav>
                                        <p:tav tm="100000">
                                          <p:val>
                                            <p:strVal val="#ppt_h"/>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fade">
                                      <p:cBhvr>
                                        <p:cTn id="18" dur="1000"/>
                                        <p:tgtEl>
                                          <p:spTgt spid="3">
                                            <p:txEl>
                                              <p:pRg st="4" end="4"/>
                                            </p:txEl>
                                          </p:spTgt>
                                        </p:tgtEl>
                                      </p:cBhvr>
                                    </p:animEffect>
                                    <p:anim calcmode="lin" valueType="num">
                                      <p:cBhvr>
                                        <p:cTn id="1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Effect transition="in" filter="fade">
                                      <p:cBhvr>
                                        <p:cTn id="25" dur="1000"/>
                                        <p:tgtEl>
                                          <p:spTgt spid="3">
                                            <p:txEl>
                                              <p:pRg st="6" end="6"/>
                                            </p:txEl>
                                          </p:spTgt>
                                        </p:tgtEl>
                                      </p:cBhvr>
                                    </p:animEffect>
                                    <p:anim calcmode="lin" valueType="num">
                                      <p:cBhvr>
                                        <p:cTn id="2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476672"/>
            <a:ext cx="8229600" cy="609600"/>
          </a:xfrm>
        </p:spPr>
        <p:txBody>
          <a:bodyPr>
            <a:normAutofit/>
          </a:bodyPr>
          <a:lstStyle/>
          <a:p>
            <a:r>
              <a:rPr lang="en-US" sz="3200" b="1" dirty="0">
                <a:solidFill>
                  <a:srgbClr val="0070C0"/>
                </a:solidFill>
              </a:rPr>
              <a:t>Market Research</a:t>
            </a:r>
            <a:endParaRPr lang="en-US" sz="3200" dirty="0">
              <a:solidFill>
                <a:srgbClr val="0070C0"/>
              </a:solidFill>
            </a:endParaRPr>
          </a:p>
        </p:txBody>
      </p:sp>
      <p:sp>
        <p:nvSpPr>
          <p:cNvPr id="3" name="Content Placeholder 2"/>
          <p:cNvSpPr>
            <a:spLocks noGrp="1"/>
          </p:cNvSpPr>
          <p:nvPr>
            <p:ph idx="1"/>
          </p:nvPr>
        </p:nvSpPr>
        <p:spPr>
          <a:xfrm>
            <a:off x="0" y="1086272"/>
            <a:ext cx="9144000" cy="4574976"/>
          </a:xfrm>
        </p:spPr>
        <p:txBody>
          <a:bodyPr>
            <a:noAutofit/>
          </a:bodyPr>
          <a:lstStyle/>
          <a:p>
            <a:pPr marL="0" indent="0">
              <a:buNone/>
            </a:pPr>
            <a:r>
              <a:rPr lang="en-US" sz="2400" dirty="0"/>
              <a:t>Through this process… establish companies or startups can find out</a:t>
            </a:r>
          </a:p>
          <a:p>
            <a:pPr marL="0" indent="0">
              <a:buNone/>
            </a:pPr>
            <a:endParaRPr lang="en-US" sz="2400" dirty="0"/>
          </a:p>
          <a:p>
            <a:pPr>
              <a:buClr>
                <a:srgbClr val="007DC3"/>
              </a:buClr>
              <a:buFont typeface="Wingdings" panose="05000000000000000000" pitchFamily="2" charset="2"/>
              <a:buChar char="q"/>
            </a:pPr>
            <a:r>
              <a:rPr lang="en-US" sz="2400" dirty="0"/>
              <a:t>Who their potential customers might be</a:t>
            </a:r>
          </a:p>
          <a:p>
            <a:pPr>
              <a:buClr>
                <a:srgbClr val="007DC3"/>
              </a:buClr>
              <a:buFont typeface="Wingdings" panose="05000000000000000000" pitchFamily="2" charset="2"/>
              <a:buChar char="q"/>
            </a:pPr>
            <a:r>
              <a:rPr lang="en-GB" sz="2400" dirty="0"/>
              <a:t>What customers want/need  (product/service)</a:t>
            </a:r>
          </a:p>
          <a:p>
            <a:pPr>
              <a:buClr>
                <a:srgbClr val="007DC3"/>
              </a:buClr>
              <a:buFont typeface="Wingdings" panose="05000000000000000000" pitchFamily="2" charset="2"/>
              <a:buChar char="q"/>
            </a:pPr>
            <a:r>
              <a:rPr lang="en-GB" sz="2400" dirty="0"/>
              <a:t>The price they would be willing to pay</a:t>
            </a:r>
          </a:p>
          <a:p>
            <a:pPr>
              <a:buClr>
                <a:srgbClr val="007DC3"/>
              </a:buClr>
              <a:buFont typeface="Wingdings" panose="05000000000000000000" pitchFamily="2" charset="2"/>
              <a:buChar char="q"/>
            </a:pPr>
            <a:r>
              <a:rPr lang="en-GB" sz="2400" dirty="0"/>
              <a:t>Information about consumers themselves-their ages their likes, attitudes interests and lifestyles;</a:t>
            </a:r>
          </a:p>
          <a:p>
            <a:pPr>
              <a:buClr>
                <a:srgbClr val="007DC3"/>
              </a:buClr>
              <a:buFont typeface="Wingdings" panose="05000000000000000000" pitchFamily="2" charset="2"/>
              <a:buChar char="q"/>
            </a:pPr>
            <a:r>
              <a:rPr lang="en-GB" sz="2400" dirty="0"/>
              <a:t>The type of promotion that might be effective </a:t>
            </a:r>
          </a:p>
          <a:p>
            <a:pPr>
              <a:buClr>
                <a:srgbClr val="007DC3"/>
              </a:buClr>
              <a:buFont typeface="Wingdings" panose="05000000000000000000" pitchFamily="2" charset="2"/>
              <a:buChar char="q"/>
            </a:pPr>
            <a:r>
              <a:rPr lang="en-GB" sz="2400" dirty="0"/>
              <a:t>What is the size of their potential market (product, service, competitors- customers etc)</a:t>
            </a:r>
          </a:p>
          <a:p>
            <a:pPr>
              <a:buClr>
                <a:srgbClr val="007DC3"/>
              </a:buClr>
              <a:buFont typeface="Wingdings" panose="05000000000000000000" pitchFamily="2" charset="2"/>
              <a:buChar char="q"/>
            </a:pPr>
            <a:endParaRPr lang="en-GB" sz="2400" dirty="0"/>
          </a:p>
        </p:txBody>
      </p:sp>
      <p:sp>
        <p:nvSpPr>
          <p:cNvPr id="7" name="TextBox 6">
            <a:extLst>
              <a:ext uri="{FF2B5EF4-FFF2-40B4-BE49-F238E27FC236}">
                <a16:creationId xmlns:a16="http://schemas.microsoft.com/office/drawing/2014/main" id="{C61A89D4-B3B2-452E-948C-BA4B47BC81AF}"/>
              </a:ext>
            </a:extLst>
          </p:cNvPr>
          <p:cNvSpPr txBox="1"/>
          <p:nvPr/>
        </p:nvSpPr>
        <p:spPr>
          <a:xfrm>
            <a:off x="1371600" y="21826"/>
            <a:ext cx="6400800" cy="307777"/>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00B0F0">
                    <a:lumMod val="50000"/>
                  </a:srgbClr>
                </a:solidFill>
                <a:effectLst/>
                <a:uLnTx/>
                <a:uFillTx/>
                <a:ea typeface="+mn-ea"/>
                <a:cs typeface="Calibri" panose="020F0502020204030204" pitchFamily="34" charset="0"/>
              </a:rPr>
              <a:t>LCBB5001: Entrepreneurship</a:t>
            </a:r>
            <a:endParaRPr kumimoji="0" lang="en-GB" sz="1400" b="0" i="0" u="none" strike="noStrike" kern="1200" cap="none" spc="0" normalizeH="0" baseline="0" noProof="0" dirty="0">
              <a:ln>
                <a:noFill/>
              </a:ln>
              <a:solidFill>
                <a:srgbClr val="00B0F0">
                  <a:lumMod val="50000"/>
                </a:srgbClr>
              </a:solidFill>
              <a:effectLst/>
              <a:uLnTx/>
              <a:uFillTx/>
              <a:ea typeface="+mn-ea"/>
              <a:cs typeface="Calibri" panose="020F0502020204030204" pitchFamily="34" charset="0"/>
            </a:endParaRPr>
          </a:p>
        </p:txBody>
      </p:sp>
    </p:spTree>
    <p:extLst>
      <p:ext uri="{BB962C8B-B14F-4D97-AF65-F5344CB8AC3E}">
        <p14:creationId xmlns:p14="http://schemas.microsoft.com/office/powerpoint/2010/main" val="409063402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2" presetClass="entr" presetSubtype="8"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8"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8"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8" fill="hold" grpId="0" nodeType="click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anim calcmode="lin" valueType="num">
                                      <p:cBhvr additive="base">
                                        <p:cTn id="33"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34"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8" fill="hold" grpId="0" nodeType="click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anim calcmode="lin" valueType="num">
                                      <p:cBhvr additive="base">
                                        <p:cTn id="39" dur="50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40" dur="500" fill="hold"/>
                                        <p:tgtEl>
                                          <p:spTgt spid="3">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8" fill="hold" grpId="0" nodeType="clickEffect">
                                  <p:stCondLst>
                                    <p:cond delay="0"/>
                                  </p:stCondLst>
                                  <p:childTnLst>
                                    <p:set>
                                      <p:cBhvr>
                                        <p:cTn id="44" dur="1" fill="hold">
                                          <p:stCondLst>
                                            <p:cond delay="0"/>
                                          </p:stCondLst>
                                        </p:cTn>
                                        <p:tgtEl>
                                          <p:spTgt spid="3">
                                            <p:txEl>
                                              <p:pRg st="7" end="7"/>
                                            </p:txEl>
                                          </p:spTgt>
                                        </p:tgtEl>
                                        <p:attrNameLst>
                                          <p:attrName>style.visibility</p:attrName>
                                        </p:attrNameLst>
                                      </p:cBhvr>
                                      <p:to>
                                        <p:strVal val="visible"/>
                                      </p:to>
                                    </p:set>
                                    <p:anim calcmode="lin" valueType="num">
                                      <p:cBhvr additive="base">
                                        <p:cTn id="45" dur="500" fill="hold"/>
                                        <p:tgtEl>
                                          <p:spTgt spid="3">
                                            <p:txEl>
                                              <p:pRg st="7" end="7"/>
                                            </p:txEl>
                                          </p:spTgt>
                                        </p:tgtEl>
                                        <p:attrNameLst>
                                          <p:attrName>ppt_x</p:attrName>
                                        </p:attrNameLst>
                                      </p:cBhvr>
                                      <p:tavLst>
                                        <p:tav tm="0">
                                          <p:val>
                                            <p:strVal val="0-#ppt_w/2"/>
                                          </p:val>
                                        </p:tav>
                                        <p:tav tm="100000">
                                          <p:val>
                                            <p:strVal val="#ppt_x"/>
                                          </p:val>
                                        </p:tav>
                                      </p:tavLst>
                                    </p:anim>
                                    <p:anim calcmode="lin" valueType="num">
                                      <p:cBhvr additive="base">
                                        <p:cTn id="46" dur="500" fill="hold"/>
                                        <p:tgtEl>
                                          <p:spTgt spid="3">
                                            <p:txEl>
                                              <p:pRg st="7" end="7"/>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03424"/>
            <a:ext cx="8229600" cy="649312"/>
          </a:xfrm>
        </p:spPr>
        <p:txBody>
          <a:bodyPr>
            <a:noAutofit/>
          </a:bodyPr>
          <a:lstStyle/>
          <a:p>
            <a:r>
              <a:rPr lang="en-US" sz="3200" b="1" dirty="0">
                <a:solidFill>
                  <a:srgbClr val="0070C0"/>
                </a:solidFill>
              </a:rPr>
              <a:t>Market Research </a:t>
            </a:r>
            <a:endParaRPr lang="en-US" sz="3200" dirty="0">
              <a:solidFill>
                <a:srgbClr val="0070C0"/>
              </a:solidFill>
            </a:endParaRPr>
          </a:p>
        </p:txBody>
      </p:sp>
      <p:sp>
        <p:nvSpPr>
          <p:cNvPr id="3" name="Content Placeholder 2"/>
          <p:cNvSpPr>
            <a:spLocks noGrp="1"/>
          </p:cNvSpPr>
          <p:nvPr>
            <p:ph idx="1"/>
          </p:nvPr>
        </p:nvSpPr>
        <p:spPr>
          <a:xfrm>
            <a:off x="18306" y="1196752"/>
            <a:ext cx="8727278" cy="4464496"/>
          </a:xfrm>
        </p:spPr>
        <p:txBody>
          <a:bodyPr>
            <a:noAutofit/>
          </a:bodyPr>
          <a:lstStyle/>
          <a:p>
            <a:pPr>
              <a:buClr>
                <a:srgbClr val="007DC3"/>
              </a:buClr>
              <a:buFont typeface="Wingdings" panose="05000000000000000000" pitchFamily="2" charset="2"/>
              <a:buChar char="q"/>
            </a:pPr>
            <a:r>
              <a:rPr lang="en-US" sz="2400" dirty="0"/>
              <a:t>Large corporations spend a great deal of money on marketing and market research before they introduce a product or service.</a:t>
            </a:r>
          </a:p>
          <a:p>
            <a:pPr marL="0" indent="0">
              <a:buClr>
                <a:srgbClr val="007DC3"/>
              </a:buClr>
              <a:buNone/>
            </a:pPr>
            <a:endParaRPr lang="en-US" sz="2400" dirty="0"/>
          </a:p>
          <a:p>
            <a:pPr>
              <a:buClr>
                <a:srgbClr val="007DC3"/>
              </a:buClr>
              <a:buFont typeface="Wingdings" panose="05000000000000000000" pitchFamily="2" charset="2"/>
              <a:buChar char="q"/>
            </a:pPr>
            <a:r>
              <a:rPr lang="en-US" sz="2400" dirty="0"/>
              <a:t>Take a lesson from the big companies: research your market.</a:t>
            </a:r>
          </a:p>
          <a:p>
            <a:pPr marL="0" indent="0">
              <a:buClr>
                <a:srgbClr val="007DC3"/>
              </a:buClr>
              <a:buNone/>
            </a:pPr>
            <a:endParaRPr lang="en-US" sz="2400" dirty="0"/>
          </a:p>
          <a:p>
            <a:pPr>
              <a:buClr>
                <a:srgbClr val="007DC3"/>
              </a:buClr>
              <a:buFont typeface="Wingdings" panose="05000000000000000000" pitchFamily="2" charset="2"/>
              <a:buChar char="q"/>
            </a:pPr>
            <a:r>
              <a:rPr lang="en-US" sz="2400" dirty="0"/>
              <a:t>Introduce your product/service to potential customers (family &amp; friends).</a:t>
            </a:r>
          </a:p>
          <a:p>
            <a:pPr marL="0" indent="0">
              <a:buClr>
                <a:srgbClr val="007DC3"/>
              </a:buClr>
              <a:buNone/>
            </a:pPr>
            <a:endParaRPr lang="en-US" sz="2400" dirty="0"/>
          </a:p>
          <a:p>
            <a:pPr>
              <a:buClr>
                <a:srgbClr val="007DC3"/>
              </a:buClr>
              <a:buFont typeface="Wingdings" panose="05000000000000000000" pitchFamily="2" charset="2"/>
              <a:buChar char="q"/>
            </a:pPr>
            <a:r>
              <a:rPr lang="en-US" sz="2400" dirty="0"/>
              <a:t>Be open to honest criticism.</a:t>
            </a:r>
          </a:p>
        </p:txBody>
      </p:sp>
      <p:sp>
        <p:nvSpPr>
          <p:cNvPr id="5" name="TextBox 4">
            <a:extLst>
              <a:ext uri="{FF2B5EF4-FFF2-40B4-BE49-F238E27FC236}">
                <a16:creationId xmlns:a16="http://schemas.microsoft.com/office/drawing/2014/main" id="{1D0B8663-DA99-45CE-9744-EA04B3A6D426}"/>
              </a:ext>
            </a:extLst>
          </p:cNvPr>
          <p:cNvSpPr txBox="1"/>
          <p:nvPr/>
        </p:nvSpPr>
        <p:spPr>
          <a:xfrm>
            <a:off x="1763688" y="0"/>
            <a:ext cx="5796136" cy="307777"/>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00B0F0">
                    <a:lumMod val="50000"/>
                  </a:srgbClr>
                </a:solidFill>
                <a:effectLst/>
                <a:uLnTx/>
                <a:uFillTx/>
                <a:ea typeface="+mn-ea"/>
                <a:cs typeface="Calibri" panose="020F0502020204030204" pitchFamily="34" charset="0"/>
              </a:rPr>
              <a:t>LCBB5001: Entrepreneurship</a:t>
            </a:r>
            <a:endParaRPr kumimoji="0" lang="en-GB" sz="1400" b="0" i="0" u="none" strike="noStrike" kern="1200" cap="none" spc="0" normalizeH="0" baseline="0" noProof="0" dirty="0">
              <a:ln>
                <a:noFill/>
              </a:ln>
              <a:solidFill>
                <a:srgbClr val="00B0F0">
                  <a:lumMod val="50000"/>
                </a:srgbClr>
              </a:solidFill>
              <a:effectLst/>
              <a:uLnTx/>
              <a:uFillTx/>
              <a:ea typeface="+mn-ea"/>
              <a:cs typeface="Calibri" panose="020F0502020204030204" pitchFamily="34" charset="0"/>
            </a:endParaRPr>
          </a:p>
        </p:txBody>
      </p:sp>
    </p:spTree>
    <p:extLst>
      <p:ext uri="{BB962C8B-B14F-4D97-AF65-F5344CB8AC3E}">
        <p14:creationId xmlns:p14="http://schemas.microsoft.com/office/powerpoint/2010/main" val="42011484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12"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12"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12"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12" fill="hold" grpId="0"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 calcmode="lin" valueType="num">
                                      <p:cBhvr additive="base">
                                        <p:cTn id="29" dur="50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03424"/>
            <a:ext cx="8229600" cy="649312"/>
          </a:xfrm>
        </p:spPr>
        <p:txBody>
          <a:bodyPr>
            <a:noAutofit/>
          </a:bodyPr>
          <a:lstStyle/>
          <a:p>
            <a:r>
              <a:rPr lang="en-US" sz="3200" b="1" dirty="0">
                <a:solidFill>
                  <a:srgbClr val="0070C0"/>
                </a:solidFill>
              </a:rPr>
              <a:t>Market Research </a:t>
            </a:r>
            <a:endParaRPr lang="en-US" sz="3200" dirty="0">
              <a:solidFill>
                <a:srgbClr val="0070C0"/>
              </a:solidFill>
            </a:endParaRPr>
          </a:p>
        </p:txBody>
      </p:sp>
      <p:sp>
        <p:nvSpPr>
          <p:cNvPr id="3" name="Content Placeholder 2"/>
          <p:cNvSpPr>
            <a:spLocks noGrp="1"/>
          </p:cNvSpPr>
          <p:nvPr>
            <p:ph idx="1"/>
          </p:nvPr>
        </p:nvSpPr>
        <p:spPr>
          <a:xfrm>
            <a:off x="18306" y="1196752"/>
            <a:ext cx="8727278" cy="4464496"/>
          </a:xfrm>
        </p:spPr>
        <p:txBody>
          <a:bodyPr>
            <a:noAutofit/>
          </a:bodyPr>
          <a:lstStyle/>
          <a:p>
            <a:pPr marL="0" indent="0">
              <a:buClr>
                <a:srgbClr val="007DC3"/>
              </a:buClr>
              <a:buNone/>
            </a:pPr>
            <a:endParaRPr lang="en-US" sz="2400" dirty="0"/>
          </a:p>
          <a:p>
            <a:pPr marL="0" indent="0">
              <a:buClr>
                <a:srgbClr val="007DC3"/>
              </a:buClr>
              <a:buNone/>
            </a:pPr>
            <a:endParaRPr lang="en-US" sz="2400" dirty="0"/>
          </a:p>
          <a:p>
            <a:pPr marL="0" indent="0" algn="ctr">
              <a:buClr>
                <a:srgbClr val="007DC3"/>
              </a:buClr>
              <a:buNone/>
            </a:pPr>
            <a:r>
              <a:rPr lang="en-US" sz="2400" b="1" u="sng" dirty="0"/>
              <a:t>Discuss in class -15 minutes activity</a:t>
            </a:r>
          </a:p>
          <a:p>
            <a:pPr marL="0" indent="0" algn="ctr">
              <a:buClr>
                <a:srgbClr val="007DC3"/>
              </a:buClr>
              <a:buNone/>
            </a:pPr>
            <a:endParaRPr lang="en-US" sz="2400" dirty="0"/>
          </a:p>
          <a:p>
            <a:pPr marL="0" indent="0" algn="ctr">
              <a:buClr>
                <a:srgbClr val="007DC3"/>
              </a:buClr>
              <a:buNone/>
            </a:pPr>
            <a:r>
              <a:rPr lang="en-US" sz="2400" dirty="0"/>
              <a:t>Why do you think it is important for entrepreneurs to research their market before they start their venture?</a:t>
            </a:r>
          </a:p>
          <a:p>
            <a:pPr marL="0" indent="0" algn="ctr">
              <a:buClr>
                <a:srgbClr val="007DC3"/>
              </a:buClr>
              <a:buNone/>
            </a:pPr>
            <a:endParaRPr lang="en-US" sz="2400" dirty="0"/>
          </a:p>
        </p:txBody>
      </p:sp>
      <p:sp>
        <p:nvSpPr>
          <p:cNvPr id="5" name="TextBox 4">
            <a:extLst>
              <a:ext uri="{FF2B5EF4-FFF2-40B4-BE49-F238E27FC236}">
                <a16:creationId xmlns:a16="http://schemas.microsoft.com/office/drawing/2014/main" id="{1D0B8663-DA99-45CE-9744-EA04B3A6D426}"/>
              </a:ext>
            </a:extLst>
          </p:cNvPr>
          <p:cNvSpPr txBox="1"/>
          <p:nvPr/>
        </p:nvSpPr>
        <p:spPr>
          <a:xfrm>
            <a:off x="1763688" y="0"/>
            <a:ext cx="5796136" cy="307777"/>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00B0F0">
                    <a:lumMod val="50000"/>
                  </a:srgbClr>
                </a:solidFill>
                <a:effectLst/>
                <a:uLnTx/>
                <a:uFillTx/>
                <a:ea typeface="+mn-ea"/>
                <a:cs typeface="Calibri" panose="020F0502020204030204" pitchFamily="34" charset="0"/>
              </a:rPr>
              <a:t>LCBB5001: Entrepreneurship</a:t>
            </a:r>
            <a:endParaRPr kumimoji="0" lang="en-GB" sz="1400" b="0" i="0" u="none" strike="noStrike" kern="1200" cap="none" spc="0" normalizeH="0" baseline="0" noProof="0" dirty="0">
              <a:ln>
                <a:noFill/>
              </a:ln>
              <a:solidFill>
                <a:srgbClr val="00B0F0">
                  <a:lumMod val="50000"/>
                </a:srgbClr>
              </a:solidFill>
              <a:effectLst/>
              <a:uLnTx/>
              <a:uFillTx/>
              <a:ea typeface="+mn-ea"/>
              <a:cs typeface="Calibri" panose="020F0502020204030204" pitchFamily="34" charset="0"/>
            </a:endParaRPr>
          </a:p>
        </p:txBody>
      </p:sp>
    </p:spTree>
    <p:extLst>
      <p:ext uri="{BB962C8B-B14F-4D97-AF65-F5344CB8AC3E}">
        <p14:creationId xmlns:p14="http://schemas.microsoft.com/office/powerpoint/2010/main" val="319601724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12"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12"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 calcmode="lin" valueType="num">
                                      <p:cBhvr additive="base">
                                        <p:cTn id="17"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03424"/>
            <a:ext cx="8229600" cy="649312"/>
          </a:xfrm>
        </p:spPr>
        <p:txBody>
          <a:bodyPr>
            <a:noAutofit/>
          </a:bodyPr>
          <a:lstStyle/>
          <a:p>
            <a:r>
              <a:rPr lang="en-US" sz="3200" b="1" dirty="0">
                <a:solidFill>
                  <a:srgbClr val="0070C0"/>
                </a:solidFill>
              </a:rPr>
              <a:t>Because competition is everywhere..</a:t>
            </a:r>
            <a:endParaRPr lang="en-US" sz="3200" dirty="0">
              <a:solidFill>
                <a:srgbClr val="0070C0"/>
              </a:solidFill>
            </a:endParaRPr>
          </a:p>
        </p:txBody>
      </p:sp>
      <p:sp>
        <p:nvSpPr>
          <p:cNvPr id="3" name="Content Placeholder 2"/>
          <p:cNvSpPr>
            <a:spLocks noGrp="1"/>
          </p:cNvSpPr>
          <p:nvPr>
            <p:ph idx="1"/>
          </p:nvPr>
        </p:nvSpPr>
        <p:spPr>
          <a:xfrm>
            <a:off x="18306" y="1196752"/>
            <a:ext cx="8727278" cy="4464496"/>
          </a:xfrm>
        </p:spPr>
        <p:txBody>
          <a:bodyPr>
            <a:noAutofit/>
          </a:bodyPr>
          <a:lstStyle/>
          <a:p>
            <a:pPr marL="0" indent="0">
              <a:buClr>
                <a:srgbClr val="007DC3"/>
              </a:buClr>
              <a:buNone/>
            </a:pPr>
            <a:endParaRPr lang="en-US" sz="2400" dirty="0"/>
          </a:p>
          <a:p>
            <a:pPr marL="0" indent="0">
              <a:buClr>
                <a:srgbClr val="007DC3"/>
              </a:buClr>
              <a:buNone/>
            </a:pPr>
            <a:endParaRPr lang="en-US" sz="2400" dirty="0"/>
          </a:p>
        </p:txBody>
      </p:sp>
      <p:sp>
        <p:nvSpPr>
          <p:cNvPr id="5" name="TextBox 4">
            <a:extLst>
              <a:ext uri="{FF2B5EF4-FFF2-40B4-BE49-F238E27FC236}">
                <a16:creationId xmlns:a16="http://schemas.microsoft.com/office/drawing/2014/main" id="{1D0B8663-DA99-45CE-9744-EA04B3A6D426}"/>
              </a:ext>
            </a:extLst>
          </p:cNvPr>
          <p:cNvSpPr txBox="1"/>
          <p:nvPr/>
        </p:nvSpPr>
        <p:spPr>
          <a:xfrm>
            <a:off x="1763688" y="0"/>
            <a:ext cx="5796136" cy="307777"/>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00B0F0">
                    <a:lumMod val="50000"/>
                  </a:srgbClr>
                </a:solidFill>
                <a:effectLst/>
                <a:uLnTx/>
                <a:uFillTx/>
                <a:ea typeface="+mn-ea"/>
                <a:cs typeface="Calibri" panose="020F0502020204030204" pitchFamily="34" charset="0"/>
              </a:rPr>
              <a:t>LCBB5001: Entrepreneurship</a:t>
            </a:r>
            <a:endParaRPr kumimoji="0" lang="en-GB" sz="1400" b="0" i="0" u="none" strike="noStrike" kern="1200" cap="none" spc="0" normalizeH="0" baseline="0" noProof="0" dirty="0">
              <a:ln>
                <a:noFill/>
              </a:ln>
              <a:solidFill>
                <a:srgbClr val="00B0F0">
                  <a:lumMod val="50000"/>
                </a:srgbClr>
              </a:solidFill>
              <a:effectLst/>
              <a:uLnTx/>
              <a:uFillTx/>
              <a:ea typeface="+mn-ea"/>
              <a:cs typeface="Calibri" panose="020F0502020204030204" pitchFamily="34" charset="0"/>
            </a:endParaRPr>
          </a:p>
        </p:txBody>
      </p:sp>
      <p:sp>
        <p:nvSpPr>
          <p:cNvPr id="4" name="object 2">
            <a:extLst>
              <a:ext uri="{FF2B5EF4-FFF2-40B4-BE49-F238E27FC236}">
                <a16:creationId xmlns:a16="http://schemas.microsoft.com/office/drawing/2014/main" id="{3E221CF2-F65A-C5BC-4FEB-4B34030F54E6}"/>
              </a:ext>
            </a:extLst>
          </p:cNvPr>
          <p:cNvSpPr/>
          <p:nvPr/>
        </p:nvSpPr>
        <p:spPr>
          <a:xfrm>
            <a:off x="908898" y="1556792"/>
            <a:ext cx="7551534" cy="3816424"/>
          </a:xfrm>
          <a:prstGeom prst="rect">
            <a:avLst/>
          </a:prstGeom>
          <a:blipFill>
            <a:blip r:embed="rId2" cstate="print"/>
            <a:stretch>
              <a:fillRect/>
            </a:stretch>
          </a:blipFill>
        </p:spPr>
        <p:txBody>
          <a:bodyPr wrap="square" lIns="0" tIns="0" rIns="0" bIns="0" rtlCol="0"/>
          <a:lstStyle/>
          <a:p>
            <a:endParaRPr/>
          </a:p>
        </p:txBody>
      </p:sp>
      <p:sp>
        <p:nvSpPr>
          <p:cNvPr id="6" name="object 4">
            <a:extLst>
              <a:ext uri="{FF2B5EF4-FFF2-40B4-BE49-F238E27FC236}">
                <a16:creationId xmlns:a16="http://schemas.microsoft.com/office/drawing/2014/main" id="{061F2246-692C-D0A6-6E04-C920E0ECA55C}"/>
              </a:ext>
            </a:extLst>
          </p:cNvPr>
          <p:cNvSpPr txBox="1">
            <a:spLocks/>
          </p:cNvSpPr>
          <p:nvPr/>
        </p:nvSpPr>
        <p:spPr>
          <a:xfrm>
            <a:off x="1619672" y="3188004"/>
            <a:ext cx="6615430" cy="553998"/>
          </a:xfrm>
          <a:prstGeom prst="rect">
            <a:avLst/>
          </a:prstGeom>
          <a:solidFill>
            <a:srgbClr val="FFFF00"/>
          </a:solidFill>
        </p:spPr>
        <p:txBody>
          <a:bodyPr vert="horz" wrap="square" lIns="0" tIns="0" rIns="0" bIns="0" rtlCol="0" anchor="ctr">
            <a:sp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12700"/>
            <a:r>
              <a:rPr lang="en-GB" sz="3600" b="1" spc="-5" dirty="0">
                <a:latin typeface="+mn-lt"/>
                <a:cs typeface="Calibri"/>
              </a:rPr>
              <a:t>Competition </a:t>
            </a:r>
            <a:r>
              <a:rPr lang="en-GB" sz="3600" b="1" dirty="0">
                <a:latin typeface="+mn-lt"/>
                <a:cs typeface="Calibri"/>
              </a:rPr>
              <a:t>is</a:t>
            </a:r>
            <a:r>
              <a:rPr lang="en-GB" sz="3600" b="1" spc="-60" dirty="0">
                <a:latin typeface="+mn-lt"/>
                <a:cs typeface="Calibri"/>
              </a:rPr>
              <a:t> </a:t>
            </a:r>
            <a:r>
              <a:rPr lang="en-GB" sz="3600" b="1" spc="-15" dirty="0">
                <a:latin typeface="+mn-lt"/>
                <a:cs typeface="Calibri"/>
              </a:rPr>
              <a:t>everywhere!</a:t>
            </a:r>
            <a:endParaRPr lang="en-GB" sz="3600" dirty="0">
              <a:latin typeface="+mn-lt"/>
              <a:cs typeface="Calibri"/>
            </a:endParaRPr>
          </a:p>
        </p:txBody>
      </p:sp>
    </p:spTree>
    <p:extLst>
      <p:ext uri="{BB962C8B-B14F-4D97-AF65-F5344CB8AC3E}">
        <p14:creationId xmlns:p14="http://schemas.microsoft.com/office/powerpoint/2010/main" val="356345201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7032752" y="1270380"/>
            <a:ext cx="1201420" cy="287020"/>
          </a:xfrm>
          <a:prstGeom prst="rect">
            <a:avLst/>
          </a:prstGeom>
        </p:spPr>
        <p:txBody>
          <a:bodyPr vert="horz" wrap="square" lIns="0" tIns="0" rIns="0" bIns="0" rtlCol="0">
            <a:spAutoFit/>
          </a:bodyPr>
          <a:lstStyle/>
          <a:p>
            <a:pPr marL="12700">
              <a:lnSpc>
                <a:spcPct val="100000"/>
              </a:lnSpc>
            </a:pPr>
            <a:r>
              <a:rPr sz="1800" b="1" spc="-5" dirty="0">
                <a:solidFill>
                  <a:srgbClr val="F8FAFB"/>
                </a:solidFill>
                <a:latin typeface="Gill Sans MT"/>
                <a:cs typeface="Gill Sans MT"/>
              </a:rPr>
              <a:t>occupation</a:t>
            </a:r>
            <a:endParaRPr sz="1800">
              <a:latin typeface="Gill Sans MT"/>
              <a:cs typeface="Gill Sans MT"/>
            </a:endParaRPr>
          </a:p>
        </p:txBody>
      </p:sp>
      <p:sp>
        <p:nvSpPr>
          <p:cNvPr id="3" name="object 3"/>
          <p:cNvSpPr/>
          <p:nvPr/>
        </p:nvSpPr>
        <p:spPr>
          <a:xfrm>
            <a:off x="4862321" y="1504918"/>
            <a:ext cx="1729105" cy="755015"/>
          </a:xfrm>
          <a:custGeom>
            <a:avLst/>
            <a:gdLst/>
            <a:ahLst/>
            <a:cxnLst/>
            <a:rect l="l" t="t" r="r" b="b"/>
            <a:pathLst>
              <a:path w="1729104" h="755014">
                <a:moveTo>
                  <a:pt x="1106911" y="684037"/>
                </a:moveTo>
                <a:lnTo>
                  <a:pt x="659310" y="684037"/>
                </a:lnTo>
                <a:lnTo>
                  <a:pt x="688439" y="705693"/>
                </a:lnTo>
                <a:lnTo>
                  <a:pt x="723080" y="723931"/>
                </a:lnTo>
                <a:lnTo>
                  <a:pt x="762412" y="738383"/>
                </a:lnTo>
                <a:lnTo>
                  <a:pt x="805614" y="748680"/>
                </a:lnTo>
                <a:lnTo>
                  <a:pt x="859299" y="754955"/>
                </a:lnTo>
                <a:lnTo>
                  <a:pt x="912389" y="754733"/>
                </a:lnTo>
                <a:lnTo>
                  <a:pt x="963527" y="748444"/>
                </a:lnTo>
                <a:lnTo>
                  <a:pt x="1011354" y="736520"/>
                </a:lnTo>
                <a:lnTo>
                  <a:pt x="1054514" y="719393"/>
                </a:lnTo>
                <a:lnTo>
                  <a:pt x="1091650" y="697495"/>
                </a:lnTo>
                <a:lnTo>
                  <a:pt x="1106911" y="684037"/>
                </a:lnTo>
                <a:close/>
              </a:path>
              <a:path w="1729104" h="755014">
                <a:moveTo>
                  <a:pt x="432325" y="66006"/>
                </a:moveTo>
                <a:lnTo>
                  <a:pt x="387403" y="67452"/>
                </a:lnTo>
                <a:lnTo>
                  <a:pt x="326946" y="76617"/>
                </a:lnTo>
                <a:lnTo>
                  <a:pt x="273316" y="93156"/>
                </a:lnTo>
                <a:lnTo>
                  <a:pt x="227896" y="115982"/>
                </a:lnTo>
                <a:lnTo>
                  <a:pt x="192072" y="144008"/>
                </a:lnTo>
                <a:lnTo>
                  <a:pt x="167227" y="176148"/>
                </a:lnTo>
                <a:lnTo>
                  <a:pt x="154744" y="211317"/>
                </a:lnTo>
                <a:lnTo>
                  <a:pt x="156009" y="248427"/>
                </a:lnTo>
                <a:lnTo>
                  <a:pt x="154612" y="250713"/>
                </a:lnTo>
                <a:lnTo>
                  <a:pt x="114649" y="256099"/>
                </a:lnTo>
                <a:lnTo>
                  <a:pt x="47152" y="282110"/>
                </a:lnTo>
                <a:lnTo>
                  <a:pt x="0" y="340744"/>
                </a:lnTo>
                <a:lnTo>
                  <a:pt x="4228" y="380539"/>
                </a:lnTo>
                <a:lnTo>
                  <a:pt x="33103" y="416476"/>
                </a:lnTo>
                <a:lnTo>
                  <a:pt x="84635" y="444007"/>
                </a:lnTo>
                <a:lnTo>
                  <a:pt x="61771" y="462071"/>
                </a:lnTo>
                <a:lnTo>
                  <a:pt x="46218" y="482409"/>
                </a:lnTo>
                <a:lnTo>
                  <a:pt x="38379" y="504247"/>
                </a:lnTo>
                <a:lnTo>
                  <a:pt x="38661" y="526811"/>
                </a:lnTo>
                <a:lnTo>
                  <a:pt x="84139" y="585201"/>
                </a:lnTo>
                <a:lnTo>
                  <a:pt x="126050" y="604855"/>
                </a:lnTo>
                <a:lnTo>
                  <a:pt x="176508" y="616158"/>
                </a:lnTo>
                <a:lnTo>
                  <a:pt x="232336" y="617616"/>
                </a:lnTo>
                <a:lnTo>
                  <a:pt x="233352" y="618759"/>
                </a:lnTo>
                <a:lnTo>
                  <a:pt x="234495" y="619775"/>
                </a:lnTo>
                <a:lnTo>
                  <a:pt x="235511" y="620918"/>
                </a:lnTo>
                <a:lnTo>
                  <a:pt x="268379" y="647822"/>
                </a:lnTo>
                <a:lnTo>
                  <a:pt x="307594" y="670166"/>
                </a:lnTo>
                <a:lnTo>
                  <a:pt x="351961" y="687772"/>
                </a:lnTo>
                <a:lnTo>
                  <a:pt x="400281" y="700465"/>
                </a:lnTo>
                <a:lnTo>
                  <a:pt x="451360" y="708067"/>
                </a:lnTo>
                <a:lnTo>
                  <a:pt x="503998" y="710402"/>
                </a:lnTo>
                <a:lnTo>
                  <a:pt x="557001" y="707293"/>
                </a:lnTo>
                <a:lnTo>
                  <a:pt x="609171" y="698564"/>
                </a:lnTo>
                <a:lnTo>
                  <a:pt x="659310" y="684037"/>
                </a:lnTo>
                <a:lnTo>
                  <a:pt x="1106911" y="684037"/>
                </a:lnTo>
                <a:lnTo>
                  <a:pt x="1121404" y="671258"/>
                </a:lnTo>
                <a:lnTo>
                  <a:pt x="1142418" y="641111"/>
                </a:lnTo>
                <a:lnTo>
                  <a:pt x="1386002" y="641111"/>
                </a:lnTo>
                <a:lnTo>
                  <a:pt x="1427311" y="622442"/>
                </a:lnTo>
                <a:lnTo>
                  <a:pt x="1463855" y="594761"/>
                </a:lnTo>
                <a:lnTo>
                  <a:pt x="1487615" y="561986"/>
                </a:lnTo>
                <a:lnTo>
                  <a:pt x="1496367" y="525414"/>
                </a:lnTo>
                <a:lnTo>
                  <a:pt x="1530477" y="521168"/>
                </a:lnTo>
                <a:lnTo>
                  <a:pt x="1594219" y="505198"/>
                </a:lnTo>
                <a:lnTo>
                  <a:pt x="1668052" y="467766"/>
                </a:lnTo>
                <a:lnTo>
                  <a:pt x="1700888" y="437459"/>
                </a:lnTo>
                <a:lnTo>
                  <a:pt x="1721321" y="404107"/>
                </a:lnTo>
                <a:lnTo>
                  <a:pt x="1729051" y="369071"/>
                </a:lnTo>
                <a:lnTo>
                  <a:pt x="1723778" y="333713"/>
                </a:lnTo>
                <a:lnTo>
                  <a:pt x="1705202" y="299394"/>
                </a:lnTo>
                <a:lnTo>
                  <a:pt x="1673024" y="267477"/>
                </a:lnTo>
                <a:lnTo>
                  <a:pt x="1676961" y="262016"/>
                </a:lnTo>
                <a:lnTo>
                  <a:pt x="1680136" y="256428"/>
                </a:lnTo>
                <a:lnTo>
                  <a:pt x="1682803" y="250713"/>
                </a:lnTo>
                <a:lnTo>
                  <a:pt x="1690311" y="216882"/>
                </a:lnTo>
                <a:lnTo>
                  <a:pt x="1682925" y="184194"/>
                </a:lnTo>
                <a:lnTo>
                  <a:pt x="1662070" y="154130"/>
                </a:lnTo>
                <a:lnTo>
                  <a:pt x="1629171" y="128172"/>
                </a:lnTo>
                <a:lnTo>
                  <a:pt x="1585654" y="107803"/>
                </a:lnTo>
                <a:lnTo>
                  <a:pt x="1532943" y="94503"/>
                </a:lnTo>
                <a:lnTo>
                  <a:pt x="1529983" y="88026"/>
                </a:lnTo>
                <a:lnTo>
                  <a:pt x="560377" y="88026"/>
                </a:lnTo>
                <a:lnTo>
                  <a:pt x="519741" y="76400"/>
                </a:lnTo>
                <a:lnTo>
                  <a:pt x="476748" y="69024"/>
                </a:lnTo>
                <a:lnTo>
                  <a:pt x="432325" y="66006"/>
                </a:lnTo>
                <a:close/>
              </a:path>
              <a:path w="1729104" h="755014">
                <a:moveTo>
                  <a:pt x="1386002" y="641111"/>
                </a:moveTo>
                <a:lnTo>
                  <a:pt x="1142418" y="641111"/>
                </a:lnTo>
                <a:lnTo>
                  <a:pt x="1170541" y="650027"/>
                </a:lnTo>
                <a:lnTo>
                  <a:pt x="1200330" y="656526"/>
                </a:lnTo>
                <a:lnTo>
                  <a:pt x="1231358" y="660525"/>
                </a:lnTo>
                <a:lnTo>
                  <a:pt x="1263195" y="661939"/>
                </a:lnTo>
                <a:lnTo>
                  <a:pt x="1324758" y="657330"/>
                </a:lnTo>
                <a:lnTo>
                  <a:pt x="1380204" y="643731"/>
                </a:lnTo>
                <a:lnTo>
                  <a:pt x="1386002" y="641111"/>
                </a:lnTo>
                <a:close/>
              </a:path>
              <a:path w="1729104" h="755014">
                <a:moveTo>
                  <a:pt x="740068" y="20566"/>
                </a:moveTo>
                <a:lnTo>
                  <a:pt x="686298" y="26050"/>
                </a:lnTo>
                <a:lnTo>
                  <a:pt x="636591" y="39451"/>
                </a:lnTo>
                <a:lnTo>
                  <a:pt x="593700" y="60275"/>
                </a:lnTo>
                <a:lnTo>
                  <a:pt x="560377" y="88026"/>
                </a:lnTo>
                <a:lnTo>
                  <a:pt x="1529983" y="88026"/>
                </a:lnTo>
                <a:lnTo>
                  <a:pt x="1524168" y="75303"/>
                </a:lnTo>
                <a:lnTo>
                  <a:pt x="1510083" y="57388"/>
                </a:lnTo>
                <a:lnTo>
                  <a:pt x="1509674" y="57038"/>
                </a:lnTo>
                <a:lnTo>
                  <a:pt x="898451" y="57038"/>
                </a:lnTo>
                <a:lnTo>
                  <a:pt x="887049" y="50823"/>
                </a:lnTo>
                <a:lnTo>
                  <a:pt x="874956" y="45132"/>
                </a:lnTo>
                <a:lnTo>
                  <a:pt x="862197" y="39965"/>
                </a:lnTo>
                <a:lnTo>
                  <a:pt x="848794" y="35321"/>
                </a:lnTo>
                <a:lnTo>
                  <a:pt x="795151" y="23492"/>
                </a:lnTo>
                <a:lnTo>
                  <a:pt x="740068" y="20566"/>
                </a:lnTo>
                <a:close/>
              </a:path>
              <a:path w="1729104" h="755014">
                <a:moveTo>
                  <a:pt x="1079254" y="488"/>
                </a:moveTo>
                <a:lnTo>
                  <a:pt x="1025297" y="940"/>
                </a:lnTo>
                <a:lnTo>
                  <a:pt x="974612" y="11024"/>
                </a:lnTo>
                <a:lnTo>
                  <a:pt x="931048" y="29977"/>
                </a:lnTo>
                <a:lnTo>
                  <a:pt x="898451" y="57038"/>
                </a:lnTo>
                <a:lnTo>
                  <a:pt x="1509674" y="57038"/>
                </a:lnTo>
                <a:lnTo>
                  <a:pt x="1491045" y="41140"/>
                </a:lnTo>
                <a:lnTo>
                  <a:pt x="1489816" y="40401"/>
                </a:lnTo>
                <a:lnTo>
                  <a:pt x="1193472" y="40401"/>
                </a:lnTo>
                <a:lnTo>
                  <a:pt x="1180520" y="31343"/>
                </a:lnTo>
                <a:lnTo>
                  <a:pt x="1165961" y="23272"/>
                </a:lnTo>
                <a:lnTo>
                  <a:pt x="1149949" y="16273"/>
                </a:lnTo>
                <a:lnTo>
                  <a:pt x="1132639" y="10429"/>
                </a:lnTo>
                <a:lnTo>
                  <a:pt x="1079254" y="488"/>
                </a:lnTo>
                <a:close/>
              </a:path>
              <a:path w="1729104" h="755014">
                <a:moveTo>
                  <a:pt x="1325774" y="0"/>
                </a:moveTo>
                <a:lnTo>
                  <a:pt x="1277165" y="6149"/>
                </a:lnTo>
                <a:lnTo>
                  <a:pt x="1232196" y="19657"/>
                </a:lnTo>
                <a:lnTo>
                  <a:pt x="1193472" y="40401"/>
                </a:lnTo>
                <a:lnTo>
                  <a:pt x="1489816" y="40401"/>
                </a:lnTo>
                <a:lnTo>
                  <a:pt x="1467411" y="26939"/>
                </a:lnTo>
                <a:lnTo>
                  <a:pt x="1423501" y="10271"/>
                </a:lnTo>
                <a:lnTo>
                  <a:pt x="1375421" y="1332"/>
                </a:lnTo>
                <a:lnTo>
                  <a:pt x="1325774" y="0"/>
                </a:lnTo>
                <a:close/>
              </a:path>
            </a:pathLst>
          </a:custGeom>
          <a:solidFill>
            <a:srgbClr val="4F81BC"/>
          </a:solidFill>
        </p:spPr>
        <p:txBody>
          <a:bodyPr wrap="square" lIns="0" tIns="0" rIns="0" bIns="0" rtlCol="0"/>
          <a:lstStyle/>
          <a:p>
            <a:endParaRPr/>
          </a:p>
        </p:txBody>
      </p:sp>
      <p:sp>
        <p:nvSpPr>
          <p:cNvPr id="4" name="object 4"/>
          <p:cNvSpPr/>
          <p:nvPr/>
        </p:nvSpPr>
        <p:spPr>
          <a:xfrm>
            <a:off x="4883604" y="1515602"/>
            <a:ext cx="1729105" cy="755015"/>
          </a:xfrm>
          <a:custGeom>
            <a:avLst/>
            <a:gdLst/>
            <a:ahLst/>
            <a:cxnLst/>
            <a:rect l="l" t="t" r="r" b="b"/>
            <a:pathLst>
              <a:path w="1729104" h="755014">
                <a:moveTo>
                  <a:pt x="156009" y="248427"/>
                </a:moveTo>
                <a:lnTo>
                  <a:pt x="167227" y="176148"/>
                </a:lnTo>
                <a:lnTo>
                  <a:pt x="192072" y="144008"/>
                </a:lnTo>
                <a:lnTo>
                  <a:pt x="227896" y="115982"/>
                </a:lnTo>
                <a:lnTo>
                  <a:pt x="273316" y="93156"/>
                </a:lnTo>
                <a:lnTo>
                  <a:pt x="326946" y="76617"/>
                </a:lnTo>
                <a:lnTo>
                  <a:pt x="387403" y="67452"/>
                </a:lnTo>
                <a:lnTo>
                  <a:pt x="432325" y="66006"/>
                </a:lnTo>
                <a:lnTo>
                  <a:pt x="476748" y="69024"/>
                </a:lnTo>
                <a:lnTo>
                  <a:pt x="519741" y="76400"/>
                </a:lnTo>
                <a:lnTo>
                  <a:pt x="560377" y="88026"/>
                </a:lnTo>
                <a:lnTo>
                  <a:pt x="593700" y="60275"/>
                </a:lnTo>
                <a:lnTo>
                  <a:pt x="636591" y="39451"/>
                </a:lnTo>
                <a:lnTo>
                  <a:pt x="686298" y="26050"/>
                </a:lnTo>
                <a:lnTo>
                  <a:pt x="740068" y="20566"/>
                </a:lnTo>
                <a:lnTo>
                  <a:pt x="795151" y="23492"/>
                </a:lnTo>
                <a:lnTo>
                  <a:pt x="848794" y="35321"/>
                </a:lnTo>
                <a:lnTo>
                  <a:pt x="887049" y="50823"/>
                </a:lnTo>
                <a:lnTo>
                  <a:pt x="898451" y="57038"/>
                </a:lnTo>
                <a:lnTo>
                  <a:pt x="931048" y="29977"/>
                </a:lnTo>
                <a:lnTo>
                  <a:pt x="974612" y="11024"/>
                </a:lnTo>
                <a:lnTo>
                  <a:pt x="1025297" y="940"/>
                </a:lnTo>
                <a:lnTo>
                  <a:pt x="1079254" y="488"/>
                </a:lnTo>
                <a:lnTo>
                  <a:pt x="1132639" y="10429"/>
                </a:lnTo>
                <a:lnTo>
                  <a:pt x="1149949" y="16273"/>
                </a:lnTo>
                <a:lnTo>
                  <a:pt x="1165961" y="23272"/>
                </a:lnTo>
                <a:lnTo>
                  <a:pt x="1180520" y="31343"/>
                </a:lnTo>
                <a:lnTo>
                  <a:pt x="1193472" y="40401"/>
                </a:lnTo>
                <a:lnTo>
                  <a:pt x="1232196" y="19657"/>
                </a:lnTo>
                <a:lnTo>
                  <a:pt x="1277165" y="6149"/>
                </a:lnTo>
                <a:lnTo>
                  <a:pt x="1325774" y="0"/>
                </a:lnTo>
                <a:lnTo>
                  <a:pt x="1375421" y="1332"/>
                </a:lnTo>
                <a:lnTo>
                  <a:pt x="1423501" y="10271"/>
                </a:lnTo>
                <a:lnTo>
                  <a:pt x="1467411" y="26939"/>
                </a:lnTo>
                <a:lnTo>
                  <a:pt x="1510083" y="57388"/>
                </a:lnTo>
                <a:lnTo>
                  <a:pt x="1532943" y="94503"/>
                </a:lnTo>
                <a:lnTo>
                  <a:pt x="1585654" y="107803"/>
                </a:lnTo>
                <a:lnTo>
                  <a:pt x="1629171" y="128172"/>
                </a:lnTo>
                <a:lnTo>
                  <a:pt x="1662070" y="154130"/>
                </a:lnTo>
                <a:lnTo>
                  <a:pt x="1682925" y="184194"/>
                </a:lnTo>
                <a:lnTo>
                  <a:pt x="1690311" y="216882"/>
                </a:lnTo>
                <a:lnTo>
                  <a:pt x="1682803" y="250713"/>
                </a:lnTo>
                <a:lnTo>
                  <a:pt x="1680136" y="256428"/>
                </a:lnTo>
                <a:lnTo>
                  <a:pt x="1676961" y="262016"/>
                </a:lnTo>
                <a:lnTo>
                  <a:pt x="1673024" y="267477"/>
                </a:lnTo>
                <a:lnTo>
                  <a:pt x="1705202" y="299394"/>
                </a:lnTo>
                <a:lnTo>
                  <a:pt x="1723778" y="333713"/>
                </a:lnTo>
                <a:lnTo>
                  <a:pt x="1729051" y="369071"/>
                </a:lnTo>
                <a:lnTo>
                  <a:pt x="1721321" y="404107"/>
                </a:lnTo>
                <a:lnTo>
                  <a:pt x="1700888" y="437459"/>
                </a:lnTo>
                <a:lnTo>
                  <a:pt x="1668052" y="467766"/>
                </a:lnTo>
                <a:lnTo>
                  <a:pt x="1623113" y="493664"/>
                </a:lnTo>
                <a:lnTo>
                  <a:pt x="1563217" y="514397"/>
                </a:lnTo>
                <a:lnTo>
                  <a:pt x="1496367" y="525414"/>
                </a:lnTo>
                <a:lnTo>
                  <a:pt x="1487615" y="561986"/>
                </a:lnTo>
                <a:lnTo>
                  <a:pt x="1463855" y="594761"/>
                </a:lnTo>
                <a:lnTo>
                  <a:pt x="1427311" y="622442"/>
                </a:lnTo>
                <a:lnTo>
                  <a:pt x="1380204" y="643731"/>
                </a:lnTo>
                <a:lnTo>
                  <a:pt x="1324758" y="657330"/>
                </a:lnTo>
                <a:lnTo>
                  <a:pt x="1263195" y="661939"/>
                </a:lnTo>
                <a:lnTo>
                  <a:pt x="1231358" y="660525"/>
                </a:lnTo>
                <a:lnTo>
                  <a:pt x="1200330" y="656526"/>
                </a:lnTo>
                <a:lnTo>
                  <a:pt x="1170541" y="650027"/>
                </a:lnTo>
                <a:lnTo>
                  <a:pt x="1142418" y="641111"/>
                </a:lnTo>
                <a:lnTo>
                  <a:pt x="1121404" y="671258"/>
                </a:lnTo>
                <a:lnTo>
                  <a:pt x="1091650" y="697495"/>
                </a:lnTo>
                <a:lnTo>
                  <a:pt x="1054514" y="719393"/>
                </a:lnTo>
                <a:lnTo>
                  <a:pt x="1011354" y="736520"/>
                </a:lnTo>
                <a:lnTo>
                  <a:pt x="963527" y="748444"/>
                </a:lnTo>
                <a:lnTo>
                  <a:pt x="912389" y="754733"/>
                </a:lnTo>
                <a:lnTo>
                  <a:pt x="859299" y="754955"/>
                </a:lnTo>
                <a:lnTo>
                  <a:pt x="805614" y="748680"/>
                </a:lnTo>
                <a:lnTo>
                  <a:pt x="762412" y="738383"/>
                </a:lnTo>
                <a:lnTo>
                  <a:pt x="723080" y="723931"/>
                </a:lnTo>
                <a:lnTo>
                  <a:pt x="688439" y="705693"/>
                </a:lnTo>
                <a:lnTo>
                  <a:pt x="659310" y="684037"/>
                </a:lnTo>
                <a:lnTo>
                  <a:pt x="609171" y="698564"/>
                </a:lnTo>
                <a:lnTo>
                  <a:pt x="557001" y="707293"/>
                </a:lnTo>
                <a:lnTo>
                  <a:pt x="503998" y="710402"/>
                </a:lnTo>
                <a:lnTo>
                  <a:pt x="451360" y="708067"/>
                </a:lnTo>
                <a:lnTo>
                  <a:pt x="400281" y="700465"/>
                </a:lnTo>
                <a:lnTo>
                  <a:pt x="351961" y="687772"/>
                </a:lnTo>
                <a:lnTo>
                  <a:pt x="307594" y="670166"/>
                </a:lnTo>
                <a:lnTo>
                  <a:pt x="268379" y="647822"/>
                </a:lnTo>
                <a:lnTo>
                  <a:pt x="235511" y="620918"/>
                </a:lnTo>
                <a:lnTo>
                  <a:pt x="234495" y="619775"/>
                </a:lnTo>
                <a:lnTo>
                  <a:pt x="233352" y="618759"/>
                </a:lnTo>
                <a:lnTo>
                  <a:pt x="232336" y="617616"/>
                </a:lnTo>
                <a:lnTo>
                  <a:pt x="176508" y="616158"/>
                </a:lnTo>
                <a:lnTo>
                  <a:pt x="126050" y="604855"/>
                </a:lnTo>
                <a:lnTo>
                  <a:pt x="84139" y="585201"/>
                </a:lnTo>
                <a:lnTo>
                  <a:pt x="53951" y="558688"/>
                </a:lnTo>
                <a:lnTo>
                  <a:pt x="38661" y="526811"/>
                </a:lnTo>
                <a:lnTo>
                  <a:pt x="38379" y="504247"/>
                </a:lnTo>
                <a:lnTo>
                  <a:pt x="46218" y="482409"/>
                </a:lnTo>
                <a:lnTo>
                  <a:pt x="61771" y="462071"/>
                </a:lnTo>
                <a:lnTo>
                  <a:pt x="84635" y="444007"/>
                </a:lnTo>
                <a:lnTo>
                  <a:pt x="33103" y="416476"/>
                </a:lnTo>
                <a:lnTo>
                  <a:pt x="4228" y="380539"/>
                </a:lnTo>
                <a:lnTo>
                  <a:pt x="0" y="340744"/>
                </a:lnTo>
                <a:lnTo>
                  <a:pt x="22405" y="301640"/>
                </a:lnTo>
                <a:lnTo>
                  <a:pt x="47152" y="282110"/>
                </a:lnTo>
                <a:lnTo>
                  <a:pt x="78364" y="266747"/>
                </a:lnTo>
                <a:lnTo>
                  <a:pt x="114649" y="256099"/>
                </a:lnTo>
                <a:lnTo>
                  <a:pt x="154612" y="250713"/>
                </a:lnTo>
                <a:lnTo>
                  <a:pt x="156009" y="248427"/>
                </a:lnTo>
                <a:close/>
              </a:path>
            </a:pathLst>
          </a:custGeom>
          <a:ln w="25908">
            <a:solidFill>
              <a:srgbClr val="385D89"/>
            </a:solidFill>
          </a:ln>
        </p:spPr>
        <p:txBody>
          <a:bodyPr wrap="square" lIns="0" tIns="0" rIns="0" bIns="0" rtlCol="0"/>
          <a:lstStyle/>
          <a:p>
            <a:endParaRPr/>
          </a:p>
        </p:txBody>
      </p:sp>
      <p:sp>
        <p:nvSpPr>
          <p:cNvPr id="5" name="object 5"/>
          <p:cNvSpPr/>
          <p:nvPr/>
        </p:nvSpPr>
        <p:spPr>
          <a:xfrm>
            <a:off x="4970017" y="1956689"/>
            <a:ext cx="101600" cy="14604"/>
          </a:xfrm>
          <a:custGeom>
            <a:avLst/>
            <a:gdLst/>
            <a:ahLst/>
            <a:cxnLst/>
            <a:rect l="l" t="t" r="r" b="b"/>
            <a:pathLst>
              <a:path w="101600" h="14605">
                <a:moveTo>
                  <a:pt x="101346" y="13970"/>
                </a:moveTo>
                <a:lnTo>
                  <a:pt x="74920" y="13983"/>
                </a:lnTo>
                <a:lnTo>
                  <a:pt x="48910" y="11604"/>
                </a:lnTo>
                <a:lnTo>
                  <a:pt x="23782" y="6915"/>
                </a:lnTo>
                <a:lnTo>
                  <a:pt x="0" y="0"/>
                </a:lnTo>
              </a:path>
            </a:pathLst>
          </a:custGeom>
          <a:ln w="25908">
            <a:solidFill>
              <a:srgbClr val="385D89"/>
            </a:solidFill>
          </a:ln>
        </p:spPr>
        <p:txBody>
          <a:bodyPr wrap="square" lIns="0" tIns="0" rIns="0" bIns="0" rtlCol="0"/>
          <a:lstStyle/>
          <a:p>
            <a:endParaRPr/>
          </a:p>
        </p:txBody>
      </p:sp>
      <p:sp>
        <p:nvSpPr>
          <p:cNvPr id="6" name="object 6"/>
          <p:cNvSpPr/>
          <p:nvPr/>
        </p:nvSpPr>
        <p:spPr>
          <a:xfrm>
            <a:off x="5116448" y="2123185"/>
            <a:ext cx="44450" cy="6985"/>
          </a:xfrm>
          <a:custGeom>
            <a:avLst/>
            <a:gdLst/>
            <a:ahLst/>
            <a:cxnLst/>
            <a:rect l="l" t="t" r="r" b="b"/>
            <a:pathLst>
              <a:path w="44450" h="6985">
                <a:moveTo>
                  <a:pt x="44323" y="0"/>
                </a:moveTo>
                <a:lnTo>
                  <a:pt x="33539" y="2355"/>
                </a:lnTo>
                <a:lnTo>
                  <a:pt x="22542" y="4270"/>
                </a:lnTo>
                <a:lnTo>
                  <a:pt x="11354" y="5732"/>
                </a:lnTo>
                <a:lnTo>
                  <a:pt x="0" y="6730"/>
                </a:lnTo>
              </a:path>
            </a:pathLst>
          </a:custGeom>
          <a:ln w="25908">
            <a:solidFill>
              <a:srgbClr val="385D89"/>
            </a:solidFill>
          </a:ln>
        </p:spPr>
        <p:txBody>
          <a:bodyPr wrap="square" lIns="0" tIns="0" rIns="0" bIns="0" rtlCol="0"/>
          <a:lstStyle/>
          <a:p>
            <a:endParaRPr/>
          </a:p>
        </p:txBody>
      </p:sp>
      <p:sp>
        <p:nvSpPr>
          <p:cNvPr id="7" name="object 7"/>
          <p:cNvSpPr/>
          <p:nvPr/>
        </p:nvSpPr>
        <p:spPr>
          <a:xfrm>
            <a:off x="5516117" y="2166111"/>
            <a:ext cx="27305" cy="30480"/>
          </a:xfrm>
          <a:custGeom>
            <a:avLst/>
            <a:gdLst/>
            <a:ahLst/>
            <a:cxnLst/>
            <a:rect l="l" t="t" r="r" b="b"/>
            <a:pathLst>
              <a:path w="27304" h="30480">
                <a:moveTo>
                  <a:pt x="26797" y="30479"/>
                </a:moveTo>
                <a:lnTo>
                  <a:pt x="19055" y="23199"/>
                </a:lnTo>
                <a:lnTo>
                  <a:pt x="12017" y="15668"/>
                </a:lnTo>
                <a:lnTo>
                  <a:pt x="5669" y="7923"/>
                </a:lnTo>
                <a:lnTo>
                  <a:pt x="0" y="0"/>
                </a:lnTo>
              </a:path>
            </a:pathLst>
          </a:custGeom>
          <a:ln w="25908">
            <a:solidFill>
              <a:srgbClr val="385D89"/>
            </a:solidFill>
          </a:ln>
        </p:spPr>
        <p:txBody>
          <a:bodyPr wrap="square" lIns="0" tIns="0" rIns="0" bIns="0" rtlCol="0"/>
          <a:lstStyle/>
          <a:p>
            <a:endParaRPr/>
          </a:p>
        </p:txBody>
      </p:sp>
      <p:sp>
        <p:nvSpPr>
          <p:cNvPr id="8" name="object 8"/>
          <p:cNvSpPr/>
          <p:nvPr/>
        </p:nvSpPr>
        <p:spPr>
          <a:xfrm>
            <a:off x="6026277" y="2120645"/>
            <a:ext cx="10795" cy="33655"/>
          </a:xfrm>
          <a:custGeom>
            <a:avLst/>
            <a:gdLst/>
            <a:ahLst/>
            <a:cxnLst/>
            <a:rect l="l" t="t" r="r" b="b"/>
            <a:pathLst>
              <a:path w="10795" h="33655">
                <a:moveTo>
                  <a:pt x="10668" y="0"/>
                </a:moveTo>
                <a:lnTo>
                  <a:pt x="9072" y="8451"/>
                </a:lnTo>
                <a:lnTo>
                  <a:pt x="6762" y="16843"/>
                </a:lnTo>
                <a:lnTo>
                  <a:pt x="3738" y="25163"/>
                </a:lnTo>
                <a:lnTo>
                  <a:pt x="0" y="33400"/>
                </a:lnTo>
              </a:path>
            </a:pathLst>
          </a:custGeom>
          <a:ln w="25908">
            <a:solidFill>
              <a:srgbClr val="385D89"/>
            </a:solidFill>
          </a:ln>
        </p:spPr>
        <p:txBody>
          <a:bodyPr wrap="square" lIns="0" tIns="0" rIns="0" bIns="0" rtlCol="0"/>
          <a:lstStyle/>
          <a:p>
            <a:endParaRPr/>
          </a:p>
        </p:txBody>
      </p:sp>
      <p:sp>
        <p:nvSpPr>
          <p:cNvPr id="9" name="object 9"/>
          <p:cNvSpPr/>
          <p:nvPr/>
        </p:nvSpPr>
        <p:spPr>
          <a:xfrm>
            <a:off x="6249034" y="1914270"/>
            <a:ext cx="130175" cy="125095"/>
          </a:xfrm>
          <a:custGeom>
            <a:avLst/>
            <a:gdLst/>
            <a:ahLst/>
            <a:cxnLst/>
            <a:rect l="l" t="t" r="r" b="b"/>
            <a:pathLst>
              <a:path w="130175" h="125094">
                <a:moveTo>
                  <a:pt x="0" y="0"/>
                </a:moveTo>
                <a:lnTo>
                  <a:pt x="54217" y="21792"/>
                </a:lnTo>
                <a:lnTo>
                  <a:pt x="95313" y="51180"/>
                </a:lnTo>
                <a:lnTo>
                  <a:pt x="121265" y="86189"/>
                </a:lnTo>
                <a:lnTo>
                  <a:pt x="130048" y="124840"/>
                </a:lnTo>
              </a:path>
            </a:pathLst>
          </a:custGeom>
          <a:ln w="25908">
            <a:solidFill>
              <a:srgbClr val="385D89"/>
            </a:solidFill>
          </a:ln>
        </p:spPr>
        <p:txBody>
          <a:bodyPr wrap="square" lIns="0" tIns="0" rIns="0" bIns="0" rtlCol="0"/>
          <a:lstStyle/>
          <a:p>
            <a:endParaRPr/>
          </a:p>
        </p:txBody>
      </p:sp>
      <p:sp>
        <p:nvSpPr>
          <p:cNvPr id="10" name="object 10"/>
          <p:cNvSpPr/>
          <p:nvPr/>
        </p:nvSpPr>
        <p:spPr>
          <a:xfrm>
            <a:off x="6497828" y="1781175"/>
            <a:ext cx="58419" cy="46990"/>
          </a:xfrm>
          <a:custGeom>
            <a:avLst/>
            <a:gdLst/>
            <a:ahLst/>
            <a:cxnLst/>
            <a:rect l="l" t="t" r="r" b="b"/>
            <a:pathLst>
              <a:path w="58420" h="46989">
                <a:moveTo>
                  <a:pt x="57912" y="0"/>
                </a:moveTo>
                <a:lnTo>
                  <a:pt x="46934" y="13198"/>
                </a:lnTo>
                <a:lnTo>
                  <a:pt x="33528" y="25479"/>
                </a:lnTo>
                <a:lnTo>
                  <a:pt x="17835" y="36736"/>
                </a:lnTo>
                <a:lnTo>
                  <a:pt x="0" y="46862"/>
                </a:lnTo>
              </a:path>
            </a:pathLst>
          </a:custGeom>
          <a:ln w="25908">
            <a:solidFill>
              <a:srgbClr val="385D89"/>
            </a:solidFill>
          </a:ln>
        </p:spPr>
        <p:txBody>
          <a:bodyPr wrap="square" lIns="0" tIns="0" rIns="0" bIns="0" rtlCol="0"/>
          <a:lstStyle/>
          <a:p>
            <a:endParaRPr/>
          </a:p>
        </p:txBody>
      </p:sp>
      <p:sp>
        <p:nvSpPr>
          <p:cNvPr id="11" name="object 11"/>
          <p:cNvSpPr/>
          <p:nvPr/>
        </p:nvSpPr>
        <p:spPr>
          <a:xfrm>
            <a:off x="6416802" y="1607566"/>
            <a:ext cx="3810" cy="22225"/>
          </a:xfrm>
          <a:custGeom>
            <a:avLst/>
            <a:gdLst/>
            <a:ahLst/>
            <a:cxnLst/>
            <a:rect l="l" t="t" r="r" b="b"/>
            <a:pathLst>
              <a:path w="3810" h="22225">
                <a:moveTo>
                  <a:pt x="0" y="0"/>
                </a:moveTo>
                <a:lnTo>
                  <a:pt x="2159" y="7238"/>
                </a:lnTo>
                <a:lnTo>
                  <a:pt x="3301" y="14605"/>
                </a:lnTo>
                <a:lnTo>
                  <a:pt x="3048" y="22098"/>
                </a:lnTo>
              </a:path>
            </a:pathLst>
          </a:custGeom>
          <a:ln w="25908">
            <a:solidFill>
              <a:srgbClr val="385D89"/>
            </a:solidFill>
          </a:ln>
        </p:spPr>
        <p:txBody>
          <a:bodyPr wrap="square" lIns="0" tIns="0" rIns="0" bIns="0" rtlCol="0"/>
          <a:lstStyle/>
          <a:p>
            <a:endParaRPr/>
          </a:p>
        </p:txBody>
      </p:sp>
      <p:sp>
        <p:nvSpPr>
          <p:cNvPr id="12" name="object 12"/>
          <p:cNvSpPr/>
          <p:nvPr/>
        </p:nvSpPr>
        <p:spPr>
          <a:xfrm>
            <a:off x="6046978" y="1553463"/>
            <a:ext cx="29845" cy="28575"/>
          </a:xfrm>
          <a:custGeom>
            <a:avLst/>
            <a:gdLst/>
            <a:ahLst/>
            <a:cxnLst/>
            <a:rect l="l" t="t" r="r" b="b"/>
            <a:pathLst>
              <a:path w="29845" h="28575">
                <a:moveTo>
                  <a:pt x="0" y="28194"/>
                </a:moveTo>
                <a:lnTo>
                  <a:pt x="6088" y="20699"/>
                </a:lnTo>
                <a:lnTo>
                  <a:pt x="13081" y="13477"/>
                </a:lnTo>
                <a:lnTo>
                  <a:pt x="20931" y="6566"/>
                </a:lnTo>
                <a:lnTo>
                  <a:pt x="29591" y="0"/>
                </a:lnTo>
              </a:path>
            </a:pathLst>
          </a:custGeom>
          <a:ln w="25908">
            <a:solidFill>
              <a:srgbClr val="385D89"/>
            </a:solidFill>
          </a:ln>
        </p:spPr>
        <p:txBody>
          <a:bodyPr wrap="square" lIns="0" tIns="0" rIns="0" bIns="0" rtlCol="0"/>
          <a:lstStyle/>
          <a:p>
            <a:endParaRPr/>
          </a:p>
        </p:txBody>
      </p:sp>
      <p:sp>
        <p:nvSpPr>
          <p:cNvPr id="13" name="object 13"/>
          <p:cNvSpPr/>
          <p:nvPr/>
        </p:nvSpPr>
        <p:spPr>
          <a:xfrm>
            <a:off x="5769355" y="1570863"/>
            <a:ext cx="14604" cy="24765"/>
          </a:xfrm>
          <a:custGeom>
            <a:avLst/>
            <a:gdLst/>
            <a:ahLst/>
            <a:cxnLst/>
            <a:rect l="l" t="t" r="r" b="b"/>
            <a:pathLst>
              <a:path w="14604" h="24765">
                <a:moveTo>
                  <a:pt x="0" y="24257"/>
                </a:moveTo>
                <a:lnTo>
                  <a:pt x="2690" y="18020"/>
                </a:lnTo>
                <a:lnTo>
                  <a:pt x="6000" y="11890"/>
                </a:lnTo>
                <a:lnTo>
                  <a:pt x="9929" y="5879"/>
                </a:lnTo>
                <a:lnTo>
                  <a:pt x="14478" y="0"/>
                </a:lnTo>
              </a:path>
            </a:pathLst>
          </a:custGeom>
          <a:ln w="25908">
            <a:solidFill>
              <a:srgbClr val="385D89"/>
            </a:solidFill>
          </a:ln>
        </p:spPr>
        <p:txBody>
          <a:bodyPr wrap="square" lIns="0" tIns="0" rIns="0" bIns="0" rtlCol="0"/>
          <a:lstStyle/>
          <a:p>
            <a:endParaRPr/>
          </a:p>
        </p:txBody>
      </p:sp>
      <p:sp>
        <p:nvSpPr>
          <p:cNvPr id="14" name="object 14"/>
          <p:cNvSpPr/>
          <p:nvPr/>
        </p:nvSpPr>
        <p:spPr>
          <a:xfrm>
            <a:off x="5443728" y="1603375"/>
            <a:ext cx="52069" cy="24130"/>
          </a:xfrm>
          <a:custGeom>
            <a:avLst/>
            <a:gdLst/>
            <a:ahLst/>
            <a:cxnLst/>
            <a:rect l="l" t="t" r="r" b="b"/>
            <a:pathLst>
              <a:path w="52070" h="24130">
                <a:moveTo>
                  <a:pt x="0" y="0"/>
                </a:moveTo>
                <a:lnTo>
                  <a:pt x="13902" y="5208"/>
                </a:lnTo>
                <a:lnTo>
                  <a:pt x="27209" y="10906"/>
                </a:lnTo>
                <a:lnTo>
                  <a:pt x="39897" y="17055"/>
                </a:lnTo>
                <a:lnTo>
                  <a:pt x="51943" y="23622"/>
                </a:lnTo>
              </a:path>
            </a:pathLst>
          </a:custGeom>
          <a:ln w="25908">
            <a:solidFill>
              <a:srgbClr val="385D89"/>
            </a:solidFill>
          </a:ln>
        </p:spPr>
        <p:txBody>
          <a:bodyPr wrap="square" lIns="0" tIns="0" rIns="0" bIns="0" rtlCol="0"/>
          <a:lstStyle/>
          <a:p>
            <a:endParaRPr/>
          </a:p>
        </p:txBody>
      </p:sp>
      <p:sp>
        <p:nvSpPr>
          <p:cNvPr id="15" name="object 15"/>
          <p:cNvSpPr/>
          <p:nvPr/>
        </p:nvSpPr>
        <p:spPr>
          <a:xfrm>
            <a:off x="5039740" y="1764029"/>
            <a:ext cx="9525" cy="24765"/>
          </a:xfrm>
          <a:custGeom>
            <a:avLst/>
            <a:gdLst/>
            <a:ahLst/>
            <a:cxnLst/>
            <a:rect l="l" t="t" r="r" b="b"/>
            <a:pathLst>
              <a:path w="9525" h="24764">
                <a:moveTo>
                  <a:pt x="9017" y="24765"/>
                </a:moveTo>
                <a:lnTo>
                  <a:pt x="6161" y="18645"/>
                </a:lnTo>
                <a:lnTo>
                  <a:pt x="3698" y="12477"/>
                </a:lnTo>
                <a:lnTo>
                  <a:pt x="1641" y="6262"/>
                </a:lnTo>
                <a:lnTo>
                  <a:pt x="0" y="0"/>
                </a:lnTo>
              </a:path>
            </a:pathLst>
          </a:custGeom>
          <a:ln w="25908">
            <a:solidFill>
              <a:srgbClr val="385D89"/>
            </a:solidFill>
          </a:ln>
        </p:spPr>
        <p:txBody>
          <a:bodyPr wrap="square" lIns="0" tIns="0" rIns="0" bIns="0" rtlCol="0"/>
          <a:lstStyle/>
          <a:p>
            <a:endParaRPr/>
          </a:p>
        </p:txBody>
      </p:sp>
      <p:sp>
        <p:nvSpPr>
          <p:cNvPr id="16" name="object 16"/>
          <p:cNvSpPr txBox="1"/>
          <p:nvPr/>
        </p:nvSpPr>
        <p:spPr>
          <a:xfrm>
            <a:off x="5209794" y="1726438"/>
            <a:ext cx="951865" cy="287020"/>
          </a:xfrm>
          <a:prstGeom prst="rect">
            <a:avLst/>
          </a:prstGeom>
        </p:spPr>
        <p:txBody>
          <a:bodyPr vert="horz" wrap="square" lIns="0" tIns="0" rIns="0" bIns="0" rtlCol="0">
            <a:spAutoFit/>
          </a:bodyPr>
          <a:lstStyle/>
          <a:p>
            <a:pPr marL="12700">
              <a:lnSpc>
                <a:spcPct val="100000"/>
              </a:lnSpc>
            </a:pPr>
            <a:r>
              <a:rPr sz="1800" b="1" dirty="0">
                <a:solidFill>
                  <a:srgbClr val="F8FAFB"/>
                </a:solidFill>
                <a:latin typeface="Gill Sans MT"/>
                <a:cs typeface="Gill Sans MT"/>
              </a:rPr>
              <a:t>inte</a:t>
            </a:r>
            <a:r>
              <a:rPr sz="1800" b="1" spc="-40" dirty="0">
                <a:solidFill>
                  <a:srgbClr val="F8FAFB"/>
                </a:solidFill>
                <a:latin typeface="Gill Sans MT"/>
                <a:cs typeface="Gill Sans MT"/>
              </a:rPr>
              <a:t>r</a:t>
            </a:r>
            <a:r>
              <a:rPr sz="1800" b="1" dirty="0">
                <a:solidFill>
                  <a:srgbClr val="F8FAFB"/>
                </a:solidFill>
                <a:latin typeface="Gill Sans MT"/>
                <a:cs typeface="Gill Sans MT"/>
              </a:rPr>
              <a:t>ests</a:t>
            </a:r>
            <a:endParaRPr sz="1800" dirty="0">
              <a:latin typeface="Gill Sans MT"/>
              <a:cs typeface="Gill Sans MT"/>
            </a:endParaRPr>
          </a:p>
        </p:txBody>
      </p:sp>
      <p:sp>
        <p:nvSpPr>
          <p:cNvPr id="17" name="object 17"/>
          <p:cNvSpPr/>
          <p:nvPr/>
        </p:nvSpPr>
        <p:spPr>
          <a:xfrm>
            <a:off x="1946929" y="1052200"/>
            <a:ext cx="1567815" cy="755650"/>
          </a:xfrm>
          <a:custGeom>
            <a:avLst/>
            <a:gdLst/>
            <a:ahLst/>
            <a:cxnLst/>
            <a:rect l="l" t="t" r="r" b="b"/>
            <a:pathLst>
              <a:path w="1567814" h="755650">
                <a:moveTo>
                  <a:pt x="1003226" y="684143"/>
                </a:moveTo>
                <a:lnTo>
                  <a:pt x="597642" y="684143"/>
                </a:lnTo>
                <a:lnTo>
                  <a:pt x="624020" y="705799"/>
                </a:lnTo>
                <a:lnTo>
                  <a:pt x="655411" y="724037"/>
                </a:lnTo>
                <a:lnTo>
                  <a:pt x="691064" y="738489"/>
                </a:lnTo>
                <a:lnTo>
                  <a:pt x="730230" y="748786"/>
                </a:lnTo>
                <a:lnTo>
                  <a:pt x="785837" y="755417"/>
                </a:lnTo>
                <a:lnTo>
                  <a:pt x="840509" y="753642"/>
                </a:lnTo>
                <a:lnTo>
                  <a:pt x="892409" y="744104"/>
                </a:lnTo>
                <a:lnTo>
                  <a:pt x="939699" y="727449"/>
                </a:lnTo>
                <a:lnTo>
                  <a:pt x="980542" y="704320"/>
                </a:lnTo>
                <a:lnTo>
                  <a:pt x="1003226" y="684143"/>
                </a:lnTo>
                <a:close/>
              </a:path>
              <a:path w="1567814" h="755650">
                <a:moveTo>
                  <a:pt x="391856" y="66112"/>
                </a:moveTo>
                <a:lnTo>
                  <a:pt x="351135" y="67558"/>
                </a:lnTo>
                <a:lnTo>
                  <a:pt x="296332" y="76724"/>
                </a:lnTo>
                <a:lnTo>
                  <a:pt x="247717" y="93262"/>
                </a:lnTo>
                <a:lnTo>
                  <a:pt x="206547" y="116088"/>
                </a:lnTo>
                <a:lnTo>
                  <a:pt x="174078" y="144114"/>
                </a:lnTo>
                <a:lnTo>
                  <a:pt x="151569" y="176254"/>
                </a:lnTo>
                <a:lnTo>
                  <a:pt x="140276" y="211423"/>
                </a:lnTo>
                <a:lnTo>
                  <a:pt x="141458" y="248533"/>
                </a:lnTo>
                <a:lnTo>
                  <a:pt x="140061" y="250819"/>
                </a:lnTo>
                <a:lnTo>
                  <a:pt x="70989" y="266853"/>
                </a:lnTo>
                <a:lnTo>
                  <a:pt x="20300" y="301746"/>
                </a:lnTo>
                <a:lnTo>
                  <a:pt x="0" y="340851"/>
                </a:lnTo>
                <a:lnTo>
                  <a:pt x="3821" y="380645"/>
                </a:lnTo>
                <a:lnTo>
                  <a:pt x="29979" y="416582"/>
                </a:lnTo>
                <a:lnTo>
                  <a:pt x="76688" y="444113"/>
                </a:lnTo>
                <a:lnTo>
                  <a:pt x="55963" y="462177"/>
                </a:lnTo>
                <a:lnTo>
                  <a:pt x="41858" y="482515"/>
                </a:lnTo>
                <a:lnTo>
                  <a:pt x="34754" y="504353"/>
                </a:lnTo>
                <a:lnTo>
                  <a:pt x="35032" y="526917"/>
                </a:lnTo>
                <a:lnTo>
                  <a:pt x="76220" y="585307"/>
                </a:lnTo>
                <a:lnTo>
                  <a:pt x="114219" y="604961"/>
                </a:lnTo>
                <a:lnTo>
                  <a:pt x="159959" y="616264"/>
                </a:lnTo>
                <a:lnTo>
                  <a:pt x="210546" y="617722"/>
                </a:lnTo>
                <a:lnTo>
                  <a:pt x="211435" y="618865"/>
                </a:lnTo>
                <a:lnTo>
                  <a:pt x="212451" y="619881"/>
                </a:lnTo>
                <a:lnTo>
                  <a:pt x="213467" y="621024"/>
                </a:lnTo>
                <a:lnTo>
                  <a:pt x="243253" y="647928"/>
                </a:lnTo>
                <a:lnTo>
                  <a:pt x="278800" y="670272"/>
                </a:lnTo>
                <a:lnTo>
                  <a:pt x="319022" y="687878"/>
                </a:lnTo>
                <a:lnTo>
                  <a:pt x="362832" y="700571"/>
                </a:lnTo>
                <a:lnTo>
                  <a:pt x="409142" y="708173"/>
                </a:lnTo>
                <a:lnTo>
                  <a:pt x="456865" y="710508"/>
                </a:lnTo>
                <a:lnTo>
                  <a:pt x="504914" y="707399"/>
                </a:lnTo>
                <a:lnTo>
                  <a:pt x="552202" y="698670"/>
                </a:lnTo>
                <a:lnTo>
                  <a:pt x="597642" y="684143"/>
                </a:lnTo>
                <a:lnTo>
                  <a:pt x="1003226" y="684143"/>
                </a:lnTo>
                <a:lnTo>
                  <a:pt x="1013100" y="675361"/>
                </a:lnTo>
                <a:lnTo>
                  <a:pt x="1035538" y="641217"/>
                </a:lnTo>
                <a:lnTo>
                  <a:pt x="1256371" y="641217"/>
                </a:lnTo>
                <a:lnTo>
                  <a:pt x="1293840" y="622548"/>
                </a:lnTo>
                <a:lnTo>
                  <a:pt x="1326989" y="594867"/>
                </a:lnTo>
                <a:lnTo>
                  <a:pt x="1348538" y="562092"/>
                </a:lnTo>
                <a:lnTo>
                  <a:pt x="1356467" y="525520"/>
                </a:lnTo>
                <a:lnTo>
                  <a:pt x="1387338" y="521274"/>
                </a:lnTo>
                <a:lnTo>
                  <a:pt x="1445174" y="505304"/>
                </a:lnTo>
                <a:lnTo>
                  <a:pt x="1512108" y="467872"/>
                </a:lnTo>
                <a:lnTo>
                  <a:pt x="1541844" y="437565"/>
                </a:lnTo>
                <a:lnTo>
                  <a:pt x="1560339" y="404213"/>
                </a:lnTo>
                <a:lnTo>
                  <a:pt x="1567322" y="369177"/>
                </a:lnTo>
                <a:lnTo>
                  <a:pt x="1562521" y="333819"/>
                </a:lnTo>
                <a:lnTo>
                  <a:pt x="1545667" y="299500"/>
                </a:lnTo>
                <a:lnTo>
                  <a:pt x="1516487" y="267583"/>
                </a:lnTo>
                <a:lnTo>
                  <a:pt x="1520043" y="262122"/>
                </a:lnTo>
                <a:lnTo>
                  <a:pt x="1523091" y="256534"/>
                </a:lnTo>
                <a:lnTo>
                  <a:pt x="1525377" y="250819"/>
                </a:lnTo>
                <a:lnTo>
                  <a:pt x="1531923" y="210312"/>
                </a:lnTo>
                <a:lnTo>
                  <a:pt x="1519376" y="171876"/>
                </a:lnTo>
                <a:lnTo>
                  <a:pt x="1489980" y="138074"/>
                </a:lnTo>
                <a:lnTo>
                  <a:pt x="1445978" y="111465"/>
                </a:lnTo>
                <a:lnTo>
                  <a:pt x="1389614" y="94609"/>
                </a:lnTo>
                <a:lnTo>
                  <a:pt x="1386927" y="88132"/>
                </a:lnTo>
                <a:lnTo>
                  <a:pt x="507853" y="88132"/>
                </a:lnTo>
                <a:lnTo>
                  <a:pt x="471060" y="76506"/>
                </a:lnTo>
                <a:lnTo>
                  <a:pt x="432113" y="69130"/>
                </a:lnTo>
                <a:lnTo>
                  <a:pt x="391856" y="66112"/>
                </a:lnTo>
                <a:close/>
              </a:path>
              <a:path w="1567814" h="755650">
                <a:moveTo>
                  <a:pt x="1256371" y="641217"/>
                </a:moveTo>
                <a:lnTo>
                  <a:pt x="1035538" y="641217"/>
                </a:lnTo>
                <a:lnTo>
                  <a:pt x="1061073" y="650133"/>
                </a:lnTo>
                <a:lnTo>
                  <a:pt x="1088084" y="656632"/>
                </a:lnTo>
                <a:lnTo>
                  <a:pt x="1116191" y="660631"/>
                </a:lnTo>
                <a:lnTo>
                  <a:pt x="1145012" y="662045"/>
                </a:lnTo>
                <a:lnTo>
                  <a:pt x="1200830" y="657436"/>
                </a:lnTo>
                <a:lnTo>
                  <a:pt x="1251113" y="643837"/>
                </a:lnTo>
                <a:lnTo>
                  <a:pt x="1256371" y="641217"/>
                </a:lnTo>
                <a:close/>
              </a:path>
              <a:path w="1567814" h="755650">
                <a:moveTo>
                  <a:pt x="670855" y="20672"/>
                </a:moveTo>
                <a:lnTo>
                  <a:pt x="622089" y="26156"/>
                </a:lnTo>
                <a:lnTo>
                  <a:pt x="577007" y="39557"/>
                </a:lnTo>
                <a:lnTo>
                  <a:pt x="538097" y="60381"/>
                </a:lnTo>
                <a:lnTo>
                  <a:pt x="507853" y="88132"/>
                </a:lnTo>
                <a:lnTo>
                  <a:pt x="1386927" y="88132"/>
                </a:lnTo>
                <a:lnTo>
                  <a:pt x="1381648" y="75409"/>
                </a:lnTo>
                <a:lnTo>
                  <a:pt x="1368849" y="57494"/>
                </a:lnTo>
                <a:lnTo>
                  <a:pt x="1368478" y="57144"/>
                </a:lnTo>
                <a:lnTo>
                  <a:pt x="814304" y="57144"/>
                </a:lnTo>
                <a:lnTo>
                  <a:pt x="804031" y="50929"/>
                </a:lnTo>
                <a:lnTo>
                  <a:pt x="793079" y="45238"/>
                </a:lnTo>
                <a:lnTo>
                  <a:pt x="781532" y="40071"/>
                </a:lnTo>
                <a:lnTo>
                  <a:pt x="769473" y="35427"/>
                </a:lnTo>
                <a:lnTo>
                  <a:pt x="720813" y="23598"/>
                </a:lnTo>
                <a:lnTo>
                  <a:pt x="670855" y="20672"/>
                </a:lnTo>
                <a:close/>
              </a:path>
              <a:path w="1567814" h="755650">
                <a:moveTo>
                  <a:pt x="978278" y="594"/>
                </a:moveTo>
                <a:lnTo>
                  <a:pt x="929372" y="1046"/>
                </a:lnTo>
                <a:lnTo>
                  <a:pt x="883416" y="11130"/>
                </a:lnTo>
                <a:lnTo>
                  <a:pt x="843898" y="30083"/>
                </a:lnTo>
                <a:lnTo>
                  <a:pt x="814304" y="57144"/>
                </a:lnTo>
                <a:lnTo>
                  <a:pt x="1368478" y="57144"/>
                </a:lnTo>
                <a:lnTo>
                  <a:pt x="1351573" y="41246"/>
                </a:lnTo>
                <a:lnTo>
                  <a:pt x="1350461" y="40507"/>
                </a:lnTo>
                <a:lnTo>
                  <a:pt x="1081893" y="40507"/>
                </a:lnTo>
                <a:lnTo>
                  <a:pt x="1070100" y="31449"/>
                </a:lnTo>
                <a:lnTo>
                  <a:pt x="1056890" y="23378"/>
                </a:lnTo>
                <a:lnTo>
                  <a:pt x="1042370" y="16379"/>
                </a:lnTo>
                <a:lnTo>
                  <a:pt x="1026648" y="10535"/>
                </a:lnTo>
                <a:lnTo>
                  <a:pt x="978278" y="594"/>
                </a:lnTo>
                <a:close/>
              </a:path>
              <a:path w="1567814" h="755650">
                <a:moveTo>
                  <a:pt x="1228791" y="0"/>
                </a:moveTo>
                <a:lnTo>
                  <a:pt x="1175050" y="2905"/>
                </a:lnTo>
                <a:lnTo>
                  <a:pt x="1124722" y="16479"/>
                </a:lnTo>
                <a:lnTo>
                  <a:pt x="1081893" y="40507"/>
                </a:lnTo>
                <a:lnTo>
                  <a:pt x="1350461" y="40507"/>
                </a:lnTo>
                <a:lnTo>
                  <a:pt x="1330178" y="27045"/>
                </a:lnTo>
                <a:lnTo>
                  <a:pt x="1281862" y="7975"/>
                </a:lnTo>
                <a:lnTo>
                  <a:pt x="1228791" y="0"/>
                </a:lnTo>
                <a:close/>
              </a:path>
            </a:pathLst>
          </a:custGeom>
          <a:solidFill>
            <a:srgbClr val="F68528"/>
          </a:solidFill>
        </p:spPr>
        <p:txBody>
          <a:bodyPr wrap="square" lIns="0" tIns="0" rIns="0" bIns="0" rtlCol="0"/>
          <a:lstStyle/>
          <a:p>
            <a:endParaRPr/>
          </a:p>
        </p:txBody>
      </p:sp>
      <p:sp>
        <p:nvSpPr>
          <p:cNvPr id="18" name="object 18"/>
          <p:cNvSpPr/>
          <p:nvPr/>
        </p:nvSpPr>
        <p:spPr>
          <a:xfrm>
            <a:off x="1946929" y="1052200"/>
            <a:ext cx="1567815" cy="755650"/>
          </a:xfrm>
          <a:custGeom>
            <a:avLst/>
            <a:gdLst/>
            <a:ahLst/>
            <a:cxnLst/>
            <a:rect l="l" t="t" r="r" b="b"/>
            <a:pathLst>
              <a:path w="1567814" h="755650">
                <a:moveTo>
                  <a:pt x="141458" y="248533"/>
                </a:moveTo>
                <a:lnTo>
                  <a:pt x="151569" y="176254"/>
                </a:lnTo>
                <a:lnTo>
                  <a:pt x="174078" y="144114"/>
                </a:lnTo>
                <a:lnTo>
                  <a:pt x="206547" y="116088"/>
                </a:lnTo>
                <a:lnTo>
                  <a:pt x="247717" y="93262"/>
                </a:lnTo>
                <a:lnTo>
                  <a:pt x="296332" y="76724"/>
                </a:lnTo>
                <a:lnTo>
                  <a:pt x="351135" y="67558"/>
                </a:lnTo>
                <a:lnTo>
                  <a:pt x="391856" y="66112"/>
                </a:lnTo>
                <a:lnTo>
                  <a:pt x="432113" y="69130"/>
                </a:lnTo>
                <a:lnTo>
                  <a:pt x="471060" y="76506"/>
                </a:lnTo>
                <a:lnTo>
                  <a:pt x="507853" y="88132"/>
                </a:lnTo>
                <a:lnTo>
                  <a:pt x="538097" y="60381"/>
                </a:lnTo>
                <a:lnTo>
                  <a:pt x="577007" y="39557"/>
                </a:lnTo>
                <a:lnTo>
                  <a:pt x="622089" y="26156"/>
                </a:lnTo>
                <a:lnTo>
                  <a:pt x="670855" y="20672"/>
                </a:lnTo>
                <a:lnTo>
                  <a:pt x="720813" y="23598"/>
                </a:lnTo>
                <a:lnTo>
                  <a:pt x="769473" y="35427"/>
                </a:lnTo>
                <a:lnTo>
                  <a:pt x="814304" y="57144"/>
                </a:lnTo>
                <a:lnTo>
                  <a:pt x="843898" y="30083"/>
                </a:lnTo>
                <a:lnTo>
                  <a:pt x="883416" y="11130"/>
                </a:lnTo>
                <a:lnTo>
                  <a:pt x="929372" y="1046"/>
                </a:lnTo>
                <a:lnTo>
                  <a:pt x="978278" y="594"/>
                </a:lnTo>
                <a:lnTo>
                  <a:pt x="1026648" y="10535"/>
                </a:lnTo>
                <a:lnTo>
                  <a:pt x="1042370" y="16379"/>
                </a:lnTo>
                <a:lnTo>
                  <a:pt x="1056890" y="23378"/>
                </a:lnTo>
                <a:lnTo>
                  <a:pt x="1070100" y="31449"/>
                </a:lnTo>
                <a:lnTo>
                  <a:pt x="1081893" y="40507"/>
                </a:lnTo>
                <a:lnTo>
                  <a:pt x="1124722" y="16479"/>
                </a:lnTo>
                <a:lnTo>
                  <a:pt x="1175050" y="2905"/>
                </a:lnTo>
                <a:lnTo>
                  <a:pt x="1228791" y="0"/>
                </a:lnTo>
                <a:lnTo>
                  <a:pt x="1281862" y="7975"/>
                </a:lnTo>
                <a:lnTo>
                  <a:pt x="1330178" y="27045"/>
                </a:lnTo>
                <a:lnTo>
                  <a:pt x="1368849" y="57494"/>
                </a:lnTo>
                <a:lnTo>
                  <a:pt x="1389614" y="94609"/>
                </a:lnTo>
                <a:lnTo>
                  <a:pt x="1445978" y="111465"/>
                </a:lnTo>
                <a:lnTo>
                  <a:pt x="1489980" y="138074"/>
                </a:lnTo>
                <a:lnTo>
                  <a:pt x="1519376" y="171876"/>
                </a:lnTo>
                <a:lnTo>
                  <a:pt x="1531923" y="210312"/>
                </a:lnTo>
                <a:lnTo>
                  <a:pt x="1525377" y="250819"/>
                </a:lnTo>
                <a:lnTo>
                  <a:pt x="1523091" y="256534"/>
                </a:lnTo>
                <a:lnTo>
                  <a:pt x="1520043" y="262122"/>
                </a:lnTo>
                <a:lnTo>
                  <a:pt x="1516487" y="267583"/>
                </a:lnTo>
                <a:lnTo>
                  <a:pt x="1545667" y="299500"/>
                </a:lnTo>
                <a:lnTo>
                  <a:pt x="1562521" y="333819"/>
                </a:lnTo>
                <a:lnTo>
                  <a:pt x="1567322" y="369177"/>
                </a:lnTo>
                <a:lnTo>
                  <a:pt x="1560339" y="404213"/>
                </a:lnTo>
                <a:lnTo>
                  <a:pt x="1541844" y="437565"/>
                </a:lnTo>
                <a:lnTo>
                  <a:pt x="1512108" y="467872"/>
                </a:lnTo>
                <a:lnTo>
                  <a:pt x="1471402" y="493770"/>
                </a:lnTo>
                <a:lnTo>
                  <a:pt x="1417030" y="514503"/>
                </a:lnTo>
                <a:lnTo>
                  <a:pt x="1356467" y="525520"/>
                </a:lnTo>
                <a:lnTo>
                  <a:pt x="1348538" y="562092"/>
                </a:lnTo>
                <a:lnTo>
                  <a:pt x="1326989" y="594867"/>
                </a:lnTo>
                <a:lnTo>
                  <a:pt x="1293840" y="622548"/>
                </a:lnTo>
                <a:lnTo>
                  <a:pt x="1251113" y="643837"/>
                </a:lnTo>
                <a:lnTo>
                  <a:pt x="1200830" y="657436"/>
                </a:lnTo>
                <a:lnTo>
                  <a:pt x="1145012" y="662045"/>
                </a:lnTo>
                <a:lnTo>
                  <a:pt x="1116191" y="660631"/>
                </a:lnTo>
                <a:lnTo>
                  <a:pt x="1088084" y="656632"/>
                </a:lnTo>
                <a:lnTo>
                  <a:pt x="1061073" y="650133"/>
                </a:lnTo>
                <a:lnTo>
                  <a:pt x="1035538" y="641217"/>
                </a:lnTo>
                <a:lnTo>
                  <a:pt x="1013100" y="675361"/>
                </a:lnTo>
                <a:lnTo>
                  <a:pt x="980542" y="704320"/>
                </a:lnTo>
                <a:lnTo>
                  <a:pt x="939699" y="727449"/>
                </a:lnTo>
                <a:lnTo>
                  <a:pt x="892409" y="744104"/>
                </a:lnTo>
                <a:lnTo>
                  <a:pt x="840509" y="753642"/>
                </a:lnTo>
                <a:lnTo>
                  <a:pt x="785837" y="755417"/>
                </a:lnTo>
                <a:lnTo>
                  <a:pt x="730230" y="748786"/>
                </a:lnTo>
                <a:lnTo>
                  <a:pt x="691064" y="738489"/>
                </a:lnTo>
                <a:lnTo>
                  <a:pt x="655411" y="724037"/>
                </a:lnTo>
                <a:lnTo>
                  <a:pt x="624020" y="705799"/>
                </a:lnTo>
                <a:lnTo>
                  <a:pt x="597642" y="684143"/>
                </a:lnTo>
                <a:lnTo>
                  <a:pt x="552202" y="698670"/>
                </a:lnTo>
                <a:lnTo>
                  <a:pt x="504914" y="707399"/>
                </a:lnTo>
                <a:lnTo>
                  <a:pt x="456865" y="710508"/>
                </a:lnTo>
                <a:lnTo>
                  <a:pt x="409142" y="708173"/>
                </a:lnTo>
                <a:lnTo>
                  <a:pt x="362832" y="700571"/>
                </a:lnTo>
                <a:lnTo>
                  <a:pt x="319022" y="687878"/>
                </a:lnTo>
                <a:lnTo>
                  <a:pt x="278800" y="670272"/>
                </a:lnTo>
                <a:lnTo>
                  <a:pt x="243253" y="647928"/>
                </a:lnTo>
                <a:lnTo>
                  <a:pt x="213467" y="621024"/>
                </a:lnTo>
                <a:lnTo>
                  <a:pt x="212451" y="619881"/>
                </a:lnTo>
                <a:lnTo>
                  <a:pt x="211435" y="618865"/>
                </a:lnTo>
                <a:lnTo>
                  <a:pt x="210546" y="617722"/>
                </a:lnTo>
                <a:lnTo>
                  <a:pt x="159959" y="616264"/>
                </a:lnTo>
                <a:lnTo>
                  <a:pt x="114219" y="604961"/>
                </a:lnTo>
                <a:lnTo>
                  <a:pt x="76220" y="585307"/>
                </a:lnTo>
                <a:lnTo>
                  <a:pt x="48859" y="558794"/>
                </a:lnTo>
                <a:lnTo>
                  <a:pt x="35032" y="526917"/>
                </a:lnTo>
                <a:lnTo>
                  <a:pt x="34754" y="504353"/>
                </a:lnTo>
                <a:lnTo>
                  <a:pt x="41858" y="482515"/>
                </a:lnTo>
                <a:lnTo>
                  <a:pt x="55963" y="462177"/>
                </a:lnTo>
                <a:lnTo>
                  <a:pt x="76688" y="444113"/>
                </a:lnTo>
                <a:lnTo>
                  <a:pt x="29979" y="416582"/>
                </a:lnTo>
                <a:lnTo>
                  <a:pt x="3821" y="380645"/>
                </a:lnTo>
                <a:lnTo>
                  <a:pt x="0" y="340851"/>
                </a:lnTo>
                <a:lnTo>
                  <a:pt x="20300" y="301746"/>
                </a:lnTo>
                <a:lnTo>
                  <a:pt x="42709" y="282216"/>
                </a:lnTo>
                <a:lnTo>
                  <a:pt x="70989" y="266853"/>
                </a:lnTo>
                <a:lnTo>
                  <a:pt x="103864" y="256205"/>
                </a:lnTo>
                <a:lnTo>
                  <a:pt x="140061" y="250819"/>
                </a:lnTo>
                <a:lnTo>
                  <a:pt x="141458" y="248533"/>
                </a:lnTo>
                <a:close/>
              </a:path>
            </a:pathLst>
          </a:custGeom>
          <a:ln w="25908">
            <a:solidFill>
              <a:srgbClr val="974707"/>
            </a:solidFill>
          </a:ln>
        </p:spPr>
        <p:txBody>
          <a:bodyPr wrap="square" lIns="0" tIns="0" rIns="0" bIns="0" rtlCol="0"/>
          <a:lstStyle/>
          <a:p>
            <a:endParaRPr/>
          </a:p>
        </p:txBody>
      </p:sp>
      <p:sp>
        <p:nvSpPr>
          <p:cNvPr id="19" name="object 19"/>
          <p:cNvSpPr/>
          <p:nvPr/>
        </p:nvSpPr>
        <p:spPr>
          <a:xfrm>
            <a:off x="2025269" y="1493392"/>
            <a:ext cx="92075" cy="14604"/>
          </a:xfrm>
          <a:custGeom>
            <a:avLst/>
            <a:gdLst/>
            <a:ahLst/>
            <a:cxnLst/>
            <a:rect l="l" t="t" r="r" b="b"/>
            <a:pathLst>
              <a:path w="92075" h="14605">
                <a:moveTo>
                  <a:pt x="91820" y="13970"/>
                </a:moveTo>
                <a:lnTo>
                  <a:pt x="67865" y="13983"/>
                </a:lnTo>
                <a:lnTo>
                  <a:pt x="44291" y="11604"/>
                </a:lnTo>
                <a:lnTo>
                  <a:pt x="21526" y="6915"/>
                </a:lnTo>
                <a:lnTo>
                  <a:pt x="0" y="0"/>
                </a:lnTo>
              </a:path>
            </a:pathLst>
          </a:custGeom>
          <a:ln w="25908">
            <a:solidFill>
              <a:srgbClr val="974707"/>
            </a:solidFill>
          </a:ln>
        </p:spPr>
        <p:txBody>
          <a:bodyPr wrap="square" lIns="0" tIns="0" rIns="0" bIns="0" rtlCol="0"/>
          <a:lstStyle/>
          <a:p>
            <a:endParaRPr/>
          </a:p>
        </p:txBody>
      </p:sp>
      <p:sp>
        <p:nvSpPr>
          <p:cNvPr id="20" name="object 20"/>
          <p:cNvSpPr/>
          <p:nvPr/>
        </p:nvSpPr>
        <p:spPr>
          <a:xfrm>
            <a:off x="2157983" y="1659889"/>
            <a:ext cx="40640" cy="6985"/>
          </a:xfrm>
          <a:custGeom>
            <a:avLst/>
            <a:gdLst/>
            <a:ahLst/>
            <a:cxnLst/>
            <a:rect l="l" t="t" r="r" b="b"/>
            <a:pathLst>
              <a:path w="40639" h="6985">
                <a:moveTo>
                  <a:pt x="40132" y="0"/>
                </a:moveTo>
                <a:lnTo>
                  <a:pt x="30378" y="2355"/>
                </a:lnTo>
                <a:lnTo>
                  <a:pt x="20399" y="4270"/>
                </a:lnTo>
                <a:lnTo>
                  <a:pt x="10253" y="5732"/>
                </a:lnTo>
                <a:lnTo>
                  <a:pt x="0" y="6731"/>
                </a:lnTo>
              </a:path>
            </a:pathLst>
          </a:custGeom>
          <a:ln w="25908">
            <a:solidFill>
              <a:srgbClr val="974707"/>
            </a:solidFill>
          </a:ln>
        </p:spPr>
        <p:txBody>
          <a:bodyPr wrap="square" lIns="0" tIns="0" rIns="0" bIns="0" rtlCol="0"/>
          <a:lstStyle/>
          <a:p>
            <a:endParaRPr/>
          </a:p>
        </p:txBody>
      </p:sp>
      <p:sp>
        <p:nvSpPr>
          <p:cNvPr id="21" name="object 21"/>
          <p:cNvSpPr/>
          <p:nvPr/>
        </p:nvSpPr>
        <p:spPr>
          <a:xfrm>
            <a:off x="2520314" y="1702816"/>
            <a:ext cx="24130" cy="30480"/>
          </a:xfrm>
          <a:custGeom>
            <a:avLst/>
            <a:gdLst/>
            <a:ahLst/>
            <a:cxnLst/>
            <a:rect l="l" t="t" r="r" b="b"/>
            <a:pathLst>
              <a:path w="24130" h="30480">
                <a:moveTo>
                  <a:pt x="24130" y="30480"/>
                </a:moveTo>
                <a:lnTo>
                  <a:pt x="17180" y="23199"/>
                </a:lnTo>
                <a:lnTo>
                  <a:pt x="10826" y="15668"/>
                </a:lnTo>
                <a:lnTo>
                  <a:pt x="5091" y="7923"/>
                </a:lnTo>
                <a:lnTo>
                  <a:pt x="0" y="0"/>
                </a:lnTo>
              </a:path>
            </a:pathLst>
          </a:custGeom>
          <a:ln w="25908">
            <a:solidFill>
              <a:srgbClr val="974707"/>
            </a:solidFill>
          </a:ln>
        </p:spPr>
        <p:txBody>
          <a:bodyPr wrap="square" lIns="0" tIns="0" rIns="0" bIns="0" rtlCol="0"/>
          <a:lstStyle/>
          <a:p>
            <a:endParaRPr/>
          </a:p>
        </p:txBody>
      </p:sp>
      <p:sp>
        <p:nvSpPr>
          <p:cNvPr id="22" name="object 22"/>
          <p:cNvSpPr/>
          <p:nvPr/>
        </p:nvSpPr>
        <p:spPr>
          <a:xfrm>
            <a:off x="2982722" y="1657350"/>
            <a:ext cx="10160" cy="33655"/>
          </a:xfrm>
          <a:custGeom>
            <a:avLst/>
            <a:gdLst/>
            <a:ahLst/>
            <a:cxnLst/>
            <a:rect l="l" t="t" r="r" b="b"/>
            <a:pathLst>
              <a:path w="10160" h="33655">
                <a:moveTo>
                  <a:pt x="9651" y="0"/>
                </a:moveTo>
                <a:lnTo>
                  <a:pt x="8197" y="8451"/>
                </a:lnTo>
                <a:lnTo>
                  <a:pt x="6111" y="16843"/>
                </a:lnTo>
                <a:lnTo>
                  <a:pt x="3383" y="25163"/>
                </a:lnTo>
                <a:lnTo>
                  <a:pt x="0" y="33400"/>
                </a:lnTo>
              </a:path>
            </a:pathLst>
          </a:custGeom>
          <a:ln w="25908">
            <a:solidFill>
              <a:srgbClr val="974707"/>
            </a:solidFill>
          </a:ln>
        </p:spPr>
        <p:txBody>
          <a:bodyPr wrap="square" lIns="0" tIns="0" rIns="0" bIns="0" rtlCol="0"/>
          <a:lstStyle/>
          <a:p>
            <a:endParaRPr/>
          </a:p>
        </p:txBody>
      </p:sp>
      <p:sp>
        <p:nvSpPr>
          <p:cNvPr id="23" name="object 23"/>
          <p:cNvSpPr/>
          <p:nvPr/>
        </p:nvSpPr>
        <p:spPr>
          <a:xfrm>
            <a:off x="3184651" y="1450975"/>
            <a:ext cx="118110" cy="125095"/>
          </a:xfrm>
          <a:custGeom>
            <a:avLst/>
            <a:gdLst/>
            <a:ahLst/>
            <a:cxnLst/>
            <a:rect l="l" t="t" r="r" b="b"/>
            <a:pathLst>
              <a:path w="118110" h="125094">
                <a:moveTo>
                  <a:pt x="0" y="0"/>
                </a:moveTo>
                <a:lnTo>
                  <a:pt x="49150" y="21792"/>
                </a:lnTo>
                <a:lnTo>
                  <a:pt x="86407" y="51180"/>
                </a:lnTo>
                <a:lnTo>
                  <a:pt x="109924" y="86189"/>
                </a:lnTo>
                <a:lnTo>
                  <a:pt x="117856" y="124840"/>
                </a:lnTo>
              </a:path>
            </a:pathLst>
          </a:custGeom>
          <a:ln w="25908">
            <a:solidFill>
              <a:srgbClr val="974707"/>
            </a:solidFill>
          </a:ln>
        </p:spPr>
        <p:txBody>
          <a:bodyPr wrap="square" lIns="0" tIns="0" rIns="0" bIns="0" rtlCol="0"/>
          <a:lstStyle/>
          <a:p>
            <a:endParaRPr/>
          </a:p>
        </p:txBody>
      </p:sp>
      <p:sp>
        <p:nvSpPr>
          <p:cNvPr id="24" name="object 24"/>
          <p:cNvSpPr/>
          <p:nvPr/>
        </p:nvSpPr>
        <p:spPr>
          <a:xfrm>
            <a:off x="3410203" y="1317878"/>
            <a:ext cx="52705" cy="46990"/>
          </a:xfrm>
          <a:custGeom>
            <a:avLst/>
            <a:gdLst/>
            <a:ahLst/>
            <a:cxnLst/>
            <a:rect l="l" t="t" r="r" b="b"/>
            <a:pathLst>
              <a:path w="52704" h="46990">
                <a:moveTo>
                  <a:pt x="52578" y="0"/>
                </a:moveTo>
                <a:lnTo>
                  <a:pt x="42576" y="13198"/>
                </a:lnTo>
                <a:lnTo>
                  <a:pt x="30384" y="25479"/>
                </a:lnTo>
                <a:lnTo>
                  <a:pt x="16144" y="36736"/>
                </a:lnTo>
                <a:lnTo>
                  <a:pt x="0" y="46862"/>
                </a:lnTo>
              </a:path>
            </a:pathLst>
          </a:custGeom>
          <a:ln w="25908">
            <a:solidFill>
              <a:srgbClr val="974707"/>
            </a:solidFill>
          </a:ln>
        </p:spPr>
        <p:txBody>
          <a:bodyPr wrap="square" lIns="0" tIns="0" rIns="0" bIns="0" rtlCol="0"/>
          <a:lstStyle/>
          <a:p>
            <a:endParaRPr/>
          </a:p>
        </p:txBody>
      </p:sp>
      <p:sp>
        <p:nvSpPr>
          <p:cNvPr id="25" name="object 25"/>
          <p:cNvSpPr/>
          <p:nvPr/>
        </p:nvSpPr>
        <p:spPr>
          <a:xfrm>
            <a:off x="3336797" y="1144269"/>
            <a:ext cx="3175" cy="22225"/>
          </a:xfrm>
          <a:custGeom>
            <a:avLst/>
            <a:gdLst/>
            <a:ahLst/>
            <a:cxnLst/>
            <a:rect l="l" t="t" r="r" b="b"/>
            <a:pathLst>
              <a:path w="3175" h="22225">
                <a:moveTo>
                  <a:pt x="0" y="0"/>
                </a:moveTo>
                <a:lnTo>
                  <a:pt x="1904" y="7238"/>
                </a:lnTo>
                <a:lnTo>
                  <a:pt x="2921" y="14604"/>
                </a:lnTo>
                <a:lnTo>
                  <a:pt x="2666" y="22097"/>
                </a:lnTo>
              </a:path>
            </a:pathLst>
          </a:custGeom>
          <a:ln w="25908">
            <a:solidFill>
              <a:srgbClr val="974707"/>
            </a:solidFill>
          </a:ln>
        </p:spPr>
        <p:txBody>
          <a:bodyPr wrap="square" lIns="0" tIns="0" rIns="0" bIns="0" rtlCol="0"/>
          <a:lstStyle/>
          <a:p>
            <a:endParaRPr/>
          </a:p>
        </p:txBody>
      </p:sp>
      <p:sp>
        <p:nvSpPr>
          <p:cNvPr id="26" name="object 26"/>
          <p:cNvSpPr/>
          <p:nvPr/>
        </p:nvSpPr>
        <p:spPr>
          <a:xfrm>
            <a:off x="3001391" y="1090167"/>
            <a:ext cx="27305" cy="28575"/>
          </a:xfrm>
          <a:custGeom>
            <a:avLst/>
            <a:gdLst/>
            <a:ahLst/>
            <a:cxnLst/>
            <a:rect l="l" t="t" r="r" b="b"/>
            <a:pathLst>
              <a:path w="27305" h="28575">
                <a:moveTo>
                  <a:pt x="0" y="28194"/>
                </a:moveTo>
                <a:lnTo>
                  <a:pt x="5564" y="20699"/>
                </a:lnTo>
                <a:lnTo>
                  <a:pt x="11937" y="13477"/>
                </a:lnTo>
                <a:lnTo>
                  <a:pt x="19073" y="6566"/>
                </a:lnTo>
                <a:lnTo>
                  <a:pt x="26923" y="0"/>
                </a:lnTo>
              </a:path>
            </a:pathLst>
          </a:custGeom>
          <a:ln w="25908">
            <a:solidFill>
              <a:srgbClr val="974707"/>
            </a:solidFill>
          </a:ln>
        </p:spPr>
        <p:txBody>
          <a:bodyPr wrap="square" lIns="0" tIns="0" rIns="0" bIns="0" rtlCol="0"/>
          <a:lstStyle/>
          <a:p>
            <a:endParaRPr/>
          </a:p>
        </p:txBody>
      </p:sp>
      <p:sp>
        <p:nvSpPr>
          <p:cNvPr id="27" name="object 27"/>
          <p:cNvSpPr/>
          <p:nvPr/>
        </p:nvSpPr>
        <p:spPr>
          <a:xfrm>
            <a:off x="2749804" y="1107566"/>
            <a:ext cx="13335" cy="24765"/>
          </a:xfrm>
          <a:custGeom>
            <a:avLst/>
            <a:gdLst/>
            <a:ahLst/>
            <a:cxnLst/>
            <a:rect l="l" t="t" r="r" b="b"/>
            <a:pathLst>
              <a:path w="13335" h="24765">
                <a:moveTo>
                  <a:pt x="0" y="24257"/>
                </a:moveTo>
                <a:lnTo>
                  <a:pt x="2401" y="18020"/>
                </a:lnTo>
                <a:lnTo>
                  <a:pt x="5397" y="11890"/>
                </a:lnTo>
                <a:lnTo>
                  <a:pt x="8965" y="5879"/>
                </a:lnTo>
                <a:lnTo>
                  <a:pt x="13081" y="0"/>
                </a:lnTo>
              </a:path>
            </a:pathLst>
          </a:custGeom>
          <a:ln w="25908">
            <a:solidFill>
              <a:srgbClr val="974707"/>
            </a:solidFill>
          </a:ln>
        </p:spPr>
        <p:txBody>
          <a:bodyPr wrap="square" lIns="0" tIns="0" rIns="0" bIns="0" rtlCol="0"/>
          <a:lstStyle/>
          <a:p>
            <a:endParaRPr/>
          </a:p>
        </p:txBody>
      </p:sp>
      <p:sp>
        <p:nvSpPr>
          <p:cNvPr id="28" name="object 28"/>
          <p:cNvSpPr/>
          <p:nvPr/>
        </p:nvSpPr>
        <p:spPr>
          <a:xfrm>
            <a:off x="2454655" y="1140078"/>
            <a:ext cx="47625" cy="24130"/>
          </a:xfrm>
          <a:custGeom>
            <a:avLst/>
            <a:gdLst/>
            <a:ahLst/>
            <a:cxnLst/>
            <a:rect l="l" t="t" r="r" b="b"/>
            <a:pathLst>
              <a:path w="47625" h="24130">
                <a:moveTo>
                  <a:pt x="0" y="0"/>
                </a:moveTo>
                <a:lnTo>
                  <a:pt x="12594" y="5208"/>
                </a:lnTo>
                <a:lnTo>
                  <a:pt x="24653" y="10906"/>
                </a:lnTo>
                <a:lnTo>
                  <a:pt x="36165" y="17055"/>
                </a:lnTo>
                <a:lnTo>
                  <a:pt x="47117" y="23622"/>
                </a:lnTo>
              </a:path>
            </a:pathLst>
          </a:custGeom>
          <a:ln w="25908">
            <a:solidFill>
              <a:srgbClr val="974707"/>
            </a:solidFill>
          </a:ln>
        </p:spPr>
        <p:txBody>
          <a:bodyPr wrap="square" lIns="0" tIns="0" rIns="0" bIns="0" rtlCol="0"/>
          <a:lstStyle/>
          <a:p>
            <a:endParaRPr/>
          </a:p>
        </p:txBody>
      </p:sp>
      <p:sp>
        <p:nvSpPr>
          <p:cNvPr id="29" name="object 29"/>
          <p:cNvSpPr/>
          <p:nvPr/>
        </p:nvSpPr>
        <p:spPr>
          <a:xfrm>
            <a:off x="2088388" y="1300733"/>
            <a:ext cx="8255" cy="24765"/>
          </a:xfrm>
          <a:custGeom>
            <a:avLst/>
            <a:gdLst/>
            <a:ahLst/>
            <a:cxnLst/>
            <a:rect l="l" t="t" r="r" b="b"/>
            <a:pathLst>
              <a:path w="8255" h="24765">
                <a:moveTo>
                  <a:pt x="8128" y="24764"/>
                </a:moveTo>
                <a:lnTo>
                  <a:pt x="5536" y="18645"/>
                </a:lnTo>
                <a:lnTo>
                  <a:pt x="3301" y="12477"/>
                </a:lnTo>
                <a:lnTo>
                  <a:pt x="1448" y="6262"/>
                </a:lnTo>
                <a:lnTo>
                  <a:pt x="0" y="0"/>
                </a:lnTo>
              </a:path>
            </a:pathLst>
          </a:custGeom>
          <a:ln w="25908">
            <a:solidFill>
              <a:srgbClr val="974707"/>
            </a:solidFill>
          </a:ln>
        </p:spPr>
        <p:txBody>
          <a:bodyPr wrap="square" lIns="0" tIns="0" rIns="0" bIns="0" rtlCol="0"/>
          <a:lstStyle/>
          <a:p>
            <a:endParaRPr/>
          </a:p>
        </p:txBody>
      </p:sp>
      <p:sp>
        <p:nvSpPr>
          <p:cNvPr id="30" name="object 30"/>
          <p:cNvSpPr txBox="1">
            <a:spLocks noGrp="1"/>
          </p:cNvSpPr>
          <p:nvPr>
            <p:ph type="title"/>
          </p:nvPr>
        </p:nvSpPr>
        <p:spPr>
          <a:xfrm>
            <a:off x="2251964" y="1262507"/>
            <a:ext cx="843915" cy="287020"/>
          </a:xfrm>
          <a:prstGeom prst="rect">
            <a:avLst/>
          </a:prstGeom>
        </p:spPr>
        <p:txBody>
          <a:bodyPr vert="horz" wrap="square" lIns="0" tIns="0" rIns="0" bIns="0" rtlCol="0">
            <a:spAutoFit/>
          </a:bodyPr>
          <a:lstStyle/>
          <a:p>
            <a:pPr marL="12700">
              <a:lnSpc>
                <a:spcPct val="100000"/>
              </a:lnSpc>
            </a:pPr>
            <a:r>
              <a:rPr sz="1800" b="1" spc="-10" dirty="0">
                <a:solidFill>
                  <a:srgbClr val="F8FAFB"/>
                </a:solidFill>
                <a:latin typeface="Gill Sans MT"/>
                <a:cs typeface="Gill Sans MT"/>
              </a:rPr>
              <a:t>hobbies</a:t>
            </a:r>
            <a:endParaRPr sz="1800" dirty="0">
              <a:latin typeface="Gill Sans MT"/>
              <a:cs typeface="Gill Sans MT"/>
            </a:endParaRPr>
          </a:p>
        </p:txBody>
      </p:sp>
      <p:sp>
        <p:nvSpPr>
          <p:cNvPr id="31" name="object 31"/>
          <p:cNvSpPr/>
          <p:nvPr/>
        </p:nvSpPr>
        <p:spPr>
          <a:xfrm>
            <a:off x="1946148" y="2285999"/>
            <a:ext cx="6006084" cy="3264408"/>
          </a:xfrm>
          <a:prstGeom prst="rect">
            <a:avLst/>
          </a:prstGeom>
          <a:blipFill>
            <a:blip r:embed="rId2" cstate="print"/>
            <a:stretch>
              <a:fillRect/>
            </a:stretch>
          </a:blipFill>
        </p:spPr>
        <p:txBody>
          <a:bodyPr wrap="square" lIns="0" tIns="0" rIns="0" bIns="0" rtlCol="0"/>
          <a:lstStyle/>
          <a:p>
            <a:endParaRPr/>
          </a:p>
        </p:txBody>
      </p:sp>
      <p:sp>
        <p:nvSpPr>
          <p:cNvPr id="32" name="object 32"/>
          <p:cNvSpPr/>
          <p:nvPr/>
        </p:nvSpPr>
        <p:spPr>
          <a:xfrm>
            <a:off x="861812" y="4946126"/>
            <a:ext cx="1621155" cy="755650"/>
          </a:xfrm>
          <a:custGeom>
            <a:avLst/>
            <a:gdLst/>
            <a:ahLst/>
            <a:cxnLst/>
            <a:rect l="l" t="t" r="r" b="b"/>
            <a:pathLst>
              <a:path w="1621155" h="755650">
                <a:moveTo>
                  <a:pt x="1037502" y="683999"/>
                </a:moveTo>
                <a:lnTo>
                  <a:pt x="617991" y="683999"/>
                </a:lnTo>
                <a:lnTo>
                  <a:pt x="645298" y="705679"/>
                </a:lnTo>
                <a:lnTo>
                  <a:pt x="677761" y="723936"/>
                </a:lnTo>
                <a:lnTo>
                  <a:pt x="714629" y="738404"/>
                </a:lnTo>
                <a:lnTo>
                  <a:pt x="755151" y="748718"/>
                </a:lnTo>
                <a:lnTo>
                  <a:pt x="812662" y="755357"/>
                </a:lnTo>
                <a:lnTo>
                  <a:pt x="869195" y="753582"/>
                </a:lnTo>
                <a:lnTo>
                  <a:pt x="922856" y="744040"/>
                </a:lnTo>
                <a:lnTo>
                  <a:pt x="971749" y="727377"/>
                </a:lnTo>
                <a:lnTo>
                  <a:pt x="1013980" y="704237"/>
                </a:lnTo>
                <a:lnTo>
                  <a:pt x="1037502" y="683999"/>
                </a:lnTo>
                <a:close/>
              </a:path>
              <a:path w="1621155" h="755650">
                <a:moveTo>
                  <a:pt x="405207" y="66006"/>
                </a:moveTo>
                <a:lnTo>
                  <a:pt x="363052" y="67452"/>
                </a:lnTo>
                <a:lnTo>
                  <a:pt x="306419" y="76617"/>
                </a:lnTo>
                <a:lnTo>
                  <a:pt x="256172" y="93156"/>
                </a:lnTo>
                <a:lnTo>
                  <a:pt x="213612" y="115982"/>
                </a:lnTo>
                <a:lnTo>
                  <a:pt x="180040" y="144008"/>
                </a:lnTo>
                <a:lnTo>
                  <a:pt x="156757" y="176148"/>
                </a:lnTo>
                <a:lnTo>
                  <a:pt x="145065" y="211317"/>
                </a:lnTo>
                <a:lnTo>
                  <a:pt x="146263" y="248427"/>
                </a:lnTo>
                <a:lnTo>
                  <a:pt x="144891" y="250713"/>
                </a:lnTo>
                <a:lnTo>
                  <a:pt x="73422" y="266747"/>
                </a:lnTo>
                <a:lnTo>
                  <a:pt x="21003" y="301640"/>
                </a:lnTo>
                <a:lnTo>
                  <a:pt x="0" y="340744"/>
                </a:lnTo>
                <a:lnTo>
                  <a:pt x="3959" y="380539"/>
                </a:lnTo>
                <a:lnTo>
                  <a:pt x="31007" y="416476"/>
                </a:lnTo>
                <a:lnTo>
                  <a:pt x="79270" y="444007"/>
                </a:lnTo>
                <a:lnTo>
                  <a:pt x="57883" y="462071"/>
                </a:lnTo>
                <a:lnTo>
                  <a:pt x="43323" y="482409"/>
                </a:lnTo>
                <a:lnTo>
                  <a:pt x="35983" y="504247"/>
                </a:lnTo>
                <a:lnTo>
                  <a:pt x="36255" y="526811"/>
                </a:lnTo>
                <a:lnTo>
                  <a:pt x="78837" y="585201"/>
                </a:lnTo>
                <a:lnTo>
                  <a:pt x="118115" y="604855"/>
                </a:lnTo>
                <a:lnTo>
                  <a:pt x="165399" y="616158"/>
                </a:lnTo>
                <a:lnTo>
                  <a:pt x="217700" y="617616"/>
                </a:lnTo>
                <a:lnTo>
                  <a:pt x="218703" y="618759"/>
                </a:lnTo>
                <a:lnTo>
                  <a:pt x="219719" y="619775"/>
                </a:lnTo>
                <a:lnTo>
                  <a:pt x="220761" y="620918"/>
                </a:lnTo>
                <a:lnTo>
                  <a:pt x="251567" y="647812"/>
                </a:lnTo>
                <a:lnTo>
                  <a:pt x="288322" y="670150"/>
                </a:lnTo>
                <a:lnTo>
                  <a:pt x="329905" y="687754"/>
                </a:lnTo>
                <a:lnTo>
                  <a:pt x="375194" y="700446"/>
                </a:lnTo>
                <a:lnTo>
                  <a:pt x="423069" y="708048"/>
                </a:lnTo>
                <a:lnTo>
                  <a:pt x="472407" y="710382"/>
                </a:lnTo>
                <a:lnTo>
                  <a:pt x="522088" y="707271"/>
                </a:lnTo>
                <a:lnTo>
                  <a:pt x="570990" y="698536"/>
                </a:lnTo>
                <a:lnTo>
                  <a:pt x="617991" y="683999"/>
                </a:lnTo>
                <a:lnTo>
                  <a:pt x="1037502" y="683999"/>
                </a:lnTo>
                <a:lnTo>
                  <a:pt x="1047653" y="675267"/>
                </a:lnTo>
                <a:lnTo>
                  <a:pt x="1070873" y="641111"/>
                </a:lnTo>
                <a:lnTo>
                  <a:pt x="1299238" y="641111"/>
                </a:lnTo>
                <a:lnTo>
                  <a:pt x="1337907" y="622465"/>
                </a:lnTo>
                <a:lnTo>
                  <a:pt x="1372188" y="594772"/>
                </a:lnTo>
                <a:lnTo>
                  <a:pt x="1394489" y="561989"/>
                </a:lnTo>
                <a:lnTo>
                  <a:pt x="1402724" y="525414"/>
                </a:lnTo>
                <a:lnTo>
                  <a:pt x="1434619" y="521168"/>
                </a:lnTo>
                <a:lnTo>
                  <a:pt x="1494361" y="505198"/>
                </a:lnTo>
                <a:lnTo>
                  <a:pt x="1563573" y="467766"/>
                </a:lnTo>
                <a:lnTo>
                  <a:pt x="1594339" y="437459"/>
                </a:lnTo>
                <a:lnTo>
                  <a:pt x="1613483" y="404107"/>
                </a:lnTo>
                <a:lnTo>
                  <a:pt x="1620723" y="369071"/>
                </a:lnTo>
                <a:lnTo>
                  <a:pt x="1615779" y="333713"/>
                </a:lnTo>
                <a:lnTo>
                  <a:pt x="1598367" y="299394"/>
                </a:lnTo>
                <a:lnTo>
                  <a:pt x="1568205" y="267477"/>
                </a:lnTo>
                <a:lnTo>
                  <a:pt x="1571888" y="262016"/>
                </a:lnTo>
                <a:lnTo>
                  <a:pt x="1574936" y="256428"/>
                </a:lnTo>
                <a:lnTo>
                  <a:pt x="1577349" y="250713"/>
                </a:lnTo>
                <a:lnTo>
                  <a:pt x="1584151" y="210205"/>
                </a:lnTo>
                <a:lnTo>
                  <a:pt x="1571194" y="171770"/>
                </a:lnTo>
                <a:lnTo>
                  <a:pt x="1540792" y="137968"/>
                </a:lnTo>
                <a:lnTo>
                  <a:pt x="1495253" y="111359"/>
                </a:lnTo>
                <a:lnTo>
                  <a:pt x="1436887" y="94503"/>
                </a:lnTo>
                <a:lnTo>
                  <a:pt x="1434111" y="88026"/>
                </a:lnTo>
                <a:lnTo>
                  <a:pt x="525154" y="88026"/>
                </a:lnTo>
                <a:lnTo>
                  <a:pt x="487099" y="76400"/>
                </a:lnTo>
                <a:lnTo>
                  <a:pt x="446837" y="69024"/>
                </a:lnTo>
                <a:lnTo>
                  <a:pt x="405207" y="66006"/>
                </a:lnTo>
                <a:close/>
              </a:path>
              <a:path w="1621155" h="755650">
                <a:moveTo>
                  <a:pt x="1299238" y="641111"/>
                </a:moveTo>
                <a:lnTo>
                  <a:pt x="1070873" y="641111"/>
                </a:lnTo>
                <a:lnTo>
                  <a:pt x="1097234" y="650026"/>
                </a:lnTo>
                <a:lnTo>
                  <a:pt x="1125166" y="656529"/>
                </a:lnTo>
                <a:lnTo>
                  <a:pt x="1154241" y="660546"/>
                </a:lnTo>
                <a:lnTo>
                  <a:pt x="1184030" y="662003"/>
                </a:lnTo>
                <a:lnTo>
                  <a:pt x="1241743" y="657380"/>
                </a:lnTo>
                <a:lnTo>
                  <a:pt x="1293730" y="643767"/>
                </a:lnTo>
                <a:lnTo>
                  <a:pt x="1299238" y="641111"/>
                </a:lnTo>
                <a:close/>
              </a:path>
              <a:path w="1621155" h="755650">
                <a:moveTo>
                  <a:pt x="693698" y="20566"/>
                </a:moveTo>
                <a:lnTo>
                  <a:pt x="643264" y="26050"/>
                </a:lnTo>
                <a:lnTo>
                  <a:pt x="596641" y="39451"/>
                </a:lnTo>
                <a:lnTo>
                  <a:pt x="556411" y="60275"/>
                </a:lnTo>
                <a:lnTo>
                  <a:pt x="525154" y="88026"/>
                </a:lnTo>
                <a:lnTo>
                  <a:pt x="1434111" y="88026"/>
                </a:lnTo>
                <a:lnTo>
                  <a:pt x="1428658" y="75303"/>
                </a:lnTo>
                <a:lnTo>
                  <a:pt x="1415440" y="57388"/>
                </a:lnTo>
                <a:lnTo>
                  <a:pt x="1415056" y="57038"/>
                </a:lnTo>
                <a:lnTo>
                  <a:pt x="842146" y="57038"/>
                </a:lnTo>
                <a:lnTo>
                  <a:pt x="831437" y="50823"/>
                </a:lnTo>
                <a:lnTo>
                  <a:pt x="820096" y="45132"/>
                </a:lnTo>
                <a:lnTo>
                  <a:pt x="808160" y="39965"/>
                </a:lnTo>
                <a:lnTo>
                  <a:pt x="795664" y="35321"/>
                </a:lnTo>
                <a:lnTo>
                  <a:pt x="745358" y="23492"/>
                </a:lnTo>
                <a:lnTo>
                  <a:pt x="693698" y="20566"/>
                </a:lnTo>
                <a:close/>
              </a:path>
              <a:path w="1621155" h="755650">
                <a:moveTo>
                  <a:pt x="1011591" y="488"/>
                </a:moveTo>
                <a:lnTo>
                  <a:pt x="961037" y="940"/>
                </a:lnTo>
                <a:lnTo>
                  <a:pt x="913543" y="11024"/>
                </a:lnTo>
                <a:lnTo>
                  <a:pt x="872712" y="29977"/>
                </a:lnTo>
                <a:lnTo>
                  <a:pt x="842146" y="57038"/>
                </a:lnTo>
                <a:lnTo>
                  <a:pt x="1415056" y="57038"/>
                </a:lnTo>
                <a:lnTo>
                  <a:pt x="1397579" y="41140"/>
                </a:lnTo>
                <a:lnTo>
                  <a:pt x="1396427" y="40401"/>
                </a:lnTo>
                <a:lnTo>
                  <a:pt x="1118752" y="40401"/>
                </a:lnTo>
                <a:lnTo>
                  <a:pt x="1106608" y="31343"/>
                </a:lnTo>
                <a:lnTo>
                  <a:pt x="1092940" y="23272"/>
                </a:lnTo>
                <a:lnTo>
                  <a:pt x="1077890" y="16273"/>
                </a:lnTo>
                <a:lnTo>
                  <a:pt x="1061602" y="10429"/>
                </a:lnTo>
                <a:lnTo>
                  <a:pt x="1011591" y="488"/>
                </a:lnTo>
                <a:close/>
              </a:path>
              <a:path w="1621155" h="755650">
                <a:moveTo>
                  <a:pt x="1242704" y="0"/>
                </a:moveTo>
                <a:lnTo>
                  <a:pt x="1197149" y="6149"/>
                </a:lnTo>
                <a:lnTo>
                  <a:pt x="1155016" y="19657"/>
                </a:lnTo>
                <a:lnTo>
                  <a:pt x="1118752" y="40401"/>
                </a:lnTo>
                <a:lnTo>
                  <a:pt x="1396427" y="40401"/>
                </a:lnTo>
                <a:lnTo>
                  <a:pt x="1375419" y="26939"/>
                </a:lnTo>
                <a:lnTo>
                  <a:pt x="1334288" y="10271"/>
                </a:lnTo>
                <a:lnTo>
                  <a:pt x="1289233" y="1332"/>
                </a:lnTo>
                <a:lnTo>
                  <a:pt x="1242704" y="0"/>
                </a:lnTo>
                <a:close/>
              </a:path>
            </a:pathLst>
          </a:custGeom>
          <a:solidFill>
            <a:srgbClr val="4F81BC"/>
          </a:solidFill>
        </p:spPr>
        <p:txBody>
          <a:bodyPr wrap="square" lIns="0" tIns="0" rIns="0" bIns="0" rtlCol="0"/>
          <a:lstStyle/>
          <a:p>
            <a:endParaRPr/>
          </a:p>
        </p:txBody>
      </p:sp>
      <p:sp>
        <p:nvSpPr>
          <p:cNvPr id="33" name="object 33"/>
          <p:cNvSpPr/>
          <p:nvPr/>
        </p:nvSpPr>
        <p:spPr>
          <a:xfrm>
            <a:off x="861812" y="4946126"/>
            <a:ext cx="1621155" cy="755650"/>
          </a:xfrm>
          <a:custGeom>
            <a:avLst/>
            <a:gdLst/>
            <a:ahLst/>
            <a:cxnLst/>
            <a:rect l="l" t="t" r="r" b="b"/>
            <a:pathLst>
              <a:path w="1621155" h="755650">
                <a:moveTo>
                  <a:pt x="146263" y="248427"/>
                </a:moveTo>
                <a:lnTo>
                  <a:pt x="156757" y="176148"/>
                </a:lnTo>
                <a:lnTo>
                  <a:pt x="180040" y="144008"/>
                </a:lnTo>
                <a:lnTo>
                  <a:pt x="213612" y="115982"/>
                </a:lnTo>
                <a:lnTo>
                  <a:pt x="256172" y="93156"/>
                </a:lnTo>
                <a:lnTo>
                  <a:pt x="306419" y="76617"/>
                </a:lnTo>
                <a:lnTo>
                  <a:pt x="363052" y="67452"/>
                </a:lnTo>
                <a:lnTo>
                  <a:pt x="405207" y="66006"/>
                </a:lnTo>
                <a:lnTo>
                  <a:pt x="446837" y="69024"/>
                </a:lnTo>
                <a:lnTo>
                  <a:pt x="487099" y="76400"/>
                </a:lnTo>
                <a:lnTo>
                  <a:pt x="525154" y="88026"/>
                </a:lnTo>
                <a:lnTo>
                  <a:pt x="556411" y="60275"/>
                </a:lnTo>
                <a:lnTo>
                  <a:pt x="596641" y="39451"/>
                </a:lnTo>
                <a:lnTo>
                  <a:pt x="643264" y="26050"/>
                </a:lnTo>
                <a:lnTo>
                  <a:pt x="693698" y="20566"/>
                </a:lnTo>
                <a:lnTo>
                  <a:pt x="745358" y="23492"/>
                </a:lnTo>
                <a:lnTo>
                  <a:pt x="795664" y="35321"/>
                </a:lnTo>
                <a:lnTo>
                  <a:pt x="831437" y="50823"/>
                </a:lnTo>
                <a:lnTo>
                  <a:pt x="842146" y="57038"/>
                </a:lnTo>
                <a:lnTo>
                  <a:pt x="872712" y="29977"/>
                </a:lnTo>
                <a:lnTo>
                  <a:pt x="913543" y="11024"/>
                </a:lnTo>
                <a:lnTo>
                  <a:pt x="961037" y="940"/>
                </a:lnTo>
                <a:lnTo>
                  <a:pt x="1011591" y="488"/>
                </a:lnTo>
                <a:lnTo>
                  <a:pt x="1061602" y="10429"/>
                </a:lnTo>
                <a:lnTo>
                  <a:pt x="1077890" y="16273"/>
                </a:lnTo>
                <a:lnTo>
                  <a:pt x="1092940" y="23272"/>
                </a:lnTo>
                <a:lnTo>
                  <a:pt x="1106608" y="31343"/>
                </a:lnTo>
                <a:lnTo>
                  <a:pt x="1118752" y="40401"/>
                </a:lnTo>
                <a:lnTo>
                  <a:pt x="1155016" y="19657"/>
                </a:lnTo>
                <a:lnTo>
                  <a:pt x="1197149" y="6149"/>
                </a:lnTo>
                <a:lnTo>
                  <a:pt x="1242704" y="0"/>
                </a:lnTo>
                <a:lnTo>
                  <a:pt x="1289233" y="1332"/>
                </a:lnTo>
                <a:lnTo>
                  <a:pt x="1334288" y="10271"/>
                </a:lnTo>
                <a:lnTo>
                  <a:pt x="1375419" y="26939"/>
                </a:lnTo>
                <a:lnTo>
                  <a:pt x="1415440" y="57388"/>
                </a:lnTo>
                <a:lnTo>
                  <a:pt x="1436887" y="94503"/>
                </a:lnTo>
                <a:lnTo>
                  <a:pt x="1495253" y="111359"/>
                </a:lnTo>
                <a:lnTo>
                  <a:pt x="1540792" y="137968"/>
                </a:lnTo>
                <a:lnTo>
                  <a:pt x="1571194" y="171770"/>
                </a:lnTo>
                <a:lnTo>
                  <a:pt x="1584151" y="210205"/>
                </a:lnTo>
                <a:lnTo>
                  <a:pt x="1577349" y="250713"/>
                </a:lnTo>
                <a:lnTo>
                  <a:pt x="1574936" y="256428"/>
                </a:lnTo>
                <a:lnTo>
                  <a:pt x="1571888" y="262016"/>
                </a:lnTo>
                <a:lnTo>
                  <a:pt x="1568205" y="267477"/>
                </a:lnTo>
                <a:lnTo>
                  <a:pt x="1598367" y="299394"/>
                </a:lnTo>
                <a:lnTo>
                  <a:pt x="1615779" y="333713"/>
                </a:lnTo>
                <a:lnTo>
                  <a:pt x="1620723" y="369071"/>
                </a:lnTo>
                <a:lnTo>
                  <a:pt x="1613483" y="404107"/>
                </a:lnTo>
                <a:lnTo>
                  <a:pt x="1594339" y="437459"/>
                </a:lnTo>
                <a:lnTo>
                  <a:pt x="1563573" y="467766"/>
                </a:lnTo>
                <a:lnTo>
                  <a:pt x="1521469" y="493664"/>
                </a:lnTo>
                <a:lnTo>
                  <a:pt x="1465288" y="514397"/>
                </a:lnTo>
                <a:lnTo>
                  <a:pt x="1402724" y="525414"/>
                </a:lnTo>
                <a:lnTo>
                  <a:pt x="1394489" y="561989"/>
                </a:lnTo>
                <a:lnTo>
                  <a:pt x="1372188" y="594772"/>
                </a:lnTo>
                <a:lnTo>
                  <a:pt x="1337907" y="622465"/>
                </a:lnTo>
                <a:lnTo>
                  <a:pt x="1293730" y="643767"/>
                </a:lnTo>
                <a:lnTo>
                  <a:pt x="1241743" y="657380"/>
                </a:lnTo>
                <a:lnTo>
                  <a:pt x="1184030" y="662003"/>
                </a:lnTo>
                <a:lnTo>
                  <a:pt x="1154241" y="660546"/>
                </a:lnTo>
                <a:lnTo>
                  <a:pt x="1125166" y="656529"/>
                </a:lnTo>
                <a:lnTo>
                  <a:pt x="1097234" y="650026"/>
                </a:lnTo>
                <a:lnTo>
                  <a:pt x="1070873" y="641111"/>
                </a:lnTo>
                <a:lnTo>
                  <a:pt x="1047653" y="675267"/>
                </a:lnTo>
                <a:lnTo>
                  <a:pt x="1013980" y="704237"/>
                </a:lnTo>
                <a:lnTo>
                  <a:pt x="971749" y="727377"/>
                </a:lnTo>
                <a:lnTo>
                  <a:pt x="922856" y="744040"/>
                </a:lnTo>
                <a:lnTo>
                  <a:pt x="869195" y="753582"/>
                </a:lnTo>
                <a:lnTo>
                  <a:pt x="812662" y="755357"/>
                </a:lnTo>
                <a:lnTo>
                  <a:pt x="755151" y="748718"/>
                </a:lnTo>
                <a:lnTo>
                  <a:pt x="714629" y="738404"/>
                </a:lnTo>
                <a:lnTo>
                  <a:pt x="677761" y="723936"/>
                </a:lnTo>
                <a:lnTo>
                  <a:pt x="645298" y="705679"/>
                </a:lnTo>
                <a:lnTo>
                  <a:pt x="617991" y="683999"/>
                </a:lnTo>
                <a:lnTo>
                  <a:pt x="570990" y="698536"/>
                </a:lnTo>
                <a:lnTo>
                  <a:pt x="522088" y="707271"/>
                </a:lnTo>
                <a:lnTo>
                  <a:pt x="472407" y="710382"/>
                </a:lnTo>
                <a:lnTo>
                  <a:pt x="423069" y="708048"/>
                </a:lnTo>
                <a:lnTo>
                  <a:pt x="375194" y="700446"/>
                </a:lnTo>
                <a:lnTo>
                  <a:pt x="329905" y="687754"/>
                </a:lnTo>
                <a:lnTo>
                  <a:pt x="288322" y="670150"/>
                </a:lnTo>
                <a:lnTo>
                  <a:pt x="251567" y="647812"/>
                </a:lnTo>
                <a:lnTo>
                  <a:pt x="220761" y="620918"/>
                </a:lnTo>
                <a:lnTo>
                  <a:pt x="219719" y="619775"/>
                </a:lnTo>
                <a:lnTo>
                  <a:pt x="218703" y="618759"/>
                </a:lnTo>
                <a:lnTo>
                  <a:pt x="217700" y="617616"/>
                </a:lnTo>
                <a:lnTo>
                  <a:pt x="165399" y="616158"/>
                </a:lnTo>
                <a:lnTo>
                  <a:pt x="118115" y="604855"/>
                </a:lnTo>
                <a:lnTo>
                  <a:pt x="78837" y="585201"/>
                </a:lnTo>
                <a:lnTo>
                  <a:pt x="50553" y="558688"/>
                </a:lnTo>
                <a:lnTo>
                  <a:pt x="36255" y="526811"/>
                </a:lnTo>
                <a:lnTo>
                  <a:pt x="35983" y="504247"/>
                </a:lnTo>
                <a:lnTo>
                  <a:pt x="43323" y="482409"/>
                </a:lnTo>
                <a:lnTo>
                  <a:pt x="57883" y="462071"/>
                </a:lnTo>
                <a:lnTo>
                  <a:pt x="79270" y="444007"/>
                </a:lnTo>
                <a:lnTo>
                  <a:pt x="31007" y="416476"/>
                </a:lnTo>
                <a:lnTo>
                  <a:pt x="3959" y="380539"/>
                </a:lnTo>
                <a:lnTo>
                  <a:pt x="0" y="340744"/>
                </a:lnTo>
                <a:lnTo>
                  <a:pt x="21003" y="301640"/>
                </a:lnTo>
                <a:lnTo>
                  <a:pt x="44168" y="282110"/>
                </a:lnTo>
                <a:lnTo>
                  <a:pt x="73422" y="266747"/>
                </a:lnTo>
                <a:lnTo>
                  <a:pt x="107438" y="256099"/>
                </a:lnTo>
                <a:lnTo>
                  <a:pt x="144891" y="250713"/>
                </a:lnTo>
                <a:lnTo>
                  <a:pt x="146263" y="248427"/>
                </a:lnTo>
                <a:close/>
              </a:path>
            </a:pathLst>
          </a:custGeom>
          <a:ln w="25908">
            <a:solidFill>
              <a:srgbClr val="385D89"/>
            </a:solidFill>
          </a:ln>
        </p:spPr>
        <p:txBody>
          <a:bodyPr wrap="square" lIns="0" tIns="0" rIns="0" bIns="0" rtlCol="0"/>
          <a:lstStyle/>
          <a:p>
            <a:endParaRPr/>
          </a:p>
        </p:txBody>
      </p:sp>
      <p:sp>
        <p:nvSpPr>
          <p:cNvPr id="34" name="object 34"/>
          <p:cNvSpPr/>
          <p:nvPr/>
        </p:nvSpPr>
        <p:spPr>
          <a:xfrm>
            <a:off x="942822" y="5387213"/>
            <a:ext cx="95250" cy="14604"/>
          </a:xfrm>
          <a:custGeom>
            <a:avLst/>
            <a:gdLst/>
            <a:ahLst/>
            <a:cxnLst/>
            <a:rect l="l" t="t" r="r" b="b"/>
            <a:pathLst>
              <a:path w="95250" h="14604">
                <a:moveTo>
                  <a:pt x="94983" y="13970"/>
                </a:moveTo>
                <a:lnTo>
                  <a:pt x="70192" y="13983"/>
                </a:lnTo>
                <a:lnTo>
                  <a:pt x="45820" y="11604"/>
                </a:lnTo>
                <a:lnTo>
                  <a:pt x="22283" y="6915"/>
                </a:lnTo>
                <a:lnTo>
                  <a:pt x="0" y="0"/>
                </a:lnTo>
              </a:path>
            </a:pathLst>
          </a:custGeom>
          <a:ln w="25908">
            <a:solidFill>
              <a:srgbClr val="385D89"/>
            </a:solidFill>
          </a:ln>
        </p:spPr>
        <p:txBody>
          <a:bodyPr wrap="square" lIns="0" tIns="0" rIns="0" bIns="0" rtlCol="0"/>
          <a:lstStyle/>
          <a:p>
            <a:endParaRPr/>
          </a:p>
        </p:txBody>
      </p:sp>
      <p:sp>
        <p:nvSpPr>
          <p:cNvPr id="35" name="object 35"/>
          <p:cNvSpPr/>
          <p:nvPr/>
        </p:nvSpPr>
        <p:spPr>
          <a:xfrm>
            <a:off x="1080058" y="5553709"/>
            <a:ext cx="41910" cy="6985"/>
          </a:xfrm>
          <a:custGeom>
            <a:avLst/>
            <a:gdLst/>
            <a:ahLst/>
            <a:cxnLst/>
            <a:rect l="l" t="t" r="r" b="b"/>
            <a:pathLst>
              <a:path w="41909" h="6985">
                <a:moveTo>
                  <a:pt x="41567" y="0"/>
                </a:moveTo>
                <a:lnTo>
                  <a:pt x="31452" y="2355"/>
                </a:lnTo>
                <a:lnTo>
                  <a:pt x="21131" y="4270"/>
                </a:lnTo>
                <a:lnTo>
                  <a:pt x="10636" y="5732"/>
                </a:lnTo>
                <a:lnTo>
                  <a:pt x="0" y="6730"/>
                </a:lnTo>
              </a:path>
            </a:pathLst>
          </a:custGeom>
          <a:ln w="25908">
            <a:solidFill>
              <a:srgbClr val="385D89"/>
            </a:solidFill>
          </a:ln>
        </p:spPr>
        <p:txBody>
          <a:bodyPr wrap="square" lIns="0" tIns="0" rIns="0" bIns="0" rtlCol="0"/>
          <a:lstStyle/>
          <a:p>
            <a:endParaRPr/>
          </a:p>
        </p:txBody>
      </p:sp>
      <p:sp>
        <p:nvSpPr>
          <p:cNvPr id="36" name="object 36"/>
          <p:cNvSpPr/>
          <p:nvPr/>
        </p:nvSpPr>
        <p:spPr>
          <a:xfrm>
            <a:off x="1454658" y="5596635"/>
            <a:ext cx="25400" cy="30480"/>
          </a:xfrm>
          <a:custGeom>
            <a:avLst/>
            <a:gdLst/>
            <a:ahLst/>
            <a:cxnLst/>
            <a:rect l="l" t="t" r="r" b="b"/>
            <a:pathLst>
              <a:path w="25400" h="30479">
                <a:moveTo>
                  <a:pt x="25145" y="30441"/>
                </a:moveTo>
                <a:lnTo>
                  <a:pt x="17930" y="23160"/>
                </a:lnTo>
                <a:lnTo>
                  <a:pt x="11334" y="15649"/>
                </a:lnTo>
                <a:lnTo>
                  <a:pt x="5357" y="7924"/>
                </a:lnTo>
                <a:lnTo>
                  <a:pt x="0" y="0"/>
                </a:lnTo>
              </a:path>
            </a:pathLst>
          </a:custGeom>
          <a:ln w="25908">
            <a:solidFill>
              <a:srgbClr val="385D89"/>
            </a:solidFill>
          </a:ln>
        </p:spPr>
        <p:txBody>
          <a:bodyPr wrap="square" lIns="0" tIns="0" rIns="0" bIns="0" rtlCol="0"/>
          <a:lstStyle/>
          <a:p>
            <a:endParaRPr/>
          </a:p>
        </p:txBody>
      </p:sp>
      <p:sp>
        <p:nvSpPr>
          <p:cNvPr id="37" name="object 37"/>
          <p:cNvSpPr/>
          <p:nvPr/>
        </p:nvSpPr>
        <p:spPr>
          <a:xfrm>
            <a:off x="1932813" y="5551170"/>
            <a:ext cx="10160" cy="33655"/>
          </a:xfrm>
          <a:custGeom>
            <a:avLst/>
            <a:gdLst/>
            <a:ahLst/>
            <a:cxnLst/>
            <a:rect l="l" t="t" r="r" b="b"/>
            <a:pathLst>
              <a:path w="10160" h="33654">
                <a:moveTo>
                  <a:pt x="10032" y="0"/>
                </a:moveTo>
                <a:lnTo>
                  <a:pt x="8554" y="8451"/>
                </a:lnTo>
                <a:lnTo>
                  <a:pt x="6397" y="16843"/>
                </a:lnTo>
                <a:lnTo>
                  <a:pt x="3550" y="25163"/>
                </a:lnTo>
                <a:lnTo>
                  <a:pt x="0" y="33400"/>
                </a:lnTo>
              </a:path>
            </a:pathLst>
          </a:custGeom>
          <a:ln w="25908">
            <a:solidFill>
              <a:srgbClr val="385D89"/>
            </a:solidFill>
          </a:ln>
        </p:spPr>
        <p:txBody>
          <a:bodyPr wrap="square" lIns="0" tIns="0" rIns="0" bIns="0" rtlCol="0"/>
          <a:lstStyle/>
          <a:p>
            <a:endParaRPr/>
          </a:p>
        </p:txBody>
      </p:sp>
      <p:sp>
        <p:nvSpPr>
          <p:cNvPr id="38" name="object 38"/>
          <p:cNvSpPr/>
          <p:nvPr/>
        </p:nvSpPr>
        <p:spPr>
          <a:xfrm>
            <a:off x="2141727" y="5344795"/>
            <a:ext cx="121920" cy="125095"/>
          </a:xfrm>
          <a:custGeom>
            <a:avLst/>
            <a:gdLst/>
            <a:ahLst/>
            <a:cxnLst/>
            <a:rect l="l" t="t" r="r" b="b"/>
            <a:pathLst>
              <a:path w="121919" h="125095">
                <a:moveTo>
                  <a:pt x="0" y="0"/>
                </a:moveTo>
                <a:lnTo>
                  <a:pt x="50803" y="21792"/>
                </a:lnTo>
                <a:lnTo>
                  <a:pt x="89344" y="51180"/>
                </a:lnTo>
                <a:lnTo>
                  <a:pt x="113692" y="86189"/>
                </a:lnTo>
                <a:lnTo>
                  <a:pt x="121920" y="124840"/>
                </a:lnTo>
              </a:path>
            </a:pathLst>
          </a:custGeom>
          <a:ln w="25907">
            <a:solidFill>
              <a:srgbClr val="385D89"/>
            </a:solidFill>
          </a:ln>
        </p:spPr>
        <p:txBody>
          <a:bodyPr wrap="square" lIns="0" tIns="0" rIns="0" bIns="0" rtlCol="0"/>
          <a:lstStyle/>
          <a:p>
            <a:endParaRPr/>
          </a:p>
        </p:txBody>
      </p:sp>
      <p:sp>
        <p:nvSpPr>
          <p:cNvPr id="39" name="object 39"/>
          <p:cNvSpPr/>
          <p:nvPr/>
        </p:nvSpPr>
        <p:spPr>
          <a:xfrm>
            <a:off x="2375026" y="5211698"/>
            <a:ext cx="54610" cy="46990"/>
          </a:xfrm>
          <a:custGeom>
            <a:avLst/>
            <a:gdLst/>
            <a:ahLst/>
            <a:cxnLst/>
            <a:rect l="l" t="t" r="r" b="b"/>
            <a:pathLst>
              <a:path w="54610" h="46989">
                <a:moveTo>
                  <a:pt x="54229" y="0"/>
                </a:moveTo>
                <a:lnTo>
                  <a:pt x="43916" y="13198"/>
                </a:lnTo>
                <a:lnTo>
                  <a:pt x="31353" y="25479"/>
                </a:lnTo>
                <a:lnTo>
                  <a:pt x="16670" y="36736"/>
                </a:lnTo>
                <a:lnTo>
                  <a:pt x="0" y="46862"/>
                </a:lnTo>
              </a:path>
            </a:pathLst>
          </a:custGeom>
          <a:ln w="25908">
            <a:solidFill>
              <a:srgbClr val="385D89"/>
            </a:solidFill>
          </a:ln>
        </p:spPr>
        <p:txBody>
          <a:bodyPr wrap="square" lIns="0" tIns="0" rIns="0" bIns="0" rtlCol="0"/>
          <a:lstStyle/>
          <a:p>
            <a:endParaRPr/>
          </a:p>
        </p:txBody>
      </p:sp>
      <p:sp>
        <p:nvSpPr>
          <p:cNvPr id="40" name="object 40"/>
          <p:cNvSpPr/>
          <p:nvPr/>
        </p:nvSpPr>
        <p:spPr>
          <a:xfrm>
            <a:off x="2298954" y="5038090"/>
            <a:ext cx="3175" cy="22225"/>
          </a:xfrm>
          <a:custGeom>
            <a:avLst/>
            <a:gdLst/>
            <a:ahLst/>
            <a:cxnLst/>
            <a:rect l="l" t="t" r="r" b="b"/>
            <a:pathLst>
              <a:path w="3175" h="22225">
                <a:moveTo>
                  <a:pt x="0" y="0"/>
                </a:moveTo>
                <a:lnTo>
                  <a:pt x="2158" y="7239"/>
                </a:lnTo>
                <a:lnTo>
                  <a:pt x="3047" y="14605"/>
                </a:lnTo>
                <a:lnTo>
                  <a:pt x="2920" y="22098"/>
                </a:lnTo>
              </a:path>
            </a:pathLst>
          </a:custGeom>
          <a:ln w="25908">
            <a:solidFill>
              <a:srgbClr val="385D89"/>
            </a:solidFill>
          </a:ln>
        </p:spPr>
        <p:txBody>
          <a:bodyPr wrap="square" lIns="0" tIns="0" rIns="0" bIns="0" rtlCol="0"/>
          <a:lstStyle/>
          <a:p>
            <a:endParaRPr/>
          </a:p>
        </p:txBody>
      </p:sp>
      <p:sp>
        <p:nvSpPr>
          <p:cNvPr id="41" name="object 41"/>
          <p:cNvSpPr/>
          <p:nvPr/>
        </p:nvSpPr>
        <p:spPr>
          <a:xfrm>
            <a:off x="1952244" y="4983988"/>
            <a:ext cx="27940" cy="28575"/>
          </a:xfrm>
          <a:custGeom>
            <a:avLst/>
            <a:gdLst/>
            <a:ahLst/>
            <a:cxnLst/>
            <a:rect l="l" t="t" r="r" b="b"/>
            <a:pathLst>
              <a:path w="27939" h="28575">
                <a:moveTo>
                  <a:pt x="0" y="28193"/>
                </a:moveTo>
                <a:lnTo>
                  <a:pt x="5756" y="20699"/>
                </a:lnTo>
                <a:lnTo>
                  <a:pt x="12334" y="13477"/>
                </a:lnTo>
                <a:lnTo>
                  <a:pt x="19698" y="6566"/>
                </a:lnTo>
                <a:lnTo>
                  <a:pt x="27812" y="0"/>
                </a:lnTo>
              </a:path>
            </a:pathLst>
          </a:custGeom>
          <a:ln w="25908">
            <a:solidFill>
              <a:srgbClr val="385D89"/>
            </a:solidFill>
          </a:ln>
        </p:spPr>
        <p:txBody>
          <a:bodyPr wrap="square" lIns="0" tIns="0" rIns="0" bIns="0" rtlCol="0"/>
          <a:lstStyle/>
          <a:p>
            <a:endParaRPr/>
          </a:p>
        </p:txBody>
      </p:sp>
      <p:sp>
        <p:nvSpPr>
          <p:cNvPr id="42" name="object 42"/>
          <p:cNvSpPr/>
          <p:nvPr/>
        </p:nvSpPr>
        <p:spPr>
          <a:xfrm>
            <a:off x="1692148" y="5001386"/>
            <a:ext cx="13970" cy="24765"/>
          </a:xfrm>
          <a:custGeom>
            <a:avLst/>
            <a:gdLst/>
            <a:ahLst/>
            <a:cxnLst/>
            <a:rect l="l" t="t" r="r" b="b"/>
            <a:pathLst>
              <a:path w="13969" h="24764">
                <a:moveTo>
                  <a:pt x="0" y="24256"/>
                </a:moveTo>
                <a:lnTo>
                  <a:pt x="2424" y="18020"/>
                </a:lnTo>
                <a:lnTo>
                  <a:pt x="5492" y="11890"/>
                </a:lnTo>
                <a:lnTo>
                  <a:pt x="9179" y="5879"/>
                </a:lnTo>
                <a:lnTo>
                  <a:pt x="13462" y="0"/>
                </a:lnTo>
              </a:path>
            </a:pathLst>
          </a:custGeom>
          <a:ln w="25907">
            <a:solidFill>
              <a:srgbClr val="385D89"/>
            </a:solidFill>
          </a:ln>
        </p:spPr>
        <p:txBody>
          <a:bodyPr wrap="square" lIns="0" tIns="0" rIns="0" bIns="0" rtlCol="0"/>
          <a:lstStyle/>
          <a:p>
            <a:endParaRPr/>
          </a:p>
        </p:txBody>
      </p:sp>
      <p:sp>
        <p:nvSpPr>
          <p:cNvPr id="43" name="object 43"/>
          <p:cNvSpPr/>
          <p:nvPr/>
        </p:nvSpPr>
        <p:spPr>
          <a:xfrm>
            <a:off x="1386839" y="5033898"/>
            <a:ext cx="48895" cy="24130"/>
          </a:xfrm>
          <a:custGeom>
            <a:avLst/>
            <a:gdLst/>
            <a:ahLst/>
            <a:cxnLst/>
            <a:rect l="l" t="t" r="r" b="b"/>
            <a:pathLst>
              <a:path w="48894" h="24129">
                <a:moveTo>
                  <a:pt x="0" y="0"/>
                </a:moveTo>
                <a:lnTo>
                  <a:pt x="12995" y="5208"/>
                </a:lnTo>
                <a:lnTo>
                  <a:pt x="25479" y="10906"/>
                </a:lnTo>
                <a:lnTo>
                  <a:pt x="37415" y="17055"/>
                </a:lnTo>
                <a:lnTo>
                  <a:pt x="48768" y="23621"/>
                </a:lnTo>
              </a:path>
            </a:pathLst>
          </a:custGeom>
          <a:ln w="25908">
            <a:solidFill>
              <a:srgbClr val="385D89"/>
            </a:solidFill>
          </a:ln>
        </p:spPr>
        <p:txBody>
          <a:bodyPr wrap="square" lIns="0" tIns="0" rIns="0" bIns="0" rtlCol="0"/>
          <a:lstStyle/>
          <a:p>
            <a:endParaRPr/>
          </a:p>
        </p:txBody>
      </p:sp>
      <p:sp>
        <p:nvSpPr>
          <p:cNvPr id="44" name="object 44"/>
          <p:cNvSpPr/>
          <p:nvPr/>
        </p:nvSpPr>
        <p:spPr>
          <a:xfrm>
            <a:off x="1008075" y="5194553"/>
            <a:ext cx="8890" cy="24765"/>
          </a:xfrm>
          <a:custGeom>
            <a:avLst/>
            <a:gdLst/>
            <a:ahLst/>
            <a:cxnLst/>
            <a:rect l="l" t="t" r="r" b="b"/>
            <a:pathLst>
              <a:path w="8890" h="24764">
                <a:moveTo>
                  <a:pt x="8509" y="24765"/>
                </a:moveTo>
                <a:lnTo>
                  <a:pt x="5804" y="18645"/>
                </a:lnTo>
                <a:lnTo>
                  <a:pt x="3482" y="12477"/>
                </a:lnTo>
                <a:lnTo>
                  <a:pt x="1547" y="6262"/>
                </a:lnTo>
                <a:lnTo>
                  <a:pt x="0" y="0"/>
                </a:lnTo>
              </a:path>
            </a:pathLst>
          </a:custGeom>
          <a:ln w="25908">
            <a:solidFill>
              <a:srgbClr val="385D89"/>
            </a:solidFill>
          </a:ln>
        </p:spPr>
        <p:txBody>
          <a:bodyPr wrap="square" lIns="0" tIns="0" rIns="0" bIns="0" rtlCol="0"/>
          <a:lstStyle/>
          <a:p>
            <a:endParaRPr/>
          </a:p>
        </p:txBody>
      </p:sp>
      <p:sp>
        <p:nvSpPr>
          <p:cNvPr id="45" name="object 45"/>
          <p:cNvSpPr txBox="1"/>
          <p:nvPr/>
        </p:nvSpPr>
        <p:spPr>
          <a:xfrm>
            <a:off x="1276858" y="5021326"/>
            <a:ext cx="675640" cy="561340"/>
          </a:xfrm>
          <a:prstGeom prst="rect">
            <a:avLst/>
          </a:prstGeom>
        </p:spPr>
        <p:txBody>
          <a:bodyPr vert="horz" wrap="square" lIns="0" tIns="0" rIns="0" bIns="0" rtlCol="0">
            <a:spAutoFit/>
          </a:bodyPr>
          <a:lstStyle/>
          <a:p>
            <a:pPr marL="177165" marR="5080" indent="-165100">
              <a:lnSpc>
                <a:spcPct val="100000"/>
              </a:lnSpc>
            </a:pPr>
            <a:r>
              <a:rPr sz="1800" b="1" dirty="0">
                <a:solidFill>
                  <a:srgbClr val="F8FAFB"/>
                </a:solidFill>
                <a:latin typeface="Gill Sans MT"/>
                <a:cs typeface="Gill Sans MT"/>
              </a:rPr>
              <a:t>fam</a:t>
            </a:r>
            <a:r>
              <a:rPr sz="1800" b="1" spc="5" dirty="0">
                <a:solidFill>
                  <a:srgbClr val="F8FAFB"/>
                </a:solidFill>
                <a:latin typeface="Gill Sans MT"/>
                <a:cs typeface="Gill Sans MT"/>
              </a:rPr>
              <a:t>i</a:t>
            </a:r>
            <a:r>
              <a:rPr sz="1800" b="1" spc="-10" dirty="0">
                <a:solidFill>
                  <a:srgbClr val="F8FAFB"/>
                </a:solidFill>
                <a:latin typeface="Gill Sans MT"/>
                <a:cs typeface="Gill Sans MT"/>
              </a:rPr>
              <a:t>l</a:t>
            </a:r>
            <a:r>
              <a:rPr sz="1800" b="1" dirty="0">
                <a:solidFill>
                  <a:srgbClr val="F8FAFB"/>
                </a:solidFill>
                <a:latin typeface="Gill Sans MT"/>
                <a:cs typeface="Gill Sans MT"/>
              </a:rPr>
              <a:t>y  </a:t>
            </a:r>
            <a:r>
              <a:rPr sz="1800" b="1" spc="-5" dirty="0">
                <a:solidFill>
                  <a:srgbClr val="F8FAFB"/>
                </a:solidFill>
                <a:latin typeface="Gill Sans MT"/>
                <a:cs typeface="Gill Sans MT"/>
              </a:rPr>
              <a:t>life</a:t>
            </a:r>
            <a:endParaRPr sz="1800">
              <a:latin typeface="Gill Sans MT"/>
              <a:cs typeface="Gill Sans MT"/>
            </a:endParaRPr>
          </a:p>
        </p:txBody>
      </p:sp>
      <p:sp>
        <p:nvSpPr>
          <p:cNvPr id="46" name="object 46"/>
          <p:cNvSpPr/>
          <p:nvPr/>
        </p:nvSpPr>
        <p:spPr>
          <a:xfrm>
            <a:off x="6466371" y="4945579"/>
            <a:ext cx="2267585" cy="756285"/>
          </a:xfrm>
          <a:custGeom>
            <a:avLst/>
            <a:gdLst/>
            <a:ahLst/>
            <a:cxnLst/>
            <a:rect l="l" t="t" r="r" b="b"/>
            <a:pathLst>
              <a:path w="2267584" h="756285">
                <a:moveTo>
                  <a:pt x="1453560" y="684545"/>
                </a:moveTo>
                <a:lnTo>
                  <a:pt x="865211" y="684545"/>
                </a:lnTo>
                <a:lnTo>
                  <a:pt x="903392" y="706225"/>
                </a:lnTo>
                <a:lnTo>
                  <a:pt x="948825" y="724482"/>
                </a:lnTo>
                <a:lnTo>
                  <a:pt x="1000424" y="738950"/>
                </a:lnTo>
                <a:lnTo>
                  <a:pt x="1057108" y="749265"/>
                </a:lnTo>
                <a:lnTo>
                  <a:pt x="1113432" y="754824"/>
                </a:lnTo>
                <a:lnTo>
                  <a:pt x="1169478" y="756166"/>
                </a:lnTo>
                <a:lnTo>
                  <a:pt x="1224338" y="753513"/>
                </a:lnTo>
                <a:lnTo>
                  <a:pt x="1277100" y="747085"/>
                </a:lnTo>
                <a:lnTo>
                  <a:pt x="1326856" y="737104"/>
                </a:lnTo>
                <a:lnTo>
                  <a:pt x="1372695" y="723792"/>
                </a:lnTo>
                <a:lnTo>
                  <a:pt x="1413707" y="707370"/>
                </a:lnTo>
                <a:lnTo>
                  <a:pt x="1448983" y="688059"/>
                </a:lnTo>
                <a:lnTo>
                  <a:pt x="1453560" y="684545"/>
                </a:lnTo>
                <a:close/>
              </a:path>
              <a:path w="2267584" h="756285">
                <a:moveTo>
                  <a:pt x="555752" y="66481"/>
                </a:moveTo>
                <a:lnTo>
                  <a:pt x="508595" y="67999"/>
                </a:lnTo>
                <a:lnTo>
                  <a:pt x="446249" y="74452"/>
                </a:lnTo>
                <a:lnTo>
                  <a:pt x="389067" y="85511"/>
                </a:lnTo>
                <a:lnTo>
                  <a:pt x="337907" y="100666"/>
                </a:lnTo>
                <a:lnTo>
                  <a:pt x="293623" y="119405"/>
                </a:lnTo>
                <a:lnTo>
                  <a:pt x="257072" y="141217"/>
                </a:lnTo>
                <a:lnTo>
                  <a:pt x="210593" y="192016"/>
                </a:lnTo>
                <a:lnTo>
                  <a:pt x="202377" y="219980"/>
                </a:lnTo>
                <a:lnTo>
                  <a:pt x="205319" y="248974"/>
                </a:lnTo>
                <a:lnTo>
                  <a:pt x="203414" y="251260"/>
                </a:lnTo>
                <a:lnTo>
                  <a:pt x="151003" y="256645"/>
                </a:lnTo>
                <a:lnTo>
                  <a:pt x="103401" y="267293"/>
                </a:lnTo>
                <a:lnTo>
                  <a:pt x="62468" y="282656"/>
                </a:lnTo>
                <a:lnTo>
                  <a:pt x="3681" y="333269"/>
                </a:lnTo>
                <a:lnTo>
                  <a:pt x="0" y="365376"/>
                </a:lnTo>
                <a:lnTo>
                  <a:pt x="17660" y="396178"/>
                </a:lnTo>
                <a:lnTo>
                  <a:pt x="55309" y="423347"/>
                </a:lnTo>
                <a:lnTo>
                  <a:pt x="111593" y="444554"/>
                </a:lnTo>
                <a:lnTo>
                  <a:pt x="81684" y="462617"/>
                </a:lnTo>
                <a:lnTo>
                  <a:pt x="61301" y="482955"/>
                </a:lnTo>
                <a:lnTo>
                  <a:pt x="51014" y="504793"/>
                </a:lnTo>
                <a:lnTo>
                  <a:pt x="51395" y="527358"/>
                </a:lnTo>
                <a:lnTo>
                  <a:pt x="95878" y="577598"/>
                </a:lnTo>
                <a:lnTo>
                  <a:pt x="136802" y="596525"/>
                </a:lnTo>
                <a:lnTo>
                  <a:pt x="186956" y="610171"/>
                </a:lnTo>
                <a:lnTo>
                  <a:pt x="243917" y="617672"/>
                </a:lnTo>
                <a:lnTo>
                  <a:pt x="305268" y="618163"/>
                </a:lnTo>
                <a:lnTo>
                  <a:pt x="306665" y="619306"/>
                </a:lnTo>
                <a:lnTo>
                  <a:pt x="308062" y="620322"/>
                </a:lnTo>
                <a:lnTo>
                  <a:pt x="309459" y="621465"/>
                </a:lnTo>
                <a:lnTo>
                  <a:pt x="340958" y="642055"/>
                </a:lnTo>
                <a:lnTo>
                  <a:pt x="377357" y="660108"/>
                </a:lnTo>
                <a:lnTo>
                  <a:pt x="417994" y="675548"/>
                </a:lnTo>
                <a:lnTo>
                  <a:pt x="462207" y="688300"/>
                </a:lnTo>
                <a:lnTo>
                  <a:pt x="509334" y="698289"/>
                </a:lnTo>
                <a:lnTo>
                  <a:pt x="558712" y="705440"/>
                </a:lnTo>
                <a:lnTo>
                  <a:pt x="609681" y="709678"/>
                </a:lnTo>
                <a:lnTo>
                  <a:pt x="661578" y="710928"/>
                </a:lnTo>
                <a:lnTo>
                  <a:pt x="713742" y="709115"/>
                </a:lnTo>
                <a:lnTo>
                  <a:pt x="765509" y="704163"/>
                </a:lnTo>
                <a:lnTo>
                  <a:pt x="816220" y="695999"/>
                </a:lnTo>
                <a:lnTo>
                  <a:pt x="865211" y="684545"/>
                </a:lnTo>
                <a:lnTo>
                  <a:pt x="1453560" y="684545"/>
                </a:lnTo>
                <a:lnTo>
                  <a:pt x="1477613" y="666081"/>
                </a:lnTo>
                <a:lnTo>
                  <a:pt x="1498687" y="641658"/>
                </a:lnTo>
                <a:lnTo>
                  <a:pt x="1818753" y="641658"/>
                </a:lnTo>
                <a:lnTo>
                  <a:pt x="1872242" y="623011"/>
                </a:lnTo>
                <a:lnTo>
                  <a:pt x="1909658" y="602769"/>
                </a:lnTo>
                <a:lnTo>
                  <a:pt x="1956201" y="553696"/>
                </a:lnTo>
                <a:lnTo>
                  <a:pt x="1962872" y="525961"/>
                </a:lnTo>
                <a:lnTo>
                  <a:pt x="2007528" y="521714"/>
                </a:lnTo>
                <a:lnTo>
                  <a:pt x="2050470" y="514943"/>
                </a:lnTo>
                <a:lnTo>
                  <a:pt x="2091174" y="505744"/>
                </a:lnTo>
                <a:lnTo>
                  <a:pt x="2129115" y="494211"/>
                </a:lnTo>
                <a:lnTo>
                  <a:pt x="2181494" y="471818"/>
                </a:lnTo>
                <a:lnTo>
                  <a:pt x="2221771" y="445921"/>
                </a:lnTo>
                <a:lnTo>
                  <a:pt x="2249681" y="417431"/>
                </a:lnTo>
                <a:lnTo>
                  <a:pt x="2267333" y="356323"/>
                </a:lnTo>
                <a:lnTo>
                  <a:pt x="2256542" y="325529"/>
                </a:lnTo>
                <a:lnTo>
                  <a:pt x="2232317" y="295792"/>
                </a:lnTo>
                <a:lnTo>
                  <a:pt x="2194393" y="268024"/>
                </a:lnTo>
                <a:lnTo>
                  <a:pt x="2199600" y="262563"/>
                </a:lnTo>
                <a:lnTo>
                  <a:pt x="2203791" y="256975"/>
                </a:lnTo>
                <a:lnTo>
                  <a:pt x="2207220" y="251260"/>
                </a:lnTo>
                <a:lnTo>
                  <a:pt x="2216957" y="222226"/>
                </a:lnTo>
                <a:lnTo>
                  <a:pt x="2212124" y="193876"/>
                </a:lnTo>
                <a:lnTo>
                  <a:pt x="2163470" y="142962"/>
                </a:lnTo>
                <a:lnTo>
                  <a:pt x="2122013" y="122264"/>
                </a:lnTo>
                <a:lnTo>
                  <a:pt x="2070713" y="105982"/>
                </a:lnTo>
                <a:lnTo>
                  <a:pt x="2010751" y="95050"/>
                </a:lnTo>
                <a:lnTo>
                  <a:pt x="2006882" y="88573"/>
                </a:lnTo>
                <a:lnTo>
                  <a:pt x="735417" y="88573"/>
                </a:lnTo>
                <a:lnTo>
                  <a:pt x="693076" y="78935"/>
                </a:lnTo>
                <a:lnTo>
                  <a:pt x="648608" y="72004"/>
                </a:lnTo>
                <a:lnTo>
                  <a:pt x="602628" y="67834"/>
                </a:lnTo>
                <a:lnTo>
                  <a:pt x="555752" y="66481"/>
                </a:lnTo>
                <a:close/>
              </a:path>
              <a:path w="2267584" h="756285">
                <a:moveTo>
                  <a:pt x="1818753" y="641658"/>
                </a:moveTo>
                <a:lnTo>
                  <a:pt x="1498687" y="641658"/>
                </a:lnTo>
                <a:lnTo>
                  <a:pt x="1535592" y="650573"/>
                </a:lnTo>
                <a:lnTo>
                  <a:pt x="1574665" y="657075"/>
                </a:lnTo>
                <a:lnTo>
                  <a:pt x="1615309" y="661092"/>
                </a:lnTo>
                <a:lnTo>
                  <a:pt x="1656929" y="662549"/>
                </a:lnTo>
                <a:lnTo>
                  <a:pt x="1718149" y="659975"/>
                </a:lnTo>
                <a:lnTo>
                  <a:pt x="1775259" y="652162"/>
                </a:lnTo>
                <a:lnTo>
                  <a:pt x="1818753" y="641658"/>
                </a:lnTo>
                <a:close/>
              </a:path>
              <a:path w="2267584" h="756285">
                <a:moveTo>
                  <a:pt x="1007237" y="21493"/>
                </a:moveTo>
                <a:lnTo>
                  <a:pt x="953167" y="21714"/>
                </a:lnTo>
                <a:lnTo>
                  <a:pt x="900580" y="26597"/>
                </a:lnTo>
                <a:lnTo>
                  <a:pt x="850994" y="35932"/>
                </a:lnTo>
                <a:lnTo>
                  <a:pt x="805926" y="49512"/>
                </a:lnTo>
                <a:lnTo>
                  <a:pt x="766894" y="67128"/>
                </a:lnTo>
                <a:lnTo>
                  <a:pt x="735417" y="88573"/>
                </a:lnTo>
                <a:lnTo>
                  <a:pt x="2006882" y="88573"/>
                </a:lnTo>
                <a:lnTo>
                  <a:pt x="1999281" y="75849"/>
                </a:lnTo>
                <a:lnTo>
                  <a:pt x="1980811" y="57934"/>
                </a:lnTo>
                <a:lnTo>
                  <a:pt x="1980273" y="57585"/>
                </a:lnTo>
                <a:lnTo>
                  <a:pt x="1178774" y="57585"/>
                </a:lnTo>
                <a:lnTo>
                  <a:pt x="1163828" y="51369"/>
                </a:lnTo>
                <a:lnTo>
                  <a:pt x="1147976" y="45678"/>
                </a:lnTo>
                <a:lnTo>
                  <a:pt x="1131268" y="40511"/>
                </a:lnTo>
                <a:lnTo>
                  <a:pt x="1113750" y="35868"/>
                </a:lnTo>
                <a:lnTo>
                  <a:pt x="1061270" y="26141"/>
                </a:lnTo>
                <a:lnTo>
                  <a:pt x="1007237" y="21493"/>
                </a:lnTo>
                <a:close/>
              </a:path>
              <a:path w="2267584" h="756285">
                <a:moveTo>
                  <a:pt x="1385358" y="0"/>
                </a:moveTo>
                <a:lnTo>
                  <a:pt x="1335244" y="2355"/>
                </a:lnTo>
                <a:lnTo>
                  <a:pt x="1287682" y="9569"/>
                </a:lnTo>
                <a:lnTo>
                  <a:pt x="1244519" y="21363"/>
                </a:lnTo>
                <a:lnTo>
                  <a:pt x="1207601" y="37461"/>
                </a:lnTo>
                <a:lnTo>
                  <a:pt x="1178774" y="57585"/>
                </a:lnTo>
                <a:lnTo>
                  <a:pt x="1980273" y="57585"/>
                </a:lnTo>
                <a:lnTo>
                  <a:pt x="1955815" y="41686"/>
                </a:lnTo>
                <a:lnTo>
                  <a:pt x="1954202" y="40948"/>
                </a:lnTo>
                <a:lnTo>
                  <a:pt x="1565743" y="40948"/>
                </a:lnTo>
                <a:lnTo>
                  <a:pt x="1548707" y="31889"/>
                </a:lnTo>
                <a:lnTo>
                  <a:pt x="1529564" y="23818"/>
                </a:lnTo>
                <a:lnTo>
                  <a:pt x="1508539" y="16820"/>
                </a:lnTo>
                <a:lnTo>
                  <a:pt x="1485860" y="10976"/>
                </a:lnTo>
                <a:lnTo>
                  <a:pt x="1436179" y="2781"/>
                </a:lnTo>
                <a:lnTo>
                  <a:pt x="1385358" y="0"/>
                </a:lnTo>
                <a:close/>
              </a:path>
              <a:path w="2267584" h="756285">
                <a:moveTo>
                  <a:pt x="1767041" y="194"/>
                </a:moveTo>
                <a:lnTo>
                  <a:pt x="1711437" y="2272"/>
                </a:lnTo>
                <a:lnTo>
                  <a:pt x="1657915" y="9809"/>
                </a:lnTo>
                <a:lnTo>
                  <a:pt x="1608631" y="22727"/>
                </a:lnTo>
                <a:lnTo>
                  <a:pt x="1565743" y="40948"/>
                </a:lnTo>
                <a:lnTo>
                  <a:pt x="1954202" y="40948"/>
                </a:lnTo>
                <a:lnTo>
                  <a:pt x="1924772" y="27486"/>
                </a:lnTo>
                <a:lnTo>
                  <a:pt x="1875866" y="12722"/>
                </a:lnTo>
                <a:lnTo>
                  <a:pt x="1822570" y="3651"/>
                </a:lnTo>
                <a:lnTo>
                  <a:pt x="1767041" y="194"/>
                </a:lnTo>
                <a:close/>
              </a:path>
            </a:pathLst>
          </a:custGeom>
          <a:solidFill>
            <a:srgbClr val="F68528"/>
          </a:solidFill>
        </p:spPr>
        <p:txBody>
          <a:bodyPr wrap="square" lIns="0" tIns="0" rIns="0" bIns="0" rtlCol="0"/>
          <a:lstStyle/>
          <a:p>
            <a:endParaRPr/>
          </a:p>
        </p:txBody>
      </p:sp>
      <p:sp>
        <p:nvSpPr>
          <p:cNvPr id="47" name="object 47"/>
          <p:cNvSpPr/>
          <p:nvPr/>
        </p:nvSpPr>
        <p:spPr>
          <a:xfrm>
            <a:off x="6466371" y="4945579"/>
            <a:ext cx="2267585" cy="756285"/>
          </a:xfrm>
          <a:custGeom>
            <a:avLst/>
            <a:gdLst/>
            <a:ahLst/>
            <a:cxnLst/>
            <a:rect l="l" t="t" r="r" b="b"/>
            <a:pathLst>
              <a:path w="2267584" h="756285">
                <a:moveTo>
                  <a:pt x="205319" y="248974"/>
                </a:moveTo>
                <a:lnTo>
                  <a:pt x="210593" y="192016"/>
                </a:lnTo>
                <a:lnTo>
                  <a:pt x="257072" y="141217"/>
                </a:lnTo>
                <a:lnTo>
                  <a:pt x="293623" y="119405"/>
                </a:lnTo>
                <a:lnTo>
                  <a:pt x="337907" y="100666"/>
                </a:lnTo>
                <a:lnTo>
                  <a:pt x="389067" y="85511"/>
                </a:lnTo>
                <a:lnTo>
                  <a:pt x="446249" y="74452"/>
                </a:lnTo>
                <a:lnTo>
                  <a:pt x="508595" y="67999"/>
                </a:lnTo>
                <a:lnTo>
                  <a:pt x="555752" y="66481"/>
                </a:lnTo>
                <a:lnTo>
                  <a:pt x="602628" y="67834"/>
                </a:lnTo>
                <a:lnTo>
                  <a:pt x="648608" y="72004"/>
                </a:lnTo>
                <a:lnTo>
                  <a:pt x="693076" y="78935"/>
                </a:lnTo>
                <a:lnTo>
                  <a:pt x="735417" y="88573"/>
                </a:lnTo>
                <a:lnTo>
                  <a:pt x="766894" y="67128"/>
                </a:lnTo>
                <a:lnTo>
                  <a:pt x="805926" y="49512"/>
                </a:lnTo>
                <a:lnTo>
                  <a:pt x="850994" y="35932"/>
                </a:lnTo>
                <a:lnTo>
                  <a:pt x="900580" y="26597"/>
                </a:lnTo>
                <a:lnTo>
                  <a:pt x="953167" y="21714"/>
                </a:lnTo>
                <a:lnTo>
                  <a:pt x="1007237" y="21493"/>
                </a:lnTo>
                <a:lnTo>
                  <a:pt x="1061270" y="26141"/>
                </a:lnTo>
                <a:lnTo>
                  <a:pt x="1113750" y="35868"/>
                </a:lnTo>
                <a:lnTo>
                  <a:pt x="1163828" y="51369"/>
                </a:lnTo>
                <a:lnTo>
                  <a:pt x="1178774" y="57585"/>
                </a:lnTo>
                <a:lnTo>
                  <a:pt x="1207601" y="37461"/>
                </a:lnTo>
                <a:lnTo>
                  <a:pt x="1244519" y="21363"/>
                </a:lnTo>
                <a:lnTo>
                  <a:pt x="1287682" y="9569"/>
                </a:lnTo>
                <a:lnTo>
                  <a:pt x="1335244" y="2355"/>
                </a:lnTo>
                <a:lnTo>
                  <a:pt x="1385358" y="0"/>
                </a:lnTo>
                <a:lnTo>
                  <a:pt x="1436179" y="2781"/>
                </a:lnTo>
                <a:lnTo>
                  <a:pt x="1485860" y="10976"/>
                </a:lnTo>
                <a:lnTo>
                  <a:pt x="1529564" y="23818"/>
                </a:lnTo>
                <a:lnTo>
                  <a:pt x="1565743" y="40948"/>
                </a:lnTo>
                <a:lnTo>
                  <a:pt x="1608631" y="22727"/>
                </a:lnTo>
                <a:lnTo>
                  <a:pt x="1657915" y="9809"/>
                </a:lnTo>
                <a:lnTo>
                  <a:pt x="1711437" y="2272"/>
                </a:lnTo>
                <a:lnTo>
                  <a:pt x="1767041" y="194"/>
                </a:lnTo>
                <a:lnTo>
                  <a:pt x="1822570" y="3651"/>
                </a:lnTo>
                <a:lnTo>
                  <a:pt x="1875866" y="12722"/>
                </a:lnTo>
                <a:lnTo>
                  <a:pt x="1924772" y="27486"/>
                </a:lnTo>
                <a:lnTo>
                  <a:pt x="1980811" y="57934"/>
                </a:lnTo>
                <a:lnTo>
                  <a:pt x="2010751" y="95050"/>
                </a:lnTo>
                <a:lnTo>
                  <a:pt x="2070713" y="105982"/>
                </a:lnTo>
                <a:lnTo>
                  <a:pt x="2122013" y="122264"/>
                </a:lnTo>
                <a:lnTo>
                  <a:pt x="2163470" y="142962"/>
                </a:lnTo>
                <a:lnTo>
                  <a:pt x="2193900" y="167144"/>
                </a:lnTo>
                <a:lnTo>
                  <a:pt x="2216957" y="222226"/>
                </a:lnTo>
                <a:lnTo>
                  <a:pt x="2207220" y="251260"/>
                </a:lnTo>
                <a:lnTo>
                  <a:pt x="2203791" y="256975"/>
                </a:lnTo>
                <a:lnTo>
                  <a:pt x="2199600" y="262563"/>
                </a:lnTo>
                <a:lnTo>
                  <a:pt x="2194393" y="268024"/>
                </a:lnTo>
                <a:lnTo>
                  <a:pt x="2232317" y="295792"/>
                </a:lnTo>
                <a:lnTo>
                  <a:pt x="2256542" y="325529"/>
                </a:lnTo>
                <a:lnTo>
                  <a:pt x="2267333" y="356323"/>
                </a:lnTo>
                <a:lnTo>
                  <a:pt x="2264957" y="387261"/>
                </a:lnTo>
                <a:lnTo>
                  <a:pt x="2221771" y="445921"/>
                </a:lnTo>
                <a:lnTo>
                  <a:pt x="2181494" y="471818"/>
                </a:lnTo>
                <a:lnTo>
                  <a:pt x="2129115" y="494211"/>
                </a:lnTo>
                <a:lnTo>
                  <a:pt x="2091174" y="505744"/>
                </a:lnTo>
                <a:lnTo>
                  <a:pt x="2050470" y="514943"/>
                </a:lnTo>
                <a:lnTo>
                  <a:pt x="2007528" y="521714"/>
                </a:lnTo>
                <a:lnTo>
                  <a:pt x="1962872" y="525961"/>
                </a:lnTo>
                <a:lnTo>
                  <a:pt x="1956201" y="553696"/>
                </a:lnTo>
                <a:lnTo>
                  <a:pt x="1909658" y="602769"/>
                </a:lnTo>
                <a:lnTo>
                  <a:pt x="1872242" y="623011"/>
                </a:lnTo>
                <a:lnTo>
                  <a:pt x="1827033" y="639658"/>
                </a:lnTo>
                <a:lnTo>
                  <a:pt x="1775259" y="652162"/>
                </a:lnTo>
                <a:lnTo>
                  <a:pt x="1718149" y="659975"/>
                </a:lnTo>
                <a:lnTo>
                  <a:pt x="1656929" y="662549"/>
                </a:lnTo>
                <a:lnTo>
                  <a:pt x="1615309" y="661092"/>
                </a:lnTo>
                <a:lnTo>
                  <a:pt x="1574665" y="657075"/>
                </a:lnTo>
                <a:lnTo>
                  <a:pt x="1535592" y="650573"/>
                </a:lnTo>
                <a:lnTo>
                  <a:pt x="1498687" y="641658"/>
                </a:lnTo>
                <a:lnTo>
                  <a:pt x="1477613" y="666081"/>
                </a:lnTo>
                <a:lnTo>
                  <a:pt x="1413707" y="707370"/>
                </a:lnTo>
                <a:lnTo>
                  <a:pt x="1372695" y="723792"/>
                </a:lnTo>
                <a:lnTo>
                  <a:pt x="1326856" y="737104"/>
                </a:lnTo>
                <a:lnTo>
                  <a:pt x="1277100" y="747085"/>
                </a:lnTo>
                <a:lnTo>
                  <a:pt x="1224338" y="753513"/>
                </a:lnTo>
                <a:lnTo>
                  <a:pt x="1169478" y="756166"/>
                </a:lnTo>
                <a:lnTo>
                  <a:pt x="1113432" y="754824"/>
                </a:lnTo>
                <a:lnTo>
                  <a:pt x="1057108" y="749265"/>
                </a:lnTo>
                <a:lnTo>
                  <a:pt x="1000424" y="738950"/>
                </a:lnTo>
                <a:lnTo>
                  <a:pt x="948825" y="724482"/>
                </a:lnTo>
                <a:lnTo>
                  <a:pt x="903392" y="706225"/>
                </a:lnTo>
                <a:lnTo>
                  <a:pt x="865211" y="684545"/>
                </a:lnTo>
                <a:lnTo>
                  <a:pt x="816220" y="695999"/>
                </a:lnTo>
                <a:lnTo>
                  <a:pt x="765509" y="704163"/>
                </a:lnTo>
                <a:lnTo>
                  <a:pt x="713742" y="709115"/>
                </a:lnTo>
                <a:lnTo>
                  <a:pt x="661578" y="710928"/>
                </a:lnTo>
                <a:lnTo>
                  <a:pt x="609681" y="709678"/>
                </a:lnTo>
                <a:lnTo>
                  <a:pt x="558712" y="705440"/>
                </a:lnTo>
                <a:lnTo>
                  <a:pt x="509334" y="698289"/>
                </a:lnTo>
                <a:lnTo>
                  <a:pt x="462207" y="688300"/>
                </a:lnTo>
                <a:lnTo>
                  <a:pt x="417994" y="675548"/>
                </a:lnTo>
                <a:lnTo>
                  <a:pt x="377357" y="660108"/>
                </a:lnTo>
                <a:lnTo>
                  <a:pt x="340958" y="642055"/>
                </a:lnTo>
                <a:lnTo>
                  <a:pt x="308062" y="620322"/>
                </a:lnTo>
                <a:lnTo>
                  <a:pt x="306665" y="619306"/>
                </a:lnTo>
                <a:lnTo>
                  <a:pt x="305268" y="618163"/>
                </a:lnTo>
                <a:lnTo>
                  <a:pt x="243917" y="617672"/>
                </a:lnTo>
                <a:lnTo>
                  <a:pt x="186956" y="610171"/>
                </a:lnTo>
                <a:lnTo>
                  <a:pt x="136802" y="596525"/>
                </a:lnTo>
                <a:lnTo>
                  <a:pt x="95878" y="577598"/>
                </a:lnTo>
                <a:lnTo>
                  <a:pt x="51395" y="527358"/>
                </a:lnTo>
                <a:lnTo>
                  <a:pt x="51014" y="504793"/>
                </a:lnTo>
                <a:lnTo>
                  <a:pt x="61301" y="482955"/>
                </a:lnTo>
                <a:lnTo>
                  <a:pt x="81684" y="462617"/>
                </a:lnTo>
                <a:lnTo>
                  <a:pt x="111593" y="444554"/>
                </a:lnTo>
                <a:lnTo>
                  <a:pt x="55309" y="423347"/>
                </a:lnTo>
                <a:lnTo>
                  <a:pt x="17660" y="396178"/>
                </a:lnTo>
                <a:lnTo>
                  <a:pt x="0" y="365376"/>
                </a:lnTo>
                <a:lnTo>
                  <a:pt x="3681" y="333269"/>
                </a:lnTo>
                <a:lnTo>
                  <a:pt x="30059" y="302187"/>
                </a:lnTo>
                <a:lnTo>
                  <a:pt x="103401" y="267293"/>
                </a:lnTo>
                <a:lnTo>
                  <a:pt x="151003" y="256645"/>
                </a:lnTo>
                <a:lnTo>
                  <a:pt x="203414" y="251260"/>
                </a:lnTo>
                <a:lnTo>
                  <a:pt x="205319" y="248974"/>
                </a:lnTo>
                <a:close/>
              </a:path>
            </a:pathLst>
          </a:custGeom>
          <a:ln w="25908">
            <a:solidFill>
              <a:srgbClr val="974707"/>
            </a:solidFill>
          </a:ln>
        </p:spPr>
        <p:txBody>
          <a:bodyPr wrap="square" lIns="0" tIns="0" rIns="0" bIns="0" rtlCol="0"/>
          <a:lstStyle/>
          <a:p>
            <a:endParaRPr/>
          </a:p>
        </p:txBody>
      </p:sp>
      <p:sp>
        <p:nvSpPr>
          <p:cNvPr id="48" name="object 48"/>
          <p:cNvSpPr/>
          <p:nvPr/>
        </p:nvSpPr>
        <p:spPr>
          <a:xfrm>
            <a:off x="6580378" y="5387213"/>
            <a:ext cx="133350" cy="14604"/>
          </a:xfrm>
          <a:custGeom>
            <a:avLst/>
            <a:gdLst/>
            <a:ahLst/>
            <a:cxnLst/>
            <a:rect l="l" t="t" r="r" b="b"/>
            <a:pathLst>
              <a:path w="133350" h="14604">
                <a:moveTo>
                  <a:pt x="132842" y="13970"/>
                </a:moveTo>
                <a:lnTo>
                  <a:pt x="98172" y="13983"/>
                </a:lnTo>
                <a:lnTo>
                  <a:pt x="64087" y="11604"/>
                </a:lnTo>
                <a:lnTo>
                  <a:pt x="31168" y="6915"/>
                </a:lnTo>
                <a:lnTo>
                  <a:pt x="0" y="0"/>
                </a:lnTo>
              </a:path>
            </a:pathLst>
          </a:custGeom>
          <a:ln w="25908">
            <a:solidFill>
              <a:srgbClr val="974707"/>
            </a:solidFill>
          </a:ln>
        </p:spPr>
        <p:txBody>
          <a:bodyPr wrap="square" lIns="0" tIns="0" rIns="0" bIns="0" rtlCol="0"/>
          <a:lstStyle/>
          <a:p>
            <a:endParaRPr/>
          </a:p>
        </p:txBody>
      </p:sp>
      <p:sp>
        <p:nvSpPr>
          <p:cNvPr id="49" name="object 49"/>
          <p:cNvSpPr/>
          <p:nvPr/>
        </p:nvSpPr>
        <p:spPr>
          <a:xfrm>
            <a:off x="6772402" y="5553709"/>
            <a:ext cx="58419" cy="6985"/>
          </a:xfrm>
          <a:custGeom>
            <a:avLst/>
            <a:gdLst/>
            <a:ahLst/>
            <a:cxnLst/>
            <a:rect l="l" t="t" r="r" b="b"/>
            <a:pathLst>
              <a:path w="58420" h="6985">
                <a:moveTo>
                  <a:pt x="58166" y="0"/>
                </a:moveTo>
                <a:lnTo>
                  <a:pt x="44005" y="2355"/>
                </a:lnTo>
                <a:lnTo>
                  <a:pt x="29559" y="4270"/>
                </a:lnTo>
                <a:lnTo>
                  <a:pt x="14874" y="5732"/>
                </a:lnTo>
                <a:lnTo>
                  <a:pt x="0" y="6730"/>
                </a:lnTo>
              </a:path>
            </a:pathLst>
          </a:custGeom>
          <a:ln w="25908">
            <a:solidFill>
              <a:srgbClr val="974707"/>
            </a:solidFill>
          </a:ln>
        </p:spPr>
        <p:txBody>
          <a:bodyPr wrap="square" lIns="0" tIns="0" rIns="0" bIns="0" rtlCol="0"/>
          <a:lstStyle/>
          <a:p>
            <a:endParaRPr/>
          </a:p>
        </p:txBody>
      </p:sp>
      <p:sp>
        <p:nvSpPr>
          <p:cNvPr id="50" name="object 50"/>
          <p:cNvSpPr/>
          <p:nvPr/>
        </p:nvSpPr>
        <p:spPr>
          <a:xfrm>
            <a:off x="7296404" y="5596635"/>
            <a:ext cx="35560" cy="30480"/>
          </a:xfrm>
          <a:custGeom>
            <a:avLst/>
            <a:gdLst/>
            <a:ahLst/>
            <a:cxnLst/>
            <a:rect l="l" t="t" r="r" b="b"/>
            <a:pathLst>
              <a:path w="35559" h="30479">
                <a:moveTo>
                  <a:pt x="35051" y="30441"/>
                </a:moveTo>
                <a:lnTo>
                  <a:pt x="24985" y="23160"/>
                </a:lnTo>
                <a:lnTo>
                  <a:pt x="15763" y="15649"/>
                </a:lnTo>
                <a:lnTo>
                  <a:pt x="7423" y="7924"/>
                </a:lnTo>
                <a:lnTo>
                  <a:pt x="0" y="0"/>
                </a:lnTo>
              </a:path>
            </a:pathLst>
          </a:custGeom>
          <a:ln w="25908">
            <a:solidFill>
              <a:srgbClr val="974707"/>
            </a:solidFill>
          </a:ln>
        </p:spPr>
        <p:txBody>
          <a:bodyPr wrap="square" lIns="0" tIns="0" rIns="0" bIns="0" rtlCol="0"/>
          <a:lstStyle/>
          <a:p>
            <a:endParaRPr/>
          </a:p>
        </p:txBody>
      </p:sp>
      <p:sp>
        <p:nvSpPr>
          <p:cNvPr id="51" name="object 51"/>
          <p:cNvSpPr/>
          <p:nvPr/>
        </p:nvSpPr>
        <p:spPr>
          <a:xfrm>
            <a:off x="7965313" y="5551170"/>
            <a:ext cx="13970" cy="33655"/>
          </a:xfrm>
          <a:custGeom>
            <a:avLst/>
            <a:gdLst/>
            <a:ahLst/>
            <a:cxnLst/>
            <a:rect l="l" t="t" r="r" b="b"/>
            <a:pathLst>
              <a:path w="13970" h="33654">
                <a:moveTo>
                  <a:pt x="13969" y="0"/>
                </a:moveTo>
                <a:lnTo>
                  <a:pt x="11947" y="8451"/>
                </a:lnTo>
                <a:lnTo>
                  <a:pt x="8937" y="16843"/>
                </a:lnTo>
                <a:lnTo>
                  <a:pt x="4951" y="25163"/>
                </a:lnTo>
                <a:lnTo>
                  <a:pt x="0" y="33400"/>
                </a:lnTo>
              </a:path>
            </a:pathLst>
          </a:custGeom>
          <a:ln w="25908">
            <a:solidFill>
              <a:srgbClr val="974707"/>
            </a:solidFill>
          </a:ln>
        </p:spPr>
        <p:txBody>
          <a:bodyPr wrap="square" lIns="0" tIns="0" rIns="0" bIns="0" rtlCol="0"/>
          <a:lstStyle/>
          <a:p>
            <a:endParaRPr/>
          </a:p>
        </p:txBody>
      </p:sp>
      <p:sp>
        <p:nvSpPr>
          <p:cNvPr id="52" name="object 52"/>
          <p:cNvSpPr/>
          <p:nvPr/>
        </p:nvSpPr>
        <p:spPr>
          <a:xfrm>
            <a:off x="8257413" y="5344795"/>
            <a:ext cx="170815" cy="125095"/>
          </a:xfrm>
          <a:custGeom>
            <a:avLst/>
            <a:gdLst/>
            <a:ahLst/>
            <a:cxnLst/>
            <a:rect l="l" t="t" r="r" b="b"/>
            <a:pathLst>
              <a:path w="170815" h="125095">
                <a:moveTo>
                  <a:pt x="0" y="0"/>
                </a:moveTo>
                <a:lnTo>
                  <a:pt x="58215" y="16762"/>
                </a:lnTo>
                <a:lnTo>
                  <a:pt x="105757" y="38640"/>
                </a:lnTo>
                <a:lnTo>
                  <a:pt x="141247" y="64620"/>
                </a:lnTo>
                <a:lnTo>
                  <a:pt x="163307" y="93691"/>
                </a:lnTo>
                <a:lnTo>
                  <a:pt x="170560" y="124840"/>
                </a:lnTo>
              </a:path>
            </a:pathLst>
          </a:custGeom>
          <a:ln w="25907">
            <a:solidFill>
              <a:srgbClr val="974707"/>
            </a:solidFill>
          </a:ln>
        </p:spPr>
        <p:txBody>
          <a:bodyPr wrap="square" lIns="0" tIns="0" rIns="0" bIns="0" rtlCol="0"/>
          <a:lstStyle/>
          <a:p>
            <a:endParaRPr/>
          </a:p>
        </p:txBody>
      </p:sp>
      <p:sp>
        <p:nvSpPr>
          <p:cNvPr id="53" name="object 53"/>
          <p:cNvSpPr/>
          <p:nvPr/>
        </p:nvSpPr>
        <p:spPr>
          <a:xfrm>
            <a:off x="8583803" y="5211698"/>
            <a:ext cx="76200" cy="46990"/>
          </a:xfrm>
          <a:custGeom>
            <a:avLst/>
            <a:gdLst/>
            <a:ahLst/>
            <a:cxnLst/>
            <a:rect l="l" t="t" r="r" b="b"/>
            <a:pathLst>
              <a:path w="76200" h="46989">
                <a:moveTo>
                  <a:pt x="75946" y="0"/>
                </a:moveTo>
                <a:lnTo>
                  <a:pt x="61525" y="13198"/>
                </a:lnTo>
                <a:lnTo>
                  <a:pt x="43926" y="25479"/>
                </a:lnTo>
                <a:lnTo>
                  <a:pt x="23350" y="36736"/>
                </a:lnTo>
                <a:lnTo>
                  <a:pt x="0" y="46862"/>
                </a:lnTo>
              </a:path>
            </a:pathLst>
          </a:custGeom>
          <a:ln w="25908">
            <a:solidFill>
              <a:srgbClr val="974707"/>
            </a:solidFill>
          </a:ln>
        </p:spPr>
        <p:txBody>
          <a:bodyPr wrap="square" lIns="0" tIns="0" rIns="0" bIns="0" rtlCol="0"/>
          <a:lstStyle/>
          <a:p>
            <a:endParaRPr/>
          </a:p>
        </p:txBody>
      </p:sp>
      <p:sp>
        <p:nvSpPr>
          <p:cNvPr id="54" name="object 54"/>
          <p:cNvSpPr/>
          <p:nvPr/>
        </p:nvSpPr>
        <p:spPr>
          <a:xfrm>
            <a:off x="8477504" y="5038090"/>
            <a:ext cx="4445" cy="22225"/>
          </a:xfrm>
          <a:custGeom>
            <a:avLst/>
            <a:gdLst/>
            <a:ahLst/>
            <a:cxnLst/>
            <a:rect l="l" t="t" r="r" b="b"/>
            <a:pathLst>
              <a:path w="4445" h="22225">
                <a:moveTo>
                  <a:pt x="0" y="0"/>
                </a:moveTo>
                <a:lnTo>
                  <a:pt x="2921" y="7239"/>
                </a:lnTo>
                <a:lnTo>
                  <a:pt x="4191" y="14605"/>
                </a:lnTo>
                <a:lnTo>
                  <a:pt x="4064" y="22098"/>
                </a:lnTo>
              </a:path>
            </a:pathLst>
          </a:custGeom>
          <a:ln w="25908">
            <a:solidFill>
              <a:srgbClr val="974707"/>
            </a:solidFill>
          </a:ln>
        </p:spPr>
        <p:txBody>
          <a:bodyPr wrap="square" lIns="0" tIns="0" rIns="0" bIns="0" rtlCol="0"/>
          <a:lstStyle/>
          <a:p>
            <a:endParaRPr/>
          </a:p>
        </p:txBody>
      </p:sp>
      <p:sp>
        <p:nvSpPr>
          <p:cNvPr id="55" name="object 55"/>
          <p:cNvSpPr/>
          <p:nvPr/>
        </p:nvSpPr>
        <p:spPr>
          <a:xfrm>
            <a:off x="7992491" y="4983988"/>
            <a:ext cx="39370" cy="28575"/>
          </a:xfrm>
          <a:custGeom>
            <a:avLst/>
            <a:gdLst/>
            <a:ahLst/>
            <a:cxnLst/>
            <a:rect l="l" t="t" r="r" b="b"/>
            <a:pathLst>
              <a:path w="39370" h="28575">
                <a:moveTo>
                  <a:pt x="0" y="28193"/>
                </a:moveTo>
                <a:lnTo>
                  <a:pt x="8018" y="20699"/>
                </a:lnTo>
                <a:lnTo>
                  <a:pt x="17192" y="13477"/>
                </a:lnTo>
                <a:lnTo>
                  <a:pt x="27485" y="6566"/>
                </a:lnTo>
                <a:lnTo>
                  <a:pt x="38861" y="0"/>
                </a:lnTo>
              </a:path>
            </a:pathLst>
          </a:custGeom>
          <a:ln w="25908">
            <a:solidFill>
              <a:srgbClr val="974707"/>
            </a:solidFill>
          </a:ln>
        </p:spPr>
        <p:txBody>
          <a:bodyPr wrap="square" lIns="0" tIns="0" rIns="0" bIns="0" rtlCol="0"/>
          <a:lstStyle/>
          <a:p>
            <a:endParaRPr/>
          </a:p>
        </p:txBody>
      </p:sp>
      <p:sp>
        <p:nvSpPr>
          <p:cNvPr id="56" name="object 56"/>
          <p:cNvSpPr/>
          <p:nvPr/>
        </p:nvSpPr>
        <p:spPr>
          <a:xfrm>
            <a:off x="7628508" y="5001386"/>
            <a:ext cx="19050" cy="24765"/>
          </a:xfrm>
          <a:custGeom>
            <a:avLst/>
            <a:gdLst/>
            <a:ahLst/>
            <a:cxnLst/>
            <a:rect l="l" t="t" r="r" b="b"/>
            <a:pathLst>
              <a:path w="19050" h="24764">
                <a:moveTo>
                  <a:pt x="0" y="24256"/>
                </a:moveTo>
                <a:lnTo>
                  <a:pt x="3474" y="18020"/>
                </a:lnTo>
                <a:lnTo>
                  <a:pt x="7794" y="11890"/>
                </a:lnTo>
                <a:lnTo>
                  <a:pt x="12948" y="5879"/>
                </a:lnTo>
                <a:lnTo>
                  <a:pt x="18923" y="0"/>
                </a:lnTo>
              </a:path>
            </a:pathLst>
          </a:custGeom>
          <a:ln w="25908">
            <a:solidFill>
              <a:srgbClr val="974707"/>
            </a:solidFill>
          </a:ln>
        </p:spPr>
        <p:txBody>
          <a:bodyPr wrap="square" lIns="0" tIns="0" rIns="0" bIns="0" rtlCol="0"/>
          <a:lstStyle/>
          <a:p>
            <a:endParaRPr/>
          </a:p>
        </p:txBody>
      </p:sp>
      <p:sp>
        <p:nvSpPr>
          <p:cNvPr id="57" name="object 57"/>
          <p:cNvSpPr/>
          <p:nvPr/>
        </p:nvSpPr>
        <p:spPr>
          <a:xfrm>
            <a:off x="7201534" y="5033898"/>
            <a:ext cx="68580" cy="24130"/>
          </a:xfrm>
          <a:custGeom>
            <a:avLst/>
            <a:gdLst/>
            <a:ahLst/>
            <a:cxnLst/>
            <a:rect l="l" t="t" r="r" b="b"/>
            <a:pathLst>
              <a:path w="68579" h="24129">
                <a:moveTo>
                  <a:pt x="0" y="0"/>
                </a:moveTo>
                <a:lnTo>
                  <a:pt x="18210" y="5208"/>
                </a:lnTo>
                <a:lnTo>
                  <a:pt x="35671" y="10906"/>
                </a:lnTo>
                <a:lnTo>
                  <a:pt x="52345" y="17055"/>
                </a:lnTo>
                <a:lnTo>
                  <a:pt x="68199" y="23621"/>
                </a:lnTo>
              </a:path>
            </a:pathLst>
          </a:custGeom>
          <a:ln w="25908">
            <a:solidFill>
              <a:srgbClr val="974707"/>
            </a:solidFill>
          </a:ln>
        </p:spPr>
        <p:txBody>
          <a:bodyPr wrap="square" lIns="0" tIns="0" rIns="0" bIns="0" rtlCol="0"/>
          <a:lstStyle/>
          <a:p>
            <a:endParaRPr/>
          </a:p>
        </p:txBody>
      </p:sp>
      <p:sp>
        <p:nvSpPr>
          <p:cNvPr id="58" name="object 58"/>
          <p:cNvSpPr/>
          <p:nvPr/>
        </p:nvSpPr>
        <p:spPr>
          <a:xfrm>
            <a:off x="6671691" y="5194553"/>
            <a:ext cx="12065" cy="24765"/>
          </a:xfrm>
          <a:custGeom>
            <a:avLst/>
            <a:gdLst/>
            <a:ahLst/>
            <a:cxnLst/>
            <a:rect l="l" t="t" r="r" b="b"/>
            <a:pathLst>
              <a:path w="12065" h="24764">
                <a:moveTo>
                  <a:pt x="11937" y="24765"/>
                </a:moveTo>
                <a:lnTo>
                  <a:pt x="8126" y="18645"/>
                </a:lnTo>
                <a:lnTo>
                  <a:pt x="4873" y="12477"/>
                </a:lnTo>
                <a:lnTo>
                  <a:pt x="2168" y="6262"/>
                </a:lnTo>
                <a:lnTo>
                  <a:pt x="0" y="0"/>
                </a:lnTo>
              </a:path>
            </a:pathLst>
          </a:custGeom>
          <a:ln w="25908">
            <a:solidFill>
              <a:srgbClr val="974707"/>
            </a:solidFill>
          </a:ln>
        </p:spPr>
        <p:txBody>
          <a:bodyPr wrap="square" lIns="0" tIns="0" rIns="0" bIns="0" rtlCol="0"/>
          <a:lstStyle/>
          <a:p>
            <a:endParaRPr/>
          </a:p>
        </p:txBody>
      </p:sp>
      <p:sp>
        <p:nvSpPr>
          <p:cNvPr id="59" name="object 59"/>
          <p:cNvSpPr txBox="1"/>
          <p:nvPr/>
        </p:nvSpPr>
        <p:spPr>
          <a:xfrm>
            <a:off x="6957186" y="5021326"/>
            <a:ext cx="1125220" cy="561340"/>
          </a:xfrm>
          <a:prstGeom prst="rect">
            <a:avLst/>
          </a:prstGeom>
        </p:spPr>
        <p:txBody>
          <a:bodyPr vert="horz" wrap="square" lIns="0" tIns="0" rIns="0" bIns="0" rtlCol="0">
            <a:spAutoFit/>
          </a:bodyPr>
          <a:lstStyle/>
          <a:p>
            <a:pPr marL="166370" marR="5080" indent="-154305">
              <a:lnSpc>
                <a:spcPct val="100000"/>
              </a:lnSpc>
            </a:pPr>
            <a:r>
              <a:rPr sz="1800" b="1" spc="-10" dirty="0">
                <a:solidFill>
                  <a:srgbClr val="F8FAFB"/>
                </a:solidFill>
                <a:latin typeface="Gill Sans MT"/>
                <a:cs typeface="Gill Sans MT"/>
              </a:rPr>
              <a:t>d</a:t>
            </a:r>
            <a:r>
              <a:rPr sz="1800" b="1" dirty="0">
                <a:solidFill>
                  <a:srgbClr val="F8FAFB"/>
                </a:solidFill>
                <a:latin typeface="Gill Sans MT"/>
                <a:cs typeface="Gill Sans MT"/>
              </a:rPr>
              <a:t>isposa</a:t>
            </a:r>
            <a:r>
              <a:rPr sz="1800" b="1" spc="-20" dirty="0">
                <a:solidFill>
                  <a:srgbClr val="F8FAFB"/>
                </a:solidFill>
                <a:latin typeface="Gill Sans MT"/>
                <a:cs typeface="Gill Sans MT"/>
              </a:rPr>
              <a:t>b</a:t>
            </a:r>
            <a:r>
              <a:rPr sz="1800" b="1" dirty="0">
                <a:solidFill>
                  <a:srgbClr val="F8FAFB"/>
                </a:solidFill>
                <a:latin typeface="Gill Sans MT"/>
                <a:cs typeface="Gill Sans MT"/>
              </a:rPr>
              <a:t>le  income</a:t>
            </a:r>
            <a:endParaRPr sz="1800">
              <a:latin typeface="Gill Sans MT"/>
              <a:cs typeface="Gill Sans MT"/>
            </a:endParaRPr>
          </a:p>
        </p:txBody>
      </p:sp>
      <p:sp>
        <p:nvSpPr>
          <p:cNvPr id="60" name="object 60"/>
          <p:cNvSpPr/>
          <p:nvPr/>
        </p:nvSpPr>
        <p:spPr>
          <a:xfrm>
            <a:off x="3761956" y="4946020"/>
            <a:ext cx="1492885" cy="755650"/>
          </a:xfrm>
          <a:custGeom>
            <a:avLst/>
            <a:gdLst/>
            <a:ahLst/>
            <a:cxnLst/>
            <a:rect l="l" t="t" r="r" b="b"/>
            <a:pathLst>
              <a:path w="1492885" h="755650">
                <a:moveTo>
                  <a:pt x="956520" y="684105"/>
                </a:moveTo>
                <a:lnTo>
                  <a:pt x="569759" y="684105"/>
                </a:lnTo>
                <a:lnTo>
                  <a:pt x="594953" y="705785"/>
                </a:lnTo>
                <a:lnTo>
                  <a:pt x="624909" y="724042"/>
                </a:lnTo>
                <a:lnTo>
                  <a:pt x="658913" y="738510"/>
                </a:lnTo>
                <a:lnTo>
                  <a:pt x="696251" y="748825"/>
                </a:lnTo>
                <a:lnTo>
                  <a:pt x="749238" y="755463"/>
                </a:lnTo>
                <a:lnTo>
                  <a:pt x="801334" y="753688"/>
                </a:lnTo>
                <a:lnTo>
                  <a:pt x="850793" y="744146"/>
                </a:lnTo>
                <a:lnTo>
                  <a:pt x="895869" y="727483"/>
                </a:lnTo>
                <a:lnTo>
                  <a:pt x="934815" y="704343"/>
                </a:lnTo>
                <a:lnTo>
                  <a:pt x="956520" y="684105"/>
                </a:lnTo>
                <a:close/>
              </a:path>
              <a:path w="1492885" h="755650">
                <a:moveTo>
                  <a:pt x="373578" y="66112"/>
                </a:moveTo>
                <a:lnTo>
                  <a:pt x="334682" y="67558"/>
                </a:lnTo>
                <a:lnTo>
                  <a:pt x="282475" y="76724"/>
                </a:lnTo>
                <a:lnTo>
                  <a:pt x="236161" y="93262"/>
                </a:lnTo>
                <a:lnTo>
                  <a:pt x="196939" y="116088"/>
                </a:lnTo>
                <a:lnTo>
                  <a:pt x="166005" y="144114"/>
                </a:lnTo>
                <a:lnTo>
                  <a:pt x="144558" y="176254"/>
                </a:lnTo>
                <a:lnTo>
                  <a:pt x="133794" y="211423"/>
                </a:lnTo>
                <a:lnTo>
                  <a:pt x="134911" y="248533"/>
                </a:lnTo>
                <a:lnTo>
                  <a:pt x="133641" y="250819"/>
                </a:lnTo>
                <a:lnTo>
                  <a:pt x="67728" y="266853"/>
                </a:lnTo>
                <a:lnTo>
                  <a:pt x="19341" y="301746"/>
                </a:lnTo>
                <a:lnTo>
                  <a:pt x="0" y="340851"/>
                </a:lnTo>
                <a:lnTo>
                  <a:pt x="3673" y="380645"/>
                </a:lnTo>
                <a:lnTo>
                  <a:pt x="28610" y="416582"/>
                </a:lnTo>
                <a:lnTo>
                  <a:pt x="73062" y="444113"/>
                </a:lnTo>
                <a:lnTo>
                  <a:pt x="53387" y="462177"/>
                </a:lnTo>
                <a:lnTo>
                  <a:pt x="39963" y="482515"/>
                </a:lnTo>
                <a:lnTo>
                  <a:pt x="33182" y="504353"/>
                </a:lnTo>
                <a:lnTo>
                  <a:pt x="33438" y="526917"/>
                </a:lnTo>
                <a:lnTo>
                  <a:pt x="52018" y="565984"/>
                </a:lnTo>
                <a:lnTo>
                  <a:pt x="89683" y="596085"/>
                </a:lnTo>
                <a:lnTo>
                  <a:pt x="141041" y="614303"/>
                </a:lnTo>
                <a:lnTo>
                  <a:pt x="200697" y="617722"/>
                </a:lnTo>
                <a:lnTo>
                  <a:pt x="202602" y="619881"/>
                </a:lnTo>
                <a:lnTo>
                  <a:pt x="235856" y="650963"/>
                </a:lnTo>
                <a:lnTo>
                  <a:pt x="275008" y="675108"/>
                </a:lnTo>
                <a:lnTo>
                  <a:pt x="319470" y="693204"/>
                </a:lnTo>
                <a:lnTo>
                  <a:pt x="367766" y="705000"/>
                </a:lnTo>
                <a:lnTo>
                  <a:pt x="418419" y="710241"/>
                </a:lnTo>
                <a:lnTo>
                  <a:pt x="469953" y="708675"/>
                </a:lnTo>
                <a:lnTo>
                  <a:pt x="520892" y="700047"/>
                </a:lnTo>
                <a:lnTo>
                  <a:pt x="569759" y="684105"/>
                </a:lnTo>
                <a:lnTo>
                  <a:pt x="956520" y="684105"/>
                </a:lnTo>
                <a:lnTo>
                  <a:pt x="965886" y="675373"/>
                </a:lnTo>
                <a:lnTo>
                  <a:pt x="987335" y="641217"/>
                </a:lnTo>
                <a:lnTo>
                  <a:pt x="1197840" y="641217"/>
                </a:lnTo>
                <a:lnTo>
                  <a:pt x="1233477" y="622571"/>
                </a:lnTo>
                <a:lnTo>
                  <a:pt x="1265056" y="594878"/>
                </a:lnTo>
                <a:lnTo>
                  <a:pt x="1285586" y="562095"/>
                </a:lnTo>
                <a:lnTo>
                  <a:pt x="1293151" y="525520"/>
                </a:lnTo>
                <a:lnTo>
                  <a:pt x="1322599" y="521274"/>
                </a:lnTo>
                <a:lnTo>
                  <a:pt x="1377733" y="505304"/>
                </a:lnTo>
                <a:lnTo>
                  <a:pt x="1446996" y="463090"/>
                </a:lnTo>
                <a:lnTo>
                  <a:pt x="1476963" y="426719"/>
                </a:lnTo>
                <a:lnTo>
                  <a:pt x="1492240" y="386821"/>
                </a:lnTo>
                <a:lnTo>
                  <a:pt x="1492414" y="345557"/>
                </a:lnTo>
                <a:lnTo>
                  <a:pt x="1477074" y="305090"/>
                </a:lnTo>
                <a:lnTo>
                  <a:pt x="1445805" y="267583"/>
                </a:lnTo>
                <a:lnTo>
                  <a:pt x="1449107" y="262122"/>
                </a:lnTo>
                <a:lnTo>
                  <a:pt x="1452028" y="256534"/>
                </a:lnTo>
                <a:lnTo>
                  <a:pt x="1454187" y="250819"/>
                </a:lnTo>
                <a:lnTo>
                  <a:pt x="1460455" y="210312"/>
                </a:lnTo>
                <a:lnTo>
                  <a:pt x="1448520" y="171876"/>
                </a:lnTo>
                <a:lnTo>
                  <a:pt x="1420510" y="138074"/>
                </a:lnTo>
                <a:lnTo>
                  <a:pt x="1378552" y="111465"/>
                </a:lnTo>
                <a:lnTo>
                  <a:pt x="1324774" y="94609"/>
                </a:lnTo>
                <a:lnTo>
                  <a:pt x="1322222" y="88132"/>
                </a:lnTo>
                <a:lnTo>
                  <a:pt x="484288" y="88132"/>
                </a:lnTo>
                <a:lnTo>
                  <a:pt x="449179" y="76506"/>
                </a:lnTo>
                <a:lnTo>
                  <a:pt x="412009" y="69130"/>
                </a:lnTo>
                <a:lnTo>
                  <a:pt x="373578" y="66112"/>
                </a:lnTo>
                <a:close/>
              </a:path>
              <a:path w="1492885" h="755650">
                <a:moveTo>
                  <a:pt x="1197840" y="641217"/>
                </a:moveTo>
                <a:lnTo>
                  <a:pt x="987335" y="641217"/>
                </a:lnTo>
                <a:lnTo>
                  <a:pt x="1011610" y="650132"/>
                </a:lnTo>
                <a:lnTo>
                  <a:pt x="1037326" y="656635"/>
                </a:lnTo>
                <a:lnTo>
                  <a:pt x="1064113" y="660652"/>
                </a:lnTo>
                <a:lnTo>
                  <a:pt x="1091602" y="662109"/>
                </a:lnTo>
                <a:lnTo>
                  <a:pt x="1144835" y="657486"/>
                </a:lnTo>
                <a:lnTo>
                  <a:pt x="1192765" y="643873"/>
                </a:lnTo>
                <a:lnTo>
                  <a:pt x="1197840" y="641217"/>
                </a:lnTo>
                <a:close/>
              </a:path>
              <a:path w="1492885" h="755650">
                <a:moveTo>
                  <a:pt x="639604" y="20672"/>
                </a:moveTo>
                <a:lnTo>
                  <a:pt x="593127" y="26156"/>
                </a:lnTo>
                <a:lnTo>
                  <a:pt x="550164" y="39557"/>
                </a:lnTo>
                <a:lnTo>
                  <a:pt x="513091" y="60381"/>
                </a:lnTo>
                <a:lnTo>
                  <a:pt x="484288" y="88132"/>
                </a:lnTo>
                <a:lnTo>
                  <a:pt x="1322222" y="88132"/>
                </a:lnTo>
                <a:lnTo>
                  <a:pt x="1317210" y="75409"/>
                </a:lnTo>
                <a:lnTo>
                  <a:pt x="1305026" y="57494"/>
                </a:lnTo>
                <a:lnTo>
                  <a:pt x="1304672" y="57144"/>
                </a:lnTo>
                <a:lnTo>
                  <a:pt x="776388" y="57144"/>
                </a:lnTo>
                <a:lnTo>
                  <a:pt x="766540" y="50929"/>
                </a:lnTo>
                <a:lnTo>
                  <a:pt x="756084" y="45238"/>
                </a:lnTo>
                <a:lnTo>
                  <a:pt x="745081" y="40071"/>
                </a:lnTo>
                <a:lnTo>
                  <a:pt x="733589" y="35427"/>
                </a:lnTo>
                <a:lnTo>
                  <a:pt x="687218" y="23598"/>
                </a:lnTo>
                <a:lnTo>
                  <a:pt x="639604" y="20672"/>
                </a:lnTo>
                <a:close/>
              </a:path>
              <a:path w="1492885" h="755650">
                <a:moveTo>
                  <a:pt x="932669" y="594"/>
                </a:moveTo>
                <a:lnTo>
                  <a:pt x="886025" y="1046"/>
                </a:lnTo>
                <a:lnTo>
                  <a:pt x="842215" y="11130"/>
                </a:lnTo>
                <a:lnTo>
                  <a:pt x="804562" y="30083"/>
                </a:lnTo>
                <a:lnTo>
                  <a:pt x="776388" y="57144"/>
                </a:lnTo>
                <a:lnTo>
                  <a:pt x="1304672" y="57144"/>
                </a:lnTo>
                <a:lnTo>
                  <a:pt x="1288555" y="41246"/>
                </a:lnTo>
                <a:lnTo>
                  <a:pt x="1287494" y="40507"/>
                </a:lnTo>
                <a:lnTo>
                  <a:pt x="1031404" y="40507"/>
                </a:lnTo>
                <a:lnTo>
                  <a:pt x="1020189" y="31449"/>
                </a:lnTo>
                <a:lnTo>
                  <a:pt x="1007592" y="23378"/>
                </a:lnTo>
                <a:lnTo>
                  <a:pt x="993757" y="16379"/>
                </a:lnTo>
                <a:lnTo>
                  <a:pt x="978826" y="10535"/>
                </a:lnTo>
                <a:lnTo>
                  <a:pt x="932669" y="594"/>
                </a:lnTo>
                <a:close/>
              </a:path>
              <a:path w="1492885" h="755650">
                <a:moveTo>
                  <a:pt x="1171509" y="0"/>
                </a:moveTo>
                <a:lnTo>
                  <a:pt x="1120255" y="2905"/>
                </a:lnTo>
                <a:lnTo>
                  <a:pt x="1072251" y="16479"/>
                </a:lnTo>
                <a:lnTo>
                  <a:pt x="1031404" y="40507"/>
                </a:lnTo>
                <a:lnTo>
                  <a:pt x="1287494" y="40507"/>
                </a:lnTo>
                <a:lnTo>
                  <a:pt x="1268132" y="27045"/>
                </a:lnTo>
                <a:lnTo>
                  <a:pt x="1222103" y="7975"/>
                </a:lnTo>
                <a:lnTo>
                  <a:pt x="1171509" y="0"/>
                </a:lnTo>
                <a:close/>
              </a:path>
            </a:pathLst>
          </a:custGeom>
          <a:solidFill>
            <a:srgbClr val="F68528"/>
          </a:solidFill>
        </p:spPr>
        <p:txBody>
          <a:bodyPr wrap="square" lIns="0" tIns="0" rIns="0" bIns="0" rtlCol="0"/>
          <a:lstStyle/>
          <a:p>
            <a:endParaRPr/>
          </a:p>
        </p:txBody>
      </p:sp>
      <p:sp>
        <p:nvSpPr>
          <p:cNvPr id="61" name="object 61"/>
          <p:cNvSpPr/>
          <p:nvPr/>
        </p:nvSpPr>
        <p:spPr>
          <a:xfrm>
            <a:off x="3761956" y="4946020"/>
            <a:ext cx="1492885" cy="755650"/>
          </a:xfrm>
          <a:custGeom>
            <a:avLst/>
            <a:gdLst/>
            <a:ahLst/>
            <a:cxnLst/>
            <a:rect l="l" t="t" r="r" b="b"/>
            <a:pathLst>
              <a:path w="1492885" h="755650">
                <a:moveTo>
                  <a:pt x="134911" y="248533"/>
                </a:moveTo>
                <a:lnTo>
                  <a:pt x="144558" y="176254"/>
                </a:lnTo>
                <a:lnTo>
                  <a:pt x="166005" y="144114"/>
                </a:lnTo>
                <a:lnTo>
                  <a:pt x="196939" y="116088"/>
                </a:lnTo>
                <a:lnTo>
                  <a:pt x="236161" y="93262"/>
                </a:lnTo>
                <a:lnTo>
                  <a:pt x="282475" y="76724"/>
                </a:lnTo>
                <a:lnTo>
                  <a:pt x="334682" y="67558"/>
                </a:lnTo>
                <a:lnTo>
                  <a:pt x="373578" y="66112"/>
                </a:lnTo>
                <a:lnTo>
                  <a:pt x="412009" y="69130"/>
                </a:lnTo>
                <a:lnTo>
                  <a:pt x="449179" y="76506"/>
                </a:lnTo>
                <a:lnTo>
                  <a:pt x="484288" y="88132"/>
                </a:lnTo>
                <a:lnTo>
                  <a:pt x="513091" y="60381"/>
                </a:lnTo>
                <a:lnTo>
                  <a:pt x="550164" y="39557"/>
                </a:lnTo>
                <a:lnTo>
                  <a:pt x="593127" y="26156"/>
                </a:lnTo>
                <a:lnTo>
                  <a:pt x="639604" y="20672"/>
                </a:lnTo>
                <a:lnTo>
                  <a:pt x="687218" y="23598"/>
                </a:lnTo>
                <a:lnTo>
                  <a:pt x="733589" y="35427"/>
                </a:lnTo>
                <a:lnTo>
                  <a:pt x="776388" y="57144"/>
                </a:lnTo>
                <a:lnTo>
                  <a:pt x="804562" y="30083"/>
                </a:lnTo>
                <a:lnTo>
                  <a:pt x="842215" y="11130"/>
                </a:lnTo>
                <a:lnTo>
                  <a:pt x="886025" y="1046"/>
                </a:lnTo>
                <a:lnTo>
                  <a:pt x="932669" y="594"/>
                </a:lnTo>
                <a:lnTo>
                  <a:pt x="978826" y="10535"/>
                </a:lnTo>
                <a:lnTo>
                  <a:pt x="993757" y="16379"/>
                </a:lnTo>
                <a:lnTo>
                  <a:pt x="1007592" y="23378"/>
                </a:lnTo>
                <a:lnTo>
                  <a:pt x="1020189" y="31449"/>
                </a:lnTo>
                <a:lnTo>
                  <a:pt x="1031404" y="40507"/>
                </a:lnTo>
                <a:lnTo>
                  <a:pt x="1072251" y="16479"/>
                </a:lnTo>
                <a:lnTo>
                  <a:pt x="1120255" y="2905"/>
                </a:lnTo>
                <a:lnTo>
                  <a:pt x="1171509" y="0"/>
                </a:lnTo>
                <a:lnTo>
                  <a:pt x="1222103" y="7975"/>
                </a:lnTo>
                <a:lnTo>
                  <a:pt x="1268132" y="27045"/>
                </a:lnTo>
                <a:lnTo>
                  <a:pt x="1305026" y="57494"/>
                </a:lnTo>
                <a:lnTo>
                  <a:pt x="1324774" y="94609"/>
                </a:lnTo>
                <a:lnTo>
                  <a:pt x="1378552" y="111465"/>
                </a:lnTo>
                <a:lnTo>
                  <a:pt x="1420510" y="138074"/>
                </a:lnTo>
                <a:lnTo>
                  <a:pt x="1448520" y="171876"/>
                </a:lnTo>
                <a:lnTo>
                  <a:pt x="1460455" y="210312"/>
                </a:lnTo>
                <a:lnTo>
                  <a:pt x="1454187" y="250819"/>
                </a:lnTo>
                <a:lnTo>
                  <a:pt x="1452028" y="256534"/>
                </a:lnTo>
                <a:lnTo>
                  <a:pt x="1449107" y="262122"/>
                </a:lnTo>
                <a:lnTo>
                  <a:pt x="1445805" y="267583"/>
                </a:lnTo>
                <a:lnTo>
                  <a:pt x="1477074" y="305090"/>
                </a:lnTo>
                <a:lnTo>
                  <a:pt x="1492414" y="345557"/>
                </a:lnTo>
                <a:lnTo>
                  <a:pt x="1492240" y="386821"/>
                </a:lnTo>
                <a:lnTo>
                  <a:pt x="1476963" y="426719"/>
                </a:lnTo>
                <a:lnTo>
                  <a:pt x="1446996" y="463090"/>
                </a:lnTo>
                <a:lnTo>
                  <a:pt x="1402752" y="493770"/>
                </a:lnTo>
                <a:lnTo>
                  <a:pt x="1350904" y="514503"/>
                </a:lnTo>
                <a:lnTo>
                  <a:pt x="1293151" y="525520"/>
                </a:lnTo>
                <a:lnTo>
                  <a:pt x="1285586" y="562095"/>
                </a:lnTo>
                <a:lnTo>
                  <a:pt x="1265056" y="594878"/>
                </a:lnTo>
                <a:lnTo>
                  <a:pt x="1233477" y="622571"/>
                </a:lnTo>
                <a:lnTo>
                  <a:pt x="1192765" y="643873"/>
                </a:lnTo>
                <a:lnTo>
                  <a:pt x="1144835" y="657486"/>
                </a:lnTo>
                <a:lnTo>
                  <a:pt x="1091602" y="662109"/>
                </a:lnTo>
                <a:lnTo>
                  <a:pt x="1064113" y="660652"/>
                </a:lnTo>
                <a:lnTo>
                  <a:pt x="1037326" y="656635"/>
                </a:lnTo>
                <a:lnTo>
                  <a:pt x="1011610" y="650132"/>
                </a:lnTo>
                <a:lnTo>
                  <a:pt x="987335" y="641217"/>
                </a:lnTo>
                <a:lnTo>
                  <a:pt x="965886" y="675373"/>
                </a:lnTo>
                <a:lnTo>
                  <a:pt x="934815" y="704343"/>
                </a:lnTo>
                <a:lnTo>
                  <a:pt x="895869" y="727483"/>
                </a:lnTo>
                <a:lnTo>
                  <a:pt x="850793" y="744146"/>
                </a:lnTo>
                <a:lnTo>
                  <a:pt x="801334" y="753688"/>
                </a:lnTo>
                <a:lnTo>
                  <a:pt x="749238" y="755463"/>
                </a:lnTo>
                <a:lnTo>
                  <a:pt x="696251" y="748825"/>
                </a:lnTo>
                <a:lnTo>
                  <a:pt x="658913" y="738510"/>
                </a:lnTo>
                <a:lnTo>
                  <a:pt x="624909" y="724042"/>
                </a:lnTo>
                <a:lnTo>
                  <a:pt x="594953" y="705785"/>
                </a:lnTo>
                <a:lnTo>
                  <a:pt x="569759" y="684105"/>
                </a:lnTo>
                <a:lnTo>
                  <a:pt x="520892" y="700047"/>
                </a:lnTo>
                <a:lnTo>
                  <a:pt x="469953" y="708675"/>
                </a:lnTo>
                <a:lnTo>
                  <a:pt x="418419" y="710241"/>
                </a:lnTo>
                <a:lnTo>
                  <a:pt x="367766" y="705000"/>
                </a:lnTo>
                <a:lnTo>
                  <a:pt x="319470" y="693204"/>
                </a:lnTo>
                <a:lnTo>
                  <a:pt x="275008" y="675108"/>
                </a:lnTo>
                <a:lnTo>
                  <a:pt x="235856" y="650963"/>
                </a:lnTo>
                <a:lnTo>
                  <a:pt x="203491" y="621024"/>
                </a:lnTo>
                <a:lnTo>
                  <a:pt x="202602" y="619881"/>
                </a:lnTo>
                <a:lnTo>
                  <a:pt x="201713" y="618865"/>
                </a:lnTo>
                <a:lnTo>
                  <a:pt x="200697" y="617722"/>
                </a:lnTo>
                <a:lnTo>
                  <a:pt x="141041" y="614303"/>
                </a:lnTo>
                <a:lnTo>
                  <a:pt x="89683" y="596085"/>
                </a:lnTo>
                <a:lnTo>
                  <a:pt x="52018" y="565984"/>
                </a:lnTo>
                <a:lnTo>
                  <a:pt x="33438" y="526917"/>
                </a:lnTo>
                <a:lnTo>
                  <a:pt x="33182" y="504353"/>
                </a:lnTo>
                <a:lnTo>
                  <a:pt x="39963" y="482515"/>
                </a:lnTo>
                <a:lnTo>
                  <a:pt x="53387" y="462177"/>
                </a:lnTo>
                <a:lnTo>
                  <a:pt x="73062" y="444113"/>
                </a:lnTo>
                <a:lnTo>
                  <a:pt x="28610" y="416582"/>
                </a:lnTo>
                <a:lnTo>
                  <a:pt x="3673" y="380645"/>
                </a:lnTo>
                <a:lnTo>
                  <a:pt x="0" y="340851"/>
                </a:lnTo>
                <a:lnTo>
                  <a:pt x="19341" y="301746"/>
                </a:lnTo>
                <a:lnTo>
                  <a:pt x="40737" y="282216"/>
                </a:lnTo>
                <a:lnTo>
                  <a:pt x="67728" y="266853"/>
                </a:lnTo>
                <a:lnTo>
                  <a:pt x="99101" y="256205"/>
                </a:lnTo>
                <a:lnTo>
                  <a:pt x="133641" y="250819"/>
                </a:lnTo>
                <a:lnTo>
                  <a:pt x="134911" y="248533"/>
                </a:lnTo>
                <a:close/>
              </a:path>
            </a:pathLst>
          </a:custGeom>
          <a:ln w="25908">
            <a:solidFill>
              <a:srgbClr val="974707"/>
            </a:solidFill>
          </a:ln>
        </p:spPr>
        <p:txBody>
          <a:bodyPr wrap="square" lIns="0" tIns="0" rIns="0" bIns="0" rtlCol="0"/>
          <a:lstStyle/>
          <a:p>
            <a:endParaRPr/>
          </a:p>
        </p:txBody>
      </p:sp>
      <p:sp>
        <p:nvSpPr>
          <p:cNvPr id="62" name="object 62"/>
          <p:cNvSpPr/>
          <p:nvPr/>
        </p:nvSpPr>
        <p:spPr>
          <a:xfrm>
            <a:off x="3836670" y="5387213"/>
            <a:ext cx="87630" cy="14604"/>
          </a:xfrm>
          <a:custGeom>
            <a:avLst/>
            <a:gdLst/>
            <a:ahLst/>
            <a:cxnLst/>
            <a:rect l="l" t="t" r="r" b="b"/>
            <a:pathLst>
              <a:path w="87629" h="14604">
                <a:moveTo>
                  <a:pt x="87629" y="13970"/>
                </a:moveTo>
                <a:lnTo>
                  <a:pt x="64740" y="13983"/>
                </a:lnTo>
                <a:lnTo>
                  <a:pt x="42243" y="11604"/>
                </a:lnTo>
                <a:lnTo>
                  <a:pt x="20532" y="6915"/>
                </a:lnTo>
                <a:lnTo>
                  <a:pt x="0" y="0"/>
                </a:lnTo>
              </a:path>
            </a:pathLst>
          </a:custGeom>
          <a:ln w="25908">
            <a:solidFill>
              <a:srgbClr val="974707"/>
            </a:solidFill>
          </a:ln>
        </p:spPr>
        <p:txBody>
          <a:bodyPr wrap="square" lIns="0" tIns="0" rIns="0" bIns="0" rtlCol="0"/>
          <a:lstStyle/>
          <a:p>
            <a:endParaRPr/>
          </a:p>
        </p:txBody>
      </p:sp>
      <p:sp>
        <p:nvSpPr>
          <p:cNvPr id="63" name="object 63"/>
          <p:cNvSpPr/>
          <p:nvPr/>
        </p:nvSpPr>
        <p:spPr>
          <a:xfrm>
            <a:off x="3963161" y="5553709"/>
            <a:ext cx="38735" cy="6985"/>
          </a:xfrm>
          <a:custGeom>
            <a:avLst/>
            <a:gdLst/>
            <a:ahLst/>
            <a:cxnLst/>
            <a:rect l="l" t="t" r="r" b="b"/>
            <a:pathLst>
              <a:path w="38735" h="6985">
                <a:moveTo>
                  <a:pt x="38353" y="0"/>
                </a:moveTo>
                <a:lnTo>
                  <a:pt x="29021" y="2355"/>
                </a:lnTo>
                <a:lnTo>
                  <a:pt x="19510" y="4270"/>
                </a:lnTo>
                <a:lnTo>
                  <a:pt x="9832" y="5732"/>
                </a:lnTo>
                <a:lnTo>
                  <a:pt x="0" y="6730"/>
                </a:lnTo>
              </a:path>
            </a:pathLst>
          </a:custGeom>
          <a:ln w="25908">
            <a:solidFill>
              <a:srgbClr val="974707"/>
            </a:solidFill>
          </a:ln>
        </p:spPr>
        <p:txBody>
          <a:bodyPr wrap="square" lIns="0" tIns="0" rIns="0" bIns="0" rtlCol="0"/>
          <a:lstStyle/>
          <a:p>
            <a:endParaRPr/>
          </a:p>
        </p:txBody>
      </p:sp>
      <p:sp>
        <p:nvSpPr>
          <p:cNvPr id="64" name="object 64"/>
          <p:cNvSpPr/>
          <p:nvPr/>
        </p:nvSpPr>
        <p:spPr>
          <a:xfrm>
            <a:off x="4308602" y="5596635"/>
            <a:ext cx="23495" cy="30480"/>
          </a:xfrm>
          <a:custGeom>
            <a:avLst/>
            <a:gdLst/>
            <a:ahLst/>
            <a:cxnLst/>
            <a:rect l="l" t="t" r="r" b="b"/>
            <a:pathLst>
              <a:path w="23495" h="30479">
                <a:moveTo>
                  <a:pt x="23113" y="30441"/>
                </a:moveTo>
                <a:lnTo>
                  <a:pt x="16448" y="23160"/>
                </a:lnTo>
                <a:lnTo>
                  <a:pt x="10366" y="15649"/>
                </a:lnTo>
                <a:lnTo>
                  <a:pt x="4879" y="7924"/>
                </a:lnTo>
                <a:lnTo>
                  <a:pt x="0" y="0"/>
                </a:lnTo>
              </a:path>
            </a:pathLst>
          </a:custGeom>
          <a:ln w="25908">
            <a:solidFill>
              <a:srgbClr val="974707"/>
            </a:solidFill>
          </a:ln>
        </p:spPr>
        <p:txBody>
          <a:bodyPr wrap="square" lIns="0" tIns="0" rIns="0" bIns="0" rtlCol="0"/>
          <a:lstStyle/>
          <a:p>
            <a:endParaRPr/>
          </a:p>
        </p:txBody>
      </p:sp>
      <p:sp>
        <p:nvSpPr>
          <p:cNvPr id="65" name="object 65"/>
          <p:cNvSpPr/>
          <p:nvPr/>
        </p:nvSpPr>
        <p:spPr>
          <a:xfrm>
            <a:off x="4749419" y="5551170"/>
            <a:ext cx="9525" cy="33655"/>
          </a:xfrm>
          <a:custGeom>
            <a:avLst/>
            <a:gdLst/>
            <a:ahLst/>
            <a:cxnLst/>
            <a:rect l="l" t="t" r="r" b="b"/>
            <a:pathLst>
              <a:path w="9525" h="33654">
                <a:moveTo>
                  <a:pt x="9143" y="0"/>
                </a:moveTo>
                <a:lnTo>
                  <a:pt x="7840" y="8451"/>
                </a:lnTo>
                <a:lnTo>
                  <a:pt x="5857" y="16843"/>
                </a:lnTo>
                <a:lnTo>
                  <a:pt x="3232" y="25163"/>
                </a:lnTo>
                <a:lnTo>
                  <a:pt x="0" y="33400"/>
                </a:lnTo>
              </a:path>
            </a:pathLst>
          </a:custGeom>
          <a:ln w="25908">
            <a:solidFill>
              <a:srgbClr val="974707"/>
            </a:solidFill>
          </a:ln>
        </p:spPr>
        <p:txBody>
          <a:bodyPr wrap="square" lIns="0" tIns="0" rIns="0" bIns="0" rtlCol="0"/>
          <a:lstStyle/>
          <a:p>
            <a:endParaRPr/>
          </a:p>
        </p:txBody>
      </p:sp>
      <p:sp>
        <p:nvSpPr>
          <p:cNvPr id="66" name="object 66"/>
          <p:cNvSpPr/>
          <p:nvPr/>
        </p:nvSpPr>
        <p:spPr>
          <a:xfrm>
            <a:off x="4941951" y="5344795"/>
            <a:ext cx="112395" cy="125095"/>
          </a:xfrm>
          <a:custGeom>
            <a:avLst/>
            <a:gdLst/>
            <a:ahLst/>
            <a:cxnLst/>
            <a:rect l="l" t="t" r="r" b="b"/>
            <a:pathLst>
              <a:path w="112395" h="125095">
                <a:moveTo>
                  <a:pt x="0" y="0"/>
                </a:moveTo>
                <a:lnTo>
                  <a:pt x="46851" y="21792"/>
                </a:lnTo>
                <a:lnTo>
                  <a:pt x="82391" y="51180"/>
                </a:lnTo>
                <a:lnTo>
                  <a:pt x="104834" y="86189"/>
                </a:lnTo>
                <a:lnTo>
                  <a:pt x="112395" y="124840"/>
                </a:lnTo>
              </a:path>
            </a:pathLst>
          </a:custGeom>
          <a:ln w="25907">
            <a:solidFill>
              <a:srgbClr val="974707"/>
            </a:solidFill>
          </a:ln>
        </p:spPr>
        <p:txBody>
          <a:bodyPr wrap="square" lIns="0" tIns="0" rIns="0" bIns="0" rtlCol="0"/>
          <a:lstStyle/>
          <a:p>
            <a:endParaRPr/>
          </a:p>
        </p:txBody>
      </p:sp>
      <p:sp>
        <p:nvSpPr>
          <p:cNvPr id="67" name="object 67"/>
          <p:cNvSpPr/>
          <p:nvPr/>
        </p:nvSpPr>
        <p:spPr>
          <a:xfrm>
            <a:off x="5156961" y="5211698"/>
            <a:ext cx="50165" cy="46990"/>
          </a:xfrm>
          <a:custGeom>
            <a:avLst/>
            <a:gdLst/>
            <a:ahLst/>
            <a:cxnLst/>
            <a:rect l="l" t="t" r="r" b="b"/>
            <a:pathLst>
              <a:path w="50164" h="46989">
                <a:moveTo>
                  <a:pt x="50037" y="0"/>
                </a:moveTo>
                <a:lnTo>
                  <a:pt x="40558" y="13198"/>
                </a:lnTo>
                <a:lnTo>
                  <a:pt x="28971" y="25479"/>
                </a:lnTo>
                <a:lnTo>
                  <a:pt x="15408" y="36736"/>
                </a:lnTo>
                <a:lnTo>
                  <a:pt x="0" y="46862"/>
                </a:lnTo>
              </a:path>
            </a:pathLst>
          </a:custGeom>
          <a:ln w="25908">
            <a:solidFill>
              <a:srgbClr val="974707"/>
            </a:solidFill>
          </a:ln>
        </p:spPr>
        <p:txBody>
          <a:bodyPr wrap="square" lIns="0" tIns="0" rIns="0" bIns="0" rtlCol="0"/>
          <a:lstStyle/>
          <a:p>
            <a:endParaRPr/>
          </a:p>
        </p:txBody>
      </p:sp>
      <p:sp>
        <p:nvSpPr>
          <p:cNvPr id="68" name="object 68"/>
          <p:cNvSpPr/>
          <p:nvPr/>
        </p:nvSpPr>
        <p:spPr>
          <a:xfrm>
            <a:off x="5086984" y="5038090"/>
            <a:ext cx="3175" cy="22225"/>
          </a:xfrm>
          <a:custGeom>
            <a:avLst/>
            <a:gdLst/>
            <a:ahLst/>
            <a:cxnLst/>
            <a:rect l="l" t="t" r="r" b="b"/>
            <a:pathLst>
              <a:path w="3175" h="22225">
                <a:moveTo>
                  <a:pt x="0" y="0"/>
                </a:moveTo>
                <a:lnTo>
                  <a:pt x="1904" y="7239"/>
                </a:lnTo>
                <a:lnTo>
                  <a:pt x="2793" y="14605"/>
                </a:lnTo>
                <a:lnTo>
                  <a:pt x="2539" y="22098"/>
                </a:lnTo>
              </a:path>
            </a:pathLst>
          </a:custGeom>
          <a:ln w="25908">
            <a:solidFill>
              <a:srgbClr val="974707"/>
            </a:solidFill>
          </a:ln>
        </p:spPr>
        <p:txBody>
          <a:bodyPr wrap="square" lIns="0" tIns="0" rIns="0" bIns="0" rtlCol="0"/>
          <a:lstStyle/>
          <a:p>
            <a:endParaRPr/>
          </a:p>
        </p:txBody>
      </p:sp>
      <p:sp>
        <p:nvSpPr>
          <p:cNvPr id="69" name="object 69"/>
          <p:cNvSpPr/>
          <p:nvPr/>
        </p:nvSpPr>
        <p:spPr>
          <a:xfrm>
            <a:off x="4767326" y="4983988"/>
            <a:ext cx="26034" cy="28575"/>
          </a:xfrm>
          <a:custGeom>
            <a:avLst/>
            <a:gdLst/>
            <a:ahLst/>
            <a:cxnLst/>
            <a:rect l="l" t="t" r="r" b="b"/>
            <a:pathLst>
              <a:path w="26035" h="28575">
                <a:moveTo>
                  <a:pt x="0" y="28193"/>
                </a:moveTo>
                <a:lnTo>
                  <a:pt x="5258" y="20699"/>
                </a:lnTo>
                <a:lnTo>
                  <a:pt x="11302" y="13477"/>
                </a:lnTo>
                <a:lnTo>
                  <a:pt x="18109" y="6566"/>
                </a:lnTo>
                <a:lnTo>
                  <a:pt x="25653" y="0"/>
                </a:lnTo>
              </a:path>
            </a:pathLst>
          </a:custGeom>
          <a:ln w="25908">
            <a:solidFill>
              <a:srgbClr val="974707"/>
            </a:solidFill>
          </a:ln>
        </p:spPr>
        <p:txBody>
          <a:bodyPr wrap="square" lIns="0" tIns="0" rIns="0" bIns="0" rtlCol="0"/>
          <a:lstStyle/>
          <a:p>
            <a:endParaRPr/>
          </a:p>
        </p:txBody>
      </p:sp>
      <p:sp>
        <p:nvSpPr>
          <p:cNvPr id="70" name="object 70"/>
          <p:cNvSpPr/>
          <p:nvPr/>
        </p:nvSpPr>
        <p:spPr>
          <a:xfrm>
            <a:off x="4527422" y="5001386"/>
            <a:ext cx="12700" cy="24765"/>
          </a:xfrm>
          <a:custGeom>
            <a:avLst/>
            <a:gdLst/>
            <a:ahLst/>
            <a:cxnLst/>
            <a:rect l="l" t="t" r="r" b="b"/>
            <a:pathLst>
              <a:path w="12700" h="24764">
                <a:moveTo>
                  <a:pt x="0" y="24256"/>
                </a:moveTo>
                <a:lnTo>
                  <a:pt x="2284" y="18020"/>
                </a:lnTo>
                <a:lnTo>
                  <a:pt x="5127" y="11890"/>
                </a:lnTo>
                <a:lnTo>
                  <a:pt x="8518" y="5879"/>
                </a:lnTo>
                <a:lnTo>
                  <a:pt x="12446" y="0"/>
                </a:lnTo>
              </a:path>
            </a:pathLst>
          </a:custGeom>
          <a:ln w="25908">
            <a:solidFill>
              <a:srgbClr val="974707"/>
            </a:solidFill>
          </a:ln>
        </p:spPr>
        <p:txBody>
          <a:bodyPr wrap="square" lIns="0" tIns="0" rIns="0" bIns="0" rtlCol="0"/>
          <a:lstStyle/>
          <a:p>
            <a:endParaRPr/>
          </a:p>
        </p:txBody>
      </p:sp>
      <p:sp>
        <p:nvSpPr>
          <p:cNvPr id="71" name="object 71"/>
          <p:cNvSpPr/>
          <p:nvPr/>
        </p:nvSpPr>
        <p:spPr>
          <a:xfrm>
            <a:off x="4245990" y="5033898"/>
            <a:ext cx="45085" cy="24130"/>
          </a:xfrm>
          <a:custGeom>
            <a:avLst/>
            <a:gdLst/>
            <a:ahLst/>
            <a:cxnLst/>
            <a:rect l="l" t="t" r="r" b="b"/>
            <a:pathLst>
              <a:path w="45085" h="24129">
                <a:moveTo>
                  <a:pt x="0" y="0"/>
                </a:moveTo>
                <a:lnTo>
                  <a:pt x="12025" y="5208"/>
                </a:lnTo>
                <a:lnTo>
                  <a:pt x="23526" y="10906"/>
                </a:lnTo>
                <a:lnTo>
                  <a:pt x="34504" y="17055"/>
                </a:lnTo>
                <a:lnTo>
                  <a:pt x="44958" y="23621"/>
                </a:lnTo>
              </a:path>
            </a:pathLst>
          </a:custGeom>
          <a:ln w="25908">
            <a:solidFill>
              <a:srgbClr val="974707"/>
            </a:solidFill>
          </a:ln>
        </p:spPr>
        <p:txBody>
          <a:bodyPr wrap="square" lIns="0" tIns="0" rIns="0" bIns="0" rtlCol="0"/>
          <a:lstStyle/>
          <a:p>
            <a:endParaRPr/>
          </a:p>
        </p:txBody>
      </p:sp>
      <p:sp>
        <p:nvSpPr>
          <p:cNvPr id="72" name="object 72"/>
          <p:cNvSpPr/>
          <p:nvPr/>
        </p:nvSpPr>
        <p:spPr>
          <a:xfrm>
            <a:off x="3896867" y="5194553"/>
            <a:ext cx="8255" cy="24765"/>
          </a:xfrm>
          <a:custGeom>
            <a:avLst/>
            <a:gdLst/>
            <a:ahLst/>
            <a:cxnLst/>
            <a:rect l="l" t="t" r="r" b="b"/>
            <a:pathLst>
              <a:path w="8254" h="24764">
                <a:moveTo>
                  <a:pt x="7747" y="24765"/>
                </a:moveTo>
                <a:lnTo>
                  <a:pt x="5268" y="18645"/>
                </a:lnTo>
                <a:lnTo>
                  <a:pt x="3159" y="12477"/>
                </a:lnTo>
                <a:lnTo>
                  <a:pt x="1406" y="6262"/>
                </a:lnTo>
                <a:lnTo>
                  <a:pt x="0" y="0"/>
                </a:lnTo>
              </a:path>
            </a:pathLst>
          </a:custGeom>
          <a:ln w="25908">
            <a:solidFill>
              <a:srgbClr val="974707"/>
            </a:solidFill>
          </a:ln>
        </p:spPr>
        <p:txBody>
          <a:bodyPr wrap="square" lIns="0" tIns="0" rIns="0" bIns="0" rtlCol="0"/>
          <a:lstStyle/>
          <a:p>
            <a:endParaRPr/>
          </a:p>
        </p:txBody>
      </p:sp>
      <p:sp>
        <p:nvSpPr>
          <p:cNvPr id="73" name="object 73"/>
          <p:cNvSpPr txBox="1"/>
          <p:nvPr/>
        </p:nvSpPr>
        <p:spPr>
          <a:xfrm>
            <a:off x="4072254" y="5158485"/>
            <a:ext cx="766445" cy="287020"/>
          </a:xfrm>
          <a:prstGeom prst="rect">
            <a:avLst/>
          </a:prstGeom>
        </p:spPr>
        <p:txBody>
          <a:bodyPr vert="horz" wrap="square" lIns="0" tIns="0" rIns="0" bIns="0" rtlCol="0">
            <a:spAutoFit/>
          </a:bodyPr>
          <a:lstStyle/>
          <a:p>
            <a:pPr marL="12700">
              <a:lnSpc>
                <a:spcPct val="100000"/>
              </a:lnSpc>
            </a:pPr>
            <a:r>
              <a:rPr sz="1800" b="1" spc="-30" dirty="0">
                <a:solidFill>
                  <a:srgbClr val="F8FAFB"/>
                </a:solidFill>
                <a:latin typeface="Gill Sans MT"/>
                <a:cs typeface="Gill Sans MT"/>
              </a:rPr>
              <a:t>g</a:t>
            </a:r>
            <a:r>
              <a:rPr sz="1800" b="1" dirty="0">
                <a:solidFill>
                  <a:srgbClr val="F8FAFB"/>
                </a:solidFill>
                <a:latin typeface="Gill Sans MT"/>
                <a:cs typeface="Gill Sans MT"/>
              </a:rPr>
              <a:t>en</a:t>
            </a:r>
            <a:r>
              <a:rPr sz="1800" b="1" spc="-10" dirty="0">
                <a:solidFill>
                  <a:srgbClr val="F8FAFB"/>
                </a:solidFill>
                <a:latin typeface="Gill Sans MT"/>
                <a:cs typeface="Gill Sans MT"/>
              </a:rPr>
              <a:t>d</a:t>
            </a:r>
            <a:r>
              <a:rPr sz="1800" b="1" dirty="0">
                <a:solidFill>
                  <a:srgbClr val="F8FAFB"/>
                </a:solidFill>
                <a:latin typeface="Gill Sans MT"/>
                <a:cs typeface="Gill Sans MT"/>
              </a:rPr>
              <a:t>er</a:t>
            </a:r>
            <a:endParaRPr sz="1800">
              <a:latin typeface="Gill Sans MT"/>
              <a:cs typeface="Gill Sans MT"/>
            </a:endParaRPr>
          </a:p>
        </p:txBody>
      </p:sp>
      <p:sp>
        <p:nvSpPr>
          <p:cNvPr id="74" name="object 74"/>
          <p:cNvSpPr/>
          <p:nvPr/>
        </p:nvSpPr>
        <p:spPr>
          <a:xfrm>
            <a:off x="214112" y="3594337"/>
            <a:ext cx="1621155" cy="755650"/>
          </a:xfrm>
          <a:custGeom>
            <a:avLst/>
            <a:gdLst/>
            <a:ahLst/>
            <a:cxnLst/>
            <a:rect l="l" t="t" r="r" b="b"/>
            <a:pathLst>
              <a:path w="1621155" h="755650">
                <a:moveTo>
                  <a:pt x="1037435" y="684037"/>
                </a:moveTo>
                <a:lnTo>
                  <a:pt x="618030" y="684037"/>
                </a:lnTo>
                <a:lnTo>
                  <a:pt x="645311" y="705693"/>
                </a:lnTo>
                <a:lnTo>
                  <a:pt x="677775" y="723931"/>
                </a:lnTo>
                <a:lnTo>
                  <a:pt x="714647" y="738383"/>
                </a:lnTo>
                <a:lnTo>
                  <a:pt x="755151" y="748680"/>
                </a:lnTo>
                <a:lnTo>
                  <a:pt x="812657" y="755311"/>
                </a:lnTo>
                <a:lnTo>
                  <a:pt x="869187" y="753536"/>
                </a:lnTo>
                <a:lnTo>
                  <a:pt x="922847" y="743998"/>
                </a:lnTo>
                <a:lnTo>
                  <a:pt x="971740" y="727343"/>
                </a:lnTo>
                <a:lnTo>
                  <a:pt x="1013972" y="704214"/>
                </a:lnTo>
                <a:lnTo>
                  <a:pt x="1037435" y="684037"/>
                </a:lnTo>
                <a:close/>
              </a:path>
              <a:path w="1621155" h="755650">
                <a:moveTo>
                  <a:pt x="405205" y="66006"/>
                </a:moveTo>
                <a:lnTo>
                  <a:pt x="363052" y="67452"/>
                </a:lnTo>
                <a:lnTo>
                  <a:pt x="306419" y="76617"/>
                </a:lnTo>
                <a:lnTo>
                  <a:pt x="256172" y="93156"/>
                </a:lnTo>
                <a:lnTo>
                  <a:pt x="213612" y="115982"/>
                </a:lnTo>
                <a:lnTo>
                  <a:pt x="180040" y="144008"/>
                </a:lnTo>
                <a:lnTo>
                  <a:pt x="156757" y="176148"/>
                </a:lnTo>
                <a:lnTo>
                  <a:pt x="145065" y="211317"/>
                </a:lnTo>
                <a:lnTo>
                  <a:pt x="146263" y="248427"/>
                </a:lnTo>
                <a:lnTo>
                  <a:pt x="144891" y="250713"/>
                </a:lnTo>
                <a:lnTo>
                  <a:pt x="73422" y="266747"/>
                </a:lnTo>
                <a:lnTo>
                  <a:pt x="21003" y="301640"/>
                </a:lnTo>
                <a:lnTo>
                  <a:pt x="0" y="340744"/>
                </a:lnTo>
                <a:lnTo>
                  <a:pt x="3959" y="380539"/>
                </a:lnTo>
                <a:lnTo>
                  <a:pt x="31007" y="416476"/>
                </a:lnTo>
                <a:lnTo>
                  <a:pt x="79270" y="444007"/>
                </a:lnTo>
                <a:lnTo>
                  <a:pt x="57883" y="462071"/>
                </a:lnTo>
                <a:lnTo>
                  <a:pt x="43323" y="482409"/>
                </a:lnTo>
                <a:lnTo>
                  <a:pt x="35983" y="504247"/>
                </a:lnTo>
                <a:lnTo>
                  <a:pt x="36255" y="526811"/>
                </a:lnTo>
                <a:lnTo>
                  <a:pt x="78837" y="585201"/>
                </a:lnTo>
                <a:lnTo>
                  <a:pt x="118115" y="604855"/>
                </a:lnTo>
                <a:lnTo>
                  <a:pt x="165399" y="616158"/>
                </a:lnTo>
                <a:lnTo>
                  <a:pt x="217700" y="617616"/>
                </a:lnTo>
                <a:lnTo>
                  <a:pt x="218703" y="618759"/>
                </a:lnTo>
                <a:lnTo>
                  <a:pt x="219719" y="619775"/>
                </a:lnTo>
                <a:lnTo>
                  <a:pt x="220761" y="620918"/>
                </a:lnTo>
                <a:lnTo>
                  <a:pt x="251568" y="647822"/>
                </a:lnTo>
                <a:lnTo>
                  <a:pt x="288326" y="670166"/>
                </a:lnTo>
                <a:lnTo>
                  <a:pt x="329914" y="687772"/>
                </a:lnTo>
                <a:lnTo>
                  <a:pt x="375210" y="700465"/>
                </a:lnTo>
                <a:lnTo>
                  <a:pt x="423091" y="708067"/>
                </a:lnTo>
                <a:lnTo>
                  <a:pt x="472435" y="710402"/>
                </a:lnTo>
                <a:lnTo>
                  <a:pt x="522121" y="707293"/>
                </a:lnTo>
                <a:lnTo>
                  <a:pt x="571027" y="698564"/>
                </a:lnTo>
                <a:lnTo>
                  <a:pt x="618030" y="684037"/>
                </a:lnTo>
                <a:lnTo>
                  <a:pt x="1037435" y="684037"/>
                </a:lnTo>
                <a:lnTo>
                  <a:pt x="1047648" y="675255"/>
                </a:lnTo>
                <a:lnTo>
                  <a:pt x="1070873" y="641111"/>
                </a:lnTo>
                <a:lnTo>
                  <a:pt x="1299167" y="641111"/>
                </a:lnTo>
                <a:lnTo>
                  <a:pt x="1337907" y="622442"/>
                </a:lnTo>
                <a:lnTo>
                  <a:pt x="1372188" y="594761"/>
                </a:lnTo>
                <a:lnTo>
                  <a:pt x="1394489" y="561986"/>
                </a:lnTo>
                <a:lnTo>
                  <a:pt x="1402724" y="525414"/>
                </a:lnTo>
                <a:lnTo>
                  <a:pt x="1434619" y="521168"/>
                </a:lnTo>
                <a:lnTo>
                  <a:pt x="1494361" y="505198"/>
                </a:lnTo>
                <a:lnTo>
                  <a:pt x="1563573" y="467766"/>
                </a:lnTo>
                <a:lnTo>
                  <a:pt x="1594339" y="437459"/>
                </a:lnTo>
                <a:lnTo>
                  <a:pt x="1613483" y="404107"/>
                </a:lnTo>
                <a:lnTo>
                  <a:pt x="1620723" y="369071"/>
                </a:lnTo>
                <a:lnTo>
                  <a:pt x="1615779" y="333713"/>
                </a:lnTo>
                <a:lnTo>
                  <a:pt x="1598367" y="299394"/>
                </a:lnTo>
                <a:lnTo>
                  <a:pt x="1568205" y="267477"/>
                </a:lnTo>
                <a:lnTo>
                  <a:pt x="1571888" y="262016"/>
                </a:lnTo>
                <a:lnTo>
                  <a:pt x="1574936" y="256428"/>
                </a:lnTo>
                <a:lnTo>
                  <a:pt x="1577349" y="250713"/>
                </a:lnTo>
                <a:lnTo>
                  <a:pt x="1584151" y="210205"/>
                </a:lnTo>
                <a:lnTo>
                  <a:pt x="1571194" y="171770"/>
                </a:lnTo>
                <a:lnTo>
                  <a:pt x="1540792" y="137968"/>
                </a:lnTo>
                <a:lnTo>
                  <a:pt x="1495253" y="111359"/>
                </a:lnTo>
                <a:lnTo>
                  <a:pt x="1436887" y="94503"/>
                </a:lnTo>
                <a:lnTo>
                  <a:pt x="1434111" y="88026"/>
                </a:lnTo>
                <a:lnTo>
                  <a:pt x="525205" y="88026"/>
                </a:lnTo>
                <a:lnTo>
                  <a:pt x="487139" y="76400"/>
                </a:lnTo>
                <a:lnTo>
                  <a:pt x="446853" y="69024"/>
                </a:lnTo>
                <a:lnTo>
                  <a:pt x="405205" y="66006"/>
                </a:lnTo>
                <a:close/>
              </a:path>
              <a:path w="1621155" h="755650">
                <a:moveTo>
                  <a:pt x="1299167" y="641111"/>
                </a:moveTo>
                <a:lnTo>
                  <a:pt x="1070873" y="641111"/>
                </a:lnTo>
                <a:lnTo>
                  <a:pt x="1097234" y="650027"/>
                </a:lnTo>
                <a:lnTo>
                  <a:pt x="1125166" y="656526"/>
                </a:lnTo>
                <a:lnTo>
                  <a:pt x="1154241" y="660525"/>
                </a:lnTo>
                <a:lnTo>
                  <a:pt x="1184030" y="661939"/>
                </a:lnTo>
                <a:lnTo>
                  <a:pt x="1241743" y="657330"/>
                </a:lnTo>
                <a:lnTo>
                  <a:pt x="1293730" y="643731"/>
                </a:lnTo>
                <a:lnTo>
                  <a:pt x="1299167" y="641111"/>
                </a:lnTo>
                <a:close/>
              </a:path>
              <a:path w="1621155" h="755650">
                <a:moveTo>
                  <a:pt x="693692" y="20566"/>
                </a:moveTo>
                <a:lnTo>
                  <a:pt x="643277" y="26050"/>
                </a:lnTo>
                <a:lnTo>
                  <a:pt x="596672" y="39451"/>
                </a:lnTo>
                <a:lnTo>
                  <a:pt x="556456" y="60275"/>
                </a:lnTo>
                <a:lnTo>
                  <a:pt x="525205" y="88026"/>
                </a:lnTo>
                <a:lnTo>
                  <a:pt x="1434111" y="88026"/>
                </a:lnTo>
                <a:lnTo>
                  <a:pt x="1428658" y="75303"/>
                </a:lnTo>
                <a:lnTo>
                  <a:pt x="1415440" y="57388"/>
                </a:lnTo>
                <a:lnTo>
                  <a:pt x="1415056" y="57038"/>
                </a:lnTo>
                <a:lnTo>
                  <a:pt x="842121" y="57038"/>
                </a:lnTo>
                <a:lnTo>
                  <a:pt x="831449" y="50823"/>
                </a:lnTo>
                <a:lnTo>
                  <a:pt x="820114" y="45132"/>
                </a:lnTo>
                <a:lnTo>
                  <a:pt x="808161" y="39965"/>
                </a:lnTo>
                <a:lnTo>
                  <a:pt x="795639" y="35321"/>
                </a:lnTo>
                <a:lnTo>
                  <a:pt x="745339" y="23492"/>
                </a:lnTo>
                <a:lnTo>
                  <a:pt x="693692" y="20566"/>
                </a:lnTo>
                <a:close/>
              </a:path>
              <a:path w="1621155" h="755650">
                <a:moveTo>
                  <a:pt x="1011609" y="488"/>
                </a:moveTo>
                <a:lnTo>
                  <a:pt x="961044" y="940"/>
                </a:lnTo>
                <a:lnTo>
                  <a:pt x="913528" y="11024"/>
                </a:lnTo>
                <a:lnTo>
                  <a:pt x="872680" y="29977"/>
                </a:lnTo>
                <a:lnTo>
                  <a:pt x="842121" y="57038"/>
                </a:lnTo>
                <a:lnTo>
                  <a:pt x="1415056" y="57038"/>
                </a:lnTo>
                <a:lnTo>
                  <a:pt x="1397579" y="41140"/>
                </a:lnTo>
                <a:lnTo>
                  <a:pt x="1396427" y="40401"/>
                </a:lnTo>
                <a:lnTo>
                  <a:pt x="1118752" y="40401"/>
                </a:lnTo>
                <a:lnTo>
                  <a:pt x="1106608" y="31343"/>
                </a:lnTo>
                <a:lnTo>
                  <a:pt x="1092940" y="23272"/>
                </a:lnTo>
                <a:lnTo>
                  <a:pt x="1077890" y="16273"/>
                </a:lnTo>
                <a:lnTo>
                  <a:pt x="1061602" y="10429"/>
                </a:lnTo>
                <a:lnTo>
                  <a:pt x="1011609" y="488"/>
                </a:lnTo>
                <a:close/>
              </a:path>
              <a:path w="1621155" h="755650">
                <a:moveTo>
                  <a:pt x="1242704" y="0"/>
                </a:moveTo>
                <a:lnTo>
                  <a:pt x="1197149" y="6149"/>
                </a:lnTo>
                <a:lnTo>
                  <a:pt x="1155016" y="19657"/>
                </a:lnTo>
                <a:lnTo>
                  <a:pt x="1118752" y="40401"/>
                </a:lnTo>
                <a:lnTo>
                  <a:pt x="1396427" y="40401"/>
                </a:lnTo>
                <a:lnTo>
                  <a:pt x="1375419" y="26939"/>
                </a:lnTo>
                <a:lnTo>
                  <a:pt x="1334288" y="10271"/>
                </a:lnTo>
                <a:lnTo>
                  <a:pt x="1289233" y="1332"/>
                </a:lnTo>
                <a:lnTo>
                  <a:pt x="1242704" y="0"/>
                </a:lnTo>
                <a:close/>
              </a:path>
            </a:pathLst>
          </a:custGeom>
          <a:solidFill>
            <a:srgbClr val="4F81BC"/>
          </a:solidFill>
        </p:spPr>
        <p:txBody>
          <a:bodyPr wrap="square" lIns="0" tIns="0" rIns="0" bIns="0" rtlCol="0"/>
          <a:lstStyle/>
          <a:p>
            <a:endParaRPr/>
          </a:p>
        </p:txBody>
      </p:sp>
      <p:sp>
        <p:nvSpPr>
          <p:cNvPr id="75" name="object 75"/>
          <p:cNvSpPr/>
          <p:nvPr/>
        </p:nvSpPr>
        <p:spPr>
          <a:xfrm>
            <a:off x="214112" y="3594337"/>
            <a:ext cx="1621155" cy="755650"/>
          </a:xfrm>
          <a:custGeom>
            <a:avLst/>
            <a:gdLst/>
            <a:ahLst/>
            <a:cxnLst/>
            <a:rect l="l" t="t" r="r" b="b"/>
            <a:pathLst>
              <a:path w="1621155" h="755650">
                <a:moveTo>
                  <a:pt x="146263" y="248427"/>
                </a:moveTo>
                <a:lnTo>
                  <a:pt x="156757" y="176148"/>
                </a:lnTo>
                <a:lnTo>
                  <a:pt x="180040" y="144008"/>
                </a:lnTo>
                <a:lnTo>
                  <a:pt x="213612" y="115982"/>
                </a:lnTo>
                <a:lnTo>
                  <a:pt x="256172" y="93156"/>
                </a:lnTo>
                <a:lnTo>
                  <a:pt x="306419" y="76617"/>
                </a:lnTo>
                <a:lnTo>
                  <a:pt x="363052" y="67452"/>
                </a:lnTo>
                <a:lnTo>
                  <a:pt x="405205" y="66006"/>
                </a:lnTo>
                <a:lnTo>
                  <a:pt x="446853" y="69024"/>
                </a:lnTo>
                <a:lnTo>
                  <a:pt x="487139" y="76400"/>
                </a:lnTo>
                <a:lnTo>
                  <a:pt x="525205" y="88026"/>
                </a:lnTo>
                <a:lnTo>
                  <a:pt x="556456" y="60275"/>
                </a:lnTo>
                <a:lnTo>
                  <a:pt x="596672" y="39451"/>
                </a:lnTo>
                <a:lnTo>
                  <a:pt x="643277" y="26050"/>
                </a:lnTo>
                <a:lnTo>
                  <a:pt x="693692" y="20566"/>
                </a:lnTo>
                <a:lnTo>
                  <a:pt x="745339" y="23492"/>
                </a:lnTo>
                <a:lnTo>
                  <a:pt x="795639" y="35321"/>
                </a:lnTo>
                <a:lnTo>
                  <a:pt x="831449" y="50823"/>
                </a:lnTo>
                <a:lnTo>
                  <a:pt x="842121" y="57038"/>
                </a:lnTo>
                <a:lnTo>
                  <a:pt x="872680" y="29977"/>
                </a:lnTo>
                <a:lnTo>
                  <a:pt x="913528" y="11024"/>
                </a:lnTo>
                <a:lnTo>
                  <a:pt x="961044" y="940"/>
                </a:lnTo>
                <a:lnTo>
                  <a:pt x="1011609" y="488"/>
                </a:lnTo>
                <a:lnTo>
                  <a:pt x="1061602" y="10429"/>
                </a:lnTo>
                <a:lnTo>
                  <a:pt x="1077890" y="16273"/>
                </a:lnTo>
                <a:lnTo>
                  <a:pt x="1092940" y="23272"/>
                </a:lnTo>
                <a:lnTo>
                  <a:pt x="1106608" y="31343"/>
                </a:lnTo>
                <a:lnTo>
                  <a:pt x="1118752" y="40401"/>
                </a:lnTo>
                <a:lnTo>
                  <a:pt x="1155016" y="19657"/>
                </a:lnTo>
                <a:lnTo>
                  <a:pt x="1197149" y="6149"/>
                </a:lnTo>
                <a:lnTo>
                  <a:pt x="1242704" y="0"/>
                </a:lnTo>
                <a:lnTo>
                  <a:pt x="1289233" y="1332"/>
                </a:lnTo>
                <a:lnTo>
                  <a:pt x="1334288" y="10271"/>
                </a:lnTo>
                <a:lnTo>
                  <a:pt x="1375419" y="26939"/>
                </a:lnTo>
                <a:lnTo>
                  <a:pt x="1415440" y="57388"/>
                </a:lnTo>
                <a:lnTo>
                  <a:pt x="1436887" y="94503"/>
                </a:lnTo>
                <a:lnTo>
                  <a:pt x="1495253" y="111359"/>
                </a:lnTo>
                <a:lnTo>
                  <a:pt x="1540792" y="137968"/>
                </a:lnTo>
                <a:lnTo>
                  <a:pt x="1571194" y="171770"/>
                </a:lnTo>
                <a:lnTo>
                  <a:pt x="1584151" y="210205"/>
                </a:lnTo>
                <a:lnTo>
                  <a:pt x="1577349" y="250713"/>
                </a:lnTo>
                <a:lnTo>
                  <a:pt x="1574936" y="256428"/>
                </a:lnTo>
                <a:lnTo>
                  <a:pt x="1571888" y="262016"/>
                </a:lnTo>
                <a:lnTo>
                  <a:pt x="1568205" y="267477"/>
                </a:lnTo>
                <a:lnTo>
                  <a:pt x="1598367" y="299394"/>
                </a:lnTo>
                <a:lnTo>
                  <a:pt x="1615779" y="333713"/>
                </a:lnTo>
                <a:lnTo>
                  <a:pt x="1620723" y="369071"/>
                </a:lnTo>
                <a:lnTo>
                  <a:pt x="1613483" y="404107"/>
                </a:lnTo>
                <a:lnTo>
                  <a:pt x="1594339" y="437459"/>
                </a:lnTo>
                <a:lnTo>
                  <a:pt x="1563573" y="467766"/>
                </a:lnTo>
                <a:lnTo>
                  <a:pt x="1521469" y="493664"/>
                </a:lnTo>
                <a:lnTo>
                  <a:pt x="1465288" y="514397"/>
                </a:lnTo>
                <a:lnTo>
                  <a:pt x="1402724" y="525414"/>
                </a:lnTo>
                <a:lnTo>
                  <a:pt x="1394489" y="561986"/>
                </a:lnTo>
                <a:lnTo>
                  <a:pt x="1372188" y="594761"/>
                </a:lnTo>
                <a:lnTo>
                  <a:pt x="1337907" y="622442"/>
                </a:lnTo>
                <a:lnTo>
                  <a:pt x="1293730" y="643731"/>
                </a:lnTo>
                <a:lnTo>
                  <a:pt x="1241743" y="657330"/>
                </a:lnTo>
                <a:lnTo>
                  <a:pt x="1184030" y="661939"/>
                </a:lnTo>
                <a:lnTo>
                  <a:pt x="1154241" y="660525"/>
                </a:lnTo>
                <a:lnTo>
                  <a:pt x="1125166" y="656526"/>
                </a:lnTo>
                <a:lnTo>
                  <a:pt x="1097234" y="650027"/>
                </a:lnTo>
                <a:lnTo>
                  <a:pt x="1070873" y="641111"/>
                </a:lnTo>
                <a:lnTo>
                  <a:pt x="1047648" y="675255"/>
                </a:lnTo>
                <a:lnTo>
                  <a:pt x="1013972" y="704214"/>
                </a:lnTo>
                <a:lnTo>
                  <a:pt x="971740" y="727343"/>
                </a:lnTo>
                <a:lnTo>
                  <a:pt x="922847" y="743998"/>
                </a:lnTo>
                <a:lnTo>
                  <a:pt x="869187" y="753536"/>
                </a:lnTo>
                <a:lnTo>
                  <a:pt x="812657" y="755311"/>
                </a:lnTo>
                <a:lnTo>
                  <a:pt x="755151" y="748680"/>
                </a:lnTo>
                <a:lnTo>
                  <a:pt x="714647" y="738383"/>
                </a:lnTo>
                <a:lnTo>
                  <a:pt x="677775" y="723931"/>
                </a:lnTo>
                <a:lnTo>
                  <a:pt x="645311" y="705693"/>
                </a:lnTo>
                <a:lnTo>
                  <a:pt x="618030" y="684037"/>
                </a:lnTo>
                <a:lnTo>
                  <a:pt x="571027" y="698564"/>
                </a:lnTo>
                <a:lnTo>
                  <a:pt x="522121" y="707293"/>
                </a:lnTo>
                <a:lnTo>
                  <a:pt x="472435" y="710402"/>
                </a:lnTo>
                <a:lnTo>
                  <a:pt x="423091" y="708067"/>
                </a:lnTo>
                <a:lnTo>
                  <a:pt x="375210" y="700465"/>
                </a:lnTo>
                <a:lnTo>
                  <a:pt x="329914" y="687772"/>
                </a:lnTo>
                <a:lnTo>
                  <a:pt x="288326" y="670166"/>
                </a:lnTo>
                <a:lnTo>
                  <a:pt x="251568" y="647822"/>
                </a:lnTo>
                <a:lnTo>
                  <a:pt x="220761" y="620918"/>
                </a:lnTo>
                <a:lnTo>
                  <a:pt x="219719" y="619775"/>
                </a:lnTo>
                <a:lnTo>
                  <a:pt x="218703" y="618759"/>
                </a:lnTo>
                <a:lnTo>
                  <a:pt x="217700" y="617616"/>
                </a:lnTo>
                <a:lnTo>
                  <a:pt x="165399" y="616158"/>
                </a:lnTo>
                <a:lnTo>
                  <a:pt x="118115" y="604855"/>
                </a:lnTo>
                <a:lnTo>
                  <a:pt x="78837" y="585201"/>
                </a:lnTo>
                <a:lnTo>
                  <a:pt x="50553" y="558688"/>
                </a:lnTo>
                <a:lnTo>
                  <a:pt x="36255" y="526811"/>
                </a:lnTo>
                <a:lnTo>
                  <a:pt x="35983" y="504247"/>
                </a:lnTo>
                <a:lnTo>
                  <a:pt x="43323" y="482409"/>
                </a:lnTo>
                <a:lnTo>
                  <a:pt x="57883" y="462071"/>
                </a:lnTo>
                <a:lnTo>
                  <a:pt x="79270" y="444007"/>
                </a:lnTo>
                <a:lnTo>
                  <a:pt x="31007" y="416476"/>
                </a:lnTo>
                <a:lnTo>
                  <a:pt x="3959" y="380539"/>
                </a:lnTo>
                <a:lnTo>
                  <a:pt x="0" y="340744"/>
                </a:lnTo>
                <a:lnTo>
                  <a:pt x="21003" y="301640"/>
                </a:lnTo>
                <a:lnTo>
                  <a:pt x="44168" y="282110"/>
                </a:lnTo>
                <a:lnTo>
                  <a:pt x="73422" y="266747"/>
                </a:lnTo>
                <a:lnTo>
                  <a:pt x="107438" y="256099"/>
                </a:lnTo>
                <a:lnTo>
                  <a:pt x="144891" y="250713"/>
                </a:lnTo>
                <a:lnTo>
                  <a:pt x="146263" y="248427"/>
                </a:lnTo>
                <a:close/>
              </a:path>
            </a:pathLst>
          </a:custGeom>
          <a:ln w="25908">
            <a:solidFill>
              <a:srgbClr val="385D89"/>
            </a:solidFill>
          </a:ln>
        </p:spPr>
        <p:txBody>
          <a:bodyPr wrap="square" lIns="0" tIns="0" rIns="0" bIns="0" rtlCol="0"/>
          <a:lstStyle/>
          <a:p>
            <a:endParaRPr/>
          </a:p>
        </p:txBody>
      </p:sp>
      <p:sp>
        <p:nvSpPr>
          <p:cNvPr id="76" name="object 76"/>
          <p:cNvSpPr/>
          <p:nvPr/>
        </p:nvSpPr>
        <p:spPr>
          <a:xfrm>
            <a:off x="295122" y="4035425"/>
            <a:ext cx="95250" cy="14604"/>
          </a:xfrm>
          <a:custGeom>
            <a:avLst/>
            <a:gdLst/>
            <a:ahLst/>
            <a:cxnLst/>
            <a:rect l="l" t="t" r="r" b="b"/>
            <a:pathLst>
              <a:path w="95250" h="14604">
                <a:moveTo>
                  <a:pt x="94983" y="13969"/>
                </a:moveTo>
                <a:lnTo>
                  <a:pt x="70192" y="13983"/>
                </a:lnTo>
                <a:lnTo>
                  <a:pt x="45820" y="11604"/>
                </a:lnTo>
                <a:lnTo>
                  <a:pt x="22283" y="6915"/>
                </a:lnTo>
                <a:lnTo>
                  <a:pt x="0" y="0"/>
                </a:lnTo>
              </a:path>
            </a:pathLst>
          </a:custGeom>
          <a:ln w="25908">
            <a:solidFill>
              <a:srgbClr val="385D89"/>
            </a:solidFill>
          </a:ln>
        </p:spPr>
        <p:txBody>
          <a:bodyPr wrap="square" lIns="0" tIns="0" rIns="0" bIns="0" rtlCol="0"/>
          <a:lstStyle/>
          <a:p>
            <a:endParaRPr/>
          </a:p>
        </p:txBody>
      </p:sp>
      <p:sp>
        <p:nvSpPr>
          <p:cNvPr id="77" name="object 77"/>
          <p:cNvSpPr/>
          <p:nvPr/>
        </p:nvSpPr>
        <p:spPr>
          <a:xfrm>
            <a:off x="432358" y="4201921"/>
            <a:ext cx="41910" cy="6985"/>
          </a:xfrm>
          <a:custGeom>
            <a:avLst/>
            <a:gdLst/>
            <a:ahLst/>
            <a:cxnLst/>
            <a:rect l="l" t="t" r="r" b="b"/>
            <a:pathLst>
              <a:path w="41909" h="6985">
                <a:moveTo>
                  <a:pt x="41567" y="0"/>
                </a:moveTo>
                <a:lnTo>
                  <a:pt x="31452" y="2355"/>
                </a:lnTo>
                <a:lnTo>
                  <a:pt x="21131" y="4270"/>
                </a:lnTo>
                <a:lnTo>
                  <a:pt x="10636" y="5732"/>
                </a:lnTo>
                <a:lnTo>
                  <a:pt x="0" y="6730"/>
                </a:lnTo>
              </a:path>
            </a:pathLst>
          </a:custGeom>
          <a:ln w="25908">
            <a:solidFill>
              <a:srgbClr val="385D89"/>
            </a:solidFill>
          </a:ln>
        </p:spPr>
        <p:txBody>
          <a:bodyPr wrap="square" lIns="0" tIns="0" rIns="0" bIns="0" rtlCol="0"/>
          <a:lstStyle/>
          <a:p>
            <a:endParaRPr/>
          </a:p>
        </p:txBody>
      </p:sp>
      <p:sp>
        <p:nvSpPr>
          <p:cNvPr id="78" name="object 78"/>
          <p:cNvSpPr/>
          <p:nvPr/>
        </p:nvSpPr>
        <p:spPr>
          <a:xfrm>
            <a:off x="807008" y="4244847"/>
            <a:ext cx="25400" cy="30480"/>
          </a:xfrm>
          <a:custGeom>
            <a:avLst/>
            <a:gdLst/>
            <a:ahLst/>
            <a:cxnLst/>
            <a:rect l="l" t="t" r="r" b="b"/>
            <a:pathLst>
              <a:path w="25400" h="30479">
                <a:moveTo>
                  <a:pt x="25044" y="30479"/>
                </a:moveTo>
                <a:lnTo>
                  <a:pt x="17829" y="23199"/>
                </a:lnTo>
                <a:lnTo>
                  <a:pt x="11241" y="15668"/>
                </a:lnTo>
                <a:lnTo>
                  <a:pt x="5293" y="7923"/>
                </a:lnTo>
                <a:lnTo>
                  <a:pt x="0" y="0"/>
                </a:lnTo>
              </a:path>
            </a:pathLst>
          </a:custGeom>
          <a:ln w="25908">
            <a:solidFill>
              <a:srgbClr val="385D89"/>
            </a:solidFill>
          </a:ln>
        </p:spPr>
        <p:txBody>
          <a:bodyPr wrap="square" lIns="0" tIns="0" rIns="0" bIns="0" rtlCol="0"/>
          <a:lstStyle/>
          <a:p>
            <a:endParaRPr/>
          </a:p>
        </p:txBody>
      </p:sp>
      <p:sp>
        <p:nvSpPr>
          <p:cNvPr id="79" name="object 79"/>
          <p:cNvSpPr/>
          <p:nvPr/>
        </p:nvSpPr>
        <p:spPr>
          <a:xfrm>
            <a:off x="1285113" y="4199382"/>
            <a:ext cx="10160" cy="33655"/>
          </a:xfrm>
          <a:custGeom>
            <a:avLst/>
            <a:gdLst/>
            <a:ahLst/>
            <a:cxnLst/>
            <a:rect l="l" t="t" r="r" b="b"/>
            <a:pathLst>
              <a:path w="10159" h="33654">
                <a:moveTo>
                  <a:pt x="10033" y="0"/>
                </a:moveTo>
                <a:lnTo>
                  <a:pt x="8554" y="8451"/>
                </a:lnTo>
                <a:lnTo>
                  <a:pt x="6397" y="16843"/>
                </a:lnTo>
                <a:lnTo>
                  <a:pt x="3550" y="25163"/>
                </a:lnTo>
                <a:lnTo>
                  <a:pt x="0" y="33401"/>
                </a:lnTo>
              </a:path>
            </a:pathLst>
          </a:custGeom>
          <a:ln w="25907">
            <a:solidFill>
              <a:srgbClr val="385D89"/>
            </a:solidFill>
          </a:ln>
        </p:spPr>
        <p:txBody>
          <a:bodyPr wrap="square" lIns="0" tIns="0" rIns="0" bIns="0" rtlCol="0"/>
          <a:lstStyle/>
          <a:p>
            <a:endParaRPr/>
          </a:p>
        </p:txBody>
      </p:sp>
      <p:sp>
        <p:nvSpPr>
          <p:cNvPr id="80" name="object 80"/>
          <p:cNvSpPr/>
          <p:nvPr/>
        </p:nvSpPr>
        <p:spPr>
          <a:xfrm>
            <a:off x="1494027" y="3993007"/>
            <a:ext cx="121920" cy="125095"/>
          </a:xfrm>
          <a:custGeom>
            <a:avLst/>
            <a:gdLst/>
            <a:ahLst/>
            <a:cxnLst/>
            <a:rect l="l" t="t" r="r" b="b"/>
            <a:pathLst>
              <a:path w="121919" h="125095">
                <a:moveTo>
                  <a:pt x="0" y="0"/>
                </a:moveTo>
                <a:lnTo>
                  <a:pt x="50803" y="21792"/>
                </a:lnTo>
                <a:lnTo>
                  <a:pt x="89344" y="51181"/>
                </a:lnTo>
                <a:lnTo>
                  <a:pt x="113692" y="86189"/>
                </a:lnTo>
                <a:lnTo>
                  <a:pt x="121919" y="124841"/>
                </a:lnTo>
              </a:path>
            </a:pathLst>
          </a:custGeom>
          <a:ln w="25908">
            <a:solidFill>
              <a:srgbClr val="385D89"/>
            </a:solidFill>
          </a:ln>
        </p:spPr>
        <p:txBody>
          <a:bodyPr wrap="square" lIns="0" tIns="0" rIns="0" bIns="0" rtlCol="0"/>
          <a:lstStyle/>
          <a:p>
            <a:endParaRPr/>
          </a:p>
        </p:txBody>
      </p:sp>
      <p:sp>
        <p:nvSpPr>
          <p:cNvPr id="81" name="object 81"/>
          <p:cNvSpPr/>
          <p:nvPr/>
        </p:nvSpPr>
        <p:spPr>
          <a:xfrm>
            <a:off x="1727326" y="3859910"/>
            <a:ext cx="54610" cy="46990"/>
          </a:xfrm>
          <a:custGeom>
            <a:avLst/>
            <a:gdLst/>
            <a:ahLst/>
            <a:cxnLst/>
            <a:rect l="l" t="t" r="r" b="b"/>
            <a:pathLst>
              <a:path w="54610" h="46989">
                <a:moveTo>
                  <a:pt x="54229" y="0"/>
                </a:moveTo>
                <a:lnTo>
                  <a:pt x="43916" y="13198"/>
                </a:lnTo>
                <a:lnTo>
                  <a:pt x="31353" y="25479"/>
                </a:lnTo>
                <a:lnTo>
                  <a:pt x="16670" y="36736"/>
                </a:lnTo>
                <a:lnTo>
                  <a:pt x="0" y="46862"/>
                </a:lnTo>
              </a:path>
            </a:pathLst>
          </a:custGeom>
          <a:ln w="25908">
            <a:solidFill>
              <a:srgbClr val="385D89"/>
            </a:solidFill>
          </a:ln>
        </p:spPr>
        <p:txBody>
          <a:bodyPr wrap="square" lIns="0" tIns="0" rIns="0" bIns="0" rtlCol="0"/>
          <a:lstStyle/>
          <a:p>
            <a:endParaRPr/>
          </a:p>
        </p:txBody>
      </p:sp>
      <p:sp>
        <p:nvSpPr>
          <p:cNvPr id="82" name="object 82"/>
          <p:cNvSpPr/>
          <p:nvPr/>
        </p:nvSpPr>
        <p:spPr>
          <a:xfrm>
            <a:off x="1651254" y="3686302"/>
            <a:ext cx="3175" cy="22225"/>
          </a:xfrm>
          <a:custGeom>
            <a:avLst/>
            <a:gdLst/>
            <a:ahLst/>
            <a:cxnLst/>
            <a:rect l="l" t="t" r="r" b="b"/>
            <a:pathLst>
              <a:path w="3175" h="22225">
                <a:moveTo>
                  <a:pt x="0" y="0"/>
                </a:moveTo>
                <a:lnTo>
                  <a:pt x="2158" y="7239"/>
                </a:lnTo>
                <a:lnTo>
                  <a:pt x="3047" y="14605"/>
                </a:lnTo>
                <a:lnTo>
                  <a:pt x="2920" y="22098"/>
                </a:lnTo>
              </a:path>
            </a:pathLst>
          </a:custGeom>
          <a:ln w="25908">
            <a:solidFill>
              <a:srgbClr val="385D89"/>
            </a:solidFill>
          </a:ln>
        </p:spPr>
        <p:txBody>
          <a:bodyPr wrap="square" lIns="0" tIns="0" rIns="0" bIns="0" rtlCol="0"/>
          <a:lstStyle/>
          <a:p>
            <a:endParaRPr/>
          </a:p>
        </p:txBody>
      </p:sp>
      <p:sp>
        <p:nvSpPr>
          <p:cNvPr id="83" name="object 83"/>
          <p:cNvSpPr/>
          <p:nvPr/>
        </p:nvSpPr>
        <p:spPr>
          <a:xfrm>
            <a:off x="1304544" y="3632200"/>
            <a:ext cx="27940" cy="28575"/>
          </a:xfrm>
          <a:custGeom>
            <a:avLst/>
            <a:gdLst/>
            <a:ahLst/>
            <a:cxnLst/>
            <a:rect l="l" t="t" r="r" b="b"/>
            <a:pathLst>
              <a:path w="27940" h="28575">
                <a:moveTo>
                  <a:pt x="0" y="28193"/>
                </a:moveTo>
                <a:lnTo>
                  <a:pt x="5756" y="20699"/>
                </a:lnTo>
                <a:lnTo>
                  <a:pt x="12334" y="13477"/>
                </a:lnTo>
                <a:lnTo>
                  <a:pt x="19698" y="6566"/>
                </a:lnTo>
                <a:lnTo>
                  <a:pt x="27812" y="0"/>
                </a:lnTo>
              </a:path>
            </a:pathLst>
          </a:custGeom>
          <a:ln w="25908">
            <a:solidFill>
              <a:srgbClr val="385D89"/>
            </a:solidFill>
          </a:ln>
        </p:spPr>
        <p:txBody>
          <a:bodyPr wrap="square" lIns="0" tIns="0" rIns="0" bIns="0" rtlCol="0"/>
          <a:lstStyle/>
          <a:p>
            <a:endParaRPr/>
          </a:p>
        </p:txBody>
      </p:sp>
      <p:sp>
        <p:nvSpPr>
          <p:cNvPr id="84" name="object 84"/>
          <p:cNvSpPr/>
          <p:nvPr/>
        </p:nvSpPr>
        <p:spPr>
          <a:xfrm>
            <a:off x="1044409" y="3649598"/>
            <a:ext cx="13970" cy="24765"/>
          </a:xfrm>
          <a:custGeom>
            <a:avLst/>
            <a:gdLst/>
            <a:ahLst/>
            <a:cxnLst/>
            <a:rect l="l" t="t" r="r" b="b"/>
            <a:pathLst>
              <a:path w="13969" h="24764">
                <a:moveTo>
                  <a:pt x="0" y="24256"/>
                </a:moveTo>
                <a:lnTo>
                  <a:pt x="2475" y="18020"/>
                </a:lnTo>
                <a:lnTo>
                  <a:pt x="5551" y="11890"/>
                </a:lnTo>
                <a:lnTo>
                  <a:pt x="9220" y="5879"/>
                </a:lnTo>
                <a:lnTo>
                  <a:pt x="13474" y="0"/>
                </a:lnTo>
              </a:path>
            </a:pathLst>
          </a:custGeom>
          <a:ln w="25908">
            <a:solidFill>
              <a:srgbClr val="385D89"/>
            </a:solidFill>
          </a:ln>
        </p:spPr>
        <p:txBody>
          <a:bodyPr wrap="square" lIns="0" tIns="0" rIns="0" bIns="0" rtlCol="0"/>
          <a:lstStyle/>
          <a:p>
            <a:endParaRPr/>
          </a:p>
        </p:txBody>
      </p:sp>
      <p:sp>
        <p:nvSpPr>
          <p:cNvPr id="85" name="object 85"/>
          <p:cNvSpPr/>
          <p:nvPr/>
        </p:nvSpPr>
        <p:spPr>
          <a:xfrm>
            <a:off x="739127" y="3682110"/>
            <a:ext cx="48895" cy="24130"/>
          </a:xfrm>
          <a:custGeom>
            <a:avLst/>
            <a:gdLst/>
            <a:ahLst/>
            <a:cxnLst/>
            <a:rect l="l" t="t" r="r" b="b"/>
            <a:pathLst>
              <a:path w="48895" h="24129">
                <a:moveTo>
                  <a:pt x="0" y="0"/>
                </a:moveTo>
                <a:lnTo>
                  <a:pt x="13014" y="5208"/>
                </a:lnTo>
                <a:lnTo>
                  <a:pt x="25500" y="10906"/>
                </a:lnTo>
                <a:lnTo>
                  <a:pt x="37420" y="17055"/>
                </a:lnTo>
                <a:lnTo>
                  <a:pt x="48742" y="23621"/>
                </a:lnTo>
              </a:path>
            </a:pathLst>
          </a:custGeom>
          <a:ln w="25908">
            <a:solidFill>
              <a:srgbClr val="385D89"/>
            </a:solidFill>
          </a:ln>
        </p:spPr>
        <p:txBody>
          <a:bodyPr wrap="square" lIns="0" tIns="0" rIns="0" bIns="0" rtlCol="0"/>
          <a:lstStyle/>
          <a:p>
            <a:endParaRPr/>
          </a:p>
        </p:txBody>
      </p:sp>
      <p:sp>
        <p:nvSpPr>
          <p:cNvPr id="86" name="object 86"/>
          <p:cNvSpPr/>
          <p:nvPr/>
        </p:nvSpPr>
        <p:spPr>
          <a:xfrm>
            <a:off x="360375" y="3842765"/>
            <a:ext cx="8890" cy="24765"/>
          </a:xfrm>
          <a:custGeom>
            <a:avLst/>
            <a:gdLst/>
            <a:ahLst/>
            <a:cxnLst/>
            <a:rect l="l" t="t" r="r" b="b"/>
            <a:pathLst>
              <a:path w="8889" h="24764">
                <a:moveTo>
                  <a:pt x="8508" y="24764"/>
                </a:moveTo>
                <a:lnTo>
                  <a:pt x="5804" y="18645"/>
                </a:lnTo>
                <a:lnTo>
                  <a:pt x="3482" y="12477"/>
                </a:lnTo>
                <a:lnTo>
                  <a:pt x="1547" y="6262"/>
                </a:lnTo>
                <a:lnTo>
                  <a:pt x="0" y="0"/>
                </a:lnTo>
              </a:path>
            </a:pathLst>
          </a:custGeom>
          <a:ln w="25908">
            <a:solidFill>
              <a:srgbClr val="385D89"/>
            </a:solidFill>
          </a:ln>
        </p:spPr>
        <p:txBody>
          <a:bodyPr wrap="square" lIns="0" tIns="0" rIns="0" bIns="0" rtlCol="0"/>
          <a:lstStyle/>
          <a:p>
            <a:endParaRPr/>
          </a:p>
        </p:txBody>
      </p:sp>
      <p:sp>
        <p:nvSpPr>
          <p:cNvPr id="87" name="object 87"/>
          <p:cNvSpPr txBox="1"/>
          <p:nvPr/>
        </p:nvSpPr>
        <p:spPr>
          <a:xfrm>
            <a:off x="550875" y="3806317"/>
            <a:ext cx="829310" cy="287020"/>
          </a:xfrm>
          <a:prstGeom prst="rect">
            <a:avLst/>
          </a:prstGeom>
        </p:spPr>
        <p:txBody>
          <a:bodyPr vert="horz" wrap="square" lIns="0" tIns="0" rIns="0" bIns="0" rtlCol="0">
            <a:spAutoFit/>
          </a:bodyPr>
          <a:lstStyle/>
          <a:p>
            <a:pPr marL="12700">
              <a:lnSpc>
                <a:spcPct val="100000"/>
              </a:lnSpc>
            </a:pPr>
            <a:r>
              <a:rPr sz="1800" b="1" spc="-40" dirty="0">
                <a:solidFill>
                  <a:srgbClr val="F8FAFB"/>
                </a:solidFill>
                <a:latin typeface="Gill Sans MT"/>
                <a:cs typeface="Gill Sans MT"/>
              </a:rPr>
              <a:t>r</a:t>
            </a:r>
            <a:r>
              <a:rPr sz="1800" b="1" dirty="0">
                <a:solidFill>
                  <a:srgbClr val="F8FAFB"/>
                </a:solidFill>
                <a:latin typeface="Gill Sans MT"/>
                <a:cs typeface="Gill Sans MT"/>
              </a:rPr>
              <a:t>e</a:t>
            </a:r>
            <a:r>
              <a:rPr sz="1800" b="1" spc="5" dirty="0">
                <a:solidFill>
                  <a:srgbClr val="F8FAFB"/>
                </a:solidFill>
                <a:latin typeface="Gill Sans MT"/>
                <a:cs typeface="Gill Sans MT"/>
              </a:rPr>
              <a:t>l</a:t>
            </a:r>
            <a:r>
              <a:rPr sz="1800" b="1" dirty="0">
                <a:solidFill>
                  <a:srgbClr val="F8FAFB"/>
                </a:solidFill>
                <a:latin typeface="Gill Sans MT"/>
                <a:cs typeface="Gill Sans MT"/>
              </a:rPr>
              <a:t>igion</a:t>
            </a:r>
            <a:endParaRPr sz="1800">
              <a:latin typeface="Gill Sans MT"/>
              <a:cs typeface="Gill Sans MT"/>
            </a:endParaRPr>
          </a:p>
        </p:txBody>
      </p:sp>
      <p:sp>
        <p:nvSpPr>
          <p:cNvPr id="88" name="object 88"/>
          <p:cNvSpPr/>
          <p:nvPr/>
        </p:nvSpPr>
        <p:spPr>
          <a:xfrm>
            <a:off x="861815" y="2595774"/>
            <a:ext cx="1296035" cy="756285"/>
          </a:xfrm>
          <a:custGeom>
            <a:avLst/>
            <a:gdLst/>
            <a:ahLst/>
            <a:cxnLst/>
            <a:rect l="l" t="t" r="r" b="b"/>
            <a:pathLst>
              <a:path w="1296035" h="756285">
                <a:moveTo>
                  <a:pt x="830997" y="684381"/>
                </a:moveTo>
                <a:lnTo>
                  <a:pt x="494798" y="684381"/>
                </a:lnTo>
                <a:lnTo>
                  <a:pt x="516623" y="706036"/>
                </a:lnTo>
                <a:lnTo>
                  <a:pt x="542614" y="724275"/>
                </a:lnTo>
                <a:lnTo>
                  <a:pt x="572130" y="738727"/>
                </a:lnTo>
                <a:lnTo>
                  <a:pt x="604526" y="749024"/>
                </a:lnTo>
                <a:lnTo>
                  <a:pt x="658216" y="755925"/>
                </a:lnTo>
                <a:lnTo>
                  <a:pt x="710491" y="751531"/>
                </a:lnTo>
                <a:lnTo>
                  <a:pt x="758943" y="736863"/>
                </a:lnTo>
                <a:lnTo>
                  <a:pt x="801160" y="712946"/>
                </a:lnTo>
                <a:lnTo>
                  <a:pt x="830997" y="684381"/>
                </a:lnTo>
                <a:close/>
              </a:path>
              <a:path w="1296035" h="756285">
                <a:moveTo>
                  <a:pt x="324391" y="66349"/>
                </a:moveTo>
                <a:lnTo>
                  <a:pt x="238219" y="79234"/>
                </a:lnTo>
                <a:lnTo>
                  <a:pt x="192987" y="100463"/>
                </a:lnTo>
                <a:lnTo>
                  <a:pt x="156604" y="129756"/>
                </a:lnTo>
                <a:lnTo>
                  <a:pt x="130724" y="165388"/>
                </a:lnTo>
                <a:lnTo>
                  <a:pt x="117000" y="205635"/>
                </a:lnTo>
                <a:lnTo>
                  <a:pt x="117088" y="248771"/>
                </a:lnTo>
                <a:lnTo>
                  <a:pt x="115996" y="251057"/>
                </a:lnTo>
                <a:lnTo>
                  <a:pt x="58777" y="267090"/>
                </a:lnTo>
                <a:lnTo>
                  <a:pt x="16809" y="301984"/>
                </a:lnTo>
                <a:lnTo>
                  <a:pt x="0" y="341088"/>
                </a:lnTo>
                <a:lnTo>
                  <a:pt x="3170" y="380882"/>
                </a:lnTo>
                <a:lnTo>
                  <a:pt x="24822" y="416819"/>
                </a:lnTo>
                <a:lnTo>
                  <a:pt x="63456" y="444351"/>
                </a:lnTo>
                <a:lnTo>
                  <a:pt x="46337" y="462414"/>
                </a:lnTo>
                <a:lnTo>
                  <a:pt x="34682" y="482752"/>
                </a:lnTo>
                <a:lnTo>
                  <a:pt x="28807" y="504590"/>
                </a:lnTo>
                <a:lnTo>
                  <a:pt x="29026" y="527155"/>
                </a:lnTo>
                <a:lnTo>
                  <a:pt x="45178" y="566221"/>
                </a:lnTo>
                <a:lnTo>
                  <a:pt x="77886" y="596322"/>
                </a:lnTo>
                <a:lnTo>
                  <a:pt x="122477" y="614541"/>
                </a:lnTo>
                <a:lnTo>
                  <a:pt x="174276" y="617960"/>
                </a:lnTo>
                <a:lnTo>
                  <a:pt x="175076" y="619103"/>
                </a:lnTo>
                <a:lnTo>
                  <a:pt x="175901" y="620119"/>
                </a:lnTo>
                <a:lnTo>
                  <a:pt x="176727" y="621262"/>
                </a:lnTo>
                <a:lnTo>
                  <a:pt x="209354" y="655023"/>
                </a:lnTo>
                <a:lnTo>
                  <a:pt x="249432" y="681161"/>
                </a:lnTo>
                <a:lnTo>
                  <a:pt x="295053" y="699302"/>
                </a:lnTo>
                <a:lnTo>
                  <a:pt x="344309" y="709070"/>
                </a:lnTo>
                <a:lnTo>
                  <a:pt x="395291" y="710089"/>
                </a:lnTo>
                <a:lnTo>
                  <a:pt x="446090" y="701985"/>
                </a:lnTo>
                <a:lnTo>
                  <a:pt x="494798" y="684381"/>
                </a:lnTo>
                <a:lnTo>
                  <a:pt x="830997" y="684381"/>
                </a:lnTo>
                <a:lnTo>
                  <a:pt x="834735" y="680802"/>
                </a:lnTo>
                <a:lnTo>
                  <a:pt x="857256" y="641455"/>
                </a:lnTo>
                <a:lnTo>
                  <a:pt x="1038177" y="641455"/>
                </a:lnTo>
                <a:lnTo>
                  <a:pt x="1050739" y="636409"/>
                </a:lnTo>
                <a:lnTo>
                  <a:pt x="1088624" y="606861"/>
                </a:lnTo>
                <a:lnTo>
                  <a:pt x="1113652" y="569229"/>
                </a:lnTo>
                <a:lnTo>
                  <a:pt x="1122940" y="525758"/>
                </a:lnTo>
                <a:lnTo>
                  <a:pt x="1148519" y="521511"/>
                </a:lnTo>
                <a:lnTo>
                  <a:pt x="1196342" y="505541"/>
                </a:lnTo>
                <a:lnTo>
                  <a:pt x="1256495" y="463327"/>
                </a:lnTo>
                <a:lnTo>
                  <a:pt x="1282523" y="426956"/>
                </a:lnTo>
                <a:lnTo>
                  <a:pt x="1295787" y="387058"/>
                </a:lnTo>
                <a:lnTo>
                  <a:pt x="1295929" y="345794"/>
                </a:lnTo>
                <a:lnTo>
                  <a:pt x="1282587" y="305327"/>
                </a:lnTo>
                <a:lnTo>
                  <a:pt x="1255401" y="267821"/>
                </a:lnTo>
                <a:lnTo>
                  <a:pt x="1258322" y="262360"/>
                </a:lnTo>
                <a:lnTo>
                  <a:pt x="1260862" y="256772"/>
                </a:lnTo>
                <a:lnTo>
                  <a:pt x="1262767" y="251057"/>
                </a:lnTo>
                <a:lnTo>
                  <a:pt x="1268196" y="210549"/>
                </a:lnTo>
                <a:lnTo>
                  <a:pt x="1257824" y="172113"/>
                </a:lnTo>
                <a:lnTo>
                  <a:pt x="1233498" y="138311"/>
                </a:lnTo>
                <a:lnTo>
                  <a:pt x="1197065" y="111702"/>
                </a:lnTo>
                <a:lnTo>
                  <a:pt x="1150372" y="94847"/>
                </a:lnTo>
                <a:lnTo>
                  <a:pt x="1148155" y="88370"/>
                </a:lnTo>
                <a:lnTo>
                  <a:pt x="420503" y="88370"/>
                </a:lnTo>
                <a:lnTo>
                  <a:pt x="390001" y="76743"/>
                </a:lnTo>
                <a:lnTo>
                  <a:pt x="357737" y="69367"/>
                </a:lnTo>
                <a:lnTo>
                  <a:pt x="324391" y="66349"/>
                </a:lnTo>
                <a:close/>
              </a:path>
              <a:path w="1296035" h="756285">
                <a:moveTo>
                  <a:pt x="1038177" y="641455"/>
                </a:moveTo>
                <a:lnTo>
                  <a:pt x="857256" y="641455"/>
                </a:lnTo>
                <a:lnTo>
                  <a:pt x="878372" y="650370"/>
                </a:lnTo>
                <a:lnTo>
                  <a:pt x="900738" y="656869"/>
                </a:lnTo>
                <a:lnTo>
                  <a:pt x="924033" y="660868"/>
                </a:lnTo>
                <a:lnTo>
                  <a:pt x="947934" y="662283"/>
                </a:lnTo>
                <a:lnTo>
                  <a:pt x="1002882" y="655631"/>
                </a:lnTo>
                <a:lnTo>
                  <a:pt x="1038177" y="641455"/>
                </a:lnTo>
                <a:close/>
              </a:path>
              <a:path w="1296035" h="756285">
                <a:moveTo>
                  <a:pt x="538973" y="22121"/>
                </a:moveTo>
                <a:lnTo>
                  <a:pt x="492107" y="33516"/>
                </a:lnTo>
                <a:lnTo>
                  <a:pt x="451422" y="55883"/>
                </a:lnTo>
                <a:lnTo>
                  <a:pt x="420503" y="88370"/>
                </a:lnTo>
                <a:lnTo>
                  <a:pt x="1148155" y="88370"/>
                </a:lnTo>
                <a:lnTo>
                  <a:pt x="1143798" y="75646"/>
                </a:lnTo>
                <a:lnTo>
                  <a:pt x="1133212" y="57731"/>
                </a:lnTo>
                <a:lnTo>
                  <a:pt x="1132904" y="57382"/>
                </a:lnTo>
                <a:lnTo>
                  <a:pt x="674122" y="57382"/>
                </a:lnTo>
                <a:lnTo>
                  <a:pt x="665629" y="51167"/>
                </a:lnTo>
                <a:lnTo>
                  <a:pt x="656565" y="45475"/>
                </a:lnTo>
                <a:lnTo>
                  <a:pt x="646976" y="40308"/>
                </a:lnTo>
                <a:lnTo>
                  <a:pt x="636911" y="35665"/>
                </a:lnTo>
                <a:lnTo>
                  <a:pt x="588436" y="22553"/>
                </a:lnTo>
                <a:lnTo>
                  <a:pt x="538973" y="22121"/>
                </a:lnTo>
                <a:close/>
              </a:path>
              <a:path w="1296035" h="756285">
                <a:moveTo>
                  <a:pt x="799656" y="0"/>
                </a:moveTo>
                <a:lnTo>
                  <a:pt x="749862" y="5169"/>
                </a:lnTo>
                <a:lnTo>
                  <a:pt x="706140" y="24792"/>
                </a:lnTo>
                <a:lnTo>
                  <a:pt x="674122" y="57382"/>
                </a:lnTo>
                <a:lnTo>
                  <a:pt x="1132904" y="57382"/>
                </a:lnTo>
                <a:lnTo>
                  <a:pt x="1118886" y="41483"/>
                </a:lnTo>
                <a:lnTo>
                  <a:pt x="1117962" y="40745"/>
                </a:lnTo>
                <a:lnTo>
                  <a:pt x="895610" y="40745"/>
                </a:lnTo>
                <a:lnTo>
                  <a:pt x="885895" y="31686"/>
                </a:lnTo>
                <a:lnTo>
                  <a:pt x="874941" y="23616"/>
                </a:lnTo>
                <a:lnTo>
                  <a:pt x="862892" y="16617"/>
                </a:lnTo>
                <a:lnTo>
                  <a:pt x="849890" y="10773"/>
                </a:lnTo>
                <a:lnTo>
                  <a:pt x="799656" y="0"/>
                </a:lnTo>
                <a:close/>
              </a:path>
              <a:path w="1296035" h="756285">
                <a:moveTo>
                  <a:pt x="1017262" y="237"/>
                </a:moveTo>
                <a:lnTo>
                  <a:pt x="972770" y="3143"/>
                </a:lnTo>
                <a:lnTo>
                  <a:pt x="931087" y="16716"/>
                </a:lnTo>
                <a:lnTo>
                  <a:pt x="895610" y="40745"/>
                </a:lnTo>
                <a:lnTo>
                  <a:pt x="1117962" y="40745"/>
                </a:lnTo>
                <a:lnTo>
                  <a:pt x="1101096" y="27283"/>
                </a:lnTo>
                <a:lnTo>
                  <a:pt x="1061170" y="8212"/>
                </a:lnTo>
                <a:lnTo>
                  <a:pt x="1017262" y="237"/>
                </a:lnTo>
                <a:close/>
              </a:path>
            </a:pathLst>
          </a:custGeom>
          <a:solidFill>
            <a:srgbClr val="F68528"/>
          </a:solidFill>
        </p:spPr>
        <p:txBody>
          <a:bodyPr wrap="square" lIns="0" tIns="0" rIns="0" bIns="0" rtlCol="0"/>
          <a:lstStyle/>
          <a:p>
            <a:endParaRPr/>
          </a:p>
        </p:txBody>
      </p:sp>
      <p:sp>
        <p:nvSpPr>
          <p:cNvPr id="89" name="object 89"/>
          <p:cNvSpPr/>
          <p:nvPr/>
        </p:nvSpPr>
        <p:spPr>
          <a:xfrm>
            <a:off x="861815" y="2595774"/>
            <a:ext cx="1296035" cy="756285"/>
          </a:xfrm>
          <a:custGeom>
            <a:avLst/>
            <a:gdLst/>
            <a:ahLst/>
            <a:cxnLst/>
            <a:rect l="l" t="t" r="r" b="b"/>
            <a:pathLst>
              <a:path w="1296035" h="756285">
                <a:moveTo>
                  <a:pt x="117088" y="248771"/>
                </a:moveTo>
                <a:lnTo>
                  <a:pt x="117000" y="205635"/>
                </a:lnTo>
                <a:lnTo>
                  <a:pt x="130724" y="165388"/>
                </a:lnTo>
                <a:lnTo>
                  <a:pt x="156604" y="129756"/>
                </a:lnTo>
                <a:lnTo>
                  <a:pt x="192987" y="100463"/>
                </a:lnTo>
                <a:lnTo>
                  <a:pt x="238219" y="79234"/>
                </a:lnTo>
                <a:lnTo>
                  <a:pt x="290646" y="67796"/>
                </a:lnTo>
                <a:lnTo>
                  <a:pt x="324391" y="66349"/>
                </a:lnTo>
                <a:lnTo>
                  <a:pt x="357737" y="69367"/>
                </a:lnTo>
                <a:lnTo>
                  <a:pt x="390001" y="76743"/>
                </a:lnTo>
                <a:lnTo>
                  <a:pt x="420503" y="88370"/>
                </a:lnTo>
                <a:lnTo>
                  <a:pt x="451422" y="55883"/>
                </a:lnTo>
                <a:lnTo>
                  <a:pt x="492107" y="33516"/>
                </a:lnTo>
                <a:lnTo>
                  <a:pt x="538973" y="22121"/>
                </a:lnTo>
                <a:lnTo>
                  <a:pt x="588436" y="22553"/>
                </a:lnTo>
                <a:lnTo>
                  <a:pt x="636911" y="35665"/>
                </a:lnTo>
                <a:lnTo>
                  <a:pt x="674122" y="57382"/>
                </a:lnTo>
                <a:lnTo>
                  <a:pt x="706140" y="24792"/>
                </a:lnTo>
                <a:lnTo>
                  <a:pt x="749862" y="5169"/>
                </a:lnTo>
                <a:lnTo>
                  <a:pt x="799656" y="0"/>
                </a:lnTo>
                <a:lnTo>
                  <a:pt x="849890" y="10773"/>
                </a:lnTo>
                <a:lnTo>
                  <a:pt x="862892" y="16617"/>
                </a:lnTo>
                <a:lnTo>
                  <a:pt x="874941" y="23616"/>
                </a:lnTo>
                <a:lnTo>
                  <a:pt x="885895" y="31686"/>
                </a:lnTo>
                <a:lnTo>
                  <a:pt x="895610" y="40745"/>
                </a:lnTo>
                <a:lnTo>
                  <a:pt x="931087" y="16716"/>
                </a:lnTo>
                <a:lnTo>
                  <a:pt x="972770" y="3143"/>
                </a:lnTo>
                <a:lnTo>
                  <a:pt x="1017262" y="237"/>
                </a:lnTo>
                <a:lnTo>
                  <a:pt x="1061170" y="8212"/>
                </a:lnTo>
                <a:lnTo>
                  <a:pt x="1101096" y="27283"/>
                </a:lnTo>
                <a:lnTo>
                  <a:pt x="1133212" y="57731"/>
                </a:lnTo>
                <a:lnTo>
                  <a:pt x="1150372" y="94847"/>
                </a:lnTo>
                <a:lnTo>
                  <a:pt x="1197065" y="111702"/>
                </a:lnTo>
                <a:lnTo>
                  <a:pt x="1233498" y="138311"/>
                </a:lnTo>
                <a:lnTo>
                  <a:pt x="1257824" y="172113"/>
                </a:lnTo>
                <a:lnTo>
                  <a:pt x="1268196" y="210549"/>
                </a:lnTo>
                <a:lnTo>
                  <a:pt x="1262767" y="251057"/>
                </a:lnTo>
                <a:lnTo>
                  <a:pt x="1260862" y="256772"/>
                </a:lnTo>
                <a:lnTo>
                  <a:pt x="1258322" y="262360"/>
                </a:lnTo>
                <a:lnTo>
                  <a:pt x="1255401" y="267821"/>
                </a:lnTo>
                <a:lnTo>
                  <a:pt x="1282587" y="305327"/>
                </a:lnTo>
                <a:lnTo>
                  <a:pt x="1295929" y="345794"/>
                </a:lnTo>
                <a:lnTo>
                  <a:pt x="1295787" y="387058"/>
                </a:lnTo>
                <a:lnTo>
                  <a:pt x="1282523" y="426956"/>
                </a:lnTo>
                <a:lnTo>
                  <a:pt x="1256495" y="463327"/>
                </a:lnTo>
                <a:lnTo>
                  <a:pt x="1218063" y="494008"/>
                </a:lnTo>
                <a:lnTo>
                  <a:pt x="1173074" y="514740"/>
                </a:lnTo>
                <a:lnTo>
                  <a:pt x="1122940" y="525758"/>
                </a:lnTo>
                <a:lnTo>
                  <a:pt x="1113652" y="569229"/>
                </a:lnTo>
                <a:lnTo>
                  <a:pt x="1088624" y="606861"/>
                </a:lnTo>
                <a:lnTo>
                  <a:pt x="1050739" y="636409"/>
                </a:lnTo>
                <a:lnTo>
                  <a:pt x="1002882" y="655631"/>
                </a:lnTo>
                <a:lnTo>
                  <a:pt x="947934" y="662283"/>
                </a:lnTo>
                <a:lnTo>
                  <a:pt x="924033" y="660868"/>
                </a:lnTo>
                <a:lnTo>
                  <a:pt x="900738" y="656869"/>
                </a:lnTo>
                <a:lnTo>
                  <a:pt x="878372" y="650370"/>
                </a:lnTo>
                <a:lnTo>
                  <a:pt x="857256" y="641455"/>
                </a:lnTo>
                <a:lnTo>
                  <a:pt x="834735" y="680802"/>
                </a:lnTo>
                <a:lnTo>
                  <a:pt x="801160" y="712946"/>
                </a:lnTo>
                <a:lnTo>
                  <a:pt x="758943" y="736863"/>
                </a:lnTo>
                <a:lnTo>
                  <a:pt x="710491" y="751531"/>
                </a:lnTo>
                <a:lnTo>
                  <a:pt x="658216" y="755925"/>
                </a:lnTo>
                <a:lnTo>
                  <a:pt x="604526" y="749024"/>
                </a:lnTo>
                <a:lnTo>
                  <a:pt x="572130" y="738727"/>
                </a:lnTo>
                <a:lnTo>
                  <a:pt x="542614" y="724275"/>
                </a:lnTo>
                <a:lnTo>
                  <a:pt x="516623" y="706036"/>
                </a:lnTo>
                <a:lnTo>
                  <a:pt x="494798" y="684381"/>
                </a:lnTo>
                <a:lnTo>
                  <a:pt x="446090" y="701985"/>
                </a:lnTo>
                <a:lnTo>
                  <a:pt x="395291" y="710089"/>
                </a:lnTo>
                <a:lnTo>
                  <a:pt x="344309" y="709070"/>
                </a:lnTo>
                <a:lnTo>
                  <a:pt x="295053" y="699302"/>
                </a:lnTo>
                <a:lnTo>
                  <a:pt x="249432" y="681161"/>
                </a:lnTo>
                <a:lnTo>
                  <a:pt x="209354" y="655023"/>
                </a:lnTo>
                <a:lnTo>
                  <a:pt x="176727" y="621262"/>
                </a:lnTo>
                <a:lnTo>
                  <a:pt x="175901" y="620119"/>
                </a:lnTo>
                <a:lnTo>
                  <a:pt x="175076" y="619103"/>
                </a:lnTo>
                <a:lnTo>
                  <a:pt x="174276" y="617960"/>
                </a:lnTo>
                <a:lnTo>
                  <a:pt x="122477" y="614541"/>
                </a:lnTo>
                <a:lnTo>
                  <a:pt x="77886" y="596322"/>
                </a:lnTo>
                <a:lnTo>
                  <a:pt x="45178" y="566221"/>
                </a:lnTo>
                <a:lnTo>
                  <a:pt x="29026" y="527155"/>
                </a:lnTo>
                <a:lnTo>
                  <a:pt x="28807" y="504590"/>
                </a:lnTo>
                <a:lnTo>
                  <a:pt x="34682" y="482752"/>
                </a:lnTo>
                <a:lnTo>
                  <a:pt x="46337" y="462414"/>
                </a:lnTo>
                <a:lnTo>
                  <a:pt x="63456" y="444351"/>
                </a:lnTo>
                <a:lnTo>
                  <a:pt x="24822" y="416819"/>
                </a:lnTo>
                <a:lnTo>
                  <a:pt x="3170" y="380882"/>
                </a:lnTo>
                <a:lnTo>
                  <a:pt x="0" y="341088"/>
                </a:lnTo>
                <a:lnTo>
                  <a:pt x="16809" y="301984"/>
                </a:lnTo>
                <a:lnTo>
                  <a:pt x="35355" y="282453"/>
                </a:lnTo>
                <a:lnTo>
                  <a:pt x="58777" y="267090"/>
                </a:lnTo>
                <a:lnTo>
                  <a:pt x="86012" y="256442"/>
                </a:lnTo>
                <a:lnTo>
                  <a:pt x="115996" y="251057"/>
                </a:lnTo>
                <a:lnTo>
                  <a:pt x="117088" y="248771"/>
                </a:lnTo>
                <a:close/>
              </a:path>
            </a:pathLst>
          </a:custGeom>
          <a:ln w="25908">
            <a:solidFill>
              <a:srgbClr val="974707"/>
            </a:solidFill>
          </a:ln>
        </p:spPr>
        <p:txBody>
          <a:bodyPr wrap="square" lIns="0" tIns="0" rIns="0" bIns="0" rtlCol="0"/>
          <a:lstStyle/>
          <a:p>
            <a:endParaRPr/>
          </a:p>
        </p:txBody>
      </p:sp>
      <p:sp>
        <p:nvSpPr>
          <p:cNvPr id="90" name="object 90"/>
          <p:cNvSpPr/>
          <p:nvPr/>
        </p:nvSpPr>
        <p:spPr>
          <a:xfrm>
            <a:off x="926668" y="3037204"/>
            <a:ext cx="76200" cy="14604"/>
          </a:xfrm>
          <a:custGeom>
            <a:avLst/>
            <a:gdLst/>
            <a:ahLst/>
            <a:cxnLst/>
            <a:rect l="l" t="t" r="r" b="b"/>
            <a:pathLst>
              <a:path w="76200" h="14605">
                <a:moveTo>
                  <a:pt x="76047" y="13970"/>
                </a:moveTo>
                <a:lnTo>
                  <a:pt x="56196" y="13983"/>
                </a:lnTo>
                <a:lnTo>
                  <a:pt x="36680" y="11604"/>
                </a:lnTo>
                <a:lnTo>
                  <a:pt x="17836" y="6915"/>
                </a:lnTo>
                <a:lnTo>
                  <a:pt x="0" y="0"/>
                </a:lnTo>
              </a:path>
            </a:pathLst>
          </a:custGeom>
          <a:ln w="25908">
            <a:solidFill>
              <a:srgbClr val="974707"/>
            </a:solidFill>
          </a:ln>
        </p:spPr>
        <p:txBody>
          <a:bodyPr wrap="square" lIns="0" tIns="0" rIns="0" bIns="0" rtlCol="0"/>
          <a:lstStyle/>
          <a:p>
            <a:endParaRPr/>
          </a:p>
        </p:txBody>
      </p:sp>
      <p:sp>
        <p:nvSpPr>
          <p:cNvPr id="91" name="object 91"/>
          <p:cNvSpPr/>
          <p:nvPr/>
        </p:nvSpPr>
        <p:spPr>
          <a:xfrm>
            <a:off x="1036535" y="3203701"/>
            <a:ext cx="33655" cy="6985"/>
          </a:xfrm>
          <a:custGeom>
            <a:avLst/>
            <a:gdLst/>
            <a:ahLst/>
            <a:cxnLst/>
            <a:rect l="l" t="t" r="r" b="b"/>
            <a:pathLst>
              <a:path w="33655" h="6985">
                <a:moveTo>
                  <a:pt x="33273" y="0"/>
                </a:moveTo>
                <a:lnTo>
                  <a:pt x="25179" y="2355"/>
                </a:lnTo>
                <a:lnTo>
                  <a:pt x="16917" y="4270"/>
                </a:lnTo>
                <a:lnTo>
                  <a:pt x="8515" y="5732"/>
                </a:lnTo>
                <a:lnTo>
                  <a:pt x="0" y="6731"/>
                </a:lnTo>
              </a:path>
            </a:pathLst>
          </a:custGeom>
          <a:ln w="25908">
            <a:solidFill>
              <a:srgbClr val="974707"/>
            </a:solidFill>
          </a:ln>
        </p:spPr>
        <p:txBody>
          <a:bodyPr wrap="square" lIns="0" tIns="0" rIns="0" bIns="0" rtlCol="0"/>
          <a:lstStyle/>
          <a:p>
            <a:endParaRPr/>
          </a:p>
        </p:txBody>
      </p:sp>
      <p:sp>
        <p:nvSpPr>
          <p:cNvPr id="92" name="object 92"/>
          <p:cNvSpPr/>
          <p:nvPr/>
        </p:nvSpPr>
        <p:spPr>
          <a:xfrm>
            <a:off x="1336421" y="3246627"/>
            <a:ext cx="20320" cy="30480"/>
          </a:xfrm>
          <a:custGeom>
            <a:avLst/>
            <a:gdLst/>
            <a:ahLst/>
            <a:cxnLst/>
            <a:rect l="l" t="t" r="r" b="b"/>
            <a:pathLst>
              <a:path w="20319" h="30479">
                <a:moveTo>
                  <a:pt x="20065" y="30480"/>
                </a:moveTo>
                <a:lnTo>
                  <a:pt x="14305" y="23199"/>
                </a:lnTo>
                <a:lnTo>
                  <a:pt x="9032" y="15668"/>
                </a:lnTo>
                <a:lnTo>
                  <a:pt x="4260" y="7923"/>
                </a:lnTo>
                <a:lnTo>
                  <a:pt x="0" y="0"/>
                </a:lnTo>
              </a:path>
            </a:pathLst>
          </a:custGeom>
          <a:ln w="25908">
            <a:solidFill>
              <a:srgbClr val="974707"/>
            </a:solidFill>
          </a:ln>
        </p:spPr>
        <p:txBody>
          <a:bodyPr wrap="square" lIns="0" tIns="0" rIns="0" bIns="0" rtlCol="0"/>
          <a:lstStyle/>
          <a:p>
            <a:endParaRPr/>
          </a:p>
        </p:txBody>
      </p:sp>
      <p:sp>
        <p:nvSpPr>
          <p:cNvPr id="93" name="object 93"/>
          <p:cNvSpPr/>
          <p:nvPr/>
        </p:nvSpPr>
        <p:spPr>
          <a:xfrm>
            <a:off x="1719198" y="3201161"/>
            <a:ext cx="8255" cy="33655"/>
          </a:xfrm>
          <a:custGeom>
            <a:avLst/>
            <a:gdLst/>
            <a:ahLst/>
            <a:cxnLst/>
            <a:rect l="l" t="t" r="r" b="b"/>
            <a:pathLst>
              <a:path w="8255" h="33655">
                <a:moveTo>
                  <a:pt x="8000" y="0"/>
                </a:moveTo>
                <a:lnTo>
                  <a:pt x="6857" y="8451"/>
                </a:lnTo>
                <a:lnTo>
                  <a:pt x="5143" y="16843"/>
                </a:lnTo>
                <a:lnTo>
                  <a:pt x="2857" y="25163"/>
                </a:lnTo>
                <a:lnTo>
                  <a:pt x="0" y="33400"/>
                </a:lnTo>
              </a:path>
            </a:pathLst>
          </a:custGeom>
          <a:ln w="25908">
            <a:solidFill>
              <a:srgbClr val="974707"/>
            </a:solidFill>
          </a:ln>
        </p:spPr>
        <p:txBody>
          <a:bodyPr wrap="square" lIns="0" tIns="0" rIns="0" bIns="0" rtlCol="0"/>
          <a:lstStyle/>
          <a:p>
            <a:endParaRPr/>
          </a:p>
        </p:txBody>
      </p:sp>
      <p:sp>
        <p:nvSpPr>
          <p:cNvPr id="94" name="object 94"/>
          <p:cNvSpPr/>
          <p:nvPr/>
        </p:nvSpPr>
        <p:spPr>
          <a:xfrm>
            <a:off x="1886457" y="2994786"/>
            <a:ext cx="97790" cy="125095"/>
          </a:xfrm>
          <a:custGeom>
            <a:avLst/>
            <a:gdLst/>
            <a:ahLst/>
            <a:cxnLst/>
            <a:rect l="l" t="t" r="r" b="b"/>
            <a:pathLst>
              <a:path w="97789" h="125094">
                <a:moveTo>
                  <a:pt x="0" y="0"/>
                </a:moveTo>
                <a:lnTo>
                  <a:pt x="40725" y="21792"/>
                </a:lnTo>
                <a:lnTo>
                  <a:pt x="71580" y="51180"/>
                </a:lnTo>
                <a:lnTo>
                  <a:pt x="91029" y="86189"/>
                </a:lnTo>
                <a:lnTo>
                  <a:pt x="97536" y="124840"/>
                </a:lnTo>
              </a:path>
            </a:pathLst>
          </a:custGeom>
          <a:ln w="25908">
            <a:solidFill>
              <a:srgbClr val="974707"/>
            </a:solidFill>
          </a:ln>
        </p:spPr>
        <p:txBody>
          <a:bodyPr wrap="square" lIns="0" tIns="0" rIns="0" bIns="0" rtlCol="0"/>
          <a:lstStyle/>
          <a:p>
            <a:endParaRPr/>
          </a:p>
        </p:txBody>
      </p:sp>
      <p:sp>
        <p:nvSpPr>
          <p:cNvPr id="95" name="object 95"/>
          <p:cNvSpPr/>
          <p:nvPr/>
        </p:nvSpPr>
        <p:spPr>
          <a:xfrm>
            <a:off x="2073148" y="2861691"/>
            <a:ext cx="43815" cy="46990"/>
          </a:xfrm>
          <a:custGeom>
            <a:avLst/>
            <a:gdLst/>
            <a:ahLst/>
            <a:cxnLst/>
            <a:rect l="l" t="t" r="r" b="b"/>
            <a:pathLst>
              <a:path w="43814" h="46989">
                <a:moveTo>
                  <a:pt x="43560" y="0"/>
                </a:moveTo>
                <a:lnTo>
                  <a:pt x="35290" y="13198"/>
                </a:lnTo>
                <a:lnTo>
                  <a:pt x="25209" y="25479"/>
                </a:lnTo>
                <a:lnTo>
                  <a:pt x="13414" y="36736"/>
                </a:lnTo>
                <a:lnTo>
                  <a:pt x="0" y="46862"/>
                </a:lnTo>
              </a:path>
            </a:pathLst>
          </a:custGeom>
          <a:ln w="25907">
            <a:solidFill>
              <a:srgbClr val="974707"/>
            </a:solidFill>
          </a:ln>
        </p:spPr>
        <p:txBody>
          <a:bodyPr wrap="square" lIns="0" tIns="0" rIns="0" bIns="0" rtlCol="0"/>
          <a:lstStyle/>
          <a:p>
            <a:endParaRPr/>
          </a:p>
        </p:txBody>
      </p:sp>
      <p:sp>
        <p:nvSpPr>
          <p:cNvPr id="96" name="object 96"/>
          <p:cNvSpPr/>
          <p:nvPr/>
        </p:nvSpPr>
        <p:spPr>
          <a:xfrm>
            <a:off x="2012314" y="2688082"/>
            <a:ext cx="2540" cy="22225"/>
          </a:xfrm>
          <a:custGeom>
            <a:avLst/>
            <a:gdLst/>
            <a:ahLst/>
            <a:cxnLst/>
            <a:rect l="l" t="t" r="r" b="b"/>
            <a:pathLst>
              <a:path w="2539" h="22225">
                <a:moveTo>
                  <a:pt x="0" y="0"/>
                </a:moveTo>
                <a:lnTo>
                  <a:pt x="1651" y="7238"/>
                </a:lnTo>
                <a:lnTo>
                  <a:pt x="2412" y="14604"/>
                </a:lnTo>
                <a:lnTo>
                  <a:pt x="2286" y="22097"/>
                </a:lnTo>
              </a:path>
            </a:pathLst>
          </a:custGeom>
          <a:ln w="25908">
            <a:solidFill>
              <a:srgbClr val="974707"/>
            </a:solidFill>
          </a:ln>
        </p:spPr>
        <p:txBody>
          <a:bodyPr wrap="square" lIns="0" tIns="0" rIns="0" bIns="0" rtlCol="0"/>
          <a:lstStyle/>
          <a:p>
            <a:endParaRPr/>
          </a:p>
        </p:txBody>
      </p:sp>
      <p:sp>
        <p:nvSpPr>
          <p:cNvPr id="97" name="object 97"/>
          <p:cNvSpPr/>
          <p:nvPr/>
        </p:nvSpPr>
        <p:spPr>
          <a:xfrm>
            <a:off x="1734820" y="2633979"/>
            <a:ext cx="22225" cy="28575"/>
          </a:xfrm>
          <a:custGeom>
            <a:avLst/>
            <a:gdLst/>
            <a:ahLst/>
            <a:cxnLst/>
            <a:rect l="l" t="t" r="r" b="b"/>
            <a:pathLst>
              <a:path w="22225" h="28575">
                <a:moveTo>
                  <a:pt x="0" y="28194"/>
                </a:moveTo>
                <a:lnTo>
                  <a:pt x="4544" y="20699"/>
                </a:lnTo>
                <a:lnTo>
                  <a:pt x="9778" y="13477"/>
                </a:lnTo>
                <a:lnTo>
                  <a:pt x="15680" y="6566"/>
                </a:lnTo>
                <a:lnTo>
                  <a:pt x="22225" y="0"/>
                </a:lnTo>
              </a:path>
            </a:pathLst>
          </a:custGeom>
          <a:ln w="25908">
            <a:solidFill>
              <a:srgbClr val="974707"/>
            </a:solidFill>
          </a:ln>
        </p:spPr>
        <p:txBody>
          <a:bodyPr wrap="square" lIns="0" tIns="0" rIns="0" bIns="0" rtlCol="0"/>
          <a:lstStyle/>
          <a:p>
            <a:endParaRPr/>
          </a:p>
        </p:txBody>
      </p:sp>
      <p:sp>
        <p:nvSpPr>
          <p:cNvPr id="98" name="object 98"/>
          <p:cNvSpPr/>
          <p:nvPr/>
        </p:nvSpPr>
        <p:spPr>
          <a:xfrm>
            <a:off x="1526539" y="2651379"/>
            <a:ext cx="10795" cy="24765"/>
          </a:xfrm>
          <a:custGeom>
            <a:avLst/>
            <a:gdLst/>
            <a:ahLst/>
            <a:cxnLst/>
            <a:rect l="l" t="t" r="r" b="b"/>
            <a:pathLst>
              <a:path w="10794" h="24764">
                <a:moveTo>
                  <a:pt x="0" y="24257"/>
                </a:moveTo>
                <a:lnTo>
                  <a:pt x="1972" y="18020"/>
                </a:lnTo>
                <a:lnTo>
                  <a:pt x="4444" y="11890"/>
                </a:lnTo>
                <a:lnTo>
                  <a:pt x="7393" y="5879"/>
                </a:lnTo>
                <a:lnTo>
                  <a:pt x="10794" y="0"/>
                </a:lnTo>
              </a:path>
            </a:pathLst>
          </a:custGeom>
          <a:ln w="25908">
            <a:solidFill>
              <a:srgbClr val="974707"/>
            </a:solidFill>
          </a:ln>
        </p:spPr>
        <p:txBody>
          <a:bodyPr wrap="square" lIns="0" tIns="0" rIns="0" bIns="0" rtlCol="0"/>
          <a:lstStyle/>
          <a:p>
            <a:endParaRPr/>
          </a:p>
        </p:txBody>
      </p:sp>
      <p:sp>
        <p:nvSpPr>
          <p:cNvPr id="99" name="object 99"/>
          <p:cNvSpPr/>
          <p:nvPr/>
        </p:nvSpPr>
        <p:spPr>
          <a:xfrm>
            <a:off x="1282064" y="2683891"/>
            <a:ext cx="39370" cy="24130"/>
          </a:xfrm>
          <a:custGeom>
            <a:avLst/>
            <a:gdLst/>
            <a:ahLst/>
            <a:cxnLst/>
            <a:rect l="l" t="t" r="r" b="b"/>
            <a:pathLst>
              <a:path w="39369" h="24130">
                <a:moveTo>
                  <a:pt x="0" y="0"/>
                </a:moveTo>
                <a:lnTo>
                  <a:pt x="10451" y="5208"/>
                </a:lnTo>
                <a:lnTo>
                  <a:pt x="20462" y="10906"/>
                </a:lnTo>
                <a:lnTo>
                  <a:pt x="30021" y="17055"/>
                </a:lnTo>
                <a:lnTo>
                  <a:pt x="39115" y="23622"/>
                </a:lnTo>
              </a:path>
            </a:pathLst>
          </a:custGeom>
          <a:ln w="25907">
            <a:solidFill>
              <a:srgbClr val="974707"/>
            </a:solidFill>
          </a:ln>
        </p:spPr>
        <p:txBody>
          <a:bodyPr wrap="square" lIns="0" tIns="0" rIns="0" bIns="0" rtlCol="0"/>
          <a:lstStyle/>
          <a:p>
            <a:endParaRPr/>
          </a:p>
        </p:txBody>
      </p:sp>
      <p:sp>
        <p:nvSpPr>
          <p:cNvPr id="100" name="object 100"/>
          <p:cNvSpPr/>
          <p:nvPr/>
        </p:nvSpPr>
        <p:spPr>
          <a:xfrm>
            <a:off x="978916" y="2844545"/>
            <a:ext cx="6985" cy="24765"/>
          </a:xfrm>
          <a:custGeom>
            <a:avLst/>
            <a:gdLst/>
            <a:ahLst/>
            <a:cxnLst/>
            <a:rect l="l" t="t" r="r" b="b"/>
            <a:pathLst>
              <a:path w="6984" h="24764">
                <a:moveTo>
                  <a:pt x="6807" y="24764"/>
                </a:moveTo>
                <a:lnTo>
                  <a:pt x="4638" y="18645"/>
                </a:lnTo>
                <a:lnTo>
                  <a:pt x="2779" y="12477"/>
                </a:lnTo>
                <a:lnTo>
                  <a:pt x="1233" y="6262"/>
                </a:lnTo>
                <a:lnTo>
                  <a:pt x="0" y="0"/>
                </a:lnTo>
              </a:path>
            </a:pathLst>
          </a:custGeom>
          <a:ln w="25908">
            <a:solidFill>
              <a:srgbClr val="974707"/>
            </a:solidFill>
          </a:ln>
        </p:spPr>
        <p:txBody>
          <a:bodyPr wrap="square" lIns="0" tIns="0" rIns="0" bIns="0" rtlCol="0"/>
          <a:lstStyle/>
          <a:p>
            <a:endParaRPr/>
          </a:p>
        </p:txBody>
      </p:sp>
      <p:sp>
        <p:nvSpPr>
          <p:cNvPr id="101" name="object 101"/>
          <p:cNvSpPr txBox="1"/>
          <p:nvPr/>
        </p:nvSpPr>
        <p:spPr>
          <a:xfrm>
            <a:off x="1126642" y="2806953"/>
            <a:ext cx="673735" cy="287020"/>
          </a:xfrm>
          <a:prstGeom prst="rect">
            <a:avLst/>
          </a:prstGeom>
        </p:spPr>
        <p:txBody>
          <a:bodyPr vert="horz" wrap="square" lIns="0" tIns="0" rIns="0" bIns="0" rtlCol="0">
            <a:spAutoFit/>
          </a:bodyPr>
          <a:lstStyle/>
          <a:p>
            <a:pPr marL="12700">
              <a:lnSpc>
                <a:spcPct val="100000"/>
              </a:lnSpc>
            </a:pPr>
            <a:r>
              <a:rPr sz="1800" b="1" dirty="0">
                <a:solidFill>
                  <a:srgbClr val="F8FAFB"/>
                </a:solidFill>
                <a:latin typeface="Gill Sans MT"/>
                <a:cs typeface="Gill Sans MT"/>
              </a:rPr>
              <a:t>i</a:t>
            </a:r>
            <a:r>
              <a:rPr sz="1800" b="1" spc="5" dirty="0">
                <a:solidFill>
                  <a:srgbClr val="F8FAFB"/>
                </a:solidFill>
                <a:latin typeface="Gill Sans MT"/>
                <a:cs typeface="Gill Sans MT"/>
              </a:rPr>
              <a:t>m</a:t>
            </a:r>
            <a:r>
              <a:rPr sz="1800" b="1" spc="-20" dirty="0">
                <a:solidFill>
                  <a:srgbClr val="F8FAFB"/>
                </a:solidFill>
                <a:latin typeface="Gill Sans MT"/>
                <a:cs typeface="Gill Sans MT"/>
              </a:rPr>
              <a:t>a</a:t>
            </a:r>
            <a:r>
              <a:rPr sz="1800" b="1" spc="-30" dirty="0">
                <a:solidFill>
                  <a:srgbClr val="F8FAFB"/>
                </a:solidFill>
                <a:latin typeface="Gill Sans MT"/>
                <a:cs typeface="Gill Sans MT"/>
              </a:rPr>
              <a:t>g</a:t>
            </a:r>
            <a:r>
              <a:rPr sz="1800" b="1" dirty="0">
                <a:solidFill>
                  <a:srgbClr val="F8FAFB"/>
                </a:solidFill>
                <a:latin typeface="Gill Sans MT"/>
                <a:cs typeface="Gill Sans MT"/>
              </a:rPr>
              <a:t>e</a:t>
            </a:r>
            <a:endParaRPr sz="1800">
              <a:latin typeface="Gill Sans MT"/>
              <a:cs typeface="Gill Sans MT"/>
            </a:endParaRPr>
          </a:p>
        </p:txBody>
      </p:sp>
      <p:sp>
        <p:nvSpPr>
          <p:cNvPr id="102" name="object 102"/>
          <p:cNvSpPr/>
          <p:nvPr/>
        </p:nvSpPr>
        <p:spPr>
          <a:xfrm>
            <a:off x="2843919" y="1974326"/>
            <a:ext cx="1838325" cy="755015"/>
          </a:xfrm>
          <a:custGeom>
            <a:avLst/>
            <a:gdLst/>
            <a:ahLst/>
            <a:cxnLst/>
            <a:rect l="l" t="t" r="r" b="b"/>
            <a:pathLst>
              <a:path w="1838325" h="755014">
                <a:moveTo>
                  <a:pt x="1176783" y="684037"/>
                </a:moveTo>
                <a:lnTo>
                  <a:pt x="701158" y="684037"/>
                </a:lnTo>
                <a:lnTo>
                  <a:pt x="732109" y="705693"/>
                </a:lnTo>
                <a:lnTo>
                  <a:pt x="768929" y="723931"/>
                </a:lnTo>
                <a:lnTo>
                  <a:pt x="810726" y="738383"/>
                </a:lnTo>
                <a:lnTo>
                  <a:pt x="856606" y="748680"/>
                </a:lnTo>
                <a:lnTo>
                  <a:pt x="913677" y="754955"/>
                </a:lnTo>
                <a:lnTo>
                  <a:pt x="970105" y="754733"/>
                </a:lnTo>
                <a:lnTo>
                  <a:pt x="1024449" y="748444"/>
                </a:lnTo>
                <a:lnTo>
                  <a:pt x="1075269" y="736520"/>
                </a:lnTo>
                <a:lnTo>
                  <a:pt x="1121124" y="719393"/>
                </a:lnTo>
                <a:lnTo>
                  <a:pt x="1160573" y="697495"/>
                </a:lnTo>
                <a:lnTo>
                  <a:pt x="1176783" y="684037"/>
                </a:lnTo>
                <a:close/>
              </a:path>
              <a:path w="1838325" h="755014">
                <a:moveTo>
                  <a:pt x="459985" y="66006"/>
                </a:moveTo>
                <a:lnTo>
                  <a:pt x="412233" y="67452"/>
                </a:lnTo>
                <a:lnTo>
                  <a:pt x="355689" y="75046"/>
                </a:lnTo>
                <a:lnTo>
                  <a:pt x="304539" y="88390"/>
                </a:lnTo>
                <a:lnTo>
                  <a:pt x="259775" y="106754"/>
                </a:lnTo>
                <a:lnTo>
                  <a:pt x="222384" y="129412"/>
                </a:lnTo>
                <a:lnTo>
                  <a:pt x="193358" y="155637"/>
                </a:lnTo>
                <a:lnTo>
                  <a:pt x="164357" y="215872"/>
                </a:lnTo>
                <a:lnTo>
                  <a:pt x="166361" y="248427"/>
                </a:lnTo>
                <a:lnTo>
                  <a:pt x="164837" y="250713"/>
                </a:lnTo>
                <a:lnTo>
                  <a:pt x="122388" y="256099"/>
                </a:lnTo>
                <a:lnTo>
                  <a:pt x="83843" y="266747"/>
                </a:lnTo>
                <a:lnTo>
                  <a:pt x="24375" y="301640"/>
                </a:lnTo>
                <a:lnTo>
                  <a:pt x="0" y="364829"/>
                </a:lnTo>
                <a:lnTo>
                  <a:pt x="14299" y="395632"/>
                </a:lnTo>
                <a:lnTo>
                  <a:pt x="44801" y="422800"/>
                </a:lnTo>
                <a:lnTo>
                  <a:pt x="90415" y="444007"/>
                </a:lnTo>
                <a:lnTo>
                  <a:pt x="66204" y="462071"/>
                </a:lnTo>
                <a:lnTo>
                  <a:pt x="49696" y="482409"/>
                </a:lnTo>
                <a:lnTo>
                  <a:pt x="41356" y="504247"/>
                </a:lnTo>
                <a:lnTo>
                  <a:pt x="41647" y="526811"/>
                </a:lnTo>
                <a:lnTo>
                  <a:pt x="89964" y="585201"/>
                </a:lnTo>
                <a:lnTo>
                  <a:pt x="134514" y="604855"/>
                </a:lnTo>
                <a:lnTo>
                  <a:pt x="188122" y="616158"/>
                </a:lnTo>
                <a:lnTo>
                  <a:pt x="247387" y="617616"/>
                </a:lnTo>
                <a:lnTo>
                  <a:pt x="248530" y="618759"/>
                </a:lnTo>
                <a:lnTo>
                  <a:pt x="249673" y="619775"/>
                </a:lnTo>
                <a:lnTo>
                  <a:pt x="250816" y="620918"/>
                </a:lnTo>
                <a:lnTo>
                  <a:pt x="281946" y="645334"/>
                </a:lnTo>
                <a:lnTo>
                  <a:pt x="318634" y="666070"/>
                </a:lnTo>
                <a:lnTo>
                  <a:pt x="359956" y="682998"/>
                </a:lnTo>
                <a:lnTo>
                  <a:pt x="404984" y="695989"/>
                </a:lnTo>
                <a:lnTo>
                  <a:pt x="452794" y="704913"/>
                </a:lnTo>
                <a:lnTo>
                  <a:pt x="502459" y="709643"/>
                </a:lnTo>
                <a:lnTo>
                  <a:pt x="553054" y="710049"/>
                </a:lnTo>
                <a:lnTo>
                  <a:pt x="603653" y="706002"/>
                </a:lnTo>
                <a:lnTo>
                  <a:pt x="653330" y="697375"/>
                </a:lnTo>
                <a:lnTo>
                  <a:pt x="701158" y="684037"/>
                </a:lnTo>
                <a:lnTo>
                  <a:pt x="1176783" y="684037"/>
                </a:lnTo>
                <a:lnTo>
                  <a:pt x="1192176" y="671258"/>
                </a:lnTo>
                <a:lnTo>
                  <a:pt x="1214492" y="641111"/>
                </a:lnTo>
                <a:lnTo>
                  <a:pt x="1472163" y="641111"/>
                </a:lnTo>
                <a:lnTo>
                  <a:pt x="1535402" y="611286"/>
                </a:lnTo>
                <a:lnTo>
                  <a:pt x="1564790" y="585860"/>
                </a:lnTo>
                <a:lnTo>
                  <a:pt x="1590666" y="525414"/>
                </a:lnTo>
                <a:lnTo>
                  <a:pt x="1626863" y="521168"/>
                </a:lnTo>
                <a:lnTo>
                  <a:pt x="1694590" y="505198"/>
                </a:lnTo>
                <a:lnTo>
                  <a:pt x="1773054" y="467766"/>
                </a:lnTo>
                <a:lnTo>
                  <a:pt x="1807945" y="437459"/>
                </a:lnTo>
                <a:lnTo>
                  <a:pt x="1829649" y="404107"/>
                </a:lnTo>
                <a:lnTo>
                  <a:pt x="1837855" y="369071"/>
                </a:lnTo>
                <a:lnTo>
                  <a:pt x="1832251" y="333713"/>
                </a:lnTo>
                <a:lnTo>
                  <a:pt x="1812528" y="299394"/>
                </a:lnTo>
                <a:lnTo>
                  <a:pt x="1778372" y="267477"/>
                </a:lnTo>
                <a:lnTo>
                  <a:pt x="1782436" y="262016"/>
                </a:lnTo>
                <a:lnTo>
                  <a:pt x="1785992" y="256428"/>
                </a:lnTo>
                <a:lnTo>
                  <a:pt x="1788659" y="250713"/>
                </a:lnTo>
                <a:lnTo>
                  <a:pt x="1796680" y="216882"/>
                </a:lnTo>
                <a:lnTo>
                  <a:pt x="1788862" y="184194"/>
                </a:lnTo>
                <a:lnTo>
                  <a:pt x="1766720" y="154130"/>
                </a:lnTo>
                <a:lnTo>
                  <a:pt x="1731773" y="128172"/>
                </a:lnTo>
                <a:lnTo>
                  <a:pt x="1685537" y="107803"/>
                </a:lnTo>
                <a:lnTo>
                  <a:pt x="1629528" y="94503"/>
                </a:lnTo>
                <a:lnTo>
                  <a:pt x="1626378" y="88026"/>
                </a:lnTo>
                <a:lnTo>
                  <a:pt x="596002" y="88026"/>
                </a:lnTo>
                <a:lnTo>
                  <a:pt x="552822" y="76400"/>
                </a:lnTo>
                <a:lnTo>
                  <a:pt x="507166" y="69024"/>
                </a:lnTo>
                <a:lnTo>
                  <a:pt x="459985" y="66006"/>
                </a:lnTo>
                <a:close/>
              </a:path>
              <a:path w="1838325" h="755014">
                <a:moveTo>
                  <a:pt x="1472163" y="641111"/>
                </a:moveTo>
                <a:lnTo>
                  <a:pt x="1214492" y="641111"/>
                </a:lnTo>
                <a:lnTo>
                  <a:pt x="1244393" y="650027"/>
                </a:lnTo>
                <a:lnTo>
                  <a:pt x="1276056" y="656526"/>
                </a:lnTo>
                <a:lnTo>
                  <a:pt x="1309004" y="660525"/>
                </a:lnTo>
                <a:lnTo>
                  <a:pt x="1342762" y="661939"/>
                </a:lnTo>
                <a:lnTo>
                  <a:pt x="1399222" y="658569"/>
                </a:lnTo>
                <a:lnTo>
                  <a:pt x="1451137" y="648458"/>
                </a:lnTo>
                <a:lnTo>
                  <a:pt x="1472163" y="641111"/>
                </a:lnTo>
                <a:close/>
              </a:path>
              <a:path w="1838325" h="755014">
                <a:moveTo>
                  <a:pt x="803690" y="20522"/>
                </a:moveTo>
                <a:lnTo>
                  <a:pt x="753950" y="22702"/>
                </a:lnTo>
                <a:lnTo>
                  <a:pt x="706470" y="30853"/>
                </a:lnTo>
                <a:lnTo>
                  <a:pt x="663091" y="44665"/>
                </a:lnTo>
                <a:lnTo>
                  <a:pt x="625654" y="63826"/>
                </a:lnTo>
                <a:lnTo>
                  <a:pt x="596002" y="88026"/>
                </a:lnTo>
                <a:lnTo>
                  <a:pt x="1626378" y="88026"/>
                </a:lnTo>
                <a:lnTo>
                  <a:pt x="1620188" y="75303"/>
                </a:lnTo>
                <a:lnTo>
                  <a:pt x="1605192" y="57388"/>
                </a:lnTo>
                <a:lnTo>
                  <a:pt x="1604757" y="57038"/>
                </a:lnTo>
                <a:lnTo>
                  <a:pt x="955285" y="57038"/>
                </a:lnTo>
                <a:lnTo>
                  <a:pt x="943175" y="50823"/>
                </a:lnTo>
                <a:lnTo>
                  <a:pt x="930314" y="45132"/>
                </a:lnTo>
                <a:lnTo>
                  <a:pt x="916763" y="39965"/>
                </a:lnTo>
                <a:lnTo>
                  <a:pt x="902580" y="35321"/>
                </a:lnTo>
                <a:lnTo>
                  <a:pt x="853847" y="24625"/>
                </a:lnTo>
                <a:lnTo>
                  <a:pt x="803690" y="20522"/>
                </a:lnTo>
                <a:close/>
              </a:path>
              <a:path w="1838325" h="755014">
                <a:moveTo>
                  <a:pt x="1147383" y="488"/>
                </a:moveTo>
                <a:lnTo>
                  <a:pt x="1090059" y="940"/>
                </a:lnTo>
                <a:lnTo>
                  <a:pt x="1036204" y="11024"/>
                </a:lnTo>
                <a:lnTo>
                  <a:pt x="989914" y="29977"/>
                </a:lnTo>
                <a:lnTo>
                  <a:pt x="955285" y="57038"/>
                </a:lnTo>
                <a:lnTo>
                  <a:pt x="1604757" y="57038"/>
                </a:lnTo>
                <a:lnTo>
                  <a:pt x="1584934" y="41140"/>
                </a:lnTo>
                <a:lnTo>
                  <a:pt x="1583627" y="40401"/>
                </a:lnTo>
                <a:lnTo>
                  <a:pt x="1268848" y="40401"/>
                </a:lnTo>
                <a:lnTo>
                  <a:pt x="1255013" y="31343"/>
                </a:lnTo>
                <a:lnTo>
                  <a:pt x="1239511" y="23272"/>
                </a:lnTo>
                <a:lnTo>
                  <a:pt x="1222485" y="16273"/>
                </a:lnTo>
                <a:lnTo>
                  <a:pt x="1204078" y="10429"/>
                </a:lnTo>
                <a:lnTo>
                  <a:pt x="1147383" y="488"/>
                </a:lnTo>
                <a:close/>
              </a:path>
              <a:path w="1838325" h="755014">
                <a:moveTo>
                  <a:pt x="1409326" y="0"/>
                </a:moveTo>
                <a:lnTo>
                  <a:pt x="1357687" y="6149"/>
                </a:lnTo>
                <a:lnTo>
                  <a:pt x="1309936" y="19657"/>
                </a:lnTo>
                <a:lnTo>
                  <a:pt x="1268848" y="40401"/>
                </a:lnTo>
                <a:lnTo>
                  <a:pt x="1583627" y="40401"/>
                </a:lnTo>
                <a:lnTo>
                  <a:pt x="1559805" y="26939"/>
                </a:lnTo>
                <a:lnTo>
                  <a:pt x="1513162" y="10271"/>
                </a:lnTo>
                <a:lnTo>
                  <a:pt x="1462077" y="1332"/>
                </a:lnTo>
                <a:lnTo>
                  <a:pt x="1409326" y="0"/>
                </a:lnTo>
                <a:close/>
              </a:path>
            </a:pathLst>
          </a:custGeom>
          <a:solidFill>
            <a:srgbClr val="F68528"/>
          </a:solidFill>
        </p:spPr>
        <p:txBody>
          <a:bodyPr wrap="square" lIns="0" tIns="0" rIns="0" bIns="0" rtlCol="0"/>
          <a:lstStyle/>
          <a:p>
            <a:endParaRPr/>
          </a:p>
        </p:txBody>
      </p:sp>
      <p:sp>
        <p:nvSpPr>
          <p:cNvPr id="103" name="object 103"/>
          <p:cNvSpPr/>
          <p:nvPr/>
        </p:nvSpPr>
        <p:spPr>
          <a:xfrm>
            <a:off x="2843919" y="1974326"/>
            <a:ext cx="1838325" cy="755015"/>
          </a:xfrm>
          <a:custGeom>
            <a:avLst/>
            <a:gdLst/>
            <a:ahLst/>
            <a:cxnLst/>
            <a:rect l="l" t="t" r="r" b="b"/>
            <a:pathLst>
              <a:path w="1838325" h="755014">
                <a:moveTo>
                  <a:pt x="166361" y="248427"/>
                </a:moveTo>
                <a:lnTo>
                  <a:pt x="173686" y="184699"/>
                </a:lnTo>
                <a:lnTo>
                  <a:pt x="222384" y="129412"/>
                </a:lnTo>
                <a:lnTo>
                  <a:pt x="259775" y="106754"/>
                </a:lnTo>
                <a:lnTo>
                  <a:pt x="304539" y="88390"/>
                </a:lnTo>
                <a:lnTo>
                  <a:pt x="355689" y="75046"/>
                </a:lnTo>
                <a:lnTo>
                  <a:pt x="412233" y="67452"/>
                </a:lnTo>
                <a:lnTo>
                  <a:pt x="459985" y="66006"/>
                </a:lnTo>
                <a:lnTo>
                  <a:pt x="507166" y="69024"/>
                </a:lnTo>
                <a:lnTo>
                  <a:pt x="552822" y="76400"/>
                </a:lnTo>
                <a:lnTo>
                  <a:pt x="596002" y="88026"/>
                </a:lnTo>
                <a:lnTo>
                  <a:pt x="625654" y="63826"/>
                </a:lnTo>
                <a:lnTo>
                  <a:pt x="663091" y="44665"/>
                </a:lnTo>
                <a:lnTo>
                  <a:pt x="706470" y="30853"/>
                </a:lnTo>
                <a:lnTo>
                  <a:pt x="753950" y="22702"/>
                </a:lnTo>
                <a:lnTo>
                  <a:pt x="803690" y="20522"/>
                </a:lnTo>
                <a:lnTo>
                  <a:pt x="853847" y="24625"/>
                </a:lnTo>
                <a:lnTo>
                  <a:pt x="902580" y="35321"/>
                </a:lnTo>
                <a:lnTo>
                  <a:pt x="943175" y="50823"/>
                </a:lnTo>
                <a:lnTo>
                  <a:pt x="955285" y="57038"/>
                </a:lnTo>
                <a:lnTo>
                  <a:pt x="989914" y="29977"/>
                </a:lnTo>
                <a:lnTo>
                  <a:pt x="1036204" y="11024"/>
                </a:lnTo>
                <a:lnTo>
                  <a:pt x="1090059" y="940"/>
                </a:lnTo>
                <a:lnTo>
                  <a:pt x="1147383" y="488"/>
                </a:lnTo>
                <a:lnTo>
                  <a:pt x="1204078" y="10429"/>
                </a:lnTo>
                <a:lnTo>
                  <a:pt x="1222485" y="16273"/>
                </a:lnTo>
                <a:lnTo>
                  <a:pt x="1239511" y="23272"/>
                </a:lnTo>
                <a:lnTo>
                  <a:pt x="1255013" y="31343"/>
                </a:lnTo>
                <a:lnTo>
                  <a:pt x="1268848" y="40401"/>
                </a:lnTo>
                <a:lnTo>
                  <a:pt x="1309936" y="19657"/>
                </a:lnTo>
                <a:lnTo>
                  <a:pt x="1357687" y="6149"/>
                </a:lnTo>
                <a:lnTo>
                  <a:pt x="1409326" y="0"/>
                </a:lnTo>
                <a:lnTo>
                  <a:pt x="1462077" y="1332"/>
                </a:lnTo>
                <a:lnTo>
                  <a:pt x="1513162" y="10271"/>
                </a:lnTo>
                <a:lnTo>
                  <a:pt x="1559805" y="26939"/>
                </a:lnTo>
                <a:lnTo>
                  <a:pt x="1605192" y="57388"/>
                </a:lnTo>
                <a:lnTo>
                  <a:pt x="1629528" y="94503"/>
                </a:lnTo>
                <a:lnTo>
                  <a:pt x="1685537" y="107803"/>
                </a:lnTo>
                <a:lnTo>
                  <a:pt x="1731773" y="128172"/>
                </a:lnTo>
                <a:lnTo>
                  <a:pt x="1766720" y="154130"/>
                </a:lnTo>
                <a:lnTo>
                  <a:pt x="1788862" y="184194"/>
                </a:lnTo>
                <a:lnTo>
                  <a:pt x="1796680" y="216882"/>
                </a:lnTo>
                <a:lnTo>
                  <a:pt x="1788659" y="250713"/>
                </a:lnTo>
                <a:lnTo>
                  <a:pt x="1785992" y="256428"/>
                </a:lnTo>
                <a:lnTo>
                  <a:pt x="1782436" y="262016"/>
                </a:lnTo>
                <a:lnTo>
                  <a:pt x="1778372" y="267477"/>
                </a:lnTo>
                <a:lnTo>
                  <a:pt x="1812528" y="299394"/>
                </a:lnTo>
                <a:lnTo>
                  <a:pt x="1832251" y="333713"/>
                </a:lnTo>
                <a:lnTo>
                  <a:pt x="1837855" y="369071"/>
                </a:lnTo>
                <a:lnTo>
                  <a:pt x="1829649" y="404107"/>
                </a:lnTo>
                <a:lnTo>
                  <a:pt x="1807945" y="437459"/>
                </a:lnTo>
                <a:lnTo>
                  <a:pt x="1773054" y="467766"/>
                </a:lnTo>
                <a:lnTo>
                  <a:pt x="1725286" y="493664"/>
                </a:lnTo>
                <a:lnTo>
                  <a:pt x="1661643" y="514397"/>
                </a:lnTo>
                <a:lnTo>
                  <a:pt x="1590666" y="525414"/>
                </a:lnTo>
                <a:lnTo>
                  <a:pt x="1583705" y="556963"/>
                </a:lnTo>
                <a:lnTo>
                  <a:pt x="1535402" y="611286"/>
                </a:lnTo>
                <a:lnTo>
                  <a:pt x="1497024" y="632425"/>
                </a:lnTo>
                <a:lnTo>
                  <a:pt x="1451137" y="648458"/>
                </a:lnTo>
                <a:lnTo>
                  <a:pt x="1399222" y="658569"/>
                </a:lnTo>
                <a:lnTo>
                  <a:pt x="1342762" y="661939"/>
                </a:lnTo>
                <a:lnTo>
                  <a:pt x="1309004" y="660525"/>
                </a:lnTo>
                <a:lnTo>
                  <a:pt x="1276056" y="656526"/>
                </a:lnTo>
                <a:lnTo>
                  <a:pt x="1244393" y="650027"/>
                </a:lnTo>
                <a:lnTo>
                  <a:pt x="1214492" y="641111"/>
                </a:lnTo>
                <a:lnTo>
                  <a:pt x="1192176" y="671258"/>
                </a:lnTo>
                <a:lnTo>
                  <a:pt x="1160573" y="697495"/>
                </a:lnTo>
                <a:lnTo>
                  <a:pt x="1121124" y="719393"/>
                </a:lnTo>
                <a:lnTo>
                  <a:pt x="1075269" y="736520"/>
                </a:lnTo>
                <a:lnTo>
                  <a:pt x="1024449" y="748444"/>
                </a:lnTo>
                <a:lnTo>
                  <a:pt x="970105" y="754733"/>
                </a:lnTo>
                <a:lnTo>
                  <a:pt x="913677" y="754955"/>
                </a:lnTo>
                <a:lnTo>
                  <a:pt x="856606" y="748680"/>
                </a:lnTo>
                <a:lnTo>
                  <a:pt x="810726" y="738383"/>
                </a:lnTo>
                <a:lnTo>
                  <a:pt x="768929" y="723931"/>
                </a:lnTo>
                <a:lnTo>
                  <a:pt x="732109" y="705693"/>
                </a:lnTo>
                <a:lnTo>
                  <a:pt x="701158" y="684037"/>
                </a:lnTo>
                <a:lnTo>
                  <a:pt x="653330" y="697375"/>
                </a:lnTo>
                <a:lnTo>
                  <a:pt x="603653" y="706002"/>
                </a:lnTo>
                <a:lnTo>
                  <a:pt x="553054" y="710049"/>
                </a:lnTo>
                <a:lnTo>
                  <a:pt x="502459" y="709643"/>
                </a:lnTo>
                <a:lnTo>
                  <a:pt x="452794" y="704913"/>
                </a:lnTo>
                <a:lnTo>
                  <a:pt x="404984" y="695989"/>
                </a:lnTo>
                <a:lnTo>
                  <a:pt x="359956" y="682998"/>
                </a:lnTo>
                <a:lnTo>
                  <a:pt x="318634" y="666070"/>
                </a:lnTo>
                <a:lnTo>
                  <a:pt x="281946" y="645334"/>
                </a:lnTo>
                <a:lnTo>
                  <a:pt x="250816" y="620918"/>
                </a:lnTo>
                <a:lnTo>
                  <a:pt x="249673" y="619775"/>
                </a:lnTo>
                <a:lnTo>
                  <a:pt x="248530" y="618759"/>
                </a:lnTo>
                <a:lnTo>
                  <a:pt x="247387" y="617616"/>
                </a:lnTo>
                <a:lnTo>
                  <a:pt x="188122" y="616158"/>
                </a:lnTo>
                <a:lnTo>
                  <a:pt x="134514" y="604855"/>
                </a:lnTo>
                <a:lnTo>
                  <a:pt x="89964" y="585201"/>
                </a:lnTo>
                <a:lnTo>
                  <a:pt x="57875" y="558688"/>
                </a:lnTo>
                <a:lnTo>
                  <a:pt x="41647" y="526811"/>
                </a:lnTo>
                <a:lnTo>
                  <a:pt x="41356" y="504247"/>
                </a:lnTo>
                <a:lnTo>
                  <a:pt x="49696" y="482409"/>
                </a:lnTo>
                <a:lnTo>
                  <a:pt x="66204" y="462071"/>
                </a:lnTo>
                <a:lnTo>
                  <a:pt x="90415" y="444007"/>
                </a:lnTo>
                <a:lnTo>
                  <a:pt x="44801" y="422800"/>
                </a:lnTo>
                <a:lnTo>
                  <a:pt x="14299" y="395632"/>
                </a:lnTo>
                <a:lnTo>
                  <a:pt x="0" y="364829"/>
                </a:lnTo>
                <a:lnTo>
                  <a:pt x="2995" y="332723"/>
                </a:lnTo>
                <a:lnTo>
                  <a:pt x="50680" y="282110"/>
                </a:lnTo>
                <a:lnTo>
                  <a:pt x="122388" y="256099"/>
                </a:lnTo>
                <a:lnTo>
                  <a:pt x="164837" y="250713"/>
                </a:lnTo>
                <a:lnTo>
                  <a:pt x="166361" y="248427"/>
                </a:lnTo>
                <a:close/>
              </a:path>
            </a:pathLst>
          </a:custGeom>
          <a:ln w="25908">
            <a:solidFill>
              <a:srgbClr val="974707"/>
            </a:solidFill>
          </a:ln>
        </p:spPr>
        <p:txBody>
          <a:bodyPr wrap="square" lIns="0" tIns="0" rIns="0" bIns="0" rtlCol="0"/>
          <a:lstStyle/>
          <a:p>
            <a:endParaRPr/>
          </a:p>
        </p:txBody>
      </p:sp>
      <p:sp>
        <p:nvSpPr>
          <p:cNvPr id="104" name="object 104"/>
          <p:cNvSpPr/>
          <p:nvPr/>
        </p:nvSpPr>
        <p:spPr>
          <a:xfrm>
            <a:off x="2936367" y="2415413"/>
            <a:ext cx="107950" cy="14604"/>
          </a:xfrm>
          <a:custGeom>
            <a:avLst/>
            <a:gdLst/>
            <a:ahLst/>
            <a:cxnLst/>
            <a:rect l="l" t="t" r="r" b="b"/>
            <a:pathLst>
              <a:path w="107950" h="14605">
                <a:moveTo>
                  <a:pt x="107695" y="13970"/>
                </a:moveTo>
                <a:lnTo>
                  <a:pt x="79581" y="13983"/>
                </a:lnTo>
                <a:lnTo>
                  <a:pt x="51943" y="11604"/>
                </a:lnTo>
                <a:lnTo>
                  <a:pt x="25257" y="6915"/>
                </a:lnTo>
                <a:lnTo>
                  <a:pt x="0" y="0"/>
                </a:lnTo>
              </a:path>
            </a:pathLst>
          </a:custGeom>
          <a:ln w="25907">
            <a:solidFill>
              <a:srgbClr val="974707"/>
            </a:solidFill>
          </a:ln>
        </p:spPr>
        <p:txBody>
          <a:bodyPr wrap="square" lIns="0" tIns="0" rIns="0" bIns="0" rtlCol="0"/>
          <a:lstStyle/>
          <a:p>
            <a:endParaRPr/>
          </a:p>
        </p:txBody>
      </p:sp>
      <p:sp>
        <p:nvSpPr>
          <p:cNvPr id="105" name="object 105"/>
          <p:cNvSpPr/>
          <p:nvPr/>
        </p:nvSpPr>
        <p:spPr>
          <a:xfrm>
            <a:off x="3091942" y="2581910"/>
            <a:ext cx="47625" cy="6985"/>
          </a:xfrm>
          <a:custGeom>
            <a:avLst/>
            <a:gdLst/>
            <a:ahLst/>
            <a:cxnLst/>
            <a:rect l="l" t="t" r="r" b="b"/>
            <a:pathLst>
              <a:path w="47625" h="6985">
                <a:moveTo>
                  <a:pt x="47116" y="0"/>
                </a:moveTo>
                <a:lnTo>
                  <a:pt x="35647" y="2355"/>
                </a:lnTo>
                <a:lnTo>
                  <a:pt x="23939" y="4270"/>
                </a:lnTo>
                <a:lnTo>
                  <a:pt x="12041" y="5732"/>
                </a:lnTo>
                <a:lnTo>
                  <a:pt x="0" y="6730"/>
                </a:lnTo>
              </a:path>
            </a:pathLst>
          </a:custGeom>
          <a:ln w="25908">
            <a:solidFill>
              <a:srgbClr val="974707"/>
            </a:solidFill>
          </a:ln>
        </p:spPr>
        <p:txBody>
          <a:bodyPr wrap="square" lIns="0" tIns="0" rIns="0" bIns="0" rtlCol="0"/>
          <a:lstStyle/>
          <a:p>
            <a:endParaRPr/>
          </a:p>
        </p:txBody>
      </p:sp>
      <p:sp>
        <p:nvSpPr>
          <p:cNvPr id="106" name="object 106"/>
          <p:cNvSpPr/>
          <p:nvPr/>
        </p:nvSpPr>
        <p:spPr>
          <a:xfrm>
            <a:off x="3516629" y="2624835"/>
            <a:ext cx="28575" cy="30480"/>
          </a:xfrm>
          <a:custGeom>
            <a:avLst/>
            <a:gdLst/>
            <a:ahLst/>
            <a:cxnLst/>
            <a:rect l="l" t="t" r="r" b="b"/>
            <a:pathLst>
              <a:path w="28575" h="30480">
                <a:moveTo>
                  <a:pt x="28448" y="30479"/>
                </a:moveTo>
                <a:lnTo>
                  <a:pt x="20234" y="23199"/>
                </a:lnTo>
                <a:lnTo>
                  <a:pt x="12747" y="15668"/>
                </a:lnTo>
                <a:lnTo>
                  <a:pt x="5998" y="7923"/>
                </a:lnTo>
                <a:lnTo>
                  <a:pt x="0" y="0"/>
                </a:lnTo>
              </a:path>
            </a:pathLst>
          </a:custGeom>
          <a:ln w="25908">
            <a:solidFill>
              <a:srgbClr val="974707"/>
            </a:solidFill>
          </a:ln>
        </p:spPr>
        <p:txBody>
          <a:bodyPr wrap="square" lIns="0" tIns="0" rIns="0" bIns="0" rtlCol="0"/>
          <a:lstStyle/>
          <a:p>
            <a:endParaRPr/>
          </a:p>
        </p:txBody>
      </p:sp>
      <p:sp>
        <p:nvSpPr>
          <p:cNvPr id="107" name="object 107"/>
          <p:cNvSpPr/>
          <p:nvPr/>
        </p:nvSpPr>
        <p:spPr>
          <a:xfrm>
            <a:off x="4058665" y="2579370"/>
            <a:ext cx="11430" cy="33655"/>
          </a:xfrm>
          <a:custGeom>
            <a:avLst/>
            <a:gdLst/>
            <a:ahLst/>
            <a:cxnLst/>
            <a:rect l="l" t="t" r="r" b="b"/>
            <a:pathLst>
              <a:path w="11429" h="33655">
                <a:moveTo>
                  <a:pt x="11303" y="0"/>
                </a:moveTo>
                <a:lnTo>
                  <a:pt x="9661" y="8451"/>
                </a:lnTo>
                <a:lnTo>
                  <a:pt x="7223" y="16843"/>
                </a:lnTo>
                <a:lnTo>
                  <a:pt x="3998" y="25163"/>
                </a:lnTo>
                <a:lnTo>
                  <a:pt x="0" y="33400"/>
                </a:lnTo>
              </a:path>
            </a:pathLst>
          </a:custGeom>
          <a:ln w="25908">
            <a:solidFill>
              <a:srgbClr val="974707"/>
            </a:solidFill>
          </a:ln>
        </p:spPr>
        <p:txBody>
          <a:bodyPr wrap="square" lIns="0" tIns="0" rIns="0" bIns="0" rtlCol="0"/>
          <a:lstStyle/>
          <a:p>
            <a:endParaRPr/>
          </a:p>
        </p:txBody>
      </p:sp>
      <p:sp>
        <p:nvSpPr>
          <p:cNvPr id="108" name="object 108"/>
          <p:cNvSpPr/>
          <p:nvPr/>
        </p:nvSpPr>
        <p:spPr>
          <a:xfrm>
            <a:off x="4295394" y="2372995"/>
            <a:ext cx="138430" cy="125095"/>
          </a:xfrm>
          <a:custGeom>
            <a:avLst/>
            <a:gdLst/>
            <a:ahLst/>
            <a:cxnLst/>
            <a:rect l="l" t="t" r="r" b="b"/>
            <a:pathLst>
              <a:path w="138429" h="125094">
                <a:moveTo>
                  <a:pt x="0" y="0"/>
                </a:moveTo>
                <a:lnTo>
                  <a:pt x="57648" y="21792"/>
                </a:lnTo>
                <a:lnTo>
                  <a:pt x="101330" y="51180"/>
                </a:lnTo>
                <a:lnTo>
                  <a:pt x="128891" y="86189"/>
                </a:lnTo>
                <a:lnTo>
                  <a:pt x="138175" y="124840"/>
                </a:lnTo>
              </a:path>
            </a:pathLst>
          </a:custGeom>
          <a:ln w="25908">
            <a:solidFill>
              <a:srgbClr val="974707"/>
            </a:solidFill>
          </a:ln>
        </p:spPr>
        <p:txBody>
          <a:bodyPr wrap="square" lIns="0" tIns="0" rIns="0" bIns="0" rtlCol="0"/>
          <a:lstStyle/>
          <a:p>
            <a:endParaRPr/>
          </a:p>
        </p:txBody>
      </p:sp>
      <p:sp>
        <p:nvSpPr>
          <p:cNvPr id="109" name="object 109"/>
          <p:cNvSpPr/>
          <p:nvPr/>
        </p:nvSpPr>
        <p:spPr>
          <a:xfrm>
            <a:off x="4559808" y="2239898"/>
            <a:ext cx="61594" cy="46990"/>
          </a:xfrm>
          <a:custGeom>
            <a:avLst/>
            <a:gdLst/>
            <a:ahLst/>
            <a:cxnLst/>
            <a:rect l="l" t="t" r="r" b="b"/>
            <a:pathLst>
              <a:path w="61595" h="46989">
                <a:moveTo>
                  <a:pt x="61594" y="0"/>
                </a:moveTo>
                <a:lnTo>
                  <a:pt x="49881" y="13198"/>
                </a:lnTo>
                <a:lnTo>
                  <a:pt x="35607" y="25479"/>
                </a:lnTo>
                <a:lnTo>
                  <a:pt x="18928" y="36736"/>
                </a:lnTo>
                <a:lnTo>
                  <a:pt x="0" y="46862"/>
                </a:lnTo>
              </a:path>
            </a:pathLst>
          </a:custGeom>
          <a:ln w="25908">
            <a:solidFill>
              <a:srgbClr val="974707"/>
            </a:solidFill>
          </a:ln>
        </p:spPr>
        <p:txBody>
          <a:bodyPr wrap="square" lIns="0" tIns="0" rIns="0" bIns="0" rtlCol="0"/>
          <a:lstStyle/>
          <a:p>
            <a:endParaRPr/>
          </a:p>
        </p:txBody>
      </p:sp>
      <p:sp>
        <p:nvSpPr>
          <p:cNvPr id="110" name="object 110"/>
          <p:cNvSpPr/>
          <p:nvPr/>
        </p:nvSpPr>
        <p:spPr>
          <a:xfrm>
            <a:off x="4473702" y="2066289"/>
            <a:ext cx="3810" cy="22225"/>
          </a:xfrm>
          <a:custGeom>
            <a:avLst/>
            <a:gdLst/>
            <a:ahLst/>
            <a:cxnLst/>
            <a:rect l="l" t="t" r="r" b="b"/>
            <a:pathLst>
              <a:path w="3810" h="22225">
                <a:moveTo>
                  <a:pt x="0" y="0"/>
                </a:moveTo>
                <a:lnTo>
                  <a:pt x="2286" y="7238"/>
                </a:lnTo>
                <a:lnTo>
                  <a:pt x="3428" y="14605"/>
                </a:lnTo>
                <a:lnTo>
                  <a:pt x="3175" y="22098"/>
                </a:lnTo>
              </a:path>
            </a:pathLst>
          </a:custGeom>
          <a:ln w="25908">
            <a:solidFill>
              <a:srgbClr val="974707"/>
            </a:solidFill>
          </a:ln>
        </p:spPr>
        <p:txBody>
          <a:bodyPr wrap="square" lIns="0" tIns="0" rIns="0" bIns="0" rtlCol="0"/>
          <a:lstStyle/>
          <a:p>
            <a:endParaRPr/>
          </a:p>
        </p:txBody>
      </p:sp>
      <p:sp>
        <p:nvSpPr>
          <p:cNvPr id="111" name="object 111"/>
          <p:cNvSpPr/>
          <p:nvPr/>
        </p:nvSpPr>
        <p:spPr>
          <a:xfrm>
            <a:off x="4080636" y="2012188"/>
            <a:ext cx="31750" cy="28575"/>
          </a:xfrm>
          <a:custGeom>
            <a:avLst/>
            <a:gdLst/>
            <a:ahLst/>
            <a:cxnLst/>
            <a:rect l="l" t="t" r="r" b="b"/>
            <a:pathLst>
              <a:path w="31750" h="28575">
                <a:moveTo>
                  <a:pt x="0" y="28194"/>
                </a:moveTo>
                <a:lnTo>
                  <a:pt x="6492" y="20699"/>
                </a:lnTo>
                <a:lnTo>
                  <a:pt x="13938" y="13477"/>
                </a:lnTo>
                <a:lnTo>
                  <a:pt x="22288" y="6566"/>
                </a:lnTo>
                <a:lnTo>
                  <a:pt x="31496" y="0"/>
                </a:lnTo>
              </a:path>
            </a:pathLst>
          </a:custGeom>
          <a:ln w="25908">
            <a:solidFill>
              <a:srgbClr val="974707"/>
            </a:solidFill>
          </a:ln>
        </p:spPr>
        <p:txBody>
          <a:bodyPr wrap="square" lIns="0" tIns="0" rIns="0" bIns="0" rtlCol="0"/>
          <a:lstStyle/>
          <a:p>
            <a:endParaRPr/>
          </a:p>
        </p:txBody>
      </p:sp>
      <p:sp>
        <p:nvSpPr>
          <p:cNvPr id="112" name="object 112"/>
          <p:cNvSpPr/>
          <p:nvPr/>
        </p:nvSpPr>
        <p:spPr>
          <a:xfrm>
            <a:off x="3785742" y="2029586"/>
            <a:ext cx="15240" cy="24765"/>
          </a:xfrm>
          <a:custGeom>
            <a:avLst/>
            <a:gdLst/>
            <a:ahLst/>
            <a:cxnLst/>
            <a:rect l="l" t="t" r="r" b="b"/>
            <a:pathLst>
              <a:path w="15239" h="24764">
                <a:moveTo>
                  <a:pt x="0" y="24257"/>
                </a:moveTo>
                <a:lnTo>
                  <a:pt x="2809" y="18020"/>
                </a:lnTo>
                <a:lnTo>
                  <a:pt x="6286" y="11890"/>
                </a:lnTo>
                <a:lnTo>
                  <a:pt x="10429" y="5879"/>
                </a:lnTo>
                <a:lnTo>
                  <a:pt x="15240" y="0"/>
                </a:lnTo>
              </a:path>
            </a:pathLst>
          </a:custGeom>
          <a:ln w="25908">
            <a:solidFill>
              <a:srgbClr val="974707"/>
            </a:solidFill>
          </a:ln>
        </p:spPr>
        <p:txBody>
          <a:bodyPr wrap="square" lIns="0" tIns="0" rIns="0" bIns="0" rtlCol="0"/>
          <a:lstStyle/>
          <a:p>
            <a:endParaRPr/>
          </a:p>
        </p:txBody>
      </p:sp>
      <p:sp>
        <p:nvSpPr>
          <p:cNvPr id="113" name="object 113"/>
          <p:cNvSpPr/>
          <p:nvPr/>
        </p:nvSpPr>
        <p:spPr>
          <a:xfrm>
            <a:off x="3439667" y="2062098"/>
            <a:ext cx="55244" cy="24130"/>
          </a:xfrm>
          <a:custGeom>
            <a:avLst/>
            <a:gdLst/>
            <a:ahLst/>
            <a:cxnLst/>
            <a:rect l="l" t="t" r="r" b="b"/>
            <a:pathLst>
              <a:path w="55245" h="24130">
                <a:moveTo>
                  <a:pt x="0" y="0"/>
                </a:moveTo>
                <a:lnTo>
                  <a:pt x="14757" y="5208"/>
                </a:lnTo>
                <a:lnTo>
                  <a:pt x="28908" y="10906"/>
                </a:lnTo>
                <a:lnTo>
                  <a:pt x="42416" y="17055"/>
                </a:lnTo>
                <a:lnTo>
                  <a:pt x="55245" y="23622"/>
                </a:lnTo>
              </a:path>
            </a:pathLst>
          </a:custGeom>
          <a:ln w="25907">
            <a:solidFill>
              <a:srgbClr val="974707"/>
            </a:solidFill>
          </a:ln>
        </p:spPr>
        <p:txBody>
          <a:bodyPr wrap="square" lIns="0" tIns="0" rIns="0" bIns="0" rtlCol="0"/>
          <a:lstStyle/>
          <a:p>
            <a:endParaRPr/>
          </a:p>
        </p:txBody>
      </p:sp>
      <p:sp>
        <p:nvSpPr>
          <p:cNvPr id="114" name="object 114"/>
          <p:cNvSpPr/>
          <p:nvPr/>
        </p:nvSpPr>
        <p:spPr>
          <a:xfrm>
            <a:off x="3010280" y="2222754"/>
            <a:ext cx="10160" cy="24765"/>
          </a:xfrm>
          <a:custGeom>
            <a:avLst/>
            <a:gdLst/>
            <a:ahLst/>
            <a:cxnLst/>
            <a:rect l="l" t="t" r="r" b="b"/>
            <a:pathLst>
              <a:path w="10160" h="24764">
                <a:moveTo>
                  <a:pt x="9651" y="24765"/>
                </a:moveTo>
                <a:lnTo>
                  <a:pt x="6625" y="18645"/>
                </a:lnTo>
                <a:lnTo>
                  <a:pt x="4016" y="12477"/>
                </a:lnTo>
                <a:lnTo>
                  <a:pt x="1811" y="6262"/>
                </a:lnTo>
                <a:lnTo>
                  <a:pt x="0" y="0"/>
                </a:lnTo>
              </a:path>
            </a:pathLst>
          </a:custGeom>
          <a:ln w="25907">
            <a:solidFill>
              <a:srgbClr val="974707"/>
            </a:solidFill>
          </a:ln>
        </p:spPr>
        <p:txBody>
          <a:bodyPr wrap="square" lIns="0" tIns="0" rIns="0" bIns="0" rtlCol="0"/>
          <a:lstStyle/>
          <a:p>
            <a:endParaRPr/>
          </a:p>
        </p:txBody>
      </p:sp>
      <p:sp>
        <p:nvSpPr>
          <p:cNvPr id="115" name="object 115"/>
          <p:cNvSpPr txBox="1"/>
          <p:nvPr/>
        </p:nvSpPr>
        <p:spPr>
          <a:xfrm>
            <a:off x="3214497" y="2185670"/>
            <a:ext cx="963930" cy="287020"/>
          </a:xfrm>
          <a:prstGeom prst="rect">
            <a:avLst/>
          </a:prstGeom>
        </p:spPr>
        <p:txBody>
          <a:bodyPr vert="horz" wrap="square" lIns="0" tIns="0" rIns="0" bIns="0" rtlCol="0">
            <a:spAutoFit/>
          </a:bodyPr>
          <a:lstStyle/>
          <a:p>
            <a:pPr marL="12700">
              <a:lnSpc>
                <a:spcPct val="100000"/>
              </a:lnSpc>
            </a:pPr>
            <a:r>
              <a:rPr sz="1800" b="1" dirty="0">
                <a:solidFill>
                  <a:srgbClr val="F8FAFB"/>
                </a:solidFill>
                <a:latin typeface="Gill Sans MT"/>
                <a:cs typeface="Gill Sans MT"/>
              </a:rPr>
              <a:t>l</a:t>
            </a:r>
            <a:r>
              <a:rPr sz="1800" b="1" spc="5" dirty="0">
                <a:solidFill>
                  <a:srgbClr val="F8FAFB"/>
                </a:solidFill>
                <a:latin typeface="Gill Sans MT"/>
                <a:cs typeface="Gill Sans MT"/>
              </a:rPr>
              <a:t>a</a:t>
            </a:r>
            <a:r>
              <a:rPr sz="1800" b="1" spc="-10" dirty="0">
                <a:solidFill>
                  <a:srgbClr val="F8FAFB"/>
                </a:solidFill>
                <a:latin typeface="Gill Sans MT"/>
                <a:cs typeface="Gill Sans MT"/>
              </a:rPr>
              <a:t>n</a:t>
            </a:r>
            <a:r>
              <a:rPr sz="1800" b="1" dirty="0">
                <a:solidFill>
                  <a:srgbClr val="F8FAFB"/>
                </a:solidFill>
                <a:latin typeface="Gill Sans MT"/>
                <a:cs typeface="Gill Sans MT"/>
              </a:rPr>
              <a:t>g</a:t>
            </a:r>
            <a:r>
              <a:rPr sz="1800" b="1" spc="-10" dirty="0">
                <a:solidFill>
                  <a:srgbClr val="F8FAFB"/>
                </a:solidFill>
                <a:latin typeface="Gill Sans MT"/>
                <a:cs typeface="Gill Sans MT"/>
              </a:rPr>
              <a:t>u</a:t>
            </a:r>
            <a:r>
              <a:rPr sz="1800" b="1" spc="-20" dirty="0">
                <a:solidFill>
                  <a:srgbClr val="F8FAFB"/>
                </a:solidFill>
                <a:latin typeface="Gill Sans MT"/>
                <a:cs typeface="Gill Sans MT"/>
              </a:rPr>
              <a:t>a</a:t>
            </a:r>
            <a:r>
              <a:rPr sz="1800" b="1" spc="-30" dirty="0">
                <a:solidFill>
                  <a:srgbClr val="F8FAFB"/>
                </a:solidFill>
                <a:latin typeface="Gill Sans MT"/>
                <a:cs typeface="Gill Sans MT"/>
              </a:rPr>
              <a:t>g</a:t>
            </a:r>
            <a:r>
              <a:rPr sz="1800" b="1" dirty="0">
                <a:solidFill>
                  <a:srgbClr val="F8FAFB"/>
                </a:solidFill>
                <a:latin typeface="Gill Sans MT"/>
                <a:cs typeface="Gill Sans MT"/>
              </a:rPr>
              <a:t>e</a:t>
            </a:r>
            <a:endParaRPr sz="1800">
              <a:latin typeface="Gill Sans MT"/>
              <a:cs typeface="Gill Sans MT"/>
            </a:endParaRPr>
          </a:p>
        </p:txBody>
      </p:sp>
      <p:sp>
        <p:nvSpPr>
          <p:cNvPr id="116" name="object 116"/>
          <p:cNvSpPr/>
          <p:nvPr/>
        </p:nvSpPr>
        <p:spPr>
          <a:xfrm>
            <a:off x="6954728" y="2484471"/>
            <a:ext cx="1435100" cy="757555"/>
          </a:xfrm>
          <a:custGeom>
            <a:avLst/>
            <a:gdLst/>
            <a:ahLst/>
            <a:cxnLst/>
            <a:rect l="l" t="t" r="r" b="b"/>
            <a:pathLst>
              <a:path w="1435100" h="757555">
                <a:moveTo>
                  <a:pt x="919347" y="685829"/>
                </a:moveTo>
                <a:lnTo>
                  <a:pt x="547669" y="685829"/>
                </a:lnTo>
                <a:lnTo>
                  <a:pt x="571892" y="707505"/>
                </a:lnTo>
                <a:lnTo>
                  <a:pt x="600676" y="725787"/>
                </a:lnTo>
                <a:lnTo>
                  <a:pt x="633341" y="740282"/>
                </a:lnTo>
                <a:lnTo>
                  <a:pt x="669208" y="750599"/>
                </a:lnTo>
                <a:lnTo>
                  <a:pt x="720169" y="757270"/>
                </a:lnTo>
                <a:lnTo>
                  <a:pt x="770262" y="755505"/>
                </a:lnTo>
                <a:lnTo>
                  <a:pt x="817808" y="745951"/>
                </a:lnTo>
                <a:lnTo>
                  <a:pt x="861131" y="729254"/>
                </a:lnTo>
                <a:lnTo>
                  <a:pt x="898554" y="706062"/>
                </a:lnTo>
                <a:lnTo>
                  <a:pt x="919347" y="685829"/>
                </a:lnTo>
                <a:close/>
              </a:path>
              <a:path w="1435100" h="757555">
                <a:moveTo>
                  <a:pt x="359094" y="66546"/>
                </a:moveTo>
                <a:lnTo>
                  <a:pt x="271550" y="77154"/>
                </a:lnTo>
                <a:lnTo>
                  <a:pt x="227025" y="93731"/>
                </a:lnTo>
                <a:lnTo>
                  <a:pt x="189311" y="116613"/>
                </a:lnTo>
                <a:lnTo>
                  <a:pt x="159560" y="144707"/>
                </a:lnTo>
                <a:lnTo>
                  <a:pt x="138921" y="176920"/>
                </a:lnTo>
                <a:lnTo>
                  <a:pt x="128546" y="212159"/>
                </a:lnTo>
                <a:lnTo>
                  <a:pt x="129585" y="249330"/>
                </a:lnTo>
                <a:lnTo>
                  <a:pt x="128442" y="251616"/>
                </a:lnTo>
                <a:lnTo>
                  <a:pt x="65133" y="267666"/>
                </a:lnTo>
                <a:lnTo>
                  <a:pt x="18587" y="302670"/>
                </a:lnTo>
                <a:lnTo>
                  <a:pt x="0" y="341814"/>
                </a:lnTo>
                <a:lnTo>
                  <a:pt x="3522" y="381696"/>
                </a:lnTo>
                <a:lnTo>
                  <a:pt x="27499" y="417720"/>
                </a:lnTo>
                <a:lnTo>
                  <a:pt x="70276" y="445291"/>
                </a:lnTo>
                <a:lnTo>
                  <a:pt x="51357" y="463430"/>
                </a:lnTo>
                <a:lnTo>
                  <a:pt x="38463" y="483820"/>
                </a:lnTo>
                <a:lnTo>
                  <a:pt x="31950" y="505710"/>
                </a:lnTo>
                <a:lnTo>
                  <a:pt x="32176" y="528349"/>
                </a:lnTo>
                <a:lnTo>
                  <a:pt x="50030" y="567489"/>
                </a:lnTo>
                <a:lnTo>
                  <a:pt x="86231" y="597628"/>
                </a:lnTo>
                <a:lnTo>
                  <a:pt x="135600" y="615860"/>
                </a:lnTo>
                <a:lnTo>
                  <a:pt x="192958" y="619281"/>
                </a:lnTo>
                <a:lnTo>
                  <a:pt x="193847" y="620424"/>
                </a:lnTo>
                <a:lnTo>
                  <a:pt x="194736" y="621440"/>
                </a:lnTo>
                <a:lnTo>
                  <a:pt x="195625" y="622583"/>
                </a:lnTo>
                <a:lnTo>
                  <a:pt x="226738" y="652580"/>
                </a:lnTo>
                <a:lnTo>
                  <a:pt x="264366" y="676775"/>
                </a:lnTo>
                <a:lnTo>
                  <a:pt x="307092" y="694912"/>
                </a:lnTo>
                <a:lnTo>
                  <a:pt x="353502" y="706737"/>
                </a:lnTo>
                <a:lnTo>
                  <a:pt x="402180" y="711995"/>
                </a:lnTo>
                <a:lnTo>
                  <a:pt x="451711" y="710434"/>
                </a:lnTo>
                <a:lnTo>
                  <a:pt x="500679" y="701796"/>
                </a:lnTo>
                <a:lnTo>
                  <a:pt x="547669" y="685829"/>
                </a:lnTo>
                <a:lnTo>
                  <a:pt x="919347" y="685829"/>
                </a:lnTo>
                <a:lnTo>
                  <a:pt x="928399" y="677021"/>
                </a:lnTo>
                <a:lnTo>
                  <a:pt x="948989" y="642776"/>
                </a:lnTo>
                <a:lnTo>
                  <a:pt x="1151520" y="642776"/>
                </a:lnTo>
                <a:lnTo>
                  <a:pt x="1185685" y="624155"/>
                </a:lnTo>
                <a:lnTo>
                  <a:pt x="1216037" y="596421"/>
                </a:lnTo>
                <a:lnTo>
                  <a:pt x="1235756" y="563586"/>
                </a:lnTo>
                <a:lnTo>
                  <a:pt x="1242994" y="526952"/>
                </a:lnTo>
                <a:lnTo>
                  <a:pt x="1271321" y="522686"/>
                </a:lnTo>
                <a:lnTo>
                  <a:pt x="1324308" y="506628"/>
                </a:lnTo>
                <a:lnTo>
                  <a:pt x="1390873" y="464331"/>
                </a:lnTo>
                <a:lnTo>
                  <a:pt x="1419717" y="427892"/>
                </a:lnTo>
                <a:lnTo>
                  <a:pt x="1434415" y="387919"/>
                </a:lnTo>
                <a:lnTo>
                  <a:pt x="1434571" y="346570"/>
                </a:lnTo>
                <a:lnTo>
                  <a:pt x="1419791" y="306004"/>
                </a:lnTo>
                <a:lnTo>
                  <a:pt x="1389679" y="268380"/>
                </a:lnTo>
                <a:lnTo>
                  <a:pt x="1392981" y="262919"/>
                </a:lnTo>
                <a:lnTo>
                  <a:pt x="1395648" y="257331"/>
                </a:lnTo>
                <a:lnTo>
                  <a:pt x="1397807" y="251616"/>
                </a:lnTo>
                <a:lnTo>
                  <a:pt x="1403835" y="211021"/>
                </a:lnTo>
                <a:lnTo>
                  <a:pt x="1392355" y="172492"/>
                </a:lnTo>
                <a:lnTo>
                  <a:pt x="1365428" y="138615"/>
                </a:lnTo>
                <a:lnTo>
                  <a:pt x="1325114" y="111973"/>
                </a:lnTo>
                <a:lnTo>
                  <a:pt x="1273474" y="95152"/>
                </a:lnTo>
                <a:lnTo>
                  <a:pt x="1270964" y="88548"/>
                </a:lnTo>
                <a:lnTo>
                  <a:pt x="465500" y="88548"/>
                </a:lnTo>
                <a:lnTo>
                  <a:pt x="431714" y="76975"/>
                </a:lnTo>
                <a:lnTo>
                  <a:pt x="395999" y="69594"/>
                </a:lnTo>
                <a:lnTo>
                  <a:pt x="359094" y="66546"/>
                </a:lnTo>
                <a:close/>
              </a:path>
              <a:path w="1435100" h="757555">
                <a:moveTo>
                  <a:pt x="1151520" y="642776"/>
                </a:moveTo>
                <a:lnTo>
                  <a:pt x="948989" y="642776"/>
                </a:lnTo>
                <a:lnTo>
                  <a:pt x="972363" y="651694"/>
                </a:lnTo>
                <a:lnTo>
                  <a:pt x="997106" y="658207"/>
                </a:lnTo>
                <a:lnTo>
                  <a:pt x="1022873" y="662243"/>
                </a:lnTo>
                <a:lnTo>
                  <a:pt x="1049319" y="663731"/>
                </a:lnTo>
                <a:lnTo>
                  <a:pt x="1100478" y="659112"/>
                </a:lnTo>
                <a:lnTo>
                  <a:pt x="1146549" y="645486"/>
                </a:lnTo>
                <a:lnTo>
                  <a:pt x="1151520" y="642776"/>
                </a:lnTo>
                <a:close/>
              </a:path>
              <a:path w="1435100" h="757555">
                <a:moveTo>
                  <a:pt x="614767" y="21031"/>
                </a:moveTo>
                <a:lnTo>
                  <a:pt x="570085" y="26525"/>
                </a:lnTo>
                <a:lnTo>
                  <a:pt x="528788" y="39945"/>
                </a:lnTo>
                <a:lnTo>
                  <a:pt x="493165" y="60788"/>
                </a:lnTo>
                <a:lnTo>
                  <a:pt x="465500" y="88548"/>
                </a:lnTo>
                <a:lnTo>
                  <a:pt x="1270964" y="88548"/>
                </a:lnTo>
                <a:lnTo>
                  <a:pt x="1266140" y="75860"/>
                </a:lnTo>
                <a:lnTo>
                  <a:pt x="1254424" y="57878"/>
                </a:lnTo>
                <a:lnTo>
                  <a:pt x="1254116" y="57560"/>
                </a:lnTo>
                <a:lnTo>
                  <a:pt x="746297" y="57560"/>
                </a:lnTo>
                <a:lnTo>
                  <a:pt x="736850" y="51327"/>
                </a:lnTo>
                <a:lnTo>
                  <a:pt x="726819" y="45606"/>
                </a:lnTo>
                <a:lnTo>
                  <a:pt x="716240" y="40433"/>
                </a:lnTo>
                <a:lnTo>
                  <a:pt x="705149" y="35843"/>
                </a:lnTo>
                <a:lnTo>
                  <a:pt x="660551" y="23969"/>
                </a:lnTo>
                <a:lnTo>
                  <a:pt x="614767" y="21031"/>
                </a:lnTo>
                <a:close/>
              </a:path>
              <a:path w="1435100" h="757555">
                <a:moveTo>
                  <a:pt x="885225" y="0"/>
                </a:moveTo>
                <a:lnTo>
                  <a:pt x="830101" y="5189"/>
                </a:lnTo>
                <a:lnTo>
                  <a:pt x="781716" y="24880"/>
                </a:lnTo>
                <a:lnTo>
                  <a:pt x="746297" y="57560"/>
                </a:lnTo>
                <a:lnTo>
                  <a:pt x="1254116" y="57560"/>
                </a:lnTo>
                <a:lnTo>
                  <a:pt x="1238613" y="41610"/>
                </a:lnTo>
                <a:lnTo>
                  <a:pt x="1237484" y="40796"/>
                </a:lnTo>
                <a:lnTo>
                  <a:pt x="991407" y="40796"/>
                </a:lnTo>
                <a:lnTo>
                  <a:pt x="980616" y="31809"/>
                </a:lnTo>
                <a:lnTo>
                  <a:pt x="968515" y="23762"/>
                </a:lnTo>
                <a:lnTo>
                  <a:pt x="955224" y="16740"/>
                </a:lnTo>
                <a:lnTo>
                  <a:pt x="940861" y="10824"/>
                </a:lnTo>
                <a:lnTo>
                  <a:pt x="885225" y="0"/>
                </a:lnTo>
                <a:close/>
              </a:path>
              <a:path w="1435100" h="757555">
                <a:moveTo>
                  <a:pt x="1126080" y="316"/>
                </a:moveTo>
                <a:lnTo>
                  <a:pt x="1076820" y="3202"/>
                </a:lnTo>
                <a:lnTo>
                  <a:pt x="1030682" y="16769"/>
                </a:lnTo>
                <a:lnTo>
                  <a:pt x="991407" y="40796"/>
                </a:lnTo>
                <a:lnTo>
                  <a:pt x="1237484" y="40796"/>
                </a:lnTo>
                <a:lnTo>
                  <a:pt x="1218991" y="27461"/>
                </a:lnTo>
                <a:lnTo>
                  <a:pt x="1174718" y="8329"/>
                </a:lnTo>
                <a:lnTo>
                  <a:pt x="1126080" y="316"/>
                </a:lnTo>
                <a:close/>
              </a:path>
            </a:pathLst>
          </a:custGeom>
          <a:solidFill>
            <a:srgbClr val="F68528"/>
          </a:solidFill>
        </p:spPr>
        <p:txBody>
          <a:bodyPr wrap="square" lIns="0" tIns="0" rIns="0" bIns="0" rtlCol="0"/>
          <a:lstStyle/>
          <a:p>
            <a:endParaRPr/>
          </a:p>
        </p:txBody>
      </p:sp>
      <p:sp>
        <p:nvSpPr>
          <p:cNvPr id="117" name="object 117"/>
          <p:cNvSpPr/>
          <p:nvPr/>
        </p:nvSpPr>
        <p:spPr>
          <a:xfrm>
            <a:off x="6954728" y="2484471"/>
            <a:ext cx="1435100" cy="757555"/>
          </a:xfrm>
          <a:custGeom>
            <a:avLst/>
            <a:gdLst/>
            <a:ahLst/>
            <a:cxnLst/>
            <a:rect l="l" t="t" r="r" b="b"/>
            <a:pathLst>
              <a:path w="1435100" h="757555">
                <a:moveTo>
                  <a:pt x="129585" y="249330"/>
                </a:moveTo>
                <a:lnTo>
                  <a:pt x="138921" y="176920"/>
                </a:lnTo>
                <a:lnTo>
                  <a:pt x="159560" y="144707"/>
                </a:lnTo>
                <a:lnTo>
                  <a:pt x="189311" y="116613"/>
                </a:lnTo>
                <a:lnTo>
                  <a:pt x="227025" y="93731"/>
                </a:lnTo>
                <a:lnTo>
                  <a:pt x="271550" y="77154"/>
                </a:lnTo>
                <a:lnTo>
                  <a:pt x="321736" y="67974"/>
                </a:lnTo>
                <a:lnTo>
                  <a:pt x="359094" y="66546"/>
                </a:lnTo>
                <a:lnTo>
                  <a:pt x="395999" y="69594"/>
                </a:lnTo>
                <a:lnTo>
                  <a:pt x="431714" y="76975"/>
                </a:lnTo>
                <a:lnTo>
                  <a:pt x="465500" y="88548"/>
                </a:lnTo>
                <a:lnTo>
                  <a:pt x="493165" y="60788"/>
                </a:lnTo>
                <a:lnTo>
                  <a:pt x="528788" y="39945"/>
                </a:lnTo>
                <a:lnTo>
                  <a:pt x="570085" y="26525"/>
                </a:lnTo>
                <a:lnTo>
                  <a:pt x="614767" y="21031"/>
                </a:lnTo>
                <a:lnTo>
                  <a:pt x="660551" y="23969"/>
                </a:lnTo>
                <a:lnTo>
                  <a:pt x="705149" y="35843"/>
                </a:lnTo>
                <a:lnTo>
                  <a:pt x="746297" y="57560"/>
                </a:lnTo>
                <a:lnTo>
                  <a:pt x="781716" y="24880"/>
                </a:lnTo>
                <a:lnTo>
                  <a:pt x="830101" y="5189"/>
                </a:lnTo>
                <a:lnTo>
                  <a:pt x="885225" y="0"/>
                </a:lnTo>
                <a:lnTo>
                  <a:pt x="940861" y="10824"/>
                </a:lnTo>
                <a:lnTo>
                  <a:pt x="955224" y="16740"/>
                </a:lnTo>
                <a:lnTo>
                  <a:pt x="968515" y="23762"/>
                </a:lnTo>
                <a:lnTo>
                  <a:pt x="980616" y="31809"/>
                </a:lnTo>
                <a:lnTo>
                  <a:pt x="991407" y="40796"/>
                </a:lnTo>
                <a:lnTo>
                  <a:pt x="1030682" y="16769"/>
                </a:lnTo>
                <a:lnTo>
                  <a:pt x="1076820" y="3202"/>
                </a:lnTo>
                <a:lnTo>
                  <a:pt x="1126080" y="316"/>
                </a:lnTo>
                <a:lnTo>
                  <a:pt x="1174718" y="8329"/>
                </a:lnTo>
                <a:lnTo>
                  <a:pt x="1218991" y="27461"/>
                </a:lnTo>
                <a:lnTo>
                  <a:pt x="1254424" y="57878"/>
                </a:lnTo>
                <a:lnTo>
                  <a:pt x="1273474" y="95152"/>
                </a:lnTo>
                <a:lnTo>
                  <a:pt x="1325114" y="111973"/>
                </a:lnTo>
                <a:lnTo>
                  <a:pt x="1365428" y="138615"/>
                </a:lnTo>
                <a:lnTo>
                  <a:pt x="1392355" y="172492"/>
                </a:lnTo>
                <a:lnTo>
                  <a:pt x="1403835" y="211021"/>
                </a:lnTo>
                <a:lnTo>
                  <a:pt x="1397807" y="251616"/>
                </a:lnTo>
                <a:lnTo>
                  <a:pt x="1395648" y="257331"/>
                </a:lnTo>
                <a:lnTo>
                  <a:pt x="1392981" y="262919"/>
                </a:lnTo>
                <a:lnTo>
                  <a:pt x="1389679" y="268380"/>
                </a:lnTo>
                <a:lnTo>
                  <a:pt x="1419791" y="306004"/>
                </a:lnTo>
                <a:lnTo>
                  <a:pt x="1434571" y="346570"/>
                </a:lnTo>
                <a:lnTo>
                  <a:pt x="1434415" y="387919"/>
                </a:lnTo>
                <a:lnTo>
                  <a:pt x="1419717" y="427892"/>
                </a:lnTo>
                <a:lnTo>
                  <a:pt x="1390873" y="464331"/>
                </a:lnTo>
                <a:lnTo>
                  <a:pt x="1348277" y="495075"/>
                </a:lnTo>
                <a:lnTo>
                  <a:pt x="1298541" y="515872"/>
                </a:lnTo>
                <a:lnTo>
                  <a:pt x="1242994" y="526952"/>
                </a:lnTo>
                <a:lnTo>
                  <a:pt x="1235756" y="563586"/>
                </a:lnTo>
                <a:lnTo>
                  <a:pt x="1216037" y="596421"/>
                </a:lnTo>
                <a:lnTo>
                  <a:pt x="1185685" y="624155"/>
                </a:lnTo>
                <a:lnTo>
                  <a:pt x="1146549" y="645486"/>
                </a:lnTo>
                <a:lnTo>
                  <a:pt x="1100478" y="659112"/>
                </a:lnTo>
                <a:lnTo>
                  <a:pt x="1049319" y="663731"/>
                </a:lnTo>
                <a:lnTo>
                  <a:pt x="1022873" y="662243"/>
                </a:lnTo>
                <a:lnTo>
                  <a:pt x="997106" y="658207"/>
                </a:lnTo>
                <a:lnTo>
                  <a:pt x="972363" y="651694"/>
                </a:lnTo>
                <a:lnTo>
                  <a:pt x="948989" y="642776"/>
                </a:lnTo>
                <a:lnTo>
                  <a:pt x="928399" y="677021"/>
                </a:lnTo>
                <a:lnTo>
                  <a:pt x="898554" y="706062"/>
                </a:lnTo>
                <a:lnTo>
                  <a:pt x="861131" y="729254"/>
                </a:lnTo>
                <a:lnTo>
                  <a:pt x="817808" y="745951"/>
                </a:lnTo>
                <a:lnTo>
                  <a:pt x="770262" y="755505"/>
                </a:lnTo>
                <a:lnTo>
                  <a:pt x="720169" y="757270"/>
                </a:lnTo>
                <a:lnTo>
                  <a:pt x="669208" y="750599"/>
                </a:lnTo>
                <a:lnTo>
                  <a:pt x="633341" y="740282"/>
                </a:lnTo>
                <a:lnTo>
                  <a:pt x="600676" y="725787"/>
                </a:lnTo>
                <a:lnTo>
                  <a:pt x="571892" y="707505"/>
                </a:lnTo>
                <a:lnTo>
                  <a:pt x="547669" y="685829"/>
                </a:lnTo>
                <a:lnTo>
                  <a:pt x="500679" y="701796"/>
                </a:lnTo>
                <a:lnTo>
                  <a:pt x="451711" y="710434"/>
                </a:lnTo>
                <a:lnTo>
                  <a:pt x="402180" y="711995"/>
                </a:lnTo>
                <a:lnTo>
                  <a:pt x="353502" y="706737"/>
                </a:lnTo>
                <a:lnTo>
                  <a:pt x="307092" y="694912"/>
                </a:lnTo>
                <a:lnTo>
                  <a:pt x="264366" y="676775"/>
                </a:lnTo>
                <a:lnTo>
                  <a:pt x="226738" y="652580"/>
                </a:lnTo>
                <a:lnTo>
                  <a:pt x="195625" y="622583"/>
                </a:lnTo>
                <a:lnTo>
                  <a:pt x="194736" y="621440"/>
                </a:lnTo>
                <a:lnTo>
                  <a:pt x="193847" y="620424"/>
                </a:lnTo>
                <a:lnTo>
                  <a:pt x="192958" y="619281"/>
                </a:lnTo>
                <a:lnTo>
                  <a:pt x="135600" y="615860"/>
                </a:lnTo>
                <a:lnTo>
                  <a:pt x="86231" y="597628"/>
                </a:lnTo>
                <a:lnTo>
                  <a:pt x="50030" y="567489"/>
                </a:lnTo>
                <a:lnTo>
                  <a:pt x="32176" y="528349"/>
                </a:lnTo>
                <a:lnTo>
                  <a:pt x="31950" y="505710"/>
                </a:lnTo>
                <a:lnTo>
                  <a:pt x="38463" y="483820"/>
                </a:lnTo>
                <a:lnTo>
                  <a:pt x="51357" y="463430"/>
                </a:lnTo>
                <a:lnTo>
                  <a:pt x="70276" y="445291"/>
                </a:lnTo>
                <a:lnTo>
                  <a:pt x="27499" y="417720"/>
                </a:lnTo>
                <a:lnTo>
                  <a:pt x="3522" y="381696"/>
                </a:lnTo>
                <a:lnTo>
                  <a:pt x="0" y="341814"/>
                </a:lnTo>
                <a:lnTo>
                  <a:pt x="18587" y="302670"/>
                </a:lnTo>
                <a:lnTo>
                  <a:pt x="39181" y="283067"/>
                </a:lnTo>
                <a:lnTo>
                  <a:pt x="65133" y="267666"/>
                </a:lnTo>
                <a:lnTo>
                  <a:pt x="95275" y="257004"/>
                </a:lnTo>
                <a:lnTo>
                  <a:pt x="128442" y="251616"/>
                </a:lnTo>
                <a:lnTo>
                  <a:pt x="129585" y="249330"/>
                </a:lnTo>
                <a:close/>
              </a:path>
            </a:pathLst>
          </a:custGeom>
          <a:ln w="25908">
            <a:solidFill>
              <a:srgbClr val="974707"/>
            </a:solidFill>
          </a:ln>
        </p:spPr>
        <p:txBody>
          <a:bodyPr wrap="square" lIns="0" tIns="0" rIns="0" bIns="0" rtlCol="0"/>
          <a:lstStyle/>
          <a:p>
            <a:endParaRPr/>
          </a:p>
        </p:txBody>
      </p:sp>
      <p:sp>
        <p:nvSpPr>
          <p:cNvPr id="118" name="object 118"/>
          <p:cNvSpPr/>
          <p:nvPr/>
        </p:nvSpPr>
        <p:spPr>
          <a:xfrm>
            <a:off x="7026529" y="2926842"/>
            <a:ext cx="84455" cy="14604"/>
          </a:xfrm>
          <a:custGeom>
            <a:avLst/>
            <a:gdLst/>
            <a:ahLst/>
            <a:cxnLst/>
            <a:rect l="l" t="t" r="r" b="b"/>
            <a:pathLst>
              <a:path w="84454" h="14605">
                <a:moveTo>
                  <a:pt x="84200" y="13970"/>
                </a:moveTo>
                <a:lnTo>
                  <a:pt x="62239" y="13983"/>
                </a:lnTo>
                <a:lnTo>
                  <a:pt x="40624" y="11604"/>
                </a:lnTo>
                <a:lnTo>
                  <a:pt x="19746" y="6915"/>
                </a:lnTo>
                <a:lnTo>
                  <a:pt x="0" y="0"/>
                </a:lnTo>
              </a:path>
            </a:pathLst>
          </a:custGeom>
          <a:ln w="25907">
            <a:solidFill>
              <a:srgbClr val="974707"/>
            </a:solidFill>
          </a:ln>
        </p:spPr>
        <p:txBody>
          <a:bodyPr wrap="square" lIns="0" tIns="0" rIns="0" bIns="0" rtlCol="0"/>
          <a:lstStyle/>
          <a:p>
            <a:endParaRPr/>
          </a:p>
        </p:txBody>
      </p:sp>
      <p:sp>
        <p:nvSpPr>
          <p:cNvPr id="119" name="object 119"/>
          <p:cNvSpPr/>
          <p:nvPr/>
        </p:nvSpPr>
        <p:spPr>
          <a:xfrm>
            <a:off x="7148194" y="3093720"/>
            <a:ext cx="36830" cy="6985"/>
          </a:xfrm>
          <a:custGeom>
            <a:avLst/>
            <a:gdLst/>
            <a:ahLst/>
            <a:cxnLst/>
            <a:rect l="l" t="t" r="r" b="b"/>
            <a:pathLst>
              <a:path w="36829" h="6985">
                <a:moveTo>
                  <a:pt x="36829" y="0"/>
                </a:moveTo>
                <a:lnTo>
                  <a:pt x="27860" y="2337"/>
                </a:lnTo>
                <a:lnTo>
                  <a:pt x="18700" y="4222"/>
                </a:lnTo>
                <a:lnTo>
                  <a:pt x="9398" y="5679"/>
                </a:lnTo>
                <a:lnTo>
                  <a:pt x="0" y="6730"/>
                </a:lnTo>
              </a:path>
            </a:pathLst>
          </a:custGeom>
          <a:ln w="25908">
            <a:solidFill>
              <a:srgbClr val="974707"/>
            </a:solidFill>
          </a:ln>
        </p:spPr>
        <p:txBody>
          <a:bodyPr wrap="square" lIns="0" tIns="0" rIns="0" bIns="0" rtlCol="0"/>
          <a:lstStyle/>
          <a:p>
            <a:endParaRPr/>
          </a:p>
        </p:txBody>
      </p:sp>
      <p:sp>
        <p:nvSpPr>
          <p:cNvPr id="120" name="object 120"/>
          <p:cNvSpPr/>
          <p:nvPr/>
        </p:nvSpPr>
        <p:spPr>
          <a:xfrm>
            <a:off x="7480172" y="3136645"/>
            <a:ext cx="22225" cy="31115"/>
          </a:xfrm>
          <a:custGeom>
            <a:avLst/>
            <a:gdLst/>
            <a:ahLst/>
            <a:cxnLst/>
            <a:rect l="l" t="t" r="r" b="b"/>
            <a:pathLst>
              <a:path w="22225" h="31114">
                <a:moveTo>
                  <a:pt x="22225" y="30606"/>
                </a:moveTo>
                <a:lnTo>
                  <a:pt x="15823" y="23270"/>
                </a:lnTo>
                <a:lnTo>
                  <a:pt x="9969" y="15732"/>
                </a:lnTo>
                <a:lnTo>
                  <a:pt x="4687" y="7979"/>
                </a:lnTo>
                <a:lnTo>
                  <a:pt x="0" y="0"/>
                </a:lnTo>
              </a:path>
            </a:pathLst>
          </a:custGeom>
          <a:ln w="25908">
            <a:solidFill>
              <a:srgbClr val="974707"/>
            </a:solidFill>
          </a:ln>
        </p:spPr>
        <p:txBody>
          <a:bodyPr wrap="square" lIns="0" tIns="0" rIns="0" bIns="0" rtlCol="0"/>
          <a:lstStyle/>
          <a:p>
            <a:endParaRPr/>
          </a:p>
        </p:txBody>
      </p:sp>
      <p:sp>
        <p:nvSpPr>
          <p:cNvPr id="121" name="object 121"/>
          <p:cNvSpPr/>
          <p:nvPr/>
        </p:nvSpPr>
        <p:spPr>
          <a:xfrm>
            <a:off x="7903844" y="3091179"/>
            <a:ext cx="8890" cy="33655"/>
          </a:xfrm>
          <a:custGeom>
            <a:avLst/>
            <a:gdLst/>
            <a:ahLst/>
            <a:cxnLst/>
            <a:rect l="l" t="t" r="r" b="b"/>
            <a:pathLst>
              <a:path w="8890" h="33655">
                <a:moveTo>
                  <a:pt x="8889" y="0"/>
                </a:moveTo>
                <a:lnTo>
                  <a:pt x="7608" y="8451"/>
                </a:lnTo>
                <a:lnTo>
                  <a:pt x="5683" y="16843"/>
                </a:lnTo>
                <a:lnTo>
                  <a:pt x="3139" y="25163"/>
                </a:lnTo>
                <a:lnTo>
                  <a:pt x="0" y="33400"/>
                </a:lnTo>
              </a:path>
            </a:pathLst>
          </a:custGeom>
          <a:ln w="25908">
            <a:solidFill>
              <a:srgbClr val="974707"/>
            </a:solidFill>
          </a:ln>
        </p:spPr>
        <p:txBody>
          <a:bodyPr wrap="square" lIns="0" tIns="0" rIns="0" bIns="0" rtlCol="0"/>
          <a:lstStyle/>
          <a:p>
            <a:endParaRPr/>
          </a:p>
        </p:txBody>
      </p:sp>
      <p:sp>
        <p:nvSpPr>
          <p:cNvPr id="122" name="object 122"/>
          <p:cNvSpPr/>
          <p:nvPr/>
        </p:nvSpPr>
        <p:spPr>
          <a:xfrm>
            <a:off x="8088883" y="2884297"/>
            <a:ext cx="108585" cy="125095"/>
          </a:xfrm>
          <a:custGeom>
            <a:avLst/>
            <a:gdLst/>
            <a:ahLst/>
            <a:cxnLst/>
            <a:rect l="l" t="t" r="r" b="b"/>
            <a:pathLst>
              <a:path w="108584" h="125094">
                <a:moveTo>
                  <a:pt x="0" y="0"/>
                </a:moveTo>
                <a:lnTo>
                  <a:pt x="45104" y="21867"/>
                </a:lnTo>
                <a:lnTo>
                  <a:pt x="79279" y="51308"/>
                </a:lnTo>
                <a:lnTo>
                  <a:pt x="100834" y="86367"/>
                </a:lnTo>
                <a:lnTo>
                  <a:pt x="108076" y="125094"/>
                </a:lnTo>
              </a:path>
            </a:pathLst>
          </a:custGeom>
          <a:ln w="25908">
            <a:solidFill>
              <a:srgbClr val="974707"/>
            </a:solidFill>
          </a:ln>
        </p:spPr>
        <p:txBody>
          <a:bodyPr wrap="square" lIns="0" tIns="0" rIns="0" bIns="0" rtlCol="0"/>
          <a:lstStyle/>
          <a:p>
            <a:endParaRPr/>
          </a:p>
        </p:txBody>
      </p:sp>
      <p:sp>
        <p:nvSpPr>
          <p:cNvPr id="123" name="object 123"/>
          <p:cNvSpPr/>
          <p:nvPr/>
        </p:nvSpPr>
        <p:spPr>
          <a:xfrm>
            <a:off x="8295640" y="2751073"/>
            <a:ext cx="48260" cy="46990"/>
          </a:xfrm>
          <a:custGeom>
            <a:avLst/>
            <a:gdLst/>
            <a:ahLst/>
            <a:cxnLst/>
            <a:rect l="l" t="t" r="r" b="b"/>
            <a:pathLst>
              <a:path w="48259" h="46989">
                <a:moveTo>
                  <a:pt x="48132" y="0"/>
                </a:moveTo>
                <a:lnTo>
                  <a:pt x="39004" y="13144"/>
                </a:lnTo>
                <a:lnTo>
                  <a:pt x="27876" y="25431"/>
                </a:lnTo>
                <a:lnTo>
                  <a:pt x="14843" y="36718"/>
                </a:lnTo>
                <a:lnTo>
                  <a:pt x="0" y="46862"/>
                </a:lnTo>
              </a:path>
            </a:pathLst>
          </a:custGeom>
          <a:ln w="25908">
            <a:solidFill>
              <a:srgbClr val="974707"/>
            </a:solidFill>
          </a:ln>
        </p:spPr>
        <p:txBody>
          <a:bodyPr wrap="square" lIns="0" tIns="0" rIns="0" bIns="0" rtlCol="0"/>
          <a:lstStyle/>
          <a:p>
            <a:endParaRPr/>
          </a:p>
        </p:txBody>
      </p:sp>
      <p:sp>
        <p:nvSpPr>
          <p:cNvPr id="124" name="object 124"/>
          <p:cNvSpPr/>
          <p:nvPr/>
        </p:nvSpPr>
        <p:spPr>
          <a:xfrm>
            <a:off x="8228330" y="2576957"/>
            <a:ext cx="3175" cy="22225"/>
          </a:xfrm>
          <a:custGeom>
            <a:avLst/>
            <a:gdLst/>
            <a:ahLst/>
            <a:cxnLst/>
            <a:rect l="l" t="t" r="r" b="b"/>
            <a:pathLst>
              <a:path w="3175" h="22225">
                <a:moveTo>
                  <a:pt x="0" y="0"/>
                </a:moveTo>
                <a:lnTo>
                  <a:pt x="1904" y="7365"/>
                </a:lnTo>
                <a:lnTo>
                  <a:pt x="2667" y="14731"/>
                </a:lnTo>
                <a:lnTo>
                  <a:pt x="2540" y="22225"/>
                </a:lnTo>
              </a:path>
            </a:pathLst>
          </a:custGeom>
          <a:ln w="25907">
            <a:solidFill>
              <a:srgbClr val="974707"/>
            </a:solidFill>
          </a:ln>
        </p:spPr>
        <p:txBody>
          <a:bodyPr wrap="square" lIns="0" tIns="0" rIns="0" bIns="0" rtlCol="0"/>
          <a:lstStyle/>
          <a:p>
            <a:endParaRPr/>
          </a:p>
        </p:txBody>
      </p:sp>
      <p:sp>
        <p:nvSpPr>
          <p:cNvPr id="125" name="object 125"/>
          <p:cNvSpPr/>
          <p:nvPr/>
        </p:nvSpPr>
        <p:spPr>
          <a:xfrm>
            <a:off x="7921117" y="2522854"/>
            <a:ext cx="24765" cy="28575"/>
          </a:xfrm>
          <a:custGeom>
            <a:avLst/>
            <a:gdLst/>
            <a:ahLst/>
            <a:cxnLst/>
            <a:rect l="l" t="t" r="r" b="b"/>
            <a:pathLst>
              <a:path w="24765" h="28575">
                <a:moveTo>
                  <a:pt x="0" y="28321"/>
                </a:moveTo>
                <a:lnTo>
                  <a:pt x="5046" y="20752"/>
                </a:lnTo>
                <a:lnTo>
                  <a:pt x="10842" y="13493"/>
                </a:lnTo>
                <a:lnTo>
                  <a:pt x="17377" y="6568"/>
                </a:lnTo>
                <a:lnTo>
                  <a:pt x="24637" y="0"/>
                </a:lnTo>
              </a:path>
            </a:pathLst>
          </a:custGeom>
          <a:ln w="25908">
            <a:solidFill>
              <a:srgbClr val="974707"/>
            </a:solidFill>
          </a:ln>
        </p:spPr>
        <p:txBody>
          <a:bodyPr wrap="square" lIns="0" tIns="0" rIns="0" bIns="0" rtlCol="0"/>
          <a:lstStyle/>
          <a:p>
            <a:endParaRPr/>
          </a:p>
        </p:txBody>
      </p:sp>
      <p:sp>
        <p:nvSpPr>
          <p:cNvPr id="126" name="object 126"/>
          <p:cNvSpPr/>
          <p:nvPr/>
        </p:nvSpPr>
        <p:spPr>
          <a:xfrm>
            <a:off x="7690611" y="2540254"/>
            <a:ext cx="12065" cy="24765"/>
          </a:xfrm>
          <a:custGeom>
            <a:avLst/>
            <a:gdLst/>
            <a:ahLst/>
            <a:cxnLst/>
            <a:rect l="l" t="t" r="r" b="b"/>
            <a:pathLst>
              <a:path w="12065" h="24764">
                <a:moveTo>
                  <a:pt x="0" y="24384"/>
                </a:moveTo>
                <a:lnTo>
                  <a:pt x="2168" y="18073"/>
                </a:lnTo>
                <a:lnTo>
                  <a:pt x="4873" y="11906"/>
                </a:lnTo>
                <a:lnTo>
                  <a:pt x="8126" y="5881"/>
                </a:lnTo>
                <a:lnTo>
                  <a:pt x="11938" y="0"/>
                </a:lnTo>
              </a:path>
            </a:pathLst>
          </a:custGeom>
          <a:ln w="25908">
            <a:solidFill>
              <a:srgbClr val="974707"/>
            </a:solidFill>
          </a:ln>
        </p:spPr>
        <p:txBody>
          <a:bodyPr wrap="square" lIns="0" tIns="0" rIns="0" bIns="0" rtlCol="0"/>
          <a:lstStyle/>
          <a:p>
            <a:endParaRPr/>
          </a:p>
        </p:txBody>
      </p:sp>
      <p:sp>
        <p:nvSpPr>
          <p:cNvPr id="127" name="object 127"/>
          <p:cNvSpPr/>
          <p:nvPr/>
        </p:nvSpPr>
        <p:spPr>
          <a:xfrm>
            <a:off x="7419975" y="2572892"/>
            <a:ext cx="43180" cy="24130"/>
          </a:xfrm>
          <a:custGeom>
            <a:avLst/>
            <a:gdLst/>
            <a:ahLst/>
            <a:cxnLst/>
            <a:rect l="l" t="t" r="r" b="b"/>
            <a:pathLst>
              <a:path w="43179" h="24130">
                <a:moveTo>
                  <a:pt x="0" y="0"/>
                </a:moveTo>
                <a:lnTo>
                  <a:pt x="11568" y="5191"/>
                </a:lnTo>
                <a:lnTo>
                  <a:pt x="22637" y="10858"/>
                </a:lnTo>
                <a:lnTo>
                  <a:pt x="33182" y="17002"/>
                </a:lnTo>
                <a:lnTo>
                  <a:pt x="43179" y="23622"/>
                </a:lnTo>
              </a:path>
            </a:pathLst>
          </a:custGeom>
          <a:ln w="25908">
            <a:solidFill>
              <a:srgbClr val="974707"/>
            </a:solidFill>
          </a:ln>
        </p:spPr>
        <p:txBody>
          <a:bodyPr wrap="square" lIns="0" tIns="0" rIns="0" bIns="0" rtlCol="0"/>
          <a:lstStyle/>
          <a:p>
            <a:endParaRPr/>
          </a:p>
        </p:txBody>
      </p:sp>
      <p:sp>
        <p:nvSpPr>
          <p:cNvPr id="128" name="object 128"/>
          <p:cNvSpPr/>
          <p:nvPr/>
        </p:nvSpPr>
        <p:spPr>
          <a:xfrm>
            <a:off x="7084441" y="2733801"/>
            <a:ext cx="7620" cy="25400"/>
          </a:xfrm>
          <a:custGeom>
            <a:avLst/>
            <a:gdLst/>
            <a:ahLst/>
            <a:cxnLst/>
            <a:rect l="l" t="t" r="r" b="b"/>
            <a:pathLst>
              <a:path w="7620" h="25400">
                <a:moveTo>
                  <a:pt x="7492" y="24892"/>
                </a:moveTo>
                <a:lnTo>
                  <a:pt x="5089" y="18752"/>
                </a:lnTo>
                <a:lnTo>
                  <a:pt x="3032" y="12541"/>
                </a:lnTo>
                <a:lnTo>
                  <a:pt x="1331" y="6282"/>
                </a:lnTo>
                <a:lnTo>
                  <a:pt x="0" y="0"/>
                </a:lnTo>
              </a:path>
            </a:pathLst>
          </a:custGeom>
          <a:ln w="25907">
            <a:solidFill>
              <a:srgbClr val="974707"/>
            </a:solidFill>
          </a:ln>
        </p:spPr>
        <p:txBody>
          <a:bodyPr wrap="square" lIns="0" tIns="0" rIns="0" bIns="0" rtlCol="0"/>
          <a:lstStyle/>
          <a:p>
            <a:endParaRPr/>
          </a:p>
        </p:txBody>
      </p:sp>
      <p:sp>
        <p:nvSpPr>
          <p:cNvPr id="129" name="object 129"/>
          <p:cNvSpPr txBox="1"/>
          <p:nvPr/>
        </p:nvSpPr>
        <p:spPr>
          <a:xfrm>
            <a:off x="7267066" y="2674094"/>
            <a:ext cx="967231" cy="276999"/>
          </a:xfrm>
          <a:prstGeom prst="rect">
            <a:avLst/>
          </a:prstGeom>
        </p:spPr>
        <p:txBody>
          <a:bodyPr vert="horz" wrap="square" lIns="0" tIns="0" rIns="0" bIns="0" rtlCol="0">
            <a:spAutoFit/>
          </a:bodyPr>
          <a:lstStyle/>
          <a:p>
            <a:pPr marL="268605" marR="5080" indent="-256540">
              <a:lnSpc>
                <a:spcPct val="100000"/>
              </a:lnSpc>
            </a:pPr>
            <a:r>
              <a:rPr sz="1800" b="1" dirty="0">
                <a:solidFill>
                  <a:srgbClr val="F8FAFB"/>
                </a:solidFill>
                <a:latin typeface="Gill Sans MT"/>
                <a:cs typeface="Gill Sans MT"/>
              </a:rPr>
              <a:t>c</a:t>
            </a:r>
            <a:r>
              <a:rPr sz="1800" b="1" spc="-10" dirty="0">
                <a:solidFill>
                  <a:srgbClr val="F8FAFB"/>
                </a:solidFill>
                <a:latin typeface="Gill Sans MT"/>
                <a:cs typeface="Gill Sans MT"/>
              </a:rPr>
              <a:t>u</a:t>
            </a:r>
            <a:r>
              <a:rPr sz="1800" b="1" dirty="0">
                <a:solidFill>
                  <a:srgbClr val="F8FAFB"/>
                </a:solidFill>
                <a:latin typeface="Gill Sans MT"/>
                <a:cs typeface="Gill Sans MT"/>
              </a:rPr>
              <a:t>lt</a:t>
            </a:r>
            <a:r>
              <a:rPr sz="1800" b="1" spc="-10" dirty="0">
                <a:solidFill>
                  <a:srgbClr val="F8FAFB"/>
                </a:solidFill>
                <a:latin typeface="Gill Sans MT"/>
                <a:cs typeface="Gill Sans MT"/>
              </a:rPr>
              <a:t>u</a:t>
            </a:r>
            <a:r>
              <a:rPr sz="1800" b="1" dirty="0">
                <a:solidFill>
                  <a:srgbClr val="F8FAFB"/>
                </a:solidFill>
                <a:latin typeface="Gill Sans MT"/>
                <a:cs typeface="Gill Sans MT"/>
              </a:rPr>
              <a:t>re</a:t>
            </a:r>
            <a:endParaRPr sz="1800" dirty="0">
              <a:latin typeface="Gill Sans MT"/>
              <a:cs typeface="Gill Sans MT"/>
            </a:endParaRPr>
          </a:p>
        </p:txBody>
      </p:sp>
      <p:sp>
        <p:nvSpPr>
          <p:cNvPr id="130" name="object 130"/>
          <p:cNvSpPr/>
          <p:nvPr/>
        </p:nvSpPr>
        <p:spPr>
          <a:xfrm>
            <a:off x="381760" y="1407054"/>
            <a:ext cx="1296035" cy="756285"/>
          </a:xfrm>
          <a:custGeom>
            <a:avLst/>
            <a:gdLst/>
            <a:ahLst/>
            <a:cxnLst/>
            <a:rect l="l" t="t" r="r" b="b"/>
            <a:pathLst>
              <a:path w="1296035" h="756285">
                <a:moveTo>
                  <a:pt x="831007" y="684381"/>
                </a:moveTo>
                <a:lnTo>
                  <a:pt x="494768" y="684381"/>
                </a:lnTo>
                <a:lnTo>
                  <a:pt x="516605" y="706036"/>
                </a:lnTo>
                <a:lnTo>
                  <a:pt x="542594" y="724275"/>
                </a:lnTo>
                <a:lnTo>
                  <a:pt x="572115" y="738727"/>
                </a:lnTo>
                <a:lnTo>
                  <a:pt x="604546" y="749024"/>
                </a:lnTo>
                <a:lnTo>
                  <a:pt x="658221" y="755925"/>
                </a:lnTo>
                <a:lnTo>
                  <a:pt x="710487" y="751531"/>
                </a:lnTo>
                <a:lnTo>
                  <a:pt x="758936" y="736863"/>
                </a:lnTo>
                <a:lnTo>
                  <a:pt x="801158" y="712946"/>
                </a:lnTo>
                <a:lnTo>
                  <a:pt x="831007" y="684381"/>
                </a:lnTo>
                <a:close/>
              </a:path>
              <a:path w="1296035" h="756285">
                <a:moveTo>
                  <a:pt x="324385" y="66349"/>
                </a:moveTo>
                <a:lnTo>
                  <a:pt x="238213" y="79234"/>
                </a:lnTo>
                <a:lnTo>
                  <a:pt x="192981" y="100463"/>
                </a:lnTo>
                <a:lnTo>
                  <a:pt x="156598" y="129756"/>
                </a:lnTo>
                <a:lnTo>
                  <a:pt x="130718" y="165388"/>
                </a:lnTo>
                <a:lnTo>
                  <a:pt x="116995" y="205635"/>
                </a:lnTo>
                <a:lnTo>
                  <a:pt x="117082" y="248771"/>
                </a:lnTo>
                <a:lnTo>
                  <a:pt x="115990" y="251057"/>
                </a:lnTo>
                <a:lnTo>
                  <a:pt x="58774" y="267090"/>
                </a:lnTo>
                <a:lnTo>
                  <a:pt x="16816" y="301984"/>
                </a:lnTo>
                <a:lnTo>
                  <a:pt x="0" y="341088"/>
                </a:lnTo>
                <a:lnTo>
                  <a:pt x="3167" y="380882"/>
                </a:lnTo>
                <a:lnTo>
                  <a:pt x="24817" y="416819"/>
                </a:lnTo>
                <a:lnTo>
                  <a:pt x="63450" y="444351"/>
                </a:lnTo>
                <a:lnTo>
                  <a:pt x="46332" y="462414"/>
                </a:lnTo>
                <a:lnTo>
                  <a:pt x="34677" y="482752"/>
                </a:lnTo>
                <a:lnTo>
                  <a:pt x="28801" y="504590"/>
                </a:lnTo>
                <a:lnTo>
                  <a:pt x="29021" y="527155"/>
                </a:lnTo>
                <a:lnTo>
                  <a:pt x="45172" y="566221"/>
                </a:lnTo>
                <a:lnTo>
                  <a:pt x="77881" y="596322"/>
                </a:lnTo>
                <a:lnTo>
                  <a:pt x="122472" y="614541"/>
                </a:lnTo>
                <a:lnTo>
                  <a:pt x="174270" y="617960"/>
                </a:lnTo>
                <a:lnTo>
                  <a:pt x="175071" y="619103"/>
                </a:lnTo>
                <a:lnTo>
                  <a:pt x="175896" y="620119"/>
                </a:lnTo>
                <a:lnTo>
                  <a:pt x="176722" y="621262"/>
                </a:lnTo>
                <a:lnTo>
                  <a:pt x="209348" y="655023"/>
                </a:lnTo>
                <a:lnTo>
                  <a:pt x="249426" y="681161"/>
                </a:lnTo>
                <a:lnTo>
                  <a:pt x="295046" y="699302"/>
                </a:lnTo>
                <a:lnTo>
                  <a:pt x="344299" y="709070"/>
                </a:lnTo>
                <a:lnTo>
                  <a:pt x="395277" y="710089"/>
                </a:lnTo>
                <a:lnTo>
                  <a:pt x="446069" y="701985"/>
                </a:lnTo>
                <a:lnTo>
                  <a:pt x="494768" y="684381"/>
                </a:lnTo>
                <a:lnTo>
                  <a:pt x="831007" y="684381"/>
                </a:lnTo>
                <a:lnTo>
                  <a:pt x="834746" y="680802"/>
                </a:lnTo>
                <a:lnTo>
                  <a:pt x="857289" y="641455"/>
                </a:lnTo>
                <a:lnTo>
                  <a:pt x="1038172" y="641455"/>
                </a:lnTo>
                <a:lnTo>
                  <a:pt x="1050734" y="636409"/>
                </a:lnTo>
                <a:lnTo>
                  <a:pt x="1088619" y="606861"/>
                </a:lnTo>
                <a:lnTo>
                  <a:pt x="1113647" y="569229"/>
                </a:lnTo>
                <a:lnTo>
                  <a:pt x="1122935" y="525758"/>
                </a:lnTo>
                <a:lnTo>
                  <a:pt x="1148514" y="521511"/>
                </a:lnTo>
                <a:lnTo>
                  <a:pt x="1196337" y="505541"/>
                </a:lnTo>
                <a:lnTo>
                  <a:pt x="1256490" y="463327"/>
                </a:lnTo>
                <a:lnTo>
                  <a:pt x="1282518" y="426956"/>
                </a:lnTo>
                <a:lnTo>
                  <a:pt x="1295782" y="387058"/>
                </a:lnTo>
                <a:lnTo>
                  <a:pt x="1295923" y="345794"/>
                </a:lnTo>
                <a:lnTo>
                  <a:pt x="1282581" y="305327"/>
                </a:lnTo>
                <a:lnTo>
                  <a:pt x="1255396" y="267821"/>
                </a:lnTo>
                <a:lnTo>
                  <a:pt x="1258317" y="262360"/>
                </a:lnTo>
                <a:lnTo>
                  <a:pt x="1260857" y="256772"/>
                </a:lnTo>
                <a:lnTo>
                  <a:pt x="1262762" y="251057"/>
                </a:lnTo>
                <a:lnTo>
                  <a:pt x="1268191" y="210549"/>
                </a:lnTo>
                <a:lnTo>
                  <a:pt x="1257818" y="172113"/>
                </a:lnTo>
                <a:lnTo>
                  <a:pt x="1233492" y="138311"/>
                </a:lnTo>
                <a:lnTo>
                  <a:pt x="1197059" y="111702"/>
                </a:lnTo>
                <a:lnTo>
                  <a:pt x="1150367" y="94847"/>
                </a:lnTo>
                <a:lnTo>
                  <a:pt x="1148149" y="88370"/>
                </a:lnTo>
                <a:lnTo>
                  <a:pt x="420460" y="88370"/>
                </a:lnTo>
                <a:lnTo>
                  <a:pt x="389980" y="76743"/>
                </a:lnTo>
                <a:lnTo>
                  <a:pt x="357727" y="69367"/>
                </a:lnTo>
                <a:lnTo>
                  <a:pt x="324385" y="66349"/>
                </a:lnTo>
                <a:close/>
              </a:path>
              <a:path w="1296035" h="756285">
                <a:moveTo>
                  <a:pt x="1038172" y="641455"/>
                </a:moveTo>
                <a:lnTo>
                  <a:pt x="857289" y="641455"/>
                </a:lnTo>
                <a:lnTo>
                  <a:pt x="878404" y="650370"/>
                </a:lnTo>
                <a:lnTo>
                  <a:pt x="900757" y="656869"/>
                </a:lnTo>
                <a:lnTo>
                  <a:pt x="924035" y="660868"/>
                </a:lnTo>
                <a:lnTo>
                  <a:pt x="947929" y="662283"/>
                </a:lnTo>
                <a:lnTo>
                  <a:pt x="1002876" y="655631"/>
                </a:lnTo>
                <a:lnTo>
                  <a:pt x="1038172" y="641455"/>
                </a:lnTo>
                <a:close/>
              </a:path>
              <a:path w="1296035" h="756285">
                <a:moveTo>
                  <a:pt x="538960" y="22121"/>
                </a:moveTo>
                <a:lnTo>
                  <a:pt x="492095" y="33516"/>
                </a:lnTo>
                <a:lnTo>
                  <a:pt x="451406" y="55883"/>
                </a:lnTo>
                <a:lnTo>
                  <a:pt x="420460" y="88370"/>
                </a:lnTo>
                <a:lnTo>
                  <a:pt x="1148149" y="88370"/>
                </a:lnTo>
                <a:lnTo>
                  <a:pt x="1143793" y="75646"/>
                </a:lnTo>
                <a:lnTo>
                  <a:pt x="1133206" y="57731"/>
                </a:lnTo>
                <a:lnTo>
                  <a:pt x="1132898" y="57382"/>
                </a:lnTo>
                <a:lnTo>
                  <a:pt x="674168" y="57382"/>
                </a:lnTo>
                <a:lnTo>
                  <a:pt x="665623" y="51167"/>
                </a:lnTo>
                <a:lnTo>
                  <a:pt x="656548" y="45475"/>
                </a:lnTo>
                <a:lnTo>
                  <a:pt x="646981" y="40308"/>
                </a:lnTo>
                <a:lnTo>
                  <a:pt x="636957" y="35665"/>
                </a:lnTo>
                <a:lnTo>
                  <a:pt x="588436" y="22553"/>
                </a:lnTo>
                <a:lnTo>
                  <a:pt x="538960" y="22121"/>
                </a:lnTo>
                <a:close/>
              </a:path>
              <a:path w="1296035" h="756285">
                <a:moveTo>
                  <a:pt x="799678" y="0"/>
                </a:moveTo>
                <a:lnTo>
                  <a:pt x="749868" y="5169"/>
                </a:lnTo>
                <a:lnTo>
                  <a:pt x="706146" y="24792"/>
                </a:lnTo>
                <a:lnTo>
                  <a:pt x="674168" y="57382"/>
                </a:lnTo>
                <a:lnTo>
                  <a:pt x="1132898" y="57382"/>
                </a:lnTo>
                <a:lnTo>
                  <a:pt x="1118881" y="41483"/>
                </a:lnTo>
                <a:lnTo>
                  <a:pt x="1117956" y="40745"/>
                </a:lnTo>
                <a:lnTo>
                  <a:pt x="895605" y="40745"/>
                </a:lnTo>
                <a:lnTo>
                  <a:pt x="885871" y="31686"/>
                </a:lnTo>
                <a:lnTo>
                  <a:pt x="874936" y="23616"/>
                </a:lnTo>
                <a:lnTo>
                  <a:pt x="862915" y="16617"/>
                </a:lnTo>
                <a:lnTo>
                  <a:pt x="849923" y="10773"/>
                </a:lnTo>
                <a:lnTo>
                  <a:pt x="799678" y="0"/>
                </a:lnTo>
                <a:close/>
              </a:path>
              <a:path w="1296035" h="756285">
                <a:moveTo>
                  <a:pt x="1017257" y="237"/>
                </a:moveTo>
                <a:lnTo>
                  <a:pt x="972764" y="3143"/>
                </a:lnTo>
                <a:lnTo>
                  <a:pt x="931082" y="16716"/>
                </a:lnTo>
                <a:lnTo>
                  <a:pt x="895605" y="40745"/>
                </a:lnTo>
                <a:lnTo>
                  <a:pt x="1117956" y="40745"/>
                </a:lnTo>
                <a:lnTo>
                  <a:pt x="1101091" y="27283"/>
                </a:lnTo>
                <a:lnTo>
                  <a:pt x="1061164" y="8212"/>
                </a:lnTo>
                <a:lnTo>
                  <a:pt x="1017257" y="237"/>
                </a:lnTo>
                <a:close/>
              </a:path>
            </a:pathLst>
          </a:custGeom>
          <a:solidFill>
            <a:srgbClr val="4F81BC"/>
          </a:solidFill>
        </p:spPr>
        <p:txBody>
          <a:bodyPr wrap="square" lIns="0" tIns="0" rIns="0" bIns="0" rtlCol="0"/>
          <a:lstStyle/>
          <a:p>
            <a:endParaRPr/>
          </a:p>
        </p:txBody>
      </p:sp>
      <p:sp>
        <p:nvSpPr>
          <p:cNvPr id="131" name="object 131"/>
          <p:cNvSpPr/>
          <p:nvPr/>
        </p:nvSpPr>
        <p:spPr>
          <a:xfrm>
            <a:off x="381760" y="1407054"/>
            <a:ext cx="1296035" cy="756285"/>
          </a:xfrm>
          <a:custGeom>
            <a:avLst/>
            <a:gdLst/>
            <a:ahLst/>
            <a:cxnLst/>
            <a:rect l="l" t="t" r="r" b="b"/>
            <a:pathLst>
              <a:path w="1296035" h="756285">
                <a:moveTo>
                  <a:pt x="117082" y="248771"/>
                </a:moveTo>
                <a:lnTo>
                  <a:pt x="116995" y="205635"/>
                </a:lnTo>
                <a:lnTo>
                  <a:pt x="130718" y="165388"/>
                </a:lnTo>
                <a:lnTo>
                  <a:pt x="156598" y="129756"/>
                </a:lnTo>
                <a:lnTo>
                  <a:pt x="192981" y="100463"/>
                </a:lnTo>
                <a:lnTo>
                  <a:pt x="238213" y="79234"/>
                </a:lnTo>
                <a:lnTo>
                  <a:pt x="290641" y="67796"/>
                </a:lnTo>
                <a:lnTo>
                  <a:pt x="324385" y="66349"/>
                </a:lnTo>
                <a:lnTo>
                  <a:pt x="357727" y="69367"/>
                </a:lnTo>
                <a:lnTo>
                  <a:pt x="389980" y="76743"/>
                </a:lnTo>
                <a:lnTo>
                  <a:pt x="420460" y="88370"/>
                </a:lnTo>
                <a:lnTo>
                  <a:pt x="451406" y="55883"/>
                </a:lnTo>
                <a:lnTo>
                  <a:pt x="492095" y="33516"/>
                </a:lnTo>
                <a:lnTo>
                  <a:pt x="538960" y="22121"/>
                </a:lnTo>
                <a:lnTo>
                  <a:pt x="588436" y="22553"/>
                </a:lnTo>
                <a:lnTo>
                  <a:pt x="636957" y="35665"/>
                </a:lnTo>
                <a:lnTo>
                  <a:pt x="674168" y="57382"/>
                </a:lnTo>
                <a:lnTo>
                  <a:pt x="706146" y="24792"/>
                </a:lnTo>
                <a:lnTo>
                  <a:pt x="749868" y="5169"/>
                </a:lnTo>
                <a:lnTo>
                  <a:pt x="799678" y="0"/>
                </a:lnTo>
                <a:lnTo>
                  <a:pt x="849923" y="10773"/>
                </a:lnTo>
                <a:lnTo>
                  <a:pt x="862915" y="16617"/>
                </a:lnTo>
                <a:lnTo>
                  <a:pt x="874936" y="23616"/>
                </a:lnTo>
                <a:lnTo>
                  <a:pt x="885871" y="31686"/>
                </a:lnTo>
                <a:lnTo>
                  <a:pt x="895605" y="40745"/>
                </a:lnTo>
                <a:lnTo>
                  <a:pt x="931082" y="16716"/>
                </a:lnTo>
                <a:lnTo>
                  <a:pt x="972764" y="3143"/>
                </a:lnTo>
                <a:lnTo>
                  <a:pt x="1017257" y="237"/>
                </a:lnTo>
                <a:lnTo>
                  <a:pt x="1061164" y="8212"/>
                </a:lnTo>
                <a:lnTo>
                  <a:pt x="1101091" y="27283"/>
                </a:lnTo>
                <a:lnTo>
                  <a:pt x="1133206" y="57731"/>
                </a:lnTo>
                <a:lnTo>
                  <a:pt x="1150367" y="94847"/>
                </a:lnTo>
                <a:lnTo>
                  <a:pt x="1197059" y="111702"/>
                </a:lnTo>
                <a:lnTo>
                  <a:pt x="1233492" y="138311"/>
                </a:lnTo>
                <a:lnTo>
                  <a:pt x="1257818" y="172113"/>
                </a:lnTo>
                <a:lnTo>
                  <a:pt x="1268191" y="210549"/>
                </a:lnTo>
                <a:lnTo>
                  <a:pt x="1262762" y="251057"/>
                </a:lnTo>
                <a:lnTo>
                  <a:pt x="1260857" y="256772"/>
                </a:lnTo>
                <a:lnTo>
                  <a:pt x="1258317" y="262360"/>
                </a:lnTo>
                <a:lnTo>
                  <a:pt x="1255396" y="267821"/>
                </a:lnTo>
                <a:lnTo>
                  <a:pt x="1282581" y="305327"/>
                </a:lnTo>
                <a:lnTo>
                  <a:pt x="1295923" y="345794"/>
                </a:lnTo>
                <a:lnTo>
                  <a:pt x="1295782" y="387058"/>
                </a:lnTo>
                <a:lnTo>
                  <a:pt x="1282518" y="426956"/>
                </a:lnTo>
                <a:lnTo>
                  <a:pt x="1256490" y="463327"/>
                </a:lnTo>
                <a:lnTo>
                  <a:pt x="1218058" y="494008"/>
                </a:lnTo>
                <a:lnTo>
                  <a:pt x="1173068" y="514740"/>
                </a:lnTo>
                <a:lnTo>
                  <a:pt x="1122935" y="525758"/>
                </a:lnTo>
                <a:lnTo>
                  <a:pt x="1113647" y="569229"/>
                </a:lnTo>
                <a:lnTo>
                  <a:pt x="1088619" y="606861"/>
                </a:lnTo>
                <a:lnTo>
                  <a:pt x="1050734" y="636409"/>
                </a:lnTo>
                <a:lnTo>
                  <a:pt x="1002876" y="655631"/>
                </a:lnTo>
                <a:lnTo>
                  <a:pt x="947929" y="662283"/>
                </a:lnTo>
                <a:lnTo>
                  <a:pt x="924035" y="660868"/>
                </a:lnTo>
                <a:lnTo>
                  <a:pt x="900757" y="656869"/>
                </a:lnTo>
                <a:lnTo>
                  <a:pt x="878404" y="650370"/>
                </a:lnTo>
                <a:lnTo>
                  <a:pt x="857289" y="641455"/>
                </a:lnTo>
                <a:lnTo>
                  <a:pt x="834746" y="680802"/>
                </a:lnTo>
                <a:lnTo>
                  <a:pt x="801158" y="712946"/>
                </a:lnTo>
                <a:lnTo>
                  <a:pt x="758936" y="736863"/>
                </a:lnTo>
                <a:lnTo>
                  <a:pt x="710487" y="751531"/>
                </a:lnTo>
                <a:lnTo>
                  <a:pt x="658221" y="755925"/>
                </a:lnTo>
                <a:lnTo>
                  <a:pt x="604546" y="749024"/>
                </a:lnTo>
                <a:lnTo>
                  <a:pt x="572115" y="738727"/>
                </a:lnTo>
                <a:lnTo>
                  <a:pt x="542594" y="724275"/>
                </a:lnTo>
                <a:lnTo>
                  <a:pt x="516605" y="706036"/>
                </a:lnTo>
                <a:lnTo>
                  <a:pt x="494768" y="684381"/>
                </a:lnTo>
                <a:lnTo>
                  <a:pt x="446069" y="701985"/>
                </a:lnTo>
                <a:lnTo>
                  <a:pt x="395277" y="710089"/>
                </a:lnTo>
                <a:lnTo>
                  <a:pt x="344299" y="709070"/>
                </a:lnTo>
                <a:lnTo>
                  <a:pt x="295046" y="699302"/>
                </a:lnTo>
                <a:lnTo>
                  <a:pt x="249426" y="681161"/>
                </a:lnTo>
                <a:lnTo>
                  <a:pt x="209348" y="655023"/>
                </a:lnTo>
                <a:lnTo>
                  <a:pt x="176722" y="621262"/>
                </a:lnTo>
                <a:lnTo>
                  <a:pt x="175896" y="620119"/>
                </a:lnTo>
                <a:lnTo>
                  <a:pt x="175071" y="619103"/>
                </a:lnTo>
                <a:lnTo>
                  <a:pt x="174270" y="617960"/>
                </a:lnTo>
                <a:lnTo>
                  <a:pt x="122472" y="614541"/>
                </a:lnTo>
                <a:lnTo>
                  <a:pt x="77881" y="596322"/>
                </a:lnTo>
                <a:lnTo>
                  <a:pt x="45172" y="566221"/>
                </a:lnTo>
                <a:lnTo>
                  <a:pt x="29021" y="527155"/>
                </a:lnTo>
                <a:lnTo>
                  <a:pt x="28801" y="504590"/>
                </a:lnTo>
                <a:lnTo>
                  <a:pt x="34677" y="482752"/>
                </a:lnTo>
                <a:lnTo>
                  <a:pt x="46332" y="462414"/>
                </a:lnTo>
                <a:lnTo>
                  <a:pt x="63450" y="444351"/>
                </a:lnTo>
                <a:lnTo>
                  <a:pt x="24817" y="416819"/>
                </a:lnTo>
                <a:lnTo>
                  <a:pt x="3167" y="380882"/>
                </a:lnTo>
                <a:lnTo>
                  <a:pt x="0" y="341088"/>
                </a:lnTo>
                <a:lnTo>
                  <a:pt x="16816" y="301984"/>
                </a:lnTo>
                <a:lnTo>
                  <a:pt x="35355" y="282453"/>
                </a:lnTo>
                <a:lnTo>
                  <a:pt x="58774" y="267090"/>
                </a:lnTo>
                <a:lnTo>
                  <a:pt x="86007" y="256442"/>
                </a:lnTo>
                <a:lnTo>
                  <a:pt x="115990" y="251057"/>
                </a:lnTo>
                <a:lnTo>
                  <a:pt x="117082" y="248771"/>
                </a:lnTo>
                <a:close/>
              </a:path>
            </a:pathLst>
          </a:custGeom>
          <a:ln w="25908">
            <a:solidFill>
              <a:srgbClr val="385D89"/>
            </a:solidFill>
          </a:ln>
        </p:spPr>
        <p:txBody>
          <a:bodyPr wrap="square" lIns="0" tIns="0" rIns="0" bIns="0" rtlCol="0"/>
          <a:lstStyle/>
          <a:p>
            <a:endParaRPr/>
          </a:p>
        </p:txBody>
      </p:sp>
      <p:sp>
        <p:nvSpPr>
          <p:cNvPr id="132" name="object 132"/>
          <p:cNvSpPr/>
          <p:nvPr/>
        </p:nvSpPr>
        <p:spPr>
          <a:xfrm>
            <a:off x="446608" y="1848485"/>
            <a:ext cx="76200" cy="14604"/>
          </a:xfrm>
          <a:custGeom>
            <a:avLst/>
            <a:gdLst/>
            <a:ahLst/>
            <a:cxnLst/>
            <a:rect l="l" t="t" r="r" b="b"/>
            <a:pathLst>
              <a:path w="76200" h="14605">
                <a:moveTo>
                  <a:pt x="76047" y="13969"/>
                </a:moveTo>
                <a:lnTo>
                  <a:pt x="56196" y="13983"/>
                </a:lnTo>
                <a:lnTo>
                  <a:pt x="36680" y="11604"/>
                </a:lnTo>
                <a:lnTo>
                  <a:pt x="17836" y="6915"/>
                </a:lnTo>
                <a:lnTo>
                  <a:pt x="0" y="0"/>
                </a:lnTo>
              </a:path>
            </a:pathLst>
          </a:custGeom>
          <a:ln w="25908">
            <a:solidFill>
              <a:srgbClr val="385D89"/>
            </a:solidFill>
          </a:ln>
        </p:spPr>
        <p:txBody>
          <a:bodyPr wrap="square" lIns="0" tIns="0" rIns="0" bIns="0" rtlCol="0"/>
          <a:lstStyle/>
          <a:p>
            <a:endParaRPr/>
          </a:p>
        </p:txBody>
      </p:sp>
      <p:sp>
        <p:nvSpPr>
          <p:cNvPr id="133" name="object 133"/>
          <p:cNvSpPr/>
          <p:nvPr/>
        </p:nvSpPr>
        <p:spPr>
          <a:xfrm>
            <a:off x="556475" y="2014982"/>
            <a:ext cx="33655" cy="6985"/>
          </a:xfrm>
          <a:custGeom>
            <a:avLst/>
            <a:gdLst/>
            <a:ahLst/>
            <a:cxnLst/>
            <a:rect l="l" t="t" r="r" b="b"/>
            <a:pathLst>
              <a:path w="33654" h="6985">
                <a:moveTo>
                  <a:pt x="33273" y="0"/>
                </a:moveTo>
                <a:lnTo>
                  <a:pt x="25179" y="2355"/>
                </a:lnTo>
                <a:lnTo>
                  <a:pt x="16917" y="4270"/>
                </a:lnTo>
                <a:lnTo>
                  <a:pt x="8515" y="5732"/>
                </a:lnTo>
                <a:lnTo>
                  <a:pt x="0" y="6730"/>
                </a:lnTo>
              </a:path>
            </a:pathLst>
          </a:custGeom>
          <a:ln w="25907">
            <a:solidFill>
              <a:srgbClr val="385D89"/>
            </a:solidFill>
          </a:ln>
        </p:spPr>
        <p:txBody>
          <a:bodyPr wrap="square" lIns="0" tIns="0" rIns="0" bIns="0" rtlCol="0"/>
          <a:lstStyle/>
          <a:p>
            <a:endParaRPr/>
          </a:p>
        </p:txBody>
      </p:sp>
      <p:sp>
        <p:nvSpPr>
          <p:cNvPr id="134" name="object 134"/>
          <p:cNvSpPr/>
          <p:nvPr/>
        </p:nvSpPr>
        <p:spPr>
          <a:xfrm>
            <a:off x="856411" y="2057907"/>
            <a:ext cx="20320" cy="30480"/>
          </a:xfrm>
          <a:custGeom>
            <a:avLst/>
            <a:gdLst/>
            <a:ahLst/>
            <a:cxnLst/>
            <a:rect l="l" t="t" r="r" b="b"/>
            <a:pathLst>
              <a:path w="20319" h="30480">
                <a:moveTo>
                  <a:pt x="20040" y="30479"/>
                </a:moveTo>
                <a:lnTo>
                  <a:pt x="14267" y="23199"/>
                </a:lnTo>
                <a:lnTo>
                  <a:pt x="8996" y="15668"/>
                </a:lnTo>
                <a:lnTo>
                  <a:pt x="4236" y="7923"/>
                </a:lnTo>
                <a:lnTo>
                  <a:pt x="0" y="0"/>
                </a:lnTo>
              </a:path>
            </a:pathLst>
          </a:custGeom>
          <a:ln w="25908">
            <a:solidFill>
              <a:srgbClr val="385D89"/>
            </a:solidFill>
          </a:ln>
        </p:spPr>
        <p:txBody>
          <a:bodyPr wrap="square" lIns="0" tIns="0" rIns="0" bIns="0" rtlCol="0"/>
          <a:lstStyle/>
          <a:p>
            <a:endParaRPr/>
          </a:p>
        </p:txBody>
      </p:sp>
      <p:sp>
        <p:nvSpPr>
          <p:cNvPr id="135" name="object 135"/>
          <p:cNvSpPr/>
          <p:nvPr/>
        </p:nvSpPr>
        <p:spPr>
          <a:xfrm>
            <a:off x="1239177" y="2012442"/>
            <a:ext cx="8255" cy="33655"/>
          </a:xfrm>
          <a:custGeom>
            <a:avLst/>
            <a:gdLst/>
            <a:ahLst/>
            <a:cxnLst/>
            <a:rect l="l" t="t" r="r" b="b"/>
            <a:pathLst>
              <a:path w="8255" h="33655">
                <a:moveTo>
                  <a:pt x="8013" y="0"/>
                </a:moveTo>
                <a:lnTo>
                  <a:pt x="6847" y="8451"/>
                </a:lnTo>
                <a:lnTo>
                  <a:pt x="5121" y="16843"/>
                </a:lnTo>
                <a:lnTo>
                  <a:pt x="2838" y="25163"/>
                </a:lnTo>
                <a:lnTo>
                  <a:pt x="0" y="33400"/>
                </a:lnTo>
              </a:path>
            </a:pathLst>
          </a:custGeom>
          <a:ln w="25908">
            <a:solidFill>
              <a:srgbClr val="385D89"/>
            </a:solidFill>
          </a:ln>
        </p:spPr>
        <p:txBody>
          <a:bodyPr wrap="square" lIns="0" tIns="0" rIns="0" bIns="0" rtlCol="0"/>
          <a:lstStyle/>
          <a:p>
            <a:endParaRPr/>
          </a:p>
        </p:txBody>
      </p:sp>
      <p:sp>
        <p:nvSpPr>
          <p:cNvPr id="136" name="object 136"/>
          <p:cNvSpPr/>
          <p:nvPr/>
        </p:nvSpPr>
        <p:spPr>
          <a:xfrm>
            <a:off x="1406397" y="1806067"/>
            <a:ext cx="97790" cy="125095"/>
          </a:xfrm>
          <a:custGeom>
            <a:avLst/>
            <a:gdLst/>
            <a:ahLst/>
            <a:cxnLst/>
            <a:rect l="l" t="t" r="r" b="b"/>
            <a:pathLst>
              <a:path w="97790" h="125094">
                <a:moveTo>
                  <a:pt x="0" y="0"/>
                </a:moveTo>
                <a:lnTo>
                  <a:pt x="40725" y="21792"/>
                </a:lnTo>
                <a:lnTo>
                  <a:pt x="71580" y="51181"/>
                </a:lnTo>
                <a:lnTo>
                  <a:pt x="91029" y="86189"/>
                </a:lnTo>
                <a:lnTo>
                  <a:pt x="97536" y="124841"/>
                </a:lnTo>
              </a:path>
            </a:pathLst>
          </a:custGeom>
          <a:ln w="25908">
            <a:solidFill>
              <a:srgbClr val="385D89"/>
            </a:solidFill>
          </a:ln>
        </p:spPr>
        <p:txBody>
          <a:bodyPr wrap="square" lIns="0" tIns="0" rIns="0" bIns="0" rtlCol="0"/>
          <a:lstStyle/>
          <a:p>
            <a:endParaRPr/>
          </a:p>
        </p:txBody>
      </p:sp>
      <p:sp>
        <p:nvSpPr>
          <p:cNvPr id="137" name="object 137"/>
          <p:cNvSpPr/>
          <p:nvPr/>
        </p:nvSpPr>
        <p:spPr>
          <a:xfrm>
            <a:off x="1593088" y="1672970"/>
            <a:ext cx="43815" cy="46990"/>
          </a:xfrm>
          <a:custGeom>
            <a:avLst/>
            <a:gdLst/>
            <a:ahLst/>
            <a:cxnLst/>
            <a:rect l="l" t="t" r="r" b="b"/>
            <a:pathLst>
              <a:path w="43814" h="46989">
                <a:moveTo>
                  <a:pt x="43561" y="0"/>
                </a:moveTo>
                <a:lnTo>
                  <a:pt x="35290" y="13198"/>
                </a:lnTo>
                <a:lnTo>
                  <a:pt x="25209" y="25479"/>
                </a:lnTo>
                <a:lnTo>
                  <a:pt x="13414" y="36736"/>
                </a:lnTo>
                <a:lnTo>
                  <a:pt x="0" y="46862"/>
                </a:lnTo>
              </a:path>
            </a:pathLst>
          </a:custGeom>
          <a:ln w="25908">
            <a:solidFill>
              <a:srgbClr val="385D89"/>
            </a:solidFill>
          </a:ln>
        </p:spPr>
        <p:txBody>
          <a:bodyPr wrap="square" lIns="0" tIns="0" rIns="0" bIns="0" rtlCol="0"/>
          <a:lstStyle/>
          <a:p>
            <a:endParaRPr/>
          </a:p>
        </p:txBody>
      </p:sp>
      <p:sp>
        <p:nvSpPr>
          <p:cNvPr id="138" name="object 138"/>
          <p:cNvSpPr/>
          <p:nvPr/>
        </p:nvSpPr>
        <p:spPr>
          <a:xfrm>
            <a:off x="1532255" y="1499361"/>
            <a:ext cx="2540" cy="22225"/>
          </a:xfrm>
          <a:custGeom>
            <a:avLst/>
            <a:gdLst/>
            <a:ahLst/>
            <a:cxnLst/>
            <a:rect l="l" t="t" r="r" b="b"/>
            <a:pathLst>
              <a:path w="2540" h="22225">
                <a:moveTo>
                  <a:pt x="0" y="0"/>
                </a:moveTo>
                <a:lnTo>
                  <a:pt x="1650" y="7238"/>
                </a:lnTo>
                <a:lnTo>
                  <a:pt x="2412" y="14604"/>
                </a:lnTo>
                <a:lnTo>
                  <a:pt x="2285" y="22098"/>
                </a:lnTo>
              </a:path>
            </a:pathLst>
          </a:custGeom>
          <a:ln w="25908">
            <a:solidFill>
              <a:srgbClr val="385D89"/>
            </a:solidFill>
          </a:ln>
        </p:spPr>
        <p:txBody>
          <a:bodyPr wrap="square" lIns="0" tIns="0" rIns="0" bIns="0" rtlCol="0"/>
          <a:lstStyle/>
          <a:p>
            <a:endParaRPr/>
          </a:p>
        </p:txBody>
      </p:sp>
      <p:sp>
        <p:nvSpPr>
          <p:cNvPr id="139" name="object 139"/>
          <p:cNvSpPr/>
          <p:nvPr/>
        </p:nvSpPr>
        <p:spPr>
          <a:xfrm>
            <a:off x="1254721" y="1445260"/>
            <a:ext cx="22860" cy="28575"/>
          </a:xfrm>
          <a:custGeom>
            <a:avLst/>
            <a:gdLst/>
            <a:ahLst/>
            <a:cxnLst/>
            <a:rect l="l" t="t" r="r" b="b"/>
            <a:pathLst>
              <a:path w="22859" h="28575">
                <a:moveTo>
                  <a:pt x="0" y="28193"/>
                </a:moveTo>
                <a:lnTo>
                  <a:pt x="4589" y="20699"/>
                </a:lnTo>
                <a:lnTo>
                  <a:pt x="9845" y="13477"/>
                </a:lnTo>
                <a:lnTo>
                  <a:pt x="15744" y="6566"/>
                </a:lnTo>
                <a:lnTo>
                  <a:pt x="22263" y="0"/>
                </a:lnTo>
              </a:path>
            </a:pathLst>
          </a:custGeom>
          <a:ln w="25908">
            <a:solidFill>
              <a:srgbClr val="385D89"/>
            </a:solidFill>
          </a:ln>
        </p:spPr>
        <p:txBody>
          <a:bodyPr wrap="square" lIns="0" tIns="0" rIns="0" bIns="0" rtlCol="0"/>
          <a:lstStyle/>
          <a:p>
            <a:endParaRPr/>
          </a:p>
        </p:txBody>
      </p:sp>
      <p:sp>
        <p:nvSpPr>
          <p:cNvPr id="140" name="object 140"/>
          <p:cNvSpPr/>
          <p:nvPr/>
        </p:nvSpPr>
        <p:spPr>
          <a:xfrm>
            <a:off x="1046467" y="1462658"/>
            <a:ext cx="10795" cy="24765"/>
          </a:xfrm>
          <a:custGeom>
            <a:avLst/>
            <a:gdLst/>
            <a:ahLst/>
            <a:cxnLst/>
            <a:rect l="l" t="t" r="r" b="b"/>
            <a:pathLst>
              <a:path w="10794" h="24765">
                <a:moveTo>
                  <a:pt x="0" y="24256"/>
                </a:moveTo>
                <a:lnTo>
                  <a:pt x="1977" y="18020"/>
                </a:lnTo>
                <a:lnTo>
                  <a:pt x="4438" y="11890"/>
                </a:lnTo>
                <a:lnTo>
                  <a:pt x="7375" y="5879"/>
                </a:lnTo>
                <a:lnTo>
                  <a:pt x="10782" y="0"/>
                </a:lnTo>
              </a:path>
            </a:pathLst>
          </a:custGeom>
          <a:ln w="25908">
            <a:solidFill>
              <a:srgbClr val="385D89"/>
            </a:solidFill>
          </a:ln>
        </p:spPr>
        <p:txBody>
          <a:bodyPr wrap="square" lIns="0" tIns="0" rIns="0" bIns="0" rtlCol="0"/>
          <a:lstStyle/>
          <a:p>
            <a:endParaRPr/>
          </a:p>
        </p:txBody>
      </p:sp>
      <p:sp>
        <p:nvSpPr>
          <p:cNvPr id="141" name="object 141"/>
          <p:cNvSpPr/>
          <p:nvPr/>
        </p:nvSpPr>
        <p:spPr>
          <a:xfrm>
            <a:off x="802055" y="1495171"/>
            <a:ext cx="39370" cy="24130"/>
          </a:xfrm>
          <a:custGeom>
            <a:avLst/>
            <a:gdLst/>
            <a:ahLst/>
            <a:cxnLst/>
            <a:rect l="l" t="t" r="r" b="b"/>
            <a:pathLst>
              <a:path w="39369" h="24130">
                <a:moveTo>
                  <a:pt x="0" y="0"/>
                </a:moveTo>
                <a:lnTo>
                  <a:pt x="10425" y="5208"/>
                </a:lnTo>
                <a:lnTo>
                  <a:pt x="20423" y="10906"/>
                </a:lnTo>
                <a:lnTo>
                  <a:pt x="29966" y="17055"/>
                </a:lnTo>
                <a:lnTo>
                  <a:pt x="39027" y="23621"/>
                </a:lnTo>
              </a:path>
            </a:pathLst>
          </a:custGeom>
          <a:ln w="25908">
            <a:solidFill>
              <a:srgbClr val="385D89"/>
            </a:solidFill>
          </a:ln>
        </p:spPr>
        <p:txBody>
          <a:bodyPr wrap="square" lIns="0" tIns="0" rIns="0" bIns="0" rtlCol="0"/>
          <a:lstStyle/>
          <a:p>
            <a:endParaRPr/>
          </a:p>
        </p:txBody>
      </p:sp>
      <p:sp>
        <p:nvSpPr>
          <p:cNvPr id="142" name="object 142"/>
          <p:cNvSpPr/>
          <p:nvPr/>
        </p:nvSpPr>
        <p:spPr>
          <a:xfrm>
            <a:off x="498855" y="1655826"/>
            <a:ext cx="6985" cy="24765"/>
          </a:xfrm>
          <a:custGeom>
            <a:avLst/>
            <a:gdLst/>
            <a:ahLst/>
            <a:cxnLst/>
            <a:rect l="l" t="t" r="r" b="b"/>
            <a:pathLst>
              <a:path w="6984" h="24764">
                <a:moveTo>
                  <a:pt x="6807" y="24764"/>
                </a:moveTo>
                <a:lnTo>
                  <a:pt x="4638" y="18645"/>
                </a:lnTo>
                <a:lnTo>
                  <a:pt x="2779" y="12477"/>
                </a:lnTo>
                <a:lnTo>
                  <a:pt x="1233" y="6262"/>
                </a:lnTo>
                <a:lnTo>
                  <a:pt x="0" y="0"/>
                </a:lnTo>
              </a:path>
            </a:pathLst>
          </a:custGeom>
          <a:ln w="25908">
            <a:solidFill>
              <a:srgbClr val="385D89"/>
            </a:solidFill>
          </a:ln>
        </p:spPr>
        <p:txBody>
          <a:bodyPr wrap="square" lIns="0" tIns="0" rIns="0" bIns="0" rtlCol="0"/>
          <a:lstStyle/>
          <a:p>
            <a:endParaRPr/>
          </a:p>
        </p:txBody>
      </p:sp>
      <p:sp>
        <p:nvSpPr>
          <p:cNvPr id="143" name="object 143"/>
          <p:cNvSpPr txBox="1"/>
          <p:nvPr/>
        </p:nvSpPr>
        <p:spPr>
          <a:xfrm>
            <a:off x="787095" y="1618488"/>
            <a:ext cx="391160" cy="287020"/>
          </a:xfrm>
          <a:prstGeom prst="rect">
            <a:avLst/>
          </a:prstGeom>
        </p:spPr>
        <p:txBody>
          <a:bodyPr vert="horz" wrap="square" lIns="0" tIns="0" rIns="0" bIns="0" rtlCol="0">
            <a:spAutoFit/>
          </a:bodyPr>
          <a:lstStyle/>
          <a:p>
            <a:pPr marL="12700">
              <a:lnSpc>
                <a:spcPct val="100000"/>
              </a:lnSpc>
            </a:pPr>
            <a:r>
              <a:rPr sz="1800" b="1" spc="-20" dirty="0">
                <a:solidFill>
                  <a:srgbClr val="F8FAFB"/>
                </a:solidFill>
                <a:latin typeface="Gill Sans MT"/>
                <a:cs typeface="Gill Sans MT"/>
              </a:rPr>
              <a:t>a</a:t>
            </a:r>
            <a:r>
              <a:rPr sz="1800" b="1" spc="-30" dirty="0">
                <a:solidFill>
                  <a:srgbClr val="F8FAFB"/>
                </a:solidFill>
                <a:latin typeface="Gill Sans MT"/>
                <a:cs typeface="Gill Sans MT"/>
              </a:rPr>
              <a:t>g</a:t>
            </a:r>
            <a:r>
              <a:rPr sz="1800" b="1" dirty="0">
                <a:solidFill>
                  <a:srgbClr val="F8FAFB"/>
                </a:solidFill>
                <a:latin typeface="Gill Sans MT"/>
                <a:cs typeface="Gill Sans MT"/>
              </a:rPr>
              <a:t>e</a:t>
            </a:r>
            <a:endParaRPr sz="1800" dirty="0">
              <a:latin typeface="Gill Sans MT"/>
              <a:cs typeface="Gill Sans MT"/>
            </a:endParaRPr>
          </a:p>
        </p:txBody>
      </p:sp>
      <p:sp>
        <p:nvSpPr>
          <p:cNvPr id="144" name="Title 1">
            <a:extLst>
              <a:ext uri="{FF2B5EF4-FFF2-40B4-BE49-F238E27FC236}">
                <a16:creationId xmlns:a16="http://schemas.microsoft.com/office/drawing/2014/main" id="{5FF85B03-166B-F7F3-4A41-4B896B2C7B05}"/>
              </a:ext>
            </a:extLst>
          </p:cNvPr>
          <p:cNvSpPr txBox="1">
            <a:spLocks/>
          </p:cNvSpPr>
          <p:nvPr/>
        </p:nvSpPr>
        <p:spPr>
          <a:xfrm>
            <a:off x="0" y="323571"/>
            <a:ext cx="9144000" cy="649312"/>
          </a:xfrm>
          <a:prstGeom prst="rect">
            <a:avLst/>
          </a:prstGeom>
        </p:spPr>
        <p:txBody>
          <a:bodyPr vert="horz" lIns="0" tIns="0" rIns="0" bIns="0" rtlCol="0" anchor="ctr">
            <a:noAutofit/>
          </a:bodyPr>
          <a:lstStyle>
            <a:lvl1pPr algn="ctr" defTabSz="914400" rtl="0" eaLnBrk="1" latinLnBrk="0" hangingPunct="1">
              <a:spcBef>
                <a:spcPct val="0"/>
              </a:spcBef>
              <a:buNone/>
              <a:defRPr sz="2400" b="1" i="0" u="heavy" kern="1200">
                <a:solidFill>
                  <a:srgbClr val="006FC0"/>
                </a:solidFill>
                <a:latin typeface="Arial"/>
                <a:ea typeface="+mj-ea"/>
                <a:cs typeface="Arial"/>
              </a:defRPr>
            </a:lvl1pPr>
          </a:lstStyle>
          <a:p>
            <a:r>
              <a:rPr lang="en-US" u="none" dirty="0">
                <a:solidFill>
                  <a:srgbClr val="0070C0"/>
                </a:solidFill>
                <a:latin typeface="+mj-lt"/>
              </a:rPr>
              <a:t>Market Research identifies your potential customers &amp; market </a:t>
            </a:r>
          </a:p>
        </p:txBody>
      </p:sp>
      <p:sp>
        <p:nvSpPr>
          <p:cNvPr id="145" name="TextBox 144">
            <a:extLst>
              <a:ext uri="{FF2B5EF4-FFF2-40B4-BE49-F238E27FC236}">
                <a16:creationId xmlns:a16="http://schemas.microsoft.com/office/drawing/2014/main" id="{124D7453-9458-0EE2-C99C-3601853D8DA5}"/>
              </a:ext>
            </a:extLst>
          </p:cNvPr>
          <p:cNvSpPr txBox="1"/>
          <p:nvPr/>
        </p:nvSpPr>
        <p:spPr>
          <a:xfrm>
            <a:off x="1763688" y="0"/>
            <a:ext cx="5796136" cy="307777"/>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00B0F0">
                    <a:lumMod val="50000"/>
                  </a:srgbClr>
                </a:solidFill>
                <a:effectLst/>
                <a:uLnTx/>
                <a:uFillTx/>
                <a:ea typeface="+mn-ea"/>
                <a:cs typeface="Calibri" panose="020F0502020204030204" pitchFamily="34" charset="0"/>
              </a:rPr>
              <a:t>LCBB5001: Entrepreneurship</a:t>
            </a:r>
            <a:endParaRPr kumimoji="0" lang="en-GB" sz="1400" b="0" i="0" u="none" strike="noStrike" kern="1200" cap="none" spc="0" normalizeH="0" baseline="0" noProof="0" dirty="0">
              <a:ln>
                <a:noFill/>
              </a:ln>
              <a:solidFill>
                <a:srgbClr val="00B0F0">
                  <a:lumMod val="50000"/>
                </a:srgbClr>
              </a:solidFill>
              <a:effectLst/>
              <a:uLnTx/>
              <a:uFillTx/>
              <a:ea typeface="+mn-ea"/>
              <a:cs typeface="Calibri" panose="020F0502020204030204" pitchFamily="34" charset="0"/>
            </a:endParaRPr>
          </a:p>
        </p:txBody>
      </p:sp>
      <p:sp>
        <p:nvSpPr>
          <p:cNvPr id="146" name="object 4">
            <a:extLst>
              <a:ext uri="{FF2B5EF4-FFF2-40B4-BE49-F238E27FC236}">
                <a16:creationId xmlns:a16="http://schemas.microsoft.com/office/drawing/2014/main" id="{15E64C26-B29A-717E-866E-A6AB9D186BA0}"/>
              </a:ext>
            </a:extLst>
          </p:cNvPr>
          <p:cNvSpPr txBox="1">
            <a:spLocks/>
          </p:cNvSpPr>
          <p:nvPr/>
        </p:nvSpPr>
        <p:spPr>
          <a:xfrm>
            <a:off x="2703455" y="4063091"/>
            <a:ext cx="4068947" cy="492443"/>
          </a:xfrm>
          <a:prstGeom prst="rect">
            <a:avLst/>
          </a:prstGeom>
          <a:solidFill>
            <a:srgbClr val="FFFF00"/>
          </a:solidFill>
        </p:spPr>
        <p:txBody>
          <a:bodyPr vert="horz" wrap="square" lIns="0" tIns="0" rIns="0" bIns="0" rtlCol="0" anchor="ctr">
            <a:sp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12700"/>
            <a:r>
              <a:rPr lang="en-GB" sz="3200" b="1" spc="-5" dirty="0">
                <a:latin typeface="+mn-lt"/>
                <a:cs typeface="Calibri"/>
              </a:rPr>
              <a:t>We are all different</a:t>
            </a:r>
            <a:r>
              <a:rPr lang="en-GB" sz="3200" b="1" spc="-15" dirty="0">
                <a:latin typeface="+mn-lt"/>
                <a:cs typeface="Calibri"/>
              </a:rPr>
              <a:t>!</a:t>
            </a:r>
            <a:endParaRPr lang="en-GB" sz="3200" dirty="0">
              <a:latin typeface="+mn-lt"/>
              <a:cs typeface="Calibri"/>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548680"/>
            <a:ext cx="8435280" cy="4968552"/>
          </a:xfrm>
        </p:spPr>
        <p:txBody>
          <a:bodyPr>
            <a:normAutofit/>
          </a:bodyPr>
          <a:lstStyle/>
          <a:p>
            <a:pPr algn="ctr">
              <a:buNone/>
            </a:pPr>
            <a:r>
              <a:rPr lang="en-GB" b="1" dirty="0">
                <a:solidFill>
                  <a:srgbClr val="007DC3"/>
                </a:solidFill>
              </a:rPr>
              <a:t>Market Research</a:t>
            </a:r>
            <a:endParaRPr lang="en-US" altLang="en-US" b="1" dirty="0">
              <a:solidFill>
                <a:srgbClr val="C00000"/>
              </a:solidFill>
            </a:endParaRPr>
          </a:p>
          <a:p>
            <a:pPr>
              <a:buFont typeface="Wingdings" panose="05000000000000000000" pitchFamily="2" charset="2"/>
              <a:buChar char="q"/>
            </a:pPr>
            <a:endParaRPr lang="en-GB" dirty="0"/>
          </a:p>
          <a:p>
            <a:pPr marL="0" indent="0" algn="ctr">
              <a:buClr>
                <a:srgbClr val="0070C0"/>
              </a:buClr>
              <a:buNone/>
            </a:pPr>
            <a:r>
              <a:rPr lang="en-GB" sz="2400" dirty="0"/>
              <a:t>Let's watch a videos below to understand market research &amp; Business Planning</a:t>
            </a:r>
          </a:p>
          <a:p>
            <a:pPr algn="ctr">
              <a:buClr>
                <a:srgbClr val="0070C0"/>
              </a:buClr>
              <a:buFont typeface="Wingdings" panose="05000000000000000000" pitchFamily="2" charset="2"/>
              <a:buChar char="q"/>
            </a:pPr>
            <a:endParaRPr lang="en-GB" sz="2400" dirty="0"/>
          </a:p>
          <a:p>
            <a:pPr marL="0" indent="0" algn="ctr">
              <a:buClr>
                <a:srgbClr val="0070C0"/>
              </a:buClr>
              <a:buNone/>
            </a:pPr>
            <a:endParaRPr lang="en-GB" sz="2400" dirty="0"/>
          </a:p>
          <a:p>
            <a:pPr algn="ctr">
              <a:buClr>
                <a:srgbClr val="0070C0"/>
              </a:buClr>
              <a:buFont typeface="Wingdings" panose="05000000000000000000" pitchFamily="2" charset="2"/>
              <a:buChar char="q"/>
            </a:pPr>
            <a:r>
              <a:rPr lang="en-GB" sz="2400" dirty="0">
                <a:hlinkClick r:id="rId2"/>
              </a:rPr>
              <a:t>https://www.youtube.com/watch?v=JUtLuWzUd28</a:t>
            </a:r>
            <a:endParaRPr lang="en-GB" sz="2400" dirty="0"/>
          </a:p>
          <a:p>
            <a:pPr>
              <a:buClr>
                <a:srgbClr val="0070C0"/>
              </a:buClr>
              <a:buFont typeface="Wingdings" panose="05000000000000000000" pitchFamily="2" charset="2"/>
              <a:buChar char="q"/>
            </a:pPr>
            <a:endParaRPr lang="en-GB" sz="2400" dirty="0"/>
          </a:p>
          <a:p>
            <a:pPr>
              <a:buClr>
                <a:srgbClr val="007DC3"/>
              </a:buClr>
              <a:buFont typeface="Wingdings" panose="05000000000000000000" pitchFamily="2" charset="2"/>
              <a:buChar char="q"/>
            </a:pPr>
            <a:endParaRPr lang="en-GB" sz="2400" dirty="0"/>
          </a:p>
        </p:txBody>
      </p:sp>
      <p:sp>
        <p:nvSpPr>
          <p:cNvPr id="4" name="Title 1">
            <a:extLst>
              <a:ext uri="{FF2B5EF4-FFF2-40B4-BE49-F238E27FC236}">
                <a16:creationId xmlns:a16="http://schemas.microsoft.com/office/drawing/2014/main" id="{FB877F88-D42A-4F6A-ADE4-85307A67037C}"/>
              </a:ext>
            </a:extLst>
          </p:cNvPr>
          <p:cNvSpPr txBox="1">
            <a:spLocks/>
          </p:cNvSpPr>
          <p:nvPr/>
        </p:nvSpPr>
        <p:spPr>
          <a:xfrm>
            <a:off x="444376" y="-30124"/>
            <a:ext cx="8229600" cy="407957"/>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00B0F0">
                    <a:lumMod val="50000"/>
                  </a:srgbClr>
                </a:solidFill>
                <a:effectLst/>
                <a:uLnTx/>
                <a:uFillTx/>
                <a:latin typeface="+mn-lt"/>
                <a:ea typeface="+mj-ea"/>
                <a:cs typeface="Calibri" panose="020F0502020204030204" pitchFamily="34" charset="0"/>
              </a:rPr>
              <a:t>LCBB5001: Entrepreneurship</a:t>
            </a:r>
            <a:endParaRPr kumimoji="0" lang="en-GB" sz="1400" b="0" i="0" u="none" strike="noStrike" kern="1200" cap="none" spc="0" normalizeH="0" baseline="0" noProof="0" dirty="0">
              <a:ln>
                <a:noFill/>
              </a:ln>
              <a:solidFill>
                <a:srgbClr val="00B0F0">
                  <a:lumMod val="50000"/>
                </a:srgbClr>
              </a:solidFill>
              <a:effectLst/>
              <a:uLnTx/>
              <a:uFillTx/>
              <a:latin typeface="+mn-lt"/>
              <a:ea typeface="+mj-ea"/>
              <a:cs typeface="Calibri" panose="020F0502020204030204" pitchFamily="34" charset="0"/>
            </a:endParaRPr>
          </a:p>
        </p:txBody>
      </p:sp>
    </p:spTree>
    <p:extLst>
      <p:ext uri="{BB962C8B-B14F-4D97-AF65-F5344CB8AC3E}">
        <p14:creationId xmlns:p14="http://schemas.microsoft.com/office/powerpoint/2010/main" val="392945128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548680"/>
            <a:ext cx="8928992" cy="4968552"/>
          </a:xfrm>
        </p:spPr>
        <p:txBody>
          <a:bodyPr>
            <a:normAutofit fontScale="92500" lnSpcReduction="10000"/>
          </a:bodyPr>
          <a:lstStyle/>
          <a:p>
            <a:pPr algn="ctr">
              <a:buNone/>
            </a:pPr>
            <a:r>
              <a:rPr lang="en-GB" sz="3000" b="1" dirty="0">
                <a:solidFill>
                  <a:srgbClr val="007DC3"/>
                </a:solidFill>
              </a:rPr>
              <a:t>Different ways to collect data for Market Research</a:t>
            </a:r>
          </a:p>
          <a:p>
            <a:pPr algn="ctr">
              <a:buNone/>
            </a:pPr>
            <a:endParaRPr lang="en-GB" sz="3000" b="1" dirty="0">
              <a:solidFill>
                <a:srgbClr val="007DC3"/>
              </a:solidFill>
            </a:endParaRPr>
          </a:p>
          <a:p>
            <a:pPr marL="0" indent="0" algn="ctr">
              <a:buClr>
                <a:srgbClr val="007DC3"/>
              </a:buClr>
              <a:buNone/>
            </a:pPr>
            <a:r>
              <a:rPr lang="en-GB" sz="2000" b="1" u="sng" dirty="0">
                <a:solidFill>
                  <a:srgbClr val="007DC3"/>
                </a:solidFill>
              </a:rPr>
              <a:t>Primary Research</a:t>
            </a:r>
          </a:p>
          <a:p>
            <a:pPr>
              <a:buClr>
                <a:srgbClr val="007DC3"/>
              </a:buClr>
              <a:buFont typeface="Wingdings" panose="05000000000000000000" pitchFamily="2" charset="2"/>
              <a:buChar char="q"/>
            </a:pPr>
            <a:r>
              <a:rPr lang="en-GB" sz="2000" dirty="0"/>
              <a:t>Primary or Field research involves collecting Primary Data.  Primary data- are new data/knowledge and can be collected through many different ways (surveys, interviews, focus groups etc). </a:t>
            </a:r>
          </a:p>
          <a:p>
            <a:pPr marL="0" indent="0">
              <a:buClr>
                <a:srgbClr val="007DC3"/>
              </a:buClr>
              <a:buNone/>
            </a:pPr>
            <a:endParaRPr lang="en-GB" sz="2000" dirty="0"/>
          </a:p>
          <a:p>
            <a:pPr>
              <a:buClr>
                <a:srgbClr val="007DC3"/>
              </a:buClr>
              <a:buFont typeface="Wingdings" panose="05000000000000000000" pitchFamily="2" charset="2"/>
              <a:buChar char="q"/>
            </a:pPr>
            <a:r>
              <a:rPr lang="en-GB" sz="2000" dirty="0"/>
              <a:t>Someone must collect the data and it can be either the entrepreneur, the small business owner or through a market research agency which is usually costly.</a:t>
            </a:r>
          </a:p>
          <a:p>
            <a:pPr marL="0" indent="0">
              <a:buClr>
                <a:srgbClr val="007DC3"/>
              </a:buClr>
              <a:buNone/>
            </a:pPr>
            <a:endParaRPr lang="en-GB" sz="2000" dirty="0">
              <a:solidFill>
                <a:srgbClr val="007DC3"/>
              </a:solidFill>
            </a:endParaRPr>
          </a:p>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1900" b="1" i="0" u="sng" strike="noStrike" kern="1200" cap="none" spc="0" normalizeH="0" baseline="0" noProof="0" dirty="0">
                <a:ln>
                  <a:noFill/>
                </a:ln>
                <a:solidFill>
                  <a:srgbClr val="007DC3"/>
                </a:solidFill>
                <a:effectLst/>
                <a:uLnTx/>
                <a:uFillTx/>
                <a:latin typeface="Myriad Pro"/>
                <a:ea typeface="+mn-ea"/>
                <a:cs typeface="+mn-cs"/>
              </a:rPr>
              <a:t>Secondary Research</a:t>
            </a:r>
          </a:p>
          <a:p>
            <a:pPr marL="342900" marR="0" lvl="0" indent="-342900" algn="l" defTabSz="914400" rtl="0" eaLnBrk="1" fontAlgn="auto" latinLnBrk="0" hangingPunct="1">
              <a:lnSpc>
                <a:spcPct val="100000"/>
              </a:lnSpc>
              <a:spcBef>
                <a:spcPct val="20000"/>
              </a:spcBef>
              <a:spcAft>
                <a:spcPts val="0"/>
              </a:spcAft>
              <a:buClr>
                <a:srgbClr val="007DC3"/>
              </a:buClr>
              <a:buSzTx/>
              <a:buFont typeface="Wingdings" panose="05000000000000000000" pitchFamily="2" charset="2"/>
              <a:buChar char="q"/>
              <a:tabLst/>
              <a:defRPr/>
            </a:pPr>
            <a:r>
              <a:rPr kumimoji="0" lang="en-GB" sz="1900" b="0" i="0" u="none" strike="noStrike" kern="1200" cap="none" spc="0" normalizeH="0" baseline="0" noProof="0" dirty="0">
                <a:ln>
                  <a:noFill/>
                </a:ln>
                <a:solidFill>
                  <a:prstClr val="black"/>
                </a:solidFill>
                <a:effectLst/>
                <a:uLnTx/>
                <a:uFillTx/>
                <a:latin typeface="Myriad Pro"/>
                <a:ea typeface="+mn-ea"/>
                <a:cs typeface="+mn-cs"/>
              </a:rPr>
              <a:t>Secondary or Desk Research involves the collection of Secondary Data.  Secondary data is public/ private information which already exists in different form and has been collected by others (through primary research). It can be internal data from records within the company or external data from other sources. </a:t>
            </a:r>
          </a:p>
          <a:p>
            <a:pPr marL="0" marR="0" lvl="0" indent="0" algn="l" defTabSz="914400" rtl="0" eaLnBrk="1" fontAlgn="auto" latinLnBrk="0" hangingPunct="1">
              <a:lnSpc>
                <a:spcPct val="100000"/>
              </a:lnSpc>
              <a:spcBef>
                <a:spcPct val="20000"/>
              </a:spcBef>
              <a:spcAft>
                <a:spcPts val="0"/>
              </a:spcAft>
              <a:buClr>
                <a:srgbClr val="007DC3"/>
              </a:buClr>
              <a:buSzTx/>
              <a:buFont typeface="Arial" pitchFamily="34" charset="0"/>
              <a:buNone/>
              <a:tabLst/>
              <a:defRPr/>
            </a:pPr>
            <a:endParaRPr kumimoji="0" lang="en-GB" sz="1900" b="0" i="0" u="none" strike="noStrike" kern="1200" cap="none" spc="0" normalizeH="0" baseline="0" noProof="0" dirty="0">
              <a:ln>
                <a:noFill/>
              </a:ln>
              <a:solidFill>
                <a:prstClr val="black"/>
              </a:solidFill>
              <a:effectLst/>
              <a:uLnTx/>
              <a:uFillTx/>
              <a:latin typeface="Myriad Pro"/>
              <a:ea typeface="+mn-ea"/>
              <a:cs typeface="+mn-cs"/>
            </a:endParaRPr>
          </a:p>
          <a:p>
            <a:pPr>
              <a:buFont typeface="Wingdings" panose="05000000000000000000" pitchFamily="2" charset="2"/>
              <a:buChar char="q"/>
            </a:pPr>
            <a:endParaRPr lang="en-GB" b="1" dirty="0">
              <a:solidFill>
                <a:srgbClr val="007DC3"/>
              </a:solidFill>
            </a:endParaRPr>
          </a:p>
          <a:p>
            <a:pPr>
              <a:buNone/>
            </a:pPr>
            <a:endParaRPr lang="en-GB" sz="2400" dirty="0"/>
          </a:p>
        </p:txBody>
      </p:sp>
      <p:sp>
        <p:nvSpPr>
          <p:cNvPr id="4" name="Title 1">
            <a:extLst>
              <a:ext uri="{FF2B5EF4-FFF2-40B4-BE49-F238E27FC236}">
                <a16:creationId xmlns:a16="http://schemas.microsoft.com/office/drawing/2014/main" id="{FB877F88-D42A-4F6A-ADE4-85307A67037C}"/>
              </a:ext>
            </a:extLst>
          </p:cNvPr>
          <p:cNvSpPr txBox="1">
            <a:spLocks/>
          </p:cNvSpPr>
          <p:nvPr/>
        </p:nvSpPr>
        <p:spPr>
          <a:xfrm>
            <a:off x="444376" y="-30123"/>
            <a:ext cx="8229600" cy="362780"/>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00B0F0">
                    <a:lumMod val="50000"/>
                  </a:srgbClr>
                </a:solidFill>
                <a:effectLst/>
                <a:uLnTx/>
                <a:uFillTx/>
                <a:latin typeface="+mn-lt"/>
                <a:ea typeface="+mj-ea"/>
                <a:cs typeface="Calibri" panose="020F0502020204030204" pitchFamily="34" charset="0"/>
              </a:rPr>
              <a:t>LCBB5001: Entrepreneurship</a:t>
            </a:r>
            <a:endParaRPr kumimoji="0" lang="en-GB" sz="1400" b="0" i="0" u="none" strike="noStrike" kern="1200" cap="none" spc="0" normalizeH="0" baseline="0" noProof="0" dirty="0">
              <a:ln>
                <a:noFill/>
              </a:ln>
              <a:solidFill>
                <a:srgbClr val="00B0F0">
                  <a:lumMod val="50000"/>
                </a:srgbClr>
              </a:solidFill>
              <a:effectLst/>
              <a:uLnTx/>
              <a:uFillTx/>
              <a:latin typeface="+mn-lt"/>
              <a:ea typeface="+mj-ea"/>
              <a:cs typeface="Calibri" panose="020F0502020204030204" pitchFamily="34" charset="0"/>
            </a:endParaRPr>
          </a:p>
        </p:txBody>
      </p:sp>
    </p:spTree>
    <p:extLst>
      <p:ext uri="{BB962C8B-B14F-4D97-AF65-F5344CB8AC3E}">
        <p14:creationId xmlns:p14="http://schemas.microsoft.com/office/powerpoint/2010/main" val="119364207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548680"/>
            <a:ext cx="8784976" cy="4968552"/>
          </a:xfrm>
        </p:spPr>
        <p:txBody>
          <a:bodyPr>
            <a:normAutofit fontScale="85000" lnSpcReduction="20000"/>
          </a:bodyPr>
          <a:lstStyle/>
          <a:p>
            <a:pPr algn="ctr">
              <a:buNone/>
            </a:pPr>
            <a:r>
              <a:rPr lang="en-GB" b="1" dirty="0">
                <a:solidFill>
                  <a:srgbClr val="007DC3"/>
                </a:solidFill>
              </a:rPr>
              <a:t>Methods of Market Research</a:t>
            </a:r>
          </a:p>
          <a:p>
            <a:pPr marL="0" indent="0">
              <a:lnSpc>
                <a:spcPct val="107000"/>
              </a:lnSpc>
              <a:spcAft>
                <a:spcPts val="8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Clr>
                <a:srgbClr val="007BC1"/>
              </a:buClr>
              <a:buFont typeface="Wingdings" panose="05000000000000000000" pitchFamily="2" charset="2"/>
              <a:buChar char="q"/>
            </a:pPr>
            <a:r>
              <a:rPr lang="en-GB" sz="2600" dirty="0">
                <a:effectLst/>
                <a:latin typeface="+mj-lt"/>
                <a:ea typeface="Calibri" panose="020F0502020204030204" pitchFamily="34" charset="0"/>
                <a:cs typeface="Times New Roman" panose="02020603050405020304" pitchFamily="18" charset="0"/>
              </a:rPr>
              <a:t>Telephone Interviews: This method allows the interview to be held over the telephone. </a:t>
            </a:r>
          </a:p>
          <a:p>
            <a:pPr>
              <a:lnSpc>
                <a:spcPct val="107000"/>
              </a:lnSpc>
              <a:spcAft>
                <a:spcPts val="800"/>
              </a:spcAft>
              <a:buClr>
                <a:srgbClr val="007BC1"/>
              </a:buClr>
              <a:buFont typeface="Wingdings" panose="05000000000000000000" pitchFamily="2" charset="2"/>
              <a:buChar char="q"/>
            </a:pPr>
            <a:r>
              <a:rPr lang="en-GB" sz="2600" dirty="0">
                <a:effectLst/>
                <a:latin typeface="+mj-lt"/>
                <a:ea typeface="Calibri" panose="020F0502020204030204" pitchFamily="34" charset="0"/>
                <a:cs typeface="Times New Roman" panose="02020603050405020304" pitchFamily="18" charset="0"/>
              </a:rPr>
              <a:t>Postal Surveys: These involves the use of questionnaires sent to consumers through the post. </a:t>
            </a:r>
          </a:p>
          <a:p>
            <a:pPr>
              <a:lnSpc>
                <a:spcPct val="107000"/>
              </a:lnSpc>
              <a:spcAft>
                <a:spcPts val="800"/>
              </a:spcAft>
              <a:buClr>
                <a:srgbClr val="007BC1"/>
              </a:buClr>
              <a:buFont typeface="Wingdings" panose="05000000000000000000" pitchFamily="2" charset="2"/>
              <a:buChar char="q"/>
            </a:pPr>
            <a:r>
              <a:rPr lang="en-GB" sz="2600" dirty="0">
                <a:effectLst/>
                <a:latin typeface="+mj-lt"/>
                <a:ea typeface="Calibri" panose="020F0502020204030204" pitchFamily="34" charset="0"/>
                <a:cs typeface="Times New Roman" panose="02020603050405020304" pitchFamily="18" charset="0"/>
              </a:rPr>
              <a:t>Focus groups: These involve a group of customers being brought together on one or several occasions. </a:t>
            </a:r>
          </a:p>
          <a:p>
            <a:pPr>
              <a:lnSpc>
                <a:spcPct val="107000"/>
              </a:lnSpc>
              <a:spcAft>
                <a:spcPts val="800"/>
              </a:spcAft>
              <a:buClr>
                <a:srgbClr val="007BC1"/>
              </a:buClr>
              <a:buFont typeface="Wingdings" panose="05000000000000000000" pitchFamily="2" charset="2"/>
              <a:buChar char="q"/>
            </a:pPr>
            <a:r>
              <a:rPr lang="en-GB" sz="2600" dirty="0">
                <a:effectLst/>
                <a:latin typeface="+mj-lt"/>
                <a:ea typeface="Calibri" panose="020F0502020204030204" pitchFamily="34" charset="0"/>
                <a:cs typeface="Times New Roman" panose="02020603050405020304" pitchFamily="18" charset="0"/>
              </a:rPr>
              <a:t>Consumer panels: These involve a group of consumers being consulted on their reactions to a product over a period. </a:t>
            </a:r>
          </a:p>
          <a:p>
            <a:pPr>
              <a:lnSpc>
                <a:spcPct val="107000"/>
              </a:lnSpc>
              <a:spcAft>
                <a:spcPts val="800"/>
              </a:spcAft>
              <a:buClr>
                <a:srgbClr val="007BC1"/>
              </a:buClr>
              <a:buFont typeface="Wingdings" panose="05000000000000000000" pitchFamily="2" charset="2"/>
              <a:buChar char="q"/>
            </a:pPr>
            <a:r>
              <a:rPr lang="en-GB" sz="2600" dirty="0">
                <a:effectLst/>
                <a:latin typeface="+mj-lt"/>
                <a:ea typeface="Calibri" panose="020F0502020204030204" pitchFamily="34" charset="0"/>
                <a:cs typeface="Times New Roman" panose="02020603050405020304" pitchFamily="18" charset="0"/>
              </a:rPr>
              <a:t>Test Marketing : Test marketing involves selling a product in a  restricted section of the market in order to assess consumer  reaction to it.</a:t>
            </a:r>
          </a:p>
          <a:p>
            <a:pPr algn="ctr">
              <a:buNone/>
            </a:pPr>
            <a:endParaRPr lang="en-GB" b="1" dirty="0">
              <a:solidFill>
                <a:srgbClr val="007DC3"/>
              </a:solidFill>
            </a:endParaRPr>
          </a:p>
          <a:p>
            <a:pPr>
              <a:buNone/>
            </a:pPr>
            <a:endParaRPr lang="en-GB" sz="2400" dirty="0"/>
          </a:p>
        </p:txBody>
      </p:sp>
      <p:sp>
        <p:nvSpPr>
          <p:cNvPr id="4" name="Title 1">
            <a:extLst>
              <a:ext uri="{FF2B5EF4-FFF2-40B4-BE49-F238E27FC236}">
                <a16:creationId xmlns:a16="http://schemas.microsoft.com/office/drawing/2014/main" id="{FB877F88-D42A-4F6A-ADE4-85307A67037C}"/>
              </a:ext>
            </a:extLst>
          </p:cNvPr>
          <p:cNvSpPr txBox="1">
            <a:spLocks/>
          </p:cNvSpPr>
          <p:nvPr/>
        </p:nvSpPr>
        <p:spPr>
          <a:xfrm>
            <a:off x="444376" y="-30123"/>
            <a:ext cx="8229600" cy="362780"/>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00B0F0">
                    <a:lumMod val="50000"/>
                  </a:srgbClr>
                </a:solidFill>
                <a:effectLst/>
                <a:uLnTx/>
                <a:uFillTx/>
                <a:latin typeface="+mn-lt"/>
                <a:ea typeface="+mj-ea"/>
                <a:cs typeface="Calibri" panose="020F0502020204030204" pitchFamily="34" charset="0"/>
              </a:rPr>
              <a:t>LCBB5001: Entrepreneurship</a:t>
            </a:r>
            <a:endParaRPr kumimoji="0" lang="en-GB" sz="1400" b="0" i="0" u="none" strike="noStrike" kern="1200" cap="none" spc="0" normalizeH="0" baseline="0" noProof="0" dirty="0">
              <a:ln>
                <a:noFill/>
              </a:ln>
              <a:solidFill>
                <a:srgbClr val="00B0F0">
                  <a:lumMod val="50000"/>
                </a:srgbClr>
              </a:solidFill>
              <a:effectLst/>
              <a:uLnTx/>
              <a:uFillTx/>
              <a:latin typeface="+mn-lt"/>
              <a:ea typeface="+mj-ea"/>
              <a:cs typeface="Calibri" panose="020F0502020204030204" pitchFamily="34" charset="0"/>
            </a:endParaRPr>
          </a:p>
        </p:txBody>
      </p:sp>
    </p:spTree>
    <p:extLst>
      <p:ext uri="{BB962C8B-B14F-4D97-AF65-F5344CB8AC3E}">
        <p14:creationId xmlns:p14="http://schemas.microsoft.com/office/powerpoint/2010/main" val="239886204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AA660-862B-4B99-A8FE-06377F94D100}"/>
              </a:ext>
            </a:extLst>
          </p:cNvPr>
          <p:cNvSpPr>
            <a:spLocks noGrp="1"/>
          </p:cNvSpPr>
          <p:nvPr>
            <p:ph type="title"/>
          </p:nvPr>
        </p:nvSpPr>
        <p:spPr>
          <a:xfrm>
            <a:off x="444376" y="274696"/>
            <a:ext cx="8579296" cy="602895"/>
          </a:xfrm>
        </p:spPr>
        <p:txBody>
          <a:bodyPr>
            <a:normAutofit/>
          </a:bodyPr>
          <a:lstStyle/>
          <a:p>
            <a:r>
              <a:rPr lang="en-GB" sz="3200" b="1" dirty="0">
                <a:solidFill>
                  <a:srgbClr val="0070C0"/>
                </a:solidFill>
              </a:rPr>
              <a:t>Entrepreneurial ideas &amp; Market Research </a:t>
            </a:r>
          </a:p>
        </p:txBody>
      </p:sp>
      <p:sp>
        <p:nvSpPr>
          <p:cNvPr id="5" name="Title 1">
            <a:extLst>
              <a:ext uri="{FF2B5EF4-FFF2-40B4-BE49-F238E27FC236}">
                <a16:creationId xmlns:a16="http://schemas.microsoft.com/office/drawing/2014/main" id="{57243016-8609-4DCC-A066-5F6766944355}"/>
              </a:ext>
            </a:extLst>
          </p:cNvPr>
          <p:cNvSpPr txBox="1">
            <a:spLocks/>
          </p:cNvSpPr>
          <p:nvPr/>
        </p:nvSpPr>
        <p:spPr>
          <a:xfrm>
            <a:off x="444376" y="-30123"/>
            <a:ext cx="8229600" cy="290772"/>
          </a:xfrm>
          <a:prstGeom prst="rect">
            <a:avLst/>
          </a:prstGeom>
        </p:spPr>
        <p:txBody>
          <a:bodyPr vert="horz" lIns="91440" tIns="45720" rIns="91440" bIns="45720" rtlCol="0" anchor="b">
            <a:normAutofit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LCBB5001: Entrepreneurship</a:t>
            </a:r>
            <a:endParaRPr lang="en-GB" sz="1400" dirty="0">
              <a:solidFill>
                <a:schemeClr val="accent1">
                  <a:lumMod val="50000"/>
                </a:schemeClr>
              </a:solidFill>
            </a:endParaRPr>
          </a:p>
        </p:txBody>
      </p:sp>
      <p:sp>
        <p:nvSpPr>
          <p:cNvPr id="8" name="Content Placeholder 7">
            <a:extLst>
              <a:ext uri="{FF2B5EF4-FFF2-40B4-BE49-F238E27FC236}">
                <a16:creationId xmlns:a16="http://schemas.microsoft.com/office/drawing/2014/main" id="{BA32775F-D1E0-7E2E-D606-392AED77E3ED}"/>
              </a:ext>
            </a:extLst>
          </p:cNvPr>
          <p:cNvSpPr>
            <a:spLocks noGrp="1"/>
          </p:cNvSpPr>
          <p:nvPr>
            <p:ph idx="1"/>
          </p:nvPr>
        </p:nvSpPr>
        <p:spPr>
          <a:xfrm>
            <a:off x="0" y="891638"/>
            <a:ext cx="9143999" cy="4913625"/>
          </a:xfrm>
        </p:spPr>
        <p:txBody>
          <a:bodyPr>
            <a:normAutofit fontScale="32500" lnSpcReduction="20000"/>
          </a:bodyPr>
          <a:lstStyle/>
          <a:p>
            <a:pPr marL="0" indent="0">
              <a:buNone/>
            </a:pPr>
            <a:r>
              <a:rPr kumimoji="0" lang="en-GB" sz="8000" b="0" i="0" u="none" strike="noStrike" kern="1200" cap="none" spc="0" normalizeH="0" baseline="0" noProof="0" dirty="0">
                <a:ln>
                  <a:noFill/>
                </a:ln>
                <a:solidFill>
                  <a:prstClr val="black"/>
                </a:solidFill>
                <a:effectLst/>
                <a:uLnTx/>
                <a:uFillTx/>
                <a:ea typeface="Calibri" panose="020F0502020204030204" pitchFamily="34" charset="0"/>
                <a:cs typeface="Times New Roman" panose="02020603050405020304" pitchFamily="18" charset="0"/>
              </a:rPr>
              <a:t>Entrepreneurial ideas can be generated through:</a:t>
            </a:r>
          </a:p>
          <a:p>
            <a:pPr marL="0" indent="0">
              <a:buNone/>
            </a:pPr>
            <a:endParaRPr kumimoji="0" lang="en-GB" sz="8000" b="0" i="0" u="none" strike="noStrike" kern="1200" cap="none" spc="0" normalizeH="0" baseline="0" noProof="0" dirty="0">
              <a:ln>
                <a:noFill/>
              </a:ln>
              <a:solidFill>
                <a:prstClr val="black"/>
              </a:solidFill>
              <a:effectLst/>
              <a:uLnTx/>
              <a:uFillTx/>
              <a:ea typeface="Calibri" panose="020F0502020204030204" pitchFamily="34" charset="0"/>
              <a:cs typeface="Times New Roman" panose="02020603050405020304" pitchFamily="18" charset="0"/>
            </a:endParaRPr>
          </a:p>
          <a:p>
            <a:pPr marL="342900" indent="-342900">
              <a:lnSpc>
                <a:spcPct val="107000"/>
              </a:lnSpc>
              <a:spcBef>
                <a:spcPct val="20000"/>
              </a:spcBef>
              <a:spcAft>
                <a:spcPts val="800"/>
              </a:spcAft>
              <a:buClr>
                <a:srgbClr val="0070C0"/>
              </a:buClr>
              <a:buFont typeface="Wingdings" panose="05000000000000000000" pitchFamily="2" charset="2"/>
              <a:buChar char="q"/>
              <a:defRPr/>
            </a:pPr>
            <a:r>
              <a:rPr kumimoji="0" lang="en-GB" sz="8000" b="0" i="0" u="none" strike="noStrike" kern="1200" cap="none" spc="0" normalizeH="0" baseline="0" noProof="0" dirty="0">
                <a:ln>
                  <a:noFill/>
                </a:ln>
                <a:solidFill>
                  <a:prstClr val="black"/>
                </a:solidFill>
                <a:effectLst/>
                <a:uLnTx/>
                <a:uFillTx/>
                <a:ea typeface="+mn-ea"/>
                <a:cs typeface="+mn-cs"/>
              </a:rPr>
              <a:t>Problem solving thinking </a:t>
            </a:r>
            <a:r>
              <a:rPr lang="en-GB" sz="8000" dirty="0">
                <a:solidFill>
                  <a:prstClr val="black"/>
                </a:solidFill>
              </a:rPr>
              <a:t>or from our everyday frustrations</a:t>
            </a:r>
            <a:endParaRPr kumimoji="0" lang="en-GB" sz="8000" b="0" i="0" u="none" strike="noStrike" kern="1200" cap="none" spc="0" normalizeH="0" baseline="0" noProof="0" dirty="0">
              <a:ln>
                <a:noFill/>
              </a:ln>
              <a:solidFill>
                <a:prstClr val="black"/>
              </a:solidFill>
              <a:effectLst/>
              <a:uLnTx/>
              <a:uFillTx/>
              <a:ea typeface="+mn-ea"/>
              <a:cs typeface="+mn-cs"/>
            </a:endParaRPr>
          </a:p>
          <a:p>
            <a:pPr marL="342900" marR="0" lvl="0" indent="-342900" algn="l" defTabSz="914400" rtl="0" eaLnBrk="1" fontAlgn="auto" latinLnBrk="0" hangingPunct="1">
              <a:lnSpc>
                <a:spcPct val="107000"/>
              </a:lnSpc>
              <a:spcBef>
                <a:spcPct val="20000"/>
              </a:spcBef>
              <a:spcAft>
                <a:spcPts val="800"/>
              </a:spcAft>
              <a:buClr>
                <a:srgbClr val="0070C0"/>
              </a:buClr>
              <a:buSzTx/>
              <a:buFont typeface="Wingdings" panose="05000000000000000000" pitchFamily="2" charset="2"/>
              <a:buChar char="q"/>
              <a:tabLst/>
              <a:defRPr/>
            </a:pPr>
            <a:r>
              <a:rPr kumimoji="0" lang="en-GB" sz="8000" b="0" i="0" u="none" strike="noStrike" kern="1200" cap="none" spc="0" normalizeH="0" baseline="0" noProof="0" dirty="0">
                <a:ln>
                  <a:noFill/>
                </a:ln>
                <a:solidFill>
                  <a:prstClr val="black"/>
                </a:solidFill>
                <a:effectLst/>
                <a:uLnTx/>
                <a:uFillTx/>
                <a:ea typeface="+mn-ea"/>
                <a:cs typeface="+mn-cs"/>
              </a:rPr>
              <a:t>Hobbies or Passions</a:t>
            </a:r>
          </a:p>
          <a:p>
            <a:pPr marL="342900" marR="0" lvl="0" indent="-342900" algn="l" defTabSz="914400" rtl="0" eaLnBrk="1" fontAlgn="auto" latinLnBrk="0" hangingPunct="1">
              <a:lnSpc>
                <a:spcPct val="107000"/>
              </a:lnSpc>
              <a:spcBef>
                <a:spcPct val="20000"/>
              </a:spcBef>
              <a:spcAft>
                <a:spcPts val="800"/>
              </a:spcAft>
              <a:buClr>
                <a:srgbClr val="0070C0"/>
              </a:buClr>
              <a:buSzTx/>
              <a:buFont typeface="Wingdings" panose="05000000000000000000" pitchFamily="2" charset="2"/>
              <a:buChar char="q"/>
              <a:tabLst/>
              <a:defRPr/>
            </a:pPr>
            <a:r>
              <a:rPr lang="en-GB" sz="8000" dirty="0">
                <a:solidFill>
                  <a:prstClr val="black"/>
                </a:solidFill>
              </a:rPr>
              <a:t>To Fill a need or gap in the market</a:t>
            </a:r>
          </a:p>
          <a:p>
            <a:pPr marL="0" marR="0" lvl="0" indent="0" algn="l" defTabSz="914400" rtl="0" eaLnBrk="1" fontAlgn="auto" latinLnBrk="0" hangingPunct="1">
              <a:lnSpc>
                <a:spcPct val="107000"/>
              </a:lnSpc>
              <a:spcBef>
                <a:spcPct val="20000"/>
              </a:spcBef>
              <a:spcAft>
                <a:spcPts val="800"/>
              </a:spcAft>
              <a:buClr>
                <a:srgbClr val="0070C0"/>
              </a:buClr>
              <a:buSzTx/>
              <a:buNone/>
              <a:tabLst/>
              <a:defRPr/>
            </a:pPr>
            <a:endParaRPr lang="en-GB" sz="8000" dirty="0">
              <a:solidFill>
                <a:prstClr val="black"/>
              </a:solidFill>
            </a:endParaRPr>
          </a:p>
          <a:p>
            <a:pPr marL="342900" marR="0" lvl="0" indent="-342900" algn="l" defTabSz="914400" rtl="0" eaLnBrk="1" fontAlgn="auto" latinLnBrk="0" hangingPunct="1">
              <a:lnSpc>
                <a:spcPct val="107000"/>
              </a:lnSpc>
              <a:spcBef>
                <a:spcPct val="20000"/>
              </a:spcBef>
              <a:spcAft>
                <a:spcPts val="800"/>
              </a:spcAft>
              <a:buClr>
                <a:srgbClr val="0070C0"/>
              </a:buClr>
              <a:buSzTx/>
              <a:buFont typeface="Wingdings" panose="05000000000000000000" pitchFamily="2" charset="2"/>
              <a:buChar char="q"/>
              <a:tabLst/>
              <a:defRPr/>
            </a:pPr>
            <a:r>
              <a:rPr kumimoji="0" lang="en-GB" sz="8000" b="0" i="0" u="none" strike="noStrike" kern="1200" cap="none" spc="0" normalizeH="0" baseline="0" noProof="0" dirty="0">
                <a:ln>
                  <a:noFill/>
                </a:ln>
                <a:solidFill>
                  <a:prstClr val="black"/>
                </a:solidFill>
                <a:effectLst/>
                <a:uLnTx/>
                <a:uFillTx/>
                <a:ea typeface="+mn-ea"/>
                <a:cs typeface="+mn-cs"/>
              </a:rPr>
              <a:t>Doing a detailed market research will allow you to</a:t>
            </a:r>
            <a:r>
              <a:rPr lang="en-GB" sz="8000" dirty="0">
                <a:solidFill>
                  <a:prstClr val="black"/>
                </a:solidFill>
              </a:rPr>
              <a:t> understand the market of your business idea and evaluate better your idea or anticipate any potential future challenges.</a:t>
            </a:r>
          </a:p>
          <a:p>
            <a:pPr marL="0" indent="0">
              <a:buNone/>
            </a:pPr>
            <a:endParaRPr lang="en-GB" dirty="0"/>
          </a:p>
        </p:txBody>
      </p:sp>
    </p:spTree>
    <p:extLst>
      <p:ext uri="{BB962C8B-B14F-4D97-AF65-F5344CB8AC3E}">
        <p14:creationId xmlns:p14="http://schemas.microsoft.com/office/powerpoint/2010/main" val="120721920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AA660-862B-4B99-A8FE-06377F94D100}"/>
              </a:ext>
            </a:extLst>
          </p:cNvPr>
          <p:cNvSpPr>
            <a:spLocks noGrp="1"/>
          </p:cNvSpPr>
          <p:nvPr>
            <p:ph type="title"/>
          </p:nvPr>
        </p:nvSpPr>
        <p:spPr>
          <a:xfrm>
            <a:off x="457200" y="377833"/>
            <a:ext cx="8579296" cy="890928"/>
          </a:xfrm>
        </p:spPr>
        <p:txBody>
          <a:bodyPr>
            <a:normAutofit/>
          </a:bodyPr>
          <a:lstStyle/>
          <a:p>
            <a:r>
              <a:rPr lang="en-GB" sz="3200" b="1" dirty="0">
                <a:solidFill>
                  <a:srgbClr val="007DC3"/>
                </a:solidFill>
              </a:rPr>
              <a:t>Business Plan &amp; Market Research</a:t>
            </a:r>
          </a:p>
        </p:txBody>
      </p:sp>
      <p:sp>
        <p:nvSpPr>
          <p:cNvPr id="5" name="Title 1">
            <a:extLst>
              <a:ext uri="{FF2B5EF4-FFF2-40B4-BE49-F238E27FC236}">
                <a16:creationId xmlns:a16="http://schemas.microsoft.com/office/drawing/2014/main" id="{57243016-8609-4DCC-A066-5F6766944355}"/>
              </a:ext>
            </a:extLst>
          </p:cNvPr>
          <p:cNvSpPr txBox="1">
            <a:spLocks/>
          </p:cNvSpPr>
          <p:nvPr/>
        </p:nvSpPr>
        <p:spPr>
          <a:xfrm>
            <a:off x="444376" y="-30124"/>
            <a:ext cx="8229600" cy="407957"/>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LCBB5001: Entrepreneurship</a:t>
            </a:r>
            <a:endParaRPr lang="en-GB" sz="1400" dirty="0">
              <a:solidFill>
                <a:schemeClr val="accent1">
                  <a:lumMod val="50000"/>
                </a:schemeClr>
              </a:solidFill>
            </a:endParaRPr>
          </a:p>
        </p:txBody>
      </p:sp>
      <p:sp>
        <p:nvSpPr>
          <p:cNvPr id="8" name="Content Placeholder 7">
            <a:extLst>
              <a:ext uri="{FF2B5EF4-FFF2-40B4-BE49-F238E27FC236}">
                <a16:creationId xmlns:a16="http://schemas.microsoft.com/office/drawing/2014/main" id="{BA32775F-D1E0-7E2E-D606-392AED77E3ED}"/>
              </a:ext>
            </a:extLst>
          </p:cNvPr>
          <p:cNvSpPr>
            <a:spLocks noGrp="1"/>
          </p:cNvSpPr>
          <p:nvPr>
            <p:ph idx="1"/>
          </p:nvPr>
        </p:nvSpPr>
        <p:spPr>
          <a:xfrm>
            <a:off x="400050" y="1417637"/>
            <a:ext cx="8229600" cy="3917032"/>
          </a:xfrm>
        </p:spPr>
        <p:txBody>
          <a:bodyPr>
            <a:normAutofit/>
          </a:bodyPr>
          <a:lstStyle/>
          <a:p>
            <a:pPr algn="ctr">
              <a:buNone/>
            </a:pPr>
            <a:endParaRPr lang="en-GB" sz="2800" b="1" dirty="0">
              <a:solidFill>
                <a:srgbClr val="007DC3"/>
              </a:solidFill>
            </a:endParaRPr>
          </a:p>
          <a:p>
            <a:pPr algn="ctr">
              <a:buNone/>
            </a:pPr>
            <a:r>
              <a:rPr lang="en-GB" sz="2800" b="1" u="sng" dirty="0">
                <a:highlight>
                  <a:srgbClr val="FFFF00"/>
                </a:highlight>
              </a:rPr>
              <a:t>Practical Activity- 30 minutes</a:t>
            </a:r>
          </a:p>
          <a:p>
            <a:pPr algn="ctr">
              <a:buNone/>
            </a:pPr>
            <a:endParaRPr lang="en-GB" sz="2800" b="1" dirty="0"/>
          </a:p>
          <a:p>
            <a:pPr algn="ctr">
              <a:buClr>
                <a:srgbClr val="0070C0"/>
              </a:buClr>
              <a:buFont typeface="Wingdings" panose="05000000000000000000" pitchFamily="2" charset="2"/>
              <a:buChar char="q"/>
            </a:pPr>
            <a:r>
              <a:rPr lang="en-GB" sz="2800" dirty="0"/>
              <a:t>Using what we learn today, research and evaluate the market of your business idea.</a:t>
            </a:r>
          </a:p>
          <a:p>
            <a:pPr algn="ctr">
              <a:buClr>
                <a:srgbClr val="0070C0"/>
              </a:buClr>
              <a:buFont typeface="Wingdings" panose="05000000000000000000" pitchFamily="2" charset="2"/>
              <a:buChar char="q"/>
            </a:pPr>
            <a:endParaRPr lang="en-GB" sz="2800" dirty="0"/>
          </a:p>
          <a:p>
            <a:pPr algn="ctr">
              <a:buClr>
                <a:srgbClr val="0070C0"/>
              </a:buClr>
              <a:buFont typeface="Wingdings" panose="05000000000000000000" pitchFamily="2" charset="2"/>
              <a:buChar char="q"/>
            </a:pPr>
            <a:r>
              <a:rPr lang="en-US" altLang="en-US" sz="2800" dirty="0">
                <a:solidFill>
                  <a:prstClr val="black"/>
                </a:solidFill>
              </a:rPr>
              <a:t>I will come around to support each one of you</a:t>
            </a:r>
            <a:endParaRPr lang="en-US" altLang="en-US" sz="2800" dirty="0"/>
          </a:p>
          <a:p>
            <a:pPr algn="ctr">
              <a:buClr>
                <a:srgbClr val="0070C0"/>
              </a:buClr>
              <a:buFont typeface="Wingdings" panose="05000000000000000000" pitchFamily="2" charset="2"/>
              <a:buChar char="q"/>
            </a:pPr>
            <a:endParaRPr lang="en-GB" sz="2800" dirty="0"/>
          </a:p>
          <a:p>
            <a:pPr algn="ctr">
              <a:buClr>
                <a:srgbClr val="0070C0"/>
              </a:buClr>
              <a:buFont typeface="Wingdings" panose="05000000000000000000" pitchFamily="2" charset="2"/>
              <a:buChar char="q"/>
            </a:pPr>
            <a:endParaRPr lang="en-GB" sz="2800" dirty="0"/>
          </a:p>
          <a:p>
            <a:endParaRPr lang="en-GB" dirty="0"/>
          </a:p>
        </p:txBody>
      </p:sp>
    </p:spTree>
    <p:extLst>
      <p:ext uri="{BB962C8B-B14F-4D97-AF65-F5344CB8AC3E}">
        <p14:creationId xmlns:p14="http://schemas.microsoft.com/office/powerpoint/2010/main" val="74295054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8">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8">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A5AA7-ED10-4016-A974-6D5B01978A19}"/>
              </a:ext>
            </a:extLst>
          </p:cNvPr>
          <p:cNvSpPr>
            <a:spLocks noGrp="1"/>
          </p:cNvSpPr>
          <p:nvPr>
            <p:ph type="title"/>
          </p:nvPr>
        </p:nvSpPr>
        <p:spPr>
          <a:xfrm>
            <a:off x="444376" y="2276872"/>
            <a:ext cx="8229600" cy="864096"/>
          </a:xfrm>
        </p:spPr>
        <p:txBody>
          <a:bodyPr>
            <a:noAutofit/>
          </a:bodyPr>
          <a:lstStyle/>
          <a:p>
            <a:br>
              <a:rPr lang="en-GB" sz="3200" b="1" dirty="0">
                <a:solidFill>
                  <a:srgbClr val="007DC3"/>
                </a:solidFill>
              </a:rPr>
            </a:br>
            <a:r>
              <a:rPr lang="en-GB" sz="4800" b="1" dirty="0">
                <a:solidFill>
                  <a:srgbClr val="007DC3"/>
                </a:solidFill>
              </a:rPr>
              <a:t>Thank you!</a:t>
            </a:r>
            <a:endParaRPr lang="en-GB" sz="3200" b="1" dirty="0">
              <a:solidFill>
                <a:srgbClr val="007DC3"/>
              </a:solidFill>
            </a:endParaRPr>
          </a:p>
        </p:txBody>
      </p:sp>
      <p:sp>
        <p:nvSpPr>
          <p:cNvPr id="5" name="Title 1">
            <a:extLst>
              <a:ext uri="{FF2B5EF4-FFF2-40B4-BE49-F238E27FC236}">
                <a16:creationId xmlns:a16="http://schemas.microsoft.com/office/drawing/2014/main" id="{C92A7CA7-6342-41FC-9E00-11EB8B7D74E5}"/>
              </a:ext>
            </a:extLst>
          </p:cNvPr>
          <p:cNvSpPr txBox="1">
            <a:spLocks/>
          </p:cNvSpPr>
          <p:nvPr/>
        </p:nvSpPr>
        <p:spPr>
          <a:xfrm>
            <a:off x="444376" y="-30124"/>
            <a:ext cx="8229600" cy="407957"/>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00B0F0">
                    <a:lumMod val="50000"/>
                  </a:srgbClr>
                </a:solidFill>
                <a:effectLst/>
                <a:uLnTx/>
                <a:uFillTx/>
                <a:ea typeface="+mj-ea"/>
                <a:cs typeface="Calibri" panose="020F0502020204030204" pitchFamily="34" charset="0"/>
              </a:rPr>
              <a:t>LCBB5001: Entrepreneurship</a:t>
            </a:r>
            <a:endParaRPr kumimoji="0" lang="en-GB" sz="1400" b="0" i="0" u="none" strike="noStrike" kern="1200" cap="none" spc="0" normalizeH="0" baseline="0" noProof="0" dirty="0">
              <a:ln>
                <a:noFill/>
              </a:ln>
              <a:solidFill>
                <a:srgbClr val="00B0F0">
                  <a:lumMod val="50000"/>
                </a:srgbClr>
              </a:solidFill>
              <a:effectLst/>
              <a:uLnTx/>
              <a:uFillTx/>
              <a:ea typeface="+mj-ea"/>
              <a:cs typeface="Calibri" panose="020F0502020204030204" pitchFamily="34" charset="0"/>
            </a:endParaRPr>
          </a:p>
        </p:txBody>
      </p:sp>
    </p:spTree>
    <p:extLst>
      <p:ext uri="{BB962C8B-B14F-4D97-AF65-F5344CB8AC3E}">
        <p14:creationId xmlns:p14="http://schemas.microsoft.com/office/powerpoint/2010/main" val="394081245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
          <p:cNvSpPr txBox="1">
            <a:spLocks noChangeArrowheads="1"/>
          </p:cNvSpPr>
          <p:nvPr/>
        </p:nvSpPr>
        <p:spPr>
          <a:xfrm>
            <a:off x="262406" y="908720"/>
            <a:ext cx="8702082" cy="4752305"/>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000" b="1" kern="1200">
                <a:solidFill>
                  <a:schemeClr val="tx1">
                    <a:lumMod val="50000"/>
                    <a:lumOff val="50000"/>
                  </a:schemeClr>
                </a:solidFill>
                <a:latin typeface="+mj-lt"/>
                <a:ea typeface="+mn-ea"/>
                <a:cs typeface="+mn-cs"/>
              </a:defRPr>
            </a:lvl1pPr>
            <a:lvl2pPr marL="742950" indent="-285750" algn="l" defTabSz="914400" rtl="0" eaLnBrk="1" latinLnBrk="0" hangingPunct="1">
              <a:spcBef>
                <a:spcPct val="20000"/>
              </a:spcBef>
              <a:buFont typeface="Courier New" pitchFamily="49" charset="0"/>
              <a:buChar char="o"/>
              <a:defRPr sz="2800" b="1" kern="1200">
                <a:solidFill>
                  <a:schemeClr val="tx1">
                    <a:lumMod val="50000"/>
                    <a:lumOff val="50000"/>
                  </a:schemeClr>
                </a:solidFill>
                <a:latin typeface="+mj-lt"/>
                <a:ea typeface="+mn-ea"/>
                <a:cs typeface="+mn-cs"/>
              </a:defRPr>
            </a:lvl2pPr>
            <a:lvl3pPr marL="1143000" indent="-228600" algn="l" defTabSz="914400" rtl="0" eaLnBrk="1" latinLnBrk="0" hangingPunct="1">
              <a:spcBef>
                <a:spcPct val="20000"/>
              </a:spcBef>
              <a:buFont typeface="Arial" pitchFamily="34" charset="0"/>
              <a:buChar char="•"/>
              <a:defRPr sz="2400" b="1" kern="1200">
                <a:solidFill>
                  <a:schemeClr val="tx1">
                    <a:lumMod val="50000"/>
                    <a:lumOff val="50000"/>
                  </a:schemeClr>
                </a:solidFill>
                <a:latin typeface="+mj-lt"/>
                <a:ea typeface="+mn-ea"/>
                <a:cs typeface="+mn-cs"/>
              </a:defRPr>
            </a:lvl3pPr>
            <a:lvl4pPr marL="1600200" indent="-228600" algn="l" defTabSz="914400" rtl="0" eaLnBrk="1" latinLnBrk="0" hangingPunct="1">
              <a:spcBef>
                <a:spcPct val="20000"/>
              </a:spcBef>
              <a:buFont typeface="Courier New" pitchFamily="49" charset="0"/>
              <a:buChar char="o"/>
              <a:defRPr sz="2000" b="1" kern="1200">
                <a:solidFill>
                  <a:schemeClr val="tx1">
                    <a:lumMod val="50000"/>
                    <a:lumOff val="50000"/>
                  </a:schemeClr>
                </a:solidFill>
                <a:latin typeface="+mj-lt"/>
                <a:ea typeface="+mn-ea"/>
                <a:cs typeface="+mn-cs"/>
              </a:defRPr>
            </a:lvl4pPr>
            <a:lvl5pPr marL="2057400" indent="-228600" algn="l" defTabSz="914400" rtl="0" eaLnBrk="1" latinLnBrk="0" hangingPunct="1">
              <a:spcBef>
                <a:spcPct val="20000"/>
              </a:spcBef>
              <a:buFont typeface="Arial" pitchFamily="34" charset="0"/>
              <a:buChar char="•"/>
              <a:defRPr sz="1800" b="1" kern="1200">
                <a:solidFill>
                  <a:schemeClr val="tx1">
                    <a:lumMod val="50000"/>
                    <a:lumOff val="50000"/>
                  </a:schemeClr>
                </a:solidFill>
                <a:latin typeface="+mj-lt"/>
                <a:ea typeface="+mn-ea"/>
                <a:cs typeface="+mn-cs"/>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a:lstStyle>
          <a:p>
            <a:pPr marL="0" indent="0" algn="just">
              <a:spcBef>
                <a:spcPts val="0"/>
              </a:spcBef>
              <a:buClr>
                <a:srgbClr val="007DC3"/>
              </a:buClr>
              <a:buNone/>
              <a:defRPr/>
            </a:pPr>
            <a:r>
              <a:rPr lang="en-GB" sz="2200" dirty="0">
                <a:solidFill>
                  <a:schemeClr val="tx1"/>
                </a:solidFill>
              </a:rPr>
              <a:t>Reading for the session (online access through our library)</a:t>
            </a:r>
          </a:p>
          <a:p>
            <a:pPr marL="0" indent="0" algn="just">
              <a:spcBef>
                <a:spcPts val="0"/>
              </a:spcBef>
              <a:buClr>
                <a:srgbClr val="007DC3"/>
              </a:buClr>
              <a:buNone/>
              <a:defRPr/>
            </a:pPr>
            <a:endParaRPr lang="en-GB" sz="2200" dirty="0">
              <a:solidFill>
                <a:schemeClr val="tx1"/>
              </a:solidFill>
            </a:endParaRPr>
          </a:p>
          <a:p>
            <a:pPr>
              <a:spcBef>
                <a:spcPts val="0"/>
              </a:spcBef>
              <a:buClr>
                <a:srgbClr val="007DC3"/>
              </a:buClr>
              <a:buFont typeface="Wingdings" panose="05000000000000000000" pitchFamily="2" charset="2"/>
              <a:buChar char="q"/>
              <a:defRPr/>
            </a:pPr>
            <a:r>
              <a:rPr lang="en-GB" sz="2200" b="0" dirty="0">
                <a:solidFill>
                  <a:schemeClr val="tx1"/>
                </a:solidFill>
              </a:rPr>
              <a:t>Barringer, B. R. &amp; Ireland, R. D. (2019) Entrepreneurship: successfully launching new ventures. Sixth edition, global edition. Harlow, England: Pearson.</a:t>
            </a:r>
          </a:p>
          <a:p>
            <a:pPr marL="0" indent="0">
              <a:spcBef>
                <a:spcPts val="0"/>
              </a:spcBef>
              <a:buClr>
                <a:srgbClr val="007DC3"/>
              </a:buClr>
              <a:buNone/>
              <a:defRPr/>
            </a:pPr>
            <a:endParaRPr lang="en-GB" sz="2200" b="0" dirty="0">
              <a:solidFill>
                <a:schemeClr val="tx1"/>
              </a:solidFill>
            </a:endParaRPr>
          </a:p>
          <a:p>
            <a:pPr>
              <a:spcBef>
                <a:spcPts val="0"/>
              </a:spcBef>
              <a:buClr>
                <a:srgbClr val="007DC3"/>
              </a:buClr>
              <a:buFont typeface="Wingdings" panose="05000000000000000000" pitchFamily="2" charset="2"/>
              <a:buChar char="q"/>
              <a:defRPr/>
            </a:pPr>
            <a:r>
              <a:rPr lang="en-GB" sz="2200" b="0" dirty="0" err="1">
                <a:solidFill>
                  <a:schemeClr val="tx1"/>
                </a:solidFill>
              </a:rPr>
              <a:t>Chaston</a:t>
            </a:r>
            <a:r>
              <a:rPr lang="en-GB" sz="2200" b="0" dirty="0">
                <a:solidFill>
                  <a:schemeClr val="tx1"/>
                </a:solidFill>
              </a:rPr>
              <a:t>, I. (2009) Entrepreneurial management in small firms. Los Angeles, [Calif.];: SAGE.</a:t>
            </a:r>
          </a:p>
          <a:p>
            <a:pPr marL="0" indent="0">
              <a:spcBef>
                <a:spcPts val="0"/>
              </a:spcBef>
              <a:buClr>
                <a:srgbClr val="007DC3"/>
              </a:buClr>
              <a:buNone/>
              <a:defRPr/>
            </a:pPr>
            <a:endParaRPr lang="en-GB" sz="2200" b="0" dirty="0">
              <a:solidFill>
                <a:schemeClr val="tx1"/>
              </a:solidFill>
            </a:endParaRPr>
          </a:p>
          <a:p>
            <a:pPr>
              <a:spcBef>
                <a:spcPts val="0"/>
              </a:spcBef>
              <a:buClr>
                <a:srgbClr val="007DC3"/>
              </a:buClr>
              <a:buFont typeface="Wingdings" panose="05000000000000000000" pitchFamily="2" charset="2"/>
              <a:buChar char="q"/>
              <a:defRPr/>
            </a:pPr>
            <a:r>
              <a:rPr lang="en-GB" sz="2200" b="0" dirty="0" err="1">
                <a:solidFill>
                  <a:schemeClr val="tx1"/>
                </a:solidFill>
              </a:rPr>
              <a:t>Mariotti</a:t>
            </a:r>
            <a:r>
              <a:rPr lang="en-GB" sz="2200" b="0" dirty="0">
                <a:solidFill>
                  <a:schemeClr val="tx1"/>
                </a:solidFill>
              </a:rPr>
              <a:t>, S. &amp; </a:t>
            </a:r>
            <a:r>
              <a:rPr lang="en-GB" sz="2200" b="0" dirty="0" err="1">
                <a:solidFill>
                  <a:schemeClr val="tx1"/>
                </a:solidFill>
              </a:rPr>
              <a:t>Glackin</a:t>
            </a:r>
            <a:r>
              <a:rPr lang="en-GB" sz="2200" b="0" dirty="0">
                <a:solidFill>
                  <a:schemeClr val="tx1"/>
                </a:solidFill>
              </a:rPr>
              <a:t>, C. (2016) Entrepreneurship : starting &amp; operating a small business. Fourth edition, Global edition. Boston: Pearson.</a:t>
            </a:r>
          </a:p>
          <a:p>
            <a:pPr marL="0" indent="0">
              <a:spcBef>
                <a:spcPts val="0"/>
              </a:spcBef>
              <a:buClr>
                <a:srgbClr val="007DC3"/>
              </a:buClr>
              <a:buNone/>
              <a:defRPr/>
            </a:pPr>
            <a:endParaRPr lang="en-GB" sz="2200" b="0" dirty="0">
              <a:solidFill>
                <a:schemeClr val="tx1"/>
              </a:solidFill>
            </a:endParaRPr>
          </a:p>
          <a:p>
            <a:pPr>
              <a:spcBef>
                <a:spcPts val="0"/>
              </a:spcBef>
              <a:buClr>
                <a:srgbClr val="007DC3"/>
              </a:buClr>
              <a:buFont typeface="Wingdings" panose="05000000000000000000" pitchFamily="2" charset="2"/>
              <a:buChar char="q"/>
              <a:defRPr/>
            </a:pPr>
            <a:r>
              <a:rPr lang="en-GB" sz="2200" b="0" dirty="0">
                <a:solidFill>
                  <a:schemeClr val="tx1"/>
                </a:solidFill>
              </a:rPr>
              <a:t>Morris, M. J. (2011) Starting a successful business. 7th ed. London;: Kogan Page.</a:t>
            </a:r>
          </a:p>
          <a:p>
            <a:pPr>
              <a:lnSpc>
                <a:spcPct val="150000"/>
              </a:lnSpc>
              <a:spcBef>
                <a:spcPts val="600"/>
              </a:spcBef>
              <a:buClr>
                <a:srgbClr val="007DC3"/>
              </a:buClr>
              <a:buFont typeface="Wingdings" panose="05000000000000000000" pitchFamily="2" charset="2"/>
              <a:buChar char="§"/>
              <a:defRPr/>
            </a:pPr>
            <a:endParaRPr lang="en-GB" sz="2600" dirty="0">
              <a:solidFill>
                <a:schemeClr val="bg1">
                  <a:lumMod val="50000"/>
                </a:schemeClr>
              </a:solidFill>
            </a:endParaRPr>
          </a:p>
        </p:txBody>
      </p:sp>
      <p:sp>
        <p:nvSpPr>
          <p:cNvPr id="5" name="Title 2"/>
          <p:cNvSpPr txBox="1">
            <a:spLocks/>
          </p:cNvSpPr>
          <p:nvPr/>
        </p:nvSpPr>
        <p:spPr>
          <a:xfrm>
            <a:off x="0" y="152400"/>
            <a:ext cx="9144000" cy="684312"/>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GB" sz="3200" dirty="0">
                <a:solidFill>
                  <a:srgbClr val="007DC3"/>
                </a:solidFill>
                <a:effectLst/>
              </a:rPr>
              <a:t>References</a:t>
            </a:r>
          </a:p>
        </p:txBody>
      </p:sp>
      <p:sp>
        <p:nvSpPr>
          <p:cNvPr id="7" name="Title 1">
            <a:extLst>
              <a:ext uri="{FF2B5EF4-FFF2-40B4-BE49-F238E27FC236}">
                <a16:creationId xmlns:a16="http://schemas.microsoft.com/office/drawing/2014/main" id="{4AF9089B-15EB-46EB-9715-A03F557F0A39}"/>
              </a:ext>
            </a:extLst>
          </p:cNvPr>
          <p:cNvSpPr txBox="1">
            <a:spLocks/>
          </p:cNvSpPr>
          <p:nvPr/>
        </p:nvSpPr>
        <p:spPr>
          <a:xfrm>
            <a:off x="444376" y="-30124"/>
            <a:ext cx="8229600" cy="407957"/>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600" b="1" dirty="0">
                <a:solidFill>
                  <a:schemeClr val="accent1">
                    <a:lumMod val="50000"/>
                  </a:schemeClr>
                </a:solidFill>
                <a:ea typeface="+mn-ea"/>
                <a:cs typeface="+mn-cs"/>
              </a:rPr>
              <a:t>LCBB5001: Entrepreneurship</a:t>
            </a:r>
            <a:endParaRPr lang="en-GB" sz="1600" dirty="0">
              <a:solidFill>
                <a:schemeClr val="accent1">
                  <a:lumMod val="50000"/>
                </a:schemeClr>
              </a:solidFill>
            </a:endParaRPr>
          </a:p>
        </p:txBody>
      </p:sp>
    </p:spTree>
    <p:extLst>
      <p:ext uri="{BB962C8B-B14F-4D97-AF65-F5344CB8AC3E}">
        <p14:creationId xmlns:p14="http://schemas.microsoft.com/office/powerpoint/2010/main" val="75130103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understanding assessments"/>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880" y="-15316"/>
            <a:ext cx="9144000" cy="569967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74E0CAD-031F-41F6-9066-4BE77380468C}"/>
              </a:ext>
            </a:extLst>
          </p:cNvPr>
          <p:cNvSpPr>
            <a:spLocks noGrp="1"/>
          </p:cNvSpPr>
          <p:nvPr>
            <p:ph type="title"/>
          </p:nvPr>
        </p:nvSpPr>
        <p:spPr/>
        <p:txBody>
          <a:bodyPr/>
          <a:lstStyle/>
          <a:p>
            <a:r>
              <a:rPr lang="en-GB" b="1" dirty="0"/>
              <a:t>Next week…..</a:t>
            </a:r>
          </a:p>
        </p:txBody>
      </p:sp>
      <p:sp>
        <p:nvSpPr>
          <p:cNvPr id="3" name="Content Placeholder 2">
            <a:extLst>
              <a:ext uri="{FF2B5EF4-FFF2-40B4-BE49-F238E27FC236}">
                <a16:creationId xmlns:a16="http://schemas.microsoft.com/office/drawing/2014/main" id="{E8B85099-8DAC-4D3D-B6B9-5D49079273E7}"/>
              </a:ext>
            </a:extLst>
          </p:cNvPr>
          <p:cNvSpPr>
            <a:spLocks noGrp="1"/>
          </p:cNvSpPr>
          <p:nvPr>
            <p:ph idx="1"/>
          </p:nvPr>
        </p:nvSpPr>
        <p:spPr>
          <a:xfrm>
            <a:off x="5428056" y="1848116"/>
            <a:ext cx="3715944" cy="2733012"/>
          </a:xfrm>
          <a:solidFill>
            <a:schemeClr val="bg1">
              <a:lumMod val="85000"/>
              <a:alpha val="59000"/>
            </a:schemeClr>
          </a:solidFill>
          <a:effectLst>
            <a:softEdge rad="127000"/>
          </a:effectLst>
        </p:spPr>
        <p:txBody>
          <a:bodyPr>
            <a:normAutofit lnSpcReduction="10000"/>
          </a:bodyPr>
          <a:lstStyle/>
          <a:p>
            <a:pPr marL="0" indent="0" algn="ctr">
              <a:buNone/>
            </a:pPr>
            <a:r>
              <a:rPr lang="en-GB" b="1" dirty="0"/>
              <a:t>We will learn about</a:t>
            </a:r>
          </a:p>
          <a:p>
            <a:pPr marL="0" indent="0" algn="r">
              <a:buNone/>
            </a:pPr>
            <a:endParaRPr lang="en-GB" sz="2800" b="1" dirty="0"/>
          </a:p>
          <a:p>
            <a:pPr marL="0" indent="0" algn="ctr">
              <a:buNone/>
            </a:pPr>
            <a:r>
              <a:rPr lang="en-GB" sz="2000" b="1" dirty="0">
                <a:latin typeface="+mj-lt"/>
                <a:cs typeface="Calibri" panose="020F0502020204030204" pitchFamily="34" charset="0"/>
              </a:rPr>
              <a:t>SME Ownership and Management (legal format, copyrights trademarks &amp; HRM)</a:t>
            </a:r>
            <a:endParaRPr lang="en-GB" sz="2800" b="1" dirty="0"/>
          </a:p>
        </p:txBody>
      </p:sp>
    </p:spTree>
    <p:extLst>
      <p:ext uri="{BB962C8B-B14F-4D97-AF65-F5344CB8AC3E}">
        <p14:creationId xmlns:p14="http://schemas.microsoft.com/office/powerpoint/2010/main" val="315588285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1635</Words>
  <Application>Microsoft Office PowerPoint</Application>
  <PresentationFormat>On-screen Show (4:3)</PresentationFormat>
  <Paragraphs>283</Paragraphs>
  <Slides>30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30</vt:i4>
      </vt:variant>
    </vt:vector>
  </HeadingPairs>
  <TitlesOfParts>
    <vt:vector size="37" baseType="lpstr">
      <vt:lpstr>Myriad Pro</vt:lpstr>
      <vt:lpstr>Arial</vt:lpstr>
      <vt:lpstr>Arial Black</vt:lpstr>
      <vt:lpstr>Calibri</vt:lpstr>
      <vt:lpstr>Gill Sans MT</vt:lpstr>
      <vt:lpstr>Wingdings</vt:lpstr>
      <vt:lpstr>20140311PresentationUWTSDTemplate</vt:lpstr>
      <vt:lpstr>PowerPoint Presentation</vt:lpstr>
      <vt:lpstr>Learning Outcomes for today’s session</vt:lpstr>
      <vt:lpstr> Business plan</vt:lpstr>
      <vt:lpstr>Business Plan questions</vt:lpstr>
      <vt:lpstr> Purpose of Business Plan </vt:lpstr>
      <vt:lpstr> Business Plan </vt:lpstr>
      <vt:lpstr>Benefits &amp; Challenges</vt:lpstr>
      <vt:lpstr>PowerPoint Presentation</vt:lpstr>
      <vt:lpstr>Business Plan &amp; SMEs</vt:lpstr>
      <vt:lpstr>Business Plan</vt:lpstr>
      <vt:lpstr>Business Plan template?</vt:lpstr>
      <vt:lpstr>Business Plan sections?</vt:lpstr>
      <vt:lpstr>Generating entrepreneurial ideas/ opportunities?</vt:lpstr>
      <vt:lpstr>How to generate entrepreneurial ideas?</vt:lpstr>
      <vt:lpstr>Generating entrepreneurial ideas/opportunities?</vt:lpstr>
      <vt:lpstr>PowerPoint Presentation</vt:lpstr>
      <vt:lpstr>PowerPoint Presentation</vt:lpstr>
      <vt:lpstr>Market Research</vt:lpstr>
      <vt:lpstr>Market Research </vt:lpstr>
      <vt:lpstr>Market Research </vt:lpstr>
      <vt:lpstr>Because competition is everywhere..</vt:lpstr>
      <vt:lpstr>hobbies</vt:lpstr>
      <vt:lpstr>PowerPoint Presentation</vt:lpstr>
      <vt:lpstr>PowerPoint Presentation</vt:lpstr>
      <vt:lpstr>PowerPoint Presentation</vt:lpstr>
      <vt:lpstr>Entrepreneurial ideas &amp; Market Research </vt:lpstr>
      <vt:lpstr>Business Plan &amp; Market Research</vt:lpstr>
      <vt:lpstr> Thank you!</vt:lpstr>
      <vt:lpstr>PowerPoint Presentation</vt:lpstr>
      <vt:lpstr>Next week…..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Vasilios Tavlaridis</cp:lastModifiedBy>
  <cp:revision>26</cp:revision>
  <dcterms:created xsi:type="dcterms:W3CDTF">2022-01-28T13:18:47Z</dcterms:created>
  <dcterms:modified xsi:type="dcterms:W3CDTF">2024-09-10T03:38:10Z</dcterms:modified>
  <cp:contentStatus/>
</cp:coreProperties>
</file>