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embeddedFontLst>
    <p:embeddedFont>
      <p:font typeface="Montserrat" pitchFamily="2" charset="77"/>
      <p:regular r:id="rId6"/>
      <p:bold r:id="rId7"/>
      <p:italic r:id="rId8"/>
      <p:boldItalic r:id="rId9"/>
    </p:embeddedFont>
    <p:embeddedFont>
      <p:font typeface="Oswald" pitchFamily="2" charset="77"/>
      <p:regular r:id="rId10"/>
      <p:bold r:id="rId11"/>
    </p:embeddedFont>
    <p:embeddedFont>
      <p:font typeface="Playfair Display" pitchFamily="2" charset="77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9" roundtripDataSignature="AMtx7mg9thpTALkqYmNUOuPplj3yECN5i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0"/>
  </p:normalViewPr>
  <p:slideViewPr>
    <p:cSldViewPr snapToGrid="0">
      <p:cViewPr varScale="1">
        <p:scale>
          <a:sx n="140" d="100"/>
          <a:sy n="140" d="100"/>
        </p:scale>
        <p:origin x="840" y="19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2" Type="http://schemas.openxmlformats.org/officeDocument/2006/relationships/slide" Target="slides/slide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24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5" Type="http://schemas.openxmlformats.org/officeDocument/2006/relationships/font" Target="fonts/font10.fntdata"/><Relationship Id="rId23" Type="http://schemas.openxmlformats.org/officeDocument/2006/relationships/tableStyles" Target="tableStyles.xml"/><Relationship Id="rId10" Type="http://schemas.openxmlformats.org/officeDocument/2006/relationships/font" Target="fonts/font5.fntdata"/><Relationship Id="rId19" Type="http://customschemas.google.com/relationships/presentationmetadata" Target="meta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Masud Rana" userId="af285f217e4dc343" providerId="LiveId" clId="{F0A79189-320B-4E34-8D7C-17D7BF3CE795}"/>
    <pc:docChg chg="modSld">
      <pc:chgData name="Md Masud Rana" userId="af285f217e4dc343" providerId="LiveId" clId="{F0A79189-320B-4E34-8D7C-17D7BF3CE795}" dt="2023-02-16T14:30:17.655" v="36" actId="20577"/>
      <pc:docMkLst>
        <pc:docMk/>
      </pc:docMkLst>
      <pc:sldChg chg="modSp mod">
        <pc:chgData name="Md Masud Rana" userId="af285f217e4dc343" providerId="LiveId" clId="{F0A79189-320B-4E34-8D7C-17D7BF3CE795}" dt="2023-02-16T14:27:46.937" v="18" actId="20577"/>
        <pc:sldMkLst>
          <pc:docMk/>
          <pc:sldMk cId="0" sldId="256"/>
        </pc:sldMkLst>
        <pc:spChg chg="mod">
          <ac:chgData name="Md Masud Rana" userId="af285f217e4dc343" providerId="LiveId" clId="{F0A79189-320B-4E34-8D7C-17D7BF3CE795}" dt="2023-02-16T14:27:46.937" v="18" actId="20577"/>
          <ac:spMkLst>
            <pc:docMk/>
            <pc:sldMk cId="0" sldId="256"/>
            <ac:spMk id="60" creationId="{00000000-0000-0000-0000-000000000000}"/>
          </ac:spMkLst>
        </pc:spChg>
      </pc:sldChg>
      <pc:sldChg chg="modSp mod">
        <pc:chgData name="Md Masud Rana" userId="af285f217e4dc343" providerId="LiveId" clId="{F0A79189-320B-4E34-8D7C-17D7BF3CE795}" dt="2023-02-16T14:30:17.655" v="36" actId="20577"/>
        <pc:sldMkLst>
          <pc:docMk/>
          <pc:sldMk cId="0" sldId="257"/>
        </pc:sldMkLst>
        <pc:spChg chg="mod">
          <ac:chgData name="Md Masud Rana" userId="af285f217e4dc343" providerId="LiveId" clId="{F0A79189-320B-4E34-8D7C-17D7BF3CE795}" dt="2023-02-16T14:30:17.655" v="36" actId="20577"/>
          <ac:spMkLst>
            <pc:docMk/>
            <pc:sldMk cId="0" sldId="257"/>
            <ac:spMk id="65" creationId="{00000000-0000-0000-0000-000000000000}"/>
          </ac:spMkLst>
        </pc:spChg>
        <pc:spChg chg="mod">
          <ac:chgData name="Md Masud Rana" userId="af285f217e4dc343" providerId="LiveId" clId="{F0A79189-320B-4E34-8D7C-17D7BF3CE795}" dt="2023-02-16T14:28:38.899" v="21" actId="113"/>
          <ac:spMkLst>
            <pc:docMk/>
            <pc:sldMk cId="0" sldId="257"/>
            <ac:spMk id="6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" name="Google Shape;56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" name="Google Shape;6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0" name="Google Shape;7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" name="Google Shape;11;p5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2" name="Google Shape;12;p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6"/>
          <p:cNvSpPr/>
          <p:nvPr/>
        </p:nvSpPr>
        <p:spPr>
          <a:xfrm>
            <a:off x="4286250" y="0"/>
            <a:ext cx="723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Google Shape;15;p6"/>
          <p:cNvSpPr/>
          <p:nvPr/>
        </p:nvSpPr>
        <p:spPr>
          <a:xfrm>
            <a:off x="4358475" y="0"/>
            <a:ext cx="38532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6"/>
          <p:cNvSpPr txBox="1">
            <a:spLocks noGrp="1"/>
          </p:cNvSpPr>
          <p:nvPr>
            <p:ph type="ctrTitle"/>
          </p:nvPr>
        </p:nvSpPr>
        <p:spPr>
          <a:xfrm>
            <a:off x="344250" y="1403850"/>
            <a:ext cx="8455500" cy="2146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17" name="Google Shape;17;p6"/>
          <p:cNvSpPr txBox="1">
            <a:spLocks noGrp="1"/>
          </p:cNvSpPr>
          <p:nvPr>
            <p:ph type="subTitle" idx="1"/>
          </p:nvPr>
        </p:nvSpPr>
        <p:spPr>
          <a:xfrm>
            <a:off x="344250" y="3550650"/>
            <a:ext cx="4910100" cy="577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8" name="Google Shape;18;p6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4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7"/>
          <p:cNvSpPr/>
          <p:nvPr/>
        </p:nvSpPr>
        <p:spPr>
          <a:xfrm rot="5400000">
            <a:off x="4550700" y="-498600"/>
            <a:ext cx="42600" cy="8455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Google Shape;21;p7"/>
          <p:cNvSpPr txBox="1">
            <a:spLocks noGrp="1"/>
          </p:cNvSpPr>
          <p:nvPr>
            <p:ph type="title"/>
          </p:nvPr>
        </p:nvSpPr>
        <p:spPr>
          <a:xfrm>
            <a:off x="344250" y="1403850"/>
            <a:ext cx="8455500" cy="2146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22" name="Google Shape;22;p7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8"/>
          <p:cNvSpPr txBox="1">
            <a:spLocks noGrp="1"/>
          </p:cNvSpPr>
          <p:nvPr>
            <p:ph type="body" idx="1"/>
          </p:nvPr>
        </p:nvSpPr>
        <p:spPr>
          <a:xfrm>
            <a:off x="311700" y="1234050"/>
            <a:ext cx="39999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" name="Google Shape;26;p8"/>
          <p:cNvSpPr txBox="1">
            <a:spLocks noGrp="1"/>
          </p:cNvSpPr>
          <p:nvPr>
            <p:ph type="body" idx="2"/>
          </p:nvPr>
        </p:nvSpPr>
        <p:spPr>
          <a:xfrm>
            <a:off x="4832400" y="1234050"/>
            <a:ext cx="39999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8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9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0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3" name="Google Shape;33;p1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10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1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37" name="Google Shape;37;p1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2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0" name="Google Shape;40;p12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1" name="Google Shape;41;p12"/>
          <p:cNvSpPr txBox="1">
            <a:spLocks noGrp="1"/>
          </p:cNvSpPr>
          <p:nvPr>
            <p:ph type="title"/>
          </p:nvPr>
        </p:nvSpPr>
        <p:spPr>
          <a:xfrm>
            <a:off x="265500" y="1081675"/>
            <a:ext cx="4045200" cy="178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2" name="Google Shape;42;p12"/>
          <p:cNvSpPr txBox="1">
            <a:spLocks noGrp="1"/>
          </p:cNvSpPr>
          <p:nvPr>
            <p:ph type="subTitle" idx="1"/>
          </p:nvPr>
        </p:nvSpPr>
        <p:spPr>
          <a:xfrm>
            <a:off x="265500" y="2921401"/>
            <a:ext cx="4045200" cy="134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" name="Google Shape;43;p12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highlight>
                  <a:schemeClr val="lt1"/>
                </a:highlight>
              </a:defRPr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lt1"/>
                </a:highlight>
              </a:defRPr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lt1"/>
                </a:highlight>
              </a:defRPr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9pPr>
          </a:lstStyle>
          <a:p>
            <a:endParaRPr/>
          </a:p>
        </p:txBody>
      </p:sp>
      <p:sp>
        <p:nvSpPr>
          <p:cNvPr id="44" name="Google Shape;44;p1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3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>
                <a:highlight>
                  <a:schemeClr val="dk1"/>
                </a:highlight>
              </a:defRPr>
            </a:lvl1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4"/>
          <p:cNvSpPr txBox="1">
            <a:spLocks noGrp="1"/>
          </p:cNvSpPr>
          <p:nvPr>
            <p:ph type="title" hasCustomPrompt="1"/>
          </p:nvPr>
        </p:nvSpPr>
        <p:spPr>
          <a:xfrm>
            <a:off x="311700" y="999925"/>
            <a:ext cx="8520600" cy="21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50" name="Google Shape;50;p14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highlight>
                  <a:schemeClr val="dk1"/>
                </a:highlight>
              </a:defRPr>
            </a:lvl1pPr>
            <a:lvl2pPr marL="914400" lvl="1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2pPr>
            <a:lvl3pPr marL="1371600" lvl="2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3pPr>
            <a:lvl4pPr marL="1828800" lvl="3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dk1"/>
                </a:highlight>
              </a:defRPr>
            </a:lvl4pPr>
            <a:lvl5pPr marL="2286000" lvl="4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5pPr>
            <a:lvl6pPr marL="2743200" lvl="5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6pPr>
            <a:lvl7pPr marL="3200400" lvl="6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dk1"/>
                </a:highlight>
              </a:defRPr>
            </a:lvl7pPr>
            <a:lvl8pPr marL="3657600" lvl="7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8pPr>
            <a:lvl9pPr marL="4114800" lvl="8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9pPr>
          </a:lstStyle>
          <a:p>
            <a:endParaRPr/>
          </a:p>
        </p:txBody>
      </p:sp>
      <p:sp>
        <p:nvSpPr>
          <p:cNvPr id="51" name="Google Shape;51;p1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op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4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layfair Display"/>
              <a:buChar char="●"/>
              <a:defRPr sz="18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●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●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8" name="Google Shape;8;p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housekeeping.com/uk/food/g575244/valentines-meals/" TargetMode="External"/><Relationship Id="rId3" Type="http://schemas.openxmlformats.org/officeDocument/2006/relationships/hyperlink" Target="https://catalaconsulting.co.uk/menu-engineering-everything/" TargetMode="External"/><Relationship Id="rId7" Type="http://schemas.openxmlformats.org/officeDocument/2006/relationships/hyperlink" Target="https://www.supperlondonblog.uk/blog/2lphy570amd0d2a9f0ikbxh39d1n2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ood.gov.uk/business-guidance/allergen-guidance-for-food-businesses" TargetMode="External"/><Relationship Id="rId5" Type="http://schemas.openxmlformats.org/officeDocument/2006/relationships/hyperlink" Target="https://doi.org/10.1177/146735840100300105" TargetMode="External"/><Relationship Id="rId4" Type="http://schemas.openxmlformats.org/officeDocument/2006/relationships/hyperlink" Target="https://doi.org/10.1016/j.ijhm.2020.102504" TargetMode="External"/><Relationship Id="rId9" Type="http://schemas.openxmlformats.org/officeDocument/2006/relationships/hyperlink" Target="https://doi.org/10.1300/j061v01n01_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"/>
          <p:cNvSpPr txBox="1">
            <a:spLocks noGrp="1"/>
          </p:cNvSpPr>
          <p:nvPr>
            <p:ph type="title"/>
          </p:nvPr>
        </p:nvSpPr>
        <p:spPr>
          <a:xfrm>
            <a:off x="432025" y="22854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>
                <a:highlight>
                  <a:srgbClr val="F4CCCC"/>
                </a:highlight>
              </a:rPr>
              <a:t>Stay Extraordinary, Every Time</a:t>
            </a:r>
            <a:endParaRPr>
              <a:highlight>
                <a:srgbClr val="F4CCCC"/>
              </a:highlight>
            </a:endParaRPr>
          </a:p>
        </p:txBody>
      </p:sp>
      <p:pic>
        <p:nvPicPr>
          <p:cNvPr id="59" name="Google Shape;59;p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40488" y="581525"/>
            <a:ext cx="2063025" cy="1429750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1"/>
          <p:cNvSpPr txBox="1"/>
          <p:nvPr/>
        </p:nvSpPr>
        <p:spPr>
          <a:xfrm>
            <a:off x="0" y="3073250"/>
            <a:ext cx="9144000" cy="11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Courier New"/>
                <a:ea typeface="Courier New"/>
                <a:cs typeface="Courier New"/>
                <a:sym typeface="Courier New"/>
              </a:rPr>
              <a:t>Valentine’s Menu</a:t>
            </a:r>
            <a:endParaRPr sz="1400" b="1" i="0" u="none" strike="noStrike" cap="none" dirty="0">
              <a:solidFill>
                <a:srgbClr val="000000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Courier New"/>
                <a:ea typeface="Courier New"/>
                <a:cs typeface="Courier New"/>
                <a:sym typeface="Courier New"/>
              </a:rPr>
              <a:t>14 February 2023</a:t>
            </a:r>
            <a:endParaRPr dirty="0"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sz="1400" b="1" i="0" u="none" strike="noStrike" cap="none" dirty="0">
              <a:solidFill>
                <a:srgbClr val="000000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Welcome with glass </a:t>
            </a:r>
            <a:r>
              <a:rPr lang="en" sz="1400" b="1" i="0" u="none" strike="noStrike" cap="none">
                <a:solidFill>
                  <a:srgbClr val="000000"/>
                </a:solidFill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of Prosecco</a:t>
            </a:r>
            <a:endParaRPr sz="14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b="1" dirty="0">
              <a:highlight>
                <a:srgbClr val="008080"/>
              </a:highlight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b="1" dirty="0"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Pre-order available</a:t>
            </a:r>
            <a:r>
              <a:rPr lang="en" sz="14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  </a:t>
            </a:r>
            <a:endParaRPr sz="14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Courier New"/>
              <a:ea typeface="Courier New"/>
              <a:cs typeface="Courier New"/>
              <a:sym typeface="Courier New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" sz="13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Starter (Choose One):</a:t>
            </a:r>
            <a:endParaRPr sz="13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Spicy Tuna Roll with Soy Sauce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Tuna, Rice, Soy Sauce, Sriracha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Baked Brie with Apricot Jam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Brie Cheese, Apricot Jam, Crostini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Grilled Asparagus with Lemon Vinaigrette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Asparagus, Lemon Vinaigrette, Parmesan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3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Main Course (Choose One):</a:t>
            </a:r>
            <a:endParaRPr sz="13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Beef Tenderloin with Red Wine Reduction - A juicy and tender beef served with a rich and savory red wine reduction sauce, roasted vegetables, mashed potatoes, a crisp green salad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Filet Mignon with Roasted Garlic Compound Butter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Filet Mignon, Garlic, Butter, Roasted Potatoes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Grilled Eggplant Parmesan with Tomato Sauce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Eggplant, Mozzarella, Parmesan, Tomato Sauce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3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Dessert (Choose One):</a:t>
            </a:r>
            <a:endParaRPr sz="13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Flourless Chocolate Cake with Raspberry Coulis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Dark Chocolate, Eggs, Sugar, Raspberries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Strawberry Shortcake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Strawberries, Whipped Cream, Shortcake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Classic Apple Tart with Cinnamon Whipped Cream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Apples, Cinnamon, Whipped Cream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" sz="1600" b="1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Beverages. </a:t>
            </a:r>
            <a:endParaRPr sz="1600" b="1" i="0" u="none" strike="noStrike" cap="none" dirty="0">
              <a:solidFill>
                <a:schemeClr val="dk2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75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AutoNum type="arabicPeriod"/>
            </a:pP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Sparkling Wine 25</a:t>
            </a:r>
            <a:endParaRPr sz="1400" b="0" i="0" u="none" strike="noStrike" cap="none" dirty="0">
              <a:solidFill>
                <a:schemeClr val="dk2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75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AutoNum type="arabicPeriod"/>
            </a:pP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Champagne </a:t>
            </a:r>
            <a:r>
              <a:rPr lang="en" sz="8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Moet &amp; Chandon brut NV </a:t>
            </a:r>
            <a:r>
              <a:rPr lang="en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</a:t>
            </a: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65</a:t>
            </a:r>
            <a:r>
              <a:rPr lang="en" sz="8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</a:t>
            </a:r>
            <a:endParaRPr sz="2000" b="0" i="0" u="none" strike="noStrike" cap="none" dirty="0">
              <a:solidFill>
                <a:schemeClr val="dk2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75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AutoNum type="arabicPeriod"/>
            </a:pP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Red Wine </a:t>
            </a:r>
            <a:r>
              <a:rPr lang="en" sz="8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Bottle of white wine sauvignon blanc </a:t>
            </a:r>
            <a:r>
              <a:rPr lang="en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</a:t>
            </a: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25</a:t>
            </a:r>
            <a:endParaRPr dirty="0"/>
          </a:p>
          <a:p>
            <a:pPr marL="13970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        </a:t>
            </a:r>
            <a:endParaRPr dirty="0"/>
          </a:p>
          <a:p>
            <a:pPr marL="13970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 Please note the above drinks are not included on any offer</a:t>
            </a:r>
            <a:endParaRPr sz="10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Price per Couple: 98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Price per Person</a:t>
            </a:r>
            <a:r>
              <a:rPr lang="en" sz="1300" b="0" i="0" u="none" strike="noStrike" cap="none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: 51                                    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pic>
        <p:nvPicPr>
          <p:cNvPr id="66" name="Google Shape;66;p2"/>
          <p:cNvPicPr preferRelativeResize="0"/>
          <p:nvPr/>
        </p:nvPicPr>
        <p:blipFill rotWithShape="1">
          <a:blip r:embed="rId4">
            <a:alphaModFix/>
          </a:blip>
          <a:srcRect l="17332" t="15264" r="18138" b="17070"/>
          <a:stretch/>
        </p:blipFill>
        <p:spPr>
          <a:xfrm>
            <a:off x="6118519" y="3442309"/>
            <a:ext cx="2324976" cy="1139892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2"/>
          <p:cNvSpPr txBox="1"/>
          <p:nvPr/>
        </p:nvSpPr>
        <p:spPr>
          <a:xfrm>
            <a:off x="5418000" y="4589494"/>
            <a:ext cx="3726000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>
                <a:latin typeface="Playfair Display"/>
                <a:ea typeface="Playfair Display"/>
                <a:cs typeface="Playfair Display"/>
                <a:sym typeface="Playfair Display"/>
              </a:rPr>
              <a:t>Please let us know if you have any food allergies or special dietary needs.</a:t>
            </a:r>
            <a:endParaRPr sz="1000" b="1" dirty="0"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73" name="Google Shape;73;p3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Catana Consulting (Unknown) Menu Engineering: Everything You Need To Know [Blog] Available at: </a:t>
            </a:r>
            <a:r>
              <a:rPr lang="en" sz="1100" u="sng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https://catalaconsulting.co.uk/menu-engineering-everything/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10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Breffni M. Noone &amp; Guillaume Cachia (2020) ‘Menu engineering re-engineered: Accounting for menu item substitutes in pricing and menu placement decisions’ International Journal of Hospitality Management, 87, DOI: </a:t>
            </a:r>
            <a:r>
              <a:rPr lang="en" sz="1100" u="sng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https://doi.org/10.1016/j.ijhm.2020.102504</a:t>
            </a:r>
            <a:r>
              <a:rPr lang="en" sz="1100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solidFill>
                <a:srgbClr val="E0666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Jones P. (2016) ‘Menu Development and Analysis in UK Restaurant Chains’, Tourism and Hospitality Research, 3(1), DOI: </a:t>
            </a:r>
            <a:r>
              <a:rPr lang="en" sz="1100" u="sng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https://doi.org/10.1177/146735840100300105</a:t>
            </a:r>
            <a:r>
              <a:rPr lang="en" sz="1100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Food Standard Agency (2022)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Allergen guidance for food businesses 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[Blog] 14 June,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https://www.food.gov.uk/business-guidance/allergen-guidance-for-food-businesses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16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SUPPER London (N/A)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Valentine’s Day 2021 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[Blog] 8 February.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https://www.supperlondonblog.uk/blog/2lphy570amd0d2a9f0ikbxh39d1n23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16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Smith S. (2023)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9 best Valentine’s Day supermarket dine-in deals for 2023 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[Blog] 24 January.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https://www.goodhousekeeping.com/uk/food/g575244/valentines-meals/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16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Atkinson, H. and Jones, P. (1994) “Menu Engineering,”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Journal of Restaurant &amp; Foodservice Marketing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1(1), pp. 37–55. Doi: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https://doi.org/10.1300/j061v01n01_03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.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Blokdyk, G. (2018) Menu engineering A Clear and Concise Reference. 5starcooks.</a:t>
            </a: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op">
  <a:themeElements>
    <a:clrScheme name="Pop">
      <a:dk1>
        <a:srgbClr val="F8E71C"/>
      </a:dk1>
      <a:lt1>
        <a:srgbClr val="FFFFFF"/>
      </a:lt1>
      <a:dk2>
        <a:srgbClr val="000000"/>
      </a:dk2>
      <a:lt2>
        <a:srgbClr val="D9D9D9"/>
      </a:lt2>
      <a:accent1>
        <a:srgbClr val="666666"/>
      </a:accent1>
      <a:accent2>
        <a:srgbClr val="483165"/>
      </a:accent2>
      <a:accent3>
        <a:srgbClr val="EB1E95"/>
      </a:accent3>
      <a:accent4>
        <a:srgbClr val="01AFD1"/>
      </a:accent4>
      <a:accent5>
        <a:srgbClr val="0F9D58"/>
      </a:accent5>
      <a:accent6>
        <a:srgbClr val="9C27B0"/>
      </a:accent6>
      <a:hlink>
        <a:srgbClr val="0F9D58"/>
      </a:hlink>
      <a:folHlink>
        <a:srgbClr val="0F9D5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536</Words>
  <Application>Microsoft Macintosh PowerPoint</Application>
  <PresentationFormat>On-screen Show (16:9)</PresentationFormat>
  <Paragraphs>37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Montserrat</vt:lpstr>
      <vt:lpstr>Oswald</vt:lpstr>
      <vt:lpstr>Courier New</vt:lpstr>
      <vt:lpstr>Playfair Display</vt:lpstr>
      <vt:lpstr>Arial</vt:lpstr>
      <vt:lpstr>Pop</vt:lpstr>
      <vt:lpstr>Stay Extraordinary, Every Time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Stay Extraordinary, Every Time</dc:title>
  <dc:creator>Md Sohel Khan</dc:creator>
  <cp:lastModifiedBy>Md Sohel Khan</cp:lastModifiedBy>
  <cp:revision>3</cp:revision>
  <dcterms:modified xsi:type="dcterms:W3CDTF">2023-02-16T14:58:40Z</dcterms:modified>
</cp:coreProperties>
</file>