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8" r:id="rId2"/>
    <p:sldId id="256" r:id="rId3"/>
    <p:sldId id="257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83C55"/>
    <a:srgbClr val="F9CB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7" autoAdjust="0"/>
    <p:restoredTop sz="94660"/>
  </p:normalViewPr>
  <p:slideViewPr>
    <p:cSldViewPr snapToGrid="0">
      <p:cViewPr varScale="1">
        <p:scale>
          <a:sx n="72" d="100"/>
          <a:sy n="72" d="100"/>
        </p:scale>
        <p:origin x="53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98D1C-D25B-4629-8751-5475D7F7D730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309FE-A8A5-43E4-AABD-FC8B9C15B4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44231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98D1C-D25B-4629-8751-5475D7F7D730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309FE-A8A5-43E4-AABD-FC8B9C15B4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19158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98D1C-D25B-4629-8751-5475D7F7D730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309FE-A8A5-43E4-AABD-FC8B9C15B4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0600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98D1C-D25B-4629-8751-5475D7F7D730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309FE-A8A5-43E4-AABD-FC8B9C15B4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09213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98D1C-D25B-4629-8751-5475D7F7D730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309FE-A8A5-43E4-AABD-FC8B9C15B4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282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98D1C-D25B-4629-8751-5475D7F7D730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309FE-A8A5-43E4-AABD-FC8B9C15B4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8507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98D1C-D25B-4629-8751-5475D7F7D730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309FE-A8A5-43E4-AABD-FC8B9C15B4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2407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98D1C-D25B-4629-8751-5475D7F7D730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309FE-A8A5-43E4-AABD-FC8B9C15B4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9636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98D1C-D25B-4629-8751-5475D7F7D730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309FE-A8A5-43E4-AABD-FC8B9C15B4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054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98D1C-D25B-4629-8751-5475D7F7D730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309FE-A8A5-43E4-AABD-FC8B9C15B4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752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98D1C-D25B-4629-8751-5475D7F7D730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309FE-A8A5-43E4-AABD-FC8B9C15B4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9685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385828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98D1C-D25B-4629-8751-5475D7F7D730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309FE-A8A5-43E4-AABD-FC8B9C15B4A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409268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98D1C-D25B-4629-8751-5475D7F7D730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309FE-A8A5-43E4-AABD-FC8B9C15B4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0174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98D1C-D25B-4629-8751-5475D7F7D730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309FE-A8A5-43E4-AABD-FC8B9C15B4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8708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98D1C-D25B-4629-8751-5475D7F7D730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309FE-A8A5-43E4-AABD-FC8B9C15B4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28232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98D1C-D25B-4629-8751-5475D7F7D730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309FE-A8A5-43E4-AABD-FC8B9C15B4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1106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98D1C-D25B-4629-8751-5475D7F7D730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309FE-A8A5-43E4-AABD-FC8B9C15B4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0846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13"/>
          <a:stretch/>
        </p:blipFill>
        <p:spPr>
          <a:xfrm>
            <a:off x="8000197" y="0"/>
            <a:ext cx="1603387" cy="1143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199"/>
          <a:stretch/>
        </p:blipFill>
        <p:spPr>
          <a:xfrm>
            <a:off x="8609012" y="6092866"/>
            <a:ext cx="993734" cy="76513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4698D1C-D25B-4629-8751-5475D7F7D730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5309FE-A8A5-43E4-AABD-FC8B9C15B4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9095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owlofdelicious.com/pan-fried-sea-bass-with-lemon-garlic-herb-sauce/" TargetMode="External"/><Relationship Id="rId2" Type="http://schemas.openxmlformats.org/officeDocument/2006/relationships/hyperlink" Target="https://feelgoodfoodie.net/recipe/vegetarian-quinoa-stuffed-pepper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onceuponachef.com/recipes/bruschetta-with-heirloom-tomatoes-olives-and-basil.html" TargetMode="External"/><Relationship Id="rId4" Type="http://schemas.openxmlformats.org/officeDocument/2006/relationships/hyperlink" Target="https://brokebankvegan.com/mango-raspberry-sorbe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D5176-1665-43BD-AC85-2F396622B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D75486-4C2F-CB9B-5D4F-1879EC5BF3C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05D35C-B7CF-2376-45C9-90C0F33EFBF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E72F3EC-638D-1756-6B91-CC2DB0A8B4E3}"/>
              </a:ext>
            </a:extLst>
          </p:cNvPr>
          <p:cNvSpPr>
            <a:spLocks noGrp="1"/>
          </p:cNvSpPr>
          <p:nvPr/>
        </p:nvSpPr>
        <p:spPr>
          <a:xfrm>
            <a:off x="47445" y="81577"/>
            <a:ext cx="12097109" cy="6694847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US" b="1" dirty="0">
              <a:ea typeface="Calibri"/>
              <a:cs typeface="Calibri"/>
            </a:endParaRPr>
          </a:p>
          <a:p>
            <a:pPr marL="0" indent="0" algn="ctr">
              <a:buNone/>
            </a:pPr>
            <a:endParaRPr lang="en-US" b="1" dirty="0">
              <a:ea typeface="Calibri"/>
              <a:cs typeface="Calibri"/>
            </a:endParaRPr>
          </a:p>
          <a:p>
            <a:pPr marL="0" indent="0" algn="ctr">
              <a:buNone/>
            </a:pPr>
            <a:r>
              <a:rPr lang="en-US" b="1" dirty="0">
                <a:ea typeface="Calibri"/>
                <a:cs typeface="Calibri"/>
              </a:rPr>
              <a:t>VALENTINE MENU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pPr marL="0" indent="0" algn="ctr">
              <a:buNone/>
            </a:pPr>
            <a:endParaRPr lang="en-US" dirty="0">
              <a:ea typeface="Calibri" panose="020F0502020204030204"/>
              <a:cs typeface="Calibri" panose="020F0502020204030204"/>
            </a:endParaRPr>
          </a:p>
          <a:p>
            <a:pPr marL="0" indent="0" algn="ctr">
              <a:buNone/>
            </a:pPr>
            <a:endParaRPr lang="en-US" dirty="0">
              <a:ea typeface="Calibri" panose="020F0502020204030204"/>
              <a:cs typeface="Calibri" panose="020F0502020204030204"/>
            </a:endParaRPr>
          </a:p>
          <a:p>
            <a:pPr marL="0" indent="0" algn="ctr">
              <a:buNone/>
            </a:pPr>
            <a:r>
              <a:rPr lang="en-US" b="1" dirty="0">
                <a:ea typeface="Calibri" panose="020F0502020204030204"/>
                <a:cs typeface="Calibri" panose="020F0502020204030204"/>
              </a:rPr>
              <a:t>Student name: Adriana Daciana Petran</a:t>
            </a:r>
          </a:p>
          <a:p>
            <a:pPr marL="0" indent="0" algn="ctr">
              <a:buNone/>
            </a:pPr>
            <a:r>
              <a:rPr lang="en-US" b="1" dirty="0">
                <a:ea typeface="Calibri" panose="020F0502020204030204"/>
                <a:cs typeface="Calibri" panose="020F0502020204030204"/>
              </a:rPr>
              <a:t>Student id: 2210809</a:t>
            </a:r>
          </a:p>
          <a:p>
            <a:pPr marL="0" indent="0" algn="ctr">
              <a:buNone/>
            </a:pPr>
            <a:r>
              <a:rPr lang="en-US" b="1" dirty="0">
                <a:ea typeface="Calibri" panose="020F0502020204030204"/>
                <a:cs typeface="Calibri" panose="020F0502020204030204"/>
              </a:rPr>
              <a:t>Lecturer: Rohan </a:t>
            </a:r>
            <a:r>
              <a:rPr lang="en-US" b="1" dirty="0" err="1">
                <a:ea typeface="Calibri" panose="020F0502020204030204"/>
                <a:cs typeface="Calibri" panose="020F0502020204030204"/>
              </a:rPr>
              <a:t>Dubrey</a:t>
            </a:r>
            <a:endParaRPr lang="en-US" b="1" dirty="0">
              <a:ea typeface="Calibri" panose="020F0502020204030204"/>
              <a:cs typeface="Calibri" panose="020F0502020204030204"/>
            </a:endParaRPr>
          </a:p>
          <a:p>
            <a:pPr marL="0" indent="0" algn="ctr">
              <a:buNone/>
            </a:pPr>
            <a:r>
              <a:rPr lang="en-US" b="1" dirty="0">
                <a:ea typeface="Calibri" panose="020F0502020204030204"/>
                <a:cs typeface="Calibri" panose="020F0502020204030204"/>
              </a:rPr>
              <a:t>Submission date: 17.02.2023</a:t>
            </a:r>
          </a:p>
        </p:txBody>
      </p:sp>
    </p:spTree>
    <p:extLst>
      <p:ext uri="{BB962C8B-B14F-4D97-AF65-F5344CB8AC3E}">
        <p14:creationId xmlns:p14="http://schemas.microsoft.com/office/powerpoint/2010/main" val="42371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Valentine theme with red hearts on white Vector Image"/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022"/>
          <a:stretch/>
        </p:blipFill>
        <p:spPr bwMode="auto">
          <a:xfrm>
            <a:off x="36967" y="2909148"/>
            <a:ext cx="4458833" cy="3948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Content Placeholder 14"/>
          <p:cNvSpPr>
            <a:spLocks noGrp="1"/>
          </p:cNvSpPr>
          <p:nvPr>
            <p:ph sz="half" idx="2"/>
          </p:nvPr>
        </p:nvSpPr>
        <p:spPr>
          <a:xfrm>
            <a:off x="6429375" y="0"/>
            <a:ext cx="5762626" cy="68580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1100" b="1" dirty="0">
                <a:solidFill>
                  <a:schemeClr val="bg1"/>
                </a:solidFill>
                <a:latin typeface="Arial Narrow" panose="020B0606020202030204" pitchFamily="34" charset="0"/>
              </a:rPr>
              <a:t>Starters</a:t>
            </a:r>
          </a:p>
          <a:p>
            <a:r>
              <a:rPr lang="en-US" sz="1100" dirty="0">
                <a:solidFill>
                  <a:schemeClr val="bg1"/>
                </a:solidFill>
                <a:latin typeface="Arial Narrow" panose="020B0606020202030204" pitchFamily="34" charset="0"/>
              </a:rPr>
              <a:t>Smoked Salmon Roulade with dill cream cheese and lemon zest.</a:t>
            </a:r>
          </a:p>
          <a:p>
            <a:r>
              <a:rPr lang="en-US" sz="1100" dirty="0">
                <a:solidFill>
                  <a:schemeClr val="bg1"/>
                </a:solidFill>
                <a:latin typeface="Arial Narrow" panose="020B0606020202030204" pitchFamily="34" charset="0"/>
              </a:rPr>
              <a:t>Tomato and Basil Bruschetta with balsamic glaze and olive oil (V).</a:t>
            </a:r>
          </a:p>
          <a:p>
            <a:r>
              <a:rPr lang="en-US" sz="1100" dirty="0">
                <a:solidFill>
                  <a:schemeClr val="bg1"/>
                </a:solidFill>
                <a:latin typeface="Arial Narrow" panose="020B0606020202030204" pitchFamily="34" charset="0"/>
              </a:rPr>
              <a:t>Cream of Carrot and Coriander Soup with croutons and chives (V, VG).</a:t>
            </a:r>
          </a:p>
          <a:p>
            <a:pPr marL="0" indent="0">
              <a:buNone/>
            </a:pPr>
            <a:endParaRPr lang="en-US" sz="1100" dirty="0">
              <a:solidFill>
                <a:schemeClr val="bg1"/>
              </a:solidFill>
              <a:latin typeface="Arial Narrow" panose="020B0606020202030204" pitchFamily="34" charset="0"/>
            </a:endParaRPr>
          </a:p>
          <a:p>
            <a:pPr marL="0" indent="0">
              <a:buNone/>
            </a:pPr>
            <a:r>
              <a:rPr lang="en-US" sz="1100" b="1" dirty="0">
                <a:solidFill>
                  <a:schemeClr val="bg1"/>
                </a:solidFill>
                <a:latin typeface="Arial Narrow" panose="020B0606020202030204" pitchFamily="34" charset="0"/>
              </a:rPr>
              <a:t>Mains</a:t>
            </a:r>
          </a:p>
          <a:p>
            <a:r>
              <a:rPr lang="en-US" sz="1100" dirty="0">
                <a:solidFill>
                  <a:schemeClr val="bg1"/>
                </a:solidFill>
                <a:latin typeface="Arial Narrow" panose="020B0606020202030204" pitchFamily="34" charset="0"/>
              </a:rPr>
              <a:t>Grilled Rib-Eye Steak with roasted garlic butter, red wine jus and mashed potatoes.</a:t>
            </a:r>
          </a:p>
          <a:p>
            <a:r>
              <a:rPr lang="en-US" sz="1100" dirty="0">
                <a:solidFill>
                  <a:schemeClr val="bg1"/>
                </a:solidFill>
                <a:latin typeface="Arial Narrow" panose="020B0606020202030204" pitchFamily="34" charset="0"/>
              </a:rPr>
              <a:t>Pan-Fried Sea Bass with lemon butter sauce, sautéed spinach and roasted cherry tomatoes.</a:t>
            </a:r>
          </a:p>
          <a:p>
            <a:r>
              <a:rPr lang="en-US" sz="1100" dirty="0">
                <a:solidFill>
                  <a:schemeClr val="bg1"/>
                </a:solidFill>
                <a:latin typeface="Arial Narrow" panose="020B0606020202030204" pitchFamily="34" charset="0"/>
              </a:rPr>
              <a:t>Stuffed Bell Peppers with quinoa, mixed vegetables and feta cheese (V, VG).</a:t>
            </a:r>
          </a:p>
          <a:p>
            <a:pPr marL="0" indent="0">
              <a:buNone/>
            </a:pPr>
            <a:endParaRPr lang="en-US" sz="1100" dirty="0">
              <a:solidFill>
                <a:schemeClr val="bg1"/>
              </a:solidFill>
              <a:latin typeface="Arial Narrow" panose="020B0606020202030204" pitchFamily="34" charset="0"/>
            </a:endParaRPr>
          </a:p>
          <a:p>
            <a:pPr marL="0" indent="0">
              <a:buNone/>
            </a:pPr>
            <a:r>
              <a:rPr lang="en-US" sz="1100" b="1" dirty="0">
                <a:solidFill>
                  <a:schemeClr val="bg1"/>
                </a:solidFill>
                <a:latin typeface="Arial Narrow" panose="020B0606020202030204" pitchFamily="34" charset="0"/>
              </a:rPr>
              <a:t>Desserts</a:t>
            </a:r>
          </a:p>
          <a:p>
            <a:r>
              <a:rPr lang="en-US" sz="1100" dirty="0">
                <a:solidFill>
                  <a:schemeClr val="bg1"/>
                </a:solidFill>
                <a:latin typeface="Arial Narrow" panose="020B0606020202030204" pitchFamily="34" charset="0"/>
              </a:rPr>
              <a:t>Dark Chocolate Mousse with raspberry compote and whipped cream.</a:t>
            </a:r>
          </a:p>
          <a:p>
            <a:r>
              <a:rPr lang="en-US" sz="1100" dirty="0">
                <a:solidFill>
                  <a:schemeClr val="bg1"/>
                </a:solidFill>
                <a:latin typeface="Arial Narrow" panose="020B0606020202030204" pitchFamily="34" charset="0"/>
              </a:rPr>
              <a:t>Red Velvet Cheesecake with a heart-shaped raspberry topping.</a:t>
            </a:r>
          </a:p>
          <a:p>
            <a:r>
              <a:rPr lang="en-US" sz="1100" dirty="0">
                <a:solidFill>
                  <a:schemeClr val="bg1"/>
                </a:solidFill>
                <a:latin typeface="Arial Narrow" panose="020B0606020202030204" pitchFamily="34" charset="0"/>
              </a:rPr>
              <a:t>Sorbet Trio (Lemon, Raspberry, and Mango) (V, VG).</a:t>
            </a:r>
          </a:p>
          <a:p>
            <a:endParaRPr lang="en-US" sz="1100" dirty="0">
              <a:solidFill>
                <a:schemeClr val="bg1"/>
              </a:solidFill>
              <a:latin typeface="Arial Narrow" panose="020B0606020202030204" pitchFamily="34" charset="0"/>
            </a:endParaRPr>
          </a:p>
          <a:p>
            <a:pPr marL="0" indent="0">
              <a:buNone/>
            </a:pPr>
            <a:r>
              <a:rPr lang="en-US" sz="1100" b="1" dirty="0">
                <a:solidFill>
                  <a:schemeClr val="bg1"/>
                </a:solidFill>
                <a:latin typeface="Arial Narrow" panose="020B0606020202030204" pitchFamily="34" charset="0"/>
              </a:rPr>
              <a:t>Drinks</a:t>
            </a:r>
          </a:p>
          <a:p>
            <a:r>
              <a:rPr lang="en-US" sz="1100" dirty="0">
                <a:solidFill>
                  <a:schemeClr val="bg1"/>
                </a:solidFill>
                <a:latin typeface="Arial Narrow" panose="020B0606020202030204" pitchFamily="34" charset="0"/>
              </a:rPr>
              <a:t>Sparkling Wine: Champagne Brut .</a:t>
            </a:r>
          </a:p>
          <a:p>
            <a:r>
              <a:rPr lang="en-US" sz="1100" dirty="0">
                <a:solidFill>
                  <a:schemeClr val="bg1"/>
                </a:solidFill>
                <a:latin typeface="Arial Narrow" panose="020B0606020202030204" pitchFamily="34" charset="0"/>
              </a:rPr>
              <a:t>Cocktail: Love Potion (Strawberry, Raspberry, and Vodka).</a:t>
            </a:r>
          </a:p>
          <a:p>
            <a:r>
              <a:rPr lang="en-US" sz="1100" dirty="0">
                <a:solidFill>
                  <a:schemeClr val="bg1"/>
                </a:solidFill>
                <a:latin typeface="Arial Narrow" panose="020B0606020202030204" pitchFamily="34" charset="0"/>
              </a:rPr>
              <a:t>Non-alcoholic: Raspberry Lemonade with Mint (V, VG).</a:t>
            </a:r>
          </a:p>
          <a:p>
            <a:endParaRPr lang="en-US" sz="1100" dirty="0">
              <a:solidFill>
                <a:schemeClr val="bg1"/>
              </a:solidFill>
              <a:latin typeface="Arial Narrow" panose="020B0606020202030204" pitchFamily="34" charset="0"/>
            </a:endParaRPr>
          </a:p>
          <a:p>
            <a:pPr marL="0" indent="0">
              <a:buNone/>
            </a:pPr>
            <a:r>
              <a:rPr lang="en-US" sz="1100" b="1" dirty="0">
                <a:solidFill>
                  <a:schemeClr val="bg1"/>
                </a:solidFill>
                <a:latin typeface="Arial Narrow" panose="020B0606020202030204" pitchFamily="34" charset="0"/>
              </a:rPr>
              <a:t>Allergen Information:</a:t>
            </a:r>
          </a:p>
          <a:p>
            <a:r>
              <a:rPr lang="en-US" sz="1100" dirty="0">
                <a:solidFill>
                  <a:schemeClr val="bg1"/>
                </a:solidFill>
                <a:latin typeface="Arial Narrow" panose="020B0606020202030204" pitchFamily="34" charset="0"/>
              </a:rPr>
              <a:t>Contains gluten: Smoked Salmon Roulade, Tomato and Basil Bruschetta, Cream of Carrot and Coriander Soup, Grilled Rib-Eye Steak, Pan-Fried Sea Bass, Dark Chocolate Mousse, Red Velvet Cheesecake</a:t>
            </a:r>
          </a:p>
          <a:p>
            <a:r>
              <a:rPr lang="en-US" sz="1100" dirty="0">
                <a:solidFill>
                  <a:schemeClr val="bg1"/>
                </a:solidFill>
                <a:latin typeface="Arial Narrow" panose="020B0606020202030204" pitchFamily="34" charset="0"/>
              </a:rPr>
              <a:t>Contains dairy: Smoked Salmon Roulade, Tomato and Basil Bruschetta, Cream of Carrot and Coriander Soup, Grilled Rib-Eye Steak, Pan-Fried Sea Bass, Dark Chocolate Mousse, Red Velvet Cheesecake, Sorbet Trio</a:t>
            </a:r>
          </a:p>
          <a:p>
            <a:r>
              <a:rPr lang="en-US" sz="1100" dirty="0">
                <a:solidFill>
                  <a:schemeClr val="bg1"/>
                </a:solidFill>
                <a:latin typeface="Arial Narrow" panose="020B0606020202030204" pitchFamily="34" charset="0"/>
              </a:rPr>
              <a:t>Contains nuts: Dark Chocolate Mousse</a:t>
            </a:r>
          </a:p>
          <a:p>
            <a:r>
              <a:rPr lang="en-US" sz="1100" dirty="0">
                <a:solidFill>
                  <a:schemeClr val="bg1"/>
                </a:solidFill>
                <a:latin typeface="Arial Narrow" panose="020B0606020202030204" pitchFamily="34" charset="0"/>
              </a:rPr>
              <a:t>Contains fish: Smoked Salmon Roulade, Pan-Fried Sea Bass</a:t>
            </a:r>
          </a:p>
          <a:p>
            <a:r>
              <a:rPr lang="en-US" sz="1100" dirty="0">
                <a:solidFill>
                  <a:schemeClr val="bg1"/>
                </a:solidFill>
                <a:latin typeface="Arial Narrow" panose="020B0606020202030204" pitchFamily="34" charset="0"/>
              </a:rPr>
              <a:t>Contains shellfish: Pan-Fried Sea Bass</a:t>
            </a: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3928" y="90151"/>
            <a:ext cx="2250180" cy="1571223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2434108" y="476241"/>
            <a:ext cx="299588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Hotel Trinity Menu </a:t>
            </a:r>
          </a:p>
        </p:txBody>
      </p:sp>
      <p:pic>
        <p:nvPicPr>
          <p:cNvPr id="20" name="Picture 19" descr="Smoked Salmon Roulade Recipe - BettyCrocker.com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12" t="7787" r="11859"/>
          <a:stretch/>
        </p:blipFill>
        <p:spPr bwMode="auto">
          <a:xfrm>
            <a:off x="10415520" y="90151"/>
            <a:ext cx="1638300" cy="12954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1" name="Picture 20" descr="The 30 Best Valentine's Day Gift Baskets of 2023 | by Real Simple"/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27" t="5048" r="6250" b="3125"/>
          <a:stretch/>
        </p:blipFill>
        <p:spPr bwMode="auto">
          <a:xfrm>
            <a:off x="9753599" y="2727482"/>
            <a:ext cx="2438401" cy="224249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2" name="Rectangle 21"/>
          <p:cNvSpPr/>
          <p:nvPr/>
        </p:nvSpPr>
        <p:spPr>
          <a:xfrm>
            <a:off x="-11534" y="6457890"/>
            <a:ext cx="308340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i="1" dirty="0">
                <a:solidFill>
                  <a:srgbClr val="FF0000"/>
                </a:solidFill>
                <a:latin typeface="Arial Narrow" panose="020B0606020202030204" pitchFamily="34" charset="0"/>
              </a:rPr>
              <a:t>A Gourmet’s Valentine theme</a:t>
            </a:r>
          </a:p>
        </p:txBody>
      </p:sp>
      <p:sp>
        <p:nvSpPr>
          <p:cNvPr id="23" name="Rectangle 22"/>
          <p:cNvSpPr/>
          <p:nvPr/>
        </p:nvSpPr>
        <p:spPr>
          <a:xfrm>
            <a:off x="264918" y="1903579"/>
            <a:ext cx="583108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20% discount on weekdays </a:t>
            </a:r>
          </a:p>
        </p:txBody>
      </p:sp>
      <p:sp>
        <p:nvSpPr>
          <p:cNvPr id="24" name="Rectangle 23"/>
          <p:cNvSpPr/>
          <p:nvPr/>
        </p:nvSpPr>
        <p:spPr>
          <a:xfrm>
            <a:off x="2789004" y="1145751"/>
            <a:ext cx="266516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i="1" dirty="0"/>
              <a:t>Live jazz band </a:t>
            </a:r>
          </a:p>
        </p:txBody>
      </p:sp>
      <p:sp>
        <p:nvSpPr>
          <p:cNvPr id="26" name="Rectangle 25"/>
          <p:cNvSpPr/>
          <p:nvPr/>
        </p:nvSpPr>
        <p:spPr>
          <a:xfrm>
            <a:off x="18707" y="5748484"/>
            <a:ext cx="308730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b="1" dirty="0">
                <a:latin typeface="Arial Narrow" panose="020B0606020202030204" pitchFamily="34" charset="0"/>
              </a:rPr>
              <a:t>Prior booking and deposit required</a:t>
            </a:r>
          </a:p>
          <a:p>
            <a:r>
              <a:rPr lang="en-US" sz="1200" b="1" dirty="0">
                <a:latin typeface="Arial Narrow" panose="020B0606020202030204" pitchFamily="34" charset="0"/>
              </a:rPr>
              <a:t>Telephone:           +44 22 8259 878</a:t>
            </a:r>
          </a:p>
          <a:p>
            <a:r>
              <a:rPr lang="en-US" sz="1200" b="1" dirty="0">
                <a:latin typeface="Arial Narrow" panose="020B0606020202030204" pitchFamily="34" charset="0"/>
              </a:rPr>
              <a:t>	   +44 26 8954 893</a:t>
            </a:r>
          </a:p>
        </p:txBody>
      </p:sp>
      <p:sp>
        <p:nvSpPr>
          <p:cNvPr id="27" name="Rectangle 26"/>
          <p:cNvSpPr/>
          <p:nvPr/>
        </p:nvSpPr>
        <p:spPr>
          <a:xfrm>
            <a:off x="187776" y="2476741"/>
            <a:ext cx="576262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1" dirty="0">
                <a:solidFill>
                  <a:srgbClr val="7030A0"/>
                </a:solidFill>
              </a:rPr>
              <a:t>Home delivery and take away services also available 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412C71B7-841B-A9B1-402A-C08CEE472B11}"/>
              </a:ext>
            </a:extLst>
          </p:cNvPr>
          <p:cNvSpPr/>
          <p:nvPr/>
        </p:nvSpPr>
        <p:spPr>
          <a:xfrm>
            <a:off x="4495800" y="3019125"/>
            <a:ext cx="1933574" cy="3219749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Unlimited selection</a:t>
            </a:r>
          </a:p>
          <a:p>
            <a:pPr algn="ctr"/>
            <a:endParaRPr lang="en-US" sz="2400" b="1" dirty="0"/>
          </a:p>
          <a:p>
            <a:pPr algn="ctr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£120 per couple</a:t>
            </a:r>
          </a:p>
          <a:p>
            <a:pPr algn="ctr"/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£70 </a:t>
            </a:r>
            <a:r>
              <a:rPr 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for individuals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2853907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64430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Carson (2022).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Wines In Nairobi – 5 Wine Brands For A Perfect Date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Nairobi Drinks - Best alcohol delivery services in Kenya. Available at: https://www.nairobidrinks.co.ke/blog/wines-in-nairobi [Accessed 13 Feb. 2023].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Crocker, B. (2023).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Smoked Salmon Roulade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Google.com. Available at: https://www.google.com/url [Accessed 13 Feb. 2023].</a:t>
            </a:r>
          </a:p>
          <a:p>
            <a:r>
              <a:rPr lang="en-US" dirty="0">
                <a:ea typeface="+mn-lt"/>
                <a:cs typeface="+mn-lt"/>
              </a:rPr>
              <a:t>JAWAD, Y. (2020). </a:t>
            </a:r>
            <a:r>
              <a:rPr lang="en-US" i="1" dirty="0">
                <a:ea typeface="+mn-lt"/>
                <a:cs typeface="+mn-lt"/>
              </a:rPr>
              <a:t>Quinoa Stuffed Peppers</a:t>
            </a:r>
            <a:r>
              <a:rPr lang="en-US" dirty="0">
                <a:ea typeface="+mn-lt"/>
                <a:cs typeface="+mn-lt"/>
              </a:rPr>
              <a:t>. [online] </a:t>
            </a:r>
            <a:r>
              <a:rPr lang="en-US" dirty="0" err="1">
                <a:ea typeface="+mn-lt"/>
                <a:cs typeface="+mn-lt"/>
              </a:rPr>
              <a:t>FeelGoodFoodie</a:t>
            </a:r>
            <a:r>
              <a:rPr lang="en-US" dirty="0">
                <a:ea typeface="+mn-lt"/>
                <a:cs typeface="+mn-lt"/>
              </a:rPr>
              <a:t>. Available at: </a:t>
            </a:r>
            <a:r>
              <a:rPr lang="en-US" dirty="0">
                <a:ea typeface="+mn-lt"/>
                <a:cs typeface="+mn-lt"/>
                <a:hlinkClick r:id="rId2"/>
              </a:rPr>
              <a:t>https://feelgoodfoodie.net/recipe/vegetarian-quinoa-stuffed-peppers/</a:t>
            </a:r>
            <a:r>
              <a:rPr lang="en-US" dirty="0">
                <a:ea typeface="+mn-lt"/>
                <a:cs typeface="+mn-lt"/>
              </a:rPr>
              <a:t> [Accessed 15 Feb. 2023].</a:t>
            </a:r>
            <a:endParaRPr lang="en-US" dirty="0">
              <a:latin typeface="Times New Roman"/>
              <a:cs typeface="Times New Roman"/>
            </a:endParaRPr>
          </a:p>
          <a:p>
            <a:r>
              <a:rPr lang="en-US" dirty="0">
                <a:ea typeface="+mn-lt"/>
                <a:cs typeface="+mn-lt"/>
              </a:rPr>
              <a:t>Lindemann, E. (2017). </a:t>
            </a:r>
            <a:r>
              <a:rPr lang="en-US" i="1" dirty="0">
                <a:ea typeface="+mn-lt"/>
                <a:cs typeface="+mn-lt"/>
              </a:rPr>
              <a:t>Pan Fried Sea Bass with Lemon Garlic Herb Sauce</a:t>
            </a:r>
            <a:r>
              <a:rPr lang="en-US" dirty="0">
                <a:ea typeface="+mn-lt"/>
                <a:cs typeface="+mn-lt"/>
              </a:rPr>
              <a:t>. [online] Bowl of Delicious. Available at: </a:t>
            </a:r>
            <a:r>
              <a:rPr lang="en-US" dirty="0">
                <a:ea typeface="+mn-lt"/>
                <a:cs typeface="+mn-lt"/>
                <a:hlinkClick r:id="rId3"/>
              </a:rPr>
              <a:t>https://www.bowlofdelicious.com/pan-fried-sea-bass-with-lemon-garlic-herb-sauce/</a:t>
            </a:r>
            <a:r>
              <a:rPr lang="en-US" dirty="0">
                <a:ea typeface="+mn-lt"/>
                <a:cs typeface="+mn-lt"/>
              </a:rPr>
              <a:t>.</a:t>
            </a:r>
          </a:p>
          <a:p>
            <a:r>
              <a:rPr lang="en-US" dirty="0">
                <a:ea typeface="+mn-lt"/>
                <a:cs typeface="+mn-lt"/>
              </a:rPr>
              <a:t>Mitch and Justine (2020). </a:t>
            </a:r>
            <a:r>
              <a:rPr lang="en-US" i="1" dirty="0">
                <a:ea typeface="+mn-lt"/>
                <a:cs typeface="+mn-lt"/>
              </a:rPr>
              <a:t>Mango Raspberry Sorbet (Dairy-Free Frozen Dessert)</a:t>
            </a:r>
            <a:r>
              <a:rPr lang="en-US" dirty="0">
                <a:ea typeface="+mn-lt"/>
                <a:cs typeface="+mn-lt"/>
              </a:rPr>
              <a:t>. [online] Broke Bank Vegan. Available at: </a:t>
            </a:r>
            <a:r>
              <a:rPr lang="en-US" dirty="0">
                <a:ea typeface="+mn-lt"/>
                <a:cs typeface="+mn-lt"/>
                <a:hlinkClick r:id="rId4"/>
              </a:rPr>
              <a:t>https://brokebankvegan.com/mango-raspberry-sorbet/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>
              <a:latin typeface="Calibri"/>
              <a:ea typeface="Calibri"/>
              <a:cs typeface="Calibri"/>
            </a:endParaRPr>
          </a:p>
          <a:p>
            <a:r>
              <a:rPr lang="en-US" dirty="0">
                <a:ea typeface="+mn-lt"/>
                <a:cs typeface="+mn-lt"/>
              </a:rPr>
              <a:t>Segal, J. (2019). </a:t>
            </a:r>
            <a:r>
              <a:rPr lang="en-US" i="1" dirty="0">
                <a:ea typeface="+mn-lt"/>
                <a:cs typeface="+mn-lt"/>
              </a:rPr>
              <a:t>Bruschetta with Heirloom Tomatoes, Olives and Basil</a:t>
            </a:r>
            <a:r>
              <a:rPr lang="en-US" dirty="0">
                <a:ea typeface="+mn-lt"/>
                <a:cs typeface="+mn-lt"/>
              </a:rPr>
              <a:t>. [online] Once Upon a Chef. Available at: </a:t>
            </a:r>
            <a:r>
              <a:rPr lang="en-US" dirty="0">
                <a:ea typeface="+mn-lt"/>
                <a:cs typeface="+mn-lt"/>
                <a:hlinkClick r:id="rId5"/>
              </a:rPr>
              <a:t>https://www.onceuponachef.com/recipes/bruschetta-with-heirloom-tomatoes-olives-and-basil.html</a:t>
            </a:r>
            <a:r>
              <a:rPr lang="en-US" dirty="0">
                <a:ea typeface="+mn-lt"/>
                <a:cs typeface="+mn-lt"/>
              </a:rPr>
              <a:t> [Accessed 15 Feb. 2023].</a:t>
            </a:r>
            <a:endParaRPr lang="en-US" dirty="0">
              <a:latin typeface="Calibri"/>
              <a:ea typeface="Calibri"/>
              <a:cs typeface="Calibri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Staff, R.W. (2017).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9 Valentine’s Day Theme Dates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Romance Wire. Available at: http://www.romancewire.com/9-valentines-day-theme-dates/ [Accessed 13 Feb. 2023].</a:t>
            </a:r>
          </a:p>
          <a:p>
            <a:r>
              <a:rPr lang="en-US" dirty="0">
                <a:latin typeface="Times New Roman"/>
                <a:cs typeface="Times New Roman"/>
              </a:rPr>
              <a:t>Vector Stock (2023). </a:t>
            </a:r>
            <a:r>
              <a:rPr lang="en-US" i="1" dirty="0">
                <a:latin typeface="Times New Roman"/>
                <a:cs typeface="Times New Roman"/>
              </a:rPr>
              <a:t>Redirect Notice</a:t>
            </a:r>
            <a:r>
              <a:rPr lang="en-US">
                <a:latin typeface="Times New Roman"/>
                <a:cs typeface="Times New Roman"/>
              </a:rPr>
              <a:t>. [online] Google.com. Available at: https://www.google.com/url [Accessed 13 Feb. 2023].</a:t>
            </a:r>
          </a:p>
        </p:txBody>
      </p:sp>
    </p:spTree>
    <p:extLst>
      <p:ext uri="{BB962C8B-B14F-4D97-AF65-F5344CB8AC3E}">
        <p14:creationId xmlns:p14="http://schemas.microsoft.com/office/powerpoint/2010/main" val="13993424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5A2F9111-B2DB-470C-BA56-608F9B658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150</TotalTime>
  <Words>638</Words>
  <Application>Microsoft Office PowerPoint</Application>
  <PresentationFormat>Widescreen</PresentationFormat>
  <Paragraphs>57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Arial</vt:lpstr>
      <vt:lpstr>Arial Narrow</vt:lpstr>
      <vt:lpstr>Calibri</vt:lpstr>
      <vt:lpstr>Century Gothic</vt:lpstr>
      <vt:lpstr>Times New Roman</vt:lpstr>
      <vt:lpstr>Wingdings 3</vt:lpstr>
      <vt:lpstr>Ion</vt:lpstr>
      <vt:lpstr>PowerPoint Presentation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account</dc:creator>
  <cp:lastModifiedBy>Adriana Daciana Petran (2210809)</cp:lastModifiedBy>
  <cp:revision>18</cp:revision>
  <dcterms:created xsi:type="dcterms:W3CDTF">2023-02-13T07:24:03Z</dcterms:created>
  <dcterms:modified xsi:type="dcterms:W3CDTF">2023-02-17T12:56:35Z</dcterms:modified>
</cp:coreProperties>
</file>