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3"/>
  </p:notesMasterIdLst>
  <p:sldIdLst>
    <p:sldId id="364" r:id="rId2"/>
    <p:sldId id="380" r:id="rId3"/>
    <p:sldId id="386" r:id="rId4"/>
    <p:sldId id="383" r:id="rId5"/>
    <p:sldId id="365" r:id="rId6"/>
    <p:sldId id="381" r:id="rId7"/>
    <p:sldId id="378" r:id="rId8"/>
    <p:sldId id="384" r:id="rId9"/>
    <p:sldId id="385" r:id="rId10"/>
    <p:sldId id="379" r:id="rId11"/>
    <p:sldId id="38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7B363B-087B-49E0-9EA0-FB40EF45CA9C}" v="10" dt="2025-10-01T10:54:21.2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9"/>
  </p:normalViewPr>
  <p:slideViewPr>
    <p:cSldViewPr snapToGrid="0" showGuides="1">
      <p:cViewPr varScale="1">
        <p:scale>
          <a:sx n="45" d="100"/>
          <a:sy n="45" d="100"/>
        </p:scale>
        <p:origin x="1005" y="41"/>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dette Jack" userId="577a32b12b2d5358" providerId="LiveId" clId="{2E7B363B-087B-49E0-9EA0-FB40EF45CA9C}"/>
    <pc:docChg chg="modSld">
      <pc:chgData name="Odette Jack" userId="577a32b12b2d5358" providerId="LiveId" clId="{2E7B363B-087B-49E0-9EA0-FB40EF45CA9C}" dt="2025-10-01T10:54:21.219" v="115" actId="113"/>
      <pc:docMkLst>
        <pc:docMk/>
      </pc:docMkLst>
      <pc:sldChg chg="addSp modSp mod">
        <pc:chgData name="Odette Jack" userId="577a32b12b2d5358" providerId="LiveId" clId="{2E7B363B-087B-49E0-9EA0-FB40EF45CA9C}" dt="2025-10-01T10:54:21.219" v="115" actId="113"/>
        <pc:sldMkLst>
          <pc:docMk/>
          <pc:sldMk cId="0" sldId="381"/>
        </pc:sldMkLst>
        <pc:spChg chg="add mod">
          <ac:chgData name="Odette Jack" userId="577a32b12b2d5358" providerId="LiveId" clId="{2E7B363B-087B-49E0-9EA0-FB40EF45CA9C}" dt="2025-10-01T10:54:21.219" v="115" actId="113"/>
          <ac:spMkLst>
            <pc:docMk/>
            <pc:sldMk cId="0" sldId="381"/>
            <ac:spMk id="2" creationId="{792D0034-A6BD-AD3D-9856-A1C1A1D0EFDB}"/>
          </ac:spMkLst>
        </pc:spChg>
        <pc:spChg chg="mod">
          <ac:chgData name="Odette Jack" userId="577a32b12b2d5358" providerId="LiveId" clId="{2E7B363B-087B-49E0-9EA0-FB40EF45CA9C}" dt="2025-10-01T10:53:38.881" v="98" actId="404"/>
          <ac:spMkLst>
            <pc:docMk/>
            <pc:sldMk cId="0" sldId="381"/>
            <ac:spMk id="9218" creationId="{1C5FB738-49DC-34AE-A0B2-E0926CAB7A9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983312-C464-4F54-8483-5D7E68554BEC}" type="datetimeFigureOut">
              <a:rPr lang="en-GB" smtClean="0"/>
              <a:t>10/11/2025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D14028-281A-4510-8819-C6D2669FA294}" type="slidenum">
              <a:rPr lang="en-GB" smtClean="0"/>
              <a:t>‹#›</a:t>
            </a:fld>
            <a:endParaRPr lang="en-GB"/>
          </a:p>
        </p:txBody>
      </p:sp>
    </p:spTree>
    <p:extLst>
      <p:ext uri="{BB962C8B-B14F-4D97-AF65-F5344CB8AC3E}">
        <p14:creationId xmlns:p14="http://schemas.microsoft.com/office/powerpoint/2010/main" val="6612640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2D14028-281A-4510-8819-C6D2669FA294}" type="slidenum">
              <a:rPr lang="en-GB" smtClean="0"/>
              <a:t>2</a:t>
            </a:fld>
            <a:endParaRPr lang="en-GB"/>
          </a:p>
        </p:txBody>
      </p:sp>
    </p:spTree>
    <p:extLst>
      <p:ext uri="{BB962C8B-B14F-4D97-AF65-F5344CB8AC3E}">
        <p14:creationId xmlns:p14="http://schemas.microsoft.com/office/powerpoint/2010/main" val="39342095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2D14028-281A-4510-8819-C6D2669FA294}" type="slidenum">
              <a:rPr lang="en-GB" smtClean="0"/>
              <a:t>3</a:t>
            </a:fld>
            <a:endParaRPr lang="en-GB"/>
          </a:p>
        </p:txBody>
      </p:sp>
    </p:spTree>
    <p:extLst>
      <p:ext uri="{BB962C8B-B14F-4D97-AF65-F5344CB8AC3E}">
        <p14:creationId xmlns:p14="http://schemas.microsoft.com/office/powerpoint/2010/main" val="18315333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2D14028-281A-4510-8819-C6D2669FA294}" type="slidenum">
              <a:rPr lang="en-GB" smtClean="0"/>
              <a:t>4</a:t>
            </a:fld>
            <a:endParaRPr lang="en-GB"/>
          </a:p>
        </p:txBody>
      </p:sp>
    </p:spTree>
    <p:extLst>
      <p:ext uri="{BB962C8B-B14F-4D97-AF65-F5344CB8AC3E}">
        <p14:creationId xmlns:p14="http://schemas.microsoft.com/office/powerpoint/2010/main" val="36987260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10/11/2025</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10/11/2025</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10/11/2025</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10/11/2025</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10/11/2025</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10/11/2025</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10/11/2025</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10/11/2025</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10/11/2025</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10/11/2025</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10/11/2025</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10/11/2025</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10/11/2025</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676656" y="1196975"/>
            <a:ext cx="10391678" cy="4466846"/>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Hanan Mohamed Nur</a:t>
            </a:r>
          </a:p>
          <a:p>
            <a:r>
              <a:rPr lang="en-GB" altLang="en-US" u="sng" dirty="0"/>
              <a:t>Student ID:   </a:t>
            </a:r>
            <a:r>
              <a:rPr lang="en-GB" altLang="en-US" b="1" u="sng" dirty="0"/>
              <a:t>2430827</a:t>
            </a:r>
            <a:endParaRPr lang="en-GB" altLang="en-US" b="1" i="1" dirty="0"/>
          </a:p>
          <a:p>
            <a:r>
              <a:rPr lang="en-GB" altLang="en-US" u="sng" dirty="0"/>
              <a:t>Lecturer’s Name</a:t>
            </a:r>
            <a:r>
              <a:rPr lang="en-GB" altLang="en-US" b="1" i="1" dirty="0"/>
              <a:t>:  </a:t>
            </a:r>
            <a:r>
              <a:rPr lang="en-GB" altLang="en-US" b="1" i="1" dirty="0" err="1"/>
              <a:t>Amitave</a:t>
            </a:r>
            <a:r>
              <a:rPr lang="en-GB" altLang="en-US" b="1" i="1" dirty="0"/>
              <a:t> Banik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437CAAEC-4CD3-D3A1-CC31-1121EF7CC7EA}"/>
              </a:ext>
            </a:extLst>
          </p:cNvPr>
          <p:cNvSpPr>
            <a:spLocks noGrp="1"/>
          </p:cNvSpPr>
          <p:nvPr>
            <p:ph type="title"/>
          </p:nvPr>
        </p:nvSpPr>
        <p:spPr>
          <a:ln>
            <a:solidFill>
              <a:schemeClr val="bg1"/>
            </a:solidFill>
          </a:ln>
        </p:spPr>
        <p:txBody>
          <a:bodyPr/>
          <a:lstStyle/>
          <a:p>
            <a:r>
              <a:rPr lang="en-GB" altLang="en-US" sz="2800" b="1" dirty="0"/>
              <a:t>SWOT Analysis for professional development.in Uk health and social</a:t>
            </a:r>
            <a:r>
              <a:rPr lang="en-GB" altLang="en-US" sz="3200" b="1" dirty="0"/>
              <a:t> </a:t>
            </a:r>
            <a:r>
              <a:rPr lang="en-GB" altLang="en-US" sz="2800" b="1" dirty="0"/>
              <a:t>care </a:t>
            </a:r>
            <a:br>
              <a:rPr lang="en-GB" altLang="en-US" sz="2800" b="1" dirty="0"/>
            </a:br>
            <a:endParaRPr lang="en-GB" altLang="en-US" sz="2800" b="1" dirty="0"/>
          </a:p>
        </p:txBody>
      </p:sp>
      <p:sp>
        <p:nvSpPr>
          <p:cNvPr id="17411" name="Content Placeholder 2">
            <a:extLst>
              <a:ext uri="{FF2B5EF4-FFF2-40B4-BE49-F238E27FC236}">
                <a16:creationId xmlns:a16="http://schemas.microsoft.com/office/drawing/2014/main" id="{5FF0828E-3873-85A7-99B1-9569FFB07C15}"/>
              </a:ext>
            </a:extLst>
          </p:cNvPr>
          <p:cNvSpPr>
            <a:spLocks noGrp="1"/>
          </p:cNvSpPr>
          <p:nvPr>
            <p:ph idx="1"/>
          </p:nvPr>
        </p:nvSpPr>
        <p:spPr>
          <a:xfrm>
            <a:off x="334433" y="1284533"/>
            <a:ext cx="10972800" cy="4288934"/>
          </a:xfrm>
        </p:spPr>
        <p:txBody>
          <a:bodyPr>
            <a:noAutofit/>
          </a:bodyPr>
          <a:lstStyle/>
          <a:p>
            <a:pPr marL="0" indent="0">
              <a:buNone/>
              <a:defRPr/>
            </a:pPr>
            <a:r>
              <a:rPr lang="en-GB" altLang="en-US" b="1" dirty="0"/>
              <a:t>Introduction</a:t>
            </a:r>
          </a:p>
          <a:p>
            <a:pPr marL="0" indent="0">
              <a:buNone/>
              <a:defRPr/>
            </a:pPr>
            <a:r>
              <a:rPr lang="en-GB" altLang="en-US" sz="2800" dirty="0"/>
              <a:t>This report present a SWOT analysis of my professional development within the UK health and social care sector. It identifies my strength, weaknesses, and opportunity and threats.  outlines strategies to leverage strengths, minimise weaknesses and utilise opportunities effectively.</a:t>
            </a:r>
          </a:p>
          <a:p>
            <a:pPr marL="0" indent="0">
              <a:buNone/>
              <a:defRPr/>
            </a:pPr>
            <a:r>
              <a:rPr lang="en-GB" altLang="en-US" sz="2800" b="1" dirty="0"/>
              <a:t>Strengths                                                                                                               .  </a:t>
            </a:r>
            <a:r>
              <a:rPr lang="en-GB" altLang="en-US" sz="2800" dirty="0"/>
              <a:t>strong communication and interpersonal skills</a:t>
            </a:r>
          </a:p>
          <a:p>
            <a:pPr marL="0" indent="0">
              <a:buNone/>
              <a:defRPr/>
            </a:pPr>
            <a:r>
              <a:rPr lang="en-GB" altLang="en-US" sz="2800" dirty="0"/>
              <a:t>.  Communication and time management </a:t>
            </a:r>
          </a:p>
          <a:p>
            <a:pPr marL="0" indent="0">
              <a:buNone/>
              <a:defRPr/>
            </a:pPr>
            <a:r>
              <a:rPr lang="en-GB" altLang="en-US" sz="2800" dirty="0"/>
              <a:t>.  Reliability and adaptability to different roles</a:t>
            </a:r>
          </a:p>
          <a:p>
            <a:pPr marL="0" indent="0">
              <a:buNone/>
              <a:defRPr/>
            </a:pPr>
            <a:r>
              <a:rPr lang="en-GB" altLang="en-US" sz="2800" dirty="0"/>
              <a:t> </a:t>
            </a:r>
          </a:p>
        </p:txBody>
      </p:sp>
      <p:sp>
        <p:nvSpPr>
          <p:cNvPr id="4" name="Date Placeholder 3">
            <a:extLst>
              <a:ext uri="{FF2B5EF4-FFF2-40B4-BE49-F238E27FC236}">
                <a16:creationId xmlns:a16="http://schemas.microsoft.com/office/drawing/2014/main" id="{836534C0-F26B-E03E-B6DE-F41139592B54}"/>
              </a:ext>
            </a:extLst>
          </p:cNvPr>
          <p:cNvSpPr>
            <a:spLocks noGrp="1"/>
          </p:cNvSpPr>
          <p:nvPr>
            <p:ph type="dt" sz="half" idx="10"/>
          </p:nvPr>
        </p:nvSpPr>
        <p:spPr/>
        <p:txBody>
          <a:bodyPr/>
          <a:lstStyle/>
          <a:p>
            <a:pPr>
              <a:defRPr/>
            </a:pPr>
            <a:fld id="{9F458A58-9170-4293-9FCB-97B777C99F2B}" type="datetime1">
              <a:rPr lang="en-GB" altLang="en-US" smtClean="0"/>
              <a:pPr>
                <a:defRPr/>
              </a:pPr>
              <a:t>10/11/2025</a:t>
            </a:fld>
            <a:endParaRPr lang="en-GB" altLang="en-US"/>
          </a:p>
        </p:txBody>
      </p:sp>
      <p:sp>
        <p:nvSpPr>
          <p:cNvPr id="7173" name="Slide Number Placeholder 4">
            <a:extLst>
              <a:ext uri="{FF2B5EF4-FFF2-40B4-BE49-F238E27FC236}">
                <a16:creationId xmlns:a16="http://schemas.microsoft.com/office/drawing/2014/main" id="{BF6032E4-8687-CDA8-6A56-B310EB9F7AF6}"/>
              </a:ext>
            </a:extLst>
          </p:cNvPr>
          <p:cNvSpPr>
            <a:spLocks noGrp="1" noChangeArrowheads="1"/>
          </p:cNvSpPr>
          <p:nvPr>
            <p:ph type="sldNum" sz="quarter" idx="12"/>
          </p:nvPr>
        </p:nvSpPr>
        <p:spPr bwMode="auto">
          <a:xfrm flipV="1">
            <a:off x="10608733" y="5732060"/>
            <a:ext cx="973667" cy="64969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3F62C13-3DF8-4B55-9E1B-D07C54478AE3}" type="slidenum">
              <a:rPr lang="en-GB" altLang="en-US" sz="1200">
                <a:solidFill>
                  <a:srgbClr val="898989"/>
                </a:solidFill>
              </a:rPr>
              <a:pPr>
                <a:spcBef>
                  <a:spcPct val="0"/>
                </a:spcBef>
                <a:buFontTx/>
                <a:buNone/>
              </a:pPr>
              <a:t>2</a:t>
            </a:fld>
            <a:endParaRPr lang="en-GB" altLang="en-US" sz="1200">
              <a:solidFill>
                <a:srgbClr val="898989"/>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437CAAEC-4CD3-D3A1-CC31-1121EF7CC7EA}"/>
              </a:ext>
            </a:extLst>
          </p:cNvPr>
          <p:cNvSpPr>
            <a:spLocks noGrp="1"/>
          </p:cNvSpPr>
          <p:nvPr>
            <p:ph type="title"/>
          </p:nvPr>
        </p:nvSpPr>
        <p:spPr>
          <a:xfrm>
            <a:off x="409559" y="694944"/>
            <a:ext cx="3615774" cy="1280160"/>
          </a:xfrm>
          <a:ln>
            <a:solidFill>
              <a:schemeClr val="bg1"/>
            </a:solidFill>
          </a:ln>
        </p:spPr>
        <p:txBody>
          <a:bodyPr/>
          <a:lstStyle/>
          <a:p>
            <a:r>
              <a:rPr lang="en-GB" altLang="en-US" sz="2800" b="1" dirty="0"/>
              <a:t>Practical example;</a:t>
            </a:r>
            <a:br>
              <a:rPr lang="en-GB" altLang="en-US" sz="2800" b="1" dirty="0"/>
            </a:br>
            <a:br>
              <a:rPr lang="en-GB" altLang="en-US" sz="2800" b="1" dirty="0"/>
            </a:br>
            <a:endParaRPr lang="en-GB" altLang="en-US" sz="2800" dirty="0"/>
          </a:p>
        </p:txBody>
      </p:sp>
      <p:sp>
        <p:nvSpPr>
          <p:cNvPr id="17411" name="Content Placeholder 2">
            <a:extLst>
              <a:ext uri="{FF2B5EF4-FFF2-40B4-BE49-F238E27FC236}">
                <a16:creationId xmlns:a16="http://schemas.microsoft.com/office/drawing/2014/main" id="{5FF0828E-3873-85A7-99B1-9569FFB07C15}"/>
              </a:ext>
            </a:extLst>
          </p:cNvPr>
          <p:cNvSpPr>
            <a:spLocks noGrp="1"/>
          </p:cNvSpPr>
          <p:nvPr>
            <p:ph idx="1"/>
          </p:nvPr>
        </p:nvSpPr>
        <p:spPr>
          <a:xfrm>
            <a:off x="938784" y="1335024"/>
            <a:ext cx="11253216" cy="4212336"/>
          </a:xfrm>
        </p:spPr>
        <p:txBody>
          <a:bodyPr>
            <a:noAutofit/>
          </a:bodyPr>
          <a:lstStyle/>
          <a:p>
            <a:pPr marL="0" indent="0">
              <a:buNone/>
              <a:defRPr/>
            </a:pPr>
            <a:r>
              <a:rPr lang="en-GB" altLang="en-US" sz="2800" dirty="0"/>
              <a:t>As a care assistant I communicate effectively with resident and family helping to build trust and ensure hight-quality care.my flexibility allows me to support various roles including housekeeping and patientcare.</a:t>
            </a:r>
          </a:p>
          <a:p>
            <a:pPr marL="0" indent="0">
              <a:buNone/>
              <a:defRPr/>
            </a:pPr>
            <a:endParaRPr lang="en-GB" altLang="en-US" sz="2800" dirty="0"/>
          </a:p>
          <a:p>
            <a:pPr marL="0" indent="0">
              <a:buNone/>
              <a:defRPr/>
            </a:pPr>
            <a:r>
              <a:rPr lang="en-GB" altLang="en-US" sz="2800" b="1" dirty="0"/>
              <a:t>Weaknesses                                                                                       . .     . </a:t>
            </a:r>
            <a:r>
              <a:rPr lang="en-GB" altLang="en-US" sz="2800" dirty="0"/>
              <a:t>Limited experience in advanced clinical procedures                               . public speaking in large groups                                                               . Limited knowledge of UK  specific health policies                        </a:t>
            </a:r>
          </a:p>
          <a:p>
            <a:pPr marL="0" indent="0">
              <a:buNone/>
              <a:defRPr/>
            </a:pPr>
            <a:endParaRPr lang="en-GB" altLang="en-US" i="1" dirty="0"/>
          </a:p>
          <a:p>
            <a:pPr marL="0" indent="0">
              <a:buNone/>
              <a:defRPr/>
            </a:pPr>
            <a:endParaRPr lang="en-GB" altLang="en-US" dirty="0"/>
          </a:p>
          <a:p>
            <a:pPr marL="0" indent="0">
              <a:buNone/>
              <a:defRPr/>
            </a:pPr>
            <a:r>
              <a:rPr lang="en-GB" altLang="en-US" dirty="0"/>
              <a:t>Conclusion </a:t>
            </a:r>
          </a:p>
          <a:p>
            <a:pPr marL="0" indent="0">
              <a:buNone/>
              <a:defRPr/>
            </a:pPr>
            <a:r>
              <a:rPr lang="en-GB" altLang="en-US" dirty="0"/>
              <a:t>References </a:t>
            </a:r>
          </a:p>
          <a:p>
            <a:pPr>
              <a:defRPr/>
            </a:pPr>
            <a:endParaRPr lang="en-GB" altLang="en-US" dirty="0"/>
          </a:p>
        </p:txBody>
      </p:sp>
      <p:sp>
        <p:nvSpPr>
          <p:cNvPr id="4" name="Date Placeholder 3">
            <a:extLst>
              <a:ext uri="{FF2B5EF4-FFF2-40B4-BE49-F238E27FC236}">
                <a16:creationId xmlns:a16="http://schemas.microsoft.com/office/drawing/2014/main" id="{836534C0-F26B-E03E-B6DE-F41139592B54}"/>
              </a:ext>
            </a:extLst>
          </p:cNvPr>
          <p:cNvSpPr>
            <a:spLocks noGrp="1"/>
          </p:cNvSpPr>
          <p:nvPr>
            <p:ph type="dt" sz="half" idx="10"/>
          </p:nvPr>
        </p:nvSpPr>
        <p:spPr/>
        <p:txBody>
          <a:bodyPr/>
          <a:lstStyle/>
          <a:p>
            <a:pPr>
              <a:defRPr/>
            </a:pPr>
            <a:fld id="{9F458A58-9170-4293-9FCB-97B777C99F2B}" type="datetime1">
              <a:rPr lang="en-GB" altLang="en-US" smtClean="0"/>
              <a:pPr>
                <a:defRPr/>
              </a:pPr>
              <a:t>10/11/2025</a:t>
            </a:fld>
            <a:endParaRPr lang="en-GB" altLang="en-US"/>
          </a:p>
        </p:txBody>
      </p:sp>
      <p:sp>
        <p:nvSpPr>
          <p:cNvPr id="7173" name="Slide Number Placeholder 4">
            <a:extLst>
              <a:ext uri="{FF2B5EF4-FFF2-40B4-BE49-F238E27FC236}">
                <a16:creationId xmlns:a16="http://schemas.microsoft.com/office/drawing/2014/main" id="{BF6032E4-8687-CDA8-6A56-B310EB9F7AF6}"/>
              </a:ext>
            </a:extLst>
          </p:cNvPr>
          <p:cNvSpPr>
            <a:spLocks noGrp="1" noChangeArrowheads="1"/>
          </p:cNvSpPr>
          <p:nvPr>
            <p:ph type="sldNum" sz="quarter" idx="12"/>
          </p:nvPr>
        </p:nvSpPr>
        <p:spPr bwMode="auto">
          <a:xfrm flipV="1">
            <a:off x="10608733" y="5732060"/>
            <a:ext cx="973667" cy="64969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3F62C13-3DF8-4B55-9E1B-D07C54478AE3}" type="slidenum">
              <a:rPr lang="en-GB" altLang="en-US" sz="1200">
                <a:solidFill>
                  <a:srgbClr val="898989"/>
                </a:solidFill>
              </a:rPr>
              <a:pPr>
                <a:spcBef>
                  <a:spcPct val="0"/>
                </a:spcBef>
                <a:buFontTx/>
                <a:buNone/>
              </a:pPr>
              <a:t>3</a:t>
            </a:fld>
            <a:endParaRPr lang="en-GB" altLang="en-US" sz="1200">
              <a:solidFill>
                <a:srgbClr val="898989"/>
              </a:solidFill>
            </a:endParaRPr>
          </a:p>
        </p:txBody>
      </p:sp>
    </p:spTree>
    <p:extLst>
      <p:ext uri="{BB962C8B-B14F-4D97-AF65-F5344CB8AC3E}">
        <p14:creationId xmlns:p14="http://schemas.microsoft.com/office/powerpoint/2010/main" val="12699942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a:xfrm>
            <a:off x="265025" y="114299"/>
            <a:ext cx="11717709" cy="5453988"/>
          </a:xfrm>
        </p:spPr>
        <p:txBody>
          <a:bodyPr/>
          <a:lstStyle/>
          <a:p>
            <a:pPr algn="l"/>
            <a:r>
              <a:rPr lang="en-GB" sz="3200" b="1" dirty="0"/>
              <a:t>Strategy overcome </a:t>
            </a:r>
            <a:br>
              <a:rPr lang="en-GB" sz="3200" b="1" dirty="0"/>
            </a:br>
            <a:r>
              <a:rPr lang="en-GB" sz="3200" dirty="0"/>
              <a:t>I plan to attend professional training and shadow experienced staff to improve clinical skills and policy knowledge. I also   practice presentations to enhance confidence in public speaking         </a:t>
            </a:r>
            <a:r>
              <a:rPr lang="en-GB" sz="3200" b="1" dirty="0"/>
              <a:t> </a:t>
            </a:r>
            <a:r>
              <a:rPr lang="en-GB" sz="3200" dirty="0"/>
              <a:t>                                              </a:t>
            </a:r>
            <a:br>
              <a:rPr lang="en-GB" sz="3200" dirty="0"/>
            </a:br>
            <a:r>
              <a:rPr lang="en-GB" sz="3200" b="1" dirty="0"/>
              <a:t>Opportunity </a:t>
            </a:r>
            <a:br>
              <a:rPr lang="en-GB" sz="3200" dirty="0"/>
            </a:br>
            <a:r>
              <a:rPr lang="en-GB" sz="3200" dirty="0"/>
              <a:t>.Acses to training programs and NVQ courses</a:t>
            </a:r>
            <a:br>
              <a:rPr lang="en-GB" sz="3200" dirty="0"/>
            </a:br>
            <a:r>
              <a:rPr lang="en-GB" sz="3200" dirty="0"/>
              <a:t>.Career progression into senior or specialist </a:t>
            </a:r>
            <a:br>
              <a:rPr lang="en-GB" sz="3200" dirty="0"/>
            </a:br>
            <a:r>
              <a:rPr lang="en-GB" sz="3200" dirty="0"/>
              <a:t>.Networking opportunities within local health and social care </a:t>
            </a:r>
            <a:br>
              <a:rPr lang="en-GB" sz="3200" dirty="0"/>
            </a:br>
            <a:r>
              <a:rPr lang="en-GB" sz="3200" b="1" dirty="0"/>
              <a:t>practical example </a:t>
            </a:r>
            <a:r>
              <a:rPr lang="en-GB" sz="3200" dirty="0"/>
              <a:t>by combining my practical experience with available training I can progress to a senior care role.</a:t>
            </a:r>
            <a:br>
              <a:rPr lang="en-GB" sz="3200" dirty="0"/>
            </a:br>
            <a:endParaRPr lang="en-GB" sz="3200" dirty="0"/>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10/11/2025</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4</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FF99867-3357-4233-5905-8EE9CCE8EEFE}"/>
              </a:ext>
            </a:extLst>
          </p:cNvPr>
          <p:cNvSpPr>
            <a:spLocks noGrp="1"/>
          </p:cNvSpPr>
          <p:nvPr>
            <p:ph type="title"/>
          </p:nvPr>
        </p:nvSpPr>
        <p:spPr>
          <a:xfrm>
            <a:off x="627797" y="274639"/>
            <a:ext cx="9583003" cy="777875"/>
          </a:xfrm>
        </p:spPr>
        <p:txBody>
          <a:bodyPr/>
          <a:lstStyle/>
          <a:p>
            <a:pPr algn="l"/>
            <a:r>
              <a:rPr lang="en-GB" altLang="en-US" b="1" i="1" dirty="0"/>
              <a:t>threats</a:t>
            </a:r>
            <a:endParaRPr lang="en-US" altLang="en-US" b="1" i="1" dirty="0"/>
          </a:p>
        </p:txBody>
      </p:sp>
      <p:sp>
        <p:nvSpPr>
          <p:cNvPr id="4" name="Date Placeholder 3">
            <a:extLst>
              <a:ext uri="{FF2B5EF4-FFF2-40B4-BE49-F238E27FC236}">
                <a16:creationId xmlns:a16="http://schemas.microsoft.com/office/drawing/2014/main" id="{DC53B14B-BF33-2508-AD1A-B195373A4763}"/>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10/11/2025</a:t>
            </a:fld>
            <a:endParaRPr lang="en-GB" altLang="en-US">
              <a:solidFill>
                <a:prstClr val="black">
                  <a:tint val="75000"/>
                </a:prstClr>
              </a:solidFill>
              <a:latin typeface="Myriad Pro"/>
            </a:endParaRPr>
          </a:p>
        </p:txBody>
      </p:sp>
      <p:sp>
        <p:nvSpPr>
          <p:cNvPr id="8196" name="Slide Number Placeholder 4">
            <a:extLst>
              <a:ext uri="{FF2B5EF4-FFF2-40B4-BE49-F238E27FC236}">
                <a16:creationId xmlns:a16="http://schemas.microsoft.com/office/drawing/2014/main" id="{886431FF-65F4-96D9-3AC1-A1CF78A656A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ED4D28C-0A3F-4416-BB82-3A291C9C4B30}" type="slidenum">
              <a:rPr lang="en-GB" altLang="en-US" sz="1200">
                <a:solidFill>
                  <a:srgbClr val="898989"/>
                </a:solidFill>
                <a:cs typeface="Arial" panose="020B0604020202020204" pitchFamily="34" charset="0"/>
              </a:rPr>
              <a:pPr fontAlgn="base">
                <a:spcBef>
                  <a:spcPct val="0"/>
                </a:spcBef>
                <a:spcAft>
                  <a:spcPct val="0"/>
                </a:spcAft>
                <a:buNone/>
              </a:pPr>
              <a:t>5</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F7D47917-3C8A-D3F7-6E1D-4C05B41225B1}"/>
              </a:ext>
            </a:extLst>
          </p:cNvPr>
          <p:cNvSpPr>
            <a:spLocks noGrp="1"/>
          </p:cNvSpPr>
          <p:nvPr>
            <p:ph idx="1"/>
          </p:nvPr>
        </p:nvSpPr>
        <p:spPr>
          <a:xfrm>
            <a:off x="334433" y="1052514"/>
            <a:ext cx="11470879" cy="4464049"/>
          </a:xfrm>
        </p:spPr>
        <p:txBody>
          <a:bodyPr/>
          <a:lstStyle/>
          <a:p>
            <a:pPr marL="0" indent="0">
              <a:buNone/>
              <a:defRPr/>
            </a:pPr>
            <a:r>
              <a:rPr lang="en-GB" dirty="0"/>
              <a:t>. High competition  for care role</a:t>
            </a:r>
          </a:p>
          <a:p>
            <a:pPr marL="0" indent="0">
              <a:buNone/>
              <a:defRPr/>
            </a:pPr>
            <a:r>
              <a:rPr lang="en-GB" dirty="0"/>
              <a:t> .Risk of burnout in demanding care environment </a:t>
            </a:r>
          </a:p>
          <a:p>
            <a:pPr marL="0" indent="0">
              <a:buNone/>
              <a:defRPr/>
            </a:pPr>
            <a:r>
              <a:rPr lang="en-GB" dirty="0"/>
              <a:t>. Policy changes affecting roles and responsibilities </a:t>
            </a:r>
          </a:p>
          <a:p>
            <a:pPr marL="0" indent="0">
              <a:buNone/>
              <a:defRPr/>
            </a:pPr>
            <a:r>
              <a:rPr lang="en-GB" b="1" dirty="0"/>
              <a:t>Strategy to minimise Threats;</a:t>
            </a:r>
          </a:p>
          <a:p>
            <a:pPr marL="0" indent="0">
              <a:buNone/>
              <a:defRPr/>
            </a:pPr>
            <a:r>
              <a:rPr lang="en-GB" dirty="0"/>
              <a:t>I manage time effectively tack breaks to reduce burnout and stay update with Uk health policies to adapt to change.</a:t>
            </a:r>
          </a:p>
          <a:p>
            <a:pPr>
              <a:defRPr/>
            </a:pPr>
            <a:endParaRPr lang="en-GB" b="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0" y="389685"/>
            <a:ext cx="11523134" cy="1048511"/>
          </a:xfrm>
        </p:spPr>
        <p:txBody>
          <a:bodyPr/>
          <a:lstStyle/>
          <a:p>
            <a:r>
              <a:rPr lang="en-GB" altLang="en-US" sz="3200" b="1" i="1" dirty="0"/>
              <a:t>My personal SWOT analysis and its importance </a:t>
            </a: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2081048" y="2025870"/>
            <a:ext cx="8875986" cy="2010102"/>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10/11/2025</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B904670-820E-47CC-86D8-CF3D7CD14D9E}" type="slidenum">
              <a:rPr lang="en-GB" altLang="en-US" sz="1200">
                <a:solidFill>
                  <a:srgbClr val="898989"/>
                </a:solidFill>
                <a:cs typeface="Arial" panose="020B0604020202020204" pitchFamily="34" charset="0"/>
              </a:rPr>
              <a:pPr fontAlgn="base">
                <a:spcBef>
                  <a:spcPct val="0"/>
                </a:spcBef>
                <a:spcAft>
                  <a:spcPct val="0"/>
                </a:spcAft>
                <a:buNone/>
              </a:pPr>
              <a:t>6</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792D0034-A6BD-AD3D-9856-A1C1A1D0EFDB}"/>
              </a:ext>
            </a:extLst>
          </p:cNvPr>
          <p:cNvSpPr txBox="1">
            <a:spLocks/>
          </p:cNvSpPr>
          <p:nvPr/>
        </p:nvSpPr>
        <p:spPr bwMode="auto">
          <a:xfrm>
            <a:off x="334432" y="1207008"/>
            <a:ext cx="11857567" cy="5846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defRPr/>
            </a:pPr>
            <a:r>
              <a:rPr lang="en-GB" sz="2800" dirty="0"/>
              <a:t>A SWOT analysis help me understand my own strengths weaknesses, opportunities, and threats so I can plan my professional development in health and social care. My main strengths and good communication empathy, and reliability which help me build positive relationships with residents and colleagues. One of my weaknesses is limited clinical experience, Buti am working to improve this through  training and learning from senior staff. My main opportunities are studying for higher qualifications and gaining more experience to progress in my career. Threat include high job completion and the risk of burnout which I mange through self care and good time management.</a:t>
            </a:r>
          </a:p>
          <a:p>
            <a:pPr>
              <a:defRPr/>
            </a:pPr>
            <a:endParaRPr lang="en-GB" sz="2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10/11/2025</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xfrm>
            <a:off x="6095999" y="3584632"/>
            <a:ext cx="5586248" cy="203892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4BA63B0-57B7-4749-A8AB-75E15FE4EF80}" type="slidenum">
              <a:rPr lang="en-GB" altLang="en-US" sz="1200">
                <a:solidFill>
                  <a:srgbClr val="898989"/>
                </a:solidFill>
                <a:cs typeface="Arial" panose="020B0604020202020204" pitchFamily="34" charset="0"/>
              </a:rPr>
              <a:pPr fontAlgn="base">
                <a:spcBef>
                  <a:spcPct val="0"/>
                </a:spcBef>
                <a:spcAft>
                  <a:spcPct val="0"/>
                </a:spcAft>
                <a:buNone/>
              </a:pPr>
              <a:t>7</a:t>
            </a:fld>
            <a:endParaRPr lang="en-GB" altLang="en-US" sz="1200">
              <a:solidFill>
                <a:srgbClr val="898989"/>
              </a:solidFill>
              <a:cs typeface="Arial" panose="020B0604020202020204" pitchFamily="34" charset="0"/>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509752" y="310897"/>
            <a:ext cx="10972800" cy="859535"/>
          </a:xfrm>
        </p:spPr>
        <p:txBody>
          <a:bodyPr/>
          <a:lstStyle/>
          <a:p>
            <a:r>
              <a:rPr lang="en-GB" sz="2800" b="1" dirty="0"/>
              <a:t>Describe your own Strengths, Weaknesses, Opportunities, and Threats</a:t>
            </a:r>
            <a:endParaRPr lang="en-GB" sz="1000" b="1" dirty="0"/>
          </a:p>
        </p:txBody>
      </p:sp>
      <p:sp>
        <p:nvSpPr>
          <p:cNvPr id="3" name="TextBox 2">
            <a:extLst>
              <a:ext uri="{FF2B5EF4-FFF2-40B4-BE49-F238E27FC236}">
                <a16:creationId xmlns:a16="http://schemas.microsoft.com/office/drawing/2014/main" id="{A80538F9-C306-0F3E-28E1-89A72A735427}"/>
              </a:ext>
            </a:extLst>
          </p:cNvPr>
          <p:cNvSpPr txBox="1"/>
          <p:nvPr/>
        </p:nvSpPr>
        <p:spPr>
          <a:xfrm>
            <a:off x="126519" y="1140426"/>
            <a:ext cx="5688413" cy="2173408"/>
          </a:xfrm>
          <a:prstGeom prst="rect">
            <a:avLst/>
          </a:prstGeom>
          <a:ln/>
        </p:spPr>
        <p:style>
          <a:lnRef idx="1">
            <a:schemeClr val="accent4"/>
          </a:lnRef>
          <a:fillRef idx="2">
            <a:schemeClr val="accent4"/>
          </a:fillRef>
          <a:effectRef idx="1">
            <a:schemeClr val="accent4"/>
          </a:effectRef>
          <a:fontRef idx="minor">
            <a:schemeClr val="dk1"/>
          </a:fontRef>
        </p:style>
        <p:txBody>
          <a:bodyPr wrap="square" rtlCol="0">
            <a:noAutofit/>
          </a:bodyPr>
          <a:lstStyle/>
          <a:p>
            <a:r>
              <a:rPr lang="en-GB" sz="2000" b="1" dirty="0"/>
              <a:t>My main strengths include good communication and strong empathy when supporting residents.im reliable hard working and able to stay calm under pressure I also work wells part of team and always show respect to other.  </a:t>
            </a:r>
          </a:p>
        </p:txBody>
      </p:sp>
      <p:sp>
        <p:nvSpPr>
          <p:cNvPr id="6" name="TextBox 5">
            <a:extLst>
              <a:ext uri="{FF2B5EF4-FFF2-40B4-BE49-F238E27FC236}">
                <a16:creationId xmlns:a16="http://schemas.microsoft.com/office/drawing/2014/main" id="{509BE14E-9AAE-B0FA-CAEF-F687324E6BA7}"/>
              </a:ext>
            </a:extLst>
          </p:cNvPr>
          <p:cNvSpPr txBox="1"/>
          <p:nvPr/>
        </p:nvSpPr>
        <p:spPr>
          <a:xfrm>
            <a:off x="0" y="3623179"/>
            <a:ext cx="5832407" cy="2094395"/>
          </a:xfrm>
          <a:prstGeom prst="rect">
            <a:avLst/>
          </a:prstGeom>
          <a:ln/>
        </p:spPr>
        <p:style>
          <a:lnRef idx="1">
            <a:schemeClr val="accent6"/>
          </a:lnRef>
          <a:fillRef idx="2">
            <a:schemeClr val="accent6"/>
          </a:fillRef>
          <a:effectRef idx="1">
            <a:schemeClr val="accent6"/>
          </a:effectRef>
          <a:fontRef idx="minor">
            <a:schemeClr val="dk1"/>
          </a:fontRef>
        </p:style>
        <p:txBody>
          <a:bodyPr wrap="square" rtlCol="0">
            <a:noAutofit/>
          </a:bodyPr>
          <a:lstStyle/>
          <a:p>
            <a:r>
              <a:rPr lang="en-GB" sz="2000" b="1" dirty="0"/>
              <a:t>OPPORTUNITI I have opportunities complete higher qualifications such as leave 4or 6 in health and social care. There are chances to attend training gain new skills and apply for senior care roles in the future.</a:t>
            </a:r>
          </a:p>
        </p:txBody>
      </p:sp>
      <p:sp>
        <p:nvSpPr>
          <p:cNvPr id="8" name="TextBox 7">
            <a:extLst>
              <a:ext uri="{FF2B5EF4-FFF2-40B4-BE49-F238E27FC236}">
                <a16:creationId xmlns:a16="http://schemas.microsoft.com/office/drawing/2014/main" id="{0AE4A104-A4EE-B803-A9E6-7110FFC0A54D}"/>
              </a:ext>
            </a:extLst>
          </p:cNvPr>
          <p:cNvSpPr txBox="1"/>
          <p:nvPr/>
        </p:nvSpPr>
        <p:spPr>
          <a:xfrm>
            <a:off x="5921836" y="3544167"/>
            <a:ext cx="5940980" cy="2173407"/>
          </a:xfrm>
          <a:prstGeom prst="rect">
            <a:avLst/>
          </a:prstGeom>
          <a:ln/>
        </p:spPr>
        <p:style>
          <a:lnRef idx="1">
            <a:schemeClr val="dk1"/>
          </a:lnRef>
          <a:fillRef idx="2">
            <a:schemeClr val="dk1"/>
          </a:fillRef>
          <a:effectRef idx="1">
            <a:schemeClr val="dk1"/>
          </a:effectRef>
          <a:fontRef idx="minor">
            <a:schemeClr val="dk1"/>
          </a:fontRef>
        </p:style>
        <p:txBody>
          <a:bodyPr wrap="square" rtlCol="0">
            <a:noAutofit/>
          </a:bodyPr>
          <a:lstStyle/>
          <a:p>
            <a:r>
              <a:rPr lang="en-GB" sz="2000" b="1" dirty="0"/>
              <a:t>THREATS some include high job competition and changes in health and social carepolicies.ther is also a risk of stress or burnout due to demanding workloads. To reduce these risk, I focus on time management self care and keeping my knowledge up to date regular training.</a:t>
            </a:r>
          </a:p>
        </p:txBody>
      </p:sp>
      <p:sp>
        <p:nvSpPr>
          <p:cNvPr id="20" name="TextBox 19">
            <a:extLst>
              <a:ext uri="{FF2B5EF4-FFF2-40B4-BE49-F238E27FC236}">
                <a16:creationId xmlns:a16="http://schemas.microsoft.com/office/drawing/2014/main" id="{49E3EC3C-3A99-5539-3CEB-B406426280A9}"/>
              </a:ext>
            </a:extLst>
          </p:cNvPr>
          <p:cNvSpPr txBox="1"/>
          <p:nvPr/>
        </p:nvSpPr>
        <p:spPr>
          <a:xfrm>
            <a:off x="5921836" y="1210897"/>
            <a:ext cx="5940980" cy="2173407"/>
          </a:xfrm>
          <a:prstGeom prst="rect">
            <a:avLst/>
          </a:prstGeom>
          <a:ln/>
        </p:spPr>
        <p:style>
          <a:lnRef idx="1">
            <a:schemeClr val="accent4"/>
          </a:lnRef>
          <a:fillRef idx="2">
            <a:schemeClr val="accent4"/>
          </a:fillRef>
          <a:effectRef idx="1">
            <a:schemeClr val="accent4"/>
          </a:effectRef>
          <a:fontRef idx="minor">
            <a:schemeClr val="dk1"/>
          </a:fontRef>
        </p:style>
        <p:txBody>
          <a:bodyPr wrap="square" rtlCol="0">
            <a:noAutofit/>
          </a:bodyPr>
          <a:lstStyle/>
          <a:p>
            <a:r>
              <a:rPr lang="en-GB" b="1" dirty="0"/>
              <a:t>M</a:t>
            </a:r>
            <a:r>
              <a:rPr lang="en-GB" sz="2000" b="1" dirty="0"/>
              <a:t>y WEAKNESSES is limited clinical and medical knowledge which I'm improving through training and leering from experienced colleagues' sometimes  feal nervous when speaking in largo group but I'm building confidence through practice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609600" y="274638"/>
            <a:ext cx="10777728" cy="5857938"/>
          </a:xfrm>
        </p:spPr>
        <p:txBody>
          <a:bodyPr/>
          <a:lstStyle/>
          <a:p>
            <a:r>
              <a:rPr lang="en-GB" sz="3200" b="1" dirty="0"/>
              <a:t>Using examples: Explain how you could leverage your strengths to overcome your weaknesses and minimise threats</a:t>
            </a:r>
          </a:p>
        </p:txBody>
      </p:sp>
      <p:pic>
        <p:nvPicPr>
          <p:cNvPr id="6" name="Content Placeholder 5">
            <a:extLst>
              <a:ext uri="{FF2B5EF4-FFF2-40B4-BE49-F238E27FC236}">
                <a16:creationId xmlns:a16="http://schemas.microsoft.com/office/drawing/2014/main" id="{628E3190-39A4-9769-54FB-86F09B1506EA}"/>
              </a:ext>
            </a:extLst>
          </p:cNvPr>
          <p:cNvPicPr>
            <a:picLocks noGrp="1" noChangeAspect="1"/>
            <a:extLst>
              <a:ext uri="{51228E76-BA90-4043-B771-695A4F85340A}">
                <alf:liveFeedProps xmlns:alf="http://schemas.microsoft.com/office/drawing/2021/livefeed"/>
              </a:ext>
            </a:extLst>
          </p:cNvPicPr>
          <p:nvPr>
            <p:ph idx="1"/>
          </p:nvPr>
        </p:nvPicPr>
        <p:blipFill>
          <a:blip r:embed="rId2">
            <a:extLst>
              <a:ext uri="{96DAC541-7B7A-43D3-8B79-37D633B846F1}">
                <asvg:svgBlip xmlns:asvg="http://schemas.microsoft.com/office/drawing/2016/SVG/main" r:embed="rId3"/>
              </a:ext>
            </a:extLst>
          </a:blip>
          <a:stretch>
            <a:fillRect/>
          </a:stretch>
        </p:blipFill>
        <p:spPr bwMode="auto">
          <a:xfrm>
            <a:off x="177421" y="1668439"/>
            <a:ext cx="11582400" cy="41346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10/11/2025</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Tree>
    <p:extLst>
      <p:ext uri="{BB962C8B-B14F-4D97-AF65-F5344CB8AC3E}">
        <p14:creationId xmlns:p14="http://schemas.microsoft.com/office/powerpoint/2010/main" val="29416682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334433" y="262446"/>
            <a:ext cx="11923775" cy="5272722"/>
          </a:xfrm>
        </p:spPr>
        <p:txBody>
          <a:bodyPr/>
          <a:lstStyle/>
          <a:p>
            <a:pPr algn="l"/>
            <a:r>
              <a:rPr lang="en-GB" sz="3200" b="1" dirty="0"/>
              <a:t>What opportunities are available to you, and how do </a:t>
            </a:r>
            <a:br>
              <a:rPr lang="en-GB" sz="3200" b="1" dirty="0"/>
            </a:br>
            <a:r>
              <a:rPr lang="en-GB" sz="3200" b="1" dirty="0"/>
              <a:t> you utilise them with your strengths?</a:t>
            </a:r>
            <a:br>
              <a:rPr lang="en-GB" sz="3200" b="1" dirty="0"/>
            </a:br>
            <a:br>
              <a:rPr lang="en-GB" sz="2800" dirty="0"/>
            </a:br>
            <a:r>
              <a:rPr lang="en-GB" sz="2800" dirty="0"/>
              <a:t>There are many opportunity available to me such as professional training higher qualification and career progression within health and social care. I use my strengths like good communication and teamwork to make the most of these opportunities.by showing reliability and enthusiasm, I again  trust from my managers. And access to new leering experiences. These opportunities help me improve my skills, increase my confidence and move towards more responsible roles in the care sector.</a:t>
            </a: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10/11/2025</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9</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981200" y="228600"/>
            <a:ext cx="8229600" cy="1143000"/>
          </a:xfrm>
        </p:spPr>
        <p:txBody>
          <a:bodyPr/>
          <a:lstStyle/>
          <a:p>
            <a:r>
              <a:rPr lang="en-GB" altLang="en-US" b="1"/>
              <a:t>Conclusion</a:t>
            </a:r>
            <a:endParaRPr lang="en-GB" altLang="en-US" b="1" i="1">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585216" y="1524000"/>
            <a:ext cx="11155679" cy="3992565"/>
          </a:xfrm>
        </p:spPr>
        <p:txBody>
          <a:bodyPr/>
          <a:lstStyle/>
          <a:p>
            <a:pPr marL="0" indent="0">
              <a:buNone/>
            </a:pPr>
            <a:r>
              <a:rPr lang="en-GB" altLang="en-US" dirty="0"/>
              <a:t>SWOT analysis a clear strategy for professional development in the UK health and social care sector. By leveraging strengths, addressing weaknesses, utilising opportunities and mitigating, threats, I can advance my career while providing safe effective care.  </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10/11/2025</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2F02BF59-C96F-4ED8-9D13-E093DFC18094}" type="slidenum">
              <a:rPr lang="en-GB" altLang="en-US" sz="1200">
                <a:solidFill>
                  <a:srgbClr val="898989"/>
                </a:solidFill>
                <a:cs typeface="Arial" panose="020B0604020202020204" pitchFamily="34" charset="0"/>
              </a:rPr>
              <a:pPr fontAlgn="base">
                <a:spcBef>
                  <a:spcPct val="0"/>
                </a:spcBef>
                <a:spcAft>
                  <a:spcPct val="0"/>
                </a:spcAft>
                <a:buNone/>
              </a:pPr>
              <a:t>10</a:t>
            </a:fld>
            <a:endParaRPr lang="en-GB" altLang="en-US" sz="1200">
              <a:solidFill>
                <a:srgbClr val="898989"/>
              </a:solidFill>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91440" y="1234441"/>
            <a:ext cx="11917680" cy="4593335"/>
          </a:xfrm>
        </p:spPr>
        <p:txBody>
          <a:bodyPr/>
          <a:lstStyle/>
          <a:p>
            <a:pPr marL="0" indent="0">
              <a:buNone/>
            </a:pPr>
            <a:r>
              <a:rPr lang="en-GB" altLang="en-US" sz="2800" dirty="0"/>
              <a:t> </a:t>
            </a:r>
            <a:r>
              <a:rPr lang="en-GB" altLang="en-US" dirty="0"/>
              <a:t>1 public Health England (2023).Health and social care guidance.htts://www.gov.uk/govermment/organisations-health-England</a:t>
            </a:r>
          </a:p>
          <a:p>
            <a:pPr marL="0" indent="0">
              <a:buNone/>
            </a:pPr>
            <a:endParaRPr lang="en-GB" altLang="en-US" dirty="0"/>
          </a:p>
          <a:p>
            <a:pPr marL="0" indent="0">
              <a:buNone/>
            </a:pPr>
            <a:r>
              <a:rPr lang="en-GB" altLang="en-US" dirty="0"/>
              <a:t>2  Skills for care (2023)workforce Development in social care.https://www.skilsforceare.org.uk</a:t>
            </a:r>
          </a:p>
          <a:p>
            <a:pPr marL="0" indent="0">
              <a:buNone/>
            </a:pPr>
            <a:endParaRPr lang="en-GB" altLang="en-US" dirty="0"/>
          </a:p>
          <a:p>
            <a:pPr marL="0" indent="0">
              <a:buNone/>
            </a:pPr>
            <a:r>
              <a:rPr lang="en-GB" altLang="en-US" dirty="0"/>
              <a:t>3 city &amp; Guild.(2023). Health and social care NVO </a:t>
            </a:r>
            <a:r>
              <a:rPr lang="en-GB" altLang="en-US" dirty="0" err="1"/>
              <a:t>courses.https</a:t>
            </a:r>
            <a:r>
              <a:rPr lang="en-GB" altLang="en-US" dirty="0"/>
              <a:t>://www.cityandguilds.com </a:t>
            </a: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10/11/2025</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355A216-6885-427F-A634-39F7E4E2D5B0}" type="slidenum">
              <a:rPr lang="en-GB" altLang="en-US" sz="1200">
                <a:solidFill>
                  <a:srgbClr val="898989"/>
                </a:solidFill>
                <a:cs typeface="Arial" panose="020B0604020202020204" pitchFamily="34" charset="0"/>
              </a:rPr>
              <a:pPr fontAlgn="base">
                <a:spcBef>
                  <a:spcPct val="0"/>
                </a:spcBef>
                <a:spcAft>
                  <a:spcPct val="0"/>
                </a:spcAft>
                <a:buNone/>
              </a:pPr>
              <a:t>11</a:t>
            </a:fld>
            <a:endParaRPr lang="en-GB" altLang="en-US" sz="1200">
              <a:solidFill>
                <a:srgbClr val="898989"/>
              </a:solidFill>
              <a:cs typeface="Arial" panose="020B0604020202020204" pitchFamily="34"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727</TotalTime>
  <Words>854</Words>
  <Application>Microsoft Office PowerPoint</Application>
  <PresentationFormat>Widescreen</PresentationFormat>
  <Paragraphs>70</Paragraphs>
  <Slides>11</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Arial</vt:lpstr>
      <vt:lpstr>Myriad Pro</vt:lpstr>
      <vt:lpstr>20140311PresentationUWTSDTemplate</vt:lpstr>
      <vt:lpstr>PowerPoint Presentation</vt:lpstr>
      <vt:lpstr>SWOT Analysis for professional development.in Uk health and social care  </vt:lpstr>
      <vt:lpstr>Practical example;  </vt:lpstr>
      <vt:lpstr>Strategy overcome  I plan to attend professional training and shadow experienced staff to improve clinical skills and policy knowledge. I also   practice presentations to enhance confidence in public speaking                                                         Opportunity  .Acses to training programs and NVQ courses .Career progression into senior or specialist  .Networking opportunities within local health and social care  practical example by combining my practical experience with available training I can progress to a senior care role. </vt:lpstr>
      <vt:lpstr>threats</vt:lpstr>
      <vt:lpstr>My personal SWOT analysis and its importance </vt:lpstr>
      <vt:lpstr>Describe your own Strengths, Weaknesses, Opportunities, and Threats</vt:lpstr>
      <vt:lpstr>Using examples: Explain how you could leverage your strengths to overcome your weaknesses and minimise threats</vt:lpstr>
      <vt:lpstr>What opportunities are available to you, and how do   you utilise them with your strengths?  There are many opportunity available to me such as professional training higher qualification and career progression within health and social care. I use my strengths like good communication and teamwork to make the most of these opportunities.by showing reliability and enthusiasm, I again  trust from my managers. And access to new leering experiences. These opportunities help me improve my skills, increase my confidence and move towards more responsible roles in the care sector.</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hanan nur</cp:lastModifiedBy>
  <cp:revision>30</cp:revision>
  <dcterms:created xsi:type="dcterms:W3CDTF">2025-02-21T18:28:54Z</dcterms:created>
  <dcterms:modified xsi:type="dcterms:W3CDTF">2025-11-10T10:37:20Z</dcterms:modified>
</cp:coreProperties>
</file>