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2F272C5-EC15-4768-A4DF-F1E9E47431AF}" type="datetimeFigureOut">
              <a:rPr lang="en-GB" smtClean="0"/>
              <a:t>02/11/2016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086F42-25FA-4ED1-A495-CB99C8E3023C}" type="slidenum">
              <a:rPr lang="en-GB" smtClean="0"/>
              <a:t>‹#›</a:t>
            </a:fld>
            <a:endParaRPr lang="en-GB"/>
          </a:p>
        </p:txBody>
      </p:sp>
    </p:spTree>
    <p:extLst>
      <p:ext uri="{BB962C8B-B14F-4D97-AF65-F5344CB8AC3E}">
        <p14:creationId xmlns:p14="http://schemas.microsoft.com/office/powerpoint/2010/main" val="3615508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2F272C5-EC15-4768-A4DF-F1E9E47431AF}" type="datetimeFigureOut">
              <a:rPr lang="en-GB" smtClean="0"/>
              <a:t>02/11/2016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086F42-25FA-4ED1-A495-CB99C8E3023C}" type="slidenum">
              <a:rPr lang="en-GB" smtClean="0"/>
              <a:t>‹#›</a:t>
            </a:fld>
            <a:endParaRPr lang="en-GB"/>
          </a:p>
        </p:txBody>
      </p:sp>
    </p:spTree>
    <p:extLst>
      <p:ext uri="{BB962C8B-B14F-4D97-AF65-F5344CB8AC3E}">
        <p14:creationId xmlns:p14="http://schemas.microsoft.com/office/powerpoint/2010/main" val="3112089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2F272C5-EC15-4768-A4DF-F1E9E47431AF}" type="datetimeFigureOut">
              <a:rPr lang="en-GB" smtClean="0"/>
              <a:t>02/11/2016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086F42-25FA-4ED1-A495-CB99C8E3023C}" type="slidenum">
              <a:rPr lang="en-GB" smtClean="0"/>
              <a:t>‹#›</a:t>
            </a:fld>
            <a:endParaRPr lang="en-GB"/>
          </a:p>
        </p:txBody>
      </p:sp>
    </p:spTree>
    <p:extLst>
      <p:ext uri="{BB962C8B-B14F-4D97-AF65-F5344CB8AC3E}">
        <p14:creationId xmlns:p14="http://schemas.microsoft.com/office/powerpoint/2010/main" val="1017865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2F272C5-EC15-4768-A4DF-F1E9E47431AF}" type="datetimeFigureOut">
              <a:rPr lang="en-GB" smtClean="0"/>
              <a:t>02/11/2016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086F42-25FA-4ED1-A495-CB99C8E3023C}" type="slidenum">
              <a:rPr lang="en-GB" smtClean="0"/>
              <a:t>‹#›</a:t>
            </a:fld>
            <a:endParaRPr lang="en-GB"/>
          </a:p>
        </p:txBody>
      </p:sp>
    </p:spTree>
    <p:extLst>
      <p:ext uri="{BB962C8B-B14F-4D97-AF65-F5344CB8AC3E}">
        <p14:creationId xmlns:p14="http://schemas.microsoft.com/office/powerpoint/2010/main" val="669987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2F272C5-EC15-4768-A4DF-F1E9E47431AF}" type="datetimeFigureOut">
              <a:rPr lang="en-GB" smtClean="0"/>
              <a:t>02/11/2016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4086F42-25FA-4ED1-A495-CB99C8E3023C}" type="slidenum">
              <a:rPr lang="en-GB" smtClean="0"/>
              <a:t>‹#›</a:t>
            </a:fld>
            <a:endParaRPr lang="en-GB"/>
          </a:p>
        </p:txBody>
      </p:sp>
    </p:spTree>
    <p:extLst>
      <p:ext uri="{BB962C8B-B14F-4D97-AF65-F5344CB8AC3E}">
        <p14:creationId xmlns:p14="http://schemas.microsoft.com/office/powerpoint/2010/main" val="3097939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2F272C5-EC15-4768-A4DF-F1E9E47431AF}" type="datetimeFigureOut">
              <a:rPr lang="en-GB" smtClean="0"/>
              <a:t>02/11/2016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4086F42-25FA-4ED1-A495-CB99C8E3023C}" type="slidenum">
              <a:rPr lang="en-GB" smtClean="0"/>
              <a:t>‹#›</a:t>
            </a:fld>
            <a:endParaRPr lang="en-GB"/>
          </a:p>
        </p:txBody>
      </p:sp>
    </p:spTree>
    <p:extLst>
      <p:ext uri="{BB962C8B-B14F-4D97-AF65-F5344CB8AC3E}">
        <p14:creationId xmlns:p14="http://schemas.microsoft.com/office/powerpoint/2010/main" val="1979430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F272C5-EC15-4768-A4DF-F1E9E47431AF}" type="datetimeFigureOut">
              <a:rPr lang="en-GB" smtClean="0"/>
              <a:t>02/11/2016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4086F42-25FA-4ED1-A495-CB99C8E3023C}" type="slidenum">
              <a:rPr lang="en-GB" smtClean="0"/>
              <a:t>‹#›</a:t>
            </a:fld>
            <a:endParaRPr lang="en-GB"/>
          </a:p>
        </p:txBody>
      </p:sp>
    </p:spTree>
    <p:extLst>
      <p:ext uri="{BB962C8B-B14F-4D97-AF65-F5344CB8AC3E}">
        <p14:creationId xmlns:p14="http://schemas.microsoft.com/office/powerpoint/2010/main" val="3696351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F272C5-EC15-4768-A4DF-F1E9E47431AF}" type="datetimeFigureOut">
              <a:rPr lang="en-GB" smtClean="0"/>
              <a:t>02/11/2016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086F42-25FA-4ED1-A495-CB99C8E3023C}" type="slidenum">
              <a:rPr lang="en-GB" smtClean="0"/>
              <a:t>‹#›</a:t>
            </a:fld>
            <a:endParaRPr lang="en-GB"/>
          </a:p>
        </p:txBody>
      </p:sp>
    </p:spTree>
    <p:extLst>
      <p:ext uri="{BB962C8B-B14F-4D97-AF65-F5344CB8AC3E}">
        <p14:creationId xmlns:p14="http://schemas.microsoft.com/office/powerpoint/2010/main" val="63018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F272C5-EC15-4768-A4DF-F1E9E47431AF}" type="datetimeFigureOut">
              <a:rPr lang="en-GB" smtClean="0"/>
              <a:t>02/11/2016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086F42-25FA-4ED1-A495-CB99C8E3023C}" type="slidenum">
              <a:rPr lang="en-GB" smtClean="0"/>
              <a:t>‹#›</a:t>
            </a:fld>
            <a:endParaRPr lang="en-GB"/>
          </a:p>
        </p:txBody>
      </p:sp>
    </p:spTree>
    <p:extLst>
      <p:ext uri="{BB962C8B-B14F-4D97-AF65-F5344CB8AC3E}">
        <p14:creationId xmlns:p14="http://schemas.microsoft.com/office/powerpoint/2010/main" val="2817173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2F272C5-EC15-4768-A4DF-F1E9E47431AF}" type="datetimeFigureOut">
              <a:rPr lang="en-GB" smtClean="0"/>
              <a:t>02/11/2016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086F42-25FA-4ED1-A495-CB99C8E3023C}" type="slidenum">
              <a:rPr lang="en-GB" smtClean="0"/>
              <a:t>‹#›</a:t>
            </a:fld>
            <a:endParaRPr lang="en-GB"/>
          </a:p>
        </p:txBody>
      </p:sp>
    </p:spTree>
    <p:extLst>
      <p:ext uri="{BB962C8B-B14F-4D97-AF65-F5344CB8AC3E}">
        <p14:creationId xmlns:p14="http://schemas.microsoft.com/office/powerpoint/2010/main" val="1422390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2F272C5-EC15-4768-A4DF-F1E9E47431AF}" type="datetimeFigureOut">
              <a:rPr lang="en-GB" smtClean="0"/>
              <a:t>02/11/2016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086F42-25FA-4ED1-A495-CB99C8E3023C}" type="slidenum">
              <a:rPr lang="en-GB" smtClean="0"/>
              <a:t>‹#›</a:t>
            </a:fld>
            <a:endParaRPr lang="en-GB"/>
          </a:p>
        </p:txBody>
      </p:sp>
    </p:spTree>
    <p:extLst>
      <p:ext uri="{BB962C8B-B14F-4D97-AF65-F5344CB8AC3E}">
        <p14:creationId xmlns:p14="http://schemas.microsoft.com/office/powerpoint/2010/main" val="3878532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72C5-EC15-4768-A4DF-F1E9E47431AF}" type="datetimeFigureOut">
              <a:rPr lang="en-GB" smtClean="0"/>
              <a:t>02/11/2016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086F42-25FA-4ED1-A495-CB99C8E3023C}" type="slidenum">
              <a:rPr lang="en-GB" smtClean="0"/>
              <a:t>‹#›</a:t>
            </a:fld>
            <a:endParaRPr lang="en-GB"/>
          </a:p>
        </p:txBody>
      </p:sp>
    </p:spTree>
    <p:extLst>
      <p:ext uri="{BB962C8B-B14F-4D97-AF65-F5344CB8AC3E}">
        <p14:creationId xmlns:p14="http://schemas.microsoft.com/office/powerpoint/2010/main" val="39455795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www.springer.com/cda/content/document/cda.../9783642301858-c2.pdf" TargetMode="External"/><Relationship Id="rId2" Type="http://schemas.openxmlformats.org/officeDocument/2006/relationships/hyperlink" Target="http://www.springer.com/cda/content/document/cda_downloaddocument/9783642301858-c2.pdf?SGWID=0-0-45-1340522-p174501768"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en.wikipedia.org/wiki/Charitable_organization" TargetMode="External"/><Relationship Id="rId2" Type="http://schemas.openxmlformats.org/officeDocument/2006/relationships/hyperlink" Target="https://en.wikipedia.org/wiki/Disaster_relief" TargetMode="External"/><Relationship Id="rId1" Type="http://schemas.openxmlformats.org/officeDocument/2006/relationships/slideLayout" Target="../slideLayouts/slideLayout7.xml"/><Relationship Id="rId6" Type="http://schemas.openxmlformats.org/officeDocument/2006/relationships/hyperlink" Target="https://en.wikipedia.org/wiki/ShelterBox" TargetMode="External"/><Relationship Id="rId5" Type="http://schemas.openxmlformats.org/officeDocument/2006/relationships/hyperlink" Target="https://www.shelterbox.org/" TargetMode="External"/><Relationship Id="rId4" Type="http://schemas.openxmlformats.org/officeDocument/2006/relationships/hyperlink" Target="https://en.wikipedia.org/wiki/Rotary_club"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en.wikipedia.org/wiki/2004_Indian_Ocean_earthquake_and_tsunami" TargetMode="External"/><Relationship Id="rId2" Type="http://schemas.openxmlformats.org/officeDocument/2006/relationships/hyperlink" Target="https://en.wikipedia.org/wiki/2001_Gujarat_earthquake" TargetMode="External"/><Relationship Id="rId1" Type="http://schemas.openxmlformats.org/officeDocument/2006/relationships/slideLayout" Target="../slideLayouts/slideLayout7.xml"/><Relationship Id="rId4" Type="http://schemas.openxmlformats.org/officeDocument/2006/relationships/hyperlink" Target="https://en.wikipedia.org/wiki/2011_T%C5%8Dhoku_earthquake_and_tsunami"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en.wikipedia.org/wiki/Old_Bailey" TargetMode="External"/><Relationship Id="rId2" Type="http://schemas.openxmlformats.org/officeDocument/2006/relationships/hyperlink" Target="https://en.wikipedia.org/wiki/Fraud"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s://en.wikipedia.org/wiki/Cyclone" TargetMode="External"/><Relationship Id="rId2" Type="http://schemas.openxmlformats.org/officeDocument/2006/relationships/hyperlink" Target="https://en.wikipedia.org/wiki/Hurricane" TargetMode="External"/><Relationship Id="rId1" Type="http://schemas.openxmlformats.org/officeDocument/2006/relationships/slideLayout" Target="../slideLayouts/slideLayout7.xml"/><Relationship Id="rId6" Type="http://schemas.openxmlformats.org/officeDocument/2006/relationships/hyperlink" Target="https://en.wikipedia.org/wiki/Rotary_club" TargetMode="External"/><Relationship Id="rId5" Type="http://schemas.openxmlformats.org/officeDocument/2006/relationships/hyperlink" Target="https://en.wikipedia.org/wiki/Aid_agency" TargetMode="External"/><Relationship Id="rId4" Type="http://schemas.openxmlformats.org/officeDocument/2006/relationships/hyperlink" Target="https://en.wikipedia.org/wiki/Earthquake"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belfastrotaryclub.com/images/article_images/Overseas/ShelterBox/2015/KoreaJune15.1.jpg"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belfastrotaryclub.com/images/article_images/Overseas/ShelterBox/2015/Gaza_15.jpg"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belfastrotaryclub.com/images/article_images/Overseas/ShelterBox/2015/Gaza2_15.jpg" TargetMode="Externa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Introduction to Logistics</a:t>
            </a:r>
            <a:endParaRPr lang="en-GB" dirty="0"/>
          </a:p>
        </p:txBody>
      </p:sp>
      <p:sp>
        <p:nvSpPr>
          <p:cNvPr id="3" name="Subtitle 2"/>
          <p:cNvSpPr>
            <a:spLocks noGrp="1"/>
          </p:cNvSpPr>
          <p:nvPr>
            <p:ph type="subTitle" idx="1"/>
          </p:nvPr>
        </p:nvSpPr>
        <p:spPr/>
        <p:txBody>
          <a:bodyPr/>
          <a:lstStyle/>
          <a:p>
            <a:r>
              <a:rPr lang="en-GB" dirty="0" smtClean="0"/>
              <a:t>Humanitarian logistics</a:t>
            </a:r>
            <a:endParaRPr lang="en-GB" dirty="0"/>
          </a:p>
        </p:txBody>
      </p:sp>
    </p:spTree>
    <p:extLst>
      <p:ext uri="{BB962C8B-B14F-4D97-AF65-F5344CB8AC3E}">
        <p14:creationId xmlns:p14="http://schemas.microsoft.com/office/powerpoint/2010/main" val="5990465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700808"/>
            <a:ext cx="7488832" cy="2554545"/>
          </a:xfrm>
          <a:prstGeom prst="rect">
            <a:avLst/>
          </a:prstGeom>
        </p:spPr>
        <p:txBody>
          <a:bodyPr wrap="square">
            <a:spAutoFit/>
          </a:bodyPr>
          <a:lstStyle/>
          <a:p>
            <a:r>
              <a:rPr lang="en-GB" sz="2000" dirty="0">
                <a:latin typeface="Arial" panose="020B0604020202020204" pitchFamily="34" charset="0"/>
                <a:cs typeface="Arial" panose="020B0604020202020204" pitchFamily="34" charset="0"/>
              </a:rPr>
              <a:t>Quote </a:t>
            </a:r>
            <a:endParaRPr lang="en-GB" sz="2000" dirty="0" smtClean="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a:t>
            </a:r>
            <a:r>
              <a:rPr lang="en-GB" sz="2000" dirty="0">
                <a:latin typeface="Arial" panose="020B0604020202020204" pitchFamily="34" charset="0"/>
                <a:cs typeface="Arial" panose="020B0604020202020204" pitchFamily="34" charset="0"/>
              </a:rPr>
              <a:t>Since disaster relief is about 80 % logistics it would follow then that the only way to achieve this is through slick, efficient and effective logistics operations and more precisely, supply chain  management</a:t>
            </a:r>
            <a:r>
              <a:rPr lang="en-GB" sz="2000" dirty="0" smtClean="0">
                <a:latin typeface="Arial" panose="020B0604020202020204" pitchFamily="34" charset="0"/>
                <a:cs typeface="Arial" panose="020B0604020202020204" pitchFamily="34" charset="0"/>
              </a:rPr>
              <a:t>.’’</a:t>
            </a:r>
          </a:p>
          <a:p>
            <a:endParaRPr lang="en-GB" sz="2000" dirty="0" smtClean="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Van </a:t>
            </a:r>
            <a:r>
              <a:rPr lang="en-GB" sz="2000" dirty="0">
                <a:latin typeface="Arial" panose="020B0604020202020204" pitchFamily="34" charset="0"/>
                <a:cs typeface="Arial" panose="020B0604020202020204" pitchFamily="34" charset="0"/>
              </a:rPr>
              <a:t>Wassenhove </a:t>
            </a:r>
            <a:r>
              <a:rPr lang="en-GB" sz="2000" dirty="0" smtClean="0">
                <a:latin typeface="Arial" panose="020B0604020202020204" pitchFamily="34" charset="0"/>
                <a:cs typeface="Arial" panose="020B0604020202020204" pitchFamily="34" charset="0"/>
              </a:rPr>
              <a:t>(2006)  </a:t>
            </a:r>
            <a:endParaRPr lang="en-GB" sz="2000" dirty="0">
              <a:latin typeface="Arial" panose="020B0604020202020204" pitchFamily="34" charset="0"/>
              <a:cs typeface="Arial" panose="020B0604020202020204" pitchFamily="34" charset="0"/>
            </a:endParaRPr>
          </a:p>
        </p:txBody>
      </p:sp>
      <p:sp>
        <p:nvSpPr>
          <p:cNvPr id="3" name="Rectangle 2"/>
          <p:cNvSpPr/>
          <p:nvPr/>
        </p:nvSpPr>
        <p:spPr>
          <a:xfrm>
            <a:off x="611560" y="4509120"/>
            <a:ext cx="7488832" cy="1600438"/>
          </a:xfrm>
          <a:prstGeom prst="rect">
            <a:avLst/>
          </a:prstGeom>
        </p:spPr>
        <p:txBody>
          <a:bodyPr wrap="square">
            <a:spAutoFit/>
          </a:bodyPr>
          <a:lstStyle/>
          <a:p>
            <a:r>
              <a:rPr lang="en-GB" dirty="0"/>
              <a:t> </a:t>
            </a:r>
          </a:p>
          <a:p>
            <a:pPr algn="just"/>
            <a:r>
              <a:rPr lang="en-GB" sz="2000" dirty="0" smtClean="0">
                <a:latin typeface="Arial" panose="020B0604020202020204" pitchFamily="34" charset="0"/>
                <a:cs typeface="Arial" panose="020B0604020202020204" pitchFamily="34" charset="0"/>
              </a:rPr>
              <a:t>‘‘</a:t>
            </a:r>
            <a:r>
              <a:rPr lang="en-GB" sz="2000" dirty="0">
                <a:latin typeface="Arial" panose="020B0604020202020204" pitchFamily="34" charset="0"/>
                <a:cs typeface="Arial" panose="020B0604020202020204" pitchFamily="34" charset="0"/>
              </a:rPr>
              <a:t>Logistics is the part [of any disaster relief] that can mean the difference between </a:t>
            </a:r>
            <a:r>
              <a:rPr lang="en-GB" sz="2000" dirty="0" smtClean="0">
                <a:latin typeface="Arial" panose="020B0604020202020204" pitchFamily="34" charset="0"/>
                <a:cs typeface="Arial" panose="020B0604020202020204" pitchFamily="34" charset="0"/>
              </a:rPr>
              <a:t>a successful </a:t>
            </a:r>
            <a:r>
              <a:rPr lang="en-GB" sz="2000" dirty="0">
                <a:latin typeface="Arial" panose="020B0604020202020204" pitchFamily="34" charset="0"/>
                <a:cs typeface="Arial" panose="020B0604020202020204" pitchFamily="34" charset="0"/>
              </a:rPr>
              <a:t>or failed operation.’’ </a:t>
            </a:r>
            <a:endParaRPr lang="en-GB" sz="2000" dirty="0" smtClean="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Van Wassenhove (2006) </a:t>
            </a:r>
          </a:p>
        </p:txBody>
      </p:sp>
    </p:spTree>
    <p:extLst>
      <p:ext uri="{BB962C8B-B14F-4D97-AF65-F5344CB8AC3E}">
        <p14:creationId xmlns:p14="http://schemas.microsoft.com/office/powerpoint/2010/main" val="37987396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620689"/>
            <a:ext cx="8064896" cy="4401205"/>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The 2004 earthquake and resulting tsunami in South Asia claimed approximately 230,000 lives and displaced 1.7 million people</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Over </a:t>
            </a:r>
            <a:r>
              <a:rPr lang="en-GB" sz="2000" dirty="0">
                <a:latin typeface="Arial" panose="020B0604020202020204" pitchFamily="34" charset="0"/>
                <a:cs typeface="Arial" panose="020B0604020202020204" pitchFamily="34" charset="0"/>
              </a:rPr>
              <a:t>40 countries and 700 nongovernmental organizations (NGOs) provided humanitarian assistance. </a:t>
            </a:r>
            <a:endParaRPr lang="en-GB" sz="2000" dirty="0" smtClean="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response in the private sector was unprecedented: for example, US companies </a:t>
            </a:r>
            <a:r>
              <a:rPr lang="en-GB" sz="2000" dirty="0" smtClean="0">
                <a:latin typeface="Arial" panose="020B0604020202020204" pitchFamily="34" charset="0"/>
                <a:cs typeface="Arial" panose="020B0604020202020204" pitchFamily="34" charset="0"/>
              </a:rPr>
              <a:t>alone </a:t>
            </a:r>
            <a:r>
              <a:rPr lang="en-GB" sz="2000" dirty="0">
                <a:latin typeface="Arial" panose="020B0604020202020204" pitchFamily="34" charset="0"/>
                <a:cs typeface="Arial" panose="020B0604020202020204" pitchFamily="34" charset="0"/>
              </a:rPr>
              <a:t>mobilized more than US$565 million (cash and in kind), and the role of logistics companies (e.g., UPS, FedEx, and DHL)—together with their existing aid agency partners—was also crucial in providing free or subsidized transportation and logistics</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The world responded by donating more than $13 billion and initiating the largest relief effort in history (Thomas and Fritz 2006).</a:t>
            </a:r>
          </a:p>
        </p:txBody>
      </p:sp>
      <p:sp>
        <p:nvSpPr>
          <p:cNvPr id="3" name="TextBox 2"/>
          <p:cNvSpPr txBox="1"/>
          <p:nvPr/>
        </p:nvSpPr>
        <p:spPr>
          <a:xfrm>
            <a:off x="107504" y="5661248"/>
            <a:ext cx="8712968" cy="646331"/>
          </a:xfrm>
          <a:prstGeom prst="rect">
            <a:avLst/>
          </a:prstGeom>
          <a:noFill/>
        </p:spPr>
        <p:txBody>
          <a:bodyPr wrap="square" rtlCol="0">
            <a:spAutoFit/>
          </a:bodyPr>
          <a:lstStyle/>
          <a:p>
            <a:pPr algn="ctr"/>
            <a:r>
              <a:rPr lang="en-GB" dirty="0">
                <a:hlinkClick r:id="rId2"/>
              </a:rPr>
              <a:t>Humanitarian Logistics and Supply Chain Management - Springer</a:t>
            </a:r>
            <a:endParaRPr lang="en-GB" dirty="0"/>
          </a:p>
          <a:p>
            <a:pPr algn="ctr"/>
            <a:r>
              <a:rPr lang="en-GB" i="1" dirty="0">
                <a:hlinkClick r:id="rId3"/>
              </a:rPr>
              <a:t>www.springer.com/</a:t>
            </a:r>
            <a:r>
              <a:rPr lang="en-GB" i="1" dirty="0" err="1">
                <a:hlinkClick r:id="rId3"/>
              </a:rPr>
              <a:t>cda</a:t>
            </a:r>
            <a:r>
              <a:rPr lang="en-GB" i="1" dirty="0">
                <a:hlinkClick r:id="rId3"/>
              </a:rPr>
              <a:t>/content/document/</a:t>
            </a:r>
            <a:r>
              <a:rPr lang="en-GB" i="1" dirty="0" err="1">
                <a:hlinkClick r:id="rId3"/>
              </a:rPr>
              <a:t>cda</a:t>
            </a:r>
            <a:r>
              <a:rPr lang="en-GB" i="1" dirty="0">
                <a:hlinkClick r:id="rId3"/>
              </a:rPr>
              <a:t>.../</a:t>
            </a:r>
            <a:r>
              <a:rPr lang="en-GB" i="1" dirty="0" smtClean="0">
                <a:hlinkClick r:id="rId3"/>
              </a:rPr>
              <a:t>9783642301858-c2.pdf</a:t>
            </a:r>
            <a:r>
              <a:rPr lang="en-GB" i="1" dirty="0" smtClean="0"/>
              <a:t> </a:t>
            </a:r>
            <a:endParaRPr lang="en-GB" dirty="0"/>
          </a:p>
        </p:txBody>
      </p:sp>
    </p:spTree>
    <p:extLst>
      <p:ext uri="{BB962C8B-B14F-4D97-AF65-F5344CB8AC3E}">
        <p14:creationId xmlns:p14="http://schemas.microsoft.com/office/powerpoint/2010/main" val="14954232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335846"/>
            <a:ext cx="8208912" cy="6247864"/>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As a result of the Indian Ocean tsunami in 2004, logistics applied to disasters has received increasing interest from both researchers and </a:t>
            </a:r>
            <a:r>
              <a:rPr lang="en-GB" sz="2000" dirty="0" smtClean="0">
                <a:latin typeface="Arial" panose="020B0604020202020204" pitchFamily="34" charset="0"/>
                <a:cs typeface="Arial" panose="020B0604020202020204" pitchFamily="34" charset="0"/>
              </a:rPr>
              <a:t>practitioners.</a:t>
            </a:r>
          </a:p>
          <a:p>
            <a:pPr algn="just"/>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fact, the tsunami provided evidence that the effectiveness of the emergency aid response hinges on logistic speed and efficiency </a:t>
            </a:r>
            <a:r>
              <a:rPr lang="en-GB" sz="2000" dirty="0" smtClean="0">
                <a:latin typeface="Arial" panose="020B0604020202020204" pitchFamily="34" charset="0"/>
                <a:cs typeface="Arial" panose="020B0604020202020204" pitchFamily="34" charset="0"/>
              </a:rPr>
              <a:t>thereby </a:t>
            </a:r>
            <a:r>
              <a:rPr lang="en-GB" sz="2000" dirty="0">
                <a:latin typeface="Arial" panose="020B0604020202020204" pitchFamily="34" charset="0"/>
                <a:cs typeface="Arial" panose="020B0604020202020204" pitchFamily="34" charset="0"/>
              </a:rPr>
              <a:t>increasing the awareness of the crucial role of logistics in humanitarian relief </a:t>
            </a:r>
            <a:r>
              <a:rPr lang="en-GB" sz="2000" dirty="0" smtClean="0">
                <a:latin typeface="Arial" panose="020B0604020202020204" pitchFamily="34" charset="0"/>
                <a:cs typeface="Arial" panose="020B0604020202020204" pitchFamily="34" charset="0"/>
              </a:rPr>
              <a:t>operations.</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Specifically</a:t>
            </a:r>
            <a:r>
              <a:rPr lang="en-GB" sz="2000" dirty="0">
                <a:latin typeface="Arial" panose="020B0604020202020204" pitchFamily="34" charset="0"/>
                <a:cs typeface="Arial" panose="020B0604020202020204" pitchFamily="34" charset="0"/>
              </a:rPr>
              <a:t>, the activities of ‘‘planning, implementing and controlling the efficient, cost-effective flow of and storage of goods and materials as well as related information, from point of origin to point of consumption for the purpose of alleviating the suffering of vulnerable people’’ are known as ‘‘humanitarian logistics</a:t>
            </a:r>
            <a:r>
              <a:rPr lang="en-GB" sz="2000" dirty="0" smtClean="0">
                <a:latin typeface="Arial" panose="020B0604020202020204" pitchFamily="34" charset="0"/>
                <a:cs typeface="Arial" panose="020B0604020202020204" pitchFamily="34" charset="0"/>
              </a:rPr>
              <a:t>’’.</a:t>
            </a:r>
          </a:p>
          <a:p>
            <a:pPr algn="just"/>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Briefly</a:t>
            </a:r>
            <a:r>
              <a:rPr lang="en-GB" sz="2000" dirty="0">
                <a:latin typeface="Arial" panose="020B0604020202020204" pitchFamily="34" charset="0"/>
                <a:cs typeface="Arial" panose="020B0604020202020204" pitchFamily="34" charset="0"/>
              </a:rPr>
              <a:t>, ‘‘for humanitarians, logistics is the processes and systems involved in </a:t>
            </a:r>
            <a:r>
              <a:rPr lang="en-GB" sz="2000" dirty="0" smtClean="0">
                <a:latin typeface="Arial" panose="020B0604020202020204" pitchFamily="34" charset="0"/>
                <a:cs typeface="Arial" panose="020B0604020202020204" pitchFamily="34" charset="0"/>
              </a:rPr>
              <a:t>mobilising </a:t>
            </a:r>
            <a:r>
              <a:rPr lang="en-GB" sz="2000" dirty="0">
                <a:latin typeface="Arial" panose="020B0604020202020204" pitchFamily="34" charset="0"/>
                <a:cs typeface="Arial" panose="020B0604020202020204" pitchFamily="34" charset="0"/>
              </a:rPr>
              <a:t>people, resources, skills and knowledge to help vulnerable people affected by disaster</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Van </a:t>
            </a:r>
            <a:r>
              <a:rPr lang="en-GB" sz="2000" dirty="0">
                <a:latin typeface="Arial" panose="020B0604020202020204" pitchFamily="34" charset="0"/>
                <a:cs typeface="Arial" panose="020B0604020202020204" pitchFamily="34" charset="0"/>
              </a:rPr>
              <a:t>Wassenhove </a:t>
            </a:r>
            <a:r>
              <a:rPr lang="en-GB" sz="2000" dirty="0" smtClean="0">
                <a:latin typeface="Arial" panose="020B0604020202020204" pitchFamily="34" charset="0"/>
                <a:cs typeface="Arial" panose="020B0604020202020204" pitchFamily="34" charset="0"/>
              </a:rPr>
              <a:t>(2006</a:t>
            </a:r>
            <a:r>
              <a:rPr lang="en-GB" sz="20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8169230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58847"/>
            <a:ext cx="8856984" cy="6555641"/>
          </a:xfrm>
          <a:prstGeom prst="rect">
            <a:avLst/>
          </a:prstGeom>
        </p:spPr>
        <p:txBody>
          <a:bodyPr wrap="square">
            <a:spAutoFit/>
          </a:bodyPr>
          <a:lstStyle/>
          <a:p>
            <a:pPr algn="just"/>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a disaster context, it is of course important to ensure efficient and effective delivery, such that the appropriate commodities and people reach the victims of </a:t>
            </a:r>
            <a:r>
              <a:rPr lang="en-GB" sz="2000" dirty="0" smtClean="0">
                <a:latin typeface="Arial" panose="020B0604020202020204" pitchFamily="34" charset="0"/>
                <a:cs typeface="Arial" panose="020B0604020202020204" pitchFamily="34" charset="0"/>
              </a:rPr>
              <a:t>the emergency </a:t>
            </a:r>
            <a:r>
              <a:rPr lang="en-GB" sz="2000" dirty="0">
                <a:latin typeface="Arial" panose="020B0604020202020204" pitchFamily="34" charset="0"/>
                <a:cs typeface="Arial" panose="020B0604020202020204" pitchFamily="34" charset="0"/>
              </a:rPr>
              <a:t>(logistic point of view</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However</a:t>
            </a:r>
            <a:r>
              <a:rPr lang="en-GB" sz="2000" dirty="0">
                <a:latin typeface="Arial" panose="020B0604020202020204" pitchFamily="34" charset="0"/>
                <a:cs typeface="Arial" panose="020B0604020202020204" pitchFamily="34" charset="0"/>
              </a:rPr>
              <a:t>, </a:t>
            </a:r>
            <a:r>
              <a:rPr lang="en-GB" sz="2000" dirty="0" smtClean="0">
                <a:latin typeface="Arial" panose="020B0604020202020204" pitchFamily="34" charset="0"/>
                <a:cs typeface="Arial" panose="020B0604020202020204" pitchFamily="34" charset="0"/>
              </a:rPr>
              <a:t>optimising </a:t>
            </a:r>
            <a:r>
              <a:rPr lang="en-GB" sz="2000" dirty="0">
                <a:latin typeface="Arial" panose="020B0604020202020204" pitchFamily="34" charset="0"/>
                <a:cs typeface="Arial" panose="020B0604020202020204" pitchFamily="34" charset="0"/>
              </a:rPr>
              <a:t>the logistic performance requires that all the relationships among the actors involved are managed through an integrated approach to efficiently and effectively coordinate inter-organizational performance, eliminate redundancy, and maximize efficiency along the entire </a:t>
            </a:r>
            <a:r>
              <a:rPr lang="en-GB" sz="2000" dirty="0" smtClean="0">
                <a:latin typeface="Arial" panose="020B0604020202020204" pitchFamily="34" charset="0"/>
                <a:cs typeface="Arial" panose="020B0604020202020204" pitchFamily="34" charset="0"/>
              </a:rPr>
              <a:t>emergency </a:t>
            </a:r>
            <a:r>
              <a:rPr lang="en-GB" sz="2000" dirty="0">
                <a:latin typeface="Arial" panose="020B0604020202020204" pitchFamily="34" charset="0"/>
                <a:cs typeface="Arial" panose="020B0604020202020204" pitchFamily="34" charset="0"/>
              </a:rPr>
              <a:t>supply chain (supply chain management point of view</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fact, though logistics is more focused on moving something or someone from a point of origin to a destination, supply chain management mainly focuses on relationships among the actors that make such movement possible. Logistics and supply chain management are both crucial to properly set the response to a disaster</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Usually, the term ‘‘disaster’’ refers to a ‘‘disruption that physically affects a system as a whole and threatens its priorities and goals’’ </a:t>
            </a:r>
            <a:endParaRPr lang="en-GB" sz="2000" dirty="0" smtClean="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Van </a:t>
            </a:r>
            <a:r>
              <a:rPr lang="en-GB" sz="2000" dirty="0">
                <a:latin typeface="Arial" panose="020B0604020202020204" pitchFamily="34" charset="0"/>
                <a:cs typeface="Arial" panose="020B0604020202020204" pitchFamily="34" charset="0"/>
              </a:rPr>
              <a:t>Wassenhove </a:t>
            </a:r>
            <a:r>
              <a:rPr lang="en-GB" sz="2000" dirty="0" smtClean="0">
                <a:latin typeface="Arial" panose="020B0604020202020204" pitchFamily="34" charset="0"/>
                <a:cs typeface="Arial" panose="020B0604020202020204" pitchFamily="34" charset="0"/>
              </a:rPr>
              <a:t>(2006)</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87244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2136339"/>
            <a:ext cx="8208912" cy="2554545"/>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With respect to cause, it is possible to distinguish between a natural and a man-made disaster; with respect to predictability and speed of occurrence, it is possible to distinguish between a sudden-onset and a slow-onset </a:t>
            </a:r>
            <a:r>
              <a:rPr lang="en-GB" sz="2000" dirty="0" smtClean="0">
                <a:latin typeface="Arial" panose="020B0604020202020204" pitchFamily="34" charset="0"/>
                <a:cs typeface="Arial" panose="020B0604020202020204" pitchFamily="34" charset="0"/>
              </a:rPr>
              <a:t>disaster.</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Taking </a:t>
            </a:r>
            <a:r>
              <a:rPr lang="en-GB" sz="2000" dirty="0">
                <a:latin typeface="Arial" panose="020B0604020202020204" pitchFamily="34" charset="0"/>
                <a:cs typeface="Arial" panose="020B0604020202020204" pitchFamily="34" charset="0"/>
              </a:rPr>
              <a:t>into account also the different impact in terms of required logistic effort (from higher to lower), it is possible to identify four types of disaster </a:t>
            </a:r>
          </a:p>
        </p:txBody>
      </p:sp>
    </p:spTree>
    <p:extLst>
      <p:ext uri="{BB962C8B-B14F-4D97-AF65-F5344CB8AC3E}">
        <p14:creationId xmlns:p14="http://schemas.microsoft.com/office/powerpoint/2010/main" val="33380320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692696"/>
            <a:ext cx="8568951" cy="5112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046485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58847"/>
            <a:ext cx="8784976" cy="6247864"/>
          </a:xfrm>
          <a:prstGeom prst="rect">
            <a:avLst/>
          </a:prstGeom>
        </p:spPr>
        <p:txBody>
          <a:bodyPr wrap="square">
            <a:spAutoFit/>
          </a:bodyPr>
          <a:lstStyle/>
          <a:p>
            <a:pPr algn="just"/>
            <a:r>
              <a:rPr lang="en-GB" sz="2000" dirty="0" smtClean="0">
                <a:latin typeface="Arial" panose="020B0604020202020204" pitchFamily="34" charset="0"/>
                <a:cs typeface="Arial" panose="020B0604020202020204" pitchFamily="34" charset="0"/>
              </a:rPr>
              <a:t>Calamities</a:t>
            </a:r>
            <a:r>
              <a:rPr lang="en-GB" sz="2000" dirty="0">
                <a:latin typeface="Arial" panose="020B0604020202020204" pitchFamily="34" charset="0"/>
                <a:cs typeface="Arial" panose="020B0604020202020204" pitchFamily="34" charset="0"/>
              </a:rPr>
              <a:t>, </a:t>
            </a:r>
            <a:r>
              <a:rPr lang="en-GB" sz="2000" dirty="0" smtClean="0">
                <a:latin typeface="Arial" panose="020B0604020202020204" pitchFamily="34" charset="0"/>
                <a:cs typeface="Arial" panose="020B0604020202020204" pitchFamily="34" charset="0"/>
              </a:rPr>
              <a:t>characterised </a:t>
            </a:r>
            <a:r>
              <a:rPr lang="en-GB" sz="2000" dirty="0">
                <a:latin typeface="Arial" panose="020B0604020202020204" pitchFamily="34" charset="0"/>
                <a:cs typeface="Arial" panose="020B0604020202020204" pitchFamily="34" charset="0"/>
              </a:rPr>
              <a:t>by natural causes and sudden-onset occurrences (e.g., earthquakes, hurricanes, tornadoes</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 Destructive actions, characterized by man-made causes and sudden-onset occurrences (e.g., terrorist attacks, coups d’état, industrial accidents</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 Plagues, characterized by natural causes and slow-onset occurrence (e.g., famines, droughts, poverty</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 Crises, characterized by man-made causes and slow-onsets occurrence </a:t>
            </a:r>
            <a:r>
              <a:rPr lang="en-GB" sz="2000" dirty="0" smtClean="0">
                <a:latin typeface="Arial" panose="020B0604020202020204" pitchFamily="34" charset="0"/>
                <a:cs typeface="Arial" panose="020B0604020202020204" pitchFamily="34" charset="0"/>
              </a:rPr>
              <a:t>(e.g. political </a:t>
            </a:r>
            <a:r>
              <a:rPr lang="en-GB" sz="2000" dirty="0">
                <a:latin typeface="Arial" panose="020B0604020202020204" pitchFamily="34" charset="0"/>
                <a:cs typeface="Arial" panose="020B0604020202020204" pitchFamily="34" charset="0"/>
              </a:rPr>
              <a:t>and refugee crises</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Calamities and destructive actions are disasters that demand a higher logistic effort in terms of knowledge and cost because sudden-onset occurrences require a very fast response in devastated areas</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four categories may be interlinked: a calamity (such as an earthquake) may cause plagues (such as an epidemic disease) and crises (such as an economic crisis). Thus, it is sometimes more appropriate to talk about disasters instead of a single disaster.</a:t>
            </a:r>
          </a:p>
        </p:txBody>
      </p:sp>
    </p:spTree>
    <p:extLst>
      <p:ext uri="{BB962C8B-B14F-4D97-AF65-F5344CB8AC3E}">
        <p14:creationId xmlns:p14="http://schemas.microsoft.com/office/powerpoint/2010/main" val="16154070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476672"/>
            <a:ext cx="8424936" cy="5324535"/>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Different types of disasters need to be managed in different </a:t>
            </a:r>
            <a:r>
              <a:rPr lang="en-GB" sz="2000" dirty="0" smtClean="0">
                <a:latin typeface="Arial" panose="020B0604020202020204" pitchFamily="34" charset="0"/>
                <a:cs typeface="Arial" panose="020B0604020202020204" pitchFamily="34" charset="0"/>
              </a:rPr>
              <a:t>ways.</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aid provided to assist in a region’s development is distinct from that given to deal with famine and drought; running refugee camps is very different to providing the kind of aid that is needed after a sudden-onset natural disaster or a nuclear accident</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Humanitarian </a:t>
            </a:r>
            <a:r>
              <a:rPr lang="en-GB" sz="2000" dirty="0">
                <a:latin typeface="Arial" panose="020B0604020202020204" pitchFamily="34" charset="0"/>
                <a:cs typeface="Arial" panose="020B0604020202020204" pitchFamily="34" charset="0"/>
              </a:rPr>
              <a:t>efforts are </a:t>
            </a:r>
            <a:r>
              <a:rPr lang="en-GB" sz="2000" dirty="0" smtClean="0">
                <a:latin typeface="Arial" panose="020B0604020202020204" pitchFamily="34" charset="0"/>
                <a:cs typeface="Arial" panose="020B0604020202020204" pitchFamily="34" charset="0"/>
              </a:rPr>
              <a:t>organised </a:t>
            </a:r>
            <a:r>
              <a:rPr lang="en-GB" sz="2000" dirty="0">
                <a:latin typeface="Arial" panose="020B0604020202020204" pitchFamily="34" charset="0"/>
                <a:cs typeface="Arial" panose="020B0604020202020204" pitchFamily="34" charset="0"/>
              </a:rPr>
              <a:t>along two broad </a:t>
            </a:r>
            <a:r>
              <a:rPr lang="en-GB" sz="2000" dirty="0" smtClean="0">
                <a:latin typeface="Arial" panose="020B0604020202020204" pitchFamily="34" charset="0"/>
                <a:cs typeface="Arial" panose="020B0604020202020204" pitchFamily="34" charset="0"/>
              </a:rPr>
              <a:t>lines:</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 Disaster relief;</a:t>
            </a:r>
          </a:p>
          <a:p>
            <a:pPr algn="just"/>
            <a:r>
              <a:rPr lang="en-GB" sz="2000" dirty="0">
                <a:latin typeface="Arial" panose="020B0604020202020204" pitchFamily="34" charset="0"/>
                <a:cs typeface="Arial" panose="020B0604020202020204" pitchFamily="34" charset="0"/>
              </a:rPr>
              <a:t>• Continuous aid work</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Ordinarily, disaster relief deals with calamities, destructive actions, and plagues (Long 1997</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Continuous </a:t>
            </a:r>
            <a:r>
              <a:rPr lang="en-GB" sz="2000" dirty="0">
                <a:latin typeface="Arial" panose="020B0604020202020204" pitchFamily="34" charset="0"/>
                <a:cs typeface="Arial" panose="020B0604020202020204" pitchFamily="34" charset="0"/>
              </a:rPr>
              <a:t>aid work is mainly required in the case of plagues and  crises.</a:t>
            </a:r>
          </a:p>
        </p:txBody>
      </p:sp>
    </p:spTree>
    <p:extLst>
      <p:ext uri="{BB962C8B-B14F-4D97-AF65-F5344CB8AC3E}">
        <p14:creationId xmlns:p14="http://schemas.microsoft.com/office/powerpoint/2010/main" val="7384566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720840"/>
            <a:ext cx="8352928" cy="3477875"/>
          </a:xfrm>
          <a:prstGeom prst="rect">
            <a:avLst/>
          </a:prstGeom>
        </p:spPr>
        <p:txBody>
          <a:bodyPr wrap="square">
            <a:spAutoFit/>
          </a:bodyPr>
          <a:lstStyle/>
          <a:p>
            <a:r>
              <a:rPr lang="en-GB" sz="2000" dirty="0">
                <a:latin typeface="Arial" panose="020B0604020202020204" pitchFamily="34" charset="0"/>
                <a:cs typeface="Arial" panose="020B0604020202020204" pitchFamily="34" charset="0"/>
              </a:rPr>
              <a:t>Logistics is the most important element in any disaster relief effort, and it is the one that makes the difference between a successful and a failed </a:t>
            </a:r>
            <a:r>
              <a:rPr lang="en-GB" sz="2000" dirty="0" smtClean="0">
                <a:latin typeface="Arial" panose="020B0604020202020204" pitchFamily="34" charset="0"/>
                <a:cs typeface="Arial" panose="020B0604020202020204" pitchFamily="34" charset="0"/>
              </a:rPr>
              <a:t>operation.  </a:t>
            </a:r>
            <a:r>
              <a:rPr lang="en-GB" sz="2000" dirty="0">
                <a:latin typeface="Arial" panose="020B0604020202020204" pitchFamily="34" charset="0"/>
                <a:cs typeface="Arial" panose="020B0604020202020204" pitchFamily="34" charset="0"/>
              </a:rPr>
              <a:t>(Van Wassenhove 2006</a:t>
            </a:r>
            <a:r>
              <a:rPr lang="en-GB" sz="2000" dirty="0" smtClean="0">
                <a:latin typeface="Arial" panose="020B0604020202020204" pitchFamily="34" charset="0"/>
                <a:cs typeface="Arial" panose="020B0604020202020204" pitchFamily="34" charset="0"/>
              </a:rPr>
              <a:t>)</a:t>
            </a:r>
          </a:p>
          <a:p>
            <a:endParaRPr lang="en-GB" sz="2000" dirty="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But it is also the most expensive part of any disaster relief: it has been estimated that logistics accounts for about 80 % of the total costs in disaster </a:t>
            </a:r>
            <a:r>
              <a:rPr lang="en-GB" sz="2000" dirty="0" smtClean="0">
                <a:latin typeface="Arial" panose="020B0604020202020204" pitchFamily="34" charset="0"/>
                <a:cs typeface="Arial" panose="020B0604020202020204" pitchFamily="34" charset="0"/>
              </a:rPr>
              <a:t>relief.  </a:t>
            </a:r>
            <a:r>
              <a:rPr lang="en-GB" sz="2000" dirty="0">
                <a:latin typeface="Arial" panose="020B0604020202020204" pitchFamily="34" charset="0"/>
                <a:cs typeface="Arial" panose="020B0604020202020204" pitchFamily="34" charset="0"/>
              </a:rPr>
              <a:t>(Van Wassenhove 2006</a:t>
            </a:r>
            <a:r>
              <a:rPr lang="en-GB" sz="2000" dirty="0" smtClean="0">
                <a:latin typeface="Arial" panose="020B0604020202020204" pitchFamily="34" charset="0"/>
                <a:cs typeface="Arial" panose="020B0604020202020204" pitchFamily="34" charset="0"/>
              </a:rPr>
              <a:t>)</a:t>
            </a:r>
          </a:p>
          <a:p>
            <a:endParaRPr lang="en-GB" sz="2000" dirty="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And given that the overall annual expenditure of aid agencies is of the order of $20 billion, the resultant logistic spending is around $15 billion (Christopher and Tatham 2011). </a:t>
            </a:r>
          </a:p>
        </p:txBody>
      </p:sp>
    </p:spTree>
    <p:extLst>
      <p:ext uri="{BB962C8B-B14F-4D97-AF65-F5344CB8AC3E}">
        <p14:creationId xmlns:p14="http://schemas.microsoft.com/office/powerpoint/2010/main" val="32285399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335846"/>
            <a:ext cx="8496944" cy="5324535"/>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Thus, proper investment in logistics in disaster relief provides the main opportunity to develop and implement effective and efficient use of resources in humanitarian </a:t>
            </a:r>
            <a:r>
              <a:rPr lang="en-GB" sz="2000" dirty="0" smtClean="0">
                <a:latin typeface="Arial" panose="020B0604020202020204" pitchFamily="34" charset="0"/>
                <a:cs typeface="Arial" panose="020B0604020202020204" pitchFamily="34" charset="0"/>
              </a:rPr>
              <a:t>operations.  </a:t>
            </a:r>
            <a:r>
              <a:rPr lang="en-GB" sz="2000" dirty="0">
                <a:latin typeface="Arial" panose="020B0604020202020204" pitchFamily="34" charset="0"/>
                <a:cs typeface="Arial" panose="020B0604020202020204" pitchFamily="34" charset="0"/>
              </a:rPr>
              <a:t>(Cozzolino et al. 2012</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addition, a more strategic use of resources allows humanitarian organizations to raise donor trust and long-term commitment by increasingly </a:t>
            </a:r>
            <a:r>
              <a:rPr lang="en-GB" sz="2000" dirty="0" smtClean="0">
                <a:latin typeface="Arial" panose="020B0604020202020204" pitchFamily="34" charset="0"/>
                <a:cs typeface="Arial" panose="020B0604020202020204" pitchFamily="34" charset="0"/>
              </a:rPr>
              <a:t>sceptical benefactors.  </a:t>
            </a:r>
            <a:r>
              <a:rPr lang="en-GB" sz="2000" dirty="0">
                <a:latin typeface="Arial" panose="020B0604020202020204" pitchFamily="34" charset="0"/>
                <a:cs typeface="Arial" panose="020B0604020202020204" pitchFamily="34" charset="0"/>
              </a:rPr>
              <a:t>(Scholten et al. 2010</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Humanitarian </a:t>
            </a:r>
            <a:r>
              <a:rPr lang="en-GB" sz="2000" dirty="0">
                <a:latin typeface="Arial" panose="020B0604020202020204" pitchFamily="34" charset="0"/>
                <a:cs typeface="Arial" panose="020B0604020202020204" pitchFamily="34" charset="0"/>
              </a:rPr>
              <a:t>organizations are therefore under greater scrutiny to monitor the impact of aid and the arrangement of their entire operations; they have to prove to donors, who are pledging millions in aid and goods, that they are really reaching the ones in </a:t>
            </a:r>
            <a:r>
              <a:rPr lang="en-GB" sz="2000" dirty="0" smtClean="0">
                <a:latin typeface="Arial" panose="020B0604020202020204" pitchFamily="34" charset="0"/>
                <a:cs typeface="Arial" panose="020B0604020202020204" pitchFamily="34" charset="0"/>
              </a:rPr>
              <a:t>need.  </a:t>
            </a:r>
            <a:r>
              <a:rPr lang="en-GB" sz="2000" dirty="0">
                <a:latin typeface="Arial" panose="020B0604020202020204" pitchFamily="34" charset="0"/>
                <a:cs typeface="Arial" panose="020B0604020202020204" pitchFamily="34" charset="0"/>
              </a:rPr>
              <a:t>(Van Wassenhove 2006</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As a consequence, it would be useful identify each of the different phases that constitute the overall logistics process to provide a better guide for potential improvements. In the next section, therefore, the typical stages of an emergency supply chain are described.</a:t>
            </a:r>
          </a:p>
        </p:txBody>
      </p:sp>
    </p:spTree>
    <p:extLst>
      <p:ext uri="{BB962C8B-B14F-4D97-AF65-F5344CB8AC3E}">
        <p14:creationId xmlns:p14="http://schemas.microsoft.com/office/powerpoint/2010/main" val="37874167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640"/>
            <a:ext cx="9144000" cy="6192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830722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0"/>
            <a:ext cx="8856984" cy="6247864"/>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Since disaster relief efforts are characterized by considerable uncertainty and complexity, they need to be properly managed in order to address and implement better responses. </a:t>
            </a:r>
            <a:endParaRPr lang="en-GB" sz="2000" dirty="0" smtClean="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Thus</a:t>
            </a:r>
            <a:r>
              <a:rPr lang="en-GB" sz="2000" dirty="0">
                <a:latin typeface="Arial" panose="020B0604020202020204" pitchFamily="34" charset="0"/>
                <a:cs typeface="Arial" panose="020B0604020202020204" pitchFamily="34" charset="0"/>
              </a:rPr>
              <a:t>, disaster management is a key factor that drives successful execution of relief efforts, and it begins with strategic process </a:t>
            </a:r>
            <a:r>
              <a:rPr lang="en-GB" sz="2000" dirty="0" smtClean="0">
                <a:latin typeface="Arial" panose="020B0604020202020204" pitchFamily="34" charset="0"/>
                <a:cs typeface="Arial" panose="020B0604020202020204" pitchFamily="34" charset="0"/>
              </a:rPr>
              <a:t>design. </a:t>
            </a:r>
            <a:r>
              <a:rPr lang="en-GB" sz="2000" dirty="0">
                <a:latin typeface="Arial" panose="020B0604020202020204" pitchFamily="34" charset="0"/>
                <a:cs typeface="Arial" panose="020B0604020202020204" pitchFamily="34" charset="0"/>
              </a:rPr>
              <a:t>(Tomasini and Van Wassenhove 2009</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Disaster management is often described as a process composed of several stages, even though there is disagreement among authors as to the structure and nomenclature of the stages (Kovács and Spens 2007, 2009; Altay and Green 2006; Pettit and Beresford 2005; Van Wassenhove 2006; Lee and Zbinden 2003; Thomas 2003; Cottrill 2002; Nisha de Silva 2001; Long 1997). </a:t>
            </a:r>
            <a:endParaRPr lang="en-GB" sz="2000" dirty="0" smtClean="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However</a:t>
            </a:r>
            <a:r>
              <a:rPr lang="en-GB" sz="2000" dirty="0">
                <a:latin typeface="Arial" panose="020B0604020202020204" pitchFamily="34" charset="0"/>
                <a:cs typeface="Arial" panose="020B0604020202020204" pitchFamily="34" charset="0"/>
              </a:rPr>
              <a:t>, for the most part, the literature concurs on the existence of the following phases:</a:t>
            </a:r>
          </a:p>
          <a:p>
            <a:pPr algn="just"/>
            <a:r>
              <a:rPr lang="en-GB" sz="2000" dirty="0">
                <a:latin typeface="Arial" panose="020B0604020202020204" pitchFamily="34" charset="0"/>
                <a:cs typeface="Arial" panose="020B0604020202020204" pitchFamily="34" charset="0"/>
              </a:rPr>
              <a:t>• Mitigation;</a:t>
            </a:r>
          </a:p>
          <a:p>
            <a:pPr algn="just"/>
            <a:r>
              <a:rPr lang="en-GB" sz="2000" dirty="0">
                <a:latin typeface="Arial" panose="020B0604020202020204" pitchFamily="34" charset="0"/>
                <a:cs typeface="Arial" panose="020B0604020202020204" pitchFamily="34" charset="0"/>
              </a:rPr>
              <a:t>• Preparation;</a:t>
            </a:r>
          </a:p>
          <a:p>
            <a:pPr algn="just"/>
            <a:r>
              <a:rPr lang="en-GB" sz="2000" dirty="0">
                <a:latin typeface="Arial" panose="020B0604020202020204" pitchFamily="34" charset="0"/>
                <a:cs typeface="Arial" panose="020B0604020202020204" pitchFamily="34" charset="0"/>
              </a:rPr>
              <a:t>• Response;</a:t>
            </a:r>
          </a:p>
          <a:p>
            <a:pPr algn="just"/>
            <a:r>
              <a:rPr lang="en-GB" sz="2000" dirty="0">
                <a:latin typeface="Arial" panose="020B0604020202020204" pitchFamily="34" charset="0"/>
                <a:cs typeface="Arial" panose="020B0604020202020204" pitchFamily="34" charset="0"/>
              </a:rPr>
              <a:t>• Reconstruction.</a:t>
            </a:r>
          </a:p>
        </p:txBody>
      </p:sp>
    </p:spTree>
    <p:extLst>
      <p:ext uri="{BB962C8B-B14F-4D97-AF65-F5344CB8AC3E}">
        <p14:creationId xmlns:p14="http://schemas.microsoft.com/office/powerpoint/2010/main" val="38564749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6632"/>
            <a:ext cx="9144000" cy="6247864"/>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These four phases constitute the disaster management cycle. With the focus on logistics and supply chain management, the process that involves logisticians mainly concerns the preparation, response and reconstruction; together these constitute humanitarian logistics </a:t>
            </a:r>
            <a:r>
              <a:rPr lang="en-GB" sz="2000" dirty="0" smtClean="0">
                <a:latin typeface="Arial" panose="020B0604020202020204" pitchFamily="34" charset="0"/>
                <a:cs typeface="Arial" panose="020B0604020202020204" pitchFamily="34" charset="0"/>
              </a:rPr>
              <a:t>stream.</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mitigation phase refers to laws and mechanisms that reduce social vulnerability</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These are issues that relate to the responsibilities of governments and do not involve the direct participation of logisticians</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The preparation phase refers to various operations that occur during the period before a disaster strikes. This phase incorporates the strategies put into place that allow the implementation of a successful operational response. This phase is crucial because it is the one in which the physical network design, information </a:t>
            </a:r>
            <a:r>
              <a:rPr lang="en-GB" sz="2000" dirty="0" smtClean="0">
                <a:latin typeface="Arial" panose="020B0604020202020204" pitchFamily="34" charset="0"/>
                <a:cs typeface="Arial" panose="020B0604020202020204" pitchFamily="34" charset="0"/>
              </a:rPr>
              <a:t>and communications </a:t>
            </a:r>
            <a:r>
              <a:rPr lang="en-GB" sz="2000" dirty="0">
                <a:latin typeface="Arial" panose="020B0604020202020204" pitchFamily="34" charset="0"/>
                <a:cs typeface="Arial" panose="020B0604020202020204" pitchFamily="34" charset="0"/>
              </a:rPr>
              <a:t>technology systems, and the bases for collaboration are developed</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The aim of this stage is to avoid the gravest possible consequences of </a:t>
            </a:r>
            <a:r>
              <a:rPr lang="en-GB" sz="2000" dirty="0" smtClean="0">
                <a:latin typeface="Arial" panose="020B0604020202020204" pitchFamily="34" charset="0"/>
                <a:cs typeface="Arial" panose="020B0604020202020204" pitchFamily="34" charset="0"/>
              </a:rPr>
              <a:t>a disaster</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6454575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332656"/>
            <a:ext cx="8856984" cy="6186309"/>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This phase also incorporates the efforts that are made between disasters </a:t>
            </a:r>
            <a:r>
              <a:rPr lang="en-GB" dirty="0" smtClean="0">
                <a:latin typeface="Arial" panose="020B0604020202020204" pitchFamily="34" charset="0"/>
                <a:cs typeface="Arial" panose="020B0604020202020204" pitchFamily="34" charset="0"/>
              </a:rPr>
              <a:t>in learning </a:t>
            </a:r>
            <a:r>
              <a:rPr lang="en-GB" dirty="0">
                <a:latin typeface="Arial" panose="020B0604020202020204" pitchFamily="34" charset="0"/>
                <a:cs typeface="Arial" panose="020B0604020202020204" pitchFamily="34" charset="0"/>
              </a:rPr>
              <a:t>and adapting from past experiences so as to meet new challenges</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response phase refers to the various operations that are instantly </a:t>
            </a:r>
            <a:r>
              <a:rPr lang="en-GB" dirty="0" smtClean="0">
                <a:latin typeface="Arial" panose="020B0604020202020204" pitchFamily="34" charset="0"/>
                <a:cs typeface="Arial" panose="020B0604020202020204" pitchFamily="34" charset="0"/>
              </a:rPr>
              <a:t>implemented after </a:t>
            </a:r>
            <a:r>
              <a:rPr lang="en-GB" dirty="0">
                <a:latin typeface="Arial" panose="020B0604020202020204" pitchFamily="34" charset="0"/>
                <a:cs typeface="Arial" panose="020B0604020202020204" pitchFamily="34" charset="0"/>
              </a:rPr>
              <a:t>a disaster occurs. This phase has two main objectives; they </a:t>
            </a:r>
            <a:r>
              <a:rPr lang="en-GB" dirty="0" smtClean="0">
                <a:latin typeface="Arial" panose="020B0604020202020204" pitchFamily="34" charset="0"/>
                <a:cs typeface="Arial" panose="020B0604020202020204" pitchFamily="34" charset="0"/>
              </a:rPr>
              <a:t>are consecutive </a:t>
            </a:r>
            <a:r>
              <a:rPr lang="en-GB" dirty="0">
                <a:latin typeface="Arial" panose="020B0604020202020204" pitchFamily="34" charset="0"/>
                <a:cs typeface="Arial" panose="020B0604020202020204" pitchFamily="34" charset="0"/>
              </a:rPr>
              <a:t>and constitute two sub-phases (Cozzolino et al. 2012</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 The first objective is to immediately respond by activating the ‘‘silent network</a:t>
            </a:r>
            <a:r>
              <a:rPr lang="en-GB" dirty="0" smtClean="0">
                <a:latin typeface="Arial" panose="020B0604020202020204" pitchFamily="34" charset="0"/>
                <a:cs typeface="Arial" panose="020B0604020202020204" pitchFamily="34" charset="0"/>
              </a:rPr>
              <a:t>’’ or </a:t>
            </a:r>
            <a:r>
              <a:rPr lang="en-GB" dirty="0">
                <a:latin typeface="Arial" panose="020B0604020202020204" pitchFamily="34" charset="0"/>
                <a:cs typeface="Arial" panose="020B0604020202020204" pitchFamily="34" charset="0"/>
              </a:rPr>
              <a:t>‘‘temporary networks,’’ as defined by Jahre et al. (2009); this is the </a:t>
            </a:r>
            <a:r>
              <a:rPr lang="en-GB" dirty="0" smtClean="0">
                <a:latin typeface="Arial" panose="020B0604020202020204" pitchFamily="34" charset="0"/>
                <a:cs typeface="Arial" panose="020B0604020202020204" pitchFamily="34" charset="0"/>
              </a:rPr>
              <a:t>immediate-response.</a:t>
            </a:r>
          </a:p>
          <a:p>
            <a:pPr algn="just"/>
            <a:endParaRPr lang="en-GB" dirty="0" smtClean="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The second objective is to restore in the shortest time possible the basic services</a:t>
            </a:r>
          </a:p>
          <a:p>
            <a:pPr algn="just"/>
            <a:r>
              <a:rPr lang="en-GB" dirty="0">
                <a:latin typeface="Arial" panose="020B0604020202020204" pitchFamily="34" charset="0"/>
                <a:cs typeface="Arial" panose="020B0604020202020204" pitchFamily="34" charset="0"/>
              </a:rPr>
              <a:t>and delivery of goods to the highest possible number of beneficiaries; this is the</a:t>
            </a:r>
          </a:p>
          <a:p>
            <a:pPr algn="just"/>
            <a:r>
              <a:rPr lang="en-GB" dirty="0" smtClean="0">
                <a:latin typeface="Arial" panose="020B0604020202020204" pitchFamily="34" charset="0"/>
                <a:cs typeface="Arial" panose="020B0604020202020204" pitchFamily="34" charset="0"/>
              </a:rPr>
              <a:t>Restore phase.</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the response stage, coordination and collaboration among all the </a:t>
            </a:r>
            <a:r>
              <a:rPr lang="en-GB" dirty="0" smtClean="0">
                <a:latin typeface="Arial" panose="020B0604020202020204" pitchFamily="34" charset="0"/>
                <a:cs typeface="Arial" panose="020B0604020202020204" pitchFamily="34" charset="0"/>
              </a:rPr>
              <a:t>actors involved </a:t>
            </a:r>
            <a:r>
              <a:rPr lang="en-GB" dirty="0">
                <a:latin typeface="Arial" panose="020B0604020202020204" pitchFamily="34" charset="0"/>
                <a:cs typeface="Arial" panose="020B0604020202020204" pitchFamily="34" charset="0"/>
              </a:rPr>
              <a:t>in the humanitarian emergency deserve particular </a:t>
            </a:r>
            <a:r>
              <a:rPr lang="en-GB" dirty="0" smtClean="0">
                <a:latin typeface="Arial" panose="020B0604020202020204" pitchFamily="34" charset="0"/>
                <a:cs typeface="Arial" panose="020B0604020202020204" pitchFamily="34" charset="0"/>
              </a:rPr>
              <a:t>attention. </a:t>
            </a:r>
            <a:r>
              <a:rPr lang="en-GB" dirty="0">
                <a:latin typeface="Arial" panose="020B0604020202020204" pitchFamily="34" charset="0"/>
                <a:cs typeface="Arial" panose="020B0604020202020204" pitchFamily="34" charset="0"/>
              </a:rPr>
              <a:t>Connections to feasible donors, suppliers, NGOs, and </a:t>
            </a:r>
            <a:r>
              <a:rPr lang="en-GB" dirty="0" smtClean="0">
                <a:latin typeface="Arial" panose="020B0604020202020204" pitchFamily="34" charset="0"/>
                <a:cs typeface="Arial" panose="020B0604020202020204" pitchFamily="34" charset="0"/>
              </a:rPr>
              <a:t>other partners </a:t>
            </a:r>
            <a:r>
              <a:rPr lang="en-GB" dirty="0">
                <a:latin typeface="Arial" panose="020B0604020202020204" pitchFamily="34" charset="0"/>
                <a:cs typeface="Arial" panose="020B0604020202020204" pitchFamily="34" charset="0"/>
              </a:rPr>
              <a:t>are made in the first phase, but they are not activated until the </a:t>
            </a:r>
            <a:r>
              <a:rPr lang="en-GB" dirty="0" smtClean="0">
                <a:latin typeface="Arial" panose="020B0604020202020204" pitchFamily="34" charset="0"/>
                <a:cs typeface="Arial" panose="020B0604020202020204" pitchFamily="34" charset="0"/>
              </a:rPr>
              <a:t>catastrophic event </a:t>
            </a:r>
            <a:r>
              <a:rPr lang="en-GB" dirty="0">
                <a:latin typeface="Arial" panose="020B0604020202020204" pitchFamily="34" charset="0"/>
                <a:cs typeface="Arial" panose="020B0604020202020204" pitchFamily="34" charset="0"/>
              </a:rPr>
              <a:t>takes place</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Then</a:t>
            </a:r>
            <a:r>
              <a:rPr lang="en-GB" dirty="0">
                <a:latin typeface="Arial" panose="020B0604020202020204" pitchFamily="34" charset="0"/>
                <a:cs typeface="Arial" panose="020B0604020202020204" pitchFamily="34" charset="0"/>
              </a:rPr>
              <a:t>, all the actors involved operate as quickly as possible: </a:t>
            </a:r>
            <a:r>
              <a:rPr lang="en-GB" dirty="0" smtClean="0">
                <a:latin typeface="Arial" panose="020B0604020202020204" pitchFamily="34" charset="0"/>
                <a:cs typeface="Arial" panose="020B0604020202020204" pitchFamily="34" charset="0"/>
              </a:rPr>
              <a:t>at the </a:t>
            </a:r>
            <a:r>
              <a:rPr lang="en-GB" dirty="0">
                <a:latin typeface="Arial" panose="020B0604020202020204" pitchFamily="34" charset="0"/>
                <a:cs typeface="Arial" panose="020B0604020202020204" pitchFamily="34" charset="0"/>
              </a:rPr>
              <a:t>start, speed—at any cost—is of the essence, and the first 72 h are crucial </a:t>
            </a:r>
            <a:r>
              <a:rPr lang="en-GB" dirty="0" smtClean="0">
                <a:latin typeface="Arial" panose="020B0604020202020204" pitchFamily="34" charset="0"/>
                <a:cs typeface="Arial" panose="020B0604020202020204" pitchFamily="34" charset="0"/>
              </a:rPr>
              <a:t>. (Van Wassenhove </a:t>
            </a:r>
            <a:r>
              <a:rPr lang="en-GB" dirty="0">
                <a:latin typeface="Arial" panose="020B0604020202020204" pitchFamily="34" charset="0"/>
                <a:cs typeface="Arial" panose="020B0604020202020204" pitchFamily="34" charset="0"/>
              </a:rPr>
              <a:t>2006).</a:t>
            </a:r>
          </a:p>
        </p:txBody>
      </p:sp>
    </p:spTree>
    <p:extLst>
      <p:ext uri="{BB962C8B-B14F-4D97-AF65-F5344CB8AC3E}">
        <p14:creationId xmlns:p14="http://schemas.microsoft.com/office/powerpoint/2010/main" val="42422383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16633"/>
            <a:ext cx="8424936"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24659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305342"/>
            <a:ext cx="8064896" cy="3785652"/>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The reconstruction phase refers to different operations in the aftermath of </a:t>
            </a:r>
            <a:r>
              <a:rPr lang="en-GB" sz="2000" dirty="0" smtClean="0">
                <a:latin typeface="Arial" panose="020B0604020202020204" pitchFamily="34" charset="0"/>
                <a:cs typeface="Arial" panose="020B0604020202020204" pitchFamily="34" charset="0"/>
              </a:rPr>
              <a:t>a disaster</a:t>
            </a:r>
            <a:r>
              <a:rPr lang="en-GB" sz="2000" dirty="0">
                <a:latin typeface="Arial" panose="020B0604020202020204" pitchFamily="34" charset="0"/>
                <a:cs typeface="Arial" panose="020B0604020202020204" pitchFamily="34" charset="0"/>
              </a:rPr>
              <a:t>. It involves rehabilitation, and this phase aims to address the problem </a:t>
            </a:r>
            <a:r>
              <a:rPr lang="en-GB" sz="2000" dirty="0" smtClean="0">
                <a:latin typeface="Arial" panose="020B0604020202020204" pitchFamily="34" charset="0"/>
                <a:cs typeface="Arial" panose="020B0604020202020204" pitchFamily="34" charset="0"/>
              </a:rPr>
              <a:t>from a </a:t>
            </a:r>
            <a:r>
              <a:rPr lang="en-GB" sz="2000" dirty="0">
                <a:latin typeface="Arial" panose="020B0604020202020204" pitchFamily="34" charset="0"/>
                <a:cs typeface="Arial" panose="020B0604020202020204" pitchFamily="34" charset="0"/>
              </a:rPr>
              <a:t>long-term perspective. The effects of a disaster can continue for a long period </a:t>
            </a:r>
            <a:r>
              <a:rPr lang="en-GB" sz="2000" dirty="0" smtClean="0">
                <a:latin typeface="Arial" panose="020B0604020202020204" pitchFamily="34" charset="0"/>
                <a:cs typeface="Arial" panose="020B0604020202020204" pitchFamily="34" charset="0"/>
              </a:rPr>
              <a:t>of time</a:t>
            </a:r>
            <a:r>
              <a:rPr lang="en-GB" sz="2000" dirty="0">
                <a:latin typeface="Arial" panose="020B0604020202020204" pitchFamily="34" charset="0"/>
                <a:cs typeface="Arial" panose="020B0604020202020204" pitchFamily="34" charset="0"/>
              </a:rPr>
              <a:t>, and they have severe consequences on the affected population</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In addition, disasters </a:t>
            </a:r>
            <a:r>
              <a:rPr lang="en-GB" sz="2000" dirty="0">
                <a:latin typeface="Arial" panose="020B0604020202020204" pitchFamily="34" charset="0"/>
                <a:cs typeface="Arial" panose="020B0604020202020204" pitchFamily="34" charset="0"/>
              </a:rPr>
              <a:t>can also have long-term effects on the management of companies. </a:t>
            </a:r>
            <a:endParaRPr lang="en-GB" sz="2000" dirty="0" smtClean="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For example</a:t>
            </a:r>
            <a:r>
              <a:rPr lang="en-GB" sz="2000" dirty="0">
                <a:latin typeface="Arial" panose="020B0604020202020204" pitchFamily="34" charset="0"/>
                <a:cs typeface="Arial" panose="020B0604020202020204" pitchFamily="34" charset="0"/>
              </a:rPr>
              <a:t>, immediately after a disaster, transportation companies may undergo </a:t>
            </a:r>
            <a:r>
              <a:rPr lang="en-GB" sz="2000" dirty="0" smtClean="0">
                <a:latin typeface="Arial" panose="020B0604020202020204" pitchFamily="34" charset="0"/>
                <a:cs typeface="Arial" panose="020B0604020202020204" pitchFamily="34" charset="0"/>
              </a:rPr>
              <a:t>a modal </a:t>
            </a:r>
            <a:r>
              <a:rPr lang="en-GB" sz="2000" dirty="0">
                <a:latin typeface="Arial" panose="020B0604020202020204" pitchFamily="34" charset="0"/>
                <a:cs typeface="Arial" panose="020B0604020202020204" pitchFamily="34" charset="0"/>
              </a:rPr>
              <a:t>shift from road to rail that prevails long after the occurrence of the </a:t>
            </a:r>
            <a:r>
              <a:rPr lang="en-GB" sz="2000" dirty="0" smtClean="0">
                <a:latin typeface="Arial" panose="020B0604020202020204" pitchFamily="34" charset="0"/>
                <a:cs typeface="Arial" panose="020B0604020202020204" pitchFamily="34" charset="0"/>
              </a:rPr>
              <a:t>disaster. (Kovács </a:t>
            </a:r>
            <a:r>
              <a:rPr lang="en-GB" sz="2000" dirty="0">
                <a:latin typeface="Arial" panose="020B0604020202020204" pitchFamily="34" charset="0"/>
                <a:cs typeface="Arial" panose="020B0604020202020204" pitchFamily="34" charset="0"/>
              </a:rPr>
              <a:t>and Spens 2007).</a:t>
            </a:r>
          </a:p>
        </p:txBody>
      </p:sp>
    </p:spTree>
    <p:extLst>
      <p:ext uri="{BB962C8B-B14F-4D97-AF65-F5344CB8AC3E}">
        <p14:creationId xmlns:p14="http://schemas.microsoft.com/office/powerpoint/2010/main" val="24958418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88640"/>
            <a:ext cx="8784976" cy="6186309"/>
          </a:xfrm>
          <a:prstGeom prst="rect">
            <a:avLst/>
          </a:prstGeom>
        </p:spPr>
        <p:txBody>
          <a:bodyPr wrap="square">
            <a:spAutoFit/>
          </a:bodyPr>
          <a:lstStyle/>
          <a:p>
            <a:pPr algn="just"/>
            <a:r>
              <a:rPr lang="en-GB" dirty="0">
                <a:latin typeface="Arial" panose="020B0604020202020204" pitchFamily="34" charset="0"/>
                <a:cs typeface="Arial" panose="020B0604020202020204" pitchFamily="34" charset="0"/>
              </a:rPr>
              <a:t>With regard to humanitarian logistics stream, it is interesting that the </a:t>
            </a:r>
            <a:r>
              <a:rPr lang="en-GB" dirty="0" smtClean="0">
                <a:latin typeface="Arial" panose="020B0604020202020204" pitchFamily="34" charset="0"/>
                <a:cs typeface="Arial" panose="020B0604020202020204" pitchFamily="34" charset="0"/>
              </a:rPr>
              <a:t>transition between </a:t>
            </a:r>
            <a:r>
              <a:rPr lang="en-GB" dirty="0">
                <a:latin typeface="Arial" panose="020B0604020202020204" pitchFamily="34" charset="0"/>
                <a:cs typeface="Arial" panose="020B0604020202020204" pitchFamily="34" charset="0"/>
              </a:rPr>
              <a:t>the stages involves the shift in focus from speed to cost reduction in </a:t>
            </a:r>
            <a:r>
              <a:rPr lang="en-GB" dirty="0" smtClean="0">
                <a:latin typeface="Arial" panose="020B0604020202020204" pitchFamily="34" charset="0"/>
                <a:cs typeface="Arial" panose="020B0604020202020204" pitchFamily="34" charset="0"/>
              </a:rPr>
              <a:t>terms of </a:t>
            </a:r>
            <a:r>
              <a:rPr lang="en-GB" dirty="0">
                <a:latin typeface="Arial" panose="020B0604020202020204" pitchFamily="34" charset="0"/>
                <a:cs typeface="Arial" panose="020B0604020202020204" pitchFamily="34" charset="0"/>
              </a:rPr>
              <a:t>operational performance (Tomasini and Van </a:t>
            </a:r>
            <a:r>
              <a:rPr lang="en-GB" dirty="0" smtClean="0">
                <a:latin typeface="Arial" panose="020B0604020202020204" pitchFamily="34" charset="0"/>
                <a:cs typeface="Arial" panose="020B0604020202020204" pitchFamily="34" charset="0"/>
              </a:rPr>
              <a:t>Wassenhove </a:t>
            </a:r>
            <a:r>
              <a:rPr lang="en-GB" dirty="0">
                <a:latin typeface="Arial" panose="020B0604020202020204" pitchFamily="34" charset="0"/>
                <a:cs typeface="Arial" panose="020B0604020202020204" pitchFamily="34" charset="0"/>
              </a:rPr>
              <a:t>2009b</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Each </a:t>
            </a:r>
            <a:r>
              <a:rPr lang="en-GB" dirty="0">
                <a:latin typeface="Arial" panose="020B0604020202020204" pitchFamily="34" charset="0"/>
                <a:cs typeface="Arial" panose="020B0604020202020204" pitchFamily="34" charset="0"/>
              </a:rPr>
              <a:t>stage </a:t>
            </a:r>
            <a:r>
              <a:rPr lang="en-GB" dirty="0" smtClean="0">
                <a:latin typeface="Arial" panose="020B0604020202020204" pitchFamily="34" charset="0"/>
                <a:cs typeface="Arial" panose="020B0604020202020204" pitchFamily="34" charset="0"/>
              </a:rPr>
              <a:t>of the </a:t>
            </a:r>
            <a:r>
              <a:rPr lang="en-GB" dirty="0">
                <a:latin typeface="Arial" panose="020B0604020202020204" pitchFamily="34" charset="0"/>
                <a:cs typeface="Arial" panose="020B0604020202020204" pitchFamily="34" charset="0"/>
              </a:rPr>
              <a:t>process has a specific objective that can be achieved through the application </a:t>
            </a:r>
            <a:r>
              <a:rPr lang="en-GB" dirty="0" smtClean="0">
                <a:latin typeface="Arial" panose="020B0604020202020204" pitchFamily="34" charset="0"/>
                <a:cs typeface="Arial" panose="020B0604020202020204" pitchFamily="34" charset="0"/>
              </a:rPr>
              <a:t>of two </a:t>
            </a:r>
            <a:r>
              <a:rPr lang="en-GB" dirty="0">
                <a:latin typeface="Arial" panose="020B0604020202020204" pitchFamily="34" charset="0"/>
                <a:cs typeface="Arial" panose="020B0604020202020204" pitchFamily="34" charset="0"/>
              </a:rPr>
              <a:t>supply chain principles: agility and leanness (Cozzolino et al. 2012</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Agility is usually defined as the ability to respond to unexpected changes (</a:t>
            </a:r>
            <a:r>
              <a:rPr lang="en-GB" dirty="0" smtClean="0">
                <a:latin typeface="Arial" panose="020B0604020202020204" pitchFamily="34" charset="0"/>
                <a:cs typeface="Arial" panose="020B0604020202020204" pitchFamily="34" charset="0"/>
              </a:rPr>
              <a:t>Sheffi 2005</a:t>
            </a:r>
            <a:r>
              <a:rPr lang="en-GB" dirty="0">
                <a:latin typeface="Arial" panose="020B0604020202020204" pitchFamily="34" charset="0"/>
                <a:cs typeface="Arial" panose="020B0604020202020204" pitchFamily="34" charset="0"/>
              </a:rPr>
              <a:t>) when an unpredictable demand is combined with short lead times (</a:t>
            </a:r>
            <a:r>
              <a:rPr lang="en-GB" dirty="0" smtClean="0">
                <a:latin typeface="Arial" panose="020B0604020202020204" pitchFamily="34" charset="0"/>
                <a:cs typeface="Arial" panose="020B0604020202020204" pitchFamily="34" charset="0"/>
              </a:rPr>
              <a:t>Christopher 2005</a:t>
            </a:r>
            <a:r>
              <a:rPr lang="en-GB" dirty="0">
                <a:latin typeface="Arial" panose="020B0604020202020204" pitchFamily="34" charset="0"/>
                <a:cs typeface="Arial" panose="020B0604020202020204" pitchFamily="34" charset="0"/>
              </a:rPr>
              <a:t>). Leanness usually refers to doing more and better with less </a:t>
            </a:r>
            <a:r>
              <a:rPr lang="en-GB" dirty="0" smtClean="0">
                <a:latin typeface="Arial" panose="020B0604020202020204" pitchFamily="34" charset="0"/>
                <a:cs typeface="Arial" panose="020B0604020202020204" pitchFamily="34" charset="0"/>
              </a:rPr>
              <a:t>when demand </a:t>
            </a:r>
            <a:r>
              <a:rPr lang="en-GB" dirty="0">
                <a:latin typeface="Arial" panose="020B0604020202020204" pitchFamily="34" charset="0"/>
                <a:cs typeface="Arial" panose="020B0604020202020204" pitchFamily="34" charset="0"/>
              </a:rPr>
              <a:t>is relatively stable and predictable (Childerhouse and Towill 2000</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Briefly, while agility focuses on effectiveness and speed, leanness focuses </a:t>
            </a:r>
            <a:r>
              <a:rPr lang="en-GB" dirty="0" smtClean="0">
                <a:latin typeface="Arial" panose="020B0604020202020204" pitchFamily="34" charset="0"/>
                <a:cs typeface="Arial" panose="020B0604020202020204" pitchFamily="34" charset="0"/>
              </a:rPr>
              <a:t>on efficiency </a:t>
            </a:r>
            <a:r>
              <a:rPr lang="en-GB" dirty="0">
                <a:latin typeface="Arial" panose="020B0604020202020204" pitchFamily="34" charset="0"/>
                <a:cs typeface="Arial" panose="020B0604020202020204" pitchFamily="34" charset="0"/>
              </a:rPr>
              <a:t>and cost saving (Charles et al. 2010; Scholten et al. 2010; Kovács </a:t>
            </a:r>
            <a:r>
              <a:rPr lang="en-GB" dirty="0" smtClean="0">
                <a:latin typeface="Arial" panose="020B0604020202020204" pitchFamily="34" charset="0"/>
                <a:cs typeface="Arial" panose="020B0604020202020204" pitchFamily="34" charset="0"/>
              </a:rPr>
              <a:t>and Spens </a:t>
            </a:r>
            <a:r>
              <a:rPr lang="en-GB" dirty="0">
                <a:latin typeface="Arial" panose="020B0604020202020204" pitchFamily="34" charset="0"/>
                <a:cs typeface="Arial" panose="020B0604020202020204" pitchFamily="34" charset="0"/>
              </a:rPr>
              <a:t>2009; Pettit and Beresford 2009; Taylor and Pettit 2009; Oloruntoba </a:t>
            </a:r>
            <a:r>
              <a:rPr lang="en-GB" dirty="0" smtClean="0">
                <a:latin typeface="Arial" panose="020B0604020202020204" pitchFamily="34" charset="0"/>
                <a:cs typeface="Arial" panose="020B0604020202020204" pitchFamily="34" charset="0"/>
              </a:rPr>
              <a:t>and Grey </a:t>
            </a:r>
            <a:r>
              <a:rPr lang="en-GB" dirty="0">
                <a:latin typeface="Arial" panose="020B0604020202020204" pitchFamily="34" charset="0"/>
                <a:cs typeface="Arial" panose="020B0604020202020204" pitchFamily="34" charset="0"/>
              </a:rPr>
              <a:t>2006; Narasimhan et al. 2006; Christopher 2005; Sheffi 2005; Aitken et </a:t>
            </a:r>
            <a:r>
              <a:rPr lang="en-GB" dirty="0" smtClean="0">
                <a:latin typeface="Arial" panose="020B0604020202020204" pitchFamily="34" charset="0"/>
                <a:cs typeface="Arial" panose="020B0604020202020204" pitchFamily="34" charset="0"/>
              </a:rPr>
              <a:t>al. 2002</a:t>
            </a:r>
            <a:r>
              <a:rPr lang="en-GB" dirty="0">
                <a:latin typeface="Arial" panose="020B0604020202020204" pitchFamily="34" charset="0"/>
                <a:cs typeface="Arial" panose="020B0604020202020204" pitchFamily="34" charset="0"/>
              </a:rPr>
              <a:t>; Towill and Christopher 2002; Christopher and Towill 2001; </a:t>
            </a:r>
            <a:r>
              <a:rPr lang="en-GB" dirty="0" smtClean="0">
                <a:latin typeface="Arial" panose="020B0604020202020204" pitchFamily="34" charset="0"/>
                <a:cs typeface="Arial" panose="020B0604020202020204" pitchFamily="34" charset="0"/>
              </a:rPr>
              <a:t>Childerhouse and </a:t>
            </a:r>
            <a:r>
              <a:rPr lang="en-GB" dirty="0">
                <a:latin typeface="Arial" panose="020B0604020202020204" pitchFamily="34" charset="0"/>
                <a:cs typeface="Arial" panose="020B0604020202020204" pitchFamily="34" charset="0"/>
              </a:rPr>
              <a:t>Towill 2000; Mason-Jones et al. 2000; Naylor et al. 1999</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In </a:t>
            </a:r>
            <a:r>
              <a:rPr lang="en-GB" dirty="0">
                <a:latin typeface="Arial" panose="020B0604020202020204" pitchFamily="34" charset="0"/>
                <a:cs typeface="Arial" panose="020B0604020202020204" pitchFamily="34" charset="0"/>
              </a:rPr>
              <a:t>consideration </a:t>
            </a:r>
            <a:r>
              <a:rPr lang="en-GB" dirty="0" smtClean="0">
                <a:latin typeface="Arial" panose="020B0604020202020204" pitchFamily="34" charset="0"/>
                <a:cs typeface="Arial" panose="020B0604020202020204" pitchFamily="34" charset="0"/>
              </a:rPr>
              <a:t>of their </a:t>
            </a:r>
            <a:r>
              <a:rPr lang="en-GB" dirty="0">
                <a:latin typeface="Arial" panose="020B0604020202020204" pitchFamily="34" charset="0"/>
                <a:cs typeface="Arial" panose="020B0604020202020204" pitchFamily="34" charset="0"/>
              </a:rPr>
              <a:t>specific objectives, agility and leanness may be applied to the stages </a:t>
            </a:r>
            <a:r>
              <a:rPr lang="en-GB" dirty="0" smtClean="0">
                <a:latin typeface="Arial" panose="020B0604020202020204" pitchFamily="34" charset="0"/>
                <a:cs typeface="Arial" panose="020B0604020202020204" pitchFamily="34" charset="0"/>
              </a:rPr>
              <a:t>of humanitarian </a:t>
            </a:r>
            <a:r>
              <a:rPr lang="en-GB" dirty="0">
                <a:latin typeface="Arial" panose="020B0604020202020204" pitchFamily="34" charset="0"/>
                <a:cs typeface="Arial" panose="020B0604020202020204" pitchFamily="34" charset="0"/>
              </a:rPr>
              <a:t>logistics.</a:t>
            </a:r>
          </a:p>
        </p:txBody>
      </p:sp>
    </p:spTree>
    <p:extLst>
      <p:ext uri="{BB962C8B-B14F-4D97-AF65-F5344CB8AC3E}">
        <p14:creationId xmlns:p14="http://schemas.microsoft.com/office/powerpoint/2010/main" val="195106247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028343"/>
            <a:ext cx="8352928" cy="4093428"/>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In humanitarian supply chains, effectiveness ensures that we save time, and </a:t>
            </a:r>
            <a:r>
              <a:rPr lang="en-GB" sz="2000" dirty="0" smtClean="0">
                <a:latin typeface="Arial" panose="020B0604020202020204" pitchFamily="34" charset="0"/>
                <a:cs typeface="Arial" panose="020B0604020202020204" pitchFamily="34" charset="0"/>
              </a:rPr>
              <a:t>time saved </a:t>
            </a:r>
            <a:r>
              <a:rPr lang="en-GB" sz="2000" dirty="0">
                <a:latin typeface="Arial" panose="020B0604020202020204" pitchFamily="34" charset="0"/>
                <a:cs typeface="Arial" panose="020B0604020202020204" pitchFamily="34" charset="0"/>
              </a:rPr>
              <a:t>means more lives saved; efficiency ensures that we save costs, and </a:t>
            </a:r>
            <a:r>
              <a:rPr lang="en-GB" sz="2000" dirty="0" smtClean="0">
                <a:latin typeface="Arial" panose="020B0604020202020204" pitchFamily="34" charset="0"/>
                <a:cs typeface="Arial" panose="020B0604020202020204" pitchFamily="34" charset="0"/>
              </a:rPr>
              <a:t>costs saved </a:t>
            </a:r>
            <a:r>
              <a:rPr lang="en-GB" sz="2000" dirty="0">
                <a:latin typeface="Arial" panose="020B0604020202020204" pitchFamily="34" charset="0"/>
                <a:cs typeface="Arial" panose="020B0604020202020204" pitchFamily="34" charset="0"/>
              </a:rPr>
              <a:t>means more lives helped</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objective of the restoring sub-stage (as part </a:t>
            </a:r>
            <a:r>
              <a:rPr lang="en-GB" sz="2000" dirty="0" smtClean="0">
                <a:latin typeface="Arial" panose="020B0604020202020204" pitchFamily="34" charset="0"/>
                <a:cs typeface="Arial" panose="020B0604020202020204" pitchFamily="34" charset="0"/>
              </a:rPr>
              <a:t>of the </a:t>
            </a:r>
            <a:r>
              <a:rPr lang="en-GB" sz="2000" dirty="0">
                <a:latin typeface="Arial" panose="020B0604020202020204" pitchFamily="34" charset="0"/>
                <a:cs typeface="Arial" panose="020B0604020202020204" pitchFamily="34" charset="0"/>
              </a:rPr>
              <a:t>response phase) is saving as much time as possible, and it can be </a:t>
            </a:r>
            <a:r>
              <a:rPr lang="en-GB" sz="2000" dirty="0" smtClean="0">
                <a:latin typeface="Arial" panose="020B0604020202020204" pitchFamily="34" charset="0"/>
                <a:cs typeface="Arial" panose="020B0604020202020204" pitchFamily="34" charset="0"/>
              </a:rPr>
              <a:t>achieved through </a:t>
            </a:r>
            <a:r>
              <a:rPr lang="en-GB" sz="2000" dirty="0">
                <a:latin typeface="Arial" panose="020B0604020202020204" pitchFamily="34" charset="0"/>
                <a:cs typeface="Arial" panose="020B0604020202020204" pitchFamily="34" charset="0"/>
              </a:rPr>
              <a:t>agility. </a:t>
            </a:r>
            <a:endParaRPr lang="en-GB" sz="2000" dirty="0" smtClean="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objective of the reconstruction phase is saving as many costs as</a:t>
            </a:r>
          </a:p>
          <a:p>
            <a:pPr algn="just"/>
            <a:r>
              <a:rPr lang="en-GB" sz="2000" dirty="0">
                <a:latin typeface="Arial" panose="020B0604020202020204" pitchFamily="34" charset="0"/>
                <a:cs typeface="Arial" panose="020B0604020202020204" pitchFamily="34" charset="0"/>
              </a:rPr>
              <a:t>possible, and it can be achieved through </a:t>
            </a:r>
            <a:r>
              <a:rPr lang="en-GB" sz="2000" dirty="0" smtClean="0">
                <a:latin typeface="Arial" panose="020B0604020202020204" pitchFamily="34" charset="0"/>
                <a:cs typeface="Arial" panose="020B0604020202020204" pitchFamily="34" charset="0"/>
              </a:rPr>
              <a:t>leanness. </a:t>
            </a:r>
            <a:r>
              <a:rPr lang="en-GB" sz="2000" dirty="0">
                <a:latin typeface="Arial" panose="020B0604020202020204" pitchFamily="34" charset="0"/>
                <a:cs typeface="Arial" panose="020B0604020202020204" pitchFamily="34" charset="0"/>
              </a:rPr>
              <a:t>It </a:t>
            </a:r>
            <a:r>
              <a:rPr lang="en-GB" sz="2000" dirty="0" smtClean="0">
                <a:latin typeface="Arial" panose="020B0604020202020204" pitchFamily="34" charset="0"/>
                <a:cs typeface="Arial" panose="020B0604020202020204" pitchFamily="34" charset="0"/>
              </a:rPr>
              <a:t>is through </a:t>
            </a:r>
            <a:r>
              <a:rPr lang="en-GB" sz="2000" dirty="0">
                <a:latin typeface="Arial" panose="020B0604020202020204" pitchFamily="34" charset="0"/>
                <a:cs typeface="Arial" panose="020B0604020202020204" pitchFamily="34" charset="0"/>
              </a:rPr>
              <a:t>preparedness and the immediate response that agility and leanness can </a:t>
            </a:r>
            <a:r>
              <a:rPr lang="en-GB" sz="2000" dirty="0" smtClean="0">
                <a:latin typeface="Arial" panose="020B0604020202020204" pitchFamily="34" charset="0"/>
                <a:cs typeface="Arial" panose="020B0604020202020204" pitchFamily="34" charset="0"/>
              </a:rPr>
              <a:t>be used </a:t>
            </a:r>
            <a:r>
              <a:rPr lang="en-GB" sz="2000" dirty="0">
                <a:latin typeface="Arial" panose="020B0604020202020204" pitchFamily="34" charset="0"/>
                <a:cs typeface="Arial" panose="020B0604020202020204" pitchFamily="34" charset="0"/>
              </a:rPr>
              <a:t>to design and develop processes and procedures to be performed in the </a:t>
            </a:r>
            <a:r>
              <a:rPr lang="en-GB" sz="2000" dirty="0" smtClean="0">
                <a:latin typeface="Arial" panose="020B0604020202020204" pitchFamily="34" charset="0"/>
                <a:cs typeface="Arial" panose="020B0604020202020204" pitchFamily="34" charset="0"/>
              </a:rPr>
              <a:t>following steps</a:t>
            </a:r>
            <a:r>
              <a:rPr lang="en-GB" sz="2000" dirty="0">
                <a:latin typeface="Arial" panose="020B0604020202020204" pitchFamily="34" charset="0"/>
                <a:cs typeface="Arial" panose="020B0604020202020204" pitchFamily="34" charset="0"/>
              </a:rPr>
              <a:t>, restore and reconstruction </a:t>
            </a:r>
          </a:p>
        </p:txBody>
      </p:sp>
    </p:spTree>
    <p:extLst>
      <p:ext uri="{BB962C8B-B14F-4D97-AF65-F5344CB8AC3E}">
        <p14:creationId xmlns:p14="http://schemas.microsoft.com/office/powerpoint/2010/main" val="41031380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474345"/>
            <a:ext cx="7560840" cy="5324535"/>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Governments—host governments, </a:t>
            </a:r>
            <a:r>
              <a:rPr lang="en-GB" sz="2000" dirty="0" smtClean="0">
                <a:latin typeface="Arial" panose="020B0604020202020204" pitchFamily="34" charset="0"/>
                <a:cs typeface="Arial" panose="020B0604020202020204" pitchFamily="34" charset="0"/>
              </a:rPr>
              <a:t>neighbouring </a:t>
            </a:r>
            <a:r>
              <a:rPr lang="en-GB" sz="2000" dirty="0">
                <a:latin typeface="Arial" panose="020B0604020202020204" pitchFamily="34" charset="0"/>
                <a:cs typeface="Arial" panose="020B0604020202020204" pitchFamily="34" charset="0"/>
              </a:rPr>
              <a:t>country governments, and </a:t>
            </a:r>
            <a:r>
              <a:rPr lang="en-GB" sz="2000" dirty="0" smtClean="0">
                <a:latin typeface="Arial" panose="020B0604020202020204" pitchFamily="34" charset="0"/>
                <a:cs typeface="Arial" panose="020B0604020202020204" pitchFamily="34" charset="0"/>
              </a:rPr>
              <a:t>other country </a:t>
            </a:r>
            <a:r>
              <a:rPr lang="en-GB" sz="2000" dirty="0">
                <a:latin typeface="Arial" panose="020B0604020202020204" pitchFamily="34" charset="0"/>
                <a:cs typeface="Arial" panose="020B0604020202020204" pitchFamily="34" charset="0"/>
              </a:rPr>
              <a:t>governments within the international community—are the activators </a:t>
            </a:r>
            <a:r>
              <a:rPr lang="en-GB" sz="2000" dirty="0" smtClean="0">
                <a:latin typeface="Arial" panose="020B0604020202020204" pitchFamily="34" charset="0"/>
                <a:cs typeface="Arial" panose="020B0604020202020204" pitchFamily="34" charset="0"/>
              </a:rPr>
              <a:t>of humanitarian </a:t>
            </a:r>
            <a:r>
              <a:rPr lang="en-GB" sz="2000" dirty="0">
                <a:latin typeface="Arial" panose="020B0604020202020204" pitchFamily="34" charset="0"/>
                <a:cs typeface="Arial" panose="020B0604020202020204" pitchFamily="34" charset="0"/>
              </a:rPr>
              <a:t>logistics stream after a disaster strikes since they have the power </a:t>
            </a:r>
            <a:r>
              <a:rPr lang="en-GB" sz="2000" dirty="0" smtClean="0">
                <a:latin typeface="Arial" panose="020B0604020202020204" pitchFamily="34" charset="0"/>
                <a:cs typeface="Arial" panose="020B0604020202020204" pitchFamily="34" charset="0"/>
              </a:rPr>
              <a:t>to authorize </a:t>
            </a:r>
            <a:r>
              <a:rPr lang="en-GB" sz="2000" dirty="0">
                <a:latin typeface="Arial" panose="020B0604020202020204" pitchFamily="34" charset="0"/>
                <a:cs typeface="Arial" panose="020B0604020202020204" pitchFamily="34" charset="0"/>
              </a:rPr>
              <a:t>operations and mobilize resources</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fact, without the host </a:t>
            </a:r>
            <a:r>
              <a:rPr lang="en-GB" sz="2000" dirty="0" smtClean="0">
                <a:latin typeface="Arial" panose="020B0604020202020204" pitchFamily="34" charset="0"/>
                <a:cs typeface="Arial" panose="020B0604020202020204" pitchFamily="34" charset="0"/>
              </a:rPr>
              <a:t>government authorization</a:t>
            </a:r>
            <a:r>
              <a:rPr lang="en-GB" sz="2000" dirty="0">
                <a:latin typeface="Arial" panose="020B0604020202020204" pitchFamily="34" charset="0"/>
                <a:cs typeface="Arial" panose="020B0604020202020204" pitchFamily="34" charset="0"/>
              </a:rPr>
              <a:t>, no other player—with the exception of national aid agencies and </a:t>
            </a:r>
            <a:r>
              <a:rPr lang="en-GB" sz="2000" dirty="0" smtClean="0">
                <a:latin typeface="Arial" panose="020B0604020202020204" pitchFamily="34" charset="0"/>
                <a:cs typeface="Arial" panose="020B0604020202020204" pitchFamily="34" charset="0"/>
              </a:rPr>
              <a:t>the military—can </a:t>
            </a:r>
            <a:r>
              <a:rPr lang="en-GB" sz="2000" dirty="0">
                <a:latin typeface="Arial" panose="020B0604020202020204" pitchFamily="34" charset="0"/>
                <a:cs typeface="Arial" panose="020B0604020202020204" pitchFamily="34" charset="0"/>
              </a:rPr>
              <a:t>operate in the disaster </a:t>
            </a:r>
            <a:r>
              <a:rPr lang="en-GB" sz="2000" dirty="0" smtClean="0">
                <a:latin typeface="Arial" panose="020B0604020202020204" pitchFamily="34" charset="0"/>
                <a:cs typeface="Arial" panose="020B0604020202020204" pitchFamily="34" charset="0"/>
              </a:rPr>
              <a:t>theatre. </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Host </a:t>
            </a:r>
            <a:r>
              <a:rPr lang="en-GB" sz="2000" dirty="0">
                <a:latin typeface="Arial" panose="020B0604020202020204" pitchFamily="34" charset="0"/>
                <a:cs typeface="Arial" panose="020B0604020202020204" pitchFamily="34" charset="0"/>
              </a:rPr>
              <a:t>government authorization </a:t>
            </a:r>
            <a:r>
              <a:rPr lang="en-GB" sz="2000" dirty="0" smtClean="0">
                <a:latin typeface="Arial" panose="020B0604020202020204" pitchFamily="34" charset="0"/>
                <a:cs typeface="Arial" panose="020B0604020202020204" pitchFamily="34" charset="0"/>
              </a:rPr>
              <a:t>is fundamental </a:t>
            </a:r>
            <a:r>
              <a:rPr lang="en-GB" sz="2000" dirty="0">
                <a:latin typeface="Arial" panose="020B0604020202020204" pitchFamily="34" charset="0"/>
                <a:cs typeface="Arial" panose="020B0604020202020204" pitchFamily="34" charset="0"/>
              </a:rPr>
              <a:t>for the involvement of other countries </a:t>
            </a:r>
            <a:r>
              <a:rPr lang="en-GB" sz="2000" dirty="0" smtClean="0">
                <a:latin typeface="Arial" panose="020B0604020202020204" pitchFamily="34" charset="0"/>
                <a:cs typeface="Arial" panose="020B0604020202020204" pitchFamily="34" charset="0"/>
              </a:rPr>
              <a:t>(neighbours </a:t>
            </a:r>
            <a:r>
              <a:rPr lang="en-GB" sz="2000" dirty="0">
                <a:latin typeface="Arial" panose="020B0604020202020204" pitchFamily="34" charset="0"/>
                <a:cs typeface="Arial" panose="020B0604020202020204" pitchFamily="34" charset="0"/>
              </a:rPr>
              <a:t>or not). </a:t>
            </a:r>
            <a:r>
              <a:rPr lang="en-GB" sz="2000" dirty="0" smtClean="0">
                <a:latin typeface="Arial" panose="020B0604020202020204" pitchFamily="34" charset="0"/>
                <a:cs typeface="Arial" panose="020B0604020202020204" pitchFamily="34" charset="0"/>
              </a:rPr>
              <a:t>The engagement </a:t>
            </a:r>
            <a:r>
              <a:rPr lang="en-GB" sz="2000" dirty="0">
                <a:latin typeface="Arial" panose="020B0604020202020204" pitchFamily="34" charset="0"/>
                <a:cs typeface="Arial" panose="020B0604020202020204" pitchFamily="34" charset="0"/>
              </a:rPr>
              <a:t>of other countries is a delicate matter since it can be facilitated </a:t>
            </a:r>
            <a:r>
              <a:rPr lang="en-GB" sz="2000" dirty="0" smtClean="0">
                <a:latin typeface="Arial" panose="020B0604020202020204" pitchFamily="34" charset="0"/>
                <a:cs typeface="Arial" panose="020B0604020202020204" pitchFamily="34" charset="0"/>
              </a:rPr>
              <a:t>or blocked </a:t>
            </a:r>
            <a:r>
              <a:rPr lang="en-GB" sz="2000" dirty="0">
                <a:latin typeface="Arial" panose="020B0604020202020204" pitchFamily="34" charset="0"/>
                <a:cs typeface="Arial" panose="020B0604020202020204" pitchFamily="34" charset="0"/>
              </a:rPr>
              <a:t>as a consequence of the relationship quality between the host </a:t>
            </a:r>
            <a:r>
              <a:rPr lang="en-GB" sz="2000" dirty="0" smtClean="0">
                <a:latin typeface="Arial" panose="020B0604020202020204" pitchFamily="34" charset="0"/>
                <a:cs typeface="Arial" panose="020B0604020202020204" pitchFamily="34" charset="0"/>
              </a:rPr>
              <a:t>government and </a:t>
            </a:r>
            <a:r>
              <a:rPr lang="en-GB" sz="2000" dirty="0">
                <a:latin typeface="Arial" panose="020B0604020202020204" pitchFamily="34" charset="0"/>
                <a:cs typeface="Arial" panose="020B0604020202020204" pitchFamily="34" charset="0"/>
              </a:rPr>
              <a:t>the international community (in many cases host countries do not enjoy </a:t>
            </a:r>
            <a:r>
              <a:rPr lang="en-GB" sz="2000" dirty="0" smtClean="0">
                <a:latin typeface="Arial" panose="020B0604020202020204" pitchFamily="34" charset="0"/>
                <a:cs typeface="Arial" panose="020B0604020202020204" pitchFamily="34" charset="0"/>
              </a:rPr>
              <a:t>good relations </a:t>
            </a:r>
            <a:r>
              <a:rPr lang="en-GB" sz="2000" dirty="0">
                <a:latin typeface="Arial" panose="020B0604020202020204" pitchFamily="34" charset="0"/>
                <a:cs typeface="Arial" panose="020B0604020202020204" pitchFamily="34" charset="0"/>
              </a:rPr>
              <a:t>with their </a:t>
            </a:r>
            <a:r>
              <a:rPr lang="en-GB" sz="2000" dirty="0" smtClean="0">
                <a:latin typeface="Arial" panose="020B0604020202020204" pitchFamily="34" charset="0"/>
                <a:cs typeface="Arial" panose="020B0604020202020204" pitchFamily="34" charset="0"/>
              </a:rPr>
              <a:t>neighbours).</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302129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28958"/>
            <a:ext cx="8352928" cy="62523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56855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751344"/>
            <a:ext cx="8136904" cy="4401205"/>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Another important role in the aid process can </a:t>
            </a:r>
            <a:r>
              <a:rPr lang="en-GB" sz="2000" dirty="0" smtClean="0">
                <a:latin typeface="Arial" panose="020B0604020202020204" pitchFamily="34" charset="0"/>
                <a:cs typeface="Arial" panose="020B0604020202020204" pitchFamily="34" charset="0"/>
              </a:rPr>
              <a:t>be played </a:t>
            </a:r>
            <a:r>
              <a:rPr lang="en-GB" sz="2000" dirty="0">
                <a:latin typeface="Arial" panose="020B0604020202020204" pitchFamily="34" charset="0"/>
                <a:cs typeface="Arial" panose="020B0604020202020204" pitchFamily="34" charset="0"/>
              </a:rPr>
              <a:t>by international agreements to which the host government subscribes </a:t>
            </a:r>
            <a:r>
              <a:rPr lang="en-GB" sz="2000" dirty="0" smtClean="0">
                <a:latin typeface="Arial" panose="020B0604020202020204" pitchFamily="34" charset="0"/>
                <a:cs typeface="Arial" panose="020B0604020202020204" pitchFamily="34" charset="0"/>
              </a:rPr>
              <a:t>with other </a:t>
            </a:r>
            <a:r>
              <a:rPr lang="en-GB" sz="2000" dirty="0">
                <a:latin typeface="Arial" panose="020B0604020202020204" pitchFamily="34" charset="0"/>
                <a:cs typeface="Arial" panose="020B0604020202020204" pitchFamily="34" charset="0"/>
              </a:rPr>
              <a:t>countries (e.g., the European Union, North American Free Trade </a:t>
            </a:r>
            <a:r>
              <a:rPr lang="en-GB" sz="2000" dirty="0" smtClean="0">
                <a:latin typeface="Arial" panose="020B0604020202020204" pitchFamily="34" charset="0"/>
                <a:cs typeface="Arial" panose="020B0604020202020204" pitchFamily="34" charset="0"/>
              </a:rPr>
              <a:t>Agreement, Asia–Pacific </a:t>
            </a:r>
            <a:r>
              <a:rPr lang="en-GB" sz="2000" dirty="0">
                <a:latin typeface="Arial" panose="020B0604020202020204" pitchFamily="34" charset="0"/>
                <a:cs typeface="Arial" panose="020B0604020202020204" pitchFamily="34" charset="0"/>
              </a:rPr>
              <a:t>Economic Cooperation, Arab League, African Union</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Moreover, host </a:t>
            </a:r>
            <a:r>
              <a:rPr lang="en-GB" sz="2000" dirty="0">
                <a:latin typeface="Arial" panose="020B0604020202020204" pitchFamily="34" charset="0"/>
                <a:cs typeface="Arial" panose="020B0604020202020204" pitchFamily="34" charset="0"/>
              </a:rPr>
              <a:t>governments have the responsibility to put into place protocols and </a:t>
            </a:r>
            <a:r>
              <a:rPr lang="en-GB" sz="2000" dirty="0" smtClean="0">
                <a:latin typeface="Arial" panose="020B0604020202020204" pitchFamily="34" charset="0"/>
                <a:cs typeface="Arial" panose="020B0604020202020204" pitchFamily="34" charset="0"/>
              </a:rPr>
              <a:t>take action </a:t>
            </a:r>
            <a:r>
              <a:rPr lang="en-GB" sz="2000" dirty="0">
                <a:latin typeface="Arial" panose="020B0604020202020204" pitchFamily="34" charset="0"/>
                <a:cs typeface="Arial" panose="020B0604020202020204" pitchFamily="34" charset="0"/>
              </a:rPr>
              <a:t>to reduce the probability of disasters (mitigation</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On many occasions, the military has been a very important actor since </a:t>
            </a:r>
            <a:r>
              <a:rPr lang="en-GB" sz="2000" dirty="0" smtClean="0">
                <a:latin typeface="Arial" panose="020B0604020202020204" pitchFamily="34" charset="0"/>
                <a:cs typeface="Arial" panose="020B0604020202020204" pitchFamily="34" charset="0"/>
              </a:rPr>
              <a:t>soldiers are </a:t>
            </a:r>
            <a:r>
              <a:rPr lang="en-GB" sz="2000" dirty="0">
                <a:latin typeface="Arial" panose="020B0604020202020204" pitchFamily="34" charset="0"/>
                <a:cs typeface="Arial" panose="020B0604020202020204" pitchFamily="34" charset="0"/>
              </a:rPr>
              <a:t>called upon to provide primary assistance (i.e., hospital and camp </a:t>
            </a:r>
            <a:r>
              <a:rPr lang="en-GB" sz="2000" dirty="0" smtClean="0">
                <a:latin typeface="Arial" panose="020B0604020202020204" pitchFamily="34" charset="0"/>
                <a:cs typeface="Arial" panose="020B0604020202020204" pitchFamily="34" charset="0"/>
              </a:rPr>
              <a:t>installation, telecommunications</a:t>
            </a:r>
            <a:r>
              <a:rPr lang="en-GB" sz="2000" dirty="0">
                <a:latin typeface="Arial" panose="020B0604020202020204" pitchFamily="34" charset="0"/>
                <a:cs typeface="Arial" panose="020B0604020202020204" pitchFamily="34" charset="0"/>
              </a:rPr>
              <a:t>, and route repair) thanks to their high planning and </a:t>
            </a:r>
            <a:r>
              <a:rPr lang="en-GB" sz="2000" dirty="0" smtClean="0">
                <a:latin typeface="Arial" panose="020B0604020202020204" pitchFamily="34" charset="0"/>
                <a:cs typeface="Arial" panose="020B0604020202020204" pitchFamily="34" charset="0"/>
              </a:rPr>
              <a:t>logistic capabilities</a:t>
            </a:r>
            <a:r>
              <a:rPr lang="en-GB" sz="20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0197441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16633"/>
            <a:ext cx="8568952" cy="6408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01015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836712"/>
            <a:ext cx="7632848" cy="5112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72841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669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2160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648"/>
            <a:ext cx="9036496" cy="6597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29240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836712"/>
            <a:ext cx="8784976" cy="3990836"/>
          </a:xfrm>
          <a:prstGeom prst="rect">
            <a:avLst/>
          </a:prstGeom>
        </p:spPr>
        <p:txBody>
          <a:bodyPr wrap="square">
            <a:spAutoFit/>
          </a:bodyPr>
          <a:lstStyle/>
          <a:p>
            <a:pPr algn="just"/>
            <a:r>
              <a:rPr lang="en-GB" sz="2000" b="1" dirty="0">
                <a:latin typeface="Arial" panose="020B0604020202020204" pitchFamily="34" charset="0"/>
                <a:cs typeface="Arial" panose="020B0604020202020204" pitchFamily="34" charset="0"/>
              </a:rPr>
              <a:t>ShelterBox</a:t>
            </a:r>
            <a:r>
              <a:rPr lang="en-GB" sz="2000" dirty="0">
                <a:latin typeface="Arial" panose="020B0604020202020204" pitchFamily="34" charset="0"/>
                <a:cs typeface="Arial" panose="020B0604020202020204" pitchFamily="34" charset="0"/>
              </a:rPr>
              <a:t> is an international </a:t>
            </a:r>
            <a:r>
              <a:rPr lang="en-GB" sz="2000" u="sng" dirty="0">
                <a:latin typeface="Arial" panose="020B0604020202020204" pitchFamily="34" charset="0"/>
                <a:cs typeface="Arial" panose="020B0604020202020204" pitchFamily="34" charset="0"/>
                <a:hlinkClick r:id="rId2" tooltip="Disaster relief"/>
              </a:rPr>
              <a:t>disaster relief</a:t>
            </a:r>
            <a:r>
              <a:rPr lang="en-GB" sz="2000" dirty="0">
                <a:latin typeface="Arial" panose="020B0604020202020204" pitchFamily="34" charset="0"/>
                <a:cs typeface="Arial" panose="020B0604020202020204" pitchFamily="34" charset="0"/>
              </a:rPr>
              <a:t> </a:t>
            </a:r>
            <a:r>
              <a:rPr lang="en-GB" sz="2000" u="sng" dirty="0">
                <a:latin typeface="Arial" panose="020B0604020202020204" pitchFamily="34" charset="0"/>
                <a:cs typeface="Arial" panose="020B0604020202020204" pitchFamily="34" charset="0"/>
                <a:hlinkClick r:id="rId3" tooltip="Charitable organization"/>
              </a:rPr>
              <a:t>charity</a:t>
            </a:r>
            <a:r>
              <a:rPr lang="en-GB" sz="2000" dirty="0">
                <a:latin typeface="Arial" panose="020B0604020202020204" pitchFamily="34" charset="0"/>
                <a:cs typeface="Arial" panose="020B0604020202020204" pitchFamily="34" charset="0"/>
              </a:rPr>
              <a:t> that provides temporary shelter and life saving supplies to displaced families</a:t>
            </a:r>
            <a:r>
              <a:rPr lang="en-GB" sz="2000" dirty="0" smtClean="0">
                <a:latin typeface="Arial" panose="020B0604020202020204" pitchFamily="34" charset="0"/>
                <a:cs typeface="Arial" panose="020B0604020202020204" pitchFamily="34" charset="0"/>
              </a:rPr>
              <a:t>.</a:t>
            </a:r>
            <a:endParaRPr lang="en-GB" sz="2000" u="sng" baseline="30000" dirty="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Each ShelterBox typically contains a tent designed to withstand extreme weather conditions, water purification kit, blankets, tools, and other necessities to help a family survive after a disaster</a:t>
            </a:r>
            <a:r>
              <a:rPr lang="en-GB" sz="2000" dirty="0" smtClean="0">
                <a:latin typeface="Arial" panose="020B0604020202020204" pitchFamily="34" charset="0"/>
                <a:cs typeface="Arial" panose="020B0604020202020204" pitchFamily="34" charset="0"/>
              </a:rPr>
              <a:t>.</a:t>
            </a:r>
            <a:r>
              <a:rPr lang="en-GB" sz="2000" u="sng" baseline="30000" dirty="0" smtClean="0">
                <a:latin typeface="Arial" panose="020B0604020202020204" pitchFamily="34" charset="0"/>
                <a:cs typeface="Arial" panose="020B0604020202020204" pitchFamily="34" charset="0"/>
              </a:rPr>
              <a:t>[</a:t>
            </a:r>
            <a:endParaRPr lang="en-GB" sz="2000" u="sng" baseline="30000" dirty="0">
              <a:latin typeface="Arial" panose="020B0604020202020204" pitchFamily="34" charset="0"/>
              <a:cs typeface="Arial" panose="020B0604020202020204" pitchFamily="34" charset="0"/>
            </a:endParaRPr>
          </a:p>
          <a:p>
            <a:pPr algn="just"/>
            <a:endParaRPr lang="en-GB" sz="2000" u="sng" baseline="30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The </a:t>
            </a:r>
            <a:r>
              <a:rPr lang="en-GB" sz="2000" dirty="0">
                <a:latin typeface="Arial" panose="020B0604020202020204" pitchFamily="34" charset="0"/>
                <a:cs typeface="Arial" panose="020B0604020202020204" pitchFamily="34" charset="0"/>
              </a:rPr>
              <a:t>contents of a ShelterBox are tailored to the nature and location of the disaster</a:t>
            </a:r>
            <a:r>
              <a:rPr lang="en-GB" sz="2000" dirty="0" smtClean="0">
                <a:latin typeface="Arial" panose="020B0604020202020204" pitchFamily="34" charset="0"/>
                <a:cs typeface="Arial" panose="020B0604020202020204" pitchFamily="34" charset="0"/>
              </a:rPr>
              <a:t>.</a:t>
            </a:r>
            <a:endParaRPr lang="en-GB" sz="2000" u="sng" baseline="30000" dirty="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ShelterBox Response Teams distribute boxes on the ground, working closely with local organisations, international aid agencies and </a:t>
            </a:r>
            <a:r>
              <a:rPr lang="en-GB" sz="2000" u="sng" dirty="0">
                <a:latin typeface="Arial" panose="020B0604020202020204" pitchFamily="34" charset="0"/>
                <a:cs typeface="Arial" panose="020B0604020202020204" pitchFamily="34" charset="0"/>
                <a:hlinkClick r:id="rId4" tooltip="Rotary club"/>
              </a:rPr>
              <a:t>Rotary clubs</a:t>
            </a:r>
            <a:r>
              <a:rPr lang="en-GB" sz="2000" dirty="0">
                <a:latin typeface="Arial" panose="020B0604020202020204" pitchFamily="34" charset="0"/>
                <a:cs typeface="Arial" panose="020B0604020202020204" pitchFamily="34" charset="0"/>
              </a:rPr>
              <a:t> worldwide.</a:t>
            </a:r>
          </a:p>
        </p:txBody>
      </p:sp>
      <p:sp>
        <p:nvSpPr>
          <p:cNvPr id="3" name="TextBox 2"/>
          <p:cNvSpPr txBox="1"/>
          <p:nvPr/>
        </p:nvSpPr>
        <p:spPr>
          <a:xfrm>
            <a:off x="107504" y="5013176"/>
            <a:ext cx="6840760" cy="369332"/>
          </a:xfrm>
          <a:prstGeom prst="rect">
            <a:avLst/>
          </a:prstGeom>
          <a:noFill/>
        </p:spPr>
        <p:txBody>
          <a:bodyPr wrap="square" rtlCol="0">
            <a:spAutoFit/>
          </a:bodyPr>
          <a:lstStyle/>
          <a:p>
            <a:r>
              <a:rPr lang="en-GB" u="sng" dirty="0" smtClean="0">
                <a:hlinkClick r:id="rId5"/>
              </a:rPr>
              <a:t>https://www.shelterbox.org/</a:t>
            </a:r>
            <a:r>
              <a:rPr lang="en-GB" u="sng" dirty="0" smtClean="0"/>
              <a:t> </a:t>
            </a:r>
            <a:endParaRPr lang="en-GB" dirty="0"/>
          </a:p>
        </p:txBody>
      </p:sp>
      <p:sp>
        <p:nvSpPr>
          <p:cNvPr id="4" name="TextBox 3"/>
          <p:cNvSpPr txBox="1"/>
          <p:nvPr/>
        </p:nvSpPr>
        <p:spPr>
          <a:xfrm>
            <a:off x="107504" y="5517232"/>
            <a:ext cx="6768752" cy="369332"/>
          </a:xfrm>
          <a:prstGeom prst="rect">
            <a:avLst/>
          </a:prstGeom>
          <a:noFill/>
        </p:spPr>
        <p:txBody>
          <a:bodyPr wrap="square" rtlCol="0">
            <a:spAutoFit/>
          </a:bodyPr>
          <a:lstStyle/>
          <a:p>
            <a:r>
              <a:rPr lang="en-GB" u="sng" dirty="0">
                <a:hlinkClick r:id="rId6"/>
              </a:rPr>
              <a:t>https://en.wikipedia.org/wiki/ShelterBox</a:t>
            </a:r>
            <a:endParaRPr lang="en-GB" dirty="0"/>
          </a:p>
        </p:txBody>
      </p:sp>
    </p:spTree>
    <p:extLst>
      <p:ext uri="{BB962C8B-B14F-4D97-AF65-F5344CB8AC3E}">
        <p14:creationId xmlns:p14="http://schemas.microsoft.com/office/powerpoint/2010/main" val="18334792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9036496" cy="6740307"/>
          </a:xfrm>
          <a:prstGeom prst="rect">
            <a:avLst/>
          </a:prstGeom>
        </p:spPr>
        <p:txBody>
          <a:bodyPr wrap="square">
            <a:spAutoFit/>
          </a:bodyPr>
          <a:lstStyle/>
          <a:p>
            <a:pPr algn="just"/>
            <a:r>
              <a:rPr lang="en-GB" b="1" dirty="0">
                <a:latin typeface="Arial" panose="020B0604020202020204" pitchFamily="34" charset="0"/>
                <a:cs typeface="Arial" panose="020B0604020202020204" pitchFamily="34" charset="0"/>
              </a:rPr>
              <a:t>ShelterBox </a:t>
            </a:r>
            <a:r>
              <a:rPr lang="en-GB" dirty="0">
                <a:latin typeface="Arial" panose="020B0604020202020204" pitchFamily="34" charset="0"/>
                <a:cs typeface="Arial" panose="020B0604020202020204" pitchFamily="34" charset="0"/>
              </a:rPr>
              <a:t>was founded in 2000 in the town of Helston, Cornwall, UK. That same year the Rotary club of Helston-Lizard adopted it as its millennium project</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The first consignment of 143 boxes was sent to earthquake victims of the </a:t>
            </a:r>
            <a:r>
              <a:rPr lang="en-GB" u="sng" dirty="0">
                <a:latin typeface="Arial" panose="020B0604020202020204" pitchFamily="34" charset="0"/>
                <a:cs typeface="Arial" panose="020B0604020202020204" pitchFamily="34" charset="0"/>
                <a:hlinkClick r:id="rId2" tooltip="2001 Gujarat earthquake"/>
              </a:rPr>
              <a:t>2001 Gujarat earthquake</a:t>
            </a:r>
            <a:r>
              <a:rPr lang="en-GB" dirty="0">
                <a:latin typeface="Arial" panose="020B0604020202020204" pitchFamily="34" charset="0"/>
                <a:cs typeface="Arial" panose="020B0604020202020204" pitchFamily="34" charset="0"/>
              </a:rPr>
              <a:t>. Over the next three years the project matured and by the end of 2004 nearly 2,600 boxes had been dispatched, following 16 major disasters</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company significantly expanded its work in response to the </a:t>
            </a:r>
            <a:r>
              <a:rPr lang="en-GB" u="sng" dirty="0">
                <a:latin typeface="Arial" panose="020B0604020202020204" pitchFamily="34" charset="0"/>
                <a:cs typeface="Arial" panose="020B0604020202020204" pitchFamily="34" charset="0"/>
                <a:hlinkClick r:id="rId3" tooltip="2004 Indian Ocean earthquake and tsunami"/>
              </a:rPr>
              <a:t>2004 Indian Ocean earthquake and </a:t>
            </a:r>
            <a:r>
              <a:rPr lang="en-GB" u="sng" dirty="0" smtClean="0">
                <a:latin typeface="Arial" panose="020B0604020202020204" pitchFamily="34" charset="0"/>
                <a:cs typeface="Arial" panose="020B0604020202020204" pitchFamily="34" charset="0"/>
                <a:hlinkClick r:id="rId3" tooltip="2004 Indian Ocean earthquake and tsunami"/>
              </a:rPr>
              <a:t>tsunami</a:t>
            </a:r>
            <a:r>
              <a:rPr lang="en-GB" baseline="30000"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In 2002, </a:t>
            </a:r>
            <a:r>
              <a:rPr lang="en-GB" dirty="0" smtClean="0">
                <a:latin typeface="Arial" panose="020B0604020202020204" pitchFamily="34" charset="0"/>
                <a:cs typeface="Arial" panose="020B0604020202020204" pitchFamily="34" charset="0"/>
              </a:rPr>
              <a:t>ShelterBox's </a:t>
            </a:r>
            <a:r>
              <a:rPr lang="en-GB" dirty="0">
                <a:latin typeface="Arial" panose="020B0604020202020204" pitchFamily="34" charset="0"/>
                <a:cs typeface="Arial" panose="020B0604020202020204" pitchFamily="34" charset="0"/>
              </a:rPr>
              <a:t>American affiliate was adopted as a project of the Rotary Club of Lakewood Ranch in Sarasota, Fla. In 2004, ShelterBox USA was officially established as a 501(c)3 </a:t>
            </a:r>
            <a:r>
              <a:rPr lang="en-GB" dirty="0" smtClean="0">
                <a:latin typeface="Arial" panose="020B0604020202020204" pitchFamily="34" charset="0"/>
                <a:cs typeface="Arial" panose="020B0604020202020204" pitchFamily="34" charset="0"/>
              </a:rPr>
              <a:t>non-profit </a:t>
            </a:r>
            <a:r>
              <a:rPr lang="en-GB" dirty="0">
                <a:latin typeface="Arial" panose="020B0604020202020204" pitchFamily="34" charset="0"/>
                <a:cs typeface="Arial" panose="020B0604020202020204" pitchFamily="34" charset="0"/>
              </a:rPr>
              <a:t>organization</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One of ShelterBox's largest responses was the 7.0 magnitude earthquake in Haiti in 2010. ShelterBox provided shelter for 28,000 families or approximately 25% of all tents delivered in areas surrounding Port au Prince</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In 2010, the Australian and Canadian branches of ShelterBox split from the main organization and formed new organizations called Disaster Aid Australia and Disaster Aid Canada, </a:t>
            </a:r>
            <a:r>
              <a:rPr lang="en-GB" dirty="0" smtClean="0">
                <a:latin typeface="Arial" panose="020B0604020202020204" pitchFamily="34" charset="0"/>
                <a:cs typeface="Arial" panose="020B0604020202020204" pitchFamily="34" charset="0"/>
              </a:rPr>
              <a:t>respectively.</a:t>
            </a:r>
            <a:r>
              <a:rPr lang="en-GB" u="sng" baseline="30000"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However</a:t>
            </a:r>
            <a:r>
              <a:rPr lang="en-GB" dirty="0">
                <a:latin typeface="Arial" panose="020B0604020202020204" pitchFamily="34" charset="0"/>
                <a:cs typeface="Arial" panose="020B0604020202020204" pitchFamily="34" charset="0"/>
              </a:rPr>
              <a:t>, new teams in Australia and Canada were immediately put in place and the charity's work was unaffected by the breakaway groups</a:t>
            </a:r>
            <a:r>
              <a:rPr lang="en-GB" dirty="0" smtClean="0">
                <a:latin typeface="Arial" panose="020B0604020202020204" pitchFamily="34" charset="0"/>
                <a:cs typeface="Arial" panose="020B0604020202020204" pitchFamily="34" charset="0"/>
              </a:rPr>
              <a:t>.</a:t>
            </a:r>
            <a:endParaRPr lang="en-GB" u="sng" baseline="30000" dirty="0">
              <a:latin typeface="Arial" panose="020B0604020202020204" pitchFamily="34" charset="0"/>
              <a:cs typeface="Arial" panose="020B0604020202020204" pitchFamily="34" charset="0"/>
            </a:endParaRP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After the </a:t>
            </a:r>
            <a:r>
              <a:rPr lang="en-GB" u="sng" dirty="0">
                <a:latin typeface="Arial" panose="020B0604020202020204" pitchFamily="34" charset="0"/>
                <a:cs typeface="Arial" panose="020B0604020202020204" pitchFamily="34" charset="0"/>
                <a:hlinkClick r:id="rId4" tooltip="2011 Tōhoku earthquake and tsunami"/>
              </a:rPr>
              <a:t>2011 </a:t>
            </a:r>
            <a:r>
              <a:rPr lang="en-GB" u="sng" dirty="0" err="1">
                <a:latin typeface="Arial" panose="020B0604020202020204" pitchFamily="34" charset="0"/>
                <a:cs typeface="Arial" panose="020B0604020202020204" pitchFamily="34" charset="0"/>
                <a:hlinkClick r:id="rId4" tooltip="2011 Tōhoku earthquake and tsunami"/>
              </a:rPr>
              <a:t>Tōhoku</a:t>
            </a:r>
            <a:r>
              <a:rPr lang="en-GB" u="sng" dirty="0">
                <a:latin typeface="Arial" panose="020B0604020202020204" pitchFamily="34" charset="0"/>
                <a:cs typeface="Arial" panose="020B0604020202020204" pitchFamily="34" charset="0"/>
                <a:hlinkClick r:id="rId4" tooltip="2011 Tōhoku earthquake and tsunami"/>
              </a:rPr>
              <a:t> earthquake and tsunami</a:t>
            </a:r>
            <a:r>
              <a:rPr lang="en-GB" dirty="0">
                <a:latin typeface="Arial" panose="020B0604020202020204" pitchFamily="34" charset="0"/>
                <a:cs typeface="Arial" panose="020B0604020202020204" pitchFamily="34" charset="0"/>
              </a:rPr>
              <a:t> in Japan, ShelterBox provided assistance to about 1,600 families in the disaster region</a:t>
            </a:r>
            <a:r>
              <a:rPr lang="en-GB" dirty="0" smtClean="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338073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692696"/>
            <a:ext cx="8568952" cy="4606389"/>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In August 2012, the Board of Directors of ShelterBox removed founder Tom Henderson as CEO, stating it was a unanimous decision</a:t>
            </a:r>
            <a:r>
              <a:rPr lang="en-GB" sz="2000" dirty="0" smtClean="0">
                <a:latin typeface="Arial" panose="020B0604020202020204" pitchFamily="34" charset="0"/>
                <a:cs typeface="Arial" panose="020B0604020202020204" pitchFamily="34" charset="0"/>
              </a:rPr>
              <a:t>.</a:t>
            </a:r>
            <a:endParaRPr lang="en-GB" sz="2000" u="sng" baseline="30000" dirty="0">
              <a:latin typeface="Arial" panose="020B0604020202020204" pitchFamily="34" charset="0"/>
              <a:cs typeface="Arial" panose="020B0604020202020204" pitchFamily="34" charset="0"/>
            </a:endParaRPr>
          </a:p>
          <a:p>
            <a:pPr algn="just"/>
            <a:endParaRPr lang="en-GB" sz="2000" u="sng" baseline="30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In </a:t>
            </a:r>
            <a:r>
              <a:rPr lang="en-GB" sz="2000" dirty="0">
                <a:latin typeface="Arial" panose="020B0604020202020204" pitchFamily="34" charset="0"/>
                <a:cs typeface="Arial" panose="020B0604020202020204" pitchFamily="34" charset="0"/>
              </a:rPr>
              <a:t>February 2013, Alison Wallace was appointed CEO of ShelterBox after her position as director of international fundraising at Amnesty International</a:t>
            </a:r>
            <a:r>
              <a:rPr lang="en-GB" sz="2000" dirty="0" smtClean="0">
                <a:latin typeface="Arial" panose="020B0604020202020204" pitchFamily="34" charset="0"/>
                <a:cs typeface="Arial" panose="020B0604020202020204" pitchFamily="34" charset="0"/>
              </a:rPr>
              <a:t>.</a:t>
            </a:r>
            <a:r>
              <a:rPr lang="en-GB" sz="2000" u="sng" baseline="30000" dirty="0" smtClean="0">
                <a:latin typeface="Arial" panose="020B0604020202020204" pitchFamily="34" charset="0"/>
                <a:cs typeface="Arial" panose="020B0604020202020204" pitchFamily="34" charset="0"/>
              </a:rPr>
              <a:t>[</a:t>
            </a:r>
            <a:endParaRPr lang="en-GB" sz="2000" u="sng" baseline="30000" dirty="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In August 2014 ShelterBox founder and former CEO Tom Henderson was charged with conspiracy to commit </a:t>
            </a:r>
            <a:r>
              <a:rPr lang="en-GB" sz="2000" u="sng" dirty="0">
                <a:latin typeface="Arial" panose="020B0604020202020204" pitchFamily="34" charset="0"/>
                <a:cs typeface="Arial" panose="020B0604020202020204" pitchFamily="34" charset="0"/>
                <a:hlinkClick r:id="rId2" tooltip="Fraud"/>
              </a:rPr>
              <a:t>fraud</a:t>
            </a:r>
            <a:r>
              <a:rPr lang="en-GB" sz="2000" dirty="0">
                <a:latin typeface="Arial" panose="020B0604020202020204" pitchFamily="34" charset="0"/>
                <a:cs typeface="Arial" panose="020B0604020202020204" pitchFamily="34" charset="0"/>
              </a:rPr>
              <a:t>. In the subsequent </a:t>
            </a:r>
            <a:r>
              <a:rPr lang="en-GB" sz="2000" u="sng" dirty="0">
                <a:latin typeface="Arial" panose="020B0604020202020204" pitchFamily="34" charset="0"/>
                <a:cs typeface="Arial" panose="020B0604020202020204" pitchFamily="34" charset="0"/>
                <a:hlinkClick r:id="rId3" tooltip="Old Bailey"/>
              </a:rPr>
              <a:t>Old Bailey</a:t>
            </a:r>
            <a:r>
              <a:rPr lang="en-GB" sz="2000" dirty="0">
                <a:latin typeface="Arial" panose="020B0604020202020204" pitchFamily="34" charset="0"/>
                <a:cs typeface="Arial" panose="020B0604020202020204" pitchFamily="34" charset="0"/>
              </a:rPr>
              <a:t> court case it was alleged that he gave supply contracts to his son</a:t>
            </a:r>
            <a:r>
              <a:rPr lang="en-GB" sz="2000" dirty="0" smtClean="0">
                <a:latin typeface="Arial" panose="020B0604020202020204" pitchFamily="34" charset="0"/>
                <a:cs typeface="Arial" panose="020B0604020202020204" pitchFamily="34" charset="0"/>
              </a:rPr>
              <a:t>.</a:t>
            </a:r>
          </a:p>
          <a:p>
            <a:pPr algn="just"/>
            <a:endParaRPr lang="en-GB" sz="2000" dirty="0" smtClean="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He </a:t>
            </a:r>
            <a:r>
              <a:rPr lang="en-GB" sz="2000" dirty="0">
                <a:latin typeface="Arial" panose="020B0604020202020204" pitchFamily="34" charset="0"/>
                <a:cs typeface="Arial" panose="020B0604020202020204" pitchFamily="34" charset="0"/>
              </a:rPr>
              <a:t>was cleared of conspiracy to commit fraud: not guilty verdicts were accepted and the Crown Prosecution Service said it would not request a retrial following a 44-day trial, which ended with the jury failing to reach a verdict after more than 30 hours of deliberation</a:t>
            </a:r>
            <a:r>
              <a:rPr lang="en-GB" sz="2000" dirty="0" smtClean="0">
                <a:latin typeface="Arial" panose="020B0604020202020204" pitchFamily="34" charset="0"/>
                <a:cs typeface="Arial" panose="020B0604020202020204" pitchFamily="34" charset="0"/>
              </a:rPr>
              <a:t>.</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44483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751344"/>
            <a:ext cx="7920880" cy="4801314"/>
          </a:xfrm>
          <a:prstGeom prst="rect">
            <a:avLst/>
          </a:prstGeom>
        </p:spPr>
        <p:txBody>
          <a:bodyPr wrap="square">
            <a:spAutoFit/>
          </a:bodyPr>
          <a:lstStyle/>
          <a:p>
            <a:pPr algn="just"/>
            <a:r>
              <a:rPr lang="en-GB" b="1" dirty="0" smtClean="0">
                <a:latin typeface="Arial" panose="020B0604020202020204" pitchFamily="34" charset="0"/>
                <a:cs typeface="Arial" panose="020B0604020202020204" pitchFamily="34" charset="0"/>
              </a:rPr>
              <a:t>Responding to disasters</a:t>
            </a:r>
          </a:p>
          <a:p>
            <a:pPr algn="just"/>
            <a:endParaRPr lang="en-GB" dirty="0" smtClean="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ShelterBox has tracking systems to monitor weather systems around the globe and anticipate the likely scale of </a:t>
            </a:r>
            <a:r>
              <a:rPr lang="en-GB" u="sng" dirty="0" smtClean="0">
                <a:latin typeface="Arial" panose="020B0604020202020204" pitchFamily="34" charset="0"/>
                <a:cs typeface="Arial" panose="020B0604020202020204" pitchFamily="34" charset="0"/>
                <a:hlinkClick r:id="rId2" tooltip="Hurricane"/>
              </a:rPr>
              <a:t>hurricanes</a:t>
            </a:r>
            <a:r>
              <a:rPr lang="en-GB" dirty="0" smtClean="0">
                <a:latin typeface="Arial" panose="020B0604020202020204" pitchFamily="34" charset="0"/>
                <a:cs typeface="Arial" panose="020B0604020202020204" pitchFamily="34" charset="0"/>
              </a:rPr>
              <a:t> and </a:t>
            </a:r>
            <a:r>
              <a:rPr lang="en-GB" u="sng" dirty="0" smtClean="0">
                <a:latin typeface="Arial" panose="020B0604020202020204" pitchFamily="34" charset="0"/>
                <a:cs typeface="Arial" panose="020B0604020202020204" pitchFamily="34" charset="0"/>
                <a:hlinkClick r:id="rId3" tooltip="Cyclone"/>
              </a:rPr>
              <a:t>cyclones</a:t>
            </a:r>
            <a:r>
              <a:rPr lang="en-GB" dirty="0" smtClean="0">
                <a:latin typeface="Arial" panose="020B0604020202020204" pitchFamily="34" charset="0"/>
                <a:cs typeface="Arial" panose="020B0604020202020204" pitchFamily="34" charset="0"/>
              </a:rPr>
              <a:t>.</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In addition, an </a:t>
            </a:r>
            <a:r>
              <a:rPr lang="en-GB" u="sng" dirty="0" smtClean="0">
                <a:latin typeface="Arial" panose="020B0604020202020204" pitchFamily="34" charset="0"/>
                <a:cs typeface="Arial" panose="020B0604020202020204" pitchFamily="34" charset="0"/>
                <a:hlinkClick r:id="rId4" tooltip="Earthquake"/>
              </a:rPr>
              <a:t>earthquake</a:t>
            </a:r>
            <a:r>
              <a:rPr lang="en-GB" dirty="0" smtClean="0">
                <a:latin typeface="Arial" panose="020B0604020202020204" pitchFamily="34" charset="0"/>
                <a:cs typeface="Arial" panose="020B0604020202020204" pitchFamily="34" charset="0"/>
              </a:rPr>
              <a:t> alert system gives immediate notice of any seismic activity that could result in a humanitarian disaster.</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ShelterBox works with </a:t>
            </a:r>
            <a:r>
              <a:rPr lang="en-GB" u="sng" dirty="0" smtClean="0">
                <a:latin typeface="Arial" panose="020B0604020202020204" pitchFamily="34" charset="0"/>
                <a:cs typeface="Arial" panose="020B0604020202020204" pitchFamily="34" charset="0"/>
                <a:hlinkClick r:id="rId5" tooltip="Aid agency"/>
              </a:rPr>
              <a:t>international aid agencies</a:t>
            </a:r>
            <a:r>
              <a:rPr lang="en-GB" dirty="0" smtClean="0">
                <a:latin typeface="Arial" panose="020B0604020202020204" pitchFamily="34" charset="0"/>
                <a:cs typeface="Arial" panose="020B0604020202020204" pitchFamily="34" charset="0"/>
              </a:rPr>
              <a:t> and </a:t>
            </a:r>
            <a:r>
              <a:rPr lang="en-GB" u="sng" dirty="0" smtClean="0">
                <a:latin typeface="Arial" panose="020B0604020202020204" pitchFamily="34" charset="0"/>
                <a:cs typeface="Arial" panose="020B0604020202020204" pitchFamily="34" charset="0"/>
                <a:hlinkClick r:id="rId6" tooltip="Rotary club"/>
              </a:rPr>
              <a:t>Rotary clubs</a:t>
            </a:r>
            <a:r>
              <a:rPr lang="en-GB" dirty="0" smtClean="0">
                <a:latin typeface="Arial" panose="020B0604020202020204" pitchFamily="34" charset="0"/>
                <a:cs typeface="Arial" panose="020B0604020202020204" pitchFamily="34" charset="0"/>
              </a:rPr>
              <a:t> worldwide who also relay information when they become aware of an urgent need for shelter.</a:t>
            </a:r>
          </a:p>
          <a:p>
            <a:pPr algn="just"/>
            <a:endParaRPr lang="en-GB" dirty="0" smtClean="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ShelterBox aims to get the first shipment of boxes dispatched to a disaster area within 2–3 days where a ShelterBox Response Team (SRT) meets it.</a:t>
            </a:r>
          </a:p>
          <a:p>
            <a:pPr algn="just"/>
            <a:endParaRPr lang="en-GB" dirty="0">
              <a:latin typeface="Arial" panose="020B0604020202020204" pitchFamily="34" charset="0"/>
              <a:cs typeface="Arial" panose="020B0604020202020204" pitchFamily="34" charset="0"/>
            </a:endParaRPr>
          </a:p>
          <a:p>
            <a:pPr algn="just"/>
            <a:r>
              <a:rPr lang="en-GB" dirty="0" smtClean="0">
                <a:latin typeface="Arial" panose="020B0604020202020204" pitchFamily="34" charset="0"/>
                <a:cs typeface="Arial" panose="020B0604020202020204" pitchFamily="34" charset="0"/>
              </a:rPr>
              <a:t>ShelterBox tries to get to the disaster as quickly as possible and aims to be one of the first organizations on the ground.</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57776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8352928" cy="6336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88238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8496943" cy="62646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3464364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764704"/>
            <a:ext cx="8424936" cy="4708981"/>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ShelterBox in Action </a:t>
            </a:r>
            <a:endParaRPr lang="en-GB" sz="2000" dirty="0" smtClean="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ShelterBox are immensely grateful for the generous donations of its supporters which allow it to respond to humanitarian disasters around the world</a:t>
            </a:r>
            <a:r>
              <a:rPr lang="en-GB" sz="2000" dirty="0" smtClean="0">
                <a:latin typeface="Arial" panose="020B0604020202020204" pitchFamily="34" charset="0"/>
                <a:cs typeface="Arial" panose="020B0604020202020204" pitchFamily="34" charset="0"/>
              </a:rPr>
              <a:t>.</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2015 arrived like a deluge with record flooding in many parts of the world with hundreds of thousands of people fleeing monsoons, rainstorms and rising rivers. </a:t>
            </a:r>
            <a:endParaRPr lang="en-GB" sz="2000" dirty="0" smtClean="0">
              <a:latin typeface="Arial" panose="020B0604020202020204" pitchFamily="34" charset="0"/>
              <a:cs typeface="Arial" panose="020B0604020202020204" pitchFamily="34" charset="0"/>
            </a:endParaRP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ShelterBox </a:t>
            </a:r>
            <a:r>
              <a:rPr lang="en-GB" sz="2000" dirty="0">
                <a:latin typeface="Arial" panose="020B0604020202020204" pitchFamily="34" charset="0"/>
                <a:cs typeface="Arial" panose="020B0604020202020204" pitchFamily="34" charset="0"/>
              </a:rPr>
              <a:t>had an extremely busy year supporting families with tailored responses but particularly notable has been the introduction of the different types of shelter being deployed as well as the standard boxes – UN spec tents, Shelter Kits, Tarpaulins, a new Flex tent with stove &amp; chimney and school kits</a:t>
            </a:r>
          </a:p>
        </p:txBody>
      </p:sp>
    </p:spTree>
    <p:extLst>
      <p:ext uri="{BB962C8B-B14F-4D97-AF65-F5344CB8AC3E}">
        <p14:creationId xmlns:p14="http://schemas.microsoft.com/office/powerpoint/2010/main" val="9473510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8712968" cy="6408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619615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04664"/>
            <a:ext cx="8280920" cy="6192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68936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2413338"/>
            <a:ext cx="8064896" cy="1938992"/>
          </a:xfrm>
          <a:prstGeom prst="rect">
            <a:avLst/>
          </a:prstGeom>
        </p:spPr>
        <p:txBody>
          <a:bodyPr wrap="square">
            <a:spAutoFit/>
          </a:bodyPr>
          <a:lstStyle/>
          <a:p>
            <a:pPr algn="just"/>
            <a:r>
              <a:rPr lang="en-GB" sz="2000" dirty="0">
                <a:latin typeface="Arial" panose="020B0604020202020204" pitchFamily="34" charset="0"/>
                <a:cs typeface="Arial" panose="020B0604020202020204" pitchFamily="34" charset="0"/>
              </a:rPr>
              <a:t>'There are currently 9,061 </a:t>
            </a:r>
            <a:r>
              <a:rPr lang="en-GB" sz="2000" dirty="0" smtClean="0">
                <a:latin typeface="Arial" panose="020B0604020202020204" pitchFamily="34" charset="0"/>
                <a:cs typeface="Arial" panose="020B0604020202020204" pitchFamily="34" charset="0"/>
              </a:rPr>
              <a:t>ShelterBoxes </a:t>
            </a:r>
            <a:r>
              <a:rPr lang="en-GB" sz="2000" dirty="0">
                <a:latin typeface="Arial" panose="020B0604020202020204" pitchFamily="34" charset="0"/>
                <a:cs typeface="Arial" panose="020B0604020202020204" pitchFamily="34" charset="0"/>
              </a:rPr>
              <a:t>prepositioned across 18 different countries, enabling </a:t>
            </a:r>
            <a:r>
              <a:rPr lang="en-GB" sz="2000" dirty="0" smtClean="0">
                <a:latin typeface="Arial" panose="020B0604020202020204" pitchFamily="34" charset="0"/>
                <a:cs typeface="Arial" panose="020B0604020202020204" pitchFamily="34" charset="0"/>
              </a:rPr>
              <a:t>to </a:t>
            </a:r>
            <a:r>
              <a:rPr lang="en-GB" sz="2000" dirty="0">
                <a:latin typeface="Arial" panose="020B0604020202020204" pitchFamily="34" charset="0"/>
                <a:cs typeface="Arial" panose="020B0604020202020204" pitchFamily="34" charset="0"/>
              </a:rPr>
              <a:t>respond immediately to a </a:t>
            </a:r>
            <a:r>
              <a:rPr lang="en-GB" sz="2000" dirty="0" smtClean="0">
                <a:latin typeface="Arial" panose="020B0604020202020204" pitchFamily="34" charset="0"/>
                <a:cs typeface="Arial" panose="020B0604020202020204" pitchFamily="34" charset="0"/>
              </a:rPr>
              <a:t>disaster.</a:t>
            </a:r>
          </a:p>
          <a:p>
            <a:pPr algn="just"/>
            <a:endParaRPr lang="en-GB" sz="2000" dirty="0">
              <a:latin typeface="Arial" panose="020B0604020202020204" pitchFamily="34" charset="0"/>
              <a:cs typeface="Arial" panose="020B0604020202020204" pitchFamily="34" charset="0"/>
            </a:endParaRPr>
          </a:p>
          <a:p>
            <a:pPr algn="just"/>
            <a:r>
              <a:rPr lang="en-GB" sz="2000" dirty="0" smtClean="0">
                <a:latin typeface="Arial" panose="020B0604020202020204" pitchFamily="34" charset="0"/>
                <a:cs typeface="Arial" panose="020B0604020202020204" pitchFamily="34" charset="0"/>
              </a:rPr>
              <a:t>t is </a:t>
            </a:r>
            <a:r>
              <a:rPr lang="en-GB" sz="2000" dirty="0">
                <a:latin typeface="Arial" panose="020B0604020202020204" pitchFamily="34" charset="0"/>
                <a:cs typeface="Arial" panose="020B0604020202020204" pitchFamily="34" charset="0"/>
              </a:rPr>
              <a:t>much quicker to have boxes in the country where the disaster has happened or the country next door as opposed to sending them from headquarters in UK</a:t>
            </a:r>
            <a:r>
              <a:rPr lang="en-GB" sz="2000" dirty="0" smtClean="0">
                <a:latin typeface="Arial" panose="020B0604020202020204" pitchFamily="34" charset="0"/>
                <a:cs typeface="Arial" panose="020B0604020202020204" pitchFamily="34" charset="0"/>
              </a:rPr>
              <a:t>.'</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436063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04664"/>
            <a:ext cx="8964488"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6420732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KoreaJune15.1">
            <a:hlinkClick r:id="rId2" tgtFrame="_blank"/>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548680"/>
            <a:ext cx="7776864" cy="5400599"/>
          </a:xfrm>
          <a:prstGeom prst="rect">
            <a:avLst/>
          </a:prstGeom>
          <a:noFill/>
          <a:ln>
            <a:noFill/>
          </a:ln>
        </p:spPr>
      </p:pic>
    </p:spTree>
    <p:extLst>
      <p:ext uri="{BB962C8B-B14F-4D97-AF65-F5344CB8AC3E}">
        <p14:creationId xmlns:p14="http://schemas.microsoft.com/office/powerpoint/2010/main" val="318262493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aza 15">
            <a:hlinkClick r:id="rId2" tgtFrame="_blank"/>
          </p:cNvPr>
          <p:cNvPicPr/>
          <p:nvPr/>
        </p:nvPicPr>
        <p:blipFill>
          <a:blip r:embed="rId3">
            <a:extLst>
              <a:ext uri="{28A0092B-C50C-407E-A947-70E740481C1C}">
                <a14:useLocalDpi xmlns:a14="http://schemas.microsoft.com/office/drawing/2010/main" val="0"/>
              </a:ext>
            </a:extLst>
          </a:blip>
          <a:srcRect/>
          <a:stretch>
            <a:fillRect/>
          </a:stretch>
        </p:blipFill>
        <p:spPr bwMode="auto">
          <a:xfrm>
            <a:off x="323528" y="908720"/>
            <a:ext cx="8064896" cy="5400600"/>
          </a:xfrm>
          <a:prstGeom prst="rect">
            <a:avLst/>
          </a:prstGeom>
          <a:noFill/>
          <a:ln>
            <a:noFill/>
          </a:ln>
        </p:spPr>
      </p:pic>
    </p:spTree>
    <p:extLst>
      <p:ext uri="{BB962C8B-B14F-4D97-AF65-F5344CB8AC3E}">
        <p14:creationId xmlns:p14="http://schemas.microsoft.com/office/powerpoint/2010/main" val="269602719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Gaza2 15">
            <a:hlinkClick r:id="rId2" tgtFrame="_blank"/>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404664"/>
            <a:ext cx="8496944" cy="6192688"/>
          </a:xfrm>
          <a:prstGeom prst="rect">
            <a:avLst/>
          </a:prstGeom>
          <a:noFill/>
          <a:ln>
            <a:noFill/>
          </a:ln>
        </p:spPr>
      </p:pic>
    </p:spTree>
    <p:extLst>
      <p:ext uri="{BB962C8B-B14F-4D97-AF65-F5344CB8AC3E}">
        <p14:creationId xmlns:p14="http://schemas.microsoft.com/office/powerpoint/2010/main" val="266955533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560" y="692696"/>
            <a:ext cx="8064896" cy="400110"/>
          </a:xfrm>
          <a:prstGeom prst="rect">
            <a:avLst/>
          </a:prstGeom>
          <a:noFill/>
        </p:spPr>
        <p:txBody>
          <a:bodyPr wrap="square" rtlCol="0">
            <a:spAutoFit/>
          </a:bodyPr>
          <a:lstStyle/>
          <a:p>
            <a:pPr algn="ctr"/>
            <a:r>
              <a:rPr lang="en-GB" sz="2000" dirty="0" smtClean="0">
                <a:latin typeface="Arial" panose="020B0604020202020204" pitchFamily="34" charset="0"/>
                <a:cs typeface="Arial" panose="020B0604020202020204" pitchFamily="34" charset="0"/>
              </a:rPr>
              <a:t>QUESTIONS</a:t>
            </a:r>
            <a:endParaRPr lang="en-GB" sz="20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550" y="1268760"/>
            <a:ext cx="8470900" cy="5256584"/>
          </a:xfrm>
          <a:prstGeom prst="rect">
            <a:avLst/>
          </a:prstGeom>
        </p:spPr>
      </p:pic>
    </p:spTree>
    <p:extLst>
      <p:ext uri="{BB962C8B-B14F-4D97-AF65-F5344CB8AC3E}">
        <p14:creationId xmlns:p14="http://schemas.microsoft.com/office/powerpoint/2010/main" val="326928700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100</TotalTime>
  <Words>3087</Words>
  <Application>Microsoft Office PowerPoint</Application>
  <PresentationFormat>On-screen Show (4:3)</PresentationFormat>
  <Paragraphs>189</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Introduction to Logistics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Logistics</dc:title>
  <dc:creator>Windows</dc:creator>
  <cp:lastModifiedBy>Windows</cp:lastModifiedBy>
  <cp:revision>18</cp:revision>
  <dcterms:created xsi:type="dcterms:W3CDTF">2016-11-02T15:07:23Z</dcterms:created>
  <dcterms:modified xsi:type="dcterms:W3CDTF">2016-11-02T16:48:00Z</dcterms:modified>
</cp:coreProperties>
</file>