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9"/>
  </p:notesMasterIdLst>
  <p:sldIdLst>
    <p:sldId id="256" r:id="rId2"/>
    <p:sldId id="257" r:id="rId3"/>
    <p:sldId id="285" r:id="rId4"/>
    <p:sldId id="262" r:id="rId5"/>
    <p:sldId id="284" r:id="rId6"/>
    <p:sldId id="288" r:id="rId7"/>
    <p:sldId id="279"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975" autoAdjust="0"/>
  </p:normalViewPr>
  <p:slideViewPr>
    <p:cSldViewPr>
      <p:cViewPr varScale="1">
        <p:scale>
          <a:sx n="60" d="100"/>
          <a:sy n="60" d="100"/>
        </p:scale>
        <p:origin x="1686"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11.svg"/><Relationship Id="rId4" Type="http://schemas.openxmlformats.org/officeDocument/2006/relationships/image" Target="../media/image16.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11.svg"/><Relationship Id="rId4" Type="http://schemas.openxmlformats.org/officeDocument/2006/relationships/image" Target="../media/image16.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D957DD-358A-4661-A3C3-031607BE277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4E25577-CDB7-41AC-A8DC-4480C281C0BC}">
      <dgm:prSet/>
      <dgm:spPr/>
      <dgm:t>
        <a:bodyPr/>
        <a:lstStyle/>
        <a:p>
          <a:pPr>
            <a:lnSpc>
              <a:spcPct val="100000"/>
            </a:lnSpc>
          </a:pPr>
          <a:r>
            <a:rPr lang="en-US" baseline="0"/>
            <a:t>A good teamwork enhances the flexibility in a particular company.</a:t>
          </a:r>
          <a:endParaRPr lang="en-US"/>
        </a:p>
      </dgm:t>
    </dgm:pt>
    <dgm:pt modelId="{D1AB6031-6A14-425A-B1FB-A57F88418396}" type="parTrans" cxnId="{7AFC9E75-C65F-4E54-8710-4B6012A0EE75}">
      <dgm:prSet/>
      <dgm:spPr/>
      <dgm:t>
        <a:bodyPr/>
        <a:lstStyle/>
        <a:p>
          <a:endParaRPr lang="en-US"/>
        </a:p>
      </dgm:t>
    </dgm:pt>
    <dgm:pt modelId="{7B0DBD89-A82D-4DA4-837A-69059D4F28E7}" type="sibTrans" cxnId="{7AFC9E75-C65F-4E54-8710-4B6012A0EE75}">
      <dgm:prSet/>
      <dgm:spPr/>
      <dgm:t>
        <a:bodyPr/>
        <a:lstStyle/>
        <a:p>
          <a:endParaRPr lang="en-US"/>
        </a:p>
      </dgm:t>
    </dgm:pt>
    <dgm:pt modelId="{3A0DD756-FFDB-4E75-AF3C-0E5DD2705229}">
      <dgm:prSet/>
      <dgm:spPr/>
      <dgm:t>
        <a:bodyPr/>
        <a:lstStyle/>
        <a:p>
          <a:pPr>
            <a:lnSpc>
              <a:spcPct val="100000"/>
            </a:lnSpc>
          </a:pPr>
          <a:r>
            <a:rPr lang="en-US" baseline="0"/>
            <a:t>Members of any team have to communicate with each other for better communicative skills.</a:t>
          </a:r>
          <a:endParaRPr lang="en-US"/>
        </a:p>
      </dgm:t>
    </dgm:pt>
    <dgm:pt modelId="{FA5A5231-297A-4FD6-B4C5-2945CFF64F65}" type="parTrans" cxnId="{576D7615-C5E7-4A13-8B37-FD38550AAC1B}">
      <dgm:prSet/>
      <dgm:spPr/>
      <dgm:t>
        <a:bodyPr/>
        <a:lstStyle/>
        <a:p>
          <a:endParaRPr lang="en-US"/>
        </a:p>
      </dgm:t>
    </dgm:pt>
    <dgm:pt modelId="{1DFD42EE-152D-402A-894A-C6423F044123}" type="sibTrans" cxnId="{576D7615-C5E7-4A13-8B37-FD38550AAC1B}">
      <dgm:prSet/>
      <dgm:spPr/>
      <dgm:t>
        <a:bodyPr/>
        <a:lstStyle/>
        <a:p>
          <a:endParaRPr lang="en-US"/>
        </a:p>
      </dgm:t>
    </dgm:pt>
    <dgm:pt modelId="{7B85470A-550C-4687-BB9B-457FDFB78A2B}">
      <dgm:prSet/>
      <dgm:spPr/>
      <dgm:t>
        <a:bodyPr/>
        <a:lstStyle/>
        <a:p>
          <a:pPr>
            <a:lnSpc>
              <a:spcPct val="100000"/>
            </a:lnSpc>
          </a:pPr>
          <a:r>
            <a:rPr lang="en-US" baseline="0"/>
            <a:t>Effective communication in a team plays a huge role in order to build trust among each other (Reising </a:t>
          </a:r>
          <a:r>
            <a:rPr lang="en-US" i="1" baseline="0"/>
            <a:t>et al</a:t>
          </a:r>
          <a:r>
            <a:rPr lang="en-US" baseline="0"/>
            <a:t>. 2017).</a:t>
          </a:r>
          <a:endParaRPr lang="en-US"/>
        </a:p>
      </dgm:t>
    </dgm:pt>
    <dgm:pt modelId="{74E513C8-5E59-4D25-B177-9B8FC4707BE3}" type="parTrans" cxnId="{51CB320A-A62B-4F3F-9E56-9760AB78411A}">
      <dgm:prSet/>
      <dgm:spPr/>
      <dgm:t>
        <a:bodyPr/>
        <a:lstStyle/>
        <a:p>
          <a:endParaRPr lang="en-US"/>
        </a:p>
      </dgm:t>
    </dgm:pt>
    <dgm:pt modelId="{D94EEDB7-88A1-4275-863B-15923EB65469}" type="sibTrans" cxnId="{51CB320A-A62B-4F3F-9E56-9760AB78411A}">
      <dgm:prSet/>
      <dgm:spPr/>
      <dgm:t>
        <a:bodyPr/>
        <a:lstStyle/>
        <a:p>
          <a:endParaRPr lang="en-US"/>
        </a:p>
      </dgm:t>
    </dgm:pt>
    <dgm:pt modelId="{F087491B-E130-492E-98A7-D0B1A417CB7E}">
      <dgm:prSet/>
      <dgm:spPr/>
      <dgm:t>
        <a:bodyPr/>
        <a:lstStyle/>
        <a:p>
          <a:pPr>
            <a:lnSpc>
              <a:spcPct val="100000"/>
            </a:lnSpc>
          </a:pPr>
          <a:r>
            <a:rPr lang="en-US" baseline="0"/>
            <a:t>Through effective teamwork most of the obstacles can be overcame.</a:t>
          </a:r>
          <a:endParaRPr lang="en-US"/>
        </a:p>
      </dgm:t>
    </dgm:pt>
    <dgm:pt modelId="{4DF1332E-F0F7-4FEF-A4EF-7102441BF661}" type="parTrans" cxnId="{320C8185-ADDF-4585-BEB5-EE6215BCEAB0}">
      <dgm:prSet/>
      <dgm:spPr/>
      <dgm:t>
        <a:bodyPr/>
        <a:lstStyle/>
        <a:p>
          <a:endParaRPr lang="en-US"/>
        </a:p>
      </dgm:t>
    </dgm:pt>
    <dgm:pt modelId="{83D89629-DF94-4B2F-81A0-E36E4CF63116}" type="sibTrans" cxnId="{320C8185-ADDF-4585-BEB5-EE6215BCEAB0}">
      <dgm:prSet/>
      <dgm:spPr/>
      <dgm:t>
        <a:bodyPr/>
        <a:lstStyle/>
        <a:p>
          <a:endParaRPr lang="en-US"/>
        </a:p>
      </dgm:t>
    </dgm:pt>
    <dgm:pt modelId="{78EADFEF-762E-4566-955E-B780252F4765}">
      <dgm:prSet/>
      <dgm:spPr/>
      <dgm:t>
        <a:bodyPr/>
        <a:lstStyle/>
        <a:p>
          <a:pPr>
            <a:lnSpc>
              <a:spcPct val="100000"/>
            </a:lnSpc>
          </a:pPr>
          <a:r>
            <a:rPr lang="en-US" baseline="0"/>
            <a:t>An effective teamwork help an entity to get fresh perspectives from different team members.</a:t>
          </a:r>
          <a:endParaRPr lang="en-US"/>
        </a:p>
      </dgm:t>
    </dgm:pt>
    <dgm:pt modelId="{73AD69E5-1B8D-43FE-9DD8-2589456D74A2}" type="parTrans" cxnId="{E4931139-B21A-4605-9DB6-7585E0B2C5C4}">
      <dgm:prSet/>
      <dgm:spPr/>
      <dgm:t>
        <a:bodyPr/>
        <a:lstStyle/>
        <a:p>
          <a:endParaRPr lang="en-US"/>
        </a:p>
      </dgm:t>
    </dgm:pt>
    <dgm:pt modelId="{4A91CD73-4453-4D0A-B697-4D6B7991A1A9}" type="sibTrans" cxnId="{E4931139-B21A-4605-9DB6-7585E0B2C5C4}">
      <dgm:prSet/>
      <dgm:spPr/>
      <dgm:t>
        <a:bodyPr/>
        <a:lstStyle/>
        <a:p>
          <a:endParaRPr lang="en-US"/>
        </a:p>
      </dgm:t>
    </dgm:pt>
    <dgm:pt modelId="{07DC139A-FBBF-4810-8BCF-3206765BAD9F}" type="pres">
      <dgm:prSet presAssocID="{A7D957DD-358A-4661-A3C3-031607BE2771}" presName="root" presStyleCnt="0">
        <dgm:presLayoutVars>
          <dgm:dir/>
          <dgm:resizeHandles val="exact"/>
        </dgm:presLayoutVars>
      </dgm:prSet>
      <dgm:spPr/>
    </dgm:pt>
    <dgm:pt modelId="{AC1F9A60-BCDD-46A3-AF4E-A1F99F47C1C3}" type="pres">
      <dgm:prSet presAssocID="{A4E25577-CDB7-41AC-A8DC-4480C281C0BC}" presName="compNode" presStyleCnt="0"/>
      <dgm:spPr/>
    </dgm:pt>
    <dgm:pt modelId="{F6AFDAD1-1BC6-4E5A-8295-402A27F75DED}" type="pres">
      <dgm:prSet presAssocID="{A4E25577-CDB7-41AC-A8DC-4480C281C0B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6B43E04B-C751-41AC-91C7-3E56142D5B6A}" type="pres">
      <dgm:prSet presAssocID="{A4E25577-CDB7-41AC-A8DC-4480C281C0BC}" presName="spaceRect" presStyleCnt="0"/>
      <dgm:spPr/>
    </dgm:pt>
    <dgm:pt modelId="{9024164D-FAB4-4ED1-8971-1A11FE5A46F5}" type="pres">
      <dgm:prSet presAssocID="{A4E25577-CDB7-41AC-A8DC-4480C281C0BC}" presName="textRect" presStyleLbl="revTx" presStyleIdx="0" presStyleCnt="5">
        <dgm:presLayoutVars>
          <dgm:chMax val="1"/>
          <dgm:chPref val="1"/>
        </dgm:presLayoutVars>
      </dgm:prSet>
      <dgm:spPr/>
    </dgm:pt>
    <dgm:pt modelId="{84A00F39-8777-44E3-9F76-B9B26C8911C4}" type="pres">
      <dgm:prSet presAssocID="{7B0DBD89-A82D-4DA4-837A-69059D4F28E7}" presName="sibTrans" presStyleCnt="0"/>
      <dgm:spPr/>
    </dgm:pt>
    <dgm:pt modelId="{CD20B9A8-B3C4-48A8-955C-BDEE7053A5AF}" type="pres">
      <dgm:prSet presAssocID="{3A0DD756-FFDB-4E75-AF3C-0E5DD2705229}" presName="compNode" presStyleCnt="0"/>
      <dgm:spPr/>
    </dgm:pt>
    <dgm:pt modelId="{1A008AF9-8FA1-471C-9C60-ADC5452D12C9}" type="pres">
      <dgm:prSet presAssocID="{3A0DD756-FFDB-4E75-AF3C-0E5DD270522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ard Room"/>
        </a:ext>
      </dgm:extLst>
    </dgm:pt>
    <dgm:pt modelId="{61615D0E-B85A-4D94-946B-439A67F9B8CF}" type="pres">
      <dgm:prSet presAssocID="{3A0DD756-FFDB-4E75-AF3C-0E5DD2705229}" presName="spaceRect" presStyleCnt="0"/>
      <dgm:spPr/>
    </dgm:pt>
    <dgm:pt modelId="{89370D28-A03A-4257-8B8D-34DBC61F5186}" type="pres">
      <dgm:prSet presAssocID="{3A0DD756-FFDB-4E75-AF3C-0E5DD2705229}" presName="textRect" presStyleLbl="revTx" presStyleIdx="1" presStyleCnt="5">
        <dgm:presLayoutVars>
          <dgm:chMax val="1"/>
          <dgm:chPref val="1"/>
        </dgm:presLayoutVars>
      </dgm:prSet>
      <dgm:spPr/>
    </dgm:pt>
    <dgm:pt modelId="{ED66748C-C2FE-45DA-9654-D0A43060A0F4}" type="pres">
      <dgm:prSet presAssocID="{1DFD42EE-152D-402A-894A-C6423F044123}" presName="sibTrans" presStyleCnt="0"/>
      <dgm:spPr/>
    </dgm:pt>
    <dgm:pt modelId="{0BB5DBEF-4201-4588-A0E8-ECE542C17AF5}" type="pres">
      <dgm:prSet presAssocID="{7B85470A-550C-4687-BB9B-457FDFB78A2B}" presName="compNode" presStyleCnt="0"/>
      <dgm:spPr/>
    </dgm:pt>
    <dgm:pt modelId="{BB595769-D52A-4EF7-881E-F468D3F3850A}" type="pres">
      <dgm:prSet presAssocID="{7B85470A-550C-4687-BB9B-457FDFB78A2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hare With Person"/>
        </a:ext>
      </dgm:extLst>
    </dgm:pt>
    <dgm:pt modelId="{70B462D0-10C1-4ADF-B4CA-AE4A8169AAF9}" type="pres">
      <dgm:prSet presAssocID="{7B85470A-550C-4687-BB9B-457FDFB78A2B}" presName="spaceRect" presStyleCnt="0"/>
      <dgm:spPr/>
    </dgm:pt>
    <dgm:pt modelId="{E7ABC384-4678-4C3F-921B-C803A82E0604}" type="pres">
      <dgm:prSet presAssocID="{7B85470A-550C-4687-BB9B-457FDFB78A2B}" presName="textRect" presStyleLbl="revTx" presStyleIdx="2" presStyleCnt="5">
        <dgm:presLayoutVars>
          <dgm:chMax val="1"/>
          <dgm:chPref val="1"/>
        </dgm:presLayoutVars>
      </dgm:prSet>
      <dgm:spPr/>
    </dgm:pt>
    <dgm:pt modelId="{1B91127A-2034-4914-B01F-CFF6EC8B36A5}" type="pres">
      <dgm:prSet presAssocID="{D94EEDB7-88A1-4275-863B-15923EB65469}" presName="sibTrans" presStyleCnt="0"/>
      <dgm:spPr/>
    </dgm:pt>
    <dgm:pt modelId="{A6A4056C-D61B-4E6A-B826-5D3B47F5B3E9}" type="pres">
      <dgm:prSet presAssocID="{F087491B-E130-492E-98A7-D0B1A417CB7E}" presName="compNode" presStyleCnt="0"/>
      <dgm:spPr/>
    </dgm:pt>
    <dgm:pt modelId="{6C136925-6FEB-4A0E-A168-F8721BB1772E}" type="pres">
      <dgm:prSet presAssocID="{F087491B-E130-492E-98A7-D0B1A417CB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aze"/>
        </a:ext>
      </dgm:extLst>
    </dgm:pt>
    <dgm:pt modelId="{7E24E830-A004-4BD7-B1F5-E438A4730069}" type="pres">
      <dgm:prSet presAssocID="{F087491B-E130-492E-98A7-D0B1A417CB7E}" presName="spaceRect" presStyleCnt="0"/>
      <dgm:spPr/>
    </dgm:pt>
    <dgm:pt modelId="{F0E5CA0C-7A4C-42BD-8659-C338AC8FEC19}" type="pres">
      <dgm:prSet presAssocID="{F087491B-E130-492E-98A7-D0B1A417CB7E}" presName="textRect" presStyleLbl="revTx" presStyleIdx="3" presStyleCnt="5">
        <dgm:presLayoutVars>
          <dgm:chMax val="1"/>
          <dgm:chPref val="1"/>
        </dgm:presLayoutVars>
      </dgm:prSet>
      <dgm:spPr/>
    </dgm:pt>
    <dgm:pt modelId="{C2C2B418-735C-46E3-A886-21BC7B9AEAC8}" type="pres">
      <dgm:prSet presAssocID="{83D89629-DF94-4B2F-81A0-E36E4CF63116}" presName="sibTrans" presStyleCnt="0"/>
      <dgm:spPr/>
    </dgm:pt>
    <dgm:pt modelId="{174D6506-44FE-46C7-A5FF-6018C4136C6E}" type="pres">
      <dgm:prSet presAssocID="{78EADFEF-762E-4566-955E-B780252F4765}" presName="compNode" presStyleCnt="0"/>
      <dgm:spPr/>
    </dgm:pt>
    <dgm:pt modelId="{FD0C6EFC-D18E-4685-8478-2A4AF6E47FC4}" type="pres">
      <dgm:prSet presAssocID="{78EADFEF-762E-4566-955E-B780252F476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roup of People"/>
        </a:ext>
      </dgm:extLst>
    </dgm:pt>
    <dgm:pt modelId="{0F1E822C-1646-4FAC-8D80-164965C46287}" type="pres">
      <dgm:prSet presAssocID="{78EADFEF-762E-4566-955E-B780252F4765}" presName="spaceRect" presStyleCnt="0"/>
      <dgm:spPr/>
    </dgm:pt>
    <dgm:pt modelId="{E0F52927-12BD-48AC-B195-B6BAB9384ED8}" type="pres">
      <dgm:prSet presAssocID="{78EADFEF-762E-4566-955E-B780252F4765}" presName="textRect" presStyleLbl="revTx" presStyleIdx="4" presStyleCnt="5">
        <dgm:presLayoutVars>
          <dgm:chMax val="1"/>
          <dgm:chPref val="1"/>
        </dgm:presLayoutVars>
      </dgm:prSet>
      <dgm:spPr/>
    </dgm:pt>
  </dgm:ptLst>
  <dgm:cxnLst>
    <dgm:cxn modelId="{51CB320A-A62B-4F3F-9E56-9760AB78411A}" srcId="{A7D957DD-358A-4661-A3C3-031607BE2771}" destId="{7B85470A-550C-4687-BB9B-457FDFB78A2B}" srcOrd="2" destOrd="0" parTransId="{74E513C8-5E59-4D25-B177-9B8FC4707BE3}" sibTransId="{D94EEDB7-88A1-4275-863B-15923EB65469}"/>
    <dgm:cxn modelId="{576D7615-C5E7-4A13-8B37-FD38550AAC1B}" srcId="{A7D957DD-358A-4661-A3C3-031607BE2771}" destId="{3A0DD756-FFDB-4E75-AF3C-0E5DD2705229}" srcOrd="1" destOrd="0" parTransId="{FA5A5231-297A-4FD6-B4C5-2945CFF64F65}" sibTransId="{1DFD42EE-152D-402A-894A-C6423F044123}"/>
    <dgm:cxn modelId="{40E76A1A-B21E-4585-A3FD-84CF9CB6D84A}" type="presOf" srcId="{78EADFEF-762E-4566-955E-B780252F4765}" destId="{E0F52927-12BD-48AC-B195-B6BAB9384ED8}" srcOrd="0" destOrd="0" presId="urn:microsoft.com/office/officeart/2018/2/layout/IconLabelList"/>
    <dgm:cxn modelId="{E4931139-B21A-4605-9DB6-7585E0B2C5C4}" srcId="{A7D957DD-358A-4661-A3C3-031607BE2771}" destId="{78EADFEF-762E-4566-955E-B780252F4765}" srcOrd="4" destOrd="0" parTransId="{73AD69E5-1B8D-43FE-9DD8-2589456D74A2}" sibTransId="{4A91CD73-4453-4D0A-B697-4D6B7991A1A9}"/>
    <dgm:cxn modelId="{80CF0B73-0FB0-46A4-A08B-D9A896A1A16D}" type="presOf" srcId="{3A0DD756-FFDB-4E75-AF3C-0E5DD2705229}" destId="{89370D28-A03A-4257-8B8D-34DBC61F5186}" srcOrd="0" destOrd="0" presId="urn:microsoft.com/office/officeart/2018/2/layout/IconLabelList"/>
    <dgm:cxn modelId="{7AFC9E75-C65F-4E54-8710-4B6012A0EE75}" srcId="{A7D957DD-358A-4661-A3C3-031607BE2771}" destId="{A4E25577-CDB7-41AC-A8DC-4480C281C0BC}" srcOrd="0" destOrd="0" parTransId="{D1AB6031-6A14-425A-B1FB-A57F88418396}" sibTransId="{7B0DBD89-A82D-4DA4-837A-69059D4F28E7}"/>
    <dgm:cxn modelId="{836EF558-F7C6-4F9F-AB16-A938341F6809}" type="presOf" srcId="{F087491B-E130-492E-98A7-D0B1A417CB7E}" destId="{F0E5CA0C-7A4C-42BD-8659-C338AC8FEC19}" srcOrd="0" destOrd="0" presId="urn:microsoft.com/office/officeart/2018/2/layout/IconLabelList"/>
    <dgm:cxn modelId="{320C8185-ADDF-4585-BEB5-EE6215BCEAB0}" srcId="{A7D957DD-358A-4661-A3C3-031607BE2771}" destId="{F087491B-E130-492E-98A7-D0B1A417CB7E}" srcOrd="3" destOrd="0" parTransId="{4DF1332E-F0F7-4FEF-A4EF-7102441BF661}" sibTransId="{83D89629-DF94-4B2F-81A0-E36E4CF63116}"/>
    <dgm:cxn modelId="{E2C1DE9E-B06A-4EF0-86A3-9FF12878229F}" type="presOf" srcId="{A4E25577-CDB7-41AC-A8DC-4480C281C0BC}" destId="{9024164D-FAB4-4ED1-8971-1A11FE5A46F5}" srcOrd="0" destOrd="0" presId="urn:microsoft.com/office/officeart/2018/2/layout/IconLabelList"/>
    <dgm:cxn modelId="{E8023CEA-8942-4B7E-9D7A-9133D95DBC5E}" type="presOf" srcId="{A7D957DD-358A-4661-A3C3-031607BE2771}" destId="{07DC139A-FBBF-4810-8BCF-3206765BAD9F}" srcOrd="0" destOrd="0" presId="urn:microsoft.com/office/officeart/2018/2/layout/IconLabelList"/>
    <dgm:cxn modelId="{D980CBFE-8103-49E8-B7F0-A7CFE750E8F9}" type="presOf" srcId="{7B85470A-550C-4687-BB9B-457FDFB78A2B}" destId="{E7ABC384-4678-4C3F-921B-C803A82E0604}" srcOrd="0" destOrd="0" presId="urn:microsoft.com/office/officeart/2018/2/layout/IconLabelList"/>
    <dgm:cxn modelId="{B464076D-D72A-468F-AA53-045CCAE2C9A7}" type="presParOf" srcId="{07DC139A-FBBF-4810-8BCF-3206765BAD9F}" destId="{AC1F9A60-BCDD-46A3-AF4E-A1F99F47C1C3}" srcOrd="0" destOrd="0" presId="urn:microsoft.com/office/officeart/2018/2/layout/IconLabelList"/>
    <dgm:cxn modelId="{0995212A-4334-4519-8490-9E8A51113A66}" type="presParOf" srcId="{AC1F9A60-BCDD-46A3-AF4E-A1F99F47C1C3}" destId="{F6AFDAD1-1BC6-4E5A-8295-402A27F75DED}" srcOrd="0" destOrd="0" presId="urn:microsoft.com/office/officeart/2018/2/layout/IconLabelList"/>
    <dgm:cxn modelId="{B54A6A3A-F289-436E-B866-2CBFDFCE1826}" type="presParOf" srcId="{AC1F9A60-BCDD-46A3-AF4E-A1F99F47C1C3}" destId="{6B43E04B-C751-41AC-91C7-3E56142D5B6A}" srcOrd="1" destOrd="0" presId="urn:microsoft.com/office/officeart/2018/2/layout/IconLabelList"/>
    <dgm:cxn modelId="{F7ABD014-FD77-411E-B801-9AAC763C6A32}" type="presParOf" srcId="{AC1F9A60-BCDD-46A3-AF4E-A1F99F47C1C3}" destId="{9024164D-FAB4-4ED1-8971-1A11FE5A46F5}" srcOrd="2" destOrd="0" presId="urn:microsoft.com/office/officeart/2018/2/layout/IconLabelList"/>
    <dgm:cxn modelId="{6AB76EF1-4ADF-458C-AC0A-1F21228BE140}" type="presParOf" srcId="{07DC139A-FBBF-4810-8BCF-3206765BAD9F}" destId="{84A00F39-8777-44E3-9F76-B9B26C8911C4}" srcOrd="1" destOrd="0" presId="urn:microsoft.com/office/officeart/2018/2/layout/IconLabelList"/>
    <dgm:cxn modelId="{899BA4B4-ACAB-42D4-9DAA-0186BC25C8E2}" type="presParOf" srcId="{07DC139A-FBBF-4810-8BCF-3206765BAD9F}" destId="{CD20B9A8-B3C4-48A8-955C-BDEE7053A5AF}" srcOrd="2" destOrd="0" presId="urn:microsoft.com/office/officeart/2018/2/layout/IconLabelList"/>
    <dgm:cxn modelId="{F4E48306-0882-4AB1-94B7-41B59E0EA04D}" type="presParOf" srcId="{CD20B9A8-B3C4-48A8-955C-BDEE7053A5AF}" destId="{1A008AF9-8FA1-471C-9C60-ADC5452D12C9}" srcOrd="0" destOrd="0" presId="urn:microsoft.com/office/officeart/2018/2/layout/IconLabelList"/>
    <dgm:cxn modelId="{E82B234D-C91B-408F-AB90-CDA7078EA56D}" type="presParOf" srcId="{CD20B9A8-B3C4-48A8-955C-BDEE7053A5AF}" destId="{61615D0E-B85A-4D94-946B-439A67F9B8CF}" srcOrd="1" destOrd="0" presId="urn:microsoft.com/office/officeart/2018/2/layout/IconLabelList"/>
    <dgm:cxn modelId="{44EB157B-A414-4360-BA03-4533A23BE691}" type="presParOf" srcId="{CD20B9A8-B3C4-48A8-955C-BDEE7053A5AF}" destId="{89370D28-A03A-4257-8B8D-34DBC61F5186}" srcOrd="2" destOrd="0" presId="urn:microsoft.com/office/officeart/2018/2/layout/IconLabelList"/>
    <dgm:cxn modelId="{7A2D9F4F-DBE0-424A-8FAF-A1BB9D7110E3}" type="presParOf" srcId="{07DC139A-FBBF-4810-8BCF-3206765BAD9F}" destId="{ED66748C-C2FE-45DA-9654-D0A43060A0F4}" srcOrd="3" destOrd="0" presId="urn:microsoft.com/office/officeart/2018/2/layout/IconLabelList"/>
    <dgm:cxn modelId="{52317BA8-EDC1-4927-B95A-A1859DAAA0C8}" type="presParOf" srcId="{07DC139A-FBBF-4810-8BCF-3206765BAD9F}" destId="{0BB5DBEF-4201-4588-A0E8-ECE542C17AF5}" srcOrd="4" destOrd="0" presId="urn:microsoft.com/office/officeart/2018/2/layout/IconLabelList"/>
    <dgm:cxn modelId="{F027B7B3-8086-4642-9734-34482A72392C}" type="presParOf" srcId="{0BB5DBEF-4201-4588-A0E8-ECE542C17AF5}" destId="{BB595769-D52A-4EF7-881E-F468D3F3850A}" srcOrd="0" destOrd="0" presId="urn:microsoft.com/office/officeart/2018/2/layout/IconLabelList"/>
    <dgm:cxn modelId="{31E1DB0F-180D-489F-9270-8119E2347FDA}" type="presParOf" srcId="{0BB5DBEF-4201-4588-A0E8-ECE542C17AF5}" destId="{70B462D0-10C1-4ADF-B4CA-AE4A8169AAF9}" srcOrd="1" destOrd="0" presId="urn:microsoft.com/office/officeart/2018/2/layout/IconLabelList"/>
    <dgm:cxn modelId="{8C435F46-A99A-4547-AB62-6F59A88E0328}" type="presParOf" srcId="{0BB5DBEF-4201-4588-A0E8-ECE542C17AF5}" destId="{E7ABC384-4678-4C3F-921B-C803A82E0604}" srcOrd="2" destOrd="0" presId="urn:microsoft.com/office/officeart/2018/2/layout/IconLabelList"/>
    <dgm:cxn modelId="{59487FF1-9750-4E8A-B510-5E53BCBB28D3}" type="presParOf" srcId="{07DC139A-FBBF-4810-8BCF-3206765BAD9F}" destId="{1B91127A-2034-4914-B01F-CFF6EC8B36A5}" srcOrd="5" destOrd="0" presId="urn:microsoft.com/office/officeart/2018/2/layout/IconLabelList"/>
    <dgm:cxn modelId="{52D56DD8-BA96-44F1-9D0B-BD7C8D47D78B}" type="presParOf" srcId="{07DC139A-FBBF-4810-8BCF-3206765BAD9F}" destId="{A6A4056C-D61B-4E6A-B826-5D3B47F5B3E9}" srcOrd="6" destOrd="0" presId="urn:microsoft.com/office/officeart/2018/2/layout/IconLabelList"/>
    <dgm:cxn modelId="{7C5E749C-5F3C-4FE5-A56B-6C80CBF1734C}" type="presParOf" srcId="{A6A4056C-D61B-4E6A-B826-5D3B47F5B3E9}" destId="{6C136925-6FEB-4A0E-A168-F8721BB1772E}" srcOrd="0" destOrd="0" presId="urn:microsoft.com/office/officeart/2018/2/layout/IconLabelList"/>
    <dgm:cxn modelId="{7286832C-CC93-4A40-B53E-29440AD1DAB3}" type="presParOf" srcId="{A6A4056C-D61B-4E6A-B826-5D3B47F5B3E9}" destId="{7E24E830-A004-4BD7-B1F5-E438A4730069}" srcOrd="1" destOrd="0" presId="urn:microsoft.com/office/officeart/2018/2/layout/IconLabelList"/>
    <dgm:cxn modelId="{8CD97585-057C-4874-965E-F3E3423E3640}" type="presParOf" srcId="{A6A4056C-D61B-4E6A-B826-5D3B47F5B3E9}" destId="{F0E5CA0C-7A4C-42BD-8659-C338AC8FEC19}" srcOrd="2" destOrd="0" presId="urn:microsoft.com/office/officeart/2018/2/layout/IconLabelList"/>
    <dgm:cxn modelId="{5C4F29C1-B23F-4013-B6D0-EB7BCB50B002}" type="presParOf" srcId="{07DC139A-FBBF-4810-8BCF-3206765BAD9F}" destId="{C2C2B418-735C-46E3-A886-21BC7B9AEAC8}" srcOrd="7" destOrd="0" presId="urn:microsoft.com/office/officeart/2018/2/layout/IconLabelList"/>
    <dgm:cxn modelId="{E4D0DADF-0FDB-409D-A8EB-4E998C68E09C}" type="presParOf" srcId="{07DC139A-FBBF-4810-8BCF-3206765BAD9F}" destId="{174D6506-44FE-46C7-A5FF-6018C4136C6E}" srcOrd="8" destOrd="0" presId="urn:microsoft.com/office/officeart/2018/2/layout/IconLabelList"/>
    <dgm:cxn modelId="{506CAEE3-E5A1-4896-8372-BA10F683952C}" type="presParOf" srcId="{174D6506-44FE-46C7-A5FF-6018C4136C6E}" destId="{FD0C6EFC-D18E-4685-8478-2A4AF6E47FC4}" srcOrd="0" destOrd="0" presId="urn:microsoft.com/office/officeart/2018/2/layout/IconLabelList"/>
    <dgm:cxn modelId="{22CF4BE7-1A4B-4C8E-A771-464804FF0AF5}" type="presParOf" srcId="{174D6506-44FE-46C7-A5FF-6018C4136C6E}" destId="{0F1E822C-1646-4FAC-8D80-164965C46287}" srcOrd="1" destOrd="0" presId="urn:microsoft.com/office/officeart/2018/2/layout/IconLabelList"/>
    <dgm:cxn modelId="{B2E1F5B5-7CF3-4EBB-98DC-CC99E454FC82}" type="presParOf" srcId="{174D6506-44FE-46C7-A5FF-6018C4136C6E}" destId="{E0F52927-12BD-48AC-B195-B6BAB9384ED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A3E76E-D760-4157-9880-F0F01EAF536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6D7B926-E815-4BCD-9788-350543E74980}">
      <dgm:prSet/>
      <dgm:spPr/>
      <dgm:t>
        <a:bodyPr/>
        <a:lstStyle/>
        <a:p>
          <a:pPr>
            <a:lnSpc>
              <a:spcPct val="100000"/>
            </a:lnSpc>
          </a:pPr>
          <a:r>
            <a:rPr lang="en-US" baseline="0"/>
            <a:t>The first stage of the Group development model by Tuchman is forming.</a:t>
          </a:r>
          <a:endParaRPr lang="en-US"/>
        </a:p>
      </dgm:t>
    </dgm:pt>
    <dgm:pt modelId="{AC9CD781-D161-4792-BAE4-44CF4D71AE84}" type="parTrans" cxnId="{6983BBA5-A04A-4AC2-8B44-9A6936807A13}">
      <dgm:prSet/>
      <dgm:spPr/>
      <dgm:t>
        <a:bodyPr/>
        <a:lstStyle/>
        <a:p>
          <a:endParaRPr lang="en-US"/>
        </a:p>
      </dgm:t>
    </dgm:pt>
    <dgm:pt modelId="{293B94D7-81CE-4997-8407-81317259875E}" type="sibTrans" cxnId="{6983BBA5-A04A-4AC2-8B44-9A6936807A13}">
      <dgm:prSet/>
      <dgm:spPr/>
      <dgm:t>
        <a:bodyPr/>
        <a:lstStyle/>
        <a:p>
          <a:endParaRPr lang="en-US"/>
        </a:p>
      </dgm:t>
    </dgm:pt>
    <dgm:pt modelId="{6CDE2DB1-EDC3-41A7-B832-0BE5B180F74D}">
      <dgm:prSet/>
      <dgm:spPr/>
      <dgm:t>
        <a:bodyPr/>
        <a:lstStyle/>
        <a:p>
          <a:pPr>
            <a:lnSpc>
              <a:spcPct val="100000"/>
            </a:lnSpc>
          </a:pPr>
          <a:r>
            <a:rPr lang="en-US" baseline="0"/>
            <a:t>In this stage the structure of the entire team is formed.</a:t>
          </a:r>
          <a:endParaRPr lang="en-US"/>
        </a:p>
      </dgm:t>
    </dgm:pt>
    <dgm:pt modelId="{7B06379F-2E19-426D-93B1-544D7E066D21}" type="parTrans" cxnId="{58802CA6-D520-4143-998A-155412D797E0}">
      <dgm:prSet/>
      <dgm:spPr/>
      <dgm:t>
        <a:bodyPr/>
        <a:lstStyle/>
        <a:p>
          <a:endParaRPr lang="en-US"/>
        </a:p>
      </dgm:t>
    </dgm:pt>
    <dgm:pt modelId="{1F1C2E3E-FC6C-4E9B-8150-AA2F041E2EE3}" type="sibTrans" cxnId="{58802CA6-D520-4143-998A-155412D797E0}">
      <dgm:prSet/>
      <dgm:spPr/>
      <dgm:t>
        <a:bodyPr/>
        <a:lstStyle/>
        <a:p>
          <a:endParaRPr lang="en-US"/>
        </a:p>
      </dgm:t>
    </dgm:pt>
    <dgm:pt modelId="{6BEBE088-BB9F-4112-8858-AC89C07C81DA}">
      <dgm:prSet/>
      <dgm:spPr/>
      <dgm:t>
        <a:bodyPr/>
        <a:lstStyle/>
        <a:p>
          <a:pPr>
            <a:lnSpc>
              <a:spcPct val="100000"/>
            </a:lnSpc>
          </a:pPr>
          <a:r>
            <a:rPr lang="en-US" baseline="0"/>
            <a:t>In this stage a strong leadership is required to fulfill the needs on a team.</a:t>
          </a:r>
          <a:endParaRPr lang="en-US"/>
        </a:p>
      </dgm:t>
    </dgm:pt>
    <dgm:pt modelId="{B883B911-22AF-4EBD-9496-063E6C86256C}" type="parTrans" cxnId="{DCACE085-60C5-4D78-90EF-9AE53DCCB4DB}">
      <dgm:prSet/>
      <dgm:spPr/>
      <dgm:t>
        <a:bodyPr/>
        <a:lstStyle/>
        <a:p>
          <a:endParaRPr lang="en-US"/>
        </a:p>
      </dgm:t>
    </dgm:pt>
    <dgm:pt modelId="{E63563CE-644D-41B0-8A49-DEF6B0F91F95}" type="sibTrans" cxnId="{DCACE085-60C5-4D78-90EF-9AE53DCCB4DB}">
      <dgm:prSet/>
      <dgm:spPr/>
      <dgm:t>
        <a:bodyPr/>
        <a:lstStyle/>
        <a:p>
          <a:endParaRPr lang="en-US"/>
        </a:p>
      </dgm:t>
    </dgm:pt>
    <dgm:pt modelId="{69A2ED1A-9636-4EFF-97D4-2E397A9BF02E}">
      <dgm:prSet/>
      <dgm:spPr/>
      <dgm:t>
        <a:bodyPr/>
        <a:lstStyle/>
        <a:p>
          <a:pPr>
            <a:lnSpc>
              <a:spcPct val="100000"/>
            </a:lnSpc>
          </a:pPr>
          <a:r>
            <a:rPr lang="en-US" baseline="0"/>
            <a:t>The feelings and thoughts of the team members can get affected at this stage (Kim</a:t>
          </a:r>
          <a:r>
            <a:rPr lang="en-US" i="1" baseline="0"/>
            <a:t> et al. </a:t>
          </a:r>
          <a:r>
            <a:rPr lang="en-US" baseline="0"/>
            <a:t>2019).</a:t>
          </a:r>
          <a:endParaRPr lang="en-US"/>
        </a:p>
      </dgm:t>
    </dgm:pt>
    <dgm:pt modelId="{06CF2052-4CE4-4A23-9654-B327D0634013}" type="parTrans" cxnId="{38638048-B9AC-4CA2-8779-12A81B37D8DA}">
      <dgm:prSet/>
      <dgm:spPr/>
      <dgm:t>
        <a:bodyPr/>
        <a:lstStyle/>
        <a:p>
          <a:endParaRPr lang="en-US"/>
        </a:p>
      </dgm:t>
    </dgm:pt>
    <dgm:pt modelId="{20FCFBDA-CC6C-45F1-BD27-B4CE2592F935}" type="sibTrans" cxnId="{38638048-B9AC-4CA2-8779-12A81B37D8DA}">
      <dgm:prSet/>
      <dgm:spPr/>
      <dgm:t>
        <a:bodyPr/>
        <a:lstStyle/>
        <a:p>
          <a:endParaRPr lang="en-US"/>
        </a:p>
      </dgm:t>
    </dgm:pt>
    <dgm:pt modelId="{560BBA67-5896-43CA-BB2F-6E70FE91A08F}">
      <dgm:prSet/>
      <dgm:spPr/>
      <dgm:t>
        <a:bodyPr/>
        <a:lstStyle/>
        <a:p>
          <a:pPr>
            <a:lnSpc>
              <a:spcPct val="100000"/>
            </a:lnSpc>
          </a:pPr>
          <a:r>
            <a:rPr lang="en-US" baseline="0"/>
            <a:t>The expectations of the team members gets higher at this stage.</a:t>
          </a:r>
          <a:endParaRPr lang="en-US"/>
        </a:p>
      </dgm:t>
    </dgm:pt>
    <dgm:pt modelId="{4EEFDCF7-EDF4-4E3F-8B02-8A26E21E60A3}" type="parTrans" cxnId="{21D20C21-C88F-4BD4-BE58-F75A7396EA69}">
      <dgm:prSet/>
      <dgm:spPr/>
      <dgm:t>
        <a:bodyPr/>
        <a:lstStyle/>
        <a:p>
          <a:endParaRPr lang="en-US"/>
        </a:p>
      </dgm:t>
    </dgm:pt>
    <dgm:pt modelId="{71D0C783-CAC8-42CF-A2A7-6BF77C7335DD}" type="sibTrans" cxnId="{21D20C21-C88F-4BD4-BE58-F75A7396EA69}">
      <dgm:prSet/>
      <dgm:spPr/>
      <dgm:t>
        <a:bodyPr/>
        <a:lstStyle/>
        <a:p>
          <a:endParaRPr lang="en-US"/>
        </a:p>
      </dgm:t>
    </dgm:pt>
    <dgm:pt modelId="{C3AC12C6-F30C-4DEB-99EE-9094C9BEB75C}" type="pres">
      <dgm:prSet presAssocID="{35A3E76E-D760-4157-9880-F0F01EAF536D}" presName="root" presStyleCnt="0">
        <dgm:presLayoutVars>
          <dgm:dir/>
          <dgm:resizeHandles val="exact"/>
        </dgm:presLayoutVars>
      </dgm:prSet>
      <dgm:spPr/>
    </dgm:pt>
    <dgm:pt modelId="{48522B66-7125-4612-BBDC-E6437B9D2D65}" type="pres">
      <dgm:prSet presAssocID="{C6D7B926-E815-4BCD-9788-350543E74980}" presName="compNode" presStyleCnt="0"/>
      <dgm:spPr/>
    </dgm:pt>
    <dgm:pt modelId="{1CD4DB25-D17A-4F4E-AB0C-807C79E4D984}" type="pres">
      <dgm:prSet presAssocID="{C6D7B926-E815-4BCD-9788-350543E7498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peat"/>
        </a:ext>
      </dgm:extLst>
    </dgm:pt>
    <dgm:pt modelId="{1F5611C4-C444-4E82-BD84-EAA22A5266CC}" type="pres">
      <dgm:prSet presAssocID="{C6D7B926-E815-4BCD-9788-350543E74980}" presName="spaceRect" presStyleCnt="0"/>
      <dgm:spPr/>
    </dgm:pt>
    <dgm:pt modelId="{6267D523-5EFD-455E-BD9C-CE8653975ECB}" type="pres">
      <dgm:prSet presAssocID="{C6D7B926-E815-4BCD-9788-350543E74980}" presName="textRect" presStyleLbl="revTx" presStyleIdx="0" presStyleCnt="5">
        <dgm:presLayoutVars>
          <dgm:chMax val="1"/>
          <dgm:chPref val="1"/>
        </dgm:presLayoutVars>
      </dgm:prSet>
      <dgm:spPr/>
    </dgm:pt>
    <dgm:pt modelId="{6203985C-3DC3-41C0-9159-DE7025560381}" type="pres">
      <dgm:prSet presAssocID="{293B94D7-81CE-4997-8407-81317259875E}" presName="sibTrans" presStyleCnt="0"/>
      <dgm:spPr/>
    </dgm:pt>
    <dgm:pt modelId="{E9DA21A4-C7D9-4289-8AA8-A4875F84E14C}" type="pres">
      <dgm:prSet presAssocID="{6CDE2DB1-EDC3-41A7-B832-0BE5B180F74D}" presName="compNode" presStyleCnt="0"/>
      <dgm:spPr/>
    </dgm:pt>
    <dgm:pt modelId="{C872F756-E654-4C03-9C91-ED6070433BE5}" type="pres">
      <dgm:prSet presAssocID="{6CDE2DB1-EDC3-41A7-B832-0BE5B180F74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583F05E8-D564-46B1-B281-6E5A0959369C}" type="pres">
      <dgm:prSet presAssocID="{6CDE2DB1-EDC3-41A7-B832-0BE5B180F74D}" presName="spaceRect" presStyleCnt="0"/>
      <dgm:spPr/>
    </dgm:pt>
    <dgm:pt modelId="{E46CF263-D19C-430D-A4BB-3D4A2B432CE8}" type="pres">
      <dgm:prSet presAssocID="{6CDE2DB1-EDC3-41A7-B832-0BE5B180F74D}" presName="textRect" presStyleLbl="revTx" presStyleIdx="1" presStyleCnt="5">
        <dgm:presLayoutVars>
          <dgm:chMax val="1"/>
          <dgm:chPref val="1"/>
        </dgm:presLayoutVars>
      </dgm:prSet>
      <dgm:spPr/>
    </dgm:pt>
    <dgm:pt modelId="{54BFB34F-7B77-4D5E-B033-F14C0BF649B9}" type="pres">
      <dgm:prSet presAssocID="{1F1C2E3E-FC6C-4E9B-8150-AA2F041E2EE3}" presName="sibTrans" presStyleCnt="0"/>
      <dgm:spPr/>
    </dgm:pt>
    <dgm:pt modelId="{78D4D227-8DC0-4EBC-8F4C-BBD585D62957}" type="pres">
      <dgm:prSet presAssocID="{6BEBE088-BB9F-4112-8858-AC89C07C81DA}" presName="compNode" presStyleCnt="0"/>
      <dgm:spPr/>
    </dgm:pt>
    <dgm:pt modelId="{5306D067-6A97-4A0C-A062-7A1704B88F65}" type="pres">
      <dgm:prSet presAssocID="{6BEBE088-BB9F-4112-8858-AC89C07C81D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ecturer"/>
        </a:ext>
      </dgm:extLst>
    </dgm:pt>
    <dgm:pt modelId="{4BDAAE8A-39C9-412B-9768-291651FC3AD5}" type="pres">
      <dgm:prSet presAssocID="{6BEBE088-BB9F-4112-8858-AC89C07C81DA}" presName="spaceRect" presStyleCnt="0"/>
      <dgm:spPr/>
    </dgm:pt>
    <dgm:pt modelId="{82625DB8-0545-484D-A3C5-2CB0AE407E0A}" type="pres">
      <dgm:prSet presAssocID="{6BEBE088-BB9F-4112-8858-AC89C07C81DA}" presName="textRect" presStyleLbl="revTx" presStyleIdx="2" presStyleCnt="5">
        <dgm:presLayoutVars>
          <dgm:chMax val="1"/>
          <dgm:chPref val="1"/>
        </dgm:presLayoutVars>
      </dgm:prSet>
      <dgm:spPr/>
    </dgm:pt>
    <dgm:pt modelId="{643CFC99-6FF0-4A4F-B177-84DD0721AED9}" type="pres">
      <dgm:prSet presAssocID="{E63563CE-644D-41B0-8A49-DEF6B0F91F95}" presName="sibTrans" presStyleCnt="0"/>
      <dgm:spPr/>
    </dgm:pt>
    <dgm:pt modelId="{1D04F1AA-FC12-4DE4-A0B6-3B87F22C0F52}" type="pres">
      <dgm:prSet presAssocID="{69A2ED1A-9636-4EFF-97D4-2E397A9BF02E}" presName="compNode" presStyleCnt="0"/>
      <dgm:spPr/>
    </dgm:pt>
    <dgm:pt modelId="{E732C534-8726-4EE7-B13F-1CC6E58C7335}" type="pres">
      <dgm:prSet presAssocID="{69A2ED1A-9636-4EFF-97D4-2E397A9BF02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Japanese Dolls"/>
        </a:ext>
      </dgm:extLst>
    </dgm:pt>
    <dgm:pt modelId="{81D029DB-8071-47F5-A8B3-50260E5EC7FA}" type="pres">
      <dgm:prSet presAssocID="{69A2ED1A-9636-4EFF-97D4-2E397A9BF02E}" presName="spaceRect" presStyleCnt="0"/>
      <dgm:spPr/>
    </dgm:pt>
    <dgm:pt modelId="{B8AF468E-ACC2-4E75-BAC5-9EB736EBE9E4}" type="pres">
      <dgm:prSet presAssocID="{69A2ED1A-9636-4EFF-97D4-2E397A9BF02E}" presName="textRect" presStyleLbl="revTx" presStyleIdx="3" presStyleCnt="5">
        <dgm:presLayoutVars>
          <dgm:chMax val="1"/>
          <dgm:chPref val="1"/>
        </dgm:presLayoutVars>
      </dgm:prSet>
      <dgm:spPr/>
    </dgm:pt>
    <dgm:pt modelId="{C1C13525-C4C1-4E71-8184-148059600B35}" type="pres">
      <dgm:prSet presAssocID="{20FCFBDA-CC6C-45F1-BD27-B4CE2592F935}" presName="sibTrans" presStyleCnt="0"/>
      <dgm:spPr/>
    </dgm:pt>
    <dgm:pt modelId="{6710726E-0A6D-45D0-9895-C5F3F23701D7}" type="pres">
      <dgm:prSet presAssocID="{560BBA67-5896-43CA-BB2F-6E70FE91A08F}" presName="compNode" presStyleCnt="0"/>
      <dgm:spPr/>
    </dgm:pt>
    <dgm:pt modelId="{41B2545A-ADA6-4E1C-8A35-6A9B4DFC6264}" type="pres">
      <dgm:prSet presAssocID="{560BBA67-5896-43CA-BB2F-6E70FE91A08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roup of People"/>
        </a:ext>
      </dgm:extLst>
    </dgm:pt>
    <dgm:pt modelId="{6503EC23-3C66-4B95-BAF4-EE776723EC64}" type="pres">
      <dgm:prSet presAssocID="{560BBA67-5896-43CA-BB2F-6E70FE91A08F}" presName="spaceRect" presStyleCnt="0"/>
      <dgm:spPr/>
    </dgm:pt>
    <dgm:pt modelId="{59FF4718-9C46-4252-B341-2E6ECB276FC6}" type="pres">
      <dgm:prSet presAssocID="{560BBA67-5896-43CA-BB2F-6E70FE91A08F}" presName="textRect" presStyleLbl="revTx" presStyleIdx="4" presStyleCnt="5">
        <dgm:presLayoutVars>
          <dgm:chMax val="1"/>
          <dgm:chPref val="1"/>
        </dgm:presLayoutVars>
      </dgm:prSet>
      <dgm:spPr/>
    </dgm:pt>
  </dgm:ptLst>
  <dgm:cxnLst>
    <dgm:cxn modelId="{BA04A106-B3BF-4AC0-9A36-A068BEC15BD6}" type="presOf" srcId="{69A2ED1A-9636-4EFF-97D4-2E397A9BF02E}" destId="{B8AF468E-ACC2-4E75-BAC5-9EB736EBE9E4}" srcOrd="0" destOrd="0" presId="urn:microsoft.com/office/officeart/2018/2/layout/IconLabelList"/>
    <dgm:cxn modelId="{2B14A220-B5D9-48E4-90C7-60E11AC890DD}" type="presOf" srcId="{560BBA67-5896-43CA-BB2F-6E70FE91A08F}" destId="{59FF4718-9C46-4252-B341-2E6ECB276FC6}" srcOrd="0" destOrd="0" presId="urn:microsoft.com/office/officeart/2018/2/layout/IconLabelList"/>
    <dgm:cxn modelId="{21D20C21-C88F-4BD4-BE58-F75A7396EA69}" srcId="{35A3E76E-D760-4157-9880-F0F01EAF536D}" destId="{560BBA67-5896-43CA-BB2F-6E70FE91A08F}" srcOrd="4" destOrd="0" parTransId="{4EEFDCF7-EDF4-4E3F-8B02-8A26E21E60A3}" sibTransId="{71D0C783-CAC8-42CF-A2A7-6BF77C7335DD}"/>
    <dgm:cxn modelId="{2C4E9931-8897-4B7A-9561-C0BAED8BDEA2}" type="presOf" srcId="{35A3E76E-D760-4157-9880-F0F01EAF536D}" destId="{C3AC12C6-F30C-4DEB-99EE-9094C9BEB75C}" srcOrd="0" destOrd="0" presId="urn:microsoft.com/office/officeart/2018/2/layout/IconLabelList"/>
    <dgm:cxn modelId="{38638048-B9AC-4CA2-8779-12A81B37D8DA}" srcId="{35A3E76E-D760-4157-9880-F0F01EAF536D}" destId="{69A2ED1A-9636-4EFF-97D4-2E397A9BF02E}" srcOrd="3" destOrd="0" parTransId="{06CF2052-4CE4-4A23-9654-B327D0634013}" sibTransId="{20FCFBDA-CC6C-45F1-BD27-B4CE2592F935}"/>
    <dgm:cxn modelId="{DCACE085-60C5-4D78-90EF-9AE53DCCB4DB}" srcId="{35A3E76E-D760-4157-9880-F0F01EAF536D}" destId="{6BEBE088-BB9F-4112-8858-AC89C07C81DA}" srcOrd="2" destOrd="0" parTransId="{B883B911-22AF-4EBD-9496-063E6C86256C}" sibTransId="{E63563CE-644D-41B0-8A49-DEF6B0F91F95}"/>
    <dgm:cxn modelId="{1B5B2DA2-0893-40F5-9B2F-DF2A55991C1D}" type="presOf" srcId="{C6D7B926-E815-4BCD-9788-350543E74980}" destId="{6267D523-5EFD-455E-BD9C-CE8653975ECB}" srcOrd="0" destOrd="0" presId="urn:microsoft.com/office/officeart/2018/2/layout/IconLabelList"/>
    <dgm:cxn modelId="{67E888A4-01F3-4820-B32F-506F50ABC181}" type="presOf" srcId="{6BEBE088-BB9F-4112-8858-AC89C07C81DA}" destId="{82625DB8-0545-484D-A3C5-2CB0AE407E0A}" srcOrd="0" destOrd="0" presId="urn:microsoft.com/office/officeart/2018/2/layout/IconLabelList"/>
    <dgm:cxn modelId="{6983BBA5-A04A-4AC2-8B44-9A6936807A13}" srcId="{35A3E76E-D760-4157-9880-F0F01EAF536D}" destId="{C6D7B926-E815-4BCD-9788-350543E74980}" srcOrd="0" destOrd="0" parTransId="{AC9CD781-D161-4792-BAE4-44CF4D71AE84}" sibTransId="{293B94D7-81CE-4997-8407-81317259875E}"/>
    <dgm:cxn modelId="{58802CA6-D520-4143-998A-155412D797E0}" srcId="{35A3E76E-D760-4157-9880-F0F01EAF536D}" destId="{6CDE2DB1-EDC3-41A7-B832-0BE5B180F74D}" srcOrd="1" destOrd="0" parTransId="{7B06379F-2E19-426D-93B1-544D7E066D21}" sibTransId="{1F1C2E3E-FC6C-4E9B-8150-AA2F041E2EE3}"/>
    <dgm:cxn modelId="{36CC4BC0-D490-452D-B242-8C276B779C02}" type="presOf" srcId="{6CDE2DB1-EDC3-41A7-B832-0BE5B180F74D}" destId="{E46CF263-D19C-430D-A4BB-3D4A2B432CE8}" srcOrd="0" destOrd="0" presId="urn:microsoft.com/office/officeart/2018/2/layout/IconLabelList"/>
    <dgm:cxn modelId="{6771664C-73C8-4A35-96AB-46E498B542B1}" type="presParOf" srcId="{C3AC12C6-F30C-4DEB-99EE-9094C9BEB75C}" destId="{48522B66-7125-4612-BBDC-E6437B9D2D65}" srcOrd="0" destOrd="0" presId="urn:microsoft.com/office/officeart/2018/2/layout/IconLabelList"/>
    <dgm:cxn modelId="{5D399B9E-E043-4CE5-A656-8E2C00422E07}" type="presParOf" srcId="{48522B66-7125-4612-BBDC-E6437B9D2D65}" destId="{1CD4DB25-D17A-4F4E-AB0C-807C79E4D984}" srcOrd="0" destOrd="0" presId="urn:microsoft.com/office/officeart/2018/2/layout/IconLabelList"/>
    <dgm:cxn modelId="{731F533D-1EFD-427A-AB82-BB6287BA8EAB}" type="presParOf" srcId="{48522B66-7125-4612-BBDC-E6437B9D2D65}" destId="{1F5611C4-C444-4E82-BD84-EAA22A5266CC}" srcOrd="1" destOrd="0" presId="urn:microsoft.com/office/officeart/2018/2/layout/IconLabelList"/>
    <dgm:cxn modelId="{70CC94A9-2F7D-41E3-96E5-0EC2AD56F519}" type="presParOf" srcId="{48522B66-7125-4612-BBDC-E6437B9D2D65}" destId="{6267D523-5EFD-455E-BD9C-CE8653975ECB}" srcOrd="2" destOrd="0" presId="urn:microsoft.com/office/officeart/2018/2/layout/IconLabelList"/>
    <dgm:cxn modelId="{8E6C9EE3-4AFE-4FB3-A07A-9D5AE907BD35}" type="presParOf" srcId="{C3AC12C6-F30C-4DEB-99EE-9094C9BEB75C}" destId="{6203985C-3DC3-41C0-9159-DE7025560381}" srcOrd="1" destOrd="0" presId="urn:microsoft.com/office/officeart/2018/2/layout/IconLabelList"/>
    <dgm:cxn modelId="{30D90F52-F82C-4EF7-A6CD-666BFA650AB6}" type="presParOf" srcId="{C3AC12C6-F30C-4DEB-99EE-9094C9BEB75C}" destId="{E9DA21A4-C7D9-4289-8AA8-A4875F84E14C}" srcOrd="2" destOrd="0" presId="urn:microsoft.com/office/officeart/2018/2/layout/IconLabelList"/>
    <dgm:cxn modelId="{495DA6F8-861D-44BD-BE4F-544A41B6F726}" type="presParOf" srcId="{E9DA21A4-C7D9-4289-8AA8-A4875F84E14C}" destId="{C872F756-E654-4C03-9C91-ED6070433BE5}" srcOrd="0" destOrd="0" presId="urn:microsoft.com/office/officeart/2018/2/layout/IconLabelList"/>
    <dgm:cxn modelId="{D6FB1F61-259F-4B80-96AA-CBB3361BCF5D}" type="presParOf" srcId="{E9DA21A4-C7D9-4289-8AA8-A4875F84E14C}" destId="{583F05E8-D564-46B1-B281-6E5A0959369C}" srcOrd="1" destOrd="0" presId="urn:microsoft.com/office/officeart/2018/2/layout/IconLabelList"/>
    <dgm:cxn modelId="{C294FD12-8D12-41FD-8430-B7F27B30392B}" type="presParOf" srcId="{E9DA21A4-C7D9-4289-8AA8-A4875F84E14C}" destId="{E46CF263-D19C-430D-A4BB-3D4A2B432CE8}" srcOrd="2" destOrd="0" presId="urn:microsoft.com/office/officeart/2018/2/layout/IconLabelList"/>
    <dgm:cxn modelId="{FFF8F0A1-465C-4E4D-B45F-DBC80BCB1241}" type="presParOf" srcId="{C3AC12C6-F30C-4DEB-99EE-9094C9BEB75C}" destId="{54BFB34F-7B77-4D5E-B033-F14C0BF649B9}" srcOrd="3" destOrd="0" presId="urn:microsoft.com/office/officeart/2018/2/layout/IconLabelList"/>
    <dgm:cxn modelId="{0BA6B608-4C6B-4C2E-9924-CCCC0E34BCC8}" type="presParOf" srcId="{C3AC12C6-F30C-4DEB-99EE-9094C9BEB75C}" destId="{78D4D227-8DC0-4EBC-8F4C-BBD585D62957}" srcOrd="4" destOrd="0" presId="urn:microsoft.com/office/officeart/2018/2/layout/IconLabelList"/>
    <dgm:cxn modelId="{EF594D0F-8E71-4BCC-9BF9-87F8870193BE}" type="presParOf" srcId="{78D4D227-8DC0-4EBC-8F4C-BBD585D62957}" destId="{5306D067-6A97-4A0C-A062-7A1704B88F65}" srcOrd="0" destOrd="0" presId="urn:microsoft.com/office/officeart/2018/2/layout/IconLabelList"/>
    <dgm:cxn modelId="{C9B6A069-9F5C-4EFA-A782-82EF75F38F3F}" type="presParOf" srcId="{78D4D227-8DC0-4EBC-8F4C-BBD585D62957}" destId="{4BDAAE8A-39C9-412B-9768-291651FC3AD5}" srcOrd="1" destOrd="0" presId="urn:microsoft.com/office/officeart/2018/2/layout/IconLabelList"/>
    <dgm:cxn modelId="{1ADCD6B8-E0EC-4867-A3DD-7862A6291487}" type="presParOf" srcId="{78D4D227-8DC0-4EBC-8F4C-BBD585D62957}" destId="{82625DB8-0545-484D-A3C5-2CB0AE407E0A}" srcOrd="2" destOrd="0" presId="urn:microsoft.com/office/officeart/2018/2/layout/IconLabelList"/>
    <dgm:cxn modelId="{E89E501F-0996-40FF-A125-A47A1E1CCEB3}" type="presParOf" srcId="{C3AC12C6-F30C-4DEB-99EE-9094C9BEB75C}" destId="{643CFC99-6FF0-4A4F-B177-84DD0721AED9}" srcOrd="5" destOrd="0" presId="urn:microsoft.com/office/officeart/2018/2/layout/IconLabelList"/>
    <dgm:cxn modelId="{0E9F7723-5909-478D-AAA0-463E29979951}" type="presParOf" srcId="{C3AC12C6-F30C-4DEB-99EE-9094C9BEB75C}" destId="{1D04F1AA-FC12-4DE4-A0B6-3B87F22C0F52}" srcOrd="6" destOrd="0" presId="urn:microsoft.com/office/officeart/2018/2/layout/IconLabelList"/>
    <dgm:cxn modelId="{96D79D2F-C807-4E49-9E8F-E8CDCFD8E8DC}" type="presParOf" srcId="{1D04F1AA-FC12-4DE4-A0B6-3B87F22C0F52}" destId="{E732C534-8726-4EE7-B13F-1CC6E58C7335}" srcOrd="0" destOrd="0" presId="urn:microsoft.com/office/officeart/2018/2/layout/IconLabelList"/>
    <dgm:cxn modelId="{859309E6-BEF1-4E7F-9011-5B5006B16EE3}" type="presParOf" srcId="{1D04F1AA-FC12-4DE4-A0B6-3B87F22C0F52}" destId="{81D029DB-8071-47F5-A8B3-50260E5EC7FA}" srcOrd="1" destOrd="0" presId="urn:microsoft.com/office/officeart/2018/2/layout/IconLabelList"/>
    <dgm:cxn modelId="{BCF5A7D4-0A29-42F8-995C-A6D559F91295}" type="presParOf" srcId="{1D04F1AA-FC12-4DE4-A0B6-3B87F22C0F52}" destId="{B8AF468E-ACC2-4E75-BAC5-9EB736EBE9E4}" srcOrd="2" destOrd="0" presId="urn:microsoft.com/office/officeart/2018/2/layout/IconLabelList"/>
    <dgm:cxn modelId="{1D9589B7-3F7B-4811-B579-A66155ECA90A}" type="presParOf" srcId="{C3AC12C6-F30C-4DEB-99EE-9094C9BEB75C}" destId="{C1C13525-C4C1-4E71-8184-148059600B35}" srcOrd="7" destOrd="0" presId="urn:microsoft.com/office/officeart/2018/2/layout/IconLabelList"/>
    <dgm:cxn modelId="{6D2E2730-CB33-44CD-BDF6-B2C20904F4B7}" type="presParOf" srcId="{C3AC12C6-F30C-4DEB-99EE-9094C9BEB75C}" destId="{6710726E-0A6D-45D0-9895-C5F3F23701D7}" srcOrd="8" destOrd="0" presId="urn:microsoft.com/office/officeart/2018/2/layout/IconLabelList"/>
    <dgm:cxn modelId="{8386BAA9-90B7-4993-A47D-A2DA0D56EE81}" type="presParOf" srcId="{6710726E-0A6D-45D0-9895-C5F3F23701D7}" destId="{41B2545A-ADA6-4E1C-8A35-6A9B4DFC6264}" srcOrd="0" destOrd="0" presId="urn:microsoft.com/office/officeart/2018/2/layout/IconLabelList"/>
    <dgm:cxn modelId="{6FBCAF60-BA94-4A0E-B72D-E83CEBC85EA7}" type="presParOf" srcId="{6710726E-0A6D-45D0-9895-C5F3F23701D7}" destId="{6503EC23-3C66-4B95-BAF4-EE776723EC64}" srcOrd="1" destOrd="0" presId="urn:microsoft.com/office/officeart/2018/2/layout/IconLabelList"/>
    <dgm:cxn modelId="{0C8FBA63-5EDA-457E-8C97-4F814C79A86E}" type="presParOf" srcId="{6710726E-0A6D-45D0-9895-C5F3F23701D7}" destId="{59FF4718-9C46-4252-B341-2E6ECB276FC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4C6117-D838-4E48-816A-C16594FB28B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EE06AA3-DEC5-4671-AC85-452BF4D83417}">
      <dgm:prSet/>
      <dgm:spPr/>
      <dgm:t>
        <a:bodyPr/>
        <a:lstStyle/>
        <a:p>
          <a:r>
            <a:rPr lang="en-US" dirty="0"/>
            <a:t>At this stage, the team members finds new ways to work together collectively.</a:t>
          </a:r>
        </a:p>
      </dgm:t>
    </dgm:pt>
    <dgm:pt modelId="{588FFFEF-7E5A-49D1-8208-9AE4BB9AC41C}" type="parTrans" cxnId="{7C444937-5D1A-4913-80BC-965B38F1FC8A}">
      <dgm:prSet/>
      <dgm:spPr/>
      <dgm:t>
        <a:bodyPr/>
        <a:lstStyle/>
        <a:p>
          <a:endParaRPr lang="en-US"/>
        </a:p>
      </dgm:t>
    </dgm:pt>
    <dgm:pt modelId="{367E56BA-7DE5-4FB9-91A8-6425FE76E06C}" type="sibTrans" cxnId="{7C444937-5D1A-4913-80BC-965B38F1FC8A}">
      <dgm:prSet/>
      <dgm:spPr/>
      <dgm:t>
        <a:bodyPr/>
        <a:lstStyle/>
        <a:p>
          <a:endParaRPr lang="en-US"/>
        </a:p>
      </dgm:t>
    </dgm:pt>
    <dgm:pt modelId="{0CA34ABF-5072-4DC6-A936-ECEA0D53BB52}">
      <dgm:prSet/>
      <dgm:spPr/>
      <dgm:t>
        <a:bodyPr/>
        <a:lstStyle/>
        <a:p>
          <a:r>
            <a:rPr lang="en-US"/>
            <a:t>This is the most important stage of “</a:t>
          </a:r>
          <a:r>
            <a:rPr lang="en-US" b="1" i="1"/>
            <a:t>Tuchman’s Stages of Group Development</a:t>
          </a:r>
          <a:r>
            <a:rPr lang="en-US"/>
            <a:t>” (Wcupa.edu, 2021).</a:t>
          </a:r>
        </a:p>
      </dgm:t>
    </dgm:pt>
    <dgm:pt modelId="{7132CC38-3380-485E-8A62-34DE92C61FC6}" type="parTrans" cxnId="{6F7EABFE-9400-422D-8E44-821F8F4AE3B8}">
      <dgm:prSet/>
      <dgm:spPr/>
      <dgm:t>
        <a:bodyPr/>
        <a:lstStyle/>
        <a:p>
          <a:endParaRPr lang="en-US"/>
        </a:p>
      </dgm:t>
    </dgm:pt>
    <dgm:pt modelId="{5FAD3E7C-92AA-4ED4-9B22-FF0E22C6F5B5}" type="sibTrans" cxnId="{6F7EABFE-9400-422D-8E44-821F8F4AE3B8}">
      <dgm:prSet/>
      <dgm:spPr/>
      <dgm:t>
        <a:bodyPr/>
        <a:lstStyle/>
        <a:p>
          <a:endParaRPr lang="en-US"/>
        </a:p>
      </dgm:t>
    </dgm:pt>
    <dgm:pt modelId="{26FAAB61-F2A5-4243-BF2E-EB9A87C9F8E0}">
      <dgm:prSet/>
      <dgm:spPr/>
      <dgm:t>
        <a:bodyPr/>
        <a:lstStyle/>
        <a:p>
          <a:r>
            <a:rPr lang="en-US"/>
            <a:t>Team members starts to build their trust on the team leader (Hsu, Hwang, and Mount 2020). </a:t>
          </a:r>
        </a:p>
      </dgm:t>
    </dgm:pt>
    <dgm:pt modelId="{A08287CC-6410-4E19-9AE3-BF082C4D1F45}" type="parTrans" cxnId="{00427E8A-2567-4B9F-A684-ECDB50BB138B}">
      <dgm:prSet/>
      <dgm:spPr/>
      <dgm:t>
        <a:bodyPr/>
        <a:lstStyle/>
        <a:p>
          <a:endParaRPr lang="en-US"/>
        </a:p>
      </dgm:t>
    </dgm:pt>
    <dgm:pt modelId="{E9724079-FC38-4355-A1B9-8AC4DDB5B4C5}" type="sibTrans" cxnId="{00427E8A-2567-4B9F-A684-ECDB50BB138B}">
      <dgm:prSet/>
      <dgm:spPr/>
      <dgm:t>
        <a:bodyPr/>
        <a:lstStyle/>
        <a:p>
          <a:endParaRPr lang="en-US"/>
        </a:p>
      </dgm:t>
    </dgm:pt>
    <dgm:pt modelId="{45910E72-0DEB-4D33-BF15-6ACF59822A35}">
      <dgm:prSet/>
      <dgm:spPr/>
      <dgm:t>
        <a:bodyPr/>
        <a:lstStyle/>
        <a:p>
          <a:r>
            <a:rPr lang="en-US" dirty="0"/>
            <a:t>The level of creativity increases at this stage.</a:t>
          </a:r>
        </a:p>
      </dgm:t>
    </dgm:pt>
    <dgm:pt modelId="{4CD843A0-89BA-4CAA-8997-FE09BFFE3471}" type="parTrans" cxnId="{CDD39A8B-6673-4569-9F7B-EE7416A1C567}">
      <dgm:prSet/>
      <dgm:spPr/>
      <dgm:t>
        <a:bodyPr/>
        <a:lstStyle/>
        <a:p>
          <a:endParaRPr lang="en-US"/>
        </a:p>
      </dgm:t>
    </dgm:pt>
    <dgm:pt modelId="{F7DDF0F3-9B97-4D26-884F-B0DC9428BB9D}" type="sibTrans" cxnId="{CDD39A8B-6673-4569-9F7B-EE7416A1C567}">
      <dgm:prSet/>
      <dgm:spPr/>
      <dgm:t>
        <a:bodyPr/>
        <a:lstStyle/>
        <a:p>
          <a:endParaRPr lang="en-US"/>
        </a:p>
      </dgm:t>
    </dgm:pt>
    <dgm:pt modelId="{BA931763-20F4-4DB2-A3D6-C6781A6D7A14}">
      <dgm:prSet/>
      <dgm:spPr/>
      <dgm:t>
        <a:bodyPr/>
        <a:lstStyle/>
        <a:p>
          <a:r>
            <a:rPr lang="en-US"/>
            <a:t>The collaborations that takes place at this stage are done by maintaining the ethics of teamwork. </a:t>
          </a:r>
        </a:p>
      </dgm:t>
    </dgm:pt>
    <dgm:pt modelId="{FBF8EF0B-5113-4361-A41E-995F8D733E92}" type="parTrans" cxnId="{AD891A05-6660-4F6E-BD08-22DADBFAE0F1}">
      <dgm:prSet/>
      <dgm:spPr/>
      <dgm:t>
        <a:bodyPr/>
        <a:lstStyle/>
        <a:p>
          <a:endParaRPr lang="en-US"/>
        </a:p>
      </dgm:t>
    </dgm:pt>
    <dgm:pt modelId="{0B151116-2DC7-4B80-B604-91BA5D22085A}" type="sibTrans" cxnId="{AD891A05-6660-4F6E-BD08-22DADBFAE0F1}">
      <dgm:prSet/>
      <dgm:spPr/>
      <dgm:t>
        <a:bodyPr/>
        <a:lstStyle/>
        <a:p>
          <a:endParaRPr lang="en-US"/>
        </a:p>
      </dgm:t>
    </dgm:pt>
    <dgm:pt modelId="{06939B3F-3A7C-4E54-8EC8-7182AC71F8B3}" type="pres">
      <dgm:prSet presAssocID="{4D4C6117-D838-4E48-816A-C16594FB28B4}" presName="vert0" presStyleCnt="0">
        <dgm:presLayoutVars>
          <dgm:dir/>
          <dgm:animOne val="branch"/>
          <dgm:animLvl val="lvl"/>
        </dgm:presLayoutVars>
      </dgm:prSet>
      <dgm:spPr/>
    </dgm:pt>
    <dgm:pt modelId="{807BCCC9-5B03-475C-A378-986E178182D0}" type="pres">
      <dgm:prSet presAssocID="{8EE06AA3-DEC5-4671-AC85-452BF4D83417}" presName="thickLine" presStyleLbl="alignNode1" presStyleIdx="0" presStyleCnt="5"/>
      <dgm:spPr/>
    </dgm:pt>
    <dgm:pt modelId="{FD67AA36-1114-42E4-A70C-C88C84B4B4B7}" type="pres">
      <dgm:prSet presAssocID="{8EE06AA3-DEC5-4671-AC85-452BF4D83417}" presName="horz1" presStyleCnt="0"/>
      <dgm:spPr/>
    </dgm:pt>
    <dgm:pt modelId="{AB1BC800-7FB3-4F07-B197-F514AE4F60A5}" type="pres">
      <dgm:prSet presAssocID="{8EE06AA3-DEC5-4671-AC85-452BF4D83417}" presName="tx1" presStyleLbl="revTx" presStyleIdx="0" presStyleCnt="5"/>
      <dgm:spPr/>
    </dgm:pt>
    <dgm:pt modelId="{994EBFFE-964F-4C6E-84C7-8127F2F34EB4}" type="pres">
      <dgm:prSet presAssocID="{8EE06AA3-DEC5-4671-AC85-452BF4D83417}" presName="vert1" presStyleCnt="0"/>
      <dgm:spPr/>
    </dgm:pt>
    <dgm:pt modelId="{25891E06-1CFD-471A-85B3-F3E8CED47BA6}" type="pres">
      <dgm:prSet presAssocID="{0CA34ABF-5072-4DC6-A936-ECEA0D53BB52}" presName="thickLine" presStyleLbl="alignNode1" presStyleIdx="1" presStyleCnt="5"/>
      <dgm:spPr/>
    </dgm:pt>
    <dgm:pt modelId="{1B707145-3C62-4449-B93F-BE08C40A10DB}" type="pres">
      <dgm:prSet presAssocID="{0CA34ABF-5072-4DC6-A936-ECEA0D53BB52}" presName="horz1" presStyleCnt="0"/>
      <dgm:spPr/>
    </dgm:pt>
    <dgm:pt modelId="{00E75AF6-252F-44DB-8052-203424C4228C}" type="pres">
      <dgm:prSet presAssocID="{0CA34ABF-5072-4DC6-A936-ECEA0D53BB52}" presName="tx1" presStyleLbl="revTx" presStyleIdx="1" presStyleCnt="5"/>
      <dgm:spPr/>
    </dgm:pt>
    <dgm:pt modelId="{5548294C-3DD9-4013-854F-D0ED820E8EA7}" type="pres">
      <dgm:prSet presAssocID="{0CA34ABF-5072-4DC6-A936-ECEA0D53BB52}" presName="vert1" presStyleCnt="0"/>
      <dgm:spPr/>
    </dgm:pt>
    <dgm:pt modelId="{A89156B5-81A9-4A81-811C-387AA3A77A1E}" type="pres">
      <dgm:prSet presAssocID="{26FAAB61-F2A5-4243-BF2E-EB9A87C9F8E0}" presName="thickLine" presStyleLbl="alignNode1" presStyleIdx="2" presStyleCnt="5"/>
      <dgm:spPr/>
    </dgm:pt>
    <dgm:pt modelId="{80904B6A-B043-4B3E-B862-1B361613C561}" type="pres">
      <dgm:prSet presAssocID="{26FAAB61-F2A5-4243-BF2E-EB9A87C9F8E0}" presName="horz1" presStyleCnt="0"/>
      <dgm:spPr/>
    </dgm:pt>
    <dgm:pt modelId="{5E06A91B-5CCB-4846-8388-338EDC9BB4CD}" type="pres">
      <dgm:prSet presAssocID="{26FAAB61-F2A5-4243-BF2E-EB9A87C9F8E0}" presName="tx1" presStyleLbl="revTx" presStyleIdx="2" presStyleCnt="5"/>
      <dgm:spPr/>
    </dgm:pt>
    <dgm:pt modelId="{2B00267A-1477-4F91-9516-FE8D7559B3D0}" type="pres">
      <dgm:prSet presAssocID="{26FAAB61-F2A5-4243-BF2E-EB9A87C9F8E0}" presName="vert1" presStyleCnt="0"/>
      <dgm:spPr/>
    </dgm:pt>
    <dgm:pt modelId="{018A7A85-21D9-496F-947E-D19BA0175521}" type="pres">
      <dgm:prSet presAssocID="{45910E72-0DEB-4D33-BF15-6ACF59822A35}" presName="thickLine" presStyleLbl="alignNode1" presStyleIdx="3" presStyleCnt="5"/>
      <dgm:spPr/>
    </dgm:pt>
    <dgm:pt modelId="{CCD304DB-C3FC-40FC-AF3B-F56DC3FA431D}" type="pres">
      <dgm:prSet presAssocID="{45910E72-0DEB-4D33-BF15-6ACF59822A35}" presName="horz1" presStyleCnt="0"/>
      <dgm:spPr/>
    </dgm:pt>
    <dgm:pt modelId="{0CBC6972-D1B7-456E-B855-D2123E2B87F8}" type="pres">
      <dgm:prSet presAssocID="{45910E72-0DEB-4D33-BF15-6ACF59822A35}" presName="tx1" presStyleLbl="revTx" presStyleIdx="3" presStyleCnt="5"/>
      <dgm:spPr/>
    </dgm:pt>
    <dgm:pt modelId="{F3B77E8C-BD9B-4141-A43B-0BDFE4F10C94}" type="pres">
      <dgm:prSet presAssocID="{45910E72-0DEB-4D33-BF15-6ACF59822A35}" presName="vert1" presStyleCnt="0"/>
      <dgm:spPr/>
    </dgm:pt>
    <dgm:pt modelId="{B511A097-6E0F-4CEF-9F78-57F94082487D}" type="pres">
      <dgm:prSet presAssocID="{BA931763-20F4-4DB2-A3D6-C6781A6D7A14}" presName="thickLine" presStyleLbl="alignNode1" presStyleIdx="4" presStyleCnt="5"/>
      <dgm:spPr/>
    </dgm:pt>
    <dgm:pt modelId="{1E986EA1-6E08-4613-BF3D-8D29C0914FF1}" type="pres">
      <dgm:prSet presAssocID="{BA931763-20F4-4DB2-A3D6-C6781A6D7A14}" presName="horz1" presStyleCnt="0"/>
      <dgm:spPr/>
    </dgm:pt>
    <dgm:pt modelId="{D0F3387D-5B55-4EF7-AAE0-1599A4A5FB64}" type="pres">
      <dgm:prSet presAssocID="{BA931763-20F4-4DB2-A3D6-C6781A6D7A14}" presName="tx1" presStyleLbl="revTx" presStyleIdx="4" presStyleCnt="5"/>
      <dgm:spPr/>
    </dgm:pt>
    <dgm:pt modelId="{8370FCA1-FF22-414A-B787-D697EF8D3C9E}" type="pres">
      <dgm:prSet presAssocID="{BA931763-20F4-4DB2-A3D6-C6781A6D7A14}" presName="vert1" presStyleCnt="0"/>
      <dgm:spPr/>
    </dgm:pt>
  </dgm:ptLst>
  <dgm:cxnLst>
    <dgm:cxn modelId="{AD891A05-6660-4F6E-BD08-22DADBFAE0F1}" srcId="{4D4C6117-D838-4E48-816A-C16594FB28B4}" destId="{BA931763-20F4-4DB2-A3D6-C6781A6D7A14}" srcOrd="4" destOrd="0" parTransId="{FBF8EF0B-5113-4361-A41E-995F8D733E92}" sibTransId="{0B151116-2DC7-4B80-B604-91BA5D22085A}"/>
    <dgm:cxn modelId="{5C03E21D-1639-437B-9172-216FBD55FDFD}" type="presOf" srcId="{8EE06AA3-DEC5-4671-AC85-452BF4D83417}" destId="{AB1BC800-7FB3-4F07-B197-F514AE4F60A5}" srcOrd="0" destOrd="0" presId="urn:microsoft.com/office/officeart/2008/layout/LinedList"/>
    <dgm:cxn modelId="{7C444937-5D1A-4913-80BC-965B38F1FC8A}" srcId="{4D4C6117-D838-4E48-816A-C16594FB28B4}" destId="{8EE06AA3-DEC5-4671-AC85-452BF4D83417}" srcOrd="0" destOrd="0" parTransId="{588FFFEF-7E5A-49D1-8208-9AE4BB9AC41C}" sibTransId="{367E56BA-7DE5-4FB9-91A8-6425FE76E06C}"/>
    <dgm:cxn modelId="{E3EF8D4D-87BE-4745-B9EA-153C0D908D94}" type="presOf" srcId="{26FAAB61-F2A5-4243-BF2E-EB9A87C9F8E0}" destId="{5E06A91B-5CCB-4846-8388-338EDC9BB4CD}" srcOrd="0" destOrd="0" presId="urn:microsoft.com/office/officeart/2008/layout/LinedList"/>
    <dgm:cxn modelId="{5C78AE7B-CE36-4FEE-A6AD-2CA0E3AC898A}" type="presOf" srcId="{4D4C6117-D838-4E48-816A-C16594FB28B4}" destId="{06939B3F-3A7C-4E54-8EC8-7182AC71F8B3}" srcOrd="0" destOrd="0" presId="urn:microsoft.com/office/officeart/2008/layout/LinedList"/>
    <dgm:cxn modelId="{00427E8A-2567-4B9F-A684-ECDB50BB138B}" srcId="{4D4C6117-D838-4E48-816A-C16594FB28B4}" destId="{26FAAB61-F2A5-4243-BF2E-EB9A87C9F8E0}" srcOrd="2" destOrd="0" parTransId="{A08287CC-6410-4E19-9AE3-BF082C4D1F45}" sibTransId="{E9724079-FC38-4355-A1B9-8AC4DDB5B4C5}"/>
    <dgm:cxn modelId="{CDD39A8B-6673-4569-9F7B-EE7416A1C567}" srcId="{4D4C6117-D838-4E48-816A-C16594FB28B4}" destId="{45910E72-0DEB-4D33-BF15-6ACF59822A35}" srcOrd="3" destOrd="0" parTransId="{4CD843A0-89BA-4CAA-8997-FE09BFFE3471}" sibTransId="{F7DDF0F3-9B97-4D26-884F-B0DC9428BB9D}"/>
    <dgm:cxn modelId="{12C715A8-AAAD-48E9-8BC0-730DF294EA49}" type="presOf" srcId="{45910E72-0DEB-4D33-BF15-6ACF59822A35}" destId="{0CBC6972-D1B7-456E-B855-D2123E2B87F8}" srcOrd="0" destOrd="0" presId="urn:microsoft.com/office/officeart/2008/layout/LinedList"/>
    <dgm:cxn modelId="{2CBB71C0-F125-43F8-9737-CAACE61FBA44}" type="presOf" srcId="{BA931763-20F4-4DB2-A3D6-C6781A6D7A14}" destId="{D0F3387D-5B55-4EF7-AAE0-1599A4A5FB64}" srcOrd="0" destOrd="0" presId="urn:microsoft.com/office/officeart/2008/layout/LinedList"/>
    <dgm:cxn modelId="{3CA6CDE6-51D3-40DA-B0BE-3000AFF0D6D1}" type="presOf" srcId="{0CA34ABF-5072-4DC6-A936-ECEA0D53BB52}" destId="{00E75AF6-252F-44DB-8052-203424C4228C}" srcOrd="0" destOrd="0" presId="urn:microsoft.com/office/officeart/2008/layout/LinedList"/>
    <dgm:cxn modelId="{6F7EABFE-9400-422D-8E44-821F8F4AE3B8}" srcId="{4D4C6117-D838-4E48-816A-C16594FB28B4}" destId="{0CA34ABF-5072-4DC6-A936-ECEA0D53BB52}" srcOrd="1" destOrd="0" parTransId="{7132CC38-3380-485E-8A62-34DE92C61FC6}" sibTransId="{5FAD3E7C-92AA-4ED4-9B22-FF0E22C6F5B5}"/>
    <dgm:cxn modelId="{16417567-490F-425A-9C7A-DC75DBB95FDE}" type="presParOf" srcId="{06939B3F-3A7C-4E54-8EC8-7182AC71F8B3}" destId="{807BCCC9-5B03-475C-A378-986E178182D0}" srcOrd="0" destOrd="0" presId="urn:microsoft.com/office/officeart/2008/layout/LinedList"/>
    <dgm:cxn modelId="{1A2F115F-50DD-4A56-8C75-4A3682F7174B}" type="presParOf" srcId="{06939B3F-3A7C-4E54-8EC8-7182AC71F8B3}" destId="{FD67AA36-1114-42E4-A70C-C88C84B4B4B7}" srcOrd="1" destOrd="0" presId="urn:microsoft.com/office/officeart/2008/layout/LinedList"/>
    <dgm:cxn modelId="{C5409DB6-61F7-46BA-B34C-6ECEBD6F4FA5}" type="presParOf" srcId="{FD67AA36-1114-42E4-A70C-C88C84B4B4B7}" destId="{AB1BC800-7FB3-4F07-B197-F514AE4F60A5}" srcOrd="0" destOrd="0" presId="urn:microsoft.com/office/officeart/2008/layout/LinedList"/>
    <dgm:cxn modelId="{7CF6492C-8415-44C6-BDFF-6FACB67C271D}" type="presParOf" srcId="{FD67AA36-1114-42E4-A70C-C88C84B4B4B7}" destId="{994EBFFE-964F-4C6E-84C7-8127F2F34EB4}" srcOrd="1" destOrd="0" presId="urn:microsoft.com/office/officeart/2008/layout/LinedList"/>
    <dgm:cxn modelId="{84080666-2B65-4D1E-BED4-1205E8D5CF33}" type="presParOf" srcId="{06939B3F-3A7C-4E54-8EC8-7182AC71F8B3}" destId="{25891E06-1CFD-471A-85B3-F3E8CED47BA6}" srcOrd="2" destOrd="0" presId="urn:microsoft.com/office/officeart/2008/layout/LinedList"/>
    <dgm:cxn modelId="{7D117A1C-C072-4114-A358-53776D18211A}" type="presParOf" srcId="{06939B3F-3A7C-4E54-8EC8-7182AC71F8B3}" destId="{1B707145-3C62-4449-B93F-BE08C40A10DB}" srcOrd="3" destOrd="0" presId="urn:microsoft.com/office/officeart/2008/layout/LinedList"/>
    <dgm:cxn modelId="{9EC1FD38-15E7-49D7-82F9-155B50071B37}" type="presParOf" srcId="{1B707145-3C62-4449-B93F-BE08C40A10DB}" destId="{00E75AF6-252F-44DB-8052-203424C4228C}" srcOrd="0" destOrd="0" presId="urn:microsoft.com/office/officeart/2008/layout/LinedList"/>
    <dgm:cxn modelId="{2EC9AACD-CA78-4C3F-9AA5-8966BC740BE4}" type="presParOf" srcId="{1B707145-3C62-4449-B93F-BE08C40A10DB}" destId="{5548294C-3DD9-4013-854F-D0ED820E8EA7}" srcOrd="1" destOrd="0" presId="urn:microsoft.com/office/officeart/2008/layout/LinedList"/>
    <dgm:cxn modelId="{3772EC82-03B1-436A-82A3-D6D116DE874A}" type="presParOf" srcId="{06939B3F-3A7C-4E54-8EC8-7182AC71F8B3}" destId="{A89156B5-81A9-4A81-811C-387AA3A77A1E}" srcOrd="4" destOrd="0" presId="urn:microsoft.com/office/officeart/2008/layout/LinedList"/>
    <dgm:cxn modelId="{24608738-F174-47B9-9F91-E750336C2D1A}" type="presParOf" srcId="{06939B3F-3A7C-4E54-8EC8-7182AC71F8B3}" destId="{80904B6A-B043-4B3E-B862-1B361613C561}" srcOrd="5" destOrd="0" presId="urn:microsoft.com/office/officeart/2008/layout/LinedList"/>
    <dgm:cxn modelId="{BF549374-E96F-444E-B90A-D687EE949C86}" type="presParOf" srcId="{80904B6A-B043-4B3E-B862-1B361613C561}" destId="{5E06A91B-5CCB-4846-8388-338EDC9BB4CD}" srcOrd="0" destOrd="0" presId="urn:microsoft.com/office/officeart/2008/layout/LinedList"/>
    <dgm:cxn modelId="{8DED7562-4F51-4822-A62D-B012A7FA4A92}" type="presParOf" srcId="{80904B6A-B043-4B3E-B862-1B361613C561}" destId="{2B00267A-1477-4F91-9516-FE8D7559B3D0}" srcOrd="1" destOrd="0" presId="urn:microsoft.com/office/officeart/2008/layout/LinedList"/>
    <dgm:cxn modelId="{D28BC2A8-0C56-46E4-B3CB-14BBC6BBEC10}" type="presParOf" srcId="{06939B3F-3A7C-4E54-8EC8-7182AC71F8B3}" destId="{018A7A85-21D9-496F-947E-D19BA0175521}" srcOrd="6" destOrd="0" presId="urn:microsoft.com/office/officeart/2008/layout/LinedList"/>
    <dgm:cxn modelId="{C6D72988-1848-4364-A2B5-25B5E6AEC0E0}" type="presParOf" srcId="{06939B3F-3A7C-4E54-8EC8-7182AC71F8B3}" destId="{CCD304DB-C3FC-40FC-AF3B-F56DC3FA431D}" srcOrd="7" destOrd="0" presId="urn:microsoft.com/office/officeart/2008/layout/LinedList"/>
    <dgm:cxn modelId="{BB6CE36D-436F-48C9-9FCF-AC7CA634AC30}" type="presParOf" srcId="{CCD304DB-C3FC-40FC-AF3B-F56DC3FA431D}" destId="{0CBC6972-D1B7-456E-B855-D2123E2B87F8}" srcOrd="0" destOrd="0" presId="urn:microsoft.com/office/officeart/2008/layout/LinedList"/>
    <dgm:cxn modelId="{8000AEF3-7084-4519-AEF6-66F7D32093DB}" type="presParOf" srcId="{CCD304DB-C3FC-40FC-AF3B-F56DC3FA431D}" destId="{F3B77E8C-BD9B-4141-A43B-0BDFE4F10C94}" srcOrd="1" destOrd="0" presId="urn:microsoft.com/office/officeart/2008/layout/LinedList"/>
    <dgm:cxn modelId="{83A83F21-9EF8-44AB-A951-EC610F633A62}" type="presParOf" srcId="{06939B3F-3A7C-4E54-8EC8-7182AC71F8B3}" destId="{B511A097-6E0F-4CEF-9F78-57F94082487D}" srcOrd="8" destOrd="0" presId="urn:microsoft.com/office/officeart/2008/layout/LinedList"/>
    <dgm:cxn modelId="{6CB35098-EA4A-47C5-A579-BBC1FB85E002}" type="presParOf" srcId="{06939B3F-3A7C-4E54-8EC8-7182AC71F8B3}" destId="{1E986EA1-6E08-4613-BF3D-8D29C0914FF1}" srcOrd="9" destOrd="0" presId="urn:microsoft.com/office/officeart/2008/layout/LinedList"/>
    <dgm:cxn modelId="{2CB5B21D-29BB-4FA8-86AB-E230991A99BC}" type="presParOf" srcId="{1E986EA1-6E08-4613-BF3D-8D29C0914FF1}" destId="{D0F3387D-5B55-4EF7-AAE0-1599A4A5FB64}" srcOrd="0" destOrd="0" presId="urn:microsoft.com/office/officeart/2008/layout/LinedList"/>
    <dgm:cxn modelId="{2A847AA6-54C4-4DA3-9095-49B152CF82EC}" type="presParOf" srcId="{1E986EA1-6E08-4613-BF3D-8D29C0914FF1}" destId="{8370FCA1-FF22-414A-B787-D697EF8D3C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AFDAD1-1BC6-4E5A-8295-402A27F75DED}">
      <dsp:nvSpPr>
        <dsp:cNvPr id="0" name=""/>
        <dsp:cNvSpPr/>
      </dsp:nvSpPr>
      <dsp:spPr>
        <a:xfrm>
          <a:off x="321342" y="860526"/>
          <a:ext cx="521279" cy="5212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00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24164D-FAB4-4ED1-8971-1A11FE5A46F5}">
      <dsp:nvSpPr>
        <dsp:cNvPr id="0" name=""/>
        <dsp:cNvSpPr/>
      </dsp:nvSpPr>
      <dsp:spPr>
        <a:xfrm>
          <a:off x="2782" y="1582422"/>
          <a:ext cx="1158398" cy="535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A good teamwork enhances the flexibility in a particular company.</a:t>
          </a:r>
          <a:endParaRPr lang="en-US" sz="1100" kern="1200"/>
        </a:p>
      </dsp:txBody>
      <dsp:txXfrm>
        <a:off x="2782" y="1582422"/>
        <a:ext cx="1158398" cy="535759"/>
      </dsp:txXfrm>
    </dsp:sp>
    <dsp:sp modelId="{1A008AF9-8FA1-471C-9C60-ADC5452D12C9}">
      <dsp:nvSpPr>
        <dsp:cNvPr id="0" name=""/>
        <dsp:cNvSpPr/>
      </dsp:nvSpPr>
      <dsp:spPr>
        <a:xfrm>
          <a:off x="1682460" y="860526"/>
          <a:ext cx="521279" cy="5212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00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370D28-A03A-4257-8B8D-34DBC61F5186}">
      <dsp:nvSpPr>
        <dsp:cNvPr id="0" name=""/>
        <dsp:cNvSpPr/>
      </dsp:nvSpPr>
      <dsp:spPr>
        <a:xfrm>
          <a:off x="1363900" y="1582422"/>
          <a:ext cx="1158398" cy="535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Members of any team have to communicate with each other for better communicative skills.</a:t>
          </a:r>
          <a:endParaRPr lang="en-US" sz="1100" kern="1200"/>
        </a:p>
      </dsp:txBody>
      <dsp:txXfrm>
        <a:off x="1363900" y="1582422"/>
        <a:ext cx="1158398" cy="535759"/>
      </dsp:txXfrm>
    </dsp:sp>
    <dsp:sp modelId="{BB595769-D52A-4EF7-881E-F468D3F3850A}">
      <dsp:nvSpPr>
        <dsp:cNvPr id="0" name=""/>
        <dsp:cNvSpPr/>
      </dsp:nvSpPr>
      <dsp:spPr>
        <a:xfrm>
          <a:off x="3043578" y="860526"/>
          <a:ext cx="521279" cy="5212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400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ABC384-4678-4C3F-921B-C803A82E0604}">
      <dsp:nvSpPr>
        <dsp:cNvPr id="0" name=""/>
        <dsp:cNvSpPr/>
      </dsp:nvSpPr>
      <dsp:spPr>
        <a:xfrm>
          <a:off x="2725018" y="1582422"/>
          <a:ext cx="1158398" cy="535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Effective communication in a team plays a huge role in order to build trust among each other (Reising </a:t>
          </a:r>
          <a:r>
            <a:rPr lang="en-US" sz="1100" i="1" kern="1200" baseline="0"/>
            <a:t>et al</a:t>
          </a:r>
          <a:r>
            <a:rPr lang="en-US" sz="1100" kern="1200" baseline="0"/>
            <a:t>. 2017).</a:t>
          </a:r>
          <a:endParaRPr lang="en-US" sz="1100" kern="1200"/>
        </a:p>
      </dsp:txBody>
      <dsp:txXfrm>
        <a:off x="2725018" y="1582422"/>
        <a:ext cx="1158398" cy="535759"/>
      </dsp:txXfrm>
    </dsp:sp>
    <dsp:sp modelId="{6C136925-6FEB-4A0E-A168-F8721BB1772E}">
      <dsp:nvSpPr>
        <dsp:cNvPr id="0" name=""/>
        <dsp:cNvSpPr/>
      </dsp:nvSpPr>
      <dsp:spPr>
        <a:xfrm>
          <a:off x="1001901" y="2407781"/>
          <a:ext cx="521279" cy="5212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400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E5CA0C-7A4C-42BD-8659-C338AC8FEC19}">
      <dsp:nvSpPr>
        <dsp:cNvPr id="0" name=""/>
        <dsp:cNvSpPr/>
      </dsp:nvSpPr>
      <dsp:spPr>
        <a:xfrm>
          <a:off x="683341" y="3129677"/>
          <a:ext cx="1158398" cy="535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Through effective teamwork most of the obstacles can be overcame.</a:t>
          </a:r>
          <a:endParaRPr lang="en-US" sz="1100" kern="1200"/>
        </a:p>
      </dsp:txBody>
      <dsp:txXfrm>
        <a:off x="683341" y="3129677"/>
        <a:ext cx="1158398" cy="535759"/>
      </dsp:txXfrm>
    </dsp:sp>
    <dsp:sp modelId="{FD0C6EFC-D18E-4685-8478-2A4AF6E47FC4}">
      <dsp:nvSpPr>
        <dsp:cNvPr id="0" name=""/>
        <dsp:cNvSpPr/>
      </dsp:nvSpPr>
      <dsp:spPr>
        <a:xfrm>
          <a:off x="2363019" y="2407781"/>
          <a:ext cx="521279" cy="52127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400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F52927-12BD-48AC-B195-B6BAB9384ED8}">
      <dsp:nvSpPr>
        <dsp:cNvPr id="0" name=""/>
        <dsp:cNvSpPr/>
      </dsp:nvSpPr>
      <dsp:spPr>
        <a:xfrm>
          <a:off x="2044459" y="3129677"/>
          <a:ext cx="1158398" cy="535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An effective teamwork help an entity to get fresh perspectives from different team members.</a:t>
          </a:r>
          <a:endParaRPr lang="en-US" sz="1100" kern="1200"/>
        </a:p>
      </dsp:txBody>
      <dsp:txXfrm>
        <a:off x="2044459" y="3129677"/>
        <a:ext cx="1158398" cy="5357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D4DB25-D17A-4F4E-AB0C-807C79E4D984}">
      <dsp:nvSpPr>
        <dsp:cNvPr id="0" name=""/>
        <dsp:cNvSpPr/>
      </dsp:nvSpPr>
      <dsp:spPr>
        <a:xfrm>
          <a:off x="941453" y="156217"/>
          <a:ext cx="575859" cy="5758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00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67D523-5EFD-455E-BD9C-CE8653975ECB}">
      <dsp:nvSpPr>
        <dsp:cNvPr id="0" name=""/>
        <dsp:cNvSpPr/>
      </dsp:nvSpPr>
      <dsp:spPr>
        <a:xfrm>
          <a:off x="589539" y="942356"/>
          <a:ext cx="1279687" cy="51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The first stage of the Group development model by Tuchman is forming.</a:t>
          </a:r>
          <a:endParaRPr lang="en-US" sz="1100" kern="1200"/>
        </a:p>
      </dsp:txBody>
      <dsp:txXfrm>
        <a:off x="589539" y="942356"/>
        <a:ext cx="1279687" cy="511875"/>
      </dsp:txXfrm>
    </dsp:sp>
    <dsp:sp modelId="{C872F756-E654-4C03-9C91-ED6070433BE5}">
      <dsp:nvSpPr>
        <dsp:cNvPr id="0" name=""/>
        <dsp:cNvSpPr/>
      </dsp:nvSpPr>
      <dsp:spPr>
        <a:xfrm>
          <a:off x="2445086" y="156217"/>
          <a:ext cx="575859" cy="5758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00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6CF263-D19C-430D-A4BB-3D4A2B432CE8}">
      <dsp:nvSpPr>
        <dsp:cNvPr id="0" name=""/>
        <dsp:cNvSpPr/>
      </dsp:nvSpPr>
      <dsp:spPr>
        <a:xfrm>
          <a:off x="2093172" y="942356"/>
          <a:ext cx="1279687" cy="51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In this stage the structure of the entire team is formed.</a:t>
          </a:r>
          <a:endParaRPr lang="en-US" sz="1100" kern="1200"/>
        </a:p>
      </dsp:txBody>
      <dsp:txXfrm>
        <a:off x="2093172" y="942356"/>
        <a:ext cx="1279687" cy="511875"/>
      </dsp:txXfrm>
    </dsp:sp>
    <dsp:sp modelId="{5306D067-6A97-4A0C-A062-7A1704B88F65}">
      <dsp:nvSpPr>
        <dsp:cNvPr id="0" name=""/>
        <dsp:cNvSpPr/>
      </dsp:nvSpPr>
      <dsp:spPr>
        <a:xfrm>
          <a:off x="941453" y="1774153"/>
          <a:ext cx="575859" cy="5758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400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625DB8-0545-484D-A3C5-2CB0AE407E0A}">
      <dsp:nvSpPr>
        <dsp:cNvPr id="0" name=""/>
        <dsp:cNvSpPr/>
      </dsp:nvSpPr>
      <dsp:spPr>
        <a:xfrm>
          <a:off x="589539" y="2560291"/>
          <a:ext cx="1279687" cy="51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In this stage a strong leadership is required to fulfill the needs on a team.</a:t>
          </a:r>
          <a:endParaRPr lang="en-US" sz="1100" kern="1200"/>
        </a:p>
      </dsp:txBody>
      <dsp:txXfrm>
        <a:off x="589539" y="2560291"/>
        <a:ext cx="1279687" cy="511875"/>
      </dsp:txXfrm>
    </dsp:sp>
    <dsp:sp modelId="{E732C534-8726-4EE7-B13F-1CC6E58C7335}">
      <dsp:nvSpPr>
        <dsp:cNvPr id="0" name=""/>
        <dsp:cNvSpPr/>
      </dsp:nvSpPr>
      <dsp:spPr>
        <a:xfrm>
          <a:off x="2445086" y="1774153"/>
          <a:ext cx="575859" cy="5758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400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AF468E-ACC2-4E75-BAC5-9EB736EBE9E4}">
      <dsp:nvSpPr>
        <dsp:cNvPr id="0" name=""/>
        <dsp:cNvSpPr/>
      </dsp:nvSpPr>
      <dsp:spPr>
        <a:xfrm>
          <a:off x="2093172" y="2560291"/>
          <a:ext cx="1279687" cy="51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The feelings and thoughts of the team members can get affected at this stage (Kim</a:t>
          </a:r>
          <a:r>
            <a:rPr lang="en-US" sz="1100" i="1" kern="1200" baseline="0"/>
            <a:t> et al. </a:t>
          </a:r>
          <a:r>
            <a:rPr lang="en-US" sz="1100" kern="1200" baseline="0"/>
            <a:t>2019).</a:t>
          </a:r>
          <a:endParaRPr lang="en-US" sz="1100" kern="1200"/>
        </a:p>
      </dsp:txBody>
      <dsp:txXfrm>
        <a:off x="2093172" y="2560291"/>
        <a:ext cx="1279687" cy="511875"/>
      </dsp:txXfrm>
    </dsp:sp>
    <dsp:sp modelId="{41B2545A-ADA6-4E1C-8A35-6A9B4DFC6264}">
      <dsp:nvSpPr>
        <dsp:cNvPr id="0" name=""/>
        <dsp:cNvSpPr/>
      </dsp:nvSpPr>
      <dsp:spPr>
        <a:xfrm>
          <a:off x="1693270" y="3392088"/>
          <a:ext cx="575859" cy="5758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400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FF4718-9C46-4252-B341-2E6ECB276FC6}">
      <dsp:nvSpPr>
        <dsp:cNvPr id="0" name=""/>
        <dsp:cNvSpPr/>
      </dsp:nvSpPr>
      <dsp:spPr>
        <a:xfrm>
          <a:off x="1341356" y="4178227"/>
          <a:ext cx="1279687" cy="51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The expectations of the team members gets higher at this stage.</a:t>
          </a:r>
          <a:endParaRPr lang="en-US" sz="1100" kern="1200"/>
        </a:p>
      </dsp:txBody>
      <dsp:txXfrm>
        <a:off x="1341356" y="4178227"/>
        <a:ext cx="1279687" cy="5118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7BCCC9-5B03-475C-A378-986E178182D0}">
      <dsp:nvSpPr>
        <dsp:cNvPr id="0" name=""/>
        <dsp:cNvSpPr/>
      </dsp:nvSpPr>
      <dsp:spPr>
        <a:xfrm>
          <a:off x="0" y="591"/>
          <a:ext cx="4572000" cy="0"/>
        </a:xfrm>
        <a:prstGeom prst="line">
          <a:avLst/>
        </a:prstGeom>
        <a:solidFill>
          <a:schemeClr val="accent1">
            <a:hueOff val="0"/>
            <a:satOff val="0"/>
            <a:lumOff val="0"/>
            <a:alphaOff val="0"/>
          </a:schemeClr>
        </a:solidFill>
        <a:ln w="400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1BC800-7FB3-4F07-B197-F514AE4F60A5}">
      <dsp:nvSpPr>
        <dsp:cNvPr id="0" name=""/>
        <dsp:cNvSpPr/>
      </dsp:nvSpPr>
      <dsp:spPr>
        <a:xfrm>
          <a:off x="0" y="591"/>
          <a:ext cx="4572000" cy="969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At this stage, the team members finds new ways to work together collectively.</a:t>
          </a:r>
        </a:p>
      </dsp:txBody>
      <dsp:txXfrm>
        <a:off x="0" y="591"/>
        <a:ext cx="4572000" cy="969027"/>
      </dsp:txXfrm>
    </dsp:sp>
    <dsp:sp modelId="{25891E06-1CFD-471A-85B3-F3E8CED47BA6}">
      <dsp:nvSpPr>
        <dsp:cNvPr id="0" name=""/>
        <dsp:cNvSpPr/>
      </dsp:nvSpPr>
      <dsp:spPr>
        <a:xfrm>
          <a:off x="0" y="969618"/>
          <a:ext cx="4572000" cy="0"/>
        </a:xfrm>
        <a:prstGeom prst="line">
          <a:avLst/>
        </a:prstGeom>
        <a:solidFill>
          <a:schemeClr val="accent1">
            <a:hueOff val="0"/>
            <a:satOff val="0"/>
            <a:lumOff val="0"/>
            <a:alphaOff val="0"/>
          </a:schemeClr>
        </a:solidFill>
        <a:ln w="400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E75AF6-252F-44DB-8052-203424C4228C}">
      <dsp:nvSpPr>
        <dsp:cNvPr id="0" name=""/>
        <dsp:cNvSpPr/>
      </dsp:nvSpPr>
      <dsp:spPr>
        <a:xfrm>
          <a:off x="0" y="969618"/>
          <a:ext cx="4572000" cy="969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This is the most important stage of “</a:t>
          </a:r>
          <a:r>
            <a:rPr lang="en-US" sz="2000" b="1" i="1" kern="1200"/>
            <a:t>Tuchman’s Stages of Group Development</a:t>
          </a:r>
          <a:r>
            <a:rPr lang="en-US" sz="2000" kern="1200"/>
            <a:t>” (Wcupa.edu, 2021).</a:t>
          </a:r>
        </a:p>
      </dsp:txBody>
      <dsp:txXfrm>
        <a:off x="0" y="969618"/>
        <a:ext cx="4572000" cy="969027"/>
      </dsp:txXfrm>
    </dsp:sp>
    <dsp:sp modelId="{A89156B5-81A9-4A81-811C-387AA3A77A1E}">
      <dsp:nvSpPr>
        <dsp:cNvPr id="0" name=""/>
        <dsp:cNvSpPr/>
      </dsp:nvSpPr>
      <dsp:spPr>
        <a:xfrm>
          <a:off x="0" y="1938646"/>
          <a:ext cx="4572000" cy="0"/>
        </a:xfrm>
        <a:prstGeom prst="line">
          <a:avLst/>
        </a:prstGeom>
        <a:solidFill>
          <a:schemeClr val="accent1">
            <a:hueOff val="0"/>
            <a:satOff val="0"/>
            <a:lumOff val="0"/>
            <a:alphaOff val="0"/>
          </a:schemeClr>
        </a:solidFill>
        <a:ln w="400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06A91B-5CCB-4846-8388-338EDC9BB4CD}">
      <dsp:nvSpPr>
        <dsp:cNvPr id="0" name=""/>
        <dsp:cNvSpPr/>
      </dsp:nvSpPr>
      <dsp:spPr>
        <a:xfrm>
          <a:off x="0" y="1938646"/>
          <a:ext cx="4572000" cy="969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Team members starts to build their trust on the team leader (Hsu, Hwang, and Mount 2020). </a:t>
          </a:r>
        </a:p>
      </dsp:txBody>
      <dsp:txXfrm>
        <a:off x="0" y="1938646"/>
        <a:ext cx="4572000" cy="969027"/>
      </dsp:txXfrm>
    </dsp:sp>
    <dsp:sp modelId="{018A7A85-21D9-496F-947E-D19BA0175521}">
      <dsp:nvSpPr>
        <dsp:cNvPr id="0" name=""/>
        <dsp:cNvSpPr/>
      </dsp:nvSpPr>
      <dsp:spPr>
        <a:xfrm>
          <a:off x="0" y="2907673"/>
          <a:ext cx="4572000" cy="0"/>
        </a:xfrm>
        <a:prstGeom prst="line">
          <a:avLst/>
        </a:prstGeom>
        <a:solidFill>
          <a:schemeClr val="accent1">
            <a:hueOff val="0"/>
            <a:satOff val="0"/>
            <a:lumOff val="0"/>
            <a:alphaOff val="0"/>
          </a:schemeClr>
        </a:solidFill>
        <a:ln w="400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BC6972-D1B7-456E-B855-D2123E2B87F8}">
      <dsp:nvSpPr>
        <dsp:cNvPr id="0" name=""/>
        <dsp:cNvSpPr/>
      </dsp:nvSpPr>
      <dsp:spPr>
        <a:xfrm>
          <a:off x="0" y="2907673"/>
          <a:ext cx="4572000" cy="969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The level of creativity increases at this stage.</a:t>
          </a:r>
        </a:p>
      </dsp:txBody>
      <dsp:txXfrm>
        <a:off x="0" y="2907673"/>
        <a:ext cx="4572000" cy="969027"/>
      </dsp:txXfrm>
    </dsp:sp>
    <dsp:sp modelId="{B511A097-6E0F-4CEF-9F78-57F94082487D}">
      <dsp:nvSpPr>
        <dsp:cNvPr id="0" name=""/>
        <dsp:cNvSpPr/>
      </dsp:nvSpPr>
      <dsp:spPr>
        <a:xfrm>
          <a:off x="0" y="3876701"/>
          <a:ext cx="4572000" cy="0"/>
        </a:xfrm>
        <a:prstGeom prst="line">
          <a:avLst/>
        </a:prstGeom>
        <a:solidFill>
          <a:schemeClr val="accent1">
            <a:hueOff val="0"/>
            <a:satOff val="0"/>
            <a:lumOff val="0"/>
            <a:alphaOff val="0"/>
          </a:schemeClr>
        </a:solidFill>
        <a:ln w="400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F3387D-5B55-4EF7-AAE0-1599A4A5FB64}">
      <dsp:nvSpPr>
        <dsp:cNvPr id="0" name=""/>
        <dsp:cNvSpPr/>
      </dsp:nvSpPr>
      <dsp:spPr>
        <a:xfrm>
          <a:off x="0" y="3876701"/>
          <a:ext cx="4572000" cy="969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The collaborations that takes place at this stage are done by maintaining the ethics of teamwork. </a:t>
          </a:r>
        </a:p>
      </dsp:txBody>
      <dsp:txXfrm>
        <a:off x="0" y="3876701"/>
        <a:ext cx="4572000" cy="96902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C2D8FAE-014B-46B5-BDED-70F701C50FAC}" type="datetimeFigureOut">
              <a:rPr lang="en-US" smtClean="0"/>
              <a:pPr/>
              <a:t>12/14/2021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950B6DC-82CB-4BED-883B-983D6CC608F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50B6DC-82CB-4BED-883B-983D6CC608F4}" type="slidenum">
              <a:rPr lang="en-US" smtClean="0"/>
              <a:pPr/>
              <a:t>1</a:t>
            </a:fld>
            <a:endParaRPr lang="en-US"/>
          </a:p>
        </p:txBody>
      </p:sp>
    </p:spTree>
    <p:extLst>
      <p:ext uri="{BB962C8B-B14F-4D97-AF65-F5344CB8AC3E}">
        <p14:creationId xmlns:p14="http://schemas.microsoft.com/office/powerpoint/2010/main" val="192635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During the thigh, schedule communication is one of the most important factors. Practicing communication would be hard if the team is large.</a:t>
            </a:r>
          </a:p>
          <a:p>
            <a:endParaRPr lang="en-US" dirty="0"/>
          </a:p>
        </p:txBody>
      </p:sp>
      <p:sp>
        <p:nvSpPr>
          <p:cNvPr id="4" name="Slide Number Placeholder 3"/>
          <p:cNvSpPr>
            <a:spLocks noGrp="1"/>
          </p:cNvSpPr>
          <p:nvPr>
            <p:ph type="sldNum" sz="quarter" idx="10"/>
          </p:nvPr>
        </p:nvSpPr>
        <p:spPr/>
        <p:txBody>
          <a:bodyPr/>
          <a:lstStyle/>
          <a:p>
            <a:fld id="{1950B6DC-82CB-4BED-883B-983D6CC608F4}"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950B6DC-82CB-4BED-883B-983D6CC608F4}"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950B6DC-82CB-4BED-883B-983D6CC608F4}"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i="1" kern="1200" dirty="0">
                <a:solidFill>
                  <a:schemeClr val="tx1"/>
                </a:solidFill>
                <a:latin typeface="+mn-lt"/>
                <a:ea typeface="+mn-ea"/>
                <a:cs typeface="+mn-cs"/>
              </a:rPr>
              <a:t>Gender barriers</a:t>
            </a:r>
            <a:r>
              <a:rPr lang="en-US" sz="1200" kern="1200" dirty="0">
                <a:solidFill>
                  <a:schemeClr val="tx1"/>
                </a:solidFill>
                <a:latin typeface="+mn-lt"/>
                <a:ea typeface="+mn-ea"/>
                <a:cs typeface="+mn-cs"/>
              </a:rPr>
              <a:t> include problems of generalization and some female-oriented stereotypes which are barriers to communication in workplaces.</a:t>
            </a:r>
          </a:p>
          <a:p>
            <a:endParaRPr lang="en-US" dirty="0"/>
          </a:p>
        </p:txBody>
      </p:sp>
      <p:sp>
        <p:nvSpPr>
          <p:cNvPr id="4" name="Slide Number Placeholder 3"/>
          <p:cNvSpPr>
            <a:spLocks noGrp="1"/>
          </p:cNvSpPr>
          <p:nvPr>
            <p:ph type="sldNum" sz="quarter" idx="10"/>
          </p:nvPr>
        </p:nvSpPr>
        <p:spPr/>
        <p:txBody>
          <a:bodyPr/>
          <a:lstStyle/>
          <a:p>
            <a:fld id="{1950B6DC-82CB-4BED-883B-983D6CC608F4}"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It can be concluded that communication is very important for teamwork. Some important barriers lead to miscommunication. It is important to understand the gaps and barriers and try to cover them for better communication.</a:t>
            </a:r>
            <a:endParaRPr lang="en-US" dirty="0"/>
          </a:p>
        </p:txBody>
      </p:sp>
      <p:sp>
        <p:nvSpPr>
          <p:cNvPr id="4" name="Slide Number Placeholder 3"/>
          <p:cNvSpPr>
            <a:spLocks noGrp="1"/>
          </p:cNvSpPr>
          <p:nvPr>
            <p:ph type="sldNum" sz="quarter" idx="10"/>
          </p:nvPr>
        </p:nvSpPr>
        <p:spPr/>
        <p:txBody>
          <a:bodyPr/>
          <a:lstStyle/>
          <a:p>
            <a:fld id="{1950B6DC-82CB-4BED-883B-983D6CC608F4}" type="slidenum">
              <a:rPr lang="en-US" smtClean="0"/>
              <a:pPr/>
              <a:t>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1D8BD707-D9CF-40AE-B4C6-C98DA3205C09}" type="datetimeFigureOut">
              <a:rPr lang="en-US" smtClean="0"/>
              <a:pPr/>
              <a:t>12/14/2021</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1D8BD707-D9CF-40AE-B4C6-C98DA3205C09}" type="datetimeFigureOut">
              <a:rPr lang="en-US" smtClean="0"/>
              <a:pPr/>
              <a:t>12/14/2021</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12/14/2021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1D8BD707-D9CF-40AE-B4C6-C98DA3205C09}" type="datetimeFigureOut">
              <a:rPr lang="en-US" smtClean="0"/>
              <a:pPr/>
              <a:t>12/14/2021</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1D8BD707-D9CF-40AE-B4C6-C98DA3205C09}" type="datetimeFigureOut">
              <a:rPr lang="en-US" smtClean="0"/>
              <a:pPr/>
              <a:t>12/14/2021</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1D8BD707-D9CF-40AE-B4C6-C98DA3205C09}" type="datetimeFigureOut">
              <a:rPr lang="en-US" smtClean="0"/>
              <a:pPr/>
              <a:t>12/14/2021</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wcupa.edu/coral/tuckmanStagesGroupDelvelopment.asp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762000"/>
            <a:ext cx="6858000" cy="5181600"/>
          </a:xfrm>
        </p:spPr>
        <p:txBody>
          <a:bodyPr>
            <a:normAutofit/>
          </a:bodyPr>
          <a:lstStyle/>
          <a:p>
            <a:pPr algn="ctr">
              <a:lnSpc>
                <a:spcPct val="150000"/>
              </a:lnSpc>
            </a:pPr>
            <a:r>
              <a:rPr lang="en-US" sz="2000" dirty="0">
                <a:solidFill>
                  <a:schemeClr val="tx1"/>
                </a:solidFill>
                <a:latin typeface="Times New Roman" pitchFamily="18" charset="0"/>
                <a:cs typeface="Times New Roman" pitchFamily="18" charset="0"/>
              </a:rPr>
              <a:t>NAME- </a:t>
            </a:r>
            <a:r>
              <a:rPr lang="en-US" sz="2000" dirty="0" err="1">
                <a:solidFill>
                  <a:schemeClr val="tx1"/>
                </a:solidFill>
                <a:latin typeface="Times New Roman" pitchFamily="18" charset="0"/>
                <a:cs typeface="Times New Roman" pitchFamily="18" charset="0"/>
              </a:rPr>
              <a:t>Madona</a:t>
            </a:r>
            <a:r>
              <a:rPr lang="en-US" sz="2000" dirty="0">
                <a:solidFill>
                  <a:schemeClr val="tx1"/>
                </a:solidFill>
                <a:latin typeface="Times New Roman" pitchFamily="18" charset="0"/>
                <a:cs typeface="Times New Roman" pitchFamily="18" charset="0"/>
              </a:rPr>
              <a:t>  </a:t>
            </a:r>
            <a:r>
              <a:rPr lang="en-US" sz="2000" dirty="0" err="1">
                <a:solidFill>
                  <a:schemeClr val="tx1"/>
                </a:solidFill>
                <a:latin typeface="Times New Roman" pitchFamily="18" charset="0"/>
                <a:cs typeface="Times New Roman" pitchFamily="18" charset="0"/>
              </a:rPr>
              <a:t>Igbinoba</a:t>
            </a:r>
            <a:br>
              <a:rPr lang="en-US" sz="2000" dirty="0">
                <a:solidFill>
                  <a:schemeClr val="tx1"/>
                </a:solidFill>
                <a:latin typeface="Times New Roman" pitchFamily="18" charset="0"/>
                <a:cs typeface="Times New Roman" pitchFamily="18" charset="0"/>
              </a:rPr>
            </a:br>
            <a:r>
              <a:rPr lang="en-US" sz="2000" dirty="0">
                <a:solidFill>
                  <a:schemeClr val="tx1"/>
                </a:solidFill>
                <a:latin typeface="Times New Roman" pitchFamily="18" charset="0"/>
                <a:cs typeface="Times New Roman" pitchFamily="18" charset="0"/>
              </a:rPr>
              <a:t>STUDENT ID-1815861</a:t>
            </a:r>
            <a:br>
              <a:rPr lang="en-US" sz="2000" dirty="0">
                <a:solidFill>
                  <a:schemeClr val="tx1"/>
                </a:solidFill>
                <a:latin typeface="Times New Roman" pitchFamily="18" charset="0"/>
                <a:cs typeface="Times New Roman" pitchFamily="18" charset="0"/>
              </a:rPr>
            </a:br>
            <a:r>
              <a:rPr lang="en-US" sz="2000" dirty="0">
                <a:solidFill>
                  <a:schemeClr val="tx1"/>
                </a:solidFill>
                <a:latin typeface="Times New Roman" pitchFamily="18" charset="0"/>
                <a:cs typeface="Times New Roman" pitchFamily="18" charset="0"/>
              </a:rPr>
              <a:t>BMSW4002-LON</a:t>
            </a:r>
            <a:br>
              <a:rPr lang="en-US" sz="2000" dirty="0">
                <a:solidFill>
                  <a:schemeClr val="tx1"/>
                </a:solidFill>
                <a:latin typeface="Times New Roman" pitchFamily="18" charset="0"/>
                <a:cs typeface="Times New Roman" pitchFamily="18" charset="0"/>
              </a:rPr>
            </a:br>
            <a:r>
              <a:rPr lang="en-US" sz="2000" dirty="0">
                <a:solidFill>
                  <a:schemeClr val="tx1"/>
                </a:solidFill>
                <a:latin typeface="Times New Roman" pitchFamily="18" charset="0"/>
                <a:cs typeface="Times New Roman" pitchFamily="18" charset="0"/>
              </a:rPr>
              <a:t>RESIT LECTURER- EJIRO ESOHWODE</a:t>
            </a:r>
            <a:br>
              <a:rPr lang="en-US" sz="2000" dirty="0">
                <a:solidFill>
                  <a:schemeClr val="tx1"/>
                </a:solidFill>
                <a:latin typeface="Times New Roman" pitchFamily="18" charset="0"/>
                <a:cs typeface="Times New Roman" pitchFamily="18" charset="0"/>
              </a:rPr>
            </a:br>
            <a:r>
              <a:rPr lang="en-US" sz="2000" dirty="0">
                <a:solidFill>
                  <a:schemeClr val="tx1"/>
                </a:solidFill>
                <a:latin typeface="Times New Roman" pitchFamily="18" charset="0"/>
                <a:cs typeface="Times New Roman" pitchFamily="18" charset="0"/>
              </a:rPr>
              <a:t>EFFECTIVE TEAMWORK  AND CUMMUNICATION</a:t>
            </a:r>
            <a:br>
              <a:rPr lang="en-US" sz="2000" dirty="0">
                <a:solidFill>
                  <a:schemeClr val="tx1"/>
                </a:solidFill>
                <a:latin typeface="Times New Roman" pitchFamily="18" charset="0"/>
                <a:cs typeface="Times New Roman" pitchFamily="18" charset="0"/>
              </a:rPr>
            </a:br>
            <a:endParaRPr lang="en-US" sz="2000" dirty="0">
              <a:solidFill>
                <a:schemeClr val="tx1"/>
              </a:solidFill>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dirty="0">
                <a:latin typeface="Times New Roman" pitchFamily="18" charset="0"/>
                <a:cs typeface="Times New Roman" pitchFamily="18" charset="0"/>
              </a:rPr>
              <a:t>1. Benefits of teamwork</a:t>
            </a:r>
            <a:br>
              <a:rPr lang="en-US" sz="2800" dirty="0">
                <a:latin typeface="Times New Roman" pitchFamily="18" charset="0"/>
                <a:cs typeface="Times New Roman" pitchFamily="18" charset="0"/>
              </a:rPr>
            </a:br>
            <a:endParaRPr lang="en-US" sz="2800" dirty="0">
              <a:latin typeface="Times New Roman" pitchFamily="18" charset="0"/>
              <a:cs typeface="Times New Roman" pitchFamily="18" charset="0"/>
            </a:endParaRPr>
          </a:p>
        </p:txBody>
      </p:sp>
      <p:graphicFrame>
        <p:nvGraphicFramePr>
          <p:cNvPr id="1034" name="Content Placeholder 2">
            <a:extLst>
              <a:ext uri="{FF2B5EF4-FFF2-40B4-BE49-F238E27FC236}">
                <a16:creationId xmlns:a16="http://schemas.microsoft.com/office/drawing/2014/main" id="{6CDFF02F-DF8B-4CDE-A457-527AC8F211DA}"/>
              </a:ext>
            </a:extLst>
          </p:cNvPr>
          <p:cNvGraphicFramePr>
            <a:graphicFrameLocks noGrp="1"/>
          </p:cNvGraphicFramePr>
          <p:nvPr>
            <p:ph sz="half" idx="1"/>
            <p:extLst>
              <p:ext uri="{D42A27DB-BD31-4B8C-83A1-F6EECF244321}">
                <p14:modId xmlns:p14="http://schemas.microsoft.com/office/powerpoint/2010/main" val="3170789962"/>
              </p:ext>
            </p:extLst>
          </p:nvPr>
        </p:nvGraphicFramePr>
        <p:xfrm>
          <a:off x="457200" y="1632284"/>
          <a:ext cx="38862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p:cNvPicPr>
            <a:picLocks noChangeAspect="1" noChangeArrowheads="1"/>
          </p:cNvPicPr>
          <p:nvPr/>
        </p:nvPicPr>
        <p:blipFill>
          <a:blip r:embed="rId8"/>
          <a:srcRect/>
          <a:stretch>
            <a:fillRect/>
          </a:stretch>
        </p:blipFill>
        <p:spPr bwMode="auto">
          <a:xfrm rot="169926">
            <a:off x="13411877" y="4895052"/>
            <a:ext cx="739963" cy="457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0"/>
            <a:ext cx="7162800" cy="1310640"/>
          </a:xfrm>
        </p:spPr>
        <p:txBody>
          <a:bodyPr>
            <a:noAutofit/>
          </a:bodyPr>
          <a:lstStyle/>
          <a:p>
            <a:r>
              <a:rPr lang="en-US" sz="3000" dirty="0">
                <a:latin typeface="Times New Roman" pitchFamily="18" charset="0"/>
                <a:cs typeface="Times New Roman" pitchFamily="18" charset="0"/>
              </a:rPr>
              <a:t>3. TUCKMAN'S STAGES OF GROUP DEVELOPMENT: FORMING</a:t>
            </a:r>
          </a:p>
        </p:txBody>
      </p:sp>
      <p:graphicFrame>
        <p:nvGraphicFramePr>
          <p:cNvPr id="8" name="Content Placeholder 5">
            <a:extLst>
              <a:ext uri="{FF2B5EF4-FFF2-40B4-BE49-F238E27FC236}">
                <a16:creationId xmlns:a16="http://schemas.microsoft.com/office/drawing/2014/main" id="{976AEE8D-A208-417A-8A5D-9AF278750931}"/>
              </a:ext>
            </a:extLst>
          </p:cNvPr>
          <p:cNvGraphicFramePr>
            <a:graphicFrameLocks noGrp="1"/>
          </p:cNvGraphicFramePr>
          <p:nvPr>
            <p:ph idx="1"/>
            <p:extLst>
              <p:ext uri="{D42A27DB-BD31-4B8C-83A1-F6EECF244321}">
                <p14:modId xmlns:p14="http://schemas.microsoft.com/office/powerpoint/2010/main" val="217515477"/>
              </p:ext>
            </p:extLst>
          </p:nvPr>
        </p:nvGraphicFramePr>
        <p:xfrm>
          <a:off x="381000" y="1600200"/>
          <a:ext cx="3962400" cy="4846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7470648" cy="1143000"/>
          </a:xfrm>
        </p:spPr>
        <p:txBody>
          <a:bodyPr>
            <a:normAutofit/>
          </a:bodyPr>
          <a:lstStyle/>
          <a:p>
            <a:r>
              <a:rPr lang="en-US" sz="3000" dirty="0">
                <a:latin typeface="Times New Roman" pitchFamily="18" charset="0"/>
                <a:cs typeface="Times New Roman" pitchFamily="18" charset="0"/>
              </a:rPr>
              <a:t>4. TUCKMAN'S STAGES OF GROUP DEVELOPMENT: STORMING</a:t>
            </a:r>
          </a:p>
        </p:txBody>
      </p:sp>
      <p:sp>
        <p:nvSpPr>
          <p:cNvPr id="3" name="Content Placeholder 2"/>
          <p:cNvSpPr>
            <a:spLocks noGrp="1"/>
          </p:cNvSpPr>
          <p:nvPr>
            <p:ph sz="half" idx="1"/>
          </p:nvPr>
        </p:nvSpPr>
        <p:spPr>
          <a:xfrm>
            <a:off x="228600" y="1600200"/>
            <a:ext cx="4572000" cy="4953000"/>
          </a:xfrm>
        </p:spPr>
        <p:txBody>
          <a:bodyPr>
            <a:normAutofit/>
          </a:bodyPr>
          <a:lstStyle/>
          <a:p>
            <a:pPr algn="just"/>
            <a:r>
              <a:rPr lang="en-US" sz="2000" dirty="0">
                <a:latin typeface="Times New Roman" pitchFamily="18" charset="0"/>
                <a:cs typeface="Times New Roman" pitchFamily="18" charset="0"/>
              </a:rPr>
              <a:t>This is the second stage of the group or team development theory proposed by Tuchman (</a:t>
            </a:r>
            <a:r>
              <a:rPr lang="en-US" sz="2000" dirty="0" err="1">
                <a:latin typeface="Times New Roman" pitchFamily="18" charset="0"/>
                <a:cs typeface="Times New Roman" pitchFamily="18" charset="0"/>
              </a:rPr>
              <a:t>Bucăţa</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Rizescu</a:t>
            </a:r>
            <a:r>
              <a:rPr lang="en-US" sz="2000" dirty="0">
                <a:latin typeface="Times New Roman" pitchFamily="18" charset="0"/>
                <a:cs typeface="Times New Roman" pitchFamily="18" charset="0"/>
              </a:rPr>
              <a:t>, 2017). </a:t>
            </a:r>
          </a:p>
          <a:p>
            <a:pPr algn="just"/>
            <a:r>
              <a:rPr lang="en-US" sz="2000" dirty="0">
                <a:latin typeface="Times New Roman" pitchFamily="18" charset="0"/>
                <a:cs typeface="Times New Roman" pitchFamily="18" charset="0"/>
              </a:rPr>
              <a:t>This is generally the process for organizing processes and tasks to face their interpersonal conflicts.</a:t>
            </a:r>
          </a:p>
          <a:p>
            <a:pPr algn="just"/>
            <a:r>
              <a:rPr lang="en-US" sz="2000" dirty="0">
                <a:latin typeface="Times New Roman" pitchFamily="18" charset="0"/>
                <a:cs typeface="Times New Roman" pitchFamily="18" charset="0"/>
              </a:rPr>
              <a:t>This stage is dominated by leadership, power as well as the structural issues of the team.</a:t>
            </a:r>
          </a:p>
          <a:p>
            <a:pPr algn="just"/>
            <a:r>
              <a:rPr lang="en-US" sz="2000" dirty="0">
                <a:latin typeface="Times New Roman" pitchFamily="18" charset="0"/>
                <a:cs typeface="Times New Roman" pitchFamily="18" charset="0"/>
              </a:rPr>
              <a:t>A lot of argument takes place between the team members (Wcupa.edu, 2021).</a:t>
            </a:r>
          </a:p>
          <a:p>
            <a:pPr algn="just"/>
            <a:r>
              <a:rPr lang="en-US" sz="2000" dirty="0">
                <a:latin typeface="Times New Roman" pitchFamily="18" charset="0"/>
                <a:cs typeface="Times New Roman" pitchFamily="18" charset="0"/>
              </a:rPr>
              <a:t>The clarity of roles played by each members of the team lacks in this stage.</a:t>
            </a:r>
          </a:p>
          <a:p>
            <a:pPr algn="just"/>
            <a:endParaRPr lang="en-US" sz="2000" dirty="0">
              <a:latin typeface="Times New Roman" pitchFamily="18" charset="0"/>
              <a:cs typeface="Times New Roman" pitchFamily="18" charset="0"/>
            </a:endParaRPr>
          </a:p>
          <a:p>
            <a:pPr algn="just"/>
            <a:endParaRPr lang="en-US" sz="2000" dirty="0">
              <a:latin typeface="Times New Roman" pitchFamily="18" charset="0"/>
              <a:cs typeface="Times New Roman" pitchFamily="18" charset="0"/>
            </a:endParaRPr>
          </a:p>
        </p:txBody>
      </p:sp>
      <p:sp>
        <p:nvSpPr>
          <p:cNvPr id="13314" name="AutoShape 2" descr="Types of Communication-Char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Types of Communication-Char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8" name="AutoShape 6" descr="Types of Communication-Char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381000"/>
            <a:ext cx="7239000" cy="1082040"/>
          </a:xfrm>
        </p:spPr>
        <p:txBody>
          <a:bodyPr>
            <a:noAutofit/>
          </a:bodyPr>
          <a:lstStyle/>
          <a:p>
            <a:r>
              <a:rPr lang="en-US" sz="3000" dirty="0">
                <a:latin typeface="Times New Roman" pitchFamily="18" charset="0"/>
                <a:cs typeface="Times New Roman" pitchFamily="18" charset="0"/>
              </a:rPr>
              <a:t>5. TUCKMAN'S STAGES OF GROUP DEVELOPMENT: NORMING</a:t>
            </a:r>
          </a:p>
        </p:txBody>
      </p:sp>
      <p:graphicFrame>
        <p:nvGraphicFramePr>
          <p:cNvPr id="11269" name="Content Placeholder 5">
            <a:extLst>
              <a:ext uri="{FF2B5EF4-FFF2-40B4-BE49-F238E27FC236}">
                <a16:creationId xmlns:a16="http://schemas.microsoft.com/office/drawing/2014/main" id="{2D9BC2D4-B142-4464-B8EC-E14042735BEE}"/>
              </a:ext>
            </a:extLst>
          </p:cNvPr>
          <p:cNvGraphicFramePr>
            <a:graphicFrameLocks noGrp="1"/>
          </p:cNvGraphicFramePr>
          <p:nvPr>
            <p:ph idx="1"/>
            <p:extLst>
              <p:ext uri="{D42A27DB-BD31-4B8C-83A1-F6EECF244321}">
                <p14:modId xmlns:p14="http://schemas.microsoft.com/office/powerpoint/2010/main" val="786122915"/>
              </p:ext>
            </p:extLst>
          </p:nvPr>
        </p:nvGraphicFramePr>
        <p:xfrm>
          <a:off x="228600" y="1600200"/>
          <a:ext cx="4572000" cy="4846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5" name="Picture 1"/>
          <p:cNvPicPr>
            <a:picLocks noChangeAspect="1" noChangeArrowheads="1"/>
          </p:cNvPicPr>
          <p:nvPr/>
        </p:nvPicPr>
        <p:blipFill>
          <a:blip r:embed="rId8"/>
          <a:srcRect/>
          <a:stretch>
            <a:fillRect/>
          </a:stretch>
        </p:blipFill>
        <p:spPr bwMode="auto">
          <a:xfrm>
            <a:off x="4724400" y="1828800"/>
            <a:ext cx="4076700" cy="4114800"/>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28600"/>
            <a:ext cx="7239000" cy="1143000"/>
          </a:xfrm>
        </p:spPr>
        <p:txBody>
          <a:bodyPr>
            <a:normAutofit/>
          </a:bodyPr>
          <a:lstStyle/>
          <a:p>
            <a:r>
              <a:rPr lang="en-US" sz="3000" dirty="0">
                <a:latin typeface="Times New Roman" pitchFamily="18" charset="0"/>
                <a:cs typeface="Times New Roman" pitchFamily="18" charset="0"/>
              </a:rPr>
              <a:t>6. TUCKMAN'S STAGES OF GROUP DEVELOPMENT: Performing</a:t>
            </a:r>
          </a:p>
        </p:txBody>
      </p:sp>
      <p:sp>
        <p:nvSpPr>
          <p:cNvPr id="5" name="Content Placeholder 4"/>
          <p:cNvSpPr>
            <a:spLocks noGrp="1"/>
          </p:cNvSpPr>
          <p:nvPr>
            <p:ph idx="1"/>
          </p:nvPr>
        </p:nvSpPr>
        <p:spPr>
          <a:xfrm>
            <a:off x="304800" y="1609416"/>
            <a:ext cx="4038600" cy="4846320"/>
          </a:xfrm>
        </p:spPr>
        <p:txBody>
          <a:bodyPr>
            <a:normAutofit/>
          </a:bodyPr>
          <a:lstStyle/>
          <a:p>
            <a:r>
              <a:rPr lang="en-US" sz="2000" dirty="0">
                <a:latin typeface="Times New Roman" pitchFamily="18" charset="0"/>
                <a:cs typeface="Times New Roman" pitchFamily="18" charset="0"/>
              </a:rPr>
              <a:t>At this stage of group development, the norm for the members is interdependence.</a:t>
            </a:r>
          </a:p>
          <a:p>
            <a:r>
              <a:rPr lang="en-US" sz="2000" dirty="0">
                <a:latin typeface="Times New Roman" pitchFamily="18" charset="0"/>
                <a:cs typeface="Times New Roman" pitchFamily="18" charset="0"/>
              </a:rPr>
              <a:t>The team becomes flexible as individuals to meet the needs and expectations of the team members.</a:t>
            </a:r>
          </a:p>
          <a:p>
            <a:r>
              <a:rPr lang="en-US" sz="2000" dirty="0">
                <a:latin typeface="Times New Roman" pitchFamily="18" charset="0"/>
                <a:cs typeface="Times New Roman" pitchFamily="18" charset="0"/>
              </a:rPr>
              <a:t>Shared leadership is practiced at this stage.</a:t>
            </a:r>
          </a:p>
          <a:p>
            <a:r>
              <a:rPr lang="en-US" sz="2000" dirty="0">
                <a:latin typeface="Times New Roman" pitchFamily="18" charset="0"/>
                <a:cs typeface="Times New Roman" pitchFamily="18" charset="0"/>
              </a:rPr>
              <a:t>Collaborative efforts among the team members can be noticed .</a:t>
            </a:r>
          </a:p>
        </p:txBody>
      </p:sp>
      <p:pic>
        <p:nvPicPr>
          <p:cNvPr id="8" name="Picture 2"/>
          <p:cNvPicPr>
            <a:picLocks noChangeAspect="1" noChangeArrowheads="1"/>
          </p:cNvPicPr>
          <p:nvPr/>
        </p:nvPicPr>
        <p:blipFill>
          <a:blip r:embed="rId3"/>
          <a:srcRect/>
          <a:stretch>
            <a:fillRect/>
          </a:stretch>
        </p:blipFill>
        <p:spPr bwMode="auto">
          <a:xfrm>
            <a:off x="4495800" y="1676400"/>
            <a:ext cx="4430406" cy="4419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dirty="0">
                <a:latin typeface="Times New Roman" pitchFamily="18" charset="0"/>
                <a:cs typeface="Times New Roman" pitchFamily="18" charset="0"/>
              </a:rPr>
              <a:t>References</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95400"/>
            <a:ext cx="7239000" cy="5257800"/>
          </a:xfrm>
        </p:spPr>
        <p:txBody>
          <a:bodyPr>
            <a:noAutofit/>
          </a:bodyPr>
          <a:lstStyle/>
          <a:p>
            <a:r>
              <a:rPr lang="en-US" sz="1400" dirty="0">
                <a:latin typeface="Times New Roman" pitchFamily="18" charset="0"/>
                <a:cs typeface="Times New Roman" pitchFamily="18" charset="0"/>
              </a:rPr>
              <a:t>Polis, S., Higgs, M., Manning, V., </a:t>
            </a:r>
            <a:r>
              <a:rPr lang="en-US" sz="1400" dirty="0" err="1">
                <a:latin typeface="Times New Roman" pitchFamily="18" charset="0"/>
                <a:cs typeface="Times New Roman" pitchFamily="18" charset="0"/>
              </a:rPr>
              <a:t>Netto</a:t>
            </a:r>
            <a:r>
              <a:rPr lang="en-US" sz="1400" dirty="0">
                <a:latin typeface="Times New Roman" pitchFamily="18" charset="0"/>
                <a:cs typeface="Times New Roman" pitchFamily="18" charset="0"/>
              </a:rPr>
              <a:t>, G. and Fernandez, R., 2017. Factors contributing to nursing teamwork in an acute care tertiary hospital. </a:t>
            </a:r>
            <a:r>
              <a:rPr lang="en-US" sz="1400" i="1" dirty="0">
                <a:latin typeface="Times New Roman" pitchFamily="18" charset="0"/>
                <a:cs typeface="Times New Roman" pitchFamily="18" charset="0"/>
              </a:rPr>
              <a:t>Collegian</a:t>
            </a:r>
            <a:r>
              <a:rPr lang="en-US" sz="1400" dirty="0">
                <a:latin typeface="Times New Roman" pitchFamily="18" charset="0"/>
                <a:cs typeface="Times New Roman" pitchFamily="18" charset="0"/>
              </a:rPr>
              <a:t>, </a:t>
            </a:r>
            <a:r>
              <a:rPr lang="en-US" sz="1400" i="1" dirty="0">
                <a:latin typeface="Times New Roman" pitchFamily="18" charset="0"/>
                <a:cs typeface="Times New Roman" pitchFamily="18" charset="0"/>
              </a:rPr>
              <a:t>24</a:t>
            </a:r>
            <a:r>
              <a:rPr lang="en-US" sz="1400" dirty="0">
                <a:latin typeface="Times New Roman" pitchFamily="18" charset="0"/>
                <a:cs typeface="Times New Roman" pitchFamily="18" charset="0"/>
              </a:rPr>
              <a:t>(1), pp.19-25.</a:t>
            </a:r>
          </a:p>
          <a:p>
            <a:r>
              <a:rPr lang="en-US" sz="1400" dirty="0">
                <a:latin typeface="Times New Roman" pitchFamily="18" charset="0"/>
                <a:cs typeface="Times New Roman" pitchFamily="18" charset="0"/>
              </a:rPr>
              <a:t>Kim, L.Y., </a:t>
            </a:r>
            <a:r>
              <a:rPr lang="en-US" sz="1400" dirty="0" err="1">
                <a:latin typeface="Times New Roman" pitchFamily="18" charset="0"/>
                <a:cs typeface="Times New Roman" pitchFamily="18" charset="0"/>
              </a:rPr>
              <a:t>Giannitrapani</a:t>
            </a:r>
            <a:r>
              <a:rPr lang="en-US" sz="1400" dirty="0">
                <a:latin typeface="Times New Roman" pitchFamily="18" charset="0"/>
                <a:cs typeface="Times New Roman" pitchFamily="18" charset="0"/>
              </a:rPr>
              <a:t>, K.F., Huynh, A.K., </a:t>
            </a:r>
            <a:r>
              <a:rPr lang="en-US" sz="1400" dirty="0" err="1">
                <a:latin typeface="Times New Roman" pitchFamily="18" charset="0"/>
                <a:cs typeface="Times New Roman" pitchFamily="18" charset="0"/>
              </a:rPr>
              <a:t>Ganz</a:t>
            </a:r>
            <a:r>
              <a:rPr lang="en-US" sz="1400" dirty="0">
                <a:latin typeface="Times New Roman" pitchFamily="18" charset="0"/>
                <a:cs typeface="Times New Roman" pitchFamily="18" charset="0"/>
              </a:rPr>
              <a:t>, D.A., Hamilton, A.B., Yano, E.M., Rubenstein, L.V. and Stockdale, S.E., 2019. What makes team communication effective: a qualitative analysis of </a:t>
            </a:r>
            <a:r>
              <a:rPr lang="en-US" sz="1400" dirty="0" err="1">
                <a:latin typeface="Times New Roman" pitchFamily="18" charset="0"/>
                <a:cs typeface="Times New Roman" pitchFamily="18" charset="0"/>
              </a:rPr>
              <a:t>interprofessional</a:t>
            </a:r>
            <a:r>
              <a:rPr lang="en-US" sz="1400" dirty="0">
                <a:latin typeface="Times New Roman" pitchFamily="18" charset="0"/>
                <a:cs typeface="Times New Roman" pitchFamily="18" charset="0"/>
              </a:rPr>
              <a:t> primary care team members’ perspectives. </a:t>
            </a:r>
            <a:r>
              <a:rPr lang="en-US" sz="1400" i="1" dirty="0">
                <a:latin typeface="Times New Roman" pitchFamily="18" charset="0"/>
                <a:cs typeface="Times New Roman" pitchFamily="18" charset="0"/>
              </a:rPr>
              <a:t>Journal of </a:t>
            </a:r>
            <a:r>
              <a:rPr lang="en-US" sz="1400" i="1" dirty="0" err="1">
                <a:latin typeface="Times New Roman" pitchFamily="18" charset="0"/>
                <a:cs typeface="Times New Roman" pitchFamily="18" charset="0"/>
              </a:rPr>
              <a:t>interprofessional</a:t>
            </a:r>
            <a:r>
              <a:rPr lang="en-US" sz="1400" i="1" dirty="0">
                <a:latin typeface="Times New Roman" pitchFamily="18" charset="0"/>
                <a:cs typeface="Times New Roman" pitchFamily="18" charset="0"/>
              </a:rPr>
              <a:t> care</a:t>
            </a:r>
            <a:r>
              <a:rPr lang="en-US" sz="1400" dirty="0">
                <a:latin typeface="Times New Roman" pitchFamily="18" charset="0"/>
                <a:cs typeface="Times New Roman" pitchFamily="18" charset="0"/>
              </a:rPr>
              <a:t>.</a:t>
            </a:r>
          </a:p>
          <a:p>
            <a:r>
              <a:rPr lang="en-US" sz="1400" dirty="0" err="1">
                <a:latin typeface="Times New Roman" pitchFamily="18" charset="0"/>
                <a:cs typeface="Times New Roman" pitchFamily="18" charset="0"/>
              </a:rPr>
              <a:t>Reising</a:t>
            </a:r>
            <a:r>
              <a:rPr lang="en-US" sz="1400" dirty="0">
                <a:latin typeface="Times New Roman" pitchFamily="18" charset="0"/>
                <a:cs typeface="Times New Roman" pitchFamily="18" charset="0"/>
              </a:rPr>
              <a:t>, D.L., Carr, D.E., </a:t>
            </a:r>
            <a:r>
              <a:rPr lang="en-US" sz="1400" dirty="0" err="1">
                <a:latin typeface="Times New Roman" pitchFamily="18" charset="0"/>
                <a:cs typeface="Times New Roman" pitchFamily="18" charset="0"/>
              </a:rPr>
              <a:t>Gindling</a:t>
            </a:r>
            <a:r>
              <a:rPr lang="en-US" sz="1400" dirty="0">
                <a:latin typeface="Times New Roman" pitchFamily="18" charset="0"/>
                <a:cs typeface="Times New Roman" pitchFamily="18" charset="0"/>
              </a:rPr>
              <a:t>, S., Barnes, R., </a:t>
            </a:r>
            <a:r>
              <a:rPr lang="en-US" sz="1400" dirty="0" err="1">
                <a:latin typeface="Times New Roman" pitchFamily="18" charset="0"/>
                <a:cs typeface="Times New Roman" pitchFamily="18" charset="0"/>
              </a:rPr>
              <a:t>Garletts</a:t>
            </a:r>
            <a:r>
              <a:rPr lang="en-US" sz="1400" dirty="0">
                <a:latin typeface="Times New Roman" pitchFamily="18" charset="0"/>
                <a:cs typeface="Times New Roman" pitchFamily="18" charset="0"/>
              </a:rPr>
              <a:t>, D. and </a:t>
            </a:r>
            <a:r>
              <a:rPr lang="en-US" sz="1400" dirty="0" err="1">
                <a:latin typeface="Times New Roman" pitchFamily="18" charset="0"/>
                <a:cs typeface="Times New Roman" pitchFamily="18" charset="0"/>
              </a:rPr>
              <a:t>Ozdogan</a:t>
            </a:r>
            <a:r>
              <a:rPr lang="en-US" sz="1400" dirty="0">
                <a:latin typeface="Times New Roman" pitchFamily="18" charset="0"/>
                <a:cs typeface="Times New Roman" pitchFamily="18" charset="0"/>
              </a:rPr>
              <a:t>, Z., 2017. Team communication influence on procedure performance: Findings from </a:t>
            </a:r>
            <a:r>
              <a:rPr lang="en-US" sz="1400" dirty="0" err="1">
                <a:latin typeface="Times New Roman" pitchFamily="18" charset="0"/>
                <a:cs typeface="Times New Roman" pitchFamily="18" charset="0"/>
              </a:rPr>
              <a:t>interprofessional</a:t>
            </a:r>
            <a:r>
              <a:rPr lang="en-US" sz="1400" dirty="0">
                <a:latin typeface="Times New Roman" pitchFamily="18" charset="0"/>
                <a:cs typeface="Times New Roman" pitchFamily="18" charset="0"/>
              </a:rPr>
              <a:t> simulations with nursing and medical students. </a:t>
            </a:r>
            <a:r>
              <a:rPr lang="en-US" sz="1400" i="1" dirty="0">
                <a:latin typeface="Times New Roman" pitchFamily="18" charset="0"/>
                <a:cs typeface="Times New Roman" pitchFamily="18" charset="0"/>
              </a:rPr>
              <a:t>Nursing education perspectives</a:t>
            </a:r>
            <a:r>
              <a:rPr lang="en-US" sz="1400" dirty="0">
                <a:latin typeface="Times New Roman" pitchFamily="18" charset="0"/>
                <a:cs typeface="Times New Roman" pitchFamily="18" charset="0"/>
              </a:rPr>
              <a:t>, </a:t>
            </a:r>
            <a:r>
              <a:rPr lang="en-US" sz="1400" i="1" dirty="0">
                <a:latin typeface="Times New Roman" pitchFamily="18" charset="0"/>
                <a:cs typeface="Times New Roman" pitchFamily="18" charset="0"/>
              </a:rPr>
              <a:t>38</a:t>
            </a:r>
            <a:r>
              <a:rPr lang="en-US" sz="1400" dirty="0">
                <a:latin typeface="Times New Roman" pitchFamily="18" charset="0"/>
                <a:cs typeface="Times New Roman" pitchFamily="18" charset="0"/>
              </a:rPr>
              <a:t>(5), pp.275-276.</a:t>
            </a:r>
          </a:p>
          <a:p>
            <a:r>
              <a:rPr lang="en-US" sz="1400" dirty="0" err="1">
                <a:latin typeface="Times New Roman" pitchFamily="18" charset="0"/>
                <a:cs typeface="Times New Roman" pitchFamily="18" charset="0"/>
              </a:rPr>
              <a:t>Bucăţa</a:t>
            </a:r>
            <a:r>
              <a:rPr lang="en-US" sz="1400" dirty="0">
                <a:latin typeface="Times New Roman" pitchFamily="18" charset="0"/>
                <a:cs typeface="Times New Roman" pitchFamily="18" charset="0"/>
              </a:rPr>
              <a:t>, G. and </a:t>
            </a:r>
            <a:r>
              <a:rPr lang="en-US" sz="1400" dirty="0" err="1">
                <a:latin typeface="Times New Roman" pitchFamily="18" charset="0"/>
                <a:cs typeface="Times New Roman" pitchFamily="18" charset="0"/>
              </a:rPr>
              <a:t>Rizescu</a:t>
            </a:r>
            <a:r>
              <a:rPr lang="en-US" sz="1400" dirty="0">
                <a:latin typeface="Times New Roman" pitchFamily="18" charset="0"/>
                <a:cs typeface="Times New Roman" pitchFamily="18" charset="0"/>
              </a:rPr>
              <a:t>, A.M., 2017. The role of communication in enhancing work effectiveness of an organization. </a:t>
            </a:r>
            <a:r>
              <a:rPr lang="en-US" sz="1400" i="1" dirty="0">
                <a:latin typeface="Times New Roman" pitchFamily="18" charset="0"/>
                <a:cs typeface="Times New Roman" pitchFamily="18" charset="0"/>
              </a:rPr>
              <a:t>Land Forces Academy Review</a:t>
            </a:r>
            <a:r>
              <a:rPr lang="en-US" sz="1400" dirty="0">
                <a:latin typeface="Times New Roman" pitchFamily="18" charset="0"/>
                <a:cs typeface="Times New Roman" pitchFamily="18" charset="0"/>
              </a:rPr>
              <a:t>, </a:t>
            </a:r>
            <a:r>
              <a:rPr lang="en-US" sz="1400" i="1" dirty="0">
                <a:latin typeface="Times New Roman" pitchFamily="18" charset="0"/>
                <a:cs typeface="Times New Roman" pitchFamily="18" charset="0"/>
              </a:rPr>
              <a:t>22</a:t>
            </a:r>
            <a:r>
              <a:rPr lang="en-US" sz="1400" dirty="0">
                <a:latin typeface="Times New Roman" pitchFamily="18" charset="0"/>
                <a:cs typeface="Times New Roman" pitchFamily="18" charset="0"/>
              </a:rPr>
              <a:t>(1), pp.49-57.</a:t>
            </a:r>
          </a:p>
          <a:p>
            <a:r>
              <a:rPr lang="en-US" sz="1400" dirty="0">
                <a:latin typeface="Times New Roman" pitchFamily="18" charset="0"/>
                <a:cs typeface="Times New Roman" pitchFamily="18" charset="0"/>
              </a:rPr>
              <a:t>Marlow, S.L., </a:t>
            </a:r>
            <a:r>
              <a:rPr lang="en-US" sz="1400" dirty="0" err="1">
                <a:latin typeface="Times New Roman" pitchFamily="18" charset="0"/>
                <a:cs typeface="Times New Roman" pitchFamily="18" charset="0"/>
              </a:rPr>
              <a:t>Lacerenza</a:t>
            </a:r>
            <a:r>
              <a:rPr lang="en-US" sz="1400" dirty="0">
                <a:latin typeface="Times New Roman" pitchFamily="18" charset="0"/>
                <a:cs typeface="Times New Roman" pitchFamily="18" charset="0"/>
              </a:rPr>
              <a:t>, C.N. and Salas, E., 2017. Communication in virtual teams: A conceptual framework and research agenda. </a:t>
            </a:r>
            <a:r>
              <a:rPr lang="en-US" sz="1400" i="1" dirty="0">
                <a:latin typeface="Times New Roman" pitchFamily="18" charset="0"/>
                <a:cs typeface="Times New Roman" pitchFamily="18" charset="0"/>
              </a:rPr>
              <a:t>Human Resource Management Review</a:t>
            </a:r>
            <a:r>
              <a:rPr lang="en-US" sz="1400" dirty="0">
                <a:latin typeface="Times New Roman" pitchFamily="18" charset="0"/>
                <a:cs typeface="Times New Roman" pitchFamily="18" charset="0"/>
              </a:rPr>
              <a:t>, </a:t>
            </a:r>
            <a:r>
              <a:rPr lang="en-US" sz="1400" i="1" dirty="0">
                <a:latin typeface="Times New Roman" pitchFamily="18" charset="0"/>
                <a:cs typeface="Times New Roman" pitchFamily="18" charset="0"/>
              </a:rPr>
              <a:t>27</a:t>
            </a:r>
            <a:r>
              <a:rPr lang="en-US" sz="1400" dirty="0">
                <a:latin typeface="Times New Roman" pitchFamily="18" charset="0"/>
                <a:cs typeface="Times New Roman" pitchFamily="18" charset="0"/>
              </a:rPr>
              <a:t>(4), pp.575-589.</a:t>
            </a:r>
          </a:p>
          <a:p>
            <a:r>
              <a:rPr lang="en-US" sz="1400" dirty="0">
                <a:latin typeface="Times New Roman" pitchFamily="18" charset="0"/>
                <a:cs typeface="Times New Roman" pitchFamily="18" charset="0"/>
              </a:rPr>
              <a:t>Hsu, S.Y.H., Hwang, M.J. and Mount, J.K., 2020. Team Communication on Tasks Performed in Blood Pressure Clinics in Community Pharmacies. </a:t>
            </a:r>
            <a:r>
              <a:rPr lang="en-US" sz="1400" i="1" dirty="0">
                <a:latin typeface="Times New Roman" pitchFamily="18" charset="0"/>
                <a:cs typeface="Times New Roman" pitchFamily="18" charset="0"/>
              </a:rPr>
              <a:t>Journal of Pharmacy Technology</a:t>
            </a:r>
            <a:r>
              <a:rPr lang="en-US" sz="1400" dirty="0">
                <a:latin typeface="Times New Roman" pitchFamily="18" charset="0"/>
                <a:cs typeface="Times New Roman" pitchFamily="18" charset="0"/>
              </a:rPr>
              <a:t>, </a:t>
            </a:r>
            <a:r>
              <a:rPr lang="en-US" sz="1400" i="1" dirty="0">
                <a:latin typeface="Times New Roman" pitchFamily="18" charset="0"/>
                <a:cs typeface="Times New Roman" pitchFamily="18" charset="0"/>
              </a:rPr>
              <a:t>36</a:t>
            </a:r>
            <a:r>
              <a:rPr lang="en-US" sz="1400" dirty="0">
                <a:latin typeface="Times New Roman" pitchFamily="18" charset="0"/>
                <a:cs typeface="Times New Roman" pitchFamily="18" charset="0"/>
              </a:rPr>
              <a:t>(1), pp.10-15.</a:t>
            </a:r>
          </a:p>
          <a:p>
            <a:r>
              <a:rPr lang="en-US" sz="1400" dirty="0">
                <a:latin typeface="Times New Roman" pitchFamily="18" charset="0"/>
                <a:cs typeface="Times New Roman" pitchFamily="18" charset="0"/>
              </a:rPr>
              <a:t>Wcupa.edu, 2021. TUCKMAN'S STAGES OF GROUP DEVELOPMENT. Available at: </a:t>
            </a:r>
            <a:r>
              <a:rPr lang="en-US" sz="1400" dirty="0">
                <a:latin typeface="Times New Roman" pitchFamily="18" charset="0"/>
                <a:cs typeface="Times New Roman" pitchFamily="18" charset="0"/>
                <a:hlinkClick r:id="rId2"/>
              </a:rPr>
              <a:t>https://www.wcupa.edu/coral/tuckmanStagesGroupDelvelopment.aspx</a:t>
            </a:r>
            <a:r>
              <a:rPr lang="en-US" sz="1400" dirty="0">
                <a:latin typeface="Times New Roman" pitchFamily="18" charset="0"/>
                <a:cs typeface="Times New Roman" pitchFamily="18" charset="0"/>
              </a:rPr>
              <a:t> [accessed on 13th Dec, 2021]</a:t>
            </a:r>
          </a:p>
          <a:p>
            <a:endParaRPr lang="en-US" sz="1400" dirty="0">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536</TotalTime>
  <Words>856</Words>
  <Application>Microsoft Office PowerPoint</Application>
  <PresentationFormat>On-screen Show (4:3)</PresentationFormat>
  <Paragraphs>47</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Calibri</vt:lpstr>
      <vt:lpstr>Times New Roman</vt:lpstr>
      <vt:lpstr>Trebuchet MS</vt:lpstr>
      <vt:lpstr>Wingdings</vt:lpstr>
      <vt:lpstr>Wingdings 2</vt:lpstr>
      <vt:lpstr>Opulent</vt:lpstr>
      <vt:lpstr>NAME- Madona  Igbinoba STUDENT ID-1815861 BMSW4002-LON RESIT LECTURER- EJIRO ESOHWODE EFFECTIVE TEAMWORK  AND CUMMUNICATION </vt:lpstr>
      <vt:lpstr>1. Benefits of teamwork </vt:lpstr>
      <vt:lpstr>3. TUCKMAN'S STAGES OF GROUP DEVELOPMENT: FORMING</vt:lpstr>
      <vt:lpstr>4. TUCKMAN'S STAGES OF GROUP DEVELOPMENT: STORMING</vt:lpstr>
      <vt:lpstr>5. TUCKMAN'S STAGES OF GROUP DEVELOPMENT: NORMING</vt:lpstr>
      <vt:lpstr>6. TUCKMAN'S STAGES OF GROUP DEVELOPMENT: Performing</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Consulting Project</dc:title>
  <dc:creator>User</dc:creator>
  <cp:lastModifiedBy>imadegospel@yahoo.com</cp:lastModifiedBy>
  <cp:revision>263</cp:revision>
  <dcterms:created xsi:type="dcterms:W3CDTF">2006-08-16T00:00:00Z</dcterms:created>
  <dcterms:modified xsi:type="dcterms:W3CDTF">2021-12-14T17:17:50Z</dcterms:modified>
</cp:coreProperties>
</file>