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32"/>
  </p:notesMasterIdLst>
  <p:sldIdLst>
    <p:sldId id="256" r:id="rId5"/>
    <p:sldId id="332" r:id="rId6"/>
    <p:sldId id="308" r:id="rId7"/>
    <p:sldId id="333" r:id="rId8"/>
    <p:sldId id="322" r:id="rId9"/>
    <p:sldId id="323" r:id="rId10"/>
    <p:sldId id="334" r:id="rId11"/>
    <p:sldId id="300" r:id="rId12"/>
    <p:sldId id="301" r:id="rId13"/>
    <p:sldId id="324" r:id="rId14"/>
    <p:sldId id="327" r:id="rId15"/>
    <p:sldId id="314" r:id="rId16"/>
    <p:sldId id="287" r:id="rId17"/>
    <p:sldId id="318" r:id="rId18"/>
    <p:sldId id="325" r:id="rId19"/>
    <p:sldId id="331" r:id="rId20"/>
    <p:sldId id="319" r:id="rId21"/>
    <p:sldId id="326" r:id="rId22"/>
    <p:sldId id="309" r:id="rId23"/>
    <p:sldId id="310" r:id="rId24"/>
    <p:sldId id="307" r:id="rId25"/>
    <p:sldId id="316" r:id="rId26"/>
    <p:sldId id="295" r:id="rId27"/>
    <p:sldId id="298" r:id="rId28"/>
    <p:sldId id="328" r:id="rId29"/>
    <p:sldId id="329" r:id="rId30"/>
    <p:sldId id="290" r:id="rId3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15:guide id="1" orient="horz" pos="2880" userDrawn="1">
          <p15:clr>
            <a:srgbClr val="A4A3A4"/>
          </p15:clr>
        </p15:guide>
        <p15:guide id="2" pos="2160" userDrawn="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607E8C"/>
    <a:srgbClr val="F0F0F0"/>
    <a:srgbClr val="F9F9F9"/>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93D94ED-D826-4EF9-B95D-DCC0BA09C9B5}" v="2" dt="2022-01-31T14:56:40.76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20000" autoAdjust="0"/>
    <p:restoredTop sz="96395" autoAdjust="0"/>
  </p:normalViewPr>
  <p:slideViewPr>
    <p:cSldViewPr snapToGrid="0" showGuides="1">
      <p:cViewPr varScale="1">
        <p:scale>
          <a:sx n="91" d="100"/>
          <a:sy n="91" d="100"/>
        </p:scale>
        <p:origin x="63" y="654"/>
      </p:cViewPr>
      <p:guideLst>
        <p:guide orient="horz" pos="2160"/>
        <p:guide pos="3840"/>
      </p:guideLst>
    </p:cSldViewPr>
  </p:slideViewPr>
  <p:outlineViewPr>
    <p:cViewPr>
      <p:scale>
        <a:sx n="33" d="100"/>
        <a:sy n="33" d="100"/>
      </p:scale>
      <p:origin x="0" y="0"/>
    </p:cViewPr>
  </p:outlineViewPr>
  <p:notesTextViewPr>
    <p:cViewPr>
      <p:scale>
        <a:sx n="1" d="1"/>
        <a:sy n="1" d="1"/>
      </p:scale>
      <p:origin x="0" y="0"/>
    </p:cViewPr>
  </p:notesTextViewPr>
  <p:notesViewPr>
    <p:cSldViewPr snapToGrid="0" showGuides="1">
      <p:cViewPr varScale="1">
        <p:scale>
          <a:sx n="85" d="100"/>
          <a:sy n="85" d="100"/>
        </p:scale>
        <p:origin x="2952" y="84"/>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21" Type="http://schemas.openxmlformats.org/officeDocument/2006/relationships/slide" Target="slides/slide17.xml"/><Relationship Id="rId34" Type="http://schemas.openxmlformats.org/officeDocument/2006/relationships/viewProps" Target="view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notesMaster" Target="notesMasters/notesMaster1.xml"/><Relationship Id="rId37" Type="http://schemas.microsoft.com/office/2015/10/relationships/revisionInfo" Target="revisionInfo.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tableStyles" Target="tableStyles.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theme" Target="theme/theme1.xml"/><Relationship Id="rId8" Type="http://schemas.openxmlformats.org/officeDocument/2006/relationships/slide" Target="slides/slide4.xml"/><Relationship Id="rId3" Type="http://schemas.openxmlformats.org/officeDocument/2006/relationships/customXml" Target="../customXml/item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CC4392C-B303-40FD-BC68-78C142F0970E}" type="datetimeFigureOut">
              <a:rPr lang="en-GB" smtClean="0"/>
              <a:t>31/01/2022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C1845D0-53D4-4312-8F17-71CDCA72431A}" type="slidenum">
              <a:rPr lang="en-GB" smtClean="0"/>
              <a:t>‹#›</a:t>
            </a:fld>
            <a:endParaRPr lang="en-GB"/>
          </a:p>
        </p:txBody>
      </p:sp>
    </p:spTree>
    <p:extLst>
      <p:ext uri="{BB962C8B-B14F-4D97-AF65-F5344CB8AC3E}">
        <p14:creationId xmlns:p14="http://schemas.microsoft.com/office/powerpoint/2010/main" val="297565486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Master" Target="../slideMasters/slideMaster1.xml"/><Relationship Id="rId6" Type="http://schemas.openxmlformats.org/officeDocument/2006/relationships/image" Target="../media/image3.png"/><Relationship Id="rId5" Type="http://schemas.openxmlformats.org/officeDocument/2006/relationships/image" Target="../media/image2.png"/><Relationship Id="rId4" Type="http://schemas.openxmlformats.org/officeDocument/2006/relationships/image" Target="../media/image1.png"/></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preserve="1" userDrawn="1">
  <p:cSld name="Title Slide">
    <p:bg>
      <p:bgPr>
        <a:solidFill>
          <a:srgbClr val="F9F9F9"/>
        </a:solidFill>
        <a:effectLst/>
      </p:bgPr>
    </p:bg>
    <p:spTree>
      <p:nvGrpSpPr>
        <p:cNvPr id="1" name=""/>
        <p:cNvGrpSpPr/>
        <p:nvPr/>
      </p:nvGrpSpPr>
      <p:grpSpPr>
        <a:xfrm>
          <a:off x="0" y="0"/>
          <a:ext cx="0" cy="0"/>
          <a:chOff x="0" y="0"/>
          <a:chExt cx="0" cy="0"/>
        </a:xfrm>
      </p:grpSpPr>
      <p:sp>
        <p:nvSpPr>
          <p:cNvPr id="11" name="Picture Placeholder 10"/>
          <p:cNvSpPr>
            <a:spLocks noGrp="1"/>
          </p:cNvSpPr>
          <p:nvPr>
            <p:ph type="pic" sz="quarter" idx="13"/>
          </p:nvPr>
        </p:nvSpPr>
        <p:spPr>
          <a:xfrm>
            <a:off x="0" y="0"/>
            <a:ext cx="6102350" cy="6858000"/>
          </a:xfrm>
          <a:ln>
            <a:noFill/>
          </a:ln>
        </p:spPr>
        <p:txBody>
          <a:bodyPr/>
          <a:lstStyle/>
          <a:p>
            <a:r>
              <a:rPr lang="en-US"/>
              <a:t>Click icon to add picture</a:t>
            </a:r>
            <a:endParaRPr lang="en-GB" dirty="0"/>
          </a:p>
        </p:txBody>
      </p:sp>
      <p:sp>
        <p:nvSpPr>
          <p:cNvPr id="7" name="Rectangle 6"/>
          <p:cNvSpPr/>
          <p:nvPr userDrawn="1"/>
        </p:nvSpPr>
        <p:spPr>
          <a:xfrm>
            <a:off x="6096000" y="0"/>
            <a:ext cx="6089780" cy="6857222"/>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Subtitle 2"/>
          <p:cNvSpPr>
            <a:spLocks noGrp="1"/>
          </p:cNvSpPr>
          <p:nvPr>
            <p:ph type="subTitle" idx="1"/>
          </p:nvPr>
        </p:nvSpPr>
        <p:spPr>
          <a:xfrm>
            <a:off x="6378926" y="4698064"/>
            <a:ext cx="5435249" cy="1046857"/>
          </a:xfrm>
        </p:spPr>
        <p:txBody>
          <a:bodyPr/>
          <a:lstStyle>
            <a:lvl1pPr marL="0" indent="0" algn="l">
              <a:buNone/>
              <a:defRPr sz="2400" baseline="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dirty="0"/>
          </a:p>
        </p:txBody>
      </p:sp>
      <p:pic>
        <p:nvPicPr>
          <p:cNvPr id="9" name="Picture 8"/>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10430281" y="777"/>
            <a:ext cx="1372730" cy="1062138"/>
          </a:xfrm>
          <a:prstGeom prst="rect">
            <a:avLst/>
          </a:prstGeom>
        </p:spPr>
      </p:pic>
      <p:pic>
        <p:nvPicPr>
          <p:cNvPr id="10" name="Picture 9"/>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a:off x="6424763" y="447656"/>
            <a:ext cx="1419921" cy="542381"/>
          </a:xfrm>
          <a:prstGeom prst="rect">
            <a:avLst/>
          </a:prstGeom>
        </p:spPr>
      </p:pic>
      <p:pic>
        <p:nvPicPr>
          <p:cNvPr id="12" name="Picture 11"/>
          <p:cNvPicPr>
            <a:picLocks noChangeAspect="1"/>
          </p:cNvPicPr>
          <p:nvPr userDrawn="1"/>
        </p:nvPicPr>
        <p:blipFill>
          <a:blip r:embed="rId4" cstate="print">
            <a:extLst>
              <a:ext uri="{28A0092B-C50C-407E-A947-70E740481C1C}">
                <a14:useLocalDpi xmlns:a14="http://schemas.microsoft.com/office/drawing/2010/main" val="0"/>
              </a:ext>
            </a:extLst>
          </a:blip>
          <a:stretch>
            <a:fillRect/>
          </a:stretch>
        </p:blipFill>
        <p:spPr>
          <a:xfrm>
            <a:off x="10217020" y="6460717"/>
            <a:ext cx="1597155" cy="225552"/>
          </a:xfrm>
          <a:prstGeom prst="rect">
            <a:avLst/>
          </a:prstGeom>
        </p:spPr>
      </p:pic>
      <p:pic>
        <p:nvPicPr>
          <p:cNvPr id="14" name="Picture 13"/>
          <p:cNvPicPr>
            <a:picLocks noChangeAspect="1"/>
          </p:cNvPicPr>
          <p:nvPr userDrawn="1"/>
        </p:nvPicPr>
        <p:blipFill>
          <a:blip r:embed="rId5" cstate="print">
            <a:extLst>
              <a:ext uri="{28A0092B-C50C-407E-A947-70E740481C1C}">
                <a14:useLocalDpi xmlns:a14="http://schemas.microsoft.com/office/drawing/2010/main" val="0"/>
              </a:ext>
            </a:extLst>
          </a:blip>
          <a:stretch>
            <a:fillRect/>
          </a:stretch>
        </p:blipFill>
        <p:spPr>
          <a:xfrm>
            <a:off x="8400348" y="6472466"/>
            <a:ext cx="1493523" cy="234696"/>
          </a:xfrm>
          <a:prstGeom prst="rect">
            <a:avLst/>
          </a:prstGeom>
        </p:spPr>
      </p:pic>
      <p:pic>
        <p:nvPicPr>
          <p:cNvPr id="15" name="Picture 14"/>
          <p:cNvPicPr>
            <a:picLocks noChangeAspect="1"/>
          </p:cNvPicPr>
          <p:nvPr userDrawn="1"/>
        </p:nvPicPr>
        <p:blipFill>
          <a:blip r:embed="rId6" cstate="print">
            <a:extLst>
              <a:ext uri="{28A0092B-C50C-407E-A947-70E740481C1C}">
                <a14:useLocalDpi xmlns:a14="http://schemas.microsoft.com/office/drawing/2010/main" val="0"/>
              </a:ext>
            </a:extLst>
          </a:blip>
          <a:stretch>
            <a:fillRect/>
          </a:stretch>
        </p:blipFill>
        <p:spPr>
          <a:xfrm>
            <a:off x="6246997" y="6411949"/>
            <a:ext cx="1859284" cy="323089"/>
          </a:xfrm>
          <a:prstGeom prst="rect">
            <a:avLst/>
          </a:prstGeom>
        </p:spPr>
      </p:pic>
      <p:cxnSp>
        <p:nvCxnSpPr>
          <p:cNvPr id="18" name="Straight Connector 17"/>
          <p:cNvCxnSpPr/>
          <p:nvPr userDrawn="1"/>
        </p:nvCxnSpPr>
        <p:spPr>
          <a:xfrm>
            <a:off x="6367977" y="1143000"/>
            <a:ext cx="5446198" cy="0"/>
          </a:xfrm>
          <a:prstGeom prst="line">
            <a:avLst/>
          </a:prstGeom>
          <a:ln w="22225">
            <a:solidFill>
              <a:schemeClr val="bg1"/>
            </a:solidFill>
          </a:ln>
        </p:spPr>
        <p:style>
          <a:lnRef idx="1">
            <a:schemeClr val="accent1"/>
          </a:lnRef>
          <a:fillRef idx="0">
            <a:schemeClr val="accent1"/>
          </a:fillRef>
          <a:effectRef idx="0">
            <a:schemeClr val="accent1"/>
          </a:effectRef>
          <a:fontRef idx="minor">
            <a:schemeClr val="tx1"/>
          </a:fontRef>
        </p:style>
      </p:cxnSp>
      <p:sp>
        <p:nvSpPr>
          <p:cNvPr id="19" name="Title 1"/>
          <p:cNvSpPr txBox="1">
            <a:spLocks/>
          </p:cNvSpPr>
          <p:nvPr userDrawn="1"/>
        </p:nvSpPr>
        <p:spPr>
          <a:xfrm>
            <a:off x="6367977" y="2109158"/>
            <a:ext cx="5446198" cy="1873111"/>
          </a:xfrm>
          <a:prstGeom prst="rect">
            <a:avLst/>
          </a:prstGeom>
        </p:spPr>
        <p:txBody>
          <a:bodyPr vert="horz" lIns="91440" tIns="45720" rIns="91440" bIns="45720" rtlCol="0" anchor="b">
            <a:normAutofit/>
          </a:bodyPr>
          <a:lstStyle>
            <a:lvl1pPr algn="l" defTabSz="914400" rtl="0" eaLnBrk="1" latinLnBrk="0" hangingPunct="1">
              <a:lnSpc>
                <a:spcPct val="90000"/>
              </a:lnSpc>
              <a:spcBef>
                <a:spcPct val="0"/>
              </a:spcBef>
              <a:buNone/>
              <a:defRPr sz="4000" kern="1200">
                <a:solidFill>
                  <a:schemeClr val="bg1"/>
                </a:solidFill>
                <a:latin typeface="+mj-lt"/>
                <a:ea typeface="+mj-ea"/>
                <a:cs typeface="+mj-cs"/>
              </a:defRPr>
            </a:lvl1pPr>
          </a:lstStyle>
          <a:p>
            <a:endParaRPr lang="en-GB" dirty="0"/>
          </a:p>
        </p:txBody>
      </p:sp>
      <p:sp>
        <p:nvSpPr>
          <p:cNvPr id="4" name="Title 3"/>
          <p:cNvSpPr>
            <a:spLocks noGrp="1"/>
          </p:cNvSpPr>
          <p:nvPr>
            <p:ph type="title"/>
          </p:nvPr>
        </p:nvSpPr>
        <p:spPr>
          <a:xfrm>
            <a:off x="6367977" y="2286001"/>
            <a:ext cx="5446198" cy="2225400"/>
          </a:xfrm>
        </p:spPr>
        <p:txBody>
          <a:bodyPr/>
          <a:lstStyle/>
          <a:p>
            <a:r>
              <a:rPr lang="en-US"/>
              <a:t>Click to edit Master title style</a:t>
            </a:r>
            <a:endParaRPr lang="en-GB" dirty="0"/>
          </a:p>
        </p:txBody>
      </p:sp>
    </p:spTree>
    <p:extLst>
      <p:ext uri="{BB962C8B-B14F-4D97-AF65-F5344CB8AC3E}">
        <p14:creationId xmlns:p14="http://schemas.microsoft.com/office/powerpoint/2010/main" val="169969581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preserve="1" userDrawn="1">
  <p:cSld name="Quote">
    <p:bg>
      <p:bgPr>
        <a:solidFill>
          <a:srgbClr val="F9F9F9"/>
        </a:solidFill>
        <a:effectLst/>
      </p:bgPr>
    </p:bg>
    <p:spTree>
      <p:nvGrpSpPr>
        <p:cNvPr id="1" name=""/>
        <p:cNvGrpSpPr/>
        <p:nvPr/>
      </p:nvGrpSpPr>
      <p:grpSpPr>
        <a:xfrm>
          <a:off x="0" y="0"/>
          <a:ext cx="0" cy="0"/>
          <a:chOff x="0" y="0"/>
          <a:chExt cx="0" cy="0"/>
        </a:xfrm>
      </p:grpSpPr>
      <p:sp>
        <p:nvSpPr>
          <p:cNvPr id="11" name="Picture Placeholder 10"/>
          <p:cNvSpPr>
            <a:spLocks noGrp="1"/>
          </p:cNvSpPr>
          <p:nvPr>
            <p:ph type="pic" sz="quarter" idx="13"/>
          </p:nvPr>
        </p:nvSpPr>
        <p:spPr>
          <a:xfrm>
            <a:off x="4315626" y="0"/>
            <a:ext cx="7876374" cy="6858000"/>
          </a:xfrm>
          <a:ln>
            <a:noFill/>
          </a:ln>
        </p:spPr>
        <p:txBody>
          <a:bodyPr/>
          <a:lstStyle/>
          <a:p>
            <a:r>
              <a:rPr lang="en-US"/>
              <a:t>Click icon to add picture</a:t>
            </a:r>
            <a:endParaRPr lang="en-GB" dirty="0"/>
          </a:p>
        </p:txBody>
      </p:sp>
      <p:sp>
        <p:nvSpPr>
          <p:cNvPr id="7" name="Rectangle 6"/>
          <p:cNvSpPr/>
          <p:nvPr userDrawn="1"/>
        </p:nvSpPr>
        <p:spPr>
          <a:xfrm>
            <a:off x="0" y="0"/>
            <a:ext cx="4315626" cy="6857222"/>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Subtitle 2"/>
          <p:cNvSpPr>
            <a:spLocks noGrp="1"/>
          </p:cNvSpPr>
          <p:nvPr>
            <p:ph type="subTitle" idx="1"/>
          </p:nvPr>
        </p:nvSpPr>
        <p:spPr>
          <a:xfrm>
            <a:off x="286221" y="1263533"/>
            <a:ext cx="3670481" cy="3641841"/>
          </a:xfrm>
        </p:spPr>
        <p:txBody>
          <a:bodyPr>
            <a:normAutofit/>
          </a:bodyPr>
          <a:lstStyle>
            <a:lvl1pPr marL="0" indent="0" algn="l">
              <a:buNone/>
              <a:defRPr sz="4000" i="1" baseline="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dirty="0"/>
          </a:p>
        </p:txBody>
      </p:sp>
      <p:pic>
        <p:nvPicPr>
          <p:cNvPr id="4" name="Picture 3"/>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267645" y="218254"/>
            <a:ext cx="1023113" cy="1023113"/>
          </a:xfrm>
          <a:prstGeom prst="rect">
            <a:avLst/>
          </a:prstGeom>
        </p:spPr>
      </p:pic>
    </p:spTree>
    <p:extLst>
      <p:ext uri="{BB962C8B-B14F-4D97-AF65-F5344CB8AC3E}">
        <p14:creationId xmlns:p14="http://schemas.microsoft.com/office/powerpoint/2010/main" val="368406085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Contents slide">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dirty="0"/>
          </a:p>
        </p:txBody>
      </p:sp>
      <p:sp>
        <p:nvSpPr>
          <p:cNvPr id="11" name="Text Placeholder 3"/>
          <p:cNvSpPr>
            <a:spLocks noGrp="1"/>
          </p:cNvSpPr>
          <p:nvPr>
            <p:ph type="body" sz="half" idx="2"/>
          </p:nvPr>
        </p:nvSpPr>
        <p:spPr>
          <a:xfrm>
            <a:off x="1580973" y="2007978"/>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32" name="Text Placeholder 31"/>
          <p:cNvSpPr>
            <a:spLocks noGrp="1"/>
          </p:cNvSpPr>
          <p:nvPr>
            <p:ph type="body" sz="quarter" idx="20" hasCustomPrompt="1"/>
          </p:nvPr>
        </p:nvSpPr>
        <p:spPr>
          <a:xfrm>
            <a:off x="698242" y="1999505"/>
            <a:ext cx="707845" cy="685800"/>
          </a:xfrm>
          <a:prstGeom prst="ellipse">
            <a:avLst/>
          </a:prstGeom>
          <a:solidFill>
            <a:schemeClr val="bg1">
              <a:lumMod val="85000"/>
            </a:schemeClr>
          </a:solidFill>
        </p:spPr>
        <p:txBody>
          <a:bodyPr anchor="ctr"/>
          <a:lstStyle>
            <a:lvl1pPr marL="0" indent="0" algn="ctr">
              <a:buNone/>
              <a:defRPr/>
            </a:lvl1pPr>
          </a:lstStyle>
          <a:p>
            <a:pPr lvl="0"/>
            <a:r>
              <a:rPr lang="en-GB" dirty="0"/>
              <a:t>#</a:t>
            </a:r>
          </a:p>
        </p:txBody>
      </p:sp>
      <p:sp>
        <p:nvSpPr>
          <p:cNvPr id="27" name="Text Placeholder 3"/>
          <p:cNvSpPr>
            <a:spLocks noGrp="1"/>
          </p:cNvSpPr>
          <p:nvPr>
            <p:ph type="body" sz="half" idx="21"/>
          </p:nvPr>
        </p:nvSpPr>
        <p:spPr>
          <a:xfrm>
            <a:off x="1580973" y="2958614"/>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28" name="Text Placeholder 31"/>
          <p:cNvSpPr>
            <a:spLocks noGrp="1"/>
          </p:cNvSpPr>
          <p:nvPr>
            <p:ph type="body" sz="quarter" idx="22" hasCustomPrompt="1"/>
          </p:nvPr>
        </p:nvSpPr>
        <p:spPr>
          <a:xfrm>
            <a:off x="698242" y="2950141"/>
            <a:ext cx="707845" cy="685800"/>
          </a:xfrm>
          <a:prstGeom prst="ellipse">
            <a:avLst/>
          </a:prstGeom>
          <a:solidFill>
            <a:schemeClr val="bg1">
              <a:lumMod val="85000"/>
            </a:schemeClr>
          </a:solidFill>
        </p:spPr>
        <p:txBody>
          <a:bodyPr anchor="ctr"/>
          <a:lstStyle>
            <a:lvl1pPr marL="0" indent="0" algn="ctr">
              <a:buNone/>
              <a:defRPr/>
            </a:lvl1pPr>
          </a:lstStyle>
          <a:p>
            <a:pPr lvl="0"/>
            <a:r>
              <a:rPr lang="en-GB" dirty="0"/>
              <a:t>#</a:t>
            </a:r>
          </a:p>
        </p:txBody>
      </p:sp>
      <p:sp>
        <p:nvSpPr>
          <p:cNvPr id="31" name="Text Placeholder 3"/>
          <p:cNvSpPr>
            <a:spLocks noGrp="1"/>
          </p:cNvSpPr>
          <p:nvPr>
            <p:ph type="body" sz="half" idx="23"/>
          </p:nvPr>
        </p:nvSpPr>
        <p:spPr>
          <a:xfrm>
            <a:off x="1580973" y="3896216"/>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33" name="Text Placeholder 31"/>
          <p:cNvSpPr>
            <a:spLocks noGrp="1"/>
          </p:cNvSpPr>
          <p:nvPr>
            <p:ph type="body" sz="quarter" idx="24" hasCustomPrompt="1"/>
          </p:nvPr>
        </p:nvSpPr>
        <p:spPr>
          <a:xfrm>
            <a:off x="698242" y="3887743"/>
            <a:ext cx="707845" cy="685800"/>
          </a:xfrm>
          <a:prstGeom prst="ellipse">
            <a:avLst/>
          </a:prstGeom>
          <a:solidFill>
            <a:schemeClr val="bg1">
              <a:lumMod val="85000"/>
            </a:schemeClr>
          </a:solidFill>
        </p:spPr>
        <p:txBody>
          <a:bodyPr anchor="ctr"/>
          <a:lstStyle>
            <a:lvl1pPr marL="0" indent="0" algn="ctr">
              <a:buNone/>
              <a:defRPr/>
            </a:lvl1pPr>
          </a:lstStyle>
          <a:p>
            <a:pPr lvl="0"/>
            <a:r>
              <a:rPr lang="en-GB" dirty="0"/>
              <a:t>#</a:t>
            </a:r>
          </a:p>
        </p:txBody>
      </p:sp>
      <p:sp>
        <p:nvSpPr>
          <p:cNvPr id="34" name="Text Placeholder 3"/>
          <p:cNvSpPr>
            <a:spLocks noGrp="1"/>
          </p:cNvSpPr>
          <p:nvPr>
            <p:ph type="body" sz="half" idx="25"/>
          </p:nvPr>
        </p:nvSpPr>
        <p:spPr>
          <a:xfrm>
            <a:off x="1580973" y="4846852"/>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35" name="Text Placeholder 31"/>
          <p:cNvSpPr>
            <a:spLocks noGrp="1"/>
          </p:cNvSpPr>
          <p:nvPr>
            <p:ph type="body" sz="quarter" idx="26" hasCustomPrompt="1"/>
          </p:nvPr>
        </p:nvSpPr>
        <p:spPr>
          <a:xfrm>
            <a:off x="698242" y="4838379"/>
            <a:ext cx="707845" cy="685800"/>
          </a:xfrm>
          <a:prstGeom prst="ellipse">
            <a:avLst/>
          </a:prstGeom>
          <a:solidFill>
            <a:schemeClr val="bg1">
              <a:lumMod val="85000"/>
            </a:schemeClr>
          </a:solidFill>
        </p:spPr>
        <p:txBody>
          <a:bodyPr anchor="ctr"/>
          <a:lstStyle>
            <a:lvl1pPr marL="0" indent="0" algn="ctr">
              <a:buNone/>
              <a:defRPr/>
            </a:lvl1pPr>
          </a:lstStyle>
          <a:p>
            <a:pPr lvl="0"/>
            <a:r>
              <a:rPr lang="en-GB" dirty="0"/>
              <a:t>#</a:t>
            </a:r>
          </a:p>
        </p:txBody>
      </p:sp>
      <p:sp>
        <p:nvSpPr>
          <p:cNvPr id="36" name="Text Placeholder 3"/>
          <p:cNvSpPr>
            <a:spLocks noGrp="1"/>
          </p:cNvSpPr>
          <p:nvPr>
            <p:ph type="body" sz="half" idx="27"/>
          </p:nvPr>
        </p:nvSpPr>
        <p:spPr>
          <a:xfrm>
            <a:off x="7263061" y="1999588"/>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37" name="Text Placeholder 31"/>
          <p:cNvSpPr>
            <a:spLocks noGrp="1"/>
          </p:cNvSpPr>
          <p:nvPr>
            <p:ph type="body" sz="quarter" idx="28" hasCustomPrompt="1"/>
          </p:nvPr>
        </p:nvSpPr>
        <p:spPr>
          <a:xfrm>
            <a:off x="6380330" y="1991115"/>
            <a:ext cx="707845" cy="685800"/>
          </a:xfrm>
          <a:prstGeom prst="ellipse">
            <a:avLst/>
          </a:prstGeom>
          <a:solidFill>
            <a:schemeClr val="bg1">
              <a:lumMod val="85000"/>
            </a:schemeClr>
          </a:solidFill>
        </p:spPr>
        <p:txBody>
          <a:bodyPr anchor="ctr"/>
          <a:lstStyle>
            <a:lvl1pPr marL="0" indent="0" algn="ctr">
              <a:buNone/>
              <a:defRPr/>
            </a:lvl1pPr>
          </a:lstStyle>
          <a:p>
            <a:pPr lvl="0"/>
            <a:r>
              <a:rPr lang="en-GB" dirty="0"/>
              <a:t>#</a:t>
            </a:r>
          </a:p>
        </p:txBody>
      </p:sp>
      <p:sp>
        <p:nvSpPr>
          <p:cNvPr id="38" name="Text Placeholder 3"/>
          <p:cNvSpPr>
            <a:spLocks noGrp="1"/>
          </p:cNvSpPr>
          <p:nvPr>
            <p:ph type="body" sz="half" idx="29"/>
          </p:nvPr>
        </p:nvSpPr>
        <p:spPr>
          <a:xfrm>
            <a:off x="7263061" y="2950224"/>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39" name="Text Placeholder 31"/>
          <p:cNvSpPr>
            <a:spLocks noGrp="1"/>
          </p:cNvSpPr>
          <p:nvPr>
            <p:ph type="body" sz="quarter" idx="30" hasCustomPrompt="1"/>
          </p:nvPr>
        </p:nvSpPr>
        <p:spPr>
          <a:xfrm>
            <a:off x="6380330" y="2941751"/>
            <a:ext cx="707845" cy="685800"/>
          </a:xfrm>
          <a:prstGeom prst="ellipse">
            <a:avLst/>
          </a:prstGeom>
          <a:solidFill>
            <a:schemeClr val="bg1">
              <a:lumMod val="85000"/>
            </a:schemeClr>
          </a:solidFill>
        </p:spPr>
        <p:txBody>
          <a:bodyPr anchor="ctr"/>
          <a:lstStyle>
            <a:lvl1pPr marL="0" indent="0" algn="ctr">
              <a:buNone/>
              <a:defRPr/>
            </a:lvl1pPr>
          </a:lstStyle>
          <a:p>
            <a:pPr lvl="0"/>
            <a:r>
              <a:rPr lang="en-GB" dirty="0"/>
              <a:t>#</a:t>
            </a:r>
          </a:p>
        </p:txBody>
      </p:sp>
      <p:sp>
        <p:nvSpPr>
          <p:cNvPr id="40" name="Text Placeholder 3"/>
          <p:cNvSpPr>
            <a:spLocks noGrp="1"/>
          </p:cNvSpPr>
          <p:nvPr>
            <p:ph type="body" sz="half" idx="31"/>
          </p:nvPr>
        </p:nvSpPr>
        <p:spPr>
          <a:xfrm>
            <a:off x="7263061" y="3887826"/>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41" name="Text Placeholder 31"/>
          <p:cNvSpPr>
            <a:spLocks noGrp="1"/>
          </p:cNvSpPr>
          <p:nvPr>
            <p:ph type="body" sz="quarter" idx="32" hasCustomPrompt="1"/>
          </p:nvPr>
        </p:nvSpPr>
        <p:spPr>
          <a:xfrm>
            <a:off x="6380330" y="3879353"/>
            <a:ext cx="707845" cy="685800"/>
          </a:xfrm>
          <a:prstGeom prst="ellipse">
            <a:avLst/>
          </a:prstGeom>
          <a:solidFill>
            <a:schemeClr val="bg1">
              <a:lumMod val="85000"/>
            </a:schemeClr>
          </a:solidFill>
        </p:spPr>
        <p:txBody>
          <a:bodyPr anchor="ctr"/>
          <a:lstStyle>
            <a:lvl1pPr marL="0" indent="0" algn="ctr">
              <a:buNone/>
              <a:defRPr/>
            </a:lvl1pPr>
          </a:lstStyle>
          <a:p>
            <a:pPr lvl="0"/>
            <a:r>
              <a:rPr lang="en-GB" dirty="0"/>
              <a:t>#</a:t>
            </a:r>
          </a:p>
        </p:txBody>
      </p:sp>
      <p:sp>
        <p:nvSpPr>
          <p:cNvPr id="42" name="Text Placeholder 3"/>
          <p:cNvSpPr>
            <a:spLocks noGrp="1"/>
          </p:cNvSpPr>
          <p:nvPr>
            <p:ph type="body" sz="half" idx="33"/>
          </p:nvPr>
        </p:nvSpPr>
        <p:spPr>
          <a:xfrm>
            <a:off x="7263061" y="4838462"/>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43" name="Text Placeholder 31"/>
          <p:cNvSpPr>
            <a:spLocks noGrp="1"/>
          </p:cNvSpPr>
          <p:nvPr>
            <p:ph type="body" sz="quarter" idx="34" hasCustomPrompt="1"/>
          </p:nvPr>
        </p:nvSpPr>
        <p:spPr>
          <a:xfrm>
            <a:off x="6380330" y="4829989"/>
            <a:ext cx="707845" cy="685800"/>
          </a:xfrm>
          <a:prstGeom prst="ellipse">
            <a:avLst/>
          </a:prstGeom>
          <a:solidFill>
            <a:schemeClr val="bg1">
              <a:lumMod val="85000"/>
            </a:schemeClr>
          </a:solidFill>
        </p:spPr>
        <p:txBody>
          <a:bodyPr anchor="ctr"/>
          <a:lstStyle>
            <a:lvl1pPr marL="0" indent="0" algn="ctr">
              <a:buNone/>
              <a:defRPr/>
            </a:lvl1pPr>
          </a:lstStyle>
          <a:p>
            <a:pPr lvl="0"/>
            <a:r>
              <a:rPr lang="en-GB" dirty="0"/>
              <a:t>#</a:t>
            </a:r>
          </a:p>
        </p:txBody>
      </p:sp>
    </p:spTree>
    <p:extLst>
      <p:ext uri="{BB962C8B-B14F-4D97-AF65-F5344CB8AC3E}">
        <p14:creationId xmlns:p14="http://schemas.microsoft.com/office/powerpoint/2010/main" val="2092477284"/>
      </p:ext>
    </p:extLst>
  </p:cSld>
  <p:clrMapOvr>
    <a:masterClrMapping/>
  </p:clrMapOvr>
  <p:extLst>
    <p:ext uri="{DCECCB84-F9BA-43D5-87BE-67443E8EF086}">
      <p15:sldGuideLst xmlns:p15="http://schemas.microsoft.com/office/powerpoint/2012/main">
        <p15:guide id="1" orient="horz" pos="2160" userDrawn="1">
          <p15:clr>
            <a:srgbClr val="FBAE40"/>
          </p15:clr>
        </p15:guide>
        <p15:guide id="2" pos="3840" userDrawn="1">
          <p15:clr>
            <a:srgbClr val="FBAE40"/>
          </p15:clr>
        </p15:guide>
      </p15:sldGuideLst>
    </p:ext>
  </p:extLst>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Text and picture">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718457" y="1600201"/>
            <a:ext cx="5233081" cy="456565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9" name="Title 1"/>
          <p:cNvSpPr>
            <a:spLocks noGrp="1"/>
          </p:cNvSpPr>
          <p:nvPr>
            <p:ph type="title"/>
          </p:nvPr>
        </p:nvSpPr>
        <p:spPr>
          <a:xfrm>
            <a:off x="718456" y="262866"/>
            <a:ext cx="10795518" cy="1003916"/>
          </a:xfrm>
        </p:spPr>
        <p:txBody>
          <a:bodyPr/>
          <a:lstStyle>
            <a:lvl1pPr>
              <a:defRPr/>
            </a:lvl1pPr>
          </a:lstStyle>
          <a:p>
            <a:r>
              <a:rPr lang="en-US"/>
              <a:t>Click to edit Master title style</a:t>
            </a:r>
            <a:endParaRPr lang="en-GB" dirty="0"/>
          </a:p>
        </p:txBody>
      </p:sp>
      <p:sp>
        <p:nvSpPr>
          <p:cNvPr id="8" name="Picture Placeholder 7"/>
          <p:cNvSpPr>
            <a:spLocks noGrp="1"/>
          </p:cNvSpPr>
          <p:nvPr>
            <p:ph type="pic" sz="quarter" idx="13"/>
          </p:nvPr>
        </p:nvSpPr>
        <p:spPr>
          <a:xfrm>
            <a:off x="6254749" y="1600201"/>
            <a:ext cx="5239011" cy="4565650"/>
          </a:xfrm>
        </p:spPr>
        <p:txBody>
          <a:bodyPr/>
          <a:lstStyle/>
          <a:p>
            <a:r>
              <a:rPr lang="en-US"/>
              <a:t>Click icon to add picture</a:t>
            </a:r>
            <a:endParaRPr lang="en-GB"/>
          </a:p>
        </p:txBody>
      </p:sp>
    </p:spTree>
    <p:extLst>
      <p:ext uri="{BB962C8B-B14F-4D97-AF65-F5344CB8AC3E}">
        <p14:creationId xmlns:p14="http://schemas.microsoft.com/office/powerpoint/2010/main" val="3894415064"/>
      </p:ext>
    </p:extLst>
  </p:cSld>
  <p:clrMapOvr>
    <a:masterClrMapping/>
  </p:clrMapOvr>
  <p:extLst>
    <p:ext uri="{DCECCB84-F9BA-43D5-87BE-67443E8EF086}">
      <p15:sldGuideLst xmlns:p15="http://schemas.microsoft.com/office/powerpoint/2012/main">
        <p15:guide id="1" orient="horz" pos="2160" userDrawn="1">
          <p15:clr>
            <a:srgbClr val="FBAE40"/>
          </p15:clr>
        </p15:guide>
      </p15:sldGuideLst>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Text and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4" name="Text Placeholder 3"/>
          <p:cNvSpPr>
            <a:spLocks noGrp="1"/>
          </p:cNvSpPr>
          <p:nvPr>
            <p:ph type="body" sz="quarter" idx="10"/>
          </p:nvPr>
        </p:nvSpPr>
        <p:spPr>
          <a:xfrm>
            <a:off x="698500" y="1592263"/>
            <a:ext cx="5253038" cy="4573587"/>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Text Placeholder 5"/>
          <p:cNvSpPr>
            <a:spLocks noGrp="1"/>
          </p:cNvSpPr>
          <p:nvPr>
            <p:ph type="body" sz="quarter" idx="11"/>
          </p:nvPr>
        </p:nvSpPr>
        <p:spPr>
          <a:xfrm>
            <a:off x="6254750" y="1592263"/>
            <a:ext cx="5238750" cy="4573587"/>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46821542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698242" y="1592263"/>
            <a:ext cx="5253297" cy="49472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98243" y="2105367"/>
            <a:ext cx="5253296" cy="406048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5" name="Text Placeholder 4"/>
          <p:cNvSpPr>
            <a:spLocks noGrp="1"/>
          </p:cNvSpPr>
          <p:nvPr>
            <p:ph type="body" sz="quarter" idx="3"/>
          </p:nvPr>
        </p:nvSpPr>
        <p:spPr>
          <a:xfrm>
            <a:off x="6254750" y="1592262"/>
            <a:ext cx="5275260" cy="513104"/>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254750" y="2105366"/>
            <a:ext cx="5275262" cy="406048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11" name="Title 1"/>
          <p:cNvSpPr>
            <a:spLocks noGrp="1"/>
          </p:cNvSpPr>
          <p:nvPr>
            <p:ph type="title"/>
          </p:nvPr>
        </p:nvSpPr>
        <p:spPr>
          <a:xfrm>
            <a:off x="698242" y="265291"/>
            <a:ext cx="10795518" cy="1003916"/>
          </a:xfrm>
        </p:spPr>
        <p:txBody>
          <a:bodyPr/>
          <a:lstStyle>
            <a:lvl1pPr>
              <a:defRPr/>
            </a:lvl1pPr>
          </a:lstStyle>
          <a:p>
            <a:r>
              <a:rPr lang="en-US"/>
              <a:t>Click to edit Master title style</a:t>
            </a:r>
            <a:endParaRPr lang="en-GB" dirty="0"/>
          </a:p>
        </p:txBody>
      </p:sp>
    </p:spTree>
    <p:extLst>
      <p:ext uri="{BB962C8B-B14F-4D97-AF65-F5344CB8AC3E}">
        <p14:creationId xmlns:p14="http://schemas.microsoft.com/office/powerpoint/2010/main" val="275112024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dirty="0"/>
          </a:p>
        </p:txBody>
      </p:sp>
      <p:sp>
        <p:nvSpPr>
          <p:cNvPr id="7" name="Content Placeholder 6"/>
          <p:cNvSpPr>
            <a:spLocks noGrp="1"/>
          </p:cNvSpPr>
          <p:nvPr>
            <p:ph sz="quarter" idx="10"/>
          </p:nvPr>
        </p:nvSpPr>
        <p:spPr>
          <a:xfrm>
            <a:off x="698242" y="1592263"/>
            <a:ext cx="10795518" cy="457404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126005744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Title and picture">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dirty="0"/>
          </a:p>
        </p:txBody>
      </p:sp>
      <p:sp>
        <p:nvSpPr>
          <p:cNvPr id="5" name="Picture Placeholder 4"/>
          <p:cNvSpPr>
            <a:spLocks noGrp="1"/>
          </p:cNvSpPr>
          <p:nvPr>
            <p:ph type="pic" sz="quarter" idx="10"/>
          </p:nvPr>
        </p:nvSpPr>
        <p:spPr>
          <a:xfrm>
            <a:off x="698242" y="1592263"/>
            <a:ext cx="10795518" cy="4574040"/>
          </a:xfrm>
        </p:spPr>
        <p:txBody>
          <a:bodyPr/>
          <a:lstStyle/>
          <a:p>
            <a:r>
              <a:rPr lang="en-US"/>
              <a:t>Click icon to add picture</a:t>
            </a:r>
            <a:endParaRPr lang="en-GB"/>
          </a:p>
        </p:txBody>
      </p:sp>
    </p:spTree>
    <p:extLst>
      <p:ext uri="{BB962C8B-B14F-4D97-AF65-F5344CB8AC3E}">
        <p14:creationId xmlns:p14="http://schemas.microsoft.com/office/powerpoint/2010/main" val="31443872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7" name="Rectangle 6"/>
          <p:cNvSpPr/>
          <p:nvPr userDrawn="1"/>
        </p:nvSpPr>
        <p:spPr>
          <a:xfrm>
            <a:off x="0" y="1709738"/>
            <a:ext cx="12192000" cy="4379912"/>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title"/>
          </p:nvPr>
        </p:nvSpPr>
        <p:spPr>
          <a:xfrm>
            <a:off x="1063688" y="1709738"/>
            <a:ext cx="10283761" cy="2852737"/>
          </a:xfrm>
        </p:spPr>
        <p:txBody>
          <a:bodyPr anchor="b"/>
          <a:lstStyle>
            <a:lvl1pPr>
              <a:defRPr sz="6000">
                <a:solidFill>
                  <a:schemeClr val="bg1"/>
                </a:solidFill>
              </a:defRPr>
            </a:lvl1pPr>
          </a:lstStyle>
          <a:p>
            <a:r>
              <a:rPr lang="en-US"/>
              <a:t>Click to edit Master title style</a:t>
            </a:r>
            <a:endParaRPr lang="en-GB" dirty="0"/>
          </a:p>
        </p:txBody>
      </p:sp>
      <p:sp>
        <p:nvSpPr>
          <p:cNvPr id="3" name="Text Placeholder 2"/>
          <p:cNvSpPr>
            <a:spLocks noGrp="1"/>
          </p:cNvSpPr>
          <p:nvPr>
            <p:ph type="body" idx="1"/>
          </p:nvPr>
        </p:nvSpPr>
        <p:spPr>
          <a:xfrm>
            <a:off x="1063688" y="4589463"/>
            <a:ext cx="10283761" cy="1500187"/>
          </a:xfrm>
        </p:spPr>
        <p:txBody>
          <a:bodyPr/>
          <a:lstStyle>
            <a:lvl1pPr marL="0" indent="0">
              <a:buNone/>
              <a:defRPr sz="2400">
                <a:solidFill>
                  <a:schemeClr val="bg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Tree>
    <p:extLst>
      <p:ext uri="{BB962C8B-B14F-4D97-AF65-F5344CB8AC3E}">
        <p14:creationId xmlns:p14="http://schemas.microsoft.com/office/powerpoint/2010/main" val="170729063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dirty="0"/>
          </a:p>
        </p:txBody>
      </p:sp>
    </p:spTree>
    <p:extLst>
      <p:ext uri="{BB962C8B-B14F-4D97-AF65-F5344CB8AC3E}">
        <p14:creationId xmlns:p14="http://schemas.microsoft.com/office/powerpoint/2010/main" val="217255384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303100569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userDrawn="1">
  <p:cSld name="Empty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1252717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6"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2.pn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9F9F9"/>
        </a:solidFill>
        <a:effectLst/>
      </p:bgPr>
    </p:bg>
    <p:spTree>
      <p:nvGrpSpPr>
        <p:cNvPr id="1" name=""/>
        <p:cNvGrpSpPr/>
        <p:nvPr/>
      </p:nvGrpSpPr>
      <p:grpSpPr>
        <a:xfrm>
          <a:off x="0" y="0"/>
          <a:ext cx="0" cy="0"/>
          <a:chOff x="0" y="0"/>
          <a:chExt cx="0" cy="0"/>
        </a:xfrm>
      </p:grpSpPr>
      <p:sp>
        <p:nvSpPr>
          <p:cNvPr id="15" name="Rectangle 14"/>
          <p:cNvSpPr/>
          <p:nvPr userDrawn="1"/>
        </p:nvSpPr>
        <p:spPr>
          <a:xfrm>
            <a:off x="0" y="713"/>
            <a:ext cx="12192000" cy="6867071"/>
          </a:xfrm>
          <a:prstGeom prst="rect">
            <a:avLst/>
          </a:prstGeom>
          <a:solidFill>
            <a:srgbClr val="F9F9F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6" name="Rectangle 25"/>
          <p:cNvSpPr/>
          <p:nvPr userDrawn="1"/>
        </p:nvSpPr>
        <p:spPr>
          <a:xfrm>
            <a:off x="0" y="713"/>
            <a:ext cx="12192000" cy="1276152"/>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8" name="Rectangle 17"/>
          <p:cNvSpPr/>
          <p:nvPr userDrawn="1"/>
        </p:nvSpPr>
        <p:spPr>
          <a:xfrm>
            <a:off x="0" y="6311899"/>
            <a:ext cx="12192000" cy="555173"/>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Placeholder 1"/>
          <p:cNvSpPr>
            <a:spLocks noGrp="1"/>
          </p:cNvSpPr>
          <p:nvPr>
            <p:ph type="title"/>
          </p:nvPr>
        </p:nvSpPr>
        <p:spPr>
          <a:xfrm>
            <a:off x="698242" y="252284"/>
            <a:ext cx="10795518" cy="1003916"/>
          </a:xfrm>
          <a:prstGeom prst="rect">
            <a:avLst/>
          </a:prstGeom>
        </p:spPr>
        <p:txBody>
          <a:bodyPr vert="horz" lIns="91440" tIns="45720" rIns="91440" bIns="45720" rtlCol="0" anchor="b">
            <a:normAutofit/>
          </a:bodyPr>
          <a:lstStyle/>
          <a:p>
            <a:r>
              <a:rPr lang="en-US"/>
              <a:t>Click to edit Master title style</a:t>
            </a:r>
            <a:endParaRPr lang="en-GB" dirty="0"/>
          </a:p>
        </p:txBody>
      </p:sp>
      <p:sp>
        <p:nvSpPr>
          <p:cNvPr id="3" name="Text Placeholder 2"/>
          <p:cNvSpPr>
            <a:spLocks noGrp="1"/>
          </p:cNvSpPr>
          <p:nvPr>
            <p:ph type="body" idx="1"/>
          </p:nvPr>
        </p:nvSpPr>
        <p:spPr>
          <a:xfrm>
            <a:off x="698240" y="1592263"/>
            <a:ext cx="10795520" cy="4574040"/>
          </a:xfrm>
          <a:prstGeom prst="rect">
            <a:avLst/>
          </a:prstGeom>
        </p:spPr>
        <p:txBody>
          <a:bodyPr vert="horz" lIns="91440" tIns="45720" rIns="91440" bIns="45720" rtlCol="0">
            <a:normAutofit/>
          </a:body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pic>
        <p:nvPicPr>
          <p:cNvPr id="10" name="Picture 9"/>
          <p:cNvPicPr>
            <a:picLocks noChangeAspect="1"/>
          </p:cNvPicPr>
          <p:nvPr userDrawn="1"/>
        </p:nvPicPr>
        <p:blipFill>
          <a:blip r:embed="rId14" cstate="print">
            <a:extLst>
              <a:ext uri="{28A0092B-C50C-407E-A947-70E740481C1C}">
                <a14:useLocalDpi xmlns:a14="http://schemas.microsoft.com/office/drawing/2010/main" val="0"/>
              </a:ext>
            </a:extLst>
          </a:blip>
          <a:stretch>
            <a:fillRect/>
          </a:stretch>
        </p:blipFill>
        <p:spPr>
          <a:xfrm>
            <a:off x="9896605" y="6468047"/>
            <a:ext cx="1597155" cy="225552"/>
          </a:xfrm>
          <a:prstGeom prst="rect">
            <a:avLst/>
          </a:prstGeom>
        </p:spPr>
      </p:pic>
      <p:pic>
        <p:nvPicPr>
          <p:cNvPr id="11" name="Picture 10"/>
          <p:cNvPicPr>
            <a:picLocks noChangeAspect="1"/>
          </p:cNvPicPr>
          <p:nvPr userDrawn="1"/>
        </p:nvPicPr>
        <p:blipFill>
          <a:blip r:embed="rId15" cstate="print">
            <a:extLst>
              <a:ext uri="{28A0092B-C50C-407E-A947-70E740481C1C}">
                <a14:useLocalDpi xmlns:a14="http://schemas.microsoft.com/office/drawing/2010/main" val="0"/>
              </a:ext>
            </a:extLst>
          </a:blip>
          <a:stretch>
            <a:fillRect/>
          </a:stretch>
        </p:blipFill>
        <p:spPr>
          <a:xfrm>
            <a:off x="5349239" y="6452997"/>
            <a:ext cx="1493523" cy="234696"/>
          </a:xfrm>
          <a:prstGeom prst="rect">
            <a:avLst/>
          </a:prstGeom>
        </p:spPr>
      </p:pic>
      <p:pic>
        <p:nvPicPr>
          <p:cNvPr id="12" name="Picture 11"/>
          <p:cNvPicPr>
            <a:picLocks noChangeAspect="1"/>
          </p:cNvPicPr>
          <p:nvPr userDrawn="1"/>
        </p:nvPicPr>
        <p:blipFill>
          <a:blip r:embed="rId16" cstate="print">
            <a:extLst>
              <a:ext uri="{28A0092B-C50C-407E-A947-70E740481C1C}">
                <a14:useLocalDpi xmlns:a14="http://schemas.microsoft.com/office/drawing/2010/main" val="0"/>
              </a:ext>
            </a:extLst>
          </a:blip>
          <a:stretch>
            <a:fillRect/>
          </a:stretch>
        </p:blipFill>
        <p:spPr>
          <a:xfrm>
            <a:off x="698242" y="6419278"/>
            <a:ext cx="1859284" cy="323089"/>
          </a:xfrm>
          <a:prstGeom prst="rect">
            <a:avLst/>
          </a:prstGeom>
        </p:spPr>
      </p:pic>
    </p:spTree>
    <p:extLst>
      <p:ext uri="{BB962C8B-B14F-4D97-AF65-F5344CB8AC3E}">
        <p14:creationId xmlns:p14="http://schemas.microsoft.com/office/powerpoint/2010/main" val="80297582"/>
      </p:ext>
    </p:extLst>
  </p:cSld>
  <p:clrMap bg1="lt1" tx1="dk1" bg2="lt2" tx2="dk2" accent1="accent1" accent2="accent2" accent3="accent3" accent4="accent4" accent5="accent5" accent6="accent6" hlink="hlink" folHlink="folHlink"/>
  <p:sldLayoutIdLst>
    <p:sldLayoutId id="2147483649" r:id="rId1"/>
    <p:sldLayoutId id="2147483660" r:id="rId2"/>
    <p:sldLayoutId id="2147483658" r:id="rId3"/>
    <p:sldLayoutId id="2147483652" r:id="rId4"/>
    <p:sldLayoutId id="2147483661" r:id="rId5"/>
    <p:sldLayoutId id="2147483653" r:id="rId6"/>
    <p:sldLayoutId id="2147483650" r:id="rId7"/>
    <p:sldLayoutId id="2147483662" r:id="rId8"/>
    <p:sldLayoutId id="2147483651" r:id="rId9"/>
    <p:sldLayoutId id="2147483654" r:id="rId10"/>
    <p:sldLayoutId id="2147483655" r:id="rId11"/>
    <p:sldLayoutId id="2147483663" r:id="rId12"/>
  </p:sldLayoutIdLst>
  <p:txStyles>
    <p:titleStyle>
      <a:lvl1pPr algn="l" defTabSz="914400" rtl="0" eaLnBrk="1" latinLnBrk="0" hangingPunct="1">
        <a:lnSpc>
          <a:spcPct val="90000"/>
        </a:lnSpc>
        <a:spcBef>
          <a:spcPct val="0"/>
        </a:spcBef>
        <a:buNone/>
        <a:defRPr sz="4400" kern="1200">
          <a:solidFill>
            <a:schemeClr val="bg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Wingdings" panose="05000000000000000000" pitchFamily="2" charset="2"/>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Wingdings" panose="05000000000000000000" pitchFamily="2" charset="2"/>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Wingdings" panose="05000000000000000000" pitchFamily="2" charset="2"/>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Wingdings" panose="05000000000000000000" pitchFamily="2" charset="2"/>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Wingdings" panose="05000000000000000000" pitchFamily="2" charset="2"/>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1003" userDrawn="1">
          <p15:clr>
            <a:srgbClr val="F26B43"/>
          </p15:clr>
        </p15:guide>
        <p15:guide id="2" pos="3840" userDrawn="1">
          <p15:clr>
            <a:srgbClr val="F26B43"/>
          </p15:clr>
        </p15:guide>
        <p15:guide id="3" orient="horz" pos="3884" userDrawn="1">
          <p15:clr>
            <a:srgbClr val="F26B43"/>
          </p15:clr>
        </p15:guide>
        <p15:guide id="4" pos="3940" userDrawn="1">
          <p15:clr>
            <a:srgbClr val="F26B43"/>
          </p15:clr>
        </p15:guide>
        <p15:guide id="5" pos="3749" userDrawn="1">
          <p15:clr>
            <a:srgbClr val="F26B43"/>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hyperlink" Target="https://www.uwtsd.ac.uk/library/" TargetMode="External"/><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hyperlink" Target="https://librarysearch.uwtsd.ac.uk/discovery/search?vid=44WHELF_UWTSD:44WHELF_UWTSD_VU1&amp;lang=en" TargetMode="External"/><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hyperlink" Target="https://librarysearch.uwtsd.ac.uk/discovery/search?vid=44WHELF_UWTSD:44WHELF_UWTSD_VU1&amp;tab=Everything&amp;search_scope=MyInst_and_CI&amp;lang=en&amp;displayMode=full&amp;bulkSize=10&amp;highlight=true&amp;dum=true&amp;query=any,contains,%22sustainable%20development%22&amp;displayField=all" TargetMode="External"/><Relationship Id="rId1" Type="http://schemas.openxmlformats.org/officeDocument/2006/relationships/slideLayout" Target="../slideLayouts/slideLayout10.xml"/></Relationships>
</file>

<file path=ppt/slides/_rels/slide8.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hyperlink" Target="https://librarysearch.uwtsd.ac.uk/discovery/search?vid=44WHELF_UWTSD:44WHELF_UWTSD_VU1&amp;tab=Everything&amp;search_scope=MyInst_and_CI&amp;lang=en&amp;displayMode=full&amp;bulkSize=10&amp;highlight=true&amp;dum=true&amp;query=any,contains,%22sustainable%20development%22&amp;displayField=all" TargetMode="External"/><Relationship Id="rId1" Type="http://schemas.openxmlformats.org/officeDocument/2006/relationships/slideLayout" Target="../slideLayouts/slideLayout10.xml"/></Relationships>
</file>

<file path=ppt/slides/_rels/slide9.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hyperlink" Target="https://www.proquest.com/docview/1327182108?accountid=130472&amp;pq-origsite=primo" TargetMode="Externa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hyperlink" Target="https://librarysearch.uwtsd.ac.uk/discovery/fulldisplay?docid=alma99210020202421&amp;context=L&amp;vid=44WHELF_UWTSD:44WHELF_UWTSD_VU1&amp;lang=en&amp;search_scope=MyInst_and_CI&amp;adaptor=Local%20Search%20Engine&amp;tab=Everything&amp;query=any,contains,%22sustainable%20development%22&amp;facet=tlevel,include,available_p&amp;offset=0" TargetMode="External"/><Relationship Id="rId1" Type="http://schemas.openxmlformats.org/officeDocument/2006/relationships/slideLayout" Target="../slideLayouts/slideLayout6.xml"/><Relationship Id="rId5" Type="http://schemas.openxmlformats.org/officeDocument/2006/relationships/image" Target="../media/image17.png"/><Relationship Id="rId4" Type="http://schemas.openxmlformats.org/officeDocument/2006/relationships/image" Target="../media/image16.png"/></Relationships>
</file>

<file path=ppt/slides/_rels/slide11.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hyperlink" Target="https://librarysearch.uwtsd.ac.uk/discovery/search?query=any,contains,%22sustainable%20development%22&amp;tab=Everything&amp;search_scope=MyInst_and_CI&amp;vid=44WHELF_UWTSD:44WHELF_UWTSD_VU1&amp;facet=tlevel,include,online_resources&amp;facet=rtype,include,books&amp;lang=en&amp;offset=0" TargetMode="External"/><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3" Type="http://schemas.openxmlformats.org/officeDocument/2006/relationships/hyperlink" Target="https://librarysearch.uwtsd.ac.uk/discovery/search?query=any,contains,%22sustainable%20development%22&amp;tab=Everything&amp;search_scope=MyInst_and_CI&amp;vid=44WHELF_UWTSD:44WHELF_UWTSD_VU1&amp;facet=tlevel,include,online_resources&amp;facet=rtype,include,journals&amp;lang=en&amp;offset=0" TargetMode="External"/><Relationship Id="rId2" Type="http://schemas.openxmlformats.org/officeDocument/2006/relationships/hyperlink" Target="https://librarysearch.uwtsd.ac.uk/discovery/search?vid=44WHELF_UWTSD:44WHELF_UWTSD_VU1&amp;lang=en" TargetMode="External"/><Relationship Id="rId1" Type="http://schemas.openxmlformats.org/officeDocument/2006/relationships/slideLayout" Target="../slideLayouts/slideLayout7.xml"/><Relationship Id="rId4" Type="http://schemas.openxmlformats.org/officeDocument/2006/relationships/image" Target="../media/image19.png"/></Relationships>
</file>

<file path=ppt/slides/_rels/slide13.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hyperlink" Target="https://browzine.com/libraries/1422/subjects" TargetMode="External"/><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5.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hyperlink" Target="https://librarysearch.uwtsd.ac.uk/discovery/dbsearch?vid=44WHELF_UWTSD:44WHELF_UWTSD_VU1" TargetMode="External"/><Relationship Id="rId1" Type="http://schemas.openxmlformats.org/officeDocument/2006/relationships/slideLayout" Target="../slideLayouts/slideLayout6.xml"/></Relationships>
</file>

<file path=ppt/slides/_rels/slide16.xml.rels><?xml version="1.0" encoding="UTF-8" standalone="yes"?>
<Relationships xmlns="http://schemas.openxmlformats.org/package/2006/relationships"><Relationship Id="rId3" Type="http://schemas.openxmlformats.org/officeDocument/2006/relationships/hyperlink" Target="https://www.proquest.com/central/index?accountid=130472" TargetMode="External"/><Relationship Id="rId2" Type="http://schemas.openxmlformats.org/officeDocument/2006/relationships/hyperlink" Target="https://www-ihsti-com.ezproxy.uwtsd.ac.uk/logon/productList.aspx?AuthCode=139EC81&amp;Username=smu" TargetMode="External"/><Relationship Id="rId1" Type="http://schemas.openxmlformats.org/officeDocument/2006/relationships/slideLayout" Target="../slideLayouts/slideLayout7.xml"/><Relationship Id="rId5" Type="http://schemas.openxmlformats.org/officeDocument/2006/relationships/hyperlink" Target="https://advantage-marketline-com.ezproxy.uwtsd.ac.uk/HomePage" TargetMode="External"/><Relationship Id="rId4" Type="http://schemas.openxmlformats.org/officeDocument/2006/relationships/hyperlink" Target="https://www-sciencedirect-com.ezproxy.uwtsd.ac.uk/" TargetMode="External"/></Relationships>
</file>

<file path=ppt/slides/_rels/slide17.xml.rels><?xml version="1.0" encoding="UTF-8" standalone="yes"?>
<Relationships xmlns="http://schemas.openxmlformats.org/package/2006/relationships"><Relationship Id="rId3" Type="http://schemas.openxmlformats.org/officeDocument/2006/relationships/hyperlink" Target="https://video-alexanderstreet-com.ezproxy.uwtsd.ac.uk/channel/academic-video-online" TargetMode="External"/><Relationship Id="rId2" Type="http://schemas.openxmlformats.org/officeDocument/2006/relationships/hyperlink" Target="https://learningonscreen.ac.uk/ondemand/" TargetMode="External"/><Relationship Id="rId1" Type="http://schemas.openxmlformats.org/officeDocument/2006/relationships/slideLayout" Target="../slideLayouts/slideLayout6.xml"/></Relationships>
</file>

<file path=ppt/slides/_rels/slide18.xml.rels><?xml version="1.0" encoding="UTF-8" standalone="yes"?>
<Relationships xmlns="http://schemas.openxmlformats.org/package/2006/relationships"><Relationship Id="rId3" Type="http://schemas.openxmlformats.org/officeDocument/2006/relationships/hyperlink" Target="https://librarysearch.uwtsd.ac.uk/discovery/dbsearch?vid=44WHELF_UWTSD:44WHELF_UWTSD_VU1" TargetMode="External"/><Relationship Id="rId2" Type="http://schemas.openxmlformats.org/officeDocument/2006/relationships/image" Target="../media/image22.png"/><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3" Type="http://schemas.openxmlformats.org/officeDocument/2006/relationships/hyperlink" Target="http://researchdata.uwtsd.ac.uk/" TargetMode="External"/><Relationship Id="rId2" Type="http://schemas.openxmlformats.org/officeDocument/2006/relationships/hyperlink" Target="http://repository.uwtsd.ac.uk/" TargetMode="External"/><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8" Type="http://schemas.openxmlformats.org/officeDocument/2006/relationships/hyperlink" Target="http://blog.paperity.org/" TargetMode="External"/><Relationship Id="rId3" Type="http://schemas.openxmlformats.org/officeDocument/2006/relationships/hyperlink" Target="https://core.ac.uk/" TargetMode="External"/><Relationship Id="rId7" Type="http://schemas.openxmlformats.org/officeDocument/2006/relationships/hyperlink" Target="http://paperity.org/" TargetMode="External"/><Relationship Id="rId2" Type="http://schemas.openxmlformats.org/officeDocument/2006/relationships/hyperlink" Target="http://repository.uwtsd.ac.uk/" TargetMode="External"/><Relationship Id="rId1" Type="http://schemas.openxmlformats.org/officeDocument/2006/relationships/slideLayout" Target="../slideLayouts/slideLayout7.xml"/><Relationship Id="rId6" Type="http://schemas.openxmlformats.org/officeDocument/2006/relationships/hyperlink" Target="https://scholar.google.co.uk/" TargetMode="External"/><Relationship Id="rId5" Type="http://schemas.openxmlformats.org/officeDocument/2006/relationships/hyperlink" Target="https://doaj.org/" TargetMode="External"/><Relationship Id="rId10" Type="http://schemas.openxmlformats.org/officeDocument/2006/relationships/hyperlink" Target="http://www.facebook.com/Paperity" TargetMode="External"/><Relationship Id="rId4" Type="http://schemas.openxmlformats.org/officeDocument/2006/relationships/hyperlink" Target="http://network.bepress.com/" TargetMode="External"/><Relationship Id="rId9" Type="http://schemas.openxmlformats.org/officeDocument/2006/relationships/hyperlink" Target="http://twitter.com/Paperity" TargetMode="External"/></Relationships>
</file>

<file path=ppt/slides/_rels/slide21.xml.rels><?xml version="1.0" encoding="UTF-8" standalone="yes"?>
<Relationships xmlns="http://schemas.openxmlformats.org/package/2006/relationships"><Relationship Id="rId2" Type="http://schemas.openxmlformats.org/officeDocument/2006/relationships/image" Target="../media/image23.jpeg"/><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3" Type="http://schemas.openxmlformats.org/officeDocument/2006/relationships/hyperlink" Target="https://uwtsd.ac.uk/library/student-essentials/referencing-handbooks/" TargetMode="External"/><Relationship Id="rId2" Type="http://schemas.openxmlformats.org/officeDocument/2006/relationships/image" Target="../media/image24.png"/><Relationship Id="rId1" Type="http://schemas.openxmlformats.org/officeDocument/2006/relationships/slideLayout" Target="../slideLayouts/slideLayout6.xml"/><Relationship Id="rId4" Type="http://schemas.openxmlformats.org/officeDocument/2006/relationships/hyperlink" Target="https://uwtsd.ac.uk/library/student-essentials/refworks/" TargetMode="External"/></Relationships>
</file>

<file path=ppt/slides/_rels/slide26.xml.rels><?xml version="1.0" encoding="UTF-8" standalone="yes"?>
<Relationships xmlns="http://schemas.openxmlformats.org/package/2006/relationships"><Relationship Id="rId3" Type="http://schemas.openxmlformats.org/officeDocument/2006/relationships/hyperlink" Target="mailto:infoskills@uwtsd.ac.uk" TargetMode="External"/><Relationship Id="rId2" Type="http://schemas.openxmlformats.org/officeDocument/2006/relationships/hyperlink" Target="mailto:emily.hywel@uwtsd.ac.uk" TargetMode="External"/><Relationship Id="rId1" Type="http://schemas.openxmlformats.org/officeDocument/2006/relationships/slideLayout" Target="../slideLayouts/slideLayout7.xml"/><Relationship Id="rId5" Type="http://schemas.openxmlformats.org/officeDocument/2006/relationships/image" Target="../media/image25.jpeg"/><Relationship Id="rId4" Type="http://schemas.openxmlformats.org/officeDocument/2006/relationships/hyperlink" Target="mailto:library@uwtsd.ac.uk" TargetMode="External"/></Relationships>
</file>

<file path=ppt/slides/_rels/slide27.xml.rels><?xml version="1.0" encoding="UTF-8" standalone="yes"?>
<Relationships xmlns="http://schemas.openxmlformats.org/package/2006/relationships"><Relationship Id="rId2" Type="http://schemas.openxmlformats.org/officeDocument/2006/relationships/image" Target="../media/image26.jpe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p:cNvPicPr>
            <a:picLocks noGrp="1" noChangeAspect="1"/>
          </p:cNvPicPr>
          <p:nvPr>
            <p:ph type="pic" sz="quarter" idx="13"/>
          </p:nvPr>
        </p:nvPicPr>
        <p:blipFill>
          <a:blip r:embed="rId2" cstate="print">
            <a:extLst>
              <a:ext uri="{28A0092B-C50C-407E-A947-70E740481C1C}">
                <a14:useLocalDpi xmlns:a14="http://schemas.microsoft.com/office/drawing/2010/main" val="0"/>
              </a:ext>
            </a:extLst>
          </a:blip>
          <a:srcRect l="20340" r="20340"/>
          <a:stretch>
            <a:fillRect/>
          </a:stretch>
        </p:blipFill>
        <p:spPr/>
      </p:pic>
      <p:sp>
        <p:nvSpPr>
          <p:cNvPr id="3" name="Subtitle 2"/>
          <p:cNvSpPr>
            <a:spLocks noGrp="1"/>
          </p:cNvSpPr>
          <p:nvPr>
            <p:ph type="subTitle" idx="1"/>
          </p:nvPr>
        </p:nvSpPr>
        <p:spPr>
          <a:xfrm>
            <a:off x="6378926" y="4908129"/>
            <a:ext cx="5435249" cy="1046857"/>
          </a:xfrm>
        </p:spPr>
        <p:txBody>
          <a:bodyPr>
            <a:normAutofit/>
          </a:bodyPr>
          <a:lstStyle/>
          <a:p>
            <a:r>
              <a:rPr lang="en-GB" sz="2800" dirty="0"/>
              <a:t>Emily Hywel</a:t>
            </a:r>
          </a:p>
          <a:p>
            <a:r>
              <a:rPr lang="en-GB" sz="2800" dirty="0"/>
              <a:t>Academic Liaison Librarian</a:t>
            </a:r>
          </a:p>
        </p:txBody>
      </p:sp>
      <p:sp>
        <p:nvSpPr>
          <p:cNvPr id="4" name="Title 3"/>
          <p:cNvSpPr>
            <a:spLocks noGrp="1"/>
          </p:cNvSpPr>
          <p:nvPr>
            <p:ph type="title"/>
          </p:nvPr>
        </p:nvSpPr>
        <p:spPr>
          <a:xfrm>
            <a:off x="6367977" y="1949871"/>
            <a:ext cx="5346695" cy="2561530"/>
          </a:xfrm>
        </p:spPr>
        <p:txBody>
          <a:bodyPr>
            <a:normAutofit/>
          </a:bodyPr>
          <a:lstStyle/>
          <a:p>
            <a:r>
              <a:rPr lang="en-GB" sz="3600" dirty="0">
                <a:latin typeface="Calibri" panose="020F0502020204030204" pitchFamily="34" charset="0"/>
                <a:cs typeface="Calibri" panose="020F0502020204030204" pitchFamily="34" charset="0"/>
              </a:rPr>
              <a:t>Introduction to the Library Service and Online Resources</a:t>
            </a:r>
            <a:br>
              <a:rPr lang="en-GB" sz="3200" dirty="0">
                <a:latin typeface="Calibri" panose="020F0502020204030204" pitchFamily="34" charset="0"/>
                <a:cs typeface="Calibri" panose="020F0502020204030204" pitchFamily="34" charset="0"/>
              </a:rPr>
            </a:br>
            <a:br>
              <a:rPr lang="en-GB" sz="3200" dirty="0">
                <a:latin typeface="Calibri" panose="020F0502020204030204" pitchFamily="34" charset="0"/>
                <a:cs typeface="Calibri" panose="020F0502020204030204" pitchFamily="34" charset="0"/>
              </a:rPr>
            </a:br>
            <a:r>
              <a:rPr lang="en-GB" sz="3200" dirty="0">
                <a:latin typeface="Calibri" panose="020F0502020204030204" pitchFamily="34" charset="0"/>
                <a:cs typeface="Calibri" panose="020F0502020204030204" pitchFamily="34" charset="0"/>
              </a:rPr>
              <a:t>L4 Environment students</a:t>
            </a:r>
          </a:p>
        </p:txBody>
      </p:sp>
    </p:spTree>
    <p:extLst>
      <p:ext uri="{BB962C8B-B14F-4D97-AF65-F5344CB8AC3E}">
        <p14:creationId xmlns:p14="http://schemas.microsoft.com/office/powerpoint/2010/main" val="379962550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823A2E-BF7A-4E87-A95E-71937C376E5A}"/>
              </a:ext>
            </a:extLst>
          </p:cNvPr>
          <p:cNvSpPr>
            <a:spLocks noGrp="1"/>
          </p:cNvSpPr>
          <p:nvPr>
            <p:ph type="title"/>
          </p:nvPr>
        </p:nvSpPr>
        <p:spPr/>
        <p:txBody>
          <a:bodyPr/>
          <a:lstStyle/>
          <a:p>
            <a:r>
              <a:rPr lang="en-GB" dirty="0">
                <a:latin typeface="Calibri" panose="020F0502020204030204" pitchFamily="34" charset="0"/>
                <a:cs typeface="Calibri" panose="020F0502020204030204" pitchFamily="34" charset="0"/>
              </a:rPr>
              <a:t>This session will cover</a:t>
            </a:r>
          </a:p>
        </p:txBody>
      </p:sp>
      <p:sp>
        <p:nvSpPr>
          <p:cNvPr id="3" name="Content Placeholder 2">
            <a:extLst>
              <a:ext uri="{FF2B5EF4-FFF2-40B4-BE49-F238E27FC236}">
                <a16:creationId xmlns:a16="http://schemas.microsoft.com/office/drawing/2014/main" id="{A368FB39-D035-499B-90CE-618FBFA1C9EF}"/>
              </a:ext>
            </a:extLst>
          </p:cNvPr>
          <p:cNvSpPr>
            <a:spLocks noGrp="1"/>
          </p:cNvSpPr>
          <p:nvPr>
            <p:ph sz="quarter" idx="10"/>
          </p:nvPr>
        </p:nvSpPr>
        <p:spPr>
          <a:xfrm>
            <a:off x="810882" y="1730285"/>
            <a:ext cx="8959970" cy="3618092"/>
          </a:xfrm>
        </p:spPr>
        <p:txBody>
          <a:bodyPr>
            <a:normAutofit/>
          </a:bodyPr>
          <a:lstStyle/>
          <a:p>
            <a:r>
              <a:rPr lang="en-GB" dirty="0"/>
              <a:t>What services and support the library provides</a:t>
            </a:r>
          </a:p>
          <a:p>
            <a:r>
              <a:rPr lang="en-GB" dirty="0"/>
              <a:t>What resources we provide access to via the library website</a:t>
            </a:r>
          </a:p>
          <a:p>
            <a:r>
              <a:rPr lang="en-GB" dirty="0"/>
              <a:t>How to navigate the Library Search</a:t>
            </a:r>
          </a:p>
          <a:p>
            <a:r>
              <a:rPr lang="en-GB" dirty="0"/>
              <a:t>How to use Browzine to access online journals</a:t>
            </a:r>
          </a:p>
          <a:p>
            <a:r>
              <a:rPr lang="en-GB" dirty="0"/>
              <a:t>How to access the subject databases directly</a:t>
            </a:r>
          </a:p>
          <a:p>
            <a:r>
              <a:rPr lang="en-GB" dirty="0"/>
              <a:t>Open Access Resources</a:t>
            </a:r>
          </a:p>
          <a:p>
            <a:r>
              <a:rPr lang="en-GB" dirty="0"/>
              <a:t>Search strategies and evaluating resources</a:t>
            </a:r>
          </a:p>
          <a:p>
            <a:endParaRPr lang="en-GB" dirty="0"/>
          </a:p>
          <a:p>
            <a:pPr marL="0" indent="0">
              <a:buNone/>
            </a:pPr>
            <a:endParaRPr lang="en-GB" dirty="0"/>
          </a:p>
          <a:p>
            <a:endParaRPr lang="en-GB" dirty="0"/>
          </a:p>
        </p:txBody>
      </p:sp>
    </p:spTree>
    <p:extLst>
      <p:ext uri="{BB962C8B-B14F-4D97-AF65-F5344CB8AC3E}">
        <p14:creationId xmlns:p14="http://schemas.microsoft.com/office/powerpoint/2010/main" val="383924326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sz="half" idx="1"/>
          </p:nvPr>
        </p:nvSpPr>
        <p:spPr>
          <a:xfrm>
            <a:off x="465827" y="1426234"/>
            <a:ext cx="5182806" cy="4739617"/>
          </a:xfrm>
        </p:spPr>
        <p:txBody>
          <a:bodyPr>
            <a:normAutofit/>
          </a:bodyPr>
          <a:lstStyle/>
          <a:p>
            <a:r>
              <a:rPr lang="en-GB" sz="2400" dirty="0"/>
              <a:t>Each Institute has a dedicated librarian who provides library research support for students in classes or one to one</a:t>
            </a:r>
          </a:p>
          <a:p>
            <a:r>
              <a:rPr lang="en-GB" sz="2400" dirty="0"/>
              <a:t>We provide advice in other areas such as copyright, referencing, Open Access resources and accessibility </a:t>
            </a:r>
          </a:p>
          <a:p>
            <a:r>
              <a:rPr lang="en-GB" sz="2400" dirty="0"/>
              <a:t>We work with academic staff to create Online Resource Lists for your modules to enable you to directly access library and other materials recommended by your tutors</a:t>
            </a:r>
            <a:endParaRPr lang="en-GB" sz="2600" dirty="0"/>
          </a:p>
          <a:p>
            <a:endParaRPr lang="en-GB" sz="2600" dirty="0"/>
          </a:p>
          <a:p>
            <a:pPr marL="0" indent="0">
              <a:buNone/>
            </a:pPr>
            <a:endParaRPr lang="en-GB" dirty="0"/>
          </a:p>
          <a:p>
            <a:pPr marL="0" indent="0">
              <a:buNone/>
            </a:pPr>
            <a:endParaRPr lang="en-GB" dirty="0"/>
          </a:p>
          <a:p>
            <a:pPr marL="0" indent="0">
              <a:buNone/>
            </a:pPr>
            <a:endParaRPr lang="en-GB" dirty="0"/>
          </a:p>
        </p:txBody>
      </p:sp>
      <p:sp>
        <p:nvSpPr>
          <p:cNvPr id="3" name="Title 2"/>
          <p:cNvSpPr>
            <a:spLocks noGrp="1"/>
          </p:cNvSpPr>
          <p:nvPr>
            <p:ph type="title"/>
          </p:nvPr>
        </p:nvSpPr>
        <p:spPr/>
        <p:txBody>
          <a:bodyPr>
            <a:normAutofit/>
          </a:bodyPr>
          <a:lstStyle/>
          <a:p>
            <a:r>
              <a:rPr lang="en-GB" dirty="0">
                <a:latin typeface="Calibri" panose="020F0502020204030204" pitchFamily="34" charset="0"/>
                <a:cs typeface="Calibri" panose="020F0502020204030204" pitchFamily="34" charset="0"/>
              </a:rPr>
              <a:t>Support the library provides</a:t>
            </a:r>
          </a:p>
        </p:txBody>
      </p:sp>
      <p:pic>
        <p:nvPicPr>
          <p:cNvPr id="5" name="Picture Placeholder 6"/>
          <p:cNvPicPr>
            <a:picLocks noGrp="1" noChangeAspect="1"/>
          </p:cNvPicPr>
          <p:nvPr>
            <p:ph type="pic" sz="quarter" idx="13"/>
          </p:nvPr>
        </p:nvPicPr>
        <p:blipFill>
          <a:blip r:embed="rId2" cstate="print">
            <a:extLst>
              <a:ext uri="{28A0092B-C50C-407E-A947-70E740481C1C}">
                <a14:useLocalDpi xmlns:a14="http://schemas.microsoft.com/office/drawing/2010/main" val="0"/>
              </a:ext>
            </a:extLst>
          </a:blip>
          <a:srcRect l="11814" r="11814"/>
          <a:stretch>
            <a:fillRect/>
          </a:stretch>
        </p:blipFill>
        <p:spPr/>
      </p:pic>
    </p:spTree>
    <p:extLst>
      <p:ext uri="{BB962C8B-B14F-4D97-AF65-F5344CB8AC3E}">
        <p14:creationId xmlns:p14="http://schemas.microsoft.com/office/powerpoint/2010/main" val="399499482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ext Placeholder 1">
            <a:extLst>
              <a:ext uri="{FF2B5EF4-FFF2-40B4-BE49-F238E27FC236}">
                <a16:creationId xmlns:a16="http://schemas.microsoft.com/office/drawing/2014/main" id="{AFD743F2-1AA7-47E7-A818-EC14FE0FD992}"/>
              </a:ext>
            </a:extLst>
          </p:cNvPr>
          <p:cNvSpPr>
            <a:spLocks noGrp="1"/>
          </p:cNvSpPr>
          <p:nvPr>
            <p:ph type="body" idx="1"/>
          </p:nvPr>
        </p:nvSpPr>
        <p:spPr>
          <a:xfrm>
            <a:off x="698242" y="1592263"/>
            <a:ext cx="5253297" cy="494722"/>
          </a:xfrm>
        </p:spPr>
        <p:txBody>
          <a:bodyPr/>
          <a:lstStyle/>
          <a:p>
            <a:r>
              <a:rPr lang="en-US" dirty="0"/>
              <a:t>Via the library webpages</a:t>
            </a:r>
          </a:p>
        </p:txBody>
      </p:sp>
      <p:sp>
        <p:nvSpPr>
          <p:cNvPr id="2" name="Content Placeholder 1">
            <a:extLst>
              <a:ext uri="{FF2B5EF4-FFF2-40B4-BE49-F238E27FC236}">
                <a16:creationId xmlns:a16="http://schemas.microsoft.com/office/drawing/2014/main" id="{9C778E2C-D85E-46E2-8186-404FE828640E}"/>
              </a:ext>
            </a:extLst>
          </p:cNvPr>
          <p:cNvSpPr>
            <a:spLocks noGrp="1"/>
          </p:cNvSpPr>
          <p:nvPr>
            <p:ph sz="half" idx="2"/>
          </p:nvPr>
        </p:nvSpPr>
        <p:spPr>
          <a:xfrm>
            <a:off x="661988" y="2274974"/>
            <a:ext cx="5088758" cy="3558014"/>
          </a:xfrm>
        </p:spPr>
        <p:txBody>
          <a:bodyPr>
            <a:normAutofit fontScale="92500"/>
          </a:bodyPr>
          <a:lstStyle/>
          <a:p>
            <a:r>
              <a:rPr lang="en-GB" sz="2400" dirty="0"/>
              <a:t>The library subscribes to and provides access to academic resources that are not freely available on the internet</a:t>
            </a:r>
          </a:p>
          <a:p>
            <a:r>
              <a:rPr lang="en-GB" sz="2400" dirty="0"/>
              <a:t>These resources are curated, so you know </a:t>
            </a:r>
            <a:r>
              <a:rPr lang="en-GB" sz="2200" dirty="0"/>
              <a:t>that</a:t>
            </a:r>
            <a:r>
              <a:rPr lang="en-GB" sz="2400" dirty="0"/>
              <a:t> they are accurate, up to date, and suitable for your studies</a:t>
            </a:r>
          </a:p>
          <a:p>
            <a:r>
              <a:rPr lang="en-GB" sz="2400" dirty="0"/>
              <a:t>We have reciprocal arrangements with other libraries and institutions to provide access to resources for students and staff that we may not subscribe or stock</a:t>
            </a:r>
          </a:p>
          <a:p>
            <a:endParaRPr lang="en-GB" sz="2400" dirty="0"/>
          </a:p>
        </p:txBody>
      </p:sp>
      <p:sp>
        <p:nvSpPr>
          <p:cNvPr id="11" name="Text Placeholder 3">
            <a:extLst>
              <a:ext uri="{FF2B5EF4-FFF2-40B4-BE49-F238E27FC236}">
                <a16:creationId xmlns:a16="http://schemas.microsoft.com/office/drawing/2014/main" id="{0A3A01D2-08EC-44DF-8C15-01118C3D156C}"/>
              </a:ext>
            </a:extLst>
          </p:cNvPr>
          <p:cNvSpPr>
            <a:spLocks noGrp="1"/>
          </p:cNvSpPr>
          <p:nvPr>
            <p:ph type="body" sz="quarter" idx="3"/>
          </p:nvPr>
        </p:nvSpPr>
        <p:spPr>
          <a:xfrm>
            <a:off x="6254750" y="1592262"/>
            <a:ext cx="5275260" cy="513104"/>
          </a:xfrm>
        </p:spPr>
        <p:txBody>
          <a:bodyPr/>
          <a:lstStyle/>
          <a:p>
            <a:r>
              <a:rPr lang="en-US" dirty="0"/>
              <a:t>From your phone/tablet/pc</a:t>
            </a:r>
          </a:p>
        </p:txBody>
      </p:sp>
      <p:pic>
        <p:nvPicPr>
          <p:cNvPr id="5" name="Picture 8" descr="A hand holding a cell phone&#10;&#10;Description automatically generated">
            <a:extLst>
              <a:ext uri="{FF2B5EF4-FFF2-40B4-BE49-F238E27FC236}">
                <a16:creationId xmlns:a16="http://schemas.microsoft.com/office/drawing/2014/main" id="{15E9B6DA-1325-4CA8-B0BD-ECB4D9D17304}"/>
              </a:ext>
            </a:extLst>
          </p:cNvPr>
          <p:cNvPicPr>
            <a:picLocks noGrp="1" noChangeAspect="1"/>
          </p:cNvPicPr>
          <p:nvPr>
            <p:ph sz="quarter" idx="4"/>
          </p:nvPr>
        </p:nvPicPr>
        <p:blipFill rotWithShape="1">
          <a:blip r:embed="rId2"/>
          <a:srcRect l="435" r="13170"/>
          <a:stretch/>
        </p:blipFill>
        <p:spPr>
          <a:xfrm>
            <a:off x="6254750" y="2105366"/>
            <a:ext cx="5275262" cy="4060483"/>
          </a:xfrm>
          <a:prstGeom prst="rect">
            <a:avLst/>
          </a:prstGeom>
          <a:noFill/>
        </p:spPr>
      </p:pic>
      <p:sp>
        <p:nvSpPr>
          <p:cNvPr id="3" name="Title 2">
            <a:extLst>
              <a:ext uri="{FF2B5EF4-FFF2-40B4-BE49-F238E27FC236}">
                <a16:creationId xmlns:a16="http://schemas.microsoft.com/office/drawing/2014/main" id="{42F3915D-71AC-4215-95CB-2D396EC049A2}"/>
              </a:ext>
            </a:extLst>
          </p:cNvPr>
          <p:cNvSpPr>
            <a:spLocks noGrp="1"/>
          </p:cNvSpPr>
          <p:nvPr>
            <p:ph type="title"/>
          </p:nvPr>
        </p:nvSpPr>
        <p:spPr>
          <a:xfrm>
            <a:off x="698242" y="265291"/>
            <a:ext cx="10795518" cy="1003916"/>
          </a:xfrm>
        </p:spPr>
        <p:txBody>
          <a:bodyPr anchor="b">
            <a:normAutofit/>
          </a:bodyPr>
          <a:lstStyle/>
          <a:p>
            <a:r>
              <a:rPr lang="en-GB" dirty="0">
                <a:latin typeface="Calibri" panose="020F0502020204030204" pitchFamily="34" charset="0"/>
                <a:cs typeface="Calibri" panose="020F0502020204030204" pitchFamily="34" charset="0"/>
              </a:rPr>
              <a:t>Resources the library provides</a:t>
            </a:r>
          </a:p>
        </p:txBody>
      </p:sp>
    </p:spTree>
    <p:extLst>
      <p:ext uri="{BB962C8B-B14F-4D97-AF65-F5344CB8AC3E}">
        <p14:creationId xmlns:p14="http://schemas.microsoft.com/office/powerpoint/2010/main" val="356103293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 name="Text Placeholder 1">
            <a:extLst>
              <a:ext uri="{FF2B5EF4-FFF2-40B4-BE49-F238E27FC236}">
                <a16:creationId xmlns:a16="http://schemas.microsoft.com/office/drawing/2014/main" id="{25225E1C-909D-4079-81DB-4E3B2872EAEB}"/>
              </a:ext>
            </a:extLst>
          </p:cNvPr>
          <p:cNvSpPr>
            <a:spLocks noGrp="1"/>
          </p:cNvSpPr>
          <p:nvPr>
            <p:ph type="body" idx="1"/>
          </p:nvPr>
        </p:nvSpPr>
        <p:spPr>
          <a:xfrm>
            <a:off x="698242" y="1592263"/>
            <a:ext cx="5253297" cy="494722"/>
          </a:xfrm>
        </p:spPr>
        <p:txBody>
          <a:bodyPr/>
          <a:lstStyle/>
          <a:p>
            <a:r>
              <a:rPr lang="en-US" dirty="0"/>
              <a:t>From here you can access:</a:t>
            </a:r>
          </a:p>
        </p:txBody>
      </p:sp>
      <p:sp>
        <p:nvSpPr>
          <p:cNvPr id="11" name="Content Placeholder 1">
            <a:extLst>
              <a:ext uri="{FF2B5EF4-FFF2-40B4-BE49-F238E27FC236}">
                <a16:creationId xmlns:a16="http://schemas.microsoft.com/office/drawing/2014/main" id="{1B4BA21F-194B-4526-A867-98BE981C4E22}"/>
              </a:ext>
            </a:extLst>
          </p:cNvPr>
          <p:cNvSpPr>
            <a:spLocks noGrp="1"/>
          </p:cNvSpPr>
          <p:nvPr>
            <p:ph sz="half" idx="2"/>
          </p:nvPr>
        </p:nvSpPr>
        <p:spPr>
          <a:xfrm>
            <a:off x="698243" y="2105367"/>
            <a:ext cx="5253296" cy="4060483"/>
          </a:xfrm>
        </p:spPr>
        <p:txBody>
          <a:bodyPr>
            <a:normAutofit/>
          </a:bodyPr>
          <a:lstStyle/>
          <a:p>
            <a:r>
              <a:rPr lang="en-US" dirty="0"/>
              <a:t>The Library Search function</a:t>
            </a:r>
          </a:p>
          <a:p>
            <a:r>
              <a:rPr lang="en-US" dirty="0"/>
              <a:t>Your library account</a:t>
            </a:r>
          </a:p>
          <a:p>
            <a:r>
              <a:rPr lang="en-US" dirty="0"/>
              <a:t>The NeedMore? service</a:t>
            </a:r>
          </a:p>
          <a:p>
            <a:r>
              <a:rPr lang="en-US" dirty="0"/>
              <a:t>Student Essentials</a:t>
            </a:r>
          </a:p>
          <a:p>
            <a:r>
              <a:rPr lang="en-US" dirty="0"/>
              <a:t>Referencing guidance</a:t>
            </a:r>
          </a:p>
          <a:p>
            <a:r>
              <a:rPr lang="en-US" dirty="0"/>
              <a:t>Infoskills programme</a:t>
            </a:r>
          </a:p>
          <a:p>
            <a:r>
              <a:rPr lang="en-US" dirty="0"/>
              <a:t>Online Resource lists</a:t>
            </a:r>
          </a:p>
          <a:p>
            <a:r>
              <a:rPr lang="en-US" dirty="0"/>
              <a:t>Contact information</a:t>
            </a:r>
          </a:p>
          <a:p>
            <a:endParaRPr lang="en-US" dirty="0"/>
          </a:p>
          <a:p>
            <a:endParaRPr lang="en-US" dirty="0"/>
          </a:p>
          <a:p>
            <a:endParaRPr lang="en-US" dirty="0"/>
          </a:p>
        </p:txBody>
      </p:sp>
      <p:sp>
        <p:nvSpPr>
          <p:cNvPr id="18" name="Text Placeholder 3">
            <a:extLst>
              <a:ext uri="{FF2B5EF4-FFF2-40B4-BE49-F238E27FC236}">
                <a16:creationId xmlns:a16="http://schemas.microsoft.com/office/drawing/2014/main" id="{191692A7-D4D7-40A5-9F0E-072E62541729}"/>
              </a:ext>
            </a:extLst>
          </p:cNvPr>
          <p:cNvSpPr>
            <a:spLocks noGrp="1"/>
          </p:cNvSpPr>
          <p:nvPr>
            <p:ph type="body" sz="quarter" idx="3"/>
          </p:nvPr>
        </p:nvSpPr>
        <p:spPr>
          <a:xfrm>
            <a:off x="6254750" y="1592262"/>
            <a:ext cx="5569190" cy="513104"/>
          </a:xfrm>
        </p:spPr>
        <p:txBody>
          <a:bodyPr>
            <a:normAutofit/>
          </a:bodyPr>
          <a:lstStyle/>
          <a:p>
            <a:r>
              <a:rPr lang="en-US" dirty="0"/>
              <a:t>The </a:t>
            </a:r>
            <a:r>
              <a:rPr lang="en-US" dirty="0">
                <a:hlinkClick r:id="rId2"/>
              </a:rPr>
              <a:t>library webpage</a:t>
            </a:r>
            <a:endParaRPr lang="en-US" dirty="0"/>
          </a:p>
        </p:txBody>
      </p:sp>
      <p:pic>
        <p:nvPicPr>
          <p:cNvPr id="6" name="Picture Placeholder 5">
            <a:extLst>
              <a:ext uri="{FF2B5EF4-FFF2-40B4-BE49-F238E27FC236}">
                <a16:creationId xmlns:a16="http://schemas.microsoft.com/office/drawing/2014/main" id="{F5DC6461-D741-4569-AE44-D76BD0716D33}"/>
              </a:ext>
            </a:extLst>
          </p:cNvPr>
          <p:cNvPicPr>
            <a:picLocks noGrp="1" noChangeAspect="1"/>
          </p:cNvPicPr>
          <p:nvPr>
            <p:ph sz="quarter" idx="4"/>
          </p:nvPr>
        </p:nvPicPr>
        <p:blipFill rotWithShape="1">
          <a:blip r:embed="rId3"/>
          <a:srcRect l="1511" t="11294" r="2036" b="5356"/>
          <a:stretch/>
        </p:blipFill>
        <p:spPr>
          <a:xfrm>
            <a:off x="6254750" y="2428421"/>
            <a:ext cx="5685054" cy="3279205"/>
          </a:xfrm>
          <a:noFill/>
        </p:spPr>
      </p:pic>
      <p:sp>
        <p:nvSpPr>
          <p:cNvPr id="3" name="Title 2">
            <a:extLst>
              <a:ext uri="{FF2B5EF4-FFF2-40B4-BE49-F238E27FC236}">
                <a16:creationId xmlns:a16="http://schemas.microsoft.com/office/drawing/2014/main" id="{A5673821-ED51-40EE-B0FD-C67A4A9E381D}"/>
              </a:ext>
            </a:extLst>
          </p:cNvPr>
          <p:cNvSpPr>
            <a:spLocks noGrp="1"/>
          </p:cNvSpPr>
          <p:nvPr>
            <p:ph type="title"/>
          </p:nvPr>
        </p:nvSpPr>
        <p:spPr>
          <a:xfrm>
            <a:off x="698242" y="265291"/>
            <a:ext cx="10795518" cy="1003916"/>
          </a:xfrm>
        </p:spPr>
        <p:txBody>
          <a:bodyPr anchor="b">
            <a:normAutofit/>
          </a:bodyPr>
          <a:lstStyle/>
          <a:p>
            <a:r>
              <a:rPr lang="en-GB" sz="3700" dirty="0">
                <a:latin typeface="Calibri" panose="020F0502020204030204" pitchFamily="34" charset="0"/>
                <a:cs typeface="Calibri" panose="020F0502020204030204" pitchFamily="34" charset="0"/>
              </a:rPr>
              <a:t>From the library webpage</a:t>
            </a:r>
          </a:p>
        </p:txBody>
      </p:sp>
    </p:spTree>
    <p:extLst>
      <p:ext uri="{BB962C8B-B14F-4D97-AF65-F5344CB8AC3E}">
        <p14:creationId xmlns:p14="http://schemas.microsoft.com/office/powerpoint/2010/main" val="424377300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39DDEC0D-7FCB-4162-A5AE-C43EEAF4C3CA}"/>
              </a:ext>
            </a:extLst>
          </p:cNvPr>
          <p:cNvSpPr>
            <a:spLocks noGrp="1"/>
          </p:cNvSpPr>
          <p:nvPr>
            <p:ph type="body" idx="1"/>
          </p:nvPr>
        </p:nvSpPr>
        <p:spPr>
          <a:xfrm>
            <a:off x="698242" y="1592263"/>
            <a:ext cx="5578474" cy="494722"/>
          </a:xfrm>
        </p:spPr>
        <p:txBody>
          <a:bodyPr>
            <a:normAutofit/>
          </a:bodyPr>
          <a:lstStyle/>
          <a:p>
            <a:r>
              <a:rPr lang="en-GB" dirty="0"/>
              <a:t>What you can access via the Library Search</a:t>
            </a:r>
          </a:p>
        </p:txBody>
      </p:sp>
      <p:sp>
        <p:nvSpPr>
          <p:cNvPr id="3" name="Content Placeholder 2">
            <a:extLst>
              <a:ext uri="{FF2B5EF4-FFF2-40B4-BE49-F238E27FC236}">
                <a16:creationId xmlns:a16="http://schemas.microsoft.com/office/drawing/2014/main" id="{3D6CFB63-2026-484D-932B-0A1D35968F8F}"/>
              </a:ext>
            </a:extLst>
          </p:cNvPr>
          <p:cNvSpPr>
            <a:spLocks noGrp="1"/>
          </p:cNvSpPr>
          <p:nvPr>
            <p:ph sz="half" idx="2"/>
          </p:nvPr>
        </p:nvSpPr>
        <p:spPr/>
        <p:txBody>
          <a:bodyPr/>
          <a:lstStyle/>
          <a:p>
            <a:r>
              <a:rPr lang="en-GB" dirty="0"/>
              <a:t>All four UWTSD libraries</a:t>
            </a:r>
          </a:p>
          <a:p>
            <a:r>
              <a:rPr lang="en-GB" dirty="0"/>
              <a:t>Ebook collections</a:t>
            </a:r>
          </a:p>
          <a:p>
            <a:r>
              <a:rPr lang="en-GB" dirty="0"/>
              <a:t>Academic journal databases</a:t>
            </a:r>
          </a:p>
          <a:p>
            <a:r>
              <a:rPr lang="en-GB" dirty="0"/>
              <a:t>Open Access resources</a:t>
            </a:r>
          </a:p>
          <a:p>
            <a:r>
              <a:rPr lang="en-GB" dirty="0"/>
              <a:t>Online Resource Lists</a:t>
            </a:r>
          </a:p>
          <a:p>
            <a:r>
              <a:rPr lang="en-GB" dirty="0"/>
              <a:t>Images</a:t>
            </a:r>
          </a:p>
          <a:p>
            <a:r>
              <a:rPr lang="en-GB" dirty="0"/>
              <a:t>Dissertations</a:t>
            </a:r>
          </a:p>
          <a:p>
            <a:r>
              <a:rPr lang="en-GB" dirty="0"/>
              <a:t>Video resources</a:t>
            </a:r>
          </a:p>
          <a:p>
            <a:endParaRPr lang="en-GB" dirty="0"/>
          </a:p>
        </p:txBody>
      </p:sp>
      <p:sp>
        <p:nvSpPr>
          <p:cNvPr id="4" name="Text Placeholder 3">
            <a:extLst>
              <a:ext uri="{FF2B5EF4-FFF2-40B4-BE49-F238E27FC236}">
                <a16:creationId xmlns:a16="http://schemas.microsoft.com/office/drawing/2014/main" id="{030A2D75-8F03-4BF7-B44A-4901738B8D2C}"/>
              </a:ext>
            </a:extLst>
          </p:cNvPr>
          <p:cNvSpPr>
            <a:spLocks noGrp="1"/>
          </p:cNvSpPr>
          <p:nvPr>
            <p:ph type="body" sz="quarter" idx="3"/>
          </p:nvPr>
        </p:nvSpPr>
        <p:spPr>
          <a:xfrm>
            <a:off x="6276717" y="1573880"/>
            <a:ext cx="5739678" cy="513105"/>
          </a:xfrm>
        </p:spPr>
        <p:txBody>
          <a:bodyPr>
            <a:normAutofit/>
          </a:bodyPr>
          <a:lstStyle/>
          <a:p>
            <a:r>
              <a:rPr lang="en-GB" dirty="0">
                <a:hlinkClick r:id="rId2"/>
              </a:rPr>
              <a:t>Library Search</a:t>
            </a:r>
            <a:r>
              <a:rPr lang="en-GB" dirty="0"/>
              <a:t> default is to search eResources</a:t>
            </a:r>
          </a:p>
        </p:txBody>
      </p:sp>
      <p:pic>
        <p:nvPicPr>
          <p:cNvPr id="8" name="Content Placeholder 7">
            <a:extLst>
              <a:ext uri="{FF2B5EF4-FFF2-40B4-BE49-F238E27FC236}">
                <a16:creationId xmlns:a16="http://schemas.microsoft.com/office/drawing/2014/main" id="{5E84454C-A75F-496B-B7FD-7234E9B93732}"/>
              </a:ext>
            </a:extLst>
          </p:cNvPr>
          <p:cNvPicPr>
            <a:picLocks noGrp="1" noChangeAspect="1"/>
          </p:cNvPicPr>
          <p:nvPr>
            <p:ph sz="quarter" idx="4"/>
          </p:nvPr>
        </p:nvPicPr>
        <p:blipFill rotWithShape="1">
          <a:blip r:embed="rId3"/>
          <a:srcRect l="416" t="11066" r="1841" b="4064"/>
          <a:stretch/>
        </p:blipFill>
        <p:spPr>
          <a:xfrm>
            <a:off x="6276716" y="2428421"/>
            <a:ext cx="5739679" cy="3322521"/>
          </a:xfrm>
        </p:spPr>
      </p:pic>
      <p:sp>
        <p:nvSpPr>
          <p:cNvPr id="6" name="Title 5">
            <a:extLst>
              <a:ext uri="{FF2B5EF4-FFF2-40B4-BE49-F238E27FC236}">
                <a16:creationId xmlns:a16="http://schemas.microsoft.com/office/drawing/2014/main" id="{29B7773C-E8B0-43C4-8C1A-30BB5780D82A}"/>
              </a:ext>
            </a:extLst>
          </p:cNvPr>
          <p:cNvSpPr>
            <a:spLocks noGrp="1"/>
          </p:cNvSpPr>
          <p:nvPr>
            <p:ph type="title"/>
          </p:nvPr>
        </p:nvSpPr>
        <p:spPr/>
        <p:txBody>
          <a:bodyPr/>
          <a:lstStyle/>
          <a:p>
            <a:r>
              <a:rPr lang="en-GB" dirty="0">
                <a:latin typeface="Calibri" panose="020F0502020204030204" pitchFamily="34" charset="0"/>
                <a:cs typeface="Calibri" panose="020F0502020204030204" pitchFamily="34" charset="0"/>
              </a:rPr>
              <a:t>The Library Search</a:t>
            </a:r>
          </a:p>
        </p:txBody>
      </p:sp>
    </p:spTree>
    <p:extLst>
      <p:ext uri="{BB962C8B-B14F-4D97-AF65-F5344CB8AC3E}">
        <p14:creationId xmlns:p14="http://schemas.microsoft.com/office/powerpoint/2010/main" val="223874067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32261" y="252284"/>
            <a:ext cx="10479579" cy="1003916"/>
          </a:xfrm>
        </p:spPr>
        <p:txBody>
          <a:bodyPr/>
          <a:lstStyle/>
          <a:p>
            <a:r>
              <a:rPr lang="en-GB" dirty="0">
                <a:latin typeface="+mn-lt"/>
              </a:rPr>
              <a:t>Navigating the Library Search</a:t>
            </a:r>
          </a:p>
        </p:txBody>
      </p:sp>
      <p:sp>
        <p:nvSpPr>
          <p:cNvPr id="40" name="TextBox 39"/>
          <p:cNvSpPr txBox="1"/>
          <p:nvPr/>
        </p:nvSpPr>
        <p:spPr>
          <a:xfrm>
            <a:off x="8977745" y="1956478"/>
            <a:ext cx="2535435" cy="4247317"/>
          </a:xfrm>
          <a:prstGeom prst="rect">
            <a:avLst/>
          </a:prstGeom>
          <a:noFill/>
        </p:spPr>
        <p:txBody>
          <a:bodyPr wrap="square" rtlCol="0">
            <a:spAutoFit/>
          </a:bodyPr>
          <a:lstStyle/>
          <a:p>
            <a:pPr marL="285750" indent="-285750">
              <a:buFont typeface="Arial" panose="020B0604020202020204" pitchFamily="34" charset="0"/>
              <a:buChar char="•"/>
            </a:pPr>
            <a:r>
              <a:rPr lang="en-GB" dirty="0"/>
              <a:t>Sign in to access your account</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Link, email, print and pin resources in your saved items the resources, or send to RefWorks</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Red arrows – these will give you other sources citing this article, or sources cited in this article</a:t>
            </a:r>
          </a:p>
          <a:p>
            <a:endParaRPr lang="en-GB" dirty="0"/>
          </a:p>
        </p:txBody>
      </p:sp>
      <p:sp>
        <p:nvSpPr>
          <p:cNvPr id="8" name="TextBox 7">
            <a:extLst>
              <a:ext uri="{FF2B5EF4-FFF2-40B4-BE49-F238E27FC236}">
                <a16:creationId xmlns:a16="http://schemas.microsoft.com/office/drawing/2014/main" id="{A1F29CAC-F678-4CA4-B25E-7309E59D4D11}"/>
              </a:ext>
            </a:extLst>
          </p:cNvPr>
          <p:cNvSpPr txBox="1"/>
          <p:nvPr/>
        </p:nvSpPr>
        <p:spPr>
          <a:xfrm>
            <a:off x="432261" y="2510476"/>
            <a:ext cx="1834343" cy="2862322"/>
          </a:xfrm>
          <a:prstGeom prst="rect">
            <a:avLst/>
          </a:prstGeom>
          <a:noFill/>
        </p:spPr>
        <p:txBody>
          <a:bodyPr wrap="square" rtlCol="0">
            <a:spAutoFit/>
          </a:bodyPr>
          <a:lstStyle/>
          <a:p>
            <a:r>
              <a:rPr lang="en-GB" dirty="0"/>
              <a:t>Use the options on the left to refine and filter your results by:</a:t>
            </a:r>
          </a:p>
          <a:p>
            <a:endParaRPr lang="en-GB" dirty="0"/>
          </a:p>
          <a:p>
            <a:pPr marL="285750" indent="-285750">
              <a:buFont typeface="Arial" panose="020B0604020202020204" pitchFamily="34" charset="0"/>
              <a:buChar char="•"/>
            </a:pPr>
            <a:r>
              <a:rPr lang="en-GB" dirty="0"/>
              <a:t>Full text</a:t>
            </a:r>
          </a:p>
          <a:p>
            <a:pPr marL="285750" indent="-285750">
              <a:buFont typeface="Arial" panose="020B0604020202020204" pitchFamily="34" charset="0"/>
              <a:buChar char="•"/>
            </a:pPr>
            <a:r>
              <a:rPr lang="en-GB" dirty="0"/>
              <a:t>Peer-reviewed</a:t>
            </a:r>
          </a:p>
          <a:p>
            <a:pPr marL="285750" indent="-285750">
              <a:buFont typeface="Arial" panose="020B0604020202020204" pitchFamily="34" charset="0"/>
              <a:buChar char="•"/>
            </a:pPr>
            <a:r>
              <a:rPr lang="en-GB" dirty="0"/>
              <a:t>Resource type</a:t>
            </a:r>
          </a:p>
          <a:p>
            <a:pPr marL="285750" indent="-285750">
              <a:buFont typeface="Arial" panose="020B0604020202020204" pitchFamily="34" charset="0"/>
              <a:buChar char="•"/>
            </a:pPr>
            <a:r>
              <a:rPr lang="en-GB" dirty="0"/>
              <a:t>Date</a:t>
            </a:r>
          </a:p>
          <a:p>
            <a:pPr marL="285750" indent="-285750">
              <a:buFont typeface="Arial" panose="020B0604020202020204" pitchFamily="34" charset="0"/>
              <a:buChar char="•"/>
            </a:pPr>
            <a:r>
              <a:rPr lang="en-GB" dirty="0"/>
              <a:t>Subject</a:t>
            </a:r>
          </a:p>
        </p:txBody>
      </p:sp>
      <p:sp>
        <p:nvSpPr>
          <p:cNvPr id="10" name="TextBox 9">
            <a:extLst>
              <a:ext uri="{FF2B5EF4-FFF2-40B4-BE49-F238E27FC236}">
                <a16:creationId xmlns:a16="http://schemas.microsoft.com/office/drawing/2014/main" id="{332A2B86-DE16-41DB-8DE9-68F70E211EF2}"/>
              </a:ext>
            </a:extLst>
          </p:cNvPr>
          <p:cNvSpPr txBox="1"/>
          <p:nvPr/>
        </p:nvSpPr>
        <p:spPr>
          <a:xfrm>
            <a:off x="432261" y="1390040"/>
            <a:ext cx="10856422" cy="369332"/>
          </a:xfrm>
          <a:prstGeom prst="rect">
            <a:avLst/>
          </a:prstGeom>
          <a:noFill/>
        </p:spPr>
        <p:txBody>
          <a:bodyPr wrap="square" rtlCol="0">
            <a:spAutoFit/>
          </a:bodyPr>
          <a:lstStyle/>
          <a:p>
            <a:r>
              <a:rPr lang="en-GB" dirty="0"/>
              <a:t>Tabs across the top allow you to search, find your online resource lists, access Browzine, and the Databases</a:t>
            </a:r>
          </a:p>
        </p:txBody>
      </p:sp>
      <p:sp>
        <p:nvSpPr>
          <p:cNvPr id="11" name="TextBox 10">
            <a:extLst>
              <a:ext uri="{FF2B5EF4-FFF2-40B4-BE49-F238E27FC236}">
                <a16:creationId xmlns:a16="http://schemas.microsoft.com/office/drawing/2014/main" id="{62A94271-48C5-4E33-93AD-C5361C5DA50E}"/>
              </a:ext>
            </a:extLst>
          </p:cNvPr>
          <p:cNvSpPr txBox="1"/>
          <p:nvPr/>
        </p:nvSpPr>
        <p:spPr>
          <a:xfrm>
            <a:off x="2329132" y="5735612"/>
            <a:ext cx="6096000" cy="369332"/>
          </a:xfrm>
          <a:prstGeom prst="rect">
            <a:avLst/>
          </a:prstGeom>
          <a:noFill/>
        </p:spPr>
        <p:txBody>
          <a:bodyPr wrap="square">
            <a:spAutoFit/>
          </a:bodyPr>
          <a:lstStyle/>
          <a:p>
            <a:r>
              <a:rPr lang="en-GB" dirty="0">
                <a:hlinkClick r:id="rId2"/>
              </a:rPr>
              <a:t>Library Search</a:t>
            </a:r>
            <a:endParaRPr lang="en-GB" dirty="0"/>
          </a:p>
        </p:txBody>
      </p:sp>
      <p:pic>
        <p:nvPicPr>
          <p:cNvPr id="12" name="Picture 11">
            <a:extLst>
              <a:ext uri="{FF2B5EF4-FFF2-40B4-BE49-F238E27FC236}">
                <a16:creationId xmlns:a16="http://schemas.microsoft.com/office/drawing/2014/main" id="{EDB390E1-BE83-4649-A14E-4DDDD990D194}"/>
              </a:ext>
            </a:extLst>
          </p:cNvPr>
          <p:cNvPicPr>
            <a:picLocks noChangeAspect="1"/>
          </p:cNvPicPr>
          <p:nvPr/>
        </p:nvPicPr>
        <p:blipFill rotWithShape="1">
          <a:blip r:embed="rId3"/>
          <a:srcRect t="10818" r="1476" b="4822"/>
          <a:stretch/>
        </p:blipFill>
        <p:spPr>
          <a:xfrm>
            <a:off x="2362272" y="1837328"/>
            <a:ext cx="6689713" cy="3818626"/>
          </a:xfrm>
          <a:prstGeom prst="rect">
            <a:avLst/>
          </a:prstGeom>
        </p:spPr>
      </p:pic>
    </p:spTree>
    <p:extLst>
      <p:ext uri="{BB962C8B-B14F-4D97-AF65-F5344CB8AC3E}">
        <p14:creationId xmlns:p14="http://schemas.microsoft.com/office/powerpoint/2010/main" val="127237592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19819" y="252284"/>
            <a:ext cx="11398369" cy="1003916"/>
          </a:xfrm>
        </p:spPr>
        <p:txBody>
          <a:bodyPr>
            <a:normAutofit/>
          </a:bodyPr>
          <a:lstStyle/>
          <a:p>
            <a:r>
              <a:rPr lang="en-GB" dirty="0">
                <a:latin typeface="Calibri" panose="020F0502020204030204" pitchFamily="34" charset="0"/>
                <a:cs typeface="Calibri" panose="020F0502020204030204" pitchFamily="34" charset="0"/>
              </a:rPr>
              <a:t>Focusing your search results</a:t>
            </a:r>
          </a:p>
        </p:txBody>
      </p:sp>
      <p:sp>
        <p:nvSpPr>
          <p:cNvPr id="4" name="TextBox 3"/>
          <p:cNvSpPr txBox="1"/>
          <p:nvPr/>
        </p:nvSpPr>
        <p:spPr>
          <a:xfrm>
            <a:off x="377476" y="2678449"/>
            <a:ext cx="2278072" cy="646331"/>
          </a:xfrm>
          <a:prstGeom prst="rect">
            <a:avLst/>
          </a:prstGeom>
          <a:noFill/>
        </p:spPr>
        <p:txBody>
          <a:bodyPr wrap="square" rtlCol="0">
            <a:spAutoFit/>
          </a:bodyPr>
          <a:lstStyle/>
          <a:p>
            <a:r>
              <a:rPr lang="en-GB" dirty="0"/>
              <a:t>Is an article peer reviewed</a:t>
            </a:r>
          </a:p>
        </p:txBody>
      </p:sp>
      <p:sp>
        <p:nvSpPr>
          <p:cNvPr id="7" name="TextBox 6"/>
          <p:cNvSpPr txBox="1"/>
          <p:nvPr/>
        </p:nvSpPr>
        <p:spPr>
          <a:xfrm>
            <a:off x="9828362" y="4206238"/>
            <a:ext cx="2094710" cy="1477328"/>
          </a:xfrm>
          <a:prstGeom prst="rect">
            <a:avLst/>
          </a:prstGeom>
          <a:noFill/>
        </p:spPr>
        <p:txBody>
          <a:bodyPr wrap="square" rtlCol="0">
            <a:spAutoFit/>
          </a:bodyPr>
          <a:lstStyle/>
          <a:p>
            <a:r>
              <a:rPr lang="en-GB" dirty="0"/>
              <a:t>Red arrows – these will give you other sources citing this article, or sources cited in this article</a:t>
            </a:r>
          </a:p>
        </p:txBody>
      </p:sp>
      <p:sp>
        <p:nvSpPr>
          <p:cNvPr id="16" name="TextBox 15"/>
          <p:cNvSpPr txBox="1"/>
          <p:nvPr/>
        </p:nvSpPr>
        <p:spPr>
          <a:xfrm>
            <a:off x="408317" y="1874539"/>
            <a:ext cx="1955321" cy="369332"/>
          </a:xfrm>
          <a:prstGeom prst="rect">
            <a:avLst/>
          </a:prstGeom>
          <a:noFill/>
        </p:spPr>
        <p:txBody>
          <a:bodyPr wrap="square" rtlCol="0">
            <a:spAutoFit/>
          </a:bodyPr>
          <a:lstStyle/>
          <a:p>
            <a:r>
              <a:rPr lang="en-GB" dirty="0"/>
              <a:t>Is the item full text</a:t>
            </a:r>
          </a:p>
        </p:txBody>
      </p:sp>
      <p:sp>
        <p:nvSpPr>
          <p:cNvPr id="20" name="TextBox 19"/>
          <p:cNvSpPr txBox="1"/>
          <p:nvPr/>
        </p:nvSpPr>
        <p:spPr>
          <a:xfrm>
            <a:off x="9828362" y="1453131"/>
            <a:ext cx="2094710" cy="923330"/>
          </a:xfrm>
          <a:prstGeom prst="rect">
            <a:avLst/>
          </a:prstGeom>
          <a:noFill/>
        </p:spPr>
        <p:txBody>
          <a:bodyPr wrap="square" rtlCol="0">
            <a:spAutoFit/>
          </a:bodyPr>
          <a:lstStyle/>
          <a:p>
            <a:r>
              <a:rPr lang="en-GB" dirty="0"/>
              <a:t>Use the pin to save articles to your account</a:t>
            </a:r>
          </a:p>
        </p:txBody>
      </p:sp>
      <p:sp>
        <p:nvSpPr>
          <p:cNvPr id="9" name="TextBox 8">
            <a:extLst>
              <a:ext uri="{FF2B5EF4-FFF2-40B4-BE49-F238E27FC236}">
                <a16:creationId xmlns:a16="http://schemas.microsoft.com/office/drawing/2014/main" id="{FF7A10ED-2AD5-4BA4-B66A-3D489C1422EA}"/>
              </a:ext>
            </a:extLst>
          </p:cNvPr>
          <p:cNvSpPr txBox="1"/>
          <p:nvPr/>
        </p:nvSpPr>
        <p:spPr>
          <a:xfrm>
            <a:off x="419819" y="3759358"/>
            <a:ext cx="1656272" cy="646331"/>
          </a:xfrm>
          <a:prstGeom prst="rect">
            <a:avLst/>
          </a:prstGeom>
          <a:noFill/>
        </p:spPr>
        <p:txBody>
          <a:bodyPr wrap="square" rtlCol="0">
            <a:spAutoFit/>
          </a:bodyPr>
          <a:lstStyle/>
          <a:p>
            <a:r>
              <a:rPr lang="en-GB" dirty="0"/>
              <a:t>What type of resource is it</a:t>
            </a:r>
          </a:p>
        </p:txBody>
      </p:sp>
      <p:sp>
        <p:nvSpPr>
          <p:cNvPr id="11" name="TextBox 10">
            <a:extLst>
              <a:ext uri="{FF2B5EF4-FFF2-40B4-BE49-F238E27FC236}">
                <a16:creationId xmlns:a16="http://schemas.microsoft.com/office/drawing/2014/main" id="{133A81FA-52D1-4C52-A344-6D5BF7FE1BDA}"/>
              </a:ext>
            </a:extLst>
          </p:cNvPr>
          <p:cNvSpPr txBox="1"/>
          <p:nvPr/>
        </p:nvSpPr>
        <p:spPr>
          <a:xfrm>
            <a:off x="425252" y="4761781"/>
            <a:ext cx="1650839" cy="646331"/>
          </a:xfrm>
          <a:prstGeom prst="rect">
            <a:avLst/>
          </a:prstGeom>
          <a:noFill/>
        </p:spPr>
        <p:txBody>
          <a:bodyPr wrap="square" rtlCol="0">
            <a:spAutoFit/>
          </a:bodyPr>
          <a:lstStyle/>
          <a:p>
            <a:r>
              <a:rPr lang="en-GB" dirty="0"/>
              <a:t>Refine further by subject</a:t>
            </a:r>
          </a:p>
        </p:txBody>
      </p:sp>
      <p:sp>
        <p:nvSpPr>
          <p:cNvPr id="14" name="TextBox 13">
            <a:extLst>
              <a:ext uri="{FF2B5EF4-FFF2-40B4-BE49-F238E27FC236}">
                <a16:creationId xmlns:a16="http://schemas.microsoft.com/office/drawing/2014/main" id="{59FF1522-DEE3-4484-94F2-29E217F80343}"/>
              </a:ext>
            </a:extLst>
          </p:cNvPr>
          <p:cNvSpPr txBox="1"/>
          <p:nvPr/>
        </p:nvSpPr>
        <p:spPr>
          <a:xfrm>
            <a:off x="9828362" y="2776374"/>
            <a:ext cx="2094710" cy="923330"/>
          </a:xfrm>
          <a:prstGeom prst="rect">
            <a:avLst/>
          </a:prstGeom>
          <a:noFill/>
        </p:spPr>
        <p:txBody>
          <a:bodyPr wrap="square" rtlCol="0">
            <a:spAutoFit/>
          </a:bodyPr>
          <a:lstStyle/>
          <a:p>
            <a:r>
              <a:rPr lang="en-GB" dirty="0"/>
              <a:t>Email the resource to yourself, print, or send to RefWorks</a:t>
            </a:r>
          </a:p>
        </p:txBody>
      </p:sp>
      <p:sp>
        <p:nvSpPr>
          <p:cNvPr id="15" name="TextBox 14">
            <a:extLst>
              <a:ext uri="{FF2B5EF4-FFF2-40B4-BE49-F238E27FC236}">
                <a16:creationId xmlns:a16="http://schemas.microsoft.com/office/drawing/2014/main" id="{D86C6BE5-8542-4E38-83A1-B9FDF10597E2}"/>
              </a:ext>
            </a:extLst>
          </p:cNvPr>
          <p:cNvSpPr txBox="1"/>
          <p:nvPr/>
        </p:nvSpPr>
        <p:spPr>
          <a:xfrm>
            <a:off x="2421147" y="5867633"/>
            <a:ext cx="2840966" cy="369332"/>
          </a:xfrm>
          <a:prstGeom prst="rect">
            <a:avLst/>
          </a:prstGeom>
          <a:noFill/>
        </p:spPr>
        <p:txBody>
          <a:bodyPr wrap="square" rtlCol="0">
            <a:spAutoFit/>
          </a:bodyPr>
          <a:lstStyle/>
          <a:p>
            <a:r>
              <a:rPr lang="en-GB" dirty="0">
                <a:hlinkClick r:id="rId2"/>
              </a:rPr>
              <a:t>“sustainable development”</a:t>
            </a:r>
            <a:endParaRPr lang="en-GB" dirty="0"/>
          </a:p>
        </p:txBody>
      </p:sp>
      <p:pic>
        <p:nvPicPr>
          <p:cNvPr id="10" name="Picture 9">
            <a:extLst>
              <a:ext uri="{FF2B5EF4-FFF2-40B4-BE49-F238E27FC236}">
                <a16:creationId xmlns:a16="http://schemas.microsoft.com/office/drawing/2014/main" id="{97B756B7-6D66-4E13-8AB6-66A7BE46A0A4}"/>
              </a:ext>
            </a:extLst>
          </p:cNvPr>
          <p:cNvPicPr>
            <a:picLocks noChangeAspect="1"/>
          </p:cNvPicPr>
          <p:nvPr/>
        </p:nvPicPr>
        <p:blipFill rotWithShape="1">
          <a:blip r:embed="rId3"/>
          <a:srcRect l="112" t="11571" r="1195" b="5386"/>
          <a:stretch/>
        </p:blipFill>
        <p:spPr>
          <a:xfrm>
            <a:off x="2438400" y="1638206"/>
            <a:ext cx="7211683" cy="4045360"/>
          </a:xfrm>
          <a:prstGeom prst="rect">
            <a:avLst/>
          </a:prstGeom>
        </p:spPr>
      </p:pic>
    </p:spTree>
    <p:extLst>
      <p:ext uri="{BB962C8B-B14F-4D97-AF65-F5344CB8AC3E}">
        <p14:creationId xmlns:p14="http://schemas.microsoft.com/office/powerpoint/2010/main" val="210907109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latin typeface="Calibri" panose="020F0502020204030204" pitchFamily="34" charset="0"/>
                <a:cs typeface="Calibri" panose="020F0502020204030204" pitchFamily="34" charset="0"/>
              </a:rPr>
              <a:t>Know your way around an online article</a:t>
            </a:r>
          </a:p>
        </p:txBody>
      </p:sp>
      <p:sp>
        <p:nvSpPr>
          <p:cNvPr id="5" name="TextBox 4"/>
          <p:cNvSpPr txBox="1"/>
          <p:nvPr/>
        </p:nvSpPr>
        <p:spPr>
          <a:xfrm>
            <a:off x="253040" y="1717865"/>
            <a:ext cx="2334883" cy="923330"/>
          </a:xfrm>
          <a:prstGeom prst="rect">
            <a:avLst/>
          </a:prstGeom>
          <a:noFill/>
        </p:spPr>
        <p:txBody>
          <a:bodyPr wrap="square" rtlCol="0">
            <a:spAutoFit/>
          </a:bodyPr>
          <a:lstStyle/>
          <a:p>
            <a:r>
              <a:rPr lang="en-GB" dirty="0"/>
              <a:t>Create your own account the database and save your research</a:t>
            </a:r>
          </a:p>
        </p:txBody>
      </p:sp>
      <p:sp>
        <p:nvSpPr>
          <p:cNvPr id="8" name="TextBox 7"/>
          <p:cNvSpPr txBox="1"/>
          <p:nvPr/>
        </p:nvSpPr>
        <p:spPr>
          <a:xfrm>
            <a:off x="9512059" y="4863896"/>
            <a:ext cx="2199736" cy="646331"/>
          </a:xfrm>
          <a:prstGeom prst="rect">
            <a:avLst/>
          </a:prstGeom>
          <a:noFill/>
        </p:spPr>
        <p:txBody>
          <a:bodyPr wrap="square" rtlCol="0">
            <a:spAutoFit/>
          </a:bodyPr>
          <a:lstStyle/>
          <a:p>
            <a:r>
              <a:rPr lang="en-GB" dirty="0"/>
              <a:t>Related items will link to similar articles</a:t>
            </a:r>
          </a:p>
        </p:txBody>
      </p:sp>
      <p:sp>
        <p:nvSpPr>
          <p:cNvPr id="11" name="TextBox 10"/>
          <p:cNvSpPr txBox="1"/>
          <p:nvPr/>
        </p:nvSpPr>
        <p:spPr>
          <a:xfrm>
            <a:off x="253039" y="4325525"/>
            <a:ext cx="2334883" cy="1477328"/>
          </a:xfrm>
          <a:prstGeom prst="rect">
            <a:avLst/>
          </a:prstGeom>
          <a:noFill/>
        </p:spPr>
        <p:txBody>
          <a:bodyPr wrap="square" rtlCol="0">
            <a:spAutoFit/>
          </a:bodyPr>
          <a:lstStyle/>
          <a:p>
            <a:r>
              <a:rPr lang="en-GB" dirty="0"/>
              <a:t>Everything in blue is a hyperlink – link to the author, journal, keywords to start a new search </a:t>
            </a:r>
          </a:p>
        </p:txBody>
      </p:sp>
      <p:sp>
        <p:nvSpPr>
          <p:cNvPr id="16" name="TextBox 15"/>
          <p:cNvSpPr txBox="1"/>
          <p:nvPr/>
        </p:nvSpPr>
        <p:spPr>
          <a:xfrm>
            <a:off x="253040" y="2967334"/>
            <a:ext cx="2122098" cy="923330"/>
          </a:xfrm>
          <a:prstGeom prst="rect">
            <a:avLst/>
          </a:prstGeom>
          <a:noFill/>
        </p:spPr>
        <p:txBody>
          <a:bodyPr wrap="square" rtlCol="0">
            <a:spAutoFit/>
          </a:bodyPr>
          <a:lstStyle/>
          <a:p>
            <a:r>
              <a:rPr lang="en-GB" dirty="0"/>
              <a:t>Read the abstract to decide if the article is useful for you</a:t>
            </a:r>
          </a:p>
        </p:txBody>
      </p:sp>
      <p:sp>
        <p:nvSpPr>
          <p:cNvPr id="19" name="TextBox 18"/>
          <p:cNvSpPr txBox="1"/>
          <p:nvPr/>
        </p:nvSpPr>
        <p:spPr>
          <a:xfrm>
            <a:off x="9517810" y="1829912"/>
            <a:ext cx="2564922" cy="1200329"/>
          </a:xfrm>
          <a:prstGeom prst="rect">
            <a:avLst/>
          </a:prstGeom>
          <a:noFill/>
        </p:spPr>
        <p:txBody>
          <a:bodyPr wrap="square" rtlCol="0">
            <a:spAutoFit/>
          </a:bodyPr>
          <a:lstStyle/>
          <a:p>
            <a:r>
              <a:rPr lang="en-GB" dirty="0"/>
              <a:t>Use the tools on the right to download PDF, cite, email the article or print it and other options</a:t>
            </a:r>
          </a:p>
        </p:txBody>
      </p:sp>
      <p:sp>
        <p:nvSpPr>
          <p:cNvPr id="17" name="TextBox 16">
            <a:extLst>
              <a:ext uri="{FF2B5EF4-FFF2-40B4-BE49-F238E27FC236}">
                <a16:creationId xmlns:a16="http://schemas.microsoft.com/office/drawing/2014/main" id="{1C843271-F778-495A-BC4B-FC99F3548AEE}"/>
              </a:ext>
            </a:extLst>
          </p:cNvPr>
          <p:cNvSpPr txBox="1"/>
          <p:nvPr/>
        </p:nvSpPr>
        <p:spPr>
          <a:xfrm>
            <a:off x="2628181" y="5618672"/>
            <a:ext cx="3927894" cy="369332"/>
          </a:xfrm>
          <a:prstGeom prst="rect">
            <a:avLst/>
          </a:prstGeom>
          <a:noFill/>
        </p:spPr>
        <p:txBody>
          <a:bodyPr wrap="square" rtlCol="0">
            <a:spAutoFit/>
          </a:bodyPr>
          <a:lstStyle/>
          <a:p>
            <a:r>
              <a:rPr lang="en-GB" dirty="0">
                <a:hlinkClick r:id="rId2"/>
              </a:rPr>
              <a:t>Proquest article </a:t>
            </a:r>
            <a:endParaRPr lang="en-GB" dirty="0"/>
          </a:p>
        </p:txBody>
      </p:sp>
      <p:sp>
        <p:nvSpPr>
          <p:cNvPr id="20" name="TextBox 19">
            <a:extLst>
              <a:ext uri="{FF2B5EF4-FFF2-40B4-BE49-F238E27FC236}">
                <a16:creationId xmlns:a16="http://schemas.microsoft.com/office/drawing/2014/main" id="{B36AC303-C06B-4BA1-AD12-FCBA9233ED1B}"/>
              </a:ext>
            </a:extLst>
          </p:cNvPr>
          <p:cNvSpPr txBox="1"/>
          <p:nvPr/>
        </p:nvSpPr>
        <p:spPr>
          <a:xfrm>
            <a:off x="9512059" y="3346904"/>
            <a:ext cx="2130722" cy="1200329"/>
          </a:xfrm>
          <a:prstGeom prst="rect">
            <a:avLst/>
          </a:prstGeom>
          <a:noFill/>
        </p:spPr>
        <p:txBody>
          <a:bodyPr wrap="square" rtlCol="0">
            <a:spAutoFit/>
          </a:bodyPr>
          <a:lstStyle/>
          <a:p>
            <a:r>
              <a:rPr lang="en-GB" dirty="0"/>
              <a:t>Links to documents with shared references may also be relevant to you</a:t>
            </a:r>
          </a:p>
        </p:txBody>
      </p:sp>
      <p:pic>
        <p:nvPicPr>
          <p:cNvPr id="7" name="Picture 6">
            <a:extLst>
              <a:ext uri="{FF2B5EF4-FFF2-40B4-BE49-F238E27FC236}">
                <a16:creationId xmlns:a16="http://schemas.microsoft.com/office/drawing/2014/main" id="{44398FDD-EDC5-494D-9AC5-9AC43EEDC1BC}"/>
              </a:ext>
            </a:extLst>
          </p:cNvPr>
          <p:cNvPicPr>
            <a:picLocks noChangeAspect="1"/>
          </p:cNvPicPr>
          <p:nvPr/>
        </p:nvPicPr>
        <p:blipFill rotWithShape="1">
          <a:blip r:embed="rId3"/>
          <a:srcRect l="189" t="11489" r="915" b="6583"/>
          <a:stretch/>
        </p:blipFill>
        <p:spPr>
          <a:xfrm>
            <a:off x="2485894" y="1513555"/>
            <a:ext cx="6909658" cy="3816132"/>
          </a:xfrm>
          <a:prstGeom prst="rect">
            <a:avLst/>
          </a:prstGeom>
        </p:spPr>
      </p:pic>
    </p:spTree>
    <p:extLst>
      <p:ext uri="{BB962C8B-B14F-4D97-AF65-F5344CB8AC3E}">
        <p14:creationId xmlns:p14="http://schemas.microsoft.com/office/powerpoint/2010/main" val="264454450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811433A1-8198-4CCB-845F-93F568411CAA}"/>
              </a:ext>
            </a:extLst>
          </p:cNvPr>
          <p:cNvSpPr>
            <a:spLocks noGrp="1"/>
          </p:cNvSpPr>
          <p:nvPr>
            <p:ph type="body" idx="1"/>
          </p:nvPr>
        </p:nvSpPr>
        <p:spPr/>
        <p:txBody>
          <a:bodyPr/>
          <a:lstStyle/>
          <a:p>
            <a:r>
              <a:rPr lang="en-GB" dirty="0"/>
              <a:t>Information in each item record includes</a:t>
            </a:r>
          </a:p>
        </p:txBody>
      </p:sp>
      <p:sp>
        <p:nvSpPr>
          <p:cNvPr id="3" name="Content Placeholder 2">
            <a:extLst>
              <a:ext uri="{FF2B5EF4-FFF2-40B4-BE49-F238E27FC236}">
                <a16:creationId xmlns:a16="http://schemas.microsoft.com/office/drawing/2014/main" id="{FB06B31B-340F-4273-A225-11BBB7ACBB38}"/>
              </a:ext>
            </a:extLst>
          </p:cNvPr>
          <p:cNvSpPr>
            <a:spLocks noGrp="1"/>
          </p:cNvSpPr>
          <p:nvPr>
            <p:ph sz="half" idx="2"/>
          </p:nvPr>
        </p:nvSpPr>
        <p:spPr>
          <a:xfrm>
            <a:off x="698242" y="2058231"/>
            <a:ext cx="4719146" cy="3559312"/>
          </a:xfrm>
        </p:spPr>
        <p:txBody>
          <a:bodyPr>
            <a:normAutofit fontScale="85000" lnSpcReduction="20000"/>
          </a:bodyPr>
          <a:lstStyle/>
          <a:p>
            <a:r>
              <a:rPr lang="en-GB" dirty="0"/>
              <a:t>Where the book is held</a:t>
            </a:r>
          </a:p>
          <a:p>
            <a:r>
              <a:rPr lang="en-GB" dirty="0"/>
              <a:t>The shelfmark</a:t>
            </a:r>
          </a:p>
          <a:p>
            <a:r>
              <a:rPr lang="en-GB" dirty="0"/>
              <a:t>How to request it if it’s on loan</a:t>
            </a:r>
          </a:p>
          <a:p>
            <a:r>
              <a:rPr lang="en-GB" dirty="0"/>
              <a:t>Bibliographic details of the book</a:t>
            </a:r>
          </a:p>
          <a:p>
            <a:r>
              <a:rPr lang="en-GB" dirty="0"/>
              <a:t>Virtual browse of other books in stock at the same shelfmark</a:t>
            </a:r>
          </a:p>
          <a:p>
            <a:r>
              <a:rPr lang="en-GB" dirty="0"/>
              <a:t>Details of other books on the same Online Resource list</a:t>
            </a:r>
          </a:p>
          <a:p>
            <a:r>
              <a:rPr lang="en-GB" dirty="0"/>
              <a:t>Browse the shelf feature includes print and ebooks</a:t>
            </a:r>
          </a:p>
        </p:txBody>
      </p:sp>
      <p:sp>
        <p:nvSpPr>
          <p:cNvPr id="4" name="Text Placeholder 3">
            <a:extLst>
              <a:ext uri="{FF2B5EF4-FFF2-40B4-BE49-F238E27FC236}">
                <a16:creationId xmlns:a16="http://schemas.microsoft.com/office/drawing/2014/main" id="{C0FC1650-46AF-4905-840C-49C0D7D0020F}"/>
              </a:ext>
            </a:extLst>
          </p:cNvPr>
          <p:cNvSpPr>
            <a:spLocks noGrp="1"/>
          </p:cNvSpPr>
          <p:nvPr>
            <p:ph type="body" sz="quarter" idx="3"/>
          </p:nvPr>
        </p:nvSpPr>
        <p:spPr>
          <a:xfrm>
            <a:off x="6044243" y="1516519"/>
            <a:ext cx="6051086" cy="513104"/>
          </a:xfrm>
        </p:spPr>
        <p:txBody>
          <a:bodyPr>
            <a:normAutofit fontScale="77500" lnSpcReduction="20000"/>
          </a:bodyPr>
          <a:lstStyle/>
          <a:p>
            <a:r>
              <a:rPr lang="en-GB" dirty="0"/>
              <a:t>Record of the book ‘Understanding sustainable development’</a:t>
            </a:r>
          </a:p>
        </p:txBody>
      </p:sp>
      <p:sp>
        <p:nvSpPr>
          <p:cNvPr id="6" name="Title 5">
            <a:extLst>
              <a:ext uri="{FF2B5EF4-FFF2-40B4-BE49-F238E27FC236}">
                <a16:creationId xmlns:a16="http://schemas.microsoft.com/office/drawing/2014/main" id="{5C7261A7-EF31-415F-A7DA-0208E55B2EE3}"/>
              </a:ext>
            </a:extLst>
          </p:cNvPr>
          <p:cNvSpPr>
            <a:spLocks noGrp="1"/>
          </p:cNvSpPr>
          <p:nvPr>
            <p:ph type="title"/>
          </p:nvPr>
        </p:nvSpPr>
        <p:spPr/>
        <p:txBody>
          <a:bodyPr>
            <a:normAutofit/>
          </a:bodyPr>
          <a:lstStyle/>
          <a:p>
            <a:r>
              <a:rPr lang="en-GB" dirty="0">
                <a:latin typeface="Calibri" panose="020F0502020204030204" pitchFamily="34" charset="0"/>
                <a:cs typeface="Calibri" panose="020F0502020204030204" pitchFamily="34" charset="0"/>
              </a:rPr>
              <a:t>The item records include</a:t>
            </a:r>
          </a:p>
        </p:txBody>
      </p:sp>
      <p:sp>
        <p:nvSpPr>
          <p:cNvPr id="5" name="TextBox 4">
            <a:extLst>
              <a:ext uri="{FF2B5EF4-FFF2-40B4-BE49-F238E27FC236}">
                <a16:creationId xmlns:a16="http://schemas.microsoft.com/office/drawing/2014/main" id="{1C8A8002-E42F-442D-B230-EBD1C8D14605}"/>
              </a:ext>
            </a:extLst>
          </p:cNvPr>
          <p:cNvSpPr txBox="1"/>
          <p:nvPr/>
        </p:nvSpPr>
        <p:spPr>
          <a:xfrm>
            <a:off x="822385" y="5854460"/>
            <a:ext cx="3692106" cy="369332"/>
          </a:xfrm>
          <a:prstGeom prst="rect">
            <a:avLst/>
          </a:prstGeom>
          <a:noFill/>
        </p:spPr>
        <p:txBody>
          <a:bodyPr wrap="square" rtlCol="0">
            <a:spAutoFit/>
          </a:bodyPr>
          <a:lstStyle/>
          <a:p>
            <a:r>
              <a:rPr lang="en-GB" dirty="0">
                <a:hlinkClick r:id="rId2"/>
              </a:rPr>
              <a:t>Book record</a:t>
            </a:r>
            <a:endParaRPr lang="en-GB" dirty="0"/>
          </a:p>
        </p:txBody>
      </p:sp>
      <p:pic>
        <p:nvPicPr>
          <p:cNvPr id="13" name="Picture 12">
            <a:extLst>
              <a:ext uri="{FF2B5EF4-FFF2-40B4-BE49-F238E27FC236}">
                <a16:creationId xmlns:a16="http://schemas.microsoft.com/office/drawing/2014/main" id="{7E3AF835-6847-40C5-9246-79A789AE1B2A}"/>
              </a:ext>
            </a:extLst>
          </p:cNvPr>
          <p:cNvPicPr>
            <a:picLocks noChangeAspect="1"/>
          </p:cNvPicPr>
          <p:nvPr/>
        </p:nvPicPr>
        <p:blipFill rotWithShape="1">
          <a:blip r:embed="rId3"/>
          <a:srcRect l="8798" t="11069" r="24396" b="67490"/>
          <a:stretch/>
        </p:blipFill>
        <p:spPr>
          <a:xfrm>
            <a:off x="5143800" y="2075610"/>
            <a:ext cx="5654092" cy="1209783"/>
          </a:xfrm>
          <a:prstGeom prst="rect">
            <a:avLst/>
          </a:prstGeom>
        </p:spPr>
      </p:pic>
      <p:pic>
        <p:nvPicPr>
          <p:cNvPr id="17" name="Picture 16">
            <a:extLst>
              <a:ext uri="{FF2B5EF4-FFF2-40B4-BE49-F238E27FC236}">
                <a16:creationId xmlns:a16="http://schemas.microsoft.com/office/drawing/2014/main" id="{1798834C-31C8-446A-867F-0A2FF3EA716A}"/>
              </a:ext>
            </a:extLst>
          </p:cNvPr>
          <p:cNvPicPr>
            <a:picLocks noChangeAspect="1"/>
          </p:cNvPicPr>
          <p:nvPr/>
        </p:nvPicPr>
        <p:blipFill rotWithShape="1">
          <a:blip r:embed="rId4"/>
          <a:srcRect l="6282" t="20293" r="7120" b="13710"/>
          <a:stretch/>
        </p:blipFill>
        <p:spPr>
          <a:xfrm>
            <a:off x="5334496" y="3572607"/>
            <a:ext cx="5218152" cy="2651185"/>
          </a:xfrm>
          <a:prstGeom prst="rect">
            <a:avLst/>
          </a:prstGeom>
        </p:spPr>
      </p:pic>
      <p:pic>
        <p:nvPicPr>
          <p:cNvPr id="19" name="Picture 18">
            <a:extLst>
              <a:ext uri="{FF2B5EF4-FFF2-40B4-BE49-F238E27FC236}">
                <a16:creationId xmlns:a16="http://schemas.microsoft.com/office/drawing/2014/main" id="{394D75A9-B072-4839-900E-28C5C20153B2}"/>
              </a:ext>
            </a:extLst>
          </p:cNvPr>
          <p:cNvPicPr>
            <a:picLocks noChangeAspect="1"/>
          </p:cNvPicPr>
          <p:nvPr/>
        </p:nvPicPr>
        <p:blipFill rotWithShape="1">
          <a:blip r:embed="rId5"/>
          <a:srcRect l="20258" t="46794" r="29016" b="21257"/>
          <a:stretch/>
        </p:blipFill>
        <p:spPr>
          <a:xfrm>
            <a:off x="8458562" y="2548215"/>
            <a:ext cx="3511195" cy="1474356"/>
          </a:xfrm>
          <a:prstGeom prst="rect">
            <a:avLst/>
          </a:prstGeom>
        </p:spPr>
      </p:pic>
    </p:spTree>
    <p:extLst>
      <p:ext uri="{BB962C8B-B14F-4D97-AF65-F5344CB8AC3E}">
        <p14:creationId xmlns:p14="http://schemas.microsoft.com/office/powerpoint/2010/main" val="223078910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Content Placeholder 1">
            <a:extLst>
              <a:ext uri="{FF2B5EF4-FFF2-40B4-BE49-F238E27FC236}">
                <a16:creationId xmlns:a16="http://schemas.microsoft.com/office/drawing/2014/main" id="{BDDEF4B0-4B09-4BC4-8CBC-1E4D30974241}"/>
              </a:ext>
            </a:extLst>
          </p:cNvPr>
          <p:cNvSpPr>
            <a:spLocks noGrp="1"/>
          </p:cNvSpPr>
          <p:nvPr>
            <p:ph sz="half" idx="1"/>
          </p:nvPr>
        </p:nvSpPr>
        <p:spPr>
          <a:xfrm>
            <a:off x="792199" y="2278627"/>
            <a:ext cx="4274382" cy="2566218"/>
          </a:xfrm>
        </p:spPr>
        <p:txBody>
          <a:bodyPr>
            <a:normAutofit/>
          </a:bodyPr>
          <a:lstStyle/>
          <a:p>
            <a:r>
              <a:rPr lang="en-US" dirty="0"/>
              <a:t>Use the Library Search to find ebooks</a:t>
            </a:r>
          </a:p>
          <a:p>
            <a:r>
              <a:rPr lang="en-US" dirty="0"/>
              <a:t>Limit to Full Text Online</a:t>
            </a:r>
          </a:p>
          <a:p>
            <a:r>
              <a:rPr lang="en-US" dirty="0"/>
              <a:t>Limit to Books</a:t>
            </a:r>
          </a:p>
          <a:p>
            <a:pPr marL="0" indent="0">
              <a:buNone/>
            </a:pPr>
            <a:endParaRPr lang="en-US" dirty="0"/>
          </a:p>
        </p:txBody>
      </p:sp>
      <p:sp>
        <p:nvSpPr>
          <p:cNvPr id="3" name="Title 2">
            <a:extLst>
              <a:ext uri="{FF2B5EF4-FFF2-40B4-BE49-F238E27FC236}">
                <a16:creationId xmlns:a16="http://schemas.microsoft.com/office/drawing/2014/main" id="{071FC6FC-FD5F-45BE-9D1B-F2C3E0FA8E3C}"/>
              </a:ext>
            </a:extLst>
          </p:cNvPr>
          <p:cNvSpPr>
            <a:spLocks noGrp="1"/>
          </p:cNvSpPr>
          <p:nvPr>
            <p:ph type="title"/>
          </p:nvPr>
        </p:nvSpPr>
        <p:spPr>
          <a:xfrm>
            <a:off x="718456" y="262866"/>
            <a:ext cx="10795518" cy="1003916"/>
          </a:xfrm>
        </p:spPr>
        <p:txBody>
          <a:bodyPr anchor="b">
            <a:normAutofit/>
          </a:bodyPr>
          <a:lstStyle/>
          <a:p>
            <a:r>
              <a:rPr lang="en-GB" dirty="0">
                <a:latin typeface="Calibri" panose="020F0502020204030204" pitchFamily="34" charset="0"/>
                <a:cs typeface="Calibri" panose="020F0502020204030204" pitchFamily="34" charset="0"/>
              </a:rPr>
              <a:t>Limit Library Search to ebooks only</a:t>
            </a:r>
          </a:p>
        </p:txBody>
      </p:sp>
      <p:sp>
        <p:nvSpPr>
          <p:cNvPr id="2" name="TextBox 1">
            <a:extLst>
              <a:ext uri="{FF2B5EF4-FFF2-40B4-BE49-F238E27FC236}">
                <a16:creationId xmlns:a16="http://schemas.microsoft.com/office/drawing/2014/main" id="{0C3F345C-507B-48A6-B407-F4FEFF20CB5B}"/>
              </a:ext>
            </a:extLst>
          </p:cNvPr>
          <p:cNvSpPr txBox="1"/>
          <p:nvPr/>
        </p:nvSpPr>
        <p:spPr>
          <a:xfrm>
            <a:off x="902897" y="4844845"/>
            <a:ext cx="3531079" cy="369332"/>
          </a:xfrm>
          <a:prstGeom prst="rect">
            <a:avLst/>
          </a:prstGeom>
          <a:noFill/>
        </p:spPr>
        <p:txBody>
          <a:bodyPr wrap="square" rtlCol="0">
            <a:spAutoFit/>
          </a:bodyPr>
          <a:lstStyle/>
          <a:p>
            <a:r>
              <a:rPr lang="en-GB" dirty="0">
                <a:hlinkClick r:id="rId2"/>
              </a:rPr>
              <a:t>"sustainable development" ebooks</a:t>
            </a:r>
            <a:endParaRPr lang="en-GB" dirty="0"/>
          </a:p>
        </p:txBody>
      </p:sp>
      <p:pic>
        <p:nvPicPr>
          <p:cNvPr id="6" name="Picture 5">
            <a:extLst>
              <a:ext uri="{FF2B5EF4-FFF2-40B4-BE49-F238E27FC236}">
                <a16:creationId xmlns:a16="http://schemas.microsoft.com/office/drawing/2014/main" id="{4EB9470D-9C17-4355-9BDF-F0C92F621304}"/>
              </a:ext>
            </a:extLst>
          </p:cNvPr>
          <p:cNvPicPr>
            <a:picLocks noChangeAspect="1"/>
          </p:cNvPicPr>
          <p:nvPr/>
        </p:nvPicPr>
        <p:blipFill rotWithShape="1">
          <a:blip r:embed="rId3"/>
          <a:srcRect l="1698" t="20125" r="4157" b="6079"/>
          <a:stretch/>
        </p:blipFill>
        <p:spPr>
          <a:xfrm>
            <a:off x="4899805" y="1978325"/>
            <a:ext cx="6935638" cy="3624324"/>
          </a:xfrm>
          <a:prstGeom prst="rect">
            <a:avLst/>
          </a:prstGeom>
        </p:spPr>
      </p:pic>
    </p:spTree>
    <p:extLst>
      <p:ext uri="{BB962C8B-B14F-4D97-AF65-F5344CB8AC3E}">
        <p14:creationId xmlns:p14="http://schemas.microsoft.com/office/powerpoint/2010/main" val="87649984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latin typeface="Calibri"/>
                <a:cs typeface="Calibri"/>
              </a:rPr>
              <a:t>Limit Library Search to ejournals </a:t>
            </a:r>
            <a:endParaRPr lang="en-GB" dirty="0"/>
          </a:p>
        </p:txBody>
      </p:sp>
      <p:sp>
        <p:nvSpPr>
          <p:cNvPr id="5" name="TextBox 4"/>
          <p:cNvSpPr txBox="1"/>
          <p:nvPr/>
        </p:nvSpPr>
        <p:spPr>
          <a:xfrm>
            <a:off x="603849" y="2311879"/>
            <a:ext cx="4123426" cy="2369880"/>
          </a:xfrm>
          <a:prstGeom prst="rect">
            <a:avLst/>
          </a:prstGeom>
          <a:noFill/>
        </p:spPr>
        <p:txBody>
          <a:bodyPr wrap="square" rtlCol="0">
            <a:spAutoFit/>
          </a:bodyPr>
          <a:lstStyle/>
          <a:p>
            <a:pPr marL="457200" indent="-457200">
              <a:buFont typeface="Wingdings" panose="05000000000000000000" pitchFamily="2" charset="2"/>
              <a:buChar char="§"/>
            </a:pPr>
            <a:r>
              <a:rPr lang="en-US" sz="2800" dirty="0"/>
              <a:t>Use the Library Search to find ejournals</a:t>
            </a:r>
          </a:p>
          <a:p>
            <a:pPr marL="457200" indent="-457200">
              <a:buFont typeface="Wingdings" panose="05000000000000000000" pitchFamily="2" charset="2"/>
              <a:buChar char="§"/>
            </a:pPr>
            <a:r>
              <a:rPr lang="en-US" sz="2800" dirty="0"/>
              <a:t>Limit to Full Text Online</a:t>
            </a:r>
          </a:p>
          <a:p>
            <a:pPr marL="457200" indent="-457200">
              <a:buFont typeface="Wingdings" panose="05000000000000000000" pitchFamily="2" charset="2"/>
              <a:buChar char="§"/>
            </a:pPr>
            <a:r>
              <a:rPr lang="en-US" sz="2800" dirty="0"/>
              <a:t>Limit to Journals</a:t>
            </a:r>
          </a:p>
          <a:p>
            <a:endParaRPr lang="en-GB" dirty="0"/>
          </a:p>
          <a:p>
            <a:endParaRPr lang="en-GB" dirty="0"/>
          </a:p>
        </p:txBody>
      </p:sp>
      <p:sp>
        <p:nvSpPr>
          <p:cNvPr id="4" name="TextBox 3">
            <a:hlinkClick r:id="rId2"/>
            <a:extLst>
              <a:ext uri="{FF2B5EF4-FFF2-40B4-BE49-F238E27FC236}">
                <a16:creationId xmlns:a16="http://schemas.microsoft.com/office/drawing/2014/main" id="{A23FA2EA-646A-4FC5-A91C-AFD6CB7A3D59}"/>
              </a:ext>
            </a:extLst>
          </p:cNvPr>
          <p:cNvSpPr txBox="1"/>
          <p:nvPr/>
        </p:nvSpPr>
        <p:spPr>
          <a:xfrm>
            <a:off x="698242" y="5285117"/>
            <a:ext cx="2792581" cy="369332"/>
          </a:xfrm>
          <a:prstGeom prst="rect">
            <a:avLst/>
          </a:prstGeom>
          <a:noFill/>
        </p:spPr>
        <p:txBody>
          <a:bodyPr wrap="square" rtlCol="0">
            <a:spAutoFit/>
          </a:bodyPr>
          <a:lstStyle/>
          <a:p>
            <a:r>
              <a:rPr lang="en-GB" dirty="0">
                <a:hlinkClick r:id="rId3"/>
              </a:rPr>
              <a:t>Library Search for ejournals</a:t>
            </a:r>
            <a:endParaRPr lang="en-GB" dirty="0"/>
          </a:p>
        </p:txBody>
      </p:sp>
      <p:pic>
        <p:nvPicPr>
          <p:cNvPr id="6" name="Picture 5">
            <a:extLst>
              <a:ext uri="{FF2B5EF4-FFF2-40B4-BE49-F238E27FC236}">
                <a16:creationId xmlns:a16="http://schemas.microsoft.com/office/drawing/2014/main" id="{0A26EEB2-687E-4C48-9EE0-9F4ED839927F}"/>
              </a:ext>
            </a:extLst>
          </p:cNvPr>
          <p:cNvPicPr>
            <a:picLocks noChangeAspect="1"/>
          </p:cNvPicPr>
          <p:nvPr/>
        </p:nvPicPr>
        <p:blipFill rotWithShape="1">
          <a:blip r:embed="rId4"/>
          <a:srcRect t="10902" r="1810" b="6331"/>
          <a:stretch/>
        </p:blipFill>
        <p:spPr>
          <a:xfrm>
            <a:off x="4981164" y="1491990"/>
            <a:ext cx="6975047" cy="3919648"/>
          </a:xfrm>
          <a:prstGeom prst="rect">
            <a:avLst/>
          </a:prstGeom>
        </p:spPr>
      </p:pic>
    </p:spTree>
    <p:extLst>
      <p:ext uri="{BB962C8B-B14F-4D97-AF65-F5344CB8AC3E}">
        <p14:creationId xmlns:p14="http://schemas.microsoft.com/office/powerpoint/2010/main" val="244133660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latin typeface="Calibri"/>
                <a:cs typeface="Calibri"/>
              </a:rPr>
              <a:t>Browse ejournals via Browzine</a:t>
            </a:r>
            <a:endParaRPr lang="en-GB" dirty="0"/>
          </a:p>
        </p:txBody>
      </p:sp>
      <p:sp>
        <p:nvSpPr>
          <p:cNvPr id="3" name="Content Placeholder 2"/>
          <p:cNvSpPr>
            <a:spLocks noGrp="1"/>
          </p:cNvSpPr>
          <p:nvPr>
            <p:ph sz="quarter" idx="10"/>
          </p:nvPr>
        </p:nvSpPr>
        <p:spPr>
          <a:xfrm>
            <a:off x="374375" y="1654047"/>
            <a:ext cx="3379488" cy="4574040"/>
          </a:xfrm>
        </p:spPr>
        <p:txBody>
          <a:bodyPr>
            <a:normAutofit fontScale="85000" lnSpcReduction="20000"/>
          </a:bodyPr>
          <a:lstStyle/>
          <a:p>
            <a:pPr marL="457200" indent="-457200">
              <a:buFont typeface="Arial"/>
              <a:buChar char="•"/>
            </a:pPr>
            <a:r>
              <a:rPr lang="en-GB" dirty="0">
                <a:latin typeface="Calibri"/>
                <a:cs typeface="Calibri"/>
              </a:rPr>
              <a:t>Search by journal title</a:t>
            </a:r>
          </a:p>
          <a:p>
            <a:pPr marL="457200" indent="-457200">
              <a:buFont typeface="Arial"/>
              <a:buChar char="•"/>
            </a:pPr>
            <a:endParaRPr lang="en-GB" dirty="0">
              <a:latin typeface="Calibri"/>
              <a:cs typeface="Calibri"/>
            </a:endParaRPr>
          </a:p>
          <a:p>
            <a:pPr marL="457200" indent="-457200">
              <a:buFont typeface="Arial"/>
              <a:buChar char="•"/>
            </a:pPr>
            <a:r>
              <a:rPr lang="en-GB" dirty="0">
                <a:latin typeface="Calibri"/>
                <a:cs typeface="Calibri"/>
              </a:rPr>
              <a:t>Browse by subject</a:t>
            </a:r>
          </a:p>
          <a:p>
            <a:pPr marL="457200" indent="-457200">
              <a:buFont typeface="Arial"/>
              <a:buChar char="•"/>
            </a:pPr>
            <a:endParaRPr lang="en-GB" dirty="0">
              <a:latin typeface="Calibri"/>
              <a:cs typeface="Calibri"/>
            </a:endParaRPr>
          </a:p>
          <a:p>
            <a:pPr marL="457200" indent="-457200">
              <a:buFont typeface="Arial"/>
              <a:buChar char="•"/>
            </a:pPr>
            <a:r>
              <a:rPr lang="en-GB" dirty="0">
                <a:latin typeface="Calibri"/>
                <a:cs typeface="Calibri"/>
              </a:rPr>
              <a:t>Keep up-to-date with the latest issues</a:t>
            </a:r>
          </a:p>
          <a:p>
            <a:pPr marL="457200" indent="-457200">
              <a:buFont typeface="Arial"/>
              <a:buChar char="•"/>
            </a:pPr>
            <a:endParaRPr lang="en-GB" dirty="0">
              <a:latin typeface="Calibri"/>
              <a:cs typeface="Calibri"/>
            </a:endParaRPr>
          </a:p>
          <a:p>
            <a:pPr marL="457200" indent="-457200">
              <a:buFont typeface="Arial"/>
              <a:buChar char="•"/>
            </a:pPr>
            <a:r>
              <a:rPr lang="en-GB" dirty="0">
                <a:latin typeface="Calibri"/>
                <a:cs typeface="Calibri"/>
              </a:rPr>
              <a:t>Create an account and stock your own shelf with your favourite titles</a:t>
            </a:r>
          </a:p>
          <a:p>
            <a:pPr marL="0" indent="0">
              <a:buNone/>
            </a:pPr>
            <a:endParaRPr lang="en-GB" dirty="0">
              <a:latin typeface="Calibri"/>
              <a:cs typeface="Calibri"/>
            </a:endParaRPr>
          </a:p>
          <a:p>
            <a:pPr marL="0" indent="0">
              <a:buNone/>
            </a:pPr>
            <a:r>
              <a:rPr lang="en-GB" dirty="0">
                <a:latin typeface="Calibri"/>
                <a:cs typeface="Calibri"/>
                <a:hlinkClick r:id="rId2"/>
              </a:rPr>
              <a:t>Browzine</a:t>
            </a:r>
            <a:endParaRPr lang="en-GB" dirty="0">
              <a:latin typeface="Calibri"/>
              <a:cs typeface="Calibri"/>
            </a:endParaRPr>
          </a:p>
          <a:p>
            <a:pPr marL="457200" indent="-457200">
              <a:buFont typeface="Arial"/>
              <a:buChar char="•"/>
            </a:pPr>
            <a:endParaRPr lang="en-GB" dirty="0">
              <a:latin typeface="Calibri"/>
              <a:cs typeface="Calibri"/>
            </a:endParaRPr>
          </a:p>
          <a:p>
            <a:pPr marL="0" indent="0">
              <a:buNone/>
            </a:pPr>
            <a:endParaRPr lang="en-GB" dirty="0"/>
          </a:p>
        </p:txBody>
      </p:sp>
      <p:pic>
        <p:nvPicPr>
          <p:cNvPr id="5" name="Picture 4">
            <a:extLst>
              <a:ext uri="{FF2B5EF4-FFF2-40B4-BE49-F238E27FC236}">
                <a16:creationId xmlns:a16="http://schemas.microsoft.com/office/drawing/2014/main" id="{7B4CB918-EAF4-4DDF-A1D5-CE8996C585AC}"/>
              </a:ext>
            </a:extLst>
          </p:cNvPr>
          <p:cNvPicPr>
            <a:picLocks noChangeAspect="1"/>
          </p:cNvPicPr>
          <p:nvPr/>
        </p:nvPicPr>
        <p:blipFill rotWithShape="1">
          <a:blip r:embed="rId3"/>
          <a:srcRect l="490" t="11721" r="585" b="6237"/>
          <a:stretch/>
        </p:blipFill>
        <p:spPr>
          <a:xfrm>
            <a:off x="4033685" y="1511709"/>
            <a:ext cx="8012204" cy="4429936"/>
          </a:xfrm>
          <a:prstGeom prst="rect">
            <a:avLst/>
          </a:prstGeom>
        </p:spPr>
      </p:pic>
    </p:spTree>
    <p:extLst>
      <p:ext uri="{BB962C8B-B14F-4D97-AF65-F5344CB8AC3E}">
        <p14:creationId xmlns:p14="http://schemas.microsoft.com/office/powerpoint/2010/main" val="104217682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B30B8157-AA27-4DB7-9471-E83C3FA7B1C2}"/>
              </a:ext>
            </a:extLst>
          </p:cNvPr>
          <p:cNvSpPr>
            <a:spLocks noGrp="1"/>
          </p:cNvSpPr>
          <p:nvPr>
            <p:ph type="body" idx="1"/>
          </p:nvPr>
        </p:nvSpPr>
        <p:spPr/>
        <p:txBody>
          <a:bodyPr/>
          <a:lstStyle/>
          <a:p>
            <a:r>
              <a:rPr lang="en-GB" dirty="0"/>
              <a:t>Access through a Library Search</a:t>
            </a:r>
          </a:p>
        </p:txBody>
      </p:sp>
      <p:sp>
        <p:nvSpPr>
          <p:cNvPr id="3" name="Content Placeholder 2">
            <a:extLst>
              <a:ext uri="{FF2B5EF4-FFF2-40B4-BE49-F238E27FC236}">
                <a16:creationId xmlns:a16="http://schemas.microsoft.com/office/drawing/2014/main" id="{EED23210-B6FB-4F9F-A5BC-A4660CF0FA76}"/>
              </a:ext>
            </a:extLst>
          </p:cNvPr>
          <p:cNvSpPr>
            <a:spLocks noGrp="1"/>
          </p:cNvSpPr>
          <p:nvPr>
            <p:ph sz="half" idx="2"/>
          </p:nvPr>
        </p:nvSpPr>
        <p:spPr/>
        <p:txBody>
          <a:bodyPr>
            <a:normAutofit fontScale="92500"/>
          </a:bodyPr>
          <a:lstStyle/>
          <a:p>
            <a:r>
              <a:rPr lang="en-GB" dirty="0"/>
              <a:t>When you use the Library search you will automatically pick up articles held in the Academic Databases</a:t>
            </a:r>
          </a:p>
          <a:p>
            <a:r>
              <a:rPr lang="en-GB" dirty="0"/>
              <a:t>These cover ALL subject areas so you may find you have an unmanageable number of results</a:t>
            </a:r>
          </a:p>
          <a:p>
            <a:r>
              <a:rPr lang="en-GB" dirty="0"/>
              <a:t>Some of the more specialist or technical databases are not compatible with the Library Search</a:t>
            </a:r>
          </a:p>
        </p:txBody>
      </p:sp>
      <p:sp>
        <p:nvSpPr>
          <p:cNvPr id="4" name="Text Placeholder 3">
            <a:extLst>
              <a:ext uri="{FF2B5EF4-FFF2-40B4-BE49-F238E27FC236}">
                <a16:creationId xmlns:a16="http://schemas.microsoft.com/office/drawing/2014/main" id="{A317F975-21BA-4B94-9605-C2AF28FF3451}"/>
              </a:ext>
            </a:extLst>
          </p:cNvPr>
          <p:cNvSpPr>
            <a:spLocks noGrp="1"/>
          </p:cNvSpPr>
          <p:nvPr>
            <p:ph type="body" sz="quarter" idx="3"/>
          </p:nvPr>
        </p:nvSpPr>
        <p:spPr/>
        <p:txBody>
          <a:bodyPr/>
          <a:lstStyle/>
          <a:p>
            <a:r>
              <a:rPr lang="en-GB" dirty="0"/>
              <a:t>Or go to the Database Search link</a:t>
            </a:r>
          </a:p>
        </p:txBody>
      </p:sp>
      <p:sp>
        <p:nvSpPr>
          <p:cNvPr id="5" name="Content Placeholder 4">
            <a:extLst>
              <a:ext uri="{FF2B5EF4-FFF2-40B4-BE49-F238E27FC236}">
                <a16:creationId xmlns:a16="http://schemas.microsoft.com/office/drawing/2014/main" id="{94EF9FA2-C282-42C1-9FBF-EC442A07E419}"/>
              </a:ext>
            </a:extLst>
          </p:cNvPr>
          <p:cNvSpPr>
            <a:spLocks noGrp="1"/>
          </p:cNvSpPr>
          <p:nvPr>
            <p:ph sz="quarter" idx="4"/>
          </p:nvPr>
        </p:nvSpPr>
        <p:spPr/>
        <p:txBody>
          <a:bodyPr>
            <a:normAutofit fontScale="92500"/>
          </a:bodyPr>
          <a:lstStyle/>
          <a:p>
            <a:r>
              <a:rPr lang="en-GB" dirty="0"/>
              <a:t>Alternatively you can search directly within a particular database by going to Database Search </a:t>
            </a:r>
          </a:p>
          <a:p>
            <a:r>
              <a:rPr lang="en-GB" dirty="0"/>
              <a:t>This may be a better option if you’re finding many of the articles in your search are not relevant to you</a:t>
            </a:r>
          </a:p>
          <a:p>
            <a:r>
              <a:rPr lang="en-GB" dirty="0"/>
              <a:t>Databases not compatible include BoB, Digital Theatre+, MarketLine, Digimap, Construction Information Service… and more</a:t>
            </a:r>
          </a:p>
        </p:txBody>
      </p:sp>
      <p:sp>
        <p:nvSpPr>
          <p:cNvPr id="6" name="Title 5">
            <a:extLst>
              <a:ext uri="{FF2B5EF4-FFF2-40B4-BE49-F238E27FC236}">
                <a16:creationId xmlns:a16="http://schemas.microsoft.com/office/drawing/2014/main" id="{5F8FE7DC-F638-4338-835E-F269354F001D}"/>
              </a:ext>
            </a:extLst>
          </p:cNvPr>
          <p:cNvSpPr>
            <a:spLocks noGrp="1"/>
          </p:cNvSpPr>
          <p:nvPr>
            <p:ph type="title"/>
          </p:nvPr>
        </p:nvSpPr>
        <p:spPr/>
        <p:txBody>
          <a:bodyPr/>
          <a:lstStyle/>
          <a:p>
            <a:r>
              <a:rPr lang="en-GB" dirty="0">
                <a:latin typeface="Calibri" panose="020F0502020204030204" pitchFamily="34" charset="0"/>
                <a:cs typeface="Calibri" panose="020F0502020204030204" pitchFamily="34" charset="0"/>
              </a:rPr>
              <a:t>Searching the Academic Databases</a:t>
            </a:r>
          </a:p>
        </p:txBody>
      </p:sp>
    </p:spTree>
    <p:extLst>
      <p:ext uri="{BB962C8B-B14F-4D97-AF65-F5344CB8AC3E}">
        <p14:creationId xmlns:p14="http://schemas.microsoft.com/office/powerpoint/2010/main" val="255861630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ext Placeholder 1">
            <a:extLst>
              <a:ext uri="{FF2B5EF4-FFF2-40B4-BE49-F238E27FC236}">
                <a16:creationId xmlns:a16="http://schemas.microsoft.com/office/drawing/2014/main" id="{D92420CA-AEE8-4CA8-AB01-42C508CC15D8}"/>
              </a:ext>
            </a:extLst>
          </p:cNvPr>
          <p:cNvSpPr>
            <a:spLocks noGrp="1"/>
          </p:cNvSpPr>
          <p:nvPr>
            <p:ph type="body" idx="1"/>
          </p:nvPr>
        </p:nvSpPr>
        <p:spPr>
          <a:xfrm>
            <a:off x="696514" y="1592263"/>
            <a:ext cx="5253297" cy="494722"/>
          </a:xfrm>
        </p:spPr>
        <p:txBody>
          <a:bodyPr/>
          <a:lstStyle/>
          <a:p>
            <a:r>
              <a:rPr lang="en-US" dirty="0"/>
              <a:t>From </a:t>
            </a:r>
            <a:r>
              <a:rPr lang="en-US" dirty="0">
                <a:hlinkClick r:id="rId2"/>
              </a:rPr>
              <a:t>Database Search</a:t>
            </a:r>
            <a:endParaRPr lang="en-US" dirty="0"/>
          </a:p>
        </p:txBody>
      </p:sp>
      <p:pic>
        <p:nvPicPr>
          <p:cNvPr id="6" name="Picture Placeholder 5">
            <a:extLst>
              <a:ext uri="{FF2B5EF4-FFF2-40B4-BE49-F238E27FC236}">
                <a16:creationId xmlns:a16="http://schemas.microsoft.com/office/drawing/2014/main" id="{13AAEFD4-E29F-4600-A548-9E5BA8CC00A0}"/>
              </a:ext>
            </a:extLst>
          </p:cNvPr>
          <p:cNvPicPr>
            <a:picLocks noGrp="1" noChangeAspect="1"/>
          </p:cNvPicPr>
          <p:nvPr>
            <p:ph sz="half" idx="2"/>
          </p:nvPr>
        </p:nvPicPr>
        <p:blipFill rotWithShape="1">
          <a:blip r:embed="rId3"/>
          <a:srcRect l="1" t="11343" r="1839" b="7050"/>
          <a:stretch/>
        </p:blipFill>
        <p:spPr>
          <a:xfrm>
            <a:off x="709077" y="2410042"/>
            <a:ext cx="5146034" cy="2855696"/>
          </a:xfrm>
          <a:noFill/>
        </p:spPr>
      </p:pic>
      <p:sp>
        <p:nvSpPr>
          <p:cNvPr id="13" name="Text Placeholder 3">
            <a:extLst>
              <a:ext uri="{FF2B5EF4-FFF2-40B4-BE49-F238E27FC236}">
                <a16:creationId xmlns:a16="http://schemas.microsoft.com/office/drawing/2014/main" id="{E6DBA38F-0090-4BE9-8A9B-DA8852FFFBF7}"/>
              </a:ext>
            </a:extLst>
          </p:cNvPr>
          <p:cNvSpPr>
            <a:spLocks noGrp="1"/>
          </p:cNvSpPr>
          <p:nvPr>
            <p:ph type="body" sz="quarter" idx="3"/>
          </p:nvPr>
        </p:nvSpPr>
        <p:spPr>
          <a:xfrm>
            <a:off x="6916740" y="1573881"/>
            <a:ext cx="5275260" cy="513104"/>
          </a:xfrm>
        </p:spPr>
        <p:txBody>
          <a:bodyPr/>
          <a:lstStyle/>
          <a:p>
            <a:r>
              <a:rPr lang="en-US" dirty="0"/>
              <a:t>Examples of resources</a:t>
            </a:r>
          </a:p>
        </p:txBody>
      </p:sp>
      <p:sp>
        <p:nvSpPr>
          <p:cNvPr id="2" name="Content Placeholder 1">
            <a:extLst>
              <a:ext uri="{FF2B5EF4-FFF2-40B4-BE49-F238E27FC236}">
                <a16:creationId xmlns:a16="http://schemas.microsoft.com/office/drawing/2014/main" id="{CE119CEF-03E0-410C-8B3B-137DE0DA4C8E}"/>
              </a:ext>
            </a:extLst>
          </p:cNvPr>
          <p:cNvSpPr>
            <a:spLocks noGrp="1"/>
          </p:cNvSpPr>
          <p:nvPr>
            <p:ph sz="quarter" idx="4"/>
          </p:nvPr>
        </p:nvSpPr>
        <p:spPr>
          <a:xfrm>
            <a:off x="6916738" y="2201230"/>
            <a:ext cx="5275262" cy="4060483"/>
          </a:xfrm>
        </p:spPr>
        <p:txBody>
          <a:bodyPr>
            <a:normAutofit/>
          </a:bodyPr>
          <a:lstStyle/>
          <a:p>
            <a:r>
              <a:rPr lang="en-GB" sz="2200" dirty="0"/>
              <a:t>E-book collections</a:t>
            </a:r>
          </a:p>
          <a:p>
            <a:r>
              <a:rPr lang="en-GB" sz="2200" dirty="0"/>
              <a:t>Academic journals</a:t>
            </a:r>
          </a:p>
          <a:p>
            <a:r>
              <a:rPr lang="en-GB" sz="2200" dirty="0"/>
              <a:t>Specialist databases</a:t>
            </a:r>
          </a:p>
          <a:p>
            <a:r>
              <a:rPr lang="en-GB" sz="2200" dirty="0"/>
              <a:t>Newspaper database</a:t>
            </a:r>
          </a:p>
          <a:p>
            <a:r>
              <a:rPr lang="en-GB" sz="2200" dirty="0"/>
              <a:t>Academic video resources</a:t>
            </a:r>
          </a:p>
          <a:p>
            <a:r>
              <a:rPr lang="en-GB" sz="2200" dirty="0"/>
              <a:t>Image database</a:t>
            </a:r>
          </a:p>
          <a:p>
            <a:r>
              <a:rPr lang="en-GB" sz="2200" dirty="0"/>
              <a:t>TV, film, radio resources</a:t>
            </a:r>
          </a:p>
          <a:p>
            <a:r>
              <a:rPr lang="en-GB" sz="2200" dirty="0"/>
              <a:t>Dissertations</a:t>
            </a:r>
          </a:p>
          <a:p>
            <a:r>
              <a:rPr lang="en-GB" sz="2200" dirty="0"/>
              <a:t>Theatre and music databases</a:t>
            </a:r>
          </a:p>
          <a:p>
            <a:endParaRPr lang="en-GB" sz="2200" dirty="0"/>
          </a:p>
        </p:txBody>
      </p:sp>
      <p:sp>
        <p:nvSpPr>
          <p:cNvPr id="3" name="Title 2">
            <a:extLst>
              <a:ext uri="{FF2B5EF4-FFF2-40B4-BE49-F238E27FC236}">
                <a16:creationId xmlns:a16="http://schemas.microsoft.com/office/drawing/2014/main" id="{6D940B5C-BFBC-41CC-A8F5-9904EDC6C699}"/>
              </a:ext>
            </a:extLst>
          </p:cNvPr>
          <p:cNvSpPr>
            <a:spLocks noGrp="1"/>
          </p:cNvSpPr>
          <p:nvPr>
            <p:ph type="title"/>
          </p:nvPr>
        </p:nvSpPr>
        <p:spPr>
          <a:xfrm>
            <a:off x="698242" y="265291"/>
            <a:ext cx="10795518" cy="1003916"/>
          </a:xfrm>
        </p:spPr>
        <p:txBody>
          <a:bodyPr anchor="b">
            <a:normAutofit/>
          </a:bodyPr>
          <a:lstStyle/>
          <a:p>
            <a:r>
              <a:rPr lang="en-GB" dirty="0">
                <a:latin typeface="Calibri" panose="020F0502020204030204" pitchFamily="34" charset="0"/>
                <a:cs typeface="Calibri" panose="020F0502020204030204" pitchFamily="34" charset="0"/>
              </a:rPr>
              <a:t>Types of database collections</a:t>
            </a:r>
          </a:p>
        </p:txBody>
      </p:sp>
    </p:spTree>
    <p:extLst>
      <p:ext uri="{BB962C8B-B14F-4D97-AF65-F5344CB8AC3E}">
        <p14:creationId xmlns:p14="http://schemas.microsoft.com/office/powerpoint/2010/main" val="393586765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905212-9F45-42B4-893F-957ED2BA3A82}"/>
              </a:ext>
            </a:extLst>
          </p:cNvPr>
          <p:cNvSpPr>
            <a:spLocks noGrp="1"/>
          </p:cNvSpPr>
          <p:nvPr>
            <p:ph type="title"/>
          </p:nvPr>
        </p:nvSpPr>
        <p:spPr/>
        <p:txBody>
          <a:bodyPr/>
          <a:lstStyle/>
          <a:p>
            <a:r>
              <a:rPr lang="en-GB" dirty="0">
                <a:latin typeface="Calibri" panose="020F0502020204030204" pitchFamily="34" charset="0"/>
                <a:cs typeface="Calibri" panose="020F0502020204030204" pitchFamily="34" charset="0"/>
              </a:rPr>
              <a:t>Some useful databases</a:t>
            </a:r>
          </a:p>
        </p:txBody>
      </p:sp>
      <p:sp>
        <p:nvSpPr>
          <p:cNvPr id="3" name="Content Placeholder 2">
            <a:extLst>
              <a:ext uri="{FF2B5EF4-FFF2-40B4-BE49-F238E27FC236}">
                <a16:creationId xmlns:a16="http://schemas.microsoft.com/office/drawing/2014/main" id="{8A145972-057E-46E5-B5FF-E717A1350ED2}"/>
              </a:ext>
            </a:extLst>
          </p:cNvPr>
          <p:cNvSpPr>
            <a:spLocks noGrp="1"/>
          </p:cNvSpPr>
          <p:nvPr>
            <p:ph sz="quarter" idx="10"/>
          </p:nvPr>
        </p:nvSpPr>
        <p:spPr/>
        <p:txBody>
          <a:bodyPr>
            <a:normAutofit lnSpcReduction="10000"/>
          </a:bodyPr>
          <a:lstStyle/>
          <a:p>
            <a:r>
              <a:rPr lang="en-GB" sz="2400" b="1" dirty="0">
                <a:solidFill>
                  <a:srgbClr val="3A3A3A"/>
                </a:solidFill>
                <a:hlinkClick r:id="rId2"/>
              </a:rPr>
              <a:t>IHS Markit</a:t>
            </a:r>
            <a:endParaRPr lang="en-GB" sz="2400" b="1" i="0" dirty="0">
              <a:solidFill>
                <a:srgbClr val="3A3A3A"/>
              </a:solidFill>
              <a:effectLst/>
            </a:endParaRPr>
          </a:p>
          <a:p>
            <a:pPr marL="0" indent="0">
              <a:buNone/>
            </a:pPr>
            <a:r>
              <a:rPr lang="en-GB" sz="2400" dirty="0">
                <a:solidFill>
                  <a:srgbClr val="3A3A3A"/>
                </a:solidFill>
              </a:rPr>
              <a:t>This database contains the Construction Information Service (CIS) which contains, news, British Standards, articles, access to the Architects’ Journal, legislation, BIM</a:t>
            </a:r>
          </a:p>
          <a:p>
            <a:r>
              <a:rPr lang="en-GB" sz="2400" b="1" dirty="0">
                <a:solidFill>
                  <a:srgbClr val="3A3A3A"/>
                </a:solidFill>
                <a:hlinkClick r:id="rId3"/>
              </a:rPr>
              <a:t>Proquest Central</a:t>
            </a:r>
            <a:endParaRPr lang="en-GB" sz="2400" b="1" dirty="0">
              <a:solidFill>
                <a:srgbClr val="3A3A3A"/>
              </a:solidFill>
            </a:endParaRPr>
          </a:p>
          <a:p>
            <a:pPr marL="0" indent="0">
              <a:buNone/>
            </a:pPr>
            <a:r>
              <a:rPr lang="en-GB" sz="2400" dirty="0">
                <a:solidFill>
                  <a:srgbClr val="3A3A3A"/>
                </a:solidFill>
              </a:rPr>
              <a:t>This is a multidisciplinary database but you can limit it to search just the Engineering database or Environmental Science database</a:t>
            </a:r>
          </a:p>
          <a:p>
            <a:r>
              <a:rPr lang="en-GB" sz="2400" b="1" dirty="0">
                <a:solidFill>
                  <a:srgbClr val="3A3A3A"/>
                </a:solidFill>
                <a:hlinkClick r:id="rId4"/>
              </a:rPr>
              <a:t>Science Direct</a:t>
            </a:r>
            <a:endParaRPr lang="en-GB" sz="2400" b="1" dirty="0">
              <a:solidFill>
                <a:srgbClr val="3A3A3A"/>
              </a:solidFill>
            </a:endParaRPr>
          </a:p>
          <a:p>
            <a:pPr marL="0" indent="0">
              <a:buNone/>
            </a:pPr>
            <a:r>
              <a:rPr lang="en-GB" sz="2400" dirty="0">
                <a:solidFill>
                  <a:srgbClr val="2E2E2E"/>
                </a:solidFill>
              </a:rPr>
              <a:t>This database has a l</a:t>
            </a:r>
            <a:r>
              <a:rPr lang="en-GB" sz="2400" b="0" i="0" dirty="0">
                <a:solidFill>
                  <a:srgbClr val="2E2E2E"/>
                </a:solidFill>
                <a:effectLst/>
              </a:rPr>
              <a:t>arge collection of Physical Sciences and Engineering publications</a:t>
            </a:r>
            <a:endParaRPr lang="en-GB" sz="2400" b="1" dirty="0">
              <a:solidFill>
                <a:srgbClr val="3A3A3A"/>
              </a:solidFill>
            </a:endParaRPr>
          </a:p>
          <a:p>
            <a:r>
              <a:rPr lang="en-GB" sz="2400" b="1" dirty="0">
                <a:solidFill>
                  <a:srgbClr val="3A3A3A"/>
                </a:solidFill>
                <a:hlinkClick r:id="rId5"/>
              </a:rPr>
              <a:t>MarketLine Advantage</a:t>
            </a:r>
            <a:endParaRPr lang="en-GB" sz="2400" b="1" dirty="0">
              <a:solidFill>
                <a:srgbClr val="3A3A3A"/>
              </a:solidFill>
            </a:endParaRPr>
          </a:p>
          <a:p>
            <a:pPr marL="0" indent="0">
              <a:buNone/>
            </a:pPr>
            <a:r>
              <a:rPr lang="en-GB" sz="2400" dirty="0">
                <a:solidFill>
                  <a:srgbClr val="3A3A3A"/>
                </a:solidFill>
              </a:rPr>
              <a:t>This database provides c</a:t>
            </a:r>
            <a:r>
              <a:rPr lang="en-GB" sz="2400" b="0" i="0" dirty="0">
                <a:solidFill>
                  <a:srgbClr val="3A3A3A"/>
                </a:solidFill>
                <a:effectLst/>
              </a:rPr>
              <a:t>ompany reports, industry profiles, country and city reports.  </a:t>
            </a:r>
            <a:r>
              <a:rPr lang="en-GB" sz="2400" dirty="0">
                <a:solidFill>
                  <a:srgbClr val="3A3A3A"/>
                </a:solidFill>
              </a:rPr>
              <a:t>It also has extensive</a:t>
            </a:r>
            <a:r>
              <a:rPr lang="en-GB" sz="2400" b="0" i="0" dirty="0">
                <a:solidFill>
                  <a:srgbClr val="3A3A3A"/>
                </a:solidFill>
                <a:effectLst/>
              </a:rPr>
              <a:t> statistical data, analysis, and case studies.</a:t>
            </a:r>
            <a:endParaRPr lang="en-GB" sz="2400" b="1" dirty="0">
              <a:solidFill>
                <a:srgbClr val="3A3A3A"/>
              </a:solidFill>
            </a:endParaRPr>
          </a:p>
          <a:p>
            <a:pPr marL="0" indent="0">
              <a:buNone/>
            </a:pPr>
            <a:endParaRPr lang="en-GB" sz="1800" b="1" dirty="0">
              <a:solidFill>
                <a:srgbClr val="3A3A3A"/>
              </a:solidFill>
            </a:endParaRPr>
          </a:p>
        </p:txBody>
      </p:sp>
    </p:spTree>
    <p:extLst>
      <p:ext uri="{BB962C8B-B14F-4D97-AF65-F5344CB8AC3E}">
        <p14:creationId xmlns:p14="http://schemas.microsoft.com/office/powerpoint/2010/main" val="408349316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FE932674-C04C-426D-A369-F027907ECDB7}"/>
              </a:ext>
            </a:extLst>
          </p:cNvPr>
          <p:cNvSpPr>
            <a:spLocks noGrp="1"/>
          </p:cNvSpPr>
          <p:nvPr>
            <p:ph type="body" idx="1"/>
          </p:nvPr>
        </p:nvSpPr>
        <p:spPr/>
        <p:txBody>
          <a:bodyPr/>
          <a:lstStyle/>
          <a:p>
            <a:r>
              <a:rPr lang="en-GB" dirty="0"/>
              <a:t>Box of Broadcasts </a:t>
            </a:r>
            <a:r>
              <a:rPr lang="en-GB" dirty="0">
                <a:hlinkClick r:id="rId2"/>
              </a:rPr>
              <a:t>(BoB)</a:t>
            </a:r>
            <a:endParaRPr lang="en-GB" dirty="0"/>
          </a:p>
        </p:txBody>
      </p:sp>
      <p:sp>
        <p:nvSpPr>
          <p:cNvPr id="3" name="Content Placeholder 2">
            <a:extLst>
              <a:ext uri="{FF2B5EF4-FFF2-40B4-BE49-F238E27FC236}">
                <a16:creationId xmlns:a16="http://schemas.microsoft.com/office/drawing/2014/main" id="{6BCAF727-8A23-474A-AF53-57681AB5722B}"/>
              </a:ext>
            </a:extLst>
          </p:cNvPr>
          <p:cNvSpPr>
            <a:spLocks noGrp="1"/>
          </p:cNvSpPr>
          <p:nvPr>
            <p:ph sz="half" idx="2"/>
          </p:nvPr>
        </p:nvSpPr>
        <p:spPr/>
        <p:txBody>
          <a:bodyPr>
            <a:normAutofit/>
          </a:bodyPr>
          <a:lstStyle/>
          <a:p>
            <a:r>
              <a:rPr lang="en-GB" sz="2400" b="0" i="0" dirty="0">
                <a:solidFill>
                  <a:srgbClr val="3A3A3A"/>
                </a:solidFill>
                <a:effectLst/>
              </a:rPr>
              <a:t>BoB is Learning on Screen’s on demand TV and radio service for education. </a:t>
            </a:r>
          </a:p>
          <a:p>
            <a:r>
              <a:rPr lang="en-GB" sz="2400" dirty="0"/>
              <a:t>Create your own account with your UWTDS details</a:t>
            </a:r>
          </a:p>
          <a:p>
            <a:r>
              <a:rPr lang="en-GB" sz="2400" dirty="0"/>
              <a:t>Request programmes to be recorded either via the guide or search box</a:t>
            </a:r>
          </a:p>
          <a:p>
            <a:r>
              <a:rPr lang="en-GB" sz="2400" dirty="0"/>
              <a:t>Create playlists of your programmes or search for public playlists through the search box</a:t>
            </a:r>
          </a:p>
          <a:p>
            <a:r>
              <a:rPr lang="en-GB" sz="2400" dirty="0"/>
              <a:t>Create clips with your recordings</a:t>
            </a:r>
          </a:p>
        </p:txBody>
      </p:sp>
      <p:sp>
        <p:nvSpPr>
          <p:cNvPr id="4" name="Text Placeholder 3">
            <a:extLst>
              <a:ext uri="{FF2B5EF4-FFF2-40B4-BE49-F238E27FC236}">
                <a16:creationId xmlns:a16="http://schemas.microsoft.com/office/drawing/2014/main" id="{2B32B725-E498-4348-A570-07D94B632121}"/>
              </a:ext>
            </a:extLst>
          </p:cNvPr>
          <p:cNvSpPr>
            <a:spLocks noGrp="1"/>
          </p:cNvSpPr>
          <p:nvPr>
            <p:ph type="body" sz="quarter" idx="3"/>
          </p:nvPr>
        </p:nvSpPr>
        <p:spPr/>
        <p:txBody>
          <a:bodyPr/>
          <a:lstStyle/>
          <a:p>
            <a:r>
              <a:rPr lang="en-GB" dirty="0">
                <a:hlinkClick r:id="rId3"/>
              </a:rPr>
              <a:t>Academic Video Online</a:t>
            </a:r>
            <a:endParaRPr lang="en-GB" dirty="0"/>
          </a:p>
        </p:txBody>
      </p:sp>
      <p:sp>
        <p:nvSpPr>
          <p:cNvPr id="5" name="Content Placeholder 4">
            <a:extLst>
              <a:ext uri="{FF2B5EF4-FFF2-40B4-BE49-F238E27FC236}">
                <a16:creationId xmlns:a16="http://schemas.microsoft.com/office/drawing/2014/main" id="{F412EB65-6B1F-4032-ADCF-CFD5B3CD55E5}"/>
              </a:ext>
            </a:extLst>
          </p:cNvPr>
          <p:cNvSpPr>
            <a:spLocks noGrp="1"/>
          </p:cNvSpPr>
          <p:nvPr>
            <p:ph sz="quarter" idx="4"/>
          </p:nvPr>
        </p:nvSpPr>
        <p:spPr/>
        <p:txBody>
          <a:bodyPr>
            <a:normAutofit lnSpcReduction="10000"/>
          </a:bodyPr>
          <a:lstStyle/>
          <a:p>
            <a:r>
              <a:rPr lang="en-GB" sz="2400" b="0" i="0" dirty="0">
                <a:solidFill>
                  <a:srgbClr val="000000"/>
                </a:solidFill>
                <a:effectLst/>
                <a:latin typeface="Calibri Light" panose="020F0302020204030204" pitchFamily="34" charset="0"/>
                <a:cs typeface="Calibri Light" panose="020F0302020204030204" pitchFamily="34" charset="0"/>
              </a:rPr>
              <a:t>Is a multidisciplinary video subscription that includes documentaries, interviews, feature films, performances, news programs, and demonstrations</a:t>
            </a:r>
          </a:p>
          <a:p>
            <a:r>
              <a:rPr lang="en-GB" sz="2400" dirty="0">
                <a:solidFill>
                  <a:srgbClr val="000000"/>
                </a:solidFill>
                <a:latin typeface="Calibri Light" panose="020F0302020204030204" pitchFamily="34" charset="0"/>
                <a:cs typeface="Calibri Light" panose="020F0302020204030204" pitchFamily="34" charset="0"/>
              </a:rPr>
              <a:t>Search for videos using the search box</a:t>
            </a:r>
          </a:p>
          <a:p>
            <a:r>
              <a:rPr lang="en-GB" sz="2400" dirty="0">
                <a:solidFill>
                  <a:srgbClr val="000000"/>
                </a:solidFill>
                <a:latin typeface="Calibri Light" panose="020F0302020204030204" pitchFamily="34" charset="0"/>
                <a:cs typeface="Calibri Light" panose="020F0302020204030204" pitchFamily="34" charset="0"/>
              </a:rPr>
              <a:t>Filter your results by subject, person, content type, release date</a:t>
            </a:r>
          </a:p>
          <a:p>
            <a:r>
              <a:rPr lang="en-GB" sz="2400" dirty="0">
                <a:solidFill>
                  <a:srgbClr val="000000"/>
                </a:solidFill>
                <a:latin typeface="Calibri Light" panose="020F0302020204030204" pitchFamily="34" charset="0"/>
                <a:cs typeface="Calibri Light" panose="020F0302020204030204" pitchFamily="34" charset="0"/>
              </a:rPr>
              <a:t>View transcripts, details, and export citations to RefWorks</a:t>
            </a:r>
          </a:p>
          <a:p>
            <a:r>
              <a:rPr lang="en-GB" sz="2400" dirty="0">
                <a:solidFill>
                  <a:srgbClr val="000000"/>
                </a:solidFill>
                <a:latin typeface="Calibri Light" panose="020F0302020204030204" pitchFamily="34" charset="0"/>
                <a:cs typeface="Calibri Light" panose="020F0302020204030204" pitchFamily="34" charset="0"/>
              </a:rPr>
              <a:t>Create clips of the videos or view previously created clips</a:t>
            </a:r>
            <a:endParaRPr lang="en-GB" sz="2400" dirty="0">
              <a:latin typeface="Calibri Light" panose="020F0302020204030204" pitchFamily="34" charset="0"/>
              <a:cs typeface="Calibri Light" panose="020F0302020204030204" pitchFamily="34" charset="0"/>
            </a:endParaRPr>
          </a:p>
        </p:txBody>
      </p:sp>
      <p:sp>
        <p:nvSpPr>
          <p:cNvPr id="6" name="Title 5">
            <a:extLst>
              <a:ext uri="{FF2B5EF4-FFF2-40B4-BE49-F238E27FC236}">
                <a16:creationId xmlns:a16="http://schemas.microsoft.com/office/drawing/2014/main" id="{03663403-CA27-4C34-B19E-9BDFCA6767E8}"/>
              </a:ext>
            </a:extLst>
          </p:cNvPr>
          <p:cNvSpPr>
            <a:spLocks noGrp="1"/>
          </p:cNvSpPr>
          <p:nvPr>
            <p:ph type="title"/>
          </p:nvPr>
        </p:nvSpPr>
        <p:spPr/>
        <p:txBody>
          <a:bodyPr/>
          <a:lstStyle/>
          <a:p>
            <a:r>
              <a:rPr lang="en-GB" dirty="0">
                <a:latin typeface="Calibri" panose="020F0502020204030204" pitchFamily="34" charset="0"/>
                <a:cs typeface="Calibri" panose="020F0502020204030204" pitchFamily="34" charset="0"/>
              </a:rPr>
              <a:t>Using video resources </a:t>
            </a:r>
          </a:p>
        </p:txBody>
      </p:sp>
    </p:spTree>
    <p:extLst>
      <p:ext uri="{BB962C8B-B14F-4D97-AF65-F5344CB8AC3E}">
        <p14:creationId xmlns:p14="http://schemas.microsoft.com/office/powerpoint/2010/main" val="180375050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Content Placeholder 1">
            <a:extLst>
              <a:ext uri="{FF2B5EF4-FFF2-40B4-BE49-F238E27FC236}">
                <a16:creationId xmlns:a16="http://schemas.microsoft.com/office/drawing/2014/main" id="{F615B06C-42C3-4DC0-8667-25F2F56D5CF2}"/>
              </a:ext>
            </a:extLst>
          </p:cNvPr>
          <p:cNvSpPr>
            <a:spLocks noGrp="1"/>
          </p:cNvSpPr>
          <p:nvPr>
            <p:ph sz="half" idx="1"/>
          </p:nvPr>
        </p:nvSpPr>
        <p:spPr>
          <a:xfrm>
            <a:off x="718457" y="1600201"/>
            <a:ext cx="5233081" cy="4565650"/>
          </a:xfrm>
        </p:spPr>
        <p:txBody>
          <a:bodyPr>
            <a:normAutofit lnSpcReduction="10000"/>
          </a:bodyPr>
          <a:lstStyle/>
          <a:p>
            <a:pPr marL="0" indent="0">
              <a:buNone/>
            </a:pPr>
            <a:r>
              <a:rPr lang="en-US" dirty="0"/>
              <a:t>Click on the ebooks link in Database Search</a:t>
            </a:r>
          </a:p>
          <a:p>
            <a:pPr marL="0" indent="0">
              <a:buNone/>
            </a:pPr>
            <a:endParaRPr lang="en-US" dirty="0"/>
          </a:p>
          <a:p>
            <a:r>
              <a:rPr lang="en-US" dirty="0"/>
              <a:t>Taylor &amp; Francis </a:t>
            </a:r>
          </a:p>
          <a:p>
            <a:r>
              <a:rPr lang="en-US" dirty="0"/>
              <a:t>Ebook Central</a:t>
            </a:r>
          </a:p>
          <a:p>
            <a:r>
              <a:rPr lang="en-US" dirty="0" err="1"/>
              <a:t>VLeBooks</a:t>
            </a:r>
            <a:endParaRPr lang="en-US" dirty="0"/>
          </a:p>
          <a:p>
            <a:pPr marL="0" indent="0">
              <a:buNone/>
            </a:pPr>
            <a:endParaRPr lang="en-US" dirty="0"/>
          </a:p>
          <a:p>
            <a:pPr marL="0" indent="0">
              <a:buNone/>
            </a:pPr>
            <a:r>
              <a:rPr lang="en-US" dirty="0"/>
              <a:t>Make sure to limit to content you have access to do not include content which is preview only </a:t>
            </a:r>
          </a:p>
        </p:txBody>
      </p:sp>
      <p:sp>
        <p:nvSpPr>
          <p:cNvPr id="3" name="Title 2">
            <a:extLst>
              <a:ext uri="{FF2B5EF4-FFF2-40B4-BE49-F238E27FC236}">
                <a16:creationId xmlns:a16="http://schemas.microsoft.com/office/drawing/2014/main" id="{DA1B2F3C-C3A5-4E1B-A5C7-7335A632CA2F}"/>
              </a:ext>
            </a:extLst>
          </p:cNvPr>
          <p:cNvSpPr>
            <a:spLocks noGrp="1"/>
          </p:cNvSpPr>
          <p:nvPr>
            <p:ph type="title"/>
          </p:nvPr>
        </p:nvSpPr>
        <p:spPr>
          <a:xfrm>
            <a:off x="718456" y="262866"/>
            <a:ext cx="10795518" cy="1003916"/>
          </a:xfrm>
        </p:spPr>
        <p:txBody>
          <a:bodyPr anchor="b">
            <a:normAutofit/>
          </a:bodyPr>
          <a:lstStyle/>
          <a:p>
            <a:r>
              <a:rPr lang="en-GB" dirty="0">
                <a:latin typeface="Calibri" panose="020F0502020204030204" pitchFamily="34" charset="0"/>
                <a:cs typeface="Calibri" panose="020F0502020204030204" pitchFamily="34" charset="0"/>
              </a:rPr>
              <a:t>Search for ebooks via Database Search</a:t>
            </a:r>
          </a:p>
        </p:txBody>
      </p:sp>
      <p:pic>
        <p:nvPicPr>
          <p:cNvPr id="6" name="Content Placeholder 5">
            <a:extLst>
              <a:ext uri="{FF2B5EF4-FFF2-40B4-BE49-F238E27FC236}">
                <a16:creationId xmlns:a16="http://schemas.microsoft.com/office/drawing/2014/main" id="{D77BEF56-9DC1-478B-838D-8C109FFBF8D3}"/>
              </a:ext>
            </a:extLst>
          </p:cNvPr>
          <p:cNvPicPr>
            <a:picLocks noGrp="1" noChangeAspect="1"/>
          </p:cNvPicPr>
          <p:nvPr>
            <p:ph type="pic" sz="quarter" idx="13"/>
          </p:nvPr>
        </p:nvPicPr>
        <p:blipFill rotWithShape="1">
          <a:blip r:embed="rId2"/>
          <a:srcRect l="113" t="11291" r="3468" b="5416"/>
          <a:stretch/>
        </p:blipFill>
        <p:spPr>
          <a:xfrm>
            <a:off x="6004354" y="1777181"/>
            <a:ext cx="6010447" cy="3465871"/>
          </a:xfrm>
          <a:noFill/>
        </p:spPr>
      </p:pic>
      <p:sp>
        <p:nvSpPr>
          <p:cNvPr id="2" name="TextBox 1">
            <a:extLst>
              <a:ext uri="{FF2B5EF4-FFF2-40B4-BE49-F238E27FC236}">
                <a16:creationId xmlns:a16="http://schemas.microsoft.com/office/drawing/2014/main" id="{0AB3FEB8-B247-4D7E-BA93-E43CBDCEF4C8}"/>
              </a:ext>
            </a:extLst>
          </p:cNvPr>
          <p:cNvSpPr txBox="1"/>
          <p:nvPr/>
        </p:nvSpPr>
        <p:spPr>
          <a:xfrm>
            <a:off x="6055743" y="5566913"/>
            <a:ext cx="2858219" cy="369332"/>
          </a:xfrm>
          <a:prstGeom prst="rect">
            <a:avLst/>
          </a:prstGeom>
          <a:noFill/>
        </p:spPr>
        <p:txBody>
          <a:bodyPr wrap="square" rtlCol="0">
            <a:spAutoFit/>
          </a:bodyPr>
          <a:lstStyle/>
          <a:p>
            <a:r>
              <a:rPr lang="en-US">
                <a:hlinkClick r:id="rId3"/>
              </a:rPr>
              <a:t>Ebook Search</a:t>
            </a:r>
            <a:endParaRPr lang="en-GB" dirty="0"/>
          </a:p>
        </p:txBody>
      </p:sp>
    </p:spTree>
    <p:extLst>
      <p:ext uri="{BB962C8B-B14F-4D97-AF65-F5344CB8AC3E}">
        <p14:creationId xmlns:p14="http://schemas.microsoft.com/office/powerpoint/2010/main" val="161115436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latin typeface="Calibri" panose="020F0502020204030204" pitchFamily="34" charset="0"/>
                <a:cs typeface="Calibri" panose="020F0502020204030204" pitchFamily="34" charset="0"/>
              </a:rPr>
              <a:t>Open Access </a:t>
            </a:r>
          </a:p>
        </p:txBody>
      </p:sp>
      <p:sp>
        <p:nvSpPr>
          <p:cNvPr id="3" name="Content Placeholder 2"/>
          <p:cNvSpPr>
            <a:spLocks noGrp="1"/>
          </p:cNvSpPr>
          <p:nvPr>
            <p:ph sz="quarter" idx="10"/>
          </p:nvPr>
        </p:nvSpPr>
        <p:spPr/>
        <p:txBody>
          <a:bodyPr/>
          <a:lstStyle/>
          <a:p>
            <a:pPr marL="285750" indent="-285750">
              <a:buFont typeface="Arial" panose="020B0604020202020204" pitchFamily="34" charset="0"/>
              <a:buChar char="•"/>
            </a:pPr>
            <a:r>
              <a:rPr lang="en-GB" dirty="0"/>
              <a:t>Open Access publishing is the provision of unrestricted, free online access to peer reviewed and scholarly research. </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Most UK universities now have a repository which stores and makes freely available the research output of its institution.  This includes theses, journal articles, book chapters, monographs etc.</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UWTSD has a </a:t>
            </a:r>
            <a:r>
              <a:rPr lang="en-GB" dirty="0">
                <a:hlinkClick r:id="rId2"/>
              </a:rPr>
              <a:t>Research Repository </a:t>
            </a:r>
            <a:r>
              <a:rPr lang="en-GB" dirty="0"/>
              <a:t>and a </a:t>
            </a:r>
            <a:r>
              <a:rPr lang="en-GB" dirty="0">
                <a:hlinkClick r:id="rId3"/>
              </a:rPr>
              <a:t>Research Data Repository</a:t>
            </a:r>
            <a:r>
              <a:rPr lang="en-GB" dirty="0"/>
              <a:t> (deposit your research papers, research data, and thesis in the repository)</a:t>
            </a:r>
          </a:p>
          <a:p>
            <a:endParaRPr lang="en-GB" dirty="0"/>
          </a:p>
        </p:txBody>
      </p:sp>
    </p:spTree>
    <p:extLst>
      <p:ext uri="{BB962C8B-B14F-4D97-AF65-F5344CB8AC3E}">
        <p14:creationId xmlns:p14="http://schemas.microsoft.com/office/powerpoint/2010/main" val="158627275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latin typeface="Calibri" panose="020F0502020204030204" pitchFamily="34" charset="0"/>
                <a:cs typeface="Calibri" panose="020F0502020204030204" pitchFamily="34" charset="0"/>
              </a:rPr>
              <a:t>Open Access sources</a:t>
            </a:r>
          </a:p>
        </p:txBody>
      </p:sp>
      <p:sp>
        <p:nvSpPr>
          <p:cNvPr id="3" name="Content Placeholder 2"/>
          <p:cNvSpPr>
            <a:spLocks noGrp="1"/>
          </p:cNvSpPr>
          <p:nvPr>
            <p:ph sz="quarter" idx="10"/>
          </p:nvPr>
        </p:nvSpPr>
        <p:spPr/>
        <p:txBody>
          <a:bodyPr>
            <a:normAutofit fontScale="55000" lnSpcReduction="20000"/>
          </a:bodyPr>
          <a:lstStyle/>
          <a:p>
            <a:pPr marL="0" indent="0">
              <a:buNone/>
            </a:pPr>
            <a:r>
              <a:rPr lang="en-GB" b="1" dirty="0">
                <a:hlinkClick r:id="rId2"/>
              </a:rPr>
              <a:t>UWTSD Research Repository</a:t>
            </a:r>
            <a:endParaRPr lang="en-GB" b="1" dirty="0"/>
          </a:p>
          <a:p>
            <a:pPr marL="0" indent="0">
              <a:buNone/>
            </a:pPr>
            <a:r>
              <a:rPr lang="en-US" dirty="0"/>
              <a:t>UWTSD Research Repository contains full text research papers, journal articles, book chapters and theses authored by University staff and students, and available to download free of charge </a:t>
            </a:r>
          </a:p>
          <a:p>
            <a:pPr marL="0" indent="0">
              <a:buNone/>
            </a:pPr>
            <a:r>
              <a:rPr lang="en-GB" b="1" dirty="0">
                <a:hlinkClick r:id="rId3"/>
              </a:rPr>
              <a:t>CORE</a:t>
            </a:r>
            <a:endParaRPr lang="en-GB" b="1" dirty="0"/>
          </a:p>
          <a:p>
            <a:pPr marL="0" indent="0">
              <a:buNone/>
            </a:pPr>
            <a:r>
              <a:rPr lang="en-GB" dirty="0"/>
              <a:t>CORE’s mission is to aggregate all open access research outputs from repositories and journals worldwide and make them available to the public. In this way CORE facilitates free unrestricted access to research for all</a:t>
            </a:r>
          </a:p>
          <a:p>
            <a:pPr marL="0" indent="0">
              <a:buNone/>
            </a:pPr>
            <a:r>
              <a:rPr lang="en-GB" b="1" dirty="0">
                <a:hlinkClick r:id="rId4"/>
              </a:rPr>
              <a:t>Digital Commons Network</a:t>
            </a:r>
            <a:endParaRPr lang="en-GB" b="1" dirty="0"/>
          </a:p>
          <a:p>
            <a:pPr marL="0" indent="0">
              <a:buNone/>
            </a:pPr>
            <a:r>
              <a:rPr lang="en-GB" dirty="0"/>
              <a:t>The Digital Commons Network brings together free, full-text scholarly articles from hundreds of universities and colleges worldwide</a:t>
            </a:r>
          </a:p>
          <a:p>
            <a:pPr marL="0" indent="0">
              <a:buNone/>
            </a:pPr>
            <a:r>
              <a:rPr lang="en-GB" b="1" dirty="0">
                <a:hlinkClick r:id="rId5"/>
              </a:rPr>
              <a:t>DOAG</a:t>
            </a:r>
            <a:endParaRPr lang="en-GB" b="1" dirty="0"/>
          </a:p>
          <a:p>
            <a:pPr marL="0" indent="0">
              <a:buNone/>
            </a:pPr>
            <a:r>
              <a:rPr lang="en-GB" dirty="0"/>
              <a:t>The Directory of Open Access Journals</a:t>
            </a:r>
          </a:p>
          <a:p>
            <a:pPr marL="0" indent="0">
              <a:buNone/>
            </a:pPr>
            <a:r>
              <a:rPr lang="en-GB" b="1" dirty="0">
                <a:hlinkClick r:id="rId6"/>
              </a:rPr>
              <a:t>Google Scholar</a:t>
            </a:r>
            <a:endParaRPr lang="en-GB" b="1" dirty="0"/>
          </a:p>
          <a:p>
            <a:pPr marL="0" indent="0">
              <a:buNone/>
            </a:pPr>
            <a:r>
              <a:rPr lang="en-GB" dirty="0"/>
              <a:t>In addition to searching Open WorldCat, you can set Google Scholar to search through all UWTSD </a:t>
            </a:r>
            <a:r>
              <a:rPr lang="en-GB"/>
              <a:t>online resources </a:t>
            </a:r>
            <a:endParaRPr lang="en-GB" dirty="0"/>
          </a:p>
          <a:p>
            <a:pPr marL="0" indent="0">
              <a:buNone/>
            </a:pPr>
            <a:r>
              <a:rPr lang="en-GB" dirty="0"/>
              <a:t>Settings &gt; library links &gt; select ‘UW Trinity Saint David’</a:t>
            </a:r>
          </a:p>
          <a:p>
            <a:pPr marL="0" indent="0">
              <a:buNone/>
            </a:pPr>
            <a:r>
              <a:rPr lang="en-GB" b="1" dirty="0">
                <a:hlinkClick r:id="rId7"/>
              </a:rPr>
              <a:t>Paperity.org</a:t>
            </a:r>
            <a:endParaRPr lang="en-GB" b="1" dirty="0"/>
          </a:p>
          <a:p>
            <a:pPr marL="0" indent="0">
              <a:buNone/>
            </a:pPr>
            <a:r>
              <a:rPr lang="en-GB" dirty="0"/>
              <a:t>‘Paperity is </a:t>
            </a:r>
            <a:r>
              <a:rPr lang="en-GB" i="1" dirty="0"/>
              <a:t>the</a:t>
            </a:r>
            <a:r>
              <a:rPr lang="en-GB" dirty="0"/>
              <a:t> way towards more efficient scholarly communication in all research fields, from Sciences, Technology, Medicine, to Social Sciences, to Humanities and Arts. Our ultimate goal is to aggregate 100% of Open Access literature, published in any place around the world, in any field of research. For latest news, see </a:t>
            </a:r>
            <a:r>
              <a:rPr lang="en-GB" dirty="0">
                <a:hlinkClick r:id="rId8"/>
              </a:rPr>
              <a:t>Paperity Blog</a:t>
            </a:r>
            <a:r>
              <a:rPr lang="en-GB" dirty="0"/>
              <a:t> or follow us on </a:t>
            </a:r>
            <a:r>
              <a:rPr lang="en-GB" dirty="0">
                <a:hlinkClick r:id="rId9"/>
              </a:rPr>
              <a:t>Twitter</a:t>
            </a:r>
            <a:r>
              <a:rPr lang="en-GB" dirty="0"/>
              <a:t> and </a:t>
            </a:r>
            <a:r>
              <a:rPr lang="en-GB" dirty="0">
                <a:hlinkClick r:id="rId10"/>
              </a:rPr>
              <a:t>Facebook</a:t>
            </a:r>
            <a:r>
              <a:rPr lang="en-GB" dirty="0"/>
              <a:t>’</a:t>
            </a:r>
          </a:p>
          <a:p>
            <a:endParaRPr lang="en-GB" dirty="0"/>
          </a:p>
        </p:txBody>
      </p:sp>
    </p:spTree>
    <p:extLst>
      <p:ext uri="{BB962C8B-B14F-4D97-AF65-F5344CB8AC3E}">
        <p14:creationId xmlns:p14="http://schemas.microsoft.com/office/powerpoint/2010/main" val="165434561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latin typeface="Calibri" panose="020F0502020204030204" pitchFamily="34" charset="0"/>
                <a:cs typeface="Calibri" panose="020F0502020204030204" pitchFamily="34" charset="0"/>
              </a:rPr>
              <a:t>Hints and tips for searching</a:t>
            </a:r>
            <a:r>
              <a:rPr lang="en-GB" dirty="0"/>
              <a:t>.. </a:t>
            </a:r>
          </a:p>
        </p:txBody>
      </p:sp>
      <p:sp>
        <p:nvSpPr>
          <p:cNvPr id="3" name="Content Placeholder 2"/>
          <p:cNvSpPr>
            <a:spLocks noGrp="1"/>
          </p:cNvSpPr>
          <p:nvPr>
            <p:ph sz="quarter" idx="10"/>
          </p:nvPr>
        </p:nvSpPr>
        <p:spPr>
          <a:xfrm>
            <a:off x="698242" y="1592263"/>
            <a:ext cx="5529563" cy="4574040"/>
          </a:xfrm>
        </p:spPr>
        <p:txBody>
          <a:bodyPr>
            <a:normAutofit fontScale="70000" lnSpcReduction="20000"/>
          </a:bodyPr>
          <a:lstStyle/>
          <a:p>
            <a:pPr>
              <a:lnSpc>
                <a:spcPct val="100000"/>
              </a:lnSpc>
              <a:spcBef>
                <a:spcPts val="600"/>
              </a:spcBef>
              <a:buFont typeface="Arial" panose="05000000000000000000" pitchFamily="2" charset="2"/>
              <a:buChar char="•"/>
            </a:pPr>
            <a:r>
              <a:rPr lang="en-GB" b="1" dirty="0">
                <a:latin typeface="Calibri"/>
                <a:cs typeface="Calibri"/>
              </a:rPr>
              <a:t>Sign in</a:t>
            </a:r>
            <a:r>
              <a:rPr lang="en-GB" dirty="0">
                <a:latin typeface="Calibri"/>
                <a:cs typeface="Calibri"/>
              </a:rPr>
              <a:t> to make the most of extra features </a:t>
            </a:r>
          </a:p>
          <a:p>
            <a:pPr marL="0" indent="0">
              <a:lnSpc>
                <a:spcPct val="100000"/>
              </a:lnSpc>
              <a:spcBef>
                <a:spcPts val="600"/>
              </a:spcBef>
              <a:buNone/>
            </a:pPr>
            <a:endParaRPr lang="en-GB" dirty="0">
              <a:latin typeface="Calibri"/>
              <a:cs typeface="Calibri"/>
            </a:endParaRPr>
          </a:p>
          <a:p>
            <a:pPr>
              <a:lnSpc>
                <a:spcPct val="100000"/>
              </a:lnSpc>
              <a:spcBef>
                <a:spcPts val="600"/>
              </a:spcBef>
              <a:buFont typeface="Arial" panose="05000000000000000000" pitchFamily="2" charset="2"/>
              <a:buChar char="•"/>
            </a:pPr>
            <a:r>
              <a:rPr lang="en-GB" dirty="0">
                <a:latin typeface="Calibri"/>
                <a:cs typeface="Calibri"/>
              </a:rPr>
              <a:t>Think carefully about your </a:t>
            </a:r>
            <a:r>
              <a:rPr lang="en-GB" b="1" dirty="0">
                <a:latin typeface="Calibri"/>
                <a:cs typeface="Calibri"/>
              </a:rPr>
              <a:t>keywords</a:t>
            </a:r>
            <a:r>
              <a:rPr lang="en-GB" dirty="0">
                <a:latin typeface="Calibri"/>
                <a:cs typeface="Calibri"/>
              </a:rPr>
              <a:t> and try alternatives</a:t>
            </a:r>
          </a:p>
          <a:p>
            <a:pPr>
              <a:lnSpc>
                <a:spcPct val="100000"/>
              </a:lnSpc>
              <a:spcBef>
                <a:spcPts val="600"/>
              </a:spcBef>
              <a:buFont typeface="Arial" panose="05000000000000000000" pitchFamily="2" charset="2"/>
              <a:buChar char="•"/>
            </a:pPr>
            <a:endParaRPr lang="en-GB" dirty="0">
              <a:latin typeface="Calibri"/>
              <a:cs typeface="Calibri"/>
            </a:endParaRPr>
          </a:p>
          <a:p>
            <a:pPr>
              <a:lnSpc>
                <a:spcPct val="100000"/>
              </a:lnSpc>
              <a:spcBef>
                <a:spcPts val="600"/>
              </a:spcBef>
              <a:buFont typeface="Arial" panose="05000000000000000000" pitchFamily="2" charset="2"/>
              <a:buChar char="•"/>
            </a:pPr>
            <a:r>
              <a:rPr lang="en-GB" dirty="0">
                <a:latin typeface="Calibri"/>
                <a:cs typeface="Calibri"/>
              </a:rPr>
              <a:t>Use </a:t>
            </a:r>
            <a:r>
              <a:rPr lang="en-GB" b="1" dirty="0">
                <a:latin typeface="Calibri"/>
                <a:cs typeface="Calibri"/>
              </a:rPr>
              <a:t>AND</a:t>
            </a:r>
            <a:r>
              <a:rPr lang="en-GB" dirty="0">
                <a:latin typeface="Calibri"/>
                <a:cs typeface="Calibri"/>
              </a:rPr>
              <a:t>, </a:t>
            </a:r>
            <a:r>
              <a:rPr lang="en-GB" b="1" dirty="0">
                <a:latin typeface="Calibri"/>
                <a:cs typeface="Calibri"/>
              </a:rPr>
              <a:t>OR</a:t>
            </a:r>
            <a:r>
              <a:rPr lang="en-GB" dirty="0">
                <a:latin typeface="Calibri"/>
                <a:cs typeface="Calibri"/>
              </a:rPr>
              <a:t> and </a:t>
            </a:r>
            <a:r>
              <a:rPr lang="en-GB" b="1" dirty="0">
                <a:latin typeface="Calibri"/>
                <a:cs typeface="Calibri"/>
              </a:rPr>
              <a:t>NOT</a:t>
            </a:r>
            <a:r>
              <a:rPr lang="en-GB" dirty="0">
                <a:latin typeface="Calibri"/>
                <a:cs typeface="Calibri"/>
              </a:rPr>
              <a:t> to broaden or narrow your searches, and use quotation marks for phrases</a:t>
            </a:r>
          </a:p>
          <a:p>
            <a:pPr>
              <a:lnSpc>
                <a:spcPct val="100000"/>
              </a:lnSpc>
              <a:spcBef>
                <a:spcPts val="600"/>
              </a:spcBef>
              <a:buFont typeface="Arial" panose="05000000000000000000" pitchFamily="2" charset="2"/>
              <a:buChar char="•"/>
            </a:pPr>
            <a:endParaRPr lang="en-GB" dirty="0">
              <a:latin typeface="Calibri"/>
              <a:cs typeface="Calibri"/>
            </a:endParaRPr>
          </a:p>
          <a:p>
            <a:pPr>
              <a:lnSpc>
                <a:spcPct val="100000"/>
              </a:lnSpc>
              <a:spcBef>
                <a:spcPts val="600"/>
              </a:spcBef>
              <a:buFont typeface="Arial" panose="05000000000000000000" pitchFamily="2" charset="2"/>
              <a:buChar char="•"/>
            </a:pPr>
            <a:r>
              <a:rPr lang="en-GB" b="1" dirty="0">
                <a:latin typeface="Calibri"/>
                <a:cs typeface="Calibri"/>
              </a:rPr>
              <a:t>Use the information you find </a:t>
            </a:r>
            <a:r>
              <a:rPr lang="en-GB" dirty="0">
                <a:latin typeface="Calibri"/>
                <a:cs typeface="Calibri"/>
              </a:rPr>
              <a:t>to search for additional items </a:t>
            </a:r>
          </a:p>
          <a:p>
            <a:pPr>
              <a:lnSpc>
                <a:spcPct val="100000"/>
              </a:lnSpc>
              <a:spcBef>
                <a:spcPts val="600"/>
              </a:spcBef>
              <a:buFont typeface="Arial" panose="05000000000000000000" pitchFamily="2" charset="2"/>
              <a:buChar char="•"/>
            </a:pPr>
            <a:endParaRPr lang="en-GB" dirty="0">
              <a:latin typeface="Calibri"/>
              <a:cs typeface="Calibri"/>
            </a:endParaRPr>
          </a:p>
          <a:p>
            <a:pPr>
              <a:lnSpc>
                <a:spcPct val="100000"/>
              </a:lnSpc>
              <a:spcBef>
                <a:spcPts val="600"/>
              </a:spcBef>
              <a:buFont typeface="Arial" panose="05000000000000000000" pitchFamily="2" charset="2"/>
              <a:buChar char="•"/>
            </a:pPr>
            <a:r>
              <a:rPr lang="en-GB" b="1" dirty="0">
                <a:latin typeface="Calibri"/>
                <a:cs typeface="Calibri"/>
              </a:rPr>
              <a:t>Filter</a:t>
            </a:r>
            <a:r>
              <a:rPr lang="en-GB" dirty="0">
                <a:latin typeface="Calibri"/>
                <a:cs typeface="Calibri"/>
              </a:rPr>
              <a:t> your results using the column on the left, </a:t>
            </a:r>
            <a:r>
              <a:rPr lang="en-GB" dirty="0" err="1">
                <a:latin typeface="Calibri"/>
                <a:cs typeface="Calibri"/>
              </a:rPr>
              <a:t>eg</a:t>
            </a:r>
            <a:r>
              <a:rPr lang="en-GB" dirty="0">
                <a:latin typeface="Calibri"/>
                <a:cs typeface="Calibri"/>
              </a:rPr>
              <a:t>. limit to </a:t>
            </a:r>
            <a:r>
              <a:rPr lang="en-GB" b="1" dirty="0">
                <a:latin typeface="Calibri"/>
                <a:cs typeface="Calibri"/>
              </a:rPr>
              <a:t>full-text</a:t>
            </a:r>
            <a:r>
              <a:rPr lang="en-GB" dirty="0">
                <a:latin typeface="Calibri"/>
                <a:cs typeface="Calibri"/>
              </a:rPr>
              <a:t> or </a:t>
            </a:r>
            <a:r>
              <a:rPr lang="en-GB" b="1" dirty="0">
                <a:latin typeface="Calibri"/>
                <a:cs typeface="Calibri"/>
              </a:rPr>
              <a:t>peer reviewed </a:t>
            </a:r>
            <a:r>
              <a:rPr lang="en-GB" dirty="0">
                <a:latin typeface="Calibri"/>
                <a:cs typeface="Calibri"/>
              </a:rPr>
              <a:t>articles and limit by date too</a:t>
            </a:r>
          </a:p>
          <a:p>
            <a:endParaRPr lang="en-GB" dirty="0"/>
          </a:p>
        </p:txBody>
      </p:sp>
      <p:pic>
        <p:nvPicPr>
          <p:cNvPr id="4" name="Picture Placeholder 5"/>
          <p:cNvPicPr>
            <a:picLocks noChangeAspect="1"/>
          </p:cNvPicPr>
          <p:nvPr/>
        </p:nvPicPr>
        <p:blipFill>
          <a:blip r:embed="rId2" cstate="print">
            <a:extLst>
              <a:ext uri="{28A0092B-C50C-407E-A947-70E740481C1C}">
                <a14:useLocalDpi xmlns:a14="http://schemas.microsoft.com/office/drawing/2010/main" val="0"/>
              </a:ext>
            </a:extLst>
          </a:blip>
          <a:srcRect l="11817" r="11817"/>
          <a:stretch>
            <a:fillRect/>
          </a:stretch>
        </p:blipFill>
        <p:spPr>
          <a:xfrm>
            <a:off x="6828607" y="1592263"/>
            <a:ext cx="4568654" cy="3985491"/>
          </a:xfrm>
          <a:prstGeom prst="rect">
            <a:avLst/>
          </a:prstGeom>
        </p:spPr>
      </p:pic>
    </p:spTree>
    <p:extLst>
      <p:ext uri="{BB962C8B-B14F-4D97-AF65-F5344CB8AC3E}">
        <p14:creationId xmlns:p14="http://schemas.microsoft.com/office/powerpoint/2010/main" val="277751096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F0C017-C1CD-46F3-A61B-1AD08FAC7E11}"/>
              </a:ext>
            </a:extLst>
          </p:cNvPr>
          <p:cNvSpPr>
            <a:spLocks noGrp="1"/>
          </p:cNvSpPr>
          <p:nvPr>
            <p:ph type="title"/>
          </p:nvPr>
        </p:nvSpPr>
        <p:spPr/>
        <p:txBody>
          <a:bodyPr/>
          <a:lstStyle/>
          <a:p>
            <a:r>
              <a:rPr lang="en-GB" dirty="0">
                <a:latin typeface="Calibri" panose="020F0502020204030204" pitchFamily="34" charset="0"/>
                <a:cs typeface="Calibri" panose="020F0502020204030204" pitchFamily="34" charset="0"/>
              </a:rPr>
              <a:t>Evaluating internet resources - RADAR</a:t>
            </a:r>
          </a:p>
        </p:txBody>
      </p:sp>
      <p:sp>
        <p:nvSpPr>
          <p:cNvPr id="3" name="Text Placeholder 2">
            <a:extLst>
              <a:ext uri="{FF2B5EF4-FFF2-40B4-BE49-F238E27FC236}">
                <a16:creationId xmlns:a16="http://schemas.microsoft.com/office/drawing/2014/main" id="{3070B314-EE1A-4E42-88C8-B6D199C04FD7}"/>
              </a:ext>
            </a:extLst>
          </p:cNvPr>
          <p:cNvSpPr>
            <a:spLocks noGrp="1"/>
          </p:cNvSpPr>
          <p:nvPr>
            <p:ph type="body" sz="quarter" idx="10"/>
          </p:nvPr>
        </p:nvSpPr>
        <p:spPr>
          <a:xfrm>
            <a:off x="698242" y="1413984"/>
            <a:ext cx="2303750" cy="4573587"/>
          </a:xfrm>
        </p:spPr>
        <p:txBody>
          <a:bodyPr/>
          <a:lstStyle/>
          <a:p>
            <a:r>
              <a:rPr lang="en-GB" b="1" dirty="0">
                <a:solidFill>
                  <a:srgbClr val="FF0000"/>
                </a:solidFill>
              </a:rPr>
              <a:t>R</a:t>
            </a:r>
            <a:r>
              <a:rPr lang="en-GB" dirty="0"/>
              <a:t>ationale</a:t>
            </a:r>
          </a:p>
          <a:p>
            <a:endParaRPr lang="en-GB" dirty="0"/>
          </a:p>
          <a:p>
            <a:r>
              <a:rPr lang="en-GB" b="1" dirty="0">
                <a:solidFill>
                  <a:srgbClr val="FF0000"/>
                </a:solidFill>
              </a:rPr>
              <a:t>A</a:t>
            </a:r>
            <a:r>
              <a:rPr lang="en-GB" dirty="0"/>
              <a:t>uthority</a:t>
            </a:r>
          </a:p>
          <a:p>
            <a:endParaRPr lang="en-GB" dirty="0"/>
          </a:p>
          <a:p>
            <a:r>
              <a:rPr lang="en-GB" b="1" dirty="0">
                <a:solidFill>
                  <a:srgbClr val="FF0000"/>
                </a:solidFill>
              </a:rPr>
              <a:t>D</a:t>
            </a:r>
            <a:r>
              <a:rPr lang="en-GB" dirty="0"/>
              <a:t>ate</a:t>
            </a:r>
          </a:p>
          <a:p>
            <a:endParaRPr lang="en-GB" dirty="0"/>
          </a:p>
          <a:p>
            <a:r>
              <a:rPr lang="en-GB" b="1" dirty="0">
                <a:solidFill>
                  <a:srgbClr val="FF0000"/>
                </a:solidFill>
              </a:rPr>
              <a:t>A</a:t>
            </a:r>
            <a:r>
              <a:rPr lang="en-GB" dirty="0"/>
              <a:t>ccuracy</a:t>
            </a:r>
          </a:p>
          <a:p>
            <a:endParaRPr lang="en-GB" dirty="0"/>
          </a:p>
          <a:p>
            <a:r>
              <a:rPr lang="en-GB" b="1" dirty="0">
                <a:solidFill>
                  <a:srgbClr val="FF0000"/>
                </a:solidFill>
              </a:rPr>
              <a:t>R</a:t>
            </a:r>
            <a:r>
              <a:rPr lang="en-GB" dirty="0"/>
              <a:t>elevance</a:t>
            </a:r>
          </a:p>
        </p:txBody>
      </p:sp>
      <p:sp>
        <p:nvSpPr>
          <p:cNvPr id="4" name="Text Placeholder 3">
            <a:extLst>
              <a:ext uri="{FF2B5EF4-FFF2-40B4-BE49-F238E27FC236}">
                <a16:creationId xmlns:a16="http://schemas.microsoft.com/office/drawing/2014/main" id="{D918FEB2-20B9-477D-876C-090429D29BD9}"/>
              </a:ext>
            </a:extLst>
          </p:cNvPr>
          <p:cNvSpPr>
            <a:spLocks noGrp="1"/>
          </p:cNvSpPr>
          <p:nvPr>
            <p:ph type="body" sz="quarter" idx="11"/>
          </p:nvPr>
        </p:nvSpPr>
        <p:spPr>
          <a:xfrm>
            <a:off x="2616680" y="1332722"/>
            <a:ext cx="8925464" cy="5085331"/>
          </a:xfrm>
        </p:spPr>
        <p:txBody>
          <a:bodyPr>
            <a:normAutofit/>
          </a:bodyPr>
          <a:lstStyle/>
          <a:p>
            <a:pPr>
              <a:buFont typeface="Wingdings" panose="05000000000000000000" pitchFamily="2" charset="2"/>
              <a:buChar char="Ø"/>
            </a:pPr>
            <a:r>
              <a:rPr lang="en-GB" sz="1800" dirty="0"/>
              <a:t>Why did the author/publisher make the information available, is there obvious bias or prejudice, are alternative points of view presented, are important facts or data being omitted that might disprove their claim, if there is emotion what is the purpose, what tone is being used?</a:t>
            </a:r>
          </a:p>
          <a:p>
            <a:pPr>
              <a:buFont typeface="Wingdings" panose="05000000000000000000" pitchFamily="2" charset="2"/>
              <a:buChar char="Ø"/>
            </a:pPr>
            <a:r>
              <a:rPr lang="en-GB" sz="1800" dirty="0"/>
              <a:t>What are the authors credentials, how is he author related to your topic, are they affiliated to an educational organisation or reputable organisations, can you find information about the author, is the author cited anywhere, is the publisher of the information source reputable</a:t>
            </a:r>
          </a:p>
          <a:p>
            <a:pPr>
              <a:buFont typeface="Wingdings" panose="05000000000000000000" pitchFamily="2" charset="2"/>
              <a:buChar char="Ø"/>
            </a:pPr>
            <a:r>
              <a:rPr lang="en-GB" sz="1800" dirty="0"/>
              <a:t>When was the information published or last updated, have newer articles been published on the topic, are the links or references to other sources up-to-date, is your topic in an area that changes rapidly, is the information obsolete?</a:t>
            </a:r>
          </a:p>
          <a:p>
            <a:pPr>
              <a:buFont typeface="Wingdings" panose="05000000000000000000" pitchFamily="2" charset="2"/>
              <a:buChar char="Ø"/>
            </a:pPr>
            <a:r>
              <a:rPr lang="en-GB" sz="1800" dirty="0"/>
              <a:t>Are there statements you know to be false, do the citations and references support the authors claim and are the references correctly cited, what do other experts say on the subject is there general agreement, is it published in a peer-reviewed journal or other reliable publisher</a:t>
            </a:r>
          </a:p>
          <a:p>
            <a:pPr>
              <a:buFont typeface="Wingdings" panose="05000000000000000000" pitchFamily="2" charset="2"/>
              <a:buChar char="Ø"/>
            </a:pPr>
            <a:r>
              <a:rPr lang="en-GB" sz="1800" dirty="0"/>
              <a:t>Does the information answer your research question, is the information too technical or too simplified for you to use – who is the intended audience, does the source add something to your knowledge of the topic</a:t>
            </a:r>
          </a:p>
          <a:p>
            <a:pPr>
              <a:buFont typeface="Wingdings" panose="05000000000000000000" pitchFamily="2" charset="2"/>
              <a:buChar char="Ø"/>
            </a:pPr>
            <a:endParaRPr lang="en-GB" sz="1800" dirty="0"/>
          </a:p>
          <a:p>
            <a:pPr marL="0" indent="0">
              <a:buNone/>
            </a:pPr>
            <a:endParaRPr lang="en-GB" sz="1800" dirty="0"/>
          </a:p>
        </p:txBody>
      </p:sp>
    </p:spTree>
    <p:extLst>
      <p:ext uri="{BB962C8B-B14F-4D97-AF65-F5344CB8AC3E}">
        <p14:creationId xmlns:p14="http://schemas.microsoft.com/office/powerpoint/2010/main" val="145018083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latin typeface="Calibri" panose="020F0502020204030204" pitchFamily="34" charset="0"/>
                <a:cs typeface="Calibri" panose="020F0502020204030204" pitchFamily="34" charset="0"/>
              </a:rPr>
              <a:t>Why is referencing important?</a:t>
            </a:r>
          </a:p>
        </p:txBody>
      </p:sp>
      <p:sp>
        <p:nvSpPr>
          <p:cNvPr id="3" name="Content Placeholder 2"/>
          <p:cNvSpPr>
            <a:spLocks noGrp="1"/>
          </p:cNvSpPr>
          <p:nvPr>
            <p:ph sz="quarter" idx="10"/>
          </p:nvPr>
        </p:nvSpPr>
        <p:spPr/>
        <p:txBody>
          <a:bodyPr>
            <a:normAutofit fontScale="92500"/>
          </a:bodyPr>
          <a:lstStyle/>
          <a:p>
            <a:r>
              <a:rPr lang="en-GB" dirty="0"/>
              <a:t>Your references show you have read around the subject</a:t>
            </a:r>
            <a:br>
              <a:rPr lang="en-GB" dirty="0"/>
            </a:br>
            <a:endParaRPr lang="en-GB" dirty="0"/>
          </a:p>
          <a:p>
            <a:r>
              <a:rPr lang="en-GB" dirty="0"/>
              <a:t>Your academic argument will be stronger if it’s supported by evidence from other people’s research</a:t>
            </a:r>
            <a:br>
              <a:rPr lang="en-GB" dirty="0"/>
            </a:br>
            <a:endParaRPr lang="en-GB" dirty="0"/>
          </a:p>
          <a:p>
            <a:r>
              <a:rPr lang="en-GB" dirty="0"/>
              <a:t>Others will be able to find and use the same sources that informed your work, which in turn allows them to check the validity and authenticity of your work, as well as develop and enhance their own understanding of the subject</a:t>
            </a:r>
            <a:br>
              <a:rPr lang="en-GB" dirty="0"/>
            </a:br>
            <a:endParaRPr lang="en-GB" dirty="0"/>
          </a:p>
          <a:p>
            <a:r>
              <a:rPr lang="en-GB" dirty="0"/>
              <a:t>Identifying your sources helps you avoid plagiarism by attributing the contribution of others to your work</a:t>
            </a:r>
          </a:p>
        </p:txBody>
      </p:sp>
    </p:spTree>
    <p:extLst>
      <p:ext uri="{BB962C8B-B14F-4D97-AF65-F5344CB8AC3E}">
        <p14:creationId xmlns:p14="http://schemas.microsoft.com/office/powerpoint/2010/main" val="246154078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latin typeface="Calibri" panose="020F0502020204030204" pitchFamily="34" charset="0"/>
                <a:cs typeface="Calibri" panose="020F0502020204030204" pitchFamily="34" charset="0"/>
              </a:rPr>
              <a:t>Plagiarism</a:t>
            </a:r>
          </a:p>
        </p:txBody>
      </p:sp>
      <p:sp>
        <p:nvSpPr>
          <p:cNvPr id="3" name="Content Placeholder 2"/>
          <p:cNvSpPr>
            <a:spLocks noGrp="1"/>
          </p:cNvSpPr>
          <p:nvPr>
            <p:ph sz="quarter" idx="10"/>
          </p:nvPr>
        </p:nvSpPr>
        <p:spPr/>
        <p:txBody>
          <a:bodyPr/>
          <a:lstStyle/>
          <a:p>
            <a:pPr marL="0" indent="0">
              <a:buNone/>
            </a:pPr>
            <a:endParaRPr lang="en-US" dirty="0"/>
          </a:p>
          <a:p>
            <a:pPr marL="0" indent="0">
              <a:buNone/>
            </a:pPr>
            <a:r>
              <a:rPr lang="en-US" dirty="0"/>
              <a:t>Stated in the University Regulations Undergraduate Student Guide; </a:t>
            </a:r>
          </a:p>
          <a:p>
            <a:pPr marL="0" indent="0">
              <a:buNone/>
            </a:pPr>
            <a:endParaRPr lang="en-US" dirty="0"/>
          </a:p>
          <a:p>
            <a:pPr marL="0" indent="0">
              <a:buNone/>
            </a:pPr>
            <a:r>
              <a:rPr lang="en-US" dirty="0"/>
              <a:t>"Plagiarism is passing off, or attempting to pass off, another’s work as your own. It includes copying the words, ideas, images or research results of another without acknowledgement, whether those words etc. are published or unpublished."</a:t>
            </a:r>
          </a:p>
          <a:p>
            <a:endParaRPr lang="en-GB" dirty="0"/>
          </a:p>
        </p:txBody>
      </p:sp>
    </p:spTree>
    <p:extLst>
      <p:ext uri="{BB962C8B-B14F-4D97-AF65-F5344CB8AC3E}">
        <p14:creationId xmlns:p14="http://schemas.microsoft.com/office/powerpoint/2010/main" val="71409753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ext Placeholder 1">
            <a:extLst>
              <a:ext uri="{FF2B5EF4-FFF2-40B4-BE49-F238E27FC236}">
                <a16:creationId xmlns:a16="http://schemas.microsoft.com/office/drawing/2014/main" id="{61DB8181-3224-4906-8A30-78FABF6D1188}"/>
              </a:ext>
            </a:extLst>
          </p:cNvPr>
          <p:cNvSpPr>
            <a:spLocks noGrp="1"/>
          </p:cNvSpPr>
          <p:nvPr>
            <p:ph type="body" idx="1"/>
          </p:nvPr>
        </p:nvSpPr>
        <p:spPr>
          <a:xfrm>
            <a:off x="552720" y="2052338"/>
            <a:ext cx="5253297" cy="494722"/>
          </a:xfrm>
        </p:spPr>
        <p:txBody>
          <a:bodyPr/>
          <a:lstStyle/>
          <a:p>
            <a:r>
              <a:rPr lang="en-US" dirty="0"/>
              <a:t>Go to the Harvard Referencing Handbook</a:t>
            </a:r>
          </a:p>
        </p:txBody>
      </p:sp>
      <p:pic>
        <p:nvPicPr>
          <p:cNvPr id="5" name="Picture 4">
            <a:extLst>
              <a:ext uri="{FF2B5EF4-FFF2-40B4-BE49-F238E27FC236}">
                <a16:creationId xmlns:a16="http://schemas.microsoft.com/office/drawing/2014/main" id="{4F847007-DAAF-4F12-ACA7-F061DB4A8622}"/>
              </a:ext>
            </a:extLst>
          </p:cNvPr>
          <p:cNvPicPr>
            <a:picLocks noChangeAspect="1"/>
          </p:cNvPicPr>
          <p:nvPr/>
        </p:nvPicPr>
        <p:blipFill rotWithShape="1">
          <a:blip r:embed="rId2"/>
          <a:srcRect l="1869" t="12605" r="2397" b="25779"/>
          <a:stretch/>
        </p:blipFill>
        <p:spPr>
          <a:xfrm>
            <a:off x="224345" y="2867574"/>
            <a:ext cx="6041907" cy="2595717"/>
          </a:xfrm>
          <a:prstGeom prst="rect">
            <a:avLst/>
          </a:prstGeom>
          <a:noFill/>
        </p:spPr>
      </p:pic>
      <p:sp>
        <p:nvSpPr>
          <p:cNvPr id="3" name="Content Placeholder 2"/>
          <p:cNvSpPr>
            <a:spLocks noGrp="1"/>
          </p:cNvSpPr>
          <p:nvPr>
            <p:ph sz="quarter" idx="4"/>
          </p:nvPr>
        </p:nvSpPr>
        <p:spPr>
          <a:xfrm>
            <a:off x="6479037" y="2128265"/>
            <a:ext cx="5275262" cy="3335026"/>
          </a:xfrm>
        </p:spPr>
        <p:txBody>
          <a:bodyPr>
            <a:normAutofit/>
          </a:bodyPr>
          <a:lstStyle/>
          <a:p>
            <a:pPr marL="0" indent="0">
              <a:buNone/>
            </a:pPr>
            <a:r>
              <a:rPr lang="en-GB" sz="2400" dirty="0"/>
              <a:t>Access the handbooks via the library webpages</a:t>
            </a:r>
          </a:p>
          <a:p>
            <a:pPr marL="0" indent="0">
              <a:buNone/>
            </a:pPr>
            <a:r>
              <a:rPr lang="en-GB" sz="2400" dirty="0">
                <a:hlinkClick r:id="rId3"/>
              </a:rPr>
              <a:t>Referencing Handbooks</a:t>
            </a:r>
            <a:endParaRPr lang="en-GB" sz="2400" dirty="0"/>
          </a:p>
          <a:p>
            <a:endParaRPr lang="en-GB" sz="2400" dirty="0"/>
          </a:p>
          <a:p>
            <a:pPr marL="0" indent="0">
              <a:buNone/>
            </a:pPr>
            <a:r>
              <a:rPr lang="en-GB" sz="2400" dirty="0"/>
              <a:t>The University also subscribes to RefWorks - help videos and set up instructions are available online</a:t>
            </a:r>
          </a:p>
          <a:p>
            <a:pPr marL="0" indent="0">
              <a:buNone/>
            </a:pPr>
            <a:r>
              <a:rPr lang="en-GB" sz="2400" dirty="0">
                <a:hlinkClick r:id="rId4"/>
              </a:rPr>
              <a:t>Refworks</a:t>
            </a:r>
            <a:endParaRPr lang="en-GB" sz="2400" dirty="0"/>
          </a:p>
        </p:txBody>
      </p:sp>
      <p:sp>
        <p:nvSpPr>
          <p:cNvPr id="2" name="Title 1"/>
          <p:cNvSpPr>
            <a:spLocks noGrp="1"/>
          </p:cNvSpPr>
          <p:nvPr>
            <p:ph type="title"/>
          </p:nvPr>
        </p:nvSpPr>
        <p:spPr>
          <a:xfrm>
            <a:off x="698242" y="265291"/>
            <a:ext cx="10795518" cy="1003916"/>
          </a:xfrm>
        </p:spPr>
        <p:txBody>
          <a:bodyPr anchor="b">
            <a:normAutofit/>
          </a:bodyPr>
          <a:lstStyle/>
          <a:p>
            <a:r>
              <a:rPr lang="en-GB" dirty="0">
                <a:latin typeface="Calibri" panose="020F0502020204030204" pitchFamily="34" charset="0"/>
                <a:cs typeface="Calibri" panose="020F0502020204030204" pitchFamily="34" charset="0"/>
              </a:rPr>
              <a:t>Accessing the referencing handbooks</a:t>
            </a:r>
          </a:p>
        </p:txBody>
      </p:sp>
    </p:spTree>
    <p:extLst>
      <p:ext uri="{BB962C8B-B14F-4D97-AF65-F5344CB8AC3E}">
        <p14:creationId xmlns:p14="http://schemas.microsoft.com/office/powerpoint/2010/main" val="288998059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latin typeface="Calibri"/>
                <a:cs typeface="Calibri"/>
              </a:rPr>
              <a:t>Help is always available</a:t>
            </a:r>
            <a:endParaRPr lang="en-GB" dirty="0"/>
          </a:p>
        </p:txBody>
      </p:sp>
      <p:sp>
        <p:nvSpPr>
          <p:cNvPr id="3" name="Content Placeholder 2"/>
          <p:cNvSpPr>
            <a:spLocks noGrp="1"/>
          </p:cNvSpPr>
          <p:nvPr>
            <p:ph sz="quarter" idx="10"/>
          </p:nvPr>
        </p:nvSpPr>
        <p:spPr>
          <a:xfrm>
            <a:off x="525247" y="1567550"/>
            <a:ext cx="7766137" cy="4574040"/>
          </a:xfrm>
        </p:spPr>
        <p:txBody>
          <a:bodyPr>
            <a:normAutofit/>
          </a:bodyPr>
          <a:lstStyle/>
          <a:p>
            <a:pPr marL="0" indent="0">
              <a:lnSpc>
                <a:spcPct val="100000"/>
              </a:lnSpc>
              <a:spcBef>
                <a:spcPts val="0"/>
              </a:spcBef>
              <a:buNone/>
            </a:pPr>
            <a:r>
              <a:rPr lang="en-GB" sz="2400" dirty="0">
                <a:latin typeface="Calibri"/>
                <a:cs typeface="Calibri"/>
              </a:rPr>
              <a:t>For subject based queries and help with searching for information</a:t>
            </a:r>
            <a:endParaRPr lang="en-US" sz="2400" dirty="0">
              <a:ea typeface="+mn-lt"/>
              <a:cs typeface="+mn-lt"/>
            </a:endParaRPr>
          </a:p>
          <a:p>
            <a:pPr marL="0" indent="0">
              <a:lnSpc>
                <a:spcPct val="100000"/>
              </a:lnSpc>
              <a:spcBef>
                <a:spcPts val="0"/>
              </a:spcBef>
              <a:buNone/>
            </a:pPr>
            <a:endParaRPr lang="en-GB" sz="2400" dirty="0">
              <a:ea typeface="+mn-lt"/>
              <a:cs typeface="+mn-lt"/>
            </a:endParaRPr>
          </a:p>
          <a:p>
            <a:pPr marL="0" indent="0">
              <a:lnSpc>
                <a:spcPct val="100000"/>
              </a:lnSpc>
              <a:spcBef>
                <a:spcPts val="0"/>
              </a:spcBef>
              <a:buNone/>
            </a:pPr>
            <a:r>
              <a:rPr lang="en-GB" sz="2400" b="1" dirty="0">
                <a:latin typeface="Calibri"/>
                <a:cs typeface="Calibri"/>
              </a:rPr>
              <a:t>Emily Hywel  </a:t>
            </a:r>
            <a:r>
              <a:rPr lang="en-GB" sz="2400" dirty="0">
                <a:latin typeface="Calibri"/>
                <a:cs typeface="Calibri"/>
              </a:rPr>
              <a:t>Academic Liaison Librarian</a:t>
            </a:r>
            <a:endParaRPr lang="en-GB" sz="2400" dirty="0">
              <a:ea typeface="+mn-lt"/>
              <a:cs typeface="+mn-lt"/>
            </a:endParaRPr>
          </a:p>
          <a:p>
            <a:pPr marL="0" indent="0">
              <a:lnSpc>
                <a:spcPct val="100000"/>
              </a:lnSpc>
              <a:spcBef>
                <a:spcPts val="0"/>
              </a:spcBef>
              <a:buNone/>
            </a:pPr>
            <a:r>
              <a:rPr lang="en-GB" sz="2400" dirty="0">
                <a:latin typeface="Calibri"/>
                <a:cs typeface="Calibri"/>
              </a:rPr>
              <a:t>Email:   </a:t>
            </a:r>
            <a:r>
              <a:rPr lang="en-GB" sz="2400" dirty="0">
                <a:latin typeface="Calibri"/>
                <a:cs typeface="Calibri"/>
                <a:hlinkClick r:id="rId2"/>
              </a:rPr>
              <a:t>emily.hywel@uwtsd.ac.uk</a:t>
            </a:r>
            <a:r>
              <a:rPr lang="en-GB" sz="2400" dirty="0">
                <a:latin typeface="Calibri"/>
                <a:cs typeface="Calibri"/>
              </a:rPr>
              <a:t>  or  </a:t>
            </a:r>
            <a:r>
              <a:rPr lang="en-GB" sz="2400" dirty="0">
                <a:latin typeface="Calibri"/>
                <a:cs typeface="Calibri"/>
                <a:hlinkClick r:id="rId3"/>
              </a:rPr>
              <a:t>infoskills@uwtsd.ac.uk</a:t>
            </a:r>
            <a:endParaRPr lang="en-GB" sz="2400" dirty="0">
              <a:latin typeface="Calibri"/>
              <a:cs typeface="Calibri"/>
            </a:endParaRPr>
          </a:p>
          <a:p>
            <a:pPr marL="0" indent="0">
              <a:lnSpc>
                <a:spcPct val="100000"/>
              </a:lnSpc>
              <a:spcBef>
                <a:spcPts val="0"/>
              </a:spcBef>
              <a:buNone/>
            </a:pPr>
            <a:r>
              <a:rPr lang="en-GB" sz="2400" dirty="0">
                <a:latin typeface="Calibri"/>
                <a:cs typeface="Calibri"/>
              </a:rPr>
              <a:t>Telephone:   01792 481000 ex3105</a:t>
            </a:r>
            <a:endParaRPr lang="en-US" sz="2400" dirty="0">
              <a:ea typeface="+mn-lt"/>
              <a:cs typeface="+mn-lt"/>
            </a:endParaRPr>
          </a:p>
          <a:p>
            <a:pPr marL="0" indent="0">
              <a:lnSpc>
                <a:spcPct val="100000"/>
              </a:lnSpc>
              <a:spcBef>
                <a:spcPts val="0"/>
              </a:spcBef>
              <a:buNone/>
            </a:pPr>
            <a:endParaRPr lang="en-GB" sz="2400" dirty="0">
              <a:ea typeface="+mn-lt"/>
              <a:cs typeface="+mn-lt"/>
            </a:endParaRPr>
          </a:p>
          <a:p>
            <a:pPr marL="0" indent="0">
              <a:buNone/>
            </a:pPr>
            <a:r>
              <a:rPr lang="en-GB" sz="2400" dirty="0">
                <a:latin typeface="Calibri"/>
                <a:cs typeface="Calibri"/>
              </a:rPr>
              <a:t>General queries and help with loans</a:t>
            </a:r>
            <a:endParaRPr lang="en-US" sz="2400" dirty="0">
              <a:ea typeface="+mn-lt"/>
              <a:cs typeface="+mn-lt"/>
            </a:endParaRPr>
          </a:p>
          <a:p>
            <a:pPr marL="0" indent="0">
              <a:buNone/>
            </a:pPr>
            <a:r>
              <a:rPr lang="en-GB" sz="2400" dirty="0">
                <a:latin typeface="Calibri"/>
                <a:cs typeface="Calibri"/>
                <a:hlinkClick r:id="rId4"/>
              </a:rPr>
              <a:t>library@uwtsd.ac.uk</a:t>
            </a:r>
            <a:r>
              <a:rPr lang="en-GB" sz="2400" dirty="0">
                <a:latin typeface="Calibri"/>
                <a:cs typeface="Calibri"/>
              </a:rPr>
              <a:t> </a:t>
            </a:r>
            <a:endParaRPr lang="en-US" sz="2400" dirty="0">
              <a:ea typeface="+mn-lt"/>
              <a:cs typeface="+mn-lt"/>
            </a:endParaRPr>
          </a:p>
          <a:p>
            <a:pPr marL="0" indent="0" fontAlgn="base">
              <a:spcBef>
                <a:spcPct val="0"/>
              </a:spcBef>
              <a:spcAft>
                <a:spcPct val="0"/>
              </a:spcAft>
              <a:buNone/>
            </a:pPr>
            <a:endParaRPr lang="en-GB" sz="3600" dirty="0"/>
          </a:p>
          <a:p>
            <a:pPr marL="0" indent="0" fontAlgn="base">
              <a:spcBef>
                <a:spcPct val="0"/>
              </a:spcBef>
              <a:spcAft>
                <a:spcPct val="0"/>
              </a:spcAft>
              <a:buNone/>
            </a:pPr>
            <a:endParaRPr lang="en-GB" sz="3600" dirty="0"/>
          </a:p>
          <a:p>
            <a:pPr marL="0" indent="0" fontAlgn="base">
              <a:spcBef>
                <a:spcPct val="0"/>
              </a:spcBef>
              <a:spcAft>
                <a:spcPct val="0"/>
              </a:spcAft>
              <a:buNone/>
            </a:pPr>
            <a:endParaRPr lang="en-GB" altLang="en-US" dirty="0">
              <a:latin typeface="Segoe UI" panose="020B0502040204020203" pitchFamily="34" charset="0"/>
              <a:ea typeface="Segoe UI" panose="020B0502040204020203" pitchFamily="34" charset="0"/>
              <a:cs typeface="Segoe UI" panose="020B0502040204020203" pitchFamily="34" charset="0"/>
            </a:endParaRPr>
          </a:p>
          <a:p>
            <a:pPr marL="0" indent="0" fontAlgn="base">
              <a:spcBef>
                <a:spcPct val="0"/>
              </a:spcBef>
              <a:spcAft>
                <a:spcPct val="0"/>
              </a:spcAft>
              <a:buNone/>
            </a:pPr>
            <a:endParaRPr lang="en-GB" altLang="en-US" dirty="0">
              <a:latin typeface="Segoe UI" panose="020B0502040204020203" pitchFamily="34" charset="0"/>
              <a:ea typeface="Segoe UI" panose="020B0502040204020203" pitchFamily="34" charset="0"/>
              <a:cs typeface="Segoe UI" panose="020B0502040204020203" pitchFamily="34" charset="0"/>
            </a:endParaRPr>
          </a:p>
        </p:txBody>
      </p:sp>
      <p:pic>
        <p:nvPicPr>
          <p:cNvPr id="5" name="Picture 4"/>
          <p:cNvPicPr>
            <a:picLocks noChangeAspect="1"/>
          </p:cNvPicPr>
          <p:nvPr/>
        </p:nvPicPr>
        <p:blipFill rotWithShape="1">
          <a:blip r:embed="rId5" cstate="print">
            <a:extLst>
              <a:ext uri="{28A0092B-C50C-407E-A947-70E740481C1C}">
                <a14:useLocalDpi xmlns:a14="http://schemas.microsoft.com/office/drawing/2010/main" val="0"/>
              </a:ext>
            </a:extLst>
          </a:blip>
          <a:srcRect t="18539" r="13776" b="535"/>
          <a:stretch/>
        </p:blipFill>
        <p:spPr>
          <a:xfrm>
            <a:off x="8464378" y="1742302"/>
            <a:ext cx="3202376" cy="4007477"/>
          </a:xfrm>
          <a:prstGeom prst="rect">
            <a:avLst/>
          </a:prstGeom>
        </p:spPr>
      </p:pic>
    </p:spTree>
    <p:extLst>
      <p:ext uri="{BB962C8B-B14F-4D97-AF65-F5344CB8AC3E}">
        <p14:creationId xmlns:p14="http://schemas.microsoft.com/office/powerpoint/2010/main" val="2103737881"/>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latin typeface="Calibri" panose="020F0502020204030204" pitchFamily="34" charset="0"/>
                <a:cs typeface="Calibri" panose="020F0502020204030204" pitchFamily="34" charset="0"/>
              </a:rPr>
              <a:t>Any questions or comments</a:t>
            </a:r>
            <a:r>
              <a:rPr lang="en-GB" dirty="0"/>
              <a:t>?</a:t>
            </a:r>
          </a:p>
        </p:txBody>
      </p:sp>
      <p:pic>
        <p:nvPicPr>
          <p:cNvPr id="4" name="Picture 5" descr="A person sitting at a table using a computer&#10;&#10;Description automatically generated">
            <a:extLst>
              <a:ext uri="{FF2B5EF4-FFF2-40B4-BE49-F238E27FC236}">
                <a16:creationId xmlns:a16="http://schemas.microsoft.com/office/drawing/2014/main" id="{DFB02B0B-F2B7-40E1-B7EC-6C181443951D}"/>
              </a:ext>
            </a:extLst>
          </p:cNvPr>
          <p:cNvPicPr>
            <a:picLocks noGrp="1" noChangeAspect="1"/>
          </p:cNvPicPr>
          <p:nvPr>
            <p:ph sz="quarter" idx="10"/>
          </p:nvPr>
        </p:nvPicPr>
        <p:blipFill rotWithShape="1">
          <a:blip r:embed="rId2"/>
          <a:srcRect t="11348" r="1" b="25414"/>
          <a:stretch/>
        </p:blipFill>
        <p:spPr>
          <a:xfrm>
            <a:off x="698242" y="1433384"/>
            <a:ext cx="10499881" cy="4452845"/>
          </a:xfrm>
          <a:prstGeom prst="rect">
            <a:avLst/>
          </a:prstGeom>
          <a:noFill/>
        </p:spPr>
      </p:pic>
    </p:spTree>
    <p:extLst>
      <p:ext uri="{BB962C8B-B14F-4D97-AF65-F5344CB8AC3E}">
        <p14:creationId xmlns:p14="http://schemas.microsoft.com/office/powerpoint/2010/main" val="268661665"/>
      </p:ext>
    </p:extLst>
  </p:cSld>
  <p:clrMapOvr>
    <a:masterClrMapping/>
  </p:clrMapOvr>
</p:sld>
</file>

<file path=ppt/theme/theme1.xml><?xml version="1.0" encoding="utf-8"?>
<a:theme xmlns:a="http://schemas.openxmlformats.org/drawingml/2006/main" name="Office Theme">
  <a:themeElements>
    <a:clrScheme name="Library Colours">
      <a:dk1>
        <a:sysClr val="windowText" lastClr="000000"/>
      </a:dk1>
      <a:lt1>
        <a:sysClr val="window" lastClr="FFFFFF"/>
      </a:lt1>
      <a:dk2>
        <a:srgbClr val="333333"/>
      </a:dk2>
      <a:lt2>
        <a:srgbClr val="E7E6E6"/>
      </a:lt2>
      <a:accent1>
        <a:srgbClr val="007F7C"/>
      </a:accent1>
      <a:accent2>
        <a:srgbClr val="D1428D"/>
      </a:accent2>
      <a:accent3>
        <a:srgbClr val="D8AE47"/>
      </a:accent3>
      <a:accent4>
        <a:srgbClr val="9933FF"/>
      </a:accent4>
      <a:accent5>
        <a:srgbClr val="FF6600"/>
      </a:accent5>
      <a:accent6>
        <a:srgbClr val="37B131"/>
      </a:accent6>
      <a:hlink>
        <a:srgbClr val="034A90"/>
      </a:hlink>
      <a:folHlink>
        <a:srgbClr val="A5286A"/>
      </a:folHlink>
    </a:clrScheme>
    <a:fontScheme name="Library fonts">
      <a:majorFont>
        <a:latin typeface="Lucida Sans"/>
        <a:ea typeface=""/>
        <a:cs typeface=""/>
      </a:majorFont>
      <a:minorFont>
        <a:latin typeface="Calibri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resentation template-mustard [Read-Only]" id="{638C033A-C943-4883-A59A-B8E1426AE0E8}" vid="{F78C849E-30D8-4BF7-9584-C3236BF219AB}"/>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SharedWithUsers xmlns="9c361958-d63d-4444-9986-5debd40b8faa">
      <UserInfo>
        <DisplayName/>
        <AccountId xsi:nil="true"/>
        <AccountType/>
      </UserInfo>
    </SharedWithUsers>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85ECBA6C8EBCAA418226F242F7876712" ma:contentTypeVersion="13" ma:contentTypeDescription="Create a new document." ma:contentTypeScope="" ma:versionID="eb41a2b409c941b791f8a18dfaf4d698">
  <xsd:schema xmlns:xsd="http://www.w3.org/2001/XMLSchema" xmlns:xs="http://www.w3.org/2001/XMLSchema" xmlns:p="http://schemas.microsoft.com/office/2006/metadata/properties" xmlns:ns3="9c361958-d63d-4444-9986-5debd40b8faa" xmlns:ns4="d6763200-d287-43bd-9663-450c381dd6d6" targetNamespace="http://schemas.microsoft.com/office/2006/metadata/properties" ma:root="true" ma:fieldsID="32c4c2b7112d2948c7970227bb95d042" ns3:_="" ns4:_="">
    <xsd:import namespace="9c361958-d63d-4444-9986-5debd40b8faa"/>
    <xsd:import namespace="d6763200-d287-43bd-9663-450c381dd6d6"/>
    <xsd:element name="properties">
      <xsd:complexType>
        <xsd:sequence>
          <xsd:element name="documentManagement">
            <xsd:complexType>
              <xsd:all>
                <xsd:element ref="ns3:SharedWithUsers" minOccurs="0"/>
                <xsd:element ref="ns3:SharedWithDetails" minOccurs="0"/>
                <xsd:element ref="ns3:SharingHintHash" minOccurs="0"/>
                <xsd:element ref="ns4:MediaServiceMetadata" minOccurs="0"/>
                <xsd:element ref="ns4:MediaServiceFastMetadata" minOccurs="0"/>
                <xsd:element ref="ns4:MediaServiceAutoTags" minOccurs="0"/>
                <xsd:element ref="ns4:MediaServiceOCR" minOccurs="0"/>
                <xsd:element ref="ns4:MediaServiceDateTaken" minOccurs="0"/>
                <xsd:element ref="ns4:MediaServiceLocation" minOccurs="0"/>
                <xsd:element ref="ns4:MediaServiceGenerationTime" minOccurs="0"/>
                <xsd:element ref="ns4:MediaServiceEventHashCode" minOccurs="0"/>
                <xsd:element ref="ns4:MediaServiceAutoKeyPoints" minOccurs="0"/>
                <xsd:element ref="ns4: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c361958-d63d-4444-9986-5debd40b8faa"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element name="SharingHintHash" ma:index="10" nillable="true" ma:displayName="Sharing Hint Hash" ma:description="" ma:hidden="true" ma:internalName="SharingHintHash"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d6763200-d287-43bd-9663-450c381dd6d6" elementFormDefault="qualified">
    <xsd:import namespace="http://schemas.microsoft.com/office/2006/documentManagement/types"/>
    <xsd:import namespace="http://schemas.microsoft.com/office/infopath/2007/PartnerControls"/>
    <xsd:element name="MediaServiceMetadata" ma:index="11" nillable="true" ma:displayName="MediaServiceMetadata" ma:description="" ma:hidden="true" ma:internalName="MediaServiceMetadata" ma:readOnly="true">
      <xsd:simpleType>
        <xsd:restriction base="dms:Note"/>
      </xsd:simpleType>
    </xsd:element>
    <xsd:element name="MediaServiceFastMetadata" ma:index="12" nillable="true" ma:displayName="MediaServiceFastMetadata" ma:description="" ma:hidden="true" ma:internalName="MediaServiceFastMetadata" ma:readOnly="true">
      <xsd:simpleType>
        <xsd:restriction base="dms:Note"/>
      </xsd:simpleType>
    </xsd:element>
    <xsd:element name="MediaServiceAutoTags" ma:index="13" nillable="true" ma:displayName="MediaServiceAutoTags" ma:description="" ma:internalName="MediaServiceAutoTags" ma:readOnly="true">
      <xsd:simpleType>
        <xsd:restriction base="dms:Text"/>
      </xsd:simpleType>
    </xsd:element>
    <xsd:element name="MediaServiceOCR" ma:index="14" nillable="true" ma:displayName="Extracted Text" ma:internalName="MediaServiceOCR" ma:readOnly="true">
      <xsd:simpleType>
        <xsd:restriction base="dms:Note">
          <xsd:maxLength value="255"/>
        </xsd:restriction>
      </xsd:simpleType>
    </xsd:element>
    <xsd:element name="MediaServiceDateTaken" ma:index="15" nillable="true" ma:displayName="MediaServiceDateTaken" ma:hidden="true" ma:internalName="MediaServiceDateTaken" ma:readOnly="true">
      <xsd:simpleType>
        <xsd:restriction base="dms:Text"/>
      </xsd:simpleType>
    </xsd:element>
    <xsd:element name="MediaServiceLocation" ma:index="16" nillable="true" ma:displayName="Location" ma:internalName="MediaServiceLocation" ma:readOnly="true">
      <xsd:simpleType>
        <xsd:restriction base="dms:Text"/>
      </xsd:simpleType>
    </xsd:element>
    <xsd:element name="MediaServiceGenerationTime" ma:index="17" nillable="true" ma:displayName="MediaServiceGenerationTime" ma:hidden="true" ma:internalName="MediaServiceGenerationTime" ma:readOnly="true">
      <xsd:simpleType>
        <xsd:restriction base="dms:Text"/>
      </xsd:simpleType>
    </xsd:element>
    <xsd:element name="MediaServiceEventHashCode" ma:index="18" nillable="true" ma:displayName="MediaServiceEventHashCode" ma:hidden="true" ma:internalName="MediaServiceEventHashCode" ma:readOnly="true">
      <xsd:simpleType>
        <xsd:restriction base="dms:Text"/>
      </xsd:simpleType>
    </xsd:element>
    <xsd:element name="MediaServiceAutoKeyPoints" ma:index="19" nillable="true" ma:displayName="MediaServiceAutoKeyPoints" ma:hidden="true" ma:internalName="MediaServiceAutoKeyPoints" ma:readOnly="true">
      <xsd:simpleType>
        <xsd:restriction base="dms:Note"/>
      </xsd:simpleType>
    </xsd:element>
    <xsd:element name="MediaServiceKeyPoints" ma:index="20" nillable="true" ma:displayName="KeyPoints" ma:internalName="MediaServiceKeyPoint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949DB88A-4CDB-4A02-BBF8-EAC6701E3581}">
  <ds:schemaRefs>
    <ds:schemaRef ds:uri="9c361958-d63d-4444-9986-5debd40b8faa"/>
    <ds:schemaRef ds:uri="http://purl.org/dc/elements/1.1/"/>
    <ds:schemaRef ds:uri="http://schemas.microsoft.com/office/2006/documentManagement/types"/>
    <ds:schemaRef ds:uri="d6763200-d287-43bd-9663-450c381dd6d6"/>
    <ds:schemaRef ds:uri="http://purl.org/dc/terms/"/>
    <ds:schemaRef ds:uri="http://schemas.openxmlformats.org/package/2006/metadata/core-properties"/>
    <ds:schemaRef ds:uri="http://purl.org/dc/dcmitype/"/>
    <ds:schemaRef ds:uri="http://schemas.microsoft.com/office/infopath/2007/PartnerControls"/>
    <ds:schemaRef ds:uri="http://schemas.microsoft.com/office/2006/metadata/properties"/>
    <ds:schemaRef ds:uri="http://www.w3.org/XML/1998/namespace"/>
  </ds:schemaRefs>
</ds:datastoreItem>
</file>

<file path=customXml/itemProps2.xml><?xml version="1.0" encoding="utf-8"?>
<ds:datastoreItem xmlns:ds="http://schemas.openxmlformats.org/officeDocument/2006/customXml" ds:itemID="{9307CE08-7B97-4862-83CB-11DF6CC61ACB}">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9c361958-d63d-4444-9986-5debd40b8faa"/>
    <ds:schemaRef ds:uri="d6763200-d287-43bd-9663-450c381dd6d6"/>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495CDC2D-189F-4C07-8987-F7BE7C44EA2B}">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Presentation template-mustard</Template>
  <TotalTime>0</TotalTime>
  <Words>1954</Words>
  <Application>Microsoft Office PowerPoint</Application>
  <PresentationFormat>Widescreen</PresentationFormat>
  <Paragraphs>236</Paragraphs>
  <Slides>27</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27</vt:i4>
      </vt:variant>
    </vt:vector>
  </HeadingPairs>
  <TitlesOfParts>
    <vt:vector size="34" baseType="lpstr">
      <vt:lpstr>Arial</vt:lpstr>
      <vt:lpstr>Calibri</vt:lpstr>
      <vt:lpstr>Calibri Light</vt:lpstr>
      <vt:lpstr>Lucida Sans</vt:lpstr>
      <vt:lpstr>Segoe UI</vt:lpstr>
      <vt:lpstr>Wingdings</vt:lpstr>
      <vt:lpstr>Office Theme</vt:lpstr>
      <vt:lpstr>Introduction to the Library Service and Online Resources  L4 Environment students</vt:lpstr>
      <vt:lpstr>This session will cover</vt:lpstr>
      <vt:lpstr>Support the library provides</vt:lpstr>
      <vt:lpstr>Resources the library provides</vt:lpstr>
      <vt:lpstr>From the library webpage</vt:lpstr>
      <vt:lpstr>The Library Search</vt:lpstr>
      <vt:lpstr>Navigating the Library Search</vt:lpstr>
      <vt:lpstr>Focusing your search results</vt:lpstr>
      <vt:lpstr>Know your way around an online article</vt:lpstr>
      <vt:lpstr>The item records include</vt:lpstr>
      <vt:lpstr>Limit Library Search to ebooks only</vt:lpstr>
      <vt:lpstr>Limit Library Search to ejournals </vt:lpstr>
      <vt:lpstr>Browse ejournals via Browzine</vt:lpstr>
      <vt:lpstr>Searching the Academic Databases</vt:lpstr>
      <vt:lpstr>Types of database collections</vt:lpstr>
      <vt:lpstr>Some useful databases</vt:lpstr>
      <vt:lpstr>Using video resources </vt:lpstr>
      <vt:lpstr>Search for ebooks via Database Search</vt:lpstr>
      <vt:lpstr>Open Access </vt:lpstr>
      <vt:lpstr>Open Access sources</vt:lpstr>
      <vt:lpstr>Hints and tips for searching.. </vt:lpstr>
      <vt:lpstr>Evaluating internet resources - RADAR</vt:lpstr>
      <vt:lpstr>Why is referencing important?</vt:lpstr>
      <vt:lpstr>Plagiarism</vt:lpstr>
      <vt:lpstr>Accessing the referencing handbooks</vt:lpstr>
      <vt:lpstr>Help is always available</vt:lpstr>
      <vt:lpstr>Any questions or comments?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Emily Hywel</dc:creator>
  <cp:lastModifiedBy>Michael Goodfellow-Smith</cp:lastModifiedBy>
  <cp:revision>115</cp:revision>
  <dcterms:created xsi:type="dcterms:W3CDTF">2019-09-13T10:04:54Z</dcterms:created>
  <dcterms:modified xsi:type="dcterms:W3CDTF">2022-01-31T17:01:35Z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0x01010085ECBA6C8EBCAA418226F242F7876712</vt:lpwstr>
  </property>
  <property fmtid="{D5CDD505-2E9C-101B-9397-08002B2CF9AE}" pid="3" name="Order">
    <vt:r8>2443600</vt:r8>
  </property>
  <property fmtid="{D5CDD505-2E9C-101B-9397-08002B2CF9AE}" pid="4" name="xd_Signature">
    <vt:bool>false</vt:bool>
  </property>
  <property fmtid="{D5CDD505-2E9C-101B-9397-08002B2CF9AE}" pid="5" name="xd_ProgID">
    <vt:lpwstr/>
  </property>
  <property fmtid="{D5CDD505-2E9C-101B-9397-08002B2CF9AE}" pid="6" name="ComplianceAssetId">
    <vt:lpwstr/>
  </property>
  <property fmtid="{D5CDD505-2E9C-101B-9397-08002B2CF9AE}" pid="7" name="TemplateUrl">
    <vt:lpwstr/>
  </property>
</Properties>
</file>