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3" r:id="rId8"/>
    <p:sldId id="262" r:id="rId9"/>
    <p:sldId id="264" r:id="rId10"/>
    <p:sldId id="265" r:id="rId11"/>
    <p:sldId id="266" r:id="rId1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18325-EE6D-4C33-94CB-E2948CFDF65B}" v="335" dt="2025-07-23T14:35:57.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2158" autoAdjust="0"/>
  </p:normalViewPr>
  <p:slideViewPr>
    <p:cSldViewPr snapToGrid="0">
      <p:cViewPr varScale="1">
        <p:scale>
          <a:sx n="58" d="100"/>
          <a:sy n="58" d="100"/>
        </p:scale>
        <p:origin x="2598"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ckle Ruth Elizabeth" userId="95b698ae-d9ed-4ae5-8858-7ae2e8b983e8" providerId="ADAL" clId="{C1818325-EE6D-4C33-94CB-E2948CFDF65B}"/>
    <pc:docChg chg="undo custSel modSld">
      <pc:chgData name="Tickle Ruth Elizabeth" userId="95b698ae-d9ed-4ae5-8858-7ae2e8b983e8" providerId="ADAL" clId="{C1818325-EE6D-4C33-94CB-E2948CFDF65B}" dt="2025-07-23T14:40:27.032" v="7696" actId="14100"/>
      <pc:docMkLst>
        <pc:docMk/>
      </pc:docMkLst>
      <pc:sldChg chg="addSp delSp modSp mod">
        <pc:chgData name="Tickle Ruth Elizabeth" userId="95b698ae-d9ed-4ae5-8858-7ae2e8b983e8" providerId="ADAL" clId="{C1818325-EE6D-4C33-94CB-E2948CFDF65B}" dt="2025-07-23T14:40:27.032" v="7696" actId="14100"/>
        <pc:sldMkLst>
          <pc:docMk/>
          <pc:sldMk cId="1915072764" sldId="256"/>
        </pc:sldMkLst>
        <pc:picChg chg="add del mod">
          <ac:chgData name="Tickle Ruth Elizabeth" userId="95b698ae-d9ed-4ae5-8858-7ae2e8b983e8" providerId="ADAL" clId="{C1818325-EE6D-4C33-94CB-E2948CFDF65B}" dt="2025-07-23T14:31:07.115" v="7694" actId="478"/>
          <ac:picMkLst>
            <pc:docMk/>
            <pc:sldMk cId="1915072764" sldId="256"/>
            <ac:picMk id="5" creationId="{33303776-159F-93FD-C9DC-6B54C7E3C234}"/>
          </ac:picMkLst>
        </pc:picChg>
        <pc:picChg chg="add mod">
          <ac:chgData name="Tickle Ruth Elizabeth" userId="95b698ae-d9ed-4ae5-8858-7ae2e8b983e8" providerId="ADAL" clId="{C1818325-EE6D-4C33-94CB-E2948CFDF65B}" dt="2025-07-23T14:40:27.032" v="7696" actId="14100"/>
          <ac:picMkLst>
            <pc:docMk/>
            <pc:sldMk cId="1915072764" sldId="256"/>
            <ac:picMk id="6" creationId="{3DF6EB5B-FB1E-3415-B6AB-B9F16B5D352C}"/>
          </ac:picMkLst>
        </pc:picChg>
      </pc:sldChg>
      <pc:sldChg chg="addSp modSp mod modNotesTx">
        <pc:chgData name="Tickle Ruth Elizabeth" userId="95b698ae-d9ed-4ae5-8858-7ae2e8b983e8" providerId="ADAL" clId="{C1818325-EE6D-4C33-94CB-E2948CFDF65B}" dt="2025-07-23T12:33:01.104" v="6732" actId="20577"/>
        <pc:sldMkLst>
          <pc:docMk/>
          <pc:sldMk cId="2096319240" sldId="257"/>
        </pc:sldMkLst>
        <pc:graphicFrameChg chg="mod">
          <ac:chgData name="Tickle Ruth Elizabeth" userId="95b698ae-d9ed-4ae5-8858-7ae2e8b983e8" providerId="ADAL" clId="{C1818325-EE6D-4C33-94CB-E2948CFDF65B}" dt="2025-07-23T12:33:01.104" v="6732" actId="20577"/>
          <ac:graphicFrameMkLst>
            <pc:docMk/>
            <pc:sldMk cId="2096319240" sldId="257"/>
            <ac:graphicFrameMk id="4" creationId="{B24A68FD-1B71-16B2-D771-177971E8E6E3}"/>
          </ac:graphicFrameMkLst>
        </pc:graphicFrameChg>
        <pc:picChg chg="add mod">
          <ac:chgData name="Tickle Ruth Elizabeth" userId="95b698ae-d9ed-4ae5-8858-7ae2e8b983e8" providerId="ADAL" clId="{C1818325-EE6D-4C33-94CB-E2948CFDF65B}" dt="2025-07-21T09:41:44.316" v="1" actId="34818"/>
          <ac:picMkLst>
            <pc:docMk/>
            <pc:sldMk cId="2096319240" sldId="257"/>
            <ac:picMk id="5" creationId="{2FE1F74D-1194-8292-6EE4-850DD28035F0}"/>
          </ac:picMkLst>
        </pc:picChg>
      </pc:sldChg>
      <pc:sldChg chg="addSp modSp mod modAnim modNotesTx">
        <pc:chgData name="Tickle Ruth Elizabeth" userId="95b698ae-d9ed-4ae5-8858-7ae2e8b983e8" providerId="ADAL" clId="{C1818325-EE6D-4C33-94CB-E2948CFDF65B}" dt="2025-07-23T13:31:14.903" v="7657"/>
        <pc:sldMkLst>
          <pc:docMk/>
          <pc:sldMk cId="2230050831" sldId="258"/>
        </pc:sldMkLst>
        <pc:picChg chg="add mod">
          <ac:chgData name="Tickle Ruth Elizabeth" userId="95b698ae-d9ed-4ae5-8858-7ae2e8b983e8" providerId="ADAL" clId="{C1818325-EE6D-4C33-94CB-E2948CFDF65B}" dt="2025-07-21T09:41:44.316" v="1" actId="34818"/>
          <ac:picMkLst>
            <pc:docMk/>
            <pc:sldMk cId="2230050831" sldId="258"/>
            <ac:picMk id="3" creationId="{03437860-94D5-8188-619C-DE7B8543633C}"/>
          </ac:picMkLst>
        </pc:picChg>
      </pc:sldChg>
      <pc:sldChg chg="addSp modSp mod modAnim modNotesTx">
        <pc:chgData name="Tickle Ruth Elizabeth" userId="95b698ae-d9ed-4ae5-8858-7ae2e8b983e8" providerId="ADAL" clId="{C1818325-EE6D-4C33-94CB-E2948CFDF65B}" dt="2025-07-23T14:35:57.048" v="7695"/>
        <pc:sldMkLst>
          <pc:docMk/>
          <pc:sldMk cId="2366589672" sldId="259"/>
        </pc:sldMkLst>
        <pc:spChg chg="mod">
          <ac:chgData name="Tickle Ruth Elizabeth" userId="95b698ae-d9ed-4ae5-8858-7ae2e8b983e8" providerId="ADAL" clId="{C1818325-EE6D-4C33-94CB-E2948CFDF65B}" dt="2025-07-23T12:33:34.446" v="6809" actId="20577"/>
          <ac:spMkLst>
            <pc:docMk/>
            <pc:sldMk cId="2366589672" sldId="259"/>
            <ac:spMk id="2" creationId="{FD5CA92D-2411-8175-E3F0-95D52E19C12C}"/>
          </ac:spMkLst>
        </pc:spChg>
        <pc:picChg chg="add mod">
          <ac:chgData name="Tickle Ruth Elizabeth" userId="95b698ae-d9ed-4ae5-8858-7ae2e8b983e8" providerId="ADAL" clId="{C1818325-EE6D-4C33-94CB-E2948CFDF65B}" dt="2025-07-21T09:41:44.316" v="1" actId="34818"/>
          <ac:picMkLst>
            <pc:docMk/>
            <pc:sldMk cId="2366589672" sldId="259"/>
            <ac:picMk id="3" creationId="{4EE496B9-DDFF-9720-5968-DF32B0A0D9EE}"/>
          </ac:picMkLst>
        </pc:picChg>
      </pc:sldChg>
      <pc:sldChg chg="addSp modSp mod modAnim modNotesTx">
        <pc:chgData name="Tickle Ruth Elizabeth" userId="95b698ae-d9ed-4ae5-8858-7ae2e8b983e8" providerId="ADAL" clId="{C1818325-EE6D-4C33-94CB-E2948CFDF65B}" dt="2025-07-23T13:32:30.302" v="7672"/>
        <pc:sldMkLst>
          <pc:docMk/>
          <pc:sldMk cId="713272143" sldId="260"/>
        </pc:sldMkLst>
        <pc:spChg chg="mod">
          <ac:chgData name="Tickle Ruth Elizabeth" userId="95b698ae-d9ed-4ae5-8858-7ae2e8b983e8" providerId="ADAL" clId="{C1818325-EE6D-4C33-94CB-E2948CFDF65B}" dt="2025-07-23T12:34:04.492" v="6902" actId="20577"/>
          <ac:spMkLst>
            <pc:docMk/>
            <pc:sldMk cId="713272143" sldId="260"/>
            <ac:spMk id="2" creationId="{1C7CB0CB-2551-BDC5-9147-99AA76FD0B15}"/>
          </ac:spMkLst>
        </pc:spChg>
        <pc:picChg chg="add mod">
          <ac:chgData name="Tickle Ruth Elizabeth" userId="95b698ae-d9ed-4ae5-8858-7ae2e8b983e8" providerId="ADAL" clId="{C1818325-EE6D-4C33-94CB-E2948CFDF65B}" dt="2025-07-21T09:41:44.316" v="1" actId="34818"/>
          <ac:picMkLst>
            <pc:docMk/>
            <pc:sldMk cId="713272143" sldId="260"/>
            <ac:picMk id="3" creationId="{4AE9EF9F-0A45-D8D0-DA3B-C493103F3ADC}"/>
          </ac:picMkLst>
        </pc:picChg>
      </pc:sldChg>
      <pc:sldChg chg="addSp modSp mod modNotesTx">
        <pc:chgData name="Tickle Ruth Elizabeth" userId="95b698ae-d9ed-4ae5-8858-7ae2e8b983e8" providerId="ADAL" clId="{C1818325-EE6D-4C33-94CB-E2948CFDF65B}" dt="2025-07-23T14:23:55.944" v="7688" actId="20577"/>
        <pc:sldMkLst>
          <pc:docMk/>
          <pc:sldMk cId="665111579" sldId="261"/>
        </pc:sldMkLst>
        <pc:spChg chg="mod">
          <ac:chgData name="Tickle Ruth Elizabeth" userId="95b698ae-d9ed-4ae5-8858-7ae2e8b983e8" providerId="ADAL" clId="{C1818325-EE6D-4C33-94CB-E2948CFDF65B}" dt="2025-07-23T12:35:11.711" v="6992" actId="6549"/>
          <ac:spMkLst>
            <pc:docMk/>
            <pc:sldMk cId="665111579" sldId="261"/>
            <ac:spMk id="2" creationId="{4CF5231B-32CC-9CB7-4F02-DC8A23F8C51D}"/>
          </ac:spMkLst>
        </pc:spChg>
        <pc:graphicFrameChg chg="mod">
          <ac:chgData name="Tickle Ruth Elizabeth" userId="95b698ae-d9ed-4ae5-8858-7ae2e8b983e8" providerId="ADAL" clId="{C1818325-EE6D-4C33-94CB-E2948CFDF65B}" dt="2025-07-23T12:35:17.224" v="6993" actId="14100"/>
          <ac:graphicFrameMkLst>
            <pc:docMk/>
            <pc:sldMk cId="665111579" sldId="261"/>
            <ac:graphicFrameMk id="4" creationId="{0196A4CF-873F-FD20-C35E-B561787E2F1D}"/>
          </ac:graphicFrameMkLst>
        </pc:graphicFrameChg>
        <pc:picChg chg="add mod">
          <ac:chgData name="Tickle Ruth Elizabeth" userId="95b698ae-d9ed-4ae5-8858-7ae2e8b983e8" providerId="ADAL" clId="{C1818325-EE6D-4C33-94CB-E2948CFDF65B}" dt="2025-07-21T09:41:44.316" v="1" actId="34818"/>
          <ac:picMkLst>
            <pc:docMk/>
            <pc:sldMk cId="665111579" sldId="261"/>
            <ac:picMk id="3" creationId="{FD745A44-80C2-7184-785F-0A382BC13DA7}"/>
          </ac:picMkLst>
        </pc:picChg>
      </pc:sldChg>
      <pc:sldChg chg="addSp modSp mod">
        <pc:chgData name="Tickle Ruth Elizabeth" userId="95b698ae-d9ed-4ae5-8858-7ae2e8b983e8" providerId="ADAL" clId="{C1818325-EE6D-4C33-94CB-E2948CFDF65B}" dt="2025-07-23T13:18:41.949" v="7540" actId="114"/>
        <pc:sldMkLst>
          <pc:docMk/>
          <pc:sldMk cId="1401815412" sldId="262"/>
        </pc:sldMkLst>
        <pc:spChg chg="mod">
          <ac:chgData name="Tickle Ruth Elizabeth" userId="95b698ae-d9ed-4ae5-8858-7ae2e8b983e8" providerId="ADAL" clId="{C1818325-EE6D-4C33-94CB-E2948CFDF65B}" dt="2025-07-23T13:18:41.949" v="7540" actId="114"/>
          <ac:spMkLst>
            <pc:docMk/>
            <pc:sldMk cId="1401815412" sldId="262"/>
            <ac:spMk id="5" creationId="{66010851-B214-E1B2-9C2E-B49236AAC1AE}"/>
          </ac:spMkLst>
        </pc:spChg>
        <pc:picChg chg="add mod">
          <ac:chgData name="Tickle Ruth Elizabeth" userId="95b698ae-d9ed-4ae5-8858-7ae2e8b983e8" providerId="ADAL" clId="{C1818325-EE6D-4C33-94CB-E2948CFDF65B}" dt="2025-07-21T09:41:44.316" v="1" actId="34818"/>
          <ac:picMkLst>
            <pc:docMk/>
            <pc:sldMk cId="1401815412" sldId="262"/>
            <ac:picMk id="3" creationId="{4AC3C440-A5CA-97B2-6922-12F11B665E76}"/>
          </ac:picMkLst>
        </pc:picChg>
      </pc:sldChg>
      <pc:sldChg chg="addSp modSp mod modNotesTx">
        <pc:chgData name="Tickle Ruth Elizabeth" userId="95b698ae-d9ed-4ae5-8858-7ae2e8b983e8" providerId="ADAL" clId="{C1818325-EE6D-4C33-94CB-E2948CFDF65B}" dt="2025-07-23T12:32:13.389" v="6594" actId="20577"/>
        <pc:sldMkLst>
          <pc:docMk/>
          <pc:sldMk cId="2164344058" sldId="263"/>
        </pc:sldMkLst>
        <pc:picChg chg="add mod">
          <ac:chgData name="Tickle Ruth Elizabeth" userId="95b698ae-d9ed-4ae5-8858-7ae2e8b983e8" providerId="ADAL" clId="{C1818325-EE6D-4C33-94CB-E2948CFDF65B}" dt="2025-07-21T09:41:44.316" v="1" actId="34818"/>
          <ac:picMkLst>
            <pc:docMk/>
            <pc:sldMk cId="2164344058" sldId="263"/>
            <ac:picMk id="3" creationId="{77DBEB9E-28EF-9D02-329F-5352336E7FAF}"/>
          </ac:picMkLst>
        </pc:picChg>
      </pc:sldChg>
      <pc:sldChg chg="addSp modSp mod">
        <pc:chgData name="Tickle Ruth Elizabeth" userId="95b698ae-d9ed-4ae5-8858-7ae2e8b983e8" providerId="ADAL" clId="{C1818325-EE6D-4C33-94CB-E2948CFDF65B}" dt="2025-07-23T13:21:29.612" v="7550" actId="114"/>
        <pc:sldMkLst>
          <pc:docMk/>
          <pc:sldMk cId="4195247208" sldId="264"/>
        </pc:sldMkLst>
        <pc:spChg chg="mod">
          <ac:chgData name="Tickle Ruth Elizabeth" userId="95b698ae-d9ed-4ae5-8858-7ae2e8b983e8" providerId="ADAL" clId="{C1818325-EE6D-4C33-94CB-E2948CFDF65B}" dt="2025-07-23T13:21:29.612" v="7550" actId="114"/>
          <ac:spMkLst>
            <pc:docMk/>
            <pc:sldMk cId="4195247208" sldId="264"/>
            <ac:spMk id="5" creationId="{924B88A5-D053-E311-0284-CF1776032C01}"/>
          </ac:spMkLst>
        </pc:spChg>
        <pc:picChg chg="add mod">
          <ac:chgData name="Tickle Ruth Elizabeth" userId="95b698ae-d9ed-4ae5-8858-7ae2e8b983e8" providerId="ADAL" clId="{C1818325-EE6D-4C33-94CB-E2948CFDF65B}" dt="2025-07-21T09:41:44.316" v="1" actId="34818"/>
          <ac:picMkLst>
            <pc:docMk/>
            <pc:sldMk cId="4195247208" sldId="264"/>
            <ac:picMk id="3" creationId="{285EBBBA-27C7-126D-8BD4-F36DA32EE7D2}"/>
          </ac:picMkLst>
        </pc:picChg>
      </pc:sldChg>
      <pc:sldChg chg="addSp modSp mod">
        <pc:chgData name="Tickle Ruth Elizabeth" userId="95b698ae-d9ed-4ae5-8858-7ae2e8b983e8" providerId="ADAL" clId="{C1818325-EE6D-4C33-94CB-E2948CFDF65B}" dt="2025-07-23T13:23:47.989" v="7639" actId="114"/>
        <pc:sldMkLst>
          <pc:docMk/>
          <pc:sldMk cId="3228991696" sldId="265"/>
        </pc:sldMkLst>
        <pc:spChg chg="mod">
          <ac:chgData name="Tickle Ruth Elizabeth" userId="95b698ae-d9ed-4ae5-8858-7ae2e8b983e8" providerId="ADAL" clId="{C1818325-EE6D-4C33-94CB-E2948CFDF65B}" dt="2025-07-23T13:23:47.989" v="7639" actId="114"/>
          <ac:spMkLst>
            <pc:docMk/>
            <pc:sldMk cId="3228991696" sldId="265"/>
            <ac:spMk id="5" creationId="{7EFA7E4E-A0C9-377D-3A13-564B5C6E9702}"/>
          </ac:spMkLst>
        </pc:spChg>
        <pc:picChg chg="add mod">
          <ac:chgData name="Tickle Ruth Elizabeth" userId="95b698ae-d9ed-4ae5-8858-7ae2e8b983e8" providerId="ADAL" clId="{C1818325-EE6D-4C33-94CB-E2948CFDF65B}" dt="2025-07-21T09:41:44.316" v="1" actId="34818"/>
          <ac:picMkLst>
            <pc:docMk/>
            <pc:sldMk cId="3228991696" sldId="265"/>
            <ac:picMk id="3" creationId="{630F1809-6C2F-ED0B-1825-4B7B55D63C67}"/>
          </ac:picMkLst>
        </pc:picChg>
      </pc:sldChg>
      <pc:sldChg chg="addSp modSp mod">
        <pc:chgData name="Tickle Ruth Elizabeth" userId="95b698ae-d9ed-4ae5-8858-7ae2e8b983e8" providerId="ADAL" clId="{C1818325-EE6D-4C33-94CB-E2948CFDF65B}" dt="2025-07-23T13:25:32.426" v="7647" actId="114"/>
        <pc:sldMkLst>
          <pc:docMk/>
          <pc:sldMk cId="178385282" sldId="266"/>
        </pc:sldMkLst>
        <pc:spChg chg="mod">
          <ac:chgData name="Tickle Ruth Elizabeth" userId="95b698ae-d9ed-4ae5-8858-7ae2e8b983e8" providerId="ADAL" clId="{C1818325-EE6D-4C33-94CB-E2948CFDF65B}" dt="2025-07-23T13:25:32.426" v="7647" actId="114"/>
          <ac:spMkLst>
            <pc:docMk/>
            <pc:sldMk cId="178385282" sldId="266"/>
            <ac:spMk id="3" creationId="{7E8EDBD2-A4B2-2F36-82F5-B8D40495D110}"/>
          </ac:spMkLst>
        </pc:spChg>
        <pc:picChg chg="add mod">
          <ac:chgData name="Tickle Ruth Elizabeth" userId="95b698ae-d9ed-4ae5-8858-7ae2e8b983e8" providerId="ADAL" clId="{C1818325-EE6D-4C33-94CB-E2948CFDF65B}" dt="2025-07-21T09:41:44.316" v="1" actId="34818"/>
          <ac:picMkLst>
            <pc:docMk/>
            <pc:sldMk cId="178385282" sldId="266"/>
            <ac:picMk id="4" creationId="{DD3174C2-1C25-4254-BEFD-962F97AEA86E}"/>
          </ac:picMkLst>
        </pc:pic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DB5F38-ABC8-4B71-A46E-0AD72A95891B}"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GB"/>
        </a:p>
      </dgm:t>
    </dgm:pt>
    <dgm:pt modelId="{94FDE957-DB05-409B-A5D3-98BFDE907EB3}">
      <dgm:prSet phldrT="[Text]" custT="1"/>
      <dgm:spPr/>
      <dgm:t>
        <a:bodyPr/>
        <a:lstStyle/>
        <a:p>
          <a:r>
            <a:rPr lang="en-GB" sz="2400" dirty="0">
              <a:latin typeface="Arial" panose="020B0604020202020204" pitchFamily="34" charset="0"/>
              <a:cs typeface="Arial" panose="020B0604020202020204" pitchFamily="34" charset="0"/>
            </a:rPr>
            <a:t>Context: Southport Attack and Riots</a:t>
          </a:r>
          <a:endParaRPr lang="en-GB" sz="2400" dirty="0"/>
        </a:p>
      </dgm:t>
    </dgm:pt>
    <dgm:pt modelId="{B3715FE1-5E65-4C9B-A936-14D6078E4CBB}" type="parTrans" cxnId="{4432EA20-3407-48FF-BAA6-716C4FFB5051}">
      <dgm:prSet/>
      <dgm:spPr/>
      <dgm:t>
        <a:bodyPr/>
        <a:lstStyle/>
        <a:p>
          <a:endParaRPr lang="en-GB" sz="2400"/>
        </a:p>
      </dgm:t>
    </dgm:pt>
    <dgm:pt modelId="{0FB64C66-97F1-418B-8878-BA3ECDD78759}" type="sibTrans" cxnId="{4432EA20-3407-48FF-BAA6-716C4FFB5051}">
      <dgm:prSet/>
      <dgm:spPr/>
      <dgm:t>
        <a:bodyPr/>
        <a:lstStyle/>
        <a:p>
          <a:endParaRPr lang="en-GB" sz="2400"/>
        </a:p>
      </dgm:t>
    </dgm:pt>
    <dgm:pt modelId="{5A310F00-B267-4006-A591-828B18FE3831}">
      <dgm:prSet phldrT="[Text]" custT="1"/>
      <dgm:spPr/>
      <dgm:t>
        <a:bodyPr/>
        <a:lstStyle/>
        <a:p>
          <a:r>
            <a:rPr lang="en-GB" sz="2400" dirty="0">
              <a:latin typeface="Arial" panose="020B0604020202020204" pitchFamily="34" charset="0"/>
              <a:cs typeface="Arial" panose="020B0604020202020204" pitchFamily="34" charset="0"/>
            </a:rPr>
            <a:t>Policing Under Political Pressure</a:t>
          </a:r>
          <a:endParaRPr lang="en-GB" sz="2400" dirty="0"/>
        </a:p>
      </dgm:t>
    </dgm:pt>
    <dgm:pt modelId="{F372D6C7-076E-42D4-93FD-CEABEC6A6D61}" type="parTrans" cxnId="{AEC96D67-3E44-4422-842C-906079EC901E}">
      <dgm:prSet/>
      <dgm:spPr/>
      <dgm:t>
        <a:bodyPr/>
        <a:lstStyle/>
        <a:p>
          <a:endParaRPr lang="en-GB" sz="2400"/>
        </a:p>
      </dgm:t>
    </dgm:pt>
    <dgm:pt modelId="{F9AA4628-C81B-4B0E-B844-E6E3400F42AA}" type="sibTrans" cxnId="{AEC96D67-3E44-4422-842C-906079EC901E}">
      <dgm:prSet/>
      <dgm:spPr/>
      <dgm:t>
        <a:bodyPr/>
        <a:lstStyle/>
        <a:p>
          <a:endParaRPr lang="en-GB" sz="2400"/>
        </a:p>
      </dgm:t>
    </dgm:pt>
    <dgm:pt modelId="{3B0EE73F-7CDD-49BE-A9D9-DB5266AC4AC5}">
      <dgm:prSet phldrT="[Text]" custT="1"/>
      <dgm:spPr/>
      <dgm:t>
        <a:bodyPr/>
        <a:lstStyle/>
        <a:p>
          <a:r>
            <a:rPr lang="en-GB" sz="2400" dirty="0">
              <a:latin typeface="Arial" panose="020B0604020202020204" pitchFamily="34" charset="0"/>
              <a:cs typeface="Arial" panose="020B0604020202020204" pitchFamily="34" charset="0"/>
            </a:rPr>
            <a:t>Trust, Legitimacy, and Procedural Justice</a:t>
          </a:r>
          <a:endParaRPr lang="en-GB" sz="2400" dirty="0"/>
        </a:p>
      </dgm:t>
    </dgm:pt>
    <dgm:pt modelId="{CD86AA58-8DC6-4112-A257-72800F2D63BD}" type="parTrans" cxnId="{73B06931-8FE7-46BB-852F-3B335098B498}">
      <dgm:prSet/>
      <dgm:spPr/>
      <dgm:t>
        <a:bodyPr/>
        <a:lstStyle/>
        <a:p>
          <a:endParaRPr lang="en-GB" sz="2400"/>
        </a:p>
      </dgm:t>
    </dgm:pt>
    <dgm:pt modelId="{1F0F2954-E93E-4644-9623-86D3779B4681}" type="sibTrans" cxnId="{73B06931-8FE7-46BB-852F-3B335098B498}">
      <dgm:prSet/>
      <dgm:spPr/>
      <dgm:t>
        <a:bodyPr/>
        <a:lstStyle/>
        <a:p>
          <a:endParaRPr lang="en-GB" sz="2400"/>
        </a:p>
      </dgm:t>
    </dgm:pt>
    <dgm:pt modelId="{ACCEF7F4-BBD8-4041-9CBA-6F06A73679B6}">
      <dgm:prSet phldrT="[Text]" custT="1"/>
      <dgm:spPr/>
      <dgm:t>
        <a:bodyPr/>
        <a:lstStyle/>
        <a:p>
          <a:r>
            <a:rPr lang="en-GB" sz="2400" dirty="0">
              <a:latin typeface="Arial" panose="020B0604020202020204" pitchFamily="34" charset="0"/>
              <a:cs typeface="Arial" panose="020B0604020202020204" pitchFamily="34" charset="0"/>
            </a:rPr>
            <a:t>Digital Disruption and the Crisis of Truth</a:t>
          </a:r>
          <a:endParaRPr lang="en-GB" sz="2400" dirty="0"/>
        </a:p>
      </dgm:t>
    </dgm:pt>
    <dgm:pt modelId="{ABFAA3EC-B071-44C0-BF8E-298DE2BC65FC}" type="parTrans" cxnId="{CF04C78B-7B59-422F-8444-814EB07C61E6}">
      <dgm:prSet/>
      <dgm:spPr/>
      <dgm:t>
        <a:bodyPr/>
        <a:lstStyle/>
        <a:p>
          <a:endParaRPr lang="en-GB" sz="2400"/>
        </a:p>
      </dgm:t>
    </dgm:pt>
    <dgm:pt modelId="{8F50408D-5802-4544-B339-91BBEDC53C56}" type="sibTrans" cxnId="{CF04C78B-7B59-422F-8444-814EB07C61E6}">
      <dgm:prSet/>
      <dgm:spPr/>
      <dgm:t>
        <a:bodyPr/>
        <a:lstStyle/>
        <a:p>
          <a:endParaRPr lang="en-GB" sz="2400"/>
        </a:p>
      </dgm:t>
    </dgm:pt>
    <dgm:pt modelId="{F261CDFD-09FB-43D9-A723-FC8C9B3957EC}">
      <dgm:prSet phldrT="[Text]" custT="1"/>
      <dgm:spPr/>
      <dgm:t>
        <a:bodyPr/>
        <a:lstStyle/>
        <a:p>
          <a:r>
            <a:rPr lang="en-GB" sz="2400" dirty="0">
              <a:latin typeface="Arial" panose="020B0604020202020204" pitchFamily="34" charset="0"/>
              <a:cs typeface="Arial" panose="020B0604020202020204" pitchFamily="34" charset="0"/>
            </a:rPr>
            <a:t>Summary</a:t>
          </a:r>
          <a:endParaRPr lang="en-GB" sz="2400" dirty="0"/>
        </a:p>
      </dgm:t>
    </dgm:pt>
    <dgm:pt modelId="{A5610674-F8AE-4E5C-B6F1-9AF189D9E292}" type="parTrans" cxnId="{8F62CDCE-E62D-4E9D-965F-BA7D03B411DF}">
      <dgm:prSet/>
      <dgm:spPr/>
      <dgm:t>
        <a:bodyPr/>
        <a:lstStyle/>
        <a:p>
          <a:endParaRPr lang="en-GB" sz="2400"/>
        </a:p>
      </dgm:t>
    </dgm:pt>
    <dgm:pt modelId="{EB59DD75-E880-428A-A612-2B7CCC86B3E2}" type="sibTrans" cxnId="{8F62CDCE-E62D-4E9D-965F-BA7D03B411DF}">
      <dgm:prSet/>
      <dgm:spPr/>
      <dgm:t>
        <a:bodyPr/>
        <a:lstStyle/>
        <a:p>
          <a:endParaRPr lang="en-GB" sz="2400"/>
        </a:p>
      </dgm:t>
    </dgm:pt>
    <dgm:pt modelId="{A9FE9135-AA5A-4AF1-9022-10B21F44C3B4}">
      <dgm:prSet phldrT="[Text]" custT="1"/>
      <dgm:spPr/>
      <dgm:t>
        <a:bodyPr/>
        <a:lstStyle/>
        <a:p>
          <a:r>
            <a:rPr lang="en-GB" sz="2400" dirty="0">
              <a:latin typeface="Arial" panose="020B0604020202020204" pitchFamily="34" charset="0"/>
              <a:cs typeface="Arial" panose="020B0604020202020204" pitchFamily="34" charset="0"/>
            </a:rPr>
            <a:t>References</a:t>
          </a:r>
          <a:endParaRPr lang="en-GB" sz="2400" dirty="0"/>
        </a:p>
      </dgm:t>
    </dgm:pt>
    <dgm:pt modelId="{983C9C0F-5DC1-48DE-8D5A-E864866897E0}" type="parTrans" cxnId="{862F8813-7D92-419A-90A8-841A68A516EC}">
      <dgm:prSet/>
      <dgm:spPr/>
      <dgm:t>
        <a:bodyPr/>
        <a:lstStyle/>
        <a:p>
          <a:endParaRPr lang="en-GB" sz="2400"/>
        </a:p>
      </dgm:t>
    </dgm:pt>
    <dgm:pt modelId="{67124D14-79CE-4199-B145-A60B48B3A5D1}" type="sibTrans" cxnId="{862F8813-7D92-419A-90A8-841A68A516EC}">
      <dgm:prSet/>
      <dgm:spPr/>
      <dgm:t>
        <a:bodyPr/>
        <a:lstStyle/>
        <a:p>
          <a:endParaRPr lang="en-GB" sz="2400"/>
        </a:p>
      </dgm:t>
    </dgm:pt>
    <dgm:pt modelId="{6F90445B-0636-4899-99FE-6B2C7CD20CC7}" type="pres">
      <dgm:prSet presAssocID="{04DB5F38-ABC8-4B71-A46E-0AD72A95891B}" presName="linear" presStyleCnt="0">
        <dgm:presLayoutVars>
          <dgm:animLvl val="lvl"/>
          <dgm:resizeHandles val="exact"/>
        </dgm:presLayoutVars>
      </dgm:prSet>
      <dgm:spPr/>
    </dgm:pt>
    <dgm:pt modelId="{65B8EF27-E343-471D-9B63-500BFA153D07}" type="pres">
      <dgm:prSet presAssocID="{94FDE957-DB05-409B-A5D3-98BFDE907EB3}" presName="parentText" presStyleLbl="node1" presStyleIdx="0" presStyleCnt="6">
        <dgm:presLayoutVars>
          <dgm:chMax val="0"/>
          <dgm:bulletEnabled val="1"/>
        </dgm:presLayoutVars>
      </dgm:prSet>
      <dgm:spPr/>
    </dgm:pt>
    <dgm:pt modelId="{2EAC4BCA-380C-4418-AAB5-5EBE416C15AC}" type="pres">
      <dgm:prSet presAssocID="{0FB64C66-97F1-418B-8878-BA3ECDD78759}" presName="spacer" presStyleCnt="0"/>
      <dgm:spPr/>
    </dgm:pt>
    <dgm:pt modelId="{81001582-C3D5-47D7-915C-A9699C30DBF9}" type="pres">
      <dgm:prSet presAssocID="{5A310F00-B267-4006-A591-828B18FE3831}" presName="parentText" presStyleLbl="node1" presStyleIdx="1" presStyleCnt="6">
        <dgm:presLayoutVars>
          <dgm:chMax val="0"/>
          <dgm:bulletEnabled val="1"/>
        </dgm:presLayoutVars>
      </dgm:prSet>
      <dgm:spPr/>
    </dgm:pt>
    <dgm:pt modelId="{B698E3DD-118E-47DE-8079-6D2D5BE1C31E}" type="pres">
      <dgm:prSet presAssocID="{F9AA4628-C81B-4B0E-B844-E6E3400F42AA}" presName="spacer" presStyleCnt="0"/>
      <dgm:spPr/>
    </dgm:pt>
    <dgm:pt modelId="{4BF76C5C-75F8-4119-8219-CBBDFF0FE056}" type="pres">
      <dgm:prSet presAssocID="{3B0EE73F-7CDD-49BE-A9D9-DB5266AC4AC5}" presName="parentText" presStyleLbl="node1" presStyleIdx="2" presStyleCnt="6">
        <dgm:presLayoutVars>
          <dgm:chMax val="0"/>
          <dgm:bulletEnabled val="1"/>
        </dgm:presLayoutVars>
      </dgm:prSet>
      <dgm:spPr/>
    </dgm:pt>
    <dgm:pt modelId="{D4730482-4C52-4D7F-9662-273738F4CA3F}" type="pres">
      <dgm:prSet presAssocID="{1F0F2954-E93E-4644-9623-86D3779B4681}" presName="spacer" presStyleCnt="0"/>
      <dgm:spPr/>
    </dgm:pt>
    <dgm:pt modelId="{1BD563A0-5092-49B7-9E99-55D6F06A5532}" type="pres">
      <dgm:prSet presAssocID="{ACCEF7F4-BBD8-4041-9CBA-6F06A73679B6}" presName="parentText" presStyleLbl="node1" presStyleIdx="3" presStyleCnt="6">
        <dgm:presLayoutVars>
          <dgm:chMax val="0"/>
          <dgm:bulletEnabled val="1"/>
        </dgm:presLayoutVars>
      </dgm:prSet>
      <dgm:spPr/>
    </dgm:pt>
    <dgm:pt modelId="{FD5FC512-7F21-4F2D-B5C1-E48DB749AC44}" type="pres">
      <dgm:prSet presAssocID="{8F50408D-5802-4544-B339-91BBEDC53C56}" presName="spacer" presStyleCnt="0"/>
      <dgm:spPr/>
    </dgm:pt>
    <dgm:pt modelId="{1E7A5BA7-22EE-4B4D-8E32-A1B4EF52EBC0}" type="pres">
      <dgm:prSet presAssocID="{F261CDFD-09FB-43D9-A723-FC8C9B3957EC}" presName="parentText" presStyleLbl="node1" presStyleIdx="4" presStyleCnt="6">
        <dgm:presLayoutVars>
          <dgm:chMax val="0"/>
          <dgm:bulletEnabled val="1"/>
        </dgm:presLayoutVars>
      </dgm:prSet>
      <dgm:spPr/>
    </dgm:pt>
    <dgm:pt modelId="{1D91A7CC-3F20-46DD-B364-E2161960D182}" type="pres">
      <dgm:prSet presAssocID="{EB59DD75-E880-428A-A612-2B7CCC86B3E2}" presName="spacer" presStyleCnt="0"/>
      <dgm:spPr/>
    </dgm:pt>
    <dgm:pt modelId="{68176EA9-C177-4F13-83FC-A81C23854897}" type="pres">
      <dgm:prSet presAssocID="{A9FE9135-AA5A-4AF1-9022-10B21F44C3B4}" presName="parentText" presStyleLbl="node1" presStyleIdx="5" presStyleCnt="6">
        <dgm:presLayoutVars>
          <dgm:chMax val="0"/>
          <dgm:bulletEnabled val="1"/>
        </dgm:presLayoutVars>
      </dgm:prSet>
      <dgm:spPr/>
    </dgm:pt>
  </dgm:ptLst>
  <dgm:cxnLst>
    <dgm:cxn modelId="{2A34030B-0AAF-4010-A1E7-218B89C55385}" type="presOf" srcId="{94FDE957-DB05-409B-A5D3-98BFDE907EB3}" destId="{65B8EF27-E343-471D-9B63-500BFA153D07}" srcOrd="0" destOrd="0" presId="urn:microsoft.com/office/officeart/2005/8/layout/vList2"/>
    <dgm:cxn modelId="{862F8813-7D92-419A-90A8-841A68A516EC}" srcId="{04DB5F38-ABC8-4B71-A46E-0AD72A95891B}" destId="{A9FE9135-AA5A-4AF1-9022-10B21F44C3B4}" srcOrd="5" destOrd="0" parTransId="{983C9C0F-5DC1-48DE-8D5A-E864866897E0}" sibTransId="{67124D14-79CE-4199-B145-A60B48B3A5D1}"/>
    <dgm:cxn modelId="{4432EA20-3407-48FF-BAA6-716C4FFB5051}" srcId="{04DB5F38-ABC8-4B71-A46E-0AD72A95891B}" destId="{94FDE957-DB05-409B-A5D3-98BFDE907EB3}" srcOrd="0" destOrd="0" parTransId="{B3715FE1-5E65-4C9B-A936-14D6078E4CBB}" sibTransId="{0FB64C66-97F1-418B-8878-BA3ECDD78759}"/>
    <dgm:cxn modelId="{73B06931-8FE7-46BB-852F-3B335098B498}" srcId="{04DB5F38-ABC8-4B71-A46E-0AD72A95891B}" destId="{3B0EE73F-7CDD-49BE-A9D9-DB5266AC4AC5}" srcOrd="2" destOrd="0" parTransId="{CD86AA58-8DC6-4112-A257-72800F2D63BD}" sibTransId="{1F0F2954-E93E-4644-9623-86D3779B4681}"/>
    <dgm:cxn modelId="{5E2D2164-E897-481D-BD7D-C6872D2E2C72}" type="presOf" srcId="{A9FE9135-AA5A-4AF1-9022-10B21F44C3B4}" destId="{68176EA9-C177-4F13-83FC-A81C23854897}" srcOrd="0" destOrd="0" presId="urn:microsoft.com/office/officeart/2005/8/layout/vList2"/>
    <dgm:cxn modelId="{AEC96D67-3E44-4422-842C-906079EC901E}" srcId="{04DB5F38-ABC8-4B71-A46E-0AD72A95891B}" destId="{5A310F00-B267-4006-A591-828B18FE3831}" srcOrd="1" destOrd="0" parTransId="{F372D6C7-076E-42D4-93FD-CEABEC6A6D61}" sibTransId="{F9AA4628-C81B-4B0E-B844-E6E3400F42AA}"/>
    <dgm:cxn modelId="{6C64C080-91C7-4B79-9172-9FED0A067EE8}" type="presOf" srcId="{F261CDFD-09FB-43D9-A723-FC8C9B3957EC}" destId="{1E7A5BA7-22EE-4B4D-8E32-A1B4EF52EBC0}" srcOrd="0" destOrd="0" presId="urn:microsoft.com/office/officeart/2005/8/layout/vList2"/>
    <dgm:cxn modelId="{88D62F89-472B-4E2E-8474-3B82955F070B}" type="presOf" srcId="{ACCEF7F4-BBD8-4041-9CBA-6F06A73679B6}" destId="{1BD563A0-5092-49B7-9E99-55D6F06A5532}" srcOrd="0" destOrd="0" presId="urn:microsoft.com/office/officeart/2005/8/layout/vList2"/>
    <dgm:cxn modelId="{CF04C78B-7B59-422F-8444-814EB07C61E6}" srcId="{04DB5F38-ABC8-4B71-A46E-0AD72A95891B}" destId="{ACCEF7F4-BBD8-4041-9CBA-6F06A73679B6}" srcOrd="3" destOrd="0" parTransId="{ABFAA3EC-B071-44C0-BF8E-298DE2BC65FC}" sibTransId="{8F50408D-5802-4544-B339-91BBEDC53C56}"/>
    <dgm:cxn modelId="{11B0FEAF-AA06-4CAE-A34B-8513B68F39CE}" type="presOf" srcId="{5A310F00-B267-4006-A591-828B18FE3831}" destId="{81001582-C3D5-47D7-915C-A9699C30DBF9}" srcOrd="0" destOrd="0" presId="urn:microsoft.com/office/officeart/2005/8/layout/vList2"/>
    <dgm:cxn modelId="{9B54F6B0-47D5-4ED1-9B19-60A8F9CA3729}" type="presOf" srcId="{3B0EE73F-7CDD-49BE-A9D9-DB5266AC4AC5}" destId="{4BF76C5C-75F8-4119-8219-CBBDFF0FE056}" srcOrd="0" destOrd="0" presId="urn:microsoft.com/office/officeart/2005/8/layout/vList2"/>
    <dgm:cxn modelId="{0F6302BD-D74E-4F71-9A6B-4EAECDF43C53}" type="presOf" srcId="{04DB5F38-ABC8-4B71-A46E-0AD72A95891B}" destId="{6F90445B-0636-4899-99FE-6B2C7CD20CC7}" srcOrd="0" destOrd="0" presId="urn:microsoft.com/office/officeart/2005/8/layout/vList2"/>
    <dgm:cxn modelId="{8F62CDCE-E62D-4E9D-965F-BA7D03B411DF}" srcId="{04DB5F38-ABC8-4B71-A46E-0AD72A95891B}" destId="{F261CDFD-09FB-43D9-A723-FC8C9B3957EC}" srcOrd="4" destOrd="0" parTransId="{A5610674-F8AE-4E5C-B6F1-9AF189D9E292}" sibTransId="{EB59DD75-E880-428A-A612-2B7CCC86B3E2}"/>
    <dgm:cxn modelId="{3CAEED93-1447-4F0F-83EF-9BFE501CB98B}" type="presParOf" srcId="{6F90445B-0636-4899-99FE-6B2C7CD20CC7}" destId="{65B8EF27-E343-471D-9B63-500BFA153D07}" srcOrd="0" destOrd="0" presId="urn:microsoft.com/office/officeart/2005/8/layout/vList2"/>
    <dgm:cxn modelId="{4ACD403B-D7B3-4E07-8E83-71DEA48122BD}" type="presParOf" srcId="{6F90445B-0636-4899-99FE-6B2C7CD20CC7}" destId="{2EAC4BCA-380C-4418-AAB5-5EBE416C15AC}" srcOrd="1" destOrd="0" presId="urn:microsoft.com/office/officeart/2005/8/layout/vList2"/>
    <dgm:cxn modelId="{86341CAF-5CBA-423C-9D37-CA5C290F7F66}" type="presParOf" srcId="{6F90445B-0636-4899-99FE-6B2C7CD20CC7}" destId="{81001582-C3D5-47D7-915C-A9699C30DBF9}" srcOrd="2" destOrd="0" presId="urn:microsoft.com/office/officeart/2005/8/layout/vList2"/>
    <dgm:cxn modelId="{8A6E9556-A492-46EA-9B0C-0F43503E03A1}" type="presParOf" srcId="{6F90445B-0636-4899-99FE-6B2C7CD20CC7}" destId="{B698E3DD-118E-47DE-8079-6D2D5BE1C31E}" srcOrd="3" destOrd="0" presId="urn:microsoft.com/office/officeart/2005/8/layout/vList2"/>
    <dgm:cxn modelId="{5F619416-648F-4197-8A68-C51D4915F9D3}" type="presParOf" srcId="{6F90445B-0636-4899-99FE-6B2C7CD20CC7}" destId="{4BF76C5C-75F8-4119-8219-CBBDFF0FE056}" srcOrd="4" destOrd="0" presId="urn:microsoft.com/office/officeart/2005/8/layout/vList2"/>
    <dgm:cxn modelId="{A521D3CB-35C8-4200-9551-D0EC4A20E8A3}" type="presParOf" srcId="{6F90445B-0636-4899-99FE-6B2C7CD20CC7}" destId="{D4730482-4C52-4D7F-9662-273738F4CA3F}" srcOrd="5" destOrd="0" presId="urn:microsoft.com/office/officeart/2005/8/layout/vList2"/>
    <dgm:cxn modelId="{7CCA283C-6B35-4AAE-B585-FCB6559B5B80}" type="presParOf" srcId="{6F90445B-0636-4899-99FE-6B2C7CD20CC7}" destId="{1BD563A0-5092-49B7-9E99-55D6F06A5532}" srcOrd="6" destOrd="0" presId="urn:microsoft.com/office/officeart/2005/8/layout/vList2"/>
    <dgm:cxn modelId="{9A5A0913-5F66-4D96-91D7-8F970103F33B}" type="presParOf" srcId="{6F90445B-0636-4899-99FE-6B2C7CD20CC7}" destId="{FD5FC512-7F21-4F2D-B5C1-E48DB749AC44}" srcOrd="7" destOrd="0" presId="urn:microsoft.com/office/officeart/2005/8/layout/vList2"/>
    <dgm:cxn modelId="{B245DFCA-B7D1-4374-8FDB-B0BE763AF7A5}" type="presParOf" srcId="{6F90445B-0636-4899-99FE-6B2C7CD20CC7}" destId="{1E7A5BA7-22EE-4B4D-8E32-A1B4EF52EBC0}" srcOrd="8" destOrd="0" presId="urn:microsoft.com/office/officeart/2005/8/layout/vList2"/>
    <dgm:cxn modelId="{17AB5981-4468-4479-86EA-31BCD1ED9B16}" type="presParOf" srcId="{6F90445B-0636-4899-99FE-6B2C7CD20CC7}" destId="{1D91A7CC-3F20-46DD-B364-E2161960D182}" srcOrd="9" destOrd="0" presId="urn:microsoft.com/office/officeart/2005/8/layout/vList2"/>
    <dgm:cxn modelId="{71D611F1-0B2C-43D4-83C4-00C7D9C23A27}" type="presParOf" srcId="{6F90445B-0636-4899-99FE-6B2C7CD20CC7}" destId="{68176EA9-C177-4F13-83FC-A81C2385489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52834D-05CE-422A-83B7-4BE573E4A023}" type="doc">
      <dgm:prSet loTypeId="urn:microsoft.com/office/officeart/2005/8/layout/default" loCatId="list" qsTypeId="urn:microsoft.com/office/officeart/2005/8/quickstyle/simple3" qsCatId="simple" csTypeId="urn:microsoft.com/office/officeart/2005/8/colors/accent5_3" csCatId="accent5" phldr="1"/>
      <dgm:spPr/>
      <dgm:t>
        <a:bodyPr/>
        <a:lstStyle/>
        <a:p>
          <a:endParaRPr lang="en-GB"/>
        </a:p>
      </dgm:t>
    </dgm:pt>
    <dgm:pt modelId="{EEFAD105-24B6-4583-9A86-F7F09C505EEE}">
      <dgm:prSet phldrT="[Text]"/>
      <dgm:spPr/>
      <dgm:t>
        <a:bodyPr/>
        <a:lstStyle/>
        <a:p>
          <a:r>
            <a:rPr lang="en-GB" dirty="0">
              <a:latin typeface="Arial" panose="020B0604020202020204" pitchFamily="34" charset="0"/>
              <a:cs typeface="Arial" panose="020B0604020202020204" pitchFamily="34" charset="0"/>
            </a:rPr>
            <a:t>Attack: Mass-casualty incident targeting a children’s dance club in Southport (Culley and Khalil, 2024)</a:t>
          </a:r>
          <a:endParaRPr lang="en-GB" dirty="0"/>
        </a:p>
      </dgm:t>
    </dgm:pt>
    <dgm:pt modelId="{62EEA52F-D1A5-42E1-936C-FD179C4CE048}" type="parTrans" cxnId="{FCD77E84-BA1C-46B7-8FB8-A7BEA78D85A9}">
      <dgm:prSet/>
      <dgm:spPr/>
      <dgm:t>
        <a:bodyPr/>
        <a:lstStyle/>
        <a:p>
          <a:endParaRPr lang="en-GB"/>
        </a:p>
      </dgm:t>
    </dgm:pt>
    <dgm:pt modelId="{0D250362-8C0B-46FB-8CBE-22F38F75E5DE}" type="sibTrans" cxnId="{FCD77E84-BA1C-46B7-8FB8-A7BEA78D85A9}">
      <dgm:prSet/>
      <dgm:spPr/>
      <dgm:t>
        <a:bodyPr/>
        <a:lstStyle/>
        <a:p>
          <a:endParaRPr lang="en-GB"/>
        </a:p>
      </dgm:t>
    </dgm:pt>
    <dgm:pt modelId="{73FC1CEB-B9FC-46C8-98A5-C7DA38A159CE}">
      <dgm:prSet/>
      <dgm:spPr/>
      <dgm:t>
        <a:bodyPr/>
        <a:lstStyle/>
        <a:p>
          <a:r>
            <a:rPr lang="en-GB" dirty="0">
              <a:latin typeface="Arial" panose="020B0604020202020204" pitchFamily="34" charset="0"/>
              <a:cs typeface="Arial" panose="020B0604020202020204" pitchFamily="34" charset="0"/>
            </a:rPr>
            <a:t>Fatalities: Multiple child deaths sparked national mourning and anger (Home Office, 2025)</a:t>
          </a:r>
        </a:p>
      </dgm:t>
    </dgm:pt>
    <dgm:pt modelId="{8B275BF8-54F6-4E2E-BB7E-1F01D5C9B9B8}" type="parTrans" cxnId="{7A2822EC-BA81-43D1-BE58-009ADC8C57FA}">
      <dgm:prSet/>
      <dgm:spPr/>
      <dgm:t>
        <a:bodyPr/>
        <a:lstStyle/>
        <a:p>
          <a:endParaRPr lang="en-GB"/>
        </a:p>
      </dgm:t>
    </dgm:pt>
    <dgm:pt modelId="{A8834FEC-6CEF-40EF-AEAF-6FF1C3E8F6FF}" type="sibTrans" cxnId="{7A2822EC-BA81-43D1-BE58-009ADC8C57FA}">
      <dgm:prSet/>
      <dgm:spPr/>
      <dgm:t>
        <a:bodyPr/>
        <a:lstStyle/>
        <a:p>
          <a:endParaRPr lang="en-GB"/>
        </a:p>
      </dgm:t>
    </dgm:pt>
    <dgm:pt modelId="{33CC5DF6-8553-407A-9EFA-50388CE637E5}">
      <dgm:prSet/>
      <dgm:spPr/>
      <dgm:t>
        <a:bodyPr/>
        <a:lstStyle/>
        <a:p>
          <a:r>
            <a:rPr lang="en-GB" dirty="0">
              <a:latin typeface="Arial" panose="020B0604020202020204" pitchFamily="34" charset="0"/>
              <a:cs typeface="Arial" panose="020B0604020202020204" pitchFamily="34" charset="0"/>
            </a:rPr>
            <a:t>Riots: Vigils escalated into protests and widespread disorder (Home Affairs Select Committee, 2025).</a:t>
          </a:r>
        </a:p>
      </dgm:t>
    </dgm:pt>
    <dgm:pt modelId="{50A874E5-EFCE-4C0C-8A96-CD814BB9C856}" type="parTrans" cxnId="{68E5C469-A967-46F2-8BAF-5DFF6D0E24FB}">
      <dgm:prSet/>
      <dgm:spPr/>
      <dgm:t>
        <a:bodyPr/>
        <a:lstStyle/>
        <a:p>
          <a:endParaRPr lang="en-GB"/>
        </a:p>
      </dgm:t>
    </dgm:pt>
    <dgm:pt modelId="{7AB0E445-FC4F-495B-A009-3C060035E028}" type="sibTrans" cxnId="{68E5C469-A967-46F2-8BAF-5DFF6D0E24FB}">
      <dgm:prSet/>
      <dgm:spPr/>
      <dgm:t>
        <a:bodyPr/>
        <a:lstStyle/>
        <a:p>
          <a:endParaRPr lang="en-GB"/>
        </a:p>
      </dgm:t>
    </dgm:pt>
    <dgm:pt modelId="{F66DF111-3963-49FA-80FA-DD4E66D4071F}">
      <dgm:prSet/>
      <dgm:spPr/>
      <dgm:t>
        <a:bodyPr/>
        <a:lstStyle/>
        <a:p>
          <a:r>
            <a:rPr lang="en-GB" dirty="0">
              <a:latin typeface="Arial" panose="020B0604020202020204" pitchFamily="34" charset="0"/>
              <a:cs typeface="Arial" panose="020B0604020202020204" pitchFamily="34" charset="0"/>
            </a:rPr>
            <a:t>Misinformation: False claims about the attacker’s identity spread rapidly online (Lopes Buarque, 2025).</a:t>
          </a:r>
        </a:p>
      </dgm:t>
    </dgm:pt>
    <dgm:pt modelId="{3079FC0B-59F0-47BC-A381-2CFDCE576E71}" type="parTrans" cxnId="{5D3ED634-5A4C-4A07-9A2F-F7A97ED2E350}">
      <dgm:prSet/>
      <dgm:spPr/>
      <dgm:t>
        <a:bodyPr/>
        <a:lstStyle/>
        <a:p>
          <a:endParaRPr lang="en-GB"/>
        </a:p>
      </dgm:t>
    </dgm:pt>
    <dgm:pt modelId="{409BE46E-DA45-4C36-A95E-5D97DF548751}" type="sibTrans" cxnId="{5D3ED634-5A4C-4A07-9A2F-F7A97ED2E350}">
      <dgm:prSet/>
      <dgm:spPr/>
      <dgm:t>
        <a:bodyPr/>
        <a:lstStyle/>
        <a:p>
          <a:endParaRPr lang="en-GB"/>
        </a:p>
      </dgm:t>
    </dgm:pt>
    <dgm:pt modelId="{83BBFF50-87B6-45C1-A055-0577435F3BB4}">
      <dgm:prSet/>
      <dgm:spPr/>
      <dgm:t>
        <a:bodyPr/>
        <a:lstStyle/>
        <a:p>
          <a:r>
            <a:rPr lang="en-GB" dirty="0">
              <a:latin typeface="Arial" panose="020B0604020202020204" pitchFamily="34" charset="0"/>
              <a:cs typeface="Arial" panose="020B0604020202020204" pitchFamily="34" charset="0"/>
            </a:rPr>
            <a:t>Community Context: deep-rooted social and economic tensions-exacerbated by political instability and public distrust (Cooling, 2024)</a:t>
          </a:r>
        </a:p>
      </dgm:t>
    </dgm:pt>
    <dgm:pt modelId="{05FEE71C-01DC-4940-8537-C642D5A8AA15}" type="parTrans" cxnId="{C1AC64AB-D8A4-46D8-A630-2C1C5454F3C0}">
      <dgm:prSet/>
      <dgm:spPr/>
      <dgm:t>
        <a:bodyPr/>
        <a:lstStyle/>
        <a:p>
          <a:endParaRPr lang="en-GB"/>
        </a:p>
      </dgm:t>
    </dgm:pt>
    <dgm:pt modelId="{FAECF1F8-37FD-4F11-B40F-8C2A86727312}" type="sibTrans" cxnId="{C1AC64AB-D8A4-46D8-A630-2C1C5454F3C0}">
      <dgm:prSet/>
      <dgm:spPr/>
      <dgm:t>
        <a:bodyPr/>
        <a:lstStyle/>
        <a:p>
          <a:endParaRPr lang="en-GB"/>
        </a:p>
      </dgm:t>
    </dgm:pt>
    <dgm:pt modelId="{DAA5437F-A2FA-4E45-B687-7F5AE4240C43}" type="pres">
      <dgm:prSet presAssocID="{7252834D-05CE-422A-83B7-4BE573E4A023}" presName="diagram" presStyleCnt="0">
        <dgm:presLayoutVars>
          <dgm:dir/>
          <dgm:resizeHandles val="exact"/>
        </dgm:presLayoutVars>
      </dgm:prSet>
      <dgm:spPr/>
    </dgm:pt>
    <dgm:pt modelId="{C081D0D5-9BD1-4569-B8EF-63575BF9CB70}" type="pres">
      <dgm:prSet presAssocID="{EEFAD105-24B6-4583-9A86-F7F09C505EEE}" presName="node" presStyleLbl="node1" presStyleIdx="0" presStyleCnt="5">
        <dgm:presLayoutVars>
          <dgm:bulletEnabled val="1"/>
        </dgm:presLayoutVars>
      </dgm:prSet>
      <dgm:spPr/>
    </dgm:pt>
    <dgm:pt modelId="{1318FB84-90D6-4E7C-A7E0-77C03ECD3366}" type="pres">
      <dgm:prSet presAssocID="{0D250362-8C0B-46FB-8CBE-22F38F75E5DE}" presName="sibTrans" presStyleCnt="0"/>
      <dgm:spPr/>
    </dgm:pt>
    <dgm:pt modelId="{66C752D2-32AF-4313-88A0-900D4DAA2252}" type="pres">
      <dgm:prSet presAssocID="{73FC1CEB-B9FC-46C8-98A5-C7DA38A159CE}" presName="node" presStyleLbl="node1" presStyleIdx="1" presStyleCnt="5">
        <dgm:presLayoutVars>
          <dgm:bulletEnabled val="1"/>
        </dgm:presLayoutVars>
      </dgm:prSet>
      <dgm:spPr/>
    </dgm:pt>
    <dgm:pt modelId="{E8299C59-0CEA-4150-825E-49782F5B1F16}" type="pres">
      <dgm:prSet presAssocID="{A8834FEC-6CEF-40EF-AEAF-6FF1C3E8F6FF}" presName="sibTrans" presStyleCnt="0"/>
      <dgm:spPr/>
    </dgm:pt>
    <dgm:pt modelId="{4C38F4C6-B98F-481C-8B9D-A2DF9587F26A}" type="pres">
      <dgm:prSet presAssocID="{33CC5DF6-8553-407A-9EFA-50388CE637E5}" presName="node" presStyleLbl="node1" presStyleIdx="2" presStyleCnt="5">
        <dgm:presLayoutVars>
          <dgm:bulletEnabled val="1"/>
        </dgm:presLayoutVars>
      </dgm:prSet>
      <dgm:spPr/>
    </dgm:pt>
    <dgm:pt modelId="{BA0D489A-59E3-4E7D-9F66-CA3B41FE1D2B}" type="pres">
      <dgm:prSet presAssocID="{7AB0E445-FC4F-495B-A009-3C060035E028}" presName="sibTrans" presStyleCnt="0"/>
      <dgm:spPr/>
    </dgm:pt>
    <dgm:pt modelId="{4F6CC43E-E543-435B-A000-1BEBBB868045}" type="pres">
      <dgm:prSet presAssocID="{F66DF111-3963-49FA-80FA-DD4E66D4071F}" presName="node" presStyleLbl="node1" presStyleIdx="3" presStyleCnt="5">
        <dgm:presLayoutVars>
          <dgm:bulletEnabled val="1"/>
        </dgm:presLayoutVars>
      </dgm:prSet>
      <dgm:spPr/>
    </dgm:pt>
    <dgm:pt modelId="{B1D467F3-64B1-40FA-9D35-4511E2333C9D}" type="pres">
      <dgm:prSet presAssocID="{409BE46E-DA45-4C36-A95E-5D97DF548751}" presName="sibTrans" presStyleCnt="0"/>
      <dgm:spPr/>
    </dgm:pt>
    <dgm:pt modelId="{8A782420-B80C-440D-B08B-883B3F5BB12F}" type="pres">
      <dgm:prSet presAssocID="{83BBFF50-87B6-45C1-A055-0577435F3BB4}" presName="node" presStyleLbl="node1" presStyleIdx="4" presStyleCnt="5">
        <dgm:presLayoutVars>
          <dgm:bulletEnabled val="1"/>
        </dgm:presLayoutVars>
      </dgm:prSet>
      <dgm:spPr/>
    </dgm:pt>
  </dgm:ptLst>
  <dgm:cxnLst>
    <dgm:cxn modelId="{5D3ED634-5A4C-4A07-9A2F-F7A97ED2E350}" srcId="{7252834D-05CE-422A-83B7-4BE573E4A023}" destId="{F66DF111-3963-49FA-80FA-DD4E66D4071F}" srcOrd="3" destOrd="0" parTransId="{3079FC0B-59F0-47BC-A381-2CFDCE576E71}" sibTransId="{409BE46E-DA45-4C36-A95E-5D97DF548751}"/>
    <dgm:cxn modelId="{B7EAA23A-757B-4D9A-AE2A-AABBF7DD5C70}" type="presOf" srcId="{33CC5DF6-8553-407A-9EFA-50388CE637E5}" destId="{4C38F4C6-B98F-481C-8B9D-A2DF9587F26A}" srcOrd="0" destOrd="0" presId="urn:microsoft.com/office/officeart/2005/8/layout/default"/>
    <dgm:cxn modelId="{D0328948-C60B-4504-A734-9539CF843843}" type="presOf" srcId="{EEFAD105-24B6-4583-9A86-F7F09C505EEE}" destId="{C081D0D5-9BD1-4569-B8EF-63575BF9CB70}" srcOrd="0" destOrd="0" presId="urn:microsoft.com/office/officeart/2005/8/layout/default"/>
    <dgm:cxn modelId="{68E5C469-A967-46F2-8BAF-5DFF6D0E24FB}" srcId="{7252834D-05CE-422A-83B7-4BE573E4A023}" destId="{33CC5DF6-8553-407A-9EFA-50388CE637E5}" srcOrd="2" destOrd="0" parTransId="{50A874E5-EFCE-4C0C-8A96-CD814BB9C856}" sibTransId="{7AB0E445-FC4F-495B-A009-3C060035E028}"/>
    <dgm:cxn modelId="{E24ADA77-E709-419D-8A19-999C7B9ADC75}" type="presOf" srcId="{7252834D-05CE-422A-83B7-4BE573E4A023}" destId="{DAA5437F-A2FA-4E45-B687-7F5AE4240C43}" srcOrd="0" destOrd="0" presId="urn:microsoft.com/office/officeart/2005/8/layout/default"/>
    <dgm:cxn modelId="{FCD77E84-BA1C-46B7-8FB8-A7BEA78D85A9}" srcId="{7252834D-05CE-422A-83B7-4BE573E4A023}" destId="{EEFAD105-24B6-4583-9A86-F7F09C505EEE}" srcOrd="0" destOrd="0" parTransId="{62EEA52F-D1A5-42E1-936C-FD179C4CE048}" sibTransId="{0D250362-8C0B-46FB-8CBE-22F38F75E5DE}"/>
    <dgm:cxn modelId="{C1AC64AB-D8A4-46D8-A630-2C1C5454F3C0}" srcId="{7252834D-05CE-422A-83B7-4BE573E4A023}" destId="{83BBFF50-87B6-45C1-A055-0577435F3BB4}" srcOrd="4" destOrd="0" parTransId="{05FEE71C-01DC-4940-8537-C642D5A8AA15}" sibTransId="{FAECF1F8-37FD-4F11-B40F-8C2A86727312}"/>
    <dgm:cxn modelId="{460636D1-CECC-4B06-BE7D-A221B3723ABE}" type="presOf" srcId="{83BBFF50-87B6-45C1-A055-0577435F3BB4}" destId="{8A782420-B80C-440D-B08B-883B3F5BB12F}" srcOrd="0" destOrd="0" presId="urn:microsoft.com/office/officeart/2005/8/layout/default"/>
    <dgm:cxn modelId="{EBCBADD3-4181-4B09-A8A7-2A5E2BE5764B}" type="presOf" srcId="{F66DF111-3963-49FA-80FA-DD4E66D4071F}" destId="{4F6CC43E-E543-435B-A000-1BEBBB868045}" srcOrd="0" destOrd="0" presId="urn:microsoft.com/office/officeart/2005/8/layout/default"/>
    <dgm:cxn modelId="{DB0097DD-A2C2-492A-81BE-0E1DBA3653BD}" type="presOf" srcId="{73FC1CEB-B9FC-46C8-98A5-C7DA38A159CE}" destId="{66C752D2-32AF-4313-88A0-900D4DAA2252}" srcOrd="0" destOrd="0" presId="urn:microsoft.com/office/officeart/2005/8/layout/default"/>
    <dgm:cxn modelId="{7A2822EC-BA81-43D1-BE58-009ADC8C57FA}" srcId="{7252834D-05CE-422A-83B7-4BE573E4A023}" destId="{73FC1CEB-B9FC-46C8-98A5-C7DA38A159CE}" srcOrd="1" destOrd="0" parTransId="{8B275BF8-54F6-4E2E-BB7E-1F01D5C9B9B8}" sibTransId="{A8834FEC-6CEF-40EF-AEAF-6FF1C3E8F6FF}"/>
    <dgm:cxn modelId="{9137F244-18AA-4E8B-A9EF-1087C9379F2D}" type="presParOf" srcId="{DAA5437F-A2FA-4E45-B687-7F5AE4240C43}" destId="{C081D0D5-9BD1-4569-B8EF-63575BF9CB70}" srcOrd="0" destOrd="0" presId="urn:microsoft.com/office/officeart/2005/8/layout/default"/>
    <dgm:cxn modelId="{7AAC8E29-A61C-4CBA-B5CF-7B6CB91A4881}" type="presParOf" srcId="{DAA5437F-A2FA-4E45-B687-7F5AE4240C43}" destId="{1318FB84-90D6-4E7C-A7E0-77C03ECD3366}" srcOrd="1" destOrd="0" presId="urn:microsoft.com/office/officeart/2005/8/layout/default"/>
    <dgm:cxn modelId="{F60AAB03-C1C1-453A-A3EB-D4D6504A4861}" type="presParOf" srcId="{DAA5437F-A2FA-4E45-B687-7F5AE4240C43}" destId="{66C752D2-32AF-4313-88A0-900D4DAA2252}" srcOrd="2" destOrd="0" presId="urn:microsoft.com/office/officeart/2005/8/layout/default"/>
    <dgm:cxn modelId="{02596E29-6D86-45BA-9B68-68F63F312BDA}" type="presParOf" srcId="{DAA5437F-A2FA-4E45-B687-7F5AE4240C43}" destId="{E8299C59-0CEA-4150-825E-49782F5B1F16}" srcOrd="3" destOrd="0" presId="urn:microsoft.com/office/officeart/2005/8/layout/default"/>
    <dgm:cxn modelId="{94185AB9-7F5B-4A8A-9E10-795DCED252F5}" type="presParOf" srcId="{DAA5437F-A2FA-4E45-B687-7F5AE4240C43}" destId="{4C38F4C6-B98F-481C-8B9D-A2DF9587F26A}" srcOrd="4" destOrd="0" presId="urn:microsoft.com/office/officeart/2005/8/layout/default"/>
    <dgm:cxn modelId="{7FAFFC73-36E9-4ACF-AC2F-354872DE134F}" type="presParOf" srcId="{DAA5437F-A2FA-4E45-B687-7F5AE4240C43}" destId="{BA0D489A-59E3-4E7D-9F66-CA3B41FE1D2B}" srcOrd="5" destOrd="0" presId="urn:microsoft.com/office/officeart/2005/8/layout/default"/>
    <dgm:cxn modelId="{0D5F464F-C319-4E61-A7BA-F24509D5CCBD}" type="presParOf" srcId="{DAA5437F-A2FA-4E45-B687-7F5AE4240C43}" destId="{4F6CC43E-E543-435B-A000-1BEBBB868045}" srcOrd="6" destOrd="0" presId="urn:microsoft.com/office/officeart/2005/8/layout/default"/>
    <dgm:cxn modelId="{7FC83BF6-D8D7-4283-A74D-A16050B2BCDB}" type="presParOf" srcId="{DAA5437F-A2FA-4E45-B687-7F5AE4240C43}" destId="{B1D467F3-64B1-40FA-9D35-4511E2333C9D}" srcOrd="7" destOrd="0" presId="urn:microsoft.com/office/officeart/2005/8/layout/default"/>
    <dgm:cxn modelId="{B2145A4F-02DC-4C86-BBFE-51A020A6E3E1}" type="presParOf" srcId="{DAA5437F-A2FA-4E45-B687-7F5AE4240C43}" destId="{8A782420-B80C-440D-B08B-883B3F5BB12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46A0C1-8C0B-44A8-8E48-D1263496BF3A}" type="doc">
      <dgm:prSet loTypeId="urn:microsoft.com/office/officeart/2005/8/layout/rings+Icon" loCatId="relationship" qsTypeId="urn:microsoft.com/office/officeart/2005/8/quickstyle/simple1" qsCatId="simple" csTypeId="urn:microsoft.com/office/officeart/2005/8/colors/colorful5" csCatId="colorful" phldr="1"/>
      <dgm:spPr/>
      <dgm:t>
        <a:bodyPr/>
        <a:lstStyle/>
        <a:p>
          <a:endParaRPr lang="en-GB"/>
        </a:p>
      </dgm:t>
    </dgm:pt>
    <dgm:pt modelId="{732B65C2-9247-435A-9DCE-D80FC4260805}">
      <dgm:prSet phldrT="[Text]"/>
      <dgm:spPr/>
      <dgm:t>
        <a:bodyPr/>
        <a:lstStyle/>
        <a:p>
          <a:r>
            <a:rPr lang="en-GB" dirty="0">
              <a:latin typeface="Arial" panose="020B0604020202020204" pitchFamily="34" charset="0"/>
              <a:cs typeface="Arial" panose="020B0604020202020204" pitchFamily="34" charset="0"/>
            </a:rPr>
            <a:t>Politicisation of Policing Narratives (Lister &amp; Rowe, 2015)</a:t>
          </a:r>
          <a:endParaRPr lang="en-GB" dirty="0"/>
        </a:p>
      </dgm:t>
    </dgm:pt>
    <dgm:pt modelId="{644F1DCF-4564-4EEB-BB0C-0F4798C46790}" type="parTrans" cxnId="{F3512DC7-C33E-445A-9F50-303EBEADDE35}">
      <dgm:prSet/>
      <dgm:spPr/>
      <dgm:t>
        <a:bodyPr/>
        <a:lstStyle/>
        <a:p>
          <a:endParaRPr lang="en-GB"/>
        </a:p>
      </dgm:t>
    </dgm:pt>
    <dgm:pt modelId="{8913E5ED-3A79-4CD3-9875-477B7EB32119}" type="sibTrans" cxnId="{F3512DC7-C33E-445A-9F50-303EBEADDE35}">
      <dgm:prSet/>
      <dgm:spPr/>
      <dgm:t>
        <a:bodyPr/>
        <a:lstStyle/>
        <a:p>
          <a:endParaRPr lang="en-GB"/>
        </a:p>
      </dgm:t>
    </dgm:pt>
    <dgm:pt modelId="{621F4A71-8D34-4CDB-BDDE-E5E8080F8411}">
      <dgm:prSet/>
      <dgm:spPr/>
      <dgm:t>
        <a:bodyPr/>
        <a:lstStyle/>
        <a:p>
          <a:r>
            <a:rPr lang="en-GB" dirty="0">
              <a:latin typeface="Arial" panose="020B0604020202020204" pitchFamily="34" charset="0"/>
              <a:cs typeface="Arial" panose="020B0604020202020204" pitchFamily="34" charset="0"/>
            </a:rPr>
            <a:t>Politically driven resource allocation (Jones et al., 2022; Loader, 2021)</a:t>
          </a:r>
        </a:p>
      </dgm:t>
    </dgm:pt>
    <dgm:pt modelId="{3E8570E4-6B8A-48ED-A497-6CF1E1002195}" type="parTrans" cxnId="{57BC118B-7986-469C-889A-1406755409B5}">
      <dgm:prSet/>
      <dgm:spPr/>
      <dgm:t>
        <a:bodyPr/>
        <a:lstStyle/>
        <a:p>
          <a:endParaRPr lang="en-GB"/>
        </a:p>
      </dgm:t>
    </dgm:pt>
    <dgm:pt modelId="{3E5151FD-99FA-41EA-B4D0-DA76F9339ACE}" type="sibTrans" cxnId="{57BC118B-7986-469C-889A-1406755409B5}">
      <dgm:prSet/>
      <dgm:spPr/>
      <dgm:t>
        <a:bodyPr/>
        <a:lstStyle/>
        <a:p>
          <a:endParaRPr lang="en-GB"/>
        </a:p>
      </dgm:t>
    </dgm:pt>
    <dgm:pt modelId="{C0C46BAA-82AA-44DF-AE00-B4AB3EA26C96}">
      <dgm:prSet/>
      <dgm:spPr/>
      <dgm:t>
        <a:bodyPr/>
        <a:lstStyle/>
        <a:p>
          <a:r>
            <a:rPr lang="en-GB" dirty="0">
              <a:latin typeface="Arial" panose="020B0604020202020204" pitchFamily="34" charset="0"/>
              <a:cs typeface="Arial" panose="020B0604020202020204" pitchFamily="34" charset="0"/>
            </a:rPr>
            <a:t>Transparency v’s legal constraints (House of Commons Home Affairs Committee, 2025)</a:t>
          </a:r>
        </a:p>
      </dgm:t>
    </dgm:pt>
    <dgm:pt modelId="{794A4425-10F9-4680-9959-5512BA4F932B}" type="parTrans" cxnId="{952A09DC-49F9-48D1-A908-80D7C18F05C9}">
      <dgm:prSet/>
      <dgm:spPr/>
      <dgm:t>
        <a:bodyPr/>
        <a:lstStyle/>
        <a:p>
          <a:endParaRPr lang="en-GB"/>
        </a:p>
      </dgm:t>
    </dgm:pt>
    <dgm:pt modelId="{123D9F74-4DC7-4B53-8DF8-77EE05E1DBD9}" type="sibTrans" cxnId="{952A09DC-49F9-48D1-A908-80D7C18F05C9}">
      <dgm:prSet/>
      <dgm:spPr/>
      <dgm:t>
        <a:bodyPr/>
        <a:lstStyle/>
        <a:p>
          <a:endParaRPr lang="en-GB"/>
        </a:p>
      </dgm:t>
    </dgm:pt>
    <dgm:pt modelId="{169592C4-7090-4512-A3B6-427FC5F9CEAC}">
      <dgm:prSet/>
      <dgm:spPr/>
      <dgm:t>
        <a:bodyPr/>
        <a:lstStyle/>
        <a:p>
          <a:r>
            <a:rPr lang="en-GB" dirty="0">
              <a:latin typeface="Arial" panose="020B0604020202020204" pitchFamily="34" charset="0"/>
              <a:cs typeface="Arial" panose="020B0604020202020204" pitchFamily="34" charset="0"/>
            </a:rPr>
            <a:t>National security framing limitations (HMICFRS, 2024)</a:t>
          </a:r>
        </a:p>
      </dgm:t>
    </dgm:pt>
    <dgm:pt modelId="{71D10ACB-17E4-4943-8943-99AFDA92335B}" type="parTrans" cxnId="{E4E9AEF4-5A9A-42BC-AFF3-89267D12C765}">
      <dgm:prSet/>
      <dgm:spPr/>
      <dgm:t>
        <a:bodyPr/>
        <a:lstStyle/>
        <a:p>
          <a:endParaRPr lang="en-GB"/>
        </a:p>
      </dgm:t>
    </dgm:pt>
    <dgm:pt modelId="{24F854E5-8DE2-4618-8738-3CC1D6C7D4E7}" type="sibTrans" cxnId="{E4E9AEF4-5A9A-42BC-AFF3-89267D12C765}">
      <dgm:prSet/>
      <dgm:spPr/>
      <dgm:t>
        <a:bodyPr/>
        <a:lstStyle/>
        <a:p>
          <a:endParaRPr lang="en-GB"/>
        </a:p>
      </dgm:t>
    </dgm:pt>
    <dgm:pt modelId="{01453130-FCD5-4BEB-895C-807F62EB4B1D}">
      <dgm:prSet/>
      <dgm:spPr/>
      <dgm:t>
        <a:bodyPr/>
        <a:lstStyle/>
        <a:p>
          <a:r>
            <a:rPr lang="en-GB" dirty="0">
              <a:latin typeface="Arial" panose="020B0604020202020204" pitchFamily="34" charset="0"/>
              <a:cs typeface="Arial" panose="020B0604020202020204" pitchFamily="34" charset="0"/>
            </a:rPr>
            <a:t>Public Inquiries as political tools (Loader, 2021; Reiner, 2010)</a:t>
          </a:r>
        </a:p>
      </dgm:t>
    </dgm:pt>
    <dgm:pt modelId="{E0BE89F7-22B6-4756-8900-5DFCD14AE3AC}" type="parTrans" cxnId="{73FF03E9-EDF3-4DFE-B6F5-E1A870379420}">
      <dgm:prSet/>
      <dgm:spPr/>
      <dgm:t>
        <a:bodyPr/>
        <a:lstStyle/>
        <a:p>
          <a:endParaRPr lang="en-GB"/>
        </a:p>
      </dgm:t>
    </dgm:pt>
    <dgm:pt modelId="{B3FFE8BE-7949-45BE-8431-F721C103FE15}" type="sibTrans" cxnId="{73FF03E9-EDF3-4DFE-B6F5-E1A870379420}">
      <dgm:prSet/>
      <dgm:spPr/>
      <dgm:t>
        <a:bodyPr/>
        <a:lstStyle/>
        <a:p>
          <a:endParaRPr lang="en-GB"/>
        </a:p>
      </dgm:t>
    </dgm:pt>
    <dgm:pt modelId="{DBD7601D-6D63-427F-8E13-6C7DAAC77634}" type="pres">
      <dgm:prSet presAssocID="{5646A0C1-8C0B-44A8-8E48-D1263496BF3A}" presName="Name0" presStyleCnt="0">
        <dgm:presLayoutVars>
          <dgm:chMax val="7"/>
          <dgm:dir/>
          <dgm:resizeHandles val="exact"/>
        </dgm:presLayoutVars>
      </dgm:prSet>
      <dgm:spPr/>
    </dgm:pt>
    <dgm:pt modelId="{5589EE3F-6089-4538-AB37-DF1DA3FABCEB}" type="pres">
      <dgm:prSet presAssocID="{5646A0C1-8C0B-44A8-8E48-D1263496BF3A}" presName="ellipse1" presStyleLbl="vennNode1" presStyleIdx="0" presStyleCnt="5">
        <dgm:presLayoutVars>
          <dgm:bulletEnabled val="1"/>
        </dgm:presLayoutVars>
      </dgm:prSet>
      <dgm:spPr/>
    </dgm:pt>
    <dgm:pt modelId="{DAE041E3-DADC-46B4-AE19-0AC9B935FFCE}" type="pres">
      <dgm:prSet presAssocID="{5646A0C1-8C0B-44A8-8E48-D1263496BF3A}" presName="ellipse2" presStyleLbl="vennNode1" presStyleIdx="1" presStyleCnt="5">
        <dgm:presLayoutVars>
          <dgm:bulletEnabled val="1"/>
        </dgm:presLayoutVars>
      </dgm:prSet>
      <dgm:spPr/>
    </dgm:pt>
    <dgm:pt modelId="{6D2D4D1E-1179-4446-A069-48AD1D9264A7}" type="pres">
      <dgm:prSet presAssocID="{5646A0C1-8C0B-44A8-8E48-D1263496BF3A}" presName="ellipse3" presStyleLbl="vennNode1" presStyleIdx="2" presStyleCnt="5">
        <dgm:presLayoutVars>
          <dgm:bulletEnabled val="1"/>
        </dgm:presLayoutVars>
      </dgm:prSet>
      <dgm:spPr/>
    </dgm:pt>
    <dgm:pt modelId="{1DD11F59-4525-40F9-A8C3-950190EA3A4D}" type="pres">
      <dgm:prSet presAssocID="{5646A0C1-8C0B-44A8-8E48-D1263496BF3A}" presName="ellipse4" presStyleLbl="vennNode1" presStyleIdx="3" presStyleCnt="5">
        <dgm:presLayoutVars>
          <dgm:bulletEnabled val="1"/>
        </dgm:presLayoutVars>
      </dgm:prSet>
      <dgm:spPr/>
    </dgm:pt>
    <dgm:pt modelId="{312629DA-F7DE-4BE4-94C2-DC341D06B903}" type="pres">
      <dgm:prSet presAssocID="{5646A0C1-8C0B-44A8-8E48-D1263496BF3A}" presName="ellipse5" presStyleLbl="vennNode1" presStyleIdx="4" presStyleCnt="5">
        <dgm:presLayoutVars>
          <dgm:bulletEnabled val="1"/>
        </dgm:presLayoutVars>
      </dgm:prSet>
      <dgm:spPr/>
    </dgm:pt>
  </dgm:ptLst>
  <dgm:cxnLst>
    <dgm:cxn modelId="{848E4A15-DF6A-489A-B288-5A10281B852A}" type="presOf" srcId="{5646A0C1-8C0B-44A8-8E48-D1263496BF3A}" destId="{DBD7601D-6D63-427F-8E13-6C7DAAC77634}" srcOrd="0" destOrd="0" presId="urn:microsoft.com/office/officeart/2005/8/layout/rings+Icon"/>
    <dgm:cxn modelId="{9F07311B-7F1F-4257-A6AD-2C653071D203}" type="presOf" srcId="{01453130-FCD5-4BEB-895C-807F62EB4B1D}" destId="{312629DA-F7DE-4BE4-94C2-DC341D06B903}" srcOrd="0" destOrd="0" presId="urn:microsoft.com/office/officeart/2005/8/layout/rings+Icon"/>
    <dgm:cxn modelId="{95CCA740-06C6-42C1-97B7-19EF21598C26}" type="presOf" srcId="{C0C46BAA-82AA-44DF-AE00-B4AB3EA26C96}" destId="{6D2D4D1E-1179-4446-A069-48AD1D9264A7}" srcOrd="0" destOrd="0" presId="urn:microsoft.com/office/officeart/2005/8/layout/rings+Icon"/>
    <dgm:cxn modelId="{5CCAB749-E2B3-4548-902B-EF40E892DA0B}" type="presOf" srcId="{169592C4-7090-4512-A3B6-427FC5F9CEAC}" destId="{1DD11F59-4525-40F9-A8C3-950190EA3A4D}" srcOrd="0" destOrd="0" presId="urn:microsoft.com/office/officeart/2005/8/layout/rings+Icon"/>
    <dgm:cxn modelId="{57BC118B-7986-469C-889A-1406755409B5}" srcId="{5646A0C1-8C0B-44A8-8E48-D1263496BF3A}" destId="{621F4A71-8D34-4CDB-BDDE-E5E8080F8411}" srcOrd="1" destOrd="0" parTransId="{3E8570E4-6B8A-48ED-A497-6CF1E1002195}" sibTransId="{3E5151FD-99FA-41EA-B4D0-DA76F9339ACE}"/>
    <dgm:cxn modelId="{31BC16C2-73C4-4FA1-BA47-9744ABC93561}" type="presOf" srcId="{621F4A71-8D34-4CDB-BDDE-E5E8080F8411}" destId="{DAE041E3-DADC-46B4-AE19-0AC9B935FFCE}" srcOrd="0" destOrd="0" presId="urn:microsoft.com/office/officeart/2005/8/layout/rings+Icon"/>
    <dgm:cxn modelId="{F3512DC7-C33E-445A-9F50-303EBEADDE35}" srcId="{5646A0C1-8C0B-44A8-8E48-D1263496BF3A}" destId="{732B65C2-9247-435A-9DCE-D80FC4260805}" srcOrd="0" destOrd="0" parTransId="{644F1DCF-4564-4EEB-BB0C-0F4798C46790}" sibTransId="{8913E5ED-3A79-4CD3-9875-477B7EB32119}"/>
    <dgm:cxn modelId="{1C8FEAD4-0E1B-4AD4-8C43-EED91DABE9D4}" type="presOf" srcId="{732B65C2-9247-435A-9DCE-D80FC4260805}" destId="{5589EE3F-6089-4538-AB37-DF1DA3FABCEB}" srcOrd="0" destOrd="0" presId="urn:microsoft.com/office/officeart/2005/8/layout/rings+Icon"/>
    <dgm:cxn modelId="{952A09DC-49F9-48D1-A908-80D7C18F05C9}" srcId="{5646A0C1-8C0B-44A8-8E48-D1263496BF3A}" destId="{C0C46BAA-82AA-44DF-AE00-B4AB3EA26C96}" srcOrd="2" destOrd="0" parTransId="{794A4425-10F9-4680-9959-5512BA4F932B}" sibTransId="{123D9F74-4DC7-4B53-8DF8-77EE05E1DBD9}"/>
    <dgm:cxn modelId="{73FF03E9-EDF3-4DFE-B6F5-E1A870379420}" srcId="{5646A0C1-8C0B-44A8-8E48-D1263496BF3A}" destId="{01453130-FCD5-4BEB-895C-807F62EB4B1D}" srcOrd="4" destOrd="0" parTransId="{E0BE89F7-22B6-4756-8900-5DFCD14AE3AC}" sibTransId="{B3FFE8BE-7949-45BE-8431-F721C103FE15}"/>
    <dgm:cxn modelId="{E4E9AEF4-5A9A-42BC-AFF3-89267D12C765}" srcId="{5646A0C1-8C0B-44A8-8E48-D1263496BF3A}" destId="{169592C4-7090-4512-A3B6-427FC5F9CEAC}" srcOrd="3" destOrd="0" parTransId="{71D10ACB-17E4-4943-8943-99AFDA92335B}" sibTransId="{24F854E5-8DE2-4618-8738-3CC1D6C7D4E7}"/>
    <dgm:cxn modelId="{376ED039-5DB1-422F-8C0C-9D1AD10F082C}" type="presParOf" srcId="{DBD7601D-6D63-427F-8E13-6C7DAAC77634}" destId="{5589EE3F-6089-4538-AB37-DF1DA3FABCEB}" srcOrd="0" destOrd="0" presId="urn:microsoft.com/office/officeart/2005/8/layout/rings+Icon"/>
    <dgm:cxn modelId="{1207C46D-F422-4AEF-9728-89CEBB51FBAD}" type="presParOf" srcId="{DBD7601D-6D63-427F-8E13-6C7DAAC77634}" destId="{DAE041E3-DADC-46B4-AE19-0AC9B935FFCE}" srcOrd="1" destOrd="0" presId="urn:microsoft.com/office/officeart/2005/8/layout/rings+Icon"/>
    <dgm:cxn modelId="{B5C3B5F5-EA6E-44A5-A527-941D5D1C07B9}" type="presParOf" srcId="{DBD7601D-6D63-427F-8E13-6C7DAAC77634}" destId="{6D2D4D1E-1179-4446-A069-48AD1D9264A7}" srcOrd="2" destOrd="0" presId="urn:microsoft.com/office/officeart/2005/8/layout/rings+Icon"/>
    <dgm:cxn modelId="{390E5AF0-4F62-4009-881D-0B19C4F16AFE}" type="presParOf" srcId="{DBD7601D-6D63-427F-8E13-6C7DAAC77634}" destId="{1DD11F59-4525-40F9-A8C3-950190EA3A4D}" srcOrd="3" destOrd="0" presId="urn:microsoft.com/office/officeart/2005/8/layout/rings+Icon"/>
    <dgm:cxn modelId="{AD47555B-ACA8-40DD-A362-72E6346353A5}" type="presParOf" srcId="{DBD7601D-6D63-427F-8E13-6C7DAAC77634}" destId="{312629DA-F7DE-4BE4-94C2-DC341D06B903}"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1E56C5-A568-4C6D-A147-E203EDDC4647}"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GB"/>
        </a:p>
      </dgm:t>
    </dgm:pt>
    <dgm:pt modelId="{E93875AA-8726-422A-945F-AB960B5F7042}">
      <dgm:prSet phldrT="[Text]"/>
      <dgm:spPr/>
      <dgm:t>
        <a:bodyPr/>
        <a:lstStyle/>
        <a:p>
          <a:r>
            <a:rPr lang="en-GB" dirty="0"/>
            <a:t>Post-attack support was rapid but top-down, excluding community voices and lacking co-produced, intelligence led strategies (Spalek, 2010; Innes, 2006)</a:t>
          </a:r>
        </a:p>
      </dgm:t>
    </dgm:pt>
    <dgm:pt modelId="{60C04B8B-0C72-44C8-8405-394BD6CCD4DB}" type="parTrans" cxnId="{337F563A-828C-46E8-BE12-F21281E19646}">
      <dgm:prSet/>
      <dgm:spPr/>
      <dgm:t>
        <a:bodyPr/>
        <a:lstStyle/>
        <a:p>
          <a:endParaRPr lang="en-GB"/>
        </a:p>
      </dgm:t>
    </dgm:pt>
    <dgm:pt modelId="{4E5915C4-4FC8-4BBD-9688-AE0815C07B4C}" type="sibTrans" cxnId="{337F563A-828C-46E8-BE12-F21281E19646}">
      <dgm:prSet/>
      <dgm:spPr/>
      <dgm:t>
        <a:bodyPr/>
        <a:lstStyle/>
        <a:p>
          <a:endParaRPr lang="en-GB"/>
        </a:p>
      </dgm:t>
    </dgm:pt>
    <dgm:pt modelId="{9C5E57F6-8F15-4BA8-8357-DCEA83B5817C}">
      <dgm:prSet/>
      <dgm:spPr/>
      <dgm:t>
        <a:bodyPr/>
        <a:lstStyle/>
        <a:p>
          <a:r>
            <a:rPr lang="en-GB" dirty="0"/>
            <a:t>Policing responses showed limited procedural fairness, reducing legitimacy and trust (Tyler, 2006; Merseyside Police, 2025)</a:t>
          </a:r>
        </a:p>
      </dgm:t>
    </dgm:pt>
    <dgm:pt modelId="{A52BF4E2-3A60-4743-967A-45279AE3AF0A}" type="parTrans" cxnId="{9D7A6ABA-401B-4F13-9B70-78EA1D99D7FC}">
      <dgm:prSet/>
      <dgm:spPr/>
      <dgm:t>
        <a:bodyPr/>
        <a:lstStyle/>
        <a:p>
          <a:endParaRPr lang="en-GB"/>
        </a:p>
      </dgm:t>
    </dgm:pt>
    <dgm:pt modelId="{68A2C0FA-374C-44F5-A3CD-F17282AED9F7}" type="sibTrans" cxnId="{9D7A6ABA-401B-4F13-9B70-78EA1D99D7FC}">
      <dgm:prSet/>
      <dgm:spPr/>
      <dgm:t>
        <a:bodyPr/>
        <a:lstStyle/>
        <a:p>
          <a:endParaRPr lang="en-GB"/>
        </a:p>
      </dgm:t>
    </dgm:pt>
    <dgm:pt modelId="{A16E7767-2EDB-4B36-9F9C-AD4C690C423C}">
      <dgm:prSet/>
      <dgm:spPr/>
      <dgm:t>
        <a:bodyPr/>
        <a:lstStyle/>
        <a:p>
          <a:r>
            <a:rPr lang="en-GB" dirty="0"/>
            <a:t>Post-attack policing prioritised control over fairness, undermining trust and Peelian principles of consent and impartiality (Tyler, 2006; Bradford &amp; Jackson, 2010)</a:t>
          </a:r>
        </a:p>
      </dgm:t>
    </dgm:pt>
    <dgm:pt modelId="{EE4C2D69-52F0-4864-B989-23D702A82AAA}" type="parTrans" cxnId="{57ED23FE-7DB1-4BDC-B667-17A934195F8C}">
      <dgm:prSet/>
      <dgm:spPr/>
      <dgm:t>
        <a:bodyPr/>
        <a:lstStyle/>
        <a:p>
          <a:endParaRPr lang="en-GB"/>
        </a:p>
      </dgm:t>
    </dgm:pt>
    <dgm:pt modelId="{7E0BC2B3-DB6D-4EB3-ADF6-E8449D5BBD4C}" type="sibTrans" cxnId="{57ED23FE-7DB1-4BDC-B667-17A934195F8C}">
      <dgm:prSet/>
      <dgm:spPr/>
      <dgm:t>
        <a:bodyPr/>
        <a:lstStyle/>
        <a:p>
          <a:endParaRPr lang="en-GB"/>
        </a:p>
      </dgm:t>
    </dgm:pt>
    <dgm:pt modelId="{2E710990-7357-46D9-B801-975939EC46C6}" type="pres">
      <dgm:prSet presAssocID="{4F1E56C5-A568-4C6D-A147-E203EDDC4647}" presName="linear" presStyleCnt="0">
        <dgm:presLayoutVars>
          <dgm:animLvl val="lvl"/>
          <dgm:resizeHandles val="exact"/>
        </dgm:presLayoutVars>
      </dgm:prSet>
      <dgm:spPr/>
    </dgm:pt>
    <dgm:pt modelId="{EE62AA89-130B-432B-BDAC-C6946DAB586E}" type="pres">
      <dgm:prSet presAssocID="{E93875AA-8726-422A-945F-AB960B5F7042}" presName="parentText" presStyleLbl="node1" presStyleIdx="0" presStyleCnt="3">
        <dgm:presLayoutVars>
          <dgm:chMax val="0"/>
          <dgm:bulletEnabled val="1"/>
        </dgm:presLayoutVars>
      </dgm:prSet>
      <dgm:spPr/>
    </dgm:pt>
    <dgm:pt modelId="{1B7B2A12-97A3-4389-9789-38D79A7DB969}" type="pres">
      <dgm:prSet presAssocID="{4E5915C4-4FC8-4BBD-9688-AE0815C07B4C}" presName="spacer" presStyleCnt="0"/>
      <dgm:spPr/>
    </dgm:pt>
    <dgm:pt modelId="{BE271ADC-F1E5-4981-8350-174C0583FD33}" type="pres">
      <dgm:prSet presAssocID="{9C5E57F6-8F15-4BA8-8357-DCEA83B5817C}" presName="parentText" presStyleLbl="node1" presStyleIdx="1" presStyleCnt="3">
        <dgm:presLayoutVars>
          <dgm:chMax val="0"/>
          <dgm:bulletEnabled val="1"/>
        </dgm:presLayoutVars>
      </dgm:prSet>
      <dgm:spPr/>
    </dgm:pt>
    <dgm:pt modelId="{C2D5BE38-502F-4E0F-B035-391332799EF8}" type="pres">
      <dgm:prSet presAssocID="{68A2C0FA-374C-44F5-A3CD-F17282AED9F7}" presName="spacer" presStyleCnt="0"/>
      <dgm:spPr/>
    </dgm:pt>
    <dgm:pt modelId="{48580959-5898-491B-8EAD-2A06A54A528C}" type="pres">
      <dgm:prSet presAssocID="{A16E7767-2EDB-4B36-9F9C-AD4C690C423C}" presName="parentText" presStyleLbl="node1" presStyleIdx="2" presStyleCnt="3">
        <dgm:presLayoutVars>
          <dgm:chMax val="0"/>
          <dgm:bulletEnabled val="1"/>
        </dgm:presLayoutVars>
      </dgm:prSet>
      <dgm:spPr/>
    </dgm:pt>
  </dgm:ptLst>
  <dgm:cxnLst>
    <dgm:cxn modelId="{6054AC16-3CB6-4B96-9C61-09117F7C552F}" type="presOf" srcId="{E93875AA-8726-422A-945F-AB960B5F7042}" destId="{EE62AA89-130B-432B-BDAC-C6946DAB586E}" srcOrd="0" destOrd="0" presId="urn:microsoft.com/office/officeart/2005/8/layout/vList2"/>
    <dgm:cxn modelId="{DC2A8D24-3634-4C71-BB88-426AE165EFC8}" type="presOf" srcId="{A16E7767-2EDB-4B36-9F9C-AD4C690C423C}" destId="{48580959-5898-491B-8EAD-2A06A54A528C}" srcOrd="0" destOrd="0" presId="urn:microsoft.com/office/officeart/2005/8/layout/vList2"/>
    <dgm:cxn modelId="{337F563A-828C-46E8-BE12-F21281E19646}" srcId="{4F1E56C5-A568-4C6D-A147-E203EDDC4647}" destId="{E93875AA-8726-422A-945F-AB960B5F7042}" srcOrd="0" destOrd="0" parTransId="{60C04B8B-0C72-44C8-8405-394BD6CCD4DB}" sibTransId="{4E5915C4-4FC8-4BBD-9688-AE0815C07B4C}"/>
    <dgm:cxn modelId="{B557F18E-ABB2-4898-A286-C06168DD0724}" type="presOf" srcId="{9C5E57F6-8F15-4BA8-8357-DCEA83B5817C}" destId="{BE271ADC-F1E5-4981-8350-174C0583FD33}" srcOrd="0" destOrd="0" presId="urn:microsoft.com/office/officeart/2005/8/layout/vList2"/>
    <dgm:cxn modelId="{8F920891-B102-41B1-BD39-8136FE8231FC}" type="presOf" srcId="{4F1E56C5-A568-4C6D-A147-E203EDDC4647}" destId="{2E710990-7357-46D9-B801-975939EC46C6}" srcOrd="0" destOrd="0" presId="urn:microsoft.com/office/officeart/2005/8/layout/vList2"/>
    <dgm:cxn modelId="{9D7A6ABA-401B-4F13-9B70-78EA1D99D7FC}" srcId="{4F1E56C5-A568-4C6D-A147-E203EDDC4647}" destId="{9C5E57F6-8F15-4BA8-8357-DCEA83B5817C}" srcOrd="1" destOrd="0" parTransId="{A52BF4E2-3A60-4743-967A-45279AE3AF0A}" sibTransId="{68A2C0FA-374C-44F5-A3CD-F17282AED9F7}"/>
    <dgm:cxn modelId="{57ED23FE-7DB1-4BDC-B667-17A934195F8C}" srcId="{4F1E56C5-A568-4C6D-A147-E203EDDC4647}" destId="{A16E7767-2EDB-4B36-9F9C-AD4C690C423C}" srcOrd="2" destOrd="0" parTransId="{EE4C2D69-52F0-4864-B989-23D702A82AAA}" sibTransId="{7E0BC2B3-DB6D-4EB3-ADF6-E8449D5BBD4C}"/>
    <dgm:cxn modelId="{A582EC38-2C18-4713-90D4-03B6FB6AA37B}" type="presParOf" srcId="{2E710990-7357-46D9-B801-975939EC46C6}" destId="{EE62AA89-130B-432B-BDAC-C6946DAB586E}" srcOrd="0" destOrd="0" presId="urn:microsoft.com/office/officeart/2005/8/layout/vList2"/>
    <dgm:cxn modelId="{259DD578-7CDE-4578-98E6-7993176EA883}" type="presParOf" srcId="{2E710990-7357-46D9-B801-975939EC46C6}" destId="{1B7B2A12-97A3-4389-9789-38D79A7DB969}" srcOrd="1" destOrd="0" presId="urn:microsoft.com/office/officeart/2005/8/layout/vList2"/>
    <dgm:cxn modelId="{BC8F08D1-FEF3-4402-8451-E5B22FF641EF}" type="presParOf" srcId="{2E710990-7357-46D9-B801-975939EC46C6}" destId="{BE271ADC-F1E5-4981-8350-174C0583FD33}" srcOrd="2" destOrd="0" presId="urn:microsoft.com/office/officeart/2005/8/layout/vList2"/>
    <dgm:cxn modelId="{0C4ED9E9-FC1C-44F6-97AB-A1B09660ADE0}" type="presParOf" srcId="{2E710990-7357-46D9-B801-975939EC46C6}" destId="{C2D5BE38-502F-4E0F-B035-391332799EF8}" srcOrd="3" destOrd="0" presId="urn:microsoft.com/office/officeart/2005/8/layout/vList2"/>
    <dgm:cxn modelId="{EC5A2447-29F5-4D90-83C7-56C301973C4C}" type="presParOf" srcId="{2E710990-7357-46D9-B801-975939EC46C6}" destId="{48580959-5898-491B-8EAD-2A06A54A528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368272-B152-44E3-9120-A9BC46BC5A66}" type="doc">
      <dgm:prSet loTypeId="urn:microsoft.com/office/officeart/2011/layout/CircleProcess" loCatId="process" qsTypeId="urn:microsoft.com/office/officeart/2005/8/quickstyle/simple3" qsCatId="simple" csTypeId="urn:microsoft.com/office/officeart/2005/8/colors/colorful5" csCatId="colorful" phldr="1"/>
      <dgm:spPr/>
      <dgm:t>
        <a:bodyPr/>
        <a:lstStyle/>
        <a:p>
          <a:endParaRPr lang="en-GB"/>
        </a:p>
      </dgm:t>
    </dgm:pt>
    <dgm:pt modelId="{37D8519C-0614-4DC6-8D9E-0EE13FEAC7DF}">
      <dgm:prSet/>
      <dgm:spPr/>
      <dgm:t>
        <a:bodyPr/>
        <a:lstStyle/>
        <a:p>
          <a:r>
            <a:rPr lang="en-GB" dirty="0">
              <a:latin typeface="Arial" panose="020B0604020202020204" pitchFamily="34" charset="0"/>
              <a:cs typeface="Arial" panose="020B0604020202020204" pitchFamily="34" charset="0"/>
            </a:rPr>
            <a:t>Misinformation rapidly amplified public fear and confusion (Middleton, 2025)</a:t>
          </a:r>
          <a:endParaRPr lang="en-GB" dirty="0"/>
        </a:p>
      </dgm:t>
    </dgm:pt>
    <dgm:pt modelId="{6B3806E2-63DF-4CD0-AA4F-C9A0AD98D9EF}" type="parTrans" cxnId="{E6250FA6-759A-4379-B2FF-BEE4AC0DC273}">
      <dgm:prSet/>
      <dgm:spPr/>
      <dgm:t>
        <a:bodyPr/>
        <a:lstStyle/>
        <a:p>
          <a:endParaRPr lang="en-GB"/>
        </a:p>
      </dgm:t>
    </dgm:pt>
    <dgm:pt modelId="{5B64FA8E-BE9F-400B-9F49-4309CB64A23A}" type="sibTrans" cxnId="{E6250FA6-759A-4379-B2FF-BEE4AC0DC273}">
      <dgm:prSet/>
      <dgm:spPr/>
      <dgm:t>
        <a:bodyPr/>
        <a:lstStyle/>
        <a:p>
          <a:endParaRPr lang="en-GB"/>
        </a:p>
      </dgm:t>
    </dgm:pt>
    <dgm:pt modelId="{09C2DDC9-75DE-41A5-B4CA-A0E0BF4897EF}">
      <dgm:prSet/>
      <dgm:spPr/>
      <dgm:t>
        <a:bodyPr/>
        <a:lstStyle/>
        <a:p>
          <a:r>
            <a:rPr lang="en-GB" dirty="0">
              <a:latin typeface="Arial" panose="020B0604020202020204" pitchFamily="34" charset="0"/>
              <a:cs typeface="Arial" panose="020B0604020202020204" pitchFamily="34" charset="0"/>
            </a:rPr>
            <a:t>Far-right groups deployed AI content to incite violence and deepen divisions (Lopes Buarque, 2025)</a:t>
          </a:r>
        </a:p>
      </dgm:t>
    </dgm:pt>
    <dgm:pt modelId="{B57226E3-08C8-4AA7-ADD3-997846E388FD}" type="parTrans" cxnId="{54CBA173-60FA-4CD3-91DD-6B89C0EDB30E}">
      <dgm:prSet/>
      <dgm:spPr/>
      <dgm:t>
        <a:bodyPr/>
        <a:lstStyle/>
        <a:p>
          <a:endParaRPr lang="en-GB"/>
        </a:p>
      </dgm:t>
    </dgm:pt>
    <dgm:pt modelId="{122355F8-A56F-492E-9D8C-D44F4C4FD4D6}" type="sibTrans" cxnId="{54CBA173-60FA-4CD3-91DD-6B89C0EDB30E}">
      <dgm:prSet/>
      <dgm:spPr/>
      <dgm:t>
        <a:bodyPr/>
        <a:lstStyle/>
        <a:p>
          <a:endParaRPr lang="en-GB"/>
        </a:p>
      </dgm:t>
    </dgm:pt>
    <dgm:pt modelId="{31848869-514A-4347-85CC-E115F0F0AFC8}">
      <dgm:prSet/>
      <dgm:spPr/>
      <dgm:t>
        <a:bodyPr/>
        <a:lstStyle/>
        <a:p>
          <a:r>
            <a:rPr lang="en-GB" dirty="0">
              <a:latin typeface="Arial" panose="020B0604020202020204" pitchFamily="34" charset="0"/>
              <a:cs typeface="Arial" panose="020B0604020202020204" pitchFamily="34" charset="0"/>
            </a:rPr>
            <a:t>False narratives exploited existing community-police tensions (Lopes Buarque, 2025)</a:t>
          </a:r>
        </a:p>
      </dgm:t>
    </dgm:pt>
    <dgm:pt modelId="{4A0C9DEF-11CF-4788-9B45-5EE0810B330F}" type="parTrans" cxnId="{7B0617F6-729B-406C-A8AD-961BDAA06C8B}">
      <dgm:prSet/>
      <dgm:spPr/>
      <dgm:t>
        <a:bodyPr/>
        <a:lstStyle/>
        <a:p>
          <a:endParaRPr lang="en-GB"/>
        </a:p>
      </dgm:t>
    </dgm:pt>
    <dgm:pt modelId="{C04F69E6-154E-4C9B-BC90-59C854D27AB8}" type="sibTrans" cxnId="{7B0617F6-729B-406C-A8AD-961BDAA06C8B}">
      <dgm:prSet/>
      <dgm:spPr/>
      <dgm:t>
        <a:bodyPr/>
        <a:lstStyle/>
        <a:p>
          <a:endParaRPr lang="en-GB"/>
        </a:p>
      </dgm:t>
    </dgm:pt>
    <dgm:pt modelId="{338B6B87-22FE-4410-A224-6F71AAD2ED14}">
      <dgm:prSet/>
      <dgm:spPr/>
      <dgm:t>
        <a:bodyPr/>
        <a:lstStyle/>
        <a:p>
          <a:r>
            <a:rPr lang="en-GB" dirty="0">
              <a:latin typeface="Arial" panose="020B0604020202020204" pitchFamily="34" charset="0"/>
              <a:cs typeface="Arial" panose="020B0604020202020204" pitchFamily="34" charset="0"/>
            </a:rPr>
            <a:t>Government reviews highlighted the need for integrated counter-disinformation strategies to prevent future unrest and restore public trust (Home Office, 2025)</a:t>
          </a:r>
        </a:p>
      </dgm:t>
    </dgm:pt>
    <dgm:pt modelId="{3DADD5C8-B515-430C-842B-E89C3E878D41}" type="parTrans" cxnId="{26C7C2DA-2F8A-44FB-B7A1-3790DF7C4A03}">
      <dgm:prSet/>
      <dgm:spPr/>
      <dgm:t>
        <a:bodyPr/>
        <a:lstStyle/>
        <a:p>
          <a:endParaRPr lang="en-GB"/>
        </a:p>
      </dgm:t>
    </dgm:pt>
    <dgm:pt modelId="{8AB85A11-97EA-41C6-9C29-1B78D043710B}" type="sibTrans" cxnId="{26C7C2DA-2F8A-44FB-B7A1-3790DF7C4A03}">
      <dgm:prSet/>
      <dgm:spPr/>
      <dgm:t>
        <a:bodyPr/>
        <a:lstStyle/>
        <a:p>
          <a:endParaRPr lang="en-GB"/>
        </a:p>
      </dgm:t>
    </dgm:pt>
    <dgm:pt modelId="{32C38625-7412-4039-ABD1-FA788C48954A}" type="pres">
      <dgm:prSet presAssocID="{EC368272-B152-44E3-9120-A9BC46BC5A66}" presName="Name0" presStyleCnt="0">
        <dgm:presLayoutVars>
          <dgm:chMax val="11"/>
          <dgm:chPref val="11"/>
          <dgm:dir/>
          <dgm:resizeHandles/>
        </dgm:presLayoutVars>
      </dgm:prSet>
      <dgm:spPr/>
    </dgm:pt>
    <dgm:pt modelId="{903AE02D-10D4-44F3-B923-AD2DA688F4BC}" type="pres">
      <dgm:prSet presAssocID="{338B6B87-22FE-4410-A224-6F71AAD2ED14}" presName="Accent4" presStyleCnt="0"/>
      <dgm:spPr/>
    </dgm:pt>
    <dgm:pt modelId="{47D04420-8609-40AC-B384-3C2D681FF646}" type="pres">
      <dgm:prSet presAssocID="{338B6B87-22FE-4410-A224-6F71AAD2ED14}" presName="Accent" presStyleLbl="node1" presStyleIdx="0" presStyleCnt="4"/>
      <dgm:spPr/>
    </dgm:pt>
    <dgm:pt modelId="{B493F0EF-3224-4371-92F1-092F789C5829}" type="pres">
      <dgm:prSet presAssocID="{338B6B87-22FE-4410-A224-6F71AAD2ED14}" presName="ParentBackground4" presStyleCnt="0"/>
      <dgm:spPr/>
    </dgm:pt>
    <dgm:pt modelId="{60852DBF-51B6-4829-A8DF-6F344024AD8B}" type="pres">
      <dgm:prSet presAssocID="{338B6B87-22FE-4410-A224-6F71AAD2ED14}" presName="ParentBackground" presStyleLbl="fgAcc1" presStyleIdx="0" presStyleCnt="4"/>
      <dgm:spPr/>
    </dgm:pt>
    <dgm:pt modelId="{72CB2C23-CB8B-47E8-886A-B6D3A90BD6D9}" type="pres">
      <dgm:prSet presAssocID="{338B6B87-22FE-4410-A224-6F71AAD2ED14}" presName="Parent4" presStyleLbl="revTx" presStyleIdx="0" presStyleCnt="0">
        <dgm:presLayoutVars>
          <dgm:chMax val="1"/>
          <dgm:chPref val="1"/>
          <dgm:bulletEnabled val="1"/>
        </dgm:presLayoutVars>
      </dgm:prSet>
      <dgm:spPr/>
    </dgm:pt>
    <dgm:pt modelId="{44FF7E54-D774-4012-A433-BB4D6E4116D2}" type="pres">
      <dgm:prSet presAssocID="{31848869-514A-4347-85CC-E115F0F0AFC8}" presName="Accent3" presStyleCnt="0"/>
      <dgm:spPr/>
    </dgm:pt>
    <dgm:pt modelId="{809C4A38-DFEE-4DC2-8CDE-F6A85B987016}" type="pres">
      <dgm:prSet presAssocID="{31848869-514A-4347-85CC-E115F0F0AFC8}" presName="Accent" presStyleLbl="node1" presStyleIdx="1" presStyleCnt="4"/>
      <dgm:spPr/>
    </dgm:pt>
    <dgm:pt modelId="{60A65241-83E8-4DEE-B2FE-9B9D5D234025}" type="pres">
      <dgm:prSet presAssocID="{31848869-514A-4347-85CC-E115F0F0AFC8}" presName="ParentBackground3" presStyleCnt="0"/>
      <dgm:spPr/>
    </dgm:pt>
    <dgm:pt modelId="{7C1017C2-131A-40F7-8387-7FAD7CB5A3DF}" type="pres">
      <dgm:prSet presAssocID="{31848869-514A-4347-85CC-E115F0F0AFC8}" presName="ParentBackground" presStyleLbl="fgAcc1" presStyleIdx="1" presStyleCnt="4"/>
      <dgm:spPr/>
    </dgm:pt>
    <dgm:pt modelId="{FE182ACF-8526-47A0-B5FB-3707AF28C361}" type="pres">
      <dgm:prSet presAssocID="{31848869-514A-4347-85CC-E115F0F0AFC8}" presName="Parent3" presStyleLbl="revTx" presStyleIdx="0" presStyleCnt="0">
        <dgm:presLayoutVars>
          <dgm:chMax val="1"/>
          <dgm:chPref val="1"/>
          <dgm:bulletEnabled val="1"/>
        </dgm:presLayoutVars>
      </dgm:prSet>
      <dgm:spPr/>
    </dgm:pt>
    <dgm:pt modelId="{14FD9587-2738-461D-8A9A-D3F3913720AD}" type="pres">
      <dgm:prSet presAssocID="{09C2DDC9-75DE-41A5-B4CA-A0E0BF4897EF}" presName="Accent2" presStyleCnt="0"/>
      <dgm:spPr/>
    </dgm:pt>
    <dgm:pt modelId="{C74867DE-4E62-4009-8535-B8B900FC2F70}" type="pres">
      <dgm:prSet presAssocID="{09C2DDC9-75DE-41A5-B4CA-A0E0BF4897EF}" presName="Accent" presStyleLbl="node1" presStyleIdx="2" presStyleCnt="4"/>
      <dgm:spPr/>
    </dgm:pt>
    <dgm:pt modelId="{E589E007-ADBE-435F-A238-B197352803FB}" type="pres">
      <dgm:prSet presAssocID="{09C2DDC9-75DE-41A5-B4CA-A0E0BF4897EF}" presName="ParentBackground2" presStyleCnt="0"/>
      <dgm:spPr/>
    </dgm:pt>
    <dgm:pt modelId="{C961E3A4-120E-4DBA-8A8A-200686DBD1C6}" type="pres">
      <dgm:prSet presAssocID="{09C2DDC9-75DE-41A5-B4CA-A0E0BF4897EF}" presName="ParentBackground" presStyleLbl="fgAcc1" presStyleIdx="2" presStyleCnt="4"/>
      <dgm:spPr/>
    </dgm:pt>
    <dgm:pt modelId="{733216CA-913E-440C-8FAE-D4D7BADEAFE8}" type="pres">
      <dgm:prSet presAssocID="{09C2DDC9-75DE-41A5-B4CA-A0E0BF4897EF}" presName="Parent2" presStyleLbl="revTx" presStyleIdx="0" presStyleCnt="0">
        <dgm:presLayoutVars>
          <dgm:chMax val="1"/>
          <dgm:chPref val="1"/>
          <dgm:bulletEnabled val="1"/>
        </dgm:presLayoutVars>
      </dgm:prSet>
      <dgm:spPr/>
    </dgm:pt>
    <dgm:pt modelId="{6144D232-9B84-40E9-9C4D-E0844A05EE46}" type="pres">
      <dgm:prSet presAssocID="{37D8519C-0614-4DC6-8D9E-0EE13FEAC7DF}" presName="Accent1" presStyleCnt="0"/>
      <dgm:spPr/>
    </dgm:pt>
    <dgm:pt modelId="{918468E1-E710-427C-9FD1-A7D659D44EA1}" type="pres">
      <dgm:prSet presAssocID="{37D8519C-0614-4DC6-8D9E-0EE13FEAC7DF}" presName="Accent" presStyleLbl="node1" presStyleIdx="3" presStyleCnt="4"/>
      <dgm:spPr/>
    </dgm:pt>
    <dgm:pt modelId="{A6378B46-D785-41C4-B00B-17A47E84431A}" type="pres">
      <dgm:prSet presAssocID="{37D8519C-0614-4DC6-8D9E-0EE13FEAC7DF}" presName="ParentBackground1" presStyleCnt="0"/>
      <dgm:spPr/>
    </dgm:pt>
    <dgm:pt modelId="{A71F0E0E-7E10-4BF1-A96A-31DFD142925F}" type="pres">
      <dgm:prSet presAssocID="{37D8519C-0614-4DC6-8D9E-0EE13FEAC7DF}" presName="ParentBackground" presStyleLbl="fgAcc1" presStyleIdx="3" presStyleCnt="4"/>
      <dgm:spPr/>
    </dgm:pt>
    <dgm:pt modelId="{0A018964-5763-4E5D-9275-216E9A22D51B}" type="pres">
      <dgm:prSet presAssocID="{37D8519C-0614-4DC6-8D9E-0EE13FEAC7DF}" presName="Parent1" presStyleLbl="revTx" presStyleIdx="0" presStyleCnt="0">
        <dgm:presLayoutVars>
          <dgm:chMax val="1"/>
          <dgm:chPref val="1"/>
          <dgm:bulletEnabled val="1"/>
        </dgm:presLayoutVars>
      </dgm:prSet>
      <dgm:spPr/>
    </dgm:pt>
  </dgm:ptLst>
  <dgm:cxnLst>
    <dgm:cxn modelId="{5D81A203-FA99-4ECE-A844-B1DFFE913180}" type="presOf" srcId="{09C2DDC9-75DE-41A5-B4CA-A0E0BF4897EF}" destId="{733216CA-913E-440C-8FAE-D4D7BADEAFE8}" srcOrd="1" destOrd="0" presId="urn:microsoft.com/office/officeart/2011/layout/CircleProcess"/>
    <dgm:cxn modelId="{7B476235-AFFC-451B-93B2-3DBD401B64F2}" type="presOf" srcId="{31848869-514A-4347-85CC-E115F0F0AFC8}" destId="{7C1017C2-131A-40F7-8387-7FAD7CB5A3DF}" srcOrd="0" destOrd="0" presId="urn:microsoft.com/office/officeart/2011/layout/CircleProcess"/>
    <dgm:cxn modelId="{8F12223E-E13E-4383-AC28-C49752078F3F}" type="presOf" srcId="{338B6B87-22FE-4410-A224-6F71AAD2ED14}" destId="{60852DBF-51B6-4829-A8DF-6F344024AD8B}" srcOrd="0" destOrd="0" presId="urn:microsoft.com/office/officeart/2011/layout/CircleProcess"/>
    <dgm:cxn modelId="{241A3863-C717-45DB-94FB-A05997620693}" type="presOf" srcId="{09C2DDC9-75DE-41A5-B4CA-A0E0BF4897EF}" destId="{C961E3A4-120E-4DBA-8A8A-200686DBD1C6}" srcOrd="0" destOrd="0" presId="urn:microsoft.com/office/officeart/2011/layout/CircleProcess"/>
    <dgm:cxn modelId="{AF38E047-5601-46AF-9639-3605E02050AD}" type="presOf" srcId="{37D8519C-0614-4DC6-8D9E-0EE13FEAC7DF}" destId="{A71F0E0E-7E10-4BF1-A96A-31DFD142925F}" srcOrd="0" destOrd="0" presId="urn:microsoft.com/office/officeart/2011/layout/CircleProcess"/>
    <dgm:cxn modelId="{54CBA173-60FA-4CD3-91DD-6B89C0EDB30E}" srcId="{EC368272-B152-44E3-9120-A9BC46BC5A66}" destId="{09C2DDC9-75DE-41A5-B4CA-A0E0BF4897EF}" srcOrd="1" destOrd="0" parTransId="{B57226E3-08C8-4AA7-ADD3-997846E388FD}" sibTransId="{122355F8-A56F-492E-9D8C-D44F4C4FD4D6}"/>
    <dgm:cxn modelId="{107D8C80-8580-4FAA-880D-0F960CC54AA3}" type="presOf" srcId="{31848869-514A-4347-85CC-E115F0F0AFC8}" destId="{FE182ACF-8526-47A0-B5FB-3707AF28C361}" srcOrd="1" destOrd="0" presId="urn:microsoft.com/office/officeart/2011/layout/CircleProcess"/>
    <dgm:cxn modelId="{5B1AB586-DBFE-4A08-A05A-71F9677C72C1}" type="presOf" srcId="{EC368272-B152-44E3-9120-A9BC46BC5A66}" destId="{32C38625-7412-4039-ABD1-FA788C48954A}" srcOrd="0" destOrd="0" presId="urn:microsoft.com/office/officeart/2011/layout/CircleProcess"/>
    <dgm:cxn modelId="{DF678291-91F1-4721-8E80-C4B15FCFD533}" type="presOf" srcId="{338B6B87-22FE-4410-A224-6F71AAD2ED14}" destId="{72CB2C23-CB8B-47E8-886A-B6D3A90BD6D9}" srcOrd="1" destOrd="0" presId="urn:microsoft.com/office/officeart/2011/layout/CircleProcess"/>
    <dgm:cxn modelId="{690643A1-4B65-4950-855A-1AEEF0792C69}" type="presOf" srcId="{37D8519C-0614-4DC6-8D9E-0EE13FEAC7DF}" destId="{0A018964-5763-4E5D-9275-216E9A22D51B}" srcOrd="1" destOrd="0" presId="urn:microsoft.com/office/officeart/2011/layout/CircleProcess"/>
    <dgm:cxn modelId="{E6250FA6-759A-4379-B2FF-BEE4AC0DC273}" srcId="{EC368272-B152-44E3-9120-A9BC46BC5A66}" destId="{37D8519C-0614-4DC6-8D9E-0EE13FEAC7DF}" srcOrd="0" destOrd="0" parTransId="{6B3806E2-63DF-4CD0-AA4F-C9A0AD98D9EF}" sibTransId="{5B64FA8E-BE9F-400B-9F49-4309CB64A23A}"/>
    <dgm:cxn modelId="{26C7C2DA-2F8A-44FB-B7A1-3790DF7C4A03}" srcId="{EC368272-B152-44E3-9120-A9BC46BC5A66}" destId="{338B6B87-22FE-4410-A224-6F71AAD2ED14}" srcOrd="3" destOrd="0" parTransId="{3DADD5C8-B515-430C-842B-E89C3E878D41}" sibTransId="{8AB85A11-97EA-41C6-9C29-1B78D043710B}"/>
    <dgm:cxn modelId="{7B0617F6-729B-406C-A8AD-961BDAA06C8B}" srcId="{EC368272-B152-44E3-9120-A9BC46BC5A66}" destId="{31848869-514A-4347-85CC-E115F0F0AFC8}" srcOrd="2" destOrd="0" parTransId="{4A0C9DEF-11CF-4788-9B45-5EE0810B330F}" sibTransId="{C04F69E6-154E-4C9B-BC90-59C854D27AB8}"/>
    <dgm:cxn modelId="{C47FDF88-24DA-41C8-B4F3-2E77DF9F95C7}" type="presParOf" srcId="{32C38625-7412-4039-ABD1-FA788C48954A}" destId="{903AE02D-10D4-44F3-B923-AD2DA688F4BC}" srcOrd="0" destOrd="0" presId="urn:microsoft.com/office/officeart/2011/layout/CircleProcess"/>
    <dgm:cxn modelId="{9F19ADDC-C0A2-4573-AC42-74F9E4736CC7}" type="presParOf" srcId="{903AE02D-10D4-44F3-B923-AD2DA688F4BC}" destId="{47D04420-8609-40AC-B384-3C2D681FF646}" srcOrd="0" destOrd="0" presId="urn:microsoft.com/office/officeart/2011/layout/CircleProcess"/>
    <dgm:cxn modelId="{73831C13-BDC0-4EE6-A88A-E2E81A29F15A}" type="presParOf" srcId="{32C38625-7412-4039-ABD1-FA788C48954A}" destId="{B493F0EF-3224-4371-92F1-092F789C5829}" srcOrd="1" destOrd="0" presId="urn:microsoft.com/office/officeart/2011/layout/CircleProcess"/>
    <dgm:cxn modelId="{CB4C3DD2-77FF-4B66-B266-A34E9E936B6B}" type="presParOf" srcId="{B493F0EF-3224-4371-92F1-092F789C5829}" destId="{60852DBF-51B6-4829-A8DF-6F344024AD8B}" srcOrd="0" destOrd="0" presId="urn:microsoft.com/office/officeart/2011/layout/CircleProcess"/>
    <dgm:cxn modelId="{055C968E-70C1-4754-B5EA-5627539F8B9D}" type="presParOf" srcId="{32C38625-7412-4039-ABD1-FA788C48954A}" destId="{72CB2C23-CB8B-47E8-886A-B6D3A90BD6D9}" srcOrd="2" destOrd="0" presId="urn:microsoft.com/office/officeart/2011/layout/CircleProcess"/>
    <dgm:cxn modelId="{C852B796-8072-4E87-9DDE-D659DBBA46B7}" type="presParOf" srcId="{32C38625-7412-4039-ABD1-FA788C48954A}" destId="{44FF7E54-D774-4012-A433-BB4D6E4116D2}" srcOrd="3" destOrd="0" presId="urn:microsoft.com/office/officeart/2011/layout/CircleProcess"/>
    <dgm:cxn modelId="{581E9591-D1A6-461D-B05A-B7E4E936B7AB}" type="presParOf" srcId="{44FF7E54-D774-4012-A433-BB4D6E4116D2}" destId="{809C4A38-DFEE-4DC2-8CDE-F6A85B987016}" srcOrd="0" destOrd="0" presId="urn:microsoft.com/office/officeart/2011/layout/CircleProcess"/>
    <dgm:cxn modelId="{C37ED2E5-DA47-4893-B70E-C5F55A031120}" type="presParOf" srcId="{32C38625-7412-4039-ABD1-FA788C48954A}" destId="{60A65241-83E8-4DEE-B2FE-9B9D5D234025}" srcOrd="4" destOrd="0" presId="urn:microsoft.com/office/officeart/2011/layout/CircleProcess"/>
    <dgm:cxn modelId="{531B3AD8-B93B-4010-92F9-DA7779E1594E}" type="presParOf" srcId="{60A65241-83E8-4DEE-B2FE-9B9D5D234025}" destId="{7C1017C2-131A-40F7-8387-7FAD7CB5A3DF}" srcOrd="0" destOrd="0" presId="urn:microsoft.com/office/officeart/2011/layout/CircleProcess"/>
    <dgm:cxn modelId="{DC02195F-E674-4BAE-8AD6-64716C25FD06}" type="presParOf" srcId="{32C38625-7412-4039-ABD1-FA788C48954A}" destId="{FE182ACF-8526-47A0-B5FB-3707AF28C361}" srcOrd="5" destOrd="0" presId="urn:microsoft.com/office/officeart/2011/layout/CircleProcess"/>
    <dgm:cxn modelId="{91A4BCD9-AB83-499C-9F24-2E97087A8330}" type="presParOf" srcId="{32C38625-7412-4039-ABD1-FA788C48954A}" destId="{14FD9587-2738-461D-8A9A-D3F3913720AD}" srcOrd="6" destOrd="0" presId="urn:microsoft.com/office/officeart/2011/layout/CircleProcess"/>
    <dgm:cxn modelId="{DAC8027E-52A7-4149-940B-40987EB2628F}" type="presParOf" srcId="{14FD9587-2738-461D-8A9A-D3F3913720AD}" destId="{C74867DE-4E62-4009-8535-B8B900FC2F70}" srcOrd="0" destOrd="0" presId="urn:microsoft.com/office/officeart/2011/layout/CircleProcess"/>
    <dgm:cxn modelId="{4D39B94E-4504-4F20-8045-2BA1CF4CF79E}" type="presParOf" srcId="{32C38625-7412-4039-ABD1-FA788C48954A}" destId="{E589E007-ADBE-435F-A238-B197352803FB}" srcOrd="7" destOrd="0" presId="urn:microsoft.com/office/officeart/2011/layout/CircleProcess"/>
    <dgm:cxn modelId="{E9457208-61FE-47C6-B7D6-E51D62C255C2}" type="presParOf" srcId="{E589E007-ADBE-435F-A238-B197352803FB}" destId="{C961E3A4-120E-4DBA-8A8A-200686DBD1C6}" srcOrd="0" destOrd="0" presId="urn:microsoft.com/office/officeart/2011/layout/CircleProcess"/>
    <dgm:cxn modelId="{6C91C2D8-3187-497E-AFE3-B0A487559FA6}" type="presParOf" srcId="{32C38625-7412-4039-ABD1-FA788C48954A}" destId="{733216CA-913E-440C-8FAE-D4D7BADEAFE8}" srcOrd="8" destOrd="0" presId="urn:microsoft.com/office/officeart/2011/layout/CircleProcess"/>
    <dgm:cxn modelId="{974F7F9F-14FC-441C-A020-F39A529B806F}" type="presParOf" srcId="{32C38625-7412-4039-ABD1-FA788C48954A}" destId="{6144D232-9B84-40E9-9C4D-E0844A05EE46}" srcOrd="9" destOrd="0" presId="urn:microsoft.com/office/officeart/2011/layout/CircleProcess"/>
    <dgm:cxn modelId="{D6F7C456-FD01-4BA6-B0F3-B65F5B76D676}" type="presParOf" srcId="{6144D232-9B84-40E9-9C4D-E0844A05EE46}" destId="{918468E1-E710-427C-9FD1-A7D659D44EA1}" srcOrd="0" destOrd="0" presId="urn:microsoft.com/office/officeart/2011/layout/CircleProcess"/>
    <dgm:cxn modelId="{A9D6B53C-8595-4207-B377-871D13103D73}" type="presParOf" srcId="{32C38625-7412-4039-ABD1-FA788C48954A}" destId="{A6378B46-D785-41C4-B00B-17A47E84431A}" srcOrd="10" destOrd="0" presId="urn:microsoft.com/office/officeart/2011/layout/CircleProcess"/>
    <dgm:cxn modelId="{5EB5473B-3B6B-4563-9A2F-69D313B85E6D}" type="presParOf" srcId="{A6378B46-D785-41C4-B00B-17A47E84431A}" destId="{A71F0E0E-7E10-4BF1-A96A-31DFD142925F}" srcOrd="0" destOrd="0" presId="urn:microsoft.com/office/officeart/2011/layout/CircleProcess"/>
    <dgm:cxn modelId="{4BF40906-8503-434B-A9FF-4E32A237ADD2}" type="presParOf" srcId="{32C38625-7412-4039-ABD1-FA788C48954A}" destId="{0A018964-5763-4E5D-9275-216E9A22D51B}"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2515E5-AEF3-4831-8B5D-D5B0B3808BA6}" type="doc">
      <dgm:prSet loTypeId="urn:microsoft.com/office/officeart/2008/layout/VerticalCurvedList" loCatId="list" qsTypeId="urn:microsoft.com/office/officeart/2005/8/quickstyle/simple3" qsCatId="simple" csTypeId="urn:microsoft.com/office/officeart/2005/8/colors/colorful5" csCatId="colorful" phldr="1"/>
      <dgm:spPr/>
      <dgm:t>
        <a:bodyPr/>
        <a:lstStyle/>
        <a:p>
          <a:endParaRPr lang="en-GB"/>
        </a:p>
      </dgm:t>
    </dgm:pt>
    <dgm:pt modelId="{37576487-3351-455F-AB93-7A39A1DA43DB}">
      <dgm:prSet phldrT="[Text]"/>
      <dgm:spPr/>
      <dgm:t>
        <a:bodyPr/>
        <a:lstStyle/>
        <a:p>
          <a:r>
            <a:rPr lang="en-GB" dirty="0"/>
            <a:t>Political influence shaped policing narratives and resource allocation.</a:t>
          </a:r>
        </a:p>
      </dgm:t>
    </dgm:pt>
    <dgm:pt modelId="{9C4461F7-94F7-490A-8290-51D3DF423C2C}" type="parTrans" cxnId="{16723F9E-D639-4250-B2B1-3D9BAC8E2BE9}">
      <dgm:prSet/>
      <dgm:spPr/>
      <dgm:t>
        <a:bodyPr/>
        <a:lstStyle/>
        <a:p>
          <a:endParaRPr lang="en-GB"/>
        </a:p>
      </dgm:t>
    </dgm:pt>
    <dgm:pt modelId="{CCCC2F9B-49FE-42EE-82B8-BD8B24DA5455}" type="sibTrans" cxnId="{16723F9E-D639-4250-B2B1-3D9BAC8E2BE9}">
      <dgm:prSet/>
      <dgm:spPr/>
      <dgm:t>
        <a:bodyPr/>
        <a:lstStyle/>
        <a:p>
          <a:endParaRPr lang="en-GB"/>
        </a:p>
      </dgm:t>
    </dgm:pt>
    <dgm:pt modelId="{1BA1151C-A036-4E9A-A20F-AA2762199CFE}">
      <dgm:prSet/>
      <dgm:spPr/>
      <dgm:t>
        <a:bodyPr/>
        <a:lstStyle/>
        <a:p>
          <a:r>
            <a:rPr lang="en-GB" dirty="0">
              <a:latin typeface="Arial" panose="020B0604020202020204" pitchFamily="34" charset="0"/>
              <a:cs typeface="Arial" panose="020B0604020202020204" pitchFamily="34" charset="0"/>
            </a:rPr>
            <a:t>Public trust eroded due to limited procedural justice and community engagement </a:t>
          </a:r>
        </a:p>
      </dgm:t>
    </dgm:pt>
    <dgm:pt modelId="{A692B461-193E-4E16-AFF3-13DFDE8E94A3}" type="parTrans" cxnId="{9E5E8D77-C2F4-4DD8-9DA9-DA38FA046CB9}">
      <dgm:prSet/>
      <dgm:spPr/>
      <dgm:t>
        <a:bodyPr/>
        <a:lstStyle/>
        <a:p>
          <a:endParaRPr lang="en-GB"/>
        </a:p>
      </dgm:t>
    </dgm:pt>
    <dgm:pt modelId="{8FA1D6E5-33B3-4EAF-923B-AADC3B0D5171}" type="sibTrans" cxnId="{9E5E8D77-C2F4-4DD8-9DA9-DA38FA046CB9}">
      <dgm:prSet/>
      <dgm:spPr/>
      <dgm:t>
        <a:bodyPr/>
        <a:lstStyle/>
        <a:p>
          <a:endParaRPr lang="en-GB"/>
        </a:p>
      </dgm:t>
    </dgm:pt>
    <dgm:pt modelId="{36EB5056-690F-4434-BE97-D7A7EE8DCE20}">
      <dgm:prSet/>
      <dgm:spPr/>
      <dgm:t>
        <a:bodyPr/>
        <a:lstStyle/>
        <a:p>
          <a:r>
            <a:rPr lang="en-GB" dirty="0">
              <a:latin typeface="Arial" panose="020B0604020202020204" pitchFamily="34" charset="0"/>
              <a:cs typeface="Arial" panose="020B0604020202020204" pitchFamily="34" charset="0"/>
            </a:rPr>
            <a:t>Highlights the need for counter-disinformation and legitimacy-based, community-led crisis responses. </a:t>
          </a:r>
        </a:p>
      </dgm:t>
    </dgm:pt>
    <dgm:pt modelId="{56E1EBA6-E6DA-487F-A6D1-D26F97E087E6}" type="parTrans" cxnId="{0354DCEB-269E-461F-B48E-40489BD85375}">
      <dgm:prSet/>
      <dgm:spPr/>
      <dgm:t>
        <a:bodyPr/>
        <a:lstStyle/>
        <a:p>
          <a:endParaRPr lang="en-GB"/>
        </a:p>
      </dgm:t>
    </dgm:pt>
    <dgm:pt modelId="{A0A96D24-C4B4-483E-A1AC-C813274E2C6E}" type="sibTrans" cxnId="{0354DCEB-269E-461F-B48E-40489BD85375}">
      <dgm:prSet/>
      <dgm:spPr/>
      <dgm:t>
        <a:bodyPr/>
        <a:lstStyle/>
        <a:p>
          <a:endParaRPr lang="en-GB"/>
        </a:p>
      </dgm:t>
    </dgm:pt>
    <dgm:pt modelId="{0C2F33CE-3B94-4F67-BEFD-434DE2057F32}">
      <dgm:prSet/>
      <dgm:spPr/>
      <dgm:t>
        <a:bodyPr/>
        <a:lstStyle/>
        <a:p>
          <a:r>
            <a:rPr lang="en-GB" dirty="0">
              <a:latin typeface="Arial" panose="020B0604020202020204" pitchFamily="34" charset="0"/>
              <a:cs typeface="Arial" panose="020B0604020202020204" pitchFamily="34" charset="0"/>
            </a:rPr>
            <a:t>Far-right groups exploited AI-driven misinformation, fuelling fear and violence.</a:t>
          </a:r>
        </a:p>
      </dgm:t>
    </dgm:pt>
    <dgm:pt modelId="{0A8F82BD-A2C7-4EF1-816D-6C8D1F10910F}" type="sibTrans" cxnId="{993AAC3B-7177-4B57-AD85-3C122F0CEABB}">
      <dgm:prSet/>
      <dgm:spPr/>
      <dgm:t>
        <a:bodyPr/>
        <a:lstStyle/>
        <a:p>
          <a:endParaRPr lang="en-GB"/>
        </a:p>
      </dgm:t>
    </dgm:pt>
    <dgm:pt modelId="{FF02CAF1-84B7-40BB-A591-2F91028458D8}" type="parTrans" cxnId="{993AAC3B-7177-4B57-AD85-3C122F0CEABB}">
      <dgm:prSet/>
      <dgm:spPr/>
      <dgm:t>
        <a:bodyPr/>
        <a:lstStyle/>
        <a:p>
          <a:endParaRPr lang="en-GB"/>
        </a:p>
      </dgm:t>
    </dgm:pt>
    <dgm:pt modelId="{78D2B20F-40B7-4239-A8AA-07BDB2883B88}" type="pres">
      <dgm:prSet presAssocID="{732515E5-AEF3-4831-8B5D-D5B0B3808BA6}" presName="Name0" presStyleCnt="0">
        <dgm:presLayoutVars>
          <dgm:chMax val="7"/>
          <dgm:chPref val="7"/>
          <dgm:dir/>
        </dgm:presLayoutVars>
      </dgm:prSet>
      <dgm:spPr/>
    </dgm:pt>
    <dgm:pt modelId="{FC16DA7E-ECF9-45A5-96E6-F780D6D062CE}" type="pres">
      <dgm:prSet presAssocID="{732515E5-AEF3-4831-8B5D-D5B0B3808BA6}" presName="Name1" presStyleCnt="0"/>
      <dgm:spPr/>
    </dgm:pt>
    <dgm:pt modelId="{9E3E53E5-0928-4870-982A-D9892D079B33}" type="pres">
      <dgm:prSet presAssocID="{732515E5-AEF3-4831-8B5D-D5B0B3808BA6}" presName="cycle" presStyleCnt="0"/>
      <dgm:spPr/>
    </dgm:pt>
    <dgm:pt modelId="{F25C0CBF-90C2-4FF3-BCB8-91540F59244B}" type="pres">
      <dgm:prSet presAssocID="{732515E5-AEF3-4831-8B5D-D5B0B3808BA6}" presName="srcNode" presStyleLbl="node1" presStyleIdx="0" presStyleCnt="4"/>
      <dgm:spPr/>
    </dgm:pt>
    <dgm:pt modelId="{335DD712-FF84-4E24-B593-70B63DDE03C7}" type="pres">
      <dgm:prSet presAssocID="{732515E5-AEF3-4831-8B5D-D5B0B3808BA6}" presName="conn" presStyleLbl="parChTrans1D2" presStyleIdx="0" presStyleCnt="1"/>
      <dgm:spPr/>
    </dgm:pt>
    <dgm:pt modelId="{7B603EED-9B65-4B7B-8CE1-CA8B02DEAB7C}" type="pres">
      <dgm:prSet presAssocID="{732515E5-AEF3-4831-8B5D-D5B0B3808BA6}" presName="extraNode" presStyleLbl="node1" presStyleIdx="0" presStyleCnt="4"/>
      <dgm:spPr/>
    </dgm:pt>
    <dgm:pt modelId="{38047DF4-7ED6-4531-95A4-88DA37958205}" type="pres">
      <dgm:prSet presAssocID="{732515E5-AEF3-4831-8B5D-D5B0B3808BA6}" presName="dstNode" presStyleLbl="node1" presStyleIdx="0" presStyleCnt="4"/>
      <dgm:spPr/>
    </dgm:pt>
    <dgm:pt modelId="{4C951998-27C2-4581-8FCE-D699E7959691}" type="pres">
      <dgm:prSet presAssocID="{37576487-3351-455F-AB93-7A39A1DA43DB}" presName="text_1" presStyleLbl="node1" presStyleIdx="0" presStyleCnt="4">
        <dgm:presLayoutVars>
          <dgm:bulletEnabled val="1"/>
        </dgm:presLayoutVars>
      </dgm:prSet>
      <dgm:spPr/>
    </dgm:pt>
    <dgm:pt modelId="{799F8C41-6F64-4E2C-BD48-D23BBDED9B59}" type="pres">
      <dgm:prSet presAssocID="{37576487-3351-455F-AB93-7A39A1DA43DB}" presName="accent_1" presStyleCnt="0"/>
      <dgm:spPr/>
    </dgm:pt>
    <dgm:pt modelId="{B3E4C081-2DB4-441D-8B0D-5D17A485BF64}" type="pres">
      <dgm:prSet presAssocID="{37576487-3351-455F-AB93-7A39A1DA43DB}" presName="accentRepeatNode" presStyleLbl="solidFgAcc1" presStyleIdx="0" presStyleCnt="4"/>
      <dgm:spPr>
        <a:blipFill rotWithShape="0">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pt>
    <dgm:pt modelId="{CF060847-2956-4CDC-84B3-78511D5CCA49}" type="pres">
      <dgm:prSet presAssocID="{0C2F33CE-3B94-4F67-BEFD-434DE2057F32}" presName="text_2" presStyleLbl="node1" presStyleIdx="1" presStyleCnt="4">
        <dgm:presLayoutVars>
          <dgm:bulletEnabled val="1"/>
        </dgm:presLayoutVars>
      </dgm:prSet>
      <dgm:spPr/>
    </dgm:pt>
    <dgm:pt modelId="{E1C545CD-AB43-4F9E-B4E6-1604EE89B7C2}" type="pres">
      <dgm:prSet presAssocID="{0C2F33CE-3B94-4F67-BEFD-434DE2057F32}" presName="accent_2" presStyleCnt="0"/>
      <dgm:spPr/>
    </dgm:pt>
    <dgm:pt modelId="{C440B2B3-69FC-445D-B6C6-E0C52090542D}" type="pres">
      <dgm:prSet presAssocID="{0C2F33CE-3B94-4F67-BEFD-434DE2057F32}" presName="accentRepeatNode" presStyleLbl="solidFgAcc1" presStyleIdx="1" presStyleCnt="4"/>
      <dgm:spPr>
        <a:blipFill rotWithShape="0">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pt>
    <dgm:pt modelId="{5D9CF753-F921-4797-B2BE-5210248767D7}" type="pres">
      <dgm:prSet presAssocID="{1BA1151C-A036-4E9A-A20F-AA2762199CFE}" presName="text_3" presStyleLbl="node1" presStyleIdx="2" presStyleCnt="4">
        <dgm:presLayoutVars>
          <dgm:bulletEnabled val="1"/>
        </dgm:presLayoutVars>
      </dgm:prSet>
      <dgm:spPr/>
    </dgm:pt>
    <dgm:pt modelId="{43D8E35A-1E3C-413F-BF9B-2DD19F365FF5}" type="pres">
      <dgm:prSet presAssocID="{1BA1151C-A036-4E9A-A20F-AA2762199CFE}" presName="accent_3" presStyleCnt="0"/>
      <dgm:spPr/>
    </dgm:pt>
    <dgm:pt modelId="{9CFE68DD-0D32-4A92-85F0-33F58B31B088}" type="pres">
      <dgm:prSet presAssocID="{1BA1151C-A036-4E9A-A20F-AA2762199CFE}" presName="accentRepeatNode" presStyleLbl="solidFgAcc1" presStyleIdx="2" presStyleCnt="4"/>
      <dgm:spPr>
        <a:blipFill rotWithShape="0">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pt>
    <dgm:pt modelId="{B325B980-9BBE-4A40-82FF-7E143A8CEA64}" type="pres">
      <dgm:prSet presAssocID="{36EB5056-690F-4434-BE97-D7A7EE8DCE20}" presName="text_4" presStyleLbl="node1" presStyleIdx="3" presStyleCnt="4">
        <dgm:presLayoutVars>
          <dgm:bulletEnabled val="1"/>
        </dgm:presLayoutVars>
      </dgm:prSet>
      <dgm:spPr/>
    </dgm:pt>
    <dgm:pt modelId="{81C1F036-F1F7-4654-A2CC-17E23D6DF129}" type="pres">
      <dgm:prSet presAssocID="{36EB5056-690F-4434-BE97-D7A7EE8DCE20}" presName="accent_4" presStyleCnt="0"/>
      <dgm:spPr/>
    </dgm:pt>
    <dgm:pt modelId="{5635ED2A-2BFA-41B3-8B1F-3F3446FCE148}" type="pres">
      <dgm:prSet presAssocID="{36EB5056-690F-4434-BE97-D7A7EE8DCE20}" presName="accentRepeatNode" presStyleLbl="solidFgAcc1" presStyleIdx="3" presStyleCnt="4"/>
      <dgm:spPr>
        <a:blipFill rotWithShape="0">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pt>
  </dgm:ptLst>
  <dgm:cxnLst>
    <dgm:cxn modelId="{9D55F52C-FAF5-4233-9705-D88652FEAF01}" type="presOf" srcId="{0C2F33CE-3B94-4F67-BEFD-434DE2057F32}" destId="{CF060847-2956-4CDC-84B3-78511D5CCA49}" srcOrd="0" destOrd="0" presId="urn:microsoft.com/office/officeart/2008/layout/VerticalCurvedList"/>
    <dgm:cxn modelId="{993AAC3B-7177-4B57-AD85-3C122F0CEABB}" srcId="{732515E5-AEF3-4831-8B5D-D5B0B3808BA6}" destId="{0C2F33CE-3B94-4F67-BEFD-434DE2057F32}" srcOrd="1" destOrd="0" parTransId="{FF02CAF1-84B7-40BB-A591-2F91028458D8}" sibTransId="{0A8F82BD-A2C7-4EF1-816D-6C8D1F10910F}"/>
    <dgm:cxn modelId="{D90CDD5D-D86C-4137-A1ED-48E36662CC7C}" type="presOf" srcId="{37576487-3351-455F-AB93-7A39A1DA43DB}" destId="{4C951998-27C2-4581-8FCE-D699E7959691}" srcOrd="0" destOrd="0" presId="urn:microsoft.com/office/officeart/2008/layout/VerticalCurvedList"/>
    <dgm:cxn modelId="{E8D21454-8094-4329-AC80-FBA30EB78793}" type="presOf" srcId="{36EB5056-690F-4434-BE97-D7A7EE8DCE20}" destId="{B325B980-9BBE-4A40-82FF-7E143A8CEA64}" srcOrd="0" destOrd="0" presId="urn:microsoft.com/office/officeart/2008/layout/VerticalCurvedList"/>
    <dgm:cxn modelId="{9E5E8D77-C2F4-4DD8-9DA9-DA38FA046CB9}" srcId="{732515E5-AEF3-4831-8B5D-D5B0B3808BA6}" destId="{1BA1151C-A036-4E9A-A20F-AA2762199CFE}" srcOrd="2" destOrd="0" parTransId="{A692B461-193E-4E16-AFF3-13DFDE8E94A3}" sibTransId="{8FA1D6E5-33B3-4EAF-923B-AADC3B0D5171}"/>
    <dgm:cxn modelId="{16723F9E-D639-4250-B2B1-3D9BAC8E2BE9}" srcId="{732515E5-AEF3-4831-8B5D-D5B0B3808BA6}" destId="{37576487-3351-455F-AB93-7A39A1DA43DB}" srcOrd="0" destOrd="0" parTransId="{9C4461F7-94F7-490A-8290-51D3DF423C2C}" sibTransId="{CCCC2F9B-49FE-42EE-82B8-BD8B24DA5455}"/>
    <dgm:cxn modelId="{BEE573B1-05E6-495D-90C9-AEDD72C59BBD}" type="presOf" srcId="{1BA1151C-A036-4E9A-A20F-AA2762199CFE}" destId="{5D9CF753-F921-4797-B2BE-5210248767D7}" srcOrd="0" destOrd="0" presId="urn:microsoft.com/office/officeart/2008/layout/VerticalCurvedList"/>
    <dgm:cxn modelId="{46F392D1-7E04-4D37-957C-53D6314EF9E5}" type="presOf" srcId="{CCCC2F9B-49FE-42EE-82B8-BD8B24DA5455}" destId="{335DD712-FF84-4E24-B593-70B63DDE03C7}" srcOrd="0" destOrd="0" presId="urn:microsoft.com/office/officeart/2008/layout/VerticalCurvedList"/>
    <dgm:cxn modelId="{12D28DE9-3B27-425B-AD0B-6C738983334E}" type="presOf" srcId="{732515E5-AEF3-4831-8B5D-D5B0B3808BA6}" destId="{78D2B20F-40B7-4239-A8AA-07BDB2883B88}" srcOrd="0" destOrd="0" presId="urn:microsoft.com/office/officeart/2008/layout/VerticalCurvedList"/>
    <dgm:cxn modelId="{0354DCEB-269E-461F-B48E-40489BD85375}" srcId="{732515E5-AEF3-4831-8B5D-D5B0B3808BA6}" destId="{36EB5056-690F-4434-BE97-D7A7EE8DCE20}" srcOrd="3" destOrd="0" parTransId="{56E1EBA6-E6DA-487F-A6D1-D26F97E087E6}" sibTransId="{A0A96D24-C4B4-483E-A1AC-C813274E2C6E}"/>
    <dgm:cxn modelId="{0D0DA375-2FE0-474B-9522-CB8FAE489B8D}" type="presParOf" srcId="{78D2B20F-40B7-4239-A8AA-07BDB2883B88}" destId="{FC16DA7E-ECF9-45A5-96E6-F780D6D062CE}" srcOrd="0" destOrd="0" presId="urn:microsoft.com/office/officeart/2008/layout/VerticalCurvedList"/>
    <dgm:cxn modelId="{1493929D-7ED5-417E-B8BE-366A49D15C86}" type="presParOf" srcId="{FC16DA7E-ECF9-45A5-96E6-F780D6D062CE}" destId="{9E3E53E5-0928-4870-982A-D9892D079B33}" srcOrd="0" destOrd="0" presId="urn:microsoft.com/office/officeart/2008/layout/VerticalCurvedList"/>
    <dgm:cxn modelId="{56D85E27-33F4-424F-B40D-E5B72595FDF7}" type="presParOf" srcId="{9E3E53E5-0928-4870-982A-D9892D079B33}" destId="{F25C0CBF-90C2-4FF3-BCB8-91540F59244B}" srcOrd="0" destOrd="0" presId="urn:microsoft.com/office/officeart/2008/layout/VerticalCurvedList"/>
    <dgm:cxn modelId="{2736C2D6-6085-4177-A9F0-90BAAFA49E9D}" type="presParOf" srcId="{9E3E53E5-0928-4870-982A-D9892D079B33}" destId="{335DD712-FF84-4E24-B593-70B63DDE03C7}" srcOrd="1" destOrd="0" presId="urn:microsoft.com/office/officeart/2008/layout/VerticalCurvedList"/>
    <dgm:cxn modelId="{712A91D8-DFE4-4B39-9B36-78D537B31407}" type="presParOf" srcId="{9E3E53E5-0928-4870-982A-D9892D079B33}" destId="{7B603EED-9B65-4B7B-8CE1-CA8B02DEAB7C}" srcOrd="2" destOrd="0" presId="urn:microsoft.com/office/officeart/2008/layout/VerticalCurvedList"/>
    <dgm:cxn modelId="{6B11C94D-E967-4DFA-B8AC-2E293530E289}" type="presParOf" srcId="{9E3E53E5-0928-4870-982A-D9892D079B33}" destId="{38047DF4-7ED6-4531-95A4-88DA37958205}" srcOrd="3" destOrd="0" presId="urn:microsoft.com/office/officeart/2008/layout/VerticalCurvedList"/>
    <dgm:cxn modelId="{6375C813-04DC-41C2-B3E0-955229B9555D}" type="presParOf" srcId="{FC16DA7E-ECF9-45A5-96E6-F780D6D062CE}" destId="{4C951998-27C2-4581-8FCE-D699E7959691}" srcOrd="1" destOrd="0" presId="urn:microsoft.com/office/officeart/2008/layout/VerticalCurvedList"/>
    <dgm:cxn modelId="{C46CA35F-FE51-424A-958C-44B31EC4001C}" type="presParOf" srcId="{FC16DA7E-ECF9-45A5-96E6-F780D6D062CE}" destId="{799F8C41-6F64-4E2C-BD48-D23BBDED9B59}" srcOrd="2" destOrd="0" presId="urn:microsoft.com/office/officeart/2008/layout/VerticalCurvedList"/>
    <dgm:cxn modelId="{E1EB77A3-E5EA-4A88-97FE-38047D84FA7D}" type="presParOf" srcId="{799F8C41-6F64-4E2C-BD48-D23BBDED9B59}" destId="{B3E4C081-2DB4-441D-8B0D-5D17A485BF64}" srcOrd="0" destOrd="0" presId="urn:microsoft.com/office/officeart/2008/layout/VerticalCurvedList"/>
    <dgm:cxn modelId="{1A0CF9DF-A789-4578-825A-4E7DF4AFAEBF}" type="presParOf" srcId="{FC16DA7E-ECF9-45A5-96E6-F780D6D062CE}" destId="{CF060847-2956-4CDC-84B3-78511D5CCA49}" srcOrd="3" destOrd="0" presId="urn:microsoft.com/office/officeart/2008/layout/VerticalCurvedList"/>
    <dgm:cxn modelId="{F8550B46-5442-4345-9716-F453EE00B256}" type="presParOf" srcId="{FC16DA7E-ECF9-45A5-96E6-F780D6D062CE}" destId="{E1C545CD-AB43-4F9E-B4E6-1604EE89B7C2}" srcOrd="4" destOrd="0" presId="urn:microsoft.com/office/officeart/2008/layout/VerticalCurvedList"/>
    <dgm:cxn modelId="{52720C45-C307-42E7-B91D-4D3C1E5DD549}" type="presParOf" srcId="{E1C545CD-AB43-4F9E-B4E6-1604EE89B7C2}" destId="{C440B2B3-69FC-445D-B6C6-E0C52090542D}" srcOrd="0" destOrd="0" presId="urn:microsoft.com/office/officeart/2008/layout/VerticalCurvedList"/>
    <dgm:cxn modelId="{377E3FDF-03B9-4ADB-990B-A2EEB2248DD4}" type="presParOf" srcId="{FC16DA7E-ECF9-45A5-96E6-F780D6D062CE}" destId="{5D9CF753-F921-4797-B2BE-5210248767D7}" srcOrd="5" destOrd="0" presId="urn:microsoft.com/office/officeart/2008/layout/VerticalCurvedList"/>
    <dgm:cxn modelId="{F184B48C-F796-4CA0-8AE0-8AFE6A3C1CDA}" type="presParOf" srcId="{FC16DA7E-ECF9-45A5-96E6-F780D6D062CE}" destId="{43D8E35A-1E3C-413F-BF9B-2DD19F365FF5}" srcOrd="6" destOrd="0" presId="urn:microsoft.com/office/officeart/2008/layout/VerticalCurvedList"/>
    <dgm:cxn modelId="{6A3D4550-C578-4236-83B5-0FEE0B7B9CB4}" type="presParOf" srcId="{43D8E35A-1E3C-413F-BF9B-2DD19F365FF5}" destId="{9CFE68DD-0D32-4A92-85F0-33F58B31B088}" srcOrd="0" destOrd="0" presId="urn:microsoft.com/office/officeart/2008/layout/VerticalCurvedList"/>
    <dgm:cxn modelId="{CBDE5AB1-AF76-4827-AEBD-A9C5602F7743}" type="presParOf" srcId="{FC16DA7E-ECF9-45A5-96E6-F780D6D062CE}" destId="{B325B980-9BBE-4A40-82FF-7E143A8CEA64}" srcOrd="7" destOrd="0" presId="urn:microsoft.com/office/officeart/2008/layout/VerticalCurvedList"/>
    <dgm:cxn modelId="{37C2FA36-67D1-4785-8423-3D805E772A1C}" type="presParOf" srcId="{FC16DA7E-ECF9-45A5-96E6-F780D6D062CE}" destId="{81C1F036-F1F7-4654-A2CC-17E23D6DF129}" srcOrd="8" destOrd="0" presId="urn:microsoft.com/office/officeart/2008/layout/VerticalCurvedList"/>
    <dgm:cxn modelId="{38E08DA8-F049-4921-9596-4CADF7031C11}" type="presParOf" srcId="{81C1F036-F1F7-4654-A2CC-17E23D6DF129}" destId="{5635ED2A-2BFA-41B3-8B1F-3F3446FCE14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8EF27-E343-471D-9B63-500BFA153D07}">
      <dsp:nvSpPr>
        <dsp:cNvPr id="0" name=""/>
        <dsp:cNvSpPr/>
      </dsp:nvSpPr>
      <dsp:spPr>
        <a:xfrm>
          <a:off x="0" y="34820"/>
          <a:ext cx="10194878" cy="71136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Context: Southport Attack and Riots</a:t>
          </a:r>
          <a:endParaRPr lang="en-GB" sz="2400" kern="1200" dirty="0"/>
        </a:p>
      </dsp:txBody>
      <dsp:txXfrm>
        <a:off x="34726" y="69546"/>
        <a:ext cx="10125426" cy="641908"/>
      </dsp:txXfrm>
    </dsp:sp>
    <dsp:sp modelId="{81001582-C3D5-47D7-915C-A9699C30DBF9}">
      <dsp:nvSpPr>
        <dsp:cNvPr id="0" name=""/>
        <dsp:cNvSpPr/>
      </dsp:nvSpPr>
      <dsp:spPr>
        <a:xfrm>
          <a:off x="0" y="855620"/>
          <a:ext cx="10194878" cy="711360"/>
        </a:xfrm>
        <a:prstGeom prst="roundRect">
          <a:avLst/>
        </a:prstGeom>
        <a:gradFill rotWithShape="0">
          <a:gsLst>
            <a:gs pos="0">
              <a:schemeClr val="accent5">
                <a:hueOff val="-1351709"/>
                <a:satOff val="-3484"/>
                <a:lumOff val="-2353"/>
                <a:alphaOff val="0"/>
                <a:lumMod val="110000"/>
                <a:satMod val="105000"/>
                <a:tint val="67000"/>
              </a:schemeClr>
            </a:gs>
            <a:gs pos="50000">
              <a:schemeClr val="accent5">
                <a:hueOff val="-1351709"/>
                <a:satOff val="-3484"/>
                <a:lumOff val="-2353"/>
                <a:alphaOff val="0"/>
                <a:lumMod val="105000"/>
                <a:satMod val="103000"/>
                <a:tint val="73000"/>
              </a:schemeClr>
            </a:gs>
            <a:gs pos="100000">
              <a:schemeClr val="accent5">
                <a:hueOff val="-1351709"/>
                <a:satOff val="-3484"/>
                <a:lumOff val="-2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Policing Under Political Pressure</a:t>
          </a:r>
          <a:endParaRPr lang="en-GB" sz="2400" kern="1200" dirty="0"/>
        </a:p>
      </dsp:txBody>
      <dsp:txXfrm>
        <a:off x="34726" y="890346"/>
        <a:ext cx="10125426" cy="641908"/>
      </dsp:txXfrm>
    </dsp:sp>
    <dsp:sp modelId="{4BF76C5C-75F8-4119-8219-CBBDFF0FE056}">
      <dsp:nvSpPr>
        <dsp:cNvPr id="0" name=""/>
        <dsp:cNvSpPr/>
      </dsp:nvSpPr>
      <dsp:spPr>
        <a:xfrm>
          <a:off x="0" y="1676420"/>
          <a:ext cx="10194878" cy="711360"/>
        </a:xfrm>
        <a:prstGeom prst="roundRect">
          <a:avLst/>
        </a:prstGeom>
        <a:gradFill rotWithShape="0">
          <a:gsLst>
            <a:gs pos="0">
              <a:schemeClr val="accent5">
                <a:hueOff val="-2703417"/>
                <a:satOff val="-6968"/>
                <a:lumOff val="-4706"/>
                <a:alphaOff val="0"/>
                <a:lumMod val="110000"/>
                <a:satMod val="105000"/>
                <a:tint val="67000"/>
              </a:schemeClr>
            </a:gs>
            <a:gs pos="50000">
              <a:schemeClr val="accent5">
                <a:hueOff val="-2703417"/>
                <a:satOff val="-6968"/>
                <a:lumOff val="-4706"/>
                <a:alphaOff val="0"/>
                <a:lumMod val="105000"/>
                <a:satMod val="103000"/>
                <a:tint val="73000"/>
              </a:schemeClr>
            </a:gs>
            <a:gs pos="100000">
              <a:schemeClr val="accent5">
                <a:hueOff val="-2703417"/>
                <a:satOff val="-6968"/>
                <a:lumOff val="-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Trust, Legitimacy, and Procedural Justice</a:t>
          </a:r>
          <a:endParaRPr lang="en-GB" sz="2400" kern="1200" dirty="0"/>
        </a:p>
      </dsp:txBody>
      <dsp:txXfrm>
        <a:off x="34726" y="1711146"/>
        <a:ext cx="10125426" cy="641908"/>
      </dsp:txXfrm>
    </dsp:sp>
    <dsp:sp modelId="{1BD563A0-5092-49B7-9E99-55D6F06A5532}">
      <dsp:nvSpPr>
        <dsp:cNvPr id="0" name=""/>
        <dsp:cNvSpPr/>
      </dsp:nvSpPr>
      <dsp:spPr>
        <a:xfrm>
          <a:off x="0" y="2497221"/>
          <a:ext cx="10194878" cy="711360"/>
        </a:xfrm>
        <a:prstGeom prst="roundRect">
          <a:avLst/>
        </a:prstGeom>
        <a:gradFill rotWithShape="0">
          <a:gsLst>
            <a:gs pos="0">
              <a:schemeClr val="accent5">
                <a:hueOff val="-4055126"/>
                <a:satOff val="-10451"/>
                <a:lumOff val="-7059"/>
                <a:alphaOff val="0"/>
                <a:lumMod val="110000"/>
                <a:satMod val="105000"/>
                <a:tint val="67000"/>
              </a:schemeClr>
            </a:gs>
            <a:gs pos="50000">
              <a:schemeClr val="accent5">
                <a:hueOff val="-4055126"/>
                <a:satOff val="-10451"/>
                <a:lumOff val="-7059"/>
                <a:alphaOff val="0"/>
                <a:lumMod val="105000"/>
                <a:satMod val="103000"/>
                <a:tint val="73000"/>
              </a:schemeClr>
            </a:gs>
            <a:gs pos="100000">
              <a:schemeClr val="accent5">
                <a:hueOff val="-4055126"/>
                <a:satOff val="-10451"/>
                <a:lumOff val="-705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Digital Disruption and the Crisis of Truth</a:t>
          </a:r>
          <a:endParaRPr lang="en-GB" sz="2400" kern="1200" dirty="0"/>
        </a:p>
      </dsp:txBody>
      <dsp:txXfrm>
        <a:off x="34726" y="2531947"/>
        <a:ext cx="10125426" cy="641908"/>
      </dsp:txXfrm>
    </dsp:sp>
    <dsp:sp modelId="{1E7A5BA7-22EE-4B4D-8E32-A1B4EF52EBC0}">
      <dsp:nvSpPr>
        <dsp:cNvPr id="0" name=""/>
        <dsp:cNvSpPr/>
      </dsp:nvSpPr>
      <dsp:spPr>
        <a:xfrm>
          <a:off x="0" y="3318021"/>
          <a:ext cx="10194878" cy="711360"/>
        </a:xfrm>
        <a:prstGeom prst="roundRect">
          <a:avLst/>
        </a:prstGeom>
        <a:gradFill rotWithShape="0">
          <a:gsLst>
            <a:gs pos="0">
              <a:schemeClr val="accent5">
                <a:hueOff val="-5406834"/>
                <a:satOff val="-13935"/>
                <a:lumOff val="-9412"/>
                <a:alphaOff val="0"/>
                <a:lumMod val="110000"/>
                <a:satMod val="105000"/>
                <a:tint val="67000"/>
              </a:schemeClr>
            </a:gs>
            <a:gs pos="50000">
              <a:schemeClr val="accent5">
                <a:hueOff val="-5406834"/>
                <a:satOff val="-13935"/>
                <a:lumOff val="-9412"/>
                <a:alphaOff val="0"/>
                <a:lumMod val="105000"/>
                <a:satMod val="103000"/>
                <a:tint val="73000"/>
              </a:schemeClr>
            </a:gs>
            <a:gs pos="100000">
              <a:schemeClr val="accent5">
                <a:hueOff val="-5406834"/>
                <a:satOff val="-13935"/>
                <a:lumOff val="-941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Summary</a:t>
          </a:r>
          <a:endParaRPr lang="en-GB" sz="2400" kern="1200" dirty="0"/>
        </a:p>
      </dsp:txBody>
      <dsp:txXfrm>
        <a:off x="34726" y="3352747"/>
        <a:ext cx="10125426" cy="641908"/>
      </dsp:txXfrm>
    </dsp:sp>
    <dsp:sp modelId="{68176EA9-C177-4F13-83FC-A81C23854897}">
      <dsp:nvSpPr>
        <dsp:cNvPr id="0" name=""/>
        <dsp:cNvSpPr/>
      </dsp:nvSpPr>
      <dsp:spPr>
        <a:xfrm>
          <a:off x="0" y="4138821"/>
          <a:ext cx="10194878" cy="711360"/>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References</a:t>
          </a:r>
          <a:endParaRPr lang="en-GB" sz="2400" kern="1200" dirty="0"/>
        </a:p>
      </dsp:txBody>
      <dsp:txXfrm>
        <a:off x="34726" y="4173547"/>
        <a:ext cx="1012542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1D0D5-9BD1-4569-B8EF-63575BF9CB70}">
      <dsp:nvSpPr>
        <dsp:cNvPr id="0" name=""/>
        <dsp:cNvSpPr/>
      </dsp:nvSpPr>
      <dsp:spPr>
        <a:xfrm>
          <a:off x="106799" y="2482"/>
          <a:ext cx="3219375" cy="1931625"/>
        </a:xfrm>
        <a:prstGeom prst="rect">
          <a:avLst/>
        </a:prstGeom>
        <a:gradFill rotWithShape="0">
          <a:gsLst>
            <a:gs pos="0">
              <a:schemeClr val="accent5">
                <a:shade val="80000"/>
                <a:hueOff val="0"/>
                <a:satOff val="0"/>
                <a:lumOff val="0"/>
                <a:alphaOff val="0"/>
                <a:lumMod val="110000"/>
                <a:satMod val="105000"/>
                <a:tint val="67000"/>
              </a:schemeClr>
            </a:gs>
            <a:gs pos="50000">
              <a:schemeClr val="accent5">
                <a:shade val="80000"/>
                <a:hueOff val="0"/>
                <a:satOff val="0"/>
                <a:lumOff val="0"/>
                <a:alphaOff val="0"/>
                <a:lumMod val="105000"/>
                <a:satMod val="103000"/>
                <a:tint val="73000"/>
              </a:schemeClr>
            </a:gs>
            <a:gs pos="100000">
              <a:schemeClr val="accent5">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Attack: Mass-casualty incident targeting a children’s dance club in Southport (Culley and Khalil, 2024)</a:t>
          </a:r>
          <a:endParaRPr lang="en-GB" sz="2200" kern="1200" dirty="0"/>
        </a:p>
      </dsp:txBody>
      <dsp:txXfrm>
        <a:off x="106799" y="2482"/>
        <a:ext cx="3219375" cy="1931625"/>
      </dsp:txXfrm>
    </dsp:sp>
    <dsp:sp modelId="{66C752D2-32AF-4313-88A0-900D4DAA2252}">
      <dsp:nvSpPr>
        <dsp:cNvPr id="0" name=""/>
        <dsp:cNvSpPr/>
      </dsp:nvSpPr>
      <dsp:spPr>
        <a:xfrm>
          <a:off x="3648112" y="2482"/>
          <a:ext cx="3219375" cy="1931625"/>
        </a:xfrm>
        <a:prstGeom prst="rect">
          <a:avLst/>
        </a:prstGeom>
        <a:gradFill rotWithShape="0">
          <a:gsLst>
            <a:gs pos="0">
              <a:schemeClr val="accent5">
                <a:shade val="80000"/>
                <a:hueOff val="67816"/>
                <a:satOff val="1294"/>
                <a:lumOff val="5714"/>
                <a:alphaOff val="0"/>
                <a:lumMod val="110000"/>
                <a:satMod val="105000"/>
                <a:tint val="67000"/>
              </a:schemeClr>
            </a:gs>
            <a:gs pos="50000">
              <a:schemeClr val="accent5">
                <a:shade val="80000"/>
                <a:hueOff val="67816"/>
                <a:satOff val="1294"/>
                <a:lumOff val="5714"/>
                <a:alphaOff val="0"/>
                <a:lumMod val="105000"/>
                <a:satMod val="103000"/>
                <a:tint val="73000"/>
              </a:schemeClr>
            </a:gs>
            <a:gs pos="100000">
              <a:schemeClr val="accent5">
                <a:shade val="80000"/>
                <a:hueOff val="67816"/>
                <a:satOff val="1294"/>
                <a:lumOff val="57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Fatalities: Multiple child deaths sparked national mourning and anger (Home Office, 2025)</a:t>
          </a:r>
        </a:p>
      </dsp:txBody>
      <dsp:txXfrm>
        <a:off x="3648112" y="2482"/>
        <a:ext cx="3219375" cy="1931625"/>
      </dsp:txXfrm>
    </dsp:sp>
    <dsp:sp modelId="{4C38F4C6-B98F-481C-8B9D-A2DF9587F26A}">
      <dsp:nvSpPr>
        <dsp:cNvPr id="0" name=""/>
        <dsp:cNvSpPr/>
      </dsp:nvSpPr>
      <dsp:spPr>
        <a:xfrm>
          <a:off x="7189425" y="2482"/>
          <a:ext cx="3219375" cy="1931625"/>
        </a:xfrm>
        <a:prstGeom prst="rect">
          <a:avLst/>
        </a:prstGeom>
        <a:gradFill rotWithShape="0">
          <a:gsLst>
            <a:gs pos="0">
              <a:schemeClr val="accent5">
                <a:shade val="80000"/>
                <a:hueOff val="135632"/>
                <a:satOff val="2588"/>
                <a:lumOff val="11428"/>
                <a:alphaOff val="0"/>
                <a:lumMod val="110000"/>
                <a:satMod val="105000"/>
                <a:tint val="67000"/>
              </a:schemeClr>
            </a:gs>
            <a:gs pos="50000">
              <a:schemeClr val="accent5">
                <a:shade val="80000"/>
                <a:hueOff val="135632"/>
                <a:satOff val="2588"/>
                <a:lumOff val="11428"/>
                <a:alphaOff val="0"/>
                <a:lumMod val="105000"/>
                <a:satMod val="103000"/>
                <a:tint val="73000"/>
              </a:schemeClr>
            </a:gs>
            <a:gs pos="100000">
              <a:schemeClr val="accent5">
                <a:shade val="80000"/>
                <a:hueOff val="135632"/>
                <a:satOff val="2588"/>
                <a:lumOff val="114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Riots: Vigils escalated into protests and widespread disorder (Home Affairs Select Committee, 2025).</a:t>
          </a:r>
        </a:p>
      </dsp:txBody>
      <dsp:txXfrm>
        <a:off x="7189425" y="2482"/>
        <a:ext cx="3219375" cy="1931625"/>
      </dsp:txXfrm>
    </dsp:sp>
    <dsp:sp modelId="{4F6CC43E-E543-435B-A000-1BEBBB868045}">
      <dsp:nvSpPr>
        <dsp:cNvPr id="0" name=""/>
        <dsp:cNvSpPr/>
      </dsp:nvSpPr>
      <dsp:spPr>
        <a:xfrm>
          <a:off x="1877455" y="2256045"/>
          <a:ext cx="3219375" cy="1931625"/>
        </a:xfrm>
        <a:prstGeom prst="rect">
          <a:avLst/>
        </a:prstGeom>
        <a:gradFill rotWithShape="0">
          <a:gsLst>
            <a:gs pos="0">
              <a:schemeClr val="accent5">
                <a:shade val="80000"/>
                <a:hueOff val="203448"/>
                <a:satOff val="3881"/>
                <a:lumOff val="17141"/>
                <a:alphaOff val="0"/>
                <a:lumMod val="110000"/>
                <a:satMod val="105000"/>
                <a:tint val="67000"/>
              </a:schemeClr>
            </a:gs>
            <a:gs pos="50000">
              <a:schemeClr val="accent5">
                <a:shade val="80000"/>
                <a:hueOff val="203448"/>
                <a:satOff val="3881"/>
                <a:lumOff val="17141"/>
                <a:alphaOff val="0"/>
                <a:lumMod val="105000"/>
                <a:satMod val="103000"/>
                <a:tint val="73000"/>
              </a:schemeClr>
            </a:gs>
            <a:gs pos="100000">
              <a:schemeClr val="accent5">
                <a:shade val="80000"/>
                <a:hueOff val="203448"/>
                <a:satOff val="3881"/>
                <a:lumOff val="1714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Misinformation: False claims about the attacker’s identity spread rapidly online (Lopes Buarque, 2025).</a:t>
          </a:r>
        </a:p>
      </dsp:txBody>
      <dsp:txXfrm>
        <a:off x="1877455" y="2256045"/>
        <a:ext cx="3219375" cy="1931625"/>
      </dsp:txXfrm>
    </dsp:sp>
    <dsp:sp modelId="{8A782420-B80C-440D-B08B-883B3F5BB12F}">
      <dsp:nvSpPr>
        <dsp:cNvPr id="0" name=""/>
        <dsp:cNvSpPr/>
      </dsp:nvSpPr>
      <dsp:spPr>
        <a:xfrm>
          <a:off x="5418768" y="2256045"/>
          <a:ext cx="3219375" cy="1931625"/>
        </a:xfrm>
        <a:prstGeom prst="rect">
          <a:avLst/>
        </a:prstGeom>
        <a:gradFill rotWithShape="0">
          <a:gsLst>
            <a:gs pos="0">
              <a:schemeClr val="accent5">
                <a:shade val="80000"/>
                <a:hueOff val="271263"/>
                <a:satOff val="5175"/>
                <a:lumOff val="22855"/>
                <a:alphaOff val="0"/>
                <a:lumMod val="110000"/>
                <a:satMod val="105000"/>
                <a:tint val="67000"/>
              </a:schemeClr>
            </a:gs>
            <a:gs pos="50000">
              <a:schemeClr val="accent5">
                <a:shade val="80000"/>
                <a:hueOff val="271263"/>
                <a:satOff val="5175"/>
                <a:lumOff val="22855"/>
                <a:alphaOff val="0"/>
                <a:lumMod val="105000"/>
                <a:satMod val="103000"/>
                <a:tint val="73000"/>
              </a:schemeClr>
            </a:gs>
            <a:gs pos="100000">
              <a:schemeClr val="accent5">
                <a:shade val="80000"/>
                <a:hueOff val="271263"/>
                <a:satOff val="5175"/>
                <a:lumOff val="2285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Community Context: deep-rooted social and economic tensions-exacerbated by political instability and public distrust (Cooling, 2024)</a:t>
          </a:r>
        </a:p>
      </dsp:txBody>
      <dsp:txXfrm>
        <a:off x="5418768" y="2256045"/>
        <a:ext cx="3219375" cy="1931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9EE3F-6089-4538-AB37-DF1DA3FABCEB}">
      <dsp:nvSpPr>
        <dsp:cNvPr id="0" name=""/>
        <dsp:cNvSpPr/>
      </dsp:nvSpPr>
      <dsp:spPr>
        <a:xfrm>
          <a:off x="988822" y="0"/>
          <a:ext cx="3017834" cy="3017827"/>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Politicisation of Policing Narratives (Lister &amp; Rowe, 2015)</a:t>
          </a:r>
          <a:endParaRPr lang="en-GB" sz="2000" kern="1200" dirty="0"/>
        </a:p>
      </dsp:txBody>
      <dsp:txXfrm>
        <a:off x="1430774" y="441951"/>
        <a:ext cx="2133930" cy="2133925"/>
      </dsp:txXfrm>
    </dsp:sp>
    <dsp:sp modelId="{DAE041E3-DADC-46B4-AE19-0AC9B935FFCE}">
      <dsp:nvSpPr>
        <dsp:cNvPr id="0" name=""/>
        <dsp:cNvSpPr/>
      </dsp:nvSpPr>
      <dsp:spPr>
        <a:xfrm>
          <a:off x="2540640" y="2012723"/>
          <a:ext cx="3017834" cy="3017827"/>
        </a:xfrm>
        <a:prstGeom prst="ellipse">
          <a:avLst/>
        </a:prstGeom>
        <a:solidFill>
          <a:schemeClr val="accent5">
            <a:alpha val="50000"/>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Politically driven resource allocation (Jones et al., 2022; Loader, 2021)</a:t>
          </a:r>
        </a:p>
      </dsp:txBody>
      <dsp:txXfrm>
        <a:off x="2982592" y="2454674"/>
        <a:ext cx="2133930" cy="2133925"/>
      </dsp:txXfrm>
    </dsp:sp>
    <dsp:sp modelId="{6D2D4D1E-1179-4446-A069-48AD1D9264A7}">
      <dsp:nvSpPr>
        <dsp:cNvPr id="0" name=""/>
        <dsp:cNvSpPr/>
      </dsp:nvSpPr>
      <dsp:spPr>
        <a:xfrm>
          <a:off x="4093381" y="0"/>
          <a:ext cx="3017834" cy="3017827"/>
        </a:xfrm>
        <a:prstGeom prst="ellipse">
          <a:avLst/>
        </a:prstGeom>
        <a:solidFill>
          <a:schemeClr val="accent5">
            <a:alpha val="50000"/>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Transparency v’s legal constraints (House of Commons Home Affairs Committee, 2025)</a:t>
          </a:r>
        </a:p>
      </dsp:txBody>
      <dsp:txXfrm>
        <a:off x="4535333" y="441951"/>
        <a:ext cx="2133930" cy="2133925"/>
      </dsp:txXfrm>
    </dsp:sp>
    <dsp:sp modelId="{1DD11F59-4525-40F9-A8C3-950190EA3A4D}">
      <dsp:nvSpPr>
        <dsp:cNvPr id="0" name=""/>
        <dsp:cNvSpPr/>
      </dsp:nvSpPr>
      <dsp:spPr>
        <a:xfrm>
          <a:off x="5645199" y="2012723"/>
          <a:ext cx="3017834" cy="3017827"/>
        </a:xfrm>
        <a:prstGeom prst="ellipse">
          <a:avLst/>
        </a:prstGeom>
        <a:solidFill>
          <a:schemeClr val="accent5">
            <a:alpha val="50000"/>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National security framing limitations (HMICFRS, 2024)</a:t>
          </a:r>
        </a:p>
      </dsp:txBody>
      <dsp:txXfrm>
        <a:off x="6087151" y="2454674"/>
        <a:ext cx="2133930" cy="2133925"/>
      </dsp:txXfrm>
    </dsp:sp>
    <dsp:sp modelId="{312629DA-F7DE-4BE4-94C2-DC341D06B903}">
      <dsp:nvSpPr>
        <dsp:cNvPr id="0" name=""/>
        <dsp:cNvSpPr/>
      </dsp:nvSpPr>
      <dsp:spPr>
        <a:xfrm>
          <a:off x="7197018" y="0"/>
          <a:ext cx="3017834" cy="3017827"/>
        </a:xfrm>
        <a:prstGeom prst="ellipse">
          <a:avLst/>
        </a:prstGeom>
        <a:solidFill>
          <a:schemeClr val="accent5">
            <a:alpha val="50000"/>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Public Inquiries as political tools (Loader, 2021; Reiner, 2010)</a:t>
          </a:r>
        </a:p>
      </dsp:txBody>
      <dsp:txXfrm>
        <a:off x="7638970" y="441951"/>
        <a:ext cx="2133930" cy="21339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2AA89-130B-432B-BDAC-C6946DAB586E}">
      <dsp:nvSpPr>
        <dsp:cNvPr id="0" name=""/>
        <dsp:cNvSpPr/>
      </dsp:nvSpPr>
      <dsp:spPr>
        <a:xfrm>
          <a:off x="0" y="5895"/>
          <a:ext cx="10515600" cy="139851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Post-attack support was rapid but top-down, excluding community voices and lacking co-produced, intelligence led strategies (Spalek, 2010; Innes, 2006)</a:t>
          </a:r>
        </a:p>
      </dsp:txBody>
      <dsp:txXfrm>
        <a:off x="68270" y="74165"/>
        <a:ext cx="10379060" cy="1261975"/>
      </dsp:txXfrm>
    </dsp:sp>
    <dsp:sp modelId="{BE271ADC-F1E5-4981-8350-174C0583FD33}">
      <dsp:nvSpPr>
        <dsp:cNvPr id="0" name=""/>
        <dsp:cNvSpPr/>
      </dsp:nvSpPr>
      <dsp:spPr>
        <a:xfrm>
          <a:off x="0" y="1476411"/>
          <a:ext cx="10515600" cy="1398515"/>
        </a:xfrm>
        <a:prstGeom prst="roundRect">
          <a:avLst/>
        </a:prstGeom>
        <a:gradFill rotWithShape="0">
          <a:gsLst>
            <a:gs pos="0">
              <a:schemeClr val="accent5">
                <a:hueOff val="-3379271"/>
                <a:satOff val="-8710"/>
                <a:lumOff val="-5883"/>
                <a:alphaOff val="0"/>
                <a:lumMod val="110000"/>
                <a:satMod val="105000"/>
                <a:tint val="67000"/>
              </a:schemeClr>
            </a:gs>
            <a:gs pos="50000">
              <a:schemeClr val="accent5">
                <a:hueOff val="-3379271"/>
                <a:satOff val="-8710"/>
                <a:lumOff val="-5883"/>
                <a:alphaOff val="0"/>
                <a:lumMod val="105000"/>
                <a:satMod val="103000"/>
                <a:tint val="73000"/>
              </a:schemeClr>
            </a:gs>
            <a:gs pos="100000">
              <a:schemeClr val="accent5">
                <a:hueOff val="-3379271"/>
                <a:satOff val="-8710"/>
                <a:lumOff val="-5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Policing responses showed limited procedural fairness, reducing legitimacy and trust (Tyler, 2006; Merseyside Police, 2025)</a:t>
          </a:r>
        </a:p>
      </dsp:txBody>
      <dsp:txXfrm>
        <a:off x="68270" y="1544681"/>
        <a:ext cx="10379060" cy="1261975"/>
      </dsp:txXfrm>
    </dsp:sp>
    <dsp:sp modelId="{48580959-5898-491B-8EAD-2A06A54A528C}">
      <dsp:nvSpPr>
        <dsp:cNvPr id="0" name=""/>
        <dsp:cNvSpPr/>
      </dsp:nvSpPr>
      <dsp:spPr>
        <a:xfrm>
          <a:off x="0" y="2946926"/>
          <a:ext cx="10515600" cy="1398515"/>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Post-attack policing prioritised control over fairness, undermining trust and Peelian principles of consent and impartiality (Tyler, 2006; Bradford &amp; Jackson, 2010)</a:t>
          </a:r>
        </a:p>
      </dsp:txBody>
      <dsp:txXfrm>
        <a:off x="68270" y="3015196"/>
        <a:ext cx="10379060" cy="12619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04420-8609-40AC-B384-3C2D681FF646}">
      <dsp:nvSpPr>
        <dsp:cNvPr id="0" name=""/>
        <dsp:cNvSpPr/>
      </dsp:nvSpPr>
      <dsp:spPr>
        <a:xfrm>
          <a:off x="9405375" y="1460655"/>
          <a:ext cx="2814821" cy="2814965"/>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0852DBF-51B6-4829-A8DF-6F344024AD8B}">
      <dsp:nvSpPr>
        <dsp:cNvPr id="0" name=""/>
        <dsp:cNvSpPr/>
      </dsp:nvSpPr>
      <dsp:spPr>
        <a:xfrm>
          <a:off x="9499524" y="1554504"/>
          <a:ext cx="2627729" cy="2627268"/>
        </a:xfrm>
        <a:prstGeom prst="ellipse">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Government reviews highlighted the need for integrated counter-disinformation strategies to prevent future unrest and restore public trust (Home Office, 2025)</a:t>
          </a:r>
        </a:p>
      </dsp:txBody>
      <dsp:txXfrm>
        <a:off x="9874914" y="1929899"/>
        <a:ext cx="1876949" cy="1876478"/>
      </dsp:txXfrm>
    </dsp:sp>
    <dsp:sp modelId="{809C4A38-DFEE-4DC2-8CDE-F6A85B987016}">
      <dsp:nvSpPr>
        <dsp:cNvPr id="0" name=""/>
        <dsp:cNvSpPr/>
      </dsp:nvSpPr>
      <dsp:spPr>
        <a:xfrm rot="2700000">
          <a:off x="6484311" y="1460457"/>
          <a:ext cx="2814867" cy="2814867"/>
        </a:xfrm>
        <a:prstGeom prst="teardrop">
          <a:avLst>
            <a:gd name="adj" fmla="val 100000"/>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C1017C2-131A-40F7-8387-7FAD7CB5A3DF}">
      <dsp:nvSpPr>
        <dsp:cNvPr id="0" name=""/>
        <dsp:cNvSpPr/>
      </dsp:nvSpPr>
      <dsp:spPr>
        <a:xfrm>
          <a:off x="6590554" y="1554504"/>
          <a:ext cx="2627729" cy="2627268"/>
        </a:xfrm>
        <a:prstGeom prst="ellipse">
          <a:avLst/>
        </a:prstGeom>
        <a:solidFill>
          <a:schemeClr val="lt1">
            <a:alpha val="90000"/>
            <a:hueOff val="0"/>
            <a:satOff val="0"/>
            <a:lumOff val="0"/>
            <a:alphaOff val="0"/>
          </a:schemeClr>
        </a:solidFill>
        <a:ln w="6350" cap="flat" cmpd="sng" algn="ctr">
          <a:solidFill>
            <a:schemeClr val="accent5">
              <a:hueOff val="-2252848"/>
              <a:satOff val="-5806"/>
              <a:lumOff val="-392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False narratives exploited existing community-police tensions (Lopes Buarque, 2025)</a:t>
          </a:r>
        </a:p>
      </dsp:txBody>
      <dsp:txXfrm>
        <a:off x="6965944" y="1929899"/>
        <a:ext cx="1876949" cy="1876478"/>
      </dsp:txXfrm>
    </dsp:sp>
    <dsp:sp modelId="{C74867DE-4E62-4009-8535-B8B900FC2F70}">
      <dsp:nvSpPr>
        <dsp:cNvPr id="0" name=""/>
        <dsp:cNvSpPr/>
      </dsp:nvSpPr>
      <dsp:spPr>
        <a:xfrm rot="2700000">
          <a:off x="3587411" y="1460457"/>
          <a:ext cx="2814867" cy="2814867"/>
        </a:xfrm>
        <a:prstGeom prst="teardrop">
          <a:avLst>
            <a:gd name="adj" fmla="val 100000"/>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961E3A4-120E-4DBA-8A8A-200686DBD1C6}">
      <dsp:nvSpPr>
        <dsp:cNvPr id="0" name=""/>
        <dsp:cNvSpPr/>
      </dsp:nvSpPr>
      <dsp:spPr>
        <a:xfrm>
          <a:off x="3681583" y="1554504"/>
          <a:ext cx="2627729" cy="2627268"/>
        </a:xfrm>
        <a:prstGeom prst="ellipse">
          <a:avLst/>
        </a:prstGeom>
        <a:solidFill>
          <a:schemeClr val="lt1">
            <a:alpha val="90000"/>
            <a:hueOff val="0"/>
            <a:satOff val="0"/>
            <a:lumOff val="0"/>
            <a:alphaOff val="0"/>
          </a:schemeClr>
        </a:solidFill>
        <a:ln w="6350" cap="flat" cmpd="sng" algn="ctr">
          <a:solidFill>
            <a:schemeClr val="accent5">
              <a:hueOff val="-4505695"/>
              <a:satOff val="-11613"/>
              <a:lumOff val="-784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Far-right groups deployed AI content to incite violence and deepen divisions (Lopes Buarque, 2025)</a:t>
          </a:r>
        </a:p>
      </dsp:txBody>
      <dsp:txXfrm>
        <a:off x="4056973" y="1929899"/>
        <a:ext cx="1876949" cy="1876478"/>
      </dsp:txXfrm>
    </dsp:sp>
    <dsp:sp modelId="{918468E1-E710-427C-9FD1-A7D659D44EA1}">
      <dsp:nvSpPr>
        <dsp:cNvPr id="0" name=""/>
        <dsp:cNvSpPr/>
      </dsp:nvSpPr>
      <dsp:spPr>
        <a:xfrm rot="2700000">
          <a:off x="678441" y="1460457"/>
          <a:ext cx="2814867" cy="2814867"/>
        </a:xfrm>
        <a:prstGeom prst="teardrop">
          <a:avLst>
            <a:gd name="adj" fmla="val 100000"/>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71F0E0E-7E10-4BF1-A96A-31DFD142925F}">
      <dsp:nvSpPr>
        <dsp:cNvPr id="0" name=""/>
        <dsp:cNvSpPr/>
      </dsp:nvSpPr>
      <dsp:spPr>
        <a:xfrm>
          <a:off x="772613" y="1554504"/>
          <a:ext cx="2627729" cy="2627268"/>
        </a:xfrm>
        <a:prstGeom prst="ellipse">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Misinformation rapidly amplified public fear and confusion (Middleton, 2025)</a:t>
          </a:r>
          <a:endParaRPr lang="en-GB" sz="1500" kern="1200" dirty="0"/>
        </a:p>
      </dsp:txBody>
      <dsp:txXfrm>
        <a:off x="1148003" y="1929899"/>
        <a:ext cx="1876949" cy="1876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DD712-FF84-4E24-B593-70B63DDE03C7}">
      <dsp:nvSpPr>
        <dsp:cNvPr id="0" name=""/>
        <dsp:cNvSpPr/>
      </dsp:nvSpPr>
      <dsp:spPr>
        <a:xfrm>
          <a:off x="-5674711" y="-868653"/>
          <a:ext cx="6756224" cy="6756224"/>
        </a:xfrm>
        <a:prstGeom prst="blockArc">
          <a:avLst>
            <a:gd name="adj1" fmla="val 18900000"/>
            <a:gd name="adj2" fmla="val 2700000"/>
            <a:gd name="adj3" fmla="val 320"/>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951998-27C2-4581-8FCE-D699E7959691}">
      <dsp:nvSpPr>
        <dsp:cNvPr id="0" name=""/>
        <dsp:cNvSpPr/>
      </dsp:nvSpPr>
      <dsp:spPr>
        <a:xfrm>
          <a:off x="566130" y="385854"/>
          <a:ext cx="9879201" cy="77211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1286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Political influence shaped policing narratives and resource allocation.</a:t>
          </a:r>
        </a:p>
      </dsp:txBody>
      <dsp:txXfrm>
        <a:off x="566130" y="385854"/>
        <a:ext cx="9879201" cy="772110"/>
      </dsp:txXfrm>
    </dsp:sp>
    <dsp:sp modelId="{B3E4C081-2DB4-441D-8B0D-5D17A485BF64}">
      <dsp:nvSpPr>
        <dsp:cNvPr id="0" name=""/>
        <dsp:cNvSpPr/>
      </dsp:nvSpPr>
      <dsp:spPr>
        <a:xfrm>
          <a:off x="83561" y="289340"/>
          <a:ext cx="965137" cy="965137"/>
        </a:xfrm>
        <a:prstGeom prst="ellipse">
          <a:avLst/>
        </a:prstGeom>
        <a:blipFill rotWithShape="0">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F060847-2956-4CDC-84B3-78511D5CCA49}">
      <dsp:nvSpPr>
        <dsp:cNvPr id="0" name=""/>
        <dsp:cNvSpPr/>
      </dsp:nvSpPr>
      <dsp:spPr>
        <a:xfrm>
          <a:off x="1008798" y="1544220"/>
          <a:ext cx="9436532" cy="772110"/>
        </a:xfrm>
        <a:prstGeom prst="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1286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Far-right groups exploited AI-driven misinformation, fuelling fear and violence.</a:t>
          </a:r>
        </a:p>
      </dsp:txBody>
      <dsp:txXfrm>
        <a:off x="1008798" y="1544220"/>
        <a:ext cx="9436532" cy="772110"/>
      </dsp:txXfrm>
    </dsp:sp>
    <dsp:sp modelId="{C440B2B3-69FC-445D-B6C6-E0C52090542D}">
      <dsp:nvSpPr>
        <dsp:cNvPr id="0" name=""/>
        <dsp:cNvSpPr/>
      </dsp:nvSpPr>
      <dsp:spPr>
        <a:xfrm>
          <a:off x="526229" y="1447706"/>
          <a:ext cx="965137" cy="965137"/>
        </a:xfrm>
        <a:prstGeom prst="ellipse">
          <a:avLst/>
        </a:prstGeom>
        <a:blipFill rotWithShape="0">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6350" cap="flat" cmpd="sng" algn="ctr">
          <a:solidFill>
            <a:schemeClr val="accent5">
              <a:hueOff val="-2252848"/>
              <a:satOff val="-5806"/>
              <a:lumOff val="-3922"/>
              <a:alphaOff val="0"/>
            </a:schemeClr>
          </a:solidFill>
          <a:prstDash val="solid"/>
          <a:miter lim="800000"/>
        </a:ln>
        <a:effectLst/>
      </dsp:spPr>
      <dsp:style>
        <a:lnRef idx="1">
          <a:scrgbClr r="0" g="0" b="0"/>
        </a:lnRef>
        <a:fillRef idx="2">
          <a:scrgbClr r="0" g="0" b="0"/>
        </a:fillRef>
        <a:effectRef idx="0">
          <a:scrgbClr r="0" g="0" b="0"/>
        </a:effectRef>
        <a:fontRef idx="minor"/>
      </dsp:style>
    </dsp:sp>
    <dsp:sp modelId="{5D9CF753-F921-4797-B2BE-5210248767D7}">
      <dsp:nvSpPr>
        <dsp:cNvPr id="0" name=""/>
        <dsp:cNvSpPr/>
      </dsp:nvSpPr>
      <dsp:spPr>
        <a:xfrm>
          <a:off x="1008798" y="2702586"/>
          <a:ext cx="9436532" cy="772110"/>
        </a:xfrm>
        <a:prstGeom prst="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1286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Public trust eroded due to limited procedural justice and community engagement </a:t>
          </a:r>
        </a:p>
      </dsp:txBody>
      <dsp:txXfrm>
        <a:off x="1008798" y="2702586"/>
        <a:ext cx="9436532" cy="772110"/>
      </dsp:txXfrm>
    </dsp:sp>
    <dsp:sp modelId="{9CFE68DD-0D32-4A92-85F0-33F58B31B088}">
      <dsp:nvSpPr>
        <dsp:cNvPr id="0" name=""/>
        <dsp:cNvSpPr/>
      </dsp:nvSpPr>
      <dsp:spPr>
        <a:xfrm>
          <a:off x="526229" y="2606072"/>
          <a:ext cx="965137" cy="965137"/>
        </a:xfrm>
        <a:prstGeom prst="ellipse">
          <a:avLst/>
        </a:prstGeom>
        <a:blipFill rotWithShape="0">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6350" cap="flat" cmpd="sng" algn="ctr">
          <a:solidFill>
            <a:schemeClr val="accent5">
              <a:hueOff val="-4505695"/>
              <a:satOff val="-11613"/>
              <a:lumOff val="-7843"/>
              <a:alphaOff val="0"/>
            </a:schemeClr>
          </a:solidFill>
          <a:prstDash val="solid"/>
          <a:miter lim="800000"/>
        </a:ln>
        <a:effectLst/>
      </dsp:spPr>
      <dsp:style>
        <a:lnRef idx="1">
          <a:scrgbClr r="0" g="0" b="0"/>
        </a:lnRef>
        <a:fillRef idx="2">
          <a:scrgbClr r="0" g="0" b="0"/>
        </a:fillRef>
        <a:effectRef idx="0">
          <a:scrgbClr r="0" g="0" b="0"/>
        </a:effectRef>
        <a:fontRef idx="minor"/>
      </dsp:style>
    </dsp:sp>
    <dsp:sp modelId="{B325B980-9BBE-4A40-82FF-7E143A8CEA64}">
      <dsp:nvSpPr>
        <dsp:cNvPr id="0" name=""/>
        <dsp:cNvSpPr/>
      </dsp:nvSpPr>
      <dsp:spPr>
        <a:xfrm>
          <a:off x="566130" y="3860952"/>
          <a:ext cx="9879201" cy="772110"/>
        </a:xfrm>
        <a:prstGeom prst="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12862"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Highlights the need for counter-disinformation and legitimacy-based, community-led crisis responses. </a:t>
          </a:r>
        </a:p>
      </dsp:txBody>
      <dsp:txXfrm>
        <a:off x="566130" y="3860952"/>
        <a:ext cx="9879201" cy="772110"/>
      </dsp:txXfrm>
    </dsp:sp>
    <dsp:sp modelId="{5635ED2A-2BFA-41B3-8B1F-3F3446FCE148}">
      <dsp:nvSpPr>
        <dsp:cNvPr id="0" name=""/>
        <dsp:cNvSpPr/>
      </dsp:nvSpPr>
      <dsp:spPr>
        <a:xfrm>
          <a:off x="83561" y="3764438"/>
          <a:ext cx="965137" cy="965137"/>
        </a:xfrm>
        <a:prstGeom prst="ellipse">
          <a:avLst/>
        </a:prstGeom>
        <a:blipFill rotWithShape="0">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B6C535F-7F5F-44D3-A967-C17441FA9ADF}" type="datetimeFigureOut">
              <a:rPr lang="en-GB" smtClean="0"/>
              <a:t>23/07/2025</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8802024-7381-4140-9FD3-77559B41DC50}" type="slidenum">
              <a:rPr lang="en-GB" smtClean="0"/>
              <a:t>‹#›</a:t>
            </a:fld>
            <a:endParaRPr lang="en-GB" dirty="0"/>
          </a:p>
        </p:txBody>
      </p:sp>
    </p:spTree>
    <p:extLst>
      <p:ext uri="{BB962C8B-B14F-4D97-AF65-F5344CB8AC3E}">
        <p14:creationId xmlns:p14="http://schemas.microsoft.com/office/powerpoint/2010/main" val="2140375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articles/cy68z9dw9e7o"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**Image ref Culley, J., Khalil H., (2024). Southport stabbings – what we know about attack (Photograph). Available at </a:t>
            </a:r>
            <a:r>
              <a:rPr lang="en-GB" dirty="0">
                <a:latin typeface="Arial" panose="020B0604020202020204" pitchFamily="34" charset="0"/>
                <a:cs typeface="Arial" panose="020B0604020202020204" pitchFamily="34" charset="0"/>
                <a:hlinkClick r:id="rId3"/>
              </a:rPr>
              <a:t>Southport stabbings - what we know so far about knife attack - BBC News</a:t>
            </a:r>
            <a:r>
              <a:rPr lang="en-GB" dirty="0">
                <a:latin typeface="Arial" panose="020B0604020202020204" pitchFamily="34" charset="0"/>
                <a:cs typeface="Arial" panose="020B0604020202020204" pitchFamily="34" charset="0"/>
              </a:rPr>
              <a:t> (Accessed: 11</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July 2025).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8802024-7381-4140-9FD3-77559B41DC50}" type="slidenum">
              <a:rPr lang="en-GB" smtClean="0"/>
              <a:t>1</a:t>
            </a:fld>
            <a:endParaRPr lang="en-GB" dirty="0"/>
          </a:p>
        </p:txBody>
      </p:sp>
    </p:spTree>
    <p:extLst>
      <p:ext uri="{BB962C8B-B14F-4D97-AF65-F5344CB8AC3E}">
        <p14:creationId xmlns:p14="http://schemas.microsoft.com/office/powerpoint/2010/main" val="4170374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This presentation examines the Southport attack and the subsequent unrest that unfolded across the UK.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It begins by outlining the context of the incident and the riots that followed. The analysis then explores how political influence shaped policing priorities, and how public engagement and trust in law enforcement were affected.</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We will also consider the factors that contributed to the scale of the unrest, including the role of digital misinformation and far-right mobilisation. A brief comparison with the 2011 England riots will highlight systemic patterns in public disorder and policing responses.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The presentation concludes with a summary of key findings and a full list of references.</a:t>
            </a:r>
          </a:p>
          <a:p>
            <a:pPr algn="l"/>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2</a:t>
            </a:fld>
            <a:endParaRPr lang="en-GB" dirty="0"/>
          </a:p>
        </p:txBody>
      </p:sp>
    </p:spTree>
    <p:extLst>
      <p:ext uri="{BB962C8B-B14F-4D97-AF65-F5344CB8AC3E}">
        <p14:creationId xmlns:p14="http://schemas.microsoft.com/office/powerpoint/2010/main" val="1803957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a:p>
            <a:pPr algn="l"/>
            <a:r>
              <a:rPr lang="en-GB" b="0" i="0" dirty="0">
                <a:solidFill>
                  <a:srgbClr val="424242"/>
                </a:solidFill>
                <a:effectLst/>
                <a:latin typeface="Arial" panose="020B0604020202020204" pitchFamily="34" charset="0"/>
                <a:cs typeface="Arial" panose="020B0604020202020204" pitchFamily="34" charset="0"/>
              </a:rPr>
              <a:t>On 29 July 2024, a violent attack occurred at a children’s dance class in Southport, Merseyside. Seventeen-year-old Axel Rudakubana killed three children and injured ten others at a Taylor-Swift themed yoga and dance workshop attended by 26 children.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The incident triggered widespread public outrage and became a catalyst for national disorder, exacerbated by misinformation and political tensions (Home Office, 2025). What began as peaceful vigils quickly escalated into protests and, in many areas, full-scale riots. Between 30</a:t>
            </a:r>
            <a:r>
              <a:rPr lang="en-GB" b="0" i="0" baseline="30000" dirty="0">
                <a:solidFill>
                  <a:srgbClr val="424242"/>
                </a:solidFill>
                <a:effectLst/>
                <a:latin typeface="Arial" panose="020B0604020202020204" pitchFamily="34" charset="0"/>
                <a:cs typeface="Arial" panose="020B0604020202020204" pitchFamily="34" charset="0"/>
              </a:rPr>
              <a:t>th</a:t>
            </a:r>
            <a:r>
              <a:rPr lang="en-GB" b="0" i="0" dirty="0">
                <a:solidFill>
                  <a:srgbClr val="424242"/>
                </a:solidFill>
                <a:effectLst/>
                <a:latin typeface="Arial" panose="020B0604020202020204" pitchFamily="34" charset="0"/>
                <a:cs typeface="Arial" panose="020B0604020202020204" pitchFamily="34" charset="0"/>
              </a:rPr>
              <a:t> July and 5</a:t>
            </a:r>
            <a:r>
              <a:rPr lang="en-GB" b="0" i="0" baseline="30000" dirty="0">
                <a:solidFill>
                  <a:srgbClr val="424242"/>
                </a:solidFill>
                <a:effectLst/>
                <a:latin typeface="Arial" panose="020B0604020202020204" pitchFamily="34" charset="0"/>
                <a:cs typeface="Arial" panose="020B0604020202020204" pitchFamily="34" charset="0"/>
              </a:rPr>
              <a:t>th</a:t>
            </a:r>
            <a:r>
              <a:rPr lang="en-GB" b="0" i="0" dirty="0">
                <a:solidFill>
                  <a:srgbClr val="424242"/>
                </a:solidFill>
                <a:effectLst/>
                <a:latin typeface="Arial" panose="020B0604020202020204" pitchFamily="34" charset="0"/>
                <a:cs typeface="Arial" panose="020B0604020202020204" pitchFamily="34" charset="0"/>
              </a:rPr>
              <a:t> August 2024, the UK witnessed the most significant and large-scale civil disorder and rioting since the 2011 riots (Newburn, 2024). As of 9</a:t>
            </a:r>
            <a:r>
              <a:rPr lang="en-GB" b="0" i="0" baseline="30000" dirty="0">
                <a:solidFill>
                  <a:srgbClr val="424242"/>
                </a:solidFill>
                <a:effectLst/>
                <a:latin typeface="Arial" panose="020B0604020202020204" pitchFamily="34" charset="0"/>
                <a:cs typeface="Arial" panose="020B0604020202020204" pitchFamily="34" charset="0"/>
              </a:rPr>
              <a:t>th</a:t>
            </a:r>
            <a:r>
              <a:rPr lang="en-GB" b="0" i="0" dirty="0">
                <a:solidFill>
                  <a:srgbClr val="424242"/>
                </a:solidFill>
                <a:effectLst/>
                <a:latin typeface="Arial" panose="020B0604020202020204" pitchFamily="34" charset="0"/>
                <a:cs typeface="Arial" panose="020B0604020202020204" pitchFamily="34" charset="0"/>
              </a:rPr>
              <a:t> October 2024, 1,590 arrests and 1.015 charges had been levelled against individuals related to the disorder.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The unrest was not spontaneous — it was fuelled by misinformation, particularly the false claim that the attacker was a Muslim asylum seeker named “Ali al-Shakati”. This narrative was amplified by far-right influencers and spread rapidly across social media platforms stirring anger and xenophobia (Lopes Buarque, 2025). High-profile individuals associated with being on the right of the political spectrum utilised social media, particularly X (formerly Twitter), to antagonise and inflame the situation. For example, Stephen Yaxley-Lennon, who goes by the alias Tommy Robinson, posted several inflammatory messages relating to the incident implying that the police were spreading lies (Cascani, 2024). Elon Musk used his own platform to suggest that in the UK, “civil war is inevitable”, whilst arguing that policing does seem one-sided”, evoking the conspiracy theory of “two-tier policing” in that white far-right protesters are being disproportionately targeted in comparison to minority groups (Newburn, 2024). This reflects what Bennett and Livingston (2006) describe as the “media-politics-public-triangle”, where elite actors use digital platforms to shape public discourse and influence institutional responses.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In the lead-up to the attack, the UK was already grappling with a complex web of community tensions rooted in political instability, economic inequality, and cultural polarization. Years of austerity measures, rising housing insecurity, and strained public services had eroded trust in institutions, particularly among marginalised communities. These issues were compounded by a growing sense of alienation among working-class populations, who felt left behind by globalisation and rapid demographic changes (Cooling, 2024). As Sara Khan (2024) observed in her review of social cohesion, “many of the cohesion risks… are chronic, insidious and often sit below the radar; the impact of which is not actively measured or even fully appreciated”. This undercurrent of disconnection and distrust created fertile ground for unrest when crisis struck.</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The 2001 England riots, triggered by the police shooting of Mark Duggan, similarly exposed deep-rooted tensions around policing, inequality, and legitimacy. Like Southport, misinformation and perceived injustice played a role in escalating unrest. However, while the 2011 riots were largely spontaneous and urban-centred, the 2024 unrest was more digitally coordinated and ideologically driven, reflecting the evolving role of social media and far-right mobilisation in shaping public disorder (Newburn, 2015, Loader, 2021).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At a </a:t>
            </a:r>
            <a:r>
              <a:rPr lang="en-GB" b="1" i="0" dirty="0">
                <a:solidFill>
                  <a:srgbClr val="424242"/>
                </a:solidFill>
                <a:effectLst/>
                <a:latin typeface="Arial" panose="020B0604020202020204" pitchFamily="34" charset="0"/>
                <a:cs typeface="Arial" panose="020B0604020202020204" pitchFamily="34" charset="0"/>
              </a:rPr>
              <a:t>local level</a:t>
            </a:r>
            <a:r>
              <a:rPr lang="en-GB" b="0" i="0" dirty="0">
                <a:solidFill>
                  <a:srgbClr val="424242"/>
                </a:solidFill>
                <a:effectLst/>
                <a:latin typeface="Arial" panose="020B0604020202020204" pitchFamily="34" charset="0"/>
                <a:cs typeface="Arial" panose="020B0604020202020204" pitchFamily="34" charset="0"/>
              </a:rPr>
              <a:t>, Southport’s community was left traumatised and confused, with limited official communication in the immediate aftermath. Community leaders reported feeling excluded from early decision-making processes, which deepened mistrust and anxiety (Jones, 2025).</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1" i="0" dirty="0">
                <a:solidFill>
                  <a:srgbClr val="424242"/>
                </a:solidFill>
                <a:effectLst/>
                <a:latin typeface="Arial" panose="020B0604020202020204" pitchFamily="34" charset="0"/>
                <a:cs typeface="Arial" panose="020B0604020202020204" pitchFamily="34" charset="0"/>
              </a:rPr>
              <a:t>Regionally</a:t>
            </a:r>
            <a:r>
              <a:rPr lang="en-GB" b="0" i="0" dirty="0">
                <a:solidFill>
                  <a:srgbClr val="424242"/>
                </a:solidFill>
                <a:effectLst/>
                <a:latin typeface="Arial" panose="020B0604020202020204" pitchFamily="34" charset="0"/>
                <a:cs typeface="Arial" panose="020B0604020202020204" pitchFamily="34" charset="0"/>
              </a:rPr>
              <a:t>, cities like Manchester and Birmingham experienced coordinated unrest., with police forces stretched and often reactive. These disturbances were not isolated but reflected shared grievances and a sense of institutional neglect across urban centres.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1" i="0" dirty="0">
                <a:solidFill>
                  <a:srgbClr val="424242"/>
                </a:solidFill>
                <a:effectLst/>
                <a:latin typeface="Arial" panose="020B0604020202020204" pitchFamily="34" charset="0"/>
                <a:cs typeface="Arial" panose="020B0604020202020204" pitchFamily="34" charset="0"/>
              </a:rPr>
              <a:t>Nationally</a:t>
            </a:r>
            <a:r>
              <a:rPr lang="en-GB" b="0" i="0" dirty="0">
                <a:solidFill>
                  <a:srgbClr val="424242"/>
                </a:solidFill>
                <a:effectLst/>
                <a:latin typeface="Arial" panose="020B0604020202020204" pitchFamily="34" charset="0"/>
                <a:cs typeface="Arial" panose="020B0604020202020204" pitchFamily="34" charset="0"/>
              </a:rPr>
              <a:t>, the government was criticised for its slow and fragmented response. The lack of a unified communication strategy allowed misinformation to flourish, and ministers were accused of prioritising political optics over public reassurance. As Middleton (2025) notes, this failure to counter digital falsehoods in real time significantly undermined public trust and contributed to the scale of unrest. </a:t>
            </a:r>
          </a:p>
          <a:p>
            <a:endParaRPr lang="en-GB" dirty="0">
              <a:latin typeface="Arial" panose="020B0604020202020204" pitchFamily="34" charset="0"/>
              <a:cs typeface="Arial" panose="020B0604020202020204" pitchFamily="34" charset="0"/>
            </a:endParaRP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FontTx/>
              <a:buNone/>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3</a:t>
            </a:fld>
            <a:endParaRPr lang="en-GB" dirty="0"/>
          </a:p>
        </p:txBody>
      </p:sp>
    </p:spTree>
    <p:extLst>
      <p:ext uri="{BB962C8B-B14F-4D97-AF65-F5344CB8AC3E}">
        <p14:creationId xmlns:p14="http://schemas.microsoft.com/office/powerpoint/2010/main" val="138071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This slide explores how political narratives and institutional pressures shaped policing responses to the Southport unrest, often at the expense of operational independence and community trust.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Research has shown that Police and Crime Commissioners (PCCs) often prioritise public order and visible enforcement, sometimes at the expense of community reassurance (Lister &amp; Rowe, 2015). This pattern appeared to resurface in response to the Southport attack, where political narratives shaped public perception and operational priorities.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The politicisation of policing narratives during the 2024 Southport unrest was critically examined by Willmott et al (2024) in their article “Why Do People Riot?” published in The Police Journal. Central to their analysis is the role of political narratives, particularly those propagated by far-right actors amplified by media and state responses. These narratives framed the unrest in ways that influenced both public perception and institutional policing strategies. The article highlights how the “two-tier policing” claim – the idea that law enforcement treated different groups unequally – became a powerful rhetorical tool. While widely discredited by senior police officials, this narrative nonetheless shaped rioter motivations and public discourse. Willmott et al. suggest that such politicised framings can erode trust in policing, especially when they align with pre-existing grievances about inequality, marginalisation, and state legitimacy. Their findings underscore the importance of recognising how state messaging and political discourse can escalate tensions and influence the trajectory of civil unrest.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In an article in The Guardian on 19</a:t>
            </a:r>
            <a:r>
              <a:rPr lang="en-GB" b="0" i="0" baseline="30000" dirty="0">
                <a:solidFill>
                  <a:srgbClr val="424242"/>
                </a:solidFill>
                <a:effectLst/>
                <a:latin typeface="Arial" panose="020B0604020202020204" pitchFamily="34" charset="0"/>
                <a:cs typeface="Arial" panose="020B0604020202020204" pitchFamily="34" charset="0"/>
              </a:rPr>
              <a:t>th</a:t>
            </a:r>
            <a:r>
              <a:rPr lang="en-GB" b="0" i="0" dirty="0">
                <a:solidFill>
                  <a:srgbClr val="424242"/>
                </a:solidFill>
                <a:effectLst/>
                <a:latin typeface="Arial" panose="020B0604020202020204" pitchFamily="34" charset="0"/>
                <a:cs typeface="Arial" panose="020B0604020202020204" pitchFamily="34" charset="0"/>
              </a:rPr>
              <a:t> September 2024, the Metropolitan police commissioner, Sir Mark Rowley was quoted to say that the people behind the violence in England this summer were largely racially motivated criminal thugs, and that data about those arrested after a supposed protest in Whitehall, in central London, supported his view. He went on to say “Online, hate had spewed towards minorities but also towards officers” and he hit out at a widely derided far-right claim of two-tier policing (Dodd,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Politicians such as Robert Jenrick and Kemi Badenoch alleged a police “cover up” (The Guardian, 2024). This reflects what Loader (2021) describes as the “politics of reassurance”, wherein politicians exploit high-profile criminal events to bolster their political capital. However, such interventions risk undermining operational independence according to Lister &amp; Rowe (2020), which raises critical questions about whether policing remains truly impartial when caught in the crosscurrents of political discourse. Indeed, this politicisation may shift attention away from nuanced understanding of causes towards populist soundbites designed to mobilise electoral support (Reiner, 2010).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Segoe Sans"/>
              </a:rPr>
              <a:t>In the wake of the Southport attack, policing resources were rapidly reallocated to visible public order responses—moves shaped more by political pressure and media optics than by community need. Jones et al. argue such decisions often aim to maintain public confidence, while Loader (2021) sees them as reinforcing state legitimacy. This can result in over-policing some areas while neglecting preventative, community-led strategies, undermining long-term trust. The launch of the National Violent Disorder Programme and rapid deployment units (Sky News, 2024) exemplifies this reactive approach. As Innes (2006) warns, such expansions risk fragmentation when not integrated with local intelligence, reflecting short-term political expediency over strategic, evidence-based policing (Bradford &amp; Loader,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Segoe Sans"/>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limited public information following the attack, driven by contempt of court considerations, created an information vacuum exploited by misinformation actors (House of Commons Home Affairs Committee, 2025). Politicians subsequently demanded greater transparency, illustrating Mawby’s (2011) observation that police communications are frequently framed by political agendas rather than operational realities. Critically, while reform of contempt laws to facilitate timely communication is attractive in principle, there remains a tension between political interests in narrative control and the legal safeguards underpinning fair trial rights. This tension demonstrates the complex interplay between policing, politics, and the judiciary, highlighting Loader’s (2021) argument that policing cannot be understood in isolation from wider governance systems.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The Southport attack was rapidly framed as a national security threat, triggering counterterrorism protocols even though early evidence suggested that the attacker acted alone without ideological motivation. The Prevent Learning Review (2025) criticised this broad securitisation approach, noting that individuals like Axel Rudakubana were dismissed from the scheme due to unclear ideological links. Spalek (2010) adds that securitised framings can alienate communities and erode trust, while the Counter Terrorism Policing Strategic Assessment (2025) acknowledges limitations in applying CT frameworks to localised harms – highlighting the risk that performative security measures may overshadow trauma-informed and community-based responses. Innes (2006) and Loader (2021) both warn that such national security framings can escalate public fear and undermine overall policing legitimacy.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statutory public inquiry chaired by Sir Adrian Fulford embodies political commitment to accountability (Home Office, 2025). However, Loader (2021) and Reiner (2010) argue that inquiries often serve as instruments of political legitimisation, projecting responsiveness while deflecting attention from underlying structural inadequacies. Critically, if such inquiries focus solely on individual failings rather than systemic reform, they risk reinforcing existing governance weaknesses, thus failing to achieve their purported aims.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Recent findings by HMICFRS (2024) underscore that the current legislative and regulatory frameworks do not adequately define operational independence, leaving police leaders vulnerable to both real and perceived political pressure.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This slide highlights how political influence can distort policing priorities, especially during crises, and how these pressures manifest differently at local, regional, and national levels. </a:t>
            </a:r>
            <a:r>
              <a:rPr lang="en-GB" dirty="0">
                <a:latin typeface="Arial" panose="020B0604020202020204" pitchFamily="34" charset="0"/>
                <a:cs typeface="Arial" panose="020B0604020202020204" pitchFamily="34" charset="0"/>
              </a:rPr>
              <a:t>Critically, this raises fundamental questions about the balance between political accountability and operational independence in UK policing. While democratic oversight is essential, the boundaries between governance and interference remain “Fuzzy” and contested (Rowe, 2020). This ambiguity can lead to confusion among PCCs and chief constables, particularly during politically sensitive incidents.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Similar dynamics were observed during the 2011 England riots and the 2021 Clapham Common vigil, where political narratives shaped public order responses and raised questions about the balance between visibility and legitimacy (Bradford &amp; Jackson, 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Multi-level dynamics: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Local: Police forces in towns like Southport faced intense pressure to act visibly and decisively. This often meant prioritising public-order tactics – such as high-visibility patrols and stop-and-search- over community reassurance.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Regional: In cities like Manchester, Birmingham, and Leeds, unrest was more coordinated and sustained. Regional forces under heightened political and media scrutiny, with PCC’s expected to demonstrate control. This led to rapid deployment of mutual aid units and public order assets, often without sufficient local intelligence or engagement., reflecting what Innes (2006) describes as “reactive policing under political gaze”.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Ministers framed unrest as a threat to national security, invoking counterterrorism language and emergency powers. </a:t>
            </a:r>
          </a:p>
          <a:p>
            <a:pPr marL="0" indent="0">
              <a:buFontTx/>
              <a:buNone/>
            </a:pPr>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4</a:t>
            </a:fld>
            <a:endParaRPr lang="en-GB" dirty="0"/>
          </a:p>
        </p:txBody>
      </p:sp>
    </p:spTree>
    <p:extLst>
      <p:ext uri="{BB962C8B-B14F-4D97-AF65-F5344CB8AC3E}">
        <p14:creationId xmlns:p14="http://schemas.microsoft.com/office/powerpoint/2010/main" val="40659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Arial" panose="020B0604020202020204" pitchFamily="34" charset="0"/>
                <a:cs typeface="Arial" panose="020B0604020202020204" pitchFamily="34" charset="0"/>
              </a:rPr>
              <a:t>This slide explores how post-attack policing strategies affected public trust and legitimacy, particularly through the lens of procedural fairness and community engagement. </a:t>
            </a:r>
          </a:p>
          <a:p>
            <a:pPr algn="l"/>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Segoe Sans"/>
              </a:rPr>
              <a:t>Following the Southport attack, victim support and funding were deployed rapidly (UK Government, 2024; Merseyside Police, 2025), yet these efforts lacked genuine community collaboration and failed to incorporate co-produced safety initiatives—approaches shown to be vital for building trust and legitimacy (Spalek, 2010; Loader &amp; Mulcahy, 2003). The Prevent Learning Review (2025) highlighted failures in local safeguarding and engagement, echoing Mythen et al. (2013), who argue that post-incident policing often prioritises security over meaningful community involvement which undermines public confidence. Local leaders and residents reported exclusion from planning and communication processes which intensified feelings of alienation (Jones, 2025). Safety strategies were developed in a top-down manner, neglecting dialogic co-production (Bottoms &amp; Tankebe, 2012) and Peelian Principles 7 and 9, which emphasise policing by consent and effectiveness through prevention rather than visibility. Loader (2021) critiques this managerial model of policing for prioritising control over collaboration, while Innes (2006) warns that reactive expansions—such as the National Violent Disorder Programme—often lack integration with local intelligence, creating operational silos. As such, the post-attack response reflected short-term political imperatives rather than a strategic, community-led approach to long-term resilience and legitimacy (Bradford &amp; Loader, 2016).</a:t>
            </a: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There are no direct academic studies on procedural fairness perceptions specific to Southport yet. However, early official reviews and media reports suggest concerns about policing tactics during vigils and protests (Merseyside Police, 2025), with perceptions of unfair treatment and a lack of transparency. Such limited procedural fairness undermines police legitimacy and public trust, particularly in post-crisis context, as Tyler (2006) emphasises. </a:t>
            </a:r>
          </a:p>
          <a:p>
            <a:pPr algn="l"/>
            <a:r>
              <a:rPr lang="en-GB" b="0" i="0" dirty="0">
                <a:solidFill>
                  <a:srgbClr val="424242"/>
                </a:solidFill>
                <a:effectLst/>
                <a:latin typeface="Arial" panose="020B0604020202020204" pitchFamily="34" charset="0"/>
                <a:cs typeface="Arial" panose="020B0604020202020204" pitchFamily="34" charset="0"/>
              </a:rPr>
              <a:t>Bradford &amp; Jackson’s (2018) research, though focused on earlier riots such as the 2011 England disturbances, provides useful theoretical insight. Their findings show that heavy-handed enforcement responses in times of unrest tend to undermine public perceptions of fairness and police legitimacy. </a:t>
            </a:r>
          </a:p>
          <a:p>
            <a:pPr algn="l"/>
            <a:endParaRPr lang="en-GB" b="0" i="0" dirty="0">
              <a:solidFill>
                <a:srgbClr val="424242"/>
              </a:solidFill>
              <a:effectLst/>
              <a:latin typeface="Arial" panose="020B0604020202020204" pitchFamily="34" charset="0"/>
              <a:cs typeface="Arial" panose="020B0604020202020204" pitchFamily="34" charset="0"/>
            </a:endParaRPr>
          </a:p>
          <a:p>
            <a:pPr algn="l"/>
            <a:r>
              <a:rPr lang="en-GB" b="0" i="0" dirty="0">
                <a:solidFill>
                  <a:srgbClr val="424242"/>
                </a:solidFill>
                <a:effectLst/>
                <a:latin typeface="Segoe Sans"/>
              </a:rPr>
              <a:t>Following the Southport attack, the increased use of stop and search and highly visible enforcement tactics disproportionately affected certain communities, damaging perceptions of procedural fairness. Tyler (2006) emphasises that public trust depends not only on outcomes but also on fair and respectful processes. This approach undermined Peelian Principle 5, which stresses the importance of impartial service in maintaining public approval. Bradford and Jackson (2010) argue that perceived unfairness—especially among minority groups—can trigger a cycle of declining cooperation, legitimacy, and compliance. While such politically driven tactics may offer short-term control, they risk long-term harm to the moral authority of the police.</a:t>
            </a:r>
          </a:p>
          <a:p>
            <a:pPr algn="l"/>
            <a:endParaRPr lang="en-GB" b="0" i="0" dirty="0">
              <a:solidFill>
                <a:srgbClr val="424242"/>
              </a:solidFill>
              <a:effectLst/>
              <a:latin typeface="Segoe Sans"/>
            </a:endParaRPr>
          </a:p>
          <a:p>
            <a:pPr algn="l"/>
            <a:r>
              <a:rPr lang="en-GB" b="0" i="0" dirty="0">
                <a:solidFill>
                  <a:srgbClr val="424242"/>
                </a:solidFill>
                <a:effectLst/>
                <a:latin typeface="Segoe Sans"/>
              </a:rPr>
              <a:t>Public trust, the cornerstone of effective policing, was further tested by the broader response to the attack. According to the Peelian Principles, legitimacy requires the belief that police act fairly and in the public interest (Lister &amp; Rowe, 2015). The Southport unrest reflected not only a reaction to violence but also deep-rooted grievances and a breakdown in trust (Bradford &amp; Jackson, 2018). Limited pre-existing engagement frameworks, particularly with marginalised groups affected by misinformation, left police unprepared to respond relationally. Myhill (2012) stresses that genuine engagement must be continuous, not crisis-driven. The reactive communication strategy failed to uphold Peelian Principle 7, which emphasises the shared identity of police and public. Without embedded trust networks, legitimacy during emergencies is severely weakened.</a:t>
            </a:r>
          </a:p>
          <a:p>
            <a:pPr algn="l"/>
            <a:endParaRPr lang="en-GB" b="0" i="0" dirty="0">
              <a:solidFill>
                <a:srgbClr val="424242"/>
              </a:solidFill>
              <a:effectLst/>
              <a:latin typeface="Segoe Sans"/>
            </a:endParaRPr>
          </a:p>
          <a:p>
            <a:pPr algn="l"/>
            <a:r>
              <a:rPr lang="en-GB" b="0" i="0" dirty="0">
                <a:solidFill>
                  <a:srgbClr val="424242"/>
                </a:solidFill>
                <a:effectLst/>
                <a:latin typeface="Segoe Sans"/>
              </a:rPr>
              <a:t>Innes et al. (2011) argue that the absence of robust local engagement enables extremist actors to shape narratives, undermining both security and confidence. Loader (2021) critiques superficial engagement strategies for failing to address the deeper moral and social contracts that underpin legitimacy. These issues were felt most acutely at the local level, where exclusion and inconsistent policing strategies bred confusion and resentment. Nationally, the lack of a unified, empathetic message from government and police leadership further eroded public confidence.</a:t>
            </a:r>
          </a:p>
          <a:p>
            <a:pPr algn="l"/>
            <a:endParaRPr lang="en-GB" b="0" i="0" dirty="0">
              <a:solidFill>
                <a:srgbClr val="424242"/>
              </a:solidFill>
              <a:effectLst/>
              <a:latin typeface="Segoe Sans"/>
            </a:endParaRPr>
          </a:p>
          <a:p>
            <a:pPr algn="l"/>
            <a:r>
              <a:rPr lang="en-GB" b="0" i="0" dirty="0">
                <a:solidFill>
                  <a:srgbClr val="424242"/>
                </a:solidFill>
                <a:effectLst/>
                <a:latin typeface="Segoe Sans"/>
              </a:rPr>
              <a:t>Multi-level dynamics</a:t>
            </a:r>
          </a:p>
          <a:p>
            <a:pPr algn="l"/>
            <a:endParaRPr lang="en-GB" b="0" i="0" dirty="0">
              <a:solidFill>
                <a:srgbClr val="424242"/>
              </a:solidFill>
              <a:effectLst/>
              <a:latin typeface="Segoe Sans"/>
            </a:endParaRPr>
          </a:p>
          <a:p>
            <a:pPr algn="l"/>
            <a:r>
              <a:rPr lang="en-GB" b="0" i="0" dirty="0">
                <a:solidFill>
                  <a:srgbClr val="424242"/>
                </a:solidFill>
                <a:effectLst/>
                <a:latin typeface="Segoe Sans"/>
              </a:rPr>
              <a:t>Local: Community members in Southport felt excluded from post-attack planning, with limited procedural fairness and communication. This eroded trust and intensified trauma.</a:t>
            </a:r>
          </a:p>
          <a:p>
            <a:pPr algn="l"/>
            <a:endParaRPr lang="en-GB" b="0" i="0" dirty="0">
              <a:solidFill>
                <a:srgbClr val="424242"/>
              </a:solidFill>
              <a:effectLst/>
              <a:latin typeface="Segoe Sans"/>
            </a:endParaRPr>
          </a:p>
          <a:p>
            <a:pPr algn="l"/>
            <a:r>
              <a:rPr lang="en-GB" b="0" i="0" dirty="0">
                <a:solidFill>
                  <a:srgbClr val="424242"/>
                </a:solidFill>
                <a:effectLst/>
                <a:latin typeface="Segoe Sans"/>
              </a:rPr>
              <a:t>Regional: Cities like Manchester and Birmingham saw inconsistent engagement and reactive policing often disconnected from local intelligence.</a:t>
            </a:r>
          </a:p>
          <a:p>
            <a:pPr algn="l"/>
            <a:endParaRPr lang="en-GB" b="0" i="0" dirty="0">
              <a:solidFill>
                <a:srgbClr val="424242"/>
              </a:solidFill>
              <a:effectLst/>
              <a:latin typeface="Segoe Sans"/>
            </a:endParaRPr>
          </a:p>
          <a:p>
            <a:pPr algn="l"/>
            <a:r>
              <a:rPr lang="en-GB" b="0" i="0" dirty="0">
                <a:solidFill>
                  <a:srgbClr val="424242"/>
                </a:solidFill>
                <a:effectLst/>
                <a:latin typeface="Segoe Sans"/>
              </a:rPr>
              <a:t>National: Government messaging lacked empathy and cohesion, focusing on control rather than collaboration – further weakening public confidence in institutional legitimacy. </a:t>
            </a:r>
          </a:p>
          <a:p>
            <a:pPr algn="l"/>
            <a:endParaRPr lang="en-GB" b="0" i="0" dirty="0">
              <a:solidFill>
                <a:srgbClr val="424242"/>
              </a:solidFill>
              <a:effectLst/>
              <a:latin typeface="Arial" panose="020B0604020202020204" pitchFamily="34" charset="0"/>
              <a:cs typeface="Arial" panose="020B0604020202020204" pitchFamily="34" charset="0"/>
            </a:endParaRPr>
          </a:p>
          <a:p>
            <a:pPr algn="l"/>
            <a:endParaRPr lang="en-GB" b="0" i="0" dirty="0">
              <a:solidFill>
                <a:srgbClr val="424242"/>
              </a:solidFill>
              <a:effectLst/>
              <a:latin typeface="Arial" panose="020B0604020202020204" pitchFamily="34" charset="0"/>
              <a:cs typeface="Arial" panose="020B0604020202020204" pitchFamily="34" charset="0"/>
            </a:endParaRPr>
          </a:p>
          <a:p>
            <a:pPr algn="l"/>
            <a:endParaRPr lang="en-GB" b="0" i="0" dirty="0">
              <a:solidFill>
                <a:srgbClr val="424242"/>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8802024-7381-4140-9FD3-77559B41DC50}" type="slidenum">
              <a:rPr lang="en-GB" smtClean="0"/>
              <a:t>5</a:t>
            </a:fld>
            <a:endParaRPr lang="en-GB" dirty="0"/>
          </a:p>
        </p:txBody>
      </p:sp>
    </p:spTree>
    <p:extLst>
      <p:ext uri="{BB962C8B-B14F-4D97-AF65-F5344CB8AC3E}">
        <p14:creationId xmlns:p14="http://schemas.microsoft.com/office/powerpoint/2010/main" val="2462391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r>
              <a:rPr lang="en-GB" dirty="0">
                <a:effectLst/>
              </a:rPr>
              <a:t>This slide explores how digital misinformation – particularly AI-generated content – amplified unrest following the Southport attack, and how institutional responses struggled to keep pace. </a:t>
            </a:r>
          </a:p>
          <a:p>
            <a:endParaRPr lang="en-GB" dirty="0">
              <a:effectLst/>
            </a:endParaRPr>
          </a:p>
          <a:p>
            <a:r>
              <a:rPr lang="en-GB" dirty="0">
                <a:effectLst/>
              </a:rPr>
              <a:t>The unrest following the Southport attack was significantly shaped by the rapid spread of misinformation. Middleton (2025) explains how social media algorithms prioritised emotionally charged content, which intensified public anxiety and confusion. Social media algorithms are designed to prioritise engagement, often amplifying emotionally charged or polarising content. This dynamic, as Middleton (2025) notes, created an echo chamber effect that intensified public fear and accelerated mobilisation. Loader and Mulcahy (2003) argue that public perceptions of safety are shaped not only by policing actions but also by the flow of information. This highlights the need to understand digital platforms as active agents in shaping public order, not just passive communication tools. Traditional police communication infrastructures were ill-equipped to counter the speed and scale of digital information (Home Office, 2025).</a:t>
            </a:r>
          </a:p>
          <a:p>
            <a:endParaRPr lang="en-GB" dirty="0">
              <a:effectLst/>
            </a:endParaRPr>
          </a:p>
          <a:p>
            <a:r>
              <a:rPr lang="en-GB" dirty="0">
                <a:effectLst/>
              </a:rPr>
              <a:t>False claims about the suspect’s origins spread like wildfire with some falsely naming him as “Ali al-Shakati” with no official source for the name. There were also claims that the suspect had arrived in the UK on a small boat in 2023, which was also false (Mohamed, E., 2024). </a:t>
            </a:r>
          </a:p>
          <a:p>
            <a:br>
              <a:rPr lang="en-GB" dirty="0"/>
            </a:br>
            <a:r>
              <a:rPr lang="en-GB" b="0" i="0" dirty="0">
                <a:solidFill>
                  <a:srgbClr val="424242"/>
                </a:solidFill>
                <a:effectLst/>
                <a:latin typeface="Segoe Sans"/>
              </a:rPr>
              <a:t>Far-right actors exploited the digital space by deploying AI-generated deepfakes and conspiracy theories to incite violence and deepen social divisions (Lopes Buarque, 2025). A Telegram group, “Southport Wake Up,” emerged within hours of the attack, directing people to protest near a mosque. This aligns with Garland’s (2001) theory that technology-mediated risks are reshaping modern policing priorities. Critically, this raises questions about the preparedness of law enforcement to counter digitally enabled radicalisation and the ethical implications of surveillance in online spaces.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Segoe Sans"/>
              </a:rPr>
              <a:t>Misinformation did not emerge in a vacuum—it resonated because it tapped into pre-existing grievances. Lopes Buarque (2025) argues that misinformation is most effective when it aligns with lived experiences of marginalisation and distrust. Longstanding frustrations with police responsiveness and fairness created fertile ground for far-right narratives to take hold. Loader and Mulcahy (2003) emphasise that legitimacy is relational and context-dependent. This point is critical because it shows that misinformation is not just a communication issue—it’s a legitimacy issue rooted in historical and structural inequalities.</a:t>
            </a: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At the </a:t>
            </a:r>
            <a:r>
              <a:rPr lang="en-GB" b="1" i="0" dirty="0">
                <a:solidFill>
                  <a:srgbClr val="424242"/>
                </a:solidFill>
                <a:effectLst/>
                <a:latin typeface="Arial" panose="020B0604020202020204" pitchFamily="34" charset="0"/>
                <a:cs typeface="Arial" panose="020B0604020202020204" pitchFamily="34" charset="0"/>
              </a:rPr>
              <a:t>local level</a:t>
            </a:r>
            <a:r>
              <a:rPr lang="en-GB" b="0" i="0" dirty="0">
                <a:solidFill>
                  <a:srgbClr val="424242"/>
                </a:solidFill>
                <a:effectLst/>
                <a:latin typeface="Arial" panose="020B0604020202020204" pitchFamily="34" charset="0"/>
                <a:cs typeface="Arial" panose="020B0604020202020204" pitchFamily="34" charset="0"/>
              </a:rPr>
              <a:t>, many communities were already dealing with economic hardship and social fragmentation, making them more susceptible to radicalisation. </a:t>
            </a:r>
            <a:r>
              <a:rPr lang="en-GB" b="1" i="0" dirty="0">
                <a:solidFill>
                  <a:srgbClr val="424242"/>
                </a:solidFill>
                <a:effectLst/>
                <a:latin typeface="Arial" panose="020B0604020202020204" pitchFamily="34" charset="0"/>
                <a:cs typeface="Arial" panose="020B0604020202020204" pitchFamily="34" charset="0"/>
              </a:rPr>
              <a:t>Regionally</a:t>
            </a:r>
            <a:r>
              <a:rPr lang="en-GB" b="0" i="0" dirty="0">
                <a:solidFill>
                  <a:srgbClr val="424242"/>
                </a:solidFill>
                <a:effectLst/>
                <a:latin typeface="Arial" panose="020B0604020202020204" pitchFamily="34" charset="0"/>
                <a:cs typeface="Arial" panose="020B0604020202020204" pitchFamily="34" charset="0"/>
              </a:rPr>
              <a:t>, far-right networks coordinated unrest across multiple cities, using AI-generated content and targeted messaging to mobilise protests and incite violence. </a:t>
            </a:r>
            <a:r>
              <a:rPr lang="en-GB" b="1" i="0" dirty="0">
                <a:solidFill>
                  <a:srgbClr val="424242"/>
                </a:solidFill>
                <a:effectLst/>
                <a:latin typeface="Arial" panose="020B0604020202020204" pitchFamily="34" charset="0"/>
                <a:cs typeface="Arial" panose="020B0604020202020204" pitchFamily="34" charset="0"/>
              </a:rPr>
              <a:t>Nationally</a:t>
            </a:r>
            <a:r>
              <a:rPr lang="en-GB" b="0" i="0" dirty="0">
                <a:solidFill>
                  <a:srgbClr val="424242"/>
                </a:solidFill>
                <a:effectLst/>
                <a:latin typeface="Arial" panose="020B0604020202020204" pitchFamily="34" charset="0"/>
                <a:cs typeface="Arial" panose="020B0604020202020204" pitchFamily="34" charset="0"/>
              </a:rPr>
              <a:t>, the government’s response was reactive and fragmented. Regulatory frameworks lagged behind the speed of digital manipulation, and no unified counter-disinformation strategy was in place (Home Office, 2025).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24242"/>
                </a:solidFill>
                <a:effectLst/>
                <a:latin typeface="Arial" panose="020B0604020202020204" pitchFamily="34" charset="0"/>
                <a:cs typeface="Arial" panose="020B0604020202020204" pitchFamily="34" charset="0"/>
              </a:rPr>
              <a:t>Without proactive, legitimacy-based digital engagement strategies, policing institutions risk losing control of the narrative in future crisis – further eroding public trust.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424242"/>
              </a:solidFill>
              <a:effectLst/>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6</a:t>
            </a:fld>
            <a:endParaRPr lang="en-GB" dirty="0"/>
          </a:p>
        </p:txBody>
      </p:sp>
    </p:spTree>
    <p:extLst>
      <p:ext uri="{BB962C8B-B14F-4D97-AF65-F5344CB8AC3E}">
        <p14:creationId xmlns:p14="http://schemas.microsoft.com/office/powerpoint/2010/main" val="3586217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0" i="0" dirty="0">
                <a:solidFill>
                  <a:srgbClr val="424242"/>
                </a:solidFill>
                <a:effectLst/>
                <a:latin typeface="Segoe Sans"/>
              </a:rPr>
              <a:t>This summary draws together the key findings from the Southport case to highlight systemic weaknesses in crisis policing, communication, and legitimacy. </a:t>
            </a:r>
          </a:p>
          <a:p>
            <a:pPr algn="l"/>
            <a:endParaRPr lang="en-GB" b="0" i="0" dirty="0">
              <a:solidFill>
                <a:srgbClr val="424242"/>
              </a:solidFill>
              <a:effectLst/>
              <a:latin typeface="Segoe Sans"/>
            </a:endParaRPr>
          </a:p>
          <a:p>
            <a:pPr algn="l"/>
            <a:r>
              <a:rPr lang="en-GB" b="0" i="0" dirty="0">
                <a:solidFill>
                  <a:srgbClr val="424242"/>
                </a:solidFill>
                <a:effectLst/>
                <a:latin typeface="Segoe Sans"/>
              </a:rPr>
              <a:t>The Southport riots were not just a reaction to a horrific attack — they exposed systemic weaknesses in how crises are managed across policing, politics, and public communication.</a:t>
            </a:r>
          </a:p>
          <a:p>
            <a:pPr algn="l"/>
            <a:endParaRPr lang="en-GB" b="0" i="0" dirty="0">
              <a:solidFill>
                <a:srgbClr val="424242"/>
              </a:solidFill>
              <a:effectLst/>
              <a:latin typeface="Segoe Sans"/>
            </a:endParaRPr>
          </a:p>
          <a:p>
            <a:pPr algn="l"/>
            <a:r>
              <a:rPr lang="en-GB" b="0" i="0" dirty="0">
                <a:solidFill>
                  <a:srgbClr val="424242"/>
                </a:solidFill>
                <a:effectLst/>
                <a:latin typeface="Segoe Sans"/>
              </a:rPr>
              <a:t>Political actors played a significant role in shaping policing narratives and resource allocation. Across all levels, there was a clear emphasis on enforcement and public order, often at the expense of community engagement and trauma-informed care. While intended to restore control, this approach ultimately undermined public trust and legitimacy (Lister &amp; Rowe, 2015; Jones, 2025). Reiner (2010) reminds us that policing is inherently political, and in this case, political narratives influenced inquiries, operational framing, and public messaging—frequently privileging national security over community concerns.</a:t>
            </a:r>
          </a:p>
          <a:p>
            <a:pPr algn="l"/>
            <a:endParaRPr lang="en-GB" b="0" i="0" dirty="0">
              <a:solidFill>
                <a:srgbClr val="424242"/>
              </a:solidFill>
              <a:effectLst/>
              <a:latin typeface="Segoe Sans"/>
            </a:endParaRPr>
          </a:p>
          <a:p>
            <a:pPr algn="l"/>
            <a:r>
              <a:rPr lang="en-GB" b="0" i="0" dirty="0">
                <a:solidFill>
                  <a:srgbClr val="424242"/>
                </a:solidFill>
                <a:effectLst/>
                <a:latin typeface="Segoe Sans"/>
              </a:rPr>
              <a:t>Far-right groups capitalised on the crisis by deploying AI-generated misinformation to incite fear and deepen social divisions. Lopes Buarque (2025) highlights the increasing sophistication of far-right digital propaganda, echoing Garland’s (2001) argument that new forms of risk are reshaping the challenges of modern policing. The spread of misinformation was amplified by social media algorithms and a lack of coordinated, transparent communication from national leadership (Middleton, 2025).</a:t>
            </a:r>
          </a:p>
          <a:p>
            <a:pPr algn="l"/>
            <a:endParaRPr lang="en-GB" b="0" i="0" dirty="0">
              <a:solidFill>
                <a:srgbClr val="424242"/>
              </a:solidFill>
              <a:effectLst/>
              <a:latin typeface="Segoe Sans"/>
            </a:endParaRPr>
          </a:p>
          <a:p>
            <a:pPr algn="l"/>
            <a:r>
              <a:rPr lang="en-GB" b="0" i="0" dirty="0">
                <a:solidFill>
                  <a:srgbClr val="424242"/>
                </a:solidFill>
                <a:effectLst/>
                <a:latin typeface="Segoe Sans"/>
              </a:rPr>
              <a:t>Public trust was further eroded by limited procedural justice and weak community engagement. Loader and Mulcahy (2003) argue that legitimacy is built through fair, transparent, and inclusive policing practices—qualities that were largely absent in this context. The events in Southport underscore how deeply legitimacy is tied to procedural fairness, community collaboration, and the ability of institutions to respond with empathy and clarity during moments of crisis (Tyler, 2004; Bradford &amp; Jackson, 2018).</a:t>
            </a:r>
          </a:p>
          <a:p>
            <a:pPr algn="l"/>
            <a:endParaRPr lang="en-GB" b="0" i="0" dirty="0">
              <a:solidFill>
                <a:srgbClr val="424242"/>
              </a:solidFill>
              <a:effectLst/>
              <a:latin typeface="Segoe Sans"/>
            </a:endParaRPr>
          </a:p>
          <a:p>
            <a:pPr algn="l"/>
            <a:r>
              <a:rPr lang="en-GB" b="0" i="0" dirty="0">
                <a:solidFill>
                  <a:srgbClr val="424242"/>
                </a:solidFill>
                <a:effectLst/>
                <a:latin typeface="Segoe Sans"/>
              </a:rPr>
              <a:t>The convergence of political influence, digital misinformation, and procedural shortcomings revealed the fragility of institutional legitimacy during the Southport crisis. The case illustrates how the absence of coordinated, transparent communication and inclusive engagement strategies allowed harmful narratives to flourish. As Loader (2021) and the Home Office (2025) suggest, addressing such challenges requires not only technical responses to misinformation but also a deeper commitment to legitimacy-based, community-led approaches that reflect the lived realities of those most affected.</a:t>
            </a:r>
          </a:p>
          <a:p>
            <a:pPr algn="l"/>
            <a:endParaRPr lang="en-GB" b="0" i="0" dirty="0">
              <a:solidFill>
                <a:srgbClr val="424242"/>
              </a:solidFill>
              <a:effectLst/>
              <a:latin typeface="Segoe Sans"/>
            </a:endParaRPr>
          </a:p>
          <a:p>
            <a:pPr algn="l"/>
            <a:r>
              <a:rPr lang="en-GB" b="1" i="0" dirty="0">
                <a:solidFill>
                  <a:srgbClr val="424242"/>
                </a:solidFill>
                <a:effectLst/>
                <a:latin typeface="Segoe Sans"/>
              </a:rPr>
              <a:t>The events surrounding the Southport attack laid bare the entangled dynamics of political influence, public trust, and digital disruption—revealing not only the fragility of institutional legitimacy but also the deep-rooted tensions that shape how crises are experienced, interpreted, and policed.</a:t>
            </a:r>
            <a:endParaRPr lang="en-GB" b="0" i="0" dirty="0">
              <a:solidFill>
                <a:srgbClr val="424242"/>
              </a:solidFill>
              <a:effectLst/>
              <a:latin typeface="Segoe Sans"/>
            </a:endParaRPr>
          </a:p>
          <a:p>
            <a:br>
              <a:rPr lang="en-GB" dirty="0"/>
            </a:br>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7</a:t>
            </a:fld>
            <a:endParaRPr lang="en-GB" dirty="0"/>
          </a:p>
        </p:txBody>
      </p:sp>
    </p:spTree>
    <p:extLst>
      <p:ext uri="{BB962C8B-B14F-4D97-AF65-F5344CB8AC3E}">
        <p14:creationId xmlns:p14="http://schemas.microsoft.com/office/powerpoint/2010/main" val="2073131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8</a:t>
            </a:fld>
            <a:endParaRPr lang="en-GB" dirty="0"/>
          </a:p>
        </p:txBody>
      </p:sp>
    </p:spTree>
    <p:extLst>
      <p:ext uri="{BB962C8B-B14F-4D97-AF65-F5344CB8AC3E}">
        <p14:creationId xmlns:p14="http://schemas.microsoft.com/office/powerpoint/2010/main" val="2545126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9</a:t>
            </a:fld>
            <a:endParaRPr lang="en-GB" dirty="0"/>
          </a:p>
        </p:txBody>
      </p:sp>
    </p:spTree>
    <p:extLst>
      <p:ext uri="{BB962C8B-B14F-4D97-AF65-F5344CB8AC3E}">
        <p14:creationId xmlns:p14="http://schemas.microsoft.com/office/powerpoint/2010/main" val="3946356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10</a:t>
            </a:fld>
            <a:endParaRPr lang="en-GB" dirty="0"/>
          </a:p>
        </p:txBody>
      </p:sp>
    </p:spTree>
    <p:extLst>
      <p:ext uri="{BB962C8B-B14F-4D97-AF65-F5344CB8AC3E}">
        <p14:creationId xmlns:p14="http://schemas.microsoft.com/office/powerpoint/2010/main" val="3820538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02024-7381-4140-9FD3-77559B41DC50}" type="slidenum">
              <a:rPr lang="en-GB" smtClean="0"/>
              <a:t>11</a:t>
            </a:fld>
            <a:endParaRPr lang="en-GB" dirty="0"/>
          </a:p>
        </p:txBody>
      </p:sp>
    </p:spTree>
    <p:extLst>
      <p:ext uri="{BB962C8B-B14F-4D97-AF65-F5344CB8AC3E}">
        <p14:creationId xmlns:p14="http://schemas.microsoft.com/office/powerpoint/2010/main" val="2862555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D02D-0BA7-AFEA-D44A-E2F1619E0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F4A2F8-DCE4-AF8B-970A-B2BBABC39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C25E9-B26E-4AAA-D857-E16D70E3BAD6}"/>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0304D52F-681E-50B4-5F19-75B5AC3833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F5DB8E-38B3-2542-A6F8-AEB64FA8FF36}"/>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67672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D27A-DDCF-94DE-697F-F9014EE9A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0A36A-7256-2228-EF6A-4247FCFF4F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21DC2-E2C5-161F-7852-A520135CF5BB}"/>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536477F1-F63B-BF98-0866-FD6E0EC9BA1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7C2051-FBB0-D708-BFD2-5C560EA5BF8B}"/>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33654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7BC1-D9E9-E368-2EAE-15A2CF449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025DC9-6D5E-D6FB-1176-2EE69A0D6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9D3-DA2F-7B28-C8C0-2DE1017031D3}"/>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AD0BC18E-F735-F3CE-D7A4-979BA8A566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F2C5709-5BEB-6E44-F509-1FD6AF2FEBCC}"/>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5220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3616-42E6-809E-1FAE-EBDA0978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57990-1A84-88C8-4534-1E2503C93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A28F-1747-98AB-14AE-281DABE1E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FA7046-C74C-88CA-A1B8-B0FD89BE0B45}"/>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6" name="Footer Placeholder 5">
            <a:extLst>
              <a:ext uri="{FF2B5EF4-FFF2-40B4-BE49-F238E27FC236}">
                <a16:creationId xmlns:a16="http://schemas.microsoft.com/office/drawing/2014/main" id="{48F80B30-D5A6-835A-2BAB-83DC8EFFDA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D228C8A-9BC3-7A44-898E-4BA3D0CB5E21}"/>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14107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32B-D60A-CD83-54ED-07EE55BEA3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A9136-1C1F-E0D7-3B43-D9B3BFF65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656DF-4D01-DCA8-F6FC-67DA9D40F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6A6B3-A157-E9CA-4222-56684B672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DAA22-D167-F85B-E934-E346AB17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89CB6-0E2B-470E-89D3-0A9EA6FDF560}"/>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8" name="Footer Placeholder 7">
            <a:extLst>
              <a:ext uri="{FF2B5EF4-FFF2-40B4-BE49-F238E27FC236}">
                <a16:creationId xmlns:a16="http://schemas.microsoft.com/office/drawing/2014/main" id="{50B15C02-27A0-E5DC-406D-FEF010D0193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894EF2C-9A80-595A-E9D8-1BE1A3AF7AE8}"/>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3093746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2FAC-8ECF-11C6-2F68-5507C255F8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47E199-54FE-29E3-07D2-BA7AE7036D2A}"/>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4" name="Footer Placeholder 3">
            <a:extLst>
              <a:ext uri="{FF2B5EF4-FFF2-40B4-BE49-F238E27FC236}">
                <a16:creationId xmlns:a16="http://schemas.microsoft.com/office/drawing/2014/main" id="{61754D18-21AD-71FC-8FC0-B1617C84425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314EE3F-9AC8-716B-3C02-B027BD1AA55E}"/>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20220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10DBD-5BFD-0498-BD26-F2577020BFBF}"/>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3" name="Footer Placeholder 2">
            <a:extLst>
              <a:ext uri="{FF2B5EF4-FFF2-40B4-BE49-F238E27FC236}">
                <a16:creationId xmlns:a16="http://schemas.microsoft.com/office/drawing/2014/main" id="{BB681D9F-E8EF-B95A-5D22-88A70295412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E6FDE22-B0AF-04F5-5793-BBEC83A242D7}"/>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69261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E97F-0182-AEC2-127B-516B7B16B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98D41-82E5-4A19-AFB0-5EBFD414C4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013ABC-88AB-9EAF-6E5F-38FB88C11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B69A7-2EDA-D10F-37D8-0ACCC5C0A5A1}"/>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6" name="Footer Placeholder 5">
            <a:extLst>
              <a:ext uri="{FF2B5EF4-FFF2-40B4-BE49-F238E27FC236}">
                <a16:creationId xmlns:a16="http://schemas.microsoft.com/office/drawing/2014/main" id="{BBF81677-023D-9057-B78F-431D3C3CFB6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354FE19-8536-FB4F-660F-5BAF3623E03B}"/>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151347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A8CF-BC6A-7E97-409E-2DE47581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02F27B-A636-BCCD-510F-BD4B8056E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8087F5F-4081-740E-58A5-6097E5CF8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20A8F-CA82-4ED8-07C5-A276C6B5639A}"/>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6" name="Footer Placeholder 5">
            <a:extLst>
              <a:ext uri="{FF2B5EF4-FFF2-40B4-BE49-F238E27FC236}">
                <a16:creationId xmlns:a16="http://schemas.microsoft.com/office/drawing/2014/main" id="{7468C918-0181-FDF8-5407-CCF93DF31E4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D121522-9808-B207-03ED-46BD04CDCBED}"/>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80495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D307-2AB4-A53D-B04F-E2E8F0D907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0E70A-476D-66F5-C9BD-996364CE0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51542-9FFC-126D-6F93-F77AABAB129A}"/>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45AC81E8-36F9-4F85-24BE-25E0BD81C8C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850154-7096-B0BC-CC74-88119F6BCB0A}"/>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74586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50A37-F938-F1B5-32D7-A652694F1C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8CC6D-C25D-98F9-2C59-5B2B625DDC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B75BD-1A5F-BD25-A6F5-80C2DAA85053}"/>
              </a:ext>
            </a:extLst>
          </p:cNvPr>
          <p:cNvSpPr>
            <a:spLocks noGrp="1"/>
          </p:cNvSpPr>
          <p:nvPr>
            <p:ph type="dt" sz="half" idx="10"/>
          </p:nvPr>
        </p:nvSpPr>
        <p:spPr/>
        <p:txBody>
          <a:body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3F515A29-85FE-3D56-9B8E-ADC0848F8F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F6C4E0-301D-0F76-46EE-AC207F792CE5}"/>
              </a:ext>
            </a:extLst>
          </p:cNvPr>
          <p:cNvSpPr>
            <a:spLocks noGrp="1"/>
          </p:cNvSpPr>
          <p:nvPr>
            <p:ph type="sldNum" sz="quarter" idx="12"/>
          </p:nvPr>
        </p:nvSpPr>
        <p:spPr/>
        <p:txBody>
          <a:bodyPr/>
          <a:lstStyle/>
          <a:p>
            <a:fld id="{6A68222C-0279-4CAE-838B-6D4737E1303B}" type="slidenum">
              <a:rPr lang="en-GB" smtClean="0"/>
              <a:t>‹#›</a:t>
            </a:fld>
            <a:endParaRPr lang="en-GB" dirty="0"/>
          </a:p>
        </p:txBody>
      </p:sp>
    </p:spTree>
    <p:extLst>
      <p:ext uri="{BB962C8B-B14F-4D97-AF65-F5344CB8AC3E}">
        <p14:creationId xmlns:p14="http://schemas.microsoft.com/office/powerpoint/2010/main" val="2006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6FE06A-5A22-0002-2A4D-3FFEE8A624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6764E-FC9D-BD6F-9228-2EBABBEBF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C3771-E1C1-0222-C0A2-9FB7AD28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CDFB5-495A-485F-B487-CDFD204185F9}" type="datetimeFigureOut">
              <a:rPr lang="en-GB" smtClean="0"/>
              <a:t>23/07/2025</a:t>
            </a:fld>
            <a:endParaRPr lang="en-GB" dirty="0"/>
          </a:p>
        </p:txBody>
      </p:sp>
      <p:sp>
        <p:nvSpPr>
          <p:cNvPr id="5" name="Footer Placeholder 4">
            <a:extLst>
              <a:ext uri="{FF2B5EF4-FFF2-40B4-BE49-F238E27FC236}">
                <a16:creationId xmlns:a16="http://schemas.microsoft.com/office/drawing/2014/main" id="{95B2E9C4-0AB6-3949-76D9-D4BF339E30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F40B6F1-5283-D42B-03A9-F32BFC9F0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8222C-0279-4CAE-838B-6D4737E1303B}" type="slidenum">
              <a:rPr lang="en-GB" smtClean="0"/>
              <a:t>‹#›</a:t>
            </a:fld>
            <a:endParaRPr lang="en-GB" dirty="0"/>
          </a:p>
        </p:txBody>
      </p:sp>
    </p:spTree>
    <p:extLst>
      <p:ext uri="{BB962C8B-B14F-4D97-AF65-F5344CB8AC3E}">
        <p14:creationId xmlns:p14="http://schemas.microsoft.com/office/powerpoint/2010/main" val="2155648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svg"/></Relationships>
</file>

<file path=ppt/slides/_rels/slide3.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svg"/><Relationship Id="rId4" Type="http://schemas.openxmlformats.org/officeDocument/2006/relationships/diagramLayout" Target="../diagrams/layout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sv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3.sv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hyperlink" Target="http://www.counterterrorism.police.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hyperlink" Target="https://www.merseyside.police.uk/news/merseyside/news/2025/february-2025/support-southport-community-groups-receive-funding-boost-from-the-proceeds-of-crim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hyperlink" Target="https://www.independent.co.uk/news/uk/home-news/anti-racist-counter-protest-far-right-riot-uk-b2594470.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http://www.theguardian.com/commentsisfree/2024/nov/01/trump-playbook-uk-robert-Jenrick-southport-attac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97" name="Rectangle 109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8" name="Rectangle 109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9" name="Rectangle 109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59294"/>
            <a:ext cx="12191999" cy="6298279"/>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0" name="Rectangle 109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28"/>
            <a:ext cx="6096001" cy="6858000"/>
          </a:xfrm>
          <a:prstGeom prst="rect">
            <a:avLst/>
          </a:prstGeom>
          <a:gradFill>
            <a:gsLst>
              <a:gs pos="13000">
                <a:srgbClr val="000000">
                  <a:alpha val="72000"/>
                </a:srgbClr>
              </a:gs>
              <a:gs pos="99000">
                <a:schemeClr val="accent1">
                  <a:lumMod val="50000"/>
                  <a:alpha val="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1145136" y="1028700"/>
            <a:ext cx="9947305" cy="1090657"/>
          </a:xfrm>
        </p:spPr>
        <p:txBody>
          <a:bodyPr>
            <a:normAutofit/>
          </a:bodyPr>
          <a:lstStyle/>
          <a:p>
            <a:r>
              <a:rPr lang="en-GB" sz="5400" dirty="0">
                <a:solidFill>
                  <a:srgbClr val="FFFFFF"/>
                </a:solidFill>
                <a:latin typeface="Arial" panose="020B0604020202020204" pitchFamily="34" charset="0"/>
                <a:cs typeface="Arial" panose="020B0604020202020204" pitchFamily="34" charset="0"/>
              </a:rPr>
              <a:t>Crisis, Control, and Community</a:t>
            </a:r>
          </a:p>
        </p:txBody>
      </p:sp>
      <p:sp>
        <p:nvSpPr>
          <p:cNvPr id="3" name="Subtitle 2">
            <a:extLst>
              <a:ext uri="{FF2B5EF4-FFF2-40B4-BE49-F238E27FC236}">
                <a16:creationId xmlns:a16="http://schemas.microsoft.com/office/drawing/2014/main" id="{A9CEAF98-A10C-4721-776F-16E51B789A96}"/>
              </a:ext>
            </a:extLst>
          </p:cNvPr>
          <p:cNvSpPr>
            <a:spLocks noGrp="1"/>
          </p:cNvSpPr>
          <p:nvPr>
            <p:ph type="subTitle" idx="1"/>
          </p:nvPr>
        </p:nvSpPr>
        <p:spPr>
          <a:xfrm>
            <a:off x="1524000" y="2214188"/>
            <a:ext cx="9144000" cy="492440"/>
          </a:xfrm>
        </p:spPr>
        <p:txBody>
          <a:bodyPr>
            <a:noAutofit/>
          </a:bodyPr>
          <a:lstStyle/>
          <a:p>
            <a:r>
              <a:rPr lang="en-GB" sz="1800" dirty="0">
                <a:solidFill>
                  <a:srgbClr val="FFFFFF"/>
                </a:solidFill>
                <a:latin typeface="Arial" panose="020B0604020202020204" pitchFamily="34" charset="0"/>
                <a:cs typeface="Arial" panose="020B0604020202020204" pitchFamily="34" charset="0"/>
              </a:rPr>
              <a:t>The interplay of Political Influence, Policing Priorities, and Public Engagement after the Southport Attack</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endParaRPr>
          </a:p>
        </p:txBody>
      </p:sp>
      <p:sp>
        <p:nvSpPr>
          <p:cNvPr id="1101" name="Freeform: Shape 1100">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0">
                <a:schemeClr val="accent1">
                  <a:alpha val="5000"/>
                </a:schemeClr>
              </a:gs>
              <a:gs pos="68000">
                <a:schemeClr val="accent1">
                  <a:alpha val="15000"/>
                </a:schemeClr>
              </a:gs>
            </a:gsLst>
            <a:lin ang="21594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Southport stabbings - what we know so ...">
            <a:extLst>
              <a:ext uri="{FF2B5EF4-FFF2-40B4-BE49-F238E27FC236}">
                <a16:creationId xmlns:a16="http://schemas.microsoft.com/office/drawing/2014/main" id="{6993E19D-5E65-8C4C-D623-ACC8355CDE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925" r="-1" b="11810"/>
          <a:stretch>
            <a:fillRect/>
          </a:stretch>
        </p:blipFill>
        <p:spPr bwMode="auto">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2DDE79-94B9-DF8B-3C4D-28DCA3F80FB9}"/>
              </a:ext>
            </a:extLst>
          </p:cNvPr>
          <p:cNvSpPr txBox="1"/>
          <p:nvPr/>
        </p:nvSpPr>
        <p:spPr>
          <a:xfrm>
            <a:off x="6540093" y="6488668"/>
            <a:ext cx="3536343" cy="369332"/>
          </a:xfrm>
          <a:prstGeom prst="rect">
            <a:avLst/>
          </a:prstGeom>
          <a:noFill/>
        </p:spPr>
        <p:txBody>
          <a:bodyPr wrap="square" rtlCol="0">
            <a:spAutoFit/>
          </a:bodyPr>
          <a:lstStyle/>
          <a:p>
            <a:pPr algn="ctr"/>
            <a:r>
              <a:rPr lang="en-GB" b="1" i="0" dirty="0">
                <a:solidFill>
                  <a:schemeClr val="bg1"/>
                </a:solidFill>
                <a:effectLst/>
                <a:latin typeface="Segoe Sans"/>
              </a:rPr>
              <a:t> </a:t>
            </a:r>
            <a:r>
              <a:rPr lang="en-GB" sz="1600" b="1" i="0" dirty="0">
                <a:solidFill>
                  <a:schemeClr val="bg1"/>
                </a:solidFill>
                <a:effectLst/>
                <a:latin typeface="Arial" panose="020B0604020202020204" pitchFamily="34" charset="0"/>
                <a:cs typeface="Arial" panose="020B0604020202020204" pitchFamily="34" charset="0"/>
              </a:rPr>
              <a:t>Source:</a:t>
            </a:r>
            <a:r>
              <a:rPr lang="en-GB" sz="1600" b="0" i="0" dirty="0">
                <a:solidFill>
                  <a:schemeClr val="bg1"/>
                </a:solidFill>
                <a:effectLst/>
                <a:latin typeface="Arial" panose="020B0604020202020204" pitchFamily="34" charset="0"/>
                <a:cs typeface="Arial" panose="020B0604020202020204" pitchFamily="34" charset="0"/>
              </a:rPr>
              <a:t> Culley &amp; Khalil (2024</a:t>
            </a:r>
            <a:r>
              <a:rPr lang="en-GB" b="0" i="0" dirty="0">
                <a:solidFill>
                  <a:schemeClr val="bg1"/>
                </a:solidFill>
                <a:effectLst/>
                <a:latin typeface="Segoe Sans"/>
              </a:rPr>
              <a:t>)</a:t>
            </a:r>
            <a:endParaRPr lang="en-GB" dirty="0">
              <a:solidFill>
                <a:schemeClr val="bg1"/>
              </a:solidFill>
            </a:endParaRPr>
          </a:p>
        </p:txBody>
      </p:sp>
      <p:pic>
        <p:nvPicPr>
          <p:cNvPr id="6" name="Camera 5">
            <a:extLst>
              <a:ext uri="{FF2B5EF4-FFF2-40B4-BE49-F238E27FC236}">
                <a16:creationId xmlns:a16="http://schemas.microsoft.com/office/drawing/2014/main" id="{3DF6EB5B-FB1E-3415-B6AB-B9F16B5D352C}"/>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668000" y="5334000"/>
            <a:ext cx="1441703" cy="1441703"/>
          </a:xfrm>
          <a:prstGeom prst="ellipse">
            <a:avLst/>
          </a:prstGeom>
        </p:spPr>
      </p:pic>
    </p:spTree>
    <p:extLst>
      <p:ext uri="{BB962C8B-B14F-4D97-AF65-F5344CB8AC3E}">
        <p14:creationId xmlns:p14="http://schemas.microsoft.com/office/powerpoint/2010/main" val="191507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1C7F-E213-6362-22A1-09EBC653E534}"/>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7204B506-BCB8-0A69-9F18-3FEB1EBA6816}"/>
              </a:ext>
            </a:extLst>
          </p:cNvPr>
          <p:cNvSpPr>
            <a:spLocks noGrp="1"/>
          </p:cNvSpPr>
          <p:nvPr>
            <p:ph idx="1"/>
          </p:nvPr>
        </p:nvSpPr>
        <p:spPr/>
        <p:txBody>
          <a:bodyPr>
            <a:normAutofit/>
          </a:bodyPr>
          <a:lstStyle/>
          <a:p>
            <a:endParaRPr lang="en-GB" dirty="0"/>
          </a:p>
          <a:p>
            <a:endParaRPr lang="en-GB" dirty="0"/>
          </a:p>
        </p:txBody>
      </p:sp>
      <p:graphicFrame>
        <p:nvGraphicFramePr>
          <p:cNvPr id="4" name="Diagram 3">
            <a:extLst>
              <a:ext uri="{FF2B5EF4-FFF2-40B4-BE49-F238E27FC236}">
                <a16:creationId xmlns:a16="http://schemas.microsoft.com/office/drawing/2014/main" id="{B24A68FD-1B71-16B2-D771-177971E8E6E3}"/>
              </a:ext>
            </a:extLst>
          </p:cNvPr>
          <p:cNvGraphicFramePr/>
          <p:nvPr>
            <p:extLst>
              <p:ext uri="{D42A27DB-BD31-4B8C-83A1-F6EECF244321}">
                <p14:modId xmlns:p14="http://schemas.microsoft.com/office/powerpoint/2010/main" val="2967757119"/>
              </p:ext>
            </p:extLst>
          </p:nvPr>
        </p:nvGraphicFramePr>
        <p:xfrm>
          <a:off x="998561" y="1607873"/>
          <a:ext cx="10194878" cy="488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amera 4">
            <a:extLst>
              <a:ext uri="{FF2B5EF4-FFF2-40B4-BE49-F238E27FC236}">
                <a16:creationId xmlns:a16="http://schemas.microsoft.com/office/drawing/2014/main" id="{2FE1F74D-1194-8292-6EE4-850DD28035F0}"/>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631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65B8EF27-E343-471D-9B63-500BFA153D0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81001582-C3D5-47D7-915C-A9699C30DBF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4BF76C5C-75F8-4119-8219-CBBDFF0FE05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1BD563A0-5092-49B7-9E99-55D6F06A553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1E7A5BA7-22EE-4B4D-8E32-A1B4EF52EBC0}"/>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68176EA9-C177-4F13-83FC-A81C2385489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622069" y="593725"/>
            <a:ext cx="10515600" cy="1325563"/>
          </a:xfrm>
        </p:spPr>
        <p:txBody>
          <a:bodyPr>
            <a:normAutofit fontScale="90000"/>
          </a:bodyPr>
          <a:lstStyle/>
          <a:p>
            <a:r>
              <a:rPr lang="en-GB" dirty="0">
                <a:latin typeface="Arial" panose="020B0604020202020204" pitchFamily="34" charset="0"/>
                <a:cs typeface="Arial" panose="020B0604020202020204" pitchFamily="34" charset="0"/>
              </a:rPr>
              <a:t>Context: Southport Attack and Riots</a:t>
            </a:r>
            <a:br>
              <a:rPr lang="en-GB" sz="6000" dirty="0"/>
            </a:br>
            <a:endParaRPr lang="en-GB" sz="6000" dirty="0"/>
          </a:p>
        </p:txBody>
      </p:sp>
      <p:graphicFrame>
        <p:nvGraphicFramePr>
          <p:cNvPr id="4" name="Content Placeholder 3">
            <a:extLst>
              <a:ext uri="{FF2B5EF4-FFF2-40B4-BE49-F238E27FC236}">
                <a16:creationId xmlns:a16="http://schemas.microsoft.com/office/drawing/2014/main" id="{BE4AB717-890E-E20D-B864-96B5BA643B4B}"/>
              </a:ext>
            </a:extLst>
          </p:cNvPr>
          <p:cNvGraphicFramePr>
            <a:graphicFrameLocks noGrp="1"/>
          </p:cNvGraphicFramePr>
          <p:nvPr>
            <p:ph idx="1"/>
            <p:extLst>
              <p:ext uri="{D42A27DB-BD31-4B8C-83A1-F6EECF244321}">
                <p14:modId xmlns:p14="http://schemas.microsoft.com/office/powerpoint/2010/main" val="337679497"/>
              </p:ext>
            </p:extLst>
          </p:nvPr>
        </p:nvGraphicFramePr>
        <p:xfrm>
          <a:off x="838200" y="2444009"/>
          <a:ext cx="10515600" cy="419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UploadedImage0.jpg"/>
          <p:cNvPicPr>
            <a:picLocks noChangeAspect="1"/>
          </p:cNvPicPr>
          <p:nvPr/>
        </p:nvPicPr>
        <p:blipFill>
          <a:blip r:embed="rId8"/>
          <a:stretch>
            <a:fillRect/>
          </a:stretch>
        </p:blipFill>
        <p:spPr>
          <a:xfrm>
            <a:off x="9272968" y="69004"/>
            <a:ext cx="2919032" cy="1621684"/>
          </a:xfrm>
          <a:prstGeom prst="rect">
            <a:avLst/>
          </a:prstGeom>
        </p:spPr>
      </p:pic>
      <p:sp>
        <p:nvSpPr>
          <p:cNvPr id="6" name="TextBox 5"/>
          <p:cNvSpPr txBox="1"/>
          <p:nvPr/>
        </p:nvSpPr>
        <p:spPr>
          <a:xfrm>
            <a:off x="9880277" y="1790349"/>
            <a:ext cx="2346989" cy="276999"/>
          </a:xfrm>
          <a:prstGeom prst="rect">
            <a:avLst/>
          </a:prstGeom>
          <a:noFill/>
        </p:spPr>
        <p:txBody>
          <a:bodyPr wrap="none">
            <a:spAutoFit/>
          </a:bodyPr>
          <a:lstStyle/>
          <a:p>
            <a:pPr>
              <a:defRPr sz="1200" i="1">
                <a:solidFill>
                  <a:srgbClr val="505050"/>
                </a:solidFill>
              </a:defRPr>
            </a:pPr>
            <a:r>
              <a:rPr dirty="0"/>
              <a:t>Source: Stand Up to Racism</a:t>
            </a:r>
            <a:r>
              <a:rPr lang="en-GB" dirty="0"/>
              <a:t> (</a:t>
            </a:r>
            <a:r>
              <a:rPr dirty="0"/>
              <a:t>2024</a:t>
            </a:r>
            <a:r>
              <a:rPr lang="en-GB" dirty="0"/>
              <a:t>)</a:t>
            </a:r>
            <a:endParaRPr dirty="0"/>
          </a:p>
        </p:txBody>
      </p:sp>
      <p:pic>
        <p:nvPicPr>
          <p:cNvPr id="3" name="Camera 2">
            <a:extLst>
              <a:ext uri="{FF2B5EF4-FFF2-40B4-BE49-F238E27FC236}">
                <a16:creationId xmlns:a16="http://schemas.microsoft.com/office/drawing/2014/main" id="{03437860-94D5-8188-619C-DE7B8543633C}"/>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005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081D0D5-9BD1-4569-B8EF-63575BF9CB70}"/>
                                            </p:graphicEl>
                                          </p:spTgt>
                                        </p:tgtEl>
                                        <p:attrNameLst>
                                          <p:attrName>style.visibility</p:attrName>
                                        </p:attrNameLst>
                                      </p:cBhvr>
                                      <p:to>
                                        <p:strVal val="visible"/>
                                      </p:to>
                                    </p:set>
                                    <p:animEffect transition="in" filter="fade">
                                      <p:cBhvr>
                                        <p:cTn id="7" dur="500"/>
                                        <p:tgtEl>
                                          <p:spTgt spid="4">
                                            <p:graphicEl>
                                              <a:dgm id="{C081D0D5-9BD1-4569-B8EF-63575BF9CB7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6C752D2-32AF-4313-88A0-900D4DAA2252}"/>
                                            </p:graphicEl>
                                          </p:spTgt>
                                        </p:tgtEl>
                                        <p:attrNameLst>
                                          <p:attrName>style.visibility</p:attrName>
                                        </p:attrNameLst>
                                      </p:cBhvr>
                                      <p:to>
                                        <p:strVal val="visible"/>
                                      </p:to>
                                    </p:set>
                                    <p:animEffect transition="in" filter="fade">
                                      <p:cBhvr>
                                        <p:cTn id="12" dur="500"/>
                                        <p:tgtEl>
                                          <p:spTgt spid="4">
                                            <p:graphicEl>
                                              <a:dgm id="{66C752D2-32AF-4313-88A0-900D4DAA22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C38F4C6-B98F-481C-8B9D-A2DF9587F26A}"/>
                                            </p:graphicEl>
                                          </p:spTgt>
                                        </p:tgtEl>
                                        <p:attrNameLst>
                                          <p:attrName>style.visibility</p:attrName>
                                        </p:attrNameLst>
                                      </p:cBhvr>
                                      <p:to>
                                        <p:strVal val="visible"/>
                                      </p:to>
                                    </p:set>
                                    <p:animEffect transition="in" filter="fade">
                                      <p:cBhvr>
                                        <p:cTn id="17" dur="500"/>
                                        <p:tgtEl>
                                          <p:spTgt spid="4">
                                            <p:graphicEl>
                                              <a:dgm id="{4C38F4C6-B98F-481C-8B9D-A2DF9587F26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4F6CC43E-E543-435B-A000-1BEBBB868045}"/>
                                            </p:graphicEl>
                                          </p:spTgt>
                                        </p:tgtEl>
                                        <p:attrNameLst>
                                          <p:attrName>style.visibility</p:attrName>
                                        </p:attrNameLst>
                                      </p:cBhvr>
                                      <p:to>
                                        <p:strVal val="visible"/>
                                      </p:to>
                                    </p:set>
                                    <p:animEffect transition="in" filter="fade">
                                      <p:cBhvr>
                                        <p:cTn id="22" dur="500"/>
                                        <p:tgtEl>
                                          <p:spTgt spid="4">
                                            <p:graphicEl>
                                              <a:dgm id="{4F6CC43E-E543-435B-A000-1BEBBB86804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A782420-B80C-440D-B08B-883B3F5BB12F}"/>
                                            </p:graphicEl>
                                          </p:spTgt>
                                        </p:tgtEl>
                                        <p:attrNameLst>
                                          <p:attrName>style.visibility</p:attrName>
                                        </p:attrNameLst>
                                      </p:cBhvr>
                                      <p:to>
                                        <p:strVal val="visible"/>
                                      </p:to>
                                    </p:set>
                                    <p:animEffect transition="in" filter="fade">
                                      <p:cBhvr>
                                        <p:cTn id="27" dur="500"/>
                                        <p:tgtEl>
                                          <p:spTgt spid="4">
                                            <p:graphicEl>
                                              <a:dgm id="{8A782420-B80C-440D-B08B-883B3F5BB1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A92D-2411-8175-E3F0-95D52E19C12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Policing Under Political Pressure</a:t>
            </a:r>
          </a:p>
        </p:txBody>
      </p:sp>
      <p:graphicFrame>
        <p:nvGraphicFramePr>
          <p:cNvPr id="4" name="Content Placeholder 3">
            <a:extLst>
              <a:ext uri="{FF2B5EF4-FFF2-40B4-BE49-F238E27FC236}">
                <a16:creationId xmlns:a16="http://schemas.microsoft.com/office/drawing/2014/main" id="{A7F10F20-3DEF-5362-A6AC-47589F584982}"/>
              </a:ext>
            </a:extLst>
          </p:cNvPr>
          <p:cNvGraphicFramePr>
            <a:graphicFrameLocks noGrp="1"/>
          </p:cNvGraphicFramePr>
          <p:nvPr>
            <p:ph idx="1"/>
            <p:extLst>
              <p:ext uri="{D42A27DB-BD31-4B8C-83A1-F6EECF244321}">
                <p14:modId xmlns:p14="http://schemas.microsoft.com/office/powerpoint/2010/main" val="2284424399"/>
              </p:ext>
            </p:extLst>
          </p:nvPr>
        </p:nvGraphicFramePr>
        <p:xfrm>
          <a:off x="150125" y="1690688"/>
          <a:ext cx="11203675" cy="5030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4EE496B9-DDFF-9720-5968-DF32B0A0D9EE}"/>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658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Trust, Legitimacy, and Procedural Justice</a:t>
            </a:r>
          </a:p>
        </p:txBody>
      </p:sp>
      <p:graphicFrame>
        <p:nvGraphicFramePr>
          <p:cNvPr id="14" name="Content Placeholder 13">
            <a:extLst>
              <a:ext uri="{FF2B5EF4-FFF2-40B4-BE49-F238E27FC236}">
                <a16:creationId xmlns:a16="http://schemas.microsoft.com/office/drawing/2014/main" id="{0DF04BB9-6643-DF46-EF8B-57C092A6AC49}"/>
              </a:ext>
            </a:extLst>
          </p:cNvPr>
          <p:cNvGraphicFramePr>
            <a:graphicFrameLocks noGrp="1"/>
          </p:cNvGraphicFramePr>
          <p:nvPr>
            <p:ph idx="1"/>
            <p:extLst>
              <p:ext uri="{D42A27DB-BD31-4B8C-83A1-F6EECF244321}">
                <p14:modId xmlns:p14="http://schemas.microsoft.com/office/powerpoint/2010/main" val="13369680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4AE9EF9F-0A45-D8D0-DA3B-C493103F3ADC}"/>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327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EE62AA89-130B-432B-BDAC-C6946DAB586E}"/>
                                            </p:graphicEl>
                                          </p:spTgt>
                                        </p:tgtEl>
                                        <p:attrNameLst>
                                          <p:attrName>style.visibility</p:attrName>
                                        </p:attrNameLst>
                                      </p:cBhvr>
                                      <p:to>
                                        <p:strVal val="visible"/>
                                      </p:to>
                                    </p:set>
                                    <p:animEffect transition="in" filter="fade">
                                      <p:cBhvr>
                                        <p:cTn id="7" dur="500"/>
                                        <p:tgtEl>
                                          <p:spTgt spid="14">
                                            <p:graphicEl>
                                              <a:dgm id="{EE62AA89-130B-432B-BDAC-C6946DAB58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graphicEl>
                                              <a:dgm id="{BE271ADC-F1E5-4981-8350-174C0583FD33}"/>
                                            </p:graphicEl>
                                          </p:spTgt>
                                        </p:tgtEl>
                                        <p:attrNameLst>
                                          <p:attrName>style.visibility</p:attrName>
                                        </p:attrNameLst>
                                      </p:cBhvr>
                                      <p:to>
                                        <p:strVal val="visible"/>
                                      </p:to>
                                    </p:set>
                                    <p:animEffect transition="in" filter="fade">
                                      <p:cBhvr>
                                        <p:cTn id="12" dur="500"/>
                                        <p:tgtEl>
                                          <p:spTgt spid="14">
                                            <p:graphicEl>
                                              <a:dgm id="{BE271ADC-F1E5-4981-8350-174C0583FD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graphicEl>
                                              <a:dgm id="{48580959-5898-491B-8EAD-2A06A54A528C}"/>
                                            </p:graphicEl>
                                          </p:spTgt>
                                        </p:tgtEl>
                                        <p:attrNameLst>
                                          <p:attrName>style.visibility</p:attrName>
                                        </p:attrNameLst>
                                      </p:cBhvr>
                                      <p:to>
                                        <p:strVal val="visible"/>
                                      </p:to>
                                    </p:set>
                                    <p:animEffect transition="in" filter="fade">
                                      <p:cBhvr>
                                        <p:cTn id="17" dur="500"/>
                                        <p:tgtEl>
                                          <p:spTgt spid="14">
                                            <p:graphicEl>
                                              <a:dgm id="{48580959-5898-491B-8EAD-2A06A54A52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231B-32CC-9CB7-4F02-DC8A23F8C51D}"/>
              </a:ext>
            </a:extLst>
          </p:cNvPr>
          <p:cNvSpPr>
            <a:spLocks noGrp="1"/>
          </p:cNvSpPr>
          <p:nvPr>
            <p:ph type="title"/>
          </p:nvPr>
        </p:nvSpPr>
        <p:spPr>
          <a:xfrm>
            <a:off x="838200" y="365125"/>
            <a:ext cx="10515600" cy="1325563"/>
          </a:xfrm>
        </p:spPr>
        <p:txBody>
          <a:bodyPr>
            <a:normAutofit/>
          </a:bodyPr>
          <a:lstStyle/>
          <a:p>
            <a:r>
              <a:rPr lang="en-GB" sz="4000" dirty="0">
                <a:latin typeface="Arial" panose="020B0604020202020204" pitchFamily="34" charset="0"/>
                <a:cs typeface="Arial" panose="020B0604020202020204" pitchFamily="34" charset="0"/>
              </a:rPr>
              <a:t>Digital Disruption and the Crisis of Truth </a:t>
            </a:r>
          </a:p>
        </p:txBody>
      </p:sp>
      <p:graphicFrame>
        <p:nvGraphicFramePr>
          <p:cNvPr id="4" name="Diagram 3">
            <a:extLst>
              <a:ext uri="{FF2B5EF4-FFF2-40B4-BE49-F238E27FC236}">
                <a16:creationId xmlns:a16="http://schemas.microsoft.com/office/drawing/2014/main" id="{0196A4CF-873F-FD20-C35E-B561787E2F1D}"/>
              </a:ext>
            </a:extLst>
          </p:cNvPr>
          <p:cNvGraphicFramePr/>
          <p:nvPr>
            <p:extLst>
              <p:ext uri="{D42A27DB-BD31-4B8C-83A1-F6EECF244321}">
                <p14:modId xmlns:p14="http://schemas.microsoft.com/office/powerpoint/2010/main" val="1647560191"/>
              </p:ext>
            </p:extLst>
          </p:nvPr>
        </p:nvGraphicFramePr>
        <p:xfrm>
          <a:off x="-395210" y="881149"/>
          <a:ext cx="12315660" cy="5735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FD745A44-80C2-7184-785F-0A382BC13DA7}"/>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5111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918468E1-E710-427C-9FD1-A7D659D44EA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A71F0E0E-7E10-4BF1-A96A-31DFD142925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graphicEl>
                                              <a:dgm id="{C74867DE-4E62-4009-8535-B8B900FC2F70}"/>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graphicEl>
                                              <a:dgm id="{C961E3A4-120E-4DBA-8A8A-200686DBD1C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809C4A38-DFEE-4DC2-8CDE-F6A85B987016}"/>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graphicEl>
                                              <a:dgm id="{7C1017C2-131A-40F7-8387-7FAD7CB5A3DF}"/>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graphicEl>
                                              <a:dgm id="{47D04420-8609-40AC-B384-3C2D681FF646}"/>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graphicEl>
                                              <a:dgm id="{60852DBF-51B6-4829-A8DF-6F344024AD8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15CDE-A2F7-418A-3A63-9285906CB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A6684-11AC-40F2-B4A9-481866FD5A18}"/>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Summary</a:t>
            </a:r>
          </a:p>
        </p:txBody>
      </p:sp>
      <p:graphicFrame>
        <p:nvGraphicFramePr>
          <p:cNvPr id="4" name="Content Placeholder 3">
            <a:extLst>
              <a:ext uri="{FF2B5EF4-FFF2-40B4-BE49-F238E27FC236}">
                <a16:creationId xmlns:a16="http://schemas.microsoft.com/office/drawing/2014/main" id="{454ABC76-211D-94CD-8CC9-FCC248681F6A}"/>
              </a:ext>
            </a:extLst>
          </p:cNvPr>
          <p:cNvGraphicFramePr>
            <a:graphicFrameLocks noGrp="1"/>
          </p:cNvGraphicFramePr>
          <p:nvPr>
            <p:ph idx="1"/>
            <p:extLst>
              <p:ext uri="{D42A27DB-BD31-4B8C-83A1-F6EECF244321}">
                <p14:modId xmlns:p14="http://schemas.microsoft.com/office/powerpoint/2010/main" val="1283945544"/>
              </p:ext>
            </p:extLst>
          </p:nvPr>
        </p:nvGraphicFramePr>
        <p:xfrm>
          <a:off x="838200" y="1473958"/>
          <a:ext cx="10515600" cy="5018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Camera 2">
            <a:extLst>
              <a:ext uri="{FF2B5EF4-FFF2-40B4-BE49-F238E27FC236}">
                <a16:creationId xmlns:a16="http://schemas.microsoft.com/office/drawing/2014/main" id="{77DBEB9E-28EF-9D02-329F-5352336E7FAF}"/>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434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335DD712-FF84-4E24-B593-70B63DDE03C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B3E4C081-2DB4-441D-8B0D-5D17A485BF64}"/>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graphicEl>
                                              <a:dgm id="{4C951998-27C2-4581-8FCE-D699E795969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C440B2B3-69FC-445D-B6C6-E0C52090542D}"/>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graphicEl>
                                              <a:dgm id="{CF060847-2956-4CDC-84B3-78511D5CCA49}"/>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9CFE68DD-0D32-4A92-85F0-33F58B31B088}"/>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graphicEl>
                                              <a:dgm id="{5D9CF753-F921-4797-B2BE-5210248767D7}"/>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5635ED2A-2BFA-41B3-8B1F-3F3446FCE148}"/>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graphicEl>
                                              <a:dgm id="{B325B980-9BBE-4A40-82FF-7E143A8CEA6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66010851-B214-E1B2-9C2E-B49236AAC1AE}"/>
              </a:ext>
            </a:extLst>
          </p:cNvPr>
          <p:cNvSpPr>
            <a:spLocks noGrp="1"/>
          </p:cNvSpPr>
          <p:nvPr>
            <p:ph idx="1"/>
          </p:nvPr>
        </p:nvSpPr>
        <p:spPr>
          <a:xfrm>
            <a:off x="592974" y="1512310"/>
            <a:ext cx="10722033" cy="5345690"/>
          </a:xfrm>
        </p:spPr>
        <p:txBody>
          <a:bodyPr>
            <a:normAutofit fontScale="40000" lnSpcReduction="20000"/>
          </a:bodyPr>
          <a:lstStyle/>
          <a:p>
            <a:pPr>
              <a:lnSpc>
                <a:spcPct val="107000"/>
              </a:lnSpc>
              <a:spcAft>
                <a:spcPts val="800"/>
              </a:spcAft>
            </a:pPr>
            <a:r>
              <a:rPr lang="en-GB" sz="2500" b="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Bennett, W.L. and Livingston, S., 2020.</a:t>
            </a:r>
            <a:r>
              <a:rPr lang="en-GB" sz="25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a:t>
            </a:r>
            <a:r>
              <a:rPr lang="en-GB" sz="2500" i="1"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The Disinformation Age: Politics, Technology, and Disruptive Communication in the United States</a:t>
            </a:r>
            <a:r>
              <a:rPr lang="en-GB" sz="25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Cambridge: Cambridge University Press.</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Bottoms, A. &amp; Tankebe, J. (2012). </a:t>
            </a:r>
            <a:r>
              <a:rPr lang="en-GB" sz="2500" i="1" kern="100" dirty="0">
                <a:effectLst/>
                <a:latin typeface="Arial" panose="020B0604020202020204" pitchFamily="34" charset="0"/>
                <a:ea typeface="Aptos" panose="020B0004020202020204" pitchFamily="34" charset="0"/>
                <a:cs typeface="Arial" panose="020B0604020202020204" pitchFamily="34" charset="0"/>
              </a:rPr>
              <a:t>Beyond Procedural Justice: A Dialogic Approach to Legitimacy in Criminal Justice</a:t>
            </a:r>
            <a:r>
              <a:rPr lang="en-GB" sz="2500" kern="100" dirty="0">
                <a:effectLst/>
                <a:latin typeface="Arial" panose="020B0604020202020204" pitchFamily="34" charset="0"/>
                <a:ea typeface="Aptos" panose="020B0004020202020204" pitchFamily="34" charset="0"/>
                <a:cs typeface="Arial" panose="020B0604020202020204" pitchFamily="34" charset="0"/>
              </a:rPr>
              <a:t>. Journal of Criminal Law and Criminology, 102(1), 119–170.</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Bradford, B. &amp; Jackson, J. (2010). </a:t>
            </a:r>
            <a:r>
              <a:rPr lang="en-GB" sz="2500" i="1" kern="100" dirty="0">
                <a:effectLst/>
                <a:latin typeface="Arial" panose="020B0604020202020204" pitchFamily="34" charset="0"/>
                <a:ea typeface="Aptos" panose="020B0004020202020204" pitchFamily="34" charset="0"/>
                <a:cs typeface="Arial" panose="020B0604020202020204" pitchFamily="34" charset="0"/>
              </a:rPr>
              <a:t>Cooperating with the Police: Social Control and the Reproduction of Police Legitimacy</a:t>
            </a:r>
            <a:r>
              <a:rPr lang="en-GB" sz="2500" kern="100" dirty="0">
                <a:effectLst/>
                <a:latin typeface="Arial" panose="020B0604020202020204" pitchFamily="34" charset="0"/>
                <a:ea typeface="Aptos" panose="020B0004020202020204" pitchFamily="34" charset="0"/>
                <a:cs typeface="Arial" panose="020B0604020202020204" pitchFamily="34" charset="0"/>
              </a:rPr>
              <a:t>. Policing and Society, 20(4), 371–390.</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Bradford, B. &amp; Loader, I. (2016). </a:t>
            </a:r>
            <a:r>
              <a:rPr lang="en-GB" sz="2500" i="1" kern="100" dirty="0">
                <a:effectLst/>
                <a:latin typeface="Arial" panose="020B0604020202020204" pitchFamily="34" charset="0"/>
                <a:ea typeface="Aptos" panose="020B0004020202020204" pitchFamily="34" charset="0"/>
                <a:cs typeface="Arial" panose="020B0604020202020204" pitchFamily="34" charset="0"/>
              </a:rPr>
              <a:t>Police, Crime and Order: The Case of Stop and Search</a:t>
            </a:r>
            <a:r>
              <a:rPr lang="en-GB" sz="2500" kern="100" dirty="0">
                <a:effectLst/>
                <a:latin typeface="Arial" panose="020B0604020202020204" pitchFamily="34" charset="0"/>
                <a:ea typeface="Aptos" panose="020B0004020202020204" pitchFamily="34" charset="0"/>
                <a:cs typeface="Arial" panose="020B0604020202020204" pitchFamily="34" charset="0"/>
              </a:rPr>
              <a:t>. In J. Brown (Ed.), The Future of Policing. Routledge.</a:t>
            </a:r>
          </a:p>
          <a:p>
            <a:pPr>
              <a:lnSpc>
                <a:spcPct val="107000"/>
              </a:lnSpc>
              <a:spcAft>
                <a:spcPts val="800"/>
              </a:spcAft>
            </a:pPr>
            <a:r>
              <a:rPr lang="en-GB" sz="2500" b="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Bradford, B. and Jackson, J., 2018.</a:t>
            </a:r>
            <a:r>
              <a:rPr lang="en-GB" sz="2500" i="1"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Police legitimacy among immigrants in Europe: Institutional frames and group position</a:t>
            </a:r>
            <a:r>
              <a:rPr lang="en-GB" sz="25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European Journal of Criminology, 15(5), pp.567–588. Available at: https://doi.org/10.1177/1477370817749496 [Accessed 23 July 2025].</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Cascani, D. (2024). </a:t>
            </a:r>
            <a:r>
              <a:rPr lang="en-GB" sz="2500" i="1" kern="100" dirty="0">
                <a:effectLst/>
                <a:latin typeface="Arial" panose="020B0604020202020204" pitchFamily="34" charset="0"/>
                <a:ea typeface="Aptos" panose="020B0004020202020204" pitchFamily="34" charset="0"/>
                <a:cs typeface="Arial" panose="020B0604020202020204" pitchFamily="34" charset="0"/>
              </a:rPr>
              <a:t>Violent Southport protest reveal organising tactics of the far-right</a:t>
            </a:r>
            <a:r>
              <a:rPr lang="en-GB" sz="2500" kern="100" dirty="0">
                <a:effectLst/>
                <a:latin typeface="Arial" panose="020B0604020202020204" pitchFamily="34" charset="0"/>
                <a:ea typeface="Aptos" panose="020B0004020202020204" pitchFamily="34" charset="0"/>
                <a:cs typeface="Arial" panose="020B0604020202020204" pitchFamily="34" charset="0"/>
              </a:rPr>
              <a:t>. BBC News Retrieved October 30, 2024, from. https://www.bbc.co.uk/news/articles/cl4y0453nv5o (Accessed 11th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Cooling, J. (2024) </a:t>
            </a:r>
            <a:r>
              <a:rPr lang="en-GB" sz="2500" i="1" kern="100" dirty="0">
                <a:effectLst/>
                <a:latin typeface="Arial" panose="020B0604020202020204" pitchFamily="34" charset="0"/>
                <a:ea typeface="Aptos" panose="020B0004020202020204" pitchFamily="34" charset="0"/>
                <a:cs typeface="Arial" panose="020B0604020202020204" pitchFamily="34" charset="0"/>
              </a:rPr>
              <a:t>Protest, Revolt, and Reform: Examining the Erosion of Stability in the UK</a:t>
            </a:r>
            <a:r>
              <a:rPr lang="en-GB" sz="2500" kern="100" dirty="0">
                <a:effectLst/>
                <a:latin typeface="Arial" panose="020B0604020202020204" pitchFamily="34" charset="0"/>
                <a:ea typeface="Aptos" panose="020B0004020202020204" pitchFamily="34" charset="0"/>
                <a:cs typeface="Arial" panose="020B0604020202020204" pitchFamily="34" charset="0"/>
              </a:rPr>
              <a:t>. Global Strategy Review. Available at: https://www.globalstrategyreview.com/protest-revolt-and-reform (Accessed: 19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Counter Terrorism Policing. (2025).</a:t>
            </a:r>
            <a:r>
              <a:rPr lang="en-GB" sz="2500" i="1" kern="100" dirty="0">
                <a:effectLst/>
                <a:latin typeface="Arial" panose="020B0604020202020204" pitchFamily="34" charset="0"/>
                <a:ea typeface="Aptos" panose="020B0004020202020204" pitchFamily="34" charset="0"/>
                <a:cs typeface="Arial" panose="020B0604020202020204" pitchFamily="34" charset="0"/>
              </a:rPr>
              <a:t> Prevent Learning Review: Southport Attack</a:t>
            </a:r>
            <a:r>
              <a:rPr lang="en-GB" sz="2500" kern="100" dirty="0">
                <a:effectLst/>
                <a:latin typeface="Arial" panose="020B0604020202020204" pitchFamily="34" charset="0"/>
                <a:ea typeface="Aptos" panose="020B0004020202020204" pitchFamily="34" charset="0"/>
                <a:cs typeface="Arial" panose="020B0604020202020204" pitchFamily="34" charset="0"/>
              </a:rPr>
              <a:t>. Retrieved from: </a:t>
            </a:r>
            <a:r>
              <a:rPr lang="en-GB" sz="25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http://www.counterterrorism.police.uk</a:t>
            </a:r>
            <a:r>
              <a:rPr lang="en-GB" sz="2500" kern="100" dirty="0">
                <a:solidFill>
                  <a:srgbClr val="467886"/>
                </a:solidFill>
                <a:effectLst/>
                <a:latin typeface="Arial" panose="020B0604020202020204" pitchFamily="34" charset="0"/>
                <a:ea typeface="Aptos" panose="020B0004020202020204" pitchFamily="34" charset="0"/>
                <a:cs typeface="Arial" panose="020B0604020202020204" pitchFamily="34" charset="0"/>
              </a:rPr>
              <a:t> </a:t>
            </a:r>
            <a:r>
              <a:rPr lang="en-GB" sz="2500" kern="100" dirty="0">
                <a:effectLst/>
                <a:latin typeface="Arial" panose="020B0604020202020204" pitchFamily="34" charset="0"/>
                <a:ea typeface="Aptos" panose="020B0004020202020204" pitchFamily="34" charset="0"/>
                <a:cs typeface="Arial" panose="020B0604020202020204" pitchFamily="34" charset="0"/>
              </a:rPr>
              <a:t>(Accessed 12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Counter Terrorism Policing. (2025</a:t>
            </a:r>
            <a:r>
              <a:rPr lang="en-GB" sz="2500" i="1" kern="100" dirty="0">
                <a:effectLst/>
                <a:latin typeface="Arial" panose="020B0604020202020204" pitchFamily="34" charset="0"/>
                <a:ea typeface="Aptos" panose="020B0004020202020204" pitchFamily="34" charset="0"/>
                <a:cs typeface="Arial" panose="020B0604020202020204" pitchFamily="34" charset="0"/>
              </a:rPr>
              <a:t>) Strategic Assessment 2025</a:t>
            </a:r>
            <a:r>
              <a:rPr lang="en-GB" sz="2500" kern="100" dirty="0">
                <a:effectLst/>
                <a:latin typeface="Arial" panose="020B0604020202020204" pitchFamily="34" charset="0"/>
                <a:ea typeface="Aptos" panose="020B0004020202020204" pitchFamily="34" charset="0"/>
                <a:cs typeface="Arial" panose="020B0604020202020204" pitchFamily="34" charset="0"/>
              </a:rPr>
              <a:t>. London: Counter Terrorism Policing</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Culley, J. and Khalil, H. (2024). </a:t>
            </a:r>
            <a:r>
              <a:rPr lang="en-GB" sz="2500" i="1" kern="100" dirty="0">
                <a:effectLst/>
                <a:latin typeface="Arial" panose="020B0604020202020204" pitchFamily="34" charset="0"/>
                <a:ea typeface="Aptos" panose="020B0004020202020204" pitchFamily="34" charset="0"/>
                <a:cs typeface="Arial" panose="020B0604020202020204" pitchFamily="34" charset="0"/>
              </a:rPr>
              <a:t>Southport stabbings – what we know about attack </a:t>
            </a:r>
            <a:r>
              <a:rPr lang="en-GB" sz="2500" kern="100" dirty="0">
                <a:effectLst/>
                <a:latin typeface="Arial" panose="020B0604020202020204" pitchFamily="34" charset="0"/>
                <a:ea typeface="Aptos" panose="020B0004020202020204" pitchFamily="34" charset="0"/>
                <a:cs typeface="Arial" panose="020B0604020202020204" pitchFamily="34" charset="0"/>
              </a:rPr>
              <a:t>[Photograph]. Available at: https://www.bbc.co.uk/news/articles/cy68z9dw9e7o (Accessed: 11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Dodd, V. (2024). </a:t>
            </a:r>
            <a:r>
              <a:rPr lang="en-GB" sz="2500" i="1" kern="100" dirty="0">
                <a:effectLst/>
                <a:latin typeface="Arial" panose="020B0604020202020204" pitchFamily="34" charset="0"/>
                <a:ea typeface="Aptos" panose="020B0004020202020204" pitchFamily="34" charset="0"/>
                <a:cs typeface="Arial" panose="020B0604020202020204" pitchFamily="34" charset="0"/>
              </a:rPr>
              <a:t>Rioters after Southport attack “largely racially motivated thugs</a:t>
            </a:r>
            <a:r>
              <a:rPr lang="en-GB" sz="2500" kern="100" dirty="0">
                <a:effectLst/>
                <a:latin typeface="Arial" panose="020B0604020202020204" pitchFamily="34" charset="0"/>
                <a:ea typeface="Aptos" panose="020B0004020202020204" pitchFamily="34" charset="0"/>
                <a:cs typeface="Arial" panose="020B0604020202020204" pitchFamily="34" charset="0"/>
              </a:rPr>
              <a:t>”, Met chief says. (Online) Available at: http://www.theguardian.com/uk-news/2024/sep/19/rioters-after-southport-attack-largely-racially-motivated-thugs-met-chief-says (Accessed 12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Garland, D. (2001). </a:t>
            </a:r>
            <a:r>
              <a:rPr lang="en-GB" sz="2500" i="1" kern="100" dirty="0">
                <a:effectLst/>
                <a:latin typeface="Arial" panose="020B0604020202020204" pitchFamily="34" charset="0"/>
                <a:ea typeface="Aptos" panose="020B0004020202020204" pitchFamily="34" charset="0"/>
                <a:cs typeface="Arial" panose="020B0604020202020204" pitchFamily="34" charset="0"/>
              </a:rPr>
              <a:t>The Culture of Control: Crime and Social Order in Contemporary Society</a:t>
            </a:r>
            <a:r>
              <a:rPr lang="en-GB" sz="2500" kern="100" dirty="0">
                <a:effectLst/>
                <a:latin typeface="Arial" panose="020B0604020202020204" pitchFamily="34" charset="0"/>
                <a:ea typeface="Aptos" panose="020B0004020202020204" pitchFamily="34" charset="0"/>
                <a:cs typeface="Arial" panose="020B0604020202020204" pitchFamily="34" charset="0"/>
              </a:rPr>
              <a:t>. Oxford University Press.</a:t>
            </a:r>
          </a:p>
          <a:p>
            <a:endParaRPr lang="en-GB" dirty="0"/>
          </a:p>
        </p:txBody>
      </p:sp>
      <p:pic>
        <p:nvPicPr>
          <p:cNvPr id="3" name="Camera 2">
            <a:extLst>
              <a:ext uri="{FF2B5EF4-FFF2-40B4-BE49-F238E27FC236}">
                <a16:creationId xmlns:a16="http://schemas.microsoft.com/office/drawing/2014/main" id="{4AC3C440-A5CA-97B2-6922-12F11B665E76}"/>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181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924B88A5-D053-E311-0284-CF1776032C01}"/>
              </a:ext>
            </a:extLst>
          </p:cNvPr>
          <p:cNvSpPr>
            <a:spLocks noGrp="1"/>
          </p:cNvSpPr>
          <p:nvPr>
            <p:ph idx="1"/>
          </p:nvPr>
        </p:nvSpPr>
        <p:spPr>
          <a:xfrm>
            <a:off x="838200" y="1463040"/>
            <a:ext cx="10515600" cy="4813676"/>
          </a:xfrm>
        </p:spPr>
        <p:txBody>
          <a:bodyPr>
            <a:normAutofit fontScale="40000" lnSpcReduction="20000"/>
          </a:bodyPr>
          <a:lstStyle/>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His Majesty’s Inspectorate of Constabulary and Fire &amp; Rescue Services (HMICFRS). (2024).</a:t>
            </a:r>
            <a:r>
              <a:rPr lang="en-GB" sz="2500" i="1" kern="100" dirty="0">
                <a:effectLst/>
                <a:latin typeface="Arial" panose="020B0604020202020204" pitchFamily="34" charset="0"/>
                <a:ea typeface="Aptos" panose="020B0004020202020204" pitchFamily="34" charset="0"/>
                <a:cs typeface="Arial" panose="020B0604020202020204" pitchFamily="34" charset="0"/>
              </a:rPr>
              <a:t> Impartiality and Operational Independence: An Inspection of the Relationship between Police Forces and Elected Officials</a:t>
            </a:r>
            <a:r>
              <a:rPr lang="en-GB" sz="2500" kern="100" dirty="0">
                <a:effectLst/>
                <a:latin typeface="Arial" panose="020B0604020202020204" pitchFamily="34" charset="0"/>
                <a:ea typeface="Aptos" panose="020B0004020202020204" pitchFamily="34" charset="0"/>
                <a:cs typeface="Arial" panose="020B0604020202020204" pitchFamily="34" charset="0"/>
              </a:rPr>
              <a:t>. London: HMICFRS.</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Home Office. (2025).</a:t>
            </a:r>
            <a:r>
              <a:rPr lang="en-GB" sz="2500" i="1" kern="100" dirty="0">
                <a:effectLst/>
                <a:latin typeface="Arial" panose="020B0604020202020204" pitchFamily="34" charset="0"/>
                <a:ea typeface="Aptos" panose="020B0004020202020204" pitchFamily="34" charset="0"/>
                <a:cs typeface="Arial" panose="020B0604020202020204" pitchFamily="34" charset="0"/>
              </a:rPr>
              <a:t> Inquiry into the Southport Attack Begins Today</a:t>
            </a:r>
            <a:r>
              <a:rPr lang="en-GB" sz="2500" kern="100" dirty="0">
                <a:effectLst/>
                <a:latin typeface="Arial" panose="020B0604020202020204" pitchFamily="34" charset="0"/>
                <a:ea typeface="Aptos" panose="020B0004020202020204" pitchFamily="34" charset="0"/>
                <a:cs typeface="Arial" panose="020B0604020202020204" pitchFamily="34" charset="0"/>
              </a:rPr>
              <a:t>. Retrieved from: http://www.gov.uk/government/news/inquiry-into-the-southport-attack-begins-today (Accessed: 12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Home Office. (2025).</a:t>
            </a:r>
            <a:r>
              <a:rPr lang="en-GB" sz="2500" i="1" kern="100" dirty="0">
                <a:effectLst/>
                <a:latin typeface="Arial" panose="020B0604020202020204" pitchFamily="34" charset="0"/>
                <a:ea typeface="Aptos" panose="020B0004020202020204" pitchFamily="34" charset="0"/>
                <a:cs typeface="Arial" panose="020B0604020202020204" pitchFamily="34" charset="0"/>
              </a:rPr>
              <a:t> Post-Incident Review: Southport Attack and Policing Communication Strategies.</a:t>
            </a:r>
            <a:r>
              <a:rPr lang="en-GB" sz="2500" kern="100" dirty="0">
                <a:effectLst/>
                <a:latin typeface="Arial" panose="020B0604020202020204" pitchFamily="34" charset="0"/>
                <a:ea typeface="Aptos" panose="020B0004020202020204" pitchFamily="34" charset="0"/>
                <a:cs typeface="Arial" panose="020B0604020202020204" pitchFamily="34" charset="0"/>
              </a:rPr>
              <a:t> London: HMSO.</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Home Office. (2025). </a:t>
            </a:r>
            <a:r>
              <a:rPr lang="en-GB" sz="2500" i="1" kern="100" dirty="0">
                <a:effectLst/>
                <a:latin typeface="Arial" panose="020B0604020202020204" pitchFamily="34" charset="0"/>
                <a:ea typeface="Aptos" panose="020B0004020202020204" pitchFamily="34" charset="0"/>
                <a:cs typeface="Arial" panose="020B0604020202020204" pitchFamily="34" charset="0"/>
              </a:rPr>
              <a:t>Prevent Learning Review: Axel </a:t>
            </a:r>
            <a:r>
              <a:rPr lang="en-GB" sz="2500" i="1" kern="100" dirty="0" err="1">
                <a:effectLst/>
                <a:latin typeface="Arial" panose="020B0604020202020204" pitchFamily="34" charset="0"/>
                <a:ea typeface="Aptos" panose="020B0004020202020204" pitchFamily="34" charset="0"/>
                <a:cs typeface="Arial" panose="020B0604020202020204" pitchFamily="34" charset="0"/>
              </a:rPr>
              <a:t>Muganwa</a:t>
            </a:r>
            <a:r>
              <a:rPr lang="en-GB" sz="2500" i="1" kern="100" dirty="0">
                <a:effectLst/>
                <a:latin typeface="Arial" panose="020B0604020202020204" pitchFamily="34" charset="0"/>
                <a:ea typeface="Aptos" panose="020B0004020202020204" pitchFamily="34" charset="0"/>
                <a:cs typeface="Arial" panose="020B0604020202020204" pitchFamily="34" charset="0"/>
              </a:rPr>
              <a:t> Rudakubana</a:t>
            </a:r>
            <a:r>
              <a:rPr lang="en-GB" sz="2500" kern="100" dirty="0">
                <a:effectLst/>
                <a:latin typeface="Arial" panose="020B0604020202020204" pitchFamily="34" charset="0"/>
                <a:ea typeface="Aptos" panose="020B0004020202020204" pitchFamily="34" charset="0"/>
                <a:cs typeface="Arial" panose="020B0604020202020204" pitchFamily="34" charset="0"/>
              </a:rPr>
              <a:t>. London: Homeland Security Group, Counter Terrorism Policing HQ. Available at: https://www.gov.uk/government/publications/prevent-learning-review-southport-attack (Accessed: 11 July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House of Commons Home Affairs Committee. (2025). </a:t>
            </a:r>
            <a:r>
              <a:rPr lang="en-GB" sz="2500" i="1" kern="100" dirty="0">
                <a:effectLst/>
                <a:latin typeface="Arial" panose="020B0604020202020204" pitchFamily="34" charset="0"/>
                <a:ea typeface="Aptos" panose="020B0004020202020204" pitchFamily="34" charset="0"/>
                <a:cs typeface="Arial" panose="020B0604020202020204" pitchFamily="34" charset="0"/>
              </a:rPr>
              <a:t>Policing the Riots</a:t>
            </a:r>
            <a:r>
              <a:rPr lang="en-GB" sz="2500" kern="100" dirty="0">
                <a:effectLst/>
                <a:latin typeface="Arial" panose="020B0604020202020204" pitchFamily="34" charset="0"/>
                <a:ea typeface="Aptos" panose="020B0004020202020204" pitchFamily="34" charset="0"/>
                <a:cs typeface="Arial" panose="020B0604020202020204" pitchFamily="34" charset="0"/>
              </a:rPr>
              <a:t>: Lessons from Southport. HC 1346.</a:t>
            </a:r>
          </a:p>
          <a:p>
            <a:pPr>
              <a:lnSpc>
                <a:spcPct val="107000"/>
              </a:lnSpc>
              <a:spcAft>
                <a:spcPts val="800"/>
              </a:spcAft>
            </a:pPr>
            <a:r>
              <a:rPr lang="en-GB" sz="2500" b="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Khan, S., 2024.</a:t>
            </a:r>
            <a:r>
              <a:rPr lang="en-GB" sz="25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a:t>
            </a:r>
            <a:r>
              <a:rPr lang="en-GB" sz="2500" i="1"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The Khan Review: Threats to Social Cohesion and Democratic Resilience</a:t>
            </a:r>
            <a:r>
              <a:rPr lang="en-GB" sz="25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London: HM Government. Available at: https://commonslibrary.parliament.uk/research-briefings/cbp-10014/ [Accessed 23 July 2025].</a:t>
            </a:r>
            <a:endParaRPr lang="en-GB" sz="25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Innes, M. (2006). </a:t>
            </a:r>
            <a:r>
              <a:rPr lang="en-GB" sz="2500" i="1" kern="100" dirty="0">
                <a:effectLst/>
                <a:latin typeface="Arial" panose="020B0604020202020204" pitchFamily="34" charset="0"/>
                <a:ea typeface="Aptos" panose="020B0004020202020204" pitchFamily="34" charset="0"/>
                <a:cs typeface="Arial" panose="020B0604020202020204" pitchFamily="34" charset="0"/>
              </a:rPr>
              <a:t>Policing Uncertainty: Countering Terror through Community Intelligence and Democratic Policing</a:t>
            </a:r>
            <a:r>
              <a:rPr lang="en-GB" sz="2500" kern="100" dirty="0">
                <a:effectLst/>
                <a:latin typeface="Arial" panose="020B0604020202020204" pitchFamily="34" charset="0"/>
                <a:ea typeface="Aptos" panose="020B0004020202020204" pitchFamily="34" charset="0"/>
                <a:cs typeface="Arial" panose="020B0604020202020204" pitchFamily="34" charset="0"/>
              </a:rPr>
              <a:t>. The ANNALS of the American Academy of Political and Social Science, 605(1), 222–241.</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Innes, M., Roberts, C., &amp; </a:t>
            </a:r>
            <a:r>
              <a:rPr lang="en-GB" sz="2500" kern="100" dirty="0" err="1">
                <a:effectLst/>
                <a:latin typeface="Arial" panose="020B0604020202020204" pitchFamily="34" charset="0"/>
                <a:ea typeface="Aptos" panose="020B0004020202020204" pitchFamily="34" charset="0"/>
                <a:cs typeface="Arial" panose="020B0604020202020204" pitchFamily="34" charset="0"/>
              </a:rPr>
              <a:t>Preece</a:t>
            </a:r>
            <a:r>
              <a:rPr lang="en-GB" sz="2500" kern="100" dirty="0">
                <a:effectLst/>
                <a:latin typeface="Arial" panose="020B0604020202020204" pitchFamily="34" charset="0"/>
                <a:ea typeface="Aptos" panose="020B0004020202020204" pitchFamily="34" charset="0"/>
                <a:cs typeface="Arial" panose="020B0604020202020204" pitchFamily="34" charset="0"/>
              </a:rPr>
              <a:t>, A. (2011). </a:t>
            </a:r>
            <a:r>
              <a:rPr lang="en-GB" sz="2500" i="1" kern="100" dirty="0">
                <a:effectLst/>
                <a:latin typeface="Arial" panose="020B0604020202020204" pitchFamily="34" charset="0"/>
                <a:ea typeface="Aptos" panose="020B0004020202020204" pitchFamily="34" charset="0"/>
                <a:cs typeface="Arial" panose="020B0604020202020204" pitchFamily="34" charset="0"/>
              </a:rPr>
              <a:t>Ten R’s of Social Reaction</a:t>
            </a:r>
            <a:r>
              <a:rPr lang="en-GB" sz="2500" kern="100" dirty="0">
                <a:effectLst/>
                <a:latin typeface="Arial" panose="020B0604020202020204" pitchFamily="34" charset="0"/>
                <a:ea typeface="Aptos" panose="020B0004020202020204" pitchFamily="34" charset="0"/>
                <a:cs typeface="Arial" panose="020B0604020202020204" pitchFamily="34" charset="0"/>
              </a:rPr>
              <a:t>. Cardiff University.</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Jones, T. (2025). </a:t>
            </a:r>
            <a:r>
              <a:rPr lang="en-GB" sz="2500" i="1" kern="100" dirty="0">
                <a:effectLst/>
                <a:latin typeface="Arial" panose="020B0604020202020204" pitchFamily="34" charset="0"/>
                <a:ea typeface="Aptos" panose="020B0004020202020204" pitchFamily="34" charset="0"/>
                <a:cs typeface="Arial" panose="020B0604020202020204" pitchFamily="34" charset="0"/>
              </a:rPr>
              <a:t>Zero Tolerance and the Politics of Public Order</a:t>
            </a:r>
            <a:r>
              <a:rPr lang="en-GB" sz="2500" kern="100" dirty="0">
                <a:effectLst/>
                <a:latin typeface="Arial" panose="020B0604020202020204" pitchFamily="34" charset="0"/>
                <a:ea typeface="Aptos" panose="020B0004020202020204" pitchFamily="34" charset="0"/>
                <a:cs typeface="Arial" panose="020B0604020202020204" pitchFamily="34" charset="0"/>
              </a:rPr>
              <a:t>. British Journal of Criminology, 65(2), pp. 201–219.</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Jones, T., Newburn, T., &amp; </a:t>
            </a:r>
            <a:r>
              <a:rPr lang="en-GB" sz="2500" kern="100" dirty="0" err="1">
                <a:effectLst/>
                <a:latin typeface="Arial" panose="020B0604020202020204" pitchFamily="34" charset="0"/>
                <a:ea typeface="Aptos" panose="020B0004020202020204" pitchFamily="34" charset="0"/>
                <a:cs typeface="Arial" panose="020B0604020202020204" pitchFamily="34" charset="0"/>
              </a:rPr>
              <a:t>Peay</a:t>
            </a:r>
            <a:r>
              <a:rPr lang="en-GB" sz="2500" kern="100" dirty="0">
                <a:effectLst/>
                <a:latin typeface="Arial" panose="020B0604020202020204" pitchFamily="34" charset="0"/>
                <a:ea typeface="Aptos" panose="020B0004020202020204" pitchFamily="34" charset="0"/>
                <a:cs typeface="Arial" panose="020B0604020202020204" pitchFamily="34" charset="0"/>
              </a:rPr>
              <a:t>, J. (2022). </a:t>
            </a:r>
            <a:r>
              <a:rPr lang="en-GB" sz="2500" i="1" kern="100" dirty="0">
                <a:effectLst/>
                <a:latin typeface="Arial" panose="020B0604020202020204" pitchFamily="34" charset="0"/>
                <a:ea typeface="Aptos" panose="020B0004020202020204" pitchFamily="34" charset="0"/>
                <a:cs typeface="Arial" panose="020B0604020202020204" pitchFamily="34" charset="0"/>
              </a:rPr>
              <a:t>Politics, policing and crime</a:t>
            </a:r>
            <a:r>
              <a:rPr lang="en-GB" sz="2500" kern="100" dirty="0">
                <a:effectLst/>
                <a:latin typeface="Arial" panose="020B0604020202020204" pitchFamily="34" charset="0"/>
                <a:ea typeface="Aptos" panose="020B0004020202020204" pitchFamily="34" charset="0"/>
                <a:cs typeface="Arial" panose="020B0604020202020204" pitchFamily="34" charset="0"/>
              </a:rPr>
              <a:t>. Oxford University Press.</a:t>
            </a:r>
          </a:p>
          <a:p>
            <a:pPr>
              <a:lnSpc>
                <a:spcPct val="107000"/>
              </a:lnSpc>
              <a:spcAft>
                <a:spcPts val="800"/>
              </a:spcAft>
            </a:pPr>
            <a:r>
              <a:rPr lang="en-GB" sz="2500" kern="100" dirty="0">
                <a:effectLst/>
                <a:latin typeface="Arial" panose="020B0604020202020204" pitchFamily="34" charset="0"/>
                <a:ea typeface="Aptos" panose="020B0004020202020204" pitchFamily="34" charset="0"/>
                <a:cs typeface="Arial" panose="020B0604020202020204" pitchFamily="34" charset="0"/>
              </a:rPr>
              <a:t>Lister, S. &amp; Rowe, M. (2015). </a:t>
            </a:r>
            <a:r>
              <a:rPr lang="en-GB" sz="2500" i="1" kern="100" dirty="0">
                <a:effectLst/>
                <a:latin typeface="Arial" panose="020B0604020202020204" pitchFamily="34" charset="0"/>
                <a:ea typeface="Aptos" panose="020B0004020202020204" pitchFamily="34" charset="0"/>
                <a:cs typeface="Arial" panose="020B0604020202020204" pitchFamily="34" charset="0"/>
              </a:rPr>
              <a:t>Electing Police and Crime Commissioners in England and Wales: Prospecting for Democratic Policing</a:t>
            </a:r>
            <a:r>
              <a:rPr lang="en-GB" sz="2500" kern="100" dirty="0">
                <a:effectLst/>
                <a:latin typeface="Arial" panose="020B0604020202020204" pitchFamily="34" charset="0"/>
                <a:ea typeface="Aptos" panose="020B0004020202020204" pitchFamily="34" charset="0"/>
                <a:cs typeface="Arial" panose="020B0604020202020204" pitchFamily="34" charset="0"/>
              </a:rPr>
              <a:t>. Policing and Society, 25(4), pp. 358–377.</a:t>
            </a:r>
          </a:p>
          <a:p>
            <a:endParaRPr lang="en-GB" dirty="0"/>
          </a:p>
        </p:txBody>
      </p:sp>
      <p:pic>
        <p:nvPicPr>
          <p:cNvPr id="3" name="Camera 2">
            <a:extLst>
              <a:ext uri="{FF2B5EF4-FFF2-40B4-BE49-F238E27FC236}">
                <a16:creationId xmlns:a16="http://schemas.microsoft.com/office/drawing/2014/main" id="{285EBBBA-27C7-126D-8BD4-F36DA32EE7D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5247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7EFA7E4E-A0C9-377D-3A13-564B5C6E9702}"/>
              </a:ext>
            </a:extLst>
          </p:cNvPr>
          <p:cNvSpPr>
            <a:spLocks noGrp="1"/>
          </p:cNvSpPr>
          <p:nvPr>
            <p:ph idx="1"/>
          </p:nvPr>
        </p:nvSpPr>
        <p:spPr>
          <a:xfrm>
            <a:off x="838200" y="1429789"/>
            <a:ext cx="10515600" cy="5345916"/>
          </a:xfrm>
        </p:spPr>
        <p:txBody>
          <a:bodyPr>
            <a:normAutofit fontScale="62500" lnSpcReduction="20000"/>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Lister, S. &amp; Rowe, M. (2020). </a:t>
            </a:r>
            <a:r>
              <a:rPr lang="en-GB" sz="1800" i="1" kern="100" dirty="0">
                <a:effectLst/>
                <a:latin typeface="Arial" panose="020B0604020202020204" pitchFamily="34" charset="0"/>
                <a:ea typeface="Aptos" panose="020B0004020202020204" pitchFamily="34" charset="0"/>
                <a:cs typeface="Arial" panose="020B0604020202020204" pitchFamily="34" charset="0"/>
              </a:rPr>
              <a:t>Policing and Public Management: Governance</a:t>
            </a:r>
            <a:r>
              <a:rPr lang="en-GB" sz="1800" kern="100" dirty="0">
                <a:effectLst/>
                <a:latin typeface="Arial" panose="020B0604020202020204" pitchFamily="34" charset="0"/>
                <a:ea typeface="Aptos" panose="020B0004020202020204" pitchFamily="34" charset="0"/>
                <a:cs typeface="Arial" panose="020B0604020202020204" pitchFamily="34" charset="0"/>
              </a:rPr>
              <a:t>, Vested Interests and Accountability. Routledge.</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Loader, I. (2021). </a:t>
            </a:r>
            <a:r>
              <a:rPr lang="en-GB" sz="1800" i="1" kern="100" dirty="0">
                <a:effectLst/>
                <a:latin typeface="Arial" panose="020B0604020202020204" pitchFamily="34" charset="0"/>
                <a:ea typeface="Aptos" panose="020B0004020202020204" pitchFamily="34" charset="0"/>
                <a:cs typeface="Arial" panose="020B0604020202020204" pitchFamily="34" charset="0"/>
              </a:rPr>
              <a:t>Policing, Recognition and Belonging</a:t>
            </a:r>
            <a:r>
              <a:rPr lang="en-GB" sz="1800" kern="100" dirty="0">
                <a:effectLst/>
                <a:latin typeface="Arial" panose="020B0604020202020204" pitchFamily="34" charset="0"/>
                <a:ea typeface="Aptos" panose="020B0004020202020204" pitchFamily="34" charset="0"/>
                <a:cs typeface="Arial" panose="020B0604020202020204" pitchFamily="34" charset="0"/>
              </a:rPr>
              <a:t>. Oxford: Oxford University Press.</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Loader, I. (2021</a:t>
            </a:r>
            <a:r>
              <a:rPr lang="en-GB" sz="1800" i="1" kern="100" dirty="0">
                <a:effectLst/>
                <a:latin typeface="Arial" panose="020B0604020202020204" pitchFamily="34" charset="0"/>
                <a:ea typeface="Aptos" panose="020B0004020202020204" pitchFamily="34" charset="0"/>
                <a:cs typeface="Arial" panose="020B0604020202020204" pitchFamily="34" charset="0"/>
              </a:rPr>
              <a:t>). Policing, Recognition and the Ethics of Security</a:t>
            </a:r>
            <a:r>
              <a:rPr lang="en-GB" sz="1800" kern="100" dirty="0">
                <a:effectLst/>
                <a:latin typeface="Arial" panose="020B0604020202020204" pitchFamily="34" charset="0"/>
                <a:ea typeface="Aptos" panose="020B0004020202020204" pitchFamily="34" charset="0"/>
                <a:cs typeface="Arial" panose="020B0604020202020204" pitchFamily="34" charset="0"/>
              </a:rPr>
              <a:t>. In J. Brown (Ed.), The Future of Policing. Routledge.</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Loader, I. &amp; Mulcahy, A. (2003).</a:t>
            </a:r>
            <a:r>
              <a:rPr lang="en-GB" sz="1800" i="1" kern="100" dirty="0">
                <a:effectLst/>
                <a:latin typeface="Arial" panose="020B0604020202020204" pitchFamily="34" charset="0"/>
                <a:ea typeface="Aptos" panose="020B0004020202020204" pitchFamily="34" charset="0"/>
                <a:cs typeface="Arial" panose="020B0604020202020204" pitchFamily="34" charset="0"/>
              </a:rPr>
              <a:t> Policing and the Condition of England</a:t>
            </a:r>
            <a:r>
              <a:rPr lang="en-GB" sz="1800" kern="100" dirty="0">
                <a:effectLst/>
                <a:latin typeface="Arial" panose="020B0604020202020204" pitchFamily="34" charset="0"/>
                <a:ea typeface="Aptos" panose="020B0004020202020204" pitchFamily="34" charset="0"/>
                <a:cs typeface="Arial" panose="020B0604020202020204" pitchFamily="34" charset="0"/>
              </a:rPr>
              <a:t>: Memory, Politics and Culture. Oxford University Press.</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Lopes Buarque, D. (2025). </a:t>
            </a:r>
            <a:r>
              <a:rPr lang="en-GB" sz="1800" i="1" kern="100" dirty="0">
                <a:effectLst/>
                <a:latin typeface="Arial" panose="020B0604020202020204" pitchFamily="34" charset="0"/>
                <a:ea typeface="Aptos" panose="020B0004020202020204" pitchFamily="34" charset="0"/>
                <a:cs typeface="Arial" panose="020B0604020202020204" pitchFamily="34" charset="0"/>
              </a:rPr>
              <a:t>AI generated misinformation and far-right digital propaganda</a:t>
            </a:r>
            <a:r>
              <a:rPr lang="en-GB" sz="1800" kern="100" dirty="0">
                <a:effectLst/>
                <a:latin typeface="Arial" panose="020B0604020202020204" pitchFamily="34" charset="0"/>
                <a:ea typeface="Aptos" panose="020B0004020202020204" pitchFamily="34" charset="0"/>
                <a:cs typeface="Arial" panose="020B0604020202020204" pitchFamily="34" charset="0"/>
              </a:rPr>
              <a:t>. Journal of Digital Politics and Society, 12(3), 45–61.</a:t>
            </a: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Arial" panose="020B0604020202020204" pitchFamily="34" charset="0"/>
              </a:rPr>
              <a:t>Mawby</a:t>
            </a:r>
            <a:r>
              <a:rPr lang="en-GB" sz="1800" kern="100" dirty="0">
                <a:effectLst/>
                <a:latin typeface="Arial" panose="020B0604020202020204" pitchFamily="34" charset="0"/>
                <a:ea typeface="Aptos" panose="020B0004020202020204" pitchFamily="34" charset="0"/>
                <a:cs typeface="Arial" panose="020B0604020202020204" pitchFamily="34" charset="0"/>
              </a:rPr>
              <a:t>, R.C. (2011). </a:t>
            </a:r>
            <a:r>
              <a:rPr lang="en-GB" sz="1800" i="1" kern="100" dirty="0">
                <a:effectLst/>
                <a:latin typeface="Arial" panose="020B0604020202020204" pitchFamily="34" charset="0"/>
                <a:ea typeface="Aptos" panose="020B0004020202020204" pitchFamily="34" charset="0"/>
                <a:cs typeface="Arial" panose="020B0604020202020204" pitchFamily="34" charset="0"/>
              </a:rPr>
              <a:t>Police Corporate Communications, Crime Reporting and the shaping of Policing News</a:t>
            </a:r>
            <a:r>
              <a:rPr lang="en-GB" sz="1800" kern="100" dirty="0">
                <a:effectLst/>
                <a:latin typeface="Arial" panose="020B0604020202020204" pitchFamily="34" charset="0"/>
                <a:ea typeface="Aptos" panose="020B0004020202020204" pitchFamily="34" charset="0"/>
                <a:cs typeface="Arial" panose="020B0604020202020204" pitchFamily="34" charset="0"/>
              </a:rPr>
              <a:t>. Policing and Society, 20(1), 124–139.</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Middleton, K. (2025). </a:t>
            </a:r>
            <a:r>
              <a:rPr lang="en-GB" sz="1800" i="1" kern="100" dirty="0">
                <a:effectLst/>
                <a:latin typeface="Arial" panose="020B0604020202020204" pitchFamily="34" charset="0"/>
                <a:ea typeface="Aptos" panose="020B0004020202020204" pitchFamily="34" charset="0"/>
                <a:cs typeface="Arial" panose="020B0604020202020204" pitchFamily="34" charset="0"/>
              </a:rPr>
              <a:t>Social Media, Misinformation and Harmful Algorithms</a:t>
            </a:r>
            <a:r>
              <a:rPr lang="en-GB" sz="1800" kern="100" dirty="0">
                <a:effectLst/>
                <a:latin typeface="Arial" panose="020B0604020202020204" pitchFamily="34" charset="0"/>
                <a:ea typeface="Aptos" panose="020B0004020202020204" pitchFamily="34" charset="0"/>
                <a:cs typeface="Arial" panose="020B0604020202020204" pitchFamily="34" charset="0"/>
              </a:rPr>
              <a:t>. UK Parliament Science and Technology Committee.</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Merseyside Police (2025). </a:t>
            </a:r>
            <a:r>
              <a:rPr lang="en-GB" sz="1800" i="1" kern="100" dirty="0">
                <a:effectLst/>
                <a:latin typeface="Arial" panose="020B0604020202020204" pitchFamily="34" charset="0"/>
                <a:ea typeface="Aptos" panose="020B0004020202020204" pitchFamily="34" charset="0"/>
                <a:cs typeface="Arial" panose="020B0604020202020204" pitchFamily="34" charset="0"/>
              </a:rPr>
              <a:t>Independent Review of Policing in Southport; Early findings</a:t>
            </a:r>
            <a:r>
              <a:rPr lang="en-GB" sz="1800" kern="100" dirty="0">
                <a:effectLst/>
                <a:latin typeface="Arial" panose="020B0604020202020204" pitchFamily="34" charset="0"/>
                <a:ea typeface="Aptos" panose="020B0004020202020204" pitchFamily="34" charset="0"/>
                <a:cs typeface="Arial" panose="020B0604020202020204" pitchFamily="34" charset="0"/>
              </a:rPr>
              <a:t>. Unpublished internal document. </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Merseyside Police (2025). </a:t>
            </a:r>
            <a:r>
              <a:rPr lang="en-GB" sz="1800" i="1" kern="100" dirty="0">
                <a:effectLst/>
                <a:latin typeface="Arial" panose="020B0604020202020204" pitchFamily="34" charset="0"/>
                <a:ea typeface="Aptos" panose="020B0004020202020204" pitchFamily="34" charset="0"/>
                <a:cs typeface="Arial" panose="020B0604020202020204" pitchFamily="34" charset="0"/>
              </a:rPr>
              <a:t>Support Southport community groups receive funding boost from the Proceeds of Crime</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https://www.merseyside.police.uk/news/merseyside/news/2025/february-2025/support-southport-community-groups-receive-funding-boost-from-the-proceeds-of-crime/</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19</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800" kern="100" dirty="0">
                <a:effectLst/>
                <a:latin typeface="Arial" panose="020B0604020202020204" pitchFamily="34" charset="0"/>
                <a:ea typeface="Aptos" panose="020B0004020202020204" pitchFamily="34" charset="0"/>
                <a:cs typeface="Arial" panose="020B0604020202020204" pitchFamily="34" charset="0"/>
              </a:rPr>
              <a:t> July 2025)</a:t>
            </a:r>
          </a:p>
          <a:p>
            <a:pPr>
              <a:lnSpc>
                <a:spcPct val="107000"/>
              </a:lnSpc>
              <a:spcAft>
                <a:spcPts val="800"/>
              </a:spcAft>
            </a:pPr>
            <a:r>
              <a:rPr lang="en-GB" sz="1800" b="1"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Mohamed, E., 2024.</a:t>
            </a:r>
            <a:r>
              <a:rPr lang="en-GB" sz="18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a:t>
            </a:r>
            <a:r>
              <a:rPr lang="en-GB" sz="1800" i="1"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Southport stabbing: What led to the spread of disinformation?</a:t>
            </a:r>
            <a:r>
              <a:rPr lang="en-GB" sz="1800" kern="100" dirty="0">
                <a:solidFill>
                  <a:srgbClr val="424242"/>
                </a:solidFill>
                <a:effectLst/>
                <a:latin typeface="Arial" panose="020B0604020202020204" pitchFamily="34" charset="0"/>
                <a:ea typeface="Aptos" panose="020B0004020202020204" pitchFamily="34" charset="0"/>
                <a:cs typeface="Arial" panose="020B0604020202020204" pitchFamily="34" charset="0"/>
              </a:rPr>
              <a:t> Al Jazeera, 2 August. Available at: https://www.aljazeera.com/news/2024/8/2/southport-stabbing-what-led-to-the-spread-of-disinformation [Accessed 23 July 2025].</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Myhill, A. (2012).</a:t>
            </a:r>
            <a:r>
              <a:rPr lang="en-GB" sz="1800" i="1" kern="100" dirty="0">
                <a:effectLst/>
                <a:latin typeface="Arial" panose="020B0604020202020204" pitchFamily="34" charset="0"/>
                <a:ea typeface="Aptos" panose="020B0004020202020204" pitchFamily="34" charset="0"/>
                <a:cs typeface="Arial" panose="020B0604020202020204" pitchFamily="34" charset="0"/>
              </a:rPr>
              <a:t> Community Engagement in Policing</a:t>
            </a:r>
            <a:r>
              <a:rPr lang="en-GB" sz="1800" kern="100" dirty="0">
                <a:effectLst/>
                <a:latin typeface="Arial" panose="020B0604020202020204" pitchFamily="34" charset="0"/>
                <a:ea typeface="Aptos" panose="020B0004020202020204" pitchFamily="34" charset="0"/>
                <a:cs typeface="Arial" panose="020B0604020202020204" pitchFamily="34" charset="0"/>
              </a:rPr>
              <a:t>. HMIC.</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Newburn, T. (2024</a:t>
            </a:r>
            <a:r>
              <a:rPr lang="en-GB" sz="1800" i="1" kern="100" dirty="0">
                <a:effectLst/>
                <a:latin typeface="Arial" panose="020B0604020202020204" pitchFamily="34" charset="0"/>
                <a:ea typeface="Aptos" panose="020B0004020202020204" pitchFamily="34" charset="0"/>
                <a:cs typeface="Arial" panose="020B0604020202020204" pitchFamily="34" charset="0"/>
              </a:rPr>
              <a:t>). Reading the 2024 riots</a:t>
            </a:r>
            <a:r>
              <a:rPr lang="en-GB" sz="1800" kern="100" dirty="0">
                <a:effectLst/>
                <a:latin typeface="Arial" panose="020B0604020202020204" pitchFamily="34" charset="0"/>
                <a:ea typeface="Aptos" panose="020B0004020202020204" pitchFamily="34" charset="0"/>
                <a:cs typeface="Arial" panose="020B0604020202020204" pitchFamily="34" charset="0"/>
              </a:rPr>
              <a:t>. London School of Economics Retrieved October 28, 2024, from. https://blogs.lse.ac.uk/politicsandpolicy/reading-the-2024-riots/ (Accessed: 11th July 2025).</a:t>
            </a:r>
          </a:p>
          <a:p>
            <a:endParaRPr lang="en-GB" dirty="0"/>
          </a:p>
        </p:txBody>
      </p:sp>
      <p:pic>
        <p:nvPicPr>
          <p:cNvPr id="3" name="Camera 2">
            <a:extLst>
              <a:ext uri="{FF2B5EF4-FFF2-40B4-BE49-F238E27FC236}">
                <a16:creationId xmlns:a16="http://schemas.microsoft.com/office/drawing/2014/main" id="{630F1809-6C2F-ED0B-1825-4B7B55D63C67}"/>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8991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E8EDBD2-A4B2-2F36-82F5-B8D40495D110}"/>
              </a:ext>
            </a:extLst>
          </p:cNvPr>
          <p:cNvSpPr>
            <a:spLocks noGrp="1"/>
          </p:cNvSpPr>
          <p:nvPr>
            <p:ph idx="1"/>
          </p:nvPr>
        </p:nvSpPr>
        <p:spPr/>
        <p:txBody>
          <a:bodyPr>
            <a:normAutofit fontScale="55000" lnSpcReduction="20000"/>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National Police Chiefs’ Council. (2024a</a:t>
            </a:r>
            <a:r>
              <a:rPr lang="en-GB" sz="1800" i="1" kern="100" dirty="0">
                <a:effectLst/>
                <a:latin typeface="Arial" panose="020B0604020202020204" pitchFamily="34" charset="0"/>
                <a:ea typeface="Aptos" panose="020B0004020202020204" pitchFamily="34" charset="0"/>
                <a:cs typeface="Arial" panose="020B0604020202020204" pitchFamily="34" charset="0"/>
              </a:rPr>
              <a:t>). Update on violent disorder arrests and charges</a:t>
            </a:r>
            <a:r>
              <a:rPr lang="en-GB" sz="1800" kern="100" dirty="0">
                <a:effectLst/>
                <a:latin typeface="Arial" panose="020B0604020202020204" pitchFamily="34" charset="0"/>
                <a:ea typeface="Aptos" panose="020B0004020202020204" pitchFamily="34" charset="0"/>
                <a:cs typeface="Arial" panose="020B0604020202020204" pitchFamily="34" charset="0"/>
              </a:rPr>
              <a:t>. Retrieved November 15, 2024. https://news.npcc.police.uk/releases/update-on-violent-disorder-arrestsand-charges-1 (Accessed 11th July 2025).</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Reiner, R. (2010). </a:t>
            </a:r>
            <a:r>
              <a:rPr lang="en-GB" sz="1800" i="1" kern="100" dirty="0">
                <a:effectLst/>
                <a:latin typeface="Arial" panose="020B0604020202020204" pitchFamily="34" charset="0"/>
                <a:ea typeface="Aptos" panose="020B0004020202020204" pitchFamily="34" charset="0"/>
                <a:cs typeface="Arial" panose="020B0604020202020204" pitchFamily="34" charset="0"/>
              </a:rPr>
              <a:t>The Politics of the Police </a:t>
            </a:r>
            <a:r>
              <a:rPr lang="en-GB" sz="1800" kern="100" dirty="0">
                <a:effectLst/>
                <a:latin typeface="Arial" panose="020B0604020202020204" pitchFamily="34" charset="0"/>
                <a:ea typeface="Aptos" panose="020B0004020202020204" pitchFamily="34" charset="0"/>
                <a:cs typeface="Arial" panose="020B0604020202020204" pitchFamily="34" charset="0"/>
              </a:rPr>
              <a:t>(4th ed.). Oxford University Press.</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Rowe, M. (2020). </a:t>
            </a:r>
            <a:r>
              <a:rPr lang="en-GB" sz="1800" i="1" kern="100" dirty="0">
                <a:effectLst/>
                <a:latin typeface="Arial" panose="020B0604020202020204" pitchFamily="34" charset="0"/>
                <a:ea typeface="Aptos" panose="020B0004020202020204" pitchFamily="34" charset="0"/>
                <a:cs typeface="Arial" panose="020B0604020202020204" pitchFamily="34" charset="0"/>
              </a:rPr>
              <a:t>Policing the Police: Challenges of Democracy and Accountability</a:t>
            </a:r>
            <a:r>
              <a:rPr lang="en-GB" sz="1800" kern="100" dirty="0">
                <a:effectLst/>
                <a:latin typeface="Arial" panose="020B0604020202020204" pitchFamily="34" charset="0"/>
                <a:ea typeface="Aptos" panose="020B0004020202020204" pitchFamily="34" charset="0"/>
                <a:cs typeface="Arial" panose="020B0604020202020204" pitchFamily="34" charset="0"/>
              </a:rPr>
              <a:t>. Bristol: Policy Press. Key Themes in Policing.</a:t>
            </a:r>
          </a:p>
          <a:p>
            <a:pPr>
              <a:lnSpc>
                <a:spcPct val="107000"/>
              </a:lnSpc>
              <a:spcAft>
                <a:spcPts val="800"/>
              </a:spcAft>
            </a:pPr>
            <a:r>
              <a:rPr lang="en-GB" sz="1800" kern="100" dirty="0" err="1">
                <a:effectLst/>
                <a:latin typeface="Arial" panose="020B0604020202020204" pitchFamily="34" charset="0"/>
                <a:ea typeface="Aptos" panose="020B0004020202020204" pitchFamily="34" charset="0"/>
                <a:cs typeface="Arial" panose="020B0604020202020204" pitchFamily="34" charset="0"/>
              </a:rPr>
              <a:t>Spalek</a:t>
            </a:r>
            <a:r>
              <a:rPr lang="en-GB" sz="1800" kern="100" dirty="0">
                <a:effectLst/>
                <a:latin typeface="Arial" panose="020B0604020202020204" pitchFamily="34" charset="0"/>
                <a:ea typeface="Aptos" panose="020B0004020202020204" pitchFamily="34" charset="0"/>
                <a:cs typeface="Arial" panose="020B0604020202020204" pitchFamily="34" charset="0"/>
              </a:rPr>
              <a:t>, B. (2010</a:t>
            </a:r>
            <a:r>
              <a:rPr lang="en-GB" sz="1800" i="1" kern="100" dirty="0">
                <a:effectLst/>
                <a:latin typeface="Arial" panose="020B0604020202020204" pitchFamily="34" charset="0"/>
                <a:ea typeface="Aptos" panose="020B0004020202020204" pitchFamily="34" charset="0"/>
                <a:cs typeface="Arial" panose="020B0604020202020204" pitchFamily="34" charset="0"/>
              </a:rPr>
              <a:t>). Community Policing, Trust, and Muslim Communities in the UK</a:t>
            </a:r>
            <a:r>
              <a:rPr lang="en-GB" sz="1800" kern="100" dirty="0">
                <a:effectLst/>
                <a:latin typeface="Arial" panose="020B0604020202020204" pitchFamily="34" charset="0"/>
                <a:ea typeface="Aptos" panose="020B0004020202020204" pitchFamily="34" charset="0"/>
                <a:cs typeface="Arial" panose="020B0604020202020204" pitchFamily="34" charset="0"/>
              </a:rPr>
              <a:t>. International Journal of Law, Crime and Justice, 38(4), pp.257-272.</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Stand Up to Racism. (2024) Protesters with signs reading "Refugees welcome" and "Stop the far right" at anti-racist demonstration. Available at: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https://www.independent.co.uk/news/uk/home-news/anti-racist-counter-protest-far-right-riot-uk-b2594470.html/</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19 July 2025)</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The Guardian. (2004). Trump Playbook in the UK: Robert Jenrick and Southport. Retrieved from: </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http://www.theguardian.com/commentsisfree/2024/nov/01/trump-playbook-uk-robert-Jenrick-southport-attack/</a:t>
            </a:r>
            <a:r>
              <a:rPr lang="en-GB" sz="1800" kern="100" dirty="0">
                <a:effectLst/>
                <a:latin typeface="Arial" panose="020B0604020202020204" pitchFamily="34" charset="0"/>
                <a:ea typeface="Aptos" panose="020B0004020202020204" pitchFamily="34" charset="0"/>
                <a:cs typeface="Arial" panose="020B0604020202020204" pitchFamily="34" charset="0"/>
              </a:rPr>
              <a:t> (Accessed: 17 July 2025).</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Tyler, T. (2006). </a:t>
            </a:r>
            <a:r>
              <a:rPr lang="en-GB" sz="1800" i="1" kern="100" dirty="0">
                <a:effectLst/>
                <a:latin typeface="Arial" panose="020B0604020202020204" pitchFamily="34" charset="0"/>
                <a:ea typeface="Aptos" panose="020B0004020202020204" pitchFamily="34" charset="0"/>
                <a:cs typeface="Arial" panose="020B0604020202020204" pitchFamily="34" charset="0"/>
              </a:rPr>
              <a:t>Why People Obey the Law</a:t>
            </a:r>
            <a:r>
              <a:rPr lang="en-GB" sz="1800" kern="100" dirty="0">
                <a:effectLst/>
                <a:latin typeface="Arial" panose="020B0604020202020204" pitchFamily="34" charset="0"/>
                <a:ea typeface="Aptos" panose="020B0004020202020204" pitchFamily="34" charset="0"/>
                <a:cs typeface="Arial" panose="020B0604020202020204" pitchFamily="34" charset="0"/>
              </a:rPr>
              <a:t>. Princeton, NJ: Princeton University Press.</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Tyler, T. R. (2004</a:t>
            </a:r>
            <a:r>
              <a:rPr lang="en-GB" sz="1800" i="1" kern="100" dirty="0">
                <a:effectLst/>
                <a:latin typeface="Arial" panose="020B0604020202020204" pitchFamily="34" charset="0"/>
                <a:ea typeface="Aptos" panose="020B0004020202020204" pitchFamily="34" charset="0"/>
                <a:cs typeface="Arial" panose="020B0604020202020204" pitchFamily="34" charset="0"/>
              </a:rPr>
              <a:t>). Enhancing Police Legitimacy</a:t>
            </a:r>
            <a:r>
              <a:rPr lang="en-GB" sz="1800" kern="100" dirty="0">
                <a:effectLst/>
                <a:latin typeface="Arial" panose="020B0604020202020204" pitchFamily="34" charset="0"/>
                <a:ea typeface="Aptos" panose="020B0004020202020204" pitchFamily="34" charset="0"/>
                <a:cs typeface="Arial" panose="020B0604020202020204" pitchFamily="34" charset="0"/>
              </a:rPr>
              <a:t>. The Annals of the American Academy of Political and Social Science, 593(1), pp. 84–99.</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UK Government (2024). </a:t>
            </a:r>
            <a:r>
              <a:rPr lang="en-GB" sz="1800" i="1" kern="100" dirty="0">
                <a:effectLst/>
                <a:latin typeface="Arial" panose="020B0604020202020204" pitchFamily="34" charset="0"/>
                <a:ea typeface="Aptos" panose="020B0004020202020204" pitchFamily="34" charset="0"/>
                <a:cs typeface="Arial" panose="020B0604020202020204" pitchFamily="34" charset="0"/>
              </a:rPr>
              <a:t>PM sets out support package for Southport</a:t>
            </a:r>
            <a:r>
              <a:rPr lang="en-GB" sz="1800" kern="100" dirty="0">
                <a:effectLst/>
                <a:latin typeface="Arial" panose="020B0604020202020204" pitchFamily="34" charset="0"/>
                <a:ea typeface="Aptos" panose="020B0004020202020204" pitchFamily="34" charset="0"/>
                <a:cs typeface="Arial" panose="020B0604020202020204" pitchFamily="34" charset="0"/>
              </a:rPr>
              <a:t>. Available at: https://www.gov.uk/government/news/pm-sets-out-support-package-for-southport/ (Accessed 19</a:t>
            </a:r>
            <a:r>
              <a:rPr lang="en-GB" sz="18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800" kern="100" dirty="0">
                <a:effectLst/>
                <a:latin typeface="Arial" panose="020B0604020202020204" pitchFamily="34" charset="0"/>
                <a:ea typeface="Aptos" panose="020B0004020202020204" pitchFamily="34" charset="0"/>
                <a:cs typeface="Arial" panose="020B0604020202020204" pitchFamily="34" charset="0"/>
              </a:rPr>
              <a:t> July 2025)</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Willmott, C., Smith, J., Patel, R. and Khan, A. (2024) </a:t>
            </a:r>
            <a:r>
              <a:rPr lang="en-GB" sz="1800" i="1" kern="100" dirty="0">
                <a:effectLst/>
                <a:latin typeface="Arial" panose="020B0604020202020204" pitchFamily="34" charset="0"/>
                <a:ea typeface="Aptos" panose="020B0004020202020204" pitchFamily="34" charset="0"/>
                <a:cs typeface="Arial" panose="020B0604020202020204" pitchFamily="34" charset="0"/>
              </a:rPr>
              <a:t>Why do people riot? </a:t>
            </a:r>
            <a:r>
              <a:rPr lang="en-GB" sz="1800" kern="100" dirty="0">
                <a:effectLst/>
                <a:latin typeface="Arial" panose="020B0604020202020204" pitchFamily="34" charset="0"/>
                <a:ea typeface="Aptos" panose="020B0004020202020204" pitchFamily="34" charset="0"/>
                <a:cs typeface="Arial" panose="020B0604020202020204" pitchFamily="34" charset="0"/>
              </a:rPr>
              <a:t>Examining rioter motivations and the role of the police. The Police Journal: Theory, Practice and Principles. [Online] Available at: https://journals.sagepub.com (Accessed: 19 July 2025).</a:t>
            </a:r>
          </a:p>
          <a:p>
            <a:endParaRPr lang="en-GB" sz="1800" dirty="0"/>
          </a:p>
        </p:txBody>
      </p:sp>
      <p:pic>
        <p:nvPicPr>
          <p:cNvPr id="4" name="Camera 3">
            <a:extLst>
              <a:ext uri="{FF2B5EF4-FFF2-40B4-BE49-F238E27FC236}">
                <a16:creationId xmlns:a16="http://schemas.microsoft.com/office/drawing/2014/main" id="{DD3174C2-1C25-4254-BEFD-962F97AEA86E}"/>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385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3334</TotalTime>
  <Words>5881</Words>
  <Application>Microsoft Office PowerPoint</Application>
  <PresentationFormat>Widescreen</PresentationFormat>
  <Paragraphs>208</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Calibri Light</vt:lpstr>
      <vt:lpstr>Segoe Sans</vt:lpstr>
      <vt:lpstr>Office Theme</vt:lpstr>
      <vt:lpstr>Crisis, Control, and Community</vt:lpstr>
      <vt:lpstr>Contents</vt:lpstr>
      <vt:lpstr>Context: Southport Attack and Riots </vt:lpstr>
      <vt:lpstr>Policing Under Political Pressure</vt:lpstr>
      <vt:lpstr>Trust, Legitimacy, and Procedural Justice</vt:lpstr>
      <vt:lpstr>Digital Disruption and the Crisis of Truth </vt:lpstr>
      <vt:lpstr>Summary</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Tickle Ruth Elizabeth</cp:lastModifiedBy>
  <cp:revision>6</cp:revision>
  <cp:lastPrinted>2025-07-17T12:30:44Z</cp:lastPrinted>
  <dcterms:created xsi:type="dcterms:W3CDTF">2023-05-09T09:47:04Z</dcterms:created>
  <dcterms:modified xsi:type="dcterms:W3CDTF">2025-07-23T14:40:36Z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e7215e5-6892-44c5-bd87-118363e84c39_Enabled">
    <vt:lpwstr>true</vt:lpwstr>
  </property>
  <property fmtid="{D5CDD505-2E9C-101B-9397-08002B2CF9AE}" pid="3" name="MSIP_Label_fe7215e5-6892-44c5-bd87-118363e84c39_SetDate">
    <vt:lpwstr>2025-07-08T11:58:30Z</vt:lpwstr>
  </property>
  <property fmtid="{D5CDD505-2E9C-101B-9397-08002B2CF9AE}" pid="4" name="MSIP_Label_fe7215e5-6892-44c5-bd87-118363e84c39_Method">
    <vt:lpwstr>Standard</vt:lpwstr>
  </property>
  <property fmtid="{D5CDD505-2E9C-101B-9397-08002B2CF9AE}" pid="5" name="MSIP_Label_fe7215e5-6892-44c5-bd87-118363e84c39_Name">
    <vt:lpwstr>OFFICIAL</vt:lpwstr>
  </property>
  <property fmtid="{D5CDD505-2E9C-101B-9397-08002B2CF9AE}" pid="6" name="MSIP_Label_fe7215e5-6892-44c5-bd87-118363e84c39_SiteId">
    <vt:lpwstr>f3955ea2-4c5d-4e27-ab8d-f6f577fa122d</vt:lpwstr>
  </property>
  <property fmtid="{D5CDD505-2E9C-101B-9397-08002B2CF9AE}" pid="7" name="MSIP_Label_fe7215e5-6892-44c5-bd87-118363e84c39_ActionId">
    <vt:lpwstr>17917388-a2b8-43da-b2c5-3af488005c21</vt:lpwstr>
  </property>
  <property fmtid="{D5CDD505-2E9C-101B-9397-08002B2CF9AE}" pid="8" name="MSIP_Label_fe7215e5-6892-44c5-bd87-118363e84c39_ContentBits">
    <vt:lpwstr>0</vt:lpwstr>
  </property>
</Properties>
</file>