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70" r:id="rId3"/>
    <p:sldId id="257" r:id="rId4"/>
    <p:sldId id="259" r:id="rId5"/>
    <p:sldId id="258" r:id="rId6"/>
    <p:sldId id="260" r:id="rId7"/>
    <p:sldId id="261" r:id="rId8"/>
    <p:sldId id="262" r:id="rId9"/>
    <p:sldId id="263" r:id="rId10"/>
    <p:sldId id="264" r:id="rId11"/>
    <p:sldId id="266" r:id="rId12"/>
    <p:sldId id="274" r:id="rId13"/>
    <p:sldId id="275" r:id="rId14"/>
    <p:sldId id="276" r:id="rId15"/>
    <p:sldId id="268" r:id="rId16"/>
    <p:sldId id="267" r:id="rId17"/>
    <p:sldId id="277" r:id="rId18"/>
    <p:sldId id="278" r:id="rId19"/>
    <p:sldId id="279" r:id="rId20"/>
    <p:sldId id="265" r:id="rId21"/>
    <p:sldId id="269" r:id="rId22"/>
    <p:sldId id="271" r:id="rId23"/>
    <p:sldId id="273" r:id="rId24"/>
    <p:sldId id="272"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96DD5B-5BE8-42F6-BFFE-8455500EB588}" v="35" dt="2025-11-04T00:45:11.3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79083" autoAdjust="0"/>
  </p:normalViewPr>
  <p:slideViewPr>
    <p:cSldViewPr snapToGrid="0" showGuides="1">
      <p:cViewPr varScale="1">
        <p:scale>
          <a:sx n="86" d="100"/>
          <a:sy n="86" d="100"/>
        </p:scale>
        <p:origin x="1296"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8496DD5B-5BE8-42F6-BFFE-8455500EB588}"/>
    <pc:docChg chg="custSel addSld modSld">
      <pc:chgData name="Ewa Kazimierska" userId="8edb7084-dccb-4d8f-9cfb-38098ea1d667" providerId="ADAL" clId="{8496DD5B-5BE8-42F6-BFFE-8455500EB588}" dt="2025-11-04T00:45:53.513" v="648" actId="20577"/>
      <pc:docMkLst>
        <pc:docMk/>
      </pc:docMkLst>
      <pc:sldChg chg="modSp mod">
        <pc:chgData name="Ewa Kazimierska" userId="8edb7084-dccb-4d8f-9cfb-38098ea1d667" providerId="ADAL" clId="{8496DD5B-5BE8-42F6-BFFE-8455500EB588}" dt="2025-11-01T01:03:01.926" v="0" actId="20577"/>
        <pc:sldMkLst>
          <pc:docMk/>
          <pc:sldMk cId="2887341136" sldId="256"/>
        </pc:sldMkLst>
        <pc:spChg chg="mod">
          <ac:chgData name="Ewa Kazimierska" userId="8edb7084-dccb-4d8f-9cfb-38098ea1d667" providerId="ADAL" clId="{8496DD5B-5BE8-42F6-BFFE-8455500EB588}" dt="2025-11-01T01:03:01.926" v="0" actId="20577"/>
          <ac:spMkLst>
            <pc:docMk/>
            <pc:sldMk cId="2887341136" sldId="256"/>
            <ac:spMk id="2" creationId="{1041B50F-6B73-4EE1-A777-841CE315EA5C}"/>
          </ac:spMkLst>
        </pc:spChg>
      </pc:sldChg>
      <pc:sldChg chg="modSp mod">
        <pc:chgData name="Ewa Kazimierska" userId="8edb7084-dccb-4d8f-9cfb-38098ea1d667" providerId="ADAL" clId="{8496DD5B-5BE8-42F6-BFFE-8455500EB588}" dt="2025-11-04T00:13:11.074" v="366" actId="1076"/>
        <pc:sldMkLst>
          <pc:docMk/>
          <pc:sldMk cId="3689898146" sldId="263"/>
        </pc:sldMkLst>
        <pc:spChg chg="mod">
          <ac:chgData name="Ewa Kazimierska" userId="8edb7084-dccb-4d8f-9cfb-38098ea1d667" providerId="ADAL" clId="{8496DD5B-5BE8-42F6-BFFE-8455500EB588}" dt="2025-11-04T00:11:15.142" v="364" actId="20577"/>
          <ac:spMkLst>
            <pc:docMk/>
            <pc:sldMk cId="3689898146" sldId="263"/>
            <ac:spMk id="4" creationId="{959036AE-497A-45D6-8F7C-CCF58807E9BA}"/>
          </ac:spMkLst>
        </pc:spChg>
        <pc:picChg chg="mod">
          <ac:chgData name="Ewa Kazimierska" userId="8edb7084-dccb-4d8f-9cfb-38098ea1d667" providerId="ADAL" clId="{8496DD5B-5BE8-42F6-BFFE-8455500EB588}" dt="2025-11-04T00:13:08.362" v="365" actId="1076"/>
          <ac:picMkLst>
            <pc:docMk/>
            <pc:sldMk cId="3689898146" sldId="263"/>
            <ac:picMk id="10" creationId="{707B179B-F2DD-43C8-AA0D-60722D4DBED5}"/>
          </ac:picMkLst>
        </pc:picChg>
        <pc:picChg chg="mod">
          <ac:chgData name="Ewa Kazimierska" userId="8edb7084-dccb-4d8f-9cfb-38098ea1d667" providerId="ADAL" clId="{8496DD5B-5BE8-42F6-BFFE-8455500EB588}" dt="2025-11-04T00:13:11.074" v="366" actId="1076"/>
          <ac:picMkLst>
            <pc:docMk/>
            <pc:sldMk cId="3689898146" sldId="263"/>
            <ac:picMk id="11" creationId="{55EE73F6-AEAF-4209-916E-3C695F9EDC8B}"/>
          </ac:picMkLst>
        </pc:picChg>
      </pc:sldChg>
      <pc:sldChg chg="modSp mod">
        <pc:chgData name="Ewa Kazimierska" userId="8edb7084-dccb-4d8f-9cfb-38098ea1d667" providerId="ADAL" clId="{8496DD5B-5BE8-42F6-BFFE-8455500EB588}" dt="2025-11-04T00:33:02.316" v="536" actId="20577"/>
        <pc:sldMkLst>
          <pc:docMk/>
          <pc:sldMk cId="74365333" sldId="265"/>
        </pc:sldMkLst>
        <pc:spChg chg="mod">
          <ac:chgData name="Ewa Kazimierska" userId="8edb7084-dccb-4d8f-9cfb-38098ea1d667" providerId="ADAL" clId="{8496DD5B-5BE8-42F6-BFFE-8455500EB588}" dt="2025-11-04T00:33:02.316" v="536" actId="20577"/>
          <ac:spMkLst>
            <pc:docMk/>
            <pc:sldMk cId="74365333" sldId="265"/>
            <ac:spMk id="4" creationId="{E062F70C-8671-4653-B627-39E383A9F617}"/>
          </ac:spMkLst>
        </pc:spChg>
      </pc:sldChg>
      <pc:sldChg chg="addSp delSp modSp new mod">
        <pc:chgData name="Ewa Kazimierska" userId="8edb7084-dccb-4d8f-9cfb-38098ea1d667" providerId="ADAL" clId="{8496DD5B-5BE8-42F6-BFFE-8455500EB588}" dt="2025-11-03T23:44:29.991" v="114" actId="20577"/>
        <pc:sldMkLst>
          <pc:docMk/>
          <pc:sldMk cId="3455175417" sldId="270"/>
        </pc:sldMkLst>
        <pc:spChg chg="mod">
          <ac:chgData name="Ewa Kazimierska" userId="8edb7084-dccb-4d8f-9cfb-38098ea1d667" providerId="ADAL" clId="{8496DD5B-5BE8-42F6-BFFE-8455500EB588}" dt="2025-11-01T01:05:31.992" v="21" actId="14100"/>
          <ac:spMkLst>
            <pc:docMk/>
            <pc:sldMk cId="3455175417" sldId="270"/>
            <ac:spMk id="2" creationId="{6EEE6D87-6E65-41CF-8BF8-20FE5F869750}"/>
          </ac:spMkLst>
        </pc:spChg>
        <pc:spChg chg="add del mod">
          <ac:chgData name="Ewa Kazimierska" userId="8edb7084-dccb-4d8f-9cfb-38098ea1d667" providerId="ADAL" clId="{8496DD5B-5BE8-42F6-BFFE-8455500EB588}" dt="2025-11-03T23:44:29.991" v="114" actId="20577"/>
          <ac:spMkLst>
            <pc:docMk/>
            <pc:sldMk cId="3455175417" sldId="270"/>
            <ac:spMk id="3" creationId="{63F05578-98AB-4555-A2E1-23115B31AA4E}"/>
          </ac:spMkLst>
        </pc:spChg>
        <pc:spChg chg="add del mod">
          <ac:chgData name="Ewa Kazimierska" userId="8edb7084-dccb-4d8f-9cfb-38098ea1d667" providerId="ADAL" clId="{8496DD5B-5BE8-42F6-BFFE-8455500EB588}" dt="2025-11-01T01:06:02.629" v="24"/>
          <ac:spMkLst>
            <pc:docMk/>
            <pc:sldMk cId="3455175417" sldId="270"/>
            <ac:spMk id="4" creationId="{6DE62A80-1D18-44A6-B168-BD1943AA4DCD}"/>
          </ac:spMkLst>
        </pc:spChg>
      </pc:sldChg>
      <pc:sldChg chg="addSp modSp new mod modClrScheme chgLayout">
        <pc:chgData name="Ewa Kazimierska" userId="8edb7084-dccb-4d8f-9cfb-38098ea1d667" providerId="ADAL" clId="{8496DD5B-5BE8-42F6-BFFE-8455500EB588}" dt="2025-11-03T23:55:08.623" v="147" actId="20577"/>
        <pc:sldMkLst>
          <pc:docMk/>
          <pc:sldMk cId="2281340744" sldId="271"/>
        </pc:sldMkLst>
        <pc:spChg chg="mod ord">
          <ac:chgData name="Ewa Kazimierska" userId="8edb7084-dccb-4d8f-9cfb-38098ea1d667" providerId="ADAL" clId="{8496DD5B-5BE8-42F6-BFFE-8455500EB588}" dt="2025-11-03T23:53:22.505" v="124" actId="14100"/>
          <ac:spMkLst>
            <pc:docMk/>
            <pc:sldMk cId="2281340744" sldId="271"/>
            <ac:spMk id="2" creationId="{087D863F-C69B-4B8B-B6D3-00C02BC79707}"/>
          </ac:spMkLst>
        </pc:spChg>
        <pc:spChg chg="add mod ord">
          <ac:chgData name="Ewa Kazimierska" userId="8edb7084-dccb-4d8f-9cfb-38098ea1d667" providerId="ADAL" clId="{8496DD5B-5BE8-42F6-BFFE-8455500EB588}" dt="2025-11-03T23:55:08.623" v="147" actId="20577"/>
          <ac:spMkLst>
            <pc:docMk/>
            <pc:sldMk cId="2281340744" sldId="271"/>
            <ac:spMk id="3" creationId="{E93E3D8C-1D0B-4D7D-9697-A13A14FB1DC7}"/>
          </ac:spMkLst>
        </pc:spChg>
      </pc:sldChg>
      <pc:sldChg chg="modSp new mod">
        <pc:chgData name="Ewa Kazimierska" userId="8edb7084-dccb-4d8f-9cfb-38098ea1d667" providerId="ADAL" clId="{8496DD5B-5BE8-42F6-BFFE-8455500EB588}" dt="2025-11-04T00:01:51.567" v="198"/>
        <pc:sldMkLst>
          <pc:docMk/>
          <pc:sldMk cId="280947789" sldId="272"/>
        </pc:sldMkLst>
        <pc:spChg chg="mod">
          <ac:chgData name="Ewa Kazimierska" userId="8edb7084-dccb-4d8f-9cfb-38098ea1d667" providerId="ADAL" clId="{8496DD5B-5BE8-42F6-BFFE-8455500EB588}" dt="2025-11-04T00:01:51.567" v="198"/>
          <ac:spMkLst>
            <pc:docMk/>
            <pc:sldMk cId="280947789" sldId="272"/>
            <ac:spMk id="2" creationId="{A4EC7BAB-344B-4133-BF52-CEF1F7688DE4}"/>
          </ac:spMkLst>
        </pc:spChg>
        <pc:spChg chg="mod">
          <ac:chgData name="Ewa Kazimierska" userId="8edb7084-dccb-4d8f-9cfb-38098ea1d667" providerId="ADAL" clId="{8496DD5B-5BE8-42F6-BFFE-8455500EB588}" dt="2025-11-04T00:01:09.160" v="197" actId="14100"/>
          <ac:spMkLst>
            <pc:docMk/>
            <pc:sldMk cId="280947789" sldId="272"/>
            <ac:spMk id="3" creationId="{FD9B20EE-844B-497C-9C95-3D971357747F}"/>
          </ac:spMkLst>
        </pc:spChg>
      </pc:sldChg>
      <pc:sldChg chg="modSp new mod">
        <pc:chgData name="Ewa Kazimierska" userId="8edb7084-dccb-4d8f-9cfb-38098ea1d667" providerId="ADAL" clId="{8496DD5B-5BE8-42F6-BFFE-8455500EB588}" dt="2025-11-04T00:05:05.241" v="261" actId="113"/>
        <pc:sldMkLst>
          <pc:docMk/>
          <pc:sldMk cId="3291132197" sldId="273"/>
        </pc:sldMkLst>
        <pc:spChg chg="mod">
          <ac:chgData name="Ewa Kazimierska" userId="8edb7084-dccb-4d8f-9cfb-38098ea1d667" providerId="ADAL" clId="{8496DD5B-5BE8-42F6-BFFE-8455500EB588}" dt="2025-11-04T00:02:28.147" v="226" actId="14100"/>
          <ac:spMkLst>
            <pc:docMk/>
            <pc:sldMk cId="3291132197" sldId="273"/>
            <ac:spMk id="2" creationId="{0C323DDD-673F-463F-A4E5-96721B819CA6}"/>
          </ac:spMkLst>
        </pc:spChg>
        <pc:spChg chg="mod">
          <ac:chgData name="Ewa Kazimierska" userId="8edb7084-dccb-4d8f-9cfb-38098ea1d667" providerId="ADAL" clId="{8496DD5B-5BE8-42F6-BFFE-8455500EB588}" dt="2025-11-04T00:05:05.241" v="261" actId="113"/>
          <ac:spMkLst>
            <pc:docMk/>
            <pc:sldMk cId="3291132197" sldId="273"/>
            <ac:spMk id="3" creationId="{ACE291E1-B3A0-47E7-9497-2B83D9C48004}"/>
          </ac:spMkLst>
        </pc:spChg>
      </pc:sldChg>
      <pc:sldChg chg="addSp modSp new mod modNotesTx">
        <pc:chgData name="Ewa Kazimierska" userId="8edb7084-dccb-4d8f-9cfb-38098ea1d667" providerId="ADAL" clId="{8496DD5B-5BE8-42F6-BFFE-8455500EB588}" dt="2025-11-04T00:21:40.532" v="412" actId="20577"/>
        <pc:sldMkLst>
          <pc:docMk/>
          <pc:sldMk cId="1967641237" sldId="274"/>
        </pc:sldMkLst>
        <pc:spChg chg="mod">
          <ac:chgData name="Ewa Kazimierska" userId="8edb7084-dccb-4d8f-9cfb-38098ea1d667" providerId="ADAL" clId="{8496DD5B-5BE8-42F6-BFFE-8455500EB588}" dt="2025-11-04T00:20:04.858" v="401" actId="1076"/>
          <ac:spMkLst>
            <pc:docMk/>
            <pc:sldMk cId="1967641237" sldId="274"/>
            <ac:spMk id="2" creationId="{44B2B5A5-6047-417F-A958-EE5E8D1DDC85}"/>
          </ac:spMkLst>
        </pc:spChg>
        <pc:spChg chg="add mod">
          <ac:chgData name="Ewa Kazimierska" userId="8edb7084-dccb-4d8f-9cfb-38098ea1d667" providerId="ADAL" clId="{8496DD5B-5BE8-42F6-BFFE-8455500EB588}" dt="2025-11-04T00:20:09.282" v="402" actId="1076"/>
          <ac:spMkLst>
            <pc:docMk/>
            <pc:sldMk cId="1967641237" sldId="274"/>
            <ac:spMk id="3" creationId="{9C1076E0-9149-4FBF-8CA6-B1A6024C4CBA}"/>
          </ac:spMkLst>
        </pc:spChg>
        <pc:picChg chg="add mod">
          <ac:chgData name="Ewa Kazimierska" userId="8edb7084-dccb-4d8f-9cfb-38098ea1d667" providerId="ADAL" clId="{8496DD5B-5BE8-42F6-BFFE-8455500EB588}" dt="2025-11-04T00:20:19.065" v="404" actId="14100"/>
          <ac:picMkLst>
            <pc:docMk/>
            <pc:sldMk cId="1967641237" sldId="274"/>
            <ac:picMk id="4" creationId="{E4953992-52AF-4C91-8B1F-564E260D942A}"/>
          </ac:picMkLst>
        </pc:picChg>
      </pc:sldChg>
      <pc:sldChg chg="addSp modSp new mod modClrScheme chgLayout">
        <pc:chgData name="Ewa Kazimierska" userId="8edb7084-dccb-4d8f-9cfb-38098ea1d667" providerId="ADAL" clId="{8496DD5B-5BE8-42F6-BFFE-8455500EB588}" dt="2025-11-04T00:26:31.190" v="478" actId="20577"/>
        <pc:sldMkLst>
          <pc:docMk/>
          <pc:sldMk cId="172432415" sldId="275"/>
        </pc:sldMkLst>
        <pc:spChg chg="mod ord">
          <ac:chgData name="Ewa Kazimierska" userId="8edb7084-dccb-4d8f-9cfb-38098ea1d667" providerId="ADAL" clId="{8496DD5B-5BE8-42F6-BFFE-8455500EB588}" dt="2025-11-04T00:24:12.665" v="455" actId="14100"/>
          <ac:spMkLst>
            <pc:docMk/>
            <pc:sldMk cId="172432415" sldId="275"/>
            <ac:spMk id="2" creationId="{E179C437-0BB6-4D20-BE46-4BC3A0C9A7E9}"/>
          </ac:spMkLst>
        </pc:spChg>
        <pc:spChg chg="add mod ord">
          <ac:chgData name="Ewa Kazimierska" userId="8edb7084-dccb-4d8f-9cfb-38098ea1d667" providerId="ADAL" clId="{8496DD5B-5BE8-42F6-BFFE-8455500EB588}" dt="2025-11-04T00:26:31.190" v="478" actId="20577"/>
          <ac:spMkLst>
            <pc:docMk/>
            <pc:sldMk cId="172432415" sldId="275"/>
            <ac:spMk id="3" creationId="{780296C9-AA76-4589-BE6C-729231CC3B42}"/>
          </ac:spMkLst>
        </pc:spChg>
      </pc:sldChg>
      <pc:sldChg chg="addSp modSp new mod">
        <pc:chgData name="Ewa Kazimierska" userId="8edb7084-dccb-4d8f-9cfb-38098ea1d667" providerId="ADAL" clId="{8496DD5B-5BE8-42F6-BFFE-8455500EB588}" dt="2025-11-04T00:31:33.981" v="531" actId="1076"/>
        <pc:sldMkLst>
          <pc:docMk/>
          <pc:sldMk cId="3297261931" sldId="276"/>
        </pc:sldMkLst>
        <pc:spChg chg="mod">
          <ac:chgData name="Ewa Kazimierska" userId="8edb7084-dccb-4d8f-9cfb-38098ea1d667" providerId="ADAL" clId="{8496DD5B-5BE8-42F6-BFFE-8455500EB588}" dt="2025-11-04T00:29:02.258" v="514" actId="14100"/>
          <ac:spMkLst>
            <pc:docMk/>
            <pc:sldMk cId="3297261931" sldId="276"/>
            <ac:spMk id="2" creationId="{59934D21-2510-4F08-9FCF-81B210D651F1}"/>
          </ac:spMkLst>
        </pc:spChg>
        <pc:spChg chg="mod">
          <ac:chgData name="Ewa Kazimierska" userId="8edb7084-dccb-4d8f-9cfb-38098ea1d667" providerId="ADAL" clId="{8496DD5B-5BE8-42F6-BFFE-8455500EB588}" dt="2025-11-04T00:30:16.772" v="529" actId="20577"/>
          <ac:spMkLst>
            <pc:docMk/>
            <pc:sldMk cId="3297261931" sldId="276"/>
            <ac:spMk id="3" creationId="{0BB498D2-0951-4A0E-ACDE-F21B3388DFF4}"/>
          </ac:spMkLst>
        </pc:spChg>
        <pc:picChg chg="add mod">
          <ac:chgData name="Ewa Kazimierska" userId="8edb7084-dccb-4d8f-9cfb-38098ea1d667" providerId="ADAL" clId="{8496DD5B-5BE8-42F6-BFFE-8455500EB588}" dt="2025-11-04T00:31:33.981" v="531" actId="1076"/>
          <ac:picMkLst>
            <pc:docMk/>
            <pc:sldMk cId="3297261931" sldId="276"/>
            <ac:picMk id="5" creationId="{2E09B2C1-0BD0-4742-9FE7-944987F7F645}"/>
          </ac:picMkLst>
        </pc:picChg>
      </pc:sldChg>
      <pc:sldChg chg="addSp delSp modSp new mod modClrScheme chgLayout">
        <pc:chgData name="Ewa Kazimierska" userId="8edb7084-dccb-4d8f-9cfb-38098ea1d667" providerId="ADAL" clId="{8496DD5B-5BE8-42F6-BFFE-8455500EB588}" dt="2025-11-04T00:38:54.610" v="603" actId="1076"/>
        <pc:sldMkLst>
          <pc:docMk/>
          <pc:sldMk cId="416096294" sldId="277"/>
        </pc:sldMkLst>
        <pc:spChg chg="del mod ord">
          <ac:chgData name="Ewa Kazimierska" userId="8edb7084-dccb-4d8f-9cfb-38098ea1d667" providerId="ADAL" clId="{8496DD5B-5BE8-42F6-BFFE-8455500EB588}" dt="2025-11-04T00:36:36.720" v="538" actId="700"/>
          <ac:spMkLst>
            <pc:docMk/>
            <pc:sldMk cId="416096294" sldId="277"/>
            <ac:spMk id="2" creationId="{2602D837-2A18-427B-A500-949C3C1B4532}"/>
          </ac:spMkLst>
        </pc:spChg>
        <pc:spChg chg="add mod ord">
          <ac:chgData name="Ewa Kazimierska" userId="8edb7084-dccb-4d8f-9cfb-38098ea1d667" providerId="ADAL" clId="{8496DD5B-5BE8-42F6-BFFE-8455500EB588}" dt="2025-11-04T00:37:34.362" v="593" actId="14100"/>
          <ac:spMkLst>
            <pc:docMk/>
            <pc:sldMk cId="416096294" sldId="277"/>
            <ac:spMk id="3" creationId="{D817163E-855D-4F47-8457-6CE82C7D05F3}"/>
          </ac:spMkLst>
        </pc:spChg>
        <pc:spChg chg="add del mod ord">
          <ac:chgData name="Ewa Kazimierska" userId="8edb7084-dccb-4d8f-9cfb-38098ea1d667" providerId="ADAL" clId="{8496DD5B-5BE8-42F6-BFFE-8455500EB588}" dt="2025-11-04T00:37:09.617" v="587"/>
          <ac:spMkLst>
            <pc:docMk/>
            <pc:sldMk cId="416096294" sldId="277"/>
            <ac:spMk id="4" creationId="{1C3B08C0-C6F3-4E0A-83AA-4A6D0C3E14F2}"/>
          </ac:spMkLst>
        </pc:spChg>
        <pc:spChg chg="add mod">
          <ac:chgData name="Ewa Kazimierska" userId="8edb7084-dccb-4d8f-9cfb-38098ea1d667" providerId="ADAL" clId="{8496DD5B-5BE8-42F6-BFFE-8455500EB588}" dt="2025-11-04T00:38:54.610" v="603" actId="1076"/>
          <ac:spMkLst>
            <pc:docMk/>
            <pc:sldMk cId="416096294" sldId="277"/>
            <ac:spMk id="6" creationId="{42679388-EAD1-4F04-A4FB-9BEB8B37F22B}"/>
          </ac:spMkLst>
        </pc:spChg>
        <pc:graphicFrameChg chg="add mod">
          <ac:chgData name="Ewa Kazimierska" userId="8edb7084-dccb-4d8f-9cfb-38098ea1d667" providerId="ADAL" clId="{8496DD5B-5BE8-42F6-BFFE-8455500EB588}" dt="2025-11-04T00:38:31.306" v="599"/>
          <ac:graphicFrameMkLst>
            <pc:docMk/>
            <pc:sldMk cId="416096294" sldId="277"/>
            <ac:graphicFrameMk id="5" creationId="{B2638D13-29DC-4A0E-B0A6-225D899E0338}"/>
          </ac:graphicFrameMkLst>
        </pc:graphicFrameChg>
      </pc:sldChg>
      <pc:sldChg chg="modSp new mod">
        <pc:chgData name="Ewa Kazimierska" userId="8edb7084-dccb-4d8f-9cfb-38098ea1d667" providerId="ADAL" clId="{8496DD5B-5BE8-42F6-BFFE-8455500EB588}" dt="2025-11-04T00:42:17.423" v="627" actId="20577"/>
        <pc:sldMkLst>
          <pc:docMk/>
          <pc:sldMk cId="674544175" sldId="278"/>
        </pc:sldMkLst>
        <pc:spChg chg="mod">
          <ac:chgData name="Ewa Kazimierska" userId="8edb7084-dccb-4d8f-9cfb-38098ea1d667" providerId="ADAL" clId="{8496DD5B-5BE8-42F6-BFFE-8455500EB588}" dt="2025-11-04T00:42:17.423" v="627" actId="20577"/>
          <ac:spMkLst>
            <pc:docMk/>
            <pc:sldMk cId="674544175" sldId="278"/>
            <ac:spMk id="2" creationId="{C2778AB3-59FC-479A-A156-8764038507B8}"/>
          </ac:spMkLst>
        </pc:spChg>
      </pc:sldChg>
      <pc:sldChg chg="modSp new mod">
        <pc:chgData name="Ewa Kazimierska" userId="8edb7084-dccb-4d8f-9cfb-38098ea1d667" providerId="ADAL" clId="{8496DD5B-5BE8-42F6-BFFE-8455500EB588}" dt="2025-11-04T00:45:53.513" v="648" actId="20577"/>
        <pc:sldMkLst>
          <pc:docMk/>
          <pc:sldMk cId="917476004" sldId="279"/>
        </pc:sldMkLst>
        <pc:spChg chg="mod">
          <ac:chgData name="Ewa Kazimierska" userId="8edb7084-dccb-4d8f-9cfb-38098ea1d667" providerId="ADAL" clId="{8496DD5B-5BE8-42F6-BFFE-8455500EB588}" dt="2025-11-04T00:43:08.992" v="633" actId="14100"/>
          <ac:spMkLst>
            <pc:docMk/>
            <pc:sldMk cId="917476004" sldId="279"/>
            <ac:spMk id="2" creationId="{C79BE3C5-AEBA-4299-8C85-2D63F9BEDFFB}"/>
          </ac:spMkLst>
        </pc:spChg>
        <pc:spChg chg="mod">
          <ac:chgData name="Ewa Kazimierska" userId="8edb7084-dccb-4d8f-9cfb-38098ea1d667" providerId="ADAL" clId="{8496DD5B-5BE8-42F6-BFFE-8455500EB588}" dt="2025-11-04T00:45:53.513" v="648" actId="20577"/>
          <ac:spMkLst>
            <pc:docMk/>
            <pc:sldMk cId="917476004" sldId="279"/>
            <ac:spMk id="3" creationId="{DF8C51C8-5D3C-407F-840D-0944FC63099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610F85-83BF-4C07-AD71-73DFE1CC3B58}" type="datetimeFigureOut">
              <a:rPr lang="en-GB" smtClean="0"/>
              <a:t>01/11/2025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A5C327-B817-4497-9DE2-C7C2E9F7C458}" type="slidenum">
              <a:rPr lang="en-GB" smtClean="0"/>
              <a:t>‹#›</a:t>
            </a:fld>
            <a:endParaRPr lang="en-GB"/>
          </a:p>
        </p:txBody>
      </p:sp>
    </p:spTree>
    <p:extLst>
      <p:ext uri="{BB962C8B-B14F-4D97-AF65-F5344CB8AC3E}">
        <p14:creationId xmlns:p14="http://schemas.microsoft.com/office/powerpoint/2010/main" val="2991908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System: A Detonating Explosive Charge (e.g., TNT or C-4)</a:t>
            </a:r>
          </a:p>
          <a:p>
            <a:pPr>
              <a:buFont typeface="Arial" panose="020B0604020202020204" pitchFamily="34" charset="0"/>
              <a:buChar char="•"/>
            </a:pPr>
            <a:r>
              <a:rPr lang="en-GB" b="1" dirty="0"/>
              <a:t>System</a:t>
            </a:r>
            <a:r>
              <a:rPr lang="en-GB" dirty="0"/>
              <a:t>: The explosive material itself (TNT, C-4, RDX, etc.) that undergoes a chemical reaction. During detonation, this is where the energy release and transformation occur.</a:t>
            </a:r>
          </a:p>
          <a:p>
            <a:pPr>
              <a:buFont typeface="Arial" panose="020B0604020202020204" pitchFamily="34" charset="0"/>
              <a:buChar char="•"/>
            </a:pPr>
            <a:r>
              <a:rPr lang="en-GB" b="1" dirty="0"/>
              <a:t>Surroundings</a:t>
            </a:r>
            <a:r>
              <a:rPr lang="en-GB" dirty="0"/>
              <a:t>: The air, ground, or any nearby materials (e.g., the shell casing of a munition, buildings, or vehicles). The surroundings absorb the heat and energy released by the explosion and may also be affected by the shockwave and blast.</a:t>
            </a:r>
          </a:p>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4</a:t>
            </a:fld>
            <a:endParaRPr lang="en-GB"/>
          </a:p>
        </p:txBody>
      </p:sp>
    </p:spTree>
    <p:extLst>
      <p:ext uri="{BB962C8B-B14F-4D97-AF65-F5344CB8AC3E}">
        <p14:creationId xmlns:p14="http://schemas.microsoft.com/office/powerpoint/2010/main" val="3339048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a:t>mportance</a:t>
            </a:r>
            <a:r>
              <a:rPr lang="en-GB" dirty="0"/>
              <a:t>:</a:t>
            </a:r>
          </a:p>
          <a:p>
            <a:pPr>
              <a:buFont typeface="Arial" panose="020B0604020202020204" pitchFamily="34" charset="0"/>
              <a:buChar char="•"/>
            </a:pPr>
            <a:r>
              <a:rPr lang="en-GB" b="1" dirty="0"/>
              <a:t>In Explosives</a:t>
            </a:r>
            <a:r>
              <a:rPr lang="en-GB" dirty="0"/>
              <a:t>: This law explains how the chemical potential energy stored in explosives is converted into heat, light, and kinetic energy (blast waves, gas expansion) during a detonation.</a:t>
            </a:r>
          </a:p>
          <a:p>
            <a:pPr>
              <a:buFont typeface="Arial" panose="020B0604020202020204" pitchFamily="34" charset="0"/>
              <a:buChar char="•"/>
            </a:pPr>
            <a:r>
              <a:rPr lang="en-GB" b="1" dirty="0"/>
              <a:t>Energy Management</a:t>
            </a:r>
            <a:r>
              <a:rPr lang="en-GB" dirty="0"/>
              <a:t>: In OME, understanding the conservation of energy helps in predicting how much energy is released during an explosion and how that energy is distributed between work (such as moving a projectile or causing destruction) and heat.</a:t>
            </a:r>
          </a:p>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9</a:t>
            </a:fld>
            <a:endParaRPr lang="en-GB"/>
          </a:p>
        </p:txBody>
      </p:sp>
    </p:spTree>
    <p:extLst>
      <p:ext uri="{BB962C8B-B14F-4D97-AF65-F5344CB8AC3E}">
        <p14:creationId xmlns:p14="http://schemas.microsoft.com/office/powerpoint/2010/main" val="42896711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Tie back to the decomposition of Explosive: “Solid molecules break apart to form many gas molecules, so entropy should rise.”</a:t>
            </a:r>
            <a:br>
              <a:rPr lang="en-GB" dirty="0"/>
            </a:br>
            <a:r>
              <a:rPr lang="en-GB" dirty="0"/>
              <a:t>Remind students that “disorder” really means energy has more ways to distribute itself.</a:t>
            </a:r>
          </a:p>
        </p:txBody>
      </p:sp>
      <p:sp>
        <p:nvSpPr>
          <p:cNvPr id="4" name="Slide Number Placeholder 3"/>
          <p:cNvSpPr>
            <a:spLocks noGrp="1"/>
          </p:cNvSpPr>
          <p:nvPr>
            <p:ph type="sldNum" sz="quarter" idx="5"/>
          </p:nvPr>
        </p:nvSpPr>
        <p:spPr/>
        <p:txBody>
          <a:bodyPr/>
          <a:lstStyle/>
          <a:p>
            <a:fld id="{94A5C327-B817-4497-9DE2-C7C2E9F7C458}" type="slidenum">
              <a:rPr lang="en-GB" smtClean="0"/>
              <a:t>12</a:t>
            </a:fld>
            <a:endParaRPr lang="en-GB"/>
          </a:p>
        </p:txBody>
      </p:sp>
    </p:spTree>
    <p:extLst>
      <p:ext uri="{BB962C8B-B14F-4D97-AF65-F5344CB8AC3E}">
        <p14:creationId xmlns:p14="http://schemas.microsoft.com/office/powerpoint/2010/main" val="14769817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A8933D-A111-4FE2-AE58-7A1ACA51D34F}"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306966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8933D-A111-4FE2-AE58-7A1ACA51D34F}"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1321067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A8933D-A111-4FE2-AE58-7A1ACA51D34F}"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1011454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A8933D-A111-4FE2-AE58-7A1ACA51D34F}"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918944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A8933D-A111-4FE2-AE58-7A1ACA51D34F}" type="datetimeFigureOut">
              <a:rPr lang="en-GB" smtClean="0"/>
              <a:t>01/11/2025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501810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A8933D-A111-4FE2-AE58-7A1ACA51D34F}" type="datetimeFigureOut">
              <a:rPr lang="en-GB" smtClean="0"/>
              <a:t>01/11/2025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1571067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CA8933D-A111-4FE2-AE58-7A1ACA51D34F}" type="datetimeFigureOut">
              <a:rPr lang="en-GB" smtClean="0"/>
              <a:t>01/11/2025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364748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3154341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32441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472022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3982667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753836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12606167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CA8933D-A111-4FE2-AE58-7A1ACA51D34F}" type="datetimeFigureOut">
              <a:rPr lang="en-GB" smtClean="0"/>
              <a:t>01/11/2025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4964308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CA8933D-A111-4FE2-AE58-7A1ACA51D34F}" type="datetimeFigureOut">
              <a:rPr lang="en-GB" smtClean="0"/>
              <a:t>01/11/2025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008840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8933D-A111-4FE2-AE58-7A1ACA51D34F}"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0567884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8933D-A111-4FE2-AE58-7A1ACA51D34F}"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354066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CA8933D-A111-4FE2-AE58-7A1ACA51D34F}" type="datetimeFigureOut">
              <a:rPr lang="en-GB" smtClean="0"/>
              <a:t>01/11/2025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795AC0F6-F69C-4CCC-99FE-8B2370B54B98}" type="slidenum">
              <a:rPr lang="en-GB" smtClean="0"/>
              <a:t>‹#›</a:t>
            </a:fld>
            <a:endParaRPr lang="en-GB"/>
          </a:p>
        </p:txBody>
      </p:sp>
    </p:spTree>
    <p:extLst>
      <p:ext uri="{BB962C8B-B14F-4D97-AF65-F5344CB8AC3E}">
        <p14:creationId xmlns:p14="http://schemas.microsoft.com/office/powerpoint/2010/main" val="3181777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1B50F-6B73-4EE1-A777-841CE315EA5C}"/>
              </a:ext>
            </a:extLst>
          </p:cNvPr>
          <p:cNvSpPr>
            <a:spLocks noGrp="1"/>
          </p:cNvSpPr>
          <p:nvPr>
            <p:ph type="ctrTitle"/>
          </p:nvPr>
        </p:nvSpPr>
        <p:spPr>
          <a:xfrm>
            <a:off x="1751012" y="-9658"/>
            <a:ext cx="8689976" cy="4678250"/>
          </a:xfrm>
        </p:spPr>
        <p:txBody>
          <a:bodyPr/>
          <a:lstStyle/>
          <a:p>
            <a:r>
              <a:rPr lang="en-GB" dirty="0"/>
              <a:t>Introduction to  thermodynamics</a:t>
            </a:r>
            <a:br>
              <a:rPr lang="en-GB" dirty="0"/>
            </a:br>
            <a:br>
              <a:rPr lang="en-GB" dirty="0"/>
            </a:br>
            <a:br>
              <a:rPr lang="en-GB" dirty="0"/>
            </a:br>
            <a:r>
              <a:rPr lang="en-GB" sz="3600" dirty="0"/>
              <a:t>Lecture 8</a:t>
            </a:r>
            <a:endParaRPr lang="en-GB" dirty="0"/>
          </a:p>
        </p:txBody>
      </p:sp>
      <p:sp>
        <p:nvSpPr>
          <p:cNvPr id="3" name="Subtitle 2">
            <a:extLst>
              <a:ext uri="{FF2B5EF4-FFF2-40B4-BE49-F238E27FC236}">
                <a16:creationId xmlns:a16="http://schemas.microsoft.com/office/drawing/2014/main" id="{4865F7CE-ED65-47D3-BD6D-B8E49E115965}"/>
              </a:ext>
            </a:extLst>
          </p:cNvPr>
          <p:cNvSpPr>
            <a:spLocks noGrp="1"/>
          </p:cNvSpPr>
          <p:nvPr>
            <p:ph type="subTitle" idx="1"/>
          </p:nvPr>
        </p:nvSpPr>
        <p:spPr>
          <a:xfrm>
            <a:off x="1808967" y="5212724"/>
            <a:ext cx="8689976" cy="1371599"/>
          </a:xfrm>
        </p:spPr>
        <p:txBody>
          <a:bodyPr/>
          <a:lstStyle/>
          <a:p>
            <a:r>
              <a:rPr lang="en-GB" dirty="0"/>
              <a:t>acda6060</a:t>
            </a:r>
          </a:p>
        </p:txBody>
      </p:sp>
    </p:spTree>
    <p:extLst>
      <p:ext uri="{BB962C8B-B14F-4D97-AF65-F5344CB8AC3E}">
        <p14:creationId xmlns:p14="http://schemas.microsoft.com/office/powerpoint/2010/main" val="2887341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E6D87-6E65-41CF-8BF8-20FE5F869750}"/>
              </a:ext>
            </a:extLst>
          </p:cNvPr>
          <p:cNvSpPr>
            <a:spLocks noGrp="1"/>
          </p:cNvSpPr>
          <p:nvPr>
            <p:ph type="title"/>
          </p:nvPr>
        </p:nvSpPr>
        <p:spPr>
          <a:xfrm>
            <a:off x="913774" y="1"/>
            <a:ext cx="10364451" cy="858644"/>
          </a:xfrm>
        </p:spPr>
        <p:txBody>
          <a:bodyPr/>
          <a:lstStyle/>
          <a:p>
            <a:r>
              <a:rPr lang="en-GB" dirty="0"/>
              <a:t>Learning outcomes</a:t>
            </a:r>
          </a:p>
        </p:txBody>
      </p:sp>
      <p:sp>
        <p:nvSpPr>
          <p:cNvPr id="3" name="Content Placeholder 2">
            <a:extLst>
              <a:ext uri="{FF2B5EF4-FFF2-40B4-BE49-F238E27FC236}">
                <a16:creationId xmlns:a16="http://schemas.microsoft.com/office/drawing/2014/main" id="{63F05578-98AB-4555-A2E1-23115B31AA4E}"/>
              </a:ext>
            </a:extLst>
          </p:cNvPr>
          <p:cNvSpPr>
            <a:spLocks noGrp="1"/>
          </p:cNvSpPr>
          <p:nvPr>
            <p:ph sz="quarter" idx="13"/>
          </p:nvPr>
        </p:nvSpPr>
        <p:spPr>
          <a:xfrm>
            <a:off x="913149" y="1251970"/>
            <a:ext cx="10363826" cy="3424107"/>
          </a:xfrm>
        </p:spPr>
        <p:txBody>
          <a:bodyPr/>
          <a:lstStyle/>
          <a:p>
            <a:r>
              <a:rPr lang="en-GB" cap="none" dirty="0"/>
              <a:t>Concepts of enthalpy, entropy and free Gibbs energy.</a:t>
            </a:r>
          </a:p>
          <a:p>
            <a:r>
              <a:rPr lang="en-GB" cap="none" dirty="0"/>
              <a:t>Laws of thermodynamics.</a:t>
            </a:r>
          </a:p>
          <a:p>
            <a:r>
              <a:rPr lang="en-GB" cap="none" dirty="0"/>
              <a:t>Calculate </a:t>
            </a:r>
            <a:r>
              <a:rPr lang="el-GR" cap="none" dirty="0"/>
              <a:t>Δ</a:t>
            </a:r>
            <a:r>
              <a:rPr lang="en-GB" cap="none" dirty="0"/>
              <a:t>H, </a:t>
            </a:r>
            <a:r>
              <a:rPr lang="el-GR" cap="none" dirty="0"/>
              <a:t>Δ</a:t>
            </a:r>
            <a:r>
              <a:rPr lang="en-GB" cap="none" dirty="0"/>
              <a:t>S, </a:t>
            </a:r>
            <a:r>
              <a:rPr lang="el-GR" cap="none" dirty="0"/>
              <a:t>Δ</a:t>
            </a:r>
            <a:r>
              <a:rPr lang="en-GB" cap="none" dirty="0"/>
              <a:t>G for decomposition reactions.</a:t>
            </a:r>
          </a:p>
          <a:p>
            <a:r>
              <a:rPr lang="en-GB" cap="none" dirty="0"/>
              <a:t>Interpret signs (</a:t>
            </a:r>
            <a:r>
              <a:rPr lang="en-GB" cap="none" dirty="0" err="1"/>
              <a:t>exo</a:t>
            </a:r>
            <a:r>
              <a:rPr lang="en-GB" cap="none" dirty="0"/>
              <a:t>/endo, spontaneous/non-spontaneous).</a:t>
            </a:r>
          </a:p>
          <a:p>
            <a:r>
              <a:rPr lang="en-GB" cap="none" dirty="0"/>
              <a:t>Relate thermodynamics to design, storage, and safety.</a:t>
            </a:r>
          </a:p>
        </p:txBody>
      </p:sp>
    </p:spTree>
    <p:extLst>
      <p:ext uri="{BB962C8B-B14F-4D97-AF65-F5344CB8AC3E}">
        <p14:creationId xmlns:p14="http://schemas.microsoft.com/office/powerpoint/2010/main" val="3455175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B0F02-3993-4D3F-A331-9913BF2D36A4}"/>
              </a:ext>
            </a:extLst>
          </p:cNvPr>
          <p:cNvSpPr>
            <a:spLocks noGrp="1"/>
          </p:cNvSpPr>
          <p:nvPr>
            <p:ph type="title"/>
          </p:nvPr>
        </p:nvSpPr>
        <p:spPr>
          <a:xfrm>
            <a:off x="913774" y="-374469"/>
            <a:ext cx="10364451" cy="1596177"/>
          </a:xfrm>
        </p:spPr>
        <p:txBody>
          <a:bodyPr/>
          <a:lstStyle/>
          <a:p>
            <a:r>
              <a:rPr lang="en-GB" dirty="0"/>
              <a:t>Introduction to thermodynamics</a:t>
            </a:r>
          </a:p>
        </p:txBody>
      </p:sp>
      <p:sp>
        <p:nvSpPr>
          <p:cNvPr id="3" name="Content Placeholder 2">
            <a:extLst>
              <a:ext uri="{FF2B5EF4-FFF2-40B4-BE49-F238E27FC236}">
                <a16:creationId xmlns:a16="http://schemas.microsoft.com/office/drawing/2014/main" id="{2AE68CA6-ECA0-48CB-9012-4797059FE468}"/>
              </a:ext>
            </a:extLst>
          </p:cNvPr>
          <p:cNvSpPr>
            <a:spLocks noGrp="1"/>
          </p:cNvSpPr>
          <p:nvPr>
            <p:ph sz="quarter" idx="13"/>
          </p:nvPr>
        </p:nvSpPr>
        <p:spPr>
          <a:xfrm>
            <a:off x="608974" y="1139183"/>
            <a:ext cx="10363826" cy="4112086"/>
          </a:xfrm>
        </p:spPr>
        <p:txBody>
          <a:bodyPr>
            <a:normAutofit/>
          </a:bodyPr>
          <a:lstStyle/>
          <a:p>
            <a:r>
              <a:rPr lang="en-GB" sz="2800" b="1" cap="none" dirty="0">
                <a:solidFill>
                  <a:srgbClr val="0000FF"/>
                </a:solidFill>
              </a:rPr>
              <a:t>Thermodynamics</a:t>
            </a:r>
            <a:r>
              <a:rPr lang="en-GB" sz="2800" cap="none" dirty="0">
                <a:solidFill>
                  <a:srgbClr val="0070C0"/>
                </a:solidFill>
              </a:rPr>
              <a:t> is the study of energy, heat, work, and how they relate to matter and chemical processes.</a:t>
            </a:r>
          </a:p>
          <a:p>
            <a:r>
              <a:rPr lang="en-GB" sz="2800" cap="none" dirty="0">
                <a:solidFill>
                  <a:srgbClr val="0070C0"/>
                </a:solidFill>
              </a:rPr>
              <a:t>It is critical for understanding </a:t>
            </a:r>
            <a:r>
              <a:rPr lang="en-GB" sz="2800" b="1" cap="none" dirty="0">
                <a:solidFill>
                  <a:srgbClr val="0000FF"/>
                </a:solidFill>
              </a:rPr>
              <a:t>energy</a:t>
            </a:r>
            <a:r>
              <a:rPr lang="en-GB" sz="2800" cap="none" dirty="0">
                <a:solidFill>
                  <a:srgbClr val="0070C0"/>
                </a:solidFill>
              </a:rPr>
              <a:t> release, </a:t>
            </a:r>
            <a:r>
              <a:rPr lang="en-GB" sz="2800" b="1" cap="none" dirty="0">
                <a:solidFill>
                  <a:srgbClr val="0000FF"/>
                </a:solidFill>
              </a:rPr>
              <a:t>work</a:t>
            </a:r>
            <a:r>
              <a:rPr lang="en-GB" sz="2800" cap="none" dirty="0">
                <a:solidFill>
                  <a:srgbClr val="0070C0"/>
                </a:solidFill>
              </a:rPr>
              <a:t> done by gases, and </a:t>
            </a:r>
            <a:r>
              <a:rPr lang="en-GB" sz="2800" b="1" cap="none" dirty="0">
                <a:solidFill>
                  <a:srgbClr val="0000FF"/>
                </a:solidFill>
              </a:rPr>
              <a:t>efficiency</a:t>
            </a:r>
            <a:r>
              <a:rPr lang="en-GB" sz="2800" cap="none" dirty="0">
                <a:solidFill>
                  <a:srgbClr val="0070C0"/>
                </a:solidFill>
              </a:rPr>
              <a:t> in explosive reactions.</a:t>
            </a:r>
          </a:p>
          <a:p>
            <a:r>
              <a:rPr lang="en-GB" sz="2800" cap="none" dirty="0">
                <a:solidFill>
                  <a:srgbClr val="0070C0"/>
                </a:solidFill>
              </a:rPr>
              <a:t>Thermodynamic principles guide the </a:t>
            </a:r>
            <a:r>
              <a:rPr lang="en-GB" sz="2800" b="1" cap="none" dirty="0">
                <a:solidFill>
                  <a:srgbClr val="0000FF"/>
                </a:solidFill>
              </a:rPr>
              <a:t>design</a:t>
            </a:r>
            <a:r>
              <a:rPr lang="en-GB" sz="2800" cap="none" dirty="0">
                <a:solidFill>
                  <a:srgbClr val="0070C0"/>
                </a:solidFill>
              </a:rPr>
              <a:t> and </a:t>
            </a:r>
            <a:r>
              <a:rPr lang="en-GB" sz="2800" b="1" cap="none" dirty="0">
                <a:solidFill>
                  <a:srgbClr val="0000FF"/>
                </a:solidFill>
              </a:rPr>
              <a:t>handling</a:t>
            </a:r>
            <a:r>
              <a:rPr lang="en-GB" sz="2800" cap="none" dirty="0">
                <a:solidFill>
                  <a:srgbClr val="0070C0"/>
                </a:solidFill>
              </a:rPr>
              <a:t> of explosives. </a:t>
            </a:r>
          </a:p>
        </p:txBody>
      </p:sp>
    </p:spTree>
    <p:extLst>
      <p:ext uri="{BB962C8B-B14F-4D97-AF65-F5344CB8AC3E}">
        <p14:creationId xmlns:p14="http://schemas.microsoft.com/office/powerpoint/2010/main" val="2814979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1F915-56E8-482A-9DC5-1A90C41BA95D}"/>
              </a:ext>
            </a:extLst>
          </p:cNvPr>
          <p:cNvSpPr>
            <a:spLocks noGrp="1"/>
          </p:cNvSpPr>
          <p:nvPr>
            <p:ph type="title"/>
          </p:nvPr>
        </p:nvSpPr>
        <p:spPr>
          <a:xfrm>
            <a:off x="913774" y="24155"/>
            <a:ext cx="10364451" cy="829286"/>
          </a:xfrm>
        </p:spPr>
        <p:txBody>
          <a:bodyPr/>
          <a:lstStyle/>
          <a:p>
            <a:r>
              <a:rPr lang="en-GB" dirty="0"/>
              <a:t>System and surroundings</a:t>
            </a:r>
          </a:p>
        </p:txBody>
      </p:sp>
      <p:pic>
        <p:nvPicPr>
          <p:cNvPr id="3" name="Picture 2">
            <a:extLst>
              <a:ext uri="{FF2B5EF4-FFF2-40B4-BE49-F238E27FC236}">
                <a16:creationId xmlns:a16="http://schemas.microsoft.com/office/drawing/2014/main" id="{A5858647-90CC-4901-A900-59BB77492454}"/>
              </a:ext>
            </a:extLst>
          </p:cNvPr>
          <p:cNvPicPr>
            <a:picLocks noChangeAspect="1"/>
          </p:cNvPicPr>
          <p:nvPr/>
        </p:nvPicPr>
        <p:blipFill rotWithShape="1">
          <a:blip r:embed="rId3"/>
          <a:srcRect l="10574" t="5611" r="1384" b="16677"/>
          <a:stretch/>
        </p:blipFill>
        <p:spPr>
          <a:xfrm>
            <a:off x="3707253" y="4485503"/>
            <a:ext cx="4777492" cy="2372497"/>
          </a:xfrm>
          <a:prstGeom prst="rect">
            <a:avLst/>
          </a:prstGeom>
        </p:spPr>
      </p:pic>
      <p:sp>
        <p:nvSpPr>
          <p:cNvPr id="8" name="TextBox 7">
            <a:extLst>
              <a:ext uri="{FF2B5EF4-FFF2-40B4-BE49-F238E27FC236}">
                <a16:creationId xmlns:a16="http://schemas.microsoft.com/office/drawing/2014/main" id="{1B732B4A-921C-4529-9B46-D5D6AE7BC57E}"/>
              </a:ext>
            </a:extLst>
          </p:cNvPr>
          <p:cNvSpPr txBox="1"/>
          <p:nvPr/>
        </p:nvSpPr>
        <p:spPr>
          <a:xfrm>
            <a:off x="6234604" y="853441"/>
            <a:ext cx="6023297" cy="3785652"/>
          </a:xfrm>
          <a:prstGeom prst="rect">
            <a:avLst/>
          </a:prstGeom>
          <a:noFill/>
        </p:spPr>
        <p:txBody>
          <a:bodyPr wrap="square">
            <a:spAutoFit/>
          </a:bodyPr>
          <a:lstStyle/>
          <a:p>
            <a:r>
              <a:rPr lang="en-GB" sz="2400" b="1" dirty="0">
                <a:solidFill>
                  <a:srgbClr val="0070C0"/>
                </a:solidFill>
              </a:rPr>
              <a:t>Surroundings</a:t>
            </a:r>
          </a:p>
          <a:p>
            <a:endParaRPr lang="en-GB" sz="2400" dirty="0"/>
          </a:p>
          <a:p>
            <a:r>
              <a:rPr lang="en-GB" sz="2400" dirty="0"/>
              <a:t>The rest of the universe that is not being observed</a:t>
            </a:r>
          </a:p>
          <a:p>
            <a:endParaRPr lang="en-GB" sz="2400" dirty="0"/>
          </a:p>
          <a:p>
            <a:r>
              <a:rPr lang="en-GB" sz="2400" dirty="0"/>
              <a:t>The surface that separates the system and its surroundings</a:t>
            </a:r>
          </a:p>
          <a:p>
            <a:endParaRPr lang="en-GB" sz="2400" dirty="0"/>
          </a:p>
          <a:p>
            <a:r>
              <a:rPr lang="en-GB" sz="2400" dirty="0"/>
              <a:t>Interacts directly with the system and has a strong influence on its behaviour and properties</a:t>
            </a:r>
          </a:p>
        </p:txBody>
      </p:sp>
      <p:sp>
        <p:nvSpPr>
          <p:cNvPr id="9" name="TextBox 8">
            <a:extLst>
              <a:ext uri="{FF2B5EF4-FFF2-40B4-BE49-F238E27FC236}">
                <a16:creationId xmlns:a16="http://schemas.microsoft.com/office/drawing/2014/main" id="{6E8F14CD-07DF-4326-8504-51D20441D9C1}"/>
              </a:ext>
            </a:extLst>
          </p:cNvPr>
          <p:cNvSpPr txBox="1"/>
          <p:nvPr/>
        </p:nvSpPr>
        <p:spPr>
          <a:xfrm>
            <a:off x="0" y="1790462"/>
            <a:ext cx="1790515" cy="3046988"/>
          </a:xfrm>
          <a:prstGeom prst="rect">
            <a:avLst/>
          </a:prstGeom>
          <a:noFill/>
        </p:spPr>
        <p:txBody>
          <a:bodyPr wrap="square">
            <a:spAutoFit/>
          </a:bodyPr>
          <a:lstStyle/>
          <a:p>
            <a:r>
              <a:rPr lang="en-GB" sz="2400" b="1" dirty="0">
                <a:solidFill>
                  <a:srgbClr val="0000FF"/>
                </a:solidFill>
              </a:rPr>
              <a:t>Definition</a:t>
            </a:r>
          </a:p>
          <a:p>
            <a:endParaRPr lang="en-GB" sz="2400" dirty="0"/>
          </a:p>
          <a:p>
            <a:endParaRPr lang="en-GB" sz="2400" dirty="0"/>
          </a:p>
          <a:p>
            <a:r>
              <a:rPr lang="en-GB" sz="2400" b="1" dirty="0">
                <a:solidFill>
                  <a:srgbClr val="0000FF"/>
                </a:solidFill>
              </a:rPr>
              <a:t>Boundary</a:t>
            </a:r>
          </a:p>
          <a:p>
            <a:endParaRPr lang="en-GB" sz="2400" dirty="0"/>
          </a:p>
          <a:p>
            <a:endParaRPr lang="en-GB" sz="2400" dirty="0"/>
          </a:p>
          <a:p>
            <a:r>
              <a:rPr lang="en-GB" sz="2400" b="1" dirty="0">
                <a:solidFill>
                  <a:srgbClr val="0000FF"/>
                </a:solidFill>
              </a:rPr>
              <a:t>Interaction</a:t>
            </a:r>
          </a:p>
          <a:p>
            <a:endParaRPr lang="en-GB" sz="2400" dirty="0"/>
          </a:p>
        </p:txBody>
      </p:sp>
      <p:sp>
        <p:nvSpPr>
          <p:cNvPr id="7" name="TextBox 6">
            <a:extLst>
              <a:ext uri="{FF2B5EF4-FFF2-40B4-BE49-F238E27FC236}">
                <a16:creationId xmlns:a16="http://schemas.microsoft.com/office/drawing/2014/main" id="{B22D52EB-10EF-47BB-A957-D43E732AF899}"/>
              </a:ext>
            </a:extLst>
          </p:cNvPr>
          <p:cNvSpPr txBox="1"/>
          <p:nvPr/>
        </p:nvSpPr>
        <p:spPr>
          <a:xfrm>
            <a:off x="1579110" y="853441"/>
            <a:ext cx="4704924" cy="3785652"/>
          </a:xfrm>
          <a:prstGeom prst="rect">
            <a:avLst/>
          </a:prstGeom>
          <a:noFill/>
        </p:spPr>
        <p:txBody>
          <a:bodyPr wrap="square">
            <a:spAutoFit/>
          </a:bodyPr>
          <a:lstStyle/>
          <a:p>
            <a:r>
              <a:rPr lang="en-GB" sz="2400" b="1" dirty="0">
                <a:solidFill>
                  <a:srgbClr val="0070C0"/>
                </a:solidFill>
              </a:rPr>
              <a:t>System</a:t>
            </a:r>
          </a:p>
          <a:p>
            <a:endParaRPr lang="en-GB" sz="2400" dirty="0"/>
          </a:p>
          <a:p>
            <a:r>
              <a:rPr lang="en-GB" sz="2400" dirty="0"/>
              <a:t>A region of space or quantity of matter being observed</a:t>
            </a:r>
          </a:p>
          <a:p>
            <a:endParaRPr lang="en-GB" sz="2400" dirty="0"/>
          </a:p>
          <a:p>
            <a:r>
              <a:rPr lang="en-GB" sz="2400" dirty="0"/>
              <a:t>A closed surface that separates the system from the surroundings</a:t>
            </a:r>
          </a:p>
          <a:p>
            <a:endParaRPr lang="en-GB" sz="2400" dirty="0"/>
          </a:p>
          <a:p>
            <a:r>
              <a:rPr lang="en-GB" sz="2400" dirty="0"/>
              <a:t>Interacts with the surroundings through mass and energy transfer</a:t>
            </a:r>
          </a:p>
        </p:txBody>
      </p:sp>
    </p:spTree>
    <p:extLst>
      <p:ext uri="{BB962C8B-B14F-4D97-AF65-F5344CB8AC3E}">
        <p14:creationId xmlns:p14="http://schemas.microsoft.com/office/powerpoint/2010/main" val="1970497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1193E-FCB1-42CC-89A2-FB406F161FAF}"/>
              </a:ext>
            </a:extLst>
          </p:cNvPr>
          <p:cNvSpPr>
            <a:spLocks noGrp="1"/>
          </p:cNvSpPr>
          <p:nvPr>
            <p:ph type="title"/>
          </p:nvPr>
        </p:nvSpPr>
        <p:spPr>
          <a:xfrm>
            <a:off x="913774" y="1"/>
            <a:ext cx="10364451" cy="888274"/>
          </a:xfrm>
        </p:spPr>
        <p:txBody>
          <a:bodyPr/>
          <a:lstStyle/>
          <a:p>
            <a:r>
              <a:rPr lang="en-GB" dirty="0"/>
              <a:t>Types of systems</a:t>
            </a:r>
          </a:p>
        </p:txBody>
      </p:sp>
      <p:pic>
        <p:nvPicPr>
          <p:cNvPr id="5" name="Picture 4">
            <a:extLst>
              <a:ext uri="{FF2B5EF4-FFF2-40B4-BE49-F238E27FC236}">
                <a16:creationId xmlns:a16="http://schemas.microsoft.com/office/drawing/2014/main" id="{9344A390-0E30-4F0F-89D9-9461C0026537}"/>
              </a:ext>
            </a:extLst>
          </p:cNvPr>
          <p:cNvPicPr>
            <a:picLocks noChangeAspect="1"/>
          </p:cNvPicPr>
          <p:nvPr/>
        </p:nvPicPr>
        <p:blipFill rotWithShape="1">
          <a:blip r:embed="rId2"/>
          <a:srcRect l="2593" t="12691" r="1635" b="8139"/>
          <a:stretch/>
        </p:blipFill>
        <p:spPr>
          <a:xfrm>
            <a:off x="691978" y="888275"/>
            <a:ext cx="10873946" cy="3788384"/>
          </a:xfrm>
          <a:prstGeom prst="rect">
            <a:avLst/>
          </a:prstGeom>
        </p:spPr>
      </p:pic>
      <p:pic>
        <p:nvPicPr>
          <p:cNvPr id="6" name="Picture 5">
            <a:extLst>
              <a:ext uri="{FF2B5EF4-FFF2-40B4-BE49-F238E27FC236}">
                <a16:creationId xmlns:a16="http://schemas.microsoft.com/office/drawing/2014/main" id="{4F7DC27E-C1B3-4760-AC60-140EFAAD4121}"/>
              </a:ext>
            </a:extLst>
          </p:cNvPr>
          <p:cNvPicPr>
            <a:picLocks noChangeAspect="1"/>
          </p:cNvPicPr>
          <p:nvPr/>
        </p:nvPicPr>
        <p:blipFill>
          <a:blip r:embed="rId3"/>
          <a:stretch>
            <a:fillRect/>
          </a:stretch>
        </p:blipFill>
        <p:spPr>
          <a:xfrm>
            <a:off x="8235820" y="5129772"/>
            <a:ext cx="2885100" cy="1628359"/>
          </a:xfrm>
          <a:prstGeom prst="rect">
            <a:avLst/>
          </a:prstGeom>
        </p:spPr>
      </p:pic>
      <p:pic>
        <p:nvPicPr>
          <p:cNvPr id="7" name="Picture 6">
            <a:extLst>
              <a:ext uri="{FF2B5EF4-FFF2-40B4-BE49-F238E27FC236}">
                <a16:creationId xmlns:a16="http://schemas.microsoft.com/office/drawing/2014/main" id="{AB45947A-E94C-4EE3-89BF-248B057ABE74}"/>
              </a:ext>
            </a:extLst>
          </p:cNvPr>
          <p:cNvPicPr>
            <a:picLocks noChangeAspect="1"/>
          </p:cNvPicPr>
          <p:nvPr/>
        </p:nvPicPr>
        <p:blipFill>
          <a:blip r:embed="rId4"/>
          <a:stretch>
            <a:fillRect/>
          </a:stretch>
        </p:blipFill>
        <p:spPr>
          <a:xfrm>
            <a:off x="4441259" y="5086812"/>
            <a:ext cx="2955898" cy="1628359"/>
          </a:xfrm>
          <a:prstGeom prst="rect">
            <a:avLst/>
          </a:prstGeom>
        </p:spPr>
      </p:pic>
      <p:pic>
        <p:nvPicPr>
          <p:cNvPr id="9" name="Picture 8">
            <a:extLst>
              <a:ext uri="{FF2B5EF4-FFF2-40B4-BE49-F238E27FC236}">
                <a16:creationId xmlns:a16="http://schemas.microsoft.com/office/drawing/2014/main" id="{CAE1EC80-2FE7-4AB0-8864-D560A3F3BBCE}"/>
              </a:ext>
            </a:extLst>
          </p:cNvPr>
          <p:cNvPicPr>
            <a:picLocks noChangeAspect="1"/>
          </p:cNvPicPr>
          <p:nvPr/>
        </p:nvPicPr>
        <p:blipFill rotWithShape="1">
          <a:blip r:embed="rId2"/>
          <a:srcRect l="2593" t="73577" r="9040" b="8139"/>
          <a:stretch/>
        </p:blipFill>
        <p:spPr>
          <a:xfrm>
            <a:off x="1952892" y="3801762"/>
            <a:ext cx="9613032" cy="874897"/>
          </a:xfrm>
          <a:prstGeom prst="rect">
            <a:avLst/>
          </a:prstGeom>
        </p:spPr>
      </p:pic>
      <p:pic>
        <p:nvPicPr>
          <p:cNvPr id="8" name="Picture 7">
            <a:extLst>
              <a:ext uri="{FF2B5EF4-FFF2-40B4-BE49-F238E27FC236}">
                <a16:creationId xmlns:a16="http://schemas.microsoft.com/office/drawing/2014/main" id="{B39ADC4C-86B7-4465-81FB-18F826A73CFF}"/>
              </a:ext>
            </a:extLst>
          </p:cNvPr>
          <p:cNvPicPr>
            <a:picLocks noChangeAspect="1"/>
          </p:cNvPicPr>
          <p:nvPr/>
        </p:nvPicPr>
        <p:blipFill>
          <a:blip r:embed="rId5"/>
          <a:stretch>
            <a:fillRect/>
          </a:stretch>
        </p:blipFill>
        <p:spPr>
          <a:xfrm>
            <a:off x="1433384" y="3871164"/>
            <a:ext cx="1618276" cy="2887512"/>
          </a:xfrm>
          <a:prstGeom prst="rect">
            <a:avLst/>
          </a:prstGeom>
        </p:spPr>
      </p:pic>
    </p:spTree>
    <p:extLst>
      <p:ext uri="{BB962C8B-B14F-4D97-AF65-F5344CB8AC3E}">
        <p14:creationId xmlns:p14="http://schemas.microsoft.com/office/powerpoint/2010/main" val="997139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32F4F-068B-459A-ADEE-4C28A8EF4C23}"/>
              </a:ext>
            </a:extLst>
          </p:cNvPr>
          <p:cNvSpPr>
            <a:spLocks noGrp="1"/>
          </p:cNvSpPr>
          <p:nvPr>
            <p:ph type="title"/>
          </p:nvPr>
        </p:nvSpPr>
        <p:spPr>
          <a:xfrm>
            <a:off x="913774" y="1"/>
            <a:ext cx="10364451" cy="1149178"/>
          </a:xfrm>
        </p:spPr>
        <p:txBody>
          <a:bodyPr/>
          <a:lstStyle/>
          <a:p>
            <a:r>
              <a:rPr lang="en-GB" dirty="0"/>
              <a:t>Laws of thermodynamics</a:t>
            </a:r>
          </a:p>
        </p:txBody>
      </p:sp>
      <p:sp>
        <p:nvSpPr>
          <p:cNvPr id="4" name="TextBox 3">
            <a:extLst>
              <a:ext uri="{FF2B5EF4-FFF2-40B4-BE49-F238E27FC236}">
                <a16:creationId xmlns:a16="http://schemas.microsoft.com/office/drawing/2014/main" id="{023F1542-1A32-4842-9FB1-8D806BD230D2}"/>
              </a:ext>
            </a:extLst>
          </p:cNvPr>
          <p:cNvSpPr txBox="1"/>
          <p:nvPr/>
        </p:nvSpPr>
        <p:spPr>
          <a:xfrm>
            <a:off x="654908" y="1149179"/>
            <a:ext cx="10623317" cy="2608215"/>
          </a:xfrm>
          <a:prstGeom prst="rect">
            <a:avLst/>
          </a:prstGeom>
          <a:noFill/>
        </p:spPr>
        <p:txBody>
          <a:bodyPr wrap="square">
            <a:spAutoFit/>
          </a:bodyPr>
          <a:lstStyle/>
          <a:p>
            <a:pPr>
              <a:lnSpc>
                <a:spcPct val="150000"/>
              </a:lnSpc>
            </a:pPr>
            <a:r>
              <a:rPr lang="en-GB" sz="2800" dirty="0">
                <a:solidFill>
                  <a:srgbClr val="0070C0"/>
                </a:solidFill>
              </a:rPr>
              <a:t>The </a:t>
            </a:r>
            <a:r>
              <a:rPr lang="en-GB" sz="2800" b="1" dirty="0">
                <a:solidFill>
                  <a:srgbClr val="0000FF"/>
                </a:solidFill>
              </a:rPr>
              <a:t>laws of thermodynamics </a:t>
            </a:r>
            <a:r>
              <a:rPr lang="en-GB" sz="2800" dirty="0">
                <a:solidFill>
                  <a:srgbClr val="0070C0"/>
                </a:solidFill>
              </a:rPr>
              <a:t>are fundamental principles that describe the behaviour of energy in physical systems. These laws are essential for understanding energy transformations in processes such as chemical reactions (e.g. decomposition of explosive materials). </a:t>
            </a:r>
          </a:p>
        </p:txBody>
      </p:sp>
    </p:spTree>
    <p:extLst>
      <p:ext uri="{BB962C8B-B14F-4D97-AF65-F5344CB8AC3E}">
        <p14:creationId xmlns:p14="http://schemas.microsoft.com/office/powerpoint/2010/main" val="3903789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33667B1-76B8-4613-8894-2BF090DB6343}"/>
              </a:ext>
            </a:extLst>
          </p:cNvPr>
          <p:cNvPicPr>
            <a:picLocks noChangeAspect="1"/>
          </p:cNvPicPr>
          <p:nvPr/>
        </p:nvPicPr>
        <p:blipFill>
          <a:blip r:embed="rId2"/>
          <a:stretch>
            <a:fillRect/>
          </a:stretch>
        </p:blipFill>
        <p:spPr>
          <a:xfrm>
            <a:off x="1672666" y="-65001"/>
            <a:ext cx="8572500" cy="6753225"/>
          </a:xfrm>
          <a:prstGeom prst="rect">
            <a:avLst/>
          </a:prstGeom>
        </p:spPr>
      </p:pic>
      <p:sp>
        <p:nvSpPr>
          <p:cNvPr id="5" name="TextBox 4">
            <a:extLst>
              <a:ext uri="{FF2B5EF4-FFF2-40B4-BE49-F238E27FC236}">
                <a16:creationId xmlns:a16="http://schemas.microsoft.com/office/drawing/2014/main" id="{BB591F45-F785-4646-AEAA-82470D31BED1}"/>
              </a:ext>
            </a:extLst>
          </p:cNvPr>
          <p:cNvSpPr txBox="1"/>
          <p:nvPr/>
        </p:nvSpPr>
        <p:spPr>
          <a:xfrm>
            <a:off x="10586651" y="6211669"/>
            <a:ext cx="1605349" cy="646331"/>
          </a:xfrm>
          <a:prstGeom prst="rect">
            <a:avLst/>
          </a:prstGeom>
          <a:noFill/>
        </p:spPr>
        <p:txBody>
          <a:bodyPr wrap="square">
            <a:spAutoFit/>
          </a:bodyPr>
          <a:lstStyle/>
          <a:p>
            <a:r>
              <a:rPr lang="en-GB" sz="1200" dirty="0"/>
              <a:t>https://www.chemistrylearner.com/laws-of-thermodynamics</a:t>
            </a:r>
          </a:p>
        </p:txBody>
      </p:sp>
      <p:pic>
        <p:nvPicPr>
          <p:cNvPr id="1026" name="Picture 2">
            <a:extLst>
              <a:ext uri="{FF2B5EF4-FFF2-40B4-BE49-F238E27FC236}">
                <a16:creationId xmlns:a16="http://schemas.microsoft.com/office/drawing/2014/main" id="{C4176EE7-E2AA-417B-B3D6-3840E656B0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0911" y="1348818"/>
            <a:ext cx="4379824" cy="2457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7125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B1E4C-3D0E-41C1-9AB0-DC176F64AF1C}"/>
              </a:ext>
            </a:extLst>
          </p:cNvPr>
          <p:cNvSpPr>
            <a:spLocks noGrp="1"/>
          </p:cNvSpPr>
          <p:nvPr>
            <p:ph type="title"/>
          </p:nvPr>
        </p:nvSpPr>
        <p:spPr>
          <a:xfrm>
            <a:off x="913774" y="1"/>
            <a:ext cx="10364451" cy="1075038"/>
          </a:xfrm>
        </p:spPr>
        <p:txBody>
          <a:bodyPr/>
          <a:lstStyle/>
          <a:p>
            <a:r>
              <a:rPr lang="en-GB" dirty="0"/>
              <a:t>Zero</a:t>
            </a:r>
            <a:r>
              <a:rPr lang="en-GB" baseline="30000" dirty="0"/>
              <a:t>th</a:t>
            </a:r>
            <a:r>
              <a:rPr lang="en-GB" dirty="0"/>
              <a:t> law of thermodynamics</a:t>
            </a:r>
          </a:p>
        </p:txBody>
      </p:sp>
      <p:sp>
        <p:nvSpPr>
          <p:cNvPr id="4" name="TextBox 3">
            <a:extLst>
              <a:ext uri="{FF2B5EF4-FFF2-40B4-BE49-F238E27FC236}">
                <a16:creationId xmlns:a16="http://schemas.microsoft.com/office/drawing/2014/main" id="{342CA3A4-8327-4AEB-9F7C-9AAAC59316AC}"/>
              </a:ext>
            </a:extLst>
          </p:cNvPr>
          <p:cNvSpPr txBox="1"/>
          <p:nvPr/>
        </p:nvSpPr>
        <p:spPr>
          <a:xfrm>
            <a:off x="697752" y="1210963"/>
            <a:ext cx="10580473" cy="1569660"/>
          </a:xfrm>
          <a:prstGeom prst="rect">
            <a:avLst/>
          </a:prstGeom>
          <a:noFill/>
        </p:spPr>
        <p:txBody>
          <a:bodyPr wrap="square">
            <a:spAutoFit/>
          </a:bodyPr>
          <a:lstStyle/>
          <a:p>
            <a:r>
              <a:rPr lang="en-GB" sz="2400" dirty="0">
                <a:solidFill>
                  <a:srgbClr val="0070C0"/>
                </a:solidFill>
              </a:rPr>
              <a:t>The </a:t>
            </a:r>
            <a:r>
              <a:rPr lang="en-GB" sz="2400" b="1" dirty="0">
                <a:solidFill>
                  <a:srgbClr val="0000FF"/>
                </a:solidFill>
              </a:rPr>
              <a:t>Zeroth Law of Thermodynamics </a:t>
            </a:r>
            <a:r>
              <a:rPr lang="en-GB" sz="2400" dirty="0">
                <a:solidFill>
                  <a:srgbClr val="0070C0"/>
                </a:solidFill>
              </a:rPr>
              <a:t>states that if two systems are in thermodynamic equilibrium with a third system, the two original systems are in thermal equilibrium with each other. </a:t>
            </a:r>
          </a:p>
          <a:p>
            <a:r>
              <a:rPr lang="en-GB" sz="2400" dirty="0">
                <a:solidFill>
                  <a:srgbClr val="0070C0"/>
                </a:solidFill>
              </a:rPr>
              <a:t>This law defines </a:t>
            </a:r>
            <a:r>
              <a:rPr lang="en-GB" sz="2400" b="1" dirty="0">
                <a:solidFill>
                  <a:srgbClr val="0000FF"/>
                </a:solidFill>
              </a:rPr>
              <a:t>temperature</a:t>
            </a:r>
            <a:r>
              <a:rPr lang="en-GB" sz="2400" dirty="0">
                <a:solidFill>
                  <a:srgbClr val="0070C0"/>
                </a:solidFill>
              </a:rPr>
              <a:t> as a fundamental and measurable property.</a:t>
            </a:r>
          </a:p>
        </p:txBody>
      </p:sp>
      <p:sp>
        <p:nvSpPr>
          <p:cNvPr id="6" name="TextBox 5">
            <a:extLst>
              <a:ext uri="{FF2B5EF4-FFF2-40B4-BE49-F238E27FC236}">
                <a16:creationId xmlns:a16="http://schemas.microsoft.com/office/drawing/2014/main" id="{686D85B2-A3BE-48CD-8940-F8E41C7EF641}"/>
              </a:ext>
            </a:extLst>
          </p:cNvPr>
          <p:cNvSpPr txBox="1"/>
          <p:nvPr/>
        </p:nvSpPr>
        <p:spPr>
          <a:xfrm>
            <a:off x="1059076" y="3265954"/>
            <a:ext cx="10073846" cy="2677656"/>
          </a:xfrm>
          <a:prstGeom prst="rect">
            <a:avLst/>
          </a:prstGeom>
          <a:noFill/>
        </p:spPr>
        <p:txBody>
          <a:bodyPr wrap="square">
            <a:spAutoFit/>
          </a:bodyPr>
          <a:lstStyle/>
          <a:p>
            <a:r>
              <a:rPr lang="en-GB" sz="2400" dirty="0"/>
              <a:t>Importance to OME: </a:t>
            </a:r>
          </a:p>
          <a:p>
            <a:pPr marL="342900" indent="-342900">
              <a:buFont typeface="Arial" panose="020B0604020202020204" pitchFamily="34" charset="0"/>
              <a:buChar char="•"/>
            </a:pPr>
            <a:r>
              <a:rPr lang="en-GB" sz="2400" dirty="0"/>
              <a:t>It underpins the concept of temperature, which is critical in OME for measuring and controlling the conditions under which explosives are stored, transported, and used.</a:t>
            </a:r>
          </a:p>
          <a:p>
            <a:pPr marL="342900" indent="-342900">
              <a:buFont typeface="Arial" panose="020B0604020202020204" pitchFamily="34" charset="0"/>
              <a:buChar char="•"/>
            </a:pPr>
            <a:r>
              <a:rPr lang="en-GB" sz="2400" dirty="0"/>
              <a:t>In munitions, maintaining thermal equilibrium between explosives and their surroundings ensures stability, preventing accidental detonations caused by temperature fluctuations.</a:t>
            </a:r>
          </a:p>
        </p:txBody>
      </p:sp>
    </p:spTree>
    <p:extLst>
      <p:ext uri="{BB962C8B-B14F-4D97-AF65-F5344CB8AC3E}">
        <p14:creationId xmlns:p14="http://schemas.microsoft.com/office/powerpoint/2010/main" val="1117347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D8531-39DC-4B0D-A577-DECC1E6979F8}"/>
              </a:ext>
            </a:extLst>
          </p:cNvPr>
          <p:cNvSpPr>
            <a:spLocks noGrp="1"/>
          </p:cNvSpPr>
          <p:nvPr>
            <p:ph type="title"/>
          </p:nvPr>
        </p:nvSpPr>
        <p:spPr>
          <a:xfrm>
            <a:off x="913774" y="1"/>
            <a:ext cx="10364451" cy="1013254"/>
          </a:xfrm>
        </p:spPr>
        <p:txBody>
          <a:bodyPr/>
          <a:lstStyle/>
          <a:p>
            <a:r>
              <a:rPr lang="en-GB" dirty="0"/>
              <a:t>First law of thermodynamics</a:t>
            </a:r>
          </a:p>
        </p:txBody>
      </p:sp>
      <p:sp>
        <p:nvSpPr>
          <p:cNvPr id="4" name="TextBox 3">
            <a:extLst>
              <a:ext uri="{FF2B5EF4-FFF2-40B4-BE49-F238E27FC236}">
                <a16:creationId xmlns:a16="http://schemas.microsoft.com/office/drawing/2014/main" id="{959036AE-497A-45D6-8F7C-CCF58807E9BA}"/>
              </a:ext>
            </a:extLst>
          </p:cNvPr>
          <p:cNvSpPr txBox="1"/>
          <p:nvPr/>
        </p:nvSpPr>
        <p:spPr>
          <a:xfrm>
            <a:off x="490666" y="864112"/>
            <a:ext cx="11210667" cy="2677656"/>
          </a:xfrm>
          <a:prstGeom prst="rect">
            <a:avLst/>
          </a:prstGeom>
          <a:noFill/>
        </p:spPr>
        <p:txBody>
          <a:bodyPr wrap="square">
            <a:spAutoFit/>
          </a:bodyPr>
          <a:lstStyle/>
          <a:p>
            <a:r>
              <a:rPr lang="en-GB" sz="2400" dirty="0">
                <a:solidFill>
                  <a:srgbClr val="0070C0"/>
                </a:solidFill>
              </a:rPr>
              <a:t>The </a:t>
            </a:r>
            <a:r>
              <a:rPr lang="en-GB" sz="2400" b="1" dirty="0">
                <a:solidFill>
                  <a:srgbClr val="0000FF"/>
                </a:solidFill>
              </a:rPr>
              <a:t>First Law of Thermodynamics </a:t>
            </a:r>
            <a:r>
              <a:rPr lang="en-GB" sz="2400" dirty="0">
                <a:solidFill>
                  <a:srgbClr val="0070C0"/>
                </a:solidFill>
              </a:rPr>
              <a:t>states that energy can be converted from one form to another with the interaction of heat (Q), work (W) and internal energy (</a:t>
            </a:r>
            <a:r>
              <a:rPr lang="en-GB" sz="2400" dirty="0">
                <a:solidFill>
                  <a:srgbClr val="0070C0"/>
                </a:solidFill>
                <a:sym typeface="Symbol" panose="05050102010706020507" pitchFamily="18" charset="2"/>
              </a:rPr>
              <a:t>U)</a:t>
            </a:r>
            <a:r>
              <a:rPr lang="en-GB" sz="2400" dirty="0">
                <a:solidFill>
                  <a:srgbClr val="0070C0"/>
                </a:solidFill>
              </a:rPr>
              <a:t>, but it cannot be created nor destroyed, under any circumstances.</a:t>
            </a:r>
          </a:p>
          <a:p>
            <a:endParaRPr lang="en-GB" sz="2400" dirty="0">
              <a:solidFill>
                <a:srgbClr val="0070C0"/>
              </a:solidFill>
            </a:endParaRPr>
          </a:p>
          <a:p>
            <a:r>
              <a:rPr lang="en-GB" sz="2400" dirty="0">
                <a:solidFill>
                  <a:srgbClr val="0070C0"/>
                </a:solidFill>
              </a:rPr>
              <a:t>In an externally isolated system, with internal changes the sum of all forms of energy is constant. The change in internal energy of a system (</a:t>
            </a:r>
            <a:r>
              <a:rPr lang="en-GB" sz="2400" dirty="0">
                <a:solidFill>
                  <a:srgbClr val="0070C0"/>
                </a:solidFill>
                <a:sym typeface="Symbol" panose="05050102010706020507" pitchFamily="18" charset="2"/>
              </a:rPr>
              <a:t>U) </a:t>
            </a:r>
            <a:r>
              <a:rPr lang="en-GB" sz="2400" dirty="0">
                <a:solidFill>
                  <a:srgbClr val="0070C0"/>
                </a:solidFill>
              </a:rPr>
              <a:t>is equal to the heat (Q) added to the system minus the work (W) done by the system.</a:t>
            </a:r>
          </a:p>
        </p:txBody>
      </p:sp>
      <p:pic>
        <p:nvPicPr>
          <p:cNvPr id="10" name="Picture 9">
            <a:extLst>
              <a:ext uri="{FF2B5EF4-FFF2-40B4-BE49-F238E27FC236}">
                <a16:creationId xmlns:a16="http://schemas.microsoft.com/office/drawing/2014/main" id="{707B179B-F2DD-43C8-AA0D-60722D4DBED5}"/>
              </a:ext>
            </a:extLst>
          </p:cNvPr>
          <p:cNvPicPr>
            <a:picLocks noChangeAspect="1"/>
          </p:cNvPicPr>
          <p:nvPr/>
        </p:nvPicPr>
        <p:blipFill>
          <a:blip r:embed="rId3"/>
          <a:stretch>
            <a:fillRect/>
          </a:stretch>
        </p:blipFill>
        <p:spPr>
          <a:xfrm>
            <a:off x="490666" y="3957885"/>
            <a:ext cx="6747843" cy="2772027"/>
          </a:xfrm>
          <a:prstGeom prst="rect">
            <a:avLst/>
          </a:prstGeom>
        </p:spPr>
      </p:pic>
      <p:pic>
        <p:nvPicPr>
          <p:cNvPr id="11" name="Picture 10">
            <a:extLst>
              <a:ext uri="{FF2B5EF4-FFF2-40B4-BE49-F238E27FC236}">
                <a16:creationId xmlns:a16="http://schemas.microsoft.com/office/drawing/2014/main" id="{55EE73F6-AEAF-4209-916E-3C695F9EDC8B}"/>
              </a:ext>
            </a:extLst>
          </p:cNvPr>
          <p:cNvPicPr>
            <a:picLocks noChangeAspect="1"/>
          </p:cNvPicPr>
          <p:nvPr/>
        </p:nvPicPr>
        <p:blipFill rotWithShape="1">
          <a:blip r:embed="rId4"/>
          <a:srcRect l="11658" t="36228" r="12557"/>
          <a:stretch/>
        </p:blipFill>
        <p:spPr>
          <a:xfrm>
            <a:off x="7512908" y="5160603"/>
            <a:ext cx="4419600" cy="1569309"/>
          </a:xfrm>
          <a:prstGeom prst="rect">
            <a:avLst/>
          </a:prstGeom>
        </p:spPr>
      </p:pic>
    </p:spTree>
    <p:extLst>
      <p:ext uri="{BB962C8B-B14F-4D97-AF65-F5344CB8AC3E}">
        <p14:creationId xmlns:p14="http://schemas.microsoft.com/office/powerpoint/2010/main" val="3689898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30171-2382-455F-BEB3-FA81D869B5A4}"/>
              </a:ext>
            </a:extLst>
          </p:cNvPr>
          <p:cNvSpPr>
            <a:spLocks noGrp="1"/>
          </p:cNvSpPr>
          <p:nvPr>
            <p:ph type="title"/>
          </p:nvPr>
        </p:nvSpPr>
        <p:spPr>
          <a:xfrm>
            <a:off x="913774" y="0"/>
            <a:ext cx="10364451" cy="1124465"/>
          </a:xfrm>
        </p:spPr>
        <p:txBody>
          <a:bodyPr/>
          <a:lstStyle/>
          <a:p>
            <a:r>
              <a:rPr lang="en-GB" dirty="0"/>
              <a:t>Second law of thermodynamics</a:t>
            </a:r>
          </a:p>
        </p:txBody>
      </p:sp>
      <p:sp>
        <p:nvSpPr>
          <p:cNvPr id="4" name="TextBox 3">
            <a:extLst>
              <a:ext uri="{FF2B5EF4-FFF2-40B4-BE49-F238E27FC236}">
                <a16:creationId xmlns:a16="http://schemas.microsoft.com/office/drawing/2014/main" id="{6AA2C499-FF82-4678-88B9-068516ED8725}"/>
              </a:ext>
            </a:extLst>
          </p:cNvPr>
          <p:cNvSpPr txBox="1"/>
          <p:nvPr/>
        </p:nvSpPr>
        <p:spPr>
          <a:xfrm>
            <a:off x="682196" y="1124465"/>
            <a:ext cx="10827608" cy="1938992"/>
          </a:xfrm>
          <a:prstGeom prst="rect">
            <a:avLst/>
          </a:prstGeom>
          <a:noFill/>
        </p:spPr>
        <p:txBody>
          <a:bodyPr wrap="square">
            <a:spAutoFit/>
          </a:bodyPr>
          <a:lstStyle/>
          <a:p>
            <a:r>
              <a:rPr lang="en-GB" sz="2400" dirty="0">
                <a:solidFill>
                  <a:srgbClr val="0070C0"/>
                </a:solidFill>
              </a:rPr>
              <a:t>The </a:t>
            </a:r>
            <a:r>
              <a:rPr lang="en-GB" sz="2400" b="1" dirty="0">
                <a:solidFill>
                  <a:srgbClr val="0000FF"/>
                </a:solidFill>
              </a:rPr>
              <a:t>Second Law of Thermodynamics </a:t>
            </a:r>
            <a:r>
              <a:rPr lang="en-GB" sz="2400" dirty="0">
                <a:solidFill>
                  <a:srgbClr val="0070C0"/>
                </a:solidFill>
              </a:rPr>
              <a:t>states that in any spontaneous process, the entropy (</a:t>
            </a:r>
            <a:r>
              <a:rPr lang="en-GB" sz="2400" i="1" dirty="0">
                <a:solidFill>
                  <a:srgbClr val="0070C0"/>
                </a:solidFill>
              </a:rPr>
              <a:t>S</a:t>
            </a:r>
            <a:r>
              <a:rPr lang="en-GB" sz="2400" dirty="0">
                <a:solidFill>
                  <a:srgbClr val="0070C0"/>
                </a:solidFill>
              </a:rPr>
              <a:t>) of an isolated system, will always increase over time. It addresses how energy naturally tends to disperse or become more chaotic over time.</a:t>
            </a:r>
          </a:p>
          <a:p>
            <a:endParaRPr lang="en-GB" sz="2400" dirty="0">
              <a:solidFill>
                <a:srgbClr val="0070C0"/>
              </a:solidFill>
            </a:endParaRPr>
          </a:p>
          <a:p>
            <a:r>
              <a:rPr lang="en-GB" sz="2400" b="1" dirty="0">
                <a:solidFill>
                  <a:srgbClr val="0000FF"/>
                </a:solidFill>
              </a:rPr>
              <a:t>Entropy</a:t>
            </a:r>
            <a:r>
              <a:rPr lang="en-GB" sz="2400" dirty="0">
                <a:solidFill>
                  <a:srgbClr val="0070C0"/>
                </a:solidFill>
              </a:rPr>
              <a:t> is a measure of the disorder in a system (all systems gain entropy over time)</a:t>
            </a:r>
          </a:p>
        </p:txBody>
      </p:sp>
      <p:pic>
        <p:nvPicPr>
          <p:cNvPr id="5" name="Picture 4">
            <a:extLst>
              <a:ext uri="{FF2B5EF4-FFF2-40B4-BE49-F238E27FC236}">
                <a16:creationId xmlns:a16="http://schemas.microsoft.com/office/drawing/2014/main" id="{3FDD1041-9B68-49CC-B971-78BD2F4AE968}"/>
              </a:ext>
            </a:extLst>
          </p:cNvPr>
          <p:cNvPicPr>
            <a:picLocks noChangeAspect="1"/>
          </p:cNvPicPr>
          <p:nvPr/>
        </p:nvPicPr>
        <p:blipFill rotWithShape="1">
          <a:blip r:embed="rId2"/>
          <a:srcRect l="8761" t="9524" r="8883" b="4671"/>
          <a:stretch/>
        </p:blipFill>
        <p:spPr>
          <a:xfrm>
            <a:off x="5831019" y="3225115"/>
            <a:ext cx="6360981" cy="3546388"/>
          </a:xfrm>
          <a:prstGeom prst="rect">
            <a:avLst/>
          </a:prstGeom>
        </p:spPr>
      </p:pic>
      <p:sp>
        <p:nvSpPr>
          <p:cNvPr id="7" name="TextBox 6">
            <a:extLst>
              <a:ext uri="{FF2B5EF4-FFF2-40B4-BE49-F238E27FC236}">
                <a16:creationId xmlns:a16="http://schemas.microsoft.com/office/drawing/2014/main" id="{88EA0E5F-BE85-4572-8E04-D861A76DB5EC}"/>
              </a:ext>
            </a:extLst>
          </p:cNvPr>
          <p:cNvSpPr txBox="1"/>
          <p:nvPr/>
        </p:nvSpPr>
        <p:spPr>
          <a:xfrm>
            <a:off x="145192" y="3429000"/>
            <a:ext cx="5685827" cy="2308324"/>
          </a:xfrm>
          <a:prstGeom prst="rect">
            <a:avLst/>
          </a:prstGeom>
          <a:noFill/>
        </p:spPr>
        <p:txBody>
          <a:bodyPr wrap="square">
            <a:spAutoFit/>
          </a:bodyPr>
          <a:lstStyle/>
          <a:p>
            <a:r>
              <a:rPr lang="en-GB" sz="2400" dirty="0">
                <a:solidFill>
                  <a:srgbClr val="0070C0"/>
                </a:solidFill>
              </a:rPr>
              <a:t>The Second Law highlights the </a:t>
            </a:r>
            <a:r>
              <a:rPr lang="en-GB" sz="2400" b="1" dirty="0">
                <a:solidFill>
                  <a:srgbClr val="0000FF"/>
                </a:solidFill>
              </a:rPr>
              <a:t>irreversibility</a:t>
            </a:r>
            <a:r>
              <a:rPr lang="en-GB" sz="2400" dirty="0">
                <a:solidFill>
                  <a:srgbClr val="0070C0"/>
                </a:solidFill>
              </a:rPr>
              <a:t> of certain processes, particularly in the context of </a:t>
            </a:r>
            <a:r>
              <a:rPr lang="en-GB" sz="2400" b="1" dirty="0">
                <a:solidFill>
                  <a:srgbClr val="0000FF"/>
                </a:solidFill>
              </a:rPr>
              <a:t>heat flow</a:t>
            </a:r>
            <a:r>
              <a:rPr lang="en-GB" sz="2400" dirty="0">
                <a:solidFill>
                  <a:srgbClr val="0070C0"/>
                </a:solidFill>
              </a:rPr>
              <a:t>. Heat spontaneously moves from hot to cold regions, emphasizing the unidirectional nature of thermal energy transfer.</a:t>
            </a:r>
          </a:p>
        </p:txBody>
      </p:sp>
      <p:sp>
        <p:nvSpPr>
          <p:cNvPr id="9" name="TextBox 8">
            <a:extLst>
              <a:ext uri="{FF2B5EF4-FFF2-40B4-BE49-F238E27FC236}">
                <a16:creationId xmlns:a16="http://schemas.microsoft.com/office/drawing/2014/main" id="{41F57576-BFAD-420B-9678-1DB1EA72783B}"/>
              </a:ext>
            </a:extLst>
          </p:cNvPr>
          <p:cNvSpPr txBox="1"/>
          <p:nvPr/>
        </p:nvSpPr>
        <p:spPr>
          <a:xfrm>
            <a:off x="145192" y="6211669"/>
            <a:ext cx="5588343" cy="646331"/>
          </a:xfrm>
          <a:prstGeom prst="rect">
            <a:avLst/>
          </a:prstGeom>
          <a:noFill/>
        </p:spPr>
        <p:txBody>
          <a:bodyPr wrap="square">
            <a:spAutoFit/>
          </a:bodyPr>
          <a:lstStyle/>
          <a:p>
            <a:r>
              <a:rPr lang="en-GB" dirty="0"/>
              <a:t>How detonation increases the disorder in the system (formation of gases from solid explosives).</a:t>
            </a:r>
          </a:p>
        </p:txBody>
      </p:sp>
    </p:spTree>
    <p:extLst>
      <p:ext uri="{BB962C8B-B14F-4D97-AF65-F5344CB8AC3E}">
        <p14:creationId xmlns:p14="http://schemas.microsoft.com/office/powerpoint/2010/main" val="1207597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D041F-C334-481F-ADBB-70FFEC499204}"/>
              </a:ext>
            </a:extLst>
          </p:cNvPr>
          <p:cNvSpPr>
            <a:spLocks noGrp="1"/>
          </p:cNvSpPr>
          <p:nvPr>
            <p:ph type="title"/>
          </p:nvPr>
        </p:nvSpPr>
        <p:spPr>
          <a:xfrm>
            <a:off x="913774" y="0"/>
            <a:ext cx="10364451" cy="963827"/>
          </a:xfrm>
        </p:spPr>
        <p:txBody>
          <a:bodyPr/>
          <a:lstStyle/>
          <a:p>
            <a:r>
              <a:rPr lang="en-GB" dirty="0"/>
              <a:t>Second law and Efficiency</a:t>
            </a:r>
          </a:p>
        </p:txBody>
      </p:sp>
      <p:sp>
        <p:nvSpPr>
          <p:cNvPr id="4" name="TextBox 3">
            <a:extLst>
              <a:ext uri="{FF2B5EF4-FFF2-40B4-BE49-F238E27FC236}">
                <a16:creationId xmlns:a16="http://schemas.microsoft.com/office/drawing/2014/main" id="{CCE6B89C-0AC8-42B8-9AE6-C85400EA6F4D}"/>
              </a:ext>
            </a:extLst>
          </p:cNvPr>
          <p:cNvSpPr txBox="1"/>
          <p:nvPr/>
        </p:nvSpPr>
        <p:spPr>
          <a:xfrm>
            <a:off x="1406611" y="1228397"/>
            <a:ext cx="9378778" cy="4832092"/>
          </a:xfrm>
          <a:prstGeom prst="rect">
            <a:avLst/>
          </a:prstGeom>
          <a:noFill/>
        </p:spPr>
        <p:txBody>
          <a:bodyPr wrap="square">
            <a:spAutoFit/>
          </a:bodyPr>
          <a:lstStyle/>
          <a:p>
            <a:pPr marL="285750" indent="-285750">
              <a:buFont typeface="Arial" panose="020B0604020202020204" pitchFamily="34" charset="0"/>
              <a:buChar char="•"/>
            </a:pPr>
            <a:r>
              <a:rPr lang="en-GB" sz="2800" b="1" dirty="0"/>
              <a:t>Explosive Efficiency:</a:t>
            </a:r>
          </a:p>
          <a:p>
            <a:pPr marL="742950" lvl="1" indent="-285750">
              <a:buFont typeface="Arial" panose="020B0604020202020204" pitchFamily="34" charset="0"/>
              <a:buChar char="•"/>
            </a:pPr>
            <a:r>
              <a:rPr lang="en-GB" sz="2800" dirty="0"/>
              <a:t>In explosives, a portion of the chemical energy is always lost as heat, reducing efficiency.</a:t>
            </a:r>
          </a:p>
          <a:p>
            <a:pPr marL="742950" lvl="1" indent="-285750">
              <a:buFont typeface="Arial" panose="020B0604020202020204" pitchFamily="34" charset="0"/>
              <a:buChar char="•"/>
            </a:pPr>
            <a:r>
              <a:rPr lang="en-GB" sz="2800" dirty="0"/>
              <a:t>Efficiency is the ratio of useful work (e.g., kinetic energy for destruction or propulsion) to the total energy released.</a:t>
            </a:r>
          </a:p>
          <a:p>
            <a:pPr lvl="1"/>
            <a:endParaRPr lang="en-GB" sz="2800" dirty="0"/>
          </a:p>
          <a:p>
            <a:pPr marL="285750" indent="-285750">
              <a:buFont typeface="Arial" panose="020B0604020202020204" pitchFamily="34" charset="0"/>
              <a:buChar char="•"/>
            </a:pPr>
            <a:r>
              <a:rPr lang="en-GB" sz="2800" b="1" dirty="0"/>
              <a:t>Practical Impact</a:t>
            </a:r>
            <a:r>
              <a:rPr lang="en-GB" sz="2800" dirty="0"/>
              <a:t>:</a:t>
            </a:r>
          </a:p>
          <a:p>
            <a:pPr marL="742950" lvl="1" indent="-285750">
              <a:buFont typeface="Arial" panose="020B0604020202020204" pitchFamily="34" charset="0"/>
              <a:buChar char="•"/>
            </a:pPr>
            <a:r>
              <a:rPr lang="en-GB" sz="2800" dirty="0"/>
              <a:t>Engineers must account for energy losses due to entropy when designing explosives to maximise their impact.</a:t>
            </a:r>
          </a:p>
          <a:p>
            <a:pPr marL="742950" lvl="1" indent="-285750">
              <a:buFont typeface="Arial" panose="020B0604020202020204" pitchFamily="34" charset="0"/>
              <a:buChar char="•"/>
            </a:pPr>
            <a:r>
              <a:rPr lang="en-GB" sz="2800" i="1" dirty="0"/>
              <a:t>Example: </a:t>
            </a:r>
            <a:r>
              <a:rPr lang="en-GB" sz="2800" dirty="0"/>
              <a:t>Propellants in rockets – balance between thrust (work) and heat loss.</a:t>
            </a:r>
          </a:p>
        </p:txBody>
      </p:sp>
    </p:spTree>
    <p:extLst>
      <p:ext uri="{BB962C8B-B14F-4D97-AF65-F5344CB8AC3E}">
        <p14:creationId xmlns:p14="http://schemas.microsoft.com/office/powerpoint/2010/main" val="3770147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2B5A5-6047-417F-A958-EE5E8D1DDC85}"/>
              </a:ext>
            </a:extLst>
          </p:cNvPr>
          <p:cNvSpPr>
            <a:spLocks noGrp="1"/>
          </p:cNvSpPr>
          <p:nvPr>
            <p:ph type="title"/>
          </p:nvPr>
        </p:nvSpPr>
        <p:spPr>
          <a:xfrm>
            <a:off x="913774" y="0"/>
            <a:ext cx="10364451" cy="1596177"/>
          </a:xfrm>
        </p:spPr>
        <p:txBody>
          <a:bodyPr/>
          <a:lstStyle/>
          <a:p>
            <a:endParaRPr lang="en-GB" dirty="0"/>
          </a:p>
        </p:txBody>
      </p:sp>
      <p:sp>
        <p:nvSpPr>
          <p:cNvPr id="3" name="Rectangle 1">
            <a:extLst>
              <a:ext uri="{FF2B5EF4-FFF2-40B4-BE49-F238E27FC236}">
                <a16:creationId xmlns:a16="http://schemas.microsoft.com/office/drawing/2014/main" id="{9C1076E0-9149-4FBF-8CA6-B1A6024C4CBA}"/>
              </a:ext>
            </a:extLst>
          </p:cNvPr>
          <p:cNvSpPr>
            <a:spLocks noChangeArrowheads="1"/>
          </p:cNvSpPr>
          <p:nvPr/>
        </p:nvSpPr>
        <p:spPr bwMode="auto">
          <a:xfrm>
            <a:off x="0" y="1661905"/>
            <a:ext cx="9422781"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 Entropy (S): a measure of </a:t>
            </a:r>
            <a:r>
              <a:rPr kumimoji="0" lang="en-US" altLang="en-US" sz="1800" i="1" u="none" strike="noStrike" cap="none" normalizeH="0" baseline="0" dirty="0">
                <a:ln>
                  <a:noFill/>
                </a:ln>
                <a:solidFill>
                  <a:schemeClr val="tx1"/>
                </a:solidFill>
                <a:effectLst/>
              </a:rPr>
              <a:t>disorder</a:t>
            </a:r>
            <a:r>
              <a:rPr kumimoji="0" lang="en-US" altLang="en-US" sz="1800" i="0" u="none" strike="noStrike" cap="none" normalizeH="0" baseline="0" dirty="0">
                <a:ln>
                  <a:noFill/>
                </a:ln>
                <a:solidFill>
                  <a:schemeClr val="tx1"/>
                </a:solidFill>
                <a:effectLst/>
              </a:rPr>
              <a:t> or </a:t>
            </a:r>
            <a:r>
              <a:rPr kumimoji="0" lang="en-US" altLang="en-US" sz="1800" i="1" u="none" strike="noStrike" cap="none" normalizeH="0" baseline="0" dirty="0">
                <a:ln>
                  <a:noFill/>
                </a:ln>
                <a:solidFill>
                  <a:schemeClr val="tx1"/>
                </a:solidFill>
                <a:effectLst/>
              </a:rPr>
              <a:t>energy dispersion</a:t>
            </a:r>
            <a:r>
              <a:rPr kumimoji="0" lang="en-US" altLang="en-US" sz="1800" i="0" u="none" strike="noStrike" cap="none" normalizeH="0" baseline="0" dirty="0">
                <a:ln>
                  <a:noFill/>
                </a:ln>
                <a:solidFill>
                  <a:schemeClr val="tx1"/>
                </a:solidFill>
                <a:effectLst/>
              </a:rPr>
              <a:t> in a system.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 units: J · mol⁻¹ · K⁻¹</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 Key qualitative trends:</a:t>
            </a:r>
          </a:p>
          <a:p>
            <a:pPr lvl="1" defTabSz="914400" eaLnBrk="0" fontAlgn="base" hangingPunct="0">
              <a:spcBef>
                <a:spcPct val="0"/>
              </a:spcBef>
              <a:spcAft>
                <a:spcPct val="0"/>
              </a:spcAft>
            </a:pPr>
            <a:r>
              <a:rPr kumimoji="0" lang="en-US" altLang="en-US" i="0" u="none" strike="noStrike" cap="none" normalizeH="0" baseline="0" dirty="0">
                <a:ln>
                  <a:noFill/>
                </a:ln>
                <a:solidFill>
                  <a:schemeClr val="tx1"/>
                </a:solidFill>
                <a:effectLst/>
              </a:rPr>
              <a:t>Solids → Liquids → Gases → S increases.</a:t>
            </a:r>
          </a:p>
          <a:p>
            <a:pPr lvl="1" defTabSz="914400" eaLnBrk="0" fontAlgn="base" hangingPunct="0">
              <a:spcBef>
                <a:spcPct val="0"/>
              </a:spcBef>
              <a:spcAft>
                <a:spcPct val="0"/>
              </a:spcAft>
            </a:pPr>
            <a:r>
              <a:rPr kumimoji="0" lang="en-US" altLang="en-US" i="0" u="none" strike="noStrike" cap="none" normalizeH="0" baseline="0" dirty="0">
                <a:ln>
                  <a:noFill/>
                </a:ln>
                <a:solidFill>
                  <a:schemeClr val="tx1"/>
                </a:solidFill>
                <a:effectLst/>
              </a:rPr>
              <a:t>Mixing or expanding gases → S increases.</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i="0" u="none" strike="noStrike" cap="none" normalizeH="0" baseline="0" dirty="0">
                <a:ln>
                  <a:noFill/>
                </a:ln>
                <a:solidFill>
                  <a:schemeClr val="tx1"/>
                </a:solidFill>
                <a:effectLst/>
              </a:rPr>
              <a:t>       Freezing or condensation → S decreases.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i="0" u="none" strike="noStrike" cap="none" normalizeH="0" baseline="0" dirty="0">
                <a:ln>
                  <a:noFill/>
                </a:ln>
                <a:solidFill>
                  <a:schemeClr val="tx1"/>
                </a:solidFill>
                <a:effectLst/>
              </a:rPr>
              <a:t>Implication: spontaneous reactions usually produce more disorder (ΔS &gt; 0).</a:t>
            </a:r>
          </a:p>
        </p:txBody>
      </p:sp>
      <p:pic>
        <p:nvPicPr>
          <p:cNvPr id="4" name="Picture 3">
            <a:extLst>
              <a:ext uri="{FF2B5EF4-FFF2-40B4-BE49-F238E27FC236}">
                <a16:creationId xmlns:a16="http://schemas.microsoft.com/office/drawing/2014/main" id="{E4953992-52AF-4C91-8B1F-564E260D942A}"/>
              </a:ext>
            </a:extLst>
          </p:cNvPr>
          <p:cNvPicPr>
            <a:picLocks noChangeAspect="1"/>
          </p:cNvPicPr>
          <p:nvPr/>
        </p:nvPicPr>
        <p:blipFill>
          <a:blip r:embed="rId3"/>
          <a:stretch>
            <a:fillRect/>
          </a:stretch>
        </p:blipFill>
        <p:spPr>
          <a:xfrm>
            <a:off x="6324837" y="1493084"/>
            <a:ext cx="6380120" cy="4640087"/>
          </a:xfrm>
          <a:prstGeom prst="rect">
            <a:avLst/>
          </a:prstGeom>
        </p:spPr>
      </p:pic>
    </p:spTree>
    <p:extLst>
      <p:ext uri="{BB962C8B-B14F-4D97-AF65-F5344CB8AC3E}">
        <p14:creationId xmlns:p14="http://schemas.microsoft.com/office/powerpoint/2010/main" val="19676412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9C437-0BB6-4D20-BE46-4BC3A0C9A7E9}"/>
              </a:ext>
            </a:extLst>
          </p:cNvPr>
          <p:cNvSpPr>
            <a:spLocks noGrp="1"/>
          </p:cNvSpPr>
          <p:nvPr>
            <p:ph type="title"/>
          </p:nvPr>
        </p:nvSpPr>
        <p:spPr>
          <a:xfrm>
            <a:off x="913774" y="0"/>
            <a:ext cx="10364451" cy="892097"/>
          </a:xfrm>
        </p:spPr>
        <p:txBody>
          <a:bodyPr/>
          <a:lstStyle/>
          <a:p>
            <a:r>
              <a:rPr lang="en-GB" dirty="0"/>
              <a:t>Entropy in chemical reaction</a:t>
            </a:r>
          </a:p>
        </p:txBody>
      </p:sp>
      <p:sp>
        <p:nvSpPr>
          <p:cNvPr id="3" name="Content Placeholder 2">
            <a:extLst>
              <a:ext uri="{FF2B5EF4-FFF2-40B4-BE49-F238E27FC236}">
                <a16:creationId xmlns:a16="http://schemas.microsoft.com/office/drawing/2014/main" id="{780296C9-AA76-4589-BE6C-729231CC3B42}"/>
              </a:ext>
            </a:extLst>
          </p:cNvPr>
          <p:cNvSpPr>
            <a:spLocks noGrp="1"/>
          </p:cNvSpPr>
          <p:nvPr>
            <p:ph sz="quarter" idx="13"/>
          </p:nvPr>
        </p:nvSpPr>
        <p:spPr>
          <a:xfrm>
            <a:off x="913774" y="892097"/>
            <a:ext cx="10363826" cy="5698274"/>
          </a:xfrm>
        </p:spPr>
        <p:txBody>
          <a:bodyPr>
            <a:normAutofit/>
          </a:bodyPr>
          <a:lstStyle/>
          <a:p>
            <a:pPr marL="0" indent="0">
              <a:buNone/>
            </a:pPr>
            <a:r>
              <a:rPr lang="en-GB" b="1" cap="none" dirty="0"/>
              <a:t>Calculating </a:t>
            </a:r>
            <a:r>
              <a:rPr lang="el-GR" b="1" cap="none" dirty="0"/>
              <a:t>Δ</a:t>
            </a:r>
            <a:r>
              <a:rPr lang="en-GB" b="1" cap="none" dirty="0"/>
              <a:t>S° for a reaction</a:t>
            </a:r>
            <a:endParaRPr lang="en-GB" cap="none" dirty="0"/>
          </a:p>
          <a:p>
            <a:pPr>
              <a:buFont typeface="Arial" panose="020B0604020202020204" pitchFamily="34" charset="0"/>
              <a:buChar char="•"/>
            </a:pPr>
            <a:r>
              <a:rPr lang="en-GB" b="1" cap="none" dirty="0"/>
              <a:t>Definition:</a:t>
            </a:r>
            <a:endParaRPr lang="en-GB" cap="none" dirty="0"/>
          </a:p>
          <a:p>
            <a:pPr marL="0" indent="0">
              <a:buNone/>
            </a:pPr>
            <a:r>
              <a:rPr lang="en-GB" cap="none" dirty="0"/>
              <a:t>	</a:t>
            </a:r>
            <a:r>
              <a:rPr lang="el-GR" cap="none" dirty="0"/>
              <a:t>Δ</a:t>
            </a:r>
            <a:r>
              <a:rPr lang="en-GB" cap="none" dirty="0" err="1"/>
              <a:t>S°</a:t>
            </a:r>
            <a:r>
              <a:rPr lang="en-GB" cap="none" baseline="-25000" dirty="0" err="1"/>
              <a:t>rxn</a:t>
            </a:r>
            <a:r>
              <a:rPr lang="en-GB" cap="none" dirty="0"/>
              <a:t> = ∑</a:t>
            </a:r>
            <a:r>
              <a:rPr lang="el-GR" cap="none" dirty="0"/>
              <a:t>  Δ</a:t>
            </a:r>
            <a:r>
              <a:rPr lang="en-GB" cap="none" dirty="0"/>
              <a:t>S°</a:t>
            </a:r>
            <a:r>
              <a:rPr lang="en-GB" cap="none" baseline="-25000" dirty="0"/>
              <a:t> </a:t>
            </a:r>
            <a:r>
              <a:rPr lang="en-GB" cap="none" dirty="0"/>
              <a:t>(products) − ∑</a:t>
            </a:r>
            <a:r>
              <a:rPr lang="el-GR" cap="none" dirty="0"/>
              <a:t>  Δ</a:t>
            </a:r>
            <a:r>
              <a:rPr lang="en-GB" cap="none" dirty="0"/>
              <a:t>S°</a:t>
            </a:r>
            <a:r>
              <a:rPr lang="en-GB" cap="none" baseline="-25000" dirty="0"/>
              <a:t> </a:t>
            </a:r>
            <a:r>
              <a:rPr lang="en-GB" cap="none" dirty="0"/>
              <a:t>(reactants)</a:t>
            </a:r>
          </a:p>
          <a:p>
            <a:pPr>
              <a:buFont typeface="Arial" panose="020B0604020202020204" pitchFamily="34" charset="0"/>
              <a:buChar char="•"/>
            </a:pPr>
            <a:r>
              <a:rPr lang="en-GB" b="1" cap="none" dirty="0"/>
              <a:t>Data required:</a:t>
            </a:r>
            <a:r>
              <a:rPr lang="en-GB" cap="none" dirty="0"/>
              <a:t> standard molar entropies S° (usually at 298 K).</a:t>
            </a:r>
          </a:p>
          <a:p>
            <a:pPr>
              <a:buFont typeface="Arial" panose="020B0604020202020204" pitchFamily="34" charset="0"/>
              <a:buChar char="•"/>
            </a:pPr>
            <a:r>
              <a:rPr lang="en-GB" b="1" cap="none" dirty="0"/>
              <a:t>Interpretation:</a:t>
            </a:r>
            <a:endParaRPr lang="en-GB" cap="none" dirty="0"/>
          </a:p>
          <a:p>
            <a:pPr marL="742950" lvl="1" indent="-285750">
              <a:buFont typeface="Arial" panose="020B0604020202020204" pitchFamily="34" charset="0"/>
              <a:buChar char="•"/>
            </a:pPr>
            <a:r>
              <a:rPr lang="el-GR" cap="none" dirty="0"/>
              <a:t>Δ</a:t>
            </a:r>
            <a:r>
              <a:rPr lang="en-GB" cap="none" dirty="0"/>
              <a:t>S° &gt; 0 → entropy increases (→ more disorder).</a:t>
            </a:r>
          </a:p>
          <a:p>
            <a:pPr marL="742950" lvl="1" indent="-285750">
              <a:buFont typeface="Arial" panose="020B0604020202020204" pitchFamily="34" charset="0"/>
              <a:buChar char="•"/>
            </a:pPr>
            <a:r>
              <a:rPr lang="el-GR" cap="none" dirty="0"/>
              <a:t>Δ</a:t>
            </a:r>
            <a:r>
              <a:rPr lang="en-GB" cap="none" dirty="0"/>
              <a:t>S° &lt; 0 → entropy decreases (→ more order).</a:t>
            </a:r>
          </a:p>
          <a:p>
            <a:endParaRPr lang="en-GB" cap="none" dirty="0"/>
          </a:p>
        </p:txBody>
      </p:sp>
    </p:spTree>
    <p:extLst>
      <p:ext uri="{BB962C8B-B14F-4D97-AF65-F5344CB8AC3E}">
        <p14:creationId xmlns:p14="http://schemas.microsoft.com/office/powerpoint/2010/main" val="172432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34D21-2510-4F08-9FCF-81B210D651F1}"/>
              </a:ext>
            </a:extLst>
          </p:cNvPr>
          <p:cNvSpPr>
            <a:spLocks noGrp="1"/>
          </p:cNvSpPr>
          <p:nvPr>
            <p:ph type="title"/>
          </p:nvPr>
        </p:nvSpPr>
        <p:spPr>
          <a:xfrm>
            <a:off x="913774" y="0"/>
            <a:ext cx="10364451" cy="959005"/>
          </a:xfrm>
        </p:spPr>
        <p:txBody>
          <a:bodyPr/>
          <a:lstStyle/>
          <a:p>
            <a:r>
              <a:rPr lang="en-GB" dirty="0"/>
              <a:t>Interpreting entropy change</a:t>
            </a:r>
          </a:p>
        </p:txBody>
      </p:sp>
      <p:sp>
        <p:nvSpPr>
          <p:cNvPr id="3" name="Content Placeholder 2">
            <a:extLst>
              <a:ext uri="{FF2B5EF4-FFF2-40B4-BE49-F238E27FC236}">
                <a16:creationId xmlns:a16="http://schemas.microsoft.com/office/drawing/2014/main" id="{0BB498D2-0951-4A0E-ACDE-F21B3388DFF4}"/>
              </a:ext>
            </a:extLst>
          </p:cNvPr>
          <p:cNvSpPr>
            <a:spLocks noGrp="1"/>
          </p:cNvSpPr>
          <p:nvPr>
            <p:ph sz="quarter" idx="13"/>
          </p:nvPr>
        </p:nvSpPr>
        <p:spPr>
          <a:xfrm>
            <a:off x="914399" y="1073550"/>
            <a:ext cx="10363826" cy="5706391"/>
          </a:xfrm>
        </p:spPr>
        <p:txBody>
          <a:bodyPr>
            <a:normAutofit/>
          </a:bodyPr>
          <a:lstStyle/>
          <a:p>
            <a:pPr marL="0" indent="0">
              <a:buNone/>
            </a:pPr>
            <a:r>
              <a:rPr lang="en-GB" b="1" cap="none" dirty="0"/>
              <a:t>What does ΔS° tell us about explosive behaviour?</a:t>
            </a:r>
            <a:endParaRPr lang="en-GB" cap="none" dirty="0"/>
          </a:p>
          <a:p>
            <a:pPr>
              <a:buFont typeface="Arial" panose="020B0604020202020204" pitchFamily="34" charset="0"/>
              <a:buChar char="•"/>
            </a:pPr>
            <a:r>
              <a:rPr lang="en-GB" b="1" cap="none" dirty="0"/>
              <a:t>Positive ΔS°</a:t>
            </a:r>
            <a:r>
              <a:rPr lang="en-GB" cap="none" dirty="0"/>
              <a:t> = products are more disordered than reactants.</a:t>
            </a:r>
          </a:p>
          <a:p>
            <a:pPr>
              <a:buFont typeface="Arial" panose="020B0604020202020204" pitchFamily="34" charset="0"/>
              <a:buChar char="•"/>
            </a:pPr>
            <a:r>
              <a:rPr lang="en-GB" b="1" cap="none" dirty="0"/>
              <a:t>For explosive a:</a:t>
            </a:r>
            <a:endParaRPr lang="en-GB" cap="none" dirty="0"/>
          </a:p>
          <a:p>
            <a:pPr marL="742950" lvl="1" indent="-285750">
              <a:buFont typeface="Arial" panose="020B0604020202020204" pitchFamily="34" charset="0"/>
              <a:buChar char="•"/>
            </a:pPr>
            <a:r>
              <a:rPr lang="en-GB" cap="none" dirty="0"/>
              <a:t>ΔS° ≈ +640 J · mol⁻¹ · K⁻¹ (per mol A).</a:t>
            </a:r>
          </a:p>
          <a:p>
            <a:pPr marL="742950" lvl="1" indent="-285750">
              <a:buFont typeface="Arial" panose="020B0604020202020204" pitchFamily="34" charset="0"/>
              <a:buChar char="•"/>
            </a:pPr>
            <a:r>
              <a:rPr lang="en-GB" cap="none" dirty="0"/>
              <a:t>Large entropy gain due to many gas molecules formed from a solid.</a:t>
            </a:r>
          </a:p>
          <a:p>
            <a:pPr>
              <a:buFont typeface="Arial" panose="020B0604020202020204" pitchFamily="34" charset="0"/>
              <a:buChar char="•"/>
            </a:pPr>
            <a:r>
              <a:rPr lang="en-GB" b="1" cap="none" dirty="0"/>
              <a:t>Practical interpretation:</a:t>
            </a:r>
            <a:endParaRPr lang="en-GB" cap="none" dirty="0"/>
          </a:p>
          <a:p>
            <a:pPr marL="742950" lvl="1" indent="-285750">
              <a:buFont typeface="Arial" panose="020B0604020202020204" pitchFamily="34" charset="0"/>
              <a:buChar char="•"/>
            </a:pPr>
            <a:r>
              <a:rPr lang="en-GB" cap="none" dirty="0"/>
              <a:t>Reaction strongly favours products at high T.</a:t>
            </a:r>
          </a:p>
          <a:p>
            <a:pPr marL="742950" lvl="1" indent="-285750">
              <a:buFont typeface="Arial" panose="020B0604020202020204" pitchFamily="34" charset="0"/>
              <a:buChar char="•"/>
            </a:pPr>
            <a:r>
              <a:rPr lang="en-GB" cap="none" dirty="0"/>
              <a:t>Contributes to pressure and gas expansion during detonation.</a:t>
            </a:r>
          </a:p>
          <a:p>
            <a:pPr marL="742950" lvl="1" indent="-285750">
              <a:buFont typeface="Arial" panose="020B0604020202020204" pitchFamily="34" charset="0"/>
              <a:buChar char="•"/>
            </a:pPr>
            <a:r>
              <a:rPr lang="en-GB" cap="none" dirty="0"/>
              <a:t>Also means the reaction is </a:t>
            </a:r>
            <a:r>
              <a:rPr lang="en-GB" i="1" cap="none" dirty="0"/>
              <a:t>thermodynamically</a:t>
            </a:r>
            <a:r>
              <a:rPr lang="en-GB" cap="none" dirty="0"/>
              <a:t> favourable (ΔS &gt; 0) even if </a:t>
            </a:r>
            <a:r>
              <a:rPr lang="en-GB" i="1" cap="none" dirty="0"/>
              <a:t>kinetically</a:t>
            </a:r>
            <a:r>
              <a:rPr lang="en-GB" cap="none" dirty="0"/>
              <a:t> slow in storage.</a:t>
            </a:r>
          </a:p>
          <a:p>
            <a:pPr>
              <a:buFont typeface="Arial" panose="020B0604020202020204" pitchFamily="34" charset="0"/>
              <a:buChar char="•"/>
            </a:pPr>
            <a:r>
              <a:rPr lang="en-GB" b="1" cap="none" dirty="0"/>
              <a:t>Connect to lifecycle:</a:t>
            </a:r>
            <a:endParaRPr lang="en-GB" cap="none" dirty="0"/>
          </a:p>
          <a:p>
            <a:pPr marL="742950" lvl="1" indent="-285750">
              <a:buFont typeface="Arial" panose="020B0604020202020204" pitchFamily="34" charset="0"/>
              <a:buChar char="•"/>
            </a:pPr>
            <a:r>
              <a:rPr lang="en-GB" cap="none" dirty="0"/>
              <a:t>Helps predict behaviour in use-phase and storage conditions</a:t>
            </a:r>
          </a:p>
        </p:txBody>
      </p:sp>
      <p:pic>
        <p:nvPicPr>
          <p:cNvPr id="5" name="Picture 4">
            <a:extLst>
              <a:ext uri="{FF2B5EF4-FFF2-40B4-BE49-F238E27FC236}">
                <a16:creationId xmlns:a16="http://schemas.microsoft.com/office/drawing/2014/main" id="{2E09B2C1-0BD0-4742-9FE7-944987F7F645}"/>
              </a:ext>
            </a:extLst>
          </p:cNvPr>
          <p:cNvPicPr>
            <a:picLocks noChangeAspect="1"/>
          </p:cNvPicPr>
          <p:nvPr/>
        </p:nvPicPr>
        <p:blipFill>
          <a:blip r:embed="rId2"/>
          <a:stretch>
            <a:fillRect/>
          </a:stretch>
        </p:blipFill>
        <p:spPr>
          <a:xfrm>
            <a:off x="8197294" y="1073550"/>
            <a:ext cx="3714777" cy="2019315"/>
          </a:xfrm>
          <a:prstGeom prst="rect">
            <a:avLst/>
          </a:prstGeom>
        </p:spPr>
      </p:pic>
    </p:spTree>
    <p:extLst>
      <p:ext uri="{BB962C8B-B14F-4D97-AF65-F5344CB8AC3E}">
        <p14:creationId xmlns:p14="http://schemas.microsoft.com/office/powerpoint/2010/main" val="3297261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E971A-1A96-4C4E-9014-2F43AC42D2FE}"/>
              </a:ext>
            </a:extLst>
          </p:cNvPr>
          <p:cNvSpPr>
            <a:spLocks noGrp="1"/>
          </p:cNvSpPr>
          <p:nvPr>
            <p:ph type="title"/>
          </p:nvPr>
        </p:nvSpPr>
        <p:spPr>
          <a:xfrm>
            <a:off x="913774" y="0"/>
            <a:ext cx="10364451" cy="1025611"/>
          </a:xfrm>
        </p:spPr>
        <p:txBody>
          <a:bodyPr/>
          <a:lstStyle/>
          <a:p>
            <a:r>
              <a:rPr lang="en-GB" dirty="0"/>
              <a:t>Gibbs free energy</a:t>
            </a:r>
          </a:p>
        </p:txBody>
      </p:sp>
      <p:sp>
        <p:nvSpPr>
          <p:cNvPr id="4" name="TextBox 3">
            <a:extLst>
              <a:ext uri="{FF2B5EF4-FFF2-40B4-BE49-F238E27FC236}">
                <a16:creationId xmlns:a16="http://schemas.microsoft.com/office/drawing/2014/main" id="{2D372F67-0BD7-48FA-9DFE-6E92A5B7D350}"/>
              </a:ext>
            </a:extLst>
          </p:cNvPr>
          <p:cNvSpPr txBox="1"/>
          <p:nvPr/>
        </p:nvSpPr>
        <p:spPr>
          <a:xfrm>
            <a:off x="329513" y="1121028"/>
            <a:ext cx="10948712" cy="1938992"/>
          </a:xfrm>
          <a:prstGeom prst="rect">
            <a:avLst/>
          </a:prstGeom>
          <a:noFill/>
        </p:spPr>
        <p:txBody>
          <a:bodyPr wrap="square">
            <a:spAutoFit/>
          </a:bodyPr>
          <a:lstStyle/>
          <a:p>
            <a:r>
              <a:rPr lang="en-GB" sz="2400" dirty="0">
                <a:solidFill>
                  <a:srgbClr val="0070C0"/>
                </a:solidFill>
              </a:rPr>
              <a:t>The </a:t>
            </a:r>
            <a:r>
              <a:rPr lang="en-GB" sz="2400" b="1" dirty="0">
                <a:solidFill>
                  <a:srgbClr val="0000FF"/>
                </a:solidFill>
              </a:rPr>
              <a:t>Gibbs free energy, </a:t>
            </a:r>
            <a:r>
              <a:rPr lang="en-GB" sz="2400" b="1" dirty="0">
                <a:solidFill>
                  <a:srgbClr val="0000FF"/>
                </a:solidFill>
                <a:sym typeface="Symbol" panose="05050102010706020507" pitchFamily="18" charset="2"/>
              </a:rPr>
              <a:t>G, </a:t>
            </a:r>
            <a:r>
              <a:rPr lang="en-GB" sz="2400" dirty="0">
                <a:solidFill>
                  <a:srgbClr val="0070C0"/>
                </a:solidFill>
              </a:rPr>
              <a:t>is the available energy of a substance that can be used in a chemical transformation or reaction. </a:t>
            </a:r>
          </a:p>
          <a:p>
            <a:r>
              <a:rPr lang="en-GB" sz="2400" dirty="0">
                <a:solidFill>
                  <a:srgbClr val="0070C0"/>
                </a:solidFill>
              </a:rPr>
              <a:t>Substances tend to transform into other substances that have less Gibbs free energy. </a:t>
            </a:r>
          </a:p>
          <a:p>
            <a:r>
              <a:rPr lang="en-GB" sz="2400" dirty="0">
                <a:solidFill>
                  <a:srgbClr val="0070C0"/>
                </a:solidFill>
              </a:rPr>
              <a:t>The change of Gibbs free energy predicts whether a chemical reaction will occur </a:t>
            </a:r>
            <a:r>
              <a:rPr lang="en-GB" sz="2400" b="1" dirty="0">
                <a:solidFill>
                  <a:srgbClr val="0000FF"/>
                </a:solidFill>
              </a:rPr>
              <a:t>spontaneously</a:t>
            </a:r>
            <a:r>
              <a:rPr lang="en-GB" sz="2400" dirty="0">
                <a:solidFill>
                  <a:srgbClr val="0070C0"/>
                </a:solidFill>
              </a:rPr>
              <a:t>.</a:t>
            </a:r>
          </a:p>
        </p:txBody>
      </p:sp>
      <p:pic>
        <p:nvPicPr>
          <p:cNvPr id="11" name="Picture 10">
            <a:extLst>
              <a:ext uri="{FF2B5EF4-FFF2-40B4-BE49-F238E27FC236}">
                <a16:creationId xmlns:a16="http://schemas.microsoft.com/office/drawing/2014/main" id="{8FBD6A42-F9B1-4FAB-B280-A1E8C88DDAB2}"/>
              </a:ext>
            </a:extLst>
          </p:cNvPr>
          <p:cNvPicPr>
            <a:picLocks noChangeAspect="1"/>
          </p:cNvPicPr>
          <p:nvPr/>
        </p:nvPicPr>
        <p:blipFill>
          <a:blip r:embed="rId2"/>
          <a:stretch>
            <a:fillRect/>
          </a:stretch>
        </p:blipFill>
        <p:spPr>
          <a:xfrm>
            <a:off x="329513" y="3429000"/>
            <a:ext cx="5170094" cy="2613454"/>
          </a:xfrm>
          <a:prstGeom prst="rect">
            <a:avLst/>
          </a:prstGeom>
        </p:spPr>
      </p:pic>
      <p:sp>
        <p:nvSpPr>
          <p:cNvPr id="13" name="TextBox 12">
            <a:extLst>
              <a:ext uri="{FF2B5EF4-FFF2-40B4-BE49-F238E27FC236}">
                <a16:creationId xmlns:a16="http://schemas.microsoft.com/office/drawing/2014/main" id="{6418F176-0CD3-455E-8470-DB173C6A2579}"/>
              </a:ext>
            </a:extLst>
          </p:cNvPr>
          <p:cNvSpPr txBox="1"/>
          <p:nvPr/>
        </p:nvSpPr>
        <p:spPr>
          <a:xfrm>
            <a:off x="6192796" y="3396899"/>
            <a:ext cx="5496696" cy="2677656"/>
          </a:xfrm>
          <a:prstGeom prst="rect">
            <a:avLst/>
          </a:prstGeom>
          <a:noFill/>
        </p:spPr>
        <p:txBody>
          <a:bodyPr wrap="square">
            <a:spAutoFit/>
          </a:bodyPr>
          <a:lstStyle/>
          <a:p>
            <a:r>
              <a:rPr lang="en-GB" sz="2800" dirty="0">
                <a:solidFill>
                  <a:srgbClr val="FF0000"/>
                </a:solidFill>
              </a:rPr>
              <a:t>ΔG &lt; 0	spontaneous process  			         (exothermic detonation)</a:t>
            </a:r>
          </a:p>
          <a:p>
            <a:endParaRPr lang="en-GB" sz="2800" dirty="0">
              <a:solidFill>
                <a:srgbClr val="FF0000"/>
              </a:solidFill>
            </a:endParaRPr>
          </a:p>
          <a:p>
            <a:r>
              <a:rPr lang="en-GB" sz="2800" dirty="0">
                <a:solidFill>
                  <a:srgbClr val="FF0000"/>
                </a:solidFill>
              </a:rPr>
              <a:t>ΔG = 0 	system in equilibrium</a:t>
            </a:r>
          </a:p>
          <a:p>
            <a:endParaRPr lang="en-GB" sz="2800" dirty="0">
              <a:solidFill>
                <a:srgbClr val="FF0000"/>
              </a:solidFill>
            </a:endParaRPr>
          </a:p>
          <a:p>
            <a:r>
              <a:rPr lang="en-GB" sz="2800" dirty="0">
                <a:solidFill>
                  <a:srgbClr val="FF0000"/>
                </a:solidFill>
              </a:rPr>
              <a:t>ΔG &gt; 0 	non-spontaneous process</a:t>
            </a:r>
          </a:p>
        </p:txBody>
      </p:sp>
    </p:spTree>
    <p:extLst>
      <p:ext uri="{BB962C8B-B14F-4D97-AF65-F5344CB8AC3E}">
        <p14:creationId xmlns:p14="http://schemas.microsoft.com/office/powerpoint/2010/main" val="33076345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EE47A-25DA-4770-B926-68FDCBBC5804}"/>
              </a:ext>
            </a:extLst>
          </p:cNvPr>
          <p:cNvSpPr>
            <a:spLocks noGrp="1"/>
          </p:cNvSpPr>
          <p:nvPr>
            <p:ph type="title"/>
          </p:nvPr>
        </p:nvSpPr>
        <p:spPr>
          <a:xfrm>
            <a:off x="913774" y="0"/>
            <a:ext cx="10364451" cy="1198605"/>
          </a:xfrm>
        </p:spPr>
        <p:txBody>
          <a:bodyPr/>
          <a:lstStyle/>
          <a:p>
            <a:r>
              <a:rPr lang="en-GB" dirty="0"/>
              <a:t>Third law of thermodynamics</a:t>
            </a:r>
          </a:p>
        </p:txBody>
      </p:sp>
      <p:sp>
        <p:nvSpPr>
          <p:cNvPr id="4" name="TextBox 3">
            <a:extLst>
              <a:ext uri="{FF2B5EF4-FFF2-40B4-BE49-F238E27FC236}">
                <a16:creationId xmlns:a16="http://schemas.microsoft.com/office/drawing/2014/main" id="{8450382A-F251-4A45-B020-D731D29F1457}"/>
              </a:ext>
            </a:extLst>
          </p:cNvPr>
          <p:cNvSpPr txBox="1"/>
          <p:nvPr/>
        </p:nvSpPr>
        <p:spPr>
          <a:xfrm>
            <a:off x="259490" y="3330146"/>
            <a:ext cx="11673018" cy="3046988"/>
          </a:xfrm>
          <a:prstGeom prst="rect">
            <a:avLst/>
          </a:prstGeom>
          <a:noFill/>
        </p:spPr>
        <p:txBody>
          <a:bodyPr wrap="square">
            <a:spAutoFit/>
          </a:bodyPr>
          <a:lstStyle/>
          <a:p>
            <a:pPr>
              <a:buFont typeface="Arial" panose="020B0604020202020204" pitchFamily="34" charset="0"/>
              <a:buChar char="•"/>
            </a:pPr>
            <a:r>
              <a:rPr lang="en-GB" sz="2400" b="1" dirty="0"/>
              <a:t> Implication to OME</a:t>
            </a:r>
            <a:r>
              <a:rPr lang="en-GB" sz="2400" dirty="0"/>
              <a:t>:</a:t>
            </a:r>
          </a:p>
          <a:p>
            <a:pPr marL="742950" lvl="1" indent="-285750">
              <a:buFont typeface="Arial" panose="020B0604020202020204" pitchFamily="34" charset="0"/>
              <a:buChar char="•"/>
            </a:pPr>
            <a:r>
              <a:rPr lang="en-GB" sz="2400" dirty="0"/>
              <a:t>The </a:t>
            </a:r>
            <a:r>
              <a:rPr lang="en-GB" sz="2400" b="1" dirty="0"/>
              <a:t>absolute entropy</a:t>
            </a:r>
            <a:r>
              <a:rPr lang="en-GB" sz="2400" dirty="0"/>
              <a:t> of explosive materials helps predict their behaviour and stability.</a:t>
            </a:r>
          </a:p>
          <a:p>
            <a:pPr marL="742950" lvl="1" indent="-285750">
              <a:buFont typeface="Arial" panose="020B0604020202020204" pitchFamily="34" charset="0"/>
              <a:buChar char="•"/>
            </a:pPr>
            <a:r>
              <a:rPr lang="en-GB" sz="2400" b="1" dirty="0"/>
              <a:t>Entropy increases with temperature</a:t>
            </a:r>
            <a:r>
              <a:rPr lang="en-GB" sz="2400" dirty="0"/>
              <a:t> – as an explosive heats up, it becomes more disordered and potentially more reactive.</a:t>
            </a:r>
          </a:p>
          <a:p>
            <a:pPr>
              <a:buFont typeface="Arial" panose="020B0604020202020204" pitchFamily="34" charset="0"/>
              <a:buChar char="•"/>
            </a:pPr>
            <a:r>
              <a:rPr lang="en-GB" sz="2400" b="1" dirty="0"/>
              <a:t>Importance</a:t>
            </a:r>
            <a:r>
              <a:rPr lang="en-GB" sz="2400" dirty="0"/>
              <a:t>:</a:t>
            </a:r>
          </a:p>
          <a:p>
            <a:pPr marL="742950" lvl="1" indent="-285750">
              <a:buFont typeface="Arial" panose="020B0604020202020204" pitchFamily="34" charset="0"/>
              <a:buChar char="•"/>
            </a:pPr>
            <a:r>
              <a:rPr lang="en-GB" sz="2400" dirty="0"/>
              <a:t>Provides insights into </a:t>
            </a:r>
            <a:r>
              <a:rPr lang="en-GB" sz="2400" b="1" dirty="0"/>
              <a:t>thermodynamic stability</a:t>
            </a:r>
            <a:r>
              <a:rPr lang="en-GB" sz="2400" dirty="0"/>
              <a:t> and helps design explosives with controlled reactivity.</a:t>
            </a:r>
          </a:p>
          <a:p>
            <a:pPr marL="742950" lvl="1" indent="-285750">
              <a:buFont typeface="Arial" panose="020B0604020202020204" pitchFamily="34" charset="0"/>
              <a:buChar char="•"/>
            </a:pPr>
            <a:r>
              <a:rPr lang="en-GB" sz="2400" dirty="0"/>
              <a:t>Helps in calculating </a:t>
            </a:r>
            <a:r>
              <a:rPr lang="en-GB" sz="2400" b="1" dirty="0"/>
              <a:t>entropy values</a:t>
            </a:r>
            <a:r>
              <a:rPr lang="en-GB" sz="2400" dirty="0"/>
              <a:t> for materials under different conditions.</a:t>
            </a:r>
          </a:p>
        </p:txBody>
      </p:sp>
      <p:sp>
        <p:nvSpPr>
          <p:cNvPr id="6" name="TextBox 5">
            <a:extLst>
              <a:ext uri="{FF2B5EF4-FFF2-40B4-BE49-F238E27FC236}">
                <a16:creationId xmlns:a16="http://schemas.microsoft.com/office/drawing/2014/main" id="{7B233415-6187-4AE5-9440-6EC4CABC2996}"/>
              </a:ext>
            </a:extLst>
          </p:cNvPr>
          <p:cNvSpPr txBox="1"/>
          <p:nvPr/>
        </p:nvSpPr>
        <p:spPr>
          <a:xfrm>
            <a:off x="737802" y="751344"/>
            <a:ext cx="10148502" cy="2246769"/>
          </a:xfrm>
          <a:prstGeom prst="rect">
            <a:avLst/>
          </a:prstGeom>
          <a:noFill/>
        </p:spPr>
        <p:txBody>
          <a:bodyPr wrap="square">
            <a:spAutoFit/>
          </a:bodyPr>
          <a:lstStyle/>
          <a:p>
            <a:pPr>
              <a:spcAft>
                <a:spcPts val="1200"/>
              </a:spcAft>
            </a:pPr>
            <a:r>
              <a:rPr lang="en-GB" sz="2400" dirty="0">
                <a:solidFill>
                  <a:srgbClr val="0070C0"/>
                </a:solidFill>
              </a:rPr>
              <a:t>The entropy of a perfect crystal at absolute zero is exactly equal to zero.</a:t>
            </a:r>
          </a:p>
          <a:p>
            <a:pPr>
              <a:spcAft>
                <a:spcPts val="1200"/>
              </a:spcAft>
            </a:pPr>
            <a:r>
              <a:rPr lang="en-GB" sz="2400" dirty="0">
                <a:solidFill>
                  <a:srgbClr val="0070C0"/>
                </a:solidFill>
              </a:rPr>
              <a:t>The entropy change of a system undergoing reversible, isothermal changes tends to zero as  T  tends to zero.</a:t>
            </a:r>
          </a:p>
          <a:p>
            <a:pPr>
              <a:spcAft>
                <a:spcPts val="1200"/>
              </a:spcAft>
            </a:pPr>
            <a:r>
              <a:rPr lang="en-GB" sz="2400" dirty="0">
                <a:solidFill>
                  <a:srgbClr val="0070C0"/>
                </a:solidFill>
              </a:rPr>
              <a:t>It is impossible in a finite number of steps to reduce the entropy of a system to its  T=0  value.</a:t>
            </a:r>
          </a:p>
        </p:txBody>
      </p:sp>
    </p:spTree>
    <p:extLst>
      <p:ext uri="{BB962C8B-B14F-4D97-AF65-F5344CB8AC3E}">
        <p14:creationId xmlns:p14="http://schemas.microsoft.com/office/powerpoint/2010/main" val="4730682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817163E-855D-4F47-8457-6CE82C7D05F3}"/>
              </a:ext>
            </a:extLst>
          </p:cNvPr>
          <p:cNvSpPr>
            <a:spLocks noGrp="1"/>
          </p:cNvSpPr>
          <p:nvPr>
            <p:ph type="title"/>
          </p:nvPr>
        </p:nvSpPr>
        <p:spPr>
          <a:xfrm>
            <a:off x="570570" y="44978"/>
            <a:ext cx="11050859" cy="798089"/>
          </a:xfrm>
        </p:spPr>
        <p:txBody>
          <a:bodyPr/>
          <a:lstStyle/>
          <a:p>
            <a:r>
              <a:rPr lang="en-GB" dirty="0"/>
              <a:t>Thermodynamics across the explosive lifecycle</a:t>
            </a:r>
          </a:p>
        </p:txBody>
      </p:sp>
      <p:graphicFrame>
        <p:nvGraphicFramePr>
          <p:cNvPr id="5" name="Content Placeholder 4">
            <a:extLst>
              <a:ext uri="{FF2B5EF4-FFF2-40B4-BE49-F238E27FC236}">
                <a16:creationId xmlns:a16="http://schemas.microsoft.com/office/drawing/2014/main" id="{B2638D13-29DC-4A0E-B0A6-225D899E0338}"/>
              </a:ext>
            </a:extLst>
          </p:cNvPr>
          <p:cNvGraphicFramePr>
            <a:graphicFrameLocks noGrp="1"/>
          </p:cNvGraphicFramePr>
          <p:nvPr>
            <p:ph sz="quarter" idx="13"/>
            <p:extLst>
              <p:ext uri="{D42A27DB-BD31-4B8C-83A1-F6EECF244321}">
                <p14:modId xmlns:p14="http://schemas.microsoft.com/office/powerpoint/2010/main" val="4183549991"/>
              </p:ext>
            </p:extLst>
          </p:nvPr>
        </p:nvGraphicFramePr>
        <p:xfrm>
          <a:off x="680225" y="2467756"/>
          <a:ext cx="10363200" cy="3291840"/>
        </p:xfrm>
        <a:graphic>
          <a:graphicData uri="http://schemas.openxmlformats.org/drawingml/2006/table">
            <a:tbl>
              <a:tblPr/>
              <a:tblGrid>
                <a:gridCol w="3454400">
                  <a:extLst>
                    <a:ext uri="{9D8B030D-6E8A-4147-A177-3AD203B41FA5}">
                      <a16:colId xmlns:a16="http://schemas.microsoft.com/office/drawing/2014/main" val="1024662603"/>
                    </a:ext>
                  </a:extLst>
                </a:gridCol>
                <a:gridCol w="3454400">
                  <a:extLst>
                    <a:ext uri="{9D8B030D-6E8A-4147-A177-3AD203B41FA5}">
                      <a16:colId xmlns:a16="http://schemas.microsoft.com/office/drawing/2014/main" val="3175870784"/>
                    </a:ext>
                  </a:extLst>
                </a:gridCol>
                <a:gridCol w="3454400">
                  <a:extLst>
                    <a:ext uri="{9D8B030D-6E8A-4147-A177-3AD203B41FA5}">
                      <a16:colId xmlns:a16="http://schemas.microsoft.com/office/drawing/2014/main" val="2459974867"/>
                    </a:ext>
                  </a:extLst>
                </a:gridCol>
              </a:tblGrid>
              <a:tr h="0">
                <a:tc>
                  <a:txBody>
                    <a:bodyPr/>
                    <a:lstStyle/>
                    <a:p>
                      <a:r>
                        <a:rPr lang="en-GB" b="1" dirty="0"/>
                        <a:t>Stage</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Key parameter</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b="1"/>
                        <a:t>Why it matters</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07814707"/>
                  </a:ext>
                </a:extLst>
              </a:tr>
              <a:tr h="0">
                <a:tc>
                  <a:txBody>
                    <a:bodyPr/>
                    <a:lstStyle/>
                    <a:p>
                      <a:r>
                        <a:rPr lang="en-GB" b="1" dirty="0"/>
                        <a:t>Production / Formulation</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l-GR" dirty="0"/>
                        <a:t>Δ</a:t>
                      </a:r>
                      <a:r>
                        <a:rPr lang="en-GB" dirty="0"/>
                        <a:t>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Energy content &amp; synthesis feasibility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49026095"/>
                  </a:ext>
                </a:extLst>
              </a:tr>
              <a:tr h="0">
                <a:tc>
                  <a:txBody>
                    <a:bodyPr/>
                    <a:lstStyle/>
                    <a:p>
                      <a:r>
                        <a:rPr lang="en-GB" b="1"/>
                        <a:t>Storage</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l-GR" dirty="0"/>
                        <a:t>Δ</a:t>
                      </a:r>
                      <a:r>
                        <a:rPr lang="en-GB" dirty="0"/>
                        <a:t>G, </a:t>
                      </a:r>
                      <a:r>
                        <a:rPr lang="el-GR" dirty="0"/>
                        <a:t>Δ</a:t>
                      </a:r>
                      <a:r>
                        <a:rPr lang="en-GB" dirty="0"/>
                        <a: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a:t>Thermal stability and spontaneous decomposition risk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04141388"/>
                  </a:ext>
                </a:extLst>
              </a:tr>
              <a:tr h="0">
                <a:tc>
                  <a:txBody>
                    <a:bodyPr/>
                    <a:lstStyle/>
                    <a:p>
                      <a:r>
                        <a:rPr lang="en-GB" b="1" dirty="0"/>
                        <a:t>Transport</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l-GR" dirty="0"/>
                        <a:t>Δ</a:t>
                      </a:r>
                      <a:r>
                        <a:rPr lang="en-GB" dirty="0"/>
                        <a:t>H, </a:t>
                      </a:r>
                      <a:r>
                        <a:rPr lang="el-GR" dirty="0"/>
                        <a:t>Δ</a:t>
                      </a:r>
                      <a:r>
                        <a:rPr lang="en-GB" dirty="0"/>
                        <a:t>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Heat absorption under friction or shock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8906639"/>
                  </a:ext>
                </a:extLst>
              </a:tr>
              <a:tr h="0">
                <a:tc>
                  <a:txBody>
                    <a:bodyPr/>
                    <a:lstStyle/>
                    <a:p>
                      <a:r>
                        <a:rPr lang="en-GB" b="1"/>
                        <a:t>Use / Detonation</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l-GR"/>
                        <a:t>Δ</a:t>
                      </a:r>
                      <a:r>
                        <a:rPr lang="en-GB"/>
                        <a:t>H (energy release)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Performance and gas expansion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23405301"/>
                  </a:ext>
                </a:extLst>
              </a:tr>
              <a:tr h="0">
                <a:tc>
                  <a:txBody>
                    <a:bodyPr/>
                    <a:lstStyle/>
                    <a:p>
                      <a:r>
                        <a:rPr lang="en-GB" b="1"/>
                        <a:t>Disposal</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l-GR" dirty="0"/>
                        <a:t>Δ</a:t>
                      </a:r>
                      <a:r>
                        <a:rPr lang="en-GB" dirty="0"/>
                        <a:t>H, </a:t>
                      </a:r>
                      <a:r>
                        <a:rPr lang="el-GR" dirty="0"/>
                        <a:t>Δ</a:t>
                      </a:r>
                      <a:r>
                        <a:rPr lang="en-GB" dirty="0"/>
                        <a: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Completeness of combustion and emissions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5530013"/>
                  </a:ext>
                </a:extLst>
              </a:tr>
            </a:tbl>
          </a:graphicData>
        </a:graphic>
      </p:graphicFrame>
      <p:sp>
        <p:nvSpPr>
          <p:cNvPr id="6" name="Rectangle 1">
            <a:extLst>
              <a:ext uri="{FF2B5EF4-FFF2-40B4-BE49-F238E27FC236}">
                <a16:creationId xmlns:a16="http://schemas.microsoft.com/office/drawing/2014/main" id="{42679388-EAD1-4F04-A4FB-9BEB8B37F22B}"/>
              </a:ext>
            </a:extLst>
          </p:cNvPr>
          <p:cNvSpPr>
            <a:spLocks noChangeArrowheads="1"/>
          </p:cNvSpPr>
          <p:nvPr/>
        </p:nvSpPr>
        <p:spPr bwMode="auto">
          <a:xfrm>
            <a:off x="570570" y="959905"/>
            <a:ext cx="6974473"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rPr>
              <a:t>Connecting Thermodynamics to the Explosive Lifecycle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rPr>
              <a:t>Each lifecycle stage is governed by a </a:t>
            </a:r>
            <a:r>
              <a:rPr kumimoji="0" lang="en-US" altLang="en-US" sz="1800" b="1" i="0" u="none" strike="noStrike" cap="none" normalizeH="0" baseline="0" dirty="0">
                <a:ln>
                  <a:noFill/>
                </a:ln>
                <a:solidFill>
                  <a:schemeClr val="tx1"/>
                </a:solidFill>
                <a:effectLst/>
              </a:rPr>
              <a:t>different thermodynamic concern</a:t>
            </a:r>
            <a:r>
              <a:rPr kumimoji="0" lang="en-US" altLang="en-US" sz="1800" b="0" i="0" u="none" strike="noStrike" cap="none" normalizeH="0" baseline="0" dirty="0">
                <a:ln>
                  <a:noFill/>
                </a:ln>
                <a:solidFill>
                  <a:schemeClr val="tx1"/>
                </a:solidFill>
                <a:effectLst/>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416096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8AB3-59FC-479A-A156-8764038507B8}"/>
              </a:ext>
            </a:extLst>
          </p:cNvPr>
          <p:cNvSpPr>
            <a:spLocks noGrp="1"/>
          </p:cNvSpPr>
          <p:nvPr>
            <p:ph type="title"/>
          </p:nvPr>
        </p:nvSpPr>
        <p:spPr>
          <a:xfrm>
            <a:off x="913149" y="0"/>
            <a:ext cx="10364451" cy="814039"/>
          </a:xfrm>
        </p:spPr>
        <p:txBody>
          <a:bodyPr/>
          <a:lstStyle/>
          <a:p>
            <a:r>
              <a:rPr lang="en-GB" dirty="0"/>
              <a:t>Case study 1-4</a:t>
            </a:r>
          </a:p>
        </p:txBody>
      </p:sp>
      <p:sp>
        <p:nvSpPr>
          <p:cNvPr id="3" name="Content Placeholder 2">
            <a:extLst>
              <a:ext uri="{FF2B5EF4-FFF2-40B4-BE49-F238E27FC236}">
                <a16:creationId xmlns:a16="http://schemas.microsoft.com/office/drawing/2014/main" id="{1B988774-8771-4345-93F4-4C14CBB56329}"/>
              </a:ext>
            </a:extLst>
          </p:cNvPr>
          <p:cNvSpPr>
            <a:spLocks noGrp="1"/>
          </p:cNvSpPr>
          <p:nvPr>
            <p:ph sz="quarter" idx="13"/>
          </p:nvPr>
        </p:nvSpPr>
        <p:spPr/>
        <p:txBody>
          <a:bodyPr/>
          <a:lstStyle/>
          <a:p>
            <a:endParaRPr lang="en-GB"/>
          </a:p>
        </p:txBody>
      </p:sp>
    </p:spTree>
    <p:extLst>
      <p:ext uri="{BB962C8B-B14F-4D97-AF65-F5344CB8AC3E}">
        <p14:creationId xmlns:p14="http://schemas.microsoft.com/office/powerpoint/2010/main" val="6745441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BE3C5-AEBA-4299-8C85-2D63F9BEDFFB}"/>
              </a:ext>
            </a:extLst>
          </p:cNvPr>
          <p:cNvSpPr>
            <a:spLocks noGrp="1"/>
          </p:cNvSpPr>
          <p:nvPr>
            <p:ph type="title"/>
          </p:nvPr>
        </p:nvSpPr>
        <p:spPr>
          <a:xfrm>
            <a:off x="913774" y="1"/>
            <a:ext cx="10364451" cy="836340"/>
          </a:xfrm>
        </p:spPr>
        <p:txBody>
          <a:bodyPr/>
          <a:lstStyle/>
          <a:p>
            <a:r>
              <a:rPr lang="en-GB" dirty="0"/>
              <a:t>thermodynamic vs Kinetic Stability</a:t>
            </a:r>
          </a:p>
        </p:txBody>
      </p:sp>
      <p:sp>
        <p:nvSpPr>
          <p:cNvPr id="3" name="Content Placeholder 2">
            <a:extLst>
              <a:ext uri="{FF2B5EF4-FFF2-40B4-BE49-F238E27FC236}">
                <a16:creationId xmlns:a16="http://schemas.microsoft.com/office/drawing/2014/main" id="{DF8C51C8-5D3C-407F-840D-0944FC630996}"/>
              </a:ext>
            </a:extLst>
          </p:cNvPr>
          <p:cNvSpPr>
            <a:spLocks noGrp="1"/>
          </p:cNvSpPr>
          <p:nvPr>
            <p:ph sz="quarter" idx="13"/>
          </p:nvPr>
        </p:nvSpPr>
        <p:spPr>
          <a:xfrm>
            <a:off x="1002984" y="836341"/>
            <a:ext cx="10363826" cy="6021658"/>
          </a:xfrm>
        </p:spPr>
        <p:txBody>
          <a:bodyPr>
            <a:normAutofit/>
          </a:bodyPr>
          <a:lstStyle/>
          <a:p>
            <a:pPr marL="0" indent="0">
              <a:buNone/>
            </a:pPr>
            <a:r>
              <a:rPr lang="en-GB" b="1" cap="none" dirty="0"/>
              <a:t>Why stable explosives can still be </a:t>
            </a:r>
            <a:r>
              <a:rPr lang="en-GB" b="1" cap="none"/>
              <a:t>thermodynamically unstable</a:t>
            </a:r>
            <a:endParaRPr lang="en-GB" cap="none" dirty="0"/>
          </a:p>
          <a:p>
            <a:pPr>
              <a:buFont typeface="Arial" panose="020B0604020202020204" pitchFamily="34" charset="0"/>
              <a:buChar char="•"/>
            </a:pPr>
            <a:r>
              <a:rPr lang="en-GB" b="1" cap="none" dirty="0"/>
              <a:t>Thermodynamic stability</a:t>
            </a:r>
            <a:r>
              <a:rPr lang="en-GB" cap="none" dirty="0"/>
              <a:t> → based on ΔG sign:</a:t>
            </a:r>
          </a:p>
          <a:p>
            <a:pPr marL="742950" lvl="1" indent="-285750">
              <a:buFont typeface="Arial" panose="020B0604020202020204" pitchFamily="34" charset="0"/>
              <a:buChar char="•"/>
            </a:pPr>
            <a:r>
              <a:rPr lang="en-GB" cap="none" dirty="0"/>
              <a:t>ΔG &lt; 0 → reaction </a:t>
            </a:r>
            <a:r>
              <a:rPr lang="en-GB" i="1" cap="none" dirty="0"/>
              <a:t>can</a:t>
            </a:r>
            <a:r>
              <a:rPr lang="en-GB" cap="none" dirty="0"/>
              <a:t> occur spontaneously.</a:t>
            </a:r>
          </a:p>
          <a:p>
            <a:pPr marL="742950" lvl="1" indent="-285750">
              <a:buFont typeface="Arial" panose="020B0604020202020204" pitchFamily="34" charset="0"/>
              <a:buChar char="•"/>
            </a:pPr>
            <a:r>
              <a:rPr lang="en-GB" cap="none" dirty="0"/>
              <a:t>Many explosives have ΔG &lt;&lt; 0 yet remain stable in storage.</a:t>
            </a:r>
          </a:p>
          <a:p>
            <a:pPr>
              <a:buFont typeface="Arial" panose="020B0604020202020204" pitchFamily="34" charset="0"/>
              <a:buChar char="•"/>
            </a:pPr>
            <a:r>
              <a:rPr lang="en-GB" b="1" cap="none" dirty="0"/>
              <a:t>Kinetic stability</a:t>
            </a:r>
            <a:r>
              <a:rPr lang="en-GB" cap="none" dirty="0"/>
              <a:t> → based on </a:t>
            </a:r>
            <a:r>
              <a:rPr lang="en-GB" b="1" cap="none" dirty="0"/>
              <a:t>activation energy (</a:t>
            </a:r>
            <a:r>
              <a:rPr lang="en-GB" b="1" cap="none" dirty="0" err="1"/>
              <a:t>E</a:t>
            </a:r>
            <a:r>
              <a:rPr lang="en-GB" b="1" cap="none" baseline="-25000" dirty="0" err="1"/>
              <a:t>a</a:t>
            </a:r>
            <a:r>
              <a:rPr lang="en-GB" b="1" cap="none" dirty="0"/>
              <a:t>)</a:t>
            </a:r>
            <a:r>
              <a:rPr lang="en-GB" cap="none" dirty="0"/>
              <a:t> barrier.</a:t>
            </a:r>
          </a:p>
          <a:p>
            <a:pPr>
              <a:buFont typeface="Arial" panose="020B0604020202020204" pitchFamily="34" charset="0"/>
              <a:buChar char="•"/>
            </a:pPr>
            <a:r>
              <a:rPr lang="en-GB" b="1" cap="none" dirty="0"/>
              <a:t>Example:</a:t>
            </a:r>
            <a:endParaRPr lang="en-GB" cap="none" dirty="0"/>
          </a:p>
          <a:p>
            <a:pPr marL="742950" lvl="1" indent="-285750">
              <a:buFont typeface="Arial" panose="020B0604020202020204" pitchFamily="34" charset="0"/>
              <a:buChar char="•"/>
            </a:pPr>
            <a:r>
              <a:rPr lang="en-GB" cap="none" dirty="0"/>
              <a:t>ΔG(298 K) = −1150 kJ·mol⁻¹ (highly favourable)</a:t>
            </a:r>
          </a:p>
          <a:p>
            <a:pPr marL="742950" lvl="1" indent="-285750">
              <a:buFont typeface="Arial" panose="020B0604020202020204" pitchFamily="34" charset="0"/>
              <a:buChar char="•"/>
            </a:pPr>
            <a:r>
              <a:rPr lang="en-GB" cap="none" dirty="0"/>
              <a:t>Reaction doesn’t start because </a:t>
            </a:r>
            <a:r>
              <a:rPr lang="en-GB" cap="none" dirty="0" err="1"/>
              <a:t>Ea</a:t>
            </a:r>
            <a:r>
              <a:rPr lang="en-GB" cap="none" dirty="0"/>
              <a:t> barrier prevents molecular rearrangement.</a:t>
            </a:r>
          </a:p>
          <a:p>
            <a:pPr>
              <a:buFont typeface="Arial" panose="020B0604020202020204" pitchFamily="34" charset="0"/>
              <a:buChar char="•"/>
            </a:pPr>
            <a:r>
              <a:rPr lang="en-GB" b="1" cap="none" dirty="0"/>
              <a:t>In practice:</a:t>
            </a:r>
            <a:endParaRPr lang="en-GB" cap="none" dirty="0"/>
          </a:p>
          <a:p>
            <a:pPr marL="742950" lvl="1" indent="-285750">
              <a:buFont typeface="Arial" panose="020B0604020202020204" pitchFamily="34" charset="0"/>
              <a:buChar char="•"/>
            </a:pPr>
            <a:r>
              <a:rPr lang="en-GB" cap="none" dirty="0"/>
              <a:t>Thermodynamics answers </a:t>
            </a:r>
            <a:r>
              <a:rPr lang="en-GB" i="1" cap="none" dirty="0"/>
              <a:t>“can it happen?”</a:t>
            </a:r>
            <a:endParaRPr lang="en-GB" cap="none" dirty="0"/>
          </a:p>
          <a:p>
            <a:pPr marL="742950" lvl="1" indent="-285750">
              <a:buFont typeface="Arial" panose="020B0604020202020204" pitchFamily="34" charset="0"/>
              <a:buChar char="•"/>
            </a:pPr>
            <a:r>
              <a:rPr lang="en-GB" cap="none" dirty="0"/>
              <a:t>Kinetics answers </a:t>
            </a:r>
            <a:r>
              <a:rPr lang="en-GB" i="1" cap="none" dirty="0"/>
              <a:t>“will it happen now?”</a:t>
            </a:r>
            <a:endParaRPr lang="en-GB" cap="none" dirty="0"/>
          </a:p>
          <a:p>
            <a:pPr>
              <a:buFont typeface="Arial" panose="020B0604020202020204" pitchFamily="34" charset="0"/>
              <a:buChar char="•"/>
            </a:pPr>
            <a:r>
              <a:rPr lang="en-GB" b="1" cap="none" dirty="0"/>
              <a:t>Safety lesson:</a:t>
            </a:r>
            <a:endParaRPr lang="en-GB" cap="none" dirty="0"/>
          </a:p>
          <a:p>
            <a:pPr marL="742950" lvl="1" indent="-285750">
              <a:buFont typeface="Arial" panose="020B0604020202020204" pitchFamily="34" charset="0"/>
              <a:buChar char="•"/>
            </a:pPr>
            <a:r>
              <a:rPr lang="en-GB" cap="none" dirty="0"/>
              <a:t>Even very stable explosives are “frozen” in metastable states until triggered.</a:t>
            </a:r>
          </a:p>
          <a:p>
            <a:endParaRPr lang="en-GB" cap="none" dirty="0"/>
          </a:p>
        </p:txBody>
      </p:sp>
    </p:spTree>
    <p:extLst>
      <p:ext uri="{BB962C8B-B14F-4D97-AF65-F5344CB8AC3E}">
        <p14:creationId xmlns:p14="http://schemas.microsoft.com/office/powerpoint/2010/main" val="9174760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4D7A5-F27E-481E-A50E-D485F931C239}"/>
              </a:ext>
            </a:extLst>
          </p:cNvPr>
          <p:cNvSpPr>
            <a:spLocks noGrp="1"/>
          </p:cNvSpPr>
          <p:nvPr>
            <p:ph type="title"/>
          </p:nvPr>
        </p:nvSpPr>
        <p:spPr>
          <a:xfrm>
            <a:off x="913774" y="0"/>
            <a:ext cx="10364451" cy="988541"/>
          </a:xfrm>
        </p:spPr>
        <p:txBody>
          <a:bodyPr/>
          <a:lstStyle/>
          <a:p>
            <a:r>
              <a:rPr lang="en-GB" dirty="0"/>
              <a:t>Work and heat in explosives</a:t>
            </a:r>
          </a:p>
        </p:txBody>
      </p:sp>
      <p:sp>
        <p:nvSpPr>
          <p:cNvPr id="4" name="TextBox 3">
            <a:extLst>
              <a:ext uri="{FF2B5EF4-FFF2-40B4-BE49-F238E27FC236}">
                <a16:creationId xmlns:a16="http://schemas.microsoft.com/office/drawing/2014/main" id="{E062F70C-8671-4653-B627-39E383A9F617}"/>
              </a:ext>
            </a:extLst>
          </p:cNvPr>
          <p:cNvSpPr txBox="1"/>
          <p:nvPr/>
        </p:nvSpPr>
        <p:spPr>
          <a:xfrm>
            <a:off x="1652716" y="1435097"/>
            <a:ext cx="6098058" cy="1200329"/>
          </a:xfrm>
          <a:prstGeom prst="rect">
            <a:avLst/>
          </a:prstGeom>
          <a:noFill/>
        </p:spPr>
        <p:txBody>
          <a:bodyPr wrap="square">
            <a:spAutoFit/>
          </a:bodyPr>
          <a:lstStyle/>
          <a:p>
            <a:r>
              <a:rPr lang="en-GB" sz="2400" dirty="0"/>
              <a:t>Work Done by Gases: How gas expansion during detonation does work on the surroundings (relation to pressure-volume work). 𝑤 = −𝑃Δ𝑉</a:t>
            </a:r>
          </a:p>
        </p:txBody>
      </p:sp>
      <p:sp>
        <p:nvSpPr>
          <p:cNvPr id="6" name="TextBox 5">
            <a:extLst>
              <a:ext uri="{FF2B5EF4-FFF2-40B4-BE49-F238E27FC236}">
                <a16:creationId xmlns:a16="http://schemas.microsoft.com/office/drawing/2014/main" id="{E381567C-2724-48DE-8830-0D3322054A48}"/>
              </a:ext>
            </a:extLst>
          </p:cNvPr>
          <p:cNvSpPr txBox="1"/>
          <p:nvPr/>
        </p:nvSpPr>
        <p:spPr>
          <a:xfrm>
            <a:off x="5847835" y="2652915"/>
            <a:ext cx="6098058" cy="1200329"/>
          </a:xfrm>
          <a:prstGeom prst="rect">
            <a:avLst/>
          </a:prstGeom>
          <a:noFill/>
        </p:spPr>
        <p:txBody>
          <a:bodyPr wrap="square">
            <a:spAutoFit/>
          </a:bodyPr>
          <a:lstStyle/>
          <a:p>
            <a:r>
              <a:rPr lang="en-GB" sz="2400" dirty="0"/>
              <a:t>The work done by gases is the energy transferred by expanding gases during an explosion. It is a form of mechanical work.</a:t>
            </a:r>
          </a:p>
        </p:txBody>
      </p:sp>
      <p:sp>
        <p:nvSpPr>
          <p:cNvPr id="8" name="TextBox 7">
            <a:extLst>
              <a:ext uri="{FF2B5EF4-FFF2-40B4-BE49-F238E27FC236}">
                <a16:creationId xmlns:a16="http://schemas.microsoft.com/office/drawing/2014/main" id="{062E6251-79C9-4E78-A4BF-40A2807BED67}"/>
              </a:ext>
            </a:extLst>
          </p:cNvPr>
          <p:cNvSpPr txBox="1"/>
          <p:nvPr/>
        </p:nvSpPr>
        <p:spPr>
          <a:xfrm>
            <a:off x="379970" y="3945575"/>
            <a:ext cx="6098058" cy="2677656"/>
          </a:xfrm>
          <a:prstGeom prst="rect">
            <a:avLst/>
          </a:prstGeom>
          <a:noFill/>
        </p:spPr>
        <p:txBody>
          <a:bodyPr wrap="square">
            <a:spAutoFit/>
          </a:bodyPr>
          <a:lstStyle/>
          <a:p>
            <a:r>
              <a:rPr lang="en-GB" sz="2400" dirty="0"/>
              <a:t>Where: 𝑊 = work done by the system, 𝑃 = external pressure, Δ𝑉= change in volume (expansion of gases). Key Concept: During detonation, gases expand rapidly, increasing the volume and doing work on the surroundings by exerting pressure, which causes mechanical damage (e.g., blast waves).</a:t>
            </a:r>
          </a:p>
        </p:txBody>
      </p:sp>
      <p:sp>
        <p:nvSpPr>
          <p:cNvPr id="10" name="TextBox 9">
            <a:extLst>
              <a:ext uri="{FF2B5EF4-FFF2-40B4-BE49-F238E27FC236}">
                <a16:creationId xmlns:a16="http://schemas.microsoft.com/office/drawing/2014/main" id="{96BD256E-E457-46E1-AA26-936DAE0473C7}"/>
              </a:ext>
            </a:extLst>
          </p:cNvPr>
          <p:cNvSpPr txBox="1"/>
          <p:nvPr/>
        </p:nvSpPr>
        <p:spPr>
          <a:xfrm>
            <a:off x="6552171" y="5422902"/>
            <a:ext cx="6098058" cy="1200329"/>
          </a:xfrm>
          <a:prstGeom prst="rect">
            <a:avLst/>
          </a:prstGeom>
          <a:noFill/>
        </p:spPr>
        <p:txBody>
          <a:bodyPr wrap="square">
            <a:spAutoFit/>
          </a:bodyPr>
          <a:lstStyle/>
          <a:p>
            <a:r>
              <a:rPr lang="en-GB" sz="2400" dirty="0"/>
              <a:t>Negative sign: Indicates that the system (the exploding material) is doing work on its surroundings, not absorbing work.</a:t>
            </a:r>
          </a:p>
        </p:txBody>
      </p:sp>
    </p:spTree>
    <p:extLst>
      <p:ext uri="{BB962C8B-B14F-4D97-AF65-F5344CB8AC3E}">
        <p14:creationId xmlns:p14="http://schemas.microsoft.com/office/powerpoint/2010/main" val="743653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D08CD-442A-43B8-9DA6-D43B50B3E177}"/>
              </a:ext>
            </a:extLst>
          </p:cNvPr>
          <p:cNvSpPr>
            <a:spLocks noGrp="1"/>
          </p:cNvSpPr>
          <p:nvPr>
            <p:ph type="title"/>
          </p:nvPr>
        </p:nvSpPr>
        <p:spPr/>
        <p:txBody>
          <a:bodyPr/>
          <a:lstStyle/>
          <a:p>
            <a:endParaRPr lang="en-GB"/>
          </a:p>
        </p:txBody>
      </p:sp>
      <p:sp>
        <p:nvSpPr>
          <p:cNvPr id="3" name="Rectangle 1">
            <a:extLst>
              <a:ext uri="{FF2B5EF4-FFF2-40B4-BE49-F238E27FC236}">
                <a16:creationId xmlns:a16="http://schemas.microsoft.com/office/drawing/2014/main" id="{3D9030E9-DA26-4797-8120-5F4C941CB473}"/>
              </a:ext>
            </a:extLst>
          </p:cNvPr>
          <p:cNvSpPr>
            <a:spLocks noChangeArrowheads="1"/>
          </p:cNvSpPr>
          <p:nvPr/>
        </p:nvSpPr>
        <p:spPr bwMode="auto">
          <a:xfrm>
            <a:off x="200097" y="2159199"/>
            <a:ext cx="10364451"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L2:</a:t>
            </a:r>
            <a:r>
              <a:rPr kumimoji="0" lang="en-US" altLang="en-US" sz="1800" b="0" i="0" u="none" strike="noStrike" cap="none" normalizeH="0" baseline="0" dirty="0">
                <a:ln>
                  <a:noFill/>
                </a:ln>
                <a:solidFill>
                  <a:schemeClr val="tx1"/>
                </a:solidFill>
                <a:effectLst/>
                <a:latin typeface="Arial" panose="020B0604020202020204" pitchFamily="34" charset="0"/>
              </a:rPr>
              <a:t> Advanced thermodynamics I – heat, work, energy, entropy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1" u="none" strike="noStrike" cap="none" normalizeH="0" baseline="0" dirty="0">
                <a:ln>
                  <a:noFill/>
                </a:ln>
                <a:solidFill>
                  <a:schemeClr val="tx1"/>
                </a:solidFill>
                <a:effectLst/>
                <a:latin typeface="Arial" panose="020B0604020202020204" pitchFamily="34" charset="0"/>
              </a:rPr>
              <a:t>LOs:</a:t>
            </a:r>
            <a:r>
              <a:rPr kumimoji="0" lang="en-US" altLang="en-US" sz="1800" b="0" i="0" u="none" strike="noStrike" cap="none" normalizeH="0" baseline="0" dirty="0">
                <a:ln>
                  <a:noFill/>
                </a:ln>
                <a:solidFill>
                  <a:schemeClr val="tx1"/>
                </a:solidFill>
                <a:effectLst/>
                <a:latin typeface="Arial" panose="020B0604020202020204" pitchFamily="34" charset="0"/>
              </a:rPr>
              <a:t> Critically </a:t>
            </a:r>
            <a:r>
              <a:rPr kumimoji="0" lang="en-US" altLang="en-US" sz="1800" b="0" i="0" u="none" strike="noStrike" cap="none" normalizeH="0" baseline="0" dirty="0" err="1">
                <a:ln>
                  <a:noFill/>
                </a:ln>
                <a:solidFill>
                  <a:schemeClr val="tx1"/>
                </a:solidFill>
                <a:effectLst/>
                <a:latin typeface="Arial" panose="020B0604020202020204" pitchFamily="34" charset="0"/>
              </a:rPr>
              <a:t>analyse</a:t>
            </a:r>
            <a:r>
              <a:rPr kumimoji="0" lang="en-US" altLang="en-US" sz="1800" b="0" i="0" u="none" strike="noStrike" cap="none" normalizeH="0" baseline="0" dirty="0">
                <a:ln>
                  <a:noFill/>
                </a:ln>
                <a:solidFill>
                  <a:schemeClr val="tx1"/>
                </a:solidFill>
                <a:effectLst/>
                <a:latin typeface="Arial" panose="020B0604020202020204" pitchFamily="34" charset="0"/>
              </a:rPr>
              <a:t> thermodynamic concepts relevant to OME systems.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L3:</a:t>
            </a:r>
            <a:r>
              <a:rPr kumimoji="0" lang="en-US" altLang="en-US" sz="1800" b="0" i="0" u="none" strike="noStrike" cap="none" normalizeH="0" baseline="0" dirty="0">
                <a:ln>
                  <a:noFill/>
                </a:ln>
                <a:solidFill>
                  <a:schemeClr val="tx1"/>
                </a:solidFill>
                <a:effectLst/>
                <a:latin typeface="Arial" panose="020B0604020202020204" pitchFamily="34" charset="0"/>
              </a:rPr>
              <a:t> Advanced thermodynamics II – chemical potentials, phase equilibria, energy release in OME systems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1" u="none" strike="noStrike" cap="none" normalizeH="0" baseline="0" dirty="0">
                <a:ln>
                  <a:noFill/>
                </a:ln>
                <a:solidFill>
                  <a:schemeClr val="tx1"/>
                </a:solidFill>
                <a:effectLst/>
                <a:latin typeface="Arial" panose="020B0604020202020204" pitchFamily="34" charset="0"/>
              </a:rPr>
              <a:t>LOs:</a:t>
            </a:r>
            <a:r>
              <a:rPr kumimoji="0" lang="en-US" altLang="en-US" sz="1800" b="0" i="0" u="none" strike="noStrike" cap="none" normalizeH="0" baseline="0" dirty="0">
                <a:ln>
                  <a:noFill/>
                </a:ln>
                <a:solidFill>
                  <a:schemeClr val="tx1"/>
                </a:solidFill>
                <a:effectLst/>
                <a:latin typeface="Arial" panose="020B0604020202020204" pitchFamily="34" charset="0"/>
              </a:rPr>
              <a:t> Apply thermodynamics to multi-phase OME materials.</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GB" dirty="0"/>
              <a:t>Chemical potential, enthalpy/entropy considerations for synthesis and phase behaviour; links to calorimetry data. LO</a:t>
            </a:r>
            <a:r>
              <a:rPr lang="en-US">
                <a:latin typeface="Arial" panose="020B0604020202020204" pitchFamily="34" charset="0"/>
              </a:rPr>
              <a:t>1</a:t>
            </a: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627085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D863F-C69B-4B8B-B6D3-00C02BC79707}"/>
              </a:ext>
            </a:extLst>
          </p:cNvPr>
          <p:cNvSpPr>
            <a:spLocks noGrp="1"/>
          </p:cNvSpPr>
          <p:nvPr>
            <p:ph type="title"/>
          </p:nvPr>
        </p:nvSpPr>
        <p:spPr>
          <a:xfrm>
            <a:off x="913149" y="1"/>
            <a:ext cx="10364451" cy="858644"/>
          </a:xfrm>
        </p:spPr>
        <p:txBody>
          <a:bodyPr/>
          <a:lstStyle/>
          <a:p>
            <a:r>
              <a:rPr lang="en-GB" dirty="0"/>
              <a:t>Lifecycle of Explosive Materials</a:t>
            </a:r>
          </a:p>
        </p:txBody>
      </p:sp>
      <p:sp>
        <p:nvSpPr>
          <p:cNvPr id="3" name="Content Placeholder 2">
            <a:extLst>
              <a:ext uri="{FF2B5EF4-FFF2-40B4-BE49-F238E27FC236}">
                <a16:creationId xmlns:a16="http://schemas.microsoft.com/office/drawing/2014/main" id="{E93E3D8C-1D0B-4D7D-9697-A13A14FB1DC7}"/>
              </a:ext>
            </a:extLst>
          </p:cNvPr>
          <p:cNvSpPr>
            <a:spLocks noGrp="1"/>
          </p:cNvSpPr>
          <p:nvPr>
            <p:ph sz="quarter" idx="13"/>
          </p:nvPr>
        </p:nvSpPr>
        <p:spPr>
          <a:xfrm>
            <a:off x="955253" y="694408"/>
            <a:ext cx="10363826" cy="5895963"/>
          </a:xfrm>
        </p:spPr>
        <p:txBody>
          <a:bodyPr>
            <a:normAutofit/>
          </a:bodyPr>
          <a:lstStyle/>
          <a:p>
            <a:pPr marL="0" indent="0">
              <a:buNone/>
            </a:pPr>
            <a:r>
              <a:rPr lang="en-GB" cap="none" dirty="0"/>
              <a:t>Thermodynamics across the lifecycle of explosives</a:t>
            </a:r>
          </a:p>
          <a:p>
            <a:pPr>
              <a:buFont typeface="Arial" panose="020B0604020202020204" pitchFamily="34" charset="0"/>
              <a:buChar char="•"/>
            </a:pPr>
            <a:r>
              <a:rPr lang="en-GB" cap="none" dirty="0"/>
              <a:t>Every stage in an explosive’s life involves energy transformations.</a:t>
            </a:r>
          </a:p>
          <a:p>
            <a:pPr>
              <a:buFont typeface="Arial" panose="020B0604020202020204" pitchFamily="34" charset="0"/>
              <a:buChar char="•"/>
            </a:pPr>
            <a:r>
              <a:rPr lang="en-GB" cap="none" dirty="0"/>
              <a:t>Thermodynamic quantities: enthalpy (ΔH), entropy (ΔS), and Gibbs free energy (ΔG) help explain:</a:t>
            </a:r>
          </a:p>
          <a:p>
            <a:pPr marL="742950" lvl="1" indent="-285750">
              <a:buFont typeface="Arial" panose="020B0604020202020204" pitchFamily="34" charset="0"/>
              <a:buChar char="•"/>
            </a:pPr>
            <a:r>
              <a:rPr lang="en-GB" cap="none" dirty="0"/>
              <a:t>How much energy is stored or released.</a:t>
            </a:r>
          </a:p>
          <a:p>
            <a:pPr marL="742950" lvl="1" indent="-285750">
              <a:buFont typeface="Arial" panose="020B0604020202020204" pitchFamily="34" charset="0"/>
              <a:buChar char="•"/>
            </a:pPr>
            <a:r>
              <a:rPr lang="en-GB" cap="none" dirty="0"/>
              <a:t>How stable a material is under given conditions.</a:t>
            </a:r>
          </a:p>
          <a:p>
            <a:pPr marL="742950" lvl="1" indent="-285750">
              <a:buFont typeface="Arial" panose="020B0604020202020204" pitchFamily="34" charset="0"/>
              <a:buChar char="•"/>
            </a:pPr>
            <a:r>
              <a:rPr lang="en-GB" cap="none" dirty="0"/>
              <a:t>How temperature and pressure affect behaviour.</a:t>
            </a:r>
          </a:p>
          <a:p>
            <a:pPr>
              <a:buFont typeface="Arial" panose="020B0604020202020204" pitchFamily="34" charset="0"/>
              <a:buChar char="•"/>
            </a:pPr>
            <a:r>
              <a:rPr lang="en-GB" cap="none" dirty="0"/>
              <a:t>Understanding these allows us to predict and manage:</a:t>
            </a:r>
          </a:p>
          <a:p>
            <a:pPr marL="742950" lvl="1" indent="-285750">
              <a:buFont typeface="Arial" panose="020B0604020202020204" pitchFamily="34" charset="0"/>
              <a:buChar char="•"/>
            </a:pPr>
            <a:r>
              <a:rPr lang="en-GB" cap="none" dirty="0"/>
              <a:t>Performance in design &amp; formulation.</a:t>
            </a:r>
          </a:p>
          <a:p>
            <a:pPr marL="742950" lvl="1" indent="-285750">
              <a:buFont typeface="Arial" panose="020B0604020202020204" pitchFamily="34" charset="0"/>
              <a:buChar char="•"/>
            </a:pPr>
            <a:r>
              <a:rPr lang="en-GB" cap="none" dirty="0"/>
              <a:t>Thermal stability during storage &amp; transport.</a:t>
            </a:r>
          </a:p>
          <a:p>
            <a:pPr marL="742950" lvl="1" indent="-285750">
              <a:buFont typeface="Arial" panose="020B0604020202020204" pitchFamily="34" charset="0"/>
              <a:buChar char="•"/>
            </a:pPr>
            <a:r>
              <a:rPr lang="en-GB" cap="none" dirty="0"/>
              <a:t>Energy release and by-products during use &amp; disposal</a:t>
            </a:r>
          </a:p>
          <a:p>
            <a:endParaRPr lang="en-GB" cap="none" dirty="0"/>
          </a:p>
        </p:txBody>
      </p:sp>
    </p:spTree>
    <p:extLst>
      <p:ext uri="{BB962C8B-B14F-4D97-AF65-F5344CB8AC3E}">
        <p14:creationId xmlns:p14="http://schemas.microsoft.com/office/powerpoint/2010/main" val="22813407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23DDD-673F-463F-A4E5-96721B819CA6}"/>
              </a:ext>
            </a:extLst>
          </p:cNvPr>
          <p:cNvSpPr>
            <a:spLocks noGrp="1"/>
          </p:cNvSpPr>
          <p:nvPr>
            <p:ph type="title"/>
          </p:nvPr>
        </p:nvSpPr>
        <p:spPr>
          <a:xfrm>
            <a:off x="913149" y="1"/>
            <a:ext cx="10364451" cy="802888"/>
          </a:xfrm>
        </p:spPr>
        <p:txBody>
          <a:bodyPr/>
          <a:lstStyle/>
          <a:p>
            <a:r>
              <a:rPr lang="en-GB" dirty="0"/>
              <a:t>Energy, work and heat</a:t>
            </a:r>
          </a:p>
        </p:txBody>
      </p:sp>
      <p:sp>
        <p:nvSpPr>
          <p:cNvPr id="3" name="Content Placeholder 2">
            <a:extLst>
              <a:ext uri="{FF2B5EF4-FFF2-40B4-BE49-F238E27FC236}">
                <a16:creationId xmlns:a16="http://schemas.microsoft.com/office/drawing/2014/main" id="{ACE291E1-B3A0-47E7-9497-2B83D9C48004}"/>
              </a:ext>
            </a:extLst>
          </p:cNvPr>
          <p:cNvSpPr>
            <a:spLocks noGrp="1"/>
          </p:cNvSpPr>
          <p:nvPr>
            <p:ph sz="quarter" idx="13"/>
          </p:nvPr>
        </p:nvSpPr>
        <p:spPr>
          <a:xfrm>
            <a:off x="913149" y="791739"/>
            <a:ext cx="10363826" cy="5932446"/>
          </a:xfrm>
        </p:spPr>
        <p:txBody>
          <a:bodyPr>
            <a:normAutofit/>
          </a:bodyPr>
          <a:lstStyle/>
          <a:p>
            <a:pPr marL="0" indent="0">
              <a:buNone/>
            </a:pPr>
            <a:r>
              <a:rPr lang="en-GB" cap="none" dirty="0"/>
              <a:t>Energy changes in chemical systems</a:t>
            </a:r>
          </a:p>
          <a:p>
            <a:pPr>
              <a:buFont typeface="Arial" panose="020B0604020202020204" pitchFamily="34" charset="0"/>
              <a:buChar char="•"/>
            </a:pPr>
            <a:r>
              <a:rPr lang="en-GB" cap="none" dirty="0"/>
              <a:t>Energy (E) is the capacity to do work or transfer heat.</a:t>
            </a:r>
          </a:p>
          <a:p>
            <a:pPr>
              <a:buFont typeface="Arial" panose="020B0604020202020204" pitchFamily="34" charset="0"/>
              <a:buChar char="•"/>
            </a:pPr>
            <a:r>
              <a:rPr lang="en-GB" cap="none" dirty="0"/>
              <a:t>In reactions, energy can appear as:</a:t>
            </a:r>
          </a:p>
          <a:p>
            <a:pPr marL="742950" lvl="1" indent="-285750">
              <a:buFont typeface="Arial" panose="020B0604020202020204" pitchFamily="34" charset="0"/>
              <a:buChar char="•"/>
            </a:pPr>
            <a:r>
              <a:rPr lang="en-GB" cap="none" dirty="0"/>
              <a:t>Work (w) – mechanical, electrical, expansion.</a:t>
            </a:r>
          </a:p>
          <a:p>
            <a:pPr marL="742950" lvl="1" indent="-285750">
              <a:buFont typeface="Arial" panose="020B0604020202020204" pitchFamily="34" charset="0"/>
              <a:buChar char="•"/>
            </a:pPr>
            <a:r>
              <a:rPr lang="en-GB" cap="none" dirty="0"/>
              <a:t>Heat (q) – thermal energy transferred to/from surroundings.</a:t>
            </a:r>
          </a:p>
          <a:p>
            <a:pPr>
              <a:buFont typeface="Arial" panose="020B0604020202020204" pitchFamily="34" charset="0"/>
              <a:buChar char="•"/>
            </a:pPr>
            <a:r>
              <a:rPr lang="en-GB" cap="none" dirty="0"/>
              <a:t>First law of thermodynamics:</a:t>
            </a:r>
          </a:p>
          <a:p>
            <a:pPr marL="0" indent="0">
              <a:buNone/>
            </a:pPr>
            <a:r>
              <a:rPr lang="en-GB" cap="none" dirty="0"/>
              <a:t>	ΔU = q + w where ΔU = change in internal energy.</a:t>
            </a:r>
          </a:p>
          <a:p>
            <a:pPr>
              <a:buFont typeface="Arial" panose="020B0604020202020204" pitchFamily="34" charset="0"/>
              <a:buChar char="•"/>
            </a:pPr>
            <a:r>
              <a:rPr lang="en-GB" cap="none" dirty="0"/>
              <a:t>For chemical reactions at constant pressure (most real systems):</a:t>
            </a:r>
          </a:p>
          <a:p>
            <a:pPr marL="0" indent="0">
              <a:buNone/>
            </a:pPr>
            <a:r>
              <a:rPr lang="en-GB" cap="none" dirty="0"/>
              <a:t>	ΔH = </a:t>
            </a:r>
            <a:r>
              <a:rPr lang="en-GB" cap="none" dirty="0" err="1"/>
              <a:t>q</a:t>
            </a:r>
            <a:r>
              <a:rPr lang="en-GB" cap="none" baseline="-25000" dirty="0" err="1"/>
              <a:t>p</a:t>
            </a:r>
            <a:endParaRPr lang="en-GB" cap="none" baseline="-25000" dirty="0"/>
          </a:p>
          <a:p>
            <a:pPr marL="0" indent="0">
              <a:buNone/>
            </a:pPr>
            <a:r>
              <a:rPr lang="en-GB" cap="none" dirty="0"/>
              <a:t>→ enthalpy (ΔH) measures heat released or absorbed.</a:t>
            </a:r>
          </a:p>
          <a:p>
            <a:endParaRPr lang="en-GB" cap="none" dirty="0"/>
          </a:p>
        </p:txBody>
      </p:sp>
    </p:spTree>
    <p:extLst>
      <p:ext uri="{BB962C8B-B14F-4D97-AF65-F5344CB8AC3E}">
        <p14:creationId xmlns:p14="http://schemas.microsoft.com/office/powerpoint/2010/main" val="32911321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C7BAB-344B-4133-BF52-CEF1F7688DE4}"/>
              </a:ext>
            </a:extLst>
          </p:cNvPr>
          <p:cNvSpPr>
            <a:spLocks noGrp="1"/>
          </p:cNvSpPr>
          <p:nvPr>
            <p:ph type="title"/>
          </p:nvPr>
        </p:nvSpPr>
        <p:spPr>
          <a:xfrm>
            <a:off x="913774" y="-89209"/>
            <a:ext cx="10364451" cy="947854"/>
          </a:xfrm>
        </p:spPr>
        <p:txBody>
          <a:bodyPr/>
          <a:lstStyle/>
          <a:p>
            <a:r>
              <a:rPr lang="en-GB" dirty="0"/>
              <a:t>From Energy to Enthalpy of Reaction</a:t>
            </a:r>
          </a:p>
        </p:txBody>
      </p:sp>
      <p:sp>
        <p:nvSpPr>
          <p:cNvPr id="3" name="Content Placeholder 2">
            <a:extLst>
              <a:ext uri="{FF2B5EF4-FFF2-40B4-BE49-F238E27FC236}">
                <a16:creationId xmlns:a16="http://schemas.microsoft.com/office/drawing/2014/main" id="{FD9B20EE-844B-497C-9C95-3D971357747F}"/>
              </a:ext>
            </a:extLst>
          </p:cNvPr>
          <p:cNvSpPr>
            <a:spLocks noGrp="1"/>
          </p:cNvSpPr>
          <p:nvPr>
            <p:ph sz="quarter" idx="13"/>
          </p:nvPr>
        </p:nvSpPr>
        <p:spPr>
          <a:xfrm>
            <a:off x="914399" y="858645"/>
            <a:ext cx="10363826" cy="5898994"/>
          </a:xfrm>
        </p:spPr>
        <p:txBody>
          <a:bodyPr>
            <a:normAutofit/>
          </a:bodyPr>
          <a:lstStyle/>
          <a:p>
            <a:pPr marL="0" indent="0">
              <a:buNone/>
            </a:pPr>
            <a:r>
              <a:rPr lang="en-GB" b="1" cap="none" dirty="0"/>
              <a:t>Enthalpy and the energy of explosive reactions</a:t>
            </a:r>
            <a:endParaRPr lang="en-GB" cap="none" dirty="0"/>
          </a:p>
          <a:p>
            <a:pPr>
              <a:buFont typeface="Arial" panose="020B0604020202020204" pitchFamily="34" charset="0"/>
              <a:buChar char="•"/>
            </a:pPr>
            <a:r>
              <a:rPr lang="en-GB" cap="none" dirty="0"/>
              <a:t>Enthalpy of reaction (</a:t>
            </a:r>
            <a:r>
              <a:rPr lang="el-GR" cap="none" dirty="0"/>
              <a:t>Δ</a:t>
            </a:r>
            <a:r>
              <a:rPr lang="en-GB" cap="none" dirty="0" err="1"/>
              <a:t>H°</a:t>
            </a:r>
            <a:r>
              <a:rPr lang="en-GB" cap="none" baseline="-25000" dirty="0" err="1"/>
              <a:t>rxn</a:t>
            </a:r>
            <a:r>
              <a:rPr lang="en-GB" cap="none" dirty="0"/>
              <a:t>):</a:t>
            </a:r>
            <a:br>
              <a:rPr lang="en-GB" cap="none" dirty="0"/>
            </a:br>
            <a:r>
              <a:rPr lang="en-GB" cap="none" dirty="0"/>
              <a:t>Heat change when reactants form products under standard conditions (1 bar, 298 K).</a:t>
            </a:r>
          </a:p>
          <a:p>
            <a:pPr>
              <a:buFont typeface="Arial" panose="020B0604020202020204" pitchFamily="34" charset="0"/>
              <a:buChar char="•"/>
            </a:pPr>
            <a:r>
              <a:rPr lang="en-GB" cap="none" dirty="0"/>
              <a:t>Calculated using standard enthalpies of formation (</a:t>
            </a:r>
            <a:r>
              <a:rPr lang="el-GR" cap="none" dirty="0"/>
              <a:t>Δ</a:t>
            </a:r>
            <a:r>
              <a:rPr lang="en-GB" cap="none" dirty="0" err="1"/>
              <a:t>H°</a:t>
            </a:r>
            <a:r>
              <a:rPr lang="en-GB" cap="none" baseline="-25000" dirty="0" err="1"/>
              <a:t>f</a:t>
            </a:r>
            <a:r>
              <a:rPr lang="en-GB" cap="none" dirty="0"/>
              <a:t>):</a:t>
            </a:r>
          </a:p>
          <a:p>
            <a:pPr marL="0" indent="0">
              <a:buNone/>
            </a:pPr>
            <a:r>
              <a:rPr lang="en-GB" cap="none" dirty="0"/>
              <a:t>	</a:t>
            </a:r>
            <a:r>
              <a:rPr lang="el-GR" cap="none" dirty="0"/>
              <a:t>Δ</a:t>
            </a:r>
            <a:r>
              <a:rPr lang="en-GB" cap="none" dirty="0" err="1"/>
              <a:t>H°</a:t>
            </a:r>
            <a:r>
              <a:rPr lang="en-GB" cap="none" baseline="-25000" dirty="0" err="1"/>
              <a:t>rxn</a:t>
            </a:r>
            <a:r>
              <a:rPr lang="en-GB" cap="none" dirty="0"/>
              <a:t> =∑</a:t>
            </a:r>
            <a:r>
              <a:rPr lang="el-GR" cap="none" dirty="0"/>
              <a:t>  Δ</a:t>
            </a:r>
            <a:r>
              <a:rPr lang="en-GB" cap="none" dirty="0" err="1"/>
              <a:t>H°</a:t>
            </a:r>
            <a:r>
              <a:rPr lang="en-GB" cap="none" baseline="-25000" dirty="0" err="1"/>
              <a:t>f</a:t>
            </a:r>
            <a:r>
              <a:rPr lang="en-GB" cap="none" baseline="-25000" dirty="0"/>
              <a:t> </a:t>
            </a:r>
            <a:r>
              <a:rPr lang="en-GB" cap="none" dirty="0"/>
              <a:t>(products)−∑</a:t>
            </a:r>
            <a:r>
              <a:rPr lang="el-GR" cap="none" dirty="0"/>
              <a:t>  Δ</a:t>
            </a:r>
            <a:r>
              <a:rPr lang="en-GB" cap="none" dirty="0" err="1"/>
              <a:t>H°</a:t>
            </a:r>
            <a:r>
              <a:rPr lang="en-GB" cap="none" baseline="-25000" dirty="0" err="1"/>
              <a:t>f</a:t>
            </a:r>
            <a:r>
              <a:rPr lang="en-GB" cap="none" baseline="-25000" dirty="0"/>
              <a:t> </a:t>
            </a:r>
            <a:r>
              <a:rPr lang="en-GB" cap="none" dirty="0"/>
              <a:t>(reactants</a:t>
            </a:r>
          </a:p>
          <a:p>
            <a:pPr>
              <a:buFont typeface="Arial" panose="020B0604020202020204" pitchFamily="34" charset="0"/>
              <a:buChar char="•"/>
            </a:pPr>
            <a:r>
              <a:rPr lang="en-GB" cap="none" dirty="0"/>
              <a:t>Interpretation:</a:t>
            </a:r>
          </a:p>
          <a:p>
            <a:pPr marL="742950" lvl="1" indent="-285750">
              <a:buFont typeface="Arial" panose="020B0604020202020204" pitchFamily="34" charset="0"/>
              <a:buChar char="•"/>
            </a:pPr>
            <a:r>
              <a:rPr lang="el-GR" cap="none" dirty="0"/>
              <a:t>Δ</a:t>
            </a:r>
            <a:r>
              <a:rPr lang="en-GB" cap="none" dirty="0"/>
              <a:t>H° &lt; 0 → exothermic → energy released (typical of explosives).</a:t>
            </a:r>
          </a:p>
          <a:p>
            <a:pPr marL="742950" lvl="1" indent="-285750">
              <a:buFont typeface="Arial" panose="020B0604020202020204" pitchFamily="34" charset="0"/>
              <a:buChar char="•"/>
            </a:pPr>
            <a:r>
              <a:rPr lang="el-GR" cap="none" dirty="0"/>
              <a:t>Δ</a:t>
            </a:r>
            <a:r>
              <a:rPr lang="en-GB" cap="none" dirty="0"/>
              <a:t>h° &gt; 0 → endothermic → energy absorbed.</a:t>
            </a:r>
          </a:p>
          <a:p>
            <a:pPr>
              <a:buFont typeface="Arial" panose="020B0604020202020204" pitchFamily="34" charset="0"/>
              <a:buChar char="•"/>
            </a:pPr>
            <a:r>
              <a:rPr lang="en-GB" cap="none" dirty="0"/>
              <a:t>Units: kJ mol⁻¹ (usually reported per mole of reaction or per mole of substance).</a:t>
            </a:r>
          </a:p>
          <a:p>
            <a:pPr>
              <a:buFont typeface="Arial" panose="020B0604020202020204" pitchFamily="34" charset="0"/>
              <a:buChar char="•"/>
            </a:pPr>
            <a:r>
              <a:rPr lang="en-GB" cap="none" dirty="0"/>
              <a:t>Key point for OME: </a:t>
            </a:r>
            <a:r>
              <a:rPr lang="en-GB" i="1" cap="none" dirty="0"/>
              <a:t>the greater the negative </a:t>
            </a:r>
            <a:r>
              <a:rPr lang="el-GR" cap="none" dirty="0"/>
              <a:t>Δ</a:t>
            </a:r>
            <a:r>
              <a:rPr lang="en-GB" cap="none" dirty="0"/>
              <a:t>H°</a:t>
            </a:r>
            <a:r>
              <a:rPr lang="en-GB" i="1" cap="none" dirty="0"/>
              <a:t>, the higher the stored chemical energy.</a:t>
            </a:r>
            <a:endParaRPr lang="en-GB" cap="none" dirty="0"/>
          </a:p>
        </p:txBody>
      </p:sp>
    </p:spTree>
    <p:extLst>
      <p:ext uri="{BB962C8B-B14F-4D97-AF65-F5344CB8AC3E}">
        <p14:creationId xmlns:p14="http://schemas.microsoft.com/office/powerpoint/2010/main" val="28094778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2090</Words>
  <Application>Microsoft Office PowerPoint</Application>
  <PresentationFormat>Widescreen</PresentationFormat>
  <Paragraphs>198</Paragraphs>
  <Slides>24</Slides>
  <Notes>3</Notes>
  <HiddenSlides>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Tw Cen MT</vt:lpstr>
      <vt:lpstr>Droplet</vt:lpstr>
      <vt:lpstr>Introduction to  thermodynamics   Lecture 8</vt:lpstr>
      <vt:lpstr>Learning outcomes</vt:lpstr>
      <vt:lpstr>Introduction to thermodynamics</vt:lpstr>
      <vt:lpstr>System and surroundings</vt:lpstr>
      <vt:lpstr>Types of systems</vt:lpstr>
      <vt:lpstr>Laws of thermodynamics</vt:lpstr>
      <vt:lpstr>PowerPoint Presentation</vt:lpstr>
      <vt:lpstr>Zeroth law of thermodynamics</vt:lpstr>
      <vt:lpstr>First law of thermodynamics</vt:lpstr>
      <vt:lpstr>Second law of thermodynamics</vt:lpstr>
      <vt:lpstr>Second law and Efficiency</vt:lpstr>
      <vt:lpstr>PowerPoint Presentation</vt:lpstr>
      <vt:lpstr>Entropy in chemical reaction</vt:lpstr>
      <vt:lpstr>Interpreting entropy change</vt:lpstr>
      <vt:lpstr>Gibbs free energy</vt:lpstr>
      <vt:lpstr>Third law of thermodynamics</vt:lpstr>
      <vt:lpstr>Thermodynamics across the explosive lifecycle</vt:lpstr>
      <vt:lpstr>Case study 1-4</vt:lpstr>
      <vt:lpstr>thermodynamic vs Kinetic Stability</vt:lpstr>
      <vt:lpstr>Work and heat in explosives</vt:lpstr>
      <vt:lpstr>PowerPoint Presentation</vt:lpstr>
      <vt:lpstr>Lifecycle of Explosive Materials</vt:lpstr>
      <vt:lpstr>Energy, work and heat</vt:lpstr>
      <vt:lpstr>From Energy to Enthalpy of Reaction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thermodynamics   Lecture 7</dc:title>
  <dc:creator>Ewa Kazimierska</dc:creator>
  <cp:lastModifiedBy>Ewa Kazimierska</cp:lastModifiedBy>
  <cp:revision>2</cp:revision>
  <dcterms:created xsi:type="dcterms:W3CDTF">2024-10-16T18:02:46Z</dcterms:created>
  <dcterms:modified xsi:type="dcterms:W3CDTF">2025-11-04T00:46:02Z</dcterms:modified>
</cp:coreProperties>
</file>