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901" autoAdjust="0"/>
  </p:normalViewPr>
  <p:slideViewPr>
    <p:cSldViewPr snapToGrid="0">
      <p:cViewPr varScale="1">
        <p:scale>
          <a:sx n="69" d="100"/>
          <a:sy n="69" d="100"/>
        </p:scale>
        <p:origin x="123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99FAB-D9D8-4C0D-B06E-0E2E3EBA8CD2}" type="datetimeFigureOut">
              <a:rPr lang="en-IN" smtClean="0"/>
              <a:t>20-04-2026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4F7B6-9D4D-4C11-8228-66CDFF4A1169}" type="slidenum">
              <a:rPr lang="en-IN" smtClean="0"/>
              <a:t>‹#›</a:t>
            </a:fld>
            <a:endParaRPr lang="en-IN"/>
          </a:p>
        </p:txBody>
      </p:sp>
    </p:spTree>
    <p:extLst>
      <p:ext uri="{BB962C8B-B14F-4D97-AF65-F5344CB8AC3E}">
        <p14:creationId xmlns:p14="http://schemas.microsoft.com/office/powerpoint/2010/main" val="671768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Internet of Things is now one of the most significant technological advances that has </a:t>
            </a:r>
            <a:r>
              <a:rPr lang="en-US" sz="1200" b="0" i="0" u="none" strike="noStrike" kern="1200" dirty="0" err="1">
                <a:solidFill>
                  <a:schemeClr val="tx1"/>
                </a:solidFill>
                <a:effectLst/>
                <a:latin typeface="+mn-lt"/>
                <a:ea typeface="+mn-ea"/>
                <a:cs typeface="+mn-cs"/>
              </a:rPr>
              <a:t>digitised</a:t>
            </a:r>
            <a:r>
              <a:rPr lang="en-US" sz="1200" b="0" i="0" u="none" strike="noStrike" kern="1200" dirty="0">
                <a:solidFill>
                  <a:schemeClr val="tx1"/>
                </a:solidFill>
                <a:effectLst/>
                <a:latin typeface="+mn-lt"/>
                <a:ea typeface="+mn-ea"/>
                <a:cs typeface="+mn-cs"/>
              </a:rPr>
              <a:t> daily items. IoT devices are smart home, wearable, healthcare sensors, and industrial monitoring systems (Simanjuntak, 2024). The International Data Corporation reports that by 2030, the number of connected IoT devices will go beyond 40 billion. On the one hand, this fast development provides the possibility to innovate the digital sector; on the other hand, it enhances the risk of cybersecurity since many IoT devices are not effectively protected. Consequently, machine learning methodologies are being more and more automated to observe abnormal network </a:t>
            </a:r>
            <a:r>
              <a:rPr lang="en-US" sz="1200" b="0" i="0" u="none" strike="noStrike" kern="1200" dirty="0" err="1">
                <a:solidFill>
                  <a:schemeClr val="tx1"/>
                </a:solidFill>
                <a:effectLst/>
                <a:latin typeface="+mn-lt"/>
                <a:ea typeface="+mn-ea"/>
                <a:cs typeface="+mn-cs"/>
              </a:rPr>
              <a:t>behaviour</a:t>
            </a:r>
            <a:r>
              <a:rPr lang="en-US" sz="1200" b="0" i="0" u="none" strike="noStrike" kern="1200" dirty="0">
                <a:solidFill>
                  <a:schemeClr val="tx1"/>
                </a:solidFill>
                <a:effectLst/>
                <a:latin typeface="+mn-lt"/>
                <a:ea typeface="+mn-ea"/>
                <a:cs typeface="+mn-cs"/>
              </a:rPr>
              <a:t> and possible cyber threats.</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3</a:t>
            </a:fld>
            <a:endParaRPr lang="en-IN"/>
          </a:p>
        </p:txBody>
      </p:sp>
    </p:spTree>
    <p:extLst>
      <p:ext uri="{BB962C8B-B14F-4D97-AF65-F5344CB8AC3E}">
        <p14:creationId xmlns:p14="http://schemas.microsoft.com/office/powerpoint/2010/main" val="1174866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latest developments in the sphere of artificial intelligence have contributed to the significant enhancement of cybersecurity. Machine learning algorithms have the ability to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vast data about networks to detect suspicious patterns and identify cyber threats (</a:t>
            </a:r>
            <a:r>
              <a:rPr lang="en-US" sz="1200" b="0" i="0" u="none" strike="noStrike" kern="1200" dirty="0" err="1">
                <a:solidFill>
                  <a:schemeClr val="tx1"/>
                </a:solidFill>
                <a:effectLst/>
                <a:latin typeface="+mn-lt"/>
                <a:ea typeface="+mn-ea"/>
                <a:cs typeface="+mn-cs"/>
              </a:rPr>
              <a:t>Alomiri</a:t>
            </a:r>
            <a:r>
              <a:rPr lang="en-US" sz="1200" b="0" i="0" u="none" strike="noStrike" kern="1200" dirty="0">
                <a:solidFill>
                  <a:schemeClr val="tx1"/>
                </a:solidFill>
                <a:effectLst/>
                <a:latin typeface="+mn-lt"/>
                <a:ea typeface="+mn-ea"/>
                <a:cs typeface="+mn-cs"/>
              </a:rPr>
              <a:t>, Mishra and AlShehri, 2024). The famous case example is Mirai Botnet, which infected thousands of IoT devices and </a:t>
            </a:r>
            <a:r>
              <a:rPr lang="en-US" sz="1200" b="0" i="0" u="none" strike="noStrike" kern="1200" dirty="0" err="1">
                <a:solidFill>
                  <a:schemeClr val="tx1"/>
                </a:solidFill>
                <a:effectLst/>
                <a:latin typeface="+mn-lt"/>
                <a:ea typeface="+mn-ea"/>
                <a:cs typeface="+mn-cs"/>
              </a:rPr>
              <a:t>utilised</a:t>
            </a:r>
            <a:r>
              <a:rPr lang="en-US" sz="1200" b="0" i="0" u="none" strike="noStrike" kern="1200" dirty="0">
                <a:solidFill>
                  <a:schemeClr val="tx1"/>
                </a:solidFill>
                <a:effectLst/>
                <a:latin typeface="+mn-lt"/>
                <a:ea typeface="+mn-ea"/>
                <a:cs typeface="+mn-cs"/>
              </a:rPr>
              <a:t> them to perpetrate high volumes of distributed denial-of-service attacks. This event showed how susceptible the IoT ecosystems are to this form of protection, having weak security measures. Thus, to safeguard the IoT environments, threat detection systems with a machine learning basis are increasingly being designed.</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4</a:t>
            </a:fld>
            <a:endParaRPr lang="en-IN"/>
          </a:p>
        </p:txBody>
      </p:sp>
    </p:spTree>
    <p:extLst>
      <p:ext uri="{BB962C8B-B14F-4D97-AF65-F5344CB8AC3E}">
        <p14:creationId xmlns:p14="http://schemas.microsoft.com/office/powerpoint/2010/main" val="839163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Even though machine learning enhances cybersecurity identification, it also presents new adversaries. Some IoT devices are </a:t>
            </a:r>
            <a:r>
              <a:rPr lang="en-US" sz="1200" b="0" i="0" u="none" strike="noStrike" kern="1200" dirty="0" err="1">
                <a:solidFill>
                  <a:schemeClr val="tx1"/>
                </a:solidFill>
                <a:effectLst/>
                <a:latin typeface="+mn-lt"/>
                <a:ea typeface="+mn-ea"/>
                <a:cs typeface="+mn-cs"/>
              </a:rPr>
              <a:t>characterised</a:t>
            </a:r>
            <a:r>
              <a:rPr lang="en-US" sz="1200" b="0" i="0" u="none" strike="noStrike" kern="1200" dirty="0">
                <a:solidFill>
                  <a:schemeClr val="tx1"/>
                </a:solidFill>
                <a:effectLst/>
                <a:latin typeface="+mn-lt"/>
                <a:ea typeface="+mn-ea"/>
                <a:cs typeface="+mn-cs"/>
              </a:rPr>
              <a:t> by low memory and computation capacity, and thus, it is not easy to install sophisticated security mechanisms. The machine learning models themselves also can fall victim to cyberattacks (Abbas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2025). As an illustration, the attackers can alter the training data or misuse the weaknesses in the algorithm to bypass the detectors. Research by the National Institute of Standards and Technology found that it is essential to assess the reliability and security of AI-based systems to guarantee reliable cybersecurity systems.</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5</a:t>
            </a:fld>
            <a:endParaRPr lang="en-IN"/>
          </a:p>
        </p:txBody>
      </p:sp>
    </p:spTree>
    <p:extLst>
      <p:ext uri="{BB962C8B-B14F-4D97-AF65-F5344CB8AC3E}">
        <p14:creationId xmlns:p14="http://schemas.microsoft.com/office/powerpoint/2010/main" val="199607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primary purpose of the research is to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the way in which the methods of machine learning may be applied to determine the cyber threat posed by the use of IoT devices (Jamshidi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2025). The research is aimed at determining the vulnerabilities, examining the security threats, and coming up with a model to identify any attack that could be encountered in IoT networks.</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6</a:t>
            </a:fld>
            <a:endParaRPr lang="en-IN"/>
          </a:p>
        </p:txBody>
      </p:sp>
    </p:spTree>
    <p:extLst>
      <p:ext uri="{BB962C8B-B14F-4D97-AF65-F5344CB8AC3E}">
        <p14:creationId xmlns:p14="http://schemas.microsoft.com/office/powerpoint/2010/main" val="3931525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research objectives embrace the general design of the study. To start with, the study will examine typical cybersecurity risks within the IoT systems. Second, it will examine machine learning algorithms that have been </a:t>
            </a:r>
            <a:r>
              <a:rPr lang="en-US" sz="1200" b="0" i="0" u="none" strike="noStrike" kern="1200" dirty="0" err="1">
                <a:solidFill>
                  <a:schemeClr val="tx1"/>
                </a:solidFill>
                <a:effectLst/>
                <a:latin typeface="+mn-lt"/>
                <a:ea typeface="+mn-ea"/>
                <a:cs typeface="+mn-cs"/>
              </a:rPr>
              <a:t>utilised</a:t>
            </a:r>
            <a:r>
              <a:rPr lang="en-US" sz="1200" b="0" i="0" u="none" strike="noStrike" kern="1200" dirty="0">
                <a:solidFill>
                  <a:schemeClr val="tx1"/>
                </a:solidFill>
                <a:effectLst/>
                <a:latin typeface="+mn-lt"/>
                <a:ea typeface="+mn-ea"/>
                <a:cs typeface="+mn-cs"/>
              </a:rPr>
              <a:t> to detect cyber threats. Third, the research will build a risk assessment model using machine learning techniques. Fourth, the proposed model will be experimented on the available cybersecurity data points. Lastly, the study will assess the strengths and weaknesses of the model that has been developed.</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7</a:t>
            </a:fld>
            <a:endParaRPr lang="en-IN"/>
          </a:p>
        </p:txBody>
      </p:sp>
    </p:spTree>
    <p:extLst>
      <p:ext uri="{BB962C8B-B14F-4D97-AF65-F5344CB8AC3E}">
        <p14:creationId xmlns:p14="http://schemas.microsoft.com/office/powerpoint/2010/main" val="2769990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This research follows a quantitative research methodology because it involves </a:t>
            </a:r>
            <a:r>
              <a:rPr lang="en-US" sz="1200" b="0" i="0" u="none" strike="noStrike" kern="1200" dirty="0" err="1">
                <a:solidFill>
                  <a:schemeClr val="tx1"/>
                </a:solidFill>
                <a:effectLst/>
                <a:latin typeface="+mn-lt"/>
                <a:ea typeface="+mn-ea"/>
                <a:cs typeface="+mn-cs"/>
              </a:rPr>
              <a:t>analysing</a:t>
            </a:r>
            <a:r>
              <a:rPr lang="en-US" sz="1200" b="0" i="0" u="none" strike="noStrike" kern="1200" dirty="0">
                <a:solidFill>
                  <a:schemeClr val="tx1"/>
                </a:solidFill>
                <a:effectLst/>
                <a:latin typeface="+mn-lt"/>
                <a:ea typeface="+mn-ea"/>
                <a:cs typeface="+mn-cs"/>
              </a:rPr>
              <a:t> numerical data from cybersecurity datasets (Alshammari, 2023). Machine learning algorithms such as Random Forest, Support Vector Machine, and Logistic Regression will be used to classify network traffic and detect cyber threats. These algorithms are widely used in cybersecurity research due to their ability to process large datasets and identify patterns in network </a:t>
            </a:r>
            <a:r>
              <a:rPr lang="en-US" sz="1200" b="0" i="0" u="none" strike="noStrike" kern="1200" dirty="0" err="1">
                <a:solidFill>
                  <a:schemeClr val="tx1"/>
                </a:solidFill>
                <a:effectLst/>
                <a:latin typeface="+mn-lt"/>
                <a:ea typeface="+mn-ea"/>
                <a:cs typeface="+mn-cs"/>
              </a:rPr>
              <a:t>behaviour</a:t>
            </a:r>
            <a:r>
              <a:rPr lang="en-US" sz="1200" b="0" i="0" u="none" strike="noStrike" kern="1200" dirty="0">
                <a:solidFill>
                  <a:schemeClr val="tx1"/>
                </a:solidFill>
                <a:effectLst/>
                <a:latin typeface="+mn-lt"/>
                <a:ea typeface="+mn-ea"/>
                <a:cs typeface="+mn-cs"/>
              </a:rPr>
              <a:t>.</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8</a:t>
            </a:fld>
            <a:endParaRPr lang="en-IN"/>
          </a:p>
        </p:txBody>
      </p:sp>
    </p:spTree>
    <p:extLst>
      <p:ext uri="{BB962C8B-B14F-4D97-AF65-F5344CB8AC3E}">
        <p14:creationId xmlns:p14="http://schemas.microsoft.com/office/powerpoint/2010/main" val="26466884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given research is based on the methodology of quantitative research since it deals with the analysis of numerical data provided in cybersecurity data sets (</a:t>
            </a:r>
            <a:r>
              <a:rPr lang="en-US" sz="1200" b="0" i="0" u="none" strike="noStrike" kern="1200" dirty="0" err="1">
                <a:solidFill>
                  <a:schemeClr val="tx1"/>
                </a:solidFill>
                <a:effectLst/>
                <a:latin typeface="+mn-lt"/>
                <a:ea typeface="+mn-ea"/>
                <a:cs typeface="+mn-cs"/>
              </a:rPr>
              <a:t>Alattas</a:t>
            </a:r>
            <a:r>
              <a:rPr lang="en-US" sz="1200" b="0" i="0" u="none" strike="noStrike" kern="1200" dirty="0">
                <a:solidFill>
                  <a:schemeClr val="tx1"/>
                </a:solidFill>
                <a:effectLst/>
                <a:latin typeface="+mn-lt"/>
                <a:ea typeface="+mn-ea"/>
                <a:cs typeface="+mn-cs"/>
              </a:rPr>
              <a:t> and Mardani, 2022). Random Forest, Support Vector machine and Logistic Regression are machine learning algorithms that will be employed to classify network traffic and identify cyber threats. Because they are capable of processing large files of data and determining patterns within network </a:t>
            </a:r>
            <a:r>
              <a:rPr lang="en-US" sz="1200" b="0" i="0" u="none" strike="noStrike" kern="1200" dirty="0" err="1">
                <a:solidFill>
                  <a:schemeClr val="tx1"/>
                </a:solidFill>
                <a:effectLst/>
                <a:latin typeface="+mn-lt"/>
                <a:ea typeface="+mn-ea"/>
                <a:cs typeface="+mn-cs"/>
              </a:rPr>
              <a:t>behaviour</a:t>
            </a:r>
            <a:r>
              <a:rPr lang="en-US" sz="1200" b="0" i="0" u="none" strike="noStrike" kern="1200" dirty="0">
                <a:solidFill>
                  <a:schemeClr val="tx1"/>
                </a:solidFill>
                <a:effectLst/>
                <a:latin typeface="+mn-lt"/>
                <a:ea typeface="+mn-ea"/>
                <a:cs typeface="+mn-cs"/>
              </a:rPr>
              <a:t>, these algorithms are popular in cybersecurity studies.</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9</a:t>
            </a:fld>
            <a:endParaRPr lang="en-IN"/>
          </a:p>
        </p:txBody>
      </p:sp>
    </p:spTree>
    <p:extLst>
      <p:ext uri="{BB962C8B-B14F-4D97-AF65-F5344CB8AC3E}">
        <p14:creationId xmlns:p14="http://schemas.microsoft.com/office/powerpoint/2010/main" val="1317711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paper will </a:t>
            </a:r>
            <a:r>
              <a:rPr lang="en-US" sz="1200" b="0" i="0" u="none" strike="noStrike" kern="1200" dirty="0" err="1">
                <a:solidFill>
                  <a:schemeClr val="tx1"/>
                </a:solidFill>
                <a:effectLst/>
                <a:latin typeface="+mn-lt"/>
                <a:ea typeface="+mn-ea"/>
                <a:cs typeface="+mn-cs"/>
              </a:rPr>
              <a:t>utilise</a:t>
            </a:r>
            <a:r>
              <a:rPr lang="en-US" sz="1200" b="0" i="0" u="none" strike="noStrike" kern="1200" dirty="0">
                <a:solidFill>
                  <a:schemeClr val="tx1"/>
                </a:solidFill>
                <a:effectLst/>
                <a:latin typeface="+mn-lt"/>
                <a:ea typeface="+mn-ea"/>
                <a:cs typeface="+mn-cs"/>
              </a:rPr>
              <a:t> the publicly available cybersecurity datasets that provide the network traffic data of the IoT devices. The data will be initially cleaned and preprocessed in such a manner that irrelevant information can be removed (Al-</a:t>
            </a:r>
            <a:r>
              <a:rPr lang="en-US" sz="1200" b="0" i="0" u="none" strike="noStrike" kern="1200" dirty="0" err="1">
                <a:solidFill>
                  <a:schemeClr val="tx1"/>
                </a:solidFill>
                <a:effectLst/>
                <a:latin typeface="+mn-lt"/>
                <a:ea typeface="+mn-ea"/>
                <a:cs typeface="+mn-cs"/>
              </a:rPr>
              <a:t>Quayed</a:t>
            </a:r>
            <a:r>
              <a:rPr lang="en-US" sz="1200" b="0" i="0" u="none" strike="noStrike" kern="1200" dirty="0">
                <a:solidFill>
                  <a:schemeClr val="tx1"/>
                </a:solidFill>
                <a:effectLst/>
                <a:latin typeface="+mn-lt"/>
                <a:ea typeface="+mn-ea"/>
                <a:cs typeface="+mn-cs"/>
              </a:rPr>
              <a:t>, Ahmad and Humayun, 2024). Following preprocessing, feature selection will be done to incorporate significant variables by the training machine learning models. Standard metrics that will be used to measure the performance of the models against the standard metrics will include accuracy, precision, recall, and F1 score, which will be used to show the effectiveness of the model in identifying cyber threats.</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10</a:t>
            </a:fld>
            <a:endParaRPr lang="en-IN"/>
          </a:p>
        </p:txBody>
      </p:sp>
    </p:spTree>
    <p:extLst>
      <p:ext uri="{BB962C8B-B14F-4D97-AF65-F5344CB8AC3E}">
        <p14:creationId xmlns:p14="http://schemas.microsoft.com/office/powerpoint/2010/main" val="900998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 timeline in which the project will be undertaken will include a literature review and examination of the current studies in the surrounding field of research on IoT cybersecurity. The next step will be gathering and processing datasets (</a:t>
            </a:r>
            <a:r>
              <a:rPr lang="en-US" sz="1200" b="0" i="0" u="none" strike="noStrike" kern="1200" dirty="0" err="1">
                <a:solidFill>
                  <a:schemeClr val="tx1"/>
                </a:solidFill>
                <a:effectLst/>
                <a:latin typeface="+mn-lt"/>
                <a:ea typeface="+mn-ea"/>
                <a:cs typeface="+mn-cs"/>
              </a:rPr>
              <a:t>Alfahaid</a:t>
            </a:r>
            <a:r>
              <a:rPr lang="en-US" sz="1200" b="0" i="0" u="none" strike="noStrike" kern="1200" dirty="0">
                <a:solidFill>
                  <a:schemeClr val="tx1"/>
                </a:solidFill>
                <a:effectLst/>
                <a:latin typeface="+mn-lt"/>
                <a:ea typeface="+mn-ea"/>
                <a:cs typeface="+mn-cs"/>
              </a:rPr>
              <a:t>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2025). Then, machine learning algorithms will be constructed and tested with the help of corresponding algorithms. The last phase of the work will be the results analysis and the preparation of the research report. Such resources as Python programming tools, machine learning libraries like Scikit-learn, and access to cybersecurity datasets are key resources.</a:t>
            </a: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11</a:t>
            </a:fld>
            <a:endParaRPr lang="en-IN"/>
          </a:p>
        </p:txBody>
      </p:sp>
    </p:spTree>
    <p:extLst>
      <p:ext uri="{BB962C8B-B14F-4D97-AF65-F5344CB8AC3E}">
        <p14:creationId xmlns:p14="http://schemas.microsoft.com/office/powerpoint/2010/main" val="3460012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These studies have a number of possible implications. It can help to enhance the cybersecurity frameworks of IoT devices by creating more useful risk detection models. The findings would serve </a:t>
            </a:r>
            <a:r>
              <a:rPr lang="en-US" sz="1200" b="0" i="0" u="none" strike="noStrike" kern="1200" dirty="0" err="1">
                <a:solidFill>
                  <a:schemeClr val="tx1"/>
                </a:solidFill>
                <a:effectLst/>
                <a:latin typeface="+mn-lt"/>
                <a:ea typeface="+mn-ea"/>
                <a:cs typeface="+mn-cs"/>
              </a:rPr>
              <a:t>organisations</a:t>
            </a:r>
            <a:r>
              <a:rPr lang="en-US" sz="1200" b="0" i="0" u="none" strike="noStrike" kern="1200" dirty="0">
                <a:solidFill>
                  <a:schemeClr val="tx1"/>
                </a:solidFill>
                <a:effectLst/>
                <a:latin typeface="+mn-lt"/>
                <a:ea typeface="+mn-ea"/>
                <a:cs typeface="+mn-cs"/>
              </a:rPr>
              <a:t> to determine weaknesses in their IoT, which they could use to enhance their security measures (Khan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2023). Moreover, the research project can facilitate the creation of a smart cybersecurity architecture where machine learning is being implemented to help intercept and avert cyberattacks on the fly.</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12</a:t>
            </a:fld>
            <a:endParaRPr lang="en-IN"/>
          </a:p>
        </p:txBody>
      </p:sp>
    </p:spTree>
    <p:extLst>
      <p:ext uri="{BB962C8B-B14F-4D97-AF65-F5344CB8AC3E}">
        <p14:creationId xmlns:p14="http://schemas.microsoft.com/office/powerpoint/2010/main" val="4145223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However, it has limited the study in a few ways. Of the key constraints, the availability of real-life attacks on IoT data is limited, and this can impact the accuracy of machine learning models (Inuwa and Das, 2024). Also, machine learning algorithms need access to computational resources, which are not necessarily on hand in real-time IoT systems. The cybersecurity threats also keep changing at a high rate, implying that models should be upgraded regularly to be effective.</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7474F7B6-9D4D-4C11-8228-66CDFF4A1169}" type="slidenum">
              <a:rPr lang="en-IN" smtClean="0"/>
              <a:t>13</a:t>
            </a:fld>
            <a:endParaRPr lang="en-IN"/>
          </a:p>
        </p:txBody>
      </p:sp>
    </p:spTree>
    <p:extLst>
      <p:ext uri="{BB962C8B-B14F-4D97-AF65-F5344CB8AC3E}">
        <p14:creationId xmlns:p14="http://schemas.microsoft.com/office/powerpoint/2010/main" val="36985845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B812038F-033A-4985-9ED9-91516057A328}"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8841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410734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4721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3C5DF1-39EB-4972-954F-D568A046F0FA}" type="datetimeFigureOut">
              <a:rPr lang="en-IN" smtClean="0"/>
              <a:t>20-04-2026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2078222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E3C5DF1-39EB-4972-954F-D568A046F0FA}" type="datetimeFigureOut">
              <a:rPr lang="en-IN" smtClean="0"/>
              <a:t>20-04-2026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812038F-033A-4985-9ED9-91516057A328}"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7107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E3C5DF1-39EB-4972-954F-D568A046F0FA}" type="datetimeFigureOut">
              <a:rPr lang="en-IN" smtClean="0"/>
              <a:t>20-04-2026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812038F-033A-4985-9ED9-91516057A328}"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6001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C5DF1-39EB-4972-954F-D568A046F0FA}" type="datetimeFigureOut">
              <a:rPr lang="en-IN" smtClean="0"/>
              <a:t>20-04-2026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339522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C5DF1-39EB-4972-954F-D568A046F0FA}" type="datetimeFigureOut">
              <a:rPr lang="en-IN" smtClean="0"/>
              <a:t>20-04-2026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12038F-033A-4985-9ED9-91516057A328}"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0965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C5DF1-39EB-4972-954F-D568A046F0FA}" type="datetimeFigureOut">
              <a:rPr lang="en-IN" smtClean="0"/>
              <a:t>20-04-2026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28623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E3C5DF1-39EB-4972-954F-D568A046F0FA}" type="datetimeFigureOut">
              <a:rPr lang="en-IN" smtClean="0"/>
              <a:t>20-04-2026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430024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1867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400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spTree>
    <p:extLst>
      <p:ext uri="{BB962C8B-B14F-4D97-AF65-F5344CB8AC3E}">
        <p14:creationId xmlns:p14="http://schemas.microsoft.com/office/powerpoint/2010/main" val="2512440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4729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97296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88045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C5DF1-39EB-4972-954F-D568A046F0FA}" type="datetimeFigureOut">
              <a:rPr lang="en-IN" smtClean="0"/>
              <a:t>20-04-2026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12038F-033A-4985-9ED9-91516057A328}"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0981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3C5DF1-39EB-4972-954F-D568A046F0FA}" type="datetimeFigureOut">
              <a:rPr lang="en-IN" smtClean="0"/>
              <a:t>20-04-2026</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812038F-033A-4985-9ED9-91516057A328}" type="slidenum">
              <a:rPr lang="en-IN" smtClean="0"/>
              <a:t>‹#›</a:t>
            </a:fld>
            <a:endParaRPr lang="en-IN"/>
          </a:p>
        </p:txBody>
      </p:sp>
    </p:spTree>
    <p:extLst>
      <p:ext uri="{BB962C8B-B14F-4D97-AF65-F5344CB8AC3E}">
        <p14:creationId xmlns:p14="http://schemas.microsoft.com/office/powerpoint/2010/main" val="1571949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732519A7-DA81-2AD3-5BAE-B00462D1D3AD}"/>
              </a:ext>
            </a:extLst>
          </p:cNvPr>
          <p:cNvGraphicFramePr>
            <a:graphicFrameLocks noGrp="1"/>
          </p:cNvGraphicFramePr>
          <p:nvPr>
            <p:extLst>
              <p:ext uri="{D42A27DB-BD31-4B8C-83A1-F6EECF244321}">
                <p14:modId xmlns:p14="http://schemas.microsoft.com/office/powerpoint/2010/main" val="2698536820"/>
              </p:ext>
            </p:extLst>
          </p:nvPr>
        </p:nvGraphicFramePr>
        <p:xfrm>
          <a:off x="1887071" y="389965"/>
          <a:ext cx="8417858" cy="6356072"/>
        </p:xfrm>
        <a:graphic>
          <a:graphicData uri="http://schemas.openxmlformats.org/drawingml/2006/table">
            <a:tbl>
              <a:tblPr firstRow="1" firstCol="1" lastRow="1" lastCol="1" bandRow="1" bandCol="1">
                <a:tableStyleId>{5C22544A-7EE6-4342-B048-85BDC9FD1C3A}</a:tableStyleId>
              </a:tblPr>
              <a:tblGrid>
                <a:gridCol w="1653206">
                  <a:extLst>
                    <a:ext uri="{9D8B030D-6E8A-4147-A177-3AD203B41FA5}">
                      <a16:colId xmlns:a16="http://schemas.microsoft.com/office/drawing/2014/main" val="1732572844"/>
                    </a:ext>
                  </a:extLst>
                </a:gridCol>
                <a:gridCol w="2916222">
                  <a:extLst>
                    <a:ext uri="{9D8B030D-6E8A-4147-A177-3AD203B41FA5}">
                      <a16:colId xmlns:a16="http://schemas.microsoft.com/office/drawing/2014/main" val="2455497836"/>
                    </a:ext>
                  </a:extLst>
                </a:gridCol>
                <a:gridCol w="1922094">
                  <a:extLst>
                    <a:ext uri="{9D8B030D-6E8A-4147-A177-3AD203B41FA5}">
                      <a16:colId xmlns:a16="http://schemas.microsoft.com/office/drawing/2014/main" val="491501459"/>
                    </a:ext>
                  </a:extLst>
                </a:gridCol>
                <a:gridCol w="1926336">
                  <a:extLst>
                    <a:ext uri="{9D8B030D-6E8A-4147-A177-3AD203B41FA5}">
                      <a16:colId xmlns:a16="http://schemas.microsoft.com/office/drawing/2014/main" val="1408394403"/>
                    </a:ext>
                  </a:extLst>
                </a:gridCol>
              </a:tblGrid>
              <a:tr h="364835">
                <a:tc>
                  <a:txBody>
                    <a:bodyPr/>
                    <a:lstStyle/>
                    <a:p>
                      <a:pPr marL="66675">
                        <a:spcBef>
                          <a:spcPts val="575"/>
                        </a:spcBef>
                        <a:buNone/>
                      </a:pPr>
                      <a:r>
                        <a:rPr lang="en-US" sz="1400">
                          <a:effectLst/>
                        </a:rPr>
                        <a:t>Student</a:t>
                      </a:r>
                      <a:r>
                        <a:rPr lang="en-US" sz="1400" spc="-15">
                          <a:effectLst/>
                        </a:rPr>
                        <a:t> </a:t>
                      </a:r>
                      <a:r>
                        <a:rPr lang="en-US" sz="1400" spc="-10">
                          <a:effectLst/>
                        </a:rPr>
                        <a:t>name:</a:t>
                      </a:r>
                      <a:endParaRPr lang="en-IN" sz="1400">
                        <a:effectLst/>
                        <a:latin typeface="Arial MT"/>
                        <a:ea typeface="Arial MT"/>
                        <a:cs typeface="Arial MT"/>
                      </a:endParaRPr>
                    </a:p>
                  </a:txBody>
                  <a:tcPr marL="0" marR="0" marT="0" marB="0"/>
                </a:tc>
                <a:tc>
                  <a:txBody>
                    <a:bodyPr/>
                    <a:lstStyle/>
                    <a:p>
                      <a:pPr marL="66675">
                        <a:buNone/>
                      </a:pPr>
                      <a:r>
                        <a:rPr lang="en-US" sz="1400" dirty="0">
                          <a:effectLst/>
                        </a:rPr>
                        <a:t> GRAWAL YASH DEEPAKKUMAR</a:t>
                      </a:r>
                      <a:endParaRPr lang="en-IN" sz="1400" dirty="0">
                        <a:effectLst/>
                        <a:latin typeface="Arial MT"/>
                        <a:ea typeface="Arial MT"/>
                        <a:cs typeface="Arial MT"/>
                      </a:endParaRPr>
                    </a:p>
                  </a:txBody>
                  <a:tcPr marL="0" marR="0" marT="0" marB="0"/>
                </a:tc>
                <a:tc>
                  <a:txBody>
                    <a:bodyPr/>
                    <a:lstStyle/>
                    <a:p>
                      <a:pPr marL="66675">
                        <a:spcBef>
                          <a:spcPts val="575"/>
                        </a:spcBef>
                        <a:buNone/>
                      </a:pPr>
                      <a:r>
                        <a:rPr lang="en-US" sz="900">
                          <a:effectLst/>
                        </a:rPr>
                        <a:t>Student</a:t>
                      </a:r>
                      <a:r>
                        <a:rPr lang="en-US" sz="900" spc="-20">
                          <a:effectLst/>
                        </a:rPr>
                        <a:t> </a:t>
                      </a:r>
                      <a:r>
                        <a:rPr lang="en-US" sz="900">
                          <a:effectLst/>
                        </a:rPr>
                        <a:t>ID</a:t>
                      </a:r>
                      <a:r>
                        <a:rPr lang="en-US" sz="900" spc="-10">
                          <a:effectLst/>
                        </a:rPr>
                        <a:t> number:</a:t>
                      </a:r>
                      <a:endParaRPr lang="en-IN" sz="900">
                        <a:effectLst/>
                        <a:latin typeface="Arial MT"/>
                        <a:ea typeface="Arial MT"/>
                        <a:cs typeface="Arial MT"/>
                      </a:endParaRPr>
                    </a:p>
                  </a:txBody>
                  <a:tcPr marL="0" marR="0" marT="0" marB="0"/>
                </a:tc>
                <a:tc>
                  <a:txBody>
                    <a:bodyPr/>
                    <a:lstStyle/>
                    <a:p>
                      <a:pPr marL="66675">
                        <a:buNone/>
                      </a:pPr>
                      <a:r>
                        <a:rPr lang="en-US" sz="900">
                          <a:effectLst/>
                        </a:rPr>
                        <a:t> 2511041</a:t>
                      </a:r>
                      <a:endParaRPr lang="en-IN" sz="900">
                        <a:effectLst/>
                        <a:latin typeface="Arial MT"/>
                        <a:ea typeface="Arial MT"/>
                        <a:cs typeface="Arial MT"/>
                      </a:endParaRPr>
                    </a:p>
                  </a:txBody>
                  <a:tcPr marL="0" marR="0" marT="0" marB="0"/>
                </a:tc>
                <a:extLst>
                  <a:ext uri="{0D108BD9-81ED-4DB2-BD59-A6C34878D82A}">
                    <a16:rowId xmlns:a16="http://schemas.microsoft.com/office/drawing/2014/main" val="2761121151"/>
                  </a:ext>
                </a:extLst>
              </a:tr>
              <a:tr h="230365">
                <a:tc>
                  <a:txBody>
                    <a:bodyPr/>
                    <a:lstStyle/>
                    <a:p>
                      <a:pPr marL="66675">
                        <a:spcBef>
                          <a:spcPts val="575"/>
                        </a:spcBef>
                        <a:buNone/>
                      </a:pPr>
                      <a:r>
                        <a:rPr lang="en-US" sz="1400" spc="-10">
                          <a:effectLst/>
                        </a:rPr>
                        <a:t>Programme:</a:t>
                      </a:r>
                      <a:endParaRPr lang="en-IN" sz="1400">
                        <a:effectLst/>
                        <a:latin typeface="Arial MT"/>
                        <a:ea typeface="Arial MT"/>
                        <a:cs typeface="Arial MT"/>
                      </a:endParaRPr>
                    </a:p>
                  </a:txBody>
                  <a:tcPr marL="0" marR="0" marT="0" marB="0"/>
                </a:tc>
                <a:tc gridSpan="3">
                  <a:txBody>
                    <a:bodyPr/>
                    <a:lstStyle/>
                    <a:p>
                      <a:pPr marL="67310">
                        <a:spcBef>
                          <a:spcPts val="575"/>
                        </a:spcBef>
                        <a:buNone/>
                      </a:pPr>
                      <a:r>
                        <a:rPr lang="en-US" sz="1400">
                          <a:effectLst/>
                        </a:rPr>
                        <a:t>MSc</a:t>
                      </a:r>
                      <a:r>
                        <a:rPr lang="en-US" sz="1400" spc="-35">
                          <a:effectLst/>
                        </a:rPr>
                        <a:t> </a:t>
                      </a:r>
                      <a:r>
                        <a:rPr lang="en-US" sz="1400">
                          <a:effectLst/>
                        </a:rPr>
                        <a:t>Computing</a:t>
                      </a:r>
                      <a:r>
                        <a:rPr lang="en-US" sz="1400" spc="-35">
                          <a:effectLst/>
                        </a:rPr>
                        <a:t> </a:t>
                      </a:r>
                      <a:r>
                        <a:rPr lang="en-US" sz="1400" spc="-10">
                          <a:effectLst/>
                        </a:rPr>
                        <a:t>portfolio</a:t>
                      </a:r>
                      <a:endParaRPr lang="en-IN" sz="1400">
                        <a:effectLst/>
                        <a:latin typeface="Arial MT"/>
                        <a:ea typeface="Arial MT"/>
                        <a:cs typeface="Arial MT"/>
                      </a:endParaRPr>
                    </a:p>
                  </a:txBody>
                  <a:tcPr marL="0" marR="0" marT="0" marB="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646387271"/>
                  </a:ext>
                </a:extLst>
              </a:tr>
              <a:tr h="229897">
                <a:tc>
                  <a:txBody>
                    <a:bodyPr/>
                    <a:lstStyle/>
                    <a:p>
                      <a:pPr marL="66675">
                        <a:spcBef>
                          <a:spcPts val="575"/>
                        </a:spcBef>
                        <a:buNone/>
                      </a:pPr>
                      <a:r>
                        <a:rPr lang="en-US" sz="1400" spc="-10">
                          <a:effectLst/>
                        </a:rPr>
                        <a:t>Module:</a:t>
                      </a:r>
                      <a:endParaRPr lang="en-IN" sz="1400">
                        <a:effectLst/>
                        <a:latin typeface="Arial MT"/>
                        <a:ea typeface="Arial MT"/>
                        <a:cs typeface="Arial MT"/>
                      </a:endParaRPr>
                    </a:p>
                  </a:txBody>
                  <a:tcPr marL="0" marR="0" marT="0" marB="0"/>
                </a:tc>
                <a:tc gridSpan="3">
                  <a:txBody>
                    <a:bodyPr/>
                    <a:lstStyle/>
                    <a:p>
                      <a:pPr marL="67310">
                        <a:spcBef>
                          <a:spcPts val="575"/>
                        </a:spcBef>
                        <a:buNone/>
                      </a:pPr>
                      <a:r>
                        <a:rPr lang="en-US" sz="1400">
                          <a:effectLst/>
                        </a:rPr>
                        <a:t>Research</a:t>
                      </a:r>
                      <a:r>
                        <a:rPr lang="en-US" sz="1400" spc="-35">
                          <a:effectLst/>
                        </a:rPr>
                        <a:t> </a:t>
                      </a:r>
                      <a:r>
                        <a:rPr lang="en-US" sz="1400">
                          <a:effectLst/>
                        </a:rPr>
                        <a:t>Methods</a:t>
                      </a:r>
                      <a:r>
                        <a:rPr lang="en-US" sz="1400" spc="-45">
                          <a:effectLst/>
                        </a:rPr>
                        <a:t> </a:t>
                      </a:r>
                      <a:r>
                        <a:rPr lang="en-US" sz="1400">
                          <a:effectLst/>
                        </a:rPr>
                        <a:t>and</a:t>
                      </a:r>
                      <a:r>
                        <a:rPr lang="en-US" sz="1400" spc="-30">
                          <a:effectLst/>
                        </a:rPr>
                        <a:t> </a:t>
                      </a:r>
                      <a:r>
                        <a:rPr lang="en-US" sz="1400">
                          <a:effectLst/>
                        </a:rPr>
                        <a:t>Professional</a:t>
                      </a:r>
                      <a:r>
                        <a:rPr lang="en-US" sz="1400" spc="-45">
                          <a:effectLst/>
                        </a:rPr>
                        <a:t> </a:t>
                      </a:r>
                      <a:r>
                        <a:rPr lang="en-US" sz="1400" spc="-10">
                          <a:effectLst/>
                        </a:rPr>
                        <a:t>Development</a:t>
                      </a:r>
                      <a:endParaRPr lang="en-IN" sz="1400">
                        <a:effectLst/>
                        <a:latin typeface="Arial MT"/>
                        <a:ea typeface="Arial MT"/>
                        <a:cs typeface="Arial MT"/>
                      </a:endParaRPr>
                    </a:p>
                  </a:txBody>
                  <a:tcPr marL="0" marR="0" marT="0" marB="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2217185630"/>
                  </a:ext>
                </a:extLst>
              </a:tr>
              <a:tr h="358136">
                <a:tc>
                  <a:txBody>
                    <a:bodyPr/>
                    <a:lstStyle/>
                    <a:p>
                      <a:pPr marL="66675">
                        <a:spcBef>
                          <a:spcPts val="575"/>
                        </a:spcBef>
                        <a:buNone/>
                      </a:pPr>
                      <a:r>
                        <a:rPr lang="en-US" sz="1400">
                          <a:effectLst/>
                        </a:rPr>
                        <a:t>Module</a:t>
                      </a:r>
                      <a:r>
                        <a:rPr lang="en-US" sz="1400" spc="-40">
                          <a:effectLst/>
                        </a:rPr>
                        <a:t> </a:t>
                      </a:r>
                      <a:r>
                        <a:rPr lang="en-US" sz="1400" spc="-10">
                          <a:effectLst/>
                        </a:rPr>
                        <a:t>code:</a:t>
                      </a:r>
                      <a:endParaRPr lang="en-IN" sz="1400">
                        <a:effectLst/>
                        <a:latin typeface="Arial MT"/>
                        <a:ea typeface="Arial MT"/>
                        <a:cs typeface="Arial MT"/>
                      </a:endParaRPr>
                    </a:p>
                  </a:txBody>
                  <a:tcPr marL="0" marR="0" marT="0" marB="0"/>
                </a:tc>
                <a:tc>
                  <a:txBody>
                    <a:bodyPr/>
                    <a:lstStyle/>
                    <a:p>
                      <a:pPr marL="67310">
                        <a:spcBef>
                          <a:spcPts val="575"/>
                        </a:spcBef>
                        <a:buNone/>
                      </a:pPr>
                      <a:r>
                        <a:rPr lang="en-US" sz="1400" spc="-10">
                          <a:effectLst/>
                        </a:rPr>
                        <a:t>ACFA7004</a:t>
                      </a:r>
                      <a:endParaRPr lang="en-IN" sz="1400">
                        <a:effectLst/>
                        <a:latin typeface="Arial MT"/>
                        <a:ea typeface="Arial MT"/>
                        <a:cs typeface="Arial MT"/>
                      </a:endParaRPr>
                    </a:p>
                  </a:txBody>
                  <a:tcPr marL="0" marR="0" marT="0" marB="0"/>
                </a:tc>
                <a:tc>
                  <a:txBody>
                    <a:bodyPr/>
                    <a:lstStyle/>
                    <a:p>
                      <a:pPr marL="66675" marR="62865">
                        <a:lnSpc>
                          <a:spcPct val="100000"/>
                        </a:lnSpc>
                        <a:buNone/>
                        <a:tabLst>
                          <a:tab pos="880110" algn="l"/>
                          <a:tab pos="1236345" algn="l"/>
                        </a:tabLst>
                      </a:pPr>
                      <a:r>
                        <a:rPr lang="en-US" sz="900" spc="-10">
                          <a:effectLst/>
                        </a:rPr>
                        <a:t>Contribution</a:t>
                      </a:r>
                      <a:r>
                        <a:rPr lang="en-US" sz="900">
                          <a:effectLst/>
                        </a:rPr>
                        <a:t>	</a:t>
                      </a:r>
                      <a:r>
                        <a:rPr lang="en-US" sz="900" spc="-30">
                          <a:effectLst/>
                        </a:rPr>
                        <a:t>to </a:t>
                      </a:r>
                      <a:r>
                        <a:rPr lang="en-US" sz="900" spc="-10">
                          <a:effectLst/>
                        </a:rPr>
                        <a:t>Overall</a:t>
                      </a:r>
                      <a:r>
                        <a:rPr lang="en-US" sz="900">
                          <a:effectLst/>
                        </a:rPr>
                        <a:t>	</a:t>
                      </a:r>
                      <a:r>
                        <a:rPr lang="en-US" sz="900" spc="-10">
                          <a:effectLst/>
                        </a:rPr>
                        <a:t>Module</a:t>
                      </a:r>
                      <a:endParaRPr lang="en-IN" sz="900">
                        <a:effectLst/>
                      </a:endParaRPr>
                    </a:p>
                    <a:p>
                      <a:pPr marL="66675">
                        <a:lnSpc>
                          <a:spcPts val="1185"/>
                        </a:lnSpc>
                        <a:buNone/>
                      </a:pPr>
                      <a:r>
                        <a:rPr lang="en-US" sz="900">
                          <a:effectLst/>
                        </a:rPr>
                        <a:t>Assessment</a:t>
                      </a:r>
                      <a:r>
                        <a:rPr lang="en-US" sz="900" spc="-80">
                          <a:effectLst/>
                        </a:rPr>
                        <a:t> </a:t>
                      </a:r>
                      <a:r>
                        <a:rPr lang="en-US" sz="900" spc="-20">
                          <a:effectLst/>
                        </a:rPr>
                        <a:t>(%):</a:t>
                      </a:r>
                      <a:endParaRPr lang="en-IN" sz="900">
                        <a:effectLst/>
                        <a:latin typeface="Arial MT"/>
                        <a:ea typeface="Arial MT"/>
                        <a:cs typeface="Arial MT"/>
                      </a:endParaRPr>
                    </a:p>
                  </a:txBody>
                  <a:tcPr marL="0" marR="0" marT="0" marB="0"/>
                </a:tc>
                <a:tc>
                  <a:txBody>
                    <a:bodyPr/>
                    <a:lstStyle/>
                    <a:p>
                      <a:pPr marL="70485">
                        <a:spcBef>
                          <a:spcPts val="575"/>
                        </a:spcBef>
                        <a:buNone/>
                      </a:pPr>
                      <a:r>
                        <a:rPr lang="en-US" sz="900" spc="-25">
                          <a:effectLst/>
                        </a:rPr>
                        <a:t>30%</a:t>
                      </a:r>
                      <a:endParaRPr lang="en-IN" sz="900">
                        <a:effectLst/>
                        <a:latin typeface="Arial MT"/>
                        <a:ea typeface="Arial MT"/>
                        <a:cs typeface="Arial MT"/>
                      </a:endParaRPr>
                    </a:p>
                  </a:txBody>
                  <a:tcPr marL="0" marR="0" marT="0" marB="0"/>
                </a:tc>
                <a:extLst>
                  <a:ext uri="{0D108BD9-81ED-4DB2-BD59-A6C34878D82A}">
                    <a16:rowId xmlns:a16="http://schemas.microsoft.com/office/drawing/2014/main" val="3524162856"/>
                  </a:ext>
                </a:extLst>
              </a:tr>
              <a:tr h="348809">
                <a:tc>
                  <a:txBody>
                    <a:bodyPr/>
                    <a:lstStyle/>
                    <a:p>
                      <a:pPr marL="66675">
                        <a:spcBef>
                          <a:spcPts val="575"/>
                        </a:spcBef>
                        <a:buNone/>
                      </a:pPr>
                      <a:r>
                        <a:rPr lang="en-US" sz="1400" spc="-10">
                          <a:effectLst/>
                        </a:rPr>
                        <a:t>Lecturer:</a:t>
                      </a:r>
                      <a:endParaRPr lang="en-IN" sz="1400">
                        <a:effectLst/>
                        <a:latin typeface="Arial MT"/>
                        <a:ea typeface="Arial MT"/>
                        <a:cs typeface="Arial MT"/>
                      </a:endParaRPr>
                    </a:p>
                  </a:txBody>
                  <a:tcPr marL="0" marR="0" marT="0" marB="0"/>
                </a:tc>
                <a:tc>
                  <a:txBody>
                    <a:bodyPr/>
                    <a:lstStyle/>
                    <a:p>
                      <a:pPr marL="137160" marR="34290">
                        <a:lnSpc>
                          <a:spcPct val="100000"/>
                        </a:lnSpc>
                        <a:spcBef>
                          <a:spcPts val="575"/>
                        </a:spcBef>
                        <a:buNone/>
                      </a:pPr>
                      <a:r>
                        <a:rPr lang="en-US" sz="1400" spc="-10">
                          <a:effectLst/>
                        </a:rPr>
                        <a:t>Dr.Suresh Shanmugasundaram</a:t>
                      </a:r>
                      <a:endParaRPr lang="en-IN" sz="1400">
                        <a:effectLst/>
                        <a:latin typeface="Arial MT"/>
                        <a:ea typeface="Arial MT"/>
                        <a:cs typeface="Arial MT"/>
                      </a:endParaRPr>
                    </a:p>
                  </a:txBody>
                  <a:tcPr marL="0" marR="0" marT="0" marB="0"/>
                </a:tc>
                <a:tc>
                  <a:txBody>
                    <a:bodyPr/>
                    <a:lstStyle/>
                    <a:p>
                      <a:pPr marL="66675">
                        <a:spcBef>
                          <a:spcPts val="575"/>
                        </a:spcBef>
                        <a:buNone/>
                      </a:pPr>
                      <a:r>
                        <a:rPr lang="en-US" sz="900">
                          <a:effectLst/>
                        </a:rPr>
                        <a:t>Internal</a:t>
                      </a:r>
                      <a:r>
                        <a:rPr lang="en-US" sz="900" spc="-35">
                          <a:effectLst/>
                        </a:rPr>
                        <a:t> </a:t>
                      </a:r>
                      <a:r>
                        <a:rPr lang="en-US" sz="900" spc="-10">
                          <a:effectLst/>
                        </a:rPr>
                        <a:t>Verifier:</a:t>
                      </a:r>
                      <a:endParaRPr lang="en-IN" sz="900">
                        <a:effectLst/>
                        <a:latin typeface="Arial MT"/>
                        <a:ea typeface="Arial MT"/>
                        <a:cs typeface="Arial MT"/>
                      </a:endParaRPr>
                    </a:p>
                  </a:txBody>
                  <a:tcPr marL="0" marR="0" marT="0" marB="0"/>
                </a:tc>
                <a:tc>
                  <a:txBody>
                    <a:bodyPr/>
                    <a:lstStyle/>
                    <a:p>
                      <a:pPr marL="70485" marR="61595">
                        <a:lnSpc>
                          <a:spcPct val="100000"/>
                        </a:lnSpc>
                        <a:spcBef>
                          <a:spcPts val="550"/>
                        </a:spcBef>
                        <a:buNone/>
                        <a:tabLst>
                          <a:tab pos="783590" algn="l"/>
                        </a:tabLst>
                      </a:pPr>
                      <a:r>
                        <a:rPr lang="en-US" sz="900" spc="-30">
                          <a:effectLst/>
                        </a:rPr>
                        <a:t>Dr</a:t>
                      </a:r>
                      <a:r>
                        <a:rPr lang="en-US" sz="900">
                          <a:effectLst/>
                        </a:rPr>
                        <a:t>	</a:t>
                      </a:r>
                      <a:r>
                        <a:rPr lang="en-US" sz="900" spc="-10">
                          <a:effectLst/>
                        </a:rPr>
                        <a:t>Nitheesh Kaliyamurthy</a:t>
                      </a:r>
                      <a:endParaRPr lang="en-IN" sz="900">
                        <a:effectLst/>
                        <a:latin typeface="Arial MT"/>
                        <a:ea typeface="Arial MT"/>
                        <a:cs typeface="Arial MT"/>
                      </a:endParaRPr>
                    </a:p>
                  </a:txBody>
                  <a:tcPr marL="0" marR="0" marT="0" marB="0"/>
                </a:tc>
                <a:extLst>
                  <a:ext uri="{0D108BD9-81ED-4DB2-BD59-A6C34878D82A}">
                    <a16:rowId xmlns:a16="http://schemas.microsoft.com/office/drawing/2014/main" val="1569821584"/>
                  </a:ext>
                </a:extLst>
              </a:tr>
              <a:tr h="346478">
                <a:tc>
                  <a:txBody>
                    <a:bodyPr/>
                    <a:lstStyle/>
                    <a:p>
                      <a:pPr marL="66675" marR="363220">
                        <a:spcBef>
                          <a:spcPts val="550"/>
                        </a:spcBef>
                        <a:buNone/>
                      </a:pPr>
                      <a:r>
                        <a:rPr lang="en-US" sz="1400" spc="-10">
                          <a:effectLst/>
                        </a:rPr>
                        <a:t>Assignment Title:</a:t>
                      </a:r>
                      <a:endParaRPr lang="en-IN" sz="1400">
                        <a:effectLst/>
                        <a:latin typeface="Arial MT"/>
                        <a:ea typeface="Arial MT"/>
                        <a:cs typeface="Arial MT"/>
                      </a:endParaRPr>
                    </a:p>
                  </a:txBody>
                  <a:tcPr marL="0" marR="0" marT="0" marB="0"/>
                </a:tc>
                <a:tc>
                  <a:txBody>
                    <a:bodyPr/>
                    <a:lstStyle/>
                    <a:p>
                      <a:pPr marL="67310">
                        <a:spcBef>
                          <a:spcPts val="575"/>
                        </a:spcBef>
                        <a:buNone/>
                      </a:pPr>
                      <a:r>
                        <a:rPr lang="en-US" sz="1400" spc="-10">
                          <a:effectLst/>
                        </a:rPr>
                        <a:t>Presentation</a:t>
                      </a:r>
                      <a:endParaRPr lang="en-IN" sz="1400">
                        <a:effectLst/>
                        <a:latin typeface="Arial MT"/>
                        <a:ea typeface="Arial MT"/>
                        <a:cs typeface="Arial MT"/>
                      </a:endParaRPr>
                    </a:p>
                  </a:txBody>
                  <a:tcPr marL="0" marR="0" marT="0" marB="0"/>
                </a:tc>
                <a:tc>
                  <a:txBody>
                    <a:bodyPr/>
                    <a:lstStyle/>
                    <a:p>
                      <a:pPr marL="66675" marR="59690">
                        <a:spcBef>
                          <a:spcPts val="550"/>
                        </a:spcBef>
                        <a:buNone/>
                        <a:tabLst>
                          <a:tab pos="615315" algn="l"/>
                          <a:tab pos="1184910" algn="l"/>
                        </a:tabLst>
                      </a:pPr>
                      <a:r>
                        <a:rPr lang="en-US" sz="900" spc="-20">
                          <a:effectLst/>
                        </a:rPr>
                        <a:t>Word</a:t>
                      </a:r>
                      <a:r>
                        <a:rPr lang="en-US" sz="900">
                          <a:effectLst/>
                        </a:rPr>
                        <a:t>	</a:t>
                      </a:r>
                      <a:r>
                        <a:rPr lang="en-US" sz="900" spc="-10">
                          <a:effectLst/>
                        </a:rPr>
                        <a:t>count</a:t>
                      </a:r>
                      <a:r>
                        <a:rPr lang="en-US" sz="900">
                          <a:effectLst/>
                        </a:rPr>
                        <a:t>	</a:t>
                      </a:r>
                      <a:r>
                        <a:rPr lang="en-US" sz="900" spc="-20">
                          <a:effectLst/>
                        </a:rPr>
                        <a:t>(or </a:t>
                      </a:r>
                      <a:r>
                        <a:rPr lang="en-US" sz="900" spc="-10">
                          <a:effectLst/>
                        </a:rPr>
                        <a:t>equivalent):</a:t>
                      </a:r>
                      <a:endParaRPr lang="en-IN" sz="900">
                        <a:effectLst/>
                        <a:latin typeface="Arial MT"/>
                        <a:ea typeface="Arial MT"/>
                        <a:cs typeface="Arial MT"/>
                      </a:endParaRPr>
                    </a:p>
                  </a:txBody>
                  <a:tcPr marL="0" marR="0" marT="0" marB="0"/>
                </a:tc>
                <a:tc>
                  <a:txBody>
                    <a:bodyPr/>
                    <a:lstStyle/>
                    <a:p>
                      <a:pPr marL="70485">
                        <a:spcBef>
                          <a:spcPts val="575"/>
                        </a:spcBef>
                        <a:buNone/>
                      </a:pPr>
                      <a:r>
                        <a:rPr lang="en-US" sz="900">
                          <a:effectLst/>
                        </a:rPr>
                        <a:t>10</a:t>
                      </a:r>
                      <a:r>
                        <a:rPr lang="en-US" sz="900" spc="15">
                          <a:effectLst/>
                        </a:rPr>
                        <a:t> </a:t>
                      </a:r>
                      <a:r>
                        <a:rPr lang="en-US" sz="900" spc="-20">
                          <a:effectLst/>
                        </a:rPr>
                        <a:t>mins</a:t>
                      </a:r>
                      <a:endParaRPr lang="en-IN" sz="900">
                        <a:effectLst/>
                        <a:latin typeface="Arial MT"/>
                        <a:ea typeface="Arial MT"/>
                        <a:cs typeface="Arial MT"/>
                      </a:endParaRPr>
                    </a:p>
                  </a:txBody>
                  <a:tcPr marL="0" marR="0" marT="0" marB="0"/>
                </a:tc>
                <a:extLst>
                  <a:ext uri="{0D108BD9-81ED-4DB2-BD59-A6C34878D82A}">
                    <a16:rowId xmlns:a16="http://schemas.microsoft.com/office/drawing/2014/main" val="3181004184"/>
                  </a:ext>
                </a:extLst>
              </a:tr>
              <a:tr h="465390">
                <a:tc>
                  <a:txBody>
                    <a:bodyPr/>
                    <a:lstStyle/>
                    <a:p>
                      <a:pPr marL="66675" marR="372745">
                        <a:spcBef>
                          <a:spcPts val="575"/>
                        </a:spcBef>
                        <a:buNone/>
                      </a:pPr>
                      <a:r>
                        <a:rPr lang="en-US" sz="1400" spc="-10">
                          <a:effectLst/>
                        </a:rPr>
                        <a:t>Submission deadline:</a:t>
                      </a:r>
                      <a:endParaRPr lang="en-IN" sz="1400">
                        <a:effectLst/>
                        <a:latin typeface="Arial MT"/>
                        <a:ea typeface="Arial MT"/>
                        <a:cs typeface="Arial MT"/>
                      </a:endParaRPr>
                    </a:p>
                  </a:txBody>
                  <a:tcPr marL="0" marR="0" marT="0" marB="0"/>
                </a:tc>
                <a:tc>
                  <a:txBody>
                    <a:bodyPr/>
                    <a:lstStyle/>
                    <a:p>
                      <a:pPr marL="67310" marR="62865" algn="just">
                        <a:spcBef>
                          <a:spcPts val="575"/>
                        </a:spcBef>
                        <a:buNone/>
                      </a:pPr>
                      <a:r>
                        <a:rPr lang="en-US" sz="1400">
                          <a:effectLst/>
                        </a:rPr>
                        <a:t>Week commencing: 20</a:t>
                      </a:r>
                      <a:r>
                        <a:rPr lang="en-US" sz="1400" baseline="30000">
                          <a:effectLst/>
                        </a:rPr>
                        <a:t>th</a:t>
                      </a:r>
                      <a:r>
                        <a:rPr lang="en-US" sz="1400">
                          <a:effectLst/>
                        </a:rPr>
                        <a:t> April 2026 (Week 11) in-class </a:t>
                      </a:r>
                      <a:r>
                        <a:rPr lang="en-US" sz="1400" spc="-10">
                          <a:effectLst/>
                        </a:rPr>
                        <a:t>presentation</a:t>
                      </a:r>
                      <a:endParaRPr lang="en-IN" sz="1400">
                        <a:effectLst/>
                        <a:latin typeface="Arial MT"/>
                        <a:ea typeface="Arial MT"/>
                        <a:cs typeface="Arial MT"/>
                      </a:endParaRPr>
                    </a:p>
                  </a:txBody>
                  <a:tcPr marL="0" marR="0" marT="0" marB="0"/>
                </a:tc>
                <a:tc>
                  <a:txBody>
                    <a:bodyPr/>
                    <a:lstStyle/>
                    <a:p>
                      <a:pPr marL="66675" marR="59055" algn="just">
                        <a:spcBef>
                          <a:spcPts val="575"/>
                        </a:spcBef>
                        <a:buNone/>
                      </a:pPr>
                      <a:r>
                        <a:rPr lang="en-US" sz="900">
                          <a:effectLst/>
                        </a:rPr>
                        <a:t>Return date of provisional marks &amp;</a:t>
                      </a:r>
                      <a:r>
                        <a:rPr lang="en-US" sz="900" spc="-15">
                          <a:effectLst/>
                        </a:rPr>
                        <a:t> </a:t>
                      </a:r>
                      <a:r>
                        <a:rPr lang="en-US" sz="900">
                          <a:effectLst/>
                        </a:rPr>
                        <a:t>written</a:t>
                      </a:r>
                      <a:r>
                        <a:rPr lang="en-US" sz="900" spc="-15">
                          <a:effectLst/>
                        </a:rPr>
                        <a:t> </a:t>
                      </a:r>
                      <a:r>
                        <a:rPr lang="en-US" sz="900" spc="-10">
                          <a:effectLst/>
                        </a:rPr>
                        <a:t>feedback:</a:t>
                      </a:r>
                      <a:endParaRPr lang="en-IN" sz="900">
                        <a:effectLst/>
                        <a:latin typeface="Arial MT"/>
                        <a:ea typeface="Arial MT"/>
                        <a:cs typeface="Arial MT"/>
                      </a:endParaRPr>
                    </a:p>
                  </a:txBody>
                  <a:tcPr marL="0" marR="0" marT="0" marB="0"/>
                </a:tc>
                <a:tc>
                  <a:txBody>
                    <a:bodyPr/>
                    <a:lstStyle/>
                    <a:p>
                      <a:pPr marL="70485">
                        <a:spcBef>
                          <a:spcPts val="575"/>
                        </a:spcBef>
                        <a:buNone/>
                      </a:pPr>
                      <a:r>
                        <a:rPr lang="en-US" sz="900">
                          <a:effectLst/>
                        </a:rPr>
                        <a:t>15</a:t>
                      </a:r>
                      <a:r>
                        <a:rPr lang="en-US" sz="900" baseline="30000">
                          <a:effectLst/>
                        </a:rPr>
                        <a:t>th</a:t>
                      </a:r>
                      <a:r>
                        <a:rPr lang="en-US" sz="900" spc="-15">
                          <a:effectLst/>
                        </a:rPr>
                        <a:t> </a:t>
                      </a:r>
                      <a:r>
                        <a:rPr lang="en-US" sz="900">
                          <a:effectLst/>
                        </a:rPr>
                        <a:t>May</a:t>
                      </a:r>
                      <a:r>
                        <a:rPr lang="en-US" sz="900" spc="-35">
                          <a:effectLst/>
                        </a:rPr>
                        <a:t> </a:t>
                      </a:r>
                      <a:r>
                        <a:rPr lang="en-US" sz="900" spc="-20">
                          <a:effectLst/>
                        </a:rPr>
                        <a:t>2026</a:t>
                      </a:r>
                      <a:endParaRPr lang="en-IN" sz="900">
                        <a:effectLst/>
                        <a:latin typeface="Arial MT"/>
                        <a:ea typeface="Arial MT"/>
                        <a:cs typeface="Arial MT"/>
                      </a:endParaRPr>
                    </a:p>
                  </a:txBody>
                  <a:tcPr marL="0" marR="0" marT="0" marB="0"/>
                </a:tc>
                <a:extLst>
                  <a:ext uri="{0D108BD9-81ED-4DB2-BD59-A6C34878D82A}">
                    <a16:rowId xmlns:a16="http://schemas.microsoft.com/office/drawing/2014/main" val="2907783778"/>
                  </a:ext>
                </a:extLst>
              </a:tr>
              <a:tr h="2157106">
                <a:tc>
                  <a:txBody>
                    <a:bodyPr/>
                    <a:lstStyle/>
                    <a:p>
                      <a:pPr marL="66675" marR="372745">
                        <a:spcBef>
                          <a:spcPts val="575"/>
                        </a:spcBef>
                        <a:buNone/>
                      </a:pPr>
                      <a:r>
                        <a:rPr lang="en-US" sz="1400" spc="-10">
                          <a:effectLst/>
                        </a:rPr>
                        <a:t>Submission method:</a:t>
                      </a:r>
                      <a:endParaRPr lang="en-IN" sz="1400">
                        <a:effectLst/>
                        <a:latin typeface="Arial MT"/>
                        <a:ea typeface="Arial MT"/>
                        <a:cs typeface="Arial MT"/>
                      </a:endParaRPr>
                    </a:p>
                  </a:txBody>
                  <a:tcPr marL="0" marR="0" marT="0" marB="0"/>
                </a:tc>
                <a:tc gridSpan="3">
                  <a:txBody>
                    <a:bodyPr/>
                    <a:lstStyle/>
                    <a:p>
                      <a:pPr marL="67310" marR="80645">
                        <a:buNone/>
                      </a:pPr>
                      <a:r>
                        <a:rPr lang="en-US" sz="1400">
                          <a:effectLst/>
                        </a:rPr>
                        <a:t>All written assessments, where practical and possible, must be submitted via Turnitin</a:t>
                      </a:r>
                      <a:r>
                        <a:rPr lang="en-US" sz="1400" spc="-30">
                          <a:effectLst/>
                        </a:rPr>
                        <a:t> </a:t>
                      </a:r>
                      <a:r>
                        <a:rPr lang="en-US" sz="1400">
                          <a:effectLst/>
                        </a:rPr>
                        <a:t>unless</a:t>
                      </a:r>
                      <a:r>
                        <a:rPr lang="en-US" sz="1400" spc="-40">
                          <a:effectLst/>
                        </a:rPr>
                        <a:t> </a:t>
                      </a:r>
                      <a:r>
                        <a:rPr lang="en-US" sz="1400">
                          <a:effectLst/>
                        </a:rPr>
                        <a:t>otherwise</a:t>
                      </a:r>
                      <a:r>
                        <a:rPr lang="en-US" sz="1400" spc="-10">
                          <a:effectLst/>
                        </a:rPr>
                        <a:t> </a:t>
                      </a:r>
                      <a:r>
                        <a:rPr lang="en-US" sz="1400">
                          <a:effectLst/>
                        </a:rPr>
                        <a:t>instructed</a:t>
                      </a:r>
                      <a:r>
                        <a:rPr lang="en-US" sz="1400" spc="-30">
                          <a:effectLst/>
                        </a:rPr>
                        <a:t> </a:t>
                      </a:r>
                      <a:r>
                        <a:rPr lang="en-US" sz="1400">
                          <a:effectLst/>
                        </a:rPr>
                        <a:t>by</a:t>
                      </a:r>
                      <a:r>
                        <a:rPr lang="en-US" sz="1400" spc="-15">
                          <a:effectLst/>
                        </a:rPr>
                        <a:t> </a:t>
                      </a:r>
                      <a:r>
                        <a:rPr lang="en-US" sz="1400">
                          <a:effectLst/>
                        </a:rPr>
                        <a:t>the</a:t>
                      </a:r>
                      <a:r>
                        <a:rPr lang="en-US" sz="1400" spc="-30">
                          <a:effectLst/>
                        </a:rPr>
                        <a:t> </a:t>
                      </a:r>
                      <a:r>
                        <a:rPr lang="en-US" sz="1400">
                          <a:effectLst/>
                        </a:rPr>
                        <a:t>Lecturer.</a:t>
                      </a:r>
                      <a:r>
                        <a:rPr lang="en-US" sz="1400" spc="-10">
                          <a:effectLst/>
                        </a:rPr>
                        <a:t> </a:t>
                      </a:r>
                      <a:r>
                        <a:rPr lang="en-US" sz="1400">
                          <a:effectLst/>
                        </a:rPr>
                        <a:t>(Please</a:t>
                      </a:r>
                      <a:r>
                        <a:rPr lang="en-US" sz="1400" spc="-10">
                          <a:effectLst/>
                        </a:rPr>
                        <a:t> </a:t>
                      </a:r>
                      <a:r>
                        <a:rPr lang="en-US" sz="1400">
                          <a:effectLst/>
                        </a:rPr>
                        <a:t>DO</a:t>
                      </a:r>
                      <a:r>
                        <a:rPr lang="en-US" sz="1400" spc="-35">
                          <a:effectLst/>
                        </a:rPr>
                        <a:t> </a:t>
                      </a:r>
                      <a:r>
                        <a:rPr lang="en-US" sz="1400">
                          <a:effectLst/>
                        </a:rPr>
                        <a:t>NOT</a:t>
                      </a:r>
                      <a:r>
                        <a:rPr lang="en-US" sz="1400" spc="-40">
                          <a:effectLst/>
                        </a:rPr>
                        <a:t> </a:t>
                      </a:r>
                      <a:r>
                        <a:rPr lang="en-US" sz="1400">
                          <a:effectLst/>
                        </a:rPr>
                        <a:t>put</a:t>
                      </a:r>
                      <a:r>
                        <a:rPr lang="en-US" sz="1400" spc="-10">
                          <a:effectLst/>
                        </a:rPr>
                        <a:t> </a:t>
                      </a:r>
                      <a:r>
                        <a:rPr lang="en-US" sz="1400">
                          <a:effectLst/>
                        </a:rPr>
                        <a:t>this assessment specification into Turnitin or it will match many similarities with other students’ submissions.)</a:t>
                      </a:r>
                      <a:endParaRPr lang="en-IN" sz="1400">
                        <a:effectLst/>
                      </a:endParaRPr>
                    </a:p>
                    <a:p>
                      <a:pPr marL="67310">
                        <a:spcBef>
                          <a:spcPts val="580"/>
                        </a:spcBef>
                        <a:buNone/>
                      </a:pPr>
                      <a:r>
                        <a:rPr lang="en-US" sz="1400">
                          <a:effectLst/>
                        </a:rPr>
                        <a:t>Alternative</a:t>
                      </a:r>
                      <a:r>
                        <a:rPr lang="en-US" sz="1400" spc="-40">
                          <a:effectLst/>
                        </a:rPr>
                        <a:t> </a:t>
                      </a:r>
                      <a:r>
                        <a:rPr lang="en-US" sz="1400">
                          <a:effectLst/>
                        </a:rPr>
                        <a:t>submission</a:t>
                      </a:r>
                      <a:r>
                        <a:rPr lang="en-US" sz="1400" spc="-35">
                          <a:effectLst/>
                        </a:rPr>
                        <a:t> </a:t>
                      </a:r>
                      <a:r>
                        <a:rPr lang="en-US" sz="1400">
                          <a:effectLst/>
                        </a:rPr>
                        <a:t>method</a:t>
                      </a:r>
                      <a:r>
                        <a:rPr lang="en-US" sz="1400" spc="-45">
                          <a:effectLst/>
                        </a:rPr>
                        <a:t> </a:t>
                      </a:r>
                      <a:r>
                        <a:rPr lang="en-US" sz="1400">
                          <a:effectLst/>
                        </a:rPr>
                        <a:t>(if</a:t>
                      </a:r>
                      <a:r>
                        <a:rPr lang="en-US" sz="1400" spc="-50">
                          <a:effectLst/>
                        </a:rPr>
                        <a:t> </a:t>
                      </a:r>
                      <a:r>
                        <a:rPr lang="en-US" sz="1400" spc="-10">
                          <a:effectLst/>
                        </a:rPr>
                        <a:t>applicable):</a:t>
                      </a:r>
                      <a:endParaRPr lang="en-IN" sz="1400">
                        <a:effectLst/>
                      </a:endParaRPr>
                    </a:p>
                    <a:p>
                      <a:pPr marL="67310">
                        <a:spcBef>
                          <a:spcPts val="605"/>
                        </a:spcBef>
                        <a:buNone/>
                      </a:pPr>
                      <a:r>
                        <a:rPr lang="en-US" sz="1400">
                          <a:effectLst/>
                        </a:rPr>
                        <a:t>Late</a:t>
                      </a:r>
                      <a:r>
                        <a:rPr lang="en-US" sz="1400" spc="-30">
                          <a:effectLst/>
                        </a:rPr>
                        <a:t> </a:t>
                      </a:r>
                      <a:r>
                        <a:rPr lang="en-US" sz="1400">
                          <a:effectLst/>
                        </a:rPr>
                        <a:t>submission</a:t>
                      </a:r>
                      <a:r>
                        <a:rPr lang="en-US" sz="1400" spc="-30">
                          <a:effectLst/>
                        </a:rPr>
                        <a:t> </a:t>
                      </a:r>
                      <a:r>
                        <a:rPr lang="en-US" sz="1400">
                          <a:effectLst/>
                        </a:rPr>
                        <a:t>of</a:t>
                      </a:r>
                      <a:r>
                        <a:rPr lang="en-US" sz="1400" spc="-30">
                          <a:effectLst/>
                        </a:rPr>
                        <a:t> </a:t>
                      </a:r>
                      <a:r>
                        <a:rPr lang="en-US" sz="1400">
                          <a:effectLst/>
                        </a:rPr>
                        <a:t>the</a:t>
                      </a:r>
                      <a:r>
                        <a:rPr lang="en-US" sz="1400" spc="-20">
                          <a:effectLst/>
                        </a:rPr>
                        <a:t> </a:t>
                      </a:r>
                      <a:r>
                        <a:rPr lang="en-US" sz="1400">
                          <a:effectLst/>
                        </a:rPr>
                        <a:t>assessment</a:t>
                      </a:r>
                      <a:r>
                        <a:rPr lang="en-US" sz="1400" spc="-15">
                          <a:effectLst/>
                        </a:rPr>
                        <a:t> </a:t>
                      </a:r>
                      <a:r>
                        <a:rPr lang="en-US" sz="1400">
                          <a:effectLst/>
                        </a:rPr>
                        <a:t>will</a:t>
                      </a:r>
                      <a:r>
                        <a:rPr lang="en-US" sz="1400" spc="-40">
                          <a:effectLst/>
                        </a:rPr>
                        <a:t> </a:t>
                      </a:r>
                      <a:r>
                        <a:rPr lang="en-US" sz="1400">
                          <a:effectLst/>
                        </a:rPr>
                        <a:t>result</a:t>
                      </a:r>
                      <a:r>
                        <a:rPr lang="en-US" sz="1400" spc="-10">
                          <a:effectLst/>
                        </a:rPr>
                        <a:t> </a:t>
                      </a:r>
                      <a:r>
                        <a:rPr lang="en-US" sz="1400">
                          <a:effectLst/>
                        </a:rPr>
                        <a:t>in</a:t>
                      </a:r>
                      <a:r>
                        <a:rPr lang="en-US" sz="1400" spc="-30">
                          <a:effectLst/>
                        </a:rPr>
                        <a:t> </a:t>
                      </a:r>
                      <a:r>
                        <a:rPr lang="en-US" sz="1400">
                          <a:effectLst/>
                        </a:rPr>
                        <a:t>a</a:t>
                      </a:r>
                      <a:r>
                        <a:rPr lang="en-US" sz="1400" spc="-10">
                          <a:effectLst/>
                        </a:rPr>
                        <a:t> </a:t>
                      </a:r>
                      <a:r>
                        <a:rPr lang="en-US" sz="1400">
                          <a:effectLst/>
                        </a:rPr>
                        <a:t>late</a:t>
                      </a:r>
                      <a:r>
                        <a:rPr lang="en-US" sz="1400" spc="-20">
                          <a:effectLst/>
                        </a:rPr>
                        <a:t> </a:t>
                      </a:r>
                      <a:r>
                        <a:rPr lang="en-US" sz="1400">
                          <a:effectLst/>
                        </a:rPr>
                        <a:t>penalty</a:t>
                      </a:r>
                      <a:r>
                        <a:rPr lang="en-US" sz="1400" spc="-35">
                          <a:effectLst/>
                        </a:rPr>
                        <a:t> </a:t>
                      </a:r>
                      <a:r>
                        <a:rPr lang="en-US" sz="1400" spc="-10">
                          <a:effectLst/>
                        </a:rPr>
                        <a:t>mark:.</a:t>
                      </a:r>
                      <a:endParaRPr lang="en-IN" sz="1400">
                        <a:effectLst/>
                      </a:endParaRPr>
                    </a:p>
                    <a:p>
                      <a:pPr marL="67310" marR="63500" algn="just">
                        <a:spcBef>
                          <a:spcPts val="610"/>
                        </a:spcBef>
                        <a:buNone/>
                      </a:pPr>
                      <a:r>
                        <a:rPr lang="en-US" sz="1400">
                          <a:effectLst/>
                        </a:rPr>
                        <a:t>Work which is submitted up to 1 week late will be capped at 50% for the first attempt and will be awarded a mark of 0% for re-assessment. Late submission penalties may be lifted only if there is an approved extenuating circumstances </a:t>
                      </a:r>
                      <a:r>
                        <a:rPr lang="en-US" sz="1400" spc="-10">
                          <a:effectLst/>
                        </a:rPr>
                        <a:t>claim.</a:t>
                      </a:r>
                      <a:endParaRPr lang="en-IN" sz="1400">
                        <a:effectLst/>
                      </a:endParaRPr>
                    </a:p>
                    <a:p>
                      <a:pPr marL="67310" marR="60325" algn="just">
                        <a:spcBef>
                          <a:spcPts val="605"/>
                        </a:spcBef>
                        <a:buNone/>
                      </a:pPr>
                      <a:r>
                        <a:rPr lang="en-US" sz="1400">
                          <a:effectLst/>
                        </a:rPr>
                        <a:t>Work submitted more than 1 week late will be considered as a non-submission and will not be marked. The work may be considered as a submission for reassessment if offered by an Examining Board or if there is an approved extenuating circumstances claim.</a:t>
                      </a:r>
                      <a:endParaRPr lang="en-IN" sz="1400">
                        <a:effectLst/>
                        <a:latin typeface="Arial MT"/>
                        <a:ea typeface="Arial MT"/>
                        <a:cs typeface="Arial MT"/>
                      </a:endParaRPr>
                    </a:p>
                  </a:txBody>
                  <a:tcPr marL="0" marR="0" marT="0" marB="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2446798696"/>
                  </a:ext>
                </a:extLst>
              </a:tr>
              <a:tr h="581971">
                <a:tc>
                  <a:txBody>
                    <a:bodyPr/>
                    <a:lstStyle/>
                    <a:p>
                      <a:pPr marL="66675">
                        <a:spcBef>
                          <a:spcPts val="550"/>
                        </a:spcBef>
                        <a:buNone/>
                      </a:pPr>
                      <a:r>
                        <a:rPr lang="en-US" sz="1400" spc="-10">
                          <a:effectLst/>
                        </a:rPr>
                        <a:t>Academic </a:t>
                      </a:r>
                      <a:r>
                        <a:rPr lang="en-US" sz="1400">
                          <a:effectLst/>
                        </a:rPr>
                        <a:t>honesty / </a:t>
                      </a:r>
                      <a:r>
                        <a:rPr lang="en-US" sz="1400" spc="-10">
                          <a:effectLst/>
                        </a:rPr>
                        <a:t>referencing:</a:t>
                      </a:r>
                      <a:endParaRPr lang="en-IN" sz="1400">
                        <a:effectLst/>
                        <a:latin typeface="Arial MT"/>
                        <a:ea typeface="Arial MT"/>
                        <a:cs typeface="Arial MT"/>
                      </a:endParaRPr>
                    </a:p>
                  </a:txBody>
                  <a:tcPr marL="0" marR="0" marT="0" marB="0"/>
                </a:tc>
                <a:tc gridSpan="3">
                  <a:txBody>
                    <a:bodyPr/>
                    <a:lstStyle/>
                    <a:p>
                      <a:pPr marL="67310" marR="62865" algn="just">
                        <a:spcBef>
                          <a:spcPts val="575"/>
                        </a:spcBef>
                        <a:buNone/>
                      </a:pPr>
                      <a:r>
                        <a:rPr lang="en-US" sz="1400" dirty="0">
                          <a:effectLst/>
                        </a:rPr>
                        <a:t>Academic honesty is required. In the main body of your submission you must give</a:t>
                      </a:r>
                      <a:r>
                        <a:rPr lang="en-US" sz="1400" spc="-5" dirty="0">
                          <a:effectLst/>
                        </a:rPr>
                        <a:t> </a:t>
                      </a:r>
                      <a:r>
                        <a:rPr lang="en-US" sz="1400" dirty="0">
                          <a:effectLst/>
                        </a:rPr>
                        <a:t>credit</a:t>
                      </a:r>
                      <a:r>
                        <a:rPr lang="en-US" sz="1400" spc="-25" dirty="0">
                          <a:effectLst/>
                        </a:rPr>
                        <a:t> </a:t>
                      </a:r>
                      <a:r>
                        <a:rPr lang="en-US" sz="1400" dirty="0">
                          <a:effectLst/>
                        </a:rPr>
                        <a:t>to</a:t>
                      </a:r>
                      <a:r>
                        <a:rPr lang="en-US" sz="1400" spc="-20" dirty="0">
                          <a:effectLst/>
                        </a:rPr>
                        <a:t> </a:t>
                      </a:r>
                      <a:r>
                        <a:rPr lang="en-US" sz="1400" dirty="0">
                          <a:effectLst/>
                        </a:rPr>
                        <a:t>authors</a:t>
                      </a:r>
                      <a:r>
                        <a:rPr lang="en-US" sz="1400" spc="-10" dirty="0">
                          <a:effectLst/>
                        </a:rPr>
                        <a:t> </a:t>
                      </a:r>
                      <a:r>
                        <a:rPr lang="en-US" sz="1400" dirty="0">
                          <a:effectLst/>
                        </a:rPr>
                        <a:t>on</a:t>
                      </a:r>
                      <a:r>
                        <a:rPr lang="en-US" sz="1400" spc="-5" dirty="0">
                          <a:effectLst/>
                        </a:rPr>
                        <a:t> </a:t>
                      </a:r>
                      <a:r>
                        <a:rPr lang="en-US" sz="1400" dirty="0">
                          <a:effectLst/>
                        </a:rPr>
                        <a:t>whose</a:t>
                      </a:r>
                      <a:r>
                        <a:rPr lang="en-US" sz="1400" spc="-20" dirty="0">
                          <a:effectLst/>
                        </a:rPr>
                        <a:t> </a:t>
                      </a:r>
                      <a:r>
                        <a:rPr lang="en-US" sz="1400" dirty="0">
                          <a:effectLst/>
                        </a:rPr>
                        <a:t>research</a:t>
                      </a:r>
                      <a:r>
                        <a:rPr lang="en-US" sz="1400" spc="-20" dirty="0">
                          <a:effectLst/>
                        </a:rPr>
                        <a:t> </a:t>
                      </a:r>
                      <a:r>
                        <a:rPr lang="en-US" sz="1400" dirty="0">
                          <a:effectLst/>
                        </a:rPr>
                        <a:t>and</a:t>
                      </a:r>
                      <a:r>
                        <a:rPr lang="en-US" sz="1400" spc="-5" dirty="0">
                          <a:effectLst/>
                        </a:rPr>
                        <a:t> </a:t>
                      </a:r>
                      <a:r>
                        <a:rPr lang="en-US" sz="1400" dirty="0">
                          <a:effectLst/>
                        </a:rPr>
                        <a:t>ideas</a:t>
                      </a:r>
                      <a:r>
                        <a:rPr lang="en-US" sz="1400" spc="-10" dirty="0">
                          <a:effectLst/>
                        </a:rPr>
                        <a:t> </a:t>
                      </a:r>
                      <a:r>
                        <a:rPr lang="en-US" sz="1400" dirty="0">
                          <a:effectLst/>
                        </a:rPr>
                        <a:t>your</a:t>
                      </a:r>
                      <a:r>
                        <a:rPr lang="en-US" sz="1400" spc="-15" dirty="0">
                          <a:effectLst/>
                        </a:rPr>
                        <a:t> </a:t>
                      </a:r>
                      <a:r>
                        <a:rPr lang="en-US" sz="1400" dirty="0">
                          <a:effectLst/>
                        </a:rPr>
                        <a:t>work</a:t>
                      </a:r>
                      <a:r>
                        <a:rPr lang="en-US" sz="1400" spc="-10" dirty="0">
                          <a:effectLst/>
                        </a:rPr>
                        <a:t> </a:t>
                      </a:r>
                      <a:r>
                        <a:rPr lang="en-US" sz="1400" dirty="0">
                          <a:effectLst/>
                        </a:rPr>
                        <a:t>is</a:t>
                      </a:r>
                      <a:r>
                        <a:rPr lang="en-US" sz="1400" spc="-30" dirty="0">
                          <a:effectLst/>
                        </a:rPr>
                        <a:t> </a:t>
                      </a:r>
                      <a:r>
                        <a:rPr lang="en-US" sz="1400" dirty="0">
                          <a:effectLst/>
                        </a:rPr>
                        <a:t>based.</a:t>
                      </a:r>
                      <a:r>
                        <a:rPr lang="en-US" sz="1400" spc="-25" dirty="0">
                          <a:effectLst/>
                        </a:rPr>
                        <a:t> </a:t>
                      </a:r>
                      <a:r>
                        <a:rPr lang="en-US" sz="1400" dirty="0">
                          <a:effectLst/>
                        </a:rPr>
                        <a:t>Append to</a:t>
                      </a:r>
                      <a:r>
                        <a:rPr lang="en-US" sz="1400" spc="-45" dirty="0">
                          <a:effectLst/>
                        </a:rPr>
                        <a:t> </a:t>
                      </a:r>
                      <a:r>
                        <a:rPr lang="en-US" sz="1400" dirty="0">
                          <a:effectLst/>
                        </a:rPr>
                        <a:t>your</a:t>
                      </a:r>
                      <a:r>
                        <a:rPr lang="en-US" sz="1400" spc="-60" dirty="0">
                          <a:effectLst/>
                        </a:rPr>
                        <a:t> </a:t>
                      </a:r>
                      <a:r>
                        <a:rPr lang="en-US" sz="1400" dirty="0">
                          <a:effectLst/>
                        </a:rPr>
                        <a:t>submission</a:t>
                      </a:r>
                      <a:r>
                        <a:rPr lang="en-US" sz="1400" spc="-45" dirty="0">
                          <a:effectLst/>
                        </a:rPr>
                        <a:t> </a:t>
                      </a:r>
                      <a:r>
                        <a:rPr lang="en-US" sz="1400" dirty="0">
                          <a:effectLst/>
                        </a:rPr>
                        <a:t>a</a:t>
                      </a:r>
                      <a:r>
                        <a:rPr lang="en-US" sz="1400" spc="-45" dirty="0">
                          <a:effectLst/>
                        </a:rPr>
                        <a:t> </a:t>
                      </a:r>
                      <a:r>
                        <a:rPr lang="en-US" sz="1400" dirty="0">
                          <a:effectLst/>
                        </a:rPr>
                        <a:t>reference</a:t>
                      </a:r>
                      <a:r>
                        <a:rPr lang="en-US" sz="1400" spc="-45" dirty="0">
                          <a:effectLst/>
                        </a:rPr>
                        <a:t> </a:t>
                      </a:r>
                      <a:r>
                        <a:rPr lang="en-US" sz="1400" dirty="0">
                          <a:effectLst/>
                        </a:rPr>
                        <a:t>list</a:t>
                      </a:r>
                      <a:r>
                        <a:rPr lang="en-US" sz="1400" spc="-50" dirty="0">
                          <a:effectLst/>
                        </a:rPr>
                        <a:t> </a:t>
                      </a:r>
                      <a:r>
                        <a:rPr lang="en-US" sz="1400" dirty="0">
                          <a:effectLst/>
                        </a:rPr>
                        <a:t>that</a:t>
                      </a:r>
                      <a:r>
                        <a:rPr lang="en-US" sz="1400" spc="-50" dirty="0">
                          <a:effectLst/>
                        </a:rPr>
                        <a:t> </a:t>
                      </a:r>
                      <a:r>
                        <a:rPr lang="en-US" sz="1400" dirty="0">
                          <a:effectLst/>
                        </a:rPr>
                        <a:t>indicates</a:t>
                      </a:r>
                      <a:r>
                        <a:rPr lang="en-US" sz="1400" spc="-55" dirty="0">
                          <a:effectLst/>
                        </a:rPr>
                        <a:t> </a:t>
                      </a:r>
                      <a:r>
                        <a:rPr lang="en-US" sz="1400" dirty="0">
                          <a:effectLst/>
                        </a:rPr>
                        <a:t>the</a:t>
                      </a:r>
                      <a:r>
                        <a:rPr lang="en-US" sz="1400" spc="-45" dirty="0">
                          <a:effectLst/>
                        </a:rPr>
                        <a:t> </a:t>
                      </a:r>
                      <a:r>
                        <a:rPr lang="en-US" sz="1400" dirty="0">
                          <a:effectLst/>
                        </a:rPr>
                        <a:t>books,</a:t>
                      </a:r>
                      <a:r>
                        <a:rPr lang="en-US" sz="1400" spc="-75" dirty="0">
                          <a:effectLst/>
                        </a:rPr>
                        <a:t> </a:t>
                      </a:r>
                      <a:r>
                        <a:rPr lang="en-US" sz="1400" dirty="0">
                          <a:effectLst/>
                        </a:rPr>
                        <a:t>articles,</a:t>
                      </a:r>
                      <a:r>
                        <a:rPr lang="en-US" sz="1400" spc="-50" dirty="0">
                          <a:effectLst/>
                        </a:rPr>
                        <a:t> </a:t>
                      </a:r>
                      <a:r>
                        <a:rPr lang="en-US" sz="1400" dirty="0">
                          <a:effectLst/>
                        </a:rPr>
                        <a:t>etc.</a:t>
                      </a:r>
                      <a:r>
                        <a:rPr lang="en-US" sz="1400" spc="-50" dirty="0">
                          <a:effectLst/>
                        </a:rPr>
                        <a:t> </a:t>
                      </a:r>
                      <a:r>
                        <a:rPr lang="en-US" sz="1400" dirty="0">
                          <a:effectLst/>
                        </a:rPr>
                        <a:t>that</a:t>
                      </a:r>
                      <a:r>
                        <a:rPr lang="en-US" sz="1400" spc="-50" dirty="0">
                          <a:effectLst/>
                        </a:rPr>
                        <a:t> </a:t>
                      </a:r>
                      <a:r>
                        <a:rPr lang="en-US" sz="1400" dirty="0">
                          <a:effectLst/>
                        </a:rPr>
                        <a:t>you have used, cited or quoted in order to complete this assessment.</a:t>
                      </a:r>
                      <a:endParaRPr lang="en-IN" sz="1400" dirty="0">
                        <a:effectLst/>
                        <a:latin typeface="Arial MT"/>
                        <a:ea typeface="Arial MT"/>
                        <a:cs typeface="Arial MT"/>
                      </a:endParaRPr>
                    </a:p>
                  </a:txBody>
                  <a:tcPr marL="0" marR="0" marT="0" marB="0"/>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2868639135"/>
                  </a:ext>
                </a:extLst>
              </a:tr>
            </a:tbl>
          </a:graphicData>
        </a:graphic>
      </p:graphicFrame>
    </p:spTree>
    <p:extLst>
      <p:ext uri="{BB962C8B-B14F-4D97-AF65-F5344CB8AC3E}">
        <p14:creationId xmlns:p14="http://schemas.microsoft.com/office/powerpoint/2010/main" val="2758302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5029-252D-2CEF-0802-7B1A1AB717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376541-7D0C-54C8-3A56-892BC4296CD7}"/>
              </a:ext>
            </a:extLst>
          </p:cNvPr>
          <p:cNvSpPr>
            <a:spLocks noGrp="1"/>
          </p:cNvSpPr>
          <p:nvPr>
            <p:ph type="ctrTitle"/>
          </p:nvPr>
        </p:nvSpPr>
        <p:spPr>
          <a:xfrm>
            <a:off x="2688165" y="2570378"/>
            <a:ext cx="6815669" cy="1515533"/>
          </a:xfrm>
        </p:spPr>
        <p:txBody>
          <a:bodyPr>
            <a:noAutofit/>
          </a:bodyPr>
          <a:lstStyle/>
          <a:p>
            <a:r>
              <a:rPr lang="en-US" sz="3600" b="1" dirty="0">
                <a:latin typeface="Times New Roman" panose="02020603050405020304" pitchFamily="18" charset="0"/>
                <a:cs typeface="Times New Roman" panose="02020603050405020304" pitchFamily="18" charset="0"/>
              </a:rPr>
              <a:t>ASSESSING MACHINE LEARNING-BASED CYBERSECURITY RISKS MODEL OF IOT DEVICES</a:t>
            </a:r>
            <a:endParaRPr lang="en-IN"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456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D3CB3-0E42-A367-907E-6E852BA407E0}"/>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Research Context and Background</a:t>
            </a:r>
          </a:p>
        </p:txBody>
      </p:sp>
      <p:sp>
        <p:nvSpPr>
          <p:cNvPr id="3" name="Content Placeholder 2">
            <a:extLst>
              <a:ext uri="{FF2B5EF4-FFF2-40B4-BE49-F238E27FC236}">
                <a16:creationId xmlns:a16="http://schemas.microsoft.com/office/drawing/2014/main" id="{AC89CE53-B634-C295-62B5-B1F22F3BDCB8}"/>
              </a:ext>
            </a:extLst>
          </p:cNvPr>
          <p:cNvSpPr>
            <a:spLocks noGrp="1"/>
          </p:cNvSpPr>
          <p:nvPr>
            <p:ph idx="1"/>
          </p:nvPr>
        </p:nvSpPr>
        <p:spPr>
          <a:xfrm>
            <a:off x="1295401" y="2689412"/>
            <a:ext cx="4800599" cy="3186456"/>
          </a:xfrm>
        </p:spPr>
        <p:txBody>
          <a:bodyPr>
            <a:normAutofit fontScale="70000" lnSpcReduction="20000"/>
          </a:bodyPr>
          <a:lstStyle/>
          <a:p>
            <a:pPr fontAlgn="base"/>
            <a:r>
              <a:rPr lang="en-US" sz="2200" dirty="0">
                <a:latin typeface="Times New Roman" panose="02020603050405020304" pitchFamily="18" charset="0"/>
                <a:cs typeface="Times New Roman" panose="02020603050405020304" pitchFamily="18" charset="0"/>
              </a:rPr>
              <a:t>Rapid growth of the Internet of Things (IoT)</a:t>
            </a:r>
          </a:p>
          <a:p>
            <a:pPr fontAlgn="base"/>
            <a:r>
              <a:rPr lang="en-US" sz="2200" dirty="0">
                <a:latin typeface="Times New Roman" panose="02020603050405020304" pitchFamily="18" charset="0"/>
                <a:cs typeface="Times New Roman" panose="02020603050405020304" pitchFamily="18" charset="0"/>
              </a:rPr>
              <a:t>Billions of connected devices worldwide</a:t>
            </a:r>
          </a:p>
          <a:p>
            <a:pPr fontAlgn="base"/>
            <a:r>
              <a:rPr lang="en-US" sz="2200" dirty="0">
                <a:latin typeface="Times New Roman" panose="02020603050405020304" pitchFamily="18" charset="0"/>
                <a:cs typeface="Times New Roman" panose="02020603050405020304" pitchFamily="18" charset="0"/>
              </a:rPr>
              <a:t>IoT used in:</a:t>
            </a:r>
          </a:p>
          <a:p>
            <a:pPr lvl="1" fontAlgn="base"/>
            <a:r>
              <a:rPr lang="en-US" sz="2200" dirty="0">
                <a:latin typeface="Times New Roman" panose="02020603050405020304" pitchFamily="18" charset="0"/>
                <a:cs typeface="Times New Roman" panose="02020603050405020304" pitchFamily="18" charset="0"/>
              </a:rPr>
              <a:t>Smart homes</a:t>
            </a:r>
          </a:p>
          <a:p>
            <a:pPr lvl="1" fontAlgn="base"/>
            <a:r>
              <a:rPr lang="en-US" sz="2200" dirty="0">
                <a:latin typeface="Times New Roman" panose="02020603050405020304" pitchFamily="18" charset="0"/>
                <a:cs typeface="Times New Roman" panose="02020603050405020304" pitchFamily="18" charset="0"/>
              </a:rPr>
              <a:t>Healthcare</a:t>
            </a:r>
          </a:p>
          <a:p>
            <a:pPr lvl="1" fontAlgn="base"/>
            <a:r>
              <a:rPr lang="en-US" sz="2200" dirty="0">
                <a:latin typeface="Times New Roman" panose="02020603050405020304" pitchFamily="18" charset="0"/>
                <a:cs typeface="Times New Roman" panose="02020603050405020304" pitchFamily="18" charset="0"/>
              </a:rPr>
              <a:t>Industrial automation</a:t>
            </a:r>
          </a:p>
          <a:p>
            <a:pPr lvl="1" fontAlgn="base"/>
            <a:r>
              <a:rPr lang="en-US" sz="2200" dirty="0">
                <a:latin typeface="Times New Roman" panose="02020603050405020304" pitchFamily="18" charset="0"/>
                <a:cs typeface="Times New Roman" panose="02020603050405020304" pitchFamily="18" charset="0"/>
              </a:rPr>
              <a:t>Smart cities</a:t>
            </a:r>
          </a:p>
          <a:p>
            <a:pPr fontAlgn="base"/>
            <a:r>
              <a:rPr lang="en-US" sz="2200" dirty="0">
                <a:latin typeface="Times New Roman" panose="02020603050405020304" pitchFamily="18" charset="0"/>
                <a:cs typeface="Times New Roman" panose="02020603050405020304" pitchFamily="18" charset="0"/>
              </a:rPr>
              <a:t>Increasing cybersecurity vulnerabilities</a:t>
            </a:r>
          </a:p>
          <a:p>
            <a:pPr fontAlgn="base"/>
            <a:r>
              <a:rPr lang="en-US" sz="2200" dirty="0">
                <a:latin typeface="Times New Roman" panose="02020603050405020304" pitchFamily="18" charset="0"/>
                <a:cs typeface="Times New Roman" panose="02020603050405020304" pitchFamily="18" charset="0"/>
              </a:rPr>
              <a:t>Machine learning is used for automated threat detection</a:t>
            </a:r>
          </a:p>
          <a:p>
            <a:endParaRPr lang="en-IN" dirty="0"/>
          </a:p>
        </p:txBody>
      </p:sp>
      <p:pic>
        <p:nvPicPr>
          <p:cNvPr id="2050" name="Picture 2" descr="Safety, Security and Privacy in Machine Learning Based Internet of Things">
            <a:extLst>
              <a:ext uri="{FF2B5EF4-FFF2-40B4-BE49-F238E27FC236}">
                <a16:creationId xmlns:a16="http://schemas.microsoft.com/office/drawing/2014/main" id="{E8B6359E-6BB8-29E4-845F-EABC6516D6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5558" y="2749582"/>
            <a:ext cx="3817605" cy="2220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065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DAE4E-396B-2DD4-B35D-E74CE04C2524}"/>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Current Developments in IoT Cybersecurity</a:t>
            </a:r>
            <a:endParaRPr lang="en-IN" sz="3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15F5B63-91AB-24E2-8EF2-9C8419814BF1}"/>
              </a:ext>
            </a:extLst>
          </p:cNvPr>
          <p:cNvSpPr>
            <a:spLocks noGrp="1"/>
          </p:cNvSpPr>
          <p:nvPr>
            <p:ph idx="1"/>
          </p:nvPr>
        </p:nvSpPr>
        <p:spPr>
          <a:xfrm>
            <a:off x="1295401" y="2689412"/>
            <a:ext cx="4594411" cy="3186456"/>
          </a:xfrm>
        </p:spPr>
        <p:txBody>
          <a:bodyPr>
            <a:normAutofit fontScale="92500" lnSpcReduction="20000"/>
          </a:bodyPr>
          <a:lstStyle/>
          <a:p>
            <a:pPr fontAlgn="base"/>
            <a:r>
              <a:rPr lang="en-US" sz="2000" dirty="0">
                <a:latin typeface="Times New Roman" panose="02020603050405020304" pitchFamily="18" charset="0"/>
                <a:cs typeface="Times New Roman" panose="02020603050405020304" pitchFamily="18" charset="0"/>
              </a:rPr>
              <a:t>Increasing use of AI and Machine Learning in cybersecurity</a:t>
            </a:r>
          </a:p>
          <a:p>
            <a:pPr fontAlgn="base"/>
            <a:r>
              <a:rPr lang="en-US" sz="2000" dirty="0">
                <a:latin typeface="Times New Roman" panose="02020603050405020304" pitchFamily="18" charset="0"/>
                <a:cs typeface="Times New Roman" panose="02020603050405020304" pitchFamily="18" charset="0"/>
              </a:rPr>
              <a:t>ML helps detect:</a:t>
            </a:r>
          </a:p>
          <a:p>
            <a:pPr lvl="1" fontAlgn="base"/>
            <a:r>
              <a:rPr lang="en-US" sz="2000" dirty="0">
                <a:latin typeface="Times New Roman" panose="02020603050405020304" pitchFamily="18" charset="0"/>
                <a:cs typeface="Times New Roman" panose="02020603050405020304" pitchFamily="18" charset="0"/>
              </a:rPr>
              <a:t>Network anomalies</a:t>
            </a:r>
          </a:p>
          <a:p>
            <a:pPr lvl="1" fontAlgn="base"/>
            <a:r>
              <a:rPr lang="en-US" sz="2000" dirty="0">
                <a:latin typeface="Times New Roman" panose="02020603050405020304" pitchFamily="18" charset="0"/>
                <a:cs typeface="Times New Roman" panose="02020603050405020304" pitchFamily="18" charset="0"/>
              </a:rPr>
              <a:t>Malware attacks</a:t>
            </a:r>
          </a:p>
          <a:p>
            <a:pPr lvl="1" fontAlgn="base"/>
            <a:r>
              <a:rPr lang="en-US" sz="2000" dirty="0">
                <a:latin typeface="Times New Roman" panose="02020603050405020304" pitchFamily="18" charset="0"/>
                <a:cs typeface="Times New Roman" panose="02020603050405020304" pitchFamily="18" charset="0"/>
              </a:rPr>
              <a:t>Unauthorized access</a:t>
            </a:r>
          </a:p>
          <a:p>
            <a:pPr fontAlgn="base"/>
            <a:r>
              <a:rPr lang="en-US" sz="2000" dirty="0">
                <a:latin typeface="Times New Roman" panose="02020603050405020304" pitchFamily="18" charset="0"/>
                <a:cs typeface="Times New Roman" panose="02020603050405020304" pitchFamily="18" charset="0"/>
              </a:rPr>
              <a:t>Example: IoT botnet attacks</a:t>
            </a:r>
          </a:p>
          <a:p>
            <a:pPr fontAlgn="base"/>
            <a:r>
              <a:rPr lang="en-US" sz="2000" dirty="0">
                <a:latin typeface="Times New Roman" panose="02020603050405020304" pitchFamily="18" charset="0"/>
                <a:cs typeface="Times New Roman" panose="02020603050405020304" pitchFamily="18" charset="0"/>
              </a:rPr>
              <a:t>Need for intelligent threat detection systems</a:t>
            </a:r>
          </a:p>
          <a:p>
            <a:endParaRPr lang="en-IN" dirty="0"/>
          </a:p>
        </p:txBody>
      </p:sp>
      <p:pic>
        <p:nvPicPr>
          <p:cNvPr id="3074" name="Picture 2" descr="Learning-Based Methods for Cyber Attacks Detection in IoT Systems: A Survey  on Methods, Analysis, and Future Prospects">
            <a:extLst>
              <a:ext uri="{FF2B5EF4-FFF2-40B4-BE49-F238E27FC236}">
                <a16:creationId xmlns:a16="http://schemas.microsoft.com/office/drawing/2014/main" id="{CBF48A4E-1E8B-6303-A548-02CAFAA60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9812" y="2840888"/>
            <a:ext cx="4809845" cy="2883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94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79BAC-C933-DF7F-25AE-17DE8FBC529B}"/>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Research Problem</a:t>
            </a:r>
          </a:p>
        </p:txBody>
      </p:sp>
      <p:sp>
        <p:nvSpPr>
          <p:cNvPr id="3" name="Content Placeholder 2">
            <a:extLst>
              <a:ext uri="{FF2B5EF4-FFF2-40B4-BE49-F238E27FC236}">
                <a16:creationId xmlns:a16="http://schemas.microsoft.com/office/drawing/2014/main" id="{C5B2E81E-C405-2A3D-4C8E-A488B89F52BB}"/>
              </a:ext>
            </a:extLst>
          </p:cNvPr>
          <p:cNvSpPr>
            <a:spLocks noGrp="1"/>
          </p:cNvSpPr>
          <p:nvPr>
            <p:ph idx="1"/>
          </p:nvPr>
        </p:nvSpPr>
        <p:spPr/>
        <p:txBody>
          <a:bodyPr>
            <a:normAutofit fontScale="62500" lnSpcReduction="20000"/>
          </a:bodyPr>
          <a:lstStyle/>
          <a:p>
            <a:pPr algn="just" fontAlgn="base">
              <a:lnSpc>
                <a:spcPct val="150000"/>
              </a:lnSpc>
            </a:pPr>
            <a:r>
              <a:rPr lang="en-US" sz="2200" dirty="0">
                <a:latin typeface="Times New Roman" panose="02020603050405020304" pitchFamily="18" charset="0"/>
                <a:cs typeface="Times New Roman" panose="02020603050405020304" pitchFamily="18" charset="0"/>
              </a:rPr>
              <a:t>IoT devices have limited computing resources</a:t>
            </a:r>
          </a:p>
          <a:p>
            <a:pPr algn="just" fontAlgn="base">
              <a:lnSpc>
                <a:spcPct val="150000"/>
              </a:lnSpc>
            </a:pPr>
            <a:r>
              <a:rPr lang="en-US" sz="2200" dirty="0">
                <a:latin typeface="Times New Roman" panose="02020603050405020304" pitchFamily="18" charset="0"/>
                <a:cs typeface="Times New Roman" panose="02020603050405020304" pitchFamily="18" charset="0"/>
              </a:rPr>
              <a:t>Lack of built-in security features</a:t>
            </a:r>
          </a:p>
          <a:p>
            <a:pPr algn="just" fontAlgn="base">
              <a:lnSpc>
                <a:spcPct val="150000"/>
              </a:lnSpc>
            </a:pPr>
            <a:r>
              <a:rPr lang="en-US" sz="2200" dirty="0">
                <a:latin typeface="Times New Roman" panose="02020603050405020304" pitchFamily="18" charset="0"/>
                <a:cs typeface="Times New Roman" panose="02020603050405020304" pitchFamily="18" charset="0"/>
              </a:rPr>
              <a:t>Machine learning models can be targeted by attackers</a:t>
            </a:r>
          </a:p>
          <a:p>
            <a:pPr algn="just" fontAlgn="base">
              <a:lnSpc>
                <a:spcPct val="150000"/>
              </a:lnSpc>
            </a:pPr>
            <a:r>
              <a:rPr lang="en-US" sz="2200" dirty="0">
                <a:latin typeface="Times New Roman" panose="02020603050405020304" pitchFamily="18" charset="0"/>
                <a:cs typeface="Times New Roman" panose="02020603050405020304" pitchFamily="18" charset="0"/>
              </a:rPr>
              <a:t>Security challenges:</a:t>
            </a:r>
          </a:p>
          <a:p>
            <a:pPr lvl="1" algn="just" fontAlgn="base">
              <a:lnSpc>
                <a:spcPct val="150000"/>
              </a:lnSpc>
            </a:pPr>
            <a:r>
              <a:rPr lang="en-US" sz="2200" dirty="0">
                <a:latin typeface="Times New Roman" panose="02020603050405020304" pitchFamily="18" charset="0"/>
                <a:cs typeface="Times New Roman" panose="02020603050405020304" pitchFamily="18" charset="0"/>
              </a:rPr>
              <a:t>Data poisoning</a:t>
            </a:r>
          </a:p>
          <a:p>
            <a:pPr lvl="1" algn="just" fontAlgn="base">
              <a:lnSpc>
                <a:spcPct val="150000"/>
              </a:lnSpc>
            </a:pPr>
            <a:r>
              <a:rPr lang="en-US" sz="2200" dirty="0">
                <a:latin typeface="Times New Roman" panose="02020603050405020304" pitchFamily="18" charset="0"/>
                <a:cs typeface="Times New Roman" panose="02020603050405020304" pitchFamily="18" charset="0"/>
              </a:rPr>
              <a:t>Adversarial attacks</a:t>
            </a:r>
          </a:p>
          <a:p>
            <a:pPr lvl="1" algn="just" fontAlgn="base">
              <a:lnSpc>
                <a:spcPct val="150000"/>
              </a:lnSpc>
            </a:pPr>
            <a:r>
              <a:rPr lang="en-US" sz="2200" dirty="0">
                <a:latin typeface="Times New Roman" panose="02020603050405020304" pitchFamily="18" charset="0"/>
                <a:cs typeface="Times New Roman" panose="02020603050405020304" pitchFamily="18" charset="0"/>
              </a:rPr>
              <a:t>Model manipulation</a:t>
            </a:r>
          </a:p>
          <a:p>
            <a:pPr algn="just" fontAlgn="base">
              <a:lnSpc>
                <a:spcPct val="150000"/>
              </a:lnSpc>
            </a:pPr>
            <a:r>
              <a:rPr lang="en-US" sz="2200" dirty="0">
                <a:latin typeface="Times New Roman" panose="02020603050405020304" pitchFamily="18" charset="0"/>
                <a:cs typeface="Times New Roman" panose="02020603050405020304" pitchFamily="18" charset="0"/>
              </a:rPr>
              <a:t>Need for a risk assessment framework</a:t>
            </a:r>
          </a:p>
          <a:p>
            <a:endParaRPr lang="en-IN" dirty="0"/>
          </a:p>
        </p:txBody>
      </p:sp>
    </p:spTree>
    <p:extLst>
      <p:ext uri="{BB962C8B-B14F-4D97-AF65-F5344CB8AC3E}">
        <p14:creationId xmlns:p14="http://schemas.microsoft.com/office/powerpoint/2010/main" val="1806943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265C5-6D6F-342D-491C-CF6961A356E9}"/>
              </a:ext>
            </a:extLst>
          </p:cNvPr>
          <p:cNvSpPr>
            <a:spLocks noGrp="1"/>
          </p:cNvSpPr>
          <p:nvPr>
            <p:ph type="title"/>
          </p:nvPr>
        </p:nvSpPr>
        <p:spPr/>
        <p:txBody>
          <a:bodyPr>
            <a:normAutofit/>
          </a:bodyPr>
          <a:lstStyle/>
          <a:p>
            <a:pPr algn="ctr"/>
            <a:r>
              <a:rPr lang="en-IN" sz="3600" b="1" dirty="0">
                <a:latin typeface="Times New Roman" panose="02020603050405020304" pitchFamily="18" charset="0"/>
                <a:cs typeface="Times New Roman" panose="02020603050405020304" pitchFamily="18" charset="0"/>
              </a:rPr>
              <a:t>Research Aim</a:t>
            </a:r>
          </a:p>
        </p:txBody>
      </p:sp>
      <p:sp>
        <p:nvSpPr>
          <p:cNvPr id="3" name="Content Placeholder 2">
            <a:extLst>
              <a:ext uri="{FF2B5EF4-FFF2-40B4-BE49-F238E27FC236}">
                <a16:creationId xmlns:a16="http://schemas.microsoft.com/office/drawing/2014/main" id="{108ED1AA-24DF-F81B-2C06-7E2B0E1EB09B}"/>
              </a:ext>
            </a:extLst>
          </p:cNvPr>
          <p:cNvSpPr>
            <a:spLocks noGrp="1"/>
          </p:cNvSpPr>
          <p:nvPr>
            <p:ph idx="1"/>
          </p:nvPr>
        </p:nvSpPr>
        <p:spPr/>
        <p:txBody>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Aim</a:t>
            </a:r>
            <a:endParaRPr lang="en-US" sz="2400" b="0" dirty="0">
              <a:effectLst/>
              <a:latin typeface="Times New Roman" panose="02020603050405020304" pitchFamily="18" charset="0"/>
              <a:cs typeface="Times New Roman" panose="02020603050405020304" pitchFamily="18" charset="0"/>
            </a:endParaRPr>
          </a:p>
          <a:p>
            <a:pPr fontAlgn="base">
              <a:lnSpc>
                <a:spcPct val="150000"/>
              </a:lnSpc>
            </a:pPr>
            <a:r>
              <a:rPr lang="en-US" sz="2400" dirty="0">
                <a:latin typeface="Times New Roman" panose="02020603050405020304" pitchFamily="18" charset="0"/>
                <a:cs typeface="Times New Roman" panose="02020603050405020304" pitchFamily="18" charset="0"/>
              </a:rPr>
              <a:t>To assess cybersecurity risks in IoT environments using machine learning models.</a:t>
            </a:r>
          </a:p>
          <a:p>
            <a:endParaRPr lang="en-IN" dirty="0"/>
          </a:p>
        </p:txBody>
      </p:sp>
    </p:spTree>
    <p:extLst>
      <p:ext uri="{BB962C8B-B14F-4D97-AF65-F5344CB8AC3E}">
        <p14:creationId xmlns:p14="http://schemas.microsoft.com/office/powerpoint/2010/main" val="3032140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972B4-D02E-AF62-A9BB-A1444C6A1F40}"/>
              </a:ext>
            </a:extLst>
          </p:cNvPr>
          <p:cNvSpPr>
            <a:spLocks noGrp="1"/>
          </p:cNvSpPr>
          <p:nvPr>
            <p:ph type="title"/>
          </p:nvPr>
        </p:nvSpPr>
        <p:spPr/>
        <p:txBody>
          <a:bodyPr>
            <a:normAutofit/>
          </a:bodyPr>
          <a:lstStyle/>
          <a:p>
            <a:pPr algn="ctr"/>
            <a:r>
              <a:rPr lang="en-IN" sz="3200" b="1" dirty="0">
                <a:latin typeface="Times New Roman" panose="02020603050405020304" pitchFamily="18" charset="0"/>
                <a:cs typeface="Times New Roman" panose="02020603050405020304" pitchFamily="18" charset="0"/>
              </a:rPr>
              <a:t>Research Objectives</a:t>
            </a:r>
          </a:p>
        </p:txBody>
      </p:sp>
      <p:sp>
        <p:nvSpPr>
          <p:cNvPr id="3" name="Content Placeholder 2">
            <a:extLst>
              <a:ext uri="{FF2B5EF4-FFF2-40B4-BE49-F238E27FC236}">
                <a16:creationId xmlns:a16="http://schemas.microsoft.com/office/drawing/2014/main" id="{EF65C1C4-6B96-CDCB-F062-F80D7F01A9EA}"/>
              </a:ext>
            </a:extLst>
          </p:cNvPr>
          <p:cNvSpPr>
            <a:spLocks noGrp="1"/>
          </p:cNvSpPr>
          <p:nvPr>
            <p:ph idx="1"/>
          </p:nvPr>
        </p:nvSpPr>
        <p:spPr/>
        <p:txBody>
          <a:bodyPr>
            <a:normAutofit lnSpcReduction="10000"/>
          </a:bodyPr>
          <a:lstStyle/>
          <a:p>
            <a:pPr fontAlgn="base"/>
            <a:r>
              <a:rPr lang="en-US" sz="2400" dirty="0">
                <a:latin typeface="Times New Roman" panose="02020603050405020304" pitchFamily="18" charset="0"/>
                <a:cs typeface="Times New Roman" panose="02020603050405020304" pitchFamily="18" charset="0"/>
              </a:rPr>
              <a:t>To </a:t>
            </a:r>
            <a:r>
              <a:rPr lang="en-US" sz="2400" dirty="0" err="1">
                <a:latin typeface="Times New Roman" panose="02020603050405020304" pitchFamily="18" charset="0"/>
                <a:cs typeface="Times New Roman" panose="02020603050405020304" pitchFamily="18" charset="0"/>
              </a:rPr>
              <a:t>analyse</a:t>
            </a:r>
            <a:r>
              <a:rPr lang="en-US" sz="2400" dirty="0">
                <a:latin typeface="Times New Roman" panose="02020603050405020304" pitchFamily="18" charset="0"/>
                <a:cs typeface="Times New Roman" panose="02020603050405020304" pitchFamily="18" charset="0"/>
              </a:rPr>
              <a:t> cybersecurity threats affecting IoT devices</a:t>
            </a:r>
          </a:p>
          <a:p>
            <a:pPr fontAlgn="base"/>
            <a:r>
              <a:rPr lang="en-US" sz="2400" dirty="0">
                <a:latin typeface="Times New Roman" panose="02020603050405020304" pitchFamily="18" charset="0"/>
                <a:cs typeface="Times New Roman" panose="02020603050405020304" pitchFamily="18" charset="0"/>
              </a:rPr>
              <a:t>To evaluate machine learning techniques used in IoT security</a:t>
            </a:r>
          </a:p>
          <a:p>
            <a:pPr fontAlgn="base"/>
            <a:r>
              <a:rPr lang="en-US" sz="2400" dirty="0">
                <a:latin typeface="Times New Roman" panose="02020603050405020304" pitchFamily="18" charset="0"/>
                <a:cs typeface="Times New Roman" panose="02020603050405020304" pitchFamily="18" charset="0"/>
              </a:rPr>
              <a:t>To design a risk assessment model using ML algorithms</a:t>
            </a:r>
          </a:p>
          <a:p>
            <a:pPr fontAlgn="base"/>
            <a:r>
              <a:rPr lang="en-US" sz="2400" dirty="0">
                <a:latin typeface="Times New Roman" panose="02020603050405020304" pitchFamily="18" charset="0"/>
                <a:cs typeface="Times New Roman" panose="02020603050405020304" pitchFamily="18" charset="0"/>
              </a:rPr>
              <a:t>To test the effectiveness of the proposed model using cybersecurity datasets</a:t>
            </a:r>
          </a:p>
          <a:p>
            <a:pPr fontAlgn="base"/>
            <a:r>
              <a:rPr lang="en-US" sz="2400" dirty="0">
                <a:latin typeface="Times New Roman" panose="02020603050405020304" pitchFamily="18" charset="0"/>
                <a:cs typeface="Times New Roman" panose="02020603050405020304" pitchFamily="18" charset="0"/>
              </a:rPr>
              <a:t>To </a:t>
            </a:r>
            <a:r>
              <a:rPr lang="en-US" sz="2400" dirty="0" err="1">
                <a:latin typeface="Times New Roman" panose="02020603050405020304" pitchFamily="18" charset="0"/>
                <a:cs typeface="Times New Roman" panose="02020603050405020304" pitchFamily="18" charset="0"/>
              </a:rPr>
              <a:t>analyse</a:t>
            </a:r>
            <a:r>
              <a:rPr lang="en-US" sz="2400" dirty="0">
                <a:latin typeface="Times New Roman" panose="02020603050405020304" pitchFamily="18" charset="0"/>
                <a:cs typeface="Times New Roman" panose="02020603050405020304" pitchFamily="18" charset="0"/>
              </a:rPr>
              <a:t> limitations and improvements of ML-based security frameworks</a:t>
            </a:r>
          </a:p>
          <a:p>
            <a:endParaRPr lang="en-IN" dirty="0"/>
          </a:p>
        </p:txBody>
      </p:sp>
    </p:spTree>
    <p:extLst>
      <p:ext uri="{BB962C8B-B14F-4D97-AF65-F5344CB8AC3E}">
        <p14:creationId xmlns:p14="http://schemas.microsoft.com/office/powerpoint/2010/main" val="1465454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ED852-6CAA-39E0-F559-8303FE0BCEB3}"/>
              </a:ext>
            </a:extLst>
          </p:cNvPr>
          <p:cNvSpPr>
            <a:spLocks noGrp="1"/>
          </p:cNvSpPr>
          <p:nvPr>
            <p:ph type="title"/>
          </p:nvPr>
        </p:nvSpPr>
        <p:spPr/>
        <p:txBody>
          <a:bodyPr>
            <a:normAutofit/>
          </a:bodyPr>
          <a:lstStyle/>
          <a:p>
            <a:pPr algn="ctr"/>
            <a:r>
              <a:rPr lang="en-IN" sz="4000" b="1" dirty="0">
                <a:latin typeface="Times New Roman" panose="02020603050405020304" pitchFamily="18" charset="0"/>
                <a:cs typeface="Times New Roman" panose="02020603050405020304" pitchFamily="18" charset="0"/>
              </a:rPr>
              <a:t>Research Methodology</a:t>
            </a:r>
          </a:p>
        </p:txBody>
      </p:sp>
      <p:sp>
        <p:nvSpPr>
          <p:cNvPr id="3" name="Content Placeholder 2">
            <a:extLst>
              <a:ext uri="{FF2B5EF4-FFF2-40B4-BE49-F238E27FC236}">
                <a16:creationId xmlns:a16="http://schemas.microsoft.com/office/drawing/2014/main" id="{D6A11E04-FAAF-B7D1-EEA3-41BA96B618E0}"/>
              </a:ext>
            </a:extLst>
          </p:cNvPr>
          <p:cNvSpPr>
            <a:spLocks noGrp="1"/>
          </p:cNvSpPr>
          <p:nvPr>
            <p:ph idx="1"/>
          </p:nvPr>
        </p:nvSpPr>
        <p:spPr/>
        <p:txBody>
          <a:bodyPr>
            <a:normAutofit fontScale="25000" lnSpcReduction="20000"/>
          </a:bodyPr>
          <a:lstStyle/>
          <a:p>
            <a:pPr marL="0" indent="0" algn="just">
              <a:lnSpc>
                <a:spcPct val="160000"/>
              </a:lnSpc>
              <a:buNone/>
            </a:pPr>
            <a:r>
              <a:rPr lang="en-IN" sz="4800" b="1" dirty="0">
                <a:latin typeface="Times New Roman" panose="02020603050405020304" pitchFamily="18" charset="0"/>
                <a:cs typeface="Times New Roman" panose="02020603050405020304" pitchFamily="18" charset="0"/>
              </a:rPr>
              <a:t>Research Approach:</a:t>
            </a:r>
            <a:endParaRPr lang="en-IN" sz="4800" b="1" dirty="0">
              <a:effectLst/>
              <a:latin typeface="Times New Roman" panose="02020603050405020304" pitchFamily="18" charset="0"/>
              <a:cs typeface="Times New Roman" panose="02020603050405020304" pitchFamily="18" charset="0"/>
            </a:endParaRPr>
          </a:p>
          <a:p>
            <a:pPr algn="just" fontAlgn="base">
              <a:lnSpc>
                <a:spcPct val="160000"/>
              </a:lnSpc>
            </a:pPr>
            <a:r>
              <a:rPr lang="en-IN" sz="4800" b="1" dirty="0">
                <a:latin typeface="Times New Roman" panose="02020603050405020304" pitchFamily="18" charset="0"/>
                <a:cs typeface="Times New Roman" panose="02020603050405020304" pitchFamily="18" charset="0"/>
              </a:rPr>
              <a:t>Quantitative research approach</a:t>
            </a:r>
          </a:p>
          <a:p>
            <a:pPr marL="0" indent="0" algn="just">
              <a:lnSpc>
                <a:spcPct val="160000"/>
              </a:lnSpc>
              <a:buNone/>
            </a:pPr>
            <a:r>
              <a:rPr lang="en-IN" sz="4800" b="1" dirty="0">
                <a:latin typeface="Times New Roman" panose="02020603050405020304" pitchFamily="18" charset="0"/>
                <a:cs typeface="Times New Roman" panose="02020603050405020304" pitchFamily="18" charset="0"/>
              </a:rPr>
              <a:t>Methods Used:</a:t>
            </a:r>
            <a:endParaRPr lang="en-IN" sz="4800" b="1" dirty="0">
              <a:effectLst/>
              <a:latin typeface="Times New Roman" panose="02020603050405020304" pitchFamily="18" charset="0"/>
              <a:cs typeface="Times New Roman" panose="02020603050405020304" pitchFamily="18" charset="0"/>
            </a:endParaRPr>
          </a:p>
          <a:p>
            <a:pPr algn="just" fontAlgn="base">
              <a:lnSpc>
                <a:spcPct val="160000"/>
              </a:lnSpc>
            </a:pPr>
            <a:r>
              <a:rPr lang="en-IN" sz="4800" b="1" dirty="0">
                <a:latin typeface="Times New Roman" panose="02020603050405020304" pitchFamily="18" charset="0"/>
                <a:cs typeface="Times New Roman" panose="02020603050405020304" pitchFamily="18" charset="0"/>
              </a:rPr>
              <a:t>Machine learning algorithms</a:t>
            </a:r>
          </a:p>
          <a:p>
            <a:pPr algn="just" fontAlgn="base">
              <a:lnSpc>
                <a:spcPct val="160000"/>
              </a:lnSpc>
            </a:pPr>
            <a:r>
              <a:rPr lang="en-IN" sz="4800" b="1" dirty="0">
                <a:latin typeface="Times New Roman" panose="02020603050405020304" pitchFamily="18" charset="0"/>
                <a:cs typeface="Times New Roman" panose="02020603050405020304" pitchFamily="18" charset="0"/>
              </a:rPr>
              <a:t>Data analysis</a:t>
            </a:r>
          </a:p>
          <a:p>
            <a:pPr algn="just" fontAlgn="base">
              <a:lnSpc>
                <a:spcPct val="160000"/>
              </a:lnSpc>
            </a:pPr>
            <a:r>
              <a:rPr lang="en-IN" sz="4800" b="1" dirty="0">
                <a:latin typeface="Times New Roman" panose="02020603050405020304" pitchFamily="18" charset="0"/>
                <a:cs typeface="Times New Roman" panose="02020603050405020304" pitchFamily="18" charset="0"/>
              </a:rPr>
              <a:t>Cybersecurity dataset evaluation</a:t>
            </a:r>
          </a:p>
          <a:p>
            <a:pPr marL="0" indent="0" algn="just">
              <a:lnSpc>
                <a:spcPct val="160000"/>
              </a:lnSpc>
              <a:buNone/>
            </a:pPr>
            <a:r>
              <a:rPr lang="en-IN" sz="4800" b="1" dirty="0">
                <a:latin typeface="Times New Roman" panose="02020603050405020304" pitchFamily="18" charset="0"/>
                <a:cs typeface="Times New Roman" panose="02020603050405020304" pitchFamily="18" charset="0"/>
              </a:rPr>
              <a:t>ML Algorithms:</a:t>
            </a:r>
            <a:endParaRPr lang="en-IN" sz="4800" b="1" dirty="0">
              <a:effectLst/>
              <a:latin typeface="Times New Roman" panose="02020603050405020304" pitchFamily="18" charset="0"/>
              <a:cs typeface="Times New Roman" panose="02020603050405020304" pitchFamily="18" charset="0"/>
            </a:endParaRPr>
          </a:p>
          <a:p>
            <a:pPr algn="just" fontAlgn="base">
              <a:lnSpc>
                <a:spcPct val="160000"/>
              </a:lnSpc>
            </a:pPr>
            <a:r>
              <a:rPr lang="en-IN" sz="4800" b="1" dirty="0">
                <a:latin typeface="Times New Roman" panose="02020603050405020304" pitchFamily="18" charset="0"/>
                <a:cs typeface="Times New Roman" panose="02020603050405020304" pitchFamily="18" charset="0"/>
              </a:rPr>
              <a:t>Random Forest</a:t>
            </a:r>
          </a:p>
          <a:p>
            <a:pPr algn="just" fontAlgn="base">
              <a:lnSpc>
                <a:spcPct val="160000"/>
              </a:lnSpc>
            </a:pPr>
            <a:r>
              <a:rPr lang="en-IN" sz="4800" b="1" dirty="0">
                <a:latin typeface="Times New Roman" panose="02020603050405020304" pitchFamily="18" charset="0"/>
                <a:cs typeface="Times New Roman" panose="02020603050405020304" pitchFamily="18" charset="0"/>
              </a:rPr>
              <a:t>Support Vector Machine</a:t>
            </a:r>
          </a:p>
          <a:p>
            <a:pPr algn="just" fontAlgn="base">
              <a:lnSpc>
                <a:spcPct val="160000"/>
              </a:lnSpc>
            </a:pPr>
            <a:r>
              <a:rPr lang="en-IN" sz="4800" b="1" dirty="0">
                <a:latin typeface="Times New Roman" panose="02020603050405020304" pitchFamily="18" charset="0"/>
                <a:cs typeface="Times New Roman" panose="02020603050405020304" pitchFamily="18" charset="0"/>
              </a:rPr>
              <a:t>Logistic Regression</a:t>
            </a:r>
          </a:p>
          <a:p>
            <a:pPr marL="0" indent="0">
              <a:buNone/>
            </a:pPr>
            <a:endParaRPr lang="en-IN" dirty="0"/>
          </a:p>
        </p:txBody>
      </p:sp>
    </p:spTree>
    <p:extLst>
      <p:ext uri="{BB962C8B-B14F-4D97-AF65-F5344CB8AC3E}">
        <p14:creationId xmlns:p14="http://schemas.microsoft.com/office/powerpoint/2010/main" val="1052966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29B24-452F-2575-A41E-AAC66DBC55FF}"/>
              </a:ext>
            </a:extLst>
          </p:cNvPr>
          <p:cNvSpPr>
            <a:spLocks noGrp="1"/>
          </p:cNvSpPr>
          <p:nvPr>
            <p:ph type="title"/>
          </p:nvPr>
        </p:nvSpPr>
        <p:spPr/>
        <p:txBody>
          <a:bodyPr>
            <a:normAutofit/>
          </a:bodyPr>
          <a:lstStyle/>
          <a:p>
            <a:pPr algn="ctr"/>
            <a:r>
              <a:rPr lang="en-IN" sz="3000" b="1" dirty="0">
                <a:latin typeface="Times New Roman" panose="02020603050405020304" pitchFamily="18" charset="0"/>
                <a:cs typeface="Times New Roman" panose="02020603050405020304" pitchFamily="18" charset="0"/>
              </a:rPr>
              <a:t>Data Collection and Evaluation</a:t>
            </a:r>
          </a:p>
        </p:txBody>
      </p:sp>
      <p:sp>
        <p:nvSpPr>
          <p:cNvPr id="3" name="Content Placeholder 2">
            <a:extLst>
              <a:ext uri="{FF2B5EF4-FFF2-40B4-BE49-F238E27FC236}">
                <a16:creationId xmlns:a16="http://schemas.microsoft.com/office/drawing/2014/main" id="{0BC57EE1-C5CB-29E9-F04D-40C822283356}"/>
              </a:ext>
            </a:extLst>
          </p:cNvPr>
          <p:cNvSpPr>
            <a:spLocks noGrp="1"/>
          </p:cNvSpPr>
          <p:nvPr>
            <p:ph idx="1"/>
          </p:nvPr>
        </p:nvSpPr>
        <p:spPr/>
        <p:txBody>
          <a:bodyPr>
            <a:normAutofit fontScale="25000" lnSpcReduction="20000"/>
          </a:bodyPr>
          <a:lstStyle/>
          <a:p>
            <a:pPr marL="0" indent="0">
              <a:buNone/>
            </a:pPr>
            <a:r>
              <a:rPr lang="en-IN" sz="4000" b="1" dirty="0"/>
              <a:t>Data Sources:</a:t>
            </a:r>
            <a:endParaRPr lang="en-IN" sz="4000" b="1" dirty="0">
              <a:effectLst/>
            </a:endParaRPr>
          </a:p>
          <a:p>
            <a:pPr fontAlgn="base"/>
            <a:r>
              <a:rPr lang="en-IN" sz="4000" b="1" dirty="0"/>
              <a:t>Public cybersecurity datasets</a:t>
            </a:r>
          </a:p>
          <a:p>
            <a:pPr fontAlgn="base"/>
            <a:r>
              <a:rPr lang="en-IN" sz="4000" b="1" dirty="0"/>
              <a:t>IoT network traffic datasets</a:t>
            </a:r>
          </a:p>
          <a:p>
            <a:pPr marL="0" indent="0">
              <a:buNone/>
            </a:pPr>
            <a:r>
              <a:rPr lang="en-IN" sz="4000" b="1" dirty="0"/>
              <a:t>Data Processing Steps:</a:t>
            </a:r>
            <a:endParaRPr lang="en-IN" sz="4000" b="1" dirty="0">
              <a:effectLst/>
            </a:endParaRPr>
          </a:p>
          <a:p>
            <a:pPr fontAlgn="base"/>
            <a:r>
              <a:rPr lang="en-IN" sz="4000" b="1" dirty="0"/>
              <a:t>Data collection</a:t>
            </a:r>
          </a:p>
          <a:p>
            <a:pPr fontAlgn="base"/>
            <a:r>
              <a:rPr lang="en-IN" sz="4000" b="1" dirty="0"/>
              <a:t>Data preprocessing</a:t>
            </a:r>
          </a:p>
          <a:p>
            <a:pPr fontAlgn="base"/>
            <a:r>
              <a:rPr lang="en-IN" sz="4000" b="1" dirty="0"/>
              <a:t>Feature selection</a:t>
            </a:r>
          </a:p>
          <a:p>
            <a:pPr fontAlgn="base"/>
            <a:r>
              <a:rPr lang="en-IN" sz="4000" b="1" dirty="0"/>
              <a:t>Model training</a:t>
            </a:r>
          </a:p>
          <a:p>
            <a:pPr fontAlgn="base"/>
            <a:r>
              <a:rPr lang="en-IN" sz="4000" b="1" dirty="0"/>
              <a:t>Model evaluation</a:t>
            </a:r>
            <a:br>
              <a:rPr lang="en-IN" sz="4000" b="1" dirty="0"/>
            </a:br>
            <a:endParaRPr lang="en-IN" sz="4000" b="1" dirty="0"/>
          </a:p>
          <a:p>
            <a:pPr marL="0" indent="0">
              <a:buNone/>
            </a:pPr>
            <a:r>
              <a:rPr lang="en-IN" sz="4000" b="1" dirty="0"/>
              <a:t>Evaluation Metrics:</a:t>
            </a:r>
            <a:endParaRPr lang="en-IN" sz="4000" b="1" dirty="0">
              <a:effectLst/>
            </a:endParaRPr>
          </a:p>
          <a:p>
            <a:pPr fontAlgn="base"/>
            <a:r>
              <a:rPr lang="en-IN" sz="4000" b="1" dirty="0"/>
              <a:t>Accuracy</a:t>
            </a:r>
          </a:p>
          <a:p>
            <a:pPr fontAlgn="base"/>
            <a:r>
              <a:rPr lang="en-IN" sz="4000" b="1" dirty="0"/>
              <a:t>Precision</a:t>
            </a:r>
          </a:p>
          <a:p>
            <a:pPr fontAlgn="base"/>
            <a:r>
              <a:rPr lang="en-IN" sz="4000" b="1" dirty="0"/>
              <a:t>Recall</a:t>
            </a:r>
          </a:p>
          <a:p>
            <a:pPr fontAlgn="base"/>
            <a:r>
              <a:rPr lang="en-IN" sz="4000" b="1" dirty="0"/>
              <a:t>F1 Score</a:t>
            </a:r>
          </a:p>
          <a:p>
            <a:endParaRPr lang="en-IN" dirty="0"/>
          </a:p>
        </p:txBody>
      </p:sp>
    </p:spTree>
    <p:extLst>
      <p:ext uri="{BB962C8B-B14F-4D97-AF65-F5344CB8AC3E}">
        <p14:creationId xmlns:p14="http://schemas.microsoft.com/office/powerpoint/2010/main" val="2669312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FE18A-61E0-276C-B2AE-DA9BE1F2E337}"/>
              </a:ext>
            </a:extLst>
          </p:cNvPr>
          <p:cNvSpPr>
            <a:spLocks noGrp="1"/>
          </p:cNvSpPr>
          <p:nvPr>
            <p:ph type="title"/>
          </p:nvPr>
        </p:nvSpPr>
        <p:spPr/>
        <p:txBody>
          <a:bodyPr>
            <a:normAutofit/>
          </a:bodyPr>
          <a:lstStyle/>
          <a:p>
            <a:pPr algn="ctr"/>
            <a:r>
              <a:rPr lang="en-US" sz="2400" b="1" dirty="0">
                <a:latin typeface="Times New Roman" panose="02020603050405020304" pitchFamily="18" charset="0"/>
                <a:cs typeface="Times New Roman" panose="02020603050405020304" pitchFamily="18" charset="0"/>
              </a:rPr>
              <a:t> Project Planning and Resource Management</a:t>
            </a:r>
            <a:endParaRPr lang="en-IN"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15F5A39-AD21-8426-4006-AAC49004BF00}"/>
              </a:ext>
            </a:extLst>
          </p:cNvPr>
          <p:cNvSpPr>
            <a:spLocks noGrp="1"/>
          </p:cNvSpPr>
          <p:nvPr>
            <p:ph idx="1"/>
          </p:nvPr>
        </p:nvSpPr>
        <p:spPr/>
        <p:txBody>
          <a:bodyPr>
            <a:normAutofit fontScale="55000" lnSpcReduction="20000"/>
          </a:bodyPr>
          <a:lstStyle/>
          <a:p>
            <a:pPr marL="0" indent="0">
              <a:buNone/>
            </a:pPr>
            <a:r>
              <a:rPr lang="en-US" b="1" dirty="0"/>
              <a:t>Project Timeline:</a:t>
            </a:r>
            <a:endParaRPr lang="en-US" b="1" dirty="0">
              <a:effectLst/>
            </a:endParaRPr>
          </a:p>
          <a:p>
            <a:pPr fontAlgn="base"/>
            <a:r>
              <a:rPr lang="en-US" b="1" dirty="0"/>
              <a:t>Literature review</a:t>
            </a:r>
          </a:p>
          <a:p>
            <a:pPr fontAlgn="base"/>
            <a:r>
              <a:rPr lang="en-US" b="1" dirty="0"/>
              <a:t>Dataset collection</a:t>
            </a:r>
          </a:p>
          <a:p>
            <a:pPr fontAlgn="base"/>
            <a:r>
              <a:rPr lang="en-US" b="1" dirty="0"/>
              <a:t>Model development</a:t>
            </a:r>
          </a:p>
          <a:p>
            <a:pPr fontAlgn="base"/>
            <a:r>
              <a:rPr lang="en-US" b="1" dirty="0"/>
              <a:t>Model testing</a:t>
            </a:r>
          </a:p>
          <a:p>
            <a:pPr fontAlgn="base"/>
            <a:r>
              <a:rPr lang="en-US" b="1" dirty="0"/>
              <a:t>Report writing</a:t>
            </a:r>
          </a:p>
          <a:p>
            <a:pPr marL="0" indent="0">
              <a:buNone/>
            </a:pPr>
            <a:r>
              <a:rPr lang="en-US" b="1" dirty="0"/>
              <a:t>Resources Required:</a:t>
            </a:r>
            <a:endParaRPr lang="en-US" b="1" dirty="0">
              <a:effectLst/>
            </a:endParaRPr>
          </a:p>
          <a:p>
            <a:pPr fontAlgn="base"/>
            <a:r>
              <a:rPr lang="en-US" b="1" dirty="0"/>
              <a:t>Python programming</a:t>
            </a:r>
          </a:p>
          <a:p>
            <a:pPr fontAlgn="base"/>
            <a:r>
              <a:rPr lang="en-US" b="1" dirty="0"/>
              <a:t>Machine learning libraries</a:t>
            </a:r>
          </a:p>
          <a:p>
            <a:pPr fontAlgn="base"/>
            <a:r>
              <a:rPr lang="en-US" b="1" dirty="0"/>
              <a:t>Computing resources</a:t>
            </a:r>
          </a:p>
          <a:p>
            <a:pPr fontAlgn="base"/>
            <a:r>
              <a:rPr lang="en-US" b="1" dirty="0"/>
              <a:t>Research papers and datasets</a:t>
            </a:r>
          </a:p>
          <a:p>
            <a:endParaRPr lang="en-IN" dirty="0"/>
          </a:p>
        </p:txBody>
      </p:sp>
    </p:spTree>
    <p:extLst>
      <p:ext uri="{BB962C8B-B14F-4D97-AF65-F5344CB8AC3E}">
        <p14:creationId xmlns:p14="http://schemas.microsoft.com/office/powerpoint/2010/main" val="2088005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3CF11-4745-56AB-DF38-E0E1D0B5CCDC}"/>
              </a:ext>
            </a:extLst>
          </p:cNvPr>
          <p:cNvSpPr>
            <a:spLocks noGrp="1"/>
          </p:cNvSpPr>
          <p:nvPr>
            <p:ph type="title"/>
          </p:nvPr>
        </p:nvSpPr>
        <p:spPr/>
        <p:txBody>
          <a:bodyPr/>
          <a:lstStyle/>
          <a:p>
            <a:pPr algn="ctr"/>
            <a:r>
              <a:rPr lang="en-US" dirty="0"/>
              <a:t>Potential Impact of the Research</a:t>
            </a:r>
            <a:endParaRPr lang="en-IN" dirty="0"/>
          </a:p>
        </p:txBody>
      </p:sp>
      <p:sp>
        <p:nvSpPr>
          <p:cNvPr id="3" name="Content Placeholder 2">
            <a:extLst>
              <a:ext uri="{FF2B5EF4-FFF2-40B4-BE49-F238E27FC236}">
                <a16:creationId xmlns:a16="http://schemas.microsoft.com/office/drawing/2014/main" id="{FB10F8FB-F511-70C3-3157-3DCEE576D3E4}"/>
              </a:ext>
            </a:extLst>
          </p:cNvPr>
          <p:cNvSpPr>
            <a:spLocks noGrp="1"/>
          </p:cNvSpPr>
          <p:nvPr>
            <p:ph idx="1"/>
          </p:nvPr>
        </p:nvSpPr>
        <p:spPr>
          <a:xfrm>
            <a:off x="1295401" y="2285999"/>
            <a:ext cx="5145740" cy="3589869"/>
          </a:xfrm>
        </p:spPr>
        <p:txBody>
          <a:bodyPr/>
          <a:lstStyle/>
          <a:p>
            <a:pPr fontAlgn="base"/>
            <a:r>
              <a:rPr lang="en-US" dirty="0"/>
              <a:t>Improved IoT cybersecurity frameworks</a:t>
            </a:r>
          </a:p>
          <a:p>
            <a:pPr fontAlgn="base"/>
            <a:r>
              <a:rPr lang="en-US" dirty="0"/>
              <a:t>Better threat detection systems</a:t>
            </a:r>
          </a:p>
          <a:p>
            <a:pPr fontAlgn="base"/>
            <a:r>
              <a:rPr lang="en-US" dirty="0"/>
              <a:t>Support for secure smart environments</a:t>
            </a:r>
          </a:p>
          <a:p>
            <a:pPr fontAlgn="base"/>
            <a:r>
              <a:rPr lang="en-US" dirty="0"/>
              <a:t>Contribution to AI-driven cybersecurity research</a:t>
            </a:r>
          </a:p>
          <a:p>
            <a:endParaRPr lang="en-IN" dirty="0"/>
          </a:p>
        </p:txBody>
      </p:sp>
      <p:pic>
        <p:nvPicPr>
          <p:cNvPr id="4098" name="Picture 2" descr="Safety, Security and Privacy in Machine Learning Based Internet of Things">
            <a:extLst>
              <a:ext uri="{FF2B5EF4-FFF2-40B4-BE49-F238E27FC236}">
                <a16:creationId xmlns:a16="http://schemas.microsoft.com/office/drawing/2014/main" id="{E0C233EA-548E-CB92-1484-345D506C8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7659" y="2941901"/>
            <a:ext cx="3931770" cy="2278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830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78AE0-929E-4700-9D11-AA35D66BF9B7}"/>
              </a:ext>
            </a:extLst>
          </p:cNvPr>
          <p:cNvSpPr>
            <a:spLocks noGrp="1"/>
          </p:cNvSpPr>
          <p:nvPr>
            <p:ph type="title"/>
          </p:nvPr>
        </p:nvSpPr>
        <p:spPr/>
        <p:txBody>
          <a:bodyPr/>
          <a:lstStyle/>
          <a:p>
            <a:pPr algn="ctr"/>
            <a:r>
              <a:rPr lang="en-IN" dirty="0"/>
              <a:t>Limitations</a:t>
            </a:r>
          </a:p>
        </p:txBody>
      </p:sp>
      <p:sp>
        <p:nvSpPr>
          <p:cNvPr id="3" name="Content Placeholder 2">
            <a:extLst>
              <a:ext uri="{FF2B5EF4-FFF2-40B4-BE49-F238E27FC236}">
                <a16:creationId xmlns:a16="http://schemas.microsoft.com/office/drawing/2014/main" id="{990F7F4B-D140-999F-DA5E-D90A9025D800}"/>
              </a:ext>
            </a:extLst>
          </p:cNvPr>
          <p:cNvSpPr>
            <a:spLocks noGrp="1"/>
          </p:cNvSpPr>
          <p:nvPr>
            <p:ph idx="1"/>
          </p:nvPr>
        </p:nvSpPr>
        <p:spPr/>
        <p:txBody>
          <a:bodyPr/>
          <a:lstStyle/>
          <a:p>
            <a:pPr fontAlgn="base"/>
            <a:r>
              <a:rPr lang="en-US" dirty="0"/>
              <a:t>Limited availability of real IoT attack datasets</a:t>
            </a:r>
          </a:p>
          <a:p>
            <a:pPr fontAlgn="base"/>
            <a:r>
              <a:rPr lang="en-US" dirty="0"/>
              <a:t>ML models may require high computational power</a:t>
            </a:r>
          </a:p>
          <a:p>
            <a:pPr fontAlgn="base"/>
            <a:r>
              <a:rPr lang="en-US" dirty="0"/>
              <a:t>Security threats are constantly evolving</a:t>
            </a:r>
          </a:p>
          <a:p>
            <a:pPr fontAlgn="base"/>
            <a:r>
              <a:rPr lang="en-US" dirty="0"/>
              <a:t>Risk of bias in training data</a:t>
            </a:r>
          </a:p>
          <a:p>
            <a:endParaRPr lang="en-IN" dirty="0"/>
          </a:p>
        </p:txBody>
      </p:sp>
    </p:spTree>
    <p:extLst>
      <p:ext uri="{BB962C8B-B14F-4D97-AF65-F5344CB8AC3E}">
        <p14:creationId xmlns:p14="http://schemas.microsoft.com/office/powerpoint/2010/main" val="3949788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F7D68-FF7E-4315-C627-0FD296241220}"/>
              </a:ext>
            </a:extLst>
          </p:cNvPr>
          <p:cNvSpPr>
            <a:spLocks noGrp="1"/>
          </p:cNvSpPr>
          <p:nvPr>
            <p:ph type="title"/>
          </p:nvPr>
        </p:nvSpPr>
        <p:spPr/>
        <p:txBody>
          <a:bodyPr/>
          <a:lstStyle/>
          <a:p>
            <a:pPr algn="ctr"/>
            <a:r>
              <a:rPr lang="en-IN" dirty="0"/>
              <a:t>Conclusion</a:t>
            </a:r>
          </a:p>
        </p:txBody>
      </p:sp>
      <p:sp>
        <p:nvSpPr>
          <p:cNvPr id="3" name="Content Placeholder 2">
            <a:extLst>
              <a:ext uri="{FF2B5EF4-FFF2-40B4-BE49-F238E27FC236}">
                <a16:creationId xmlns:a16="http://schemas.microsoft.com/office/drawing/2014/main" id="{1DAE019F-3411-8BBC-297E-E99BCDECA9FA}"/>
              </a:ext>
            </a:extLst>
          </p:cNvPr>
          <p:cNvSpPr>
            <a:spLocks noGrp="1"/>
          </p:cNvSpPr>
          <p:nvPr>
            <p:ph idx="1"/>
          </p:nvPr>
        </p:nvSpPr>
        <p:spPr/>
        <p:txBody>
          <a:bodyPr/>
          <a:lstStyle/>
          <a:p>
            <a:pPr fontAlgn="base"/>
            <a:r>
              <a:rPr lang="en-US" dirty="0"/>
              <a:t>IoT devices are highly vulnerable to cyber threats</a:t>
            </a:r>
          </a:p>
          <a:p>
            <a:pPr fontAlgn="base"/>
            <a:r>
              <a:rPr lang="en-US" dirty="0"/>
              <a:t>Machine learning provides intelligent threat detection</a:t>
            </a:r>
          </a:p>
          <a:p>
            <a:pPr fontAlgn="base"/>
            <a:r>
              <a:rPr lang="en-US" dirty="0"/>
              <a:t>Risk assessment models can improve IoT security</a:t>
            </a:r>
          </a:p>
          <a:p>
            <a:pPr fontAlgn="base"/>
            <a:r>
              <a:rPr lang="en-US" dirty="0"/>
              <a:t>Continuous research is needed to address evolving cyber threats</a:t>
            </a:r>
          </a:p>
          <a:p>
            <a:endParaRPr lang="en-IN" dirty="0"/>
          </a:p>
        </p:txBody>
      </p:sp>
    </p:spTree>
    <p:extLst>
      <p:ext uri="{BB962C8B-B14F-4D97-AF65-F5344CB8AC3E}">
        <p14:creationId xmlns:p14="http://schemas.microsoft.com/office/powerpoint/2010/main" val="1326721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74525-0950-33CD-753A-1CB6BE3FC9DB}"/>
              </a:ext>
            </a:extLst>
          </p:cNvPr>
          <p:cNvSpPr>
            <a:spLocks noGrp="1"/>
          </p:cNvSpPr>
          <p:nvPr>
            <p:ph type="title"/>
          </p:nvPr>
        </p:nvSpPr>
        <p:spPr/>
        <p:txBody>
          <a:bodyPr/>
          <a:lstStyle/>
          <a:p>
            <a:r>
              <a:rPr lang="en-US" dirty="0"/>
              <a:t>Reference</a:t>
            </a:r>
            <a:endParaRPr lang="en-IN" dirty="0"/>
          </a:p>
        </p:txBody>
      </p:sp>
      <p:sp>
        <p:nvSpPr>
          <p:cNvPr id="3" name="Content Placeholder 2">
            <a:extLst>
              <a:ext uri="{FF2B5EF4-FFF2-40B4-BE49-F238E27FC236}">
                <a16:creationId xmlns:a16="http://schemas.microsoft.com/office/drawing/2014/main" id="{29061A4C-72D6-174C-05AF-74357D8049BA}"/>
              </a:ext>
            </a:extLst>
          </p:cNvPr>
          <p:cNvSpPr>
            <a:spLocks noGrp="1"/>
          </p:cNvSpPr>
          <p:nvPr>
            <p:ph idx="1"/>
          </p:nvPr>
        </p:nvSpPr>
        <p:spPr/>
        <p:txBody>
          <a:bodyPr>
            <a:normAutofit fontScale="32500" lnSpcReduction="20000"/>
          </a:bodyPr>
          <a:lstStyle/>
          <a:p>
            <a:r>
              <a:rPr lang="en-IN" dirty="0"/>
              <a:t>Simanjuntak, T., 2024. Emerging Cybersecurity Threats in the Era of AI and IoT: A Risk Assessment Framework Using Machine Learning for Proactive Threat Mitigation. </a:t>
            </a:r>
            <a:r>
              <a:rPr lang="en-IN" i="1" dirty="0"/>
              <a:t>International Journal of Information System and Innovative Technology</a:t>
            </a:r>
            <a:r>
              <a:rPr lang="en-IN" dirty="0"/>
              <a:t>, </a:t>
            </a:r>
            <a:r>
              <a:rPr lang="en-IN" i="1" dirty="0"/>
              <a:t>3</a:t>
            </a:r>
            <a:r>
              <a:rPr lang="en-IN" dirty="0"/>
              <a:t>(1), pp.15-23.</a:t>
            </a:r>
          </a:p>
          <a:p>
            <a:r>
              <a:rPr lang="en-IN" dirty="0" err="1"/>
              <a:t>Alomiri</a:t>
            </a:r>
            <a:r>
              <a:rPr lang="en-IN" dirty="0"/>
              <a:t>, A., Mishra, S. and AlShehri, M., 2024. Machine learning-based security mechanism to detect and prevent cyber-attack in IoT networks. </a:t>
            </a:r>
            <a:r>
              <a:rPr lang="en-IN" i="1" dirty="0"/>
              <a:t>International Journal of Computing and Digital Systems</a:t>
            </a:r>
            <a:r>
              <a:rPr lang="en-IN" dirty="0"/>
              <a:t>, </a:t>
            </a:r>
            <a:r>
              <a:rPr lang="en-IN" i="1" dirty="0"/>
              <a:t>16</a:t>
            </a:r>
            <a:r>
              <a:rPr lang="en-IN" dirty="0"/>
              <a:t>(1), pp.645-659.</a:t>
            </a:r>
          </a:p>
          <a:p>
            <a:r>
              <a:rPr lang="en-IN" dirty="0"/>
              <a:t>Abbas, G., Ali, M., Ahmed, M. and Khan, A., 2025. Cira-cyber intelligent risk assessment methodology for industrial internet of things based on machine learning. </a:t>
            </a:r>
            <a:r>
              <a:rPr lang="en-IN" i="1" dirty="0"/>
              <a:t>IEEE Access</a:t>
            </a:r>
            <a:r>
              <a:rPr lang="en-IN" dirty="0"/>
              <a:t>.</a:t>
            </a:r>
          </a:p>
          <a:p>
            <a:r>
              <a:rPr lang="en-IN" dirty="0"/>
              <a:t>Jamshidi, S., Nafi, K.W., </a:t>
            </a:r>
            <a:r>
              <a:rPr lang="en-IN" dirty="0" err="1"/>
              <a:t>Nikanjam</a:t>
            </a:r>
            <a:r>
              <a:rPr lang="en-IN" dirty="0"/>
              <a:t>, A. and </a:t>
            </a:r>
            <a:r>
              <a:rPr lang="en-IN" dirty="0" err="1"/>
              <a:t>Khomh</a:t>
            </a:r>
            <a:r>
              <a:rPr lang="en-IN" dirty="0"/>
              <a:t>, F., 2025. Evaluating machine learning-driven intrusion detection systems in IoT: Performance and energy consumption. </a:t>
            </a:r>
            <a:r>
              <a:rPr lang="en-IN" i="1" dirty="0"/>
              <a:t>Computers &amp; Industrial Engineering</a:t>
            </a:r>
            <a:r>
              <a:rPr lang="en-IN" dirty="0"/>
              <a:t>, </a:t>
            </a:r>
            <a:r>
              <a:rPr lang="en-IN" i="1" dirty="0"/>
              <a:t>204</a:t>
            </a:r>
            <a:r>
              <a:rPr lang="en-IN" dirty="0"/>
              <a:t>, p.111103.</a:t>
            </a:r>
          </a:p>
          <a:p>
            <a:r>
              <a:rPr lang="en-IN" dirty="0"/>
              <a:t>Alshammari, F.H., 2023. Design of capability maturity model integration with cybersecurity risk severity complex prediction using </a:t>
            </a:r>
            <a:r>
              <a:rPr lang="en-IN" dirty="0" err="1"/>
              <a:t>bayesian</a:t>
            </a:r>
            <a:r>
              <a:rPr lang="en-IN" dirty="0"/>
              <a:t>-based machine learning models. </a:t>
            </a:r>
            <a:r>
              <a:rPr lang="en-IN" i="1" dirty="0"/>
              <a:t>Service Oriented Computing and Applications</a:t>
            </a:r>
            <a:r>
              <a:rPr lang="en-IN" dirty="0"/>
              <a:t>, </a:t>
            </a:r>
            <a:r>
              <a:rPr lang="en-IN" i="1" dirty="0"/>
              <a:t>17</a:t>
            </a:r>
            <a:r>
              <a:rPr lang="en-IN" dirty="0"/>
              <a:t>(1), pp.59-72.</a:t>
            </a:r>
          </a:p>
          <a:p>
            <a:r>
              <a:rPr lang="en-IN" dirty="0" err="1"/>
              <a:t>Alattas</a:t>
            </a:r>
            <a:r>
              <a:rPr lang="en-IN" dirty="0"/>
              <a:t>, K.A. and Mardani, A., 2022. A novel extended Internet of things (IoT) Cybersecurity protection based on adaptive deep learning prediction for industrial manufacturing applications. </a:t>
            </a:r>
            <a:r>
              <a:rPr lang="en-IN" i="1" dirty="0"/>
              <a:t>Environment, Development and Sustainability</a:t>
            </a:r>
            <a:r>
              <a:rPr lang="en-IN" dirty="0"/>
              <a:t>, </a:t>
            </a:r>
            <a:r>
              <a:rPr lang="en-IN" i="1" dirty="0"/>
              <a:t>24</a:t>
            </a:r>
            <a:r>
              <a:rPr lang="en-IN" dirty="0"/>
              <a:t>(7), pp.9464-9480.</a:t>
            </a:r>
          </a:p>
          <a:p>
            <a:r>
              <a:rPr lang="en-IN" dirty="0"/>
              <a:t>Al-</a:t>
            </a:r>
            <a:r>
              <a:rPr lang="en-IN" dirty="0" err="1"/>
              <a:t>Quayed</a:t>
            </a:r>
            <a:r>
              <a:rPr lang="en-IN" dirty="0"/>
              <a:t>, F., Ahmad, Z. and Humayun, M., 2024. A situation based predictive approach for cybersecurity intrusion detection and prevention using machine learning and deep learning algorithms in wireless sensor networks of industry 4.0. </a:t>
            </a:r>
            <a:r>
              <a:rPr lang="en-IN" i="1" dirty="0" err="1"/>
              <a:t>Ieee</a:t>
            </a:r>
            <a:r>
              <a:rPr lang="en-IN" i="1" dirty="0"/>
              <a:t> Access</a:t>
            </a:r>
            <a:r>
              <a:rPr lang="en-IN" dirty="0"/>
              <a:t>, </a:t>
            </a:r>
            <a:r>
              <a:rPr lang="en-IN" i="1" dirty="0"/>
              <a:t>12</a:t>
            </a:r>
            <a:r>
              <a:rPr lang="en-IN" dirty="0"/>
              <a:t>, pp.34800-34819.</a:t>
            </a:r>
          </a:p>
          <a:p>
            <a:r>
              <a:rPr lang="en-IN" dirty="0" err="1"/>
              <a:t>Alfahaid</a:t>
            </a:r>
            <a:r>
              <a:rPr lang="en-IN" dirty="0"/>
              <a:t>, A., </a:t>
            </a:r>
            <a:r>
              <a:rPr lang="en-IN" dirty="0" err="1"/>
              <a:t>Alalwany</a:t>
            </a:r>
            <a:r>
              <a:rPr lang="en-IN" dirty="0"/>
              <a:t>, E., </a:t>
            </a:r>
            <a:r>
              <a:rPr lang="en-IN" dirty="0" err="1"/>
              <a:t>Almars</a:t>
            </a:r>
            <a:r>
              <a:rPr lang="en-IN" dirty="0"/>
              <a:t>, A.M., Alharbi, F., </a:t>
            </a:r>
            <a:r>
              <a:rPr lang="en-IN" dirty="0" err="1"/>
              <a:t>Atlam</a:t>
            </a:r>
            <a:r>
              <a:rPr lang="en-IN" dirty="0"/>
              <a:t>, E. and Mahgoub, I., 2025. Machine learning-based security solutions for </a:t>
            </a:r>
            <a:r>
              <a:rPr lang="en-IN" dirty="0" err="1"/>
              <a:t>iot</a:t>
            </a:r>
            <a:r>
              <a:rPr lang="en-IN" dirty="0"/>
              <a:t> networks: A comprehensive survey. </a:t>
            </a:r>
            <a:r>
              <a:rPr lang="en-IN" i="1" dirty="0"/>
              <a:t>Sensors</a:t>
            </a:r>
            <a:r>
              <a:rPr lang="en-IN" dirty="0"/>
              <a:t>, </a:t>
            </a:r>
            <a:r>
              <a:rPr lang="en-IN" i="1" dirty="0"/>
              <a:t>25</a:t>
            </a:r>
            <a:r>
              <a:rPr lang="en-IN" dirty="0"/>
              <a:t>(11), p.3341.</a:t>
            </a:r>
          </a:p>
          <a:p>
            <a:r>
              <a:rPr lang="en-IN" dirty="0"/>
              <a:t>Khan, Z.F., Alshahrani, S.M., Alghamdi, A.A., </a:t>
            </a:r>
            <a:r>
              <a:rPr lang="en-IN" dirty="0" err="1"/>
              <a:t>Alangari</a:t>
            </a:r>
            <a:r>
              <a:rPr lang="en-IN" dirty="0"/>
              <a:t>, S., </a:t>
            </a:r>
            <a:r>
              <a:rPr lang="en-IN" dirty="0" err="1"/>
              <a:t>Altamami</a:t>
            </a:r>
            <a:r>
              <a:rPr lang="en-IN" dirty="0"/>
              <a:t>, N.I., Alissa, K.A., </a:t>
            </a:r>
            <a:r>
              <a:rPr lang="en-IN" dirty="0" err="1"/>
              <a:t>Alazwari</a:t>
            </a:r>
            <a:r>
              <a:rPr lang="en-IN" dirty="0"/>
              <a:t>, S., Al </a:t>
            </a:r>
            <a:r>
              <a:rPr lang="en-IN" dirty="0" err="1"/>
              <a:t>Duhayyim</a:t>
            </a:r>
            <a:r>
              <a:rPr lang="en-IN" dirty="0"/>
              <a:t>, M. and Al-</a:t>
            </a:r>
            <a:r>
              <a:rPr lang="en-IN" dirty="0" err="1"/>
              <a:t>Wesabi</a:t>
            </a:r>
            <a:r>
              <a:rPr lang="en-IN" dirty="0"/>
              <a:t>, F.N., 2023. Machine Learning Based Cybersecurity Threat Detection for Secure IoT Assisted Cloud Environment. </a:t>
            </a:r>
            <a:r>
              <a:rPr lang="en-IN" i="1" dirty="0" err="1"/>
              <a:t>Comput</a:t>
            </a:r>
            <a:r>
              <a:rPr lang="en-IN" i="1" dirty="0"/>
              <a:t>. Syst. Sci. Eng.</a:t>
            </a:r>
            <a:r>
              <a:rPr lang="en-IN" dirty="0"/>
              <a:t>, </a:t>
            </a:r>
            <a:r>
              <a:rPr lang="en-IN" i="1" dirty="0"/>
              <a:t>47</a:t>
            </a:r>
            <a:r>
              <a:rPr lang="en-IN" dirty="0"/>
              <a:t>(1), pp.855-871.</a:t>
            </a:r>
          </a:p>
          <a:p>
            <a:r>
              <a:rPr lang="en-IN" dirty="0"/>
              <a:t>Inuwa, M.M. and Das, R., 2024. A comparative analysis of various machine learning methods for anomaly detection in cyber attacks on IoT networks. </a:t>
            </a:r>
            <a:r>
              <a:rPr lang="en-IN" i="1" dirty="0"/>
              <a:t>Internet of Things</a:t>
            </a:r>
            <a:r>
              <a:rPr lang="en-IN" dirty="0"/>
              <a:t>, </a:t>
            </a:r>
            <a:r>
              <a:rPr lang="en-IN" i="1" dirty="0"/>
              <a:t>26</a:t>
            </a:r>
            <a:r>
              <a:rPr lang="en-IN" dirty="0"/>
              <a:t>, p.101162.</a:t>
            </a:r>
          </a:p>
          <a:p>
            <a:br>
              <a:rPr lang="en-IN" dirty="0"/>
            </a:br>
            <a:endParaRPr lang="en-IN" dirty="0"/>
          </a:p>
        </p:txBody>
      </p:sp>
    </p:spTree>
    <p:extLst>
      <p:ext uri="{BB962C8B-B14F-4D97-AF65-F5344CB8AC3E}">
        <p14:creationId xmlns:p14="http://schemas.microsoft.com/office/powerpoint/2010/main" val="2189628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ank you Images - Free Download on Freepik">
            <a:extLst>
              <a:ext uri="{FF2B5EF4-FFF2-40B4-BE49-F238E27FC236}">
                <a16:creationId xmlns:a16="http://schemas.microsoft.com/office/drawing/2014/main" id="{B42D91C0-D681-DF58-2540-67B9554F050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17298" y="1414463"/>
            <a:ext cx="4688464" cy="331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5327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TotalTime>
  <Words>2222</Words>
  <Application>Microsoft Office PowerPoint</Application>
  <PresentationFormat>Widescreen</PresentationFormat>
  <Paragraphs>167</Paragraphs>
  <Slides>15</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 MT</vt:lpstr>
      <vt:lpstr>Calibri</vt:lpstr>
      <vt:lpstr>Garamond</vt:lpstr>
      <vt:lpstr>Times New Roman</vt:lpstr>
      <vt:lpstr>Organic</vt:lpstr>
      <vt:lpstr>PowerPoint Presentation</vt:lpstr>
      <vt:lpstr>ASSESSING MACHINE LEARNING-BASED CYBERSECURITY RISKS MODEL OF IOT DEVICES</vt:lpstr>
      <vt:lpstr>Research Context and Background</vt:lpstr>
      <vt:lpstr>Current Developments in IoT Cybersecurity</vt:lpstr>
      <vt:lpstr>Research Problem</vt:lpstr>
      <vt:lpstr>Research Aim</vt:lpstr>
      <vt:lpstr>Research Objectives</vt:lpstr>
      <vt:lpstr>Research Methodology</vt:lpstr>
      <vt:lpstr>Data Collection and Evaluation</vt:lpstr>
      <vt:lpstr> Project Planning and Resource Management</vt:lpstr>
      <vt:lpstr>Potential Impact of the Research</vt:lpstr>
      <vt:lpstr>Limitations</vt:lpstr>
      <vt:lpstr>Conclusion</vt:lpstr>
      <vt:lpstr>Reference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Debarati Basu</dc:creator>
  <cp:lastModifiedBy>Yash Deepakkumar Grawal (2511041)</cp:lastModifiedBy>
  <cp:revision>6</cp:revision>
  <dcterms:created xsi:type="dcterms:W3CDTF">2026-03-06T08:12:26Z</dcterms:created>
  <dcterms:modified xsi:type="dcterms:W3CDTF">2026-04-20T12:40:47Z</dcterms:modified>
</cp:coreProperties>
</file>