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34"/>
  </p:notesMasterIdLst>
  <p:sldIdLst>
    <p:sldId id="256" r:id="rId16"/>
    <p:sldId id="257" r:id="rId17"/>
    <p:sldId id="265" r:id="rId18"/>
    <p:sldId id="258" r:id="rId19"/>
    <p:sldId id="259" r:id="rId20"/>
    <p:sldId id="260" r:id="rId21"/>
    <p:sldId id="261" r:id="rId22"/>
    <p:sldId id="264" r:id="rId23"/>
    <p:sldId id="273" r:id="rId24"/>
    <p:sldId id="272" r:id="rId25"/>
    <p:sldId id="267" r:id="rId26"/>
    <p:sldId id="268" r:id="rId27"/>
    <p:sldId id="266" r:id="rId28"/>
    <p:sldId id="271" r:id="rId29"/>
    <p:sldId id="270" r:id="rId30"/>
    <p:sldId id="269" r:id="rId31"/>
    <p:sldId id="262" r:id="rId32"/>
    <p:sldId id="263" r:id="rId3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BBAAC8-05D5-4EED-85AD-B240D0C45537}" v="34" dt="2023-03-16T11:08:45.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32"/>
    <p:restoredTop sz="83455" autoAdjust="0"/>
  </p:normalViewPr>
  <p:slideViewPr>
    <p:cSldViewPr snapToGrid="0" snapToObjects="1">
      <p:cViewPr varScale="1">
        <p:scale>
          <a:sx n="78" d="100"/>
          <a:sy n="78" d="100"/>
        </p:scale>
        <p:origin x="894" y="42"/>
      </p:cViewPr>
      <p:guideLst/>
    </p:cSldViewPr>
  </p:slideViewPr>
  <p:outlineViewPr>
    <p:cViewPr>
      <p:scale>
        <a:sx n="33" d="100"/>
        <a:sy n="33" d="100"/>
      </p:scale>
      <p:origin x="0" y="0"/>
    </p:cViewPr>
  </p:outlineViewPr>
  <p:notesTextViewPr>
    <p:cViewPr>
      <p:scale>
        <a:sx n="1" d="1"/>
        <a:sy n="1" d="1"/>
      </p:scale>
      <p:origin x="0" y="-405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microsoft.com/office/2016/11/relationships/changesInfo" Target="changesInfos/changesInfo1.xml"/><Relationship Id="rId21" Type="http://schemas.openxmlformats.org/officeDocument/2006/relationships/slide" Target="slides/slide6.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29"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F2BBAAC8-05D5-4EED-85AD-B240D0C45537}"/>
    <pc:docChg chg="undo custSel addSld modSld sldOrd modNotesMaster">
      <pc:chgData name="Meryl Bowen" userId="0e33c516-b54b-4571-b07e-cdbdabee1070" providerId="ADAL" clId="{F2BBAAC8-05D5-4EED-85AD-B240D0C45537}" dt="2023-03-16T11:50:50.123" v="8185" actId="20577"/>
      <pc:docMkLst>
        <pc:docMk/>
      </pc:docMkLst>
      <pc:sldChg chg="addSp modSp mod">
        <pc:chgData name="Meryl Bowen" userId="0e33c516-b54b-4571-b07e-cdbdabee1070" providerId="ADAL" clId="{F2BBAAC8-05D5-4EED-85AD-B240D0C45537}" dt="2023-03-09T13:03:12.442" v="4780" actId="20577"/>
        <pc:sldMkLst>
          <pc:docMk/>
          <pc:sldMk cId="1659091747" sldId="257"/>
        </pc:sldMkLst>
        <pc:spChg chg="add mod">
          <ac:chgData name="Meryl Bowen" userId="0e33c516-b54b-4571-b07e-cdbdabee1070" providerId="ADAL" clId="{F2BBAAC8-05D5-4EED-85AD-B240D0C45537}" dt="2023-03-09T13:03:12.442" v="4780" actId="20577"/>
          <ac:spMkLst>
            <pc:docMk/>
            <pc:sldMk cId="1659091747" sldId="257"/>
            <ac:spMk id="4" creationId="{0C9E18A6-1507-1313-7F21-6C7374BF9081}"/>
          </ac:spMkLst>
        </pc:spChg>
      </pc:sldChg>
      <pc:sldChg chg="modSp mod">
        <pc:chgData name="Meryl Bowen" userId="0e33c516-b54b-4571-b07e-cdbdabee1070" providerId="ADAL" clId="{F2BBAAC8-05D5-4EED-85AD-B240D0C45537}" dt="2023-03-09T13:03:43.593" v="4784" actId="113"/>
        <pc:sldMkLst>
          <pc:docMk/>
          <pc:sldMk cId="2087752544" sldId="258"/>
        </pc:sldMkLst>
        <pc:spChg chg="mod">
          <ac:chgData name="Meryl Bowen" userId="0e33c516-b54b-4571-b07e-cdbdabee1070" providerId="ADAL" clId="{F2BBAAC8-05D5-4EED-85AD-B240D0C45537}" dt="2023-03-09T13:03:38.037" v="4783" actId="113"/>
          <ac:spMkLst>
            <pc:docMk/>
            <pc:sldMk cId="2087752544" sldId="258"/>
            <ac:spMk id="2" creationId="{F5085E39-EE24-1086-3D9D-7A85DFBBEE8F}"/>
          </ac:spMkLst>
        </pc:spChg>
        <pc:spChg chg="mod">
          <ac:chgData name="Meryl Bowen" userId="0e33c516-b54b-4571-b07e-cdbdabee1070" providerId="ADAL" clId="{F2BBAAC8-05D5-4EED-85AD-B240D0C45537}" dt="2023-03-09T13:03:43.593" v="4784" actId="113"/>
          <ac:spMkLst>
            <pc:docMk/>
            <pc:sldMk cId="2087752544" sldId="258"/>
            <ac:spMk id="3" creationId="{31247EEB-9EC4-EE06-6820-23D9F45805AF}"/>
          </ac:spMkLst>
        </pc:spChg>
      </pc:sldChg>
      <pc:sldChg chg="modSp mod modNotesTx">
        <pc:chgData name="Meryl Bowen" userId="0e33c516-b54b-4571-b07e-cdbdabee1070" providerId="ADAL" clId="{F2BBAAC8-05D5-4EED-85AD-B240D0C45537}" dt="2023-03-09T13:04:22.253" v="4786" actId="20577"/>
        <pc:sldMkLst>
          <pc:docMk/>
          <pc:sldMk cId="2428060819" sldId="259"/>
        </pc:sldMkLst>
        <pc:spChg chg="mod">
          <ac:chgData name="Meryl Bowen" userId="0e33c516-b54b-4571-b07e-cdbdabee1070" providerId="ADAL" clId="{F2BBAAC8-05D5-4EED-85AD-B240D0C45537}" dt="2023-03-09T13:04:10.789" v="4785" actId="20577"/>
          <ac:spMkLst>
            <pc:docMk/>
            <pc:sldMk cId="2428060819" sldId="259"/>
            <ac:spMk id="2" creationId="{8494B5FA-9D00-58D1-51DE-EB18CA934D6A}"/>
          </ac:spMkLst>
        </pc:spChg>
      </pc:sldChg>
      <pc:sldChg chg="modSp mod modNotesTx">
        <pc:chgData name="Meryl Bowen" userId="0e33c516-b54b-4571-b07e-cdbdabee1070" providerId="ADAL" clId="{F2BBAAC8-05D5-4EED-85AD-B240D0C45537}" dt="2023-03-09T13:05:22.074" v="4794" actId="20577"/>
        <pc:sldMkLst>
          <pc:docMk/>
          <pc:sldMk cId="1997770747" sldId="260"/>
        </pc:sldMkLst>
        <pc:spChg chg="mod">
          <ac:chgData name="Meryl Bowen" userId="0e33c516-b54b-4571-b07e-cdbdabee1070" providerId="ADAL" clId="{F2BBAAC8-05D5-4EED-85AD-B240D0C45537}" dt="2023-03-09T13:05:08.320" v="4792" actId="113"/>
          <ac:spMkLst>
            <pc:docMk/>
            <pc:sldMk cId="1997770747" sldId="260"/>
            <ac:spMk id="2" creationId="{AF1901A3-1A96-998B-5179-BEEAA39CEB07}"/>
          </ac:spMkLst>
        </pc:spChg>
        <pc:spChg chg="mod">
          <ac:chgData name="Meryl Bowen" userId="0e33c516-b54b-4571-b07e-cdbdabee1070" providerId="ADAL" clId="{F2BBAAC8-05D5-4EED-85AD-B240D0C45537}" dt="2023-03-09T13:04:54.305" v="4789" actId="1076"/>
          <ac:spMkLst>
            <pc:docMk/>
            <pc:sldMk cId="1997770747" sldId="260"/>
            <ac:spMk id="3" creationId="{94741753-EEC7-B589-691E-4039271CC548}"/>
          </ac:spMkLst>
        </pc:spChg>
      </pc:sldChg>
      <pc:sldChg chg="modSp mod modNotesTx">
        <pc:chgData name="Meryl Bowen" userId="0e33c516-b54b-4571-b07e-cdbdabee1070" providerId="ADAL" clId="{F2BBAAC8-05D5-4EED-85AD-B240D0C45537}" dt="2023-03-09T13:05:43.425" v="4798" actId="255"/>
        <pc:sldMkLst>
          <pc:docMk/>
          <pc:sldMk cId="1417572110" sldId="261"/>
        </pc:sldMkLst>
        <pc:spChg chg="mod">
          <ac:chgData name="Meryl Bowen" userId="0e33c516-b54b-4571-b07e-cdbdabee1070" providerId="ADAL" clId="{F2BBAAC8-05D5-4EED-85AD-B240D0C45537}" dt="2023-03-09T13:05:43.425" v="4798" actId="255"/>
          <ac:spMkLst>
            <pc:docMk/>
            <pc:sldMk cId="1417572110" sldId="261"/>
            <ac:spMk id="2" creationId="{B5A514C7-F377-9432-9477-C70BBB7687F7}"/>
          </ac:spMkLst>
        </pc:spChg>
        <pc:spChg chg="mod">
          <ac:chgData name="Meryl Bowen" userId="0e33c516-b54b-4571-b07e-cdbdabee1070" providerId="ADAL" clId="{F2BBAAC8-05D5-4EED-85AD-B240D0C45537}" dt="2023-03-09T13:05:37.299" v="4797" actId="255"/>
          <ac:spMkLst>
            <pc:docMk/>
            <pc:sldMk cId="1417572110" sldId="261"/>
            <ac:spMk id="3" creationId="{1EAAF657-EDE8-26E6-0736-995E322B9644}"/>
          </ac:spMkLst>
        </pc:spChg>
      </pc:sldChg>
      <pc:sldChg chg="addSp delSp modSp mod">
        <pc:chgData name="Meryl Bowen" userId="0e33c516-b54b-4571-b07e-cdbdabee1070" providerId="ADAL" clId="{F2BBAAC8-05D5-4EED-85AD-B240D0C45537}" dt="2023-03-09T13:10:52.560" v="4948" actId="20577"/>
        <pc:sldMkLst>
          <pc:docMk/>
          <pc:sldMk cId="2833786641" sldId="263"/>
        </pc:sldMkLst>
        <pc:spChg chg="mod">
          <ac:chgData name="Meryl Bowen" userId="0e33c516-b54b-4571-b07e-cdbdabee1070" providerId="ADAL" clId="{F2BBAAC8-05D5-4EED-85AD-B240D0C45537}" dt="2023-03-09T13:10:52.560" v="4948" actId="20577"/>
          <ac:spMkLst>
            <pc:docMk/>
            <pc:sldMk cId="2833786641" sldId="263"/>
            <ac:spMk id="3" creationId="{34E7815A-4611-B7B2-1798-CDFF7889FF12}"/>
          </ac:spMkLst>
        </pc:spChg>
        <pc:spChg chg="mod">
          <ac:chgData name="Meryl Bowen" userId="0e33c516-b54b-4571-b07e-cdbdabee1070" providerId="ADAL" clId="{F2BBAAC8-05D5-4EED-85AD-B240D0C45537}" dt="2023-03-09T13:10:47.979" v="4946" actId="20577"/>
          <ac:spMkLst>
            <pc:docMk/>
            <pc:sldMk cId="2833786641" sldId="263"/>
            <ac:spMk id="4" creationId="{A9E2552E-B6FF-B574-CC00-05E40C0CF69B}"/>
          </ac:spMkLst>
        </pc:spChg>
        <pc:spChg chg="add del mod">
          <ac:chgData name="Meryl Bowen" userId="0e33c516-b54b-4571-b07e-cdbdabee1070" providerId="ADAL" clId="{F2BBAAC8-05D5-4EED-85AD-B240D0C45537}" dt="2023-02-27T11:20:16.313" v="34" actId="478"/>
          <ac:spMkLst>
            <pc:docMk/>
            <pc:sldMk cId="2833786641" sldId="263"/>
            <ac:spMk id="5" creationId="{CF17DEAA-28AB-D15B-E6D5-012E46FB320B}"/>
          </ac:spMkLst>
        </pc:spChg>
        <pc:spChg chg="add mod">
          <ac:chgData name="Meryl Bowen" userId="0e33c516-b54b-4571-b07e-cdbdabee1070" providerId="ADAL" clId="{F2BBAAC8-05D5-4EED-85AD-B240D0C45537}" dt="2023-03-08T19:50:49.092" v="4685" actId="2711"/>
          <ac:spMkLst>
            <pc:docMk/>
            <pc:sldMk cId="2833786641" sldId="263"/>
            <ac:spMk id="7" creationId="{D3EEF633-CDC7-6138-B062-00BE16F5EDA2}"/>
          </ac:spMkLst>
        </pc:spChg>
      </pc:sldChg>
      <pc:sldChg chg="addSp delSp modSp new mod modNotesTx">
        <pc:chgData name="Meryl Bowen" userId="0e33c516-b54b-4571-b07e-cdbdabee1070" providerId="ADAL" clId="{F2BBAAC8-05D5-4EED-85AD-B240D0C45537}" dt="2023-03-16T11:50:50.123" v="8185" actId="20577"/>
        <pc:sldMkLst>
          <pc:docMk/>
          <pc:sldMk cId="2121834088" sldId="264"/>
        </pc:sldMkLst>
        <pc:spChg chg="add mod">
          <ac:chgData name="Meryl Bowen" userId="0e33c516-b54b-4571-b07e-cdbdabee1070" providerId="ADAL" clId="{F2BBAAC8-05D5-4EED-85AD-B240D0C45537}" dt="2023-02-28T09:20:46.189" v="841" actId="14100"/>
          <ac:spMkLst>
            <pc:docMk/>
            <pc:sldMk cId="2121834088" sldId="264"/>
            <ac:spMk id="2" creationId="{066C3340-195C-712E-F1EC-3D9BF64F2104}"/>
          </ac:spMkLst>
        </pc:spChg>
        <pc:spChg chg="add mod">
          <ac:chgData name="Meryl Bowen" userId="0e33c516-b54b-4571-b07e-cdbdabee1070" providerId="ADAL" clId="{F2BBAAC8-05D5-4EED-85AD-B240D0C45537}" dt="2023-02-28T09:21:44.505" v="953" actId="1076"/>
          <ac:spMkLst>
            <pc:docMk/>
            <pc:sldMk cId="2121834088" sldId="264"/>
            <ac:spMk id="3" creationId="{D450ECFA-0BEE-49B8-B742-3A3E22D90557}"/>
          </ac:spMkLst>
        </pc:spChg>
        <pc:spChg chg="add del mod">
          <ac:chgData name="Meryl Bowen" userId="0e33c516-b54b-4571-b07e-cdbdabee1070" providerId="ADAL" clId="{F2BBAAC8-05D5-4EED-85AD-B240D0C45537}" dt="2023-02-28T09:21:14.630" v="892"/>
          <ac:spMkLst>
            <pc:docMk/>
            <pc:sldMk cId="2121834088" sldId="264"/>
            <ac:spMk id="4" creationId="{0E4210F3-C4C7-7F1C-149C-49C331023EFB}"/>
          </ac:spMkLst>
        </pc:spChg>
        <pc:spChg chg="add mod">
          <ac:chgData name="Meryl Bowen" userId="0e33c516-b54b-4571-b07e-cdbdabee1070" providerId="ADAL" clId="{F2BBAAC8-05D5-4EED-85AD-B240D0C45537}" dt="2023-02-28T09:21:49.218" v="954" actId="1076"/>
          <ac:spMkLst>
            <pc:docMk/>
            <pc:sldMk cId="2121834088" sldId="264"/>
            <ac:spMk id="5" creationId="{6A6EE9CC-6495-7DC9-4937-4C7B2DEC19BB}"/>
          </ac:spMkLst>
        </pc:spChg>
        <pc:spChg chg="add mod">
          <ac:chgData name="Meryl Bowen" userId="0e33c516-b54b-4571-b07e-cdbdabee1070" providerId="ADAL" clId="{F2BBAAC8-05D5-4EED-85AD-B240D0C45537}" dt="2023-02-28T09:21:39.223" v="952" actId="20577"/>
          <ac:spMkLst>
            <pc:docMk/>
            <pc:sldMk cId="2121834088" sldId="264"/>
            <ac:spMk id="6" creationId="{75AE85B1-81A6-8B30-B16D-64FA3F8CC724}"/>
          </ac:spMkLst>
        </pc:spChg>
      </pc:sldChg>
      <pc:sldChg chg="addSp modSp new mod">
        <pc:chgData name="Meryl Bowen" userId="0e33c516-b54b-4571-b07e-cdbdabee1070" providerId="ADAL" clId="{F2BBAAC8-05D5-4EED-85AD-B240D0C45537}" dt="2023-03-09T13:03:27.007" v="4782" actId="1076"/>
        <pc:sldMkLst>
          <pc:docMk/>
          <pc:sldMk cId="2657273875" sldId="265"/>
        </pc:sldMkLst>
        <pc:spChg chg="add mod">
          <ac:chgData name="Meryl Bowen" userId="0e33c516-b54b-4571-b07e-cdbdabee1070" providerId="ADAL" clId="{F2BBAAC8-05D5-4EED-85AD-B240D0C45537}" dt="2023-03-09T13:03:22.342" v="4781" actId="1076"/>
          <ac:spMkLst>
            <pc:docMk/>
            <pc:sldMk cId="2657273875" sldId="265"/>
            <ac:spMk id="3" creationId="{85E38811-EA76-2058-685E-965902112391}"/>
          </ac:spMkLst>
        </pc:spChg>
        <pc:spChg chg="add mod">
          <ac:chgData name="Meryl Bowen" userId="0e33c516-b54b-4571-b07e-cdbdabee1070" providerId="ADAL" clId="{F2BBAAC8-05D5-4EED-85AD-B240D0C45537}" dt="2023-03-09T13:03:27.007" v="4782" actId="1076"/>
          <ac:spMkLst>
            <pc:docMk/>
            <pc:sldMk cId="2657273875" sldId="265"/>
            <ac:spMk id="5" creationId="{3A4C3509-01BA-9976-D5F5-88E31EE477A3}"/>
          </ac:spMkLst>
        </pc:spChg>
      </pc:sldChg>
      <pc:sldChg chg="addSp modSp new mod ord">
        <pc:chgData name="Meryl Bowen" userId="0e33c516-b54b-4571-b07e-cdbdabee1070" providerId="ADAL" clId="{F2BBAAC8-05D5-4EED-85AD-B240D0C45537}" dt="2023-02-27T12:41:24.849" v="303"/>
        <pc:sldMkLst>
          <pc:docMk/>
          <pc:sldMk cId="3542401234" sldId="266"/>
        </pc:sldMkLst>
        <pc:spChg chg="add mod">
          <ac:chgData name="Meryl Bowen" userId="0e33c516-b54b-4571-b07e-cdbdabee1070" providerId="ADAL" clId="{F2BBAAC8-05D5-4EED-85AD-B240D0C45537}" dt="2023-02-27T11:45:58.779" v="105" actId="1076"/>
          <ac:spMkLst>
            <pc:docMk/>
            <pc:sldMk cId="3542401234" sldId="266"/>
            <ac:spMk id="3" creationId="{6E782660-BEFF-F5AA-4402-D46BE3CBB504}"/>
          </ac:spMkLst>
        </pc:spChg>
        <pc:spChg chg="add mod">
          <ac:chgData name="Meryl Bowen" userId="0e33c516-b54b-4571-b07e-cdbdabee1070" providerId="ADAL" clId="{F2BBAAC8-05D5-4EED-85AD-B240D0C45537}" dt="2023-02-27T11:45:18.969" v="54" actId="1076"/>
          <ac:spMkLst>
            <pc:docMk/>
            <pc:sldMk cId="3542401234" sldId="266"/>
            <ac:spMk id="5" creationId="{46A68BCB-2F98-DEC3-9B74-DC5E2A3CF357}"/>
          </ac:spMkLst>
        </pc:spChg>
        <pc:spChg chg="add mod">
          <ac:chgData name="Meryl Bowen" userId="0e33c516-b54b-4571-b07e-cdbdabee1070" providerId="ADAL" clId="{F2BBAAC8-05D5-4EED-85AD-B240D0C45537}" dt="2023-02-27T11:47:23.274" v="115" actId="20577"/>
          <ac:spMkLst>
            <pc:docMk/>
            <pc:sldMk cId="3542401234" sldId="266"/>
            <ac:spMk id="7" creationId="{B18F42B3-405F-00B6-0A55-D738432B105F}"/>
          </ac:spMkLst>
        </pc:spChg>
        <pc:spChg chg="add mod">
          <ac:chgData name="Meryl Bowen" userId="0e33c516-b54b-4571-b07e-cdbdabee1070" providerId="ADAL" clId="{F2BBAAC8-05D5-4EED-85AD-B240D0C45537}" dt="2023-02-27T11:47:29.997" v="116" actId="1076"/>
          <ac:spMkLst>
            <pc:docMk/>
            <pc:sldMk cId="3542401234" sldId="266"/>
            <ac:spMk id="9" creationId="{47C76173-ED13-25CE-5C35-982095FD3158}"/>
          </ac:spMkLst>
        </pc:spChg>
        <pc:spChg chg="add mod">
          <ac:chgData name="Meryl Bowen" userId="0e33c516-b54b-4571-b07e-cdbdabee1070" providerId="ADAL" clId="{F2BBAAC8-05D5-4EED-85AD-B240D0C45537}" dt="2023-02-27T11:46:40.960" v="111" actId="1076"/>
          <ac:spMkLst>
            <pc:docMk/>
            <pc:sldMk cId="3542401234" sldId="266"/>
            <ac:spMk id="11" creationId="{0AA81589-BCA1-42B2-2259-E9B53400D482}"/>
          </ac:spMkLst>
        </pc:spChg>
        <pc:spChg chg="add mod">
          <ac:chgData name="Meryl Bowen" userId="0e33c516-b54b-4571-b07e-cdbdabee1070" providerId="ADAL" clId="{F2BBAAC8-05D5-4EED-85AD-B240D0C45537}" dt="2023-02-27T11:46:34.566" v="110" actId="1076"/>
          <ac:spMkLst>
            <pc:docMk/>
            <pc:sldMk cId="3542401234" sldId="266"/>
            <ac:spMk id="13" creationId="{429E8035-6F06-1FC6-47EA-A6BED10C999C}"/>
          </ac:spMkLst>
        </pc:spChg>
        <pc:spChg chg="add mod">
          <ac:chgData name="Meryl Bowen" userId="0e33c516-b54b-4571-b07e-cdbdabee1070" providerId="ADAL" clId="{F2BBAAC8-05D5-4EED-85AD-B240D0C45537}" dt="2023-02-27T11:45:31.069" v="76" actId="20577"/>
          <ac:spMkLst>
            <pc:docMk/>
            <pc:sldMk cId="3542401234" sldId="266"/>
            <ac:spMk id="14" creationId="{9BE6D976-CC50-1FF2-C219-1976EF0340F4}"/>
          </ac:spMkLst>
        </pc:spChg>
        <pc:spChg chg="add mod">
          <ac:chgData name="Meryl Bowen" userId="0e33c516-b54b-4571-b07e-cdbdabee1070" providerId="ADAL" clId="{F2BBAAC8-05D5-4EED-85AD-B240D0C45537}" dt="2023-02-27T11:45:52.198" v="104" actId="20577"/>
          <ac:spMkLst>
            <pc:docMk/>
            <pc:sldMk cId="3542401234" sldId="266"/>
            <ac:spMk id="15" creationId="{E0C39C43-9B97-C90D-7E3B-AD05807AE385}"/>
          </ac:spMkLst>
        </pc:spChg>
      </pc:sldChg>
      <pc:sldChg chg="addSp modSp new mod modNotesTx">
        <pc:chgData name="Meryl Bowen" userId="0e33c516-b54b-4571-b07e-cdbdabee1070" providerId="ADAL" clId="{F2BBAAC8-05D5-4EED-85AD-B240D0C45537}" dt="2023-03-09T13:07:06.611" v="4862" actId="255"/>
        <pc:sldMkLst>
          <pc:docMk/>
          <pc:sldMk cId="370682168" sldId="267"/>
        </pc:sldMkLst>
        <pc:spChg chg="add mod">
          <ac:chgData name="Meryl Bowen" userId="0e33c516-b54b-4571-b07e-cdbdabee1070" providerId="ADAL" clId="{F2BBAAC8-05D5-4EED-85AD-B240D0C45537}" dt="2023-03-09T13:06:59.893" v="4861" actId="1076"/>
          <ac:spMkLst>
            <pc:docMk/>
            <pc:sldMk cId="370682168" sldId="267"/>
            <ac:spMk id="3" creationId="{02451D3D-1DB6-2CFC-BA15-B93508543DBA}"/>
          </ac:spMkLst>
        </pc:spChg>
        <pc:spChg chg="add mod">
          <ac:chgData name="Meryl Bowen" userId="0e33c516-b54b-4571-b07e-cdbdabee1070" providerId="ADAL" clId="{F2BBAAC8-05D5-4EED-85AD-B240D0C45537}" dt="2023-03-09T13:07:06.611" v="4862" actId="255"/>
          <ac:spMkLst>
            <pc:docMk/>
            <pc:sldMk cId="370682168" sldId="267"/>
            <ac:spMk id="5" creationId="{0B2A59CD-A780-D5F8-30F7-33A3D8E99B04}"/>
          </ac:spMkLst>
        </pc:spChg>
      </pc:sldChg>
      <pc:sldChg chg="addSp delSp modSp new mod">
        <pc:chgData name="Meryl Bowen" userId="0e33c516-b54b-4571-b07e-cdbdabee1070" providerId="ADAL" clId="{F2BBAAC8-05D5-4EED-85AD-B240D0C45537}" dt="2023-02-27T12:43:14.129" v="445" actId="1076"/>
        <pc:sldMkLst>
          <pc:docMk/>
          <pc:sldMk cId="3231365493" sldId="268"/>
        </pc:sldMkLst>
        <pc:spChg chg="add mod">
          <ac:chgData name="Meryl Bowen" userId="0e33c516-b54b-4571-b07e-cdbdabee1070" providerId="ADAL" clId="{F2BBAAC8-05D5-4EED-85AD-B240D0C45537}" dt="2023-02-27T12:43:14.129" v="445" actId="1076"/>
          <ac:spMkLst>
            <pc:docMk/>
            <pc:sldMk cId="3231365493" sldId="268"/>
            <ac:spMk id="3" creationId="{1845F00C-7BC7-714D-2F9B-CE5917D430A6}"/>
          </ac:spMkLst>
        </pc:spChg>
        <pc:spChg chg="add mod">
          <ac:chgData name="Meryl Bowen" userId="0e33c516-b54b-4571-b07e-cdbdabee1070" providerId="ADAL" clId="{F2BBAAC8-05D5-4EED-85AD-B240D0C45537}" dt="2023-02-27T11:56:00.321" v="153" actId="1076"/>
          <ac:spMkLst>
            <pc:docMk/>
            <pc:sldMk cId="3231365493" sldId="268"/>
            <ac:spMk id="7" creationId="{1715204F-9399-A947-F35D-B0D435755519}"/>
          </ac:spMkLst>
        </pc:spChg>
        <pc:picChg chg="add del mod ord modCrop">
          <ac:chgData name="Meryl Bowen" userId="0e33c516-b54b-4571-b07e-cdbdabee1070" providerId="ADAL" clId="{F2BBAAC8-05D5-4EED-85AD-B240D0C45537}" dt="2023-02-27T11:56:13.324" v="157" actId="29295"/>
          <ac:picMkLst>
            <pc:docMk/>
            <pc:sldMk cId="3231365493" sldId="268"/>
            <ac:picMk id="5" creationId="{149F6626-D801-C17B-AF48-3277D964C32D}"/>
          </ac:picMkLst>
        </pc:picChg>
        <pc:picChg chg="add mod modCrop">
          <ac:chgData name="Meryl Bowen" userId="0e33c516-b54b-4571-b07e-cdbdabee1070" providerId="ADAL" clId="{F2BBAAC8-05D5-4EED-85AD-B240D0C45537}" dt="2023-02-27T11:56:56.874" v="162" actId="1076"/>
          <ac:picMkLst>
            <pc:docMk/>
            <pc:sldMk cId="3231365493" sldId="268"/>
            <ac:picMk id="9" creationId="{BA29BA70-A38D-F8B8-D0C6-02FE77B0BF12}"/>
          </ac:picMkLst>
        </pc:picChg>
      </pc:sldChg>
      <pc:sldChg chg="addSp delSp modSp new mod ord">
        <pc:chgData name="Meryl Bowen" userId="0e33c516-b54b-4571-b07e-cdbdabee1070" providerId="ADAL" clId="{F2BBAAC8-05D5-4EED-85AD-B240D0C45537}" dt="2023-03-09T13:09:15.625" v="4904" actId="1076"/>
        <pc:sldMkLst>
          <pc:docMk/>
          <pc:sldMk cId="4023009378" sldId="269"/>
        </pc:sldMkLst>
        <pc:spChg chg="add mod">
          <ac:chgData name="Meryl Bowen" userId="0e33c516-b54b-4571-b07e-cdbdabee1070" providerId="ADAL" clId="{F2BBAAC8-05D5-4EED-85AD-B240D0C45537}" dt="2023-03-09T13:09:15.625" v="4904" actId="1076"/>
          <ac:spMkLst>
            <pc:docMk/>
            <pc:sldMk cId="4023009378" sldId="269"/>
            <ac:spMk id="2" creationId="{4E332D41-5C08-7981-6265-5081F9627FDB}"/>
          </ac:spMkLst>
        </pc:spChg>
        <pc:spChg chg="add mod">
          <ac:chgData name="Meryl Bowen" userId="0e33c516-b54b-4571-b07e-cdbdabee1070" providerId="ADAL" clId="{F2BBAAC8-05D5-4EED-85AD-B240D0C45537}" dt="2023-03-09T13:08:38.169" v="4878" actId="1076"/>
          <ac:spMkLst>
            <pc:docMk/>
            <pc:sldMk cId="4023009378" sldId="269"/>
            <ac:spMk id="3" creationId="{04A43E23-D1AC-56EB-2B61-2D2AEB321692}"/>
          </ac:spMkLst>
        </pc:spChg>
        <pc:spChg chg="add mod">
          <ac:chgData name="Meryl Bowen" userId="0e33c516-b54b-4571-b07e-cdbdabee1070" providerId="ADAL" clId="{F2BBAAC8-05D5-4EED-85AD-B240D0C45537}" dt="2023-02-27T12:38:52.603" v="297" actId="20577"/>
          <ac:spMkLst>
            <pc:docMk/>
            <pc:sldMk cId="4023009378" sldId="269"/>
            <ac:spMk id="5" creationId="{1A2E3EED-9947-47ED-1687-264A4D24B7D0}"/>
          </ac:spMkLst>
        </pc:spChg>
        <pc:spChg chg="add del mod">
          <ac:chgData name="Meryl Bowen" userId="0e33c516-b54b-4571-b07e-cdbdabee1070" providerId="ADAL" clId="{F2BBAAC8-05D5-4EED-85AD-B240D0C45537}" dt="2023-03-09T13:08:14.734" v="4875" actId="478"/>
          <ac:spMkLst>
            <pc:docMk/>
            <pc:sldMk cId="4023009378" sldId="269"/>
            <ac:spMk id="6" creationId="{36162691-5114-DCC5-FA30-2E9A1896B1E8}"/>
          </ac:spMkLst>
        </pc:spChg>
        <pc:spChg chg="add del mod">
          <ac:chgData name="Meryl Bowen" userId="0e33c516-b54b-4571-b07e-cdbdabee1070" providerId="ADAL" clId="{F2BBAAC8-05D5-4EED-85AD-B240D0C45537}" dt="2023-03-09T13:09:01.043" v="4902" actId="113"/>
          <ac:spMkLst>
            <pc:docMk/>
            <pc:sldMk cId="4023009378" sldId="269"/>
            <ac:spMk id="7" creationId="{5F773816-33E1-205B-94AD-F1898A206581}"/>
          </ac:spMkLst>
        </pc:spChg>
      </pc:sldChg>
      <pc:sldChg chg="addSp modSp new mod">
        <pc:chgData name="Meryl Bowen" userId="0e33c516-b54b-4571-b07e-cdbdabee1070" providerId="ADAL" clId="{F2BBAAC8-05D5-4EED-85AD-B240D0C45537}" dt="2023-02-27T12:28:19.098" v="194" actId="1076"/>
        <pc:sldMkLst>
          <pc:docMk/>
          <pc:sldMk cId="2713894138" sldId="270"/>
        </pc:sldMkLst>
        <pc:spChg chg="add mod">
          <ac:chgData name="Meryl Bowen" userId="0e33c516-b54b-4571-b07e-cdbdabee1070" providerId="ADAL" clId="{F2BBAAC8-05D5-4EED-85AD-B240D0C45537}" dt="2023-02-27T12:27:20.314" v="186" actId="1076"/>
          <ac:spMkLst>
            <pc:docMk/>
            <pc:sldMk cId="2713894138" sldId="270"/>
            <ac:spMk id="3" creationId="{241278D0-0A20-1C27-BB71-4C6DEFBA2FB4}"/>
          </ac:spMkLst>
        </pc:spChg>
        <pc:spChg chg="add mod">
          <ac:chgData name="Meryl Bowen" userId="0e33c516-b54b-4571-b07e-cdbdabee1070" providerId="ADAL" clId="{F2BBAAC8-05D5-4EED-85AD-B240D0C45537}" dt="2023-02-27T12:27:44.524" v="189" actId="1076"/>
          <ac:spMkLst>
            <pc:docMk/>
            <pc:sldMk cId="2713894138" sldId="270"/>
            <ac:spMk id="5" creationId="{8DD24202-E285-2892-4F8C-AFFBB162C7AD}"/>
          </ac:spMkLst>
        </pc:spChg>
        <pc:picChg chg="add mod">
          <ac:chgData name="Meryl Bowen" userId="0e33c516-b54b-4571-b07e-cdbdabee1070" providerId="ADAL" clId="{F2BBAAC8-05D5-4EED-85AD-B240D0C45537}" dt="2023-02-27T12:27:22.801" v="187" actId="1076"/>
          <ac:picMkLst>
            <pc:docMk/>
            <pc:sldMk cId="2713894138" sldId="270"/>
            <ac:picMk id="1026" creationId="{FB9AF775-F9BC-7E0B-373F-920662AF2A55}"/>
          </ac:picMkLst>
        </pc:picChg>
        <pc:picChg chg="add mod">
          <ac:chgData name="Meryl Bowen" userId="0e33c516-b54b-4571-b07e-cdbdabee1070" providerId="ADAL" clId="{F2BBAAC8-05D5-4EED-85AD-B240D0C45537}" dt="2023-02-27T12:28:19.098" v="194" actId="1076"/>
          <ac:picMkLst>
            <pc:docMk/>
            <pc:sldMk cId="2713894138" sldId="270"/>
            <ac:picMk id="1028" creationId="{FFD0859B-C409-DB03-3D18-20DCF63F2C5B}"/>
          </ac:picMkLst>
        </pc:picChg>
      </pc:sldChg>
      <pc:sldChg chg="addSp delSp modSp new mod modNotesTx">
        <pc:chgData name="Meryl Bowen" userId="0e33c516-b54b-4571-b07e-cdbdabee1070" providerId="ADAL" clId="{F2BBAAC8-05D5-4EED-85AD-B240D0C45537}" dt="2023-03-08T19:11:33.211" v="3328" actId="20577"/>
        <pc:sldMkLst>
          <pc:docMk/>
          <pc:sldMk cId="284969637" sldId="271"/>
        </pc:sldMkLst>
        <pc:spChg chg="add mod">
          <ac:chgData name="Meryl Bowen" userId="0e33c516-b54b-4571-b07e-cdbdabee1070" providerId="ADAL" clId="{F2BBAAC8-05D5-4EED-85AD-B240D0C45537}" dt="2023-03-08T18:59:59.207" v="2880" actId="1076"/>
          <ac:spMkLst>
            <pc:docMk/>
            <pc:sldMk cId="284969637" sldId="271"/>
            <ac:spMk id="3" creationId="{25C0CCC5-2FA2-81F8-1A1C-BA9C9B58F15A}"/>
          </ac:spMkLst>
        </pc:spChg>
        <pc:spChg chg="add del mod">
          <ac:chgData name="Meryl Bowen" userId="0e33c516-b54b-4571-b07e-cdbdabee1070" providerId="ADAL" clId="{F2BBAAC8-05D5-4EED-85AD-B240D0C45537}" dt="2023-03-08T18:58:54.201" v="2826" actId="478"/>
          <ac:spMkLst>
            <pc:docMk/>
            <pc:sldMk cId="284969637" sldId="271"/>
            <ac:spMk id="4" creationId="{3D692E85-7051-F701-A398-DD4A5183246D}"/>
          </ac:spMkLst>
        </pc:spChg>
        <pc:spChg chg="add mod">
          <ac:chgData name="Meryl Bowen" userId="0e33c516-b54b-4571-b07e-cdbdabee1070" providerId="ADAL" clId="{F2BBAAC8-05D5-4EED-85AD-B240D0C45537}" dt="2023-03-08T19:00:03.155" v="2881" actId="1076"/>
          <ac:spMkLst>
            <pc:docMk/>
            <pc:sldMk cId="284969637" sldId="271"/>
            <ac:spMk id="5" creationId="{E8CB115D-9F01-6E8C-D6DA-CE3DDBCFFAD4}"/>
          </ac:spMkLst>
        </pc:spChg>
        <pc:spChg chg="add mod">
          <ac:chgData name="Meryl Bowen" userId="0e33c516-b54b-4571-b07e-cdbdabee1070" providerId="ADAL" clId="{F2BBAAC8-05D5-4EED-85AD-B240D0C45537}" dt="2023-03-08T18:59:09.462" v="2828" actId="1076"/>
          <ac:spMkLst>
            <pc:docMk/>
            <pc:sldMk cId="284969637" sldId="271"/>
            <ac:spMk id="7" creationId="{16B1096D-3D26-FD36-382D-126F782039D8}"/>
          </ac:spMkLst>
        </pc:spChg>
        <pc:spChg chg="add mod">
          <ac:chgData name="Meryl Bowen" userId="0e33c516-b54b-4571-b07e-cdbdabee1070" providerId="ADAL" clId="{F2BBAAC8-05D5-4EED-85AD-B240D0C45537}" dt="2023-03-08T18:59:55.618" v="2879" actId="1076"/>
          <ac:spMkLst>
            <pc:docMk/>
            <pc:sldMk cId="284969637" sldId="271"/>
            <ac:spMk id="9" creationId="{90B981B0-9E71-26F9-56FC-40328EAFA1A5}"/>
          </ac:spMkLst>
        </pc:spChg>
      </pc:sldChg>
      <pc:sldChg chg="addSp modSp new mod ord modNotesTx">
        <pc:chgData name="Meryl Bowen" userId="0e33c516-b54b-4571-b07e-cdbdabee1070" providerId="ADAL" clId="{F2BBAAC8-05D5-4EED-85AD-B240D0C45537}" dt="2023-03-09T13:06:35.155" v="4859" actId="20577"/>
        <pc:sldMkLst>
          <pc:docMk/>
          <pc:sldMk cId="3035998817" sldId="272"/>
        </pc:sldMkLst>
        <pc:spChg chg="add mod">
          <ac:chgData name="Meryl Bowen" userId="0e33c516-b54b-4571-b07e-cdbdabee1070" providerId="ADAL" clId="{F2BBAAC8-05D5-4EED-85AD-B240D0C45537}" dt="2023-03-08T19:35:32.974" v="4436" actId="207"/>
          <ac:spMkLst>
            <pc:docMk/>
            <pc:sldMk cId="3035998817" sldId="272"/>
            <ac:spMk id="2" creationId="{66A996DC-5875-447B-DD0E-37F2C1226971}"/>
          </ac:spMkLst>
        </pc:spChg>
        <pc:spChg chg="add mod">
          <ac:chgData name="Meryl Bowen" userId="0e33c516-b54b-4571-b07e-cdbdabee1070" providerId="ADAL" clId="{F2BBAAC8-05D5-4EED-85AD-B240D0C45537}" dt="2023-03-08T19:35:26.823" v="4435" actId="207"/>
          <ac:spMkLst>
            <pc:docMk/>
            <pc:sldMk cId="3035998817" sldId="272"/>
            <ac:spMk id="3" creationId="{1E3E09E0-F894-F053-1667-5999B52F941F}"/>
          </ac:spMkLst>
        </pc:spChg>
        <pc:spChg chg="add mod ord">
          <ac:chgData name="Meryl Bowen" userId="0e33c516-b54b-4571-b07e-cdbdabee1070" providerId="ADAL" clId="{F2BBAAC8-05D5-4EED-85AD-B240D0C45537}" dt="2023-03-08T19:33:57.457" v="4420" actId="1076"/>
          <ac:spMkLst>
            <pc:docMk/>
            <pc:sldMk cId="3035998817" sldId="272"/>
            <ac:spMk id="6" creationId="{134E8E42-8E96-0930-E6B4-559FBFBFCCC7}"/>
          </ac:spMkLst>
        </pc:spChg>
        <pc:picChg chg="add mod ord">
          <ac:chgData name="Meryl Bowen" userId="0e33c516-b54b-4571-b07e-cdbdabee1070" providerId="ADAL" clId="{F2BBAAC8-05D5-4EED-85AD-B240D0C45537}" dt="2023-03-08T19:34:54.507" v="4428" actId="1076"/>
          <ac:picMkLst>
            <pc:docMk/>
            <pc:sldMk cId="3035998817" sldId="272"/>
            <ac:picMk id="5" creationId="{3D769D01-717D-6DC0-5BF2-B8326464C826}"/>
          </ac:picMkLst>
        </pc:picChg>
      </pc:sldChg>
      <pc:sldChg chg="addSp modSp new mod">
        <pc:chgData name="Meryl Bowen" userId="0e33c516-b54b-4571-b07e-cdbdabee1070" providerId="ADAL" clId="{F2BBAAC8-05D5-4EED-85AD-B240D0C45537}" dt="2023-03-08T19:35:43.730" v="4438" actId="113"/>
        <pc:sldMkLst>
          <pc:docMk/>
          <pc:sldMk cId="3848736268" sldId="273"/>
        </pc:sldMkLst>
        <pc:spChg chg="add mod">
          <ac:chgData name="Meryl Bowen" userId="0e33c516-b54b-4571-b07e-cdbdabee1070" providerId="ADAL" clId="{F2BBAAC8-05D5-4EED-85AD-B240D0C45537}" dt="2023-03-08T19:35:40.148" v="4437" actId="113"/>
          <ac:spMkLst>
            <pc:docMk/>
            <pc:sldMk cId="3848736268" sldId="273"/>
            <ac:spMk id="2" creationId="{721B53AC-0E95-268A-58C3-2775652E735D}"/>
          </ac:spMkLst>
        </pc:spChg>
        <pc:spChg chg="add mod">
          <ac:chgData name="Meryl Bowen" userId="0e33c516-b54b-4571-b07e-cdbdabee1070" providerId="ADAL" clId="{F2BBAAC8-05D5-4EED-85AD-B240D0C45537}" dt="2023-03-08T19:35:43.730" v="4438" actId="113"/>
          <ac:spMkLst>
            <pc:docMk/>
            <pc:sldMk cId="3848736268" sldId="273"/>
            <ac:spMk id="3" creationId="{9AEEC3C9-9C27-1DF1-E35E-3541D537BE71}"/>
          </ac:spMkLst>
        </pc:spChg>
        <pc:spChg chg="add mod">
          <ac:chgData name="Meryl Bowen" userId="0e33c516-b54b-4571-b07e-cdbdabee1070" providerId="ADAL" clId="{F2BBAAC8-05D5-4EED-85AD-B240D0C45537}" dt="2023-03-08T19:29:24.678" v="4164" actId="20577"/>
          <ac:spMkLst>
            <pc:docMk/>
            <pc:sldMk cId="3848736268" sldId="273"/>
            <ac:spMk id="4" creationId="{E659D29B-E7B1-F624-2B83-E8D5C8926F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3/16/2023</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533180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320383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268977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913867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Nodweddion naturiol megis pridd, coed, a cherrig, yn ogystal ag adnoddau wedi eu darparu gan yr oedolion, yn cynnwys y teiars, cynfasau a rhaffau.  Mae’r holl adnoddau naturiol a defnyddiau gwneud yn ben-agored yn y ffordd nad oes ganddynt ddefnydd penodol ac mae’r plant felly yn gallu eu defnyddio mewn amrywiaeth o ffyrdd.</a:t>
            </a:r>
          </a:p>
          <a:p>
            <a:r>
              <a:rPr lang="cy-GB" dirty="0"/>
              <a:t>The </a:t>
            </a:r>
            <a:r>
              <a:rPr lang="cy-GB" dirty="0" err="1"/>
              <a:t>environment</a:t>
            </a:r>
            <a:r>
              <a:rPr lang="cy-GB" dirty="0"/>
              <a:t> </a:t>
            </a:r>
            <a:r>
              <a:rPr lang="cy-GB" dirty="0" err="1"/>
              <a:t>includes</a:t>
            </a:r>
            <a:r>
              <a:rPr lang="cy-GB" dirty="0"/>
              <a:t> </a:t>
            </a:r>
            <a:r>
              <a:rPr lang="cy-GB" dirty="0" err="1"/>
              <a:t>natural</a:t>
            </a:r>
            <a:r>
              <a:rPr lang="cy-GB" dirty="0"/>
              <a:t> </a:t>
            </a:r>
            <a:r>
              <a:rPr lang="cy-GB" dirty="0" err="1"/>
              <a:t>features</a:t>
            </a:r>
            <a:r>
              <a:rPr lang="cy-GB" dirty="0"/>
              <a:t> </a:t>
            </a:r>
            <a:r>
              <a:rPr lang="cy-GB" dirty="0" err="1"/>
              <a:t>such</a:t>
            </a:r>
            <a:r>
              <a:rPr lang="cy-GB" dirty="0"/>
              <a:t> as </a:t>
            </a:r>
            <a:r>
              <a:rPr lang="cy-GB" dirty="0" err="1"/>
              <a:t>soil</a:t>
            </a:r>
            <a:r>
              <a:rPr lang="cy-GB" dirty="0"/>
              <a:t>, </a:t>
            </a:r>
            <a:r>
              <a:rPr lang="cy-GB" dirty="0" err="1"/>
              <a:t>trees</a:t>
            </a:r>
            <a:r>
              <a:rPr lang="cy-GB" dirty="0"/>
              <a:t> </a:t>
            </a:r>
            <a:r>
              <a:rPr lang="cy-GB" dirty="0" err="1"/>
              <a:t>and</a:t>
            </a:r>
            <a:r>
              <a:rPr lang="cy-GB" dirty="0"/>
              <a:t> </a:t>
            </a:r>
            <a:r>
              <a:rPr lang="cy-GB" dirty="0" err="1"/>
              <a:t>stones</a:t>
            </a:r>
            <a:r>
              <a:rPr lang="cy-GB" dirty="0"/>
              <a:t>, as well as </a:t>
            </a:r>
            <a:r>
              <a:rPr lang="cy-GB" dirty="0" err="1"/>
              <a:t>resources</a:t>
            </a:r>
            <a:r>
              <a:rPr lang="cy-GB" dirty="0"/>
              <a:t> </a:t>
            </a:r>
            <a:r>
              <a:rPr lang="cy-GB" dirty="0" err="1"/>
              <a:t>provided</a:t>
            </a:r>
            <a:r>
              <a:rPr lang="cy-GB" dirty="0"/>
              <a:t> by the </a:t>
            </a:r>
            <a:r>
              <a:rPr lang="cy-GB" dirty="0" err="1"/>
              <a:t>adults</a:t>
            </a:r>
            <a:r>
              <a:rPr lang="cy-GB" dirty="0"/>
              <a:t>, </a:t>
            </a:r>
            <a:r>
              <a:rPr lang="cy-GB" dirty="0" err="1"/>
              <a:t>including</a:t>
            </a:r>
            <a:r>
              <a:rPr lang="cy-GB" dirty="0"/>
              <a:t> </a:t>
            </a:r>
            <a:r>
              <a:rPr lang="cy-GB" dirty="0" err="1"/>
              <a:t>tyres</a:t>
            </a:r>
            <a:r>
              <a:rPr lang="cy-GB" dirty="0"/>
              <a:t>, </a:t>
            </a:r>
            <a:r>
              <a:rPr lang="cy-GB" dirty="0" err="1"/>
              <a:t>sheets</a:t>
            </a:r>
            <a:r>
              <a:rPr lang="cy-GB" dirty="0"/>
              <a:t> </a:t>
            </a:r>
            <a:r>
              <a:rPr lang="cy-GB" dirty="0" err="1"/>
              <a:t>and</a:t>
            </a:r>
            <a:r>
              <a:rPr lang="cy-GB" dirty="0"/>
              <a:t> </a:t>
            </a:r>
            <a:r>
              <a:rPr lang="cy-GB" dirty="0" err="1"/>
              <a:t>rope</a:t>
            </a:r>
            <a:r>
              <a:rPr lang="cy-GB" dirty="0"/>
              <a:t>.  All </a:t>
            </a:r>
            <a:r>
              <a:rPr lang="cy-GB" dirty="0" err="1"/>
              <a:t>these</a:t>
            </a:r>
            <a:r>
              <a:rPr lang="cy-GB" dirty="0"/>
              <a:t> </a:t>
            </a:r>
            <a:r>
              <a:rPr lang="cy-GB" dirty="0" err="1"/>
              <a:t>natural</a:t>
            </a:r>
            <a:r>
              <a:rPr lang="cy-GB" dirty="0"/>
              <a:t> </a:t>
            </a:r>
            <a:r>
              <a:rPr lang="cy-GB" dirty="0" err="1"/>
              <a:t>and</a:t>
            </a:r>
            <a:r>
              <a:rPr lang="cy-GB" dirty="0"/>
              <a:t> man-</a:t>
            </a:r>
            <a:r>
              <a:rPr lang="cy-GB" dirty="0" err="1"/>
              <a:t>made</a:t>
            </a:r>
            <a:r>
              <a:rPr lang="cy-GB" dirty="0"/>
              <a:t> </a:t>
            </a:r>
            <a:r>
              <a:rPr lang="cy-GB" dirty="0" err="1"/>
              <a:t>resources</a:t>
            </a:r>
            <a:r>
              <a:rPr lang="cy-GB" dirty="0"/>
              <a:t> </a:t>
            </a:r>
            <a:r>
              <a:rPr lang="cy-GB" dirty="0" err="1"/>
              <a:t>are</a:t>
            </a:r>
            <a:r>
              <a:rPr lang="cy-GB" dirty="0"/>
              <a:t> </a:t>
            </a:r>
            <a:r>
              <a:rPr lang="cy-GB" dirty="0" err="1"/>
              <a:t>open-ended</a:t>
            </a:r>
            <a:r>
              <a:rPr lang="cy-GB" dirty="0"/>
              <a:t> </a:t>
            </a:r>
            <a:r>
              <a:rPr lang="cy-GB" dirty="0" err="1"/>
              <a:t>in</a:t>
            </a:r>
            <a:r>
              <a:rPr lang="cy-GB" dirty="0"/>
              <a:t> </a:t>
            </a:r>
            <a:r>
              <a:rPr lang="cy-GB" dirty="0" err="1"/>
              <a:t>that</a:t>
            </a:r>
            <a:r>
              <a:rPr lang="cy-GB" dirty="0"/>
              <a:t> </a:t>
            </a:r>
            <a:r>
              <a:rPr lang="cy-GB" dirty="0" err="1"/>
              <a:t>they</a:t>
            </a:r>
            <a:r>
              <a:rPr lang="cy-GB" dirty="0"/>
              <a:t> </a:t>
            </a:r>
            <a:r>
              <a:rPr lang="cy-GB" dirty="0" err="1"/>
              <a:t>have</a:t>
            </a:r>
            <a:r>
              <a:rPr lang="cy-GB" dirty="0"/>
              <a:t> </a:t>
            </a:r>
            <a:r>
              <a:rPr lang="cy-GB" dirty="0" err="1"/>
              <a:t>no</a:t>
            </a:r>
            <a:r>
              <a:rPr lang="cy-GB" dirty="0"/>
              <a:t> </a:t>
            </a:r>
            <a:r>
              <a:rPr lang="cy-GB" dirty="0" err="1"/>
              <a:t>fixed</a:t>
            </a:r>
            <a:r>
              <a:rPr lang="cy-GB" dirty="0"/>
              <a:t> </a:t>
            </a:r>
            <a:r>
              <a:rPr lang="cy-GB" dirty="0" err="1"/>
              <a:t>use</a:t>
            </a:r>
            <a:r>
              <a:rPr lang="cy-GB" dirty="0"/>
              <a:t> </a:t>
            </a:r>
            <a:r>
              <a:rPr lang="cy-GB" dirty="0" err="1"/>
              <a:t>and</a:t>
            </a:r>
            <a:r>
              <a:rPr lang="cy-GB" dirty="0"/>
              <a:t> the </a:t>
            </a:r>
            <a:r>
              <a:rPr lang="cy-GB" dirty="0" err="1"/>
              <a:t>children</a:t>
            </a:r>
            <a:r>
              <a:rPr lang="cy-GB" dirty="0"/>
              <a:t> can </a:t>
            </a:r>
            <a:r>
              <a:rPr lang="cy-GB" dirty="0" err="1"/>
              <a:t>therefore</a:t>
            </a:r>
            <a:r>
              <a:rPr lang="cy-GB" dirty="0"/>
              <a:t> </a:t>
            </a:r>
            <a:r>
              <a:rPr lang="cy-GB" dirty="0" err="1"/>
              <a:t>use</a:t>
            </a:r>
            <a:r>
              <a:rPr lang="cy-GB" dirty="0"/>
              <a:t> </a:t>
            </a:r>
            <a:r>
              <a:rPr lang="cy-GB" dirty="0" err="1"/>
              <a:t>them</a:t>
            </a:r>
            <a:r>
              <a:rPr lang="cy-GB" dirty="0"/>
              <a:t> </a:t>
            </a:r>
            <a:r>
              <a:rPr lang="cy-GB" dirty="0" err="1"/>
              <a:t>in</a:t>
            </a:r>
            <a:r>
              <a:rPr lang="cy-GB" dirty="0"/>
              <a:t> a </a:t>
            </a:r>
            <a:r>
              <a:rPr lang="cy-GB" dirty="0" err="1"/>
              <a:t>variety</a:t>
            </a:r>
            <a:r>
              <a:rPr lang="cy-GB" dirty="0"/>
              <a:t> of </a:t>
            </a:r>
            <a:r>
              <a:rPr lang="cy-GB" dirty="0" err="1"/>
              <a:t>different</a:t>
            </a:r>
            <a:r>
              <a:rPr lang="cy-GB" dirty="0"/>
              <a:t> </a:t>
            </a:r>
            <a:r>
              <a:rPr lang="cy-GB" dirty="0" err="1"/>
              <a:t>ways</a:t>
            </a:r>
            <a:r>
              <a:rPr lang="cy-GB" dirty="0"/>
              <a:t>.  </a:t>
            </a:r>
            <a:r>
              <a:rPr lang="cy-GB" dirty="0" err="1"/>
              <a:t>Play</a:t>
            </a:r>
            <a:r>
              <a:rPr lang="cy-GB" dirty="0"/>
              <a:t> </a:t>
            </a:r>
            <a:r>
              <a:rPr lang="cy-GB" dirty="0" err="1"/>
              <a:t>in</a:t>
            </a:r>
            <a:r>
              <a:rPr lang="cy-GB" dirty="0"/>
              <a:t> the </a:t>
            </a:r>
            <a:r>
              <a:rPr lang="cy-GB" dirty="0" err="1"/>
              <a:t>outdoors</a:t>
            </a:r>
            <a:r>
              <a:rPr lang="cy-GB" dirty="0"/>
              <a:t> </a:t>
            </a:r>
            <a:r>
              <a:rPr lang="cy-GB" dirty="0" err="1"/>
              <a:t>therefore</a:t>
            </a:r>
            <a:r>
              <a:rPr lang="cy-GB" dirty="0"/>
              <a:t> </a:t>
            </a:r>
            <a:r>
              <a:rPr lang="cy-GB" dirty="0" err="1"/>
              <a:t>depends</a:t>
            </a:r>
            <a:r>
              <a:rPr lang="cy-GB" dirty="0"/>
              <a:t> </a:t>
            </a:r>
            <a:r>
              <a:rPr lang="cy-GB" dirty="0" err="1"/>
              <a:t>on</a:t>
            </a:r>
            <a:r>
              <a:rPr lang="cy-GB" dirty="0"/>
              <a:t> the </a:t>
            </a:r>
            <a:r>
              <a:rPr lang="cy-GB" dirty="0" err="1"/>
              <a:t>unique</a:t>
            </a:r>
            <a:r>
              <a:rPr lang="cy-GB" dirty="0"/>
              <a:t> </a:t>
            </a:r>
            <a:r>
              <a:rPr lang="cy-GB" dirty="0" err="1"/>
              <a:t>qualities</a:t>
            </a:r>
            <a:r>
              <a:rPr lang="cy-GB" dirty="0"/>
              <a:t> of a well-</a:t>
            </a:r>
            <a:r>
              <a:rPr lang="cy-GB" dirty="0" err="1"/>
              <a:t>considered</a:t>
            </a:r>
            <a:r>
              <a:rPr lang="cy-GB" dirty="0"/>
              <a:t> </a:t>
            </a:r>
            <a:r>
              <a:rPr lang="cy-GB" dirty="0" err="1"/>
              <a:t>and</a:t>
            </a:r>
            <a:r>
              <a:rPr lang="cy-GB" dirty="0"/>
              <a:t> planned </a:t>
            </a:r>
            <a:r>
              <a:rPr lang="cy-GB" dirty="0" err="1"/>
              <a:t>outdoor</a:t>
            </a:r>
            <a:r>
              <a:rPr lang="cy-GB" dirty="0"/>
              <a:t> </a:t>
            </a:r>
            <a:r>
              <a:rPr lang="cy-GB" dirty="0" err="1"/>
              <a:t>environment</a:t>
            </a:r>
            <a:r>
              <a:rPr lang="cy-GB" dirty="0"/>
              <a:t>, </a:t>
            </a:r>
            <a:r>
              <a:rPr lang="cy-GB" dirty="0" err="1"/>
              <a:t>if</a:t>
            </a:r>
            <a:r>
              <a:rPr lang="cy-GB" dirty="0"/>
              <a:t> it is to offer </a:t>
            </a:r>
            <a:r>
              <a:rPr lang="cy-GB" dirty="0" err="1"/>
              <a:t>opportunities</a:t>
            </a:r>
            <a:r>
              <a:rPr lang="cy-GB" dirty="0"/>
              <a:t> </a:t>
            </a:r>
            <a:r>
              <a:rPr lang="cy-GB" dirty="0" err="1"/>
              <a:t>which</a:t>
            </a:r>
            <a:r>
              <a:rPr lang="cy-GB" dirty="0"/>
              <a:t> </a:t>
            </a:r>
            <a:r>
              <a:rPr lang="cy-GB" dirty="0" err="1"/>
              <a:t>are</a:t>
            </a:r>
            <a:r>
              <a:rPr lang="cy-GB" dirty="0"/>
              <a:t> </a:t>
            </a:r>
            <a:r>
              <a:rPr lang="cy-GB" dirty="0" err="1"/>
              <a:t>significantly</a:t>
            </a:r>
            <a:r>
              <a:rPr lang="cy-GB" dirty="0"/>
              <a:t> </a:t>
            </a:r>
            <a:r>
              <a:rPr lang="cy-GB" dirty="0" err="1"/>
              <a:t>different</a:t>
            </a:r>
            <a:r>
              <a:rPr lang="cy-GB" dirty="0"/>
              <a:t> to </a:t>
            </a:r>
            <a:r>
              <a:rPr lang="cy-GB" dirty="0" err="1"/>
              <a:t>those</a:t>
            </a:r>
            <a:r>
              <a:rPr lang="cy-GB" dirty="0"/>
              <a:t> </a:t>
            </a:r>
            <a:r>
              <a:rPr lang="cy-GB" dirty="0" err="1"/>
              <a:t>available</a:t>
            </a:r>
            <a:r>
              <a:rPr lang="cy-GB" dirty="0"/>
              <a:t> </a:t>
            </a:r>
            <a:r>
              <a:rPr lang="cy-GB" dirty="0" err="1"/>
              <a:t>indoors</a:t>
            </a:r>
            <a:r>
              <a:rPr lang="cy-GB" dirty="0"/>
              <a:t>.</a:t>
            </a:r>
          </a:p>
        </p:txBody>
      </p:sp>
      <p:sp>
        <p:nvSpPr>
          <p:cNvPr id="4" name="Dalfan Rhif y Sleid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062340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Mae’r senario coetir yn annog y plant i ddringo, ymestyn, cropian a chodi pethau.  Mae’r plant hefyd yn cymysgu mwd, casglu dail a phaentio ac yn datblygu eu sgiliau echddygol manwl.</a:t>
            </a:r>
          </a:p>
          <a:p>
            <a:endParaRPr lang="cy-GB" dirty="0"/>
          </a:p>
          <a:p>
            <a:r>
              <a:rPr lang="cy-GB" dirty="0"/>
              <a:t>The </a:t>
            </a:r>
            <a:r>
              <a:rPr lang="cy-GB" dirty="0" err="1"/>
              <a:t>woodland</a:t>
            </a:r>
            <a:r>
              <a:rPr lang="cy-GB" dirty="0"/>
              <a:t> </a:t>
            </a:r>
            <a:r>
              <a:rPr lang="cy-GB" dirty="0" err="1"/>
              <a:t>scenario</a:t>
            </a:r>
            <a:r>
              <a:rPr lang="cy-GB" dirty="0"/>
              <a:t> </a:t>
            </a:r>
            <a:r>
              <a:rPr lang="cy-GB" dirty="0" err="1"/>
              <a:t>encourages</a:t>
            </a:r>
            <a:r>
              <a:rPr lang="cy-GB" dirty="0"/>
              <a:t> </a:t>
            </a:r>
            <a:r>
              <a:rPr lang="cy-GB" dirty="0" err="1"/>
              <a:t>children</a:t>
            </a:r>
            <a:r>
              <a:rPr lang="cy-GB" dirty="0"/>
              <a:t> to </a:t>
            </a:r>
            <a:r>
              <a:rPr lang="cy-GB" dirty="0" err="1"/>
              <a:t>climb</a:t>
            </a:r>
            <a:r>
              <a:rPr lang="cy-GB" dirty="0"/>
              <a:t>, </a:t>
            </a:r>
            <a:r>
              <a:rPr lang="cy-GB" dirty="0" err="1"/>
              <a:t>stretch</a:t>
            </a:r>
            <a:r>
              <a:rPr lang="cy-GB" dirty="0"/>
              <a:t>, </a:t>
            </a:r>
            <a:r>
              <a:rPr lang="cy-GB" dirty="0" err="1"/>
              <a:t>crawl</a:t>
            </a:r>
            <a:r>
              <a:rPr lang="cy-GB" dirty="0"/>
              <a:t> </a:t>
            </a:r>
            <a:r>
              <a:rPr lang="cy-GB" dirty="0" err="1"/>
              <a:t>and</a:t>
            </a:r>
            <a:r>
              <a:rPr lang="cy-GB" dirty="0"/>
              <a:t> </a:t>
            </a:r>
            <a:r>
              <a:rPr lang="cy-GB" dirty="0" err="1"/>
              <a:t>lift</a:t>
            </a:r>
            <a:r>
              <a:rPr lang="cy-GB" dirty="0"/>
              <a:t> </a:t>
            </a:r>
            <a:r>
              <a:rPr lang="cy-GB" dirty="0" err="1"/>
              <a:t>things</a:t>
            </a:r>
            <a:r>
              <a:rPr lang="cy-GB" dirty="0"/>
              <a:t>.  </a:t>
            </a:r>
            <a:r>
              <a:rPr lang="cy-GB" dirty="0" err="1"/>
              <a:t>Children</a:t>
            </a:r>
            <a:r>
              <a:rPr lang="cy-GB" dirty="0"/>
              <a:t> </a:t>
            </a:r>
            <a:r>
              <a:rPr lang="cy-GB" dirty="0" err="1"/>
              <a:t>in</a:t>
            </a:r>
            <a:r>
              <a:rPr lang="cy-GB" dirty="0"/>
              <a:t> the </a:t>
            </a:r>
            <a:r>
              <a:rPr lang="cy-GB" dirty="0" err="1"/>
              <a:t>scenario</a:t>
            </a:r>
            <a:r>
              <a:rPr lang="cy-GB" dirty="0"/>
              <a:t> </a:t>
            </a:r>
            <a:r>
              <a:rPr lang="cy-GB" dirty="0" err="1"/>
              <a:t>stirring</a:t>
            </a:r>
            <a:r>
              <a:rPr lang="cy-GB" dirty="0"/>
              <a:t> mud, </a:t>
            </a:r>
            <a:r>
              <a:rPr lang="cy-GB" dirty="0" err="1"/>
              <a:t>collecting</a:t>
            </a:r>
            <a:r>
              <a:rPr lang="cy-GB" dirty="0"/>
              <a:t> </a:t>
            </a:r>
            <a:r>
              <a:rPr lang="cy-GB" dirty="0" err="1"/>
              <a:t>leaves</a:t>
            </a:r>
            <a:r>
              <a:rPr lang="cy-GB" dirty="0"/>
              <a:t> </a:t>
            </a:r>
            <a:r>
              <a:rPr lang="cy-GB" dirty="0" err="1"/>
              <a:t>and</a:t>
            </a:r>
            <a:r>
              <a:rPr lang="cy-GB" dirty="0"/>
              <a:t> </a:t>
            </a:r>
            <a:r>
              <a:rPr lang="cy-GB" dirty="0" err="1"/>
              <a:t>painting</a:t>
            </a:r>
            <a:r>
              <a:rPr lang="cy-GB" dirty="0"/>
              <a:t> </a:t>
            </a:r>
            <a:r>
              <a:rPr lang="cy-GB" dirty="0" err="1"/>
              <a:t>are</a:t>
            </a:r>
            <a:r>
              <a:rPr lang="cy-GB" dirty="0"/>
              <a:t> </a:t>
            </a:r>
            <a:r>
              <a:rPr lang="cy-GB" dirty="0" err="1"/>
              <a:t>also</a:t>
            </a:r>
            <a:r>
              <a:rPr lang="cy-GB" dirty="0"/>
              <a:t> </a:t>
            </a:r>
            <a:r>
              <a:rPr lang="cy-GB" dirty="0" err="1"/>
              <a:t>developing</a:t>
            </a:r>
            <a:r>
              <a:rPr lang="cy-GB" dirty="0"/>
              <a:t> </a:t>
            </a:r>
            <a:r>
              <a:rPr lang="cy-GB" dirty="0" err="1"/>
              <a:t>their</a:t>
            </a:r>
            <a:r>
              <a:rPr lang="cy-GB" dirty="0"/>
              <a:t> </a:t>
            </a:r>
            <a:r>
              <a:rPr lang="cy-GB" dirty="0" err="1"/>
              <a:t>fine</a:t>
            </a:r>
            <a:r>
              <a:rPr lang="cy-GB" dirty="0"/>
              <a:t> motor </a:t>
            </a:r>
            <a:r>
              <a:rPr lang="cy-GB" dirty="0" err="1"/>
              <a:t>skills</a:t>
            </a:r>
            <a:r>
              <a:rPr lang="cy-GB" dirty="0"/>
              <a:t>.</a:t>
            </a:r>
          </a:p>
        </p:txBody>
      </p:sp>
      <p:sp>
        <p:nvSpPr>
          <p:cNvPr id="4" name="Dalfan Rhif y Sleid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08403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Pan yn creu y darlun paent yn y senario coetir neu adeiladu cuddfan, mae’r cynllun yn gallu dod yn fwy cymhleth ac manwl os gall y plant ychwanegu ato fe a’i ddatblygu yn ddyddiol, heb orfod poeni bod angen tacluso’r adnoddau yn syth.  Mae’r plant yn buddio o ymarfer corfforol drwy gael mynediad dyddiol yn rheolaidd i chwarae allanol am gyfnodau hirach.</a:t>
            </a:r>
          </a:p>
          <a:p>
            <a:endParaRPr lang="cy-GB" dirty="0"/>
          </a:p>
          <a:p>
            <a:r>
              <a:rPr lang="cy-GB" dirty="0" err="1"/>
              <a:t>When</a:t>
            </a:r>
            <a:r>
              <a:rPr lang="cy-GB" dirty="0"/>
              <a:t> </a:t>
            </a:r>
            <a:r>
              <a:rPr lang="cy-GB" dirty="0" err="1"/>
              <a:t>creating</a:t>
            </a:r>
            <a:r>
              <a:rPr lang="cy-GB" dirty="0"/>
              <a:t> the mud </a:t>
            </a:r>
            <a:r>
              <a:rPr lang="cy-GB" dirty="0" err="1"/>
              <a:t>painting</a:t>
            </a:r>
            <a:r>
              <a:rPr lang="cy-GB" dirty="0"/>
              <a:t> </a:t>
            </a:r>
            <a:r>
              <a:rPr lang="cy-GB" dirty="0" err="1"/>
              <a:t>in</a:t>
            </a:r>
            <a:r>
              <a:rPr lang="cy-GB" dirty="0"/>
              <a:t> the </a:t>
            </a:r>
            <a:r>
              <a:rPr lang="cy-GB" dirty="0" err="1"/>
              <a:t>woodland</a:t>
            </a:r>
            <a:r>
              <a:rPr lang="cy-GB" dirty="0"/>
              <a:t> </a:t>
            </a:r>
            <a:r>
              <a:rPr lang="cy-GB" dirty="0" err="1"/>
              <a:t>scenario</a:t>
            </a:r>
            <a:r>
              <a:rPr lang="cy-GB" dirty="0"/>
              <a:t> or Building a </a:t>
            </a:r>
            <a:r>
              <a:rPr lang="cy-GB" dirty="0" err="1"/>
              <a:t>den</a:t>
            </a:r>
            <a:r>
              <a:rPr lang="cy-GB" dirty="0"/>
              <a:t> the </a:t>
            </a:r>
            <a:r>
              <a:rPr lang="cy-GB" dirty="0" err="1"/>
              <a:t>design</a:t>
            </a:r>
            <a:r>
              <a:rPr lang="cy-GB" dirty="0"/>
              <a:t> can </a:t>
            </a:r>
            <a:r>
              <a:rPr lang="cy-GB" dirty="0" err="1"/>
              <a:t>become</a:t>
            </a:r>
            <a:r>
              <a:rPr lang="cy-GB" dirty="0"/>
              <a:t> more </a:t>
            </a:r>
            <a:r>
              <a:rPr lang="cy-GB" dirty="0" err="1"/>
              <a:t>complex</a:t>
            </a:r>
            <a:r>
              <a:rPr lang="cy-GB" dirty="0"/>
              <a:t> </a:t>
            </a:r>
            <a:r>
              <a:rPr lang="cy-GB" dirty="0" err="1"/>
              <a:t>and</a:t>
            </a:r>
            <a:r>
              <a:rPr lang="cy-GB" dirty="0"/>
              <a:t> </a:t>
            </a:r>
            <a:r>
              <a:rPr lang="cy-GB" dirty="0" err="1"/>
              <a:t>elaborate</a:t>
            </a:r>
            <a:r>
              <a:rPr lang="cy-GB" dirty="0"/>
              <a:t> </a:t>
            </a:r>
            <a:r>
              <a:rPr lang="cy-GB" dirty="0" err="1"/>
              <a:t>if</a:t>
            </a:r>
            <a:r>
              <a:rPr lang="cy-GB" dirty="0"/>
              <a:t> the </a:t>
            </a:r>
            <a:r>
              <a:rPr lang="cy-GB" dirty="0" err="1"/>
              <a:t>children</a:t>
            </a:r>
            <a:r>
              <a:rPr lang="cy-GB" dirty="0"/>
              <a:t> can </a:t>
            </a:r>
            <a:r>
              <a:rPr lang="cy-GB" dirty="0" err="1"/>
              <a:t>add</a:t>
            </a:r>
            <a:r>
              <a:rPr lang="cy-GB" dirty="0"/>
              <a:t> to it </a:t>
            </a:r>
            <a:r>
              <a:rPr lang="cy-GB" dirty="0" err="1"/>
              <a:t>and</a:t>
            </a:r>
            <a:r>
              <a:rPr lang="cy-GB" dirty="0"/>
              <a:t> </a:t>
            </a:r>
            <a:r>
              <a:rPr lang="cy-GB" dirty="0" err="1"/>
              <a:t>develop</a:t>
            </a:r>
            <a:r>
              <a:rPr lang="cy-GB" dirty="0"/>
              <a:t> it </a:t>
            </a:r>
            <a:r>
              <a:rPr lang="cy-GB" dirty="0" err="1"/>
              <a:t>on</a:t>
            </a:r>
            <a:r>
              <a:rPr lang="cy-GB" dirty="0"/>
              <a:t> a </a:t>
            </a:r>
            <a:r>
              <a:rPr lang="cy-GB" dirty="0" err="1"/>
              <a:t>daily</a:t>
            </a:r>
            <a:r>
              <a:rPr lang="cy-GB" dirty="0"/>
              <a:t> </a:t>
            </a:r>
            <a:r>
              <a:rPr lang="cy-GB" dirty="0" err="1"/>
              <a:t>basis</a:t>
            </a:r>
            <a:r>
              <a:rPr lang="cy-GB" dirty="0"/>
              <a:t>, </a:t>
            </a:r>
            <a:r>
              <a:rPr lang="cy-GB" dirty="0" err="1"/>
              <a:t>without</a:t>
            </a:r>
            <a:r>
              <a:rPr lang="cy-GB" dirty="0"/>
              <a:t> </a:t>
            </a:r>
            <a:r>
              <a:rPr lang="cy-GB" dirty="0" err="1"/>
              <a:t>worrying</a:t>
            </a:r>
            <a:r>
              <a:rPr lang="cy-GB" dirty="0"/>
              <a:t> </a:t>
            </a:r>
            <a:r>
              <a:rPr lang="cy-GB" dirty="0" err="1"/>
              <a:t>about</a:t>
            </a:r>
            <a:r>
              <a:rPr lang="cy-GB" dirty="0"/>
              <a:t> the </a:t>
            </a:r>
            <a:r>
              <a:rPr lang="cy-GB" dirty="0" err="1"/>
              <a:t>resources</a:t>
            </a:r>
            <a:r>
              <a:rPr lang="cy-GB" dirty="0"/>
              <a:t> </a:t>
            </a:r>
            <a:r>
              <a:rPr lang="cy-GB" dirty="0" err="1"/>
              <a:t>having</a:t>
            </a:r>
            <a:r>
              <a:rPr lang="cy-GB" dirty="0"/>
              <a:t> to be </a:t>
            </a:r>
            <a:r>
              <a:rPr lang="cy-GB" dirty="0" err="1"/>
              <a:t>tidied</a:t>
            </a:r>
            <a:r>
              <a:rPr lang="cy-GB" dirty="0"/>
              <a:t> </a:t>
            </a:r>
            <a:r>
              <a:rPr lang="cy-GB" dirty="0" err="1"/>
              <a:t>away</a:t>
            </a:r>
            <a:r>
              <a:rPr lang="cy-GB" dirty="0"/>
              <a:t> </a:t>
            </a:r>
            <a:r>
              <a:rPr lang="cy-GB" dirty="0" err="1"/>
              <a:t>immediately</a:t>
            </a:r>
            <a:r>
              <a:rPr lang="cy-GB" dirty="0"/>
              <a:t>.  </a:t>
            </a:r>
            <a:r>
              <a:rPr lang="cy-GB" dirty="0" err="1"/>
              <a:t>Children</a:t>
            </a:r>
            <a:r>
              <a:rPr lang="cy-GB" dirty="0"/>
              <a:t> </a:t>
            </a:r>
            <a:r>
              <a:rPr lang="cy-GB" dirty="0" err="1"/>
              <a:t>will</a:t>
            </a:r>
            <a:r>
              <a:rPr lang="cy-GB" dirty="0"/>
              <a:t> be </a:t>
            </a:r>
            <a:r>
              <a:rPr lang="cy-GB" dirty="0" err="1"/>
              <a:t>able</a:t>
            </a:r>
            <a:r>
              <a:rPr lang="cy-GB" dirty="0"/>
              <a:t> to </a:t>
            </a:r>
            <a:r>
              <a:rPr lang="cy-GB" dirty="0" err="1"/>
              <a:t>benefit</a:t>
            </a:r>
            <a:r>
              <a:rPr lang="cy-GB" dirty="0"/>
              <a:t> </a:t>
            </a:r>
            <a:r>
              <a:rPr lang="cy-GB" dirty="0" err="1"/>
              <a:t>from</a:t>
            </a:r>
            <a:r>
              <a:rPr lang="cy-GB" dirty="0"/>
              <a:t> </a:t>
            </a:r>
            <a:r>
              <a:rPr lang="cy-GB" dirty="0" err="1"/>
              <a:t>physical</a:t>
            </a:r>
            <a:r>
              <a:rPr lang="cy-GB" dirty="0"/>
              <a:t> </a:t>
            </a:r>
            <a:r>
              <a:rPr lang="cy-GB" dirty="0" err="1"/>
              <a:t>exercise</a:t>
            </a:r>
            <a:r>
              <a:rPr lang="cy-GB" dirty="0"/>
              <a:t> by </a:t>
            </a:r>
            <a:r>
              <a:rPr lang="cy-GB" dirty="0" err="1"/>
              <a:t>having</a:t>
            </a:r>
            <a:r>
              <a:rPr lang="cy-GB" dirty="0"/>
              <a:t> </a:t>
            </a:r>
            <a:r>
              <a:rPr lang="cy-GB" dirty="0" err="1"/>
              <a:t>regular</a:t>
            </a:r>
            <a:r>
              <a:rPr lang="cy-GB" dirty="0"/>
              <a:t> </a:t>
            </a:r>
            <a:r>
              <a:rPr lang="cy-GB" dirty="0" err="1"/>
              <a:t>daily</a:t>
            </a:r>
            <a:r>
              <a:rPr lang="cy-GB" dirty="0"/>
              <a:t> </a:t>
            </a:r>
            <a:r>
              <a:rPr lang="cy-GB" dirty="0" err="1"/>
              <a:t>access</a:t>
            </a:r>
            <a:r>
              <a:rPr lang="cy-GB" dirty="0"/>
              <a:t> to </a:t>
            </a:r>
            <a:r>
              <a:rPr lang="cy-GB" dirty="0" err="1"/>
              <a:t>outdoor</a:t>
            </a:r>
            <a:r>
              <a:rPr lang="cy-GB" dirty="0"/>
              <a:t> </a:t>
            </a:r>
            <a:r>
              <a:rPr lang="cy-GB" dirty="0" err="1"/>
              <a:t>play</a:t>
            </a:r>
            <a:r>
              <a:rPr lang="cy-GB" dirty="0"/>
              <a:t> </a:t>
            </a:r>
            <a:r>
              <a:rPr lang="cy-GB" dirty="0" err="1"/>
              <a:t>for</a:t>
            </a:r>
            <a:r>
              <a:rPr lang="cy-GB" dirty="0"/>
              <a:t> </a:t>
            </a:r>
            <a:r>
              <a:rPr lang="cy-GB" dirty="0" err="1"/>
              <a:t>extended</a:t>
            </a:r>
            <a:r>
              <a:rPr lang="cy-GB" dirty="0"/>
              <a:t> </a:t>
            </a:r>
            <a:r>
              <a:rPr lang="cy-GB" dirty="0" err="1"/>
              <a:t>periods</a:t>
            </a:r>
            <a:r>
              <a:rPr lang="cy-GB" dirty="0"/>
              <a:t>.</a:t>
            </a:r>
          </a:p>
        </p:txBody>
      </p:sp>
      <p:sp>
        <p:nvSpPr>
          <p:cNvPr id="4" name="Dalfan Rhif y Sleid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318946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Gwybyddol – Mae’r plant yn defnyddio cysyniadau mathemategol a gwyddonol wrth iddyn nhw ystyried sut i adeiladu cuddfan.  Mae nhw’n amcangyfrif neu fesur pa hyd canghennau sydd angen arnynt. Mae nhw’n ystyried yr onglau a siapau ffrâm y cuddfan ac ystyried grymoedd pan yn cydbwyso tarpolin fel </a:t>
            </a:r>
            <a:r>
              <a:rPr lang="cy-GB" dirty="0" err="1"/>
              <a:t>t</a:t>
            </a:r>
            <a:r>
              <a:rPr lang="cy-GB" dirty="0" err="1">
                <a:latin typeface="Calibri" panose="020F0502020204030204" pitchFamily="34" charset="0"/>
                <a:cs typeface="Calibri" panose="020F0502020204030204" pitchFamily="34" charset="0"/>
              </a:rPr>
              <a:t>ô</a:t>
            </a:r>
            <a:r>
              <a:rPr lang="cy-GB" dirty="0">
                <a:latin typeface="Calibri" panose="020F0502020204030204" pitchFamily="34" charset="0"/>
                <a:cs typeface="Calibri" panose="020F0502020204030204" pitchFamily="34" charset="0"/>
              </a:rPr>
              <a:t>.</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Iaith – Mae’r plant yn cyfathrebu gyda’i gilydd gan ddefnyddio geirfa arbenigol sy’n gysylltiedig gydag adeiladu cuddfan megis ‘mae angen i ni ymestyn y cortyn’, ‘mae angen i ni agor y tarpolin’, ‘mae angen i ni ddefnyddio’r dderwen i glymu ein cortyn’.  Mae’r gwrthrychau a’r profiadau yn wahanol tu allan i’r rhai tu fewn.  Gydag oedolion gefnogol ymrwymedig, fe fydd y plant yn cael eu hannog i ddefnyddio geiriau newydd.  Ystyriwch geiriau megis, dant y llew, llygad y dydd, derw, collen, mochyn y coed, deryn du, malwoden.</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Cymdeithasol – Tra’n adeiladu’r cuddfan, mae’r plant yn cydweithio, rhesymu a chefnogi ei gilydd, sydd yn darparu sgiliau cymdeithasol arwyddocaol. Gall un plentyn sgaffaldi dysgu plentyn arall wrth iddynt ddysgu sgil newydd megis clymu cynfas gyda’i gilydd neu lifo darn o bren.  Mae nhw’n gallu gwneud hyn drwy gyfarwyddiadau, modelu yr hyn sydd angen gwneud, neu estyn cymorth i sadio’r llif, neu wrth arddangos sut i glymu cwlwm.  Mae gwagle tu allan yn galluogi chwarae annibynnol a chwarae grŵp.</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Corfforol – Mae’r cuddfan yn gofyn i’r plant godi gwrthrychau trwm ac i ymestyn i glymu gwahanol canghennau i’w lle.  Fe fydd angen iddyn nhw gropian i sefydlu’r canghennau i’r ddaear, a phlygu i ddringo mewn i’r cuddfan gorffenedig.  Fe fyddan nhw hefyd wedi cario ystod o </a:t>
            </a:r>
            <a:r>
              <a:rPr lang="cy-GB" dirty="0" err="1">
                <a:latin typeface="Calibri" panose="020F0502020204030204" pitchFamily="34" charset="0"/>
                <a:cs typeface="Calibri" panose="020F0502020204030204" pitchFamily="34" charset="0"/>
              </a:rPr>
              <a:t>ddeunyddiaui’r</a:t>
            </a:r>
            <a:r>
              <a:rPr lang="cy-GB" dirty="0">
                <a:latin typeface="Calibri" panose="020F0502020204030204" pitchFamily="34" charset="0"/>
                <a:cs typeface="Calibri" panose="020F0502020204030204" pitchFamily="34" charset="0"/>
              </a:rPr>
              <a:t> cuddfan, sy’n cynnwys llusgo, gwthio, tynnu, codi deunyddiau a datblygu eu sgiliau echddygol bras. </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Emosiynol – Mae datblygiad emosiynol yn cael ei gefnogi yn y senario gyda phlant yn cael hwyl ac yn mwynhau creu a chwarae yn y cuddfan. O bosib byddan nhw’n ennyn hunan hyder ac hunan barch o’r ymdeimlad o gyflawniad o greu’r cuddfan. Ond, bydd yr ymgeisio a chamgymeriadau o wneud y cuddfan a’r ffaith nad oes cynllun cuddfan cywir,  mae’n cefnogi nhw i wneud camsyniadau a dysgu o’u camsyniadau mewn amgylchedd diogel.  Mae nhw’n dysgu bod gwneud camgymeriadau yn gyfleoedd i ddysgu yn hytrach na bod yn ‘anghywir’, sydd hefyd yn cefnogi gwytnwch hir dymor.</a:t>
            </a:r>
          </a:p>
          <a:p>
            <a:endParaRPr lang="cy-GB" dirty="0">
              <a:latin typeface="Calibri" panose="020F0502020204030204" pitchFamily="34" charset="0"/>
              <a:cs typeface="Calibri" panose="020F0502020204030204" pitchFamily="34" charset="0"/>
            </a:endParaRPr>
          </a:p>
          <a:p>
            <a:r>
              <a:rPr lang="cy-GB" dirty="0" err="1">
                <a:latin typeface="Calibri" panose="020F0502020204030204" pitchFamily="34" charset="0"/>
                <a:cs typeface="Calibri" panose="020F0502020204030204" pitchFamily="34" charset="0"/>
              </a:rPr>
              <a:t>Cognitive</a:t>
            </a:r>
            <a:r>
              <a:rPr lang="cy-GB" dirty="0">
                <a:latin typeface="Calibri" panose="020F0502020204030204" pitchFamily="34" charset="0"/>
                <a:cs typeface="Calibri" panose="020F0502020204030204" pitchFamily="34" charset="0"/>
              </a:rPr>
              <a:t> – The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using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mathematics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science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concepts</a:t>
            </a:r>
            <a:r>
              <a:rPr lang="cy-GB" dirty="0">
                <a:latin typeface="Calibri" panose="020F0502020204030204" pitchFamily="34" charset="0"/>
                <a:cs typeface="Calibri" panose="020F0502020204030204" pitchFamily="34" charset="0"/>
              </a:rPr>
              <a:t> as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consider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how</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build</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functional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can </a:t>
            </a:r>
            <a:r>
              <a:rPr lang="cy-GB" dirty="0" err="1">
                <a:latin typeface="Calibri" panose="020F0502020204030204" pitchFamily="34" charset="0"/>
                <a:cs typeface="Calibri" panose="020F0502020204030204" pitchFamily="34" charset="0"/>
              </a:rPr>
              <a:t>estimate</a:t>
            </a:r>
            <a:r>
              <a:rPr lang="cy-GB" dirty="0">
                <a:latin typeface="Calibri" panose="020F0502020204030204" pitchFamily="34" charset="0"/>
                <a:cs typeface="Calibri" panose="020F0502020204030204" pitchFamily="34" charset="0"/>
              </a:rPr>
              <a:t> or </a:t>
            </a:r>
            <a:r>
              <a:rPr lang="cy-GB" dirty="0" err="1">
                <a:latin typeface="Calibri" panose="020F0502020204030204" pitchFamily="34" charset="0"/>
                <a:cs typeface="Calibri" panose="020F0502020204030204" pitchFamily="34" charset="0"/>
              </a:rPr>
              <a:t>measure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what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length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branches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need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can </a:t>
            </a:r>
            <a:r>
              <a:rPr lang="cy-GB" dirty="0" err="1">
                <a:latin typeface="Calibri" panose="020F0502020204030204" pitchFamily="34" charset="0"/>
                <a:cs typeface="Calibri" panose="020F0502020204030204" pitchFamily="34" charset="0"/>
              </a:rPr>
              <a:t>consider</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angles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shapes</a:t>
            </a:r>
            <a:r>
              <a:rPr lang="cy-GB" dirty="0">
                <a:latin typeface="Calibri" panose="020F0502020204030204" pitchFamily="34" charset="0"/>
                <a:cs typeface="Calibri" panose="020F0502020204030204" pitchFamily="34" charset="0"/>
              </a:rPr>
              <a:t> of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frame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consider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forces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balancing</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tarpaulin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roof</a:t>
            </a:r>
            <a:r>
              <a:rPr lang="cy-GB" dirty="0">
                <a:latin typeface="Calibri" panose="020F0502020204030204" pitchFamily="34" charset="0"/>
                <a:cs typeface="Calibri" panose="020F0502020204030204" pitchFamily="34" charset="0"/>
              </a:rPr>
              <a:t>.</a:t>
            </a:r>
          </a:p>
          <a:p>
            <a:endParaRPr lang="cy-GB" dirty="0">
              <a:latin typeface="Calibri" panose="020F0502020204030204" pitchFamily="34" charset="0"/>
              <a:cs typeface="Calibri" panose="020F0502020204030204" pitchFamily="34" charset="0"/>
            </a:endParaRPr>
          </a:p>
          <a:p>
            <a:r>
              <a:rPr lang="cy-GB" dirty="0" err="1">
                <a:latin typeface="Calibri" panose="020F0502020204030204" pitchFamily="34" charset="0"/>
                <a:cs typeface="Calibri" panose="020F0502020204030204" pitchFamily="34" charset="0"/>
              </a:rPr>
              <a:t>Language</a:t>
            </a:r>
            <a:r>
              <a:rPr lang="cy-GB" dirty="0">
                <a:latin typeface="Calibri" panose="020F0502020204030204" pitchFamily="34" charset="0"/>
                <a:cs typeface="Calibri" panose="020F0502020204030204" pitchFamily="34" charset="0"/>
              </a:rPr>
              <a:t> –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speaking</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each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other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using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vocabluary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which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may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include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specialism</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language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linked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building</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such</a:t>
            </a:r>
            <a:r>
              <a:rPr lang="cy-GB" dirty="0">
                <a:latin typeface="Calibri" panose="020F0502020204030204" pitchFamily="34" charset="0"/>
                <a:cs typeface="Calibri" panose="020F0502020204030204" pitchFamily="34" charset="0"/>
              </a:rPr>
              <a:t> as ‘we </a:t>
            </a:r>
            <a:r>
              <a:rPr lang="cy-GB" dirty="0" err="1">
                <a:latin typeface="Calibri" panose="020F0502020204030204" pitchFamily="34" charset="0"/>
                <a:cs typeface="Calibri" panose="020F0502020204030204" pitchFamily="34" charset="0"/>
              </a:rPr>
              <a:t>need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stretch</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string</a:t>
            </a:r>
            <a:r>
              <a:rPr lang="cy-GB" dirty="0">
                <a:latin typeface="Calibri" panose="020F0502020204030204" pitchFamily="34" charset="0"/>
                <a:cs typeface="Calibri" panose="020F0502020204030204" pitchFamily="34" charset="0"/>
              </a:rPr>
              <a:t>’, ‘we </a:t>
            </a:r>
            <a:r>
              <a:rPr lang="cy-GB" dirty="0" err="1">
                <a:latin typeface="Calibri" panose="020F0502020204030204" pitchFamily="34" charset="0"/>
                <a:cs typeface="Calibri" panose="020F0502020204030204" pitchFamily="34" charset="0"/>
              </a:rPr>
              <a:t>need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unravel</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tarpaulin</a:t>
            </a:r>
            <a:r>
              <a:rPr lang="cy-GB" dirty="0">
                <a:latin typeface="Calibri" panose="020F0502020204030204" pitchFamily="34" charset="0"/>
                <a:cs typeface="Calibri" panose="020F0502020204030204" pitchFamily="34" charset="0"/>
              </a:rPr>
              <a:t>’, ‘we </a:t>
            </a:r>
            <a:r>
              <a:rPr lang="cy-GB" dirty="0" err="1">
                <a:latin typeface="Calibri" panose="020F0502020204030204" pitchFamily="34" charset="0"/>
                <a:cs typeface="Calibri" panose="020F0502020204030204" pitchFamily="34" charset="0"/>
              </a:rPr>
              <a:t>need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use</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oak</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tree</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tie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our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string</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objects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experiences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outdoors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very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different</a:t>
            </a:r>
            <a:r>
              <a:rPr lang="cy-GB" dirty="0">
                <a:latin typeface="Calibri" panose="020F0502020204030204" pitchFamily="34" charset="0"/>
                <a:cs typeface="Calibri" panose="020F0502020204030204" pitchFamily="34" charset="0"/>
              </a:rPr>
              <a:t> to the </a:t>
            </a:r>
            <a:r>
              <a:rPr lang="cy-GB" dirty="0" err="1">
                <a:latin typeface="Calibri" panose="020F0502020204030204" pitchFamily="34" charset="0"/>
                <a:cs typeface="Calibri" panose="020F0502020204030204" pitchFamily="34" charset="0"/>
              </a:rPr>
              <a:t>indoors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with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supportof</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engaged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adults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will</a:t>
            </a:r>
            <a:r>
              <a:rPr lang="cy-GB" dirty="0">
                <a:latin typeface="Calibri" panose="020F0502020204030204" pitchFamily="34" charset="0"/>
                <a:cs typeface="Calibri" panose="020F0502020204030204" pitchFamily="34" charset="0"/>
              </a:rPr>
              <a:t> be </a:t>
            </a:r>
            <a:r>
              <a:rPr lang="cy-GB" dirty="0" err="1">
                <a:latin typeface="Calibri" panose="020F0502020204030204" pitchFamily="34" charset="0"/>
                <a:cs typeface="Calibri" panose="020F0502020204030204" pitchFamily="34" charset="0"/>
              </a:rPr>
              <a:t>encouraged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use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words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which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new</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more </a:t>
            </a:r>
            <a:r>
              <a:rPr lang="cy-GB" dirty="0" err="1">
                <a:latin typeface="Calibri" panose="020F0502020204030204" pitchFamily="34" charset="0"/>
                <a:cs typeface="Calibri" panose="020F0502020204030204" pitchFamily="34" charset="0"/>
              </a:rPr>
              <a:t>likely</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occur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outddors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Consider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words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such</a:t>
            </a:r>
            <a:r>
              <a:rPr lang="cy-GB" dirty="0">
                <a:latin typeface="Calibri" panose="020F0502020204030204" pitchFamily="34" charset="0"/>
                <a:cs typeface="Calibri" panose="020F0502020204030204" pitchFamily="34" charset="0"/>
              </a:rPr>
              <a:t> as </a:t>
            </a:r>
            <a:r>
              <a:rPr lang="cy-GB" dirty="0" err="1">
                <a:latin typeface="Calibri" panose="020F0502020204030204" pitchFamily="34" charset="0"/>
                <a:cs typeface="Calibri" panose="020F0502020204030204" pitchFamily="34" charset="0"/>
              </a:rPr>
              <a:t>dandelion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daisy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conker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oak</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willow</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woodlouse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blackbird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snail</a:t>
            </a:r>
            <a:r>
              <a:rPr lang="cy-GB" dirty="0">
                <a:latin typeface="Calibri" panose="020F0502020204030204" pitchFamily="34" charset="0"/>
                <a:cs typeface="Calibri" panose="020F0502020204030204" pitchFamily="34" charset="0"/>
              </a:rPr>
              <a:t>.</a:t>
            </a:r>
          </a:p>
          <a:p>
            <a:endParaRPr lang="cy-GB" dirty="0">
              <a:latin typeface="Calibri" panose="020F0502020204030204" pitchFamily="34" charset="0"/>
              <a:cs typeface="Calibri" panose="020F0502020204030204" pitchFamily="34" charset="0"/>
            </a:endParaRPr>
          </a:p>
          <a:p>
            <a:r>
              <a:rPr lang="cy-GB" dirty="0" err="1">
                <a:latin typeface="Calibri" panose="020F0502020204030204" pitchFamily="34" charset="0"/>
                <a:cs typeface="Calibri" panose="020F0502020204030204" pitchFamily="34" charset="0"/>
              </a:rPr>
              <a:t>Social</a:t>
            </a:r>
            <a:r>
              <a:rPr lang="cy-GB" dirty="0">
                <a:latin typeface="Calibri" panose="020F0502020204030204" pitchFamily="34" charset="0"/>
                <a:cs typeface="Calibri" panose="020F0502020204030204" pitchFamily="34" charset="0"/>
              </a:rPr>
              <a:t> – </a:t>
            </a:r>
            <a:r>
              <a:rPr lang="cy-GB" dirty="0" err="1">
                <a:latin typeface="Calibri" panose="020F0502020204030204" pitchFamily="34" charset="0"/>
                <a:cs typeface="Calibri" panose="020F0502020204030204" pitchFamily="34" charset="0"/>
              </a:rPr>
              <a:t>While</a:t>
            </a:r>
            <a:r>
              <a:rPr lang="cy-GB" dirty="0">
                <a:latin typeface="Calibri" panose="020F0502020204030204" pitchFamily="34" charset="0"/>
                <a:cs typeface="Calibri" panose="020F0502020204030204" pitchFamily="34" charset="0"/>
              </a:rPr>
              <a:t> Building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cooperate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negotiate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support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each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other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which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provides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significant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social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skills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One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child</a:t>
            </a:r>
            <a:r>
              <a:rPr lang="cy-GB" dirty="0">
                <a:latin typeface="Calibri" panose="020F0502020204030204" pitchFamily="34" charset="0"/>
                <a:cs typeface="Calibri" panose="020F0502020204030204" pitchFamily="34" charset="0"/>
              </a:rPr>
              <a:t> can </a:t>
            </a:r>
            <a:r>
              <a:rPr lang="cy-GB" dirty="0" err="1">
                <a:latin typeface="Calibri" panose="020F0502020204030204" pitchFamily="34" charset="0"/>
                <a:cs typeface="Calibri" panose="020F0502020204030204" pitchFamily="34" charset="0"/>
              </a:rPr>
              <a:t>also</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scaffols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another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child’s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learning</a:t>
            </a:r>
            <a:r>
              <a:rPr lang="cy-GB" dirty="0">
                <a:latin typeface="Calibri" panose="020F0502020204030204" pitchFamily="34" charset="0"/>
                <a:cs typeface="Calibri" panose="020F0502020204030204" pitchFamily="34" charset="0"/>
              </a:rPr>
              <a:t> of a </a:t>
            </a:r>
            <a:r>
              <a:rPr lang="cy-GB" dirty="0" err="1">
                <a:latin typeface="Calibri" panose="020F0502020204030204" pitchFamily="34" charset="0"/>
                <a:cs typeface="Calibri" panose="020F0502020204030204" pitchFamily="34" charset="0"/>
              </a:rPr>
              <a:t>new</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skill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such</a:t>
            </a:r>
            <a:r>
              <a:rPr lang="cy-GB" dirty="0">
                <a:latin typeface="Calibri" panose="020F0502020204030204" pitchFamily="34" charset="0"/>
                <a:cs typeface="Calibri" panose="020F0502020204030204" pitchFamily="34" charset="0"/>
              </a:rPr>
              <a:t> as </a:t>
            </a:r>
            <a:r>
              <a:rPr lang="cy-GB" dirty="0" err="1">
                <a:latin typeface="Calibri" panose="020F0502020204030204" pitchFamily="34" charset="0"/>
                <a:cs typeface="Calibri" panose="020F0502020204030204" pitchFamily="34" charset="0"/>
              </a:rPr>
              <a:t>tying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blankets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together</a:t>
            </a:r>
            <a:r>
              <a:rPr lang="cy-GB" dirty="0">
                <a:latin typeface="Calibri" panose="020F0502020204030204" pitchFamily="34" charset="0"/>
                <a:cs typeface="Calibri" panose="020F0502020204030204" pitchFamily="34" charset="0"/>
              </a:rPr>
              <a:t> or </a:t>
            </a:r>
            <a:r>
              <a:rPr lang="cy-GB" dirty="0" err="1">
                <a:latin typeface="Calibri" panose="020F0502020204030204" pitchFamily="34" charset="0"/>
                <a:cs typeface="Calibri" panose="020F0502020204030204" pitchFamily="34" charset="0"/>
              </a:rPr>
              <a:t>sawing</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piece</a:t>
            </a:r>
            <a:r>
              <a:rPr lang="cy-GB" dirty="0">
                <a:latin typeface="Calibri" panose="020F0502020204030204" pitchFamily="34" charset="0"/>
                <a:cs typeface="Calibri" panose="020F0502020204030204" pitchFamily="34" charset="0"/>
              </a:rPr>
              <a:t> of </a:t>
            </a:r>
            <a:r>
              <a:rPr lang="cy-GB" dirty="0" err="1">
                <a:latin typeface="Calibri" panose="020F0502020204030204" pitchFamily="34" charset="0"/>
                <a:cs typeface="Calibri" panose="020F0502020204030204" pitchFamily="34" charset="0"/>
              </a:rPr>
              <a:t>wood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can do </a:t>
            </a:r>
            <a:r>
              <a:rPr lang="cy-GB" dirty="0" err="1">
                <a:latin typeface="Calibri" panose="020F0502020204030204" pitchFamily="34" charset="0"/>
                <a:cs typeface="Calibri" panose="020F0502020204030204" pitchFamily="34" charset="0"/>
              </a:rPr>
              <a:t>this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either</a:t>
            </a:r>
            <a:r>
              <a:rPr lang="cy-GB" dirty="0">
                <a:latin typeface="Calibri" panose="020F0502020204030204" pitchFamily="34" charset="0"/>
                <a:cs typeface="Calibri" panose="020F0502020204030204" pitchFamily="34" charset="0"/>
              </a:rPr>
              <a:t> by </a:t>
            </a:r>
            <a:r>
              <a:rPr lang="cy-GB" dirty="0" err="1">
                <a:latin typeface="Calibri" panose="020F0502020204030204" pitchFamily="34" charset="0"/>
                <a:cs typeface="Calibri" panose="020F0502020204030204" pitchFamily="34" charset="0"/>
              </a:rPr>
              <a:t>providing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instruction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modelling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what</a:t>
            </a:r>
            <a:r>
              <a:rPr lang="cy-GB" dirty="0">
                <a:latin typeface="Calibri" panose="020F0502020204030204" pitchFamily="34" charset="0"/>
                <a:cs typeface="Calibri" panose="020F0502020204030204" pitchFamily="34" charset="0"/>
              </a:rPr>
              <a:t> to do, or </a:t>
            </a:r>
            <a:r>
              <a:rPr lang="cy-GB" dirty="0" err="1">
                <a:latin typeface="Calibri" panose="020F0502020204030204" pitchFamily="34" charset="0"/>
                <a:cs typeface="Calibri" panose="020F0502020204030204" pitchFamily="34" charset="0"/>
              </a:rPr>
              <a:t>providing</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helping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hand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steady</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saw</a:t>
            </a:r>
            <a:r>
              <a:rPr lang="cy-GB" dirty="0">
                <a:latin typeface="Calibri" panose="020F0502020204030204" pitchFamily="34" charset="0"/>
                <a:cs typeface="Calibri" panose="020F0502020204030204" pitchFamily="34" charset="0"/>
              </a:rPr>
              <a:t>, or </a:t>
            </a:r>
            <a:r>
              <a:rPr lang="cy-GB" dirty="0" err="1">
                <a:latin typeface="Calibri" panose="020F0502020204030204" pitchFamily="34" charset="0"/>
                <a:cs typeface="Calibri" panose="020F0502020204030204" pitchFamily="34" charset="0"/>
              </a:rPr>
              <a:t>demonstrating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how</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tie</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knot</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space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outdoors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allows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room</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for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both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independent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solitary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play</a:t>
            </a:r>
            <a:r>
              <a:rPr lang="cy-GB" dirty="0">
                <a:latin typeface="Calibri" panose="020F0502020204030204" pitchFamily="34" charset="0"/>
                <a:cs typeface="Calibri" panose="020F0502020204030204" pitchFamily="34" charset="0"/>
              </a:rPr>
              <a:t> as well as </a:t>
            </a:r>
            <a:r>
              <a:rPr lang="cy-GB" dirty="0" err="1">
                <a:latin typeface="Calibri" panose="020F0502020204030204" pitchFamily="34" charset="0"/>
                <a:cs typeface="Calibri" panose="020F0502020204030204" pitchFamily="34" charset="0"/>
              </a:rPr>
              <a:t>group</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play</a:t>
            </a:r>
            <a:r>
              <a:rPr lang="cy-GB" dirty="0">
                <a:latin typeface="Calibri" panose="020F0502020204030204" pitchFamily="34" charset="0"/>
                <a:cs typeface="Calibri" panose="020F0502020204030204" pitchFamily="34" charset="0"/>
              </a:rPr>
              <a:t>.</a:t>
            </a:r>
          </a:p>
          <a:p>
            <a:endParaRPr lang="cy-GB" dirty="0">
              <a:latin typeface="Calibri" panose="020F0502020204030204" pitchFamily="34" charset="0"/>
              <a:cs typeface="Calibri" panose="020F0502020204030204" pitchFamily="34" charset="0"/>
            </a:endParaRPr>
          </a:p>
          <a:p>
            <a:r>
              <a:rPr lang="cy-GB" dirty="0" err="1">
                <a:latin typeface="Calibri" panose="020F0502020204030204" pitchFamily="34" charset="0"/>
                <a:cs typeface="Calibri" panose="020F0502020204030204" pitchFamily="34" charset="0"/>
              </a:rPr>
              <a:t>Physical</a:t>
            </a:r>
            <a:r>
              <a:rPr lang="cy-GB" dirty="0">
                <a:latin typeface="Calibri" panose="020F0502020204030204" pitchFamily="34" charset="0"/>
                <a:cs typeface="Calibri" panose="020F0502020204030204" pitchFamily="34" charset="0"/>
              </a:rPr>
              <a:t> – Building a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requires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lift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heavy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objects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stretch</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tie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different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branches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place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will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need</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crawl</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secure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branches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into</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ground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duck</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climb</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into</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finished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will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also</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have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carried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different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materials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into</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involving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dragging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pushing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pulling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lifting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materials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developing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gross</a:t>
            </a:r>
            <a:r>
              <a:rPr lang="cy-GB" dirty="0">
                <a:latin typeface="Calibri" panose="020F0502020204030204" pitchFamily="34" charset="0"/>
                <a:cs typeface="Calibri" panose="020F0502020204030204" pitchFamily="34" charset="0"/>
              </a:rPr>
              <a:t> motor </a:t>
            </a:r>
            <a:r>
              <a:rPr lang="cy-GB" dirty="0" err="1">
                <a:latin typeface="Calibri" panose="020F0502020204030204" pitchFamily="34" charset="0"/>
                <a:cs typeface="Calibri" panose="020F0502020204030204" pitchFamily="34" charset="0"/>
              </a:rPr>
              <a:t>skills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If</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enjoying</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play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their</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brains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may</a:t>
            </a:r>
            <a:r>
              <a:rPr lang="cy-GB" dirty="0">
                <a:latin typeface="Calibri" panose="020F0502020204030204" pitchFamily="34" charset="0"/>
                <a:cs typeface="Calibri" panose="020F0502020204030204" pitchFamily="34" charset="0"/>
              </a:rPr>
              <a:t> be </a:t>
            </a:r>
            <a:r>
              <a:rPr lang="cy-GB" dirty="0" err="1">
                <a:latin typeface="Calibri" panose="020F0502020204030204" pitchFamily="34" charset="0"/>
                <a:cs typeface="Calibri" panose="020F0502020204030204" pitchFamily="34" charset="0"/>
              </a:rPr>
              <a:t>releasing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neurotransmitters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such</a:t>
            </a:r>
            <a:r>
              <a:rPr lang="cy-GB" dirty="0">
                <a:latin typeface="Calibri" panose="020F0502020204030204" pitchFamily="34" charset="0"/>
                <a:cs typeface="Calibri" panose="020F0502020204030204" pitchFamily="34" charset="0"/>
              </a:rPr>
              <a:t> as </a:t>
            </a:r>
            <a:r>
              <a:rPr lang="cy-GB" dirty="0" err="1">
                <a:latin typeface="Calibri" panose="020F0502020204030204" pitchFamily="34" charset="0"/>
                <a:cs typeface="Calibri" panose="020F0502020204030204" pitchFamily="34" charset="0"/>
              </a:rPr>
              <a:t>endorphins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that</a:t>
            </a:r>
            <a:r>
              <a:rPr lang="cy-GB" dirty="0">
                <a:latin typeface="Calibri" panose="020F0502020204030204" pitchFamily="34" charset="0"/>
                <a:cs typeface="Calibri" panose="020F0502020204030204" pitchFamily="34" charset="0"/>
              </a:rPr>
              <a:t> can </a:t>
            </a:r>
            <a:r>
              <a:rPr lang="cy-GB" dirty="0" err="1">
                <a:latin typeface="Calibri" panose="020F0502020204030204" pitchFamily="34" charset="0"/>
                <a:cs typeface="Calibri" panose="020F0502020204030204" pitchFamily="34" charset="0"/>
              </a:rPr>
              <a:t>support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relaxation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longer</a:t>
            </a:r>
            <a:r>
              <a:rPr lang="cy-GB" dirty="0">
                <a:latin typeface="Calibri" panose="020F0502020204030204" pitchFamily="34" charset="0"/>
                <a:cs typeface="Calibri" panose="020F0502020204030204" pitchFamily="34" charset="0"/>
              </a:rPr>
              <a:t> term </a:t>
            </a:r>
            <a:r>
              <a:rPr lang="cy-GB" dirty="0" err="1">
                <a:latin typeface="Calibri" panose="020F0502020204030204" pitchFamily="34" charset="0"/>
                <a:cs typeface="Calibri" panose="020F0502020204030204" pitchFamily="34" charset="0"/>
              </a:rPr>
              <a:t>emotional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health</a:t>
            </a:r>
            <a:r>
              <a:rPr lang="cy-GB" dirty="0">
                <a:latin typeface="Calibri" panose="020F0502020204030204" pitchFamily="34" charset="0"/>
                <a:cs typeface="Calibri" panose="020F0502020204030204" pitchFamily="34" charset="0"/>
              </a:rPr>
              <a:t>.</a:t>
            </a:r>
          </a:p>
          <a:p>
            <a:endParaRPr lang="cy-GB" dirty="0">
              <a:latin typeface="Calibri" panose="020F0502020204030204" pitchFamily="34" charset="0"/>
              <a:cs typeface="Calibri" panose="020F0502020204030204" pitchFamily="34" charset="0"/>
            </a:endParaRPr>
          </a:p>
          <a:p>
            <a:r>
              <a:rPr lang="cy-GB" dirty="0" err="1">
                <a:latin typeface="Calibri" panose="020F0502020204030204" pitchFamily="34" charset="0"/>
                <a:cs typeface="Calibri" panose="020F0502020204030204" pitchFamily="34" charset="0"/>
              </a:rPr>
              <a:t>Emotional</a:t>
            </a:r>
            <a:r>
              <a:rPr lang="cy-GB" dirty="0">
                <a:latin typeface="Calibri" panose="020F0502020204030204" pitchFamily="34" charset="0"/>
                <a:cs typeface="Calibri" panose="020F0502020204030204" pitchFamily="34" charset="0"/>
              </a:rPr>
              <a:t> – </a:t>
            </a:r>
            <a:r>
              <a:rPr lang="cy-GB" dirty="0" err="1">
                <a:latin typeface="Calibri" panose="020F0502020204030204" pitchFamily="34" charset="0"/>
                <a:cs typeface="Calibri" panose="020F0502020204030204" pitchFamily="34" charset="0"/>
              </a:rPr>
              <a:t>Emotional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development</a:t>
            </a:r>
            <a:r>
              <a:rPr lang="cy-GB" dirty="0">
                <a:latin typeface="Calibri" panose="020F0502020204030204" pitchFamily="34" charset="0"/>
                <a:cs typeface="Calibri" panose="020F0502020204030204" pitchFamily="34" charset="0"/>
              </a:rPr>
              <a:t> is </a:t>
            </a:r>
            <a:r>
              <a:rPr lang="cy-GB" dirty="0" err="1">
                <a:latin typeface="Calibri" panose="020F0502020204030204" pitchFamily="34" charset="0"/>
                <a:cs typeface="Calibri" panose="020F0502020204030204" pitchFamily="34" charset="0"/>
              </a:rPr>
              <a:t>supported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scenario</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with</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having</a:t>
            </a:r>
            <a:r>
              <a:rPr lang="cy-GB" dirty="0">
                <a:latin typeface="Calibri" panose="020F0502020204030204" pitchFamily="34" charset="0"/>
                <a:cs typeface="Calibri" panose="020F0502020204030204" pitchFamily="34" charset="0"/>
              </a:rPr>
              <a:t> fun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enjoying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creating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playing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gain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self-confidence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self-esteem</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from</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achievement</a:t>
            </a:r>
            <a:r>
              <a:rPr lang="cy-GB" dirty="0">
                <a:latin typeface="Calibri" panose="020F0502020204030204" pitchFamily="34" charset="0"/>
                <a:cs typeface="Calibri" panose="020F0502020204030204" pitchFamily="34" charset="0"/>
              </a:rPr>
              <a:t> of </a:t>
            </a:r>
            <a:r>
              <a:rPr lang="cy-GB" dirty="0" err="1">
                <a:latin typeface="Calibri" panose="020F0502020204030204" pitchFamily="34" charset="0"/>
                <a:cs typeface="Calibri" panose="020F0502020204030204" pitchFamily="34" charset="0"/>
              </a:rPr>
              <a:t>creating</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However</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trial</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error</a:t>
            </a:r>
            <a:r>
              <a:rPr lang="cy-GB">
                <a:latin typeface="Calibri" panose="020F0502020204030204" pitchFamily="34" charset="0"/>
                <a:cs typeface="Calibri" panose="020F0502020204030204" pitchFamily="34" charset="0"/>
              </a:rPr>
              <a:t> of </a:t>
            </a:r>
            <a:r>
              <a:rPr lang="cy-GB" dirty="0" err="1">
                <a:latin typeface="Calibri" panose="020F0502020204030204" pitchFamily="34" charset="0"/>
                <a:cs typeface="Calibri" panose="020F0502020204030204" pitchFamily="34" charset="0"/>
              </a:rPr>
              <a:t>making</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the </a:t>
            </a:r>
            <a:r>
              <a:rPr lang="cy-GB" dirty="0" err="1">
                <a:latin typeface="Calibri" panose="020F0502020204030204" pitchFamily="34" charset="0"/>
                <a:cs typeface="Calibri" panose="020F0502020204030204" pitchFamily="34" charset="0"/>
              </a:rPr>
              <a:t>fact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that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there</a:t>
            </a:r>
            <a:r>
              <a:rPr lang="cy-GB" dirty="0">
                <a:latin typeface="Calibri" panose="020F0502020204030204" pitchFamily="34" charset="0"/>
                <a:cs typeface="Calibri" panose="020F0502020204030204" pitchFamily="34" charset="0"/>
              </a:rPr>
              <a:t> is not </a:t>
            </a:r>
            <a:r>
              <a:rPr lang="cy-GB" dirty="0" err="1">
                <a:latin typeface="Calibri" panose="020F0502020204030204" pitchFamily="34" charset="0"/>
                <a:cs typeface="Calibri" panose="020F0502020204030204" pitchFamily="34" charset="0"/>
              </a:rPr>
              <a:t>one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correct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design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supports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children</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make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mistakes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and</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learn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from</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these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mistakes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in</a:t>
            </a:r>
            <a:r>
              <a:rPr lang="cy-GB" dirty="0">
                <a:latin typeface="Calibri" panose="020F0502020204030204" pitchFamily="34" charset="0"/>
                <a:cs typeface="Calibri" panose="020F0502020204030204" pitchFamily="34" charset="0"/>
              </a:rPr>
              <a:t> a </a:t>
            </a:r>
            <a:r>
              <a:rPr lang="cy-GB" dirty="0" err="1">
                <a:latin typeface="Calibri" panose="020F0502020204030204" pitchFamily="34" charset="0"/>
                <a:cs typeface="Calibri" panose="020F0502020204030204" pitchFamily="34" charset="0"/>
              </a:rPr>
              <a:t>safe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environment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They</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learn</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that</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mistakes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are</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opportunities</a:t>
            </a:r>
            <a:r>
              <a:rPr lang="cy-GB" dirty="0">
                <a:latin typeface="Calibri" panose="020F0502020204030204" pitchFamily="34" charset="0"/>
                <a:cs typeface="Calibri" panose="020F0502020204030204" pitchFamily="34" charset="0"/>
              </a:rPr>
              <a:t> to </a:t>
            </a:r>
            <a:r>
              <a:rPr lang="cy-GB" dirty="0" err="1">
                <a:latin typeface="Calibri" panose="020F0502020204030204" pitchFamily="34" charset="0"/>
                <a:cs typeface="Calibri" panose="020F0502020204030204" pitchFamily="34" charset="0"/>
              </a:rPr>
              <a:t>learn</a:t>
            </a:r>
            <a:r>
              <a:rPr lang="cy-GB" dirty="0">
                <a:latin typeface="Calibri" panose="020F0502020204030204" pitchFamily="34" charset="0"/>
                <a:cs typeface="Calibri" panose="020F0502020204030204" pitchFamily="34" charset="0"/>
              </a:rPr>
              <a:t> rather than ‘</a:t>
            </a:r>
            <a:r>
              <a:rPr lang="cy-GB" dirty="0" err="1">
                <a:latin typeface="Calibri" panose="020F0502020204030204" pitchFamily="34" charset="0"/>
                <a:cs typeface="Calibri" panose="020F0502020204030204" pitchFamily="34" charset="0"/>
              </a:rPr>
              <a:t>being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wrong</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which</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also</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supports</a:t>
            </a:r>
            <a:r>
              <a:rPr lang="cy-GB" dirty="0">
                <a:latin typeface="Calibri" panose="020F0502020204030204" pitchFamily="34" charset="0"/>
                <a:cs typeface="Calibri" panose="020F0502020204030204" pitchFamily="34" charset="0"/>
              </a:rPr>
              <a:t> </a:t>
            </a:r>
            <a:r>
              <a:rPr lang="cy-GB" dirty="0" err="1">
                <a:latin typeface="Calibri" panose="020F0502020204030204" pitchFamily="34" charset="0"/>
                <a:cs typeface="Calibri" panose="020F0502020204030204" pitchFamily="34" charset="0"/>
              </a:rPr>
              <a:t>longer</a:t>
            </a:r>
            <a:r>
              <a:rPr lang="cy-GB" dirty="0">
                <a:latin typeface="Calibri" panose="020F0502020204030204" pitchFamily="34" charset="0"/>
                <a:cs typeface="Calibri" panose="020F0502020204030204" pitchFamily="34" charset="0"/>
              </a:rPr>
              <a:t>-term </a:t>
            </a:r>
            <a:r>
              <a:rPr lang="cy-GB" dirty="0" err="1">
                <a:latin typeface="Calibri" panose="020F0502020204030204" pitchFamily="34" charset="0"/>
                <a:cs typeface="Calibri" panose="020F0502020204030204" pitchFamily="34" charset="0"/>
              </a:rPr>
              <a:t>resilience</a:t>
            </a:r>
            <a:r>
              <a:rPr lang="cy-GB" dirty="0">
                <a:latin typeface="Calibri" panose="020F0502020204030204" pitchFamily="34" charset="0"/>
                <a:cs typeface="Calibri" panose="020F0502020204030204" pitchFamily="34" charset="0"/>
              </a:rPr>
              <a:t>. </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002336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274934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Nawr beth am fynd allan?</a:t>
            </a:r>
          </a:p>
          <a:p>
            <a:r>
              <a:rPr lang="cy-GB" dirty="0" err="1"/>
              <a:t>Now</a:t>
            </a:r>
            <a:r>
              <a:rPr lang="cy-GB" dirty="0"/>
              <a:t>, </a:t>
            </a:r>
            <a:r>
              <a:rPr lang="cy-GB" dirty="0" err="1"/>
              <a:t>shall</a:t>
            </a:r>
            <a:r>
              <a:rPr lang="cy-GB" dirty="0"/>
              <a:t> we go </a:t>
            </a:r>
            <a:r>
              <a:rPr lang="cy-GB" dirty="0" err="1"/>
              <a:t>outside</a:t>
            </a:r>
            <a:r>
              <a:rPr lang="cy-GB" dirty="0"/>
              <a:t>!</a:t>
            </a:r>
          </a:p>
        </p:txBody>
      </p:sp>
      <p:sp>
        <p:nvSpPr>
          <p:cNvPr id="4" name="Dalfan Rhif y Sleid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860688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Yr egwyddorion sydd mewn coch sydd yn rhan o’r aseiniad.</a:t>
            </a:r>
          </a:p>
          <a:p>
            <a:r>
              <a:rPr lang="cy-GB" dirty="0"/>
              <a:t>The </a:t>
            </a:r>
            <a:r>
              <a:rPr lang="cy-GB" dirty="0" err="1"/>
              <a:t>principles</a:t>
            </a:r>
            <a:r>
              <a:rPr lang="cy-GB" dirty="0"/>
              <a:t> </a:t>
            </a:r>
            <a:r>
              <a:rPr lang="cy-GB" dirty="0" err="1"/>
              <a:t>in</a:t>
            </a:r>
            <a:r>
              <a:rPr lang="cy-GB" dirty="0"/>
              <a:t> red </a:t>
            </a:r>
            <a:r>
              <a:rPr lang="cy-GB" dirty="0" err="1"/>
              <a:t>are</a:t>
            </a:r>
            <a:r>
              <a:rPr lang="cy-GB" dirty="0"/>
              <a:t> the </a:t>
            </a:r>
            <a:r>
              <a:rPr lang="cy-GB" dirty="0" err="1"/>
              <a:t>ones</a:t>
            </a:r>
            <a:r>
              <a:rPr lang="cy-GB" dirty="0"/>
              <a:t> </a:t>
            </a:r>
            <a:r>
              <a:rPr lang="cy-GB" dirty="0" err="1"/>
              <a:t>which</a:t>
            </a:r>
            <a:r>
              <a:rPr lang="cy-GB" dirty="0"/>
              <a:t> </a:t>
            </a:r>
            <a:r>
              <a:rPr lang="cy-GB" dirty="0" err="1"/>
              <a:t>are</a:t>
            </a:r>
            <a:r>
              <a:rPr lang="cy-GB" dirty="0"/>
              <a:t> </a:t>
            </a:r>
            <a:r>
              <a:rPr lang="cy-GB" dirty="0" err="1"/>
              <a:t>part</a:t>
            </a:r>
            <a:r>
              <a:rPr lang="cy-GB" dirty="0"/>
              <a:t> of the </a:t>
            </a:r>
            <a:r>
              <a:rPr lang="cy-GB" dirty="0" err="1"/>
              <a:t>assignment</a:t>
            </a:r>
            <a:r>
              <a:rPr lang="cy-GB" dirty="0"/>
              <a:t>. </a:t>
            </a:r>
          </a:p>
          <a:p>
            <a:r>
              <a:rPr lang="en-GB" sz="1800" b="1" i="0" dirty="0">
                <a:solidFill>
                  <a:srgbClr val="000000"/>
                </a:solidFill>
                <a:effectLst/>
                <a:latin typeface="Arial" panose="020B0604020202020204" pitchFamily="34" charset="0"/>
              </a:rPr>
              <a:t>Consider the 3 pedagogic principles outlined above. Discuss these principles in relation to practices in education, showing secure understanding, identifying strengths and areas for development for each principle.</a:t>
            </a:r>
            <a:r>
              <a:rPr lang="en-GB" sz="1800" b="0" i="0" dirty="0">
                <a:solidFill>
                  <a:srgbClr val="000000"/>
                </a:solidFill>
                <a:effectLst/>
                <a:latin typeface="Arial" panose="020B0604020202020204" pitchFamily="34" charset="0"/>
              </a:rPr>
              <a:t> </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06858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4012113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243933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Gwyliwch y fideo a dilynwch y manylion ar y sgrin, wrth arsylwi mae cwestiynu’n bwysig</a:t>
            </a:r>
          </a:p>
          <a:p>
            <a:r>
              <a:rPr lang="cy-GB" dirty="0"/>
              <a:t>Pam ydych chi’n meddwl hynny? Sut ydych chi’n gwybod hynny? Sut fyddech chi’n datrys y broblem hyn? Beth fyddech chi’n ei wneud pe...?  Beth byddai’n digwydd pe...?</a:t>
            </a:r>
          </a:p>
          <a:p>
            <a:endParaRPr lang="cy-GB" dirty="0"/>
          </a:p>
          <a:p>
            <a:r>
              <a:rPr lang="cy-GB" dirty="0" err="1"/>
              <a:t>Watch</a:t>
            </a:r>
            <a:r>
              <a:rPr lang="cy-GB" dirty="0"/>
              <a:t> the </a:t>
            </a:r>
            <a:r>
              <a:rPr lang="cy-GB" dirty="0" err="1"/>
              <a:t>video</a:t>
            </a:r>
            <a:r>
              <a:rPr lang="cy-GB" dirty="0"/>
              <a:t> </a:t>
            </a:r>
            <a:r>
              <a:rPr lang="cy-GB" dirty="0" err="1"/>
              <a:t>and</a:t>
            </a:r>
            <a:r>
              <a:rPr lang="cy-GB" dirty="0"/>
              <a:t> </a:t>
            </a:r>
            <a:r>
              <a:rPr lang="cy-GB" dirty="0" err="1"/>
              <a:t>think</a:t>
            </a:r>
            <a:r>
              <a:rPr lang="cy-GB" dirty="0"/>
              <a:t> of 3 </a:t>
            </a:r>
            <a:r>
              <a:rPr lang="cy-GB" dirty="0" err="1"/>
              <a:t>questions</a:t>
            </a:r>
            <a:r>
              <a:rPr lang="cy-GB" dirty="0"/>
              <a:t> </a:t>
            </a:r>
            <a:r>
              <a:rPr lang="cy-GB" dirty="0" err="1"/>
              <a:t>you</a:t>
            </a:r>
            <a:r>
              <a:rPr lang="cy-GB" dirty="0"/>
              <a:t> </a:t>
            </a:r>
            <a:r>
              <a:rPr lang="cy-GB" dirty="0" err="1"/>
              <a:t>could</a:t>
            </a:r>
            <a:r>
              <a:rPr lang="cy-GB" dirty="0"/>
              <a:t> </a:t>
            </a:r>
            <a:r>
              <a:rPr lang="cy-GB" dirty="0" err="1"/>
              <a:t>ask</a:t>
            </a:r>
            <a:r>
              <a:rPr lang="cy-GB" dirty="0"/>
              <a:t> the </a:t>
            </a:r>
            <a:r>
              <a:rPr lang="cy-GB" dirty="0" err="1"/>
              <a:t>child</a:t>
            </a:r>
            <a:r>
              <a:rPr lang="cy-GB" dirty="0"/>
              <a:t>. </a:t>
            </a:r>
            <a:r>
              <a:rPr lang="cy-GB" dirty="0" err="1"/>
              <a:t>Effective</a:t>
            </a:r>
            <a:r>
              <a:rPr lang="cy-GB" dirty="0"/>
              <a:t> </a:t>
            </a:r>
            <a:r>
              <a:rPr lang="cy-GB" dirty="0" err="1"/>
              <a:t>questioning</a:t>
            </a:r>
            <a:r>
              <a:rPr lang="cy-GB" dirty="0"/>
              <a:t> is </a:t>
            </a:r>
            <a:r>
              <a:rPr lang="cy-GB" dirty="0" err="1"/>
              <a:t>important</a:t>
            </a:r>
            <a:r>
              <a:rPr lang="cy-GB" dirty="0"/>
              <a:t>.</a:t>
            </a:r>
          </a:p>
          <a:p>
            <a:r>
              <a:rPr lang="cy-GB" dirty="0" err="1"/>
              <a:t>Why</a:t>
            </a:r>
            <a:r>
              <a:rPr lang="cy-GB" dirty="0"/>
              <a:t> do </a:t>
            </a:r>
            <a:r>
              <a:rPr lang="cy-GB" dirty="0" err="1"/>
              <a:t>you</a:t>
            </a:r>
            <a:r>
              <a:rPr lang="cy-GB" dirty="0"/>
              <a:t> </a:t>
            </a:r>
            <a:r>
              <a:rPr lang="cy-GB" dirty="0" err="1"/>
              <a:t>think</a:t>
            </a:r>
            <a:r>
              <a:rPr lang="cy-GB" dirty="0"/>
              <a:t> </a:t>
            </a:r>
            <a:r>
              <a:rPr lang="cy-GB" dirty="0" err="1"/>
              <a:t>that</a:t>
            </a:r>
            <a:r>
              <a:rPr lang="cy-GB" dirty="0"/>
              <a:t>? </a:t>
            </a:r>
            <a:r>
              <a:rPr lang="cy-GB" dirty="0" err="1"/>
              <a:t>What</a:t>
            </a:r>
            <a:r>
              <a:rPr lang="cy-GB" dirty="0"/>
              <a:t> </a:t>
            </a:r>
            <a:r>
              <a:rPr lang="cy-GB" dirty="0" err="1"/>
              <a:t>would</a:t>
            </a:r>
            <a:r>
              <a:rPr lang="cy-GB" dirty="0"/>
              <a:t> </a:t>
            </a:r>
            <a:r>
              <a:rPr lang="cy-GB" dirty="0" err="1"/>
              <a:t>happen</a:t>
            </a:r>
            <a:r>
              <a:rPr lang="cy-GB" dirty="0"/>
              <a:t> </a:t>
            </a:r>
            <a:r>
              <a:rPr lang="cy-GB" dirty="0" err="1"/>
              <a:t>if</a:t>
            </a:r>
            <a:r>
              <a:rPr lang="cy-GB" dirty="0"/>
              <a:t>? </a:t>
            </a:r>
            <a:r>
              <a:rPr lang="cy-GB" dirty="0" err="1"/>
              <a:t>What</a:t>
            </a:r>
            <a:r>
              <a:rPr lang="cy-GB" dirty="0"/>
              <a:t> </a:t>
            </a:r>
            <a:r>
              <a:rPr lang="cy-GB" dirty="0" err="1"/>
              <a:t>would</a:t>
            </a:r>
            <a:r>
              <a:rPr lang="cy-GB" dirty="0"/>
              <a:t> </a:t>
            </a:r>
            <a:r>
              <a:rPr lang="cy-GB" dirty="0" err="1"/>
              <a:t>you</a:t>
            </a:r>
            <a:r>
              <a:rPr lang="cy-GB" dirty="0"/>
              <a:t> do </a:t>
            </a:r>
            <a:r>
              <a:rPr lang="cy-GB" dirty="0" err="1"/>
              <a:t>if</a:t>
            </a:r>
            <a:r>
              <a:rPr lang="cy-GB" dirty="0"/>
              <a:t>?  </a:t>
            </a:r>
            <a:r>
              <a:rPr lang="cy-GB" dirty="0" err="1"/>
              <a:t>How</a:t>
            </a:r>
            <a:r>
              <a:rPr lang="cy-GB" dirty="0"/>
              <a:t> do </a:t>
            </a:r>
            <a:r>
              <a:rPr lang="cy-GB" dirty="0" err="1"/>
              <a:t>you</a:t>
            </a:r>
            <a:r>
              <a:rPr lang="cy-GB" dirty="0"/>
              <a:t> </a:t>
            </a:r>
            <a:r>
              <a:rPr lang="cy-GB" dirty="0" err="1"/>
              <a:t>know</a:t>
            </a:r>
            <a:r>
              <a:rPr lang="cy-GB" dirty="0"/>
              <a:t> </a:t>
            </a:r>
            <a:r>
              <a:rPr lang="cy-GB" dirty="0" err="1"/>
              <a:t>that</a:t>
            </a:r>
            <a:r>
              <a:rPr lang="cy-GB" dirty="0"/>
              <a:t>? </a:t>
            </a:r>
            <a:r>
              <a:rPr lang="cy-GB" dirty="0" err="1"/>
              <a:t>How</a:t>
            </a:r>
            <a:r>
              <a:rPr lang="cy-GB" dirty="0"/>
              <a:t> </a:t>
            </a:r>
            <a:r>
              <a:rPr lang="cy-GB" dirty="0" err="1"/>
              <a:t>would</a:t>
            </a:r>
            <a:r>
              <a:rPr lang="cy-GB" dirty="0"/>
              <a:t> </a:t>
            </a:r>
            <a:r>
              <a:rPr lang="cy-GB" dirty="0" err="1"/>
              <a:t>you</a:t>
            </a:r>
            <a:r>
              <a:rPr lang="cy-GB" dirty="0"/>
              <a:t> </a:t>
            </a:r>
            <a:r>
              <a:rPr lang="cy-GB" dirty="0" err="1"/>
              <a:t>solve</a:t>
            </a:r>
            <a:r>
              <a:rPr lang="cy-GB" dirty="0"/>
              <a:t> </a:t>
            </a:r>
            <a:r>
              <a:rPr lang="cy-GB" dirty="0" err="1"/>
              <a:t>this</a:t>
            </a:r>
            <a:r>
              <a:rPr lang="cy-GB" dirty="0"/>
              <a:t> problem?</a:t>
            </a:r>
          </a:p>
        </p:txBody>
      </p:sp>
      <p:sp>
        <p:nvSpPr>
          <p:cNvPr id="4" name="Dalfan Rhif y Sleid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854796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473957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9404631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As a comparison with Hattie’s list of factors for successful learning shows (see above, </a:t>
            </a:r>
            <a:r>
              <a:rPr lang="en-GB" dirty="0" err="1"/>
              <a:t>Waack</a:t>
            </a:r>
            <a:r>
              <a:rPr lang="en-GB" dirty="0"/>
              <a:t>, 2019), learning in and with nature cumulatively promotes many important foundations that make successful learning possible in the first place. In this way, learning in nature also supports children whose integration in the classroom is often a challenge (Fig. 2).</a:t>
            </a:r>
          </a:p>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12304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15296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playlists/view/6077e34f-cbf9-4a9d-813d-1aba983b862e/cy/81?options=CNIQ39k7rbEp4zsz8OdGxip83XDxyAM%252BxyuNqUgoOrvEtxGXwma9Q0UtNK7LrNnQnL8NVHxkwcu%252BPl0Q%252Bs3r%252BpBj7RHxupfLA7IsLWUM1Bz485n2Qo%252FPbqLi7RFnkpOECB6YANj4fd14dqeFCWdnuZx8EoAooxSSgSGqwPNHAAHGYC0QhA1k7wtAgD6bbMZMU2p068%252F72foTezooVmhuMQ%253D%253D" TargetMode="External"/><Relationship Id="rId7" Type="http://schemas.openxmlformats.org/officeDocument/2006/relationships/hyperlink" Target="https://hwb.gov.wales/playlists/view/6077e34f-cbf9-4a9d-813d-1aba983b862e/en/81?options=CNIQ39k7rbEp4zsz8OdGxip83XDxyAM%252BxyuNqUgoOrvEtxGXwma9Q0UtNK7LrNnQnL8NVHxkwcu%252BPl0Q%252Bs3r%252BpBj7RHxupfLA7IsLWUM1Bz485n2Qo%252FPbqLi7RFnkpOECB6YANj4fd14dqeFCWdnuZx8EoAooxSSgSGqwPNHAAHGYC0QhA1k7wtAgD6bbMZMU2p068%252F72foTezooVmhuMQ%253D%253D" TargetMode="External"/><Relationship Id="rId2" Type="http://schemas.openxmlformats.org/officeDocument/2006/relationships/notesSlide" Target="../notesSlides/notesSlide10.xml"/><Relationship Id="rId1" Type="http://schemas.openxmlformats.org/officeDocument/2006/relationships/slideLayout" Target="../slideLayouts/slideLayout15.xml"/><Relationship Id="rId6" Type="http://schemas.openxmlformats.org/officeDocument/2006/relationships/hyperlink" Target="https://creativecommons.org/licenses/by/3.0/" TargetMode="External"/><Relationship Id="rId5" Type="http://schemas.openxmlformats.org/officeDocument/2006/relationships/hyperlink" Target="https://www.mynextmove.org/profile/summary/17-2111.01" TargetMode="External"/><Relationship Id="rId4" Type="http://schemas.openxmlformats.org/officeDocument/2006/relationships/image" Target="../media/image20.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hyperlink" Target="https://naturalresources.wales/guidance-and-advice/business-sectors/education-learning-and-skills/wales-outdoor-learning-week-24-to-30-april-2023/?lang=cy" TargetMode="External"/><Relationship Id="rId2" Type="http://schemas.openxmlformats.org/officeDocument/2006/relationships/notesSlide" Target="../notesSlides/notesSlide13.xml"/><Relationship Id="rId1" Type="http://schemas.openxmlformats.org/officeDocument/2006/relationships/slideLayout" Target="../slideLayouts/slideLayout15.xml"/><Relationship Id="rId6" Type="http://schemas.openxmlformats.org/officeDocument/2006/relationships/hyperlink" Target="https://www.wildlifewatch.org.uk/cy/activities" TargetMode="External"/><Relationship Id="rId5" Type="http://schemas.openxmlformats.org/officeDocument/2006/relationships/hyperlink" Target="https://www.wildlifewatch.org.uk/activities" TargetMode="External"/><Relationship Id="rId4" Type="http://schemas.openxmlformats.org/officeDocument/2006/relationships/hyperlink" Target="https://naturalresources.wales/guidance-and-advice/business-sectors/education-learning-and-skills/wales-outdoor-learning-week-24-to-30-april-2023/?lang=e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playlists/view/8749bee8-0243-4c7e-aedc-415806e723ac/cy/90?options=CNIQ39k7rbEp4zsz8OdGxip83XDxyAM%252BxyuNqUgoOrvEtxGXwma9Q0UtNK7LrNnQnL8NVHxkwcu%252BPl0Q%252Bs3r%252BpBj7RHxupfLA7IsLWUM1Bz485n2Qo%252FPbqLi7RFnkpOEHrV0XRF3R%252F5bndK3fbskagyuhmQXFfCG1O70PXxHRyhq39uvOzCqM%252BrdrZR0iAbJoDHEmIlYwzfYVLdyX2OyZA%253D%253D"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https://hwb.gov.wales/playlists/view/8749bee8-0243-4c7e-aedc-415806e723ac/en/90?options=CNIQ39k7rbEp4zsz8OdGxip83XDxyAM%252BxyuNqUgoOrvEtxGXwma9Q0UtNK7LrNnQnL8NVHxkwcu%252BPl0Q%252Bs3r%252BpBj7RHxupfLA7IsLWUM1Bz485n2Qo%252FPbqLi7RFnkpOEHrV0XRF3R%252F5bndK3fbskagyuhmQXFfCG1O70PXxHRyhq39uvOzCqM%252BrdrZR0iAbJoDHEmIlYwzfYVLdyX2OyZA%253D%253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hyperlink" Target="https://doi.org/10.1007/978-3-031-04108-2_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07/978-3-031-04108-2" TargetMode="External"/><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hyperlink" Target="https://hwb.gov.wales/playlists/view/6077e34f-cbf9-4a9d-813d-1aba983b862e/en/1?options=CNIQ39k7rbEp4zsz8OdGxip83XDxyAM%252BxyuNqUgoOrvEtxGXwma9Q0UtNK7LrNnQnL8NVHxkwcu%252BPl0Q%252Bs3r%252BpBj7RHxupfLA7IsLWUM1Bz485n2Qo%252FPbqLi7RFnkpOECB6YANj4fd14dqeFCWdnuZx8EoAooxSSgSGqwPNHAAHGYC0QhA1k7wtAgD6bbMZMU2p068%252F72foTezooVmhuMQ%253D%253D" TargetMode="External"/><Relationship Id="rId5" Type="http://schemas.openxmlformats.org/officeDocument/2006/relationships/hyperlink" Target="https://theeducationhub.org.nz/how-can-i-help-children-make-the-most-out-of-outdoor-play/" TargetMode="External"/><Relationship Id="rId4" Type="http://schemas.openxmlformats.org/officeDocument/2006/relationships/hyperlink" Target="https://hwb.gov.wales/playlists/view/6077e34f-cbf9-4a9d-813d-1aba983b862e/cy/1?options=CNIQ39k7rbEp4zsz8OdGxip83XDxyAM%252BxyuNqUgoOrvEtxGXwma9Q0UtNK7LrNnQnL8NVHxkwcu%252BPl0Q%252Bs3r%252BpBj7RHxupfLA7IsLWUM1Bz485n2Qo%252FPbqLi7RFnkpOECB6YANj4fd14dqeFCWdnuZx8EoAooxSSgSGqwPNHAAHGYC0QhA1k7wtAgD6bbMZMU2p068%252F72foTezooVmhuMQ%253D%253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BD56BE9-EFDE-3A9C-01F2-ADC7E622E5BB}"/>
              </a:ext>
            </a:extLst>
          </p:cNvPr>
          <p:cNvSpPr txBox="1"/>
          <p:nvPr/>
        </p:nvSpPr>
        <p:spPr>
          <a:xfrm>
            <a:off x="810985" y="5285014"/>
            <a:ext cx="8022771" cy="1077218"/>
          </a:xfrm>
          <a:prstGeom prst="rect">
            <a:avLst/>
          </a:prstGeom>
          <a:noFill/>
        </p:spPr>
        <p:txBody>
          <a:bodyPr wrap="square" rtlCol="0">
            <a:spAutoFit/>
          </a:bodyPr>
          <a:lstStyle/>
          <a:p>
            <a:pPr algn="ctr"/>
            <a:r>
              <a:rPr lang="cy-GB" sz="3200" b="1" dirty="0">
                <a:solidFill>
                  <a:schemeClr val="accent4">
                    <a:lumMod val="60000"/>
                    <a:lumOff val="40000"/>
                  </a:schemeClr>
                </a:solidFill>
              </a:rPr>
              <a:t>ECAD4008</a:t>
            </a:r>
          </a:p>
          <a:p>
            <a:pPr algn="ctr"/>
            <a:r>
              <a:rPr lang="cy-GB" sz="3200" b="1" dirty="0">
                <a:solidFill>
                  <a:schemeClr val="accent4">
                    <a:lumMod val="60000"/>
                    <a:lumOff val="40000"/>
                  </a:schemeClr>
                </a:solidFill>
              </a:rPr>
              <a:t>Cyflwyniad i Chwarae – </a:t>
            </a:r>
            <a:r>
              <a:rPr lang="cy-GB" sz="3200" b="1" dirty="0" err="1">
                <a:solidFill>
                  <a:schemeClr val="accent4">
                    <a:lumMod val="60000"/>
                    <a:lumOff val="40000"/>
                  </a:schemeClr>
                </a:solidFill>
              </a:rPr>
              <a:t>Introduction</a:t>
            </a:r>
            <a:r>
              <a:rPr lang="cy-GB" sz="3200" b="1" dirty="0">
                <a:solidFill>
                  <a:schemeClr val="accent4">
                    <a:lumMod val="60000"/>
                    <a:lumOff val="40000"/>
                  </a:schemeClr>
                </a:solidFill>
              </a:rPr>
              <a:t> to </a:t>
            </a:r>
            <a:r>
              <a:rPr lang="cy-GB" sz="3200" b="1" dirty="0" err="1">
                <a:solidFill>
                  <a:schemeClr val="accent4">
                    <a:lumMod val="60000"/>
                    <a:lumOff val="40000"/>
                  </a:schemeClr>
                </a:solidFill>
              </a:rPr>
              <a:t>Play</a:t>
            </a:r>
            <a:endParaRPr lang="cy-GB" sz="3200" b="1" dirty="0">
              <a:solidFill>
                <a:schemeClr val="accent4">
                  <a:lumMod val="60000"/>
                  <a:lumOff val="40000"/>
                </a:schemeClr>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83F3F9C-B89A-EBC9-E621-092CAE226E35}"/>
              </a:ext>
            </a:extLst>
          </p:cNvPr>
          <p:cNvSpPr txBox="1"/>
          <p:nvPr/>
        </p:nvSpPr>
        <p:spPr>
          <a:xfrm>
            <a:off x="5001986" y="1034143"/>
            <a:ext cx="3216728" cy="3693319"/>
          </a:xfrm>
          <a:prstGeom prst="rect">
            <a:avLst/>
          </a:prstGeom>
          <a:noFill/>
        </p:spPr>
        <p:txBody>
          <a:bodyPr wrap="square" rtlCol="0">
            <a:spAutoFit/>
          </a:bodyPr>
          <a:lstStyle/>
          <a:p>
            <a:pPr marL="285750" indent="-285750">
              <a:buFont typeface="Arial" panose="020B0604020202020204" pitchFamily="34" charset="0"/>
              <a:buChar char="•"/>
            </a:pPr>
            <a:r>
              <a:rPr lang="cy-GB" dirty="0" err="1"/>
              <a:t>Explore</a:t>
            </a:r>
            <a:r>
              <a:rPr lang="cy-GB" dirty="0"/>
              <a:t> the </a:t>
            </a:r>
            <a:r>
              <a:rPr lang="cy-GB" dirty="0" err="1"/>
              <a:t>significance</a:t>
            </a:r>
            <a:r>
              <a:rPr lang="cy-GB" dirty="0"/>
              <a:t> of </a:t>
            </a:r>
            <a:r>
              <a:rPr lang="cy-GB" dirty="0" err="1"/>
              <a:t>outdoor</a:t>
            </a:r>
            <a:r>
              <a:rPr lang="cy-GB" dirty="0"/>
              <a:t> </a:t>
            </a:r>
            <a:r>
              <a:rPr lang="cy-GB" dirty="0" err="1"/>
              <a:t>play</a:t>
            </a:r>
            <a:r>
              <a:rPr lang="cy-GB" dirty="0"/>
              <a:t> </a:t>
            </a:r>
            <a:r>
              <a:rPr lang="cy-GB" dirty="0" err="1"/>
              <a:t>for</a:t>
            </a:r>
            <a:r>
              <a:rPr lang="cy-GB" dirty="0"/>
              <a:t> </a:t>
            </a:r>
            <a:r>
              <a:rPr lang="cy-GB" dirty="0" err="1"/>
              <a:t>young</a:t>
            </a:r>
            <a:r>
              <a:rPr lang="cy-GB" dirty="0"/>
              <a:t> </a:t>
            </a:r>
            <a:r>
              <a:rPr lang="cy-GB" dirty="0" err="1"/>
              <a:t>children’s</a:t>
            </a:r>
            <a:r>
              <a:rPr lang="cy-GB" dirty="0"/>
              <a:t> </a:t>
            </a:r>
            <a:r>
              <a:rPr lang="cy-GB" dirty="0" err="1"/>
              <a:t>development</a:t>
            </a:r>
            <a:r>
              <a:rPr lang="cy-GB" dirty="0"/>
              <a:t> </a:t>
            </a:r>
            <a:r>
              <a:rPr lang="cy-GB" dirty="0" err="1"/>
              <a:t>and</a:t>
            </a:r>
            <a:r>
              <a:rPr lang="cy-GB" dirty="0"/>
              <a:t> well-</a:t>
            </a:r>
            <a:r>
              <a:rPr lang="cy-GB" dirty="0" err="1"/>
              <a:t>being</a:t>
            </a:r>
            <a:r>
              <a:rPr lang="cy-GB" dirty="0"/>
              <a:t>.</a:t>
            </a:r>
          </a:p>
          <a:p>
            <a:pPr marL="285750" indent="-285750">
              <a:buFont typeface="Arial" panose="020B0604020202020204" pitchFamily="34" charset="0"/>
              <a:buChar char="•"/>
            </a:pPr>
            <a:r>
              <a:rPr lang="cy-GB" dirty="0" err="1"/>
              <a:t>Debate</a:t>
            </a:r>
            <a:r>
              <a:rPr lang="cy-GB" dirty="0"/>
              <a:t> the </a:t>
            </a:r>
            <a:r>
              <a:rPr lang="cy-GB" dirty="0" err="1"/>
              <a:t>implications</a:t>
            </a:r>
            <a:r>
              <a:rPr lang="cy-GB" dirty="0"/>
              <a:t> of </a:t>
            </a:r>
            <a:r>
              <a:rPr lang="cy-GB" dirty="0" err="1"/>
              <a:t>challenge</a:t>
            </a:r>
            <a:r>
              <a:rPr lang="cy-GB" dirty="0"/>
              <a:t> </a:t>
            </a:r>
            <a:r>
              <a:rPr lang="cy-GB" dirty="0" err="1"/>
              <a:t>and</a:t>
            </a:r>
            <a:r>
              <a:rPr lang="cy-GB" dirty="0"/>
              <a:t> </a:t>
            </a:r>
            <a:r>
              <a:rPr lang="cy-GB" dirty="0" err="1"/>
              <a:t>risk</a:t>
            </a:r>
            <a:r>
              <a:rPr lang="cy-GB" dirty="0"/>
              <a:t>, </a:t>
            </a:r>
            <a:r>
              <a:rPr lang="cy-GB" dirty="0" err="1"/>
              <a:t>affordance</a:t>
            </a:r>
            <a:r>
              <a:rPr lang="cy-GB" dirty="0"/>
              <a:t> </a:t>
            </a:r>
            <a:r>
              <a:rPr lang="cy-GB" dirty="0" err="1"/>
              <a:t>and</a:t>
            </a:r>
            <a:r>
              <a:rPr lang="cy-GB" dirty="0"/>
              <a:t> </a:t>
            </a:r>
            <a:r>
              <a:rPr lang="cy-GB" dirty="0" err="1"/>
              <a:t>loose</a:t>
            </a:r>
            <a:r>
              <a:rPr lang="cy-GB" dirty="0"/>
              <a:t> </a:t>
            </a:r>
            <a:r>
              <a:rPr lang="cy-GB" dirty="0" err="1"/>
              <a:t>parts</a:t>
            </a:r>
            <a:r>
              <a:rPr lang="cy-GB" dirty="0"/>
              <a:t> </a:t>
            </a:r>
            <a:r>
              <a:rPr lang="cy-GB" dirty="0" err="1"/>
              <a:t>in</a:t>
            </a:r>
            <a:r>
              <a:rPr lang="cy-GB" dirty="0"/>
              <a:t> the </a:t>
            </a:r>
            <a:r>
              <a:rPr lang="cy-GB" dirty="0" err="1"/>
              <a:t>context</a:t>
            </a:r>
            <a:r>
              <a:rPr lang="cy-GB" dirty="0"/>
              <a:t> of </a:t>
            </a:r>
            <a:r>
              <a:rPr lang="cy-GB" dirty="0" err="1"/>
              <a:t>outdoor</a:t>
            </a:r>
            <a:r>
              <a:rPr lang="cy-GB" dirty="0"/>
              <a:t> </a:t>
            </a:r>
            <a:r>
              <a:rPr lang="cy-GB" dirty="0" err="1"/>
              <a:t>play</a:t>
            </a:r>
            <a:r>
              <a:rPr lang="cy-GB" dirty="0"/>
              <a:t>.</a:t>
            </a:r>
          </a:p>
          <a:p>
            <a:pPr marL="285750" indent="-285750">
              <a:buFont typeface="Arial" panose="020B0604020202020204" pitchFamily="34" charset="0"/>
              <a:buChar char="•"/>
            </a:pPr>
            <a:r>
              <a:rPr lang="cy-GB" dirty="0" err="1"/>
              <a:t>Consider</a:t>
            </a:r>
            <a:r>
              <a:rPr lang="cy-GB" dirty="0"/>
              <a:t> the </a:t>
            </a:r>
            <a:r>
              <a:rPr lang="cy-GB" dirty="0" err="1"/>
              <a:t>opportunities</a:t>
            </a:r>
            <a:r>
              <a:rPr lang="cy-GB" dirty="0"/>
              <a:t> </a:t>
            </a:r>
            <a:r>
              <a:rPr lang="cy-GB" dirty="0" err="1"/>
              <a:t>and</a:t>
            </a:r>
            <a:r>
              <a:rPr lang="cy-GB" dirty="0"/>
              <a:t> </a:t>
            </a:r>
            <a:r>
              <a:rPr lang="cy-GB" dirty="0" err="1"/>
              <a:t>barriers</a:t>
            </a:r>
            <a:r>
              <a:rPr lang="cy-GB" dirty="0"/>
              <a:t> </a:t>
            </a:r>
            <a:r>
              <a:rPr lang="cy-GB" dirty="0" err="1"/>
              <a:t>outdoor</a:t>
            </a:r>
            <a:r>
              <a:rPr lang="cy-GB" dirty="0"/>
              <a:t> </a:t>
            </a:r>
            <a:r>
              <a:rPr lang="cy-GB" dirty="0" err="1"/>
              <a:t>play</a:t>
            </a:r>
            <a:r>
              <a:rPr lang="cy-GB" dirty="0"/>
              <a:t> </a:t>
            </a:r>
            <a:r>
              <a:rPr lang="cy-GB" dirty="0" err="1"/>
              <a:t>provides</a:t>
            </a:r>
            <a:r>
              <a:rPr lang="cy-GB" dirty="0"/>
              <a:t> </a:t>
            </a:r>
            <a:r>
              <a:rPr lang="cy-GB" dirty="0" err="1"/>
              <a:t>in</a:t>
            </a:r>
            <a:r>
              <a:rPr lang="cy-GB" dirty="0"/>
              <a:t> the </a:t>
            </a:r>
            <a:r>
              <a:rPr lang="cy-GB" dirty="0" err="1"/>
              <a:t>context</a:t>
            </a:r>
            <a:r>
              <a:rPr lang="cy-GB" dirty="0"/>
              <a:t> of </a:t>
            </a:r>
            <a:r>
              <a:rPr lang="cy-GB" dirty="0" err="1"/>
              <a:t>early</a:t>
            </a:r>
            <a:r>
              <a:rPr lang="cy-GB" dirty="0"/>
              <a:t> </a:t>
            </a:r>
            <a:r>
              <a:rPr lang="cy-GB" dirty="0" err="1"/>
              <a:t>years</a:t>
            </a:r>
            <a:r>
              <a:rPr lang="cy-GB" dirty="0"/>
              <a:t> </a:t>
            </a:r>
            <a:r>
              <a:rPr lang="cy-GB" dirty="0" err="1"/>
              <a:t>settings</a:t>
            </a:r>
            <a:r>
              <a:rPr lang="cy-GB" dirty="0"/>
              <a:t>.</a:t>
            </a:r>
          </a:p>
          <a:p>
            <a:endParaRPr lang="cy-GB" dirty="0"/>
          </a:p>
        </p:txBody>
      </p:sp>
      <p:sp>
        <p:nvSpPr>
          <p:cNvPr id="3" name="Blwch Testun 2">
            <a:extLst>
              <a:ext uri="{FF2B5EF4-FFF2-40B4-BE49-F238E27FC236}">
                <a16:creationId xmlns:a16="http://schemas.microsoft.com/office/drawing/2014/main" id="{44E4DC07-53A3-D194-F8B7-9FDB76F867BB}"/>
              </a:ext>
            </a:extLst>
          </p:cNvPr>
          <p:cNvSpPr txBox="1"/>
          <p:nvPr/>
        </p:nvSpPr>
        <p:spPr>
          <a:xfrm>
            <a:off x="751115" y="1126672"/>
            <a:ext cx="3390900" cy="3139321"/>
          </a:xfrm>
          <a:prstGeom prst="rect">
            <a:avLst/>
          </a:prstGeom>
          <a:noFill/>
        </p:spPr>
        <p:txBody>
          <a:bodyPr wrap="square" rtlCol="0">
            <a:spAutoFit/>
          </a:bodyPr>
          <a:lstStyle/>
          <a:p>
            <a:pPr marL="285750" indent="-285750">
              <a:buFont typeface="Arial" panose="020B0604020202020204" pitchFamily="34" charset="0"/>
              <a:buChar char="•"/>
            </a:pPr>
            <a:r>
              <a:rPr lang="cy-GB" dirty="0"/>
              <a:t>Ymchwilio i arwyddocâd chwarae allanol ar gyfer datblygiad plant a’u lles.</a:t>
            </a:r>
          </a:p>
          <a:p>
            <a:pPr marL="285750" indent="-285750">
              <a:buFont typeface="Arial" panose="020B0604020202020204" pitchFamily="34" charset="0"/>
              <a:buChar char="•"/>
            </a:pPr>
            <a:r>
              <a:rPr lang="cy-GB" dirty="0"/>
              <a:t>Dadlau y goblygiadau o sialens a risg, fforddiant a darnau rhydd o fewn cyd destun chwarae allanol.</a:t>
            </a:r>
          </a:p>
          <a:p>
            <a:pPr marL="285750" indent="-285750">
              <a:buFont typeface="Arial" panose="020B0604020202020204" pitchFamily="34" charset="0"/>
              <a:buChar char="•"/>
            </a:pPr>
            <a:r>
              <a:rPr lang="cy-GB" dirty="0"/>
              <a:t>Ystyried y cyfleoedd a’r rhwystrau mae chwarae allanol yn darparu o fewn cyd destun lleoliadau blynyddoedd cynnar.</a:t>
            </a:r>
          </a:p>
        </p:txBody>
      </p:sp>
      <p:sp>
        <p:nvSpPr>
          <p:cNvPr id="4" name="Blwch Testun 3">
            <a:extLst>
              <a:ext uri="{FF2B5EF4-FFF2-40B4-BE49-F238E27FC236}">
                <a16:creationId xmlns:a16="http://schemas.microsoft.com/office/drawing/2014/main" id="{0C9E18A6-1507-1313-7F21-6C7374BF9081}"/>
              </a:ext>
            </a:extLst>
          </p:cNvPr>
          <p:cNvSpPr txBox="1"/>
          <p:nvPr/>
        </p:nvSpPr>
        <p:spPr>
          <a:xfrm>
            <a:off x="1015660" y="572478"/>
            <a:ext cx="7112682" cy="461665"/>
          </a:xfrm>
          <a:prstGeom prst="rect">
            <a:avLst/>
          </a:prstGeom>
          <a:noFill/>
        </p:spPr>
        <p:txBody>
          <a:bodyPr wrap="square" rtlCol="0">
            <a:spAutoFit/>
          </a:bodyPr>
          <a:lstStyle/>
          <a:p>
            <a:r>
              <a:rPr lang="cy-GB" sz="2400" b="1" dirty="0"/>
              <a:t>Amcanion                                             </a:t>
            </a:r>
            <a:r>
              <a:rPr lang="cy-GB" sz="2400" b="1" dirty="0" err="1"/>
              <a:t>Aims</a:t>
            </a:r>
            <a:endParaRPr lang="cy-GB" sz="2400" b="1" dirty="0"/>
          </a:p>
        </p:txBody>
      </p:sp>
    </p:spTree>
    <p:extLst>
      <p:ext uri="{BB962C8B-B14F-4D97-AF65-F5344CB8AC3E}">
        <p14:creationId xmlns:p14="http://schemas.microsoft.com/office/powerpoint/2010/main" val="1659091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85E38811-EA76-2058-685E-965902112391}"/>
              </a:ext>
            </a:extLst>
          </p:cNvPr>
          <p:cNvSpPr txBox="1"/>
          <p:nvPr/>
        </p:nvSpPr>
        <p:spPr>
          <a:xfrm>
            <a:off x="622896" y="740468"/>
            <a:ext cx="3685217" cy="4585871"/>
          </a:xfrm>
          <a:prstGeom prst="rect">
            <a:avLst/>
          </a:prstGeom>
          <a:noFill/>
        </p:spPr>
        <p:txBody>
          <a:bodyPr wrap="square">
            <a:spAutoFit/>
          </a:bodyPr>
          <a:lstStyle/>
          <a:p>
            <a:pPr algn="l" fontAlgn="base"/>
            <a:r>
              <a:rPr lang="cy-GB" sz="2000" b="1" i="0" dirty="0">
                <a:effectLst/>
                <a:latin typeface="inherit"/>
              </a:rPr>
              <a:t>Mynd yn ôl mewn amser</a:t>
            </a:r>
          </a:p>
          <a:p>
            <a:pPr algn="l" fontAlgn="base"/>
            <a:endParaRPr lang="cy-GB" sz="2000" b="1" i="0" dirty="0">
              <a:effectLst/>
              <a:latin typeface="var(--font-family)"/>
            </a:endParaRPr>
          </a:p>
          <a:p>
            <a:pPr algn="l" fontAlgn="base"/>
            <a:r>
              <a:rPr lang="cy-GB" b="0" i="0" dirty="0">
                <a:effectLst/>
                <a:latin typeface="var(--font-family)"/>
              </a:rPr>
              <a:t>Ystyriwch sut roeddech chi’n chwarae ac yn defnyddio'r awyr agored pan yn blentyn.</a:t>
            </a:r>
          </a:p>
          <a:p>
            <a:pPr algn="l" fontAlgn="base"/>
            <a:endParaRPr lang="cy-GB" b="0" i="0" dirty="0">
              <a:effectLst/>
              <a:latin typeface="var(--font-family)"/>
            </a:endParaRPr>
          </a:p>
          <a:p>
            <a:pPr algn="l" fontAlgn="base">
              <a:buFont typeface="Arial" panose="020B0604020202020204" pitchFamily="34" charset="0"/>
              <a:buChar char="•"/>
            </a:pPr>
            <a:r>
              <a:rPr lang="cy-GB" b="0" i="0" dirty="0">
                <a:effectLst/>
                <a:latin typeface="inherit"/>
              </a:rPr>
              <a:t>Pryd a sut wnaethoch chi ddefnyddio'r awyr agored?</a:t>
            </a:r>
          </a:p>
          <a:p>
            <a:pPr algn="l" fontAlgn="base">
              <a:buFont typeface="Arial" panose="020B0604020202020204" pitchFamily="34" charset="0"/>
              <a:buChar char="•"/>
            </a:pPr>
            <a:r>
              <a:rPr lang="cy-GB" b="0" i="0" dirty="0">
                <a:effectLst/>
                <a:latin typeface="inherit"/>
              </a:rPr>
              <a:t>Beth wnaethoch chi yn yr awyr agored?</a:t>
            </a:r>
          </a:p>
          <a:p>
            <a:pPr algn="l" fontAlgn="base">
              <a:buFont typeface="Arial" panose="020B0604020202020204" pitchFamily="34" charset="0"/>
              <a:buChar char="•"/>
            </a:pPr>
            <a:r>
              <a:rPr lang="cy-GB" b="0" i="0" dirty="0">
                <a:effectLst/>
                <a:latin typeface="inherit"/>
              </a:rPr>
              <a:t>Pa mor aml oeddech chi yn yr awyr agored? Pam?</a:t>
            </a:r>
          </a:p>
          <a:p>
            <a:pPr algn="l" fontAlgn="base">
              <a:buFont typeface="Arial" panose="020B0604020202020204" pitchFamily="34" charset="0"/>
              <a:buChar char="•"/>
            </a:pPr>
            <a:r>
              <a:rPr lang="cy-GB" b="0" i="0" dirty="0">
                <a:effectLst/>
                <a:latin typeface="inherit"/>
              </a:rPr>
              <a:t>Beth oedd y buddion i chi?</a:t>
            </a:r>
          </a:p>
          <a:p>
            <a:pPr algn="l" fontAlgn="base">
              <a:buFont typeface="Arial" panose="020B0604020202020204" pitchFamily="34" charset="0"/>
              <a:buChar char="•"/>
            </a:pPr>
            <a:r>
              <a:rPr lang="cy-GB" b="0" i="0" dirty="0">
                <a:effectLst/>
                <a:latin typeface="inherit"/>
              </a:rPr>
              <a:t>Pa sgiliau wnaethoch chi eu dysgu?</a:t>
            </a:r>
          </a:p>
          <a:p>
            <a:pPr algn="l" fontAlgn="base">
              <a:buFont typeface="Arial" panose="020B0604020202020204" pitchFamily="34" charset="0"/>
              <a:buChar char="•"/>
            </a:pPr>
            <a:r>
              <a:rPr lang="cy-GB" b="0" i="0" dirty="0">
                <a:effectLst/>
                <a:latin typeface="inherit"/>
              </a:rPr>
              <a:t>Sut mae'r sgiliau hyn wedi bod yn ddefnyddiol?</a:t>
            </a:r>
          </a:p>
        </p:txBody>
      </p:sp>
      <p:sp>
        <p:nvSpPr>
          <p:cNvPr id="5" name="Blwch Testun 4">
            <a:extLst>
              <a:ext uri="{FF2B5EF4-FFF2-40B4-BE49-F238E27FC236}">
                <a16:creationId xmlns:a16="http://schemas.microsoft.com/office/drawing/2014/main" id="{3A4C3509-01BA-9976-D5F5-88E31EE477A3}"/>
              </a:ext>
            </a:extLst>
          </p:cNvPr>
          <p:cNvSpPr txBox="1"/>
          <p:nvPr/>
        </p:nvSpPr>
        <p:spPr>
          <a:xfrm>
            <a:off x="4860436" y="787752"/>
            <a:ext cx="3550204" cy="3754874"/>
          </a:xfrm>
          <a:prstGeom prst="rect">
            <a:avLst/>
          </a:prstGeom>
          <a:noFill/>
        </p:spPr>
        <p:txBody>
          <a:bodyPr wrap="square">
            <a:spAutoFit/>
          </a:bodyPr>
          <a:lstStyle/>
          <a:p>
            <a:pPr algn="l" fontAlgn="base"/>
            <a:r>
              <a:rPr lang="en-GB" sz="2000" b="1" i="0" dirty="0">
                <a:effectLst/>
                <a:latin typeface="inherit"/>
              </a:rPr>
              <a:t>Think back in time</a:t>
            </a:r>
          </a:p>
          <a:p>
            <a:pPr algn="l" fontAlgn="base"/>
            <a:endParaRPr lang="en-GB" sz="2000" b="1" i="0" dirty="0">
              <a:effectLst/>
              <a:latin typeface="var(--font-family)"/>
            </a:endParaRPr>
          </a:p>
          <a:p>
            <a:pPr algn="l" fontAlgn="base"/>
            <a:r>
              <a:rPr lang="en-GB" b="0" i="0" dirty="0">
                <a:effectLst/>
                <a:latin typeface="var(--font-family)"/>
              </a:rPr>
              <a:t>Consider how you played and used the outdoors as a child.</a:t>
            </a:r>
          </a:p>
          <a:p>
            <a:pPr algn="l" fontAlgn="base"/>
            <a:endParaRPr lang="en-GB" b="0" i="0" dirty="0">
              <a:effectLst/>
              <a:latin typeface="var(--font-family)"/>
            </a:endParaRPr>
          </a:p>
          <a:p>
            <a:pPr algn="l" fontAlgn="base">
              <a:buFont typeface="Arial" panose="020B0604020202020204" pitchFamily="34" charset="0"/>
              <a:buChar char="•"/>
            </a:pPr>
            <a:r>
              <a:rPr lang="en-GB" b="0" i="0" dirty="0">
                <a:effectLst/>
                <a:latin typeface="inherit"/>
              </a:rPr>
              <a:t>When and how did you use the outdoors?</a:t>
            </a:r>
          </a:p>
          <a:p>
            <a:pPr algn="l" fontAlgn="base">
              <a:buFont typeface="Arial" panose="020B0604020202020204" pitchFamily="34" charset="0"/>
              <a:buChar char="•"/>
            </a:pPr>
            <a:r>
              <a:rPr lang="en-GB" b="0" i="0" dirty="0">
                <a:effectLst/>
                <a:latin typeface="inherit"/>
              </a:rPr>
              <a:t>What did you do in the outdoors?</a:t>
            </a:r>
          </a:p>
          <a:p>
            <a:pPr algn="l" fontAlgn="base">
              <a:buFont typeface="Arial" panose="020B0604020202020204" pitchFamily="34" charset="0"/>
              <a:buChar char="•"/>
            </a:pPr>
            <a:r>
              <a:rPr lang="en-GB" b="0" i="0" dirty="0">
                <a:effectLst/>
                <a:latin typeface="inherit"/>
              </a:rPr>
              <a:t>How often were you outdoors? Why?</a:t>
            </a:r>
          </a:p>
          <a:p>
            <a:pPr algn="l" fontAlgn="base">
              <a:buFont typeface="Arial" panose="020B0604020202020204" pitchFamily="34" charset="0"/>
              <a:buChar char="•"/>
            </a:pPr>
            <a:r>
              <a:rPr lang="en-GB" b="0" i="0" dirty="0">
                <a:effectLst/>
                <a:latin typeface="inherit"/>
              </a:rPr>
              <a:t>What were the benefits to you?</a:t>
            </a:r>
          </a:p>
          <a:p>
            <a:pPr algn="l" fontAlgn="base">
              <a:buFont typeface="Arial" panose="020B0604020202020204" pitchFamily="34" charset="0"/>
              <a:buChar char="•"/>
            </a:pPr>
            <a:r>
              <a:rPr lang="en-GB" b="0" i="0" dirty="0">
                <a:effectLst/>
                <a:latin typeface="inherit"/>
              </a:rPr>
              <a:t>What skills did you learn?</a:t>
            </a:r>
          </a:p>
          <a:p>
            <a:pPr algn="l" fontAlgn="base">
              <a:buFont typeface="Arial" panose="020B0604020202020204" pitchFamily="34" charset="0"/>
              <a:buChar char="•"/>
            </a:pPr>
            <a:r>
              <a:rPr lang="en-GB" b="0" i="0" dirty="0">
                <a:effectLst/>
                <a:latin typeface="inherit"/>
              </a:rPr>
              <a:t>How have these skills been useful?</a:t>
            </a:r>
          </a:p>
        </p:txBody>
      </p:sp>
    </p:spTree>
    <p:extLst>
      <p:ext uri="{BB962C8B-B14F-4D97-AF65-F5344CB8AC3E}">
        <p14:creationId xmlns:p14="http://schemas.microsoft.com/office/powerpoint/2010/main" val="2657273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F5085E39-EE24-1086-3D9D-7A85DFBBEE8F}"/>
              </a:ext>
            </a:extLst>
          </p:cNvPr>
          <p:cNvSpPr txBox="1"/>
          <p:nvPr/>
        </p:nvSpPr>
        <p:spPr>
          <a:xfrm>
            <a:off x="723352" y="1072243"/>
            <a:ext cx="3494314" cy="4247317"/>
          </a:xfrm>
          <a:prstGeom prst="rect">
            <a:avLst/>
          </a:prstGeom>
          <a:noFill/>
        </p:spPr>
        <p:txBody>
          <a:bodyPr wrap="square" rtlCol="0">
            <a:spAutoFit/>
          </a:bodyPr>
          <a:lstStyle/>
          <a:p>
            <a:r>
              <a:rPr lang="cy-GB" b="1" dirty="0"/>
              <a:t>Darllenwch yr astudiaeth achos Chwarae Allanol</a:t>
            </a:r>
          </a:p>
          <a:p>
            <a:endParaRPr lang="cy-GB" dirty="0"/>
          </a:p>
          <a:p>
            <a:r>
              <a:rPr lang="cy-GB" dirty="0"/>
              <a:t>Ystyriwch</a:t>
            </a:r>
          </a:p>
          <a:p>
            <a:pPr marL="285750" indent="-285750">
              <a:buFont typeface="Arial" panose="020B0604020202020204" pitchFamily="34" charset="0"/>
              <a:buChar char="•"/>
            </a:pPr>
            <a:r>
              <a:rPr lang="cy-GB" dirty="0"/>
              <a:t>Pam tybiwch chi mae’r meithrinfa wedi buddsoddi amser ac adnoddau i ddatblygu’r coetir ar gyfer chwarae plant?</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a:t>Beth mae’r cyfle ar gyfer chwarae allanol yn ei gynnig yn nhermau datblygiad plant a dysgu?</a:t>
            </a:r>
          </a:p>
          <a:p>
            <a:endParaRPr lang="cy-GB" dirty="0"/>
          </a:p>
        </p:txBody>
      </p:sp>
      <p:sp>
        <p:nvSpPr>
          <p:cNvPr id="3" name="Blwch Testun 2">
            <a:extLst>
              <a:ext uri="{FF2B5EF4-FFF2-40B4-BE49-F238E27FC236}">
                <a16:creationId xmlns:a16="http://schemas.microsoft.com/office/drawing/2014/main" id="{31247EEB-9EC4-EE06-6820-23D9F45805AF}"/>
              </a:ext>
            </a:extLst>
          </p:cNvPr>
          <p:cNvSpPr txBox="1"/>
          <p:nvPr/>
        </p:nvSpPr>
        <p:spPr>
          <a:xfrm>
            <a:off x="4860471" y="1072243"/>
            <a:ext cx="3663043" cy="3416320"/>
          </a:xfrm>
          <a:prstGeom prst="rect">
            <a:avLst/>
          </a:prstGeom>
          <a:noFill/>
        </p:spPr>
        <p:txBody>
          <a:bodyPr wrap="square" rtlCol="0">
            <a:spAutoFit/>
          </a:bodyPr>
          <a:lstStyle/>
          <a:p>
            <a:r>
              <a:rPr lang="cy-GB" b="1" dirty="0"/>
              <a:t>Read the </a:t>
            </a:r>
            <a:r>
              <a:rPr lang="cy-GB" b="1" dirty="0" err="1"/>
              <a:t>Outdoor</a:t>
            </a:r>
            <a:r>
              <a:rPr lang="cy-GB" b="1" dirty="0"/>
              <a:t> </a:t>
            </a:r>
            <a:r>
              <a:rPr lang="cy-GB" b="1" dirty="0" err="1"/>
              <a:t>Play</a:t>
            </a:r>
            <a:r>
              <a:rPr lang="cy-GB" b="1" dirty="0"/>
              <a:t> </a:t>
            </a:r>
            <a:r>
              <a:rPr lang="cy-GB" b="1" dirty="0" err="1"/>
              <a:t>case</a:t>
            </a:r>
            <a:r>
              <a:rPr lang="cy-GB" b="1" dirty="0"/>
              <a:t> </a:t>
            </a:r>
            <a:r>
              <a:rPr lang="cy-GB" b="1" dirty="0" err="1"/>
              <a:t>study</a:t>
            </a:r>
            <a:endParaRPr lang="cy-GB" b="1" dirty="0"/>
          </a:p>
          <a:p>
            <a:endParaRPr lang="cy-GB" dirty="0"/>
          </a:p>
          <a:p>
            <a:r>
              <a:rPr lang="cy-GB" dirty="0" err="1"/>
              <a:t>Consider</a:t>
            </a:r>
            <a:endParaRPr lang="cy-GB" dirty="0"/>
          </a:p>
          <a:p>
            <a:pPr marL="285750" indent="-285750">
              <a:buFont typeface="Arial" panose="020B0604020202020204" pitchFamily="34" charset="0"/>
              <a:buChar char="•"/>
            </a:pPr>
            <a:r>
              <a:rPr lang="cy-GB" dirty="0" err="1"/>
              <a:t>Why</a:t>
            </a:r>
            <a:r>
              <a:rPr lang="cy-GB" dirty="0"/>
              <a:t> </a:t>
            </a:r>
            <a:r>
              <a:rPr lang="cy-GB" dirty="0" err="1"/>
              <a:t>might</a:t>
            </a:r>
            <a:r>
              <a:rPr lang="cy-GB" dirty="0"/>
              <a:t> the </a:t>
            </a:r>
            <a:r>
              <a:rPr lang="cy-GB" dirty="0" err="1"/>
              <a:t>nursery</a:t>
            </a:r>
            <a:r>
              <a:rPr lang="cy-GB" dirty="0"/>
              <a:t> </a:t>
            </a:r>
            <a:r>
              <a:rPr lang="cy-GB" dirty="0" err="1"/>
              <a:t>have</a:t>
            </a:r>
            <a:r>
              <a:rPr lang="cy-GB" dirty="0"/>
              <a:t> </a:t>
            </a:r>
            <a:r>
              <a:rPr lang="cy-GB" dirty="0" err="1"/>
              <a:t>invested</a:t>
            </a:r>
            <a:r>
              <a:rPr lang="cy-GB" dirty="0"/>
              <a:t> </a:t>
            </a:r>
            <a:r>
              <a:rPr lang="cy-GB" dirty="0" err="1"/>
              <a:t>time</a:t>
            </a:r>
            <a:r>
              <a:rPr lang="cy-GB" dirty="0"/>
              <a:t> </a:t>
            </a:r>
            <a:r>
              <a:rPr lang="cy-GB" dirty="0" err="1"/>
              <a:t>and</a:t>
            </a:r>
            <a:r>
              <a:rPr lang="cy-GB" dirty="0"/>
              <a:t> </a:t>
            </a:r>
            <a:r>
              <a:rPr lang="cy-GB" dirty="0" err="1"/>
              <a:t>resources</a:t>
            </a:r>
            <a:r>
              <a:rPr lang="cy-GB" dirty="0"/>
              <a:t> </a:t>
            </a:r>
            <a:r>
              <a:rPr lang="cy-GB" dirty="0" err="1"/>
              <a:t>in</a:t>
            </a:r>
            <a:r>
              <a:rPr lang="cy-GB" dirty="0"/>
              <a:t> </a:t>
            </a:r>
            <a:r>
              <a:rPr lang="cy-GB" dirty="0" err="1"/>
              <a:t>developing</a:t>
            </a:r>
            <a:r>
              <a:rPr lang="cy-GB" dirty="0"/>
              <a:t> </a:t>
            </a:r>
            <a:r>
              <a:rPr lang="cy-GB" dirty="0" err="1"/>
              <a:t>woodland</a:t>
            </a:r>
            <a:r>
              <a:rPr lang="cy-GB" dirty="0"/>
              <a:t> </a:t>
            </a:r>
            <a:r>
              <a:rPr lang="cy-GB" dirty="0" err="1"/>
              <a:t>area</a:t>
            </a:r>
            <a:r>
              <a:rPr lang="cy-GB" dirty="0"/>
              <a:t> </a:t>
            </a:r>
            <a:r>
              <a:rPr lang="cy-GB" dirty="0" err="1"/>
              <a:t>for</a:t>
            </a:r>
            <a:r>
              <a:rPr lang="cy-GB" dirty="0"/>
              <a:t> </a:t>
            </a:r>
            <a:r>
              <a:rPr lang="cy-GB" dirty="0" err="1"/>
              <a:t>children’s</a:t>
            </a:r>
            <a:r>
              <a:rPr lang="cy-GB" dirty="0"/>
              <a:t> </a:t>
            </a:r>
            <a:r>
              <a:rPr lang="cy-GB" dirty="0" err="1"/>
              <a:t>play</a:t>
            </a:r>
            <a:r>
              <a:rPr lang="cy-GB" dirty="0"/>
              <a:t>?</a:t>
            </a:r>
          </a:p>
          <a:p>
            <a:endParaRPr lang="cy-GB" dirty="0"/>
          </a:p>
          <a:p>
            <a:pPr marL="285750" indent="-285750">
              <a:buFont typeface="Arial" panose="020B0604020202020204" pitchFamily="34" charset="0"/>
              <a:buChar char="•"/>
            </a:pPr>
            <a:r>
              <a:rPr lang="cy-GB" dirty="0" err="1"/>
              <a:t>What</a:t>
            </a:r>
            <a:r>
              <a:rPr lang="cy-GB" dirty="0"/>
              <a:t> does </a:t>
            </a:r>
            <a:r>
              <a:rPr lang="cy-GB" dirty="0" err="1"/>
              <a:t>this</a:t>
            </a:r>
            <a:r>
              <a:rPr lang="cy-GB" dirty="0"/>
              <a:t> </a:t>
            </a:r>
            <a:r>
              <a:rPr lang="cy-GB" dirty="0" err="1"/>
              <a:t>opportunity</a:t>
            </a:r>
            <a:r>
              <a:rPr lang="cy-GB" dirty="0"/>
              <a:t> </a:t>
            </a:r>
            <a:r>
              <a:rPr lang="cy-GB" dirty="0" err="1"/>
              <a:t>for</a:t>
            </a:r>
            <a:r>
              <a:rPr lang="cy-GB" dirty="0"/>
              <a:t> </a:t>
            </a:r>
            <a:r>
              <a:rPr lang="cy-GB" dirty="0" err="1"/>
              <a:t>outdoor</a:t>
            </a:r>
            <a:r>
              <a:rPr lang="cy-GB" dirty="0"/>
              <a:t> </a:t>
            </a:r>
            <a:r>
              <a:rPr lang="cy-GB" dirty="0" err="1"/>
              <a:t>play</a:t>
            </a:r>
            <a:r>
              <a:rPr lang="cy-GB" dirty="0"/>
              <a:t> offer </a:t>
            </a:r>
            <a:r>
              <a:rPr lang="cy-GB" dirty="0" err="1"/>
              <a:t>in</a:t>
            </a:r>
            <a:r>
              <a:rPr lang="cy-GB" dirty="0"/>
              <a:t> </a:t>
            </a:r>
            <a:r>
              <a:rPr lang="cy-GB" dirty="0" err="1"/>
              <a:t>terms</a:t>
            </a:r>
            <a:r>
              <a:rPr lang="cy-GB" dirty="0"/>
              <a:t> of </a:t>
            </a:r>
            <a:r>
              <a:rPr lang="cy-GB" dirty="0" err="1"/>
              <a:t>children’s</a:t>
            </a:r>
            <a:r>
              <a:rPr lang="cy-GB" dirty="0"/>
              <a:t> </a:t>
            </a:r>
            <a:r>
              <a:rPr lang="cy-GB" dirty="0" err="1"/>
              <a:t>development</a:t>
            </a:r>
            <a:r>
              <a:rPr lang="cy-GB" dirty="0"/>
              <a:t> </a:t>
            </a:r>
            <a:r>
              <a:rPr lang="cy-GB" dirty="0" err="1"/>
              <a:t>and</a:t>
            </a:r>
            <a:r>
              <a:rPr lang="cy-GB" dirty="0"/>
              <a:t> </a:t>
            </a:r>
            <a:r>
              <a:rPr lang="cy-GB" dirty="0" err="1"/>
              <a:t>learning</a:t>
            </a:r>
            <a:r>
              <a:rPr lang="cy-GB" dirty="0"/>
              <a:t>?</a:t>
            </a:r>
          </a:p>
        </p:txBody>
      </p:sp>
    </p:spTree>
    <p:extLst>
      <p:ext uri="{BB962C8B-B14F-4D97-AF65-F5344CB8AC3E}">
        <p14:creationId xmlns:p14="http://schemas.microsoft.com/office/powerpoint/2010/main" val="208775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494B5FA-9D00-58D1-51DE-EB18CA934D6A}"/>
              </a:ext>
            </a:extLst>
          </p:cNvPr>
          <p:cNvSpPr txBox="1"/>
          <p:nvPr/>
        </p:nvSpPr>
        <p:spPr>
          <a:xfrm>
            <a:off x="772886" y="631371"/>
            <a:ext cx="7603671" cy="1477328"/>
          </a:xfrm>
          <a:prstGeom prst="rect">
            <a:avLst/>
          </a:prstGeom>
          <a:noFill/>
        </p:spPr>
        <p:txBody>
          <a:bodyPr wrap="square" rtlCol="0">
            <a:spAutoFit/>
          </a:bodyPr>
          <a:lstStyle/>
          <a:p>
            <a:r>
              <a:rPr lang="cy-GB" dirty="0" err="1"/>
              <a:t>Outdoor</a:t>
            </a:r>
            <a:r>
              <a:rPr lang="cy-GB" dirty="0"/>
              <a:t> </a:t>
            </a:r>
            <a:r>
              <a:rPr lang="cy-GB" dirty="0" err="1"/>
              <a:t>play</a:t>
            </a:r>
            <a:r>
              <a:rPr lang="cy-GB" dirty="0"/>
              <a:t> can </a:t>
            </a:r>
            <a:r>
              <a:rPr lang="cy-GB" dirty="0" err="1"/>
              <a:t>include</a:t>
            </a:r>
            <a:r>
              <a:rPr lang="cy-GB" dirty="0"/>
              <a:t> </a:t>
            </a:r>
            <a:r>
              <a:rPr lang="cy-GB" dirty="0" err="1"/>
              <a:t>any</a:t>
            </a:r>
            <a:r>
              <a:rPr lang="cy-GB" dirty="0"/>
              <a:t> </a:t>
            </a:r>
            <a:r>
              <a:rPr lang="cy-GB" dirty="0" err="1"/>
              <a:t>play</a:t>
            </a:r>
            <a:r>
              <a:rPr lang="cy-GB" dirty="0"/>
              <a:t> </a:t>
            </a:r>
            <a:r>
              <a:rPr lang="cy-GB" dirty="0" err="1"/>
              <a:t>that</a:t>
            </a:r>
            <a:r>
              <a:rPr lang="cy-GB" dirty="0"/>
              <a:t> </a:t>
            </a:r>
            <a:r>
              <a:rPr lang="cy-GB" dirty="0" err="1"/>
              <a:t>takes</a:t>
            </a:r>
            <a:r>
              <a:rPr lang="cy-GB" dirty="0"/>
              <a:t> </a:t>
            </a:r>
            <a:r>
              <a:rPr lang="cy-GB" dirty="0" err="1"/>
              <a:t>place</a:t>
            </a:r>
            <a:r>
              <a:rPr lang="cy-GB" dirty="0"/>
              <a:t> </a:t>
            </a:r>
            <a:r>
              <a:rPr lang="cy-GB" dirty="0" err="1"/>
              <a:t>outdoors</a:t>
            </a:r>
            <a:r>
              <a:rPr lang="cy-GB" dirty="0"/>
              <a:t>, be </a:t>
            </a:r>
            <a:r>
              <a:rPr lang="cy-GB" dirty="0" err="1"/>
              <a:t>that</a:t>
            </a:r>
            <a:r>
              <a:rPr lang="cy-GB" dirty="0"/>
              <a:t> </a:t>
            </a:r>
            <a:r>
              <a:rPr lang="cy-GB" dirty="0" err="1"/>
              <a:t>on</a:t>
            </a:r>
            <a:r>
              <a:rPr lang="cy-GB" dirty="0"/>
              <a:t> a </a:t>
            </a:r>
            <a:r>
              <a:rPr lang="cy-GB" dirty="0" err="1"/>
              <a:t>playgorund</a:t>
            </a:r>
            <a:r>
              <a:rPr lang="cy-GB" dirty="0"/>
              <a:t>, </a:t>
            </a:r>
            <a:r>
              <a:rPr lang="cy-GB" dirty="0" err="1"/>
              <a:t>park</a:t>
            </a:r>
            <a:r>
              <a:rPr lang="cy-GB" dirty="0"/>
              <a:t>, </a:t>
            </a:r>
            <a:r>
              <a:rPr lang="cy-GB" dirty="0" err="1"/>
              <a:t>beach</a:t>
            </a:r>
            <a:r>
              <a:rPr lang="cy-GB" dirty="0"/>
              <a:t>, </a:t>
            </a:r>
            <a:r>
              <a:rPr lang="cy-GB" dirty="0" err="1"/>
              <a:t>street</a:t>
            </a:r>
            <a:r>
              <a:rPr lang="cy-GB" dirty="0"/>
              <a:t> </a:t>
            </a:r>
            <a:r>
              <a:rPr lang="cy-GB" dirty="0" err="1"/>
              <a:t>and</a:t>
            </a:r>
            <a:r>
              <a:rPr lang="cy-GB" dirty="0"/>
              <a:t> </a:t>
            </a:r>
            <a:r>
              <a:rPr lang="cy-GB" dirty="0" err="1"/>
              <a:t>so</a:t>
            </a:r>
            <a:r>
              <a:rPr lang="cy-GB" dirty="0"/>
              <a:t> </a:t>
            </a:r>
            <a:r>
              <a:rPr lang="cy-GB" dirty="0" err="1"/>
              <a:t>on</a:t>
            </a:r>
            <a:r>
              <a:rPr lang="cy-GB" dirty="0"/>
              <a:t>.  </a:t>
            </a:r>
            <a:r>
              <a:rPr lang="cy-GB" dirty="0" err="1"/>
              <a:t>However</a:t>
            </a:r>
            <a:r>
              <a:rPr lang="cy-GB" dirty="0"/>
              <a:t> the </a:t>
            </a:r>
            <a:r>
              <a:rPr lang="cy-GB" dirty="0" err="1"/>
              <a:t>properties</a:t>
            </a:r>
            <a:r>
              <a:rPr lang="cy-GB" dirty="0"/>
              <a:t> </a:t>
            </a:r>
            <a:r>
              <a:rPr lang="cy-GB" dirty="0" err="1"/>
              <a:t>and</a:t>
            </a:r>
            <a:r>
              <a:rPr lang="cy-GB" dirty="0"/>
              <a:t> </a:t>
            </a:r>
            <a:r>
              <a:rPr lang="cy-GB" dirty="0" err="1"/>
              <a:t>features</a:t>
            </a:r>
            <a:r>
              <a:rPr lang="cy-GB" dirty="0"/>
              <a:t> of the </a:t>
            </a:r>
            <a:r>
              <a:rPr lang="cy-GB" dirty="0" err="1"/>
              <a:t>specific</a:t>
            </a:r>
            <a:r>
              <a:rPr lang="cy-GB" dirty="0"/>
              <a:t> </a:t>
            </a:r>
            <a:r>
              <a:rPr lang="cy-GB" dirty="0" err="1"/>
              <a:t>outdoor</a:t>
            </a:r>
            <a:r>
              <a:rPr lang="cy-GB" dirty="0"/>
              <a:t> </a:t>
            </a:r>
            <a:r>
              <a:rPr lang="cy-GB" dirty="0" err="1"/>
              <a:t>environment</a:t>
            </a:r>
            <a:r>
              <a:rPr lang="cy-GB" dirty="0"/>
              <a:t> </a:t>
            </a:r>
            <a:r>
              <a:rPr lang="cy-GB" dirty="0" err="1"/>
              <a:t>define</a:t>
            </a:r>
            <a:r>
              <a:rPr lang="cy-GB" dirty="0"/>
              <a:t> </a:t>
            </a:r>
            <a:r>
              <a:rPr lang="cy-GB" dirty="0" err="1"/>
              <a:t>opportunities</a:t>
            </a:r>
            <a:r>
              <a:rPr lang="cy-GB" dirty="0"/>
              <a:t> </a:t>
            </a:r>
            <a:r>
              <a:rPr lang="cy-GB" dirty="0" err="1"/>
              <a:t>for</a:t>
            </a:r>
            <a:r>
              <a:rPr lang="cy-GB" dirty="0"/>
              <a:t> </a:t>
            </a:r>
            <a:r>
              <a:rPr lang="cy-GB" dirty="0" err="1"/>
              <a:t>play</a:t>
            </a:r>
            <a:r>
              <a:rPr lang="cy-GB" dirty="0"/>
              <a:t>, </a:t>
            </a:r>
            <a:r>
              <a:rPr lang="cy-GB" dirty="0" err="1"/>
              <a:t>undeerstood</a:t>
            </a:r>
            <a:r>
              <a:rPr lang="cy-GB" dirty="0"/>
              <a:t> </a:t>
            </a:r>
            <a:r>
              <a:rPr lang="cy-GB" dirty="0" err="1"/>
              <a:t>here</a:t>
            </a:r>
            <a:r>
              <a:rPr lang="cy-GB" dirty="0"/>
              <a:t> to be ‘</a:t>
            </a:r>
            <a:r>
              <a:rPr lang="cy-GB" dirty="0" err="1"/>
              <a:t>spontaneous</a:t>
            </a:r>
            <a:r>
              <a:rPr lang="cy-GB" dirty="0"/>
              <a:t>, </a:t>
            </a:r>
            <a:r>
              <a:rPr lang="cy-GB" dirty="0" err="1"/>
              <a:t>enjoyable</a:t>
            </a:r>
            <a:r>
              <a:rPr lang="cy-GB" dirty="0"/>
              <a:t>, </a:t>
            </a:r>
            <a:r>
              <a:rPr lang="cy-GB" dirty="0" err="1"/>
              <a:t>and</a:t>
            </a:r>
            <a:r>
              <a:rPr lang="cy-GB" dirty="0"/>
              <a:t> </a:t>
            </a:r>
            <a:r>
              <a:rPr lang="cy-GB" dirty="0" err="1"/>
              <a:t>self-directed</a:t>
            </a:r>
            <a:r>
              <a:rPr lang="cy-GB" dirty="0"/>
              <a:t> </a:t>
            </a:r>
            <a:r>
              <a:rPr lang="cy-GB" dirty="0" err="1"/>
              <a:t>activity</a:t>
            </a:r>
            <a:r>
              <a:rPr lang="cy-GB" dirty="0"/>
              <a:t> </a:t>
            </a:r>
            <a:r>
              <a:rPr lang="cy-GB" dirty="0" err="1"/>
              <a:t>with</a:t>
            </a:r>
            <a:r>
              <a:rPr lang="cy-GB" dirty="0"/>
              <a:t> </a:t>
            </a:r>
            <a:r>
              <a:rPr lang="cy-GB" dirty="0" err="1"/>
              <a:t>no</a:t>
            </a:r>
            <a:r>
              <a:rPr lang="cy-GB" dirty="0"/>
              <a:t> </a:t>
            </a:r>
            <a:r>
              <a:rPr lang="cy-GB" dirty="0" err="1"/>
              <a:t>external</a:t>
            </a:r>
            <a:r>
              <a:rPr lang="cy-GB" dirty="0"/>
              <a:t> </a:t>
            </a:r>
            <a:r>
              <a:rPr lang="cy-GB" dirty="0" err="1"/>
              <a:t>goal</a:t>
            </a:r>
            <a:r>
              <a:rPr lang="cy-GB" dirty="0"/>
              <a:t>’ (Smith, 2010 </a:t>
            </a:r>
            <a:r>
              <a:rPr lang="cy-GB" dirty="0" err="1"/>
              <a:t>cited</a:t>
            </a:r>
            <a:r>
              <a:rPr lang="cy-GB" dirty="0"/>
              <a:t> </a:t>
            </a:r>
            <a:r>
              <a:rPr lang="cy-GB" dirty="0" err="1"/>
              <a:t>in</a:t>
            </a:r>
            <a:r>
              <a:rPr lang="cy-GB" dirty="0"/>
              <a:t> </a:t>
            </a:r>
            <a:r>
              <a:rPr lang="cy-GB" dirty="0" err="1"/>
              <a:t>Carson</a:t>
            </a:r>
            <a:r>
              <a:rPr lang="cy-GB" dirty="0"/>
              <a:t>, 2019, p.1). </a:t>
            </a:r>
          </a:p>
        </p:txBody>
      </p:sp>
      <p:sp>
        <p:nvSpPr>
          <p:cNvPr id="3" name="Blwch Testun 2">
            <a:extLst>
              <a:ext uri="{FF2B5EF4-FFF2-40B4-BE49-F238E27FC236}">
                <a16:creationId xmlns:a16="http://schemas.microsoft.com/office/drawing/2014/main" id="{3E4BE60A-7E30-2722-3B57-27D7B55FCDDF}"/>
              </a:ext>
            </a:extLst>
          </p:cNvPr>
          <p:cNvSpPr txBox="1"/>
          <p:nvPr/>
        </p:nvSpPr>
        <p:spPr>
          <a:xfrm>
            <a:off x="767444" y="2405743"/>
            <a:ext cx="3635828" cy="923330"/>
          </a:xfrm>
          <a:prstGeom prst="rect">
            <a:avLst/>
          </a:prstGeom>
          <a:noFill/>
        </p:spPr>
        <p:txBody>
          <a:bodyPr wrap="square" rtlCol="0">
            <a:spAutoFit/>
          </a:bodyPr>
          <a:lstStyle/>
          <a:p>
            <a:r>
              <a:rPr lang="cy-GB" dirty="0"/>
              <a:t>Pa adnoddau oedd ar gael i’r plant yn yr amgylchedd allanol darparwyd?</a:t>
            </a:r>
          </a:p>
        </p:txBody>
      </p:sp>
      <p:sp>
        <p:nvSpPr>
          <p:cNvPr id="4" name="Blwch Testun 3">
            <a:extLst>
              <a:ext uri="{FF2B5EF4-FFF2-40B4-BE49-F238E27FC236}">
                <a16:creationId xmlns:a16="http://schemas.microsoft.com/office/drawing/2014/main" id="{64AE4AA4-731E-ECD6-3681-D4FA247E6AC6}"/>
              </a:ext>
            </a:extLst>
          </p:cNvPr>
          <p:cNvSpPr txBox="1"/>
          <p:nvPr/>
        </p:nvSpPr>
        <p:spPr>
          <a:xfrm>
            <a:off x="4659087" y="2443843"/>
            <a:ext cx="3635828" cy="923330"/>
          </a:xfrm>
          <a:prstGeom prst="rect">
            <a:avLst/>
          </a:prstGeom>
          <a:noFill/>
        </p:spPr>
        <p:txBody>
          <a:bodyPr wrap="square" rtlCol="0">
            <a:spAutoFit/>
          </a:bodyPr>
          <a:lstStyle/>
          <a:p>
            <a:r>
              <a:rPr lang="cy-GB" dirty="0" err="1"/>
              <a:t>What</a:t>
            </a:r>
            <a:r>
              <a:rPr lang="cy-GB" dirty="0"/>
              <a:t> </a:t>
            </a:r>
            <a:r>
              <a:rPr lang="cy-GB" dirty="0" err="1"/>
              <a:t>resources</a:t>
            </a:r>
            <a:r>
              <a:rPr lang="cy-GB" dirty="0"/>
              <a:t> </a:t>
            </a:r>
            <a:r>
              <a:rPr lang="cy-GB" dirty="0" err="1"/>
              <a:t>were</a:t>
            </a:r>
            <a:r>
              <a:rPr lang="cy-GB" dirty="0"/>
              <a:t> </a:t>
            </a:r>
            <a:r>
              <a:rPr lang="cy-GB" dirty="0" err="1"/>
              <a:t>available</a:t>
            </a:r>
            <a:r>
              <a:rPr lang="cy-GB" dirty="0"/>
              <a:t> </a:t>
            </a:r>
            <a:r>
              <a:rPr lang="cy-GB" dirty="0" err="1"/>
              <a:t>for</a:t>
            </a:r>
            <a:r>
              <a:rPr lang="cy-GB" dirty="0"/>
              <a:t> the </a:t>
            </a:r>
            <a:r>
              <a:rPr lang="cy-GB" dirty="0" err="1"/>
              <a:t>children</a:t>
            </a:r>
            <a:r>
              <a:rPr lang="cy-GB" dirty="0"/>
              <a:t> </a:t>
            </a:r>
            <a:r>
              <a:rPr lang="cy-GB" dirty="0" err="1"/>
              <a:t>in</a:t>
            </a:r>
            <a:r>
              <a:rPr lang="cy-GB" dirty="0"/>
              <a:t> the </a:t>
            </a:r>
            <a:r>
              <a:rPr lang="cy-GB" dirty="0" err="1"/>
              <a:t>environment</a:t>
            </a:r>
            <a:r>
              <a:rPr lang="cy-GB" dirty="0"/>
              <a:t> </a:t>
            </a:r>
            <a:r>
              <a:rPr lang="cy-GB" dirty="0" err="1"/>
              <a:t>provided</a:t>
            </a:r>
            <a:r>
              <a:rPr lang="cy-GB" dirty="0"/>
              <a:t>?</a:t>
            </a:r>
          </a:p>
        </p:txBody>
      </p:sp>
    </p:spTree>
    <p:extLst>
      <p:ext uri="{BB962C8B-B14F-4D97-AF65-F5344CB8AC3E}">
        <p14:creationId xmlns:p14="http://schemas.microsoft.com/office/powerpoint/2010/main" val="2428060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AF1901A3-1A96-998B-5179-BEEAA39CEB07}"/>
              </a:ext>
            </a:extLst>
          </p:cNvPr>
          <p:cNvSpPr txBox="1"/>
          <p:nvPr/>
        </p:nvSpPr>
        <p:spPr>
          <a:xfrm>
            <a:off x="144217" y="1921411"/>
            <a:ext cx="4148553" cy="3847207"/>
          </a:xfrm>
          <a:prstGeom prst="rect">
            <a:avLst/>
          </a:prstGeom>
          <a:noFill/>
        </p:spPr>
        <p:txBody>
          <a:bodyPr wrap="square" rtlCol="0">
            <a:spAutoFit/>
          </a:bodyPr>
          <a:lstStyle/>
          <a:p>
            <a:r>
              <a:rPr lang="cy-GB" sz="2000" b="1" dirty="0"/>
              <a:t>Gwagle a symud</a:t>
            </a:r>
          </a:p>
          <a:p>
            <a:r>
              <a:rPr lang="cy-GB" sz="1600" dirty="0"/>
              <a:t>Mae gwagle y galluogi symudiad. Mae sgiliau echddygol bras yn cael eu datblygu pan mae plant yn gallu rheoli symudiadau mawr neu gorff cyfan sy’n cynnwys y grwpiau cyhyrau sydd galluogi sefydlogrwydd craidd a safiad, a chyhyrau mawr y breichiau a’r coesau.</a:t>
            </a:r>
          </a:p>
          <a:p>
            <a:r>
              <a:rPr lang="cy-GB" sz="1600" dirty="0"/>
              <a:t>Mae sgiliau echddygol manwl yn cynnwys cyhyrau bach y dwylo.  Mae sgiliau echddygol manwl yn gwella pan mae sgiliau echddygol mawr wedi cael eu datblygu’n dda ac mae sgiliau echddygol bras yn datblygu ym mhlant cyn sgiliau echddygol manwl.</a:t>
            </a:r>
          </a:p>
          <a:p>
            <a:r>
              <a:rPr lang="cy-GB" sz="1600" b="1" dirty="0"/>
              <a:t>Pa symudiadau oedd y senario yn y coetir yn eu cynnig?</a:t>
            </a:r>
          </a:p>
        </p:txBody>
      </p:sp>
      <p:sp>
        <p:nvSpPr>
          <p:cNvPr id="3" name="Blwch Testun 2">
            <a:extLst>
              <a:ext uri="{FF2B5EF4-FFF2-40B4-BE49-F238E27FC236}">
                <a16:creationId xmlns:a16="http://schemas.microsoft.com/office/drawing/2014/main" id="{94741753-EEC7-B589-691E-4039271CC548}"/>
              </a:ext>
            </a:extLst>
          </p:cNvPr>
          <p:cNvSpPr txBox="1"/>
          <p:nvPr/>
        </p:nvSpPr>
        <p:spPr>
          <a:xfrm>
            <a:off x="4461024" y="1921411"/>
            <a:ext cx="4327546" cy="3354765"/>
          </a:xfrm>
          <a:prstGeom prst="rect">
            <a:avLst/>
          </a:prstGeom>
          <a:noFill/>
        </p:spPr>
        <p:txBody>
          <a:bodyPr wrap="square" rtlCol="0">
            <a:spAutoFit/>
          </a:bodyPr>
          <a:lstStyle/>
          <a:p>
            <a:r>
              <a:rPr lang="cy-GB" sz="2000" b="1" dirty="0" err="1"/>
              <a:t>Space</a:t>
            </a:r>
            <a:r>
              <a:rPr lang="cy-GB" sz="2000" b="1" dirty="0"/>
              <a:t> </a:t>
            </a:r>
            <a:r>
              <a:rPr lang="cy-GB" sz="2000" b="1" dirty="0" err="1"/>
              <a:t>and</a:t>
            </a:r>
            <a:r>
              <a:rPr lang="cy-GB" sz="2000" b="1" dirty="0"/>
              <a:t> </a:t>
            </a:r>
            <a:r>
              <a:rPr lang="cy-GB" sz="2000" b="1" dirty="0" err="1"/>
              <a:t>movement</a:t>
            </a:r>
            <a:endParaRPr lang="cy-GB" sz="2000" b="1" dirty="0"/>
          </a:p>
          <a:p>
            <a:r>
              <a:rPr lang="cy-GB" sz="1600" dirty="0" err="1"/>
              <a:t>Space</a:t>
            </a:r>
            <a:r>
              <a:rPr lang="cy-GB" sz="1600" dirty="0"/>
              <a:t> </a:t>
            </a:r>
            <a:r>
              <a:rPr lang="cy-GB" sz="1600" dirty="0" err="1"/>
              <a:t>allows</a:t>
            </a:r>
            <a:r>
              <a:rPr lang="cy-GB" sz="1600" dirty="0"/>
              <a:t> </a:t>
            </a:r>
            <a:r>
              <a:rPr lang="cy-GB" sz="1600" dirty="0" err="1"/>
              <a:t>for</a:t>
            </a:r>
            <a:r>
              <a:rPr lang="cy-GB" sz="1600" dirty="0"/>
              <a:t> </a:t>
            </a:r>
            <a:r>
              <a:rPr lang="cy-GB" sz="1600" dirty="0" err="1"/>
              <a:t>movement</a:t>
            </a:r>
            <a:r>
              <a:rPr lang="cy-GB" sz="1600" dirty="0"/>
              <a:t>. </a:t>
            </a:r>
            <a:r>
              <a:rPr lang="cy-GB" sz="1600" dirty="0" err="1"/>
              <a:t>Gross</a:t>
            </a:r>
            <a:r>
              <a:rPr lang="cy-GB" sz="1600" dirty="0"/>
              <a:t> motor </a:t>
            </a:r>
            <a:r>
              <a:rPr lang="cy-GB" sz="1600" dirty="0" err="1"/>
              <a:t>skills</a:t>
            </a:r>
            <a:r>
              <a:rPr lang="cy-GB" sz="1600" dirty="0"/>
              <a:t> </a:t>
            </a:r>
            <a:r>
              <a:rPr lang="cy-GB" sz="1600" dirty="0" err="1"/>
              <a:t>are</a:t>
            </a:r>
            <a:r>
              <a:rPr lang="cy-GB" sz="1600" dirty="0"/>
              <a:t> </a:t>
            </a:r>
            <a:r>
              <a:rPr lang="cy-GB" sz="1600" dirty="0" err="1"/>
              <a:t>developed</a:t>
            </a:r>
            <a:r>
              <a:rPr lang="cy-GB" sz="1600" dirty="0"/>
              <a:t> </a:t>
            </a:r>
            <a:r>
              <a:rPr lang="cy-GB" sz="1600" dirty="0" err="1"/>
              <a:t>when</a:t>
            </a:r>
            <a:r>
              <a:rPr lang="cy-GB" sz="1600" dirty="0"/>
              <a:t> </a:t>
            </a:r>
            <a:r>
              <a:rPr lang="cy-GB" sz="1600" dirty="0" err="1"/>
              <a:t>children</a:t>
            </a:r>
            <a:r>
              <a:rPr lang="cy-GB" sz="1600" dirty="0"/>
              <a:t> can </a:t>
            </a:r>
            <a:r>
              <a:rPr lang="cy-GB" sz="1600" dirty="0" err="1"/>
              <a:t>control</a:t>
            </a:r>
            <a:r>
              <a:rPr lang="cy-GB" sz="1600" dirty="0"/>
              <a:t> </a:t>
            </a:r>
            <a:r>
              <a:rPr lang="cy-GB" sz="1600" dirty="0" err="1"/>
              <a:t>large</a:t>
            </a:r>
            <a:r>
              <a:rPr lang="cy-GB" sz="1600" dirty="0"/>
              <a:t> or </a:t>
            </a:r>
            <a:r>
              <a:rPr lang="cy-GB" sz="1600" dirty="0" err="1"/>
              <a:t>whole-body</a:t>
            </a:r>
            <a:r>
              <a:rPr lang="cy-GB" sz="1600" dirty="0"/>
              <a:t> </a:t>
            </a:r>
            <a:r>
              <a:rPr lang="cy-GB" sz="1600" dirty="0" err="1"/>
              <a:t>movements</a:t>
            </a:r>
            <a:r>
              <a:rPr lang="cy-GB" sz="1600" dirty="0"/>
              <a:t> </a:t>
            </a:r>
            <a:r>
              <a:rPr lang="cy-GB" sz="1600" dirty="0" err="1"/>
              <a:t>involving</a:t>
            </a:r>
            <a:r>
              <a:rPr lang="cy-GB" sz="1600" dirty="0"/>
              <a:t> the </a:t>
            </a:r>
            <a:r>
              <a:rPr lang="cy-GB" sz="1600" dirty="0" err="1"/>
              <a:t>muscle</a:t>
            </a:r>
            <a:r>
              <a:rPr lang="cy-GB" sz="1600" dirty="0"/>
              <a:t> </a:t>
            </a:r>
            <a:r>
              <a:rPr lang="cy-GB" sz="1600" dirty="0" err="1"/>
              <a:t>groups</a:t>
            </a:r>
            <a:r>
              <a:rPr lang="cy-GB" sz="1600" dirty="0"/>
              <a:t> </a:t>
            </a:r>
            <a:r>
              <a:rPr lang="cy-GB" sz="1600" dirty="0" err="1"/>
              <a:t>invovled</a:t>
            </a:r>
            <a:r>
              <a:rPr lang="cy-GB" sz="1600" dirty="0"/>
              <a:t> </a:t>
            </a:r>
            <a:r>
              <a:rPr lang="cy-GB" sz="1600" dirty="0" err="1"/>
              <a:t>in</a:t>
            </a:r>
            <a:r>
              <a:rPr lang="cy-GB" sz="1600" dirty="0"/>
              <a:t> </a:t>
            </a:r>
            <a:r>
              <a:rPr lang="cy-GB" sz="1600" dirty="0" err="1"/>
              <a:t>core</a:t>
            </a:r>
            <a:r>
              <a:rPr lang="cy-GB" sz="1600" dirty="0"/>
              <a:t> </a:t>
            </a:r>
            <a:r>
              <a:rPr lang="cy-GB" sz="1600" dirty="0" err="1"/>
              <a:t>stability</a:t>
            </a:r>
            <a:r>
              <a:rPr lang="cy-GB" sz="1600" dirty="0"/>
              <a:t> </a:t>
            </a:r>
            <a:r>
              <a:rPr lang="cy-GB" sz="1600" dirty="0" err="1"/>
              <a:t>and</a:t>
            </a:r>
            <a:r>
              <a:rPr lang="cy-GB" sz="1600" dirty="0"/>
              <a:t> </a:t>
            </a:r>
            <a:r>
              <a:rPr lang="cy-GB" sz="1600" dirty="0" err="1"/>
              <a:t>posture</a:t>
            </a:r>
            <a:r>
              <a:rPr lang="cy-GB" sz="1600" dirty="0"/>
              <a:t>, </a:t>
            </a:r>
            <a:r>
              <a:rPr lang="cy-GB" sz="1600" dirty="0" err="1"/>
              <a:t>and</a:t>
            </a:r>
            <a:r>
              <a:rPr lang="cy-GB" sz="1600" dirty="0"/>
              <a:t> the </a:t>
            </a:r>
            <a:r>
              <a:rPr lang="cy-GB" sz="1600" dirty="0" err="1"/>
              <a:t>large</a:t>
            </a:r>
            <a:r>
              <a:rPr lang="cy-GB" sz="1600" dirty="0"/>
              <a:t> </a:t>
            </a:r>
            <a:r>
              <a:rPr lang="cy-GB" sz="1600" dirty="0" err="1"/>
              <a:t>muscles</a:t>
            </a:r>
            <a:r>
              <a:rPr lang="cy-GB" sz="1600" dirty="0"/>
              <a:t> of the </a:t>
            </a:r>
            <a:r>
              <a:rPr lang="cy-GB" sz="1600" dirty="0" err="1"/>
              <a:t>arms</a:t>
            </a:r>
            <a:r>
              <a:rPr lang="cy-GB" sz="1600" dirty="0"/>
              <a:t> </a:t>
            </a:r>
            <a:r>
              <a:rPr lang="cy-GB" sz="1600" dirty="0" err="1"/>
              <a:t>and</a:t>
            </a:r>
            <a:r>
              <a:rPr lang="cy-GB" sz="1600" dirty="0"/>
              <a:t> </a:t>
            </a:r>
            <a:r>
              <a:rPr lang="cy-GB" sz="1600" dirty="0" err="1"/>
              <a:t>legs</a:t>
            </a:r>
            <a:r>
              <a:rPr lang="cy-GB" sz="1600" dirty="0"/>
              <a:t>.</a:t>
            </a:r>
          </a:p>
          <a:p>
            <a:r>
              <a:rPr lang="cy-GB" sz="1600" dirty="0" err="1"/>
              <a:t>Fine</a:t>
            </a:r>
            <a:r>
              <a:rPr lang="cy-GB" sz="1600" dirty="0"/>
              <a:t> motor </a:t>
            </a:r>
            <a:r>
              <a:rPr lang="cy-GB" sz="1600" dirty="0" err="1"/>
              <a:t>skills</a:t>
            </a:r>
            <a:r>
              <a:rPr lang="cy-GB" sz="1600" dirty="0"/>
              <a:t> </a:t>
            </a:r>
            <a:r>
              <a:rPr lang="cy-GB" sz="1600" dirty="0" err="1"/>
              <a:t>involve</a:t>
            </a:r>
            <a:r>
              <a:rPr lang="cy-GB" sz="1600" dirty="0"/>
              <a:t> the </a:t>
            </a:r>
            <a:r>
              <a:rPr lang="cy-GB" sz="1600" dirty="0" err="1"/>
              <a:t>use</a:t>
            </a:r>
            <a:r>
              <a:rPr lang="cy-GB" sz="1600" dirty="0"/>
              <a:t> of </a:t>
            </a:r>
            <a:r>
              <a:rPr lang="cy-GB" sz="1600" dirty="0" err="1"/>
              <a:t>smaller</a:t>
            </a:r>
            <a:r>
              <a:rPr lang="cy-GB" sz="1600" dirty="0"/>
              <a:t> </a:t>
            </a:r>
            <a:r>
              <a:rPr lang="cy-GB" sz="1600" dirty="0" err="1"/>
              <a:t>muscles</a:t>
            </a:r>
            <a:r>
              <a:rPr lang="cy-GB" sz="1600" dirty="0"/>
              <a:t> of the </a:t>
            </a:r>
            <a:r>
              <a:rPr lang="cy-GB" sz="1600" dirty="0" err="1"/>
              <a:t>hands</a:t>
            </a:r>
            <a:r>
              <a:rPr lang="cy-GB" sz="1600" dirty="0"/>
              <a:t>.  </a:t>
            </a:r>
            <a:r>
              <a:rPr lang="cy-GB" sz="1600" dirty="0" err="1"/>
              <a:t>Fine</a:t>
            </a:r>
            <a:r>
              <a:rPr lang="cy-GB" sz="1600" dirty="0"/>
              <a:t> motor </a:t>
            </a:r>
            <a:r>
              <a:rPr lang="cy-GB" sz="1600" dirty="0" err="1"/>
              <a:t>skills</a:t>
            </a:r>
            <a:r>
              <a:rPr lang="cy-GB" sz="1600" dirty="0"/>
              <a:t> </a:t>
            </a:r>
            <a:r>
              <a:rPr lang="cy-GB" sz="1600" dirty="0" err="1"/>
              <a:t>are</a:t>
            </a:r>
            <a:r>
              <a:rPr lang="cy-GB" sz="1600" dirty="0"/>
              <a:t> </a:t>
            </a:r>
            <a:r>
              <a:rPr lang="cy-GB" sz="1600" dirty="0" err="1"/>
              <a:t>improved</a:t>
            </a:r>
            <a:r>
              <a:rPr lang="cy-GB" sz="1600" dirty="0"/>
              <a:t> </a:t>
            </a:r>
            <a:r>
              <a:rPr lang="cy-GB" sz="1600" dirty="0" err="1"/>
              <a:t>where</a:t>
            </a:r>
            <a:r>
              <a:rPr lang="cy-GB" sz="1600" dirty="0"/>
              <a:t> </a:t>
            </a:r>
            <a:r>
              <a:rPr lang="cy-GB" sz="1600" dirty="0" err="1"/>
              <a:t>gross</a:t>
            </a:r>
            <a:r>
              <a:rPr lang="cy-GB" sz="1600" dirty="0"/>
              <a:t> motor </a:t>
            </a:r>
            <a:r>
              <a:rPr lang="cy-GB" sz="1600" dirty="0" err="1"/>
              <a:t>skills</a:t>
            </a:r>
            <a:r>
              <a:rPr lang="cy-GB" sz="1600" dirty="0"/>
              <a:t> </a:t>
            </a:r>
            <a:r>
              <a:rPr lang="cy-GB" sz="1600" dirty="0" err="1"/>
              <a:t>have</a:t>
            </a:r>
            <a:r>
              <a:rPr lang="cy-GB" sz="1600" dirty="0"/>
              <a:t> </a:t>
            </a:r>
            <a:r>
              <a:rPr lang="cy-GB" sz="1600" dirty="0" err="1"/>
              <a:t>been</a:t>
            </a:r>
            <a:r>
              <a:rPr lang="cy-GB" sz="1600" dirty="0"/>
              <a:t> </a:t>
            </a:r>
            <a:r>
              <a:rPr lang="cy-GB" sz="1600" dirty="0" err="1"/>
              <a:t>developed</a:t>
            </a:r>
            <a:r>
              <a:rPr lang="cy-GB" sz="1600" dirty="0"/>
              <a:t> well </a:t>
            </a:r>
            <a:r>
              <a:rPr lang="cy-GB" sz="1600" dirty="0" err="1"/>
              <a:t>and</a:t>
            </a:r>
            <a:r>
              <a:rPr lang="cy-GB" sz="1600" dirty="0"/>
              <a:t> </a:t>
            </a:r>
            <a:r>
              <a:rPr lang="cy-GB" sz="1600" dirty="0" err="1"/>
              <a:t>gross</a:t>
            </a:r>
            <a:r>
              <a:rPr lang="cy-GB" sz="1600" dirty="0"/>
              <a:t> motor </a:t>
            </a:r>
            <a:r>
              <a:rPr lang="cy-GB" sz="1600" dirty="0" err="1"/>
              <a:t>skills</a:t>
            </a:r>
            <a:r>
              <a:rPr lang="cy-GB" sz="1600" dirty="0"/>
              <a:t> </a:t>
            </a:r>
            <a:r>
              <a:rPr lang="cy-GB" sz="1600" dirty="0" err="1"/>
              <a:t>develop</a:t>
            </a:r>
            <a:r>
              <a:rPr lang="cy-GB" sz="1600" dirty="0"/>
              <a:t> </a:t>
            </a:r>
            <a:r>
              <a:rPr lang="cy-GB" sz="1600" dirty="0" err="1"/>
              <a:t>in</a:t>
            </a:r>
            <a:r>
              <a:rPr lang="cy-GB" sz="1600" dirty="0"/>
              <a:t> </a:t>
            </a:r>
            <a:r>
              <a:rPr lang="cy-GB" sz="1600" dirty="0" err="1"/>
              <a:t>children</a:t>
            </a:r>
            <a:r>
              <a:rPr lang="cy-GB" sz="1600" dirty="0"/>
              <a:t> </a:t>
            </a:r>
            <a:r>
              <a:rPr lang="cy-GB" sz="1600" dirty="0" err="1"/>
              <a:t>before</a:t>
            </a:r>
            <a:r>
              <a:rPr lang="cy-GB" sz="1600" dirty="0"/>
              <a:t> </a:t>
            </a:r>
            <a:r>
              <a:rPr lang="cy-GB" sz="1600" dirty="0" err="1"/>
              <a:t>fine</a:t>
            </a:r>
            <a:r>
              <a:rPr lang="cy-GB" sz="1600" dirty="0"/>
              <a:t> motor </a:t>
            </a:r>
            <a:r>
              <a:rPr lang="cy-GB" sz="1600" dirty="0" err="1"/>
              <a:t>skills</a:t>
            </a:r>
            <a:r>
              <a:rPr lang="cy-GB" sz="1600" dirty="0"/>
              <a:t>.</a:t>
            </a:r>
          </a:p>
          <a:p>
            <a:r>
              <a:rPr lang="cy-GB" sz="1600" b="1" dirty="0" err="1"/>
              <a:t>What</a:t>
            </a:r>
            <a:r>
              <a:rPr lang="cy-GB" sz="1600" b="1" dirty="0"/>
              <a:t> </a:t>
            </a:r>
            <a:r>
              <a:rPr lang="cy-GB" sz="1600" b="1" dirty="0" err="1"/>
              <a:t>movements</a:t>
            </a:r>
            <a:r>
              <a:rPr lang="cy-GB" sz="1600" b="1" dirty="0"/>
              <a:t> did the </a:t>
            </a:r>
            <a:r>
              <a:rPr lang="cy-GB" sz="1600" b="1" dirty="0" err="1"/>
              <a:t>woodland</a:t>
            </a:r>
            <a:r>
              <a:rPr lang="cy-GB" sz="1600" b="1" dirty="0"/>
              <a:t> </a:t>
            </a:r>
            <a:r>
              <a:rPr lang="cy-GB" sz="1600" b="1" dirty="0" err="1"/>
              <a:t>scenario</a:t>
            </a:r>
            <a:r>
              <a:rPr lang="cy-GB" sz="1600" b="1" dirty="0"/>
              <a:t> offer?</a:t>
            </a:r>
          </a:p>
        </p:txBody>
      </p:sp>
      <p:sp>
        <p:nvSpPr>
          <p:cNvPr id="4" name="Blwch Testun 3">
            <a:extLst>
              <a:ext uri="{FF2B5EF4-FFF2-40B4-BE49-F238E27FC236}">
                <a16:creationId xmlns:a16="http://schemas.microsoft.com/office/drawing/2014/main" id="{5816DFCF-999F-5432-6DA2-A671B07C483F}"/>
              </a:ext>
            </a:extLst>
          </p:cNvPr>
          <p:cNvSpPr txBox="1"/>
          <p:nvPr/>
        </p:nvSpPr>
        <p:spPr>
          <a:xfrm>
            <a:off x="4510631" y="116602"/>
            <a:ext cx="4228333" cy="1477328"/>
          </a:xfrm>
          <a:prstGeom prst="rect">
            <a:avLst/>
          </a:prstGeom>
          <a:noFill/>
        </p:spPr>
        <p:txBody>
          <a:bodyPr wrap="square" rtlCol="0">
            <a:spAutoFit/>
          </a:bodyPr>
          <a:lstStyle/>
          <a:p>
            <a:r>
              <a:rPr lang="cy-GB" dirty="0" err="1"/>
              <a:t>Piaget</a:t>
            </a:r>
            <a:r>
              <a:rPr lang="cy-GB" dirty="0"/>
              <a:t> (</a:t>
            </a:r>
            <a:r>
              <a:rPr lang="cy-GB" dirty="0" err="1"/>
              <a:t>cited</a:t>
            </a:r>
            <a:r>
              <a:rPr lang="cy-GB" dirty="0"/>
              <a:t> </a:t>
            </a:r>
            <a:r>
              <a:rPr lang="cy-GB" dirty="0" err="1"/>
              <a:t>in</a:t>
            </a:r>
            <a:r>
              <a:rPr lang="cy-GB" dirty="0"/>
              <a:t> </a:t>
            </a:r>
            <a:r>
              <a:rPr lang="cy-GB" dirty="0" err="1"/>
              <a:t>Frey</a:t>
            </a:r>
            <a:r>
              <a:rPr lang="cy-GB" dirty="0"/>
              <a:t>, 2018) </a:t>
            </a:r>
            <a:r>
              <a:rPr lang="cy-GB" dirty="0" err="1"/>
              <a:t>suggested</a:t>
            </a:r>
            <a:r>
              <a:rPr lang="cy-GB" dirty="0"/>
              <a:t> </a:t>
            </a:r>
            <a:r>
              <a:rPr lang="cy-GB" dirty="0" err="1"/>
              <a:t>children</a:t>
            </a:r>
            <a:r>
              <a:rPr lang="cy-GB" dirty="0"/>
              <a:t> </a:t>
            </a:r>
            <a:r>
              <a:rPr lang="cy-GB" dirty="0" err="1"/>
              <a:t>are</a:t>
            </a:r>
            <a:r>
              <a:rPr lang="cy-GB" dirty="0"/>
              <a:t> ‘</a:t>
            </a:r>
            <a:r>
              <a:rPr lang="cy-GB" dirty="0" err="1"/>
              <a:t>little</a:t>
            </a:r>
            <a:r>
              <a:rPr lang="cy-GB" dirty="0"/>
              <a:t> </a:t>
            </a:r>
            <a:r>
              <a:rPr lang="cy-GB" dirty="0" err="1"/>
              <a:t>scientists</a:t>
            </a:r>
            <a:r>
              <a:rPr lang="cy-GB" dirty="0"/>
              <a:t>’ </a:t>
            </a:r>
            <a:r>
              <a:rPr lang="cy-GB" dirty="0" err="1"/>
              <a:t>who</a:t>
            </a:r>
            <a:r>
              <a:rPr lang="cy-GB" dirty="0"/>
              <a:t> </a:t>
            </a:r>
            <a:r>
              <a:rPr lang="cy-GB" dirty="0" err="1"/>
              <a:t>develop</a:t>
            </a:r>
            <a:r>
              <a:rPr lang="cy-GB" dirty="0"/>
              <a:t> </a:t>
            </a:r>
            <a:r>
              <a:rPr lang="cy-GB" dirty="0" err="1"/>
              <a:t>an</a:t>
            </a:r>
            <a:r>
              <a:rPr lang="cy-GB" dirty="0"/>
              <a:t> </a:t>
            </a:r>
            <a:r>
              <a:rPr lang="cy-GB" dirty="0" err="1"/>
              <a:t>understanding</a:t>
            </a:r>
            <a:r>
              <a:rPr lang="cy-GB" dirty="0"/>
              <a:t> of </a:t>
            </a:r>
            <a:r>
              <a:rPr lang="cy-GB" dirty="0" err="1"/>
              <a:t>their</a:t>
            </a:r>
            <a:r>
              <a:rPr lang="cy-GB" dirty="0"/>
              <a:t> </a:t>
            </a:r>
            <a:r>
              <a:rPr lang="cy-GB" dirty="0" err="1"/>
              <a:t>physical</a:t>
            </a:r>
            <a:r>
              <a:rPr lang="cy-GB" dirty="0"/>
              <a:t> </a:t>
            </a:r>
            <a:r>
              <a:rPr lang="cy-GB" dirty="0" err="1"/>
              <a:t>world</a:t>
            </a:r>
            <a:r>
              <a:rPr lang="cy-GB" dirty="0"/>
              <a:t> </a:t>
            </a:r>
            <a:r>
              <a:rPr lang="cy-GB" dirty="0" err="1"/>
              <a:t>through</a:t>
            </a:r>
            <a:r>
              <a:rPr lang="cy-GB" dirty="0"/>
              <a:t> </a:t>
            </a:r>
            <a:r>
              <a:rPr lang="cy-GB" dirty="0" err="1"/>
              <a:t>exploring</a:t>
            </a:r>
            <a:r>
              <a:rPr lang="cy-GB" dirty="0"/>
              <a:t> </a:t>
            </a:r>
            <a:r>
              <a:rPr lang="cy-GB" dirty="0" err="1"/>
              <a:t>and</a:t>
            </a:r>
            <a:r>
              <a:rPr lang="cy-GB" dirty="0"/>
              <a:t> </a:t>
            </a:r>
            <a:r>
              <a:rPr lang="cy-GB" dirty="0" err="1"/>
              <a:t>experimenting</a:t>
            </a:r>
            <a:r>
              <a:rPr lang="cy-GB" dirty="0"/>
              <a:t> </a:t>
            </a:r>
            <a:r>
              <a:rPr lang="cy-GB" dirty="0" err="1"/>
              <a:t>in</a:t>
            </a:r>
            <a:r>
              <a:rPr lang="cy-GB" dirty="0"/>
              <a:t> </a:t>
            </a:r>
            <a:r>
              <a:rPr lang="cy-GB" dirty="0" err="1"/>
              <a:t>their</a:t>
            </a:r>
            <a:r>
              <a:rPr lang="cy-GB" dirty="0"/>
              <a:t> </a:t>
            </a:r>
            <a:r>
              <a:rPr lang="cy-GB" dirty="0" err="1"/>
              <a:t>envoirnment</a:t>
            </a:r>
            <a:endParaRPr lang="cy-GB" dirty="0"/>
          </a:p>
        </p:txBody>
      </p:sp>
      <p:sp>
        <p:nvSpPr>
          <p:cNvPr id="5" name="Blwch Testun 4">
            <a:extLst>
              <a:ext uri="{FF2B5EF4-FFF2-40B4-BE49-F238E27FC236}">
                <a16:creationId xmlns:a16="http://schemas.microsoft.com/office/drawing/2014/main" id="{3662079A-0165-8DDC-ED4A-D91AD332B336}"/>
              </a:ext>
            </a:extLst>
          </p:cNvPr>
          <p:cNvSpPr txBox="1"/>
          <p:nvPr/>
        </p:nvSpPr>
        <p:spPr>
          <a:xfrm>
            <a:off x="73643" y="165697"/>
            <a:ext cx="4289702" cy="1477328"/>
          </a:xfrm>
          <a:prstGeom prst="rect">
            <a:avLst/>
          </a:prstGeom>
          <a:noFill/>
        </p:spPr>
        <p:txBody>
          <a:bodyPr wrap="square" rtlCol="0">
            <a:spAutoFit/>
          </a:bodyPr>
          <a:lstStyle/>
          <a:p>
            <a:r>
              <a:rPr lang="cy-GB" dirty="0"/>
              <a:t>Cynigodd </a:t>
            </a:r>
            <a:r>
              <a:rPr lang="cy-GB" dirty="0" err="1"/>
              <a:t>Piaget</a:t>
            </a:r>
            <a:r>
              <a:rPr lang="cy-GB" dirty="0"/>
              <a:t> (dyfynnwyd yn </a:t>
            </a:r>
            <a:r>
              <a:rPr lang="cy-GB" dirty="0" err="1"/>
              <a:t>Frey</a:t>
            </a:r>
            <a:r>
              <a:rPr lang="cy-GB" dirty="0"/>
              <a:t>, 2018) fod plant yn ‘</a:t>
            </a:r>
            <a:r>
              <a:rPr lang="cy-GB" dirty="0" err="1"/>
              <a:t>little</a:t>
            </a:r>
            <a:r>
              <a:rPr lang="cy-GB" dirty="0"/>
              <a:t> </a:t>
            </a:r>
            <a:r>
              <a:rPr lang="cy-GB" dirty="0" err="1"/>
              <a:t>scientists</a:t>
            </a:r>
            <a:r>
              <a:rPr lang="cy-GB" dirty="0"/>
              <a:t>’ sydd yn datblygu eu dealltwriaeth o’u byd corfforol drwy ymchwilio ac arbrofi yn eu amgylchedd. </a:t>
            </a:r>
          </a:p>
        </p:txBody>
      </p:sp>
    </p:spTree>
    <p:extLst>
      <p:ext uri="{BB962C8B-B14F-4D97-AF65-F5344CB8AC3E}">
        <p14:creationId xmlns:p14="http://schemas.microsoft.com/office/powerpoint/2010/main" val="1997770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B5A514C7-F377-9432-9477-C70BBB7687F7}"/>
              </a:ext>
            </a:extLst>
          </p:cNvPr>
          <p:cNvSpPr txBox="1"/>
          <p:nvPr/>
        </p:nvSpPr>
        <p:spPr>
          <a:xfrm>
            <a:off x="4848161" y="668923"/>
            <a:ext cx="3626916" cy="3416320"/>
          </a:xfrm>
          <a:prstGeom prst="rect">
            <a:avLst/>
          </a:prstGeom>
          <a:noFill/>
        </p:spPr>
        <p:txBody>
          <a:bodyPr wrap="square" rtlCol="0">
            <a:spAutoFit/>
          </a:bodyPr>
          <a:lstStyle/>
          <a:p>
            <a:r>
              <a:rPr lang="cy-GB" sz="2000" b="1" dirty="0" err="1"/>
              <a:t>Time</a:t>
            </a:r>
            <a:endParaRPr lang="cy-GB" sz="2000" b="1" dirty="0"/>
          </a:p>
          <a:p>
            <a:endParaRPr lang="cy-GB" b="1" dirty="0"/>
          </a:p>
          <a:p>
            <a:r>
              <a:rPr lang="cy-GB" dirty="0" err="1"/>
              <a:t>Children</a:t>
            </a:r>
            <a:r>
              <a:rPr lang="cy-GB" dirty="0"/>
              <a:t> </a:t>
            </a:r>
            <a:r>
              <a:rPr lang="cy-GB" dirty="0" err="1"/>
              <a:t>need</a:t>
            </a:r>
            <a:r>
              <a:rPr lang="cy-GB" dirty="0"/>
              <a:t> </a:t>
            </a:r>
            <a:r>
              <a:rPr lang="cy-GB" dirty="0" err="1"/>
              <a:t>plenty</a:t>
            </a:r>
            <a:r>
              <a:rPr lang="cy-GB" dirty="0"/>
              <a:t> of </a:t>
            </a:r>
            <a:r>
              <a:rPr lang="cy-GB" dirty="0" err="1"/>
              <a:t>time</a:t>
            </a:r>
            <a:r>
              <a:rPr lang="cy-GB" dirty="0"/>
              <a:t> to be </a:t>
            </a:r>
            <a:r>
              <a:rPr lang="cy-GB" dirty="0" err="1"/>
              <a:t>curious</a:t>
            </a:r>
            <a:r>
              <a:rPr lang="cy-GB" dirty="0"/>
              <a:t>, as well as </a:t>
            </a:r>
            <a:r>
              <a:rPr lang="cy-GB" dirty="0" err="1"/>
              <a:t>time</a:t>
            </a:r>
            <a:r>
              <a:rPr lang="cy-GB" dirty="0"/>
              <a:t> to </a:t>
            </a:r>
            <a:r>
              <a:rPr lang="cy-GB" dirty="0" err="1"/>
              <a:t>revisit</a:t>
            </a:r>
            <a:r>
              <a:rPr lang="cy-GB" dirty="0"/>
              <a:t> </a:t>
            </a:r>
            <a:r>
              <a:rPr lang="cy-GB" dirty="0" err="1"/>
              <a:t>ideas</a:t>
            </a:r>
            <a:r>
              <a:rPr lang="cy-GB" dirty="0"/>
              <a:t> </a:t>
            </a:r>
            <a:r>
              <a:rPr lang="cy-GB" dirty="0" err="1"/>
              <a:t>regularly</a:t>
            </a:r>
            <a:r>
              <a:rPr lang="cy-GB" dirty="0"/>
              <a:t> </a:t>
            </a:r>
            <a:r>
              <a:rPr lang="cy-GB" dirty="0" err="1"/>
              <a:t>and</a:t>
            </a:r>
            <a:r>
              <a:rPr lang="cy-GB" dirty="0"/>
              <a:t> </a:t>
            </a:r>
            <a:r>
              <a:rPr lang="cy-GB" dirty="0" err="1"/>
              <a:t>consolidate</a:t>
            </a:r>
            <a:r>
              <a:rPr lang="cy-GB" dirty="0"/>
              <a:t> </a:t>
            </a:r>
            <a:r>
              <a:rPr lang="cy-GB" dirty="0" err="1"/>
              <a:t>what</a:t>
            </a:r>
            <a:r>
              <a:rPr lang="cy-GB" dirty="0"/>
              <a:t> </a:t>
            </a:r>
            <a:r>
              <a:rPr lang="cy-GB" dirty="0" err="1"/>
              <a:t>they</a:t>
            </a:r>
            <a:r>
              <a:rPr lang="cy-GB" dirty="0"/>
              <a:t> </a:t>
            </a:r>
            <a:r>
              <a:rPr lang="cy-GB" dirty="0" err="1"/>
              <a:t>have</a:t>
            </a:r>
            <a:r>
              <a:rPr lang="cy-GB" dirty="0"/>
              <a:t> </a:t>
            </a:r>
            <a:r>
              <a:rPr lang="cy-GB" dirty="0" err="1"/>
              <a:t>learnt</a:t>
            </a:r>
            <a:r>
              <a:rPr lang="cy-GB" dirty="0"/>
              <a:t> </a:t>
            </a:r>
            <a:r>
              <a:rPr lang="cy-GB" dirty="0" err="1"/>
              <a:t>from</a:t>
            </a:r>
            <a:r>
              <a:rPr lang="cy-GB" dirty="0"/>
              <a:t> </a:t>
            </a:r>
            <a:r>
              <a:rPr lang="cy-GB" dirty="0" err="1"/>
              <a:t>one</a:t>
            </a:r>
            <a:r>
              <a:rPr lang="cy-GB" dirty="0"/>
              <a:t> </a:t>
            </a:r>
            <a:r>
              <a:rPr lang="cy-GB" dirty="0" err="1"/>
              <a:t>day</a:t>
            </a:r>
            <a:r>
              <a:rPr lang="cy-GB" dirty="0"/>
              <a:t> to the </a:t>
            </a:r>
            <a:r>
              <a:rPr lang="cy-GB" dirty="0" err="1"/>
              <a:t>next</a:t>
            </a:r>
            <a:r>
              <a:rPr lang="cy-GB" dirty="0"/>
              <a:t>.  </a:t>
            </a:r>
          </a:p>
          <a:p>
            <a:endParaRPr lang="cy-GB" dirty="0"/>
          </a:p>
          <a:p>
            <a:r>
              <a:rPr lang="cy-GB" dirty="0" err="1"/>
              <a:t>How</a:t>
            </a:r>
            <a:r>
              <a:rPr lang="cy-GB" dirty="0"/>
              <a:t> </a:t>
            </a:r>
            <a:r>
              <a:rPr lang="cy-GB" dirty="0" err="1"/>
              <a:t>much</a:t>
            </a:r>
            <a:r>
              <a:rPr lang="cy-GB" dirty="0"/>
              <a:t> </a:t>
            </a:r>
            <a:r>
              <a:rPr lang="cy-GB" dirty="0" err="1"/>
              <a:t>time</a:t>
            </a:r>
            <a:r>
              <a:rPr lang="cy-GB" dirty="0"/>
              <a:t> do </a:t>
            </a:r>
            <a:r>
              <a:rPr lang="cy-GB" dirty="0" err="1"/>
              <a:t>you</a:t>
            </a:r>
            <a:r>
              <a:rPr lang="cy-GB" dirty="0"/>
              <a:t> </a:t>
            </a:r>
            <a:r>
              <a:rPr lang="cy-GB" dirty="0" err="1"/>
              <a:t>think</a:t>
            </a:r>
            <a:r>
              <a:rPr lang="cy-GB" dirty="0"/>
              <a:t> </a:t>
            </a:r>
            <a:r>
              <a:rPr lang="cy-GB" dirty="0" err="1"/>
              <a:t>children</a:t>
            </a:r>
            <a:r>
              <a:rPr lang="cy-GB" dirty="0"/>
              <a:t> </a:t>
            </a:r>
            <a:r>
              <a:rPr lang="cy-GB" dirty="0" err="1"/>
              <a:t>should</a:t>
            </a:r>
            <a:r>
              <a:rPr lang="cy-GB" dirty="0"/>
              <a:t> </a:t>
            </a:r>
            <a:r>
              <a:rPr lang="cy-GB" dirty="0" err="1"/>
              <a:t>spend</a:t>
            </a:r>
            <a:r>
              <a:rPr lang="cy-GB" dirty="0"/>
              <a:t> </a:t>
            </a:r>
            <a:r>
              <a:rPr lang="cy-GB" dirty="0" err="1"/>
              <a:t>outside</a:t>
            </a:r>
            <a:r>
              <a:rPr lang="cy-GB" dirty="0"/>
              <a:t>?</a:t>
            </a:r>
          </a:p>
          <a:p>
            <a:endParaRPr lang="cy-GB" dirty="0"/>
          </a:p>
          <a:p>
            <a:r>
              <a:rPr lang="cy-GB" dirty="0" err="1"/>
              <a:t>Why</a:t>
            </a:r>
            <a:r>
              <a:rPr lang="cy-GB" dirty="0"/>
              <a:t>?</a:t>
            </a:r>
          </a:p>
        </p:txBody>
      </p:sp>
      <p:sp>
        <p:nvSpPr>
          <p:cNvPr id="3" name="Blwch Testun 2">
            <a:extLst>
              <a:ext uri="{FF2B5EF4-FFF2-40B4-BE49-F238E27FC236}">
                <a16:creationId xmlns:a16="http://schemas.microsoft.com/office/drawing/2014/main" id="{1EAAF657-EDE8-26E6-0736-995E322B9644}"/>
              </a:ext>
            </a:extLst>
          </p:cNvPr>
          <p:cNvSpPr txBox="1"/>
          <p:nvPr/>
        </p:nvSpPr>
        <p:spPr>
          <a:xfrm>
            <a:off x="809050" y="668923"/>
            <a:ext cx="3626916" cy="3693319"/>
          </a:xfrm>
          <a:prstGeom prst="rect">
            <a:avLst/>
          </a:prstGeom>
          <a:noFill/>
        </p:spPr>
        <p:txBody>
          <a:bodyPr wrap="square" rtlCol="0">
            <a:spAutoFit/>
          </a:bodyPr>
          <a:lstStyle/>
          <a:p>
            <a:r>
              <a:rPr lang="cy-GB" sz="2000" b="1" dirty="0"/>
              <a:t>Amser</a:t>
            </a:r>
          </a:p>
          <a:p>
            <a:endParaRPr lang="cy-GB" b="1" dirty="0"/>
          </a:p>
          <a:p>
            <a:r>
              <a:rPr lang="cy-GB" dirty="0"/>
              <a:t>Mae angen digon o amser ar blant i fod yn chwilfrydig, yn ogystal ag amser i ail ymweld </a:t>
            </a:r>
            <a:r>
              <a:rPr lang="cy-GB" dirty="0">
                <a:latin typeface="Calibri" panose="020F0502020204030204" pitchFamily="34" charset="0"/>
                <a:cs typeface="Calibri" panose="020F0502020204030204" pitchFamily="34" charset="0"/>
              </a:rPr>
              <a:t>â</a:t>
            </a:r>
            <a:endParaRPr lang="cy-GB" dirty="0"/>
          </a:p>
          <a:p>
            <a:r>
              <a:rPr lang="cy-GB" dirty="0"/>
              <a:t> syniadau yn rheolaidd a chyfnerthu yr hyn mae nhw wedi eu ddysgu o un diwrnod i’r nesaf.</a:t>
            </a:r>
          </a:p>
          <a:p>
            <a:endParaRPr lang="cy-GB" dirty="0"/>
          </a:p>
          <a:p>
            <a:r>
              <a:rPr lang="cy-GB" dirty="0"/>
              <a:t>Faint o amser ydych chi’n meddwl dylai plant dreulio tu allan?</a:t>
            </a:r>
          </a:p>
          <a:p>
            <a:endParaRPr lang="cy-GB" dirty="0"/>
          </a:p>
          <a:p>
            <a:r>
              <a:rPr lang="cy-GB" dirty="0"/>
              <a:t>Pam?</a:t>
            </a:r>
          </a:p>
        </p:txBody>
      </p:sp>
    </p:spTree>
    <p:extLst>
      <p:ext uri="{BB962C8B-B14F-4D97-AF65-F5344CB8AC3E}">
        <p14:creationId xmlns:p14="http://schemas.microsoft.com/office/powerpoint/2010/main" val="141757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066C3340-195C-712E-F1EC-3D9BF64F2104}"/>
              </a:ext>
            </a:extLst>
          </p:cNvPr>
          <p:cNvSpPr txBox="1"/>
          <p:nvPr/>
        </p:nvSpPr>
        <p:spPr>
          <a:xfrm>
            <a:off x="472543" y="681198"/>
            <a:ext cx="3749653" cy="707886"/>
          </a:xfrm>
          <a:prstGeom prst="rect">
            <a:avLst/>
          </a:prstGeom>
          <a:noFill/>
        </p:spPr>
        <p:txBody>
          <a:bodyPr wrap="square" rtlCol="0">
            <a:spAutoFit/>
          </a:bodyPr>
          <a:lstStyle/>
          <a:p>
            <a:r>
              <a:rPr lang="cy-GB" sz="2000" b="1" dirty="0"/>
              <a:t>Datblygiad Gyfannol a </a:t>
            </a:r>
          </a:p>
          <a:p>
            <a:r>
              <a:rPr lang="cy-GB" sz="2000" b="1" dirty="0"/>
              <a:t>Dysgu Trawsgwricwlaidd</a:t>
            </a:r>
          </a:p>
        </p:txBody>
      </p:sp>
      <p:sp>
        <p:nvSpPr>
          <p:cNvPr id="3" name="Blwch Testun 2">
            <a:extLst>
              <a:ext uri="{FF2B5EF4-FFF2-40B4-BE49-F238E27FC236}">
                <a16:creationId xmlns:a16="http://schemas.microsoft.com/office/drawing/2014/main" id="{D450ECFA-0BEE-49B8-B742-3A3E22D90557}"/>
              </a:ext>
            </a:extLst>
          </p:cNvPr>
          <p:cNvSpPr txBox="1"/>
          <p:nvPr/>
        </p:nvSpPr>
        <p:spPr>
          <a:xfrm>
            <a:off x="595282" y="1755157"/>
            <a:ext cx="3240289" cy="2862322"/>
          </a:xfrm>
          <a:prstGeom prst="rect">
            <a:avLst/>
          </a:prstGeom>
          <a:noFill/>
        </p:spPr>
        <p:txBody>
          <a:bodyPr wrap="square" rtlCol="0">
            <a:spAutoFit/>
          </a:bodyPr>
          <a:lstStyle/>
          <a:p>
            <a:r>
              <a:rPr lang="cy-GB" dirty="0"/>
              <a:t>Gwybyddol</a:t>
            </a:r>
          </a:p>
          <a:p>
            <a:endParaRPr lang="cy-GB" dirty="0"/>
          </a:p>
          <a:p>
            <a:r>
              <a:rPr lang="cy-GB" dirty="0"/>
              <a:t>Iaith</a:t>
            </a:r>
          </a:p>
          <a:p>
            <a:endParaRPr lang="cy-GB" dirty="0"/>
          </a:p>
          <a:p>
            <a:r>
              <a:rPr lang="cy-GB" dirty="0"/>
              <a:t>Cymdeithasol</a:t>
            </a:r>
          </a:p>
          <a:p>
            <a:endParaRPr lang="cy-GB" dirty="0"/>
          </a:p>
          <a:p>
            <a:r>
              <a:rPr lang="cy-GB" dirty="0"/>
              <a:t>Corfforol</a:t>
            </a:r>
          </a:p>
          <a:p>
            <a:endParaRPr lang="cy-GB" dirty="0"/>
          </a:p>
          <a:p>
            <a:r>
              <a:rPr lang="cy-GB" dirty="0"/>
              <a:t>Emosiynol</a:t>
            </a:r>
          </a:p>
          <a:p>
            <a:endParaRPr lang="cy-GB" dirty="0"/>
          </a:p>
        </p:txBody>
      </p:sp>
      <p:sp>
        <p:nvSpPr>
          <p:cNvPr id="5" name="Blwch Testun 4">
            <a:extLst>
              <a:ext uri="{FF2B5EF4-FFF2-40B4-BE49-F238E27FC236}">
                <a16:creationId xmlns:a16="http://schemas.microsoft.com/office/drawing/2014/main" id="{6A6EE9CC-6495-7DC9-4937-4C7B2DEC19BB}"/>
              </a:ext>
            </a:extLst>
          </p:cNvPr>
          <p:cNvSpPr txBox="1"/>
          <p:nvPr/>
        </p:nvSpPr>
        <p:spPr>
          <a:xfrm>
            <a:off x="4977036" y="1755157"/>
            <a:ext cx="2737063" cy="2585323"/>
          </a:xfrm>
          <a:prstGeom prst="rect">
            <a:avLst/>
          </a:prstGeom>
          <a:noFill/>
        </p:spPr>
        <p:txBody>
          <a:bodyPr wrap="square" rtlCol="0">
            <a:spAutoFit/>
          </a:bodyPr>
          <a:lstStyle/>
          <a:p>
            <a:r>
              <a:rPr lang="cy-GB" dirty="0" err="1"/>
              <a:t>Cognitive</a:t>
            </a:r>
            <a:endParaRPr lang="cy-GB" dirty="0"/>
          </a:p>
          <a:p>
            <a:endParaRPr lang="cy-GB" dirty="0"/>
          </a:p>
          <a:p>
            <a:r>
              <a:rPr lang="cy-GB" dirty="0" err="1"/>
              <a:t>Language</a:t>
            </a:r>
            <a:endParaRPr lang="cy-GB" dirty="0"/>
          </a:p>
          <a:p>
            <a:endParaRPr lang="cy-GB" dirty="0"/>
          </a:p>
          <a:p>
            <a:r>
              <a:rPr lang="cy-GB" dirty="0" err="1"/>
              <a:t>Social</a:t>
            </a:r>
            <a:endParaRPr lang="cy-GB" dirty="0"/>
          </a:p>
          <a:p>
            <a:endParaRPr lang="cy-GB" dirty="0"/>
          </a:p>
          <a:p>
            <a:r>
              <a:rPr lang="cy-GB" dirty="0" err="1"/>
              <a:t>Physical</a:t>
            </a:r>
            <a:endParaRPr lang="cy-GB" dirty="0"/>
          </a:p>
          <a:p>
            <a:endParaRPr lang="cy-GB" dirty="0"/>
          </a:p>
          <a:p>
            <a:r>
              <a:rPr lang="cy-GB" dirty="0" err="1"/>
              <a:t>Emotional</a:t>
            </a:r>
            <a:endParaRPr lang="cy-GB" dirty="0"/>
          </a:p>
        </p:txBody>
      </p:sp>
      <p:sp>
        <p:nvSpPr>
          <p:cNvPr id="6" name="Blwch Testun 5">
            <a:extLst>
              <a:ext uri="{FF2B5EF4-FFF2-40B4-BE49-F238E27FC236}">
                <a16:creationId xmlns:a16="http://schemas.microsoft.com/office/drawing/2014/main" id="{75AE85B1-81A6-8B30-B16D-64FA3F8CC724}"/>
              </a:ext>
            </a:extLst>
          </p:cNvPr>
          <p:cNvSpPr txBox="1"/>
          <p:nvPr/>
        </p:nvSpPr>
        <p:spPr>
          <a:xfrm>
            <a:off x="4802134" y="682317"/>
            <a:ext cx="3749653" cy="707886"/>
          </a:xfrm>
          <a:prstGeom prst="rect">
            <a:avLst/>
          </a:prstGeom>
          <a:noFill/>
        </p:spPr>
        <p:txBody>
          <a:bodyPr wrap="square" rtlCol="0">
            <a:spAutoFit/>
          </a:bodyPr>
          <a:lstStyle/>
          <a:p>
            <a:r>
              <a:rPr lang="cy-GB" sz="2000" b="1" dirty="0" err="1"/>
              <a:t>Holistic</a:t>
            </a:r>
            <a:r>
              <a:rPr lang="cy-GB" sz="2000" b="1" dirty="0"/>
              <a:t> </a:t>
            </a:r>
            <a:r>
              <a:rPr lang="cy-GB" sz="2000" b="1" dirty="0" err="1"/>
              <a:t>Development</a:t>
            </a:r>
            <a:r>
              <a:rPr lang="cy-GB" sz="2000" b="1" dirty="0"/>
              <a:t> </a:t>
            </a:r>
            <a:r>
              <a:rPr lang="cy-GB" sz="2000" b="1" dirty="0" err="1"/>
              <a:t>and</a:t>
            </a:r>
            <a:r>
              <a:rPr lang="cy-GB" sz="2000" b="1" dirty="0"/>
              <a:t> Cross-</a:t>
            </a:r>
            <a:r>
              <a:rPr lang="cy-GB" sz="2000" b="1" dirty="0" err="1"/>
              <a:t>Curricular</a:t>
            </a:r>
            <a:r>
              <a:rPr lang="cy-GB" sz="2000" b="1" dirty="0"/>
              <a:t> </a:t>
            </a:r>
            <a:r>
              <a:rPr lang="cy-GB" sz="2000" b="1" dirty="0" err="1"/>
              <a:t>Learning</a:t>
            </a:r>
            <a:endParaRPr lang="cy-GB" sz="2000" b="1" dirty="0"/>
          </a:p>
        </p:txBody>
      </p:sp>
    </p:spTree>
    <p:extLst>
      <p:ext uri="{BB962C8B-B14F-4D97-AF65-F5344CB8AC3E}">
        <p14:creationId xmlns:p14="http://schemas.microsoft.com/office/powerpoint/2010/main" val="2121834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721B53AC-0E95-268A-58C3-2775652E735D}"/>
              </a:ext>
            </a:extLst>
          </p:cNvPr>
          <p:cNvSpPr txBox="1"/>
          <p:nvPr/>
        </p:nvSpPr>
        <p:spPr>
          <a:xfrm>
            <a:off x="503226" y="1988360"/>
            <a:ext cx="3933761" cy="3416320"/>
          </a:xfrm>
          <a:prstGeom prst="rect">
            <a:avLst/>
          </a:prstGeom>
          <a:noFill/>
        </p:spPr>
        <p:txBody>
          <a:bodyPr wrap="square" rtlCol="0">
            <a:spAutoFit/>
          </a:bodyPr>
          <a:lstStyle/>
          <a:p>
            <a:r>
              <a:rPr lang="cy-GB" b="1" dirty="0"/>
              <a:t>Risg/Sialens/Her</a:t>
            </a:r>
          </a:p>
          <a:p>
            <a:endParaRPr lang="cy-GB" dirty="0"/>
          </a:p>
          <a:p>
            <a:r>
              <a:rPr lang="cy-GB" dirty="0"/>
              <a:t>Yn y senario efallai eich bod wedi ystyried fod rhai o’r profiadau chwarae yn beryglus. Er hynny, gallech chi ddadlau bod y coetir yn cynnig her gwerthfawr a phan bydd y plant yn dysgu unrhyw sgil newydd fe fydd yna elfen o risg. Ni fyddai plant yn gallu adeiladu cuddfan na chwarae </a:t>
            </a:r>
            <a:r>
              <a:rPr lang="cy-GB" dirty="0" err="1"/>
              <a:t>archarwyr</a:t>
            </a:r>
            <a:r>
              <a:rPr lang="cy-GB" dirty="0"/>
              <a:t> os na fydden nhw’n agored i risg o faglu neu gwymp.</a:t>
            </a:r>
          </a:p>
        </p:txBody>
      </p:sp>
      <p:sp>
        <p:nvSpPr>
          <p:cNvPr id="3" name="Blwch Testun 2">
            <a:extLst>
              <a:ext uri="{FF2B5EF4-FFF2-40B4-BE49-F238E27FC236}">
                <a16:creationId xmlns:a16="http://schemas.microsoft.com/office/drawing/2014/main" id="{9AEEC3C9-9C27-1DF1-E35E-3541D537BE71}"/>
              </a:ext>
            </a:extLst>
          </p:cNvPr>
          <p:cNvSpPr txBox="1"/>
          <p:nvPr/>
        </p:nvSpPr>
        <p:spPr>
          <a:xfrm>
            <a:off x="4572000" y="1988360"/>
            <a:ext cx="3835571" cy="4247317"/>
          </a:xfrm>
          <a:prstGeom prst="rect">
            <a:avLst/>
          </a:prstGeom>
          <a:noFill/>
        </p:spPr>
        <p:txBody>
          <a:bodyPr wrap="square" rtlCol="0">
            <a:spAutoFit/>
          </a:bodyPr>
          <a:lstStyle/>
          <a:p>
            <a:r>
              <a:rPr lang="cy-GB" b="1" dirty="0" err="1"/>
              <a:t>Risk</a:t>
            </a:r>
            <a:r>
              <a:rPr lang="cy-GB" b="1" dirty="0"/>
              <a:t>/</a:t>
            </a:r>
            <a:r>
              <a:rPr lang="cy-GB" b="1" dirty="0" err="1"/>
              <a:t>Challenge</a:t>
            </a:r>
            <a:endParaRPr lang="cy-GB" b="1" dirty="0"/>
          </a:p>
          <a:p>
            <a:endParaRPr lang="cy-GB" dirty="0"/>
          </a:p>
          <a:p>
            <a:r>
              <a:rPr lang="cy-GB" dirty="0" err="1"/>
              <a:t>In</a:t>
            </a:r>
            <a:r>
              <a:rPr lang="cy-GB" dirty="0"/>
              <a:t> the </a:t>
            </a:r>
            <a:r>
              <a:rPr lang="cy-GB" dirty="0" err="1"/>
              <a:t>scenario</a:t>
            </a:r>
            <a:r>
              <a:rPr lang="cy-GB" dirty="0"/>
              <a:t> </a:t>
            </a:r>
            <a:r>
              <a:rPr lang="cy-GB" dirty="0" err="1"/>
              <a:t>you</a:t>
            </a:r>
            <a:r>
              <a:rPr lang="cy-GB" dirty="0"/>
              <a:t> </a:t>
            </a:r>
            <a:r>
              <a:rPr lang="cy-GB" dirty="0" err="1"/>
              <a:t>may</a:t>
            </a:r>
            <a:r>
              <a:rPr lang="cy-GB" dirty="0"/>
              <a:t> </a:t>
            </a:r>
            <a:r>
              <a:rPr lang="cy-GB" dirty="0" err="1"/>
              <a:t>have</a:t>
            </a:r>
            <a:r>
              <a:rPr lang="cy-GB" dirty="0"/>
              <a:t> </a:t>
            </a:r>
            <a:r>
              <a:rPr lang="cy-GB" dirty="0" err="1"/>
              <a:t>considered</a:t>
            </a:r>
            <a:r>
              <a:rPr lang="cy-GB" dirty="0"/>
              <a:t> </a:t>
            </a:r>
            <a:r>
              <a:rPr lang="cy-GB" dirty="0" err="1"/>
              <a:t>that</a:t>
            </a:r>
            <a:r>
              <a:rPr lang="cy-GB" dirty="0"/>
              <a:t> </a:t>
            </a:r>
            <a:r>
              <a:rPr lang="cy-GB" dirty="0" err="1"/>
              <a:t>some</a:t>
            </a:r>
            <a:r>
              <a:rPr lang="cy-GB" dirty="0"/>
              <a:t> of the </a:t>
            </a:r>
            <a:r>
              <a:rPr lang="cy-GB" dirty="0" err="1"/>
              <a:t>play</a:t>
            </a:r>
            <a:r>
              <a:rPr lang="cy-GB" dirty="0"/>
              <a:t> </a:t>
            </a:r>
            <a:r>
              <a:rPr lang="cy-GB" dirty="0" err="1"/>
              <a:t>experiences</a:t>
            </a:r>
            <a:r>
              <a:rPr lang="cy-GB" dirty="0"/>
              <a:t> </a:t>
            </a:r>
            <a:r>
              <a:rPr lang="cy-GB" dirty="0" err="1"/>
              <a:t>might</a:t>
            </a:r>
            <a:r>
              <a:rPr lang="cy-GB" dirty="0"/>
              <a:t> be </a:t>
            </a:r>
            <a:r>
              <a:rPr lang="cy-GB" dirty="0" err="1"/>
              <a:t>dangerous</a:t>
            </a:r>
            <a:r>
              <a:rPr lang="cy-GB" dirty="0"/>
              <a:t>.  </a:t>
            </a:r>
            <a:r>
              <a:rPr lang="cy-GB" dirty="0" err="1"/>
              <a:t>However</a:t>
            </a:r>
            <a:r>
              <a:rPr lang="cy-GB" dirty="0"/>
              <a:t>, </a:t>
            </a:r>
            <a:r>
              <a:rPr lang="cy-GB" dirty="0" err="1"/>
              <a:t>you</a:t>
            </a:r>
            <a:r>
              <a:rPr lang="cy-GB" dirty="0"/>
              <a:t> </a:t>
            </a:r>
            <a:r>
              <a:rPr lang="cy-GB" dirty="0" err="1"/>
              <a:t>could</a:t>
            </a:r>
            <a:r>
              <a:rPr lang="cy-GB" dirty="0"/>
              <a:t> </a:t>
            </a:r>
            <a:r>
              <a:rPr lang="cy-GB" dirty="0" err="1"/>
              <a:t>also</a:t>
            </a:r>
            <a:r>
              <a:rPr lang="cy-GB" dirty="0"/>
              <a:t> </a:t>
            </a:r>
            <a:r>
              <a:rPr lang="cy-GB" dirty="0" err="1"/>
              <a:t>argue</a:t>
            </a:r>
            <a:r>
              <a:rPr lang="cy-GB" dirty="0"/>
              <a:t> </a:t>
            </a:r>
            <a:r>
              <a:rPr lang="cy-GB" dirty="0" err="1"/>
              <a:t>that</a:t>
            </a:r>
            <a:r>
              <a:rPr lang="cy-GB" dirty="0"/>
              <a:t> the </a:t>
            </a:r>
            <a:r>
              <a:rPr lang="cy-GB" dirty="0" err="1"/>
              <a:t>woodland</a:t>
            </a:r>
            <a:r>
              <a:rPr lang="cy-GB" dirty="0"/>
              <a:t> </a:t>
            </a:r>
            <a:r>
              <a:rPr lang="cy-GB" dirty="0" err="1"/>
              <a:t>area</a:t>
            </a:r>
            <a:r>
              <a:rPr lang="cy-GB" dirty="0"/>
              <a:t> is </a:t>
            </a:r>
            <a:r>
              <a:rPr lang="cy-GB" dirty="0" err="1"/>
              <a:t>offering</a:t>
            </a:r>
            <a:r>
              <a:rPr lang="cy-GB" dirty="0"/>
              <a:t> </a:t>
            </a:r>
            <a:r>
              <a:rPr lang="cy-GB" dirty="0" err="1"/>
              <a:t>valuable</a:t>
            </a:r>
            <a:r>
              <a:rPr lang="cy-GB" dirty="0"/>
              <a:t> </a:t>
            </a:r>
            <a:r>
              <a:rPr lang="cy-GB" dirty="0" err="1"/>
              <a:t>challenge</a:t>
            </a:r>
            <a:r>
              <a:rPr lang="cy-GB" dirty="0"/>
              <a:t> </a:t>
            </a:r>
            <a:r>
              <a:rPr lang="cy-GB" dirty="0" err="1"/>
              <a:t>and</a:t>
            </a:r>
            <a:r>
              <a:rPr lang="cy-GB" dirty="0"/>
              <a:t> </a:t>
            </a:r>
            <a:r>
              <a:rPr lang="cy-GB" dirty="0" err="1"/>
              <a:t>that</a:t>
            </a:r>
            <a:r>
              <a:rPr lang="cy-GB" dirty="0"/>
              <a:t> </a:t>
            </a:r>
            <a:r>
              <a:rPr lang="cy-GB" dirty="0" err="1"/>
              <a:t>when</a:t>
            </a:r>
            <a:r>
              <a:rPr lang="cy-GB" dirty="0"/>
              <a:t> </a:t>
            </a:r>
            <a:r>
              <a:rPr lang="cy-GB" dirty="0" err="1"/>
              <a:t>children</a:t>
            </a:r>
            <a:r>
              <a:rPr lang="cy-GB" dirty="0"/>
              <a:t> </a:t>
            </a:r>
            <a:r>
              <a:rPr lang="cy-GB" dirty="0" err="1"/>
              <a:t>learn</a:t>
            </a:r>
            <a:r>
              <a:rPr lang="cy-GB" dirty="0"/>
              <a:t> </a:t>
            </a:r>
            <a:r>
              <a:rPr lang="cy-GB" dirty="0" err="1"/>
              <a:t>any</a:t>
            </a:r>
            <a:r>
              <a:rPr lang="cy-GB" dirty="0"/>
              <a:t> </a:t>
            </a:r>
            <a:r>
              <a:rPr lang="cy-GB" dirty="0" err="1"/>
              <a:t>new</a:t>
            </a:r>
            <a:r>
              <a:rPr lang="cy-GB" dirty="0"/>
              <a:t> </a:t>
            </a:r>
            <a:r>
              <a:rPr lang="cy-GB" dirty="0" err="1"/>
              <a:t>skill</a:t>
            </a:r>
            <a:r>
              <a:rPr lang="cy-GB" dirty="0"/>
              <a:t> </a:t>
            </a:r>
            <a:r>
              <a:rPr lang="cy-GB" dirty="0" err="1"/>
              <a:t>there</a:t>
            </a:r>
            <a:r>
              <a:rPr lang="cy-GB" dirty="0"/>
              <a:t> is </a:t>
            </a:r>
            <a:r>
              <a:rPr lang="cy-GB" dirty="0" err="1"/>
              <a:t>an</a:t>
            </a:r>
            <a:r>
              <a:rPr lang="cy-GB" dirty="0"/>
              <a:t> </a:t>
            </a:r>
            <a:r>
              <a:rPr lang="cy-GB" dirty="0" err="1"/>
              <a:t>element</a:t>
            </a:r>
            <a:r>
              <a:rPr lang="cy-GB" dirty="0"/>
              <a:t> of </a:t>
            </a:r>
            <a:r>
              <a:rPr lang="cy-GB" dirty="0" err="1"/>
              <a:t>risk</a:t>
            </a:r>
            <a:r>
              <a:rPr lang="cy-GB" dirty="0"/>
              <a:t>.  </a:t>
            </a:r>
            <a:r>
              <a:rPr lang="cy-GB" dirty="0" err="1"/>
              <a:t>Children</a:t>
            </a:r>
            <a:r>
              <a:rPr lang="cy-GB" dirty="0"/>
              <a:t> </a:t>
            </a:r>
            <a:r>
              <a:rPr lang="cy-GB" dirty="0" err="1"/>
              <a:t>would</a:t>
            </a:r>
            <a:r>
              <a:rPr lang="cy-GB" dirty="0"/>
              <a:t> not be </a:t>
            </a:r>
            <a:r>
              <a:rPr lang="cy-GB" dirty="0" err="1"/>
              <a:t>able</a:t>
            </a:r>
            <a:r>
              <a:rPr lang="cy-GB" dirty="0"/>
              <a:t> to </a:t>
            </a:r>
            <a:r>
              <a:rPr lang="cy-GB" dirty="0" err="1"/>
              <a:t>build</a:t>
            </a:r>
            <a:r>
              <a:rPr lang="cy-GB" dirty="0"/>
              <a:t> a </a:t>
            </a:r>
            <a:r>
              <a:rPr lang="cy-GB" dirty="0" err="1"/>
              <a:t>den</a:t>
            </a:r>
            <a:r>
              <a:rPr lang="cy-GB" dirty="0"/>
              <a:t> or </a:t>
            </a:r>
            <a:r>
              <a:rPr lang="cy-GB" dirty="0" err="1"/>
              <a:t>play</a:t>
            </a:r>
            <a:r>
              <a:rPr lang="cy-GB" dirty="0"/>
              <a:t> </a:t>
            </a:r>
            <a:r>
              <a:rPr lang="cy-GB" dirty="0" err="1"/>
              <a:t>superheroes</a:t>
            </a:r>
            <a:r>
              <a:rPr lang="cy-GB" dirty="0"/>
              <a:t> </a:t>
            </a:r>
            <a:r>
              <a:rPr lang="cy-GB" dirty="0" err="1"/>
              <a:t>if</a:t>
            </a:r>
            <a:r>
              <a:rPr lang="cy-GB" dirty="0"/>
              <a:t> </a:t>
            </a:r>
            <a:r>
              <a:rPr lang="cy-GB" dirty="0" err="1"/>
              <a:t>they</a:t>
            </a:r>
            <a:r>
              <a:rPr lang="cy-GB" dirty="0"/>
              <a:t> </a:t>
            </a:r>
            <a:r>
              <a:rPr lang="cy-GB" dirty="0" err="1"/>
              <a:t>were</a:t>
            </a:r>
            <a:r>
              <a:rPr lang="cy-GB" dirty="0"/>
              <a:t> not </a:t>
            </a:r>
            <a:r>
              <a:rPr lang="cy-GB" dirty="0" err="1"/>
              <a:t>exposed</a:t>
            </a:r>
            <a:r>
              <a:rPr lang="cy-GB" dirty="0"/>
              <a:t> to the </a:t>
            </a:r>
            <a:r>
              <a:rPr lang="cy-GB" dirty="0" err="1"/>
              <a:t>risk</a:t>
            </a:r>
            <a:r>
              <a:rPr lang="cy-GB" dirty="0"/>
              <a:t> of a </a:t>
            </a:r>
            <a:r>
              <a:rPr lang="cy-GB" dirty="0" err="1"/>
              <a:t>small</a:t>
            </a:r>
            <a:r>
              <a:rPr lang="cy-GB" dirty="0"/>
              <a:t> trip or </a:t>
            </a:r>
            <a:r>
              <a:rPr lang="cy-GB" dirty="0" err="1"/>
              <a:t>fall</a:t>
            </a:r>
            <a:r>
              <a:rPr lang="cy-GB" dirty="0"/>
              <a:t>.</a:t>
            </a:r>
          </a:p>
          <a:p>
            <a:endParaRPr lang="cy-GB" dirty="0"/>
          </a:p>
          <a:p>
            <a:endParaRPr lang="cy-GB" dirty="0"/>
          </a:p>
        </p:txBody>
      </p:sp>
      <p:sp>
        <p:nvSpPr>
          <p:cNvPr id="4" name="Blwch Testun 3">
            <a:extLst>
              <a:ext uri="{FF2B5EF4-FFF2-40B4-BE49-F238E27FC236}">
                <a16:creationId xmlns:a16="http://schemas.microsoft.com/office/drawing/2014/main" id="{E659D29B-E7B1-F624-2B83-E8D5C8926F49}"/>
              </a:ext>
            </a:extLst>
          </p:cNvPr>
          <p:cNvSpPr txBox="1"/>
          <p:nvPr/>
        </p:nvSpPr>
        <p:spPr>
          <a:xfrm>
            <a:off x="589144" y="331393"/>
            <a:ext cx="7714099" cy="1323439"/>
          </a:xfrm>
          <a:prstGeom prst="rect">
            <a:avLst/>
          </a:prstGeom>
          <a:noFill/>
        </p:spPr>
        <p:txBody>
          <a:bodyPr wrap="square" rtlCol="0">
            <a:spAutoFit/>
          </a:bodyPr>
          <a:lstStyle/>
          <a:p>
            <a:r>
              <a:rPr lang="cy-GB" sz="2000" b="1" dirty="0"/>
              <a:t>‘</a:t>
            </a:r>
            <a:r>
              <a:rPr lang="cy-GB" sz="2000" b="1" dirty="0" err="1"/>
              <a:t>When</a:t>
            </a:r>
            <a:r>
              <a:rPr lang="cy-GB" sz="2000" b="1" dirty="0"/>
              <a:t> </a:t>
            </a:r>
            <a:r>
              <a:rPr lang="cy-GB" sz="2000" b="1" dirty="0" err="1"/>
              <a:t>planning</a:t>
            </a:r>
            <a:r>
              <a:rPr lang="cy-GB" sz="2000" b="1" dirty="0"/>
              <a:t> </a:t>
            </a:r>
            <a:r>
              <a:rPr lang="cy-GB" sz="2000" b="1" dirty="0" err="1"/>
              <a:t>and</a:t>
            </a:r>
            <a:r>
              <a:rPr lang="cy-GB" sz="2000" b="1" dirty="0"/>
              <a:t> </a:t>
            </a:r>
            <a:r>
              <a:rPr lang="cy-GB" sz="2000" b="1" dirty="0" err="1"/>
              <a:t>providing</a:t>
            </a:r>
            <a:r>
              <a:rPr lang="cy-GB" sz="2000" b="1" dirty="0"/>
              <a:t> </a:t>
            </a:r>
            <a:r>
              <a:rPr lang="cy-GB" sz="2000" b="1" dirty="0" err="1"/>
              <a:t>play</a:t>
            </a:r>
            <a:r>
              <a:rPr lang="cy-GB" sz="2000" b="1" dirty="0"/>
              <a:t> </a:t>
            </a:r>
            <a:r>
              <a:rPr lang="cy-GB" sz="2000" b="1" dirty="0" err="1"/>
              <a:t>opportunities</a:t>
            </a:r>
            <a:r>
              <a:rPr lang="cy-GB" sz="2000" b="1" dirty="0"/>
              <a:t>, the </a:t>
            </a:r>
            <a:r>
              <a:rPr lang="cy-GB" sz="2000" b="1" dirty="0" err="1"/>
              <a:t>goal</a:t>
            </a:r>
            <a:r>
              <a:rPr lang="cy-GB" sz="2000" b="1" dirty="0"/>
              <a:t> is not to </a:t>
            </a:r>
            <a:r>
              <a:rPr lang="cy-GB" sz="2000" b="1" dirty="0" err="1"/>
              <a:t>eliminate</a:t>
            </a:r>
            <a:r>
              <a:rPr lang="cy-GB" sz="2000" b="1" dirty="0"/>
              <a:t> </a:t>
            </a:r>
            <a:r>
              <a:rPr lang="cy-GB" sz="2000" b="1" dirty="0" err="1"/>
              <a:t>risk</a:t>
            </a:r>
            <a:r>
              <a:rPr lang="cy-GB" sz="2000" b="1" dirty="0"/>
              <a:t>, </a:t>
            </a:r>
            <a:r>
              <a:rPr lang="cy-GB" sz="2000" b="1" dirty="0" err="1"/>
              <a:t>but</a:t>
            </a:r>
            <a:r>
              <a:rPr lang="cy-GB" sz="2000" b="1" dirty="0"/>
              <a:t> to </a:t>
            </a:r>
            <a:r>
              <a:rPr lang="cy-GB" sz="2000" b="1" dirty="0" err="1"/>
              <a:t>weigh</a:t>
            </a:r>
            <a:r>
              <a:rPr lang="cy-GB" sz="2000" b="1" dirty="0"/>
              <a:t> </a:t>
            </a:r>
            <a:r>
              <a:rPr lang="cy-GB" sz="2000" b="1" dirty="0" err="1"/>
              <a:t>up</a:t>
            </a:r>
            <a:r>
              <a:rPr lang="cy-GB" sz="2000" b="1" dirty="0"/>
              <a:t> the </a:t>
            </a:r>
            <a:r>
              <a:rPr lang="cy-GB" sz="2000" b="1" dirty="0" err="1"/>
              <a:t>risks</a:t>
            </a:r>
            <a:r>
              <a:rPr lang="cy-GB" sz="2000" b="1" dirty="0"/>
              <a:t> </a:t>
            </a:r>
            <a:r>
              <a:rPr lang="cy-GB" sz="2000" b="1" dirty="0" err="1"/>
              <a:t>and</a:t>
            </a:r>
            <a:r>
              <a:rPr lang="cy-GB" sz="2000" b="1" dirty="0"/>
              <a:t> </a:t>
            </a:r>
            <a:r>
              <a:rPr lang="cy-GB" sz="2000" b="1" dirty="0" err="1"/>
              <a:t>benefits</a:t>
            </a:r>
            <a:r>
              <a:rPr lang="cy-GB" sz="2000" b="1" dirty="0"/>
              <a:t>.  </a:t>
            </a:r>
            <a:r>
              <a:rPr lang="cy-GB" sz="2000" b="1" dirty="0" err="1"/>
              <a:t>No</a:t>
            </a:r>
            <a:r>
              <a:rPr lang="cy-GB" sz="2000" b="1" dirty="0"/>
              <a:t> </a:t>
            </a:r>
            <a:r>
              <a:rPr lang="cy-GB" sz="2000" b="1" dirty="0" err="1"/>
              <a:t>child</a:t>
            </a:r>
            <a:r>
              <a:rPr lang="cy-GB" sz="2000" b="1" dirty="0"/>
              <a:t> </a:t>
            </a:r>
            <a:r>
              <a:rPr lang="cy-GB" sz="2000" b="1" dirty="0" err="1"/>
              <a:t>will</a:t>
            </a:r>
            <a:r>
              <a:rPr lang="cy-GB" sz="2000" b="1" dirty="0"/>
              <a:t> </a:t>
            </a:r>
            <a:r>
              <a:rPr lang="cy-GB" sz="2000" b="1" dirty="0" err="1"/>
              <a:t>learn</a:t>
            </a:r>
            <a:r>
              <a:rPr lang="cy-GB" sz="2000" b="1" dirty="0"/>
              <a:t> </a:t>
            </a:r>
            <a:r>
              <a:rPr lang="cy-GB" sz="2000" b="1" dirty="0" err="1"/>
              <a:t>about</a:t>
            </a:r>
            <a:r>
              <a:rPr lang="cy-GB" sz="2000" b="1" dirty="0"/>
              <a:t> </a:t>
            </a:r>
            <a:r>
              <a:rPr lang="cy-GB" sz="2000" b="1" dirty="0" err="1"/>
              <a:t>risk</a:t>
            </a:r>
            <a:r>
              <a:rPr lang="cy-GB" sz="2000" b="1" dirty="0"/>
              <a:t> </a:t>
            </a:r>
            <a:r>
              <a:rPr lang="cy-GB" sz="2000" b="1" dirty="0" err="1"/>
              <a:t>if</a:t>
            </a:r>
            <a:r>
              <a:rPr lang="cy-GB" sz="2000" b="1" dirty="0"/>
              <a:t> </a:t>
            </a:r>
            <a:r>
              <a:rPr lang="cy-GB" sz="2000" b="1" dirty="0" err="1"/>
              <a:t>they</a:t>
            </a:r>
            <a:r>
              <a:rPr lang="cy-GB" sz="2000" b="1" dirty="0"/>
              <a:t> </a:t>
            </a:r>
            <a:r>
              <a:rPr lang="cy-GB" sz="2000" b="1" dirty="0" err="1"/>
              <a:t>are</a:t>
            </a:r>
            <a:r>
              <a:rPr lang="cy-GB" sz="2000" b="1" dirty="0"/>
              <a:t> </a:t>
            </a:r>
            <a:r>
              <a:rPr lang="cy-GB" sz="2000" b="1" dirty="0" err="1"/>
              <a:t>wrapped</a:t>
            </a:r>
            <a:r>
              <a:rPr lang="cy-GB" sz="2000" b="1" dirty="0"/>
              <a:t> </a:t>
            </a:r>
            <a:r>
              <a:rPr lang="cy-GB" sz="2000" b="1" dirty="0" err="1"/>
              <a:t>in</a:t>
            </a:r>
            <a:r>
              <a:rPr lang="cy-GB" sz="2000" b="1" dirty="0"/>
              <a:t> </a:t>
            </a:r>
            <a:r>
              <a:rPr lang="cy-GB" sz="2000" b="1" dirty="0" err="1"/>
              <a:t>cotton</a:t>
            </a:r>
            <a:r>
              <a:rPr lang="cy-GB" sz="2000" b="1" dirty="0"/>
              <a:t> </a:t>
            </a:r>
            <a:r>
              <a:rPr lang="cy-GB" sz="2000" b="1" dirty="0" err="1"/>
              <a:t>wool</a:t>
            </a:r>
            <a:r>
              <a:rPr lang="cy-GB" sz="2000" b="1" dirty="0"/>
              <a:t>’</a:t>
            </a:r>
          </a:p>
          <a:p>
            <a:pPr algn="r"/>
            <a:r>
              <a:rPr lang="cy-GB" sz="2000" b="1" dirty="0"/>
              <a:t>(</a:t>
            </a:r>
            <a:r>
              <a:rPr lang="cy-GB" sz="2000" b="1" dirty="0" err="1"/>
              <a:t>Health</a:t>
            </a:r>
            <a:r>
              <a:rPr lang="cy-GB" sz="2000" b="1" dirty="0"/>
              <a:t> </a:t>
            </a:r>
            <a:r>
              <a:rPr lang="cy-GB" sz="2000" b="1" dirty="0" err="1"/>
              <a:t>and</a:t>
            </a:r>
            <a:r>
              <a:rPr lang="cy-GB" sz="2000" b="1" dirty="0"/>
              <a:t> </a:t>
            </a:r>
            <a:r>
              <a:rPr lang="cy-GB" sz="2000" b="1" dirty="0" err="1"/>
              <a:t>Safety</a:t>
            </a:r>
            <a:r>
              <a:rPr lang="cy-GB" sz="2000" b="1" dirty="0"/>
              <a:t> </a:t>
            </a:r>
            <a:r>
              <a:rPr lang="cy-GB" sz="2000" b="1" dirty="0" err="1"/>
              <a:t>Executive</a:t>
            </a:r>
            <a:r>
              <a:rPr lang="cy-GB" sz="2000" b="1" dirty="0"/>
              <a:t>. 2012, p.1)</a:t>
            </a:r>
          </a:p>
        </p:txBody>
      </p:sp>
    </p:spTree>
    <p:extLst>
      <p:ext uri="{BB962C8B-B14F-4D97-AF65-F5344CB8AC3E}">
        <p14:creationId xmlns:p14="http://schemas.microsoft.com/office/powerpoint/2010/main" val="3848736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6A996DC-5875-447B-DD0E-37F2C1226971}"/>
              </a:ext>
            </a:extLst>
          </p:cNvPr>
          <p:cNvSpPr txBox="1"/>
          <p:nvPr/>
        </p:nvSpPr>
        <p:spPr>
          <a:xfrm>
            <a:off x="337530" y="190245"/>
            <a:ext cx="4136279" cy="2616101"/>
          </a:xfrm>
          <a:prstGeom prst="rect">
            <a:avLst/>
          </a:prstGeom>
          <a:noFill/>
        </p:spPr>
        <p:txBody>
          <a:bodyPr wrap="square" rtlCol="0">
            <a:spAutoFit/>
          </a:bodyPr>
          <a:lstStyle/>
          <a:p>
            <a:pPr algn="l" fontAlgn="base"/>
            <a:r>
              <a:rPr lang="cy-GB" sz="2000" b="1" i="0" dirty="0">
                <a:effectLst/>
                <a:latin typeface="inherit"/>
              </a:rPr>
              <a:t>Cwis iechyd a diogelwch</a:t>
            </a:r>
          </a:p>
          <a:p>
            <a:pPr algn="l" fontAlgn="base"/>
            <a:endParaRPr lang="cy-GB" b="0" i="0" dirty="0">
              <a:effectLst/>
              <a:latin typeface="var(--font-family)"/>
            </a:endParaRPr>
          </a:p>
          <a:p>
            <a:pPr algn="l" fontAlgn="base"/>
            <a:r>
              <a:rPr lang="cy-GB" b="0" i="0" dirty="0">
                <a:effectLst/>
                <a:latin typeface="var(--font-family)"/>
              </a:rPr>
              <a:t>Rhowch gynnig ar y cwis iechyd a diogelwch yn yr atodiad isod.</a:t>
            </a:r>
          </a:p>
          <a:p>
            <a:pPr algn="l" fontAlgn="base"/>
            <a:r>
              <a:rPr lang="cy-GB" b="0" i="0" dirty="0">
                <a:effectLst/>
                <a:latin typeface="var(--font-family)"/>
              </a:rPr>
              <a:t>Unwaith eich bod wedi cwblhau'r cwis, gallech chi wirio eich ymatebion yn erbyn yr atebion yn yr atodiad isod.</a:t>
            </a:r>
          </a:p>
          <a:p>
            <a:endParaRPr lang="cy-GB" dirty="0"/>
          </a:p>
          <a:p>
            <a:r>
              <a:rPr lang="cy-GB" dirty="0">
                <a:solidFill>
                  <a:srgbClr val="0563C1"/>
                </a:solidFill>
                <a:hlinkClick r:id="rId3">
                  <a:extLst>
                    <a:ext uri="{A12FA001-AC4F-418D-AE19-62706E023703}">
                      <ahyp:hlinkClr xmlns:ahyp="http://schemas.microsoft.com/office/drawing/2018/hyperlinkcolor" val="tx"/>
                    </a:ext>
                  </a:extLst>
                </a:hlinkClick>
              </a:rPr>
              <a:t>View - Hwb (</a:t>
            </a:r>
            <a:r>
              <a:rPr lang="cy-GB" dirty="0" err="1">
                <a:solidFill>
                  <a:srgbClr val="0563C1"/>
                </a:solidFill>
                <a:hlinkClick r:id="rId3">
                  <a:extLst>
                    <a:ext uri="{A12FA001-AC4F-418D-AE19-62706E023703}">
                      <ahyp:hlinkClr xmlns:ahyp="http://schemas.microsoft.com/office/drawing/2018/hyperlinkcolor" val="tx"/>
                    </a:ext>
                  </a:extLst>
                </a:hlinkClick>
              </a:rPr>
              <a:t>gov.wales</a:t>
            </a:r>
            <a:r>
              <a:rPr lang="cy-GB" dirty="0">
                <a:hlinkClick r:id="rId3">
                  <a:extLst>
                    <a:ext uri="{A12FA001-AC4F-418D-AE19-62706E023703}">
                      <ahyp:hlinkClr xmlns:ahyp="http://schemas.microsoft.com/office/drawing/2018/hyperlinkcolor" val="tx"/>
                    </a:ext>
                  </a:extLst>
                </a:hlinkClick>
              </a:rPr>
              <a:t>)</a:t>
            </a:r>
            <a:endParaRPr lang="cy-GB" dirty="0"/>
          </a:p>
        </p:txBody>
      </p:sp>
      <p:pic>
        <p:nvPicPr>
          <p:cNvPr id="5" name="Llun 4" descr="Llun yn cynnwys person, ifanc, melyn, helmed">
            <a:extLst>
              <a:ext uri="{FF2B5EF4-FFF2-40B4-BE49-F238E27FC236}">
                <a16:creationId xmlns:a16="http://schemas.microsoft.com/office/drawing/2014/main" id="{3D769D01-717D-6DC0-5BF2-B8326464C826}"/>
              </a:ext>
            </a:extLst>
          </p:cNvPr>
          <p:cNvPicPr>
            <a:picLocks noChangeAspect="1"/>
          </p:cNvPicPr>
          <p:nvPr/>
        </p:nvPicPr>
        <p:blipFill>
          <a:blip r:embed="rId4">
            <a:alphaModFix amt="35000"/>
            <a:extLst>
              <a:ext uri="{837473B0-CC2E-450A-ABE3-18F120FF3D39}">
                <a1611:picAttrSrcUrl xmlns:a1611="http://schemas.microsoft.com/office/drawing/2016/11/main" r:id="rId5"/>
              </a:ext>
            </a:extLst>
          </a:blip>
          <a:stretch>
            <a:fillRect/>
          </a:stretch>
        </p:blipFill>
        <p:spPr>
          <a:xfrm>
            <a:off x="1880004" y="2909700"/>
            <a:ext cx="4895147" cy="2753520"/>
          </a:xfrm>
          <a:prstGeom prst="rect">
            <a:avLst/>
          </a:prstGeom>
        </p:spPr>
      </p:pic>
      <p:sp>
        <p:nvSpPr>
          <p:cNvPr id="6" name="Blwch Testun 5">
            <a:extLst>
              <a:ext uri="{FF2B5EF4-FFF2-40B4-BE49-F238E27FC236}">
                <a16:creationId xmlns:a16="http://schemas.microsoft.com/office/drawing/2014/main" id="{134E8E42-8E96-0930-E6B4-559FBFBFCCC7}"/>
              </a:ext>
            </a:extLst>
          </p:cNvPr>
          <p:cNvSpPr txBox="1"/>
          <p:nvPr/>
        </p:nvSpPr>
        <p:spPr>
          <a:xfrm>
            <a:off x="0" y="5663220"/>
            <a:ext cx="9144000" cy="230832"/>
          </a:xfrm>
          <a:prstGeom prst="rect">
            <a:avLst/>
          </a:prstGeom>
          <a:noFill/>
        </p:spPr>
        <p:txBody>
          <a:bodyPr wrap="square" rtlCol="0">
            <a:spAutoFit/>
          </a:bodyPr>
          <a:lstStyle/>
          <a:p>
            <a:r>
              <a:rPr lang="cy-GB" sz="900"/>
              <a:t>Mae </a:t>
            </a:r>
            <a:r>
              <a:rPr lang="cy-GB" sz="900">
                <a:hlinkClick r:id="rId5" tooltip="https://www.mynextmove.org/profile/summary/17-2111.01"/>
              </a:rPr>
              <a:t>Y Llun Hwn</a:t>
            </a:r>
            <a:r>
              <a:rPr lang="cy-GB" sz="900"/>
              <a:t> gan Awdur Anhysbys wedi’i drwyddedu dan </a:t>
            </a:r>
            <a:r>
              <a:rPr lang="cy-GB" sz="900">
                <a:hlinkClick r:id="rId6" tooltip="https://creativecommons.org/licenses/by/3.0/"/>
              </a:rPr>
              <a:t>CC BY</a:t>
            </a:r>
            <a:endParaRPr lang="cy-GB" sz="900"/>
          </a:p>
        </p:txBody>
      </p:sp>
      <p:sp>
        <p:nvSpPr>
          <p:cNvPr id="3" name="Blwch Testun 2">
            <a:extLst>
              <a:ext uri="{FF2B5EF4-FFF2-40B4-BE49-F238E27FC236}">
                <a16:creationId xmlns:a16="http://schemas.microsoft.com/office/drawing/2014/main" id="{1E3E09E0-F894-F053-1667-5999B52F941F}"/>
              </a:ext>
            </a:extLst>
          </p:cNvPr>
          <p:cNvSpPr txBox="1"/>
          <p:nvPr/>
        </p:nvSpPr>
        <p:spPr>
          <a:xfrm>
            <a:off x="4473810" y="182418"/>
            <a:ext cx="4265154" cy="2616101"/>
          </a:xfrm>
          <a:prstGeom prst="rect">
            <a:avLst/>
          </a:prstGeom>
          <a:noFill/>
        </p:spPr>
        <p:txBody>
          <a:bodyPr wrap="square" rtlCol="0">
            <a:spAutoFit/>
          </a:bodyPr>
          <a:lstStyle/>
          <a:p>
            <a:pPr algn="l" fontAlgn="base"/>
            <a:r>
              <a:rPr lang="en-GB" sz="2000" b="1" i="0" dirty="0">
                <a:effectLst/>
                <a:latin typeface="inherit"/>
              </a:rPr>
              <a:t>Health and safety quiz</a:t>
            </a:r>
          </a:p>
          <a:p>
            <a:pPr algn="l" fontAlgn="base"/>
            <a:endParaRPr lang="en-GB" b="0" i="0" dirty="0">
              <a:effectLst/>
              <a:latin typeface="var(--font-family)"/>
            </a:endParaRPr>
          </a:p>
          <a:p>
            <a:pPr algn="l" fontAlgn="base"/>
            <a:r>
              <a:rPr lang="en-GB" b="0" i="0" dirty="0">
                <a:effectLst/>
                <a:latin typeface="var(--font-family)"/>
              </a:rPr>
              <a:t>Try the health and safety quiz in the attachment below.</a:t>
            </a:r>
          </a:p>
          <a:p>
            <a:pPr algn="l" fontAlgn="base"/>
            <a:r>
              <a:rPr lang="en-GB" b="0" i="0" dirty="0">
                <a:effectLst/>
                <a:latin typeface="var(--font-family)"/>
              </a:rPr>
              <a:t>Once you have completed the quiz, you can check your responses against the answers in the attachment below.</a:t>
            </a:r>
          </a:p>
          <a:p>
            <a:endParaRPr lang="cy-GB" dirty="0"/>
          </a:p>
          <a:p>
            <a:r>
              <a:rPr lang="cy-GB" dirty="0">
                <a:solidFill>
                  <a:srgbClr val="954F72"/>
                </a:solidFill>
                <a:hlinkClick r:id="rId7">
                  <a:extLst>
                    <a:ext uri="{A12FA001-AC4F-418D-AE19-62706E023703}">
                      <ahyp:hlinkClr xmlns:ahyp="http://schemas.microsoft.com/office/drawing/2018/hyperlinkcolor" val="tx"/>
                    </a:ext>
                  </a:extLst>
                </a:hlinkClick>
              </a:rPr>
              <a:t>View - Hwb (</a:t>
            </a:r>
            <a:r>
              <a:rPr lang="cy-GB" dirty="0" err="1">
                <a:solidFill>
                  <a:srgbClr val="954F72"/>
                </a:solidFill>
                <a:hlinkClick r:id="rId7">
                  <a:extLst>
                    <a:ext uri="{A12FA001-AC4F-418D-AE19-62706E023703}">
                      <ahyp:hlinkClr xmlns:ahyp="http://schemas.microsoft.com/office/drawing/2018/hyperlinkcolor" val="tx"/>
                    </a:ext>
                  </a:extLst>
                </a:hlinkClick>
              </a:rPr>
              <a:t>gov.wales</a:t>
            </a:r>
            <a:r>
              <a:rPr lang="cy-GB" dirty="0">
                <a:hlinkClick r:id="rId7">
                  <a:extLst>
                    <a:ext uri="{A12FA001-AC4F-418D-AE19-62706E023703}">
                      <ahyp:hlinkClr xmlns:ahyp="http://schemas.microsoft.com/office/drawing/2018/hyperlinkcolor" val="tx"/>
                    </a:ext>
                  </a:extLst>
                </a:hlinkClick>
              </a:rPr>
              <a:t>)</a:t>
            </a:r>
            <a:endParaRPr lang="cy-GB" dirty="0"/>
          </a:p>
        </p:txBody>
      </p:sp>
    </p:spTree>
    <p:extLst>
      <p:ext uri="{BB962C8B-B14F-4D97-AF65-F5344CB8AC3E}">
        <p14:creationId xmlns:p14="http://schemas.microsoft.com/office/powerpoint/2010/main" val="3035998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02451D3D-1DB6-2CFC-BA15-B93508543DBA}"/>
              </a:ext>
            </a:extLst>
          </p:cNvPr>
          <p:cNvSpPr txBox="1"/>
          <p:nvPr/>
        </p:nvSpPr>
        <p:spPr>
          <a:xfrm>
            <a:off x="131945" y="13814"/>
            <a:ext cx="4378687" cy="6001643"/>
          </a:xfrm>
          <a:prstGeom prst="rect">
            <a:avLst/>
          </a:prstGeom>
          <a:noFill/>
        </p:spPr>
        <p:txBody>
          <a:bodyPr wrap="square">
            <a:spAutoFit/>
          </a:bodyPr>
          <a:lstStyle/>
          <a:p>
            <a:pPr algn="l" fontAlgn="base"/>
            <a:r>
              <a:rPr lang="cy-GB" sz="2000" b="1" i="0" dirty="0">
                <a:effectLst/>
                <a:latin typeface="inherit"/>
              </a:rPr>
              <a:t>Deuddeg egwyddor </a:t>
            </a:r>
            <a:r>
              <a:rPr lang="cy-GB" sz="2000" b="1" i="0" dirty="0" err="1">
                <a:effectLst/>
                <a:latin typeface="inherit"/>
              </a:rPr>
              <a:t>addysgegol</a:t>
            </a:r>
            <a:endParaRPr lang="cy-GB" sz="2000" b="1" i="0" dirty="0">
              <a:effectLst/>
              <a:latin typeface="var(--font-family)"/>
            </a:endParaRPr>
          </a:p>
          <a:p>
            <a:pPr algn="l" fontAlgn="base"/>
            <a:r>
              <a:rPr lang="cy-GB" sz="1400" b="0" i="0" dirty="0">
                <a:effectLst/>
                <a:latin typeface="var(--font-family)"/>
              </a:rPr>
              <a:t>Nodir yng Nghwricwlwm i Gymru fod addysgu a dysgu da yn:</a:t>
            </a:r>
          </a:p>
          <a:p>
            <a:pPr algn="l" fontAlgn="base">
              <a:buFont typeface="Arial" panose="020B0604020202020204" pitchFamily="34" charset="0"/>
              <a:buChar char="•"/>
            </a:pPr>
            <a:r>
              <a:rPr lang="cy-GB" sz="1400" b="0" i="0" dirty="0">
                <a:effectLst/>
                <a:latin typeface="inherit"/>
              </a:rPr>
              <a:t>canolbwyntio’n gyson ar ddibenion cyffredinol y cwricwlwm</a:t>
            </a:r>
          </a:p>
          <a:p>
            <a:pPr algn="l" fontAlgn="base">
              <a:buFont typeface="Arial" panose="020B0604020202020204" pitchFamily="34" charset="0"/>
              <a:buChar char="•"/>
            </a:pPr>
            <a:r>
              <a:rPr lang="cy-GB" sz="1400" b="0" i="0" dirty="0">
                <a:effectLst/>
                <a:latin typeface="inherit"/>
              </a:rPr>
              <a:t>rhoi her i’r holl ddysgwyr drwy eu hannog i gydnabod pwysigrwydd ymdrechu'n barhaus i gwrdd â disgwyliadau sy'n uchel, ond o fewn eu cyrraedd</a:t>
            </a:r>
          </a:p>
          <a:p>
            <a:pPr algn="l" fontAlgn="base">
              <a:buFont typeface="Arial" panose="020B0604020202020204" pitchFamily="34" charset="0"/>
              <a:buChar char="•"/>
            </a:pPr>
            <a:r>
              <a:rPr lang="cy-GB" sz="1400" b="1" i="0" dirty="0">
                <a:solidFill>
                  <a:srgbClr val="FF0000"/>
                </a:solidFill>
                <a:effectLst/>
                <a:latin typeface="inherit"/>
              </a:rPr>
              <a:t>defnyddio cymysgedd o ddulliau sy’n cynnwys addysgu uniongyrchol</a:t>
            </a:r>
          </a:p>
          <a:p>
            <a:pPr algn="l" fontAlgn="base">
              <a:buFont typeface="Arial" panose="020B0604020202020204" pitchFamily="34" charset="0"/>
              <a:buChar char="•"/>
            </a:pPr>
            <a:r>
              <a:rPr lang="cy-GB" sz="1400" b="0" i="0" dirty="0">
                <a:effectLst/>
                <a:latin typeface="inherit"/>
              </a:rPr>
              <a:t>defnyddio cymysgedd o ddulliau gan gynnwys y rheini sy'n hybu sgiliau datrys problemau, sgiliau creadigol a’r gallu i feddwl mewn modd beirniadol</a:t>
            </a:r>
          </a:p>
          <a:p>
            <a:pPr algn="l" fontAlgn="base">
              <a:buFont typeface="Arial" panose="020B0604020202020204" pitchFamily="34" charset="0"/>
              <a:buChar char="•"/>
            </a:pPr>
            <a:r>
              <a:rPr lang="cy-GB" sz="1400" b="1" i="0" dirty="0">
                <a:solidFill>
                  <a:srgbClr val="FF0000"/>
                </a:solidFill>
                <a:effectLst/>
                <a:latin typeface="inherit"/>
              </a:rPr>
              <a:t>golygu gosod tasgau a dewis adnoddau sy'n adeiladu ar wybodaeth a phrofiad blaenorol ac yn ennyn diddordeb</a:t>
            </a:r>
          </a:p>
          <a:p>
            <a:pPr algn="l" fontAlgn="base">
              <a:buFont typeface="Arial" panose="020B0604020202020204" pitchFamily="34" charset="0"/>
              <a:buChar char="•"/>
            </a:pPr>
            <a:r>
              <a:rPr lang="cy-GB" sz="1400" b="0" i="0" dirty="0">
                <a:effectLst/>
                <a:latin typeface="inherit"/>
              </a:rPr>
              <a:t>creu cyd-destunau dilys ar gyfer dysgu</a:t>
            </a:r>
          </a:p>
          <a:p>
            <a:pPr algn="l" fontAlgn="base">
              <a:buFont typeface="Arial" panose="020B0604020202020204" pitchFamily="34" charset="0"/>
              <a:buChar char="•"/>
            </a:pPr>
            <a:r>
              <a:rPr lang="cy-GB" sz="1400" b="0" i="0" dirty="0">
                <a:effectLst/>
                <a:latin typeface="inherit"/>
              </a:rPr>
              <a:t>dilyn egwyddorion asesu ar gyfer dysgu</a:t>
            </a:r>
          </a:p>
          <a:p>
            <a:pPr algn="l" fontAlgn="base">
              <a:buFont typeface="Arial" panose="020B0604020202020204" pitchFamily="34" charset="0"/>
              <a:buChar char="•"/>
            </a:pPr>
            <a:r>
              <a:rPr lang="cy-GB" sz="1400" b="1" i="0" dirty="0">
                <a:solidFill>
                  <a:srgbClr val="FF0000"/>
                </a:solidFill>
                <a:effectLst/>
                <a:latin typeface="inherit"/>
              </a:rPr>
              <a:t>ymestyn oddi mewn ac ar draws y meysydd dysgu a phrofiad</a:t>
            </a:r>
          </a:p>
          <a:p>
            <a:pPr algn="l" fontAlgn="base">
              <a:buFont typeface="Arial" panose="020B0604020202020204" pitchFamily="34" charset="0"/>
              <a:buChar char="•"/>
            </a:pPr>
            <a:r>
              <a:rPr lang="cy-GB" sz="1400" b="0" i="0" dirty="0">
                <a:effectLst/>
                <a:latin typeface="inherit"/>
              </a:rPr>
              <a:t>atgyfnerthu’r sgiliau trawsgwricwlaidd yn rheolaidd, sef llythrennedd, rhifedd a chymhwysedd digidol, ac yn darparu cyfleoedd i'w hymarfer</a:t>
            </a:r>
          </a:p>
          <a:p>
            <a:pPr algn="l" fontAlgn="base">
              <a:buFont typeface="Arial" panose="020B0604020202020204" pitchFamily="34" charset="0"/>
              <a:buChar char="•"/>
            </a:pPr>
            <a:r>
              <a:rPr lang="cy-GB" sz="1400" b="0" i="0" dirty="0">
                <a:effectLst/>
                <a:latin typeface="inherit"/>
              </a:rPr>
              <a:t>annog dysgwyr i gymryd cyfrifoldeb cynyddol am eu dysgu eu hunain</a:t>
            </a:r>
          </a:p>
          <a:p>
            <a:pPr algn="l" fontAlgn="base">
              <a:buFont typeface="Arial" panose="020B0604020202020204" pitchFamily="34" charset="0"/>
              <a:buChar char="•"/>
            </a:pPr>
            <a:r>
              <a:rPr lang="cy-GB" sz="1400" b="0" i="0" dirty="0">
                <a:effectLst/>
                <a:latin typeface="inherit"/>
              </a:rPr>
              <a:t>hybu datblygiad cymdeithasol ac emosiynol a chydberthnasau cadarnhaol</a:t>
            </a:r>
          </a:p>
          <a:p>
            <a:pPr algn="l" fontAlgn="base">
              <a:buFont typeface="Arial" panose="020B0604020202020204" pitchFamily="34" charset="0"/>
              <a:buChar char="•"/>
            </a:pPr>
            <a:r>
              <a:rPr lang="cy-GB" sz="1400" b="0" i="0" dirty="0">
                <a:effectLst/>
                <a:latin typeface="inherit"/>
              </a:rPr>
              <a:t>hybu cydweithio</a:t>
            </a:r>
          </a:p>
        </p:txBody>
      </p:sp>
      <p:sp>
        <p:nvSpPr>
          <p:cNvPr id="5" name="Blwch Testun 4">
            <a:extLst>
              <a:ext uri="{FF2B5EF4-FFF2-40B4-BE49-F238E27FC236}">
                <a16:creationId xmlns:a16="http://schemas.microsoft.com/office/drawing/2014/main" id="{0B2A59CD-A780-D5F8-30F7-33A3D8E99B04}"/>
              </a:ext>
            </a:extLst>
          </p:cNvPr>
          <p:cNvSpPr txBox="1"/>
          <p:nvPr/>
        </p:nvSpPr>
        <p:spPr>
          <a:xfrm>
            <a:off x="4572000" y="271821"/>
            <a:ext cx="4572000" cy="5355312"/>
          </a:xfrm>
          <a:prstGeom prst="rect">
            <a:avLst/>
          </a:prstGeom>
          <a:noFill/>
        </p:spPr>
        <p:txBody>
          <a:bodyPr wrap="square">
            <a:spAutoFit/>
          </a:bodyPr>
          <a:lstStyle/>
          <a:p>
            <a:pPr algn="l" fontAlgn="base"/>
            <a:r>
              <a:rPr lang="en-GB" sz="2000" b="1" i="0" dirty="0">
                <a:effectLst/>
                <a:latin typeface="inherit"/>
              </a:rPr>
              <a:t>Twelve pedagogical principles</a:t>
            </a:r>
            <a:endParaRPr lang="en-GB" sz="2000" b="1" i="0" dirty="0">
              <a:effectLst/>
              <a:latin typeface="var(--font-family)"/>
            </a:endParaRPr>
          </a:p>
          <a:p>
            <a:pPr algn="l" fontAlgn="base"/>
            <a:r>
              <a:rPr lang="en-GB" sz="1400" b="0" i="0" dirty="0">
                <a:effectLst/>
                <a:latin typeface="var(--font-family)"/>
              </a:rPr>
              <a:t>Curriculum for Wales states that good teaching and learning:</a:t>
            </a:r>
          </a:p>
          <a:p>
            <a:pPr algn="l" fontAlgn="base">
              <a:buFont typeface="Arial" panose="020B0604020202020204" pitchFamily="34" charset="0"/>
              <a:buChar char="•"/>
            </a:pPr>
            <a:r>
              <a:rPr lang="en-GB" sz="1400" b="0" i="0" dirty="0">
                <a:effectLst/>
                <a:latin typeface="inherit"/>
              </a:rPr>
              <a:t>maintains a consistent focus on the overall purposes of the curriculum</a:t>
            </a:r>
          </a:p>
          <a:p>
            <a:pPr algn="l" fontAlgn="base">
              <a:buFont typeface="Arial" panose="020B0604020202020204" pitchFamily="34" charset="0"/>
              <a:buChar char="•"/>
            </a:pPr>
            <a:r>
              <a:rPr lang="en-GB" sz="1400" b="0" i="0" dirty="0">
                <a:effectLst/>
                <a:latin typeface="inherit"/>
              </a:rPr>
              <a:t>challenges all learners by encouraging them to recognise the importance of sustained effort in meeting expectations that are high but achievable for them</a:t>
            </a:r>
          </a:p>
          <a:p>
            <a:pPr algn="l" fontAlgn="base">
              <a:buFont typeface="Arial" panose="020B0604020202020204" pitchFamily="34" charset="0"/>
              <a:buChar char="•"/>
            </a:pPr>
            <a:r>
              <a:rPr lang="en-GB" sz="1400" b="1" i="0" dirty="0">
                <a:solidFill>
                  <a:srgbClr val="FF0000"/>
                </a:solidFill>
                <a:effectLst/>
                <a:latin typeface="inherit"/>
              </a:rPr>
              <a:t>means employing a blend of approaches including direct teaching</a:t>
            </a:r>
          </a:p>
          <a:p>
            <a:pPr algn="l" fontAlgn="base">
              <a:buFont typeface="Arial" panose="020B0604020202020204" pitchFamily="34" charset="0"/>
              <a:buChar char="•"/>
            </a:pPr>
            <a:r>
              <a:rPr lang="en-GB" sz="1400" i="0" dirty="0">
                <a:effectLst/>
                <a:latin typeface="inherit"/>
              </a:rPr>
              <a:t>means employing a blend of approaches including those that promote problem-solving, creative and critical thinking</a:t>
            </a:r>
          </a:p>
          <a:p>
            <a:pPr algn="l" fontAlgn="base">
              <a:buFont typeface="Arial" panose="020B0604020202020204" pitchFamily="34" charset="0"/>
              <a:buChar char="•"/>
            </a:pPr>
            <a:r>
              <a:rPr lang="en-GB" sz="1400" b="1" i="0" dirty="0">
                <a:solidFill>
                  <a:srgbClr val="FF0000"/>
                </a:solidFill>
                <a:effectLst/>
                <a:latin typeface="inherit"/>
              </a:rPr>
              <a:t>sets tasks and selects resources that build on previous knowledge and experience and engage interest</a:t>
            </a:r>
          </a:p>
          <a:p>
            <a:pPr algn="l" fontAlgn="base">
              <a:buFont typeface="Arial" panose="020B0604020202020204" pitchFamily="34" charset="0"/>
              <a:buChar char="•"/>
            </a:pPr>
            <a:r>
              <a:rPr lang="en-GB" sz="1400" b="0" i="0" dirty="0">
                <a:effectLst/>
                <a:latin typeface="inherit"/>
              </a:rPr>
              <a:t>creates authentic contexts for learning</a:t>
            </a:r>
          </a:p>
          <a:p>
            <a:pPr algn="l" fontAlgn="base">
              <a:buFont typeface="Arial" panose="020B0604020202020204" pitchFamily="34" charset="0"/>
              <a:buChar char="•"/>
            </a:pPr>
            <a:r>
              <a:rPr lang="en-GB" sz="1400" b="0" i="0" dirty="0">
                <a:effectLst/>
                <a:latin typeface="inherit"/>
              </a:rPr>
              <a:t>means employing assessment for learning principles</a:t>
            </a:r>
          </a:p>
          <a:p>
            <a:pPr algn="l" fontAlgn="base">
              <a:buFont typeface="Arial" panose="020B0604020202020204" pitchFamily="34" charset="0"/>
              <a:buChar char="•"/>
            </a:pPr>
            <a:r>
              <a:rPr lang="en-GB" sz="1400" b="1" i="0" dirty="0">
                <a:solidFill>
                  <a:srgbClr val="FF0000"/>
                </a:solidFill>
                <a:effectLst/>
                <a:latin typeface="inherit"/>
              </a:rPr>
              <a:t>ranges within and across areas of learning and experience</a:t>
            </a:r>
          </a:p>
          <a:p>
            <a:pPr algn="l" fontAlgn="base">
              <a:buFont typeface="Arial" panose="020B0604020202020204" pitchFamily="34" charset="0"/>
              <a:buChar char="•"/>
            </a:pPr>
            <a:r>
              <a:rPr lang="en-GB" sz="1400" b="0" i="0" dirty="0">
                <a:effectLst/>
                <a:latin typeface="inherit"/>
              </a:rPr>
              <a:t>regularly reinforces the cross-curricular skills of literacy, numeracy and digital competence, and provides opportunities to practise them</a:t>
            </a:r>
          </a:p>
          <a:p>
            <a:pPr algn="l" fontAlgn="base">
              <a:buFont typeface="Arial" panose="020B0604020202020204" pitchFamily="34" charset="0"/>
              <a:buChar char="•"/>
            </a:pPr>
            <a:r>
              <a:rPr lang="en-GB" sz="1400" b="0" i="0" dirty="0">
                <a:effectLst/>
                <a:latin typeface="inherit"/>
              </a:rPr>
              <a:t>encourages learners to take increasing responsibility for their own learning</a:t>
            </a:r>
          </a:p>
          <a:p>
            <a:pPr algn="l" fontAlgn="base">
              <a:buFont typeface="Arial" panose="020B0604020202020204" pitchFamily="34" charset="0"/>
              <a:buChar char="•"/>
            </a:pPr>
            <a:r>
              <a:rPr lang="en-GB" sz="1400" b="0" i="0" dirty="0">
                <a:effectLst/>
                <a:latin typeface="inherit"/>
              </a:rPr>
              <a:t>supports social and emotional development and positive relationships</a:t>
            </a:r>
          </a:p>
          <a:p>
            <a:pPr algn="l" fontAlgn="base">
              <a:buFont typeface="Arial" panose="020B0604020202020204" pitchFamily="34" charset="0"/>
              <a:buChar char="•"/>
            </a:pPr>
            <a:r>
              <a:rPr lang="en-GB" sz="1400" b="0" i="0" dirty="0">
                <a:effectLst/>
                <a:latin typeface="inherit"/>
              </a:rPr>
              <a:t>encourages collaboration</a:t>
            </a:r>
          </a:p>
        </p:txBody>
      </p:sp>
    </p:spTree>
    <p:extLst>
      <p:ext uri="{BB962C8B-B14F-4D97-AF65-F5344CB8AC3E}">
        <p14:creationId xmlns:p14="http://schemas.microsoft.com/office/powerpoint/2010/main" val="370682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Llun 4">
            <a:extLst>
              <a:ext uri="{FF2B5EF4-FFF2-40B4-BE49-F238E27FC236}">
                <a16:creationId xmlns:a16="http://schemas.microsoft.com/office/drawing/2014/main" id="{149F6626-D801-C17B-AF48-3277D964C32D}"/>
              </a:ext>
            </a:extLst>
          </p:cNvPr>
          <p:cNvPicPr>
            <a:picLocks noChangeAspect="1"/>
          </p:cNvPicPr>
          <p:nvPr/>
        </p:nvPicPr>
        <p:blipFill rotWithShape="1">
          <a:blip r:embed="rId3">
            <a:alphaModFix/>
          </a:blip>
          <a:srcRect l="56913" t="15395" r="3355" b="6787"/>
          <a:stretch/>
        </p:blipFill>
        <p:spPr>
          <a:xfrm>
            <a:off x="1162945" y="156855"/>
            <a:ext cx="2052797" cy="2680426"/>
          </a:xfrm>
          <a:prstGeom prst="rect">
            <a:avLst/>
          </a:prstGeom>
        </p:spPr>
      </p:pic>
      <p:sp>
        <p:nvSpPr>
          <p:cNvPr id="3" name="Blwch Testun 2">
            <a:extLst>
              <a:ext uri="{FF2B5EF4-FFF2-40B4-BE49-F238E27FC236}">
                <a16:creationId xmlns:a16="http://schemas.microsoft.com/office/drawing/2014/main" id="{1845F00C-7BC7-714D-2F9B-CE5917D430A6}"/>
              </a:ext>
            </a:extLst>
          </p:cNvPr>
          <p:cNvSpPr txBox="1"/>
          <p:nvPr/>
        </p:nvSpPr>
        <p:spPr>
          <a:xfrm>
            <a:off x="4516768" y="250353"/>
            <a:ext cx="4572000" cy="2862322"/>
          </a:xfrm>
          <a:prstGeom prst="rect">
            <a:avLst/>
          </a:prstGeom>
          <a:noFill/>
        </p:spPr>
        <p:txBody>
          <a:bodyPr wrap="square">
            <a:spAutoFit/>
          </a:bodyPr>
          <a:lstStyle/>
          <a:p>
            <a:pPr algn="l" fontAlgn="base"/>
            <a:r>
              <a:rPr lang="en-GB" b="0" i="0" dirty="0">
                <a:effectLst/>
                <a:latin typeface="var(--font-family)"/>
              </a:rPr>
              <a:t>Consider the pedagogical principles on the previous slide.</a:t>
            </a:r>
          </a:p>
          <a:p>
            <a:pPr algn="l" fontAlgn="base">
              <a:buFont typeface="Arial" panose="020B0604020202020204" pitchFamily="34" charset="0"/>
              <a:buChar char="•"/>
            </a:pPr>
            <a:r>
              <a:rPr lang="en-GB" b="0" i="0" dirty="0">
                <a:effectLst/>
                <a:latin typeface="inherit"/>
              </a:rPr>
              <a:t>Which of these principles are best suited to outdoor learning?</a:t>
            </a:r>
          </a:p>
          <a:p>
            <a:pPr algn="l" fontAlgn="base">
              <a:buFont typeface="Arial" panose="020B0604020202020204" pitchFamily="34" charset="0"/>
              <a:buChar char="•"/>
            </a:pPr>
            <a:r>
              <a:rPr lang="en-GB" b="0" i="0" dirty="0">
                <a:effectLst/>
                <a:latin typeface="inherit"/>
              </a:rPr>
              <a:t>Why do you think this?</a:t>
            </a:r>
          </a:p>
          <a:p>
            <a:pPr algn="l" fontAlgn="base">
              <a:buFont typeface="Arial" panose="020B0604020202020204" pitchFamily="34" charset="0"/>
              <a:buChar char="•"/>
            </a:pPr>
            <a:r>
              <a:rPr lang="en-GB" b="0" i="0" dirty="0">
                <a:effectLst/>
                <a:latin typeface="inherit"/>
              </a:rPr>
              <a:t>Which principles do you use in outdoor learning?</a:t>
            </a:r>
          </a:p>
          <a:p>
            <a:pPr algn="l" fontAlgn="base">
              <a:buFont typeface="Arial" panose="020B0604020202020204" pitchFamily="34" charset="0"/>
              <a:buChar char="•"/>
            </a:pPr>
            <a:r>
              <a:rPr lang="en-GB" b="0" i="0" dirty="0">
                <a:effectLst/>
                <a:latin typeface="inherit"/>
              </a:rPr>
              <a:t>Which principles could you use more frequently to improve children’s experiences of outdoor learning?</a:t>
            </a:r>
          </a:p>
        </p:txBody>
      </p:sp>
      <p:sp>
        <p:nvSpPr>
          <p:cNvPr id="7" name="Blwch Testun 6">
            <a:extLst>
              <a:ext uri="{FF2B5EF4-FFF2-40B4-BE49-F238E27FC236}">
                <a16:creationId xmlns:a16="http://schemas.microsoft.com/office/drawing/2014/main" id="{1715204F-9399-A947-F35D-B0D435755519}"/>
              </a:ext>
            </a:extLst>
          </p:cNvPr>
          <p:cNvSpPr txBox="1"/>
          <p:nvPr/>
        </p:nvSpPr>
        <p:spPr>
          <a:xfrm>
            <a:off x="214792" y="2924239"/>
            <a:ext cx="4357208" cy="2862322"/>
          </a:xfrm>
          <a:prstGeom prst="rect">
            <a:avLst/>
          </a:prstGeom>
          <a:noFill/>
        </p:spPr>
        <p:txBody>
          <a:bodyPr wrap="square">
            <a:spAutoFit/>
          </a:bodyPr>
          <a:lstStyle/>
          <a:p>
            <a:pPr algn="l" fontAlgn="base"/>
            <a:r>
              <a:rPr lang="cy-GB" b="0" i="0" dirty="0">
                <a:effectLst/>
                <a:latin typeface="var(--font-family)"/>
              </a:rPr>
              <a:t>Ystyriwch yr egwyddorion </a:t>
            </a:r>
            <a:r>
              <a:rPr lang="cy-GB" b="0" i="0" dirty="0" err="1">
                <a:effectLst/>
                <a:latin typeface="var(--font-family)"/>
              </a:rPr>
              <a:t>addysgegol</a:t>
            </a:r>
            <a:r>
              <a:rPr lang="cy-GB" b="0" i="0" dirty="0">
                <a:effectLst/>
                <a:latin typeface="var(--font-family)"/>
              </a:rPr>
              <a:t> ar y sleid flaenorol.</a:t>
            </a:r>
          </a:p>
          <a:p>
            <a:pPr algn="l" fontAlgn="base">
              <a:buFont typeface="Arial" panose="020B0604020202020204" pitchFamily="34" charset="0"/>
              <a:buChar char="•"/>
            </a:pPr>
            <a:r>
              <a:rPr lang="cy-GB" b="0" i="0" dirty="0">
                <a:effectLst/>
                <a:latin typeface="inherit"/>
              </a:rPr>
              <a:t>Pa rai o'r egwyddorion hyn sydd fwyaf addas ar gyfer dysgu yn yr awyr agored?</a:t>
            </a:r>
          </a:p>
          <a:p>
            <a:pPr algn="l" fontAlgn="base">
              <a:buFont typeface="Arial" panose="020B0604020202020204" pitchFamily="34" charset="0"/>
              <a:buChar char="•"/>
            </a:pPr>
            <a:r>
              <a:rPr lang="cy-GB" b="0" i="0" dirty="0">
                <a:effectLst/>
                <a:latin typeface="inherit"/>
              </a:rPr>
              <a:t>Pam ydych chi'n meddwl hyn?</a:t>
            </a:r>
          </a:p>
          <a:p>
            <a:pPr algn="l" fontAlgn="base">
              <a:buFont typeface="Arial" panose="020B0604020202020204" pitchFamily="34" charset="0"/>
              <a:buChar char="•"/>
            </a:pPr>
            <a:r>
              <a:rPr lang="cy-GB" b="0" i="0" dirty="0">
                <a:effectLst/>
                <a:latin typeface="inherit"/>
              </a:rPr>
              <a:t>Pa egwyddorion ydych chi'n eu defnyddio mewn dysgu yn yr awyr agored?</a:t>
            </a:r>
          </a:p>
          <a:p>
            <a:pPr algn="l" fontAlgn="base">
              <a:buFont typeface="Arial" panose="020B0604020202020204" pitchFamily="34" charset="0"/>
              <a:buChar char="•"/>
            </a:pPr>
            <a:r>
              <a:rPr lang="cy-GB" b="0" i="0" dirty="0">
                <a:effectLst/>
                <a:latin typeface="inherit"/>
              </a:rPr>
              <a:t>Pa egwyddorion allech chi eu defnyddio'n amlach i wella profiadau plant o ddysgu yn yr awyr agored?</a:t>
            </a:r>
          </a:p>
        </p:txBody>
      </p:sp>
      <p:pic>
        <p:nvPicPr>
          <p:cNvPr id="9" name="Llun 8">
            <a:extLst>
              <a:ext uri="{FF2B5EF4-FFF2-40B4-BE49-F238E27FC236}">
                <a16:creationId xmlns:a16="http://schemas.microsoft.com/office/drawing/2014/main" id="{BA29BA70-A38D-F8B8-D0C6-02FE77B0BF12}"/>
              </a:ext>
            </a:extLst>
          </p:cNvPr>
          <p:cNvPicPr>
            <a:picLocks noChangeAspect="1"/>
          </p:cNvPicPr>
          <p:nvPr/>
        </p:nvPicPr>
        <p:blipFill rotWithShape="1">
          <a:blip r:embed="rId4"/>
          <a:srcRect l="57517" t="14790" r="3423" b="7793"/>
          <a:stretch/>
        </p:blipFill>
        <p:spPr>
          <a:xfrm>
            <a:off x="5774835" y="3285472"/>
            <a:ext cx="2055866" cy="2716429"/>
          </a:xfrm>
          <a:prstGeom prst="rect">
            <a:avLst/>
          </a:prstGeom>
        </p:spPr>
      </p:pic>
    </p:spTree>
    <p:extLst>
      <p:ext uri="{BB962C8B-B14F-4D97-AF65-F5344CB8AC3E}">
        <p14:creationId xmlns:p14="http://schemas.microsoft.com/office/powerpoint/2010/main" val="3231365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6E782660-BEFF-F5AA-4402-D46BE3CBB504}"/>
              </a:ext>
            </a:extLst>
          </p:cNvPr>
          <p:cNvSpPr txBox="1"/>
          <p:nvPr/>
        </p:nvSpPr>
        <p:spPr>
          <a:xfrm>
            <a:off x="159558" y="1200041"/>
            <a:ext cx="4455399" cy="923330"/>
          </a:xfrm>
          <a:prstGeom prst="rect">
            <a:avLst/>
          </a:prstGeom>
          <a:noFill/>
        </p:spPr>
        <p:txBody>
          <a:bodyPr wrap="square">
            <a:spAutoFit/>
          </a:bodyPr>
          <a:lstStyle/>
          <a:p>
            <a:r>
              <a:rPr lang="cy-GB" dirty="0">
                <a:hlinkClick r:id="rId3"/>
              </a:rPr>
              <a:t>Cyfoeth Naturiol Cymru / Wythnos Dysgu yn yr Awyr Agored Cymru - 24 i 30 Ebrill 2023 (</a:t>
            </a:r>
            <a:r>
              <a:rPr lang="cy-GB" dirty="0" err="1">
                <a:hlinkClick r:id="rId3"/>
              </a:rPr>
              <a:t>naturalresources.wales</a:t>
            </a:r>
            <a:r>
              <a:rPr lang="cy-GB" dirty="0">
                <a:hlinkClick r:id="rId3"/>
              </a:rPr>
              <a:t>)</a:t>
            </a:r>
            <a:endParaRPr lang="cy-GB" dirty="0"/>
          </a:p>
        </p:txBody>
      </p:sp>
      <p:sp>
        <p:nvSpPr>
          <p:cNvPr id="5" name="Blwch Testun 4">
            <a:extLst>
              <a:ext uri="{FF2B5EF4-FFF2-40B4-BE49-F238E27FC236}">
                <a16:creationId xmlns:a16="http://schemas.microsoft.com/office/drawing/2014/main" id="{46A68BCB-2F98-DEC3-9B74-DC5E2A3CF357}"/>
              </a:ext>
            </a:extLst>
          </p:cNvPr>
          <p:cNvSpPr txBox="1"/>
          <p:nvPr/>
        </p:nvSpPr>
        <p:spPr>
          <a:xfrm>
            <a:off x="4707012" y="1098507"/>
            <a:ext cx="4572000" cy="646331"/>
          </a:xfrm>
          <a:prstGeom prst="rect">
            <a:avLst/>
          </a:prstGeom>
          <a:noFill/>
        </p:spPr>
        <p:txBody>
          <a:bodyPr wrap="square">
            <a:spAutoFit/>
          </a:bodyPr>
          <a:lstStyle/>
          <a:p>
            <a:r>
              <a:rPr lang="en-GB" dirty="0">
                <a:hlinkClick r:id="rId4"/>
              </a:rPr>
              <a:t>Natural Resources Wales / Wales Outdoor Learning Week - 24 to 30 April 2023</a:t>
            </a:r>
            <a:endParaRPr lang="cy-GB" dirty="0"/>
          </a:p>
        </p:txBody>
      </p:sp>
      <p:sp>
        <p:nvSpPr>
          <p:cNvPr id="7" name="Blwch Testun 6">
            <a:extLst>
              <a:ext uri="{FF2B5EF4-FFF2-40B4-BE49-F238E27FC236}">
                <a16:creationId xmlns:a16="http://schemas.microsoft.com/office/drawing/2014/main" id="{B18F42B3-405F-00B6-0A55-D738432B105F}"/>
              </a:ext>
            </a:extLst>
          </p:cNvPr>
          <p:cNvSpPr txBox="1"/>
          <p:nvPr/>
        </p:nvSpPr>
        <p:spPr>
          <a:xfrm>
            <a:off x="116601" y="3644345"/>
            <a:ext cx="4455399" cy="1477328"/>
          </a:xfrm>
          <a:prstGeom prst="rect">
            <a:avLst/>
          </a:prstGeom>
          <a:noFill/>
        </p:spPr>
        <p:txBody>
          <a:bodyPr wrap="square">
            <a:spAutoFit/>
          </a:bodyPr>
          <a:lstStyle/>
          <a:p>
            <a:r>
              <a:rPr lang="cy-GB" b="0" i="0" dirty="0">
                <a:solidFill>
                  <a:srgbClr val="1B1B1B"/>
                </a:solidFill>
                <a:effectLst/>
              </a:rPr>
              <a:t>Nawr meddyliwch am bum sesiwn/gweithgaredd newydd y gallech </a:t>
            </a:r>
          </a:p>
          <a:p>
            <a:r>
              <a:rPr lang="cy-GB" b="0" i="0" dirty="0">
                <a:solidFill>
                  <a:srgbClr val="1B1B1B"/>
                </a:solidFill>
                <a:effectLst/>
              </a:rPr>
              <a:t>chi eu gwneud yn eich lleoliad. Sut gallai pob sesiwn/gweithgaredd gael effaith gadarnhaol ar les a dysgu plant?</a:t>
            </a:r>
            <a:endParaRPr lang="cy-GB" dirty="0"/>
          </a:p>
        </p:txBody>
      </p:sp>
      <p:sp>
        <p:nvSpPr>
          <p:cNvPr id="9" name="Blwch Testun 8">
            <a:extLst>
              <a:ext uri="{FF2B5EF4-FFF2-40B4-BE49-F238E27FC236}">
                <a16:creationId xmlns:a16="http://schemas.microsoft.com/office/drawing/2014/main" id="{47C76173-ED13-25CE-5C35-982095FD3158}"/>
              </a:ext>
            </a:extLst>
          </p:cNvPr>
          <p:cNvSpPr txBox="1"/>
          <p:nvPr/>
        </p:nvSpPr>
        <p:spPr>
          <a:xfrm>
            <a:off x="4673259" y="3644345"/>
            <a:ext cx="4639506" cy="1200329"/>
          </a:xfrm>
          <a:prstGeom prst="rect">
            <a:avLst/>
          </a:prstGeom>
          <a:noFill/>
        </p:spPr>
        <p:txBody>
          <a:bodyPr wrap="square">
            <a:spAutoFit/>
          </a:bodyPr>
          <a:lstStyle/>
          <a:p>
            <a:r>
              <a:rPr lang="en-GB" b="0" i="0" dirty="0">
                <a:solidFill>
                  <a:srgbClr val="1B1B1B"/>
                </a:solidFill>
                <a:effectLst/>
              </a:rPr>
              <a:t>Now think of five new sessions/activities you could do in your setting. How might each session/activity have a positive impact on children’s wellbeing and learning?</a:t>
            </a:r>
            <a:endParaRPr lang="cy-GB" dirty="0"/>
          </a:p>
        </p:txBody>
      </p:sp>
      <p:sp>
        <p:nvSpPr>
          <p:cNvPr id="11" name="Blwch Testun 10">
            <a:extLst>
              <a:ext uri="{FF2B5EF4-FFF2-40B4-BE49-F238E27FC236}">
                <a16:creationId xmlns:a16="http://schemas.microsoft.com/office/drawing/2014/main" id="{0AA81589-BCA1-42B2-2259-E9B53400D482}"/>
              </a:ext>
            </a:extLst>
          </p:cNvPr>
          <p:cNvSpPr txBox="1"/>
          <p:nvPr/>
        </p:nvSpPr>
        <p:spPr>
          <a:xfrm>
            <a:off x="4805203" y="2509925"/>
            <a:ext cx="4664052" cy="369332"/>
          </a:xfrm>
          <a:prstGeom prst="rect">
            <a:avLst/>
          </a:prstGeom>
          <a:noFill/>
        </p:spPr>
        <p:txBody>
          <a:bodyPr wrap="square">
            <a:spAutoFit/>
          </a:bodyPr>
          <a:lstStyle/>
          <a:p>
            <a:r>
              <a:rPr lang="cy-GB" dirty="0" err="1">
                <a:hlinkClick r:id="rId5"/>
              </a:rPr>
              <a:t>Activities</a:t>
            </a:r>
            <a:r>
              <a:rPr lang="cy-GB" dirty="0">
                <a:hlinkClick r:id="rId5"/>
              </a:rPr>
              <a:t> | </a:t>
            </a:r>
            <a:r>
              <a:rPr lang="cy-GB" dirty="0" err="1">
                <a:hlinkClick r:id="rId5"/>
              </a:rPr>
              <a:t>Wildlife</a:t>
            </a:r>
            <a:r>
              <a:rPr lang="cy-GB" dirty="0">
                <a:hlinkClick r:id="rId5"/>
              </a:rPr>
              <a:t> </a:t>
            </a:r>
            <a:r>
              <a:rPr lang="cy-GB" dirty="0" err="1">
                <a:hlinkClick r:id="rId5"/>
              </a:rPr>
              <a:t>Watch</a:t>
            </a:r>
            <a:endParaRPr lang="cy-GB" dirty="0"/>
          </a:p>
        </p:txBody>
      </p:sp>
      <p:sp>
        <p:nvSpPr>
          <p:cNvPr id="13" name="Blwch Testun 12">
            <a:extLst>
              <a:ext uri="{FF2B5EF4-FFF2-40B4-BE49-F238E27FC236}">
                <a16:creationId xmlns:a16="http://schemas.microsoft.com/office/drawing/2014/main" id="{429E8035-6F06-1FC6-47EA-A6BED10C999C}"/>
              </a:ext>
            </a:extLst>
          </p:cNvPr>
          <p:cNvSpPr txBox="1"/>
          <p:nvPr/>
        </p:nvSpPr>
        <p:spPr>
          <a:xfrm>
            <a:off x="355942" y="2573508"/>
            <a:ext cx="3387575" cy="369332"/>
          </a:xfrm>
          <a:prstGeom prst="rect">
            <a:avLst/>
          </a:prstGeom>
          <a:noFill/>
        </p:spPr>
        <p:txBody>
          <a:bodyPr wrap="square">
            <a:spAutoFit/>
          </a:bodyPr>
          <a:lstStyle/>
          <a:p>
            <a:r>
              <a:rPr lang="cy-GB" dirty="0" err="1">
                <a:hlinkClick r:id="rId6"/>
              </a:rPr>
              <a:t>Activities</a:t>
            </a:r>
            <a:r>
              <a:rPr lang="cy-GB" dirty="0">
                <a:hlinkClick r:id="rId6"/>
              </a:rPr>
              <a:t> | </a:t>
            </a:r>
            <a:r>
              <a:rPr lang="cy-GB" dirty="0" err="1">
                <a:hlinkClick r:id="rId6"/>
              </a:rPr>
              <a:t>Wildlife</a:t>
            </a:r>
            <a:r>
              <a:rPr lang="cy-GB" dirty="0">
                <a:hlinkClick r:id="rId6"/>
              </a:rPr>
              <a:t> </a:t>
            </a:r>
            <a:r>
              <a:rPr lang="cy-GB" dirty="0" err="1">
                <a:hlinkClick r:id="rId6"/>
              </a:rPr>
              <a:t>Watch</a:t>
            </a:r>
            <a:endParaRPr lang="cy-GB" dirty="0"/>
          </a:p>
        </p:txBody>
      </p:sp>
      <p:sp>
        <p:nvSpPr>
          <p:cNvPr id="14" name="Blwch Testun 13">
            <a:extLst>
              <a:ext uri="{FF2B5EF4-FFF2-40B4-BE49-F238E27FC236}">
                <a16:creationId xmlns:a16="http://schemas.microsoft.com/office/drawing/2014/main" id="{9BE6D976-CC50-1FF2-C219-1976EF0340F4}"/>
              </a:ext>
            </a:extLst>
          </p:cNvPr>
          <p:cNvSpPr txBox="1"/>
          <p:nvPr/>
        </p:nvSpPr>
        <p:spPr>
          <a:xfrm>
            <a:off x="4860435" y="362078"/>
            <a:ext cx="3301659" cy="369332"/>
          </a:xfrm>
          <a:prstGeom prst="rect">
            <a:avLst/>
          </a:prstGeom>
          <a:noFill/>
        </p:spPr>
        <p:txBody>
          <a:bodyPr wrap="square" rtlCol="0">
            <a:spAutoFit/>
          </a:bodyPr>
          <a:lstStyle/>
          <a:p>
            <a:r>
              <a:rPr lang="cy-GB" dirty="0" err="1"/>
              <a:t>Consider</a:t>
            </a:r>
            <a:r>
              <a:rPr lang="cy-GB" dirty="0"/>
              <a:t> the </a:t>
            </a:r>
            <a:r>
              <a:rPr lang="cy-GB" dirty="0" err="1"/>
              <a:t>examples</a:t>
            </a:r>
            <a:endParaRPr lang="cy-GB" dirty="0"/>
          </a:p>
        </p:txBody>
      </p:sp>
      <p:sp>
        <p:nvSpPr>
          <p:cNvPr id="15" name="Blwch Testun 14">
            <a:extLst>
              <a:ext uri="{FF2B5EF4-FFF2-40B4-BE49-F238E27FC236}">
                <a16:creationId xmlns:a16="http://schemas.microsoft.com/office/drawing/2014/main" id="{E0C39C43-9B97-C90D-7E3B-AD05807AE385}"/>
              </a:ext>
            </a:extLst>
          </p:cNvPr>
          <p:cNvSpPr txBox="1"/>
          <p:nvPr/>
        </p:nvSpPr>
        <p:spPr>
          <a:xfrm>
            <a:off x="262864" y="380572"/>
            <a:ext cx="3301659" cy="369332"/>
          </a:xfrm>
          <a:prstGeom prst="rect">
            <a:avLst/>
          </a:prstGeom>
          <a:noFill/>
        </p:spPr>
        <p:txBody>
          <a:bodyPr wrap="square" rtlCol="0">
            <a:spAutoFit/>
          </a:bodyPr>
          <a:lstStyle/>
          <a:p>
            <a:r>
              <a:rPr lang="cy-GB" dirty="0"/>
              <a:t>Ystyriwch yr esiamplau</a:t>
            </a:r>
          </a:p>
        </p:txBody>
      </p:sp>
    </p:spTree>
    <p:extLst>
      <p:ext uri="{BB962C8B-B14F-4D97-AF65-F5344CB8AC3E}">
        <p14:creationId xmlns:p14="http://schemas.microsoft.com/office/powerpoint/2010/main" val="3542401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25C0CCC5-2FA2-81F8-1A1C-BA9C9B58F15A}"/>
              </a:ext>
            </a:extLst>
          </p:cNvPr>
          <p:cNvSpPr txBox="1"/>
          <p:nvPr/>
        </p:nvSpPr>
        <p:spPr>
          <a:xfrm>
            <a:off x="4415509" y="346868"/>
            <a:ext cx="4572000" cy="4524315"/>
          </a:xfrm>
          <a:prstGeom prst="rect">
            <a:avLst/>
          </a:prstGeom>
          <a:noFill/>
        </p:spPr>
        <p:txBody>
          <a:bodyPr wrap="square">
            <a:spAutoFit/>
          </a:bodyPr>
          <a:lstStyle/>
          <a:p>
            <a:pPr algn="l" fontAlgn="base"/>
            <a:r>
              <a:rPr lang="en-GB" sz="2000" b="1" i="0" dirty="0">
                <a:effectLst/>
                <a:latin typeface="inherit"/>
              </a:rPr>
              <a:t>Observing outdoor learning</a:t>
            </a:r>
          </a:p>
          <a:p>
            <a:pPr algn="l" fontAlgn="base"/>
            <a:endParaRPr lang="en-GB" b="0" i="0" dirty="0">
              <a:effectLst/>
              <a:latin typeface="var(--font-family)"/>
            </a:endParaRPr>
          </a:p>
          <a:p>
            <a:pPr algn="l" fontAlgn="base"/>
            <a:r>
              <a:rPr lang="en-GB" b="0" i="0" dirty="0">
                <a:effectLst/>
                <a:latin typeface="var(--font-family)"/>
              </a:rPr>
              <a:t>When children are engaged in outdoor experiences, you might observe them:</a:t>
            </a:r>
          </a:p>
          <a:p>
            <a:pPr algn="l" fontAlgn="base">
              <a:buFont typeface="Arial" panose="020B0604020202020204" pitchFamily="34" charset="0"/>
              <a:buChar char="•"/>
            </a:pPr>
            <a:r>
              <a:rPr lang="en-GB" b="0" i="0" dirty="0">
                <a:effectLst/>
                <a:latin typeface="inherit"/>
              </a:rPr>
              <a:t>using skills</a:t>
            </a:r>
          </a:p>
          <a:p>
            <a:pPr algn="l" fontAlgn="base">
              <a:buFont typeface="Arial" panose="020B0604020202020204" pitchFamily="34" charset="0"/>
              <a:buChar char="•"/>
            </a:pPr>
            <a:r>
              <a:rPr lang="en-GB" b="0" i="0" dirty="0">
                <a:effectLst/>
                <a:latin typeface="inherit"/>
              </a:rPr>
              <a:t>learning new skills</a:t>
            </a:r>
          </a:p>
          <a:p>
            <a:pPr algn="l" fontAlgn="base">
              <a:buFont typeface="Arial" panose="020B0604020202020204" pitchFamily="34" charset="0"/>
              <a:buChar char="•"/>
            </a:pPr>
            <a:r>
              <a:rPr lang="en-GB" b="0" i="0" dirty="0">
                <a:effectLst/>
                <a:latin typeface="inherit"/>
              </a:rPr>
              <a:t>solving problems</a:t>
            </a:r>
          </a:p>
          <a:p>
            <a:pPr algn="l" fontAlgn="base">
              <a:buFont typeface="Arial" panose="020B0604020202020204" pitchFamily="34" charset="0"/>
              <a:buChar char="•"/>
            </a:pPr>
            <a:r>
              <a:rPr lang="en-GB" b="0" i="0" dirty="0">
                <a:effectLst/>
                <a:latin typeface="inherit"/>
              </a:rPr>
              <a:t>making developmental progress</a:t>
            </a:r>
          </a:p>
          <a:p>
            <a:pPr algn="l" fontAlgn="base">
              <a:buFont typeface="Arial" panose="020B0604020202020204" pitchFamily="34" charset="0"/>
              <a:buChar char="•"/>
            </a:pPr>
            <a:r>
              <a:rPr lang="en-GB" b="0" i="0" dirty="0">
                <a:effectLst/>
                <a:latin typeface="inherit"/>
              </a:rPr>
              <a:t>interacting with peers and adults</a:t>
            </a:r>
          </a:p>
          <a:p>
            <a:pPr algn="l" fontAlgn="base">
              <a:buFont typeface="Arial" panose="020B0604020202020204" pitchFamily="34" charset="0"/>
              <a:buChar char="•"/>
            </a:pPr>
            <a:r>
              <a:rPr lang="en-GB" b="0" i="0" dirty="0">
                <a:effectLst/>
                <a:latin typeface="inherit"/>
              </a:rPr>
              <a:t>interacting with the environment (including their achievements)</a:t>
            </a:r>
          </a:p>
          <a:p>
            <a:pPr algn="l" fontAlgn="base">
              <a:buFont typeface="Arial" panose="020B0604020202020204" pitchFamily="34" charset="0"/>
              <a:buChar char="•"/>
            </a:pPr>
            <a:r>
              <a:rPr lang="en-GB" b="0" i="0" dirty="0">
                <a:effectLst/>
                <a:latin typeface="inherit"/>
              </a:rPr>
              <a:t>using the learning environment and resources (to establish their success)</a:t>
            </a:r>
          </a:p>
          <a:p>
            <a:pPr algn="l" fontAlgn="base"/>
            <a:endParaRPr lang="en-GB" b="0" i="0" dirty="0">
              <a:effectLst/>
              <a:latin typeface="inherit"/>
            </a:endParaRPr>
          </a:p>
          <a:p>
            <a:pPr algn="l" fontAlgn="base"/>
            <a:r>
              <a:rPr lang="en-GB" b="1" i="0" dirty="0">
                <a:effectLst/>
                <a:latin typeface="inherit"/>
              </a:rPr>
              <a:t>Pause for thought…</a:t>
            </a:r>
            <a:r>
              <a:rPr lang="en-GB" b="0" i="0" dirty="0">
                <a:effectLst/>
                <a:latin typeface="var(--font-family)"/>
              </a:rPr>
              <a:t> What else might you observe? Why do you think that?</a:t>
            </a:r>
          </a:p>
        </p:txBody>
      </p:sp>
      <p:sp>
        <p:nvSpPr>
          <p:cNvPr id="5" name="Blwch Testun 4">
            <a:extLst>
              <a:ext uri="{FF2B5EF4-FFF2-40B4-BE49-F238E27FC236}">
                <a16:creationId xmlns:a16="http://schemas.microsoft.com/office/drawing/2014/main" id="{E8CB115D-9F01-6E8C-D6DA-CE3DDBCFFAD4}"/>
              </a:ext>
            </a:extLst>
          </p:cNvPr>
          <p:cNvSpPr txBox="1"/>
          <p:nvPr/>
        </p:nvSpPr>
        <p:spPr>
          <a:xfrm>
            <a:off x="76712" y="255102"/>
            <a:ext cx="4338797" cy="4801314"/>
          </a:xfrm>
          <a:prstGeom prst="rect">
            <a:avLst/>
          </a:prstGeom>
          <a:noFill/>
        </p:spPr>
        <p:txBody>
          <a:bodyPr wrap="square">
            <a:spAutoFit/>
          </a:bodyPr>
          <a:lstStyle/>
          <a:p>
            <a:pPr algn="l" fontAlgn="base"/>
            <a:r>
              <a:rPr lang="cy-GB" sz="2000" b="1" i="0" dirty="0">
                <a:effectLst/>
                <a:latin typeface="inherit"/>
              </a:rPr>
              <a:t>Arsylwi ar ddysgu yn yr awyr agored</a:t>
            </a:r>
          </a:p>
          <a:p>
            <a:pPr algn="l" fontAlgn="base"/>
            <a:endParaRPr lang="cy-GB" b="0" i="0" dirty="0">
              <a:effectLst/>
              <a:latin typeface="var(--font-family)"/>
            </a:endParaRPr>
          </a:p>
          <a:p>
            <a:pPr algn="l" fontAlgn="base"/>
            <a:r>
              <a:rPr lang="cy-GB" b="0" i="0" dirty="0">
                <a:effectLst/>
                <a:latin typeface="var(--font-family)"/>
              </a:rPr>
              <a:t>Pan mae plant yn cymryd rhan mewn profiadau yn yr awyr agored, efallai y byddwch chi'n arsylwi arnyn nhw’n:</a:t>
            </a:r>
          </a:p>
          <a:p>
            <a:pPr algn="l" fontAlgn="base">
              <a:buFont typeface="Arial" panose="020B0604020202020204" pitchFamily="34" charset="0"/>
              <a:buChar char="•"/>
            </a:pPr>
            <a:r>
              <a:rPr lang="cy-GB" b="0" i="0" dirty="0">
                <a:effectLst/>
                <a:latin typeface="inherit"/>
              </a:rPr>
              <a:t>defnyddio sgiliau</a:t>
            </a:r>
          </a:p>
          <a:p>
            <a:pPr algn="l" fontAlgn="base">
              <a:buFont typeface="Arial" panose="020B0604020202020204" pitchFamily="34" charset="0"/>
              <a:buChar char="•"/>
            </a:pPr>
            <a:r>
              <a:rPr lang="cy-GB" b="0" i="0" dirty="0">
                <a:effectLst/>
                <a:latin typeface="inherit"/>
              </a:rPr>
              <a:t>dysgu sgiliau newydd</a:t>
            </a:r>
          </a:p>
          <a:p>
            <a:pPr algn="l" fontAlgn="base">
              <a:buFont typeface="Arial" panose="020B0604020202020204" pitchFamily="34" charset="0"/>
              <a:buChar char="•"/>
            </a:pPr>
            <a:r>
              <a:rPr lang="cy-GB" b="0" i="0" dirty="0">
                <a:effectLst/>
                <a:latin typeface="inherit"/>
              </a:rPr>
              <a:t>datrys problemau</a:t>
            </a:r>
          </a:p>
          <a:p>
            <a:pPr algn="l" fontAlgn="base">
              <a:buFont typeface="Arial" panose="020B0604020202020204" pitchFamily="34" charset="0"/>
              <a:buChar char="•"/>
            </a:pPr>
            <a:r>
              <a:rPr lang="cy-GB" b="0" i="0" dirty="0">
                <a:effectLst/>
                <a:latin typeface="inherit"/>
              </a:rPr>
              <a:t>gwneud cynnydd datblygiadol</a:t>
            </a:r>
          </a:p>
          <a:p>
            <a:pPr algn="l" fontAlgn="base">
              <a:buFont typeface="Arial" panose="020B0604020202020204" pitchFamily="34" charset="0"/>
              <a:buChar char="•"/>
            </a:pPr>
            <a:r>
              <a:rPr lang="cy-GB" b="0" i="0" dirty="0">
                <a:effectLst/>
                <a:latin typeface="inherit"/>
              </a:rPr>
              <a:t>rhyngweithio â chyfoedion ac oedolion</a:t>
            </a:r>
          </a:p>
          <a:p>
            <a:pPr algn="l" fontAlgn="base">
              <a:buFont typeface="Arial" panose="020B0604020202020204" pitchFamily="34" charset="0"/>
              <a:buChar char="•"/>
            </a:pPr>
            <a:r>
              <a:rPr lang="cy-GB" b="0" i="0" dirty="0">
                <a:effectLst/>
                <a:latin typeface="inherit"/>
              </a:rPr>
              <a:t>rhyngweithio â'r amgylchedd (gan gynnwys eu cyflawniadau)</a:t>
            </a:r>
          </a:p>
          <a:p>
            <a:pPr algn="l" fontAlgn="base">
              <a:buFont typeface="Arial" panose="020B0604020202020204" pitchFamily="34" charset="0"/>
              <a:buChar char="•"/>
            </a:pPr>
            <a:r>
              <a:rPr lang="cy-GB" b="0" i="0" dirty="0">
                <a:effectLst/>
                <a:latin typeface="inherit"/>
              </a:rPr>
              <a:t>defnyddio'r amgylchedd dysgu ac adnoddau (i ganfod pa mor llwyddiannus ydyn nhw)</a:t>
            </a:r>
          </a:p>
          <a:p>
            <a:pPr algn="l" fontAlgn="base">
              <a:buFont typeface="Arial" panose="020B0604020202020204" pitchFamily="34" charset="0"/>
              <a:buChar char="•"/>
            </a:pPr>
            <a:endParaRPr lang="cy-GB" b="0" i="0" dirty="0">
              <a:effectLst/>
              <a:latin typeface="inherit"/>
            </a:endParaRPr>
          </a:p>
          <a:p>
            <a:pPr algn="l" fontAlgn="base"/>
            <a:r>
              <a:rPr lang="cy-GB" b="1" i="0" dirty="0">
                <a:effectLst/>
                <a:latin typeface="inherit"/>
              </a:rPr>
              <a:t>Saib</a:t>
            </a:r>
            <a:r>
              <a:rPr lang="cy-GB" b="0" i="0" dirty="0">
                <a:effectLst/>
                <a:latin typeface="var(--font-family)"/>
              </a:rPr>
              <a:t> </a:t>
            </a:r>
            <a:r>
              <a:rPr lang="cy-GB" b="1" i="0" dirty="0">
                <a:effectLst/>
                <a:latin typeface="inherit"/>
              </a:rPr>
              <a:t>i</a:t>
            </a:r>
            <a:r>
              <a:rPr lang="cy-GB" b="0" i="0" dirty="0">
                <a:effectLst/>
                <a:latin typeface="var(--font-family)"/>
              </a:rPr>
              <a:t> </a:t>
            </a:r>
            <a:r>
              <a:rPr lang="cy-GB" b="1" i="0" dirty="0">
                <a:effectLst/>
                <a:latin typeface="inherit"/>
              </a:rPr>
              <a:t>feddwl…</a:t>
            </a:r>
            <a:r>
              <a:rPr lang="cy-GB" b="0" i="0" dirty="0">
                <a:effectLst/>
                <a:latin typeface="var(--font-family)"/>
              </a:rPr>
              <a:t> Beth arall allech chi arsylwi </a:t>
            </a:r>
          </a:p>
          <a:p>
            <a:pPr algn="l" fontAlgn="base"/>
            <a:r>
              <a:rPr lang="cy-GB" b="0" i="0" dirty="0">
                <a:effectLst/>
                <a:latin typeface="var(--font-family)"/>
              </a:rPr>
              <a:t>arno? Pam ydych chi’n meddwl hynny?</a:t>
            </a:r>
          </a:p>
        </p:txBody>
      </p:sp>
      <p:sp>
        <p:nvSpPr>
          <p:cNvPr id="7" name="Blwch Testun 6">
            <a:extLst>
              <a:ext uri="{FF2B5EF4-FFF2-40B4-BE49-F238E27FC236}">
                <a16:creationId xmlns:a16="http://schemas.microsoft.com/office/drawing/2014/main" id="{16B1096D-3D26-FD36-382D-126F782039D8}"/>
              </a:ext>
            </a:extLst>
          </p:cNvPr>
          <p:cNvSpPr txBox="1"/>
          <p:nvPr/>
        </p:nvSpPr>
        <p:spPr>
          <a:xfrm>
            <a:off x="1046343" y="5534936"/>
            <a:ext cx="4572000" cy="369332"/>
          </a:xfrm>
          <a:prstGeom prst="rect">
            <a:avLst/>
          </a:prstGeom>
          <a:noFill/>
        </p:spPr>
        <p:txBody>
          <a:bodyPr wrap="square">
            <a:spAutoFit/>
          </a:bodyPr>
          <a:lstStyle/>
          <a:p>
            <a:r>
              <a:rPr lang="cy-GB" dirty="0">
                <a:hlinkClick r:id="rId3"/>
              </a:rPr>
              <a:t>View - Hwb (</a:t>
            </a:r>
            <a:r>
              <a:rPr lang="cy-GB" dirty="0" err="1">
                <a:hlinkClick r:id="rId3"/>
              </a:rPr>
              <a:t>gov.wales</a:t>
            </a:r>
            <a:r>
              <a:rPr lang="cy-GB" dirty="0">
                <a:hlinkClick r:id="rId3"/>
              </a:rPr>
              <a:t>)</a:t>
            </a:r>
            <a:endParaRPr lang="cy-GB" dirty="0"/>
          </a:p>
        </p:txBody>
      </p:sp>
      <p:sp>
        <p:nvSpPr>
          <p:cNvPr id="9" name="Blwch Testun 8">
            <a:extLst>
              <a:ext uri="{FF2B5EF4-FFF2-40B4-BE49-F238E27FC236}">
                <a16:creationId xmlns:a16="http://schemas.microsoft.com/office/drawing/2014/main" id="{90B981B0-9E71-26F9-56FC-40328EAFA1A5}"/>
              </a:ext>
            </a:extLst>
          </p:cNvPr>
          <p:cNvSpPr txBox="1"/>
          <p:nvPr/>
        </p:nvSpPr>
        <p:spPr>
          <a:xfrm>
            <a:off x="5010789" y="5534936"/>
            <a:ext cx="4572000" cy="369332"/>
          </a:xfrm>
          <a:prstGeom prst="rect">
            <a:avLst/>
          </a:prstGeom>
          <a:noFill/>
        </p:spPr>
        <p:txBody>
          <a:bodyPr wrap="square">
            <a:spAutoFit/>
          </a:bodyPr>
          <a:lstStyle/>
          <a:p>
            <a:r>
              <a:rPr lang="cy-GB" dirty="0">
                <a:hlinkClick r:id="rId4"/>
              </a:rPr>
              <a:t>View - Hwb (</a:t>
            </a:r>
            <a:r>
              <a:rPr lang="cy-GB" dirty="0" err="1">
                <a:hlinkClick r:id="rId4"/>
              </a:rPr>
              <a:t>gov.wales</a:t>
            </a:r>
            <a:r>
              <a:rPr lang="cy-GB" dirty="0">
                <a:hlinkClick r:id="rId4"/>
              </a:rPr>
              <a:t>)</a:t>
            </a:r>
            <a:endParaRPr lang="cy-GB" dirty="0"/>
          </a:p>
        </p:txBody>
      </p:sp>
    </p:spTree>
    <p:extLst>
      <p:ext uri="{BB962C8B-B14F-4D97-AF65-F5344CB8AC3E}">
        <p14:creationId xmlns:p14="http://schemas.microsoft.com/office/powerpoint/2010/main" val="284969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241278D0-0A20-1C27-BB71-4C6DEFBA2FB4}"/>
              </a:ext>
            </a:extLst>
          </p:cNvPr>
          <p:cNvSpPr txBox="1"/>
          <p:nvPr/>
        </p:nvSpPr>
        <p:spPr>
          <a:xfrm>
            <a:off x="162629" y="98324"/>
            <a:ext cx="4572000" cy="3970318"/>
          </a:xfrm>
          <a:prstGeom prst="rect">
            <a:avLst/>
          </a:prstGeom>
          <a:noFill/>
        </p:spPr>
        <p:txBody>
          <a:bodyPr wrap="square">
            <a:spAutoFit/>
          </a:bodyPr>
          <a:lstStyle/>
          <a:p>
            <a:pPr algn="l" fontAlgn="base"/>
            <a:r>
              <a:rPr lang="cy-GB" b="1" i="0" dirty="0">
                <a:effectLst/>
                <a:latin typeface="inherit"/>
              </a:rPr>
              <a:t>Dylai eich arsylwadau arwain at gynllunio i blant wneud cynnydd tuag at eu camau nesaf ar gyfer dysgu yn yr awyr agored.</a:t>
            </a:r>
            <a:endParaRPr lang="cy-GB" b="0" i="0" dirty="0">
              <a:effectLst/>
              <a:latin typeface="var(--font-family)"/>
            </a:endParaRPr>
          </a:p>
          <a:p>
            <a:pPr algn="l" fontAlgn="base"/>
            <a:r>
              <a:rPr lang="cy-GB" b="0" i="0" dirty="0">
                <a:effectLst/>
                <a:latin typeface="var(--font-family)"/>
              </a:rPr>
              <a:t>Mae </a:t>
            </a:r>
            <a:r>
              <a:rPr lang="cy-GB" b="0" i="1" dirty="0">
                <a:effectLst/>
                <a:latin typeface="inherit"/>
              </a:rPr>
              <a:t>Cwricwlwm</a:t>
            </a:r>
            <a:r>
              <a:rPr lang="cy-GB" b="0" i="0" dirty="0">
                <a:effectLst/>
                <a:latin typeface="var(--font-family)"/>
              </a:rPr>
              <a:t> </a:t>
            </a:r>
            <a:r>
              <a:rPr lang="cy-GB" b="0" i="1" dirty="0">
                <a:effectLst/>
                <a:latin typeface="inherit"/>
              </a:rPr>
              <a:t>i</a:t>
            </a:r>
            <a:r>
              <a:rPr lang="cy-GB" b="0" i="0" dirty="0">
                <a:effectLst/>
                <a:latin typeface="var(--font-family)"/>
              </a:rPr>
              <a:t> </a:t>
            </a:r>
            <a:r>
              <a:rPr lang="cy-GB" b="0" i="1" dirty="0">
                <a:effectLst/>
                <a:latin typeface="inherit"/>
              </a:rPr>
              <a:t>Gymru:</a:t>
            </a:r>
            <a:r>
              <a:rPr lang="cy-GB" b="0" i="0" dirty="0">
                <a:effectLst/>
                <a:latin typeface="var(--font-family)"/>
              </a:rPr>
              <a:t> </a:t>
            </a:r>
            <a:r>
              <a:rPr lang="cy-GB" b="0" i="1" dirty="0">
                <a:effectLst/>
                <a:latin typeface="inherit"/>
              </a:rPr>
              <a:t>Cefnogi</a:t>
            </a:r>
            <a:r>
              <a:rPr lang="cy-GB" b="0" i="0" dirty="0">
                <a:effectLst/>
                <a:latin typeface="var(--font-family)"/>
              </a:rPr>
              <a:t> </a:t>
            </a:r>
            <a:r>
              <a:rPr lang="cy-GB" b="0" i="1" dirty="0">
                <a:effectLst/>
                <a:latin typeface="inherit"/>
              </a:rPr>
              <a:t>cynnydd</a:t>
            </a:r>
            <a:r>
              <a:rPr lang="cy-GB" b="0" i="0" dirty="0">
                <a:effectLst/>
                <a:latin typeface="var(--font-family)"/>
              </a:rPr>
              <a:t> </a:t>
            </a:r>
            <a:r>
              <a:rPr lang="cy-GB" b="0" i="1" dirty="0">
                <a:effectLst/>
                <a:latin typeface="inherit"/>
              </a:rPr>
              <a:t>dysgwyr:</a:t>
            </a:r>
            <a:r>
              <a:rPr lang="cy-GB" b="0" i="0" dirty="0">
                <a:effectLst/>
                <a:latin typeface="var(--font-family)"/>
              </a:rPr>
              <a:t> </a:t>
            </a:r>
            <a:r>
              <a:rPr lang="cy-GB" b="0" i="1" dirty="0">
                <a:effectLst/>
                <a:latin typeface="inherit"/>
              </a:rPr>
              <a:t>canllawiau</a:t>
            </a:r>
            <a:r>
              <a:rPr lang="cy-GB" b="0" i="0" dirty="0">
                <a:effectLst/>
                <a:latin typeface="var(--font-family)"/>
              </a:rPr>
              <a:t> </a:t>
            </a:r>
            <a:r>
              <a:rPr lang="cy-GB" b="0" i="1" dirty="0">
                <a:effectLst/>
                <a:latin typeface="inherit"/>
              </a:rPr>
              <a:t>asesu</a:t>
            </a:r>
            <a:r>
              <a:rPr lang="cy-GB" b="0" i="0" dirty="0">
                <a:effectLst/>
                <a:latin typeface="var(--font-family)"/>
              </a:rPr>
              <a:t> (Llywodraeth Cymru, 2020) yn datgan y dylai asesu ganolbwyntio ar adnabod cryfderau, cyflawniadau, meysydd i'w gwella ar gyfer pob dysgwr unigol ac, os yw'n berthnasol, unrhyw bethau sy’n eu rhwystro rhag dysgu.</a:t>
            </a:r>
          </a:p>
          <a:p>
            <a:pPr algn="l" fontAlgn="base"/>
            <a:r>
              <a:rPr lang="cy-GB" b="0" i="0" dirty="0">
                <a:effectLst/>
                <a:latin typeface="var(--font-family)"/>
              </a:rPr>
              <a:t>Dylai’r ymarferydd drafod y rhain gyda’r dysgwr, i bennu’r camau nesaf sydd eu hangen i symud y dysgu yn ei flaen, gan gynnwys unrhyw her a chefnogaeth ychwanegol sy’n ofynnol.</a:t>
            </a:r>
          </a:p>
        </p:txBody>
      </p:sp>
      <p:pic>
        <p:nvPicPr>
          <p:cNvPr id="1026" name="Picture 2">
            <a:extLst>
              <a:ext uri="{FF2B5EF4-FFF2-40B4-BE49-F238E27FC236}">
                <a16:creationId xmlns:a16="http://schemas.microsoft.com/office/drawing/2014/main" id="{FB9AF775-F9BC-7E0B-373F-920662AF2A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753" t="16851" r="24259" b="16211"/>
          <a:stretch/>
        </p:blipFill>
        <p:spPr bwMode="auto">
          <a:xfrm>
            <a:off x="1012591" y="4068642"/>
            <a:ext cx="2651146" cy="2610359"/>
          </a:xfrm>
          <a:prstGeom prst="rect">
            <a:avLst/>
          </a:prstGeom>
          <a:noFill/>
          <a:extLst>
            <a:ext uri="{909E8E84-426E-40DD-AFC4-6F175D3DCCD1}">
              <a14:hiddenFill xmlns:a14="http://schemas.microsoft.com/office/drawing/2010/main">
                <a:solidFill>
                  <a:srgbClr val="FFFFFF"/>
                </a:solidFill>
              </a14:hiddenFill>
            </a:ext>
          </a:extLst>
        </p:spPr>
      </p:pic>
      <p:sp>
        <p:nvSpPr>
          <p:cNvPr id="5" name="Blwch Testun 4">
            <a:extLst>
              <a:ext uri="{FF2B5EF4-FFF2-40B4-BE49-F238E27FC236}">
                <a16:creationId xmlns:a16="http://schemas.microsoft.com/office/drawing/2014/main" id="{8DD24202-E285-2892-4F8C-AFFBB162C7AD}"/>
              </a:ext>
            </a:extLst>
          </p:cNvPr>
          <p:cNvSpPr txBox="1"/>
          <p:nvPr/>
        </p:nvSpPr>
        <p:spPr>
          <a:xfrm>
            <a:off x="4618027" y="40022"/>
            <a:ext cx="4572000" cy="3970318"/>
          </a:xfrm>
          <a:prstGeom prst="rect">
            <a:avLst/>
          </a:prstGeom>
          <a:noFill/>
        </p:spPr>
        <p:txBody>
          <a:bodyPr wrap="square">
            <a:spAutoFit/>
          </a:bodyPr>
          <a:lstStyle/>
          <a:p>
            <a:pPr algn="l" fontAlgn="base"/>
            <a:r>
              <a:rPr lang="en-GB" b="1" i="0" dirty="0">
                <a:effectLst/>
                <a:latin typeface="inherit"/>
              </a:rPr>
              <a:t>Your observations should lead to planning for children to progress to their next steps for outdoor learning.</a:t>
            </a:r>
            <a:endParaRPr lang="en-GB" b="0" i="0" dirty="0">
              <a:effectLst/>
              <a:latin typeface="var(--font-family)"/>
            </a:endParaRPr>
          </a:p>
          <a:p>
            <a:pPr algn="l" fontAlgn="base"/>
            <a:r>
              <a:rPr lang="en-GB" b="0" i="0" dirty="0">
                <a:effectLst/>
                <a:latin typeface="var(--font-family)"/>
              </a:rPr>
              <a:t>The </a:t>
            </a:r>
            <a:r>
              <a:rPr lang="en-GB" b="0" i="1" dirty="0">
                <a:effectLst/>
                <a:latin typeface="inherit"/>
              </a:rPr>
              <a:t>Curriculum for Wales:</a:t>
            </a:r>
            <a:r>
              <a:rPr lang="en-GB" b="0" i="0" dirty="0">
                <a:effectLst/>
                <a:latin typeface="var(--font-family)"/>
              </a:rPr>
              <a:t> </a:t>
            </a:r>
            <a:r>
              <a:rPr lang="en-GB" b="0" i="1" dirty="0">
                <a:effectLst/>
                <a:latin typeface="inherit"/>
              </a:rPr>
              <a:t>Supporting learner progression: Assessment guidance</a:t>
            </a:r>
            <a:r>
              <a:rPr lang="en-GB" b="0" i="0" dirty="0">
                <a:effectLst/>
                <a:latin typeface="var(--font-family)"/>
              </a:rPr>
              <a:t> (Welsh Government, 2020) states that assessment should focus on identifying each individual learner’s strengths, achievements, areas for improvement and, if relevant, any barriers to learning.</a:t>
            </a:r>
          </a:p>
          <a:p>
            <a:pPr algn="l" fontAlgn="base"/>
            <a:r>
              <a:rPr lang="en-GB" b="0" i="0" dirty="0">
                <a:effectLst/>
                <a:latin typeface="var(--font-family)"/>
              </a:rPr>
              <a:t>The practitioner should discuss these with the learner, to ascertain the next steps required to move learning forward, including any additional challenge and support required.</a:t>
            </a:r>
          </a:p>
        </p:txBody>
      </p:sp>
      <p:pic>
        <p:nvPicPr>
          <p:cNvPr id="1028" name="Picture 4">
            <a:extLst>
              <a:ext uri="{FF2B5EF4-FFF2-40B4-BE49-F238E27FC236}">
                <a16:creationId xmlns:a16="http://schemas.microsoft.com/office/drawing/2014/main" id="{FFD0859B-C409-DB03-3D18-20DCF63F2C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96" t="17629" r="16711" b="17584"/>
          <a:stretch/>
        </p:blipFill>
        <p:spPr bwMode="auto">
          <a:xfrm>
            <a:off x="5584591" y="4068642"/>
            <a:ext cx="2694105" cy="266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3894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04A43E23-D1AC-56EB-2B61-2D2AEB321692}"/>
              </a:ext>
            </a:extLst>
          </p:cNvPr>
          <p:cNvSpPr txBox="1"/>
          <p:nvPr/>
        </p:nvSpPr>
        <p:spPr>
          <a:xfrm>
            <a:off x="312983" y="1066988"/>
            <a:ext cx="4455399" cy="3970318"/>
          </a:xfrm>
          <a:prstGeom prst="rect">
            <a:avLst/>
          </a:prstGeom>
          <a:noFill/>
        </p:spPr>
        <p:txBody>
          <a:bodyPr wrap="square">
            <a:spAutoFit/>
          </a:bodyPr>
          <a:lstStyle/>
          <a:p>
            <a:pPr algn="l" fontAlgn="base"/>
            <a:r>
              <a:rPr lang="cy-GB" b="0" i="1" dirty="0">
                <a:solidFill>
                  <a:srgbClr val="1B1B1B"/>
                </a:solidFill>
                <a:effectLst/>
                <a:latin typeface="var(--font-family)"/>
              </a:rPr>
              <a:t>"Mae'r amgylchedd dysgu yn ysgogwr </a:t>
            </a:r>
          </a:p>
          <a:p>
            <a:pPr algn="l" fontAlgn="base"/>
            <a:r>
              <a:rPr lang="cy-GB" b="0" i="1" dirty="0">
                <a:solidFill>
                  <a:srgbClr val="1B1B1B"/>
                </a:solidFill>
                <a:effectLst/>
                <a:latin typeface="var(--font-family)"/>
              </a:rPr>
              <a:t>allweddol ar gyfer y cwricwlwm. Dylai:</a:t>
            </a:r>
          </a:p>
          <a:p>
            <a:pPr algn="l" fontAlgn="base">
              <a:buFont typeface="Arial" panose="020B0604020202020204" pitchFamily="34" charset="0"/>
              <a:buChar char="•"/>
            </a:pPr>
            <a:r>
              <a:rPr lang="cy-GB" b="0" i="1" dirty="0">
                <a:solidFill>
                  <a:srgbClr val="1B1B1B"/>
                </a:solidFill>
                <a:effectLst/>
                <a:latin typeface="inherit"/>
              </a:rPr>
              <a:t>annog dysgwyr i fod yn annibynnol, i fynegi eu barn am eu dysgu eu hunain ac i gymryd</a:t>
            </a:r>
          </a:p>
          <a:p>
            <a:pPr algn="l" fontAlgn="base"/>
            <a:r>
              <a:rPr lang="cy-GB" b="0" i="1" dirty="0">
                <a:solidFill>
                  <a:srgbClr val="1B1B1B"/>
                </a:solidFill>
                <a:effectLst/>
                <a:latin typeface="inherit"/>
              </a:rPr>
              <a:t>mwy o gyfrifoldeb amdano</a:t>
            </a:r>
          </a:p>
          <a:p>
            <a:pPr algn="l" fontAlgn="base">
              <a:buFont typeface="Arial" panose="020B0604020202020204" pitchFamily="34" charset="0"/>
              <a:buChar char="•"/>
            </a:pPr>
            <a:r>
              <a:rPr lang="cy-GB" b="0" i="1" dirty="0">
                <a:solidFill>
                  <a:srgbClr val="1B1B1B"/>
                </a:solidFill>
                <a:effectLst/>
                <a:latin typeface="inherit"/>
              </a:rPr>
              <a:t>gynnwys pob dysgwr</a:t>
            </a:r>
          </a:p>
          <a:p>
            <a:pPr algn="l" fontAlgn="base">
              <a:buFont typeface="Arial" panose="020B0604020202020204" pitchFamily="34" charset="0"/>
              <a:buChar char="•"/>
            </a:pPr>
            <a:r>
              <a:rPr lang="cy-GB" b="0" i="1" dirty="0">
                <a:solidFill>
                  <a:srgbClr val="1B1B1B"/>
                </a:solidFill>
                <a:effectLst/>
                <a:latin typeface="inherit"/>
              </a:rPr>
              <a:t>roi cyfleoedd dysgu dilys i ddysgwyr o bob oed, a hynny dan do ac yn yr awyr agored</a:t>
            </a:r>
          </a:p>
          <a:p>
            <a:pPr algn="l" fontAlgn="base">
              <a:buFont typeface="Arial" panose="020B0604020202020204" pitchFamily="34" charset="0"/>
              <a:buChar char="•"/>
            </a:pPr>
            <a:r>
              <a:rPr lang="cy-GB" b="0" i="1" dirty="0">
                <a:solidFill>
                  <a:srgbClr val="1B1B1B"/>
                </a:solidFill>
                <a:effectLst/>
                <a:latin typeface="inherit"/>
              </a:rPr>
              <a:t>alluogi dysgwyr i gymhwyso, defnyddio, cyfnerthu ac ymestyn sgiliau</a:t>
            </a:r>
          </a:p>
          <a:p>
            <a:pPr algn="l" fontAlgn="base">
              <a:buFont typeface="Arial" panose="020B0604020202020204" pitchFamily="34" charset="0"/>
              <a:buChar char="•"/>
            </a:pPr>
            <a:r>
              <a:rPr lang="cy-GB" b="0" i="1" dirty="0">
                <a:solidFill>
                  <a:srgbClr val="1B1B1B"/>
                </a:solidFill>
                <a:effectLst/>
                <a:latin typeface="inherit"/>
              </a:rPr>
              <a:t>fod yn gyson ac yn ddiogel.“</a:t>
            </a:r>
          </a:p>
          <a:p>
            <a:pPr algn="l" fontAlgn="base"/>
            <a:endParaRPr lang="cy-GB" b="0" i="1" dirty="0">
              <a:solidFill>
                <a:srgbClr val="1B1B1B"/>
              </a:solidFill>
              <a:effectLst/>
              <a:latin typeface="inherit"/>
            </a:endParaRPr>
          </a:p>
          <a:p>
            <a:pPr algn="l" fontAlgn="base"/>
            <a:r>
              <a:rPr lang="cy-GB" b="0" i="1" dirty="0">
                <a:solidFill>
                  <a:srgbClr val="1B1B1B"/>
                </a:solidFill>
                <a:effectLst/>
                <a:latin typeface="inherit"/>
              </a:rPr>
              <a:t>Cwricwlwm</a:t>
            </a:r>
            <a:r>
              <a:rPr lang="cy-GB" b="0" i="1" dirty="0">
                <a:solidFill>
                  <a:srgbClr val="1B1B1B"/>
                </a:solidFill>
                <a:effectLst/>
                <a:latin typeface="var(--font-family)"/>
              </a:rPr>
              <a:t> </a:t>
            </a:r>
            <a:r>
              <a:rPr lang="cy-GB" b="0" i="1" dirty="0">
                <a:solidFill>
                  <a:srgbClr val="1B1B1B"/>
                </a:solidFill>
                <a:effectLst/>
                <a:latin typeface="inherit"/>
              </a:rPr>
              <a:t>i</a:t>
            </a:r>
            <a:r>
              <a:rPr lang="cy-GB" b="0" i="1" dirty="0">
                <a:solidFill>
                  <a:srgbClr val="1B1B1B"/>
                </a:solidFill>
                <a:effectLst/>
                <a:latin typeface="var(--font-family)"/>
              </a:rPr>
              <a:t> </a:t>
            </a:r>
            <a:r>
              <a:rPr lang="cy-GB" b="0" i="1" dirty="0">
                <a:solidFill>
                  <a:srgbClr val="1B1B1B"/>
                </a:solidFill>
                <a:effectLst/>
                <a:latin typeface="inherit"/>
              </a:rPr>
              <a:t>Gymru:</a:t>
            </a:r>
            <a:r>
              <a:rPr lang="cy-GB" b="0" i="1" dirty="0">
                <a:solidFill>
                  <a:srgbClr val="1B1B1B"/>
                </a:solidFill>
                <a:effectLst/>
                <a:latin typeface="var(--font-family)"/>
              </a:rPr>
              <a:t> </a:t>
            </a:r>
            <a:r>
              <a:rPr lang="cy-GB" b="0" i="1" dirty="0">
                <a:solidFill>
                  <a:srgbClr val="1B1B1B"/>
                </a:solidFill>
                <a:effectLst/>
                <a:latin typeface="inherit"/>
              </a:rPr>
              <a:t>Ystyriaethau</a:t>
            </a:r>
            <a:r>
              <a:rPr lang="cy-GB" b="0" i="1" dirty="0">
                <a:solidFill>
                  <a:srgbClr val="1B1B1B"/>
                </a:solidFill>
                <a:effectLst/>
                <a:latin typeface="var(--font-family)"/>
              </a:rPr>
              <a:t> </a:t>
            </a:r>
            <a:r>
              <a:rPr lang="cy-GB" b="0" i="1" dirty="0">
                <a:solidFill>
                  <a:srgbClr val="1B1B1B"/>
                </a:solidFill>
                <a:effectLst/>
                <a:latin typeface="inherit"/>
              </a:rPr>
              <a:t>gweithredu</a:t>
            </a:r>
            <a:r>
              <a:rPr lang="cy-GB" b="0" i="1" dirty="0">
                <a:solidFill>
                  <a:srgbClr val="1B1B1B"/>
                </a:solidFill>
                <a:effectLst/>
                <a:latin typeface="var(--font-family)"/>
              </a:rPr>
              <a:t> </a:t>
            </a:r>
            <a:r>
              <a:rPr lang="cy-GB" b="0" i="1" dirty="0">
                <a:solidFill>
                  <a:srgbClr val="1B1B1B"/>
                </a:solidFill>
                <a:effectLst/>
                <a:latin typeface="inherit"/>
              </a:rPr>
              <a:t>ac</a:t>
            </a:r>
            <a:r>
              <a:rPr lang="cy-GB" b="0" i="1" dirty="0">
                <a:solidFill>
                  <a:srgbClr val="1B1B1B"/>
                </a:solidFill>
                <a:effectLst/>
                <a:latin typeface="var(--font-family)"/>
              </a:rPr>
              <a:t> </a:t>
            </a:r>
            <a:r>
              <a:rPr lang="cy-GB" b="0" i="1" dirty="0">
                <a:solidFill>
                  <a:srgbClr val="1B1B1B"/>
                </a:solidFill>
                <a:effectLst/>
                <a:latin typeface="inherit"/>
              </a:rPr>
              <a:t>ymarferol</a:t>
            </a:r>
            <a:r>
              <a:rPr lang="cy-GB" b="0" i="1" dirty="0">
                <a:solidFill>
                  <a:srgbClr val="1B1B1B"/>
                </a:solidFill>
                <a:effectLst/>
                <a:latin typeface="var(--font-family)"/>
              </a:rPr>
              <a:t> </a:t>
            </a:r>
            <a:r>
              <a:rPr lang="cy-GB" b="0" i="1" dirty="0">
                <a:solidFill>
                  <a:srgbClr val="1B1B1B"/>
                </a:solidFill>
                <a:effectLst/>
                <a:latin typeface="inherit"/>
              </a:rPr>
              <a:t>(Llywodraeth</a:t>
            </a:r>
            <a:r>
              <a:rPr lang="cy-GB" b="0" i="1" dirty="0">
                <a:solidFill>
                  <a:srgbClr val="1B1B1B"/>
                </a:solidFill>
                <a:effectLst/>
                <a:latin typeface="var(--font-family)"/>
              </a:rPr>
              <a:t> </a:t>
            </a:r>
            <a:r>
              <a:rPr lang="cy-GB" b="0" i="1" dirty="0">
                <a:solidFill>
                  <a:srgbClr val="1B1B1B"/>
                </a:solidFill>
                <a:effectLst/>
                <a:latin typeface="inherit"/>
              </a:rPr>
              <a:t>Cymru, 2020)</a:t>
            </a:r>
            <a:endParaRPr lang="cy-GB" b="0" i="1" dirty="0">
              <a:solidFill>
                <a:srgbClr val="1B1B1B"/>
              </a:solidFill>
              <a:effectLst/>
              <a:latin typeface="var(--font-family)"/>
            </a:endParaRPr>
          </a:p>
        </p:txBody>
      </p:sp>
      <p:sp>
        <p:nvSpPr>
          <p:cNvPr id="5" name="Blwch Testun 4">
            <a:extLst>
              <a:ext uri="{FF2B5EF4-FFF2-40B4-BE49-F238E27FC236}">
                <a16:creationId xmlns:a16="http://schemas.microsoft.com/office/drawing/2014/main" id="{1A2E3EED-9947-47ED-1687-264A4D24B7D0}"/>
              </a:ext>
            </a:extLst>
          </p:cNvPr>
          <p:cNvSpPr txBox="1"/>
          <p:nvPr/>
        </p:nvSpPr>
        <p:spPr>
          <a:xfrm>
            <a:off x="4700874" y="942149"/>
            <a:ext cx="4185375" cy="4524315"/>
          </a:xfrm>
          <a:prstGeom prst="rect">
            <a:avLst/>
          </a:prstGeom>
          <a:noFill/>
        </p:spPr>
        <p:txBody>
          <a:bodyPr wrap="square">
            <a:spAutoFit/>
          </a:bodyPr>
          <a:lstStyle/>
          <a:p>
            <a:pPr algn="l" fontAlgn="base"/>
            <a:r>
              <a:rPr lang="en-GB" b="0" i="1" dirty="0">
                <a:solidFill>
                  <a:srgbClr val="1B1B1B"/>
                </a:solidFill>
                <a:effectLst/>
                <a:latin typeface="var(--font-family)"/>
              </a:rPr>
              <a:t>"The learning environment is a key enabler for the curriculum. It should:</a:t>
            </a:r>
          </a:p>
          <a:p>
            <a:pPr algn="l" fontAlgn="base">
              <a:buFont typeface="Arial" panose="020B0604020202020204" pitchFamily="34" charset="0"/>
              <a:buChar char="•"/>
            </a:pPr>
            <a:r>
              <a:rPr lang="en-GB" b="0" i="1" dirty="0">
                <a:solidFill>
                  <a:srgbClr val="1B1B1B"/>
                </a:solidFill>
                <a:effectLst/>
                <a:latin typeface="inherit"/>
              </a:rPr>
              <a:t>encourage learners to be independent, to have a say in their own learning and to take increasing responsibility for it</a:t>
            </a:r>
          </a:p>
          <a:p>
            <a:pPr algn="l" fontAlgn="base">
              <a:buFont typeface="Arial" panose="020B0604020202020204" pitchFamily="34" charset="0"/>
              <a:buChar char="•"/>
            </a:pPr>
            <a:r>
              <a:rPr lang="en-GB" b="0" i="1" dirty="0">
                <a:solidFill>
                  <a:srgbClr val="1B1B1B"/>
                </a:solidFill>
                <a:effectLst/>
                <a:latin typeface="inherit"/>
              </a:rPr>
              <a:t>include all learners</a:t>
            </a:r>
          </a:p>
          <a:p>
            <a:pPr algn="l" fontAlgn="base">
              <a:buFont typeface="Arial" panose="020B0604020202020204" pitchFamily="34" charset="0"/>
              <a:buChar char="•"/>
            </a:pPr>
            <a:r>
              <a:rPr lang="en-GB" b="0" i="1" dirty="0">
                <a:solidFill>
                  <a:srgbClr val="1B1B1B"/>
                </a:solidFill>
                <a:effectLst/>
                <a:latin typeface="inherit"/>
              </a:rPr>
              <a:t>allow learners of all ages to experience authentic learning opportunities both indoors and outdoors</a:t>
            </a:r>
          </a:p>
          <a:p>
            <a:pPr algn="l" fontAlgn="base">
              <a:buFont typeface="Arial" panose="020B0604020202020204" pitchFamily="34" charset="0"/>
              <a:buChar char="•"/>
            </a:pPr>
            <a:r>
              <a:rPr lang="en-GB" b="0" i="1" dirty="0">
                <a:solidFill>
                  <a:srgbClr val="1B1B1B"/>
                </a:solidFill>
                <a:effectLst/>
                <a:latin typeface="inherit"/>
              </a:rPr>
              <a:t>enable learners to apply, use, consolidate and extend skills</a:t>
            </a:r>
          </a:p>
          <a:p>
            <a:pPr algn="l" fontAlgn="base">
              <a:buFont typeface="Arial" panose="020B0604020202020204" pitchFamily="34" charset="0"/>
              <a:buChar char="•"/>
            </a:pPr>
            <a:r>
              <a:rPr lang="en-GB" b="0" i="1" dirty="0">
                <a:solidFill>
                  <a:srgbClr val="1B1B1B"/>
                </a:solidFill>
                <a:effectLst/>
                <a:latin typeface="inherit"/>
              </a:rPr>
              <a:t>be secure and safe.“</a:t>
            </a:r>
          </a:p>
          <a:p>
            <a:pPr algn="l" fontAlgn="base"/>
            <a:endParaRPr lang="en-GB" b="0" i="1" dirty="0">
              <a:solidFill>
                <a:srgbClr val="1B1B1B"/>
              </a:solidFill>
              <a:effectLst/>
              <a:latin typeface="inherit"/>
            </a:endParaRPr>
          </a:p>
          <a:p>
            <a:pPr algn="l" fontAlgn="base"/>
            <a:r>
              <a:rPr lang="en-GB" b="0" i="1" dirty="0">
                <a:solidFill>
                  <a:srgbClr val="1B1B1B"/>
                </a:solidFill>
                <a:effectLst/>
                <a:latin typeface="inherit"/>
              </a:rPr>
              <a:t>Curriculum for Wales: Implementation and practical considerations</a:t>
            </a:r>
            <a:r>
              <a:rPr lang="en-GB" b="0" i="1" dirty="0">
                <a:solidFill>
                  <a:srgbClr val="1B1B1B"/>
                </a:solidFill>
                <a:effectLst/>
                <a:latin typeface="var(--font-family)"/>
              </a:rPr>
              <a:t> (Welsh Government, 2020)</a:t>
            </a:r>
          </a:p>
        </p:txBody>
      </p:sp>
      <p:sp>
        <p:nvSpPr>
          <p:cNvPr id="2" name="Blwch Testun 1">
            <a:extLst>
              <a:ext uri="{FF2B5EF4-FFF2-40B4-BE49-F238E27FC236}">
                <a16:creationId xmlns:a16="http://schemas.microsoft.com/office/drawing/2014/main" id="{4E332D41-5C08-7981-6265-5081F9627FDB}"/>
              </a:ext>
            </a:extLst>
          </p:cNvPr>
          <p:cNvSpPr txBox="1"/>
          <p:nvPr/>
        </p:nvSpPr>
        <p:spPr>
          <a:xfrm>
            <a:off x="362079" y="390245"/>
            <a:ext cx="3657600" cy="400110"/>
          </a:xfrm>
          <a:prstGeom prst="rect">
            <a:avLst/>
          </a:prstGeom>
          <a:noFill/>
        </p:spPr>
        <p:txBody>
          <a:bodyPr wrap="square" rtlCol="0">
            <a:spAutoFit/>
          </a:bodyPr>
          <a:lstStyle/>
          <a:p>
            <a:r>
              <a:rPr lang="cy-GB" sz="2000" b="1" dirty="0"/>
              <a:t>I grynhoi</a:t>
            </a:r>
          </a:p>
        </p:txBody>
      </p:sp>
      <p:sp>
        <p:nvSpPr>
          <p:cNvPr id="7" name="Blwch Testun 6">
            <a:extLst>
              <a:ext uri="{FF2B5EF4-FFF2-40B4-BE49-F238E27FC236}">
                <a16:creationId xmlns:a16="http://schemas.microsoft.com/office/drawing/2014/main" id="{5F773816-33E1-205B-94AD-F1898A206581}"/>
              </a:ext>
            </a:extLst>
          </p:cNvPr>
          <p:cNvSpPr txBox="1"/>
          <p:nvPr/>
        </p:nvSpPr>
        <p:spPr>
          <a:xfrm>
            <a:off x="4700874" y="365279"/>
            <a:ext cx="3657600" cy="400110"/>
          </a:xfrm>
          <a:prstGeom prst="rect">
            <a:avLst/>
          </a:prstGeom>
          <a:noFill/>
        </p:spPr>
        <p:txBody>
          <a:bodyPr wrap="square" rtlCol="0">
            <a:spAutoFit/>
          </a:bodyPr>
          <a:lstStyle/>
          <a:p>
            <a:r>
              <a:rPr lang="cy-GB" sz="2000" b="1" dirty="0"/>
              <a:t>To </a:t>
            </a:r>
            <a:r>
              <a:rPr lang="cy-GB" sz="2000" b="1" dirty="0" err="1"/>
              <a:t>conclude</a:t>
            </a:r>
            <a:endParaRPr lang="cy-GB" sz="2000" b="1" dirty="0"/>
          </a:p>
        </p:txBody>
      </p:sp>
    </p:spTree>
    <p:extLst>
      <p:ext uri="{BB962C8B-B14F-4D97-AF65-F5344CB8AC3E}">
        <p14:creationId xmlns:p14="http://schemas.microsoft.com/office/powerpoint/2010/main" val="4023009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3FCB0CF2-D27E-32F8-CCF6-E7479C1AA08C}"/>
              </a:ext>
            </a:extLst>
          </p:cNvPr>
          <p:cNvPicPr>
            <a:picLocks noChangeAspect="1"/>
          </p:cNvPicPr>
          <p:nvPr/>
        </p:nvPicPr>
        <p:blipFill rotWithShape="1">
          <a:blip r:embed="rId3"/>
          <a:srcRect l="20939" t="16703" r="18725" b="37290"/>
          <a:stretch/>
        </p:blipFill>
        <p:spPr>
          <a:xfrm>
            <a:off x="67506" y="215392"/>
            <a:ext cx="8990577" cy="4663454"/>
          </a:xfrm>
          <a:prstGeom prst="rect">
            <a:avLst/>
          </a:prstGeom>
        </p:spPr>
      </p:pic>
      <p:sp>
        <p:nvSpPr>
          <p:cNvPr id="5" name="Blwch Testun 4">
            <a:extLst>
              <a:ext uri="{FF2B5EF4-FFF2-40B4-BE49-F238E27FC236}">
                <a16:creationId xmlns:a16="http://schemas.microsoft.com/office/drawing/2014/main" id="{8BB83995-1EF0-87CB-7014-1F9794BFF42C}"/>
              </a:ext>
            </a:extLst>
          </p:cNvPr>
          <p:cNvSpPr txBox="1"/>
          <p:nvPr/>
        </p:nvSpPr>
        <p:spPr>
          <a:xfrm>
            <a:off x="594090" y="4921804"/>
            <a:ext cx="7985658" cy="923330"/>
          </a:xfrm>
          <a:prstGeom prst="rect">
            <a:avLst/>
          </a:prstGeom>
          <a:noFill/>
        </p:spPr>
        <p:txBody>
          <a:bodyPr wrap="square">
            <a:spAutoFit/>
          </a:bodyPr>
          <a:lstStyle/>
          <a:p>
            <a:r>
              <a:rPr lang="en-GB" dirty="0"/>
              <a:t>Fig. 2 Nature-based learning: exposures, probable mechanisms, and outcomes (from: </a:t>
            </a:r>
            <a:r>
              <a:rPr lang="en-GB" dirty="0" err="1"/>
              <a:t>Kuo</a:t>
            </a:r>
            <a:r>
              <a:rPr lang="en-GB" dirty="0"/>
              <a:t>, Barnes and Jordan, </a:t>
            </a:r>
            <a:r>
              <a:rPr lang="en-GB" dirty="0">
                <a:hlinkClick r:id="rId4"/>
              </a:rPr>
              <a:t>https://doi.org/10.1007/978-3-031-04108-2_3</a:t>
            </a:r>
            <a:endParaRPr lang="en-GB" dirty="0"/>
          </a:p>
          <a:p>
            <a:endParaRPr lang="cy-GB" dirty="0"/>
          </a:p>
        </p:txBody>
      </p:sp>
    </p:spTree>
    <p:extLst>
      <p:ext uri="{BB962C8B-B14F-4D97-AF65-F5344CB8AC3E}">
        <p14:creationId xmlns:p14="http://schemas.microsoft.com/office/powerpoint/2010/main" val="687416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34E7815A-4611-B7B2-1798-CDFF7889FF12}"/>
              </a:ext>
            </a:extLst>
          </p:cNvPr>
          <p:cNvSpPr txBox="1"/>
          <p:nvPr/>
        </p:nvSpPr>
        <p:spPr>
          <a:xfrm>
            <a:off x="807003" y="1267822"/>
            <a:ext cx="7646594" cy="2308324"/>
          </a:xfrm>
          <a:prstGeom prst="rect">
            <a:avLst/>
          </a:prstGeom>
          <a:noFill/>
        </p:spPr>
        <p:txBody>
          <a:bodyPr wrap="square">
            <a:spAutoFit/>
          </a:bodyPr>
          <a:lstStyle/>
          <a:p>
            <a:r>
              <a:rPr lang="de-DE" dirty="0"/>
              <a:t>Jucker · Jakob von Au ( 2022)</a:t>
            </a:r>
            <a:r>
              <a:rPr lang="en-GB" i="1" dirty="0"/>
              <a:t>High-Quality Outdoor Learning Evidence-based Education Outside the Classroom for Children, Teachers and Society</a:t>
            </a:r>
            <a:r>
              <a:rPr lang="en-GB" dirty="0"/>
              <a:t>. Springer, Switzerland. Available at: </a:t>
            </a:r>
            <a:r>
              <a:rPr lang="en-GB" dirty="0">
                <a:hlinkClick r:id="rId3"/>
              </a:rPr>
              <a:t>https://doi.org/10.1007/978-3-031-04108-2</a:t>
            </a:r>
            <a:endParaRPr lang="en-GB" dirty="0"/>
          </a:p>
          <a:p>
            <a:endParaRPr lang="en-GB" dirty="0"/>
          </a:p>
          <a:p>
            <a:r>
              <a:rPr lang="en-GB" dirty="0" err="1"/>
              <a:t>Llywodraeth</a:t>
            </a:r>
            <a:r>
              <a:rPr lang="en-GB" dirty="0"/>
              <a:t> Cymru </a:t>
            </a:r>
            <a:r>
              <a:rPr lang="en-GB"/>
              <a:t>(2023) </a:t>
            </a:r>
            <a:r>
              <a:rPr lang="cy-GB" i="1" dirty="0">
                <a:solidFill>
                  <a:srgbClr val="1B1B1B"/>
                </a:solidFill>
                <a:effectLst/>
                <a:latin typeface="Arial" panose="020B0604020202020204" pitchFamily="34" charset="0"/>
              </a:rPr>
              <a:t>Dysgu proffesiynol yn y Cyfnod Sylfaen: Dysgu yn yr awyr agored Ar gael yn: </a:t>
            </a:r>
            <a:r>
              <a:rPr lang="cy-GB" dirty="0">
                <a:hlinkClick r:id="rId4"/>
              </a:rPr>
              <a:t>View - Hwb (</a:t>
            </a:r>
            <a:r>
              <a:rPr lang="cy-GB" dirty="0" err="1">
                <a:hlinkClick r:id="rId4"/>
              </a:rPr>
              <a:t>gov.wales</a:t>
            </a:r>
            <a:r>
              <a:rPr lang="cy-GB" dirty="0">
                <a:hlinkClick r:id="rId4"/>
              </a:rPr>
              <a:t>)</a:t>
            </a:r>
            <a:r>
              <a:rPr lang="cy-GB" dirty="0"/>
              <a:t> (Cyrchwyd: 8 Mawrth 2023)</a:t>
            </a:r>
            <a:endParaRPr lang="en-GB" dirty="0"/>
          </a:p>
          <a:p>
            <a:endParaRPr lang="cy-GB" dirty="0"/>
          </a:p>
        </p:txBody>
      </p:sp>
      <p:sp>
        <p:nvSpPr>
          <p:cNvPr id="4" name="Blwch Testun 3">
            <a:extLst>
              <a:ext uri="{FF2B5EF4-FFF2-40B4-BE49-F238E27FC236}">
                <a16:creationId xmlns:a16="http://schemas.microsoft.com/office/drawing/2014/main" id="{A9E2552E-B6FF-B574-CC00-05E40C0CF69B}"/>
              </a:ext>
            </a:extLst>
          </p:cNvPr>
          <p:cNvSpPr txBox="1"/>
          <p:nvPr/>
        </p:nvSpPr>
        <p:spPr>
          <a:xfrm>
            <a:off x="975769" y="773251"/>
            <a:ext cx="6173734" cy="400110"/>
          </a:xfrm>
          <a:prstGeom prst="rect">
            <a:avLst/>
          </a:prstGeom>
          <a:noFill/>
        </p:spPr>
        <p:txBody>
          <a:bodyPr wrap="square" rtlCol="0">
            <a:spAutoFit/>
          </a:bodyPr>
          <a:lstStyle/>
          <a:p>
            <a:r>
              <a:rPr lang="cy-GB" sz="2000" b="1" dirty="0"/>
              <a:t>Rhestr Gyfeirnodi                               </a:t>
            </a:r>
            <a:r>
              <a:rPr lang="cy-GB" sz="2000" b="1" dirty="0" err="1"/>
              <a:t>References</a:t>
            </a:r>
            <a:endParaRPr lang="cy-GB" sz="2000" b="1" dirty="0"/>
          </a:p>
        </p:txBody>
      </p:sp>
      <p:sp>
        <p:nvSpPr>
          <p:cNvPr id="7" name="Blwch Testun 6">
            <a:extLst>
              <a:ext uri="{FF2B5EF4-FFF2-40B4-BE49-F238E27FC236}">
                <a16:creationId xmlns:a16="http://schemas.microsoft.com/office/drawing/2014/main" id="{D3EEF633-CDC7-6138-B062-00BE16F5EDA2}"/>
              </a:ext>
            </a:extLst>
          </p:cNvPr>
          <p:cNvSpPr txBox="1"/>
          <p:nvPr/>
        </p:nvSpPr>
        <p:spPr>
          <a:xfrm>
            <a:off x="834618" y="3429000"/>
            <a:ext cx="7088134" cy="2862322"/>
          </a:xfrm>
          <a:prstGeom prst="rect">
            <a:avLst/>
          </a:prstGeom>
          <a:noFill/>
        </p:spPr>
        <p:txBody>
          <a:bodyPr wrap="square">
            <a:spAutoFit/>
          </a:bodyPr>
          <a:lstStyle/>
          <a:p>
            <a:r>
              <a:rPr lang="cy-GB" dirty="0"/>
              <a:t>The </a:t>
            </a:r>
            <a:r>
              <a:rPr lang="cy-GB" dirty="0" err="1"/>
              <a:t>Education</a:t>
            </a:r>
            <a:r>
              <a:rPr lang="cy-GB" dirty="0"/>
              <a:t> </a:t>
            </a:r>
            <a:r>
              <a:rPr lang="cy-GB" dirty="0" err="1"/>
              <a:t>Hub</a:t>
            </a:r>
            <a:r>
              <a:rPr lang="cy-GB" dirty="0"/>
              <a:t> (2021) </a:t>
            </a:r>
            <a:r>
              <a:rPr lang="en-GB" dirty="0">
                <a:hlinkClick r:id="rId5"/>
              </a:rPr>
              <a:t>How can I help children make the most out of outdoor play? - THE EDUCATION HUB</a:t>
            </a:r>
            <a:endParaRPr lang="en-GB" dirty="0"/>
          </a:p>
          <a:p>
            <a:endParaRPr lang="en-GB" dirty="0"/>
          </a:p>
          <a:p>
            <a:r>
              <a:rPr lang="de-DE" dirty="0"/>
              <a:t>Waters-Davies et al (2022) </a:t>
            </a:r>
            <a:r>
              <a:rPr lang="de-DE" i="1" dirty="0" err="1"/>
              <a:t>Introduction</a:t>
            </a:r>
            <a:r>
              <a:rPr lang="de-DE" i="1" dirty="0"/>
              <a:t> </a:t>
            </a:r>
            <a:r>
              <a:rPr lang="de-DE" i="1" dirty="0" err="1"/>
              <a:t>to</a:t>
            </a:r>
            <a:r>
              <a:rPr lang="de-DE" i="1" dirty="0"/>
              <a:t> </a:t>
            </a:r>
            <a:r>
              <a:rPr lang="de-DE" i="1" dirty="0" err="1"/>
              <a:t>play</a:t>
            </a:r>
            <a:r>
              <a:rPr lang="de-DE" i="1" dirty="0"/>
              <a:t> </a:t>
            </a:r>
            <a:r>
              <a:rPr lang="de-DE" dirty="0" err="1"/>
              <a:t>SAGE:London</a:t>
            </a:r>
            <a:endParaRPr lang="de-DE" dirty="0"/>
          </a:p>
          <a:p>
            <a:endParaRPr lang="de-DE" dirty="0"/>
          </a:p>
          <a:p>
            <a:r>
              <a:rPr lang="de-DE" dirty="0"/>
              <a:t>Welsh Government (2023) </a:t>
            </a:r>
            <a:r>
              <a:rPr lang="en-GB" b="0" i="1" dirty="0">
                <a:solidFill>
                  <a:srgbClr val="1F1F1F"/>
                </a:solidFill>
                <a:effectLst/>
              </a:rPr>
              <a:t>Foundation Phase professional learning: Outdoor learning </a:t>
            </a:r>
            <a:r>
              <a:rPr lang="en-GB" b="0" dirty="0">
                <a:solidFill>
                  <a:srgbClr val="1F1F1F"/>
                </a:solidFill>
                <a:effectLst/>
              </a:rPr>
              <a:t>Available at</a:t>
            </a:r>
            <a:r>
              <a:rPr lang="en-GB" b="0" i="1" dirty="0">
                <a:solidFill>
                  <a:srgbClr val="1F1F1F"/>
                </a:solidFill>
                <a:effectLst/>
              </a:rPr>
              <a:t>:</a:t>
            </a:r>
            <a:r>
              <a:rPr lang="cy-GB" dirty="0">
                <a:hlinkClick r:id="rId6"/>
              </a:rPr>
              <a:t>View - Hwb (</a:t>
            </a:r>
            <a:r>
              <a:rPr lang="cy-GB" dirty="0" err="1">
                <a:hlinkClick r:id="rId6"/>
              </a:rPr>
              <a:t>gov.wales</a:t>
            </a:r>
            <a:r>
              <a:rPr lang="cy-GB" dirty="0">
                <a:hlinkClick r:id="rId6"/>
              </a:rPr>
              <a:t>)</a:t>
            </a:r>
            <a:r>
              <a:rPr lang="cy-GB" dirty="0"/>
              <a:t> (</a:t>
            </a:r>
            <a:r>
              <a:rPr lang="cy-GB" dirty="0" err="1"/>
              <a:t>Accessed</a:t>
            </a:r>
            <a:r>
              <a:rPr lang="cy-GB" dirty="0"/>
              <a:t>: 8 March 2023)</a:t>
            </a:r>
            <a:endParaRPr lang="en-GB" b="0" i="1" dirty="0">
              <a:solidFill>
                <a:srgbClr val="1F1F1F"/>
              </a:solidFill>
              <a:effectLst/>
            </a:endParaRPr>
          </a:p>
          <a:p>
            <a:endParaRPr lang="de-DE" dirty="0"/>
          </a:p>
          <a:p>
            <a:endParaRPr lang="cy-GB" dirty="0"/>
          </a:p>
        </p:txBody>
      </p:sp>
    </p:spTree>
    <p:extLst>
      <p:ext uri="{BB962C8B-B14F-4D97-AF65-F5344CB8AC3E}">
        <p14:creationId xmlns:p14="http://schemas.microsoft.com/office/powerpoint/2010/main" val="283378664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4" ma:contentTypeDescription="Create a new document." ma:contentTypeScope="" ma:versionID="a24609377eccf1077b4bbe3014c82635">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7e77f8ba3a9de2a01fbb0641ab8d669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D3B6BE-0169-40B2-AB0A-30A9EB7AFB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AC034A-3081-4627-90D1-1EE0CF555E4C}">
  <ds:schemaRefs>
    <ds:schemaRef ds:uri="http://www.w3.org/XML/1998/namespace"/>
    <ds:schemaRef ds:uri="http://purl.org/dc/terms/"/>
    <ds:schemaRef ds:uri="http://schemas.openxmlformats.org/package/2006/metadata/core-properties"/>
    <ds:schemaRef ds:uri="303dbf9b-b85b-46a0-94f1-894078c07ecd"/>
    <ds:schemaRef ds:uri="http://purl.org/dc/dcmitype/"/>
    <ds:schemaRef ds:uri="211f9404-bca0-4bcf-9c1d-965ccb6f8d2d"/>
    <ds:schemaRef ds:uri="http://schemas.microsoft.com/office/2006/documentManagement/types"/>
    <ds:schemaRef ds:uri="http://schemas.microsoft.com/office/infopath/2007/PartnerControls"/>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59F5F860-CDB4-46E0-8A4F-FF3A3AB32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3793</Words>
  <Application>Microsoft Office PowerPoint</Application>
  <PresentationFormat>Sioe Ar-sgrin (4:3)</PresentationFormat>
  <Paragraphs>277</Paragraphs>
  <Slides>18</Slides>
  <Notes>18</Notes>
  <HiddenSlides>0</HiddenSlides>
  <MMClips>0</MMClips>
  <ScaleCrop>false</ScaleCrop>
  <HeadingPairs>
    <vt:vector size="6" baseType="variant">
      <vt:variant>
        <vt:lpstr>Ffontiau a Ddefnyddiwyd</vt:lpstr>
      </vt:variant>
      <vt:variant>
        <vt:i4>5</vt:i4>
      </vt:variant>
      <vt:variant>
        <vt:lpstr>Thema</vt:lpstr>
      </vt:variant>
      <vt:variant>
        <vt:i4>12</vt:i4>
      </vt:variant>
      <vt:variant>
        <vt:lpstr>Teitlau Sleidiau</vt:lpstr>
      </vt:variant>
      <vt:variant>
        <vt:i4>18</vt:i4>
      </vt:variant>
    </vt:vector>
  </HeadingPairs>
  <TitlesOfParts>
    <vt:vector size="35" baseType="lpstr">
      <vt:lpstr>inherit</vt:lpstr>
      <vt:lpstr>var(--font-family)</vt:lpstr>
      <vt:lpstr>Arial</vt:lpstr>
      <vt:lpstr>Calibri</vt:lpstr>
      <vt:lpstr>Calibri Light</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Meryl Bowen</cp:lastModifiedBy>
  <cp:revision>16</cp:revision>
  <cp:lastPrinted>2023-03-16T11:08:51Z</cp:lastPrinted>
  <dcterms:created xsi:type="dcterms:W3CDTF">2021-03-10T12:10:47Z</dcterms:created>
  <dcterms:modified xsi:type="dcterms:W3CDTF">2023-03-16T11:50:58Z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