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6" r:id="rId1"/>
    <p:sldMasterId id="2147483936" r:id="rId2"/>
    <p:sldMasterId id="2147483948" r:id="rId3"/>
  </p:sldMasterIdLst>
  <p:sldIdLst>
    <p:sldId id="256" r:id="rId4"/>
    <p:sldId id="257" r:id="rId5"/>
    <p:sldId id="265" r:id="rId6"/>
    <p:sldId id="258" r:id="rId7"/>
    <p:sldId id="266" r:id="rId8"/>
    <p:sldId id="268" r:id="rId9"/>
    <p:sldId id="267" r:id="rId10"/>
    <p:sldId id="260" r:id="rId11"/>
    <p:sldId id="263" r:id="rId12"/>
    <p:sldId id="269" r:id="rId13"/>
    <p:sldId id="270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EEA2C0-714C-6A43-B9A6-864608C9281E}" v="55" dt="2021-11-10T17:05:54.1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00"/>
    <p:restoredTop sz="94694"/>
  </p:normalViewPr>
  <p:slideViewPr>
    <p:cSldViewPr snapToGrid="0" snapToObjects="1">
      <p:cViewPr varScale="1">
        <p:scale>
          <a:sx n="101" d="100"/>
          <a:sy n="101" d="100"/>
        </p:scale>
        <p:origin x="216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042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125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3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763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454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40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15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487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343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8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446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A531-E93C-3E43-838A-389E43061C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52145-3ABA-CA49-9EC0-711BCBF6C2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F7B3-4BCD-834D-B172-36D7AA4D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E105D-E5DE-5C4C-BD3E-10AB278A9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640A6-263A-C14B-852C-FDDF62134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793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69E9B-FE9B-CE47-AC5E-FFE75EFAA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38434-A1A2-AE40-BA44-B3E4681386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5398D-1FA7-5C4F-AEE6-EFD826596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D4701-9731-1249-BABA-867B4B3C4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32D86-0669-A049-A772-FF37421CB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3789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215C9-8C19-134A-836C-D9926191C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F1AAFF-7525-944E-A41E-EFC82FA95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289AF-D1A3-1443-B4ED-AF1072A8B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33E4F-6CE9-BD40-8CB3-87735FBD3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A34D4-D4C4-0348-A048-4A2E1BBF5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487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4CE9C-CF61-A14A-A1E0-D04F0CE12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7FAD2-6C0C-584F-9CEA-A95265045C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348054-77EB-FF4E-923B-EDF018D7A3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24940F-7C26-0B4A-88AC-42B5B1865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FD28DA-2481-BA40-A032-016EE6DAB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C1C1D7-E02D-CE4A-9D7B-ABFC5C376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684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1B2A6-498F-FE4F-8997-A32C01216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D10797-08ED-9D45-A95F-360DEE5EC5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B6851-B09C-C04C-90D6-CEC4E2BDE1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CFFFD9-21DD-844D-B8F4-65BD56C458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F0FDBF-B9A9-1E47-B93C-3DC1B4A13B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A6AA6C-A1C1-3647-9E05-D1C79F8A4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1510EA-A09D-7043-BA9F-43AB8270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336A-4AB0-4444-A297-37DBE3B79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861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433E-FA31-6844-879C-136485D9B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B255F-2B7C-5B45-AD95-38394C968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1E866D-688D-3647-8D83-AA240AC20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81B86B-F758-C643-8A45-6F88AC127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4389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AC48DA-35FB-984F-BC71-2DC22AE3C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796D57-99A5-9E4B-B175-991992C70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D1FDF8-3AA8-9840-B105-01149A41C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5232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0102E-8E2C-BD42-9091-DC91698C3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31F4B-F420-5E48-8BDC-558F291E57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CA8905-70C0-D743-AC8F-764F99F8D4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2A5E9-DAC3-BD4E-9845-E3C8C767F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F814BF-D931-B342-9FF6-BCBA0F094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A2B87C-062C-704B-857B-539B7C690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5767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76462-F254-4649-9798-BBE38A890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C1D9B1-E60D-3D40-A9FA-9D29C1C83D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EF49F1-1C94-6F4E-B373-692AB62019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2C973-81B3-9B42-8DE3-E67BB8EC1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79DA21-7607-7145-850C-DDBD29B43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BC2672-C455-DD41-949B-8DCAF53BB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0396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7BD9A-73A1-F44E-9D79-B3A0A6E80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6A6ACB-09A6-9E4B-A4E5-0A1DCB43BC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29C90-6A92-664D-A650-436DAEE45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2E986-2ED3-6D49-B8C1-3F8F9A742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722FA-6236-C740-8065-F8CDFD3D1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2031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9DFA1F-12CF-8A47-9F75-8E67F5A7DF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C2F35A-E9D1-EE49-947D-BEB1250A08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06E4B-D2EA-AD43-A5A1-CA54C54BE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A0AB8-CC12-3142-808C-8729E5C44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B0FFB-C02F-B141-A48D-78569C83F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6555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2689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485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8917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54706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0583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4962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1491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2532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7133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9462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4629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3194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9119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08309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0237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749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178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1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24.xml"/><Relationship Id="rId16" Type="http://schemas.openxmlformats.org/officeDocument/2006/relationships/slideLayout" Target="../slideLayouts/slideLayout38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5.jpe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93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BA97C8-3EC0-4E43-881B-A84EA5075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50D892-BEF9-9343-9D92-9DA1ABFE69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DF7C4-F98D-9D42-9EEF-A966EA780E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D9518-BCCF-B349-85F5-A4CAB55E13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035CD8-3561-4A48-876C-0FDC1269F0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18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4260C52-C29B-3146-B0C6-7A4AD83A1605}" type="datetimeFigureOut">
              <a:rPr lang="en-US" smtClean="0"/>
              <a:t>11/13/21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F61C97B-C86E-C740-8818-BB16C80CC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70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cpedia.org/highway-signs/s/stres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wooden-tile/s/stress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ancynwilson.com/computer-related-stres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impactofsocialsciences/2015/04/27/achieving-escape-velocity-applied-philosophy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mariowiki.com/Fish_Bone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12143&amp;picture=analysis-of-success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otcredit/33715651176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06FA8-B1B5-3A48-8D41-CC30CBC098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16947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Stress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C10E1-826F-7D47-B45F-76682C274A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Radu Andreescu 2026729</a:t>
            </a:r>
          </a:p>
          <a:p>
            <a:pPr algn="l">
              <a:lnSpc>
                <a:spcPct val="150000"/>
              </a:lnSpc>
            </a:pP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 BMSW4004_BIRM</a:t>
            </a:r>
          </a:p>
          <a:p>
            <a:pPr algn="l">
              <a:lnSpc>
                <a:spcPct val="150000"/>
              </a:lnSpc>
            </a:pP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Uba</a:t>
            </a:r>
            <a:endParaRPr lang="en-US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2E013FE-8C58-B24F-AEA4-EBC0F5EE0A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9608" y="1034142"/>
            <a:ext cx="4365187" cy="2906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370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A98D-B389-164C-A7C5-C03EF0E5A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371" y="1209958"/>
            <a:ext cx="4007057" cy="157678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in the UK a big problem of 21 century</a:t>
            </a:r>
          </a:p>
        </p:txBody>
      </p:sp>
      <p:pic>
        <p:nvPicPr>
          <p:cNvPr id="5" name="Content Placeholder 4" descr="Calendar&#10;&#10;Description automatically generated">
            <a:extLst>
              <a:ext uri="{FF2B5EF4-FFF2-40B4-BE49-F238E27FC236}">
                <a16:creationId xmlns:a16="http://schemas.microsoft.com/office/drawing/2014/main" id="{834F4926-7798-4842-8067-5199E025C2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185" y="3167743"/>
            <a:ext cx="5353958" cy="300445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C30EAD-DFFB-364A-ADF9-C4887472AAD8}"/>
              </a:ext>
            </a:extLst>
          </p:cNvPr>
          <p:cNvSpPr txBox="1"/>
          <p:nvPr/>
        </p:nvSpPr>
        <p:spPr>
          <a:xfrm>
            <a:off x="6879771" y="1295400"/>
            <a:ext cx="47772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Typical part of day by day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Workplace stress it is hard to describe, not a medical diagnostic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D6B6B41-1596-E840-815C-A0D7C639CCF8}"/>
              </a:ext>
            </a:extLst>
          </p:cNvPr>
          <p:cNvSpPr txBox="1"/>
          <p:nvPr/>
        </p:nvSpPr>
        <p:spPr>
          <a:xfrm>
            <a:off x="7173686" y="2786743"/>
            <a:ext cx="42998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 approach the subject using specific tools for problem solving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– impact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              - causes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 try to find solutions and to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them using PMI tools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066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69AD-9556-3C48-8D4A-99284D813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Comprehensive view of complex nature of stress of the workers in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805B1-0D46-D84C-87A7-2DCC5BED1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486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Nature of the problem: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Complex problem with multiple factors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UK wide with multiple causes</a:t>
            </a:r>
          </a:p>
          <a:p>
            <a:pPr marL="457200" lvl="1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of this problem over the workers in UK: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Health condition it is affected by stress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Productivity at workplace is decreasing due stress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Family stress occurs 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Financial stress as consequence of work related stress</a:t>
            </a:r>
          </a:p>
          <a:p>
            <a:pPr marL="457200" lvl="1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 of stress on organizations in UK: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productivity and smaller profits</a:t>
            </a:r>
          </a:p>
          <a:p>
            <a:pPr lvl="1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Big job migration </a:t>
            </a:r>
          </a:p>
        </p:txBody>
      </p:sp>
      <p:pic>
        <p:nvPicPr>
          <p:cNvPr id="5" name="Picture 4" descr="A person sitting at a desk with the head in the hands&#10;&#10;Description automatically generated with low confidence">
            <a:extLst>
              <a:ext uri="{FF2B5EF4-FFF2-40B4-BE49-F238E27FC236}">
                <a16:creationId xmlns:a16="http://schemas.microsoft.com/office/drawing/2014/main" id="{60751984-A54C-5D4D-B5A5-30B65577C6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865926" y="1690686"/>
            <a:ext cx="2955738" cy="194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676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9CE54-52C6-2244-81F2-33C75AF83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A5B689D1-D49C-419B-92EB-47198FE28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en-US" sz="1600" dirty="0"/>
              <a:t>It is the cause for a series of health conditions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14,7 billions of expenses in medical sector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5,5 millions inpatient admissions due stress related issues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68,9 millions appointments for GP due stress related problems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943,000 hospital admissions chest pain caused by stress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It causes family stress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It causes relationship stress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It leads to financial stress</a:t>
            </a:r>
          </a:p>
          <a:p>
            <a:pPr>
              <a:buFont typeface="Wingdings" pitchFamily="2" charset="2"/>
              <a:buChar char="ü"/>
            </a:pPr>
            <a:endParaRPr lang="en-US" sz="1600" dirty="0"/>
          </a:p>
          <a:p>
            <a:pPr>
              <a:buFont typeface="Wingdings" pitchFamily="2" charset="2"/>
              <a:buChar char="ü"/>
            </a:pPr>
            <a:endParaRPr lang="en-US" sz="1600" dirty="0"/>
          </a:p>
          <a:p>
            <a:pPr>
              <a:buFont typeface="Wingdings" pitchFamily="2" charset="2"/>
              <a:buChar char="ü"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5" name="Content Placeholder 4" descr="A picture containing kitchenware, dishware&#10;&#10;Description automatically generated">
            <a:extLst>
              <a:ext uri="{FF2B5EF4-FFF2-40B4-BE49-F238E27FC236}">
                <a16:creationId xmlns:a16="http://schemas.microsoft.com/office/drawing/2014/main" id="{16A09256-1EC6-9B4C-8649-2B6059FC07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025" r="19049"/>
          <a:stretch/>
        </p:blipFill>
        <p:spPr>
          <a:xfrm>
            <a:off x="8543486" y="772884"/>
            <a:ext cx="3496114" cy="5159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676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E60EC-940C-424C-80BE-E12DC9984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Analysis of internal causes of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49752-34BE-E444-9D24-E2C1D7D33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  What tool?</a:t>
            </a:r>
          </a:p>
          <a:p>
            <a:r>
              <a:rPr lang="en-US" dirty="0"/>
              <a:t>We will use cause and effect analysis (Fishbone/Ishikawa diagram)</a:t>
            </a:r>
          </a:p>
          <a:p>
            <a:r>
              <a:rPr lang="en-US" dirty="0"/>
              <a:t>It is a good way to identify root problems </a:t>
            </a:r>
          </a:p>
          <a:p>
            <a:pPr marL="0" indent="0">
              <a:buNone/>
            </a:pPr>
            <a:r>
              <a:rPr lang="en-US" dirty="0"/>
              <a:t>	Why?</a:t>
            </a:r>
          </a:p>
          <a:p>
            <a:r>
              <a:rPr lang="en-US" dirty="0"/>
              <a:t>Focusing on causes not symptoms</a:t>
            </a:r>
          </a:p>
          <a:p>
            <a:r>
              <a:rPr lang="en-US" dirty="0"/>
              <a:t>Provides an internal view of why a problem is happening</a:t>
            </a:r>
          </a:p>
          <a:p>
            <a:r>
              <a:rPr lang="en-US" dirty="0"/>
              <a:t>It gives a good start to future data collection and actions</a:t>
            </a:r>
          </a:p>
          <a:p>
            <a:r>
              <a:rPr lang="en-US" dirty="0"/>
              <a:t>It gives a good preview of all areas that needs to be addressed to generate a positive effect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046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Picture 48">
            <a:extLst>
              <a:ext uri="{FF2B5EF4-FFF2-40B4-BE49-F238E27FC236}">
                <a16:creationId xmlns:a16="http://schemas.microsoft.com/office/drawing/2014/main" id="{FC72551C-F7D0-824F-89C6-F8F1F76FA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838200"/>
            <a:ext cx="9398000" cy="5181600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0E3E5966-81A8-EC43-8DBF-D39461E1E3F5}"/>
              </a:ext>
            </a:extLst>
          </p:cNvPr>
          <p:cNvSpPr txBox="1"/>
          <p:nvPr/>
        </p:nvSpPr>
        <p:spPr>
          <a:xfrm>
            <a:off x="4686300" y="468868"/>
            <a:ext cx="2111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Fishbone Analysis</a:t>
            </a:r>
          </a:p>
        </p:txBody>
      </p:sp>
      <p:pic>
        <p:nvPicPr>
          <p:cNvPr id="52" name="Picture 51" descr="Icon&#10;&#10;Description automatically generated">
            <a:extLst>
              <a:ext uri="{FF2B5EF4-FFF2-40B4-BE49-F238E27FC236}">
                <a16:creationId xmlns:a16="http://schemas.microsoft.com/office/drawing/2014/main" id="{99E02591-ED12-084C-B325-093EA9583D02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37222" y="622300"/>
            <a:ext cx="3354777" cy="2152649"/>
          </a:xfrm>
          <a:prstGeom prst="rect">
            <a:avLst/>
          </a:prstGeom>
          <a:effectLst>
            <a:reflection stA="0" endPos="65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3824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91398A-2F23-7E4E-9AAE-54F7FF36F282}"/>
              </a:ext>
            </a:extLst>
          </p:cNvPr>
          <p:cNvSpPr txBox="1"/>
          <p:nvPr/>
        </p:nvSpPr>
        <p:spPr>
          <a:xfrm>
            <a:off x="4508500" y="609600"/>
            <a:ext cx="3362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B4616B-AE8E-3D4A-9EEA-13AF9044ACD1}"/>
              </a:ext>
            </a:extLst>
          </p:cNvPr>
          <p:cNvSpPr txBox="1"/>
          <p:nvPr/>
        </p:nvSpPr>
        <p:spPr>
          <a:xfrm>
            <a:off x="968855" y="1917700"/>
            <a:ext cx="993740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PESTEL?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framework, a structure of analysis firstly used to scan the business environment by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Francis J. Aguilar (1967) as ETPS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acronym that stands for Political, Economic, Socio-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Cultural,Technological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Environmental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Legal, vantage points needed to approach external environment of the problem.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Why PESTEL?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way to understand external factors of a problem that we can relate to risks or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an useful tool to understand factors in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a good tool for a better understanding of the “Big Picture”</a:t>
            </a:r>
          </a:p>
        </p:txBody>
      </p:sp>
    </p:spTree>
    <p:extLst>
      <p:ext uri="{BB962C8B-B14F-4D97-AF65-F5344CB8AC3E}">
        <p14:creationId xmlns:p14="http://schemas.microsoft.com/office/powerpoint/2010/main" val="1114036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C72A-7BC7-7D45-8B5E-ABAC8F204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for stress in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33B3C-BA2B-2C4C-A03E-17870FDFF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Political factors: Brexit, no government policy to reduce stress, not enough labor rights laws.</a:t>
            </a:r>
          </a:p>
          <a:p>
            <a:r>
              <a:rPr lang="en-US" dirty="0"/>
              <a:t>Economical factors: Brexit, inflation, modern slavery.</a:t>
            </a:r>
          </a:p>
          <a:p>
            <a:r>
              <a:rPr lang="en-US" dirty="0"/>
              <a:t>Social factors: racism, Covid 19 lockdown,</a:t>
            </a:r>
          </a:p>
          <a:p>
            <a:r>
              <a:rPr lang="en-US" dirty="0"/>
              <a:t>Technological factors: automatization, high dynamic in technological evolution, tech challenges in work from home policy due lockdown.</a:t>
            </a:r>
          </a:p>
          <a:p>
            <a:r>
              <a:rPr lang="en-US" dirty="0"/>
              <a:t>Environmental factors: weather in UK, high traffic in rush hours in crowded metropolitan areas.</a:t>
            </a:r>
          </a:p>
          <a:p>
            <a:r>
              <a:rPr lang="en-US" dirty="0"/>
              <a:t>Legal factors: Brexit, weak union protection for workers, legal restriction due Covid 19 pandemic, self-employment unproperly regulated.</a:t>
            </a:r>
          </a:p>
          <a:p>
            <a:pPr marL="0" indent="0">
              <a:buNone/>
            </a:pPr>
            <a:r>
              <a:rPr lang="en-US" dirty="0"/>
              <a:t>			</a:t>
            </a:r>
          </a:p>
        </p:txBody>
      </p:sp>
      <p:pic>
        <p:nvPicPr>
          <p:cNvPr id="5" name="Picture 4" descr="A hand holding a magnifying glass&#10;&#10;Description automatically generated with medium confidence">
            <a:extLst>
              <a:ext uri="{FF2B5EF4-FFF2-40B4-BE49-F238E27FC236}">
                <a16:creationId xmlns:a16="http://schemas.microsoft.com/office/drawing/2014/main" id="{51268882-331A-5A4C-9882-B5EDC30E91E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1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17000" y="89353"/>
            <a:ext cx="2781299" cy="173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207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AF1C6-36B7-0046-873C-3F663EA40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6600" y="365125"/>
            <a:ext cx="3263900" cy="612775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4FE1E2-B16F-3C49-AF67-5CCFE91683B8}"/>
              </a:ext>
            </a:extLst>
          </p:cNvPr>
          <p:cNvSpPr txBox="1"/>
          <p:nvPr/>
        </p:nvSpPr>
        <p:spPr>
          <a:xfrm>
            <a:off x="863600" y="1409700"/>
            <a:ext cx="991810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After we identify the causes of the problem both internal and external, we can think of solutions.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8 hours shifts/40 hours in a week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quality of products/services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Increasing of wages/ hourly pay for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Lobby for a better legislation about self-employment.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of technology to decrease the workload and pressure at work.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EA954A-92FA-E041-9898-1BE40ADCB38E}"/>
              </a:ext>
            </a:extLst>
          </p:cNvPr>
          <p:cNvSpPr txBox="1"/>
          <p:nvPr/>
        </p:nvSpPr>
        <p:spPr>
          <a:xfrm>
            <a:off x="863600" y="3657600"/>
            <a:ext cx="94996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Methods: PMI tool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 acronym, Pluses, Minuses, Interesting that provides a system to analyze the solutions having a view over pros and cons and evaluating them all together noting each entry with a grade from 1 to 5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will focus in next slides on first 3 solutions using PMI.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 descr="A close up of a keyboard&#10;&#10;Description automatically generated with medium confidence">
            <a:extLst>
              <a:ext uri="{FF2B5EF4-FFF2-40B4-BE49-F238E27FC236}">
                <a16:creationId xmlns:a16="http://schemas.microsoft.com/office/drawing/2014/main" id="{853BE523-5D9B-0A49-AB46-CD7EF390C2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58202" y="2014150"/>
            <a:ext cx="3209995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099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3459F-36C8-124A-94DD-B08CCF45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794500" cy="1325563"/>
          </a:xfrm>
        </p:spPr>
        <p:txBody>
          <a:bodyPr/>
          <a:lstStyle/>
          <a:p>
            <a:r>
              <a:rPr lang="en-US" dirty="0"/>
              <a:t>8 Hours shifts-40 hours/week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C7BC8ED-45A3-9C4D-99FA-934DDE839F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746142"/>
              </p:ext>
            </p:extLst>
          </p:nvPr>
        </p:nvGraphicFramePr>
        <p:xfrm>
          <a:off x="676274" y="1690688"/>
          <a:ext cx="7947026" cy="33258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55989">
                  <a:extLst>
                    <a:ext uri="{9D8B030D-6E8A-4147-A177-3AD203B41FA5}">
                      <a16:colId xmlns:a16="http://schemas.microsoft.com/office/drawing/2014/main" val="4058521658"/>
                    </a:ext>
                  </a:extLst>
                </a:gridCol>
                <a:gridCol w="523070">
                  <a:extLst>
                    <a:ext uri="{9D8B030D-6E8A-4147-A177-3AD203B41FA5}">
                      <a16:colId xmlns:a16="http://schemas.microsoft.com/office/drawing/2014/main" val="3287439053"/>
                    </a:ext>
                  </a:extLst>
                </a:gridCol>
                <a:gridCol w="2053907">
                  <a:extLst>
                    <a:ext uri="{9D8B030D-6E8A-4147-A177-3AD203B41FA5}">
                      <a16:colId xmlns:a16="http://schemas.microsoft.com/office/drawing/2014/main" val="3123306392"/>
                    </a:ext>
                  </a:extLst>
                </a:gridCol>
                <a:gridCol w="628088">
                  <a:extLst>
                    <a:ext uri="{9D8B030D-6E8A-4147-A177-3AD203B41FA5}">
                      <a16:colId xmlns:a16="http://schemas.microsoft.com/office/drawing/2014/main" val="666885064"/>
                    </a:ext>
                  </a:extLst>
                </a:gridCol>
                <a:gridCol w="2234659">
                  <a:extLst>
                    <a:ext uri="{9D8B030D-6E8A-4147-A177-3AD203B41FA5}">
                      <a16:colId xmlns:a16="http://schemas.microsoft.com/office/drawing/2014/main" val="1052682451"/>
                    </a:ext>
                  </a:extLst>
                </a:gridCol>
                <a:gridCol w="651313">
                  <a:extLst>
                    <a:ext uri="{9D8B030D-6E8A-4147-A177-3AD203B41FA5}">
                      <a16:colId xmlns:a16="http://schemas.microsoft.com/office/drawing/2014/main" val="2319977305"/>
                    </a:ext>
                  </a:extLst>
                </a:gridCol>
              </a:tblGrid>
              <a:tr h="391272"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good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bad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interesting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648299"/>
                  </a:ext>
                </a:extLst>
              </a:tr>
              <a:tr h="1173816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Less pressure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Lower income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Less stressed employees can be more loyal to companies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4317257"/>
                  </a:ext>
                </a:extLst>
              </a:tr>
              <a:tr h="586908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Better efficiency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Smaller productivity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Lower job migration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7985982"/>
                  </a:ext>
                </a:extLst>
              </a:tr>
              <a:tr h="586908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More time for family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More employees needed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048456"/>
                  </a:ext>
                </a:extLst>
              </a:tr>
              <a:tr h="586908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More time to rest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284091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21CECD-AB88-AE46-B1CE-FF8E6014D6B0}"/>
              </a:ext>
            </a:extLst>
          </p:cNvPr>
          <p:cNvSpPr txBox="1"/>
          <p:nvPr/>
        </p:nvSpPr>
        <p:spPr>
          <a:xfrm>
            <a:off x="1981200" y="5499100"/>
            <a:ext cx="1544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points:9</a:t>
            </a:r>
          </a:p>
        </p:txBody>
      </p:sp>
    </p:spTree>
    <p:extLst>
      <p:ext uri="{BB962C8B-B14F-4D97-AF65-F5344CB8AC3E}">
        <p14:creationId xmlns:p14="http://schemas.microsoft.com/office/powerpoint/2010/main" val="3742615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B12DD-B12E-BF44-96AF-BD9A10201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Increasing quality of products/services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9603EF6-A919-9F43-8C51-6286CF9632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541185"/>
              </p:ext>
            </p:extLst>
          </p:nvPr>
        </p:nvGraphicFramePr>
        <p:xfrm>
          <a:off x="1003299" y="2093755"/>
          <a:ext cx="5956301" cy="29735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00553">
                  <a:extLst>
                    <a:ext uri="{9D8B030D-6E8A-4147-A177-3AD203B41FA5}">
                      <a16:colId xmlns:a16="http://schemas.microsoft.com/office/drawing/2014/main" val="974598209"/>
                    </a:ext>
                  </a:extLst>
                </a:gridCol>
                <a:gridCol w="399813">
                  <a:extLst>
                    <a:ext uri="{9D8B030D-6E8A-4147-A177-3AD203B41FA5}">
                      <a16:colId xmlns:a16="http://schemas.microsoft.com/office/drawing/2014/main" val="3310667432"/>
                    </a:ext>
                  </a:extLst>
                </a:gridCol>
                <a:gridCol w="1569926">
                  <a:extLst>
                    <a:ext uri="{9D8B030D-6E8A-4147-A177-3AD203B41FA5}">
                      <a16:colId xmlns:a16="http://schemas.microsoft.com/office/drawing/2014/main" val="3534318278"/>
                    </a:ext>
                  </a:extLst>
                </a:gridCol>
                <a:gridCol w="480085">
                  <a:extLst>
                    <a:ext uri="{9D8B030D-6E8A-4147-A177-3AD203B41FA5}">
                      <a16:colId xmlns:a16="http://schemas.microsoft.com/office/drawing/2014/main" val="1781046701"/>
                    </a:ext>
                  </a:extLst>
                </a:gridCol>
                <a:gridCol w="1708087">
                  <a:extLst>
                    <a:ext uri="{9D8B030D-6E8A-4147-A177-3AD203B41FA5}">
                      <a16:colId xmlns:a16="http://schemas.microsoft.com/office/drawing/2014/main" val="1232635087"/>
                    </a:ext>
                  </a:extLst>
                </a:gridCol>
                <a:gridCol w="497837">
                  <a:extLst>
                    <a:ext uri="{9D8B030D-6E8A-4147-A177-3AD203B41FA5}">
                      <a16:colId xmlns:a16="http://schemas.microsoft.com/office/drawing/2014/main" val="772431486"/>
                    </a:ext>
                  </a:extLst>
                </a:gridCol>
              </a:tblGrid>
              <a:tr h="321464"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good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bad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interesting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243282"/>
                  </a:ext>
                </a:extLst>
              </a:tr>
              <a:tr h="964394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Happy customers/lower pressure on customer support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Bigger expenses</a:t>
                      </a:r>
                    </a:p>
                    <a:p>
                      <a:r>
                        <a:rPr lang="en-GB" sz="1200">
                          <a:effectLst/>
                        </a:rPr>
                        <a:t>for organization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Change of quality may result in competing other players on the market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1646034"/>
                  </a:ext>
                </a:extLst>
              </a:tr>
              <a:tr h="482197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Better selling numbers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Need of change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00675411"/>
                  </a:ext>
                </a:extLst>
              </a:tr>
              <a:tr h="602746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Better prepared employees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Changes in employment structure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8379770"/>
                  </a:ext>
                </a:extLst>
              </a:tr>
              <a:tr h="602746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Better image of the organization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439311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275DB3CF-B6B8-7B4C-8AE7-7497E651FB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6382" y="2093913"/>
            <a:ext cx="15672497" cy="355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F3BC63-63B8-C54D-A781-3565C58D2192}"/>
              </a:ext>
            </a:extLst>
          </p:cNvPr>
          <p:cNvSpPr txBox="1"/>
          <p:nvPr/>
        </p:nvSpPr>
        <p:spPr>
          <a:xfrm>
            <a:off x="1981200" y="5549900"/>
            <a:ext cx="1608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points: 8</a:t>
            </a:r>
          </a:p>
        </p:txBody>
      </p:sp>
    </p:spTree>
    <p:extLst>
      <p:ext uri="{BB962C8B-B14F-4D97-AF65-F5344CB8AC3E}">
        <p14:creationId xmlns:p14="http://schemas.microsoft.com/office/powerpoint/2010/main" val="62086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A1EB-8A12-1246-9B6A-28AD8ED19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480300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Bigger wages /hourly pay rate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CEAD1A6-4507-A943-B1BC-67F61F4FBB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876698"/>
              </p:ext>
            </p:extLst>
          </p:nvPr>
        </p:nvGraphicFramePr>
        <p:xfrm>
          <a:off x="1499552" y="1838008"/>
          <a:ext cx="6539548" cy="25307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27904">
                  <a:extLst>
                    <a:ext uri="{9D8B030D-6E8A-4147-A177-3AD203B41FA5}">
                      <a16:colId xmlns:a16="http://schemas.microsoft.com/office/drawing/2014/main" val="509391613"/>
                    </a:ext>
                  </a:extLst>
                </a:gridCol>
                <a:gridCol w="438964">
                  <a:extLst>
                    <a:ext uri="{9D8B030D-6E8A-4147-A177-3AD203B41FA5}">
                      <a16:colId xmlns:a16="http://schemas.microsoft.com/office/drawing/2014/main" val="2536858087"/>
                    </a:ext>
                  </a:extLst>
                </a:gridCol>
                <a:gridCol w="1723655">
                  <a:extLst>
                    <a:ext uri="{9D8B030D-6E8A-4147-A177-3AD203B41FA5}">
                      <a16:colId xmlns:a16="http://schemas.microsoft.com/office/drawing/2014/main" val="274590867"/>
                    </a:ext>
                  </a:extLst>
                </a:gridCol>
                <a:gridCol w="527096">
                  <a:extLst>
                    <a:ext uri="{9D8B030D-6E8A-4147-A177-3AD203B41FA5}">
                      <a16:colId xmlns:a16="http://schemas.microsoft.com/office/drawing/2014/main" val="204661722"/>
                    </a:ext>
                  </a:extLst>
                </a:gridCol>
                <a:gridCol w="1875343">
                  <a:extLst>
                    <a:ext uri="{9D8B030D-6E8A-4147-A177-3AD203B41FA5}">
                      <a16:colId xmlns:a16="http://schemas.microsoft.com/office/drawing/2014/main" val="3456788613"/>
                    </a:ext>
                  </a:extLst>
                </a:gridCol>
                <a:gridCol w="546586">
                  <a:extLst>
                    <a:ext uri="{9D8B030D-6E8A-4147-A177-3AD203B41FA5}">
                      <a16:colId xmlns:a16="http://schemas.microsoft.com/office/drawing/2014/main" val="1669776582"/>
                    </a:ext>
                  </a:extLst>
                </a:gridCol>
              </a:tblGrid>
              <a:tr h="326554"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good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bad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What is interesting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169665"/>
                  </a:ext>
                </a:extLst>
              </a:tr>
              <a:tr h="489831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Less financial stress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Bigger expenses</a:t>
                      </a:r>
                    </a:p>
                    <a:p>
                      <a:r>
                        <a:rPr lang="en-GB" sz="1200">
                          <a:effectLst/>
                        </a:rPr>
                        <a:t>for organization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Lower job migration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5236114"/>
                  </a:ext>
                </a:extLst>
              </a:tr>
              <a:tr h="979661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Higher motivation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Lower profits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Bigger expectations from employer may rise pressure on employees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-3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7856870"/>
                  </a:ext>
                </a:extLst>
              </a:tr>
              <a:tr h="244915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Higher efficiency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1816441"/>
                  </a:ext>
                </a:extLst>
              </a:tr>
              <a:tr h="489831"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Jobs are more attractive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2521359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57AE48A6-CBDD-D64F-BF5E-58F6E63D4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6488" y="2782888"/>
            <a:ext cx="13689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2AF265-A065-CF4F-83E3-48F32DB5215F}"/>
              </a:ext>
            </a:extLst>
          </p:cNvPr>
          <p:cNvSpPr txBox="1"/>
          <p:nvPr/>
        </p:nvSpPr>
        <p:spPr>
          <a:xfrm>
            <a:off x="1384300" y="5003800"/>
            <a:ext cx="1608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Total points: 3</a:t>
            </a:r>
          </a:p>
        </p:txBody>
      </p:sp>
    </p:spTree>
    <p:extLst>
      <p:ext uri="{BB962C8B-B14F-4D97-AF65-F5344CB8AC3E}">
        <p14:creationId xmlns:p14="http://schemas.microsoft.com/office/powerpoint/2010/main" val="9148830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EC98E-AFE4-FA46-938C-C8FFA2930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</p:txBody>
      </p:sp>
      <p:pic>
        <p:nvPicPr>
          <p:cNvPr id="21" name="Content Placeholder 20" descr="A picture containing text, floor, wooden&#10;&#10;Description automatically generated">
            <a:extLst>
              <a:ext uri="{FF2B5EF4-FFF2-40B4-BE49-F238E27FC236}">
                <a16:creationId xmlns:a16="http://schemas.microsoft.com/office/drawing/2014/main" id="{3BB20FC7-DB16-4E45-9331-E95C0199B9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5098" y="205191"/>
            <a:ext cx="3804302" cy="2501329"/>
          </a:xfr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7AAB0BC-514F-1340-8AB1-AC2F53739538}"/>
              </a:ext>
            </a:extLst>
          </p:cNvPr>
          <p:cNvSpPr txBox="1"/>
          <p:nvPr/>
        </p:nvSpPr>
        <p:spPr>
          <a:xfrm>
            <a:off x="4339450" y="586855"/>
            <a:ext cx="77287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	After analyzing with PMI the solutions that can be used inside organizations</a:t>
            </a:r>
          </a:p>
          <a:p>
            <a:r>
              <a:rPr lang="en-US" dirty="0"/>
              <a:t>It is obvious that reducing the worktime to 8 hours/day, 5 days a week will </a:t>
            </a:r>
          </a:p>
          <a:p>
            <a:r>
              <a:rPr lang="en-US" dirty="0"/>
              <a:t>Eliminate many reasons of stress like: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Lower pressure at work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Stress in family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Relationship stress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Overall health stress</a:t>
            </a:r>
          </a:p>
          <a:p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900365-BAD0-154D-BFF9-E7ACEBEFE48B}"/>
              </a:ext>
            </a:extLst>
          </p:cNvPr>
          <p:cNvSpPr txBox="1"/>
          <p:nvPr/>
        </p:nvSpPr>
        <p:spPr>
          <a:xfrm>
            <a:off x="4504548" y="3112702"/>
            <a:ext cx="773942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	Stress at work it is a big problem in UK and entire society has a big problem </a:t>
            </a:r>
          </a:p>
          <a:p>
            <a:r>
              <a:rPr lang="en-US" dirty="0"/>
              <a:t>dealing with it, from NHS’s huge load as numbers shows in introduction of this</a:t>
            </a:r>
          </a:p>
          <a:p>
            <a:r>
              <a:rPr lang="en-US" dirty="0"/>
              <a:t>presentation to quality of life in family and relationship. Organizations may </a:t>
            </a:r>
          </a:p>
          <a:p>
            <a:r>
              <a:rPr lang="en-US" dirty="0"/>
              <a:t>find solutions for punctual problems but maintaining a high competitive profile</a:t>
            </a:r>
          </a:p>
          <a:p>
            <a:r>
              <a:rPr lang="en-US" dirty="0"/>
              <a:t>In a capitalist dynamic market may not </a:t>
            </a:r>
            <a:r>
              <a:rPr lang="en-US" dirty="0" err="1"/>
              <a:t>favour</a:t>
            </a:r>
            <a:r>
              <a:rPr lang="en-US" dirty="0"/>
              <a:t> radical solutions.</a:t>
            </a:r>
          </a:p>
          <a:p>
            <a:r>
              <a:rPr lang="en-US" dirty="0"/>
              <a:t>	Government must step in with nationwide strategies and support for </a:t>
            </a:r>
          </a:p>
          <a:p>
            <a:r>
              <a:rPr lang="en-US" dirty="0"/>
              <a:t>companies to address the problems, and the parliament must provide a better </a:t>
            </a:r>
          </a:p>
          <a:p>
            <a:r>
              <a:rPr lang="en-US" dirty="0"/>
              <a:t>Legal framework for the rights of employees and the responsibilities  of the </a:t>
            </a:r>
          </a:p>
          <a:p>
            <a:r>
              <a:rPr lang="en-US" dirty="0"/>
              <a:t>unions</a:t>
            </a:r>
          </a:p>
        </p:txBody>
      </p:sp>
    </p:spTree>
    <p:extLst>
      <p:ext uri="{BB962C8B-B14F-4D97-AF65-F5344CB8AC3E}">
        <p14:creationId xmlns:p14="http://schemas.microsoft.com/office/powerpoint/2010/main" val="30641589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{F66B7FC9-6B8B-E24D-9B21-29757EFB275A}tf10001070_mac</Template>
  <TotalTime>8656</TotalTime>
  <Words>997</Words>
  <Application>Microsoft Macintosh PowerPoint</Application>
  <PresentationFormat>Widescreen</PresentationFormat>
  <Paragraphs>180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5" baseType="lpstr">
      <vt:lpstr>Arial</vt:lpstr>
      <vt:lpstr>Calibri</vt:lpstr>
      <vt:lpstr>Calibri Light</vt:lpstr>
      <vt:lpstr>Century Gothic</vt:lpstr>
      <vt:lpstr>Rockwell</vt:lpstr>
      <vt:lpstr>Rockwell Condensed</vt:lpstr>
      <vt:lpstr>Rockwell Extra Bold</vt:lpstr>
      <vt:lpstr>Wingdings</vt:lpstr>
      <vt:lpstr>Wingdings 3</vt:lpstr>
      <vt:lpstr>Wood Type</vt:lpstr>
      <vt:lpstr>Office Theme</vt:lpstr>
      <vt:lpstr>Ion Boardroom</vt:lpstr>
      <vt:lpstr>Stress in the UK</vt:lpstr>
      <vt:lpstr>Stress in the UK a big problem of 21 century</vt:lpstr>
      <vt:lpstr>Comprehensive view of complex nature of stress of the workers in UK</vt:lpstr>
      <vt:lpstr>IMPACT</vt:lpstr>
      <vt:lpstr>Analysis of internal causes of stress</vt:lpstr>
      <vt:lpstr>PowerPoint Presentation</vt:lpstr>
      <vt:lpstr>PowerPoint Presentation</vt:lpstr>
      <vt:lpstr>PESTEL Analysis for stress in UK</vt:lpstr>
      <vt:lpstr>SOLUTIONS</vt:lpstr>
      <vt:lpstr>8 Hours shifts-40 hours/week</vt:lpstr>
      <vt:lpstr>Increasing quality of products/services</vt:lpstr>
      <vt:lpstr>Bigger wages /hourly pay rate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Radu Andreescu (2026729)</dc:creator>
  <cp:lastModifiedBy>Radu Andreescu (2026729)</cp:lastModifiedBy>
  <cp:revision>3</cp:revision>
  <dcterms:created xsi:type="dcterms:W3CDTF">2021-11-09T16:23:39Z</dcterms:created>
  <dcterms:modified xsi:type="dcterms:W3CDTF">2021-11-16T12:09:30Z</dcterms:modified>
</cp:coreProperties>
</file>