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61" r:id="rId4"/>
    <p:sldId id="269" r:id="rId5"/>
    <p:sldId id="257" r:id="rId6"/>
    <p:sldId id="259" r:id="rId7"/>
    <p:sldId id="258" r:id="rId8"/>
    <p:sldId id="272" r:id="rId9"/>
    <p:sldId id="264" r:id="rId10"/>
    <p:sldId id="262" r:id="rId11"/>
    <p:sldId id="266" r:id="rId12"/>
    <p:sldId id="267" r:id="rId13"/>
    <p:sldId id="273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40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192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62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544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27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538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6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27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790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202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202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765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363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70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756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40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77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893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4929" y="1241266"/>
            <a:ext cx="4798142" cy="31537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>
                <a:solidFill>
                  <a:srgbClr val="EBEBEB"/>
                </a:solidFill>
              </a:rPr>
              <a:t>Supporting Jenny –Applying Erik Erikson Lifespan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4929" y="4591665"/>
            <a:ext cx="4798142" cy="1622322"/>
          </a:xfrm>
        </p:spPr>
        <p:txBody>
          <a:bodyPr>
            <a:normAutofit/>
          </a:bodyPr>
          <a:lstStyle/>
          <a:p>
            <a:r>
              <a:rPr lang="en-GB"/>
              <a:t>Christian dave Galvan (2430423)  </a:t>
            </a:r>
          </a:p>
          <a:p>
            <a:r>
              <a:rPr lang="en-GB"/>
              <a:t>LCHS4010</a:t>
            </a:r>
          </a:p>
          <a:p>
            <a:r>
              <a:rPr lang="en-GB"/>
              <a:t>Lecturer: Lou wells</a:t>
            </a:r>
          </a:p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Graphic 6" descr="Flower Outline">
            <a:extLst>
              <a:ext uri="{FF2B5EF4-FFF2-40B4-BE49-F238E27FC236}">
                <a16:creationId xmlns:a16="http://schemas.microsoft.com/office/drawing/2014/main" id="{C9ABE38B-476C-87D6-2B12-B156CA03D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98626-3DFA-F7AE-073C-23D29A7B4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Psychosocial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750B-868B-54AD-E8B8-4E5700C0CC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Develop by psychologist by Erik Erikson</a:t>
            </a:r>
          </a:p>
          <a:p>
            <a:r>
              <a:rPr lang="en-GB"/>
              <a:t>Each stage present a psychological conflict(crisis) that individual must resolve</a:t>
            </a:r>
          </a:p>
          <a:p>
            <a:r>
              <a:rPr lang="en-GB"/>
              <a:t>Successful resolution leads to positive personality traits and healthy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9ECF9-F789-C67A-D978-84FA238A0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Development is influenced by social relationship and cultural experiences</a:t>
            </a:r>
          </a:p>
          <a:p>
            <a:r>
              <a:rPr lang="en-GB"/>
              <a:t>The outcome influence future development and behaviour</a:t>
            </a:r>
          </a:p>
          <a:p>
            <a:r>
              <a:rPr lang="en-GB"/>
              <a:t>The theory highlights the importance of identity, relationships, and contribution to society over time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28805-E853-4F20-AE53-02CCCFA1AFDE}"/>
              </a:ext>
            </a:extLst>
          </p:cNvPr>
          <p:cNvSpPr txBox="1"/>
          <p:nvPr/>
        </p:nvSpPr>
        <p:spPr>
          <a:xfrm>
            <a:off x="7520608" y="54333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(Erikson ,1968)</a:t>
            </a:r>
          </a:p>
        </p:txBody>
      </p:sp>
    </p:spTree>
    <p:extLst>
      <p:ext uri="{BB962C8B-B14F-4D97-AF65-F5344CB8AC3E}">
        <p14:creationId xmlns:p14="http://schemas.microsoft.com/office/powerpoint/2010/main" val="2142176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D8859-69E2-FAA6-B953-8A099205C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Erikson's Lifespan </a:t>
            </a:r>
            <a:r>
              <a:rPr lang="en-US" sz="3300">
                <a:solidFill>
                  <a:srgbClr val="EBEBEB"/>
                </a:solidFill>
              </a:rPr>
              <a:t>Theory</a:t>
            </a:r>
            <a:endParaRPr lang="en-US" sz="3300" b="0" i="0" kern="120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Content Placeholder 5" descr="A diagram of steps to a child&#10;&#10;AI-generated content may be incorrect.">
            <a:extLst>
              <a:ext uri="{FF2B5EF4-FFF2-40B4-BE49-F238E27FC236}">
                <a16:creationId xmlns:a16="http://schemas.microsoft.com/office/drawing/2014/main" id="{16E0B33D-FAC4-BF30-ADA3-45A7FB6E91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94607" y="1032175"/>
            <a:ext cx="6391533" cy="479364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0DC77-45A0-868D-0CB8-EB4E272F9B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Erick Erickson said people grow through eight life stages from infancy to old age</a:t>
            </a:r>
          </a:p>
          <a:p>
            <a:r>
              <a:rPr lang="en-US">
                <a:solidFill>
                  <a:srgbClr val="FFFFFF"/>
                </a:solidFill>
              </a:rPr>
              <a:t>Face challenges through life and must be resolved for healthy well being </a:t>
            </a:r>
          </a:p>
          <a:p>
            <a:r>
              <a:rPr lang="en-US">
                <a:solidFill>
                  <a:srgbClr val="FFFFFF"/>
                </a:solidFill>
              </a:rPr>
              <a:t>Unresolved conflicts may cause difficulties in later development</a:t>
            </a:r>
          </a:p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437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5F3EA-E0C8-362E-65EB-2C1FFB36B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485" y="1366574"/>
            <a:ext cx="8761413" cy="706964"/>
          </a:xfrm>
        </p:spPr>
        <p:txBody>
          <a:bodyPr/>
          <a:lstStyle/>
          <a:p>
            <a:r>
              <a:rPr lang="en-GB"/>
              <a:t>Strength and weaknesses of the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C7D22-37DB-F652-953F-E08FB3C8F6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Strength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93DEDE-955A-62A0-ABBC-6CA9C245F7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Focus on social and emotional development ,emphasized how relationships with parents and peers shape children's development</a:t>
            </a:r>
          </a:p>
          <a:p>
            <a:r>
              <a:rPr lang="en-GB"/>
              <a:t>Explains developmental challenges clearly like trust and mistrust at early age</a:t>
            </a:r>
          </a:p>
          <a:p>
            <a:r>
              <a:rPr lang="en-GB"/>
              <a:t>Pragmatic, practical for education and parenting</a:t>
            </a:r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FD7795-0C09-2F33-1E1D-7772DF38E9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Limitations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59F7F5-48A0-EDED-EAB0-36DC339CBFA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Stages may be too rigid because according to fixed ages stages Erikson proposed. Development can vary among individuals like culture, environment</a:t>
            </a:r>
          </a:p>
          <a:p>
            <a:r>
              <a:rPr lang="en-GB"/>
              <a:t>Limited scientific evidence, because it relies more on observation and experimental research not on empirical evidence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411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6984E-4650-6C44-9A51-A08EBBCA5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Supporting a young Carer-Jenny Case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71A6E-6B0E-17E5-9CB0-B75C53F86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58443"/>
            <a:ext cx="8825659" cy="34163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Jenny is a 16 years old young carer who has been caring for her mother for the past 5 years following the death of her father.</a:t>
            </a:r>
            <a:endParaRPr lang="en-US" sz="2400">
              <a:latin typeface="Arial"/>
              <a:cs typeface="Arial"/>
            </a:endParaRPr>
          </a:p>
          <a:p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cs typeface="Arial"/>
              </a:rPr>
              <a:t>Her Responsibilities include:</a:t>
            </a:r>
          </a:p>
          <a:p>
            <a:r>
              <a:rPr lang="en-US" sz="2400">
                <a:latin typeface="Arial"/>
                <a:cs typeface="Arial"/>
              </a:rPr>
              <a:t>Cooking</a:t>
            </a:r>
          </a:p>
          <a:p>
            <a:r>
              <a:rPr lang="en-US" sz="2400">
                <a:latin typeface="Arial"/>
                <a:cs typeface="Arial"/>
              </a:rPr>
              <a:t>Cleaning </a:t>
            </a:r>
          </a:p>
          <a:p>
            <a:r>
              <a:rPr lang="en-US" sz="2400">
                <a:latin typeface="Arial"/>
                <a:cs typeface="Arial"/>
              </a:rPr>
              <a:t>Shopping</a:t>
            </a:r>
          </a:p>
          <a:p>
            <a:r>
              <a:rPr lang="en-US" sz="2400">
                <a:latin typeface="Arial"/>
                <a:cs typeface="Arial"/>
              </a:rPr>
              <a:t>Helping with administrative task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550BF4-DF77-C7E3-4EC9-CC78248DACD6}"/>
              </a:ext>
            </a:extLst>
          </p:cNvPr>
          <p:cNvSpPr txBox="1"/>
          <p:nvPr/>
        </p:nvSpPr>
        <p:spPr>
          <a:xfrm>
            <a:off x="6451502" y="3426700"/>
            <a:ext cx="502919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Her Mother Experience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Mobility Problems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Memory Difficulties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Low Mood</a:t>
            </a:r>
          </a:p>
        </p:txBody>
      </p:sp>
    </p:spTree>
    <p:extLst>
      <p:ext uri="{BB962C8B-B14F-4D97-AF65-F5344CB8AC3E}">
        <p14:creationId xmlns:p14="http://schemas.microsoft.com/office/powerpoint/2010/main" val="414505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9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0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1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96409-E40F-7E47-C00C-E03D7944C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Historical Impact on Jenny (Age 11-16)</a:t>
            </a:r>
          </a:p>
        </p:txBody>
      </p:sp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64A732BC-485C-3758-E424-B2CEF9D85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Jenny Began caring for her mother at age of 11,which may have affected her development</a:t>
            </a: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Possible negative impacts: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Increased stress and responsibility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Reduce time for schoolwork 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Limited social interaction</a:t>
            </a:r>
          </a:p>
          <a:p>
            <a:pPr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Feelings of being different from peers                       </a:t>
            </a: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</a:t>
            </a: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E98731-567D-7921-A649-5B8E2E4FEF23}"/>
              </a:ext>
            </a:extLst>
          </p:cNvPr>
          <p:cNvSpPr txBox="1"/>
          <p:nvPr/>
        </p:nvSpPr>
        <p:spPr>
          <a:xfrm>
            <a:off x="5164666" y="4646083"/>
            <a:ext cx="6606116" cy="15440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0"/>
              </a:spcBef>
            </a:pPr>
            <a:r>
              <a:rPr lang="en-US" sz="1700">
                <a:solidFill>
                  <a:srgbClr val="404040"/>
                </a:solidFill>
              </a:rPr>
              <a:t>At this stage Jenny's caring responsibilities may create role confusion, where she struggles to balance being teenager and a care giver.</a:t>
            </a:r>
            <a:endParaRPr lang="en-US" sz="1700"/>
          </a:p>
          <a:p>
            <a:pPr>
              <a:spcBef>
                <a:spcPts val="1000"/>
              </a:spcBef>
            </a:pPr>
            <a:r>
              <a:rPr lang="en-US" sz="1700">
                <a:solidFill>
                  <a:srgbClr val="404040"/>
                </a:solidFill>
              </a:rPr>
              <a:t>                                                       (Erikson,1968)</a:t>
            </a:r>
            <a:endParaRPr lang="en-US" sz="1700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81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EF494-0297-EDAE-9999-0EF13DFD3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7899" y="1357209"/>
            <a:ext cx="8761413" cy="706964"/>
          </a:xfrm>
        </p:spPr>
        <p:txBody>
          <a:bodyPr/>
          <a:lstStyle/>
          <a:p>
            <a:r>
              <a:rPr lang="en-GB"/>
              <a:t>Two Development Stages –that  particularly relevant to Jenny case: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887CF6-4DAD-AC6C-DAB5-95D6E9FEB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1105" y="3135462"/>
            <a:ext cx="4825157" cy="576262"/>
          </a:xfrm>
        </p:spPr>
        <p:txBody>
          <a:bodyPr/>
          <a:lstStyle/>
          <a:p>
            <a:r>
              <a:rPr lang="en-GB"/>
              <a:t>Industry vs Inferiority  (6-12 years)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E2FBC5-7B64-21F3-86A6-9316278A8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9451" y="3955358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Child develop competence for achieving something in school</a:t>
            </a:r>
          </a:p>
          <a:p>
            <a:r>
              <a:rPr lang="en-GB"/>
              <a:t>Confidence</a:t>
            </a:r>
          </a:p>
          <a:p>
            <a:r>
              <a:rPr lang="en-GB"/>
              <a:t>Academic and social 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29D37D-D54A-D5D7-D438-2AF0F9A5CF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3" y="2722345"/>
            <a:ext cx="5183188" cy="823912"/>
          </a:xfrm>
        </p:spPr>
        <p:txBody>
          <a:bodyPr/>
          <a:lstStyle/>
          <a:p>
            <a:r>
              <a:rPr lang="en-GB"/>
              <a:t>Identity and Role Confusion (12-18 years)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2C3D95-E108-B380-1AD7-ED9A307AAB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710943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Adolescents explore personality</a:t>
            </a:r>
          </a:p>
          <a:p>
            <a:r>
              <a:rPr lang="en-GB"/>
              <a:t>Focusing on Independence </a:t>
            </a:r>
          </a:p>
          <a:p>
            <a:r>
              <a:rPr lang="en-GB"/>
              <a:t>And exploring future Goals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                                (Erickson,1963)</a:t>
            </a:r>
          </a:p>
        </p:txBody>
      </p:sp>
    </p:spTree>
    <p:extLst>
      <p:ext uri="{BB962C8B-B14F-4D97-AF65-F5344CB8AC3E}">
        <p14:creationId xmlns:p14="http://schemas.microsoft.com/office/powerpoint/2010/main" val="1621826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10BA7-039D-65FF-C85F-C8ACA2BEB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Nature and Nurture Influences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46372-534C-B42F-B828-227399FFBC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Biological Influences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6664D-A953-41F7-BC9B-92361E177F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Jenny is currently experiencing adolescent brain development and hormonal changes, which can intensify emotion and stress</a:t>
            </a:r>
          </a:p>
          <a:p>
            <a:r>
              <a:rPr lang="en-GB" sz="1400"/>
              <a:t>Her mother's mobility and. Memory difficulties may have a biological causes, affecting jenny's caregiving role</a:t>
            </a:r>
          </a:p>
          <a:p>
            <a:endParaRPr lang="en-GB" sz="1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25AAED-CB6A-57A0-6B59-06BA7C9DB8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Environmental Influences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1F43C-40D1-C318-3B45-64B69F51CE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The death of her father significantly changed family dynamics</a:t>
            </a:r>
          </a:p>
          <a:p>
            <a:r>
              <a:rPr lang="en-GB" sz="1400"/>
              <a:t>The caregiving environment has shaped Jenny's responsibilities and daily life</a:t>
            </a:r>
          </a:p>
          <a:p>
            <a:r>
              <a:rPr lang="en-GB" sz="1400"/>
              <a:t>Access to school support, community services and social networks can influence her well being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4C82CC-93B6-0E85-C4C9-4DABA4373C1E}"/>
              </a:ext>
            </a:extLst>
          </p:cNvPr>
          <p:cNvSpPr txBox="1"/>
          <p:nvPr/>
        </p:nvSpPr>
        <p:spPr>
          <a:xfrm>
            <a:off x="1437967" y="5346290"/>
            <a:ext cx="2743200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9A9B25-6CE9-B558-A274-1D5786451BDC}"/>
              </a:ext>
            </a:extLst>
          </p:cNvPr>
          <p:cNvSpPr txBox="1"/>
          <p:nvPr/>
        </p:nvSpPr>
        <p:spPr>
          <a:xfrm>
            <a:off x="1032387" y="5306667"/>
            <a:ext cx="100163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Supportive environment such us school support or community service are important for healthy development                                                                            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3F1C72-D636-6F2A-8810-697F9298682D}"/>
              </a:ext>
            </a:extLst>
          </p:cNvPr>
          <p:cNvSpPr txBox="1"/>
          <p:nvPr/>
        </p:nvSpPr>
        <p:spPr>
          <a:xfrm>
            <a:off x="8654142" y="598714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(Bronfenbenner,1979)         </a:t>
            </a: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02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2689-3682-DE72-15AB-60F72B6D4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195444"/>
            <a:ext cx="8825659" cy="706964"/>
          </a:xfrm>
        </p:spPr>
        <p:txBody>
          <a:bodyPr/>
          <a:lstStyle/>
          <a:p>
            <a:r>
              <a:rPr lang="en-GB"/>
              <a:t>Biological influences-factors that can affect Jenny's development.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AABC9-0747-D6C0-B957-C3FB25EF6E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163" y="2853711"/>
            <a:ext cx="3141878" cy="576262"/>
          </a:xfrm>
        </p:spPr>
        <p:txBody>
          <a:bodyPr/>
          <a:lstStyle/>
          <a:p>
            <a:r>
              <a:rPr lang="en-GB"/>
              <a:t>Adolescent Brain development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5519AB-79B4-D2ED-5266-FAD4349D630F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728461" y="3429973"/>
            <a:ext cx="3141879" cy="2847293"/>
          </a:xfrm>
        </p:spPr>
        <p:txBody>
          <a:bodyPr/>
          <a:lstStyle/>
          <a:p>
            <a:pPr marL="285750" indent="-285750">
              <a:buFont typeface="Arial" charset="2"/>
              <a:buChar char="•"/>
            </a:pPr>
            <a:r>
              <a:rPr lang="en-GB">
                <a:latin typeface="Century Gothic"/>
                <a:cs typeface="Arial"/>
              </a:rPr>
              <a:t>Increase emotional sensitivity</a:t>
            </a: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entury Gothic"/>
                <a:cs typeface="Arial"/>
              </a:rPr>
              <a:t>These biological factors may increase vulnerability to stress and mental health difficulties</a:t>
            </a:r>
          </a:p>
          <a:p>
            <a:pPr marL="285750" indent="-285750">
              <a:buFont typeface="Arial" charset="2"/>
              <a:buChar char="•"/>
            </a:pPr>
            <a:r>
              <a:rPr lang="en-GB">
                <a:latin typeface="Century Gothic"/>
                <a:cs typeface="Arial"/>
              </a:rPr>
              <a:t>Sleep  patterns can lead to sleep deprivation that can affect memory consolidation, emotional regulation  and impulse control</a:t>
            </a:r>
          </a:p>
          <a:p>
            <a:pPr marL="285750" indent="-285750">
              <a:buFont typeface="Arial" charset="2"/>
              <a:buChar char="•"/>
            </a:pPr>
            <a:endParaRPr lang="en-GB">
              <a:latin typeface="Century Gothic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B7EF9B-513E-410B-AA7B-3EFABF45C3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Hormonal Changes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434E35-4E12-1C34-428D-586249496328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marL="285750" indent="-285750">
              <a:buFont typeface="Arial" charset="2"/>
              <a:buChar char="•"/>
            </a:pPr>
            <a:r>
              <a:rPr lang="en-GB"/>
              <a:t>Can increase stress and mood changes</a:t>
            </a:r>
          </a:p>
          <a:p>
            <a:pPr marL="285750" indent="-285750">
              <a:buFont typeface="Arial" charset="2"/>
              <a:buChar char="•"/>
            </a:pPr>
            <a:r>
              <a:rPr lang="en-GB"/>
              <a:t>Risk of mental health challenges </a:t>
            </a:r>
          </a:p>
          <a:p>
            <a:pPr marL="285750" indent="-285750">
              <a:buFont typeface="Arial" charset="2"/>
              <a:buChar char="•"/>
            </a:pPr>
            <a:r>
              <a:rPr lang="en-GB"/>
              <a:t>Reproductive health concerns</a:t>
            </a:r>
          </a:p>
          <a:p>
            <a:pPr marL="285750" indent="-285750">
              <a:buFont typeface="Arial" charset="2"/>
              <a:buChar char="•"/>
            </a:pPr>
            <a:r>
              <a:rPr lang="en-GB"/>
              <a:t>Increased sensitivity to stress like mood swings</a:t>
            </a:r>
          </a:p>
          <a:p>
            <a:pPr marL="285750" indent="-285750">
              <a:buFont typeface="Arial" charset="2"/>
              <a:buChar char="•"/>
            </a:pPr>
            <a:endParaRPr lang="en-GB"/>
          </a:p>
          <a:p>
            <a:pPr marL="285750" indent="-285750">
              <a:buFont typeface="Arial" charset="2"/>
              <a:buChar char="•"/>
            </a:pP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582F294-F9ED-0443-1B57-E3BA49A4A6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Physical Fatigue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9822249-BBE3-32E1-BD44-7ECDD6094908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285750" indent="-285750">
              <a:buFont typeface="Arial" charset="2"/>
              <a:buChar char="•"/>
            </a:pPr>
            <a:r>
              <a:rPr lang="en-GB"/>
              <a:t>Caring responsibilities may affect sleep and Energy</a:t>
            </a:r>
          </a:p>
          <a:p>
            <a:pPr marL="285750" indent="-285750">
              <a:buFont typeface="Arial" charset="2"/>
              <a:buChar char="•"/>
            </a:pPr>
            <a:r>
              <a:rPr lang="en-GB"/>
              <a:t>Weight gain or lose weight</a:t>
            </a:r>
          </a:p>
          <a:p>
            <a:pPr marL="285750" indent="-285750">
              <a:buFont typeface="Arial" charset="2"/>
              <a:buChar char="•"/>
            </a:pPr>
            <a:r>
              <a:rPr lang="en-GB"/>
              <a:t>Reduced concentration and cognitive performance</a:t>
            </a:r>
          </a:p>
        </p:txBody>
      </p:sp>
    </p:spTree>
    <p:extLst>
      <p:ext uri="{BB962C8B-B14F-4D97-AF65-F5344CB8AC3E}">
        <p14:creationId xmlns:p14="http://schemas.microsoft.com/office/powerpoint/2010/main" val="2773854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D2669AB-35DB-41EC-BE9C-DA80B60A3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1069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49246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694AB-3225-978A-FEF2-222E20201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Positive Development Outcomes</a:t>
            </a:r>
          </a:p>
        </p:txBody>
      </p:sp>
      <p:pic>
        <p:nvPicPr>
          <p:cNvPr id="5" name="Content Placeholder 4" descr="A person with a head scarf&#10;&#10;AI-generated content may be incorrect.">
            <a:extLst>
              <a:ext uri="{FF2B5EF4-FFF2-40B4-BE49-F238E27FC236}">
                <a16:creationId xmlns:a16="http://schemas.microsoft.com/office/drawing/2014/main" id="{CA33269D-1BEC-79D2-BC1A-F6A05E1BBC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0549" r="30150"/>
          <a:stretch>
            <a:fillRect/>
          </a:stretch>
        </p:blipFill>
        <p:spPr>
          <a:xfrm>
            <a:off x="7418226" y="645106"/>
            <a:ext cx="4125317" cy="558536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98C1B-EE91-824A-64D6-110C866171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9098" y="2418735"/>
            <a:ext cx="6072776" cy="38117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Jenny may also develop positive traits:</a:t>
            </a:r>
          </a:p>
          <a:p>
            <a:pPr marL="285750" indent="-285750"/>
            <a:r>
              <a:rPr lang="en-US">
                <a:solidFill>
                  <a:schemeClr val="tx1"/>
                </a:solidFill>
              </a:rPr>
              <a:t>Strong sense of Responsibility</a:t>
            </a:r>
          </a:p>
          <a:p>
            <a:pPr marL="285750" indent="-285750"/>
            <a:r>
              <a:rPr lang="en-US">
                <a:solidFill>
                  <a:schemeClr val="tx1"/>
                </a:solidFill>
              </a:rPr>
              <a:t>Practical life skills</a:t>
            </a:r>
          </a:p>
          <a:p>
            <a:pPr marL="285750" indent="-285750"/>
            <a:r>
              <a:rPr lang="en-US">
                <a:solidFill>
                  <a:schemeClr val="tx1"/>
                </a:solidFill>
              </a:rPr>
              <a:t>Empathy and Emotional Maturity</a:t>
            </a:r>
          </a:p>
          <a:p>
            <a:pPr marL="285750" indent="-285750"/>
            <a:r>
              <a:rPr lang="en-US">
                <a:solidFill>
                  <a:schemeClr val="tx1"/>
                </a:solidFill>
              </a:rPr>
              <a:t>Problem solving abilities</a:t>
            </a:r>
          </a:p>
          <a:p>
            <a:pPr marL="285750" indent="-285750"/>
            <a:r>
              <a:rPr lang="en-US">
                <a:solidFill>
                  <a:schemeClr val="tx1"/>
                </a:solidFill>
              </a:rPr>
              <a:t>Resilience</a:t>
            </a:r>
          </a:p>
          <a:p>
            <a:pPr marL="285750" indent="-285750"/>
            <a:endParaRPr lang="en-US">
              <a:solidFill>
                <a:schemeClr val="tx1"/>
              </a:solidFill>
            </a:endParaRPr>
          </a:p>
          <a:p>
            <a:pPr marL="285750" indent="-28575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554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807AA-C41D-4669-34FB-C9C34B39B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Support Strategies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F017B-5DEC-CD69-489B-FA0BCA909A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Professional Care Support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6C4F4-F711-26A5-EDD2-D99A6B9F38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Providing external carers to assist her mother with housework</a:t>
            </a:r>
          </a:p>
          <a:p>
            <a:r>
              <a:rPr lang="en-GB"/>
              <a:t>Cooking</a:t>
            </a:r>
          </a:p>
          <a:p>
            <a:r>
              <a:rPr lang="en-GB"/>
              <a:t>Administrative tasks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144E3E-5B37-5680-B6CC-3B91B05C8D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3403" y="3129973"/>
            <a:ext cx="4825159" cy="576262"/>
          </a:xfrm>
        </p:spPr>
        <p:txBody>
          <a:bodyPr/>
          <a:lstStyle/>
          <a:p>
            <a:r>
              <a:rPr lang="en-GB"/>
              <a:t>Young Carer support Organisations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4AC1D5-F2D9-8D14-BAFD-8969A598F6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7876" y="3706235"/>
            <a:ext cx="4825159" cy="28400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Jenny could receive support from organisations such as </a:t>
            </a:r>
            <a:r>
              <a:rPr lang="en-GB" b="1"/>
              <a:t>Carers Trust </a:t>
            </a:r>
            <a:r>
              <a:rPr lang="en-GB"/>
              <a:t>and </a:t>
            </a:r>
            <a:r>
              <a:rPr lang="en-GB" b="1"/>
              <a:t>Young Minds</a:t>
            </a:r>
          </a:p>
          <a:p>
            <a:r>
              <a:rPr lang="en-GB"/>
              <a:t>These services provide: peer </a:t>
            </a:r>
            <a:r>
              <a:rPr lang="en-GB" err="1"/>
              <a:t>support,advice</a:t>
            </a:r>
            <a:r>
              <a:rPr lang="en-GB"/>
              <a:t> and emotional support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7CB3D6-0D15-3597-1318-947448A9B17A}"/>
              </a:ext>
            </a:extLst>
          </p:cNvPr>
          <p:cNvSpPr txBox="1"/>
          <p:nvPr/>
        </p:nvSpPr>
        <p:spPr>
          <a:xfrm>
            <a:off x="1552141" y="1681594"/>
            <a:ext cx="88807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To support Jenny's development ,several interventions could be implemented</a:t>
            </a:r>
          </a:p>
        </p:txBody>
      </p:sp>
    </p:spTree>
    <p:extLst>
      <p:ext uri="{BB962C8B-B14F-4D97-AF65-F5344CB8AC3E}">
        <p14:creationId xmlns:p14="http://schemas.microsoft.com/office/powerpoint/2010/main" val="1064735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37188-C5A0-69E0-ADF7-C4BFDA339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Educational and Emotional Support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18F5D-0F5F-5634-2888-9CC1D59C59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School Support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FDDAC-1CE4-3F6A-91CC-F0FF2E9296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Flexible Deadlines </a:t>
            </a:r>
            <a:endParaRPr lang="en-US"/>
          </a:p>
          <a:p>
            <a:r>
              <a:rPr lang="en-GB"/>
              <a:t>Pastoral Care</a:t>
            </a:r>
          </a:p>
          <a:p>
            <a:r>
              <a:rPr lang="en-GB"/>
              <a:t>Academic Support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3783-8209-08AF-2492-1001D7A7A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Counselling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E5E0AF-DCA2-964D-5C6E-E41F826802F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Mental health support could help Jenny process grief after her father's death </a:t>
            </a:r>
            <a:endParaRPr lang="en-US"/>
          </a:p>
          <a:p>
            <a:r>
              <a:rPr lang="en-GB"/>
              <a:t>Manage stress from caring</a:t>
            </a:r>
          </a:p>
          <a:p>
            <a:r>
              <a:rPr lang="en-GB"/>
              <a:t>Build Confidence and Independence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08F254-AA81-7BC7-2054-50DA4BC405C0}"/>
              </a:ext>
            </a:extLst>
          </p:cNvPr>
          <p:cNvSpPr txBox="1"/>
          <p:nvPr/>
        </p:nvSpPr>
        <p:spPr>
          <a:xfrm>
            <a:off x="1151227" y="5067301"/>
            <a:ext cx="103631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This Support healthy identity development  </a:t>
            </a:r>
            <a:endParaRPr lang="en-US"/>
          </a:p>
          <a:p>
            <a:endParaRPr lang="en-GB"/>
          </a:p>
          <a:p>
            <a:r>
              <a:rPr lang="en-GB"/>
              <a:t>                                                                                 (Aldridge ,2018)                             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108597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0DB95-49FB-BAAA-1D28-DCD97AE49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C7721-6B29-3604-1FEC-8E6ECCE10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Taking on significant caring responsibilities from a young age may helped Jenny develop maturity, responsibility, empathy and resilience </a:t>
            </a:r>
          </a:p>
          <a:p>
            <a:r>
              <a:rPr lang="en-GB"/>
              <a:t>However, these responsibilities may also have created challenges such as stress, limited social opportunities, potential academic difficulties, and confusion about her personal identity</a:t>
            </a:r>
          </a:p>
          <a:p>
            <a:r>
              <a:rPr lang="en-GB"/>
              <a:t>Providing community and professional support, such as young carer services, educational support , counselling , and practical assistance for her mother, can help reduce pressure on Jenny</a:t>
            </a:r>
          </a:p>
        </p:txBody>
      </p:sp>
    </p:spTree>
    <p:extLst>
      <p:ext uri="{BB962C8B-B14F-4D97-AF65-F5344CB8AC3E}">
        <p14:creationId xmlns:p14="http://schemas.microsoft.com/office/powerpoint/2010/main" val="4048587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97D7A-F1E8-0A51-2262-574750A85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5620F8-5408-83B8-781C-F72E51FACEBB}"/>
              </a:ext>
            </a:extLst>
          </p:cNvPr>
          <p:cNvSpPr txBox="1"/>
          <p:nvPr/>
        </p:nvSpPr>
        <p:spPr>
          <a:xfrm>
            <a:off x="3750393" y="1449324"/>
            <a:ext cx="6230220" cy="43916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Aldridge, J. (2018) Where are we now? Twenty-five years of research, policy and practice on young carers. Critical Social Policy, 38(1), pp.155–165.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Berk, L. (2018) Development Through the Lifespan. 7th ed. Boston: Pearson.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Bronfenbrenner, U. (1979) The Ecology of Human Development. Cambridge, MA: Harvard University Press.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Erikson, E. (1963) Childhood and Society. 2nd ed. New York: Norton.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Erikson, E. (1968) Identity: Youth and Crisis. New York: Norton.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McLeod, S. (2023) Erikson’s Psychosocial Stages of Development. Available at: SimplyPsychology.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130286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Ion Boardroom</vt:lpstr>
      <vt:lpstr>Supporting Jenny –Applying Erik Erikson Lifespan Theory</vt:lpstr>
      <vt:lpstr>Psychosocial Development Theory</vt:lpstr>
      <vt:lpstr>Erikson's Lifespan Theory</vt:lpstr>
      <vt:lpstr>Strength and weaknesses of the Theory</vt:lpstr>
      <vt:lpstr>Supporting a young Carer-Jenny Case </vt:lpstr>
      <vt:lpstr>Historical Impact on Jenny (Age 11-16)</vt:lpstr>
      <vt:lpstr>Two Development Stages –that  particularly relevant to Jenny case:</vt:lpstr>
      <vt:lpstr>Nature and Nurture Influences</vt:lpstr>
      <vt:lpstr>Biological influences-factors that can affect Jenny's development.</vt:lpstr>
      <vt:lpstr>Positive Development Outcomes</vt:lpstr>
      <vt:lpstr>Practical Support Strategies</vt:lpstr>
      <vt:lpstr>Educational and Emotional Support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Jenny –Applying Erik Erikson Lifespan Theory</dc:title>
  <dc:creator/>
  <cp:lastModifiedBy>Christian Dave Olano Galvan (2430423)</cp:lastModifiedBy>
  <cp:revision>3</cp:revision>
  <dcterms:created xsi:type="dcterms:W3CDTF">2026-03-10T15:37:59Z</dcterms:created>
  <dcterms:modified xsi:type="dcterms:W3CDTF">2026-03-15T19:27:42Z</dcterms:modified>
</cp:coreProperties>
</file>