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6"/>
  </p:notesMasterIdLst>
  <p:handoutMasterIdLst>
    <p:handoutMasterId r:id="rId37"/>
  </p:handoutMasterIdLst>
  <p:sldIdLst>
    <p:sldId id="352" r:id="rId2"/>
    <p:sldId id="384" r:id="rId3"/>
    <p:sldId id="401" r:id="rId4"/>
    <p:sldId id="400" r:id="rId5"/>
    <p:sldId id="391" r:id="rId6"/>
    <p:sldId id="423" r:id="rId7"/>
    <p:sldId id="431" r:id="rId8"/>
    <p:sldId id="424" r:id="rId9"/>
    <p:sldId id="422" r:id="rId10"/>
    <p:sldId id="425" r:id="rId11"/>
    <p:sldId id="426" r:id="rId12"/>
    <p:sldId id="428" r:id="rId13"/>
    <p:sldId id="427" r:id="rId14"/>
    <p:sldId id="429" r:id="rId15"/>
    <p:sldId id="430" r:id="rId16"/>
    <p:sldId id="432" r:id="rId17"/>
    <p:sldId id="433" r:id="rId18"/>
    <p:sldId id="434" r:id="rId19"/>
    <p:sldId id="435" r:id="rId20"/>
    <p:sldId id="436" r:id="rId21"/>
    <p:sldId id="437" r:id="rId22"/>
    <p:sldId id="438" r:id="rId23"/>
    <p:sldId id="439" r:id="rId24"/>
    <p:sldId id="440" r:id="rId25"/>
    <p:sldId id="404" r:id="rId26"/>
    <p:sldId id="349" r:id="rId27"/>
    <p:sldId id="414" r:id="rId28"/>
    <p:sldId id="413" r:id="rId29"/>
    <p:sldId id="442" r:id="rId30"/>
    <p:sldId id="443" r:id="rId31"/>
    <p:sldId id="421" r:id="rId32"/>
    <p:sldId id="326" r:id="rId33"/>
    <p:sldId id="418" r:id="rId34"/>
    <p:sldId id="375" r:id="rId35"/>
  </p:sldIdLst>
  <p:sldSz cx="9144000" cy="6858000" type="screen4x3"/>
  <p:notesSz cx="6858000" cy="9664700"/>
  <p:defaultTextStyle>
    <a:defPPr>
      <a:defRPr lang="en-GB"/>
    </a:defPPr>
    <a:lvl1pPr algn="l" rtl="0" fontAlgn="base">
      <a:spcBef>
        <a:spcPct val="0"/>
      </a:spcBef>
      <a:spcAft>
        <a:spcPct val="0"/>
      </a:spcAft>
      <a:defRPr sz="2400" kern="1200">
        <a:solidFill>
          <a:schemeClr val="tx1"/>
        </a:solidFill>
        <a:latin typeface="Arial" charset="0"/>
        <a:ea typeface="+mn-ea"/>
        <a:cs typeface="Arial" charset="0"/>
      </a:defRPr>
    </a:lvl1pPr>
    <a:lvl2pPr marL="457200" algn="l" rtl="0" fontAlgn="base">
      <a:spcBef>
        <a:spcPct val="0"/>
      </a:spcBef>
      <a:spcAft>
        <a:spcPct val="0"/>
      </a:spcAft>
      <a:defRPr sz="2400" kern="1200">
        <a:solidFill>
          <a:schemeClr val="tx1"/>
        </a:solidFill>
        <a:latin typeface="Arial" charset="0"/>
        <a:ea typeface="+mn-ea"/>
        <a:cs typeface="Arial" charset="0"/>
      </a:defRPr>
    </a:lvl2pPr>
    <a:lvl3pPr marL="914400" algn="l" rtl="0" fontAlgn="base">
      <a:spcBef>
        <a:spcPct val="0"/>
      </a:spcBef>
      <a:spcAft>
        <a:spcPct val="0"/>
      </a:spcAft>
      <a:defRPr sz="2400" kern="1200">
        <a:solidFill>
          <a:schemeClr val="tx1"/>
        </a:solidFill>
        <a:latin typeface="Arial" charset="0"/>
        <a:ea typeface="+mn-ea"/>
        <a:cs typeface="Arial" charset="0"/>
      </a:defRPr>
    </a:lvl3pPr>
    <a:lvl4pPr marL="1371600" algn="l" rtl="0" fontAlgn="base">
      <a:spcBef>
        <a:spcPct val="0"/>
      </a:spcBef>
      <a:spcAft>
        <a:spcPct val="0"/>
      </a:spcAft>
      <a:defRPr sz="2400" kern="1200">
        <a:solidFill>
          <a:schemeClr val="tx1"/>
        </a:solidFill>
        <a:latin typeface="Arial" charset="0"/>
        <a:ea typeface="+mn-ea"/>
        <a:cs typeface="Arial" charset="0"/>
      </a:defRPr>
    </a:lvl4pPr>
    <a:lvl5pPr marL="1828800" algn="l" rtl="0" fontAlgn="base">
      <a:spcBef>
        <a:spcPct val="0"/>
      </a:spcBef>
      <a:spcAft>
        <a:spcPct val="0"/>
      </a:spcAft>
      <a:defRPr sz="2400" kern="1200">
        <a:solidFill>
          <a:schemeClr val="tx1"/>
        </a:solidFill>
        <a:latin typeface="Arial" charset="0"/>
        <a:ea typeface="+mn-ea"/>
        <a:cs typeface="Arial" charset="0"/>
      </a:defRPr>
    </a:lvl5pPr>
    <a:lvl6pPr marL="2286000" algn="l" defTabSz="914400" rtl="0" eaLnBrk="1" latinLnBrk="0" hangingPunct="1">
      <a:defRPr sz="2400" kern="1200">
        <a:solidFill>
          <a:schemeClr val="tx1"/>
        </a:solidFill>
        <a:latin typeface="Arial" charset="0"/>
        <a:ea typeface="+mn-ea"/>
        <a:cs typeface="Arial" charset="0"/>
      </a:defRPr>
    </a:lvl6pPr>
    <a:lvl7pPr marL="2743200" algn="l" defTabSz="914400" rtl="0" eaLnBrk="1" latinLnBrk="0" hangingPunct="1">
      <a:defRPr sz="2400" kern="1200">
        <a:solidFill>
          <a:schemeClr val="tx1"/>
        </a:solidFill>
        <a:latin typeface="Arial" charset="0"/>
        <a:ea typeface="+mn-ea"/>
        <a:cs typeface="Arial" charset="0"/>
      </a:defRPr>
    </a:lvl7pPr>
    <a:lvl8pPr marL="3200400" algn="l" defTabSz="914400" rtl="0" eaLnBrk="1" latinLnBrk="0" hangingPunct="1">
      <a:defRPr sz="2400" kern="1200">
        <a:solidFill>
          <a:schemeClr val="tx1"/>
        </a:solidFill>
        <a:latin typeface="Arial" charset="0"/>
        <a:ea typeface="+mn-ea"/>
        <a:cs typeface="Arial" charset="0"/>
      </a:defRPr>
    </a:lvl8pPr>
    <a:lvl9pPr marL="3657600" algn="l" defTabSz="914400" rtl="0" eaLnBrk="1" latinLnBrk="0" hangingPunct="1">
      <a:defRPr sz="2400"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4000">
          <p15:clr>
            <a:srgbClr val="A4A3A4"/>
          </p15:clr>
        </p15:guide>
        <p15:guide id="2" pos="266">
          <p15:clr>
            <a:srgbClr val="A4A3A4"/>
          </p15:clr>
        </p15:guide>
      </p15:sldGuideLst>
    </p:ext>
    <p:ext uri="{2D200454-40CA-4A62-9FC3-DE9A4176ACB9}">
      <p15:notesGuideLst xmlns:p15="http://schemas.microsoft.com/office/powerpoint/2012/main">
        <p15:guide id="1" orient="horz" pos="3043">
          <p15:clr>
            <a:srgbClr val="A4A3A4"/>
          </p15:clr>
        </p15:guide>
        <p15:guide id="2" pos="215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3A9"/>
    <a:srgbClr val="13A0C1"/>
    <a:srgbClr val="A0B6DF"/>
    <a:srgbClr val="FFDCAA"/>
    <a:srgbClr val="DDDDDD"/>
    <a:srgbClr val="002B45"/>
    <a:srgbClr val="FFA1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61" autoAdjust="0"/>
    <p:restoredTop sz="87416" autoAdjust="0"/>
  </p:normalViewPr>
  <p:slideViewPr>
    <p:cSldViewPr snapToGrid="0">
      <p:cViewPr varScale="1">
        <p:scale>
          <a:sx n="94" d="100"/>
          <a:sy n="94" d="100"/>
        </p:scale>
        <p:origin x="678" y="84"/>
      </p:cViewPr>
      <p:guideLst>
        <p:guide orient="horz" pos="4000"/>
        <p:guide pos="26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55" d="100"/>
          <a:sy n="55" d="100"/>
        </p:scale>
        <p:origin x="-1842" y="-84"/>
      </p:cViewPr>
      <p:guideLst>
        <p:guide orient="horz" pos="3043"/>
        <p:guide pos="215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layout>
        <c:manualLayout>
          <c:layoutTarget val="inner"/>
          <c:xMode val="edge"/>
          <c:yMode val="edge"/>
          <c:x val="8.4850839293369298E-2"/>
          <c:y val="9.7900381338202336E-2"/>
          <c:w val="0.71002169678646954"/>
          <c:h val="0.89781729050173109"/>
        </c:manualLayout>
      </c:layout>
      <c:doughnutChart>
        <c:varyColors val="1"/>
        <c:ser>
          <c:idx val="0"/>
          <c:order val="0"/>
          <c:tx>
            <c:strRef>
              <c:f>Sheet1!$B$1</c:f>
              <c:strCache>
                <c:ptCount val="1"/>
                <c:pt idx="0">
                  <c:v>%</c:v>
                </c:pt>
              </c:strCache>
            </c:strRef>
          </c:tx>
          <c:explosion val="2"/>
          <c:dPt>
            <c:idx val="2"/>
            <c:bubble3D val="0"/>
            <c:spPr>
              <a:solidFill>
                <a:schemeClr val="accent6">
                  <a:lumMod val="40000"/>
                  <a:lumOff val="60000"/>
                </a:schemeClr>
              </a:solidFill>
            </c:spPr>
            <c:extLst>
              <c:ext xmlns:c16="http://schemas.microsoft.com/office/drawing/2014/chart" uri="{C3380CC4-5D6E-409C-BE32-E72D297353CC}">
                <c16:uniqueId val="{00000001-1AF8-499C-A4B1-1E126989D11E}"/>
              </c:ext>
            </c:extLst>
          </c:dPt>
          <c:dLbls>
            <c:numFmt formatCode="General" sourceLinked="0"/>
            <c:spPr>
              <a:noFill/>
              <a:ln>
                <a:noFill/>
              </a:ln>
              <a:effectLst/>
            </c:spPr>
            <c:txPr>
              <a:bodyPr/>
              <a:lstStyle/>
              <a:p>
                <a:pPr>
                  <a:defRPr>
                    <a:solidFill>
                      <a:schemeClr val="bg1"/>
                    </a:solidFill>
                  </a:defRPr>
                </a:pPr>
                <a:endParaRPr lang="en-US"/>
              </a:p>
            </c:txPr>
            <c:showLegendKey val="0"/>
            <c:showVal val="1"/>
            <c:showCatName val="0"/>
            <c:showSerName val="0"/>
            <c:showPercent val="0"/>
            <c:showBubbleSize val="0"/>
            <c:showLeaderLines val="1"/>
            <c:extLst>
              <c:ext xmlns:c15="http://schemas.microsoft.com/office/drawing/2012/chart" uri="{CE6537A1-D6FC-4f65-9D91-7224C49458BB}"/>
            </c:extLst>
          </c:dLbls>
          <c:cat>
            <c:strRef>
              <c:f>Sheet1!$A$2:$A$5</c:f>
              <c:strCache>
                <c:ptCount val="4"/>
                <c:pt idx="0">
                  <c:v>Europe</c:v>
                </c:pt>
                <c:pt idx="1">
                  <c:v>UK</c:v>
                </c:pt>
                <c:pt idx="2">
                  <c:v>USA</c:v>
                </c:pt>
                <c:pt idx="3">
                  <c:v>ROW</c:v>
                </c:pt>
              </c:strCache>
            </c:strRef>
          </c:cat>
          <c:val>
            <c:numRef>
              <c:f>Sheet1!$B$2:$B$5</c:f>
              <c:numCache>
                <c:formatCode>General</c:formatCode>
                <c:ptCount val="4"/>
                <c:pt idx="0">
                  <c:v>53</c:v>
                </c:pt>
                <c:pt idx="1">
                  <c:v>24</c:v>
                </c:pt>
                <c:pt idx="2">
                  <c:v>6</c:v>
                </c:pt>
                <c:pt idx="3">
                  <c:v>17</c:v>
                </c:pt>
              </c:numCache>
            </c:numRef>
          </c:val>
          <c:extLst>
            <c:ext xmlns:c16="http://schemas.microsoft.com/office/drawing/2014/chart" uri="{C3380CC4-5D6E-409C-BE32-E72D297353CC}">
              <c16:uniqueId val="{00000002-1AF8-499C-A4B1-1E126989D11E}"/>
            </c:ext>
          </c:extLst>
        </c:ser>
        <c:dLbls>
          <c:showLegendKey val="0"/>
          <c:showVal val="0"/>
          <c:showCatName val="0"/>
          <c:showSerName val="0"/>
          <c:showPercent val="0"/>
          <c:showBubbleSize val="0"/>
          <c:showLeaderLines val="1"/>
        </c:dLbls>
        <c:firstSliceAng val="0"/>
        <c:holeSize val="50"/>
      </c:doughnutChart>
    </c:plotArea>
    <c:legend>
      <c:legendPos val="r"/>
      <c:overlay val="0"/>
    </c:legend>
    <c:plotVisOnly val="1"/>
    <c:dispBlanksAs val="gap"/>
    <c:showDLblsOverMax val="0"/>
  </c:chart>
  <c:txPr>
    <a:bodyPr/>
    <a:lstStyle/>
    <a:p>
      <a:pPr>
        <a:defRPr sz="1000"/>
      </a:pPr>
      <a:endParaRPr lang="en-US"/>
    </a:p>
  </c:txPr>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1074" name="Rectangle 2"/>
          <p:cNvSpPr>
            <a:spLocks noGrp="1" noChangeArrowheads="1"/>
          </p:cNvSpPr>
          <p:nvPr>
            <p:ph type="hdr" sz="quarter"/>
          </p:nvPr>
        </p:nvSpPr>
        <p:spPr bwMode="auto">
          <a:xfrm>
            <a:off x="0" y="0"/>
            <a:ext cx="2972547" cy="483699"/>
          </a:xfrm>
          <a:prstGeom prst="rect">
            <a:avLst/>
          </a:prstGeom>
          <a:noFill/>
          <a:ln w="9525">
            <a:noFill/>
            <a:miter lim="800000"/>
            <a:headEnd/>
            <a:tailEnd/>
          </a:ln>
          <a:effectLst/>
        </p:spPr>
        <p:txBody>
          <a:bodyPr vert="horz" wrap="square" lIns="91471" tIns="45735" rIns="91471" bIns="45735" numCol="1" anchor="t" anchorCtr="0" compatLnSpc="1">
            <a:prstTxWarp prst="textNoShape">
              <a:avLst/>
            </a:prstTxWarp>
          </a:bodyPr>
          <a:lstStyle>
            <a:lvl1pPr>
              <a:defRPr sz="1200"/>
            </a:lvl1pPr>
          </a:lstStyle>
          <a:p>
            <a:endParaRPr lang="en-US"/>
          </a:p>
        </p:txBody>
      </p:sp>
      <p:sp>
        <p:nvSpPr>
          <p:cNvPr id="131075" name="Rectangle 3"/>
          <p:cNvSpPr>
            <a:spLocks noGrp="1" noChangeArrowheads="1"/>
          </p:cNvSpPr>
          <p:nvPr>
            <p:ph type="dt" sz="quarter" idx="1"/>
          </p:nvPr>
        </p:nvSpPr>
        <p:spPr bwMode="auto">
          <a:xfrm>
            <a:off x="3885453" y="0"/>
            <a:ext cx="2972547" cy="483699"/>
          </a:xfrm>
          <a:prstGeom prst="rect">
            <a:avLst/>
          </a:prstGeom>
          <a:noFill/>
          <a:ln w="9525">
            <a:noFill/>
            <a:miter lim="800000"/>
            <a:headEnd/>
            <a:tailEnd/>
          </a:ln>
          <a:effectLst/>
        </p:spPr>
        <p:txBody>
          <a:bodyPr vert="horz" wrap="square" lIns="91471" tIns="45735" rIns="91471" bIns="45735" numCol="1" anchor="t" anchorCtr="0" compatLnSpc="1">
            <a:prstTxWarp prst="textNoShape">
              <a:avLst/>
            </a:prstTxWarp>
          </a:bodyPr>
          <a:lstStyle>
            <a:lvl1pPr algn="r">
              <a:defRPr sz="1200"/>
            </a:lvl1pPr>
          </a:lstStyle>
          <a:p>
            <a:endParaRPr lang="en-US"/>
          </a:p>
        </p:txBody>
      </p:sp>
      <p:sp>
        <p:nvSpPr>
          <p:cNvPr id="131076" name="Rectangle 4"/>
          <p:cNvSpPr>
            <a:spLocks noGrp="1" noChangeArrowheads="1"/>
          </p:cNvSpPr>
          <p:nvPr>
            <p:ph type="ftr" sz="quarter" idx="2"/>
          </p:nvPr>
        </p:nvSpPr>
        <p:spPr bwMode="auto">
          <a:xfrm>
            <a:off x="0" y="9181002"/>
            <a:ext cx="2972547" cy="483698"/>
          </a:xfrm>
          <a:prstGeom prst="rect">
            <a:avLst/>
          </a:prstGeom>
          <a:noFill/>
          <a:ln w="9525">
            <a:noFill/>
            <a:miter lim="800000"/>
            <a:headEnd/>
            <a:tailEnd/>
          </a:ln>
          <a:effectLst/>
        </p:spPr>
        <p:txBody>
          <a:bodyPr vert="horz" wrap="square" lIns="91471" tIns="45735" rIns="91471" bIns="45735" numCol="1" anchor="b" anchorCtr="0" compatLnSpc="1">
            <a:prstTxWarp prst="textNoShape">
              <a:avLst/>
            </a:prstTxWarp>
          </a:bodyPr>
          <a:lstStyle>
            <a:lvl1pPr>
              <a:defRPr sz="1200"/>
            </a:lvl1pPr>
          </a:lstStyle>
          <a:p>
            <a:endParaRPr lang="en-US"/>
          </a:p>
        </p:txBody>
      </p:sp>
      <p:sp>
        <p:nvSpPr>
          <p:cNvPr id="131077" name="Rectangle 5"/>
          <p:cNvSpPr>
            <a:spLocks noGrp="1" noChangeArrowheads="1"/>
          </p:cNvSpPr>
          <p:nvPr>
            <p:ph type="sldNum" sz="quarter" idx="3"/>
          </p:nvPr>
        </p:nvSpPr>
        <p:spPr bwMode="auto">
          <a:xfrm>
            <a:off x="3885453" y="9181002"/>
            <a:ext cx="2972547" cy="483698"/>
          </a:xfrm>
          <a:prstGeom prst="rect">
            <a:avLst/>
          </a:prstGeom>
          <a:noFill/>
          <a:ln w="9525">
            <a:noFill/>
            <a:miter lim="800000"/>
            <a:headEnd/>
            <a:tailEnd/>
          </a:ln>
          <a:effectLst/>
        </p:spPr>
        <p:txBody>
          <a:bodyPr vert="horz" wrap="square" lIns="91471" tIns="45735" rIns="91471" bIns="45735" numCol="1" anchor="b" anchorCtr="0" compatLnSpc="1">
            <a:prstTxWarp prst="textNoShape">
              <a:avLst/>
            </a:prstTxWarp>
          </a:bodyPr>
          <a:lstStyle>
            <a:lvl1pPr algn="r">
              <a:defRPr sz="1200"/>
            </a:lvl1pPr>
          </a:lstStyle>
          <a:p>
            <a:fld id="{B8B5E9AE-5A0C-45B6-BD2B-115646695A6D}" type="slidenum">
              <a:rPr lang="en-US"/>
              <a:pPr/>
              <a:t>‹#›</a:t>
            </a:fld>
            <a:endParaRPr lang="en-US"/>
          </a:p>
        </p:txBody>
      </p:sp>
    </p:spTree>
    <p:extLst>
      <p:ext uri="{BB962C8B-B14F-4D97-AF65-F5344CB8AC3E}">
        <p14:creationId xmlns:p14="http://schemas.microsoft.com/office/powerpoint/2010/main" val="36340568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72547" cy="483699"/>
          </a:xfrm>
          <a:prstGeom prst="rect">
            <a:avLst/>
          </a:prstGeom>
          <a:noFill/>
          <a:ln w="9525">
            <a:noFill/>
            <a:miter lim="800000"/>
            <a:headEnd/>
            <a:tailEnd/>
          </a:ln>
          <a:effectLst/>
        </p:spPr>
        <p:txBody>
          <a:bodyPr vert="horz" wrap="square" lIns="91471" tIns="45735" rIns="91471" bIns="45735" numCol="1" anchor="t" anchorCtr="0" compatLnSpc="1">
            <a:prstTxWarp prst="textNoShape">
              <a:avLst/>
            </a:prstTxWarp>
          </a:bodyPr>
          <a:lstStyle>
            <a:lvl1pPr>
              <a:defRPr sz="1200"/>
            </a:lvl1pPr>
          </a:lstStyle>
          <a:p>
            <a:endParaRPr lang="en-GB"/>
          </a:p>
        </p:txBody>
      </p:sp>
      <p:sp>
        <p:nvSpPr>
          <p:cNvPr id="25603" name="Rectangle 3"/>
          <p:cNvSpPr>
            <a:spLocks noGrp="1" noChangeArrowheads="1"/>
          </p:cNvSpPr>
          <p:nvPr>
            <p:ph type="dt" idx="1"/>
          </p:nvPr>
        </p:nvSpPr>
        <p:spPr bwMode="auto">
          <a:xfrm>
            <a:off x="3883852" y="0"/>
            <a:ext cx="2972547" cy="483699"/>
          </a:xfrm>
          <a:prstGeom prst="rect">
            <a:avLst/>
          </a:prstGeom>
          <a:noFill/>
          <a:ln w="9525">
            <a:noFill/>
            <a:miter lim="800000"/>
            <a:headEnd/>
            <a:tailEnd/>
          </a:ln>
          <a:effectLst/>
        </p:spPr>
        <p:txBody>
          <a:bodyPr vert="horz" wrap="square" lIns="91471" tIns="45735" rIns="91471" bIns="45735" numCol="1" anchor="t" anchorCtr="0" compatLnSpc="1">
            <a:prstTxWarp prst="textNoShape">
              <a:avLst/>
            </a:prstTxWarp>
          </a:bodyPr>
          <a:lstStyle>
            <a:lvl1pPr algn="r">
              <a:defRPr sz="1200"/>
            </a:lvl1pPr>
          </a:lstStyle>
          <a:p>
            <a:endParaRPr lang="en-GB"/>
          </a:p>
        </p:txBody>
      </p:sp>
      <p:sp>
        <p:nvSpPr>
          <p:cNvPr id="25604" name="Rectangle 4"/>
          <p:cNvSpPr>
            <a:spLocks noGrp="1" noRot="1" noChangeAspect="1" noChangeArrowheads="1" noTextEdit="1"/>
          </p:cNvSpPr>
          <p:nvPr>
            <p:ph type="sldImg" idx="2"/>
          </p:nvPr>
        </p:nvSpPr>
        <p:spPr bwMode="auto">
          <a:xfrm>
            <a:off x="1014413" y="725488"/>
            <a:ext cx="4830762" cy="3622675"/>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85480" y="4589729"/>
            <a:ext cx="5487041" cy="4350197"/>
          </a:xfrm>
          <a:prstGeom prst="rect">
            <a:avLst/>
          </a:prstGeom>
          <a:noFill/>
          <a:ln w="9525">
            <a:noFill/>
            <a:miter lim="800000"/>
            <a:headEnd/>
            <a:tailEnd/>
          </a:ln>
          <a:effectLst/>
        </p:spPr>
        <p:txBody>
          <a:bodyPr vert="horz" wrap="square" lIns="91471" tIns="45735" rIns="91471" bIns="45735"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5606" name="Rectangle 6"/>
          <p:cNvSpPr>
            <a:spLocks noGrp="1" noChangeArrowheads="1"/>
          </p:cNvSpPr>
          <p:nvPr>
            <p:ph type="ftr" sz="quarter" idx="4"/>
          </p:nvPr>
        </p:nvSpPr>
        <p:spPr bwMode="auto">
          <a:xfrm>
            <a:off x="0" y="9179456"/>
            <a:ext cx="2972547" cy="483699"/>
          </a:xfrm>
          <a:prstGeom prst="rect">
            <a:avLst/>
          </a:prstGeom>
          <a:noFill/>
          <a:ln w="9525">
            <a:noFill/>
            <a:miter lim="800000"/>
            <a:headEnd/>
            <a:tailEnd/>
          </a:ln>
          <a:effectLst/>
        </p:spPr>
        <p:txBody>
          <a:bodyPr vert="horz" wrap="square" lIns="91471" tIns="45735" rIns="91471" bIns="45735" numCol="1" anchor="b" anchorCtr="0" compatLnSpc="1">
            <a:prstTxWarp prst="textNoShape">
              <a:avLst/>
            </a:prstTxWarp>
          </a:bodyPr>
          <a:lstStyle>
            <a:lvl1pPr>
              <a:defRPr sz="1200"/>
            </a:lvl1pPr>
          </a:lstStyle>
          <a:p>
            <a:endParaRPr lang="en-GB"/>
          </a:p>
        </p:txBody>
      </p:sp>
      <p:sp>
        <p:nvSpPr>
          <p:cNvPr id="25607" name="Rectangle 7"/>
          <p:cNvSpPr>
            <a:spLocks noGrp="1" noChangeArrowheads="1"/>
          </p:cNvSpPr>
          <p:nvPr>
            <p:ph type="sldNum" sz="quarter" idx="5"/>
          </p:nvPr>
        </p:nvSpPr>
        <p:spPr bwMode="auto">
          <a:xfrm>
            <a:off x="3883852" y="9179456"/>
            <a:ext cx="2972547" cy="483699"/>
          </a:xfrm>
          <a:prstGeom prst="rect">
            <a:avLst/>
          </a:prstGeom>
          <a:noFill/>
          <a:ln w="9525">
            <a:noFill/>
            <a:miter lim="800000"/>
            <a:headEnd/>
            <a:tailEnd/>
          </a:ln>
          <a:effectLst/>
        </p:spPr>
        <p:txBody>
          <a:bodyPr vert="horz" wrap="square" lIns="91471" tIns="45735" rIns="91471" bIns="45735" numCol="1" anchor="b" anchorCtr="0" compatLnSpc="1">
            <a:prstTxWarp prst="textNoShape">
              <a:avLst/>
            </a:prstTxWarp>
          </a:bodyPr>
          <a:lstStyle>
            <a:lvl1pPr algn="r">
              <a:defRPr sz="1200"/>
            </a:lvl1pPr>
          </a:lstStyle>
          <a:p>
            <a:fld id="{E7FB82F5-A989-4DFD-9500-D5C3D514813E}" type="slidenum">
              <a:rPr lang="en-GB"/>
              <a:pPr/>
              <a:t>‹#›</a:t>
            </a:fld>
            <a:endParaRPr lang="en-GB"/>
          </a:p>
        </p:txBody>
      </p:sp>
    </p:spTree>
    <p:extLst>
      <p:ext uri="{BB962C8B-B14F-4D97-AF65-F5344CB8AC3E}">
        <p14:creationId xmlns:p14="http://schemas.microsoft.com/office/powerpoint/2010/main" val="9718391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420227-4335-4B62-AC6D-E50B77E29ABE}" type="slidenum">
              <a:rPr lang="en-GB"/>
              <a:pPr/>
              <a:t>1</a:t>
            </a:fld>
            <a:endParaRPr lang="en-GB"/>
          </a:p>
        </p:txBody>
      </p:sp>
      <p:sp>
        <p:nvSpPr>
          <p:cNvPr id="325634" name="Rectangle 1026"/>
          <p:cNvSpPr>
            <a:spLocks noGrp="1" noRot="1" noChangeAspect="1" noChangeArrowheads="1" noTextEdit="1"/>
          </p:cNvSpPr>
          <p:nvPr>
            <p:ph type="sldImg"/>
          </p:nvPr>
        </p:nvSpPr>
        <p:spPr>
          <a:ln/>
        </p:spPr>
      </p:sp>
      <p:sp>
        <p:nvSpPr>
          <p:cNvPr id="325635" name="Rectangle 1027"/>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785566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E50899-4EBA-412C-9CFD-81C2E05DF757}" type="slidenum">
              <a:rPr lang="en-GB"/>
              <a:pPr/>
              <a:t>2</a:t>
            </a:fld>
            <a:endParaRPr lang="en-GB"/>
          </a:p>
        </p:txBody>
      </p:sp>
      <p:sp>
        <p:nvSpPr>
          <p:cNvPr id="310274" name="Rectangle 2"/>
          <p:cNvSpPr>
            <a:spLocks noGrp="1" noRot="1" noChangeAspect="1" noChangeArrowheads="1" noTextEdit="1"/>
          </p:cNvSpPr>
          <p:nvPr>
            <p:ph type="sldImg"/>
          </p:nvPr>
        </p:nvSpPr>
        <p:spPr>
          <a:ln/>
        </p:spPr>
      </p:sp>
      <p:sp>
        <p:nvSpPr>
          <p:cNvPr id="3102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123345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2082CA-E118-4976-A979-44D9F72FF867}" type="slidenum">
              <a:rPr lang="en-GB"/>
              <a:pPr/>
              <a:t>3</a:t>
            </a:fld>
            <a:endParaRPr lang="en-GB"/>
          </a:p>
        </p:txBody>
      </p:sp>
      <p:sp>
        <p:nvSpPr>
          <p:cNvPr id="340994" name="Rectangle 2"/>
          <p:cNvSpPr>
            <a:spLocks noGrp="1" noRot="1" noChangeAspect="1" noChangeArrowheads="1" noTextEdit="1"/>
          </p:cNvSpPr>
          <p:nvPr>
            <p:ph type="sldImg"/>
          </p:nvPr>
        </p:nvSpPr>
        <p:spPr>
          <a:ln/>
        </p:spPr>
      </p:sp>
      <p:sp>
        <p:nvSpPr>
          <p:cNvPr id="3409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92742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4ADE9C-BE56-48CA-9C17-9DA81E6D2270}" type="slidenum">
              <a:rPr lang="en-GB"/>
              <a:pPr/>
              <a:t>4</a:t>
            </a:fld>
            <a:endParaRPr lang="en-GB"/>
          </a:p>
        </p:txBody>
      </p:sp>
      <p:sp>
        <p:nvSpPr>
          <p:cNvPr id="342018" name="Rectangle 2"/>
          <p:cNvSpPr>
            <a:spLocks noGrp="1" noRot="1" noChangeAspect="1" noChangeArrowheads="1" noTextEdit="1"/>
          </p:cNvSpPr>
          <p:nvPr>
            <p:ph type="sldImg"/>
          </p:nvPr>
        </p:nvSpPr>
        <p:spPr>
          <a:ln/>
        </p:spPr>
      </p:sp>
      <p:sp>
        <p:nvSpPr>
          <p:cNvPr id="342019" name="Rectangle 3"/>
          <p:cNvSpPr>
            <a:spLocks noGrp="1" noChangeArrowheads="1"/>
          </p:cNvSpPr>
          <p:nvPr>
            <p:ph type="body" idx="1"/>
          </p:nvPr>
        </p:nvSpPr>
        <p:spPr/>
        <p:txBody>
          <a:bodyPr/>
          <a:lstStyle/>
          <a:p>
            <a:pPr marL="92075" indent="-92075"/>
            <a:r>
              <a:rPr lang="nl-NL" dirty="0"/>
              <a:t>  These figures are the official sub sector figures for the steel for packaging industry from </a:t>
            </a:r>
            <a:r>
              <a:rPr lang="en-GB" dirty="0"/>
              <a:t>APEAL - the Association of European Producers of Steel for Packaging :</a:t>
            </a:r>
          </a:p>
          <a:p>
            <a:pPr marL="92075" indent="-92075">
              <a:buFontTx/>
              <a:buChar char="•"/>
            </a:pPr>
            <a:r>
              <a:rPr lang="en-GB" dirty="0"/>
              <a:t>A federation of four multi-national producers of steel for packaging in Europe </a:t>
            </a:r>
          </a:p>
          <a:p>
            <a:pPr marL="92075" indent="-92075">
              <a:buFontTx/>
              <a:buChar char="•"/>
            </a:pPr>
            <a:r>
              <a:rPr lang="en-GB" dirty="0"/>
              <a:t>Founded in 1986 </a:t>
            </a:r>
          </a:p>
          <a:p>
            <a:pPr marL="92075" indent="-92075">
              <a:buFontTx/>
              <a:buChar char="•"/>
            </a:pPr>
            <a:r>
              <a:rPr lang="en-GB" dirty="0"/>
              <a:t>Represents 95% of total European production of steel for packaging. </a:t>
            </a:r>
          </a:p>
          <a:p>
            <a:pPr marL="92075" indent="-92075"/>
            <a:r>
              <a:rPr lang="nl-NL" dirty="0"/>
              <a:t>For information on steel for packaging in Europe visit </a:t>
            </a:r>
            <a:r>
              <a:rPr lang="en-GB" dirty="0"/>
              <a:t>http://www.apeal.org/</a:t>
            </a:r>
          </a:p>
        </p:txBody>
      </p:sp>
    </p:spTree>
    <p:extLst>
      <p:ext uri="{BB962C8B-B14F-4D97-AF65-F5344CB8AC3E}">
        <p14:creationId xmlns:p14="http://schemas.microsoft.com/office/powerpoint/2010/main" val="2212982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F65BC2-1EC0-4EEA-85D8-81E4B44CC0D8}" type="slidenum">
              <a:rPr lang="en-GB"/>
              <a:pPr/>
              <a:t>5</a:t>
            </a:fld>
            <a:endParaRPr lang="en-GB"/>
          </a:p>
        </p:txBody>
      </p:sp>
      <p:sp>
        <p:nvSpPr>
          <p:cNvPr id="314370" name="Rectangle 2"/>
          <p:cNvSpPr>
            <a:spLocks noGrp="1" noRot="1" noChangeAspect="1" noChangeArrowheads="1" noTextEdit="1"/>
          </p:cNvSpPr>
          <p:nvPr>
            <p:ph type="sldImg"/>
          </p:nvPr>
        </p:nvSpPr>
        <p:spPr>
          <a:ln/>
        </p:spPr>
      </p:sp>
      <p:sp>
        <p:nvSpPr>
          <p:cNvPr id="314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897173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7FB82F5-A989-4DFD-9500-D5C3D514813E}" type="slidenum">
              <a:rPr lang="en-GB" smtClean="0"/>
              <a:pPr/>
              <a:t>9</a:t>
            </a:fld>
            <a:endParaRPr lang="en-GB"/>
          </a:p>
        </p:txBody>
      </p:sp>
    </p:spTree>
    <p:extLst>
      <p:ext uri="{BB962C8B-B14F-4D97-AF65-F5344CB8AC3E}">
        <p14:creationId xmlns:p14="http://schemas.microsoft.com/office/powerpoint/2010/main" val="3642336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Pickling issues:</a:t>
            </a:r>
          </a:p>
          <a:p>
            <a:pPr>
              <a:buFont typeface="Arial" pitchFamily="34" charset="0"/>
              <a:buChar char="•"/>
            </a:pPr>
            <a:r>
              <a:rPr lang="en-GB" dirty="0"/>
              <a:t> Over pickled strip -  excess dwell time or insufficient inhibition can lead to over pickling. The surface deeply etched and roughened. Tends to affect the gauge of the material either by gauge deviations already in the steel or causing excess oil carry over in the rougher surface and then lower than normal friction in the cold mill bite. </a:t>
            </a:r>
          </a:p>
          <a:p>
            <a:pPr>
              <a:buFont typeface="Arial" pitchFamily="34" charset="0"/>
              <a:buChar char="•"/>
            </a:pPr>
            <a:r>
              <a:rPr lang="en-GB" dirty="0"/>
              <a:t>Roll break scale – broken scale causing grey staining across the strip width. Caused by poor scale breaking at the scale master or very hot HRC being processed through Pickle line. Control HRC temp by dwell times.</a:t>
            </a:r>
          </a:p>
          <a:p>
            <a:pPr>
              <a:buFont typeface="Arial" pitchFamily="34" charset="0"/>
              <a:buChar char="•"/>
            </a:pPr>
            <a:r>
              <a:rPr lang="en-GB" dirty="0" err="1"/>
              <a:t>RIDs</a:t>
            </a:r>
            <a:r>
              <a:rPr lang="en-GB" dirty="0"/>
              <a:t> – scratches, gouges and potentially debris can cause </a:t>
            </a:r>
            <a:r>
              <a:rPr lang="en-GB" dirty="0" err="1"/>
              <a:t>RIDs</a:t>
            </a:r>
            <a:r>
              <a:rPr lang="en-GB" dirty="0"/>
              <a:t> or pinholes when further processed through the cold rolling mills or even in the final forming operations at the customer. These defects are often difficult to detect. </a:t>
            </a:r>
          </a:p>
        </p:txBody>
      </p:sp>
      <p:sp>
        <p:nvSpPr>
          <p:cNvPr id="4" name="Slide Number Placeholder 3"/>
          <p:cNvSpPr>
            <a:spLocks noGrp="1"/>
          </p:cNvSpPr>
          <p:nvPr>
            <p:ph type="sldNum" sz="quarter" idx="10"/>
          </p:nvPr>
        </p:nvSpPr>
        <p:spPr/>
        <p:txBody>
          <a:bodyPr/>
          <a:lstStyle/>
          <a:p>
            <a:fld id="{E7FB82F5-A989-4DFD-9500-D5C3D514813E}" type="slidenum">
              <a:rPr lang="en-GB" smtClean="0"/>
              <a:pPr/>
              <a:t>10</a:t>
            </a:fld>
            <a:endParaRPr lang="en-GB"/>
          </a:p>
        </p:txBody>
      </p:sp>
    </p:spTree>
    <p:extLst>
      <p:ext uri="{BB962C8B-B14F-4D97-AF65-F5344CB8AC3E}">
        <p14:creationId xmlns:p14="http://schemas.microsoft.com/office/powerpoint/2010/main" val="2569252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7FB82F5-A989-4DFD-9500-D5C3D514813E}" type="slidenum">
              <a:rPr lang="en-GB" smtClean="0"/>
              <a:pPr/>
              <a:t>11</a:t>
            </a:fld>
            <a:endParaRPr lang="en-GB"/>
          </a:p>
        </p:txBody>
      </p:sp>
    </p:spTree>
    <p:extLst>
      <p:ext uri="{BB962C8B-B14F-4D97-AF65-F5344CB8AC3E}">
        <p14:creationId xmlns:p14="http://schemas.microsoft.com/office/powerpoint/2010/main" val="2408686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sz="1200" b="1" kern="1200" dirty="0">
                <a:solidFill>
                  <a:schemeClr val="tx1"/>
                </a:solidFill>
                <a:latin typeface="Arial" charset="0"/>
                <a:ea typeface="+mn-ea"/>
                <a:cs typeface="Arial" charset="0"/>
              </a:rPr>
              <a:t>Corner Mark -</a:t>
            </a:r>
            <a:r>
              <a:rPr lang="en-US" sz="1200" kern="1200" dirty="0">
                <a:solidFill>
                  <a:schemeClr val="tx1"/>
                </a:solidFill>
                <a:latin typeface="Arial" charset="0"/>
                <a:ea typeface="+mn-ea"/>
                <a:cs typeface="Arial" charset="0"/>
              </a:rPr>
              <a:t> A tick shaped bruise/mark, transverse to rolling direction, may appear as a slightly curved line with a hooked end. Appears of similar severity on both surfaces  following temper rolling.</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Bruise - </a:t>
            </a:r>
            <a:r>
              <a:rPr lang="en-US" sz="1200" kern="1200" dirty="0">
                <a:solidFill>
                  <a:schemeClr val="tx1"/>
                </a:solidFill>
                <a:latin typeface="Arial" charset="0"/>
                <a:ea typeface="+mn-ea"/>
                <a:cs typeface="Arial" charset="0"/>
              </a:rPr>
              <a:t>Circular deformation of varying size, may appear oval along rolling direction. Appears of similar severity on both surfaces  following temper rolling.</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Pincher  - </a:t>
            </a:r>
            <a:r>
              <a:rPr lang="en-US" sz="1200" kern="1200" dirty="0">
                <a:solidFill>
                  <a:schemeClr val="tx1"/>
                </a:solidFill>
                <a:latin typeface="Arial" charset="0"/>
                <a:ea typeface="+mn-ea"/>
                <a:cs typeface="Arial" charset="0"/>
              </a:rPr>
              <a:t>A portion of strip up to 1m long, usually diagonal to the rolling direction where the strip has crimped / doubled over. Will bruise T/M rolls if worked. </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Pincher Bruise  - </a:t>
            </a:r>
            <a:r>
              <a:rPr lang="en-US" sz="1200" kern="1200" dirty="0">
                <a:solidFill>
                  <a:schemeClr val="tx1"/>
                </a:solidFill>
                <a:latin typeface="Arial" charset="0"/>
                <a:ea typeface="+mn-ea"/>
                <a:cs typeface="Arial" charset="0"/>
              </a:rPr>
              <a:t>Elongated line(s) usually diagonal to the rolling direction. 10 - 20mm in width, approximately 1m long. Appears of similar severity on both surfaces  following temper rolling.</a:t>
            </a:r>
            <a:r>
              <a:rPr lang="en-US" sz="1200" i="1" kern="1200" dirty="0">
                <a:solidFill>
                  <a:schemeClr val="tx1"/>
                </a:solidFill>
                <a:latin typeface="Arial" charset="0"/>
                <a:ea typeface="+mn-ea"/>
                <a:cs typeface="Arial" charset="0"/>
              </a:rPr>
              <a:t> </a:t>
            </a:r>
            <a:r>
              <a:rPr lang="en-US" sz="1200" kern="1200" dirty="0">
                <a:solidFill>
                  <a:schemeClr val="tx1"/>
                </a:solidFill>
                <a:latin typeface="Arial" charset="0"/>
                <a:ea typeface="+mn-ea"/>
                <a:cs typeface="Arial" charset="0"/>
              </a:rPr>
              <a:t>(cf.: pincher).</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Wire Mark - </a:t>
            </a:r>
            <a:r>
              <a:rPr lang="en-US" sz="1200" kern="1200" dirty="0">
                <a:solidFill>
                  <a:schemeClr val="tx1"/>
                </a:solidFill>
                <a:latin typeface="Arial" charset="0"/>
                <a:ea typeface="+mn-ea"/>
                <a:cs typeface="Arial" charset="0"/>
              </a:rPr>
              <a:t>Appears as a slightly curved or jagged line, at any orientation to the rolling direction. Ranges from 20 - 150mm in length. Appears of similar severity on both surfaces following tempering.</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Pit Mark - </a:t>
            </a:r>
            <a:r>
              <a:rPr lang="en-US" sz="1200" kern="1200" dirty="0">
                <a:solidFill>
                  <a:schemeClr val="tx1"/>
                </a:solidFill>
                <a:latin typeface="Arial" charset="0"/>
                <a:ea typeface="+mn-ea"/>
                <a:cs typeface="Arial" charset="0"/>
              </a:rPr>
              <a:t>In cold rolled form appears as raised area on strip, varying in shape.</a:t>
            </a:r>
            <a:endParaRPr lang="en-GB" sz="1200" kern="1200" dirty="0">
              <a:solidFill>
                <a:schemeClr val="tx1"/>
              </a:solidFill>
              <a:latin typeface="Arial" charset="0"/>
              <a:ea typeface="+mn-ea"/>
              <a:cs typeface="Arial" charset="0"/>
            </a:endParaRPr>
          </a:p>
          <a:p>
            <a:r>
              <a:rPr lang="en-US" sz="1200" kern="1200" dirty="0">
                <a:solidFill>
                  <a:schemeClr val="tx1"/>
                </a:solidFill>
                <a:latin typeface="Arial" charset="0"/>
                <a:ea typeface="+mn-ea"/>
                <a:cs typeface="Arial" charset="0"/>
              </a:rPr>
              <a:t>Following temper rolling appears as dark area on strip, of similar severity on both surfaces.</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Ringing - </a:t>
            </a:r>
            <a:r>
              <a:rPr lang="en-US" sz="1200" kern="1200" dirty="0">
                <a:solidFill>
                  <a:schemeClr val="tx1"/>
                </a:solidFill>
                <a:latin typeface="Arial" charset="0"/>
                <a:ea typeface="+mn-ea"/>
                <a:cs typeface="Arial" charset="0"/>
              </a:rPr>
              <a:t>Continuous linear defect in rolling direction, consisting of a series of pit marks.</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Pick-up - </a:t>
            </a:r>
            <a:r>
              <a:rPr lang="en-US" sz="1200" kern="1200" dirty="0">
                <a:solidFill>
                  <a:schemeClr val="tx1"/>
                </a:solidFill>
                <a:latin typeface="Arial" charset="0"/>
                <a:ea typeface="+mn-ea"/>
                <a:cs typeface="Arial" charset="0"/>
              </a:rPr>
              <a:t>Gouge / dig marks of varying size. May be visible on reverse surface of strip if severe.</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Spall Mark - </a:t>
            </a:r>
            <a:r>
              <a:rPr lang="en-US" sz="1200" kern="1200" dirty="0">
                <a:solidFill>
                  <a:schemeClr val="tx1"/>
                </a:solidFill>
                <a:latin typeface="Arial" charset="0"/>
                <a:ea typeface="+mn-ea"/>
                <a:cs typeface="Arial" charset="0"/>
              </a:rPr>
              <a:t>Small circular raised portion of strip (usually &lt;5mm diameter).</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Friction Marks - </a:t>
            </a:r>
            <a:r>
              <a:rPr lang="en-GB" sz="1200" kern="1200" dirty="0">
                <a:solidFill>
                  <a:schemeClr val="tx1"/>
                </a:solidFill>
                <a:latin typeface="Arial" charset="0"/>
                <a:ea typeface="+mn-ea"/>
                <a:cs typeface="Arial" charset="0"/>
              </a:rPr>
              <a:t>A band of thin gouges in the rolling direction, each up to 60mm long. Usually encompassed by a “polished” band of material ~100mm wide. Appear as closed black marks on tempered surface. </a:t>
            </a:r>
          </a:p>
          <a:p>
            <a:r>
              <a:rPr lang="en-US" sz="1200" b="1" kern="1200" dirty="0">
                <a:solidFill>
                  <a:schemeClr val="tx1"/>
                </a:solidFill>
                <a:latin typeface="Arial" charset="0"/>
                <a:ea typeface="+mn-ea"/>
                <a:cs typeface="Arial" charset="0"/>
              </a:rPr>
              <a:t>Rolling Lines - </a:t>
            </a:r>
            <a:r>
              <a:rPr lang="en-GB" sz="1200" kern="1200" dirty="0">
                <a:solidFill>
                  <a:schemeClr val="tx1"/>
                </a:solidFill>
                <a:latin typeface="Arial" charset="0"/>
                <a:ea typeface="+mn-ea"/>
                <a:cs typeface="Arial" charset="0"/>
              </a:rPr>
              <a:t>Randomly spaced narrow lines running in the rolling direction. A slight change in surface roughness is usually found across a rolling line. In extreme cases the surface may exhibit "banding"</a:t>
            </a:r>
            <a:r>
              <a:rPr lang="en-US" sz="1200" i="1" kern="1200" dirty="0">
                <a:solidFill>
                  <a:schemeClr val="tx1"/>
                </a:solidFill>
                <a:latin typeface="Arial" charset="0"/>
                <a:ea typeface="+mn-ea"/>
                <a:cs typeface="Arial" charset="0"/>
              </a:rPr>
              <a:t>.</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Gag Marks  - </a:t>
            </a:r>
            <a:r>
              <a:rPr lang="en-US" sz="1200" kern="1200" dirty="0">
                <a:solidFill>
                  <a:schemeClr val="tx1"/>
                </a:solidFill>
                <a:latin typeface="Arial" charset="0"/>
                <a:ea typeface="+mn-ea"/>
                <a:cs typeface="Arial" charset="0"/>
              </a:rPr>
              <a:t>A series of  slightly curved raised areas of strip (&lt;100mm wide) transverse to the rolling direction.</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Wreck Marks –</a:t>
            </a:r>
            <a:r>
              <a:rPr lang="en-US" sz="1200" kern="1200" dirty="0">
                <a:solidFill>
                  <a:schemeClr val="tx1"/>
                </a:solidFill>
                <a:latin typeface="Arial" charset="0"/>
                <a:ea typeface="+mn-ea"/>
                <a:cs typeface="Arial" charset="0"/>
              </a:rPr>
              <a:t> Numerous pit marks of various shapes and sizes as a result of debris  after wreck.</a:t>
            </a:r>
            <a:endParaRPr lang="en-GB" sz="1200" kern="1200" dirty="0">
              <a:solidFill>
                <a:schemeClr val="tx1"/>
              </a:solidFill>
              <a:latin typeface="Arial" charset="0"/>
              <a:ea typeface="+mn-ea"/>
              <a:cs typeface="Arial" charset="0"/>
            </a:endParaRPr>
          </a:p>
          <a:p>
            <a:r>
              <a:rPr lang="en-US" sz="1200" b="1" kern="1200" dirty="0" err="1">
                <a:solidFill>
                  <a:schemeClr val="tx1"/>
                </a:solidFill>
                <a:latin typeface="Arial" charset="0"/>
                <a:ea typeface="+mn-ea"/>
                <a:cs typeface="Arial" charset="0"/>
              </a:rPr>
              <a:t>Firecrack</a:t>
            </a:r>
            <a:r>
              <a:rPr lang="en-US" sz="1200" b="1" kern="1200" dirty="0">
                <a:solidFill>
                  <a:schemeClr val="tx1"/>
                </a:solidFill>
                <a:latin typeface="Arial" charset="0"/>
                <a:ea typeface="+mn-ea"/>
                <a:cs typeface="Arial" charset="0"/>
              </a:rPr>
              <a:t> –</a:t>
            </a:r>
            <a:r>
              <a:rPr lang="en-US" sz="1200" kern="1200" dirty="0">
                <a:solidFill>
                  <a:schemeClr val="tx1"/>
                </a:solidFill>
                <a:latin typeface="Arial" charset="0"/>
                <a:ea typeface="+mn-ea"/>
                <a:cs typeface="Arial" charset="0"/>
              </a:rPr>
              <a:t> A fine jagged line, of random orientation, proud to the surface. </a:t>
            </a:r>
            <a:endParaRPr lang="en-GB" sz="1200" kern="1200" dirty="0">
              <a:solidFill>
                <a:schemeClr val="tx1"/>
              </a:solidFill>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fld id="{E7FB82F5-A989-4DFD-9500-D5C3D514813E}" type="slidenum">
              <a:rPr lang="en-GB" smtClean="0"/>
              <a:pPr/>
              <a:t>12</a:t>
            </a:fld>
            <a:endParaRPr lang="en-GB"/>
          </a:p>
        </p:txBody>
      </p:sp>
    </p:spTree>
    <p:extLst>
      <p:ext uri="{BB962C8B-B14F-4D97-AF65-F5344CB8AC3E}">
        <p14:creationId xmlns:p14="http://schemas.microsoft.com/office/powerpoint/2010/main" val="29640799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b="1" kern="1200" dirty="0">
                <a:solidFill>
                  <a:schemeClr val="tx1"/>
                </a:solidFill>
                <a:latin typeface="Arial" charset="0"/>
                <a:ea typeface="+mn-ea"/>
                <a:cs typeface="Arial" charset="0"/>
              </a:rPr>
              <a:t>Tin Pick-up –</a:t>
            </a:r>
            <a:r>
              <a:rPr lang="en-US" sz="1200" kern="1200" dirty="0">
                <a:solidFill>
                  <a:schemeClr val="tx1"/>
                </a:solidFill>
                <a:latin typeface="Arial" charset="0"/>
                <a:ea typeface="+mn-ea"/>
                <a:cs typeface="Arial" charset="0"/>
              </a:rPr>
              <a:t> Random fragments of melted tin on flow melted strip.</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Looper Pick-up –</a:t>
            </a:r>
            <a:r>
              <a:rPr lang="en-US" sz="1200" kern="1200" dirty="0">
                <a:solidFill>
                  <a:schemeClr val="tx1"/>
                </a:solidFill>
                <a:latin typeface="Arial" charset="0"/>
                <a:ea typeface="+mn-ea"/>
                <a:cs typeface="Arial" charset="0"/>
              </a:rPr>
              <a:t> Clusters of small scratches &lt;4mm long, at approx. 45</a:t>
            </a:r>
            <a:r>
              <a:rPr lang="en-US" sz="1200" kern="1200" baseline="30000" dirty="0">
                <a:solidFill>
                  <a:schemeClr val="tx1"/>
                </a:solidFill>
                <a:latin typeface="Arial" charset="0"/>
                <a:ea typeface="+mn-ea"/>
                <a:cs typeface="Arial" charset="0"/>
              </a:rPr>
              <a:t>o</a:t>
            </a:r>
            <a:r>
              <a:rPr lang="en-US" sz="1200" kern="1200" dirty="0">
                <a:solidFill>
                  <a:schemeClr val="tx1"/>
                </a:solidFill>
                <a:latin typeface="Arial" charset="0"/>
                <a:ea typeface="+mn-ea"/>
                <a:cs typeface="Arial" charset="0"/>
              </a:rPr>
              <a:t> to the edge, in a band along the edge. Usually only seen on matt finish.</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Anode Marks</a:t>
            </a:r>
            <a:r>
              <a:rPr lang="en-US" sz="1200" kern="1200" dirty="0">
                <a:solidFill>
                  <a:schemeClr val="tx1"/>
                </a:solidFill>
                <a:latin typeface="Arial" charset="0"/>
                <a:ea typeface="+mn-ea"/>
                <a:cs typeface="Arial" charset="0"/>
              </a:rPr>
              <a:t> – Appears as a 100mm wide white band continuous along rolling direction. </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Anode Hook Marks –</a:t>
            </a:r>
            <a:r>
              <a:rPr lang="en-US" sz="1200" kern="1200" dirty="0">
                <a:solidFill>
                  <a:schemeClr val="tx1"/>
                </a:solidFill>
                <a:latin typeface="Arial" charset="0"/>
                <a:ea typeface="+mn-ea"/>
                <a:cs typeface="Arial" charset="0"/>
              </a:rPr>
              <a:t> Randomly occurring pits in strip, surrounded by melted tin.</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Hot Water Stains – </a:t>
            </a:r>
            <a:r>
              <a:rPr lang="en-US" sz="1200" kern="1200" dirty="0">
                <a:solidFill>
                  <a:schemeClr val="tx1"/>
                </a:solidFill>
                <a:latin typeface="Arial" charset="0"/>
                <a:ea typeface="+mn-ea"/>
                <a:cs typeface="Arial" charset="0"/>
              </a:rPr>
              <a:t>A white deposit on flowed material, as though water has been spilt on strip and wiped off, leaving an outline.  </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Skid Marks - </a:t>
            </a:r>
            <a:r>
              <a:rPr lang="en-US" sz="1200" kern="1200" dirty="0">
                <a:solidFill>
                  <a:schemeClr val="tx1"/>
                </a:solidFill>
                <a:latin typeface="Arial" charset="0"/>
                <a:ea typeface="+mn-ea"/>
                <a:cs typeface="Arial" charset="0"/>
              </a:rPr>
              <a:t>Single or multiple scratches which repeat at a pitch equivalent to the circumference of the source roll. </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Bloom –</a:t>
            </a:r>
            <a:r>
              <a:rPr lang="en-US" sz="1200" kern="1200" dirty="0">
                <a:solidFill>
                  <a:schemeClr val="tx1"/>
                </a:solidFill>
                <a:latin typeface="Arial" charset="0"/>
                <a:ea typeface="+mn-ea"/>
                <a:cs typeface="Arial" charset="0"/>
              </a:rPr>
              <a:t> Thin film of dust present on flowed strip after coating.</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Plating Arcing –</a:t>
            </a:r>
            <a:r>
              <a:rPr lang="en-US" sz="1200" kern="1200" dirty="0">
                <a:solidFill>
                  <a:schemeClr val="tx1"/>
                </a:solidFill>
                <a:latin typeface="Arial" charset="0"/>
                <a:ea typeface="+mn-ea"/>
                <a:cs typeface="Arial" charset="0"/>
              </a:rPr>
              <a:t> Appears as small white spots with dark </a:t>
            </a:r>
            <a:r>
              <a:rPr lang="en-US" sz="1200" kern="1200" dirty="0" err="1">
                <a:solidFill>
                  <a:schemeClr val="tx1"/>
                </a:solidFill>
                <a:latin typeface="Arial" charset="0"/>
                <a:ea typeface="+mn-ea"/>
                <a:cs typeface="Arial" charset="0"/>
              </a:rPr>
              <a:t>centres</a:t>
            </a:r>
            <a:r>
              <a:rPr lang="en-US" sz="1200" kern="1200" dirty="0">
                <a:solidFill>
                  <a:schemeClr val="tx1"/>
                </a:solidFill>
                <a:latin typeface="Arial" charset="0"/>
                <a:ea typeface="+mn-ea"/>
                <a:cs typeface="Arial" charset="0"/>
              </a:rPr>
              <a:t>, either random across strip or in a band along rolling direction. Defect should be viewed under magnification to confirm.</a:t>
            </a:r>
            <a:endParaRPr lang="en-GB" sz="1200" kern="1200" dirty="0">
              <a:solidFill>
                <a:schemeClr val="tx1"/>
              </a:solidFill>
              <a:latin typeface="Arial" charset="0"/>
              <a:ea typeface="+mn-ea"/>
              <a:cs typeface="Arial" charset="0"/>
            </a:endParaRPr>
          </a:p>
          <a:p>
            <a:r>
              <a:rPr lang="en-US" sz="1200" b="1" kern="1200" dirty="0" err="1">
                <a:solidFill>
                  <a:schemeClr val="tx1"/>
                </a:solidFill>
                <a:latin typeface="Arial" charset="0"/>
                <a:ea typeface="+mn-ea"/>
                <a:cs typeface="Arial" charset="0"/>
              </a:rPr>
              <a:t>Unflowed</a:t>
            </a:r>
            <a:r>
              <a:rPr lang="en-US" sz="1200" b="1" kern="1200" dirty="0">
                <a:solidFill>
                  <a:schemeClr val="tx1"/>
                </a:solidFill>
                <a:latin typeface="Arial" charset="0"/>
                <a:ea typeface="+mn-ea"/>
                <a:cs typeface="Arial" charset="0"/>
              </a:rPr>
              <a:t> Material –</a:t>
            </a:r>
            <a:r>
              <a:rPr lang="en-US" sz="1200" kern="1200" dirty="0">
                <a:solidFill>
                  <a:schemeClr val="tx1"/>
                </a:solidFill>
                <a:latin typeface="Arial" charset="0"/>
                <a:ea typeface="+mn-ea"/>
                <a:cs typeface="Arial" charset="0"/>
              </a:rPr>
              <a:t> Partial or no flow-melting of the matt tin surface.</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Low Current Density –</a:t>
            </a:r>
            <a:r>
              <a:rPr lang="en-US" sz="1200" kern="1200" dirty="0">
                <a:solidFill>
                  <a:schemeClr val="tx1"/>
                </a:solidFill>
                <a:latin typeface="Arial" charset="0"/>
                <a:ea typeface="+mn-ea"/>
                <a:cs typeface="Arial" charset="0"/>
              </a:rPr>
              <a:t> Appears as numerous light fluid splashes across the width, however the defect is “in” the coating and cannot be removed by wiping.</a:t>
            </a:r>
            <a:endParaRPr lang="en-GB" sz="1200" kern="1200" dirty="0">
              <a:solidFill>
                <a:schemeClr val="tx1"/>
              </a:solidFill>
              <a:latin typeface="Arial" charset="0"/>
              <a:ea typeface="+mn-ea"/>
              <a:cs typeface="Arial" charset="0"/>
            </a:endParaRPr>
          </a:p>
          <a:p>
            <a:r>
              <a:rPr lang="en-US" sz="1200" b="1" kern="1200" dirty="0">
                <a:solidFill>
                  <a:schemeClr val="tx1"/>
                </a:solidFill>
                <a:latin typeface="Arial" charset="0"/>
                <a:ea typeface="+mn-ea"/>
                <a:cs typeface="Arial" charset="0"/>
              </a:rPr>
              <a:t>High Current Density – </a:t>
            </a:r>
            <a:r>
              <a:rPr lang="en-US" sz="1200" kern="1200" dirty="0">
                <a:solidFill>
                  <a:schemeClr val="tx1"/>
                </a:solidFill>
                <a:latin typeface="Arial" charset="0"/>
                <a:ea typeface="+mn-ea"/>
                <a:cs typeface="Arial" charset="0"/>
              </a:rPr>
              <a:t>Dependent on severity, will first appear as white edges, and as severity increase will eventually lead to a grey </a:t>
            </a:r>
            <a:r>
              <a:rPr lang="en-US" sz="1200" kern="1200" dirty="0" err="1">
                <a:solidFill>
                  <a:schemeClr val="tx1"/>
                </a:solidFill>
                <a:latin typeface="Arial" charset="0"/>
                <a:ea typeface="+mn-ea"/>
                <a:cs typeface="Arial" charset="0"/>
              </a:rPr>
              <a:t>discolouration</a:t>
            </a:r>
            <a:r>
              <a:rPr lang="en-US" sz="1200" kern="1200" dirty="0">
                <a:solidFill>
                  <a:schemeClr val="tx1"/>
                </a:solidFill>
                <a:latin typeface="Arial" charset="0"/>
                <a:ea typeface="+mn-ea"/>
                <a:cs typeface="Arial" charset="0"/>
              </a:rPr>
              <a:t> across the strip.</a:t>
            </a:r>
            <a:endParaRPr lang="en-GB" sz="1200" kern="1200" dirty="0">
              <a:solidFill>
                <a:schemeClr val="tx1"/>
              </a:solidFill>
              <a:latin typeface="Arial" charset="0"/>
              <a:ea typeface="+mn-ea"/>
              <a:cs typeface="Arial" charset="0"/>
            </a:endParaRPr>
          </a:p>
          <a:p>
            <a:r>
              <a:rPr lang="en-US" sz="1200" b="1" kern="1200" dirty="0" err="1">
                <a:solidFill>
                  <a:schemeClr val="tx1"/>
                </a:solidFill>
                <a:latin typeface="Arial" charset="0"/>
                <a:ea typeface="+mn-ea"/>
                <a:cs typeface="Arial" charset="0"/>
              </a:rPr>
              <a:t>Woodgrain</a:t>
            </a:r>
            <a:r>
              <a:rPr lang="en-US" sz="1200" b="1" kern="1200" dirty="0">
                <a:solidFill>
                  <a:schemeClr val="tx1"/>
                </a:solidFill>
                <a:latin typeface="Arial" charset="0"/>
                <a:ea typeface="+mn-ea"/>
                <a:cs typeface="Arial" charset="0"/>
              </a:rPr>
              <a:t> –</a:t>
            </a:r>
            <a:r>
              <a:rPr lang="en-US" sz="1200" kern="1200" dirty="0">
                <a:solidFill>
                  <a:schemeClr val="tx1"/>
                </a:solidFill>
                <a:latin typeface="Arial" charset="0"/>
                <a:ea typeface="+mn-ea"/>
                <a:cs typeface="Arial" charset="0"/>
              </a:rPr>
              <a:t> An abnormality in the tin coating layer, after reflowing which appears similar to the grain in natural wood.</a:t>
            </a:r>
            <a:endParaRPr lang="en-GB" sz="1200" kern="1200" dirty="0">
              <a:solidFill>
                <a:schemeClr val="tx1"/>
              </a:solidFill>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fld id="{E7FB82F5-A989-4DFD-9500-D5C3D514813E}" type="slidenum">
              <a:rPr lang="en-GB" smtClean="0"/>
              <a:pPr/>
              <a:t>23</a:t>
            </a:fld>
            <a:endParaRPr lang="en-GB"/>
          </a:p>
        </p:txBody>
      </p:sp>
    </p:spTree>
    <p:extLst>
      <p:ext uri="{BB962C8B-B14F-4D97-AF65-F5344CB8AC3E}">
        <p14:creationId xmlns:p14="http://schemas.microsoft.com/office/powerpoint/2010/main" val="4769748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ECD379-750C-4F4C-AC73-64C4A0771E01}" type="slidenum">
              <a:rPr lang="en-GB"/>
              <a:pPr/>
              <a:t>25</a:t>
            </a:fld>
            <a:endParaRPr lang="en-GB"/>
          </a:p>
        </p:txBody>
      </p:sp>
      <p:sp>
        <p:nvSpPr>
          <p:cNvPr id="348162" name="Rectangle 2"/>
          <p:cNvSpPr>
            <a:spLocks noGrp="1" noRot="1" noChangeAspect="1" noChangeArrowheads="1" noTextEdit="1"/>
          </p:cNvSpPr>
          <p:nvPr>
            <p:ph type="sldImg"/>
          </p:nvPr>
        </p:nvSpPr>
        <p:spPr>
          <a:ln/>
        </p:spPr>
      </p:sp>
      <p:sp>
        <p:nvSpPr>
          <p:cNvPr id="3481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93737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2D884D-3F79-485D-896B-32FF5F0A9D13}" type="slidenum">
              <a:rPr lang="en-GB"/>
              <a:pPr/>
              <a:t>26</a:t>
            </a:fld>
            <a:endParaRPr lang="en-GB"/>
          </a:p>
        </p:txBody>
      </p:sp>
      <p:sp>
        <p:nvSpPr>
          <p:cNvPr id="297986" name="Rectangle 2"/>
          <p:cNvSpPr>
            <a:spLocks noGrp="1" noRot="1" noChangeAspect="1" noChangeArrowheads="1" noTextEdit="1"/>
          </p:cNvSpPr>
          <p:nvPr>
            <p:ph type="sldImg"/>
          </p:nvPr>
        </p:nvSpPr>
        <p:spPr>
          <a:ln/>
        </p:spPr>
      </p:sp>
      <p:sp>
        <p:nvSpPr>
          <p:cNvPr id="2979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76498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94D386E-B670-47D3-8D8D-006673D0EF3D}" type="slidenum">
              <a:rPr lang="en-GB"/>
              <a:pPr/>
              <a:t>27</a:t>
            </a:fld>
            <a:endParaRPr lang="en-GB"/>
          </a:p>
        </p:txBody>
      </p:sp>
      <p:sp>
        <p:nvSpPr>
          <p:cNvPr id="416770" name="Rectangle 2"/>
          <p:cNvSpPr>
            <a:spLocks noGrp="1" noRot="1" noChangeAspect="1" noChangeArrowheads="1" noTextEdit="1"/>
          </p:cNvSpPr>
          <p:nvPr>
            <p:ph type="sldImg"/>
          </p:nvPr>
        </p:nvSpPr>
        <p:spPr>
          <a:ln/>
        </p:spPr>
      </p:sp>
      <p:sp>
        <p:nvSpPr>
          <p:cNvPr id="416771"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888217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7ECEF2-1288-4088-B2FC-54D142FF3E4A}" type="slidenum">
              <a:rPr lang="en-GB"/>
              <a:pPr/>
              <a:t>28</a:t>
            </a:fld>
            <a:endParaRPr lang="en-GB"/>
          </a:p>
        </p:txBody>
      </p:sp>
      <p:sp>
        <p:nvSpPr>
          <p:cNvPr id="414722" name="Rectangle 2"/>
          <p:cNvSpPr>
            <a:spLocks noGrp="1" noRot="1" noChangeAspect="1" noChangeArrowheads="1" noTextEdit="1"/>
          </p:cNvSpPr>
          <p:nvPr>
            <p:ph type="sldImg"/>
          </p:nvPr>
        </p:nvSpPr>
        <p:spPr>
          <a:ln/>
        </p:spPr>
      </p:sp>
      <p:sp>
        <p:nvSpPr>
          <p:cNvPr id="414723" name="Rectangle 3"/>
          <p:cNvSpPr>
            <a:spLocks noGrp="1" noChangeArrowheads="1"/>
          </p:cNvSpPr>
          <p:nvPr>
            <p:ph type="body" idx="1"/>
          </p:nvPr>
        </p:nvSpPr>
        <p:spPr/>
        <p:txBody>
          <a:bodyPr/>
          <a:lstStyle/>
          <a:p>
            <a:endParaRPr lang="nl-NL"/>
          </a:p>
        </p:txBody>
      </p:sp>
    </p:spTree>
    <p:extLst>
      <p:ext uri="{BB962C8B-B14F-4D97-AF65-F5344CB8AC3E}">
        <p14:creationId xmlns:p14="http://schemas.microsoft.com/office/powerpoint/2010/main" val="18560654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D0EC18-EC8B-4C9C-971B-67A417D7057A}" type="slidenum">
              <a:rPr lang="en-GB"/>
              <a:pPr/>
              <a:t>32</a:t>
            </a:fld>
            <a:endParaRPr lang="en-GB"/>
          </a:p>
        </p:txBody>
      </p:sp>
      <p:sp>
        <p:nvSpPr>
          <p:cNvPr id="309250" name="Rectangle 2"/>
          <p:cNvSpPr>
            <a:spLocks noGrp="1" noRot="1" noChangeAspect="1" noChangeArrowheads="1" noTextEdit="1"/>
          </p:cNvSpPr>
          <p:nvPr>
            <p:ph type="sldImg"/>
          </p:nvPr>
        </p:nvSpPr>
        <p:spPr>
          <a:ln/>
        </p:spPr>
      </p:sp>
      <p:sp>
        <p:nvSpPr>
          <p:cNvPr id="3092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2665878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FB82F5-A989-4DFD-9500-D5C3D514813E}" type="slidenum">
              <a:rPr lang="en-GB" smtClean="0"/>
              <a:pPr/>
              <a:t>33</a:t>
            </a:fld>
            <a:endParaRPr lang="en-GB"/>
          </a:p>
        </p:txBody>
      </p:sp>
    </p:spTree>
    <p:extLst>
      <p:ext uri="{BB962C8B-B14F-4D97-AF65-F5344CB8AC3E}">
        <p14:creationId xmlns:p14="http://schemas.microsoft.com/office/powerpoint/2010/main" val="2871796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FBDC02D-4ABC-410C-9800-A727E7453E88}" type="slidenum">
              <a:rPr lang="en-GB"/>
              <a:pPr/>
              <a:t>34</a:t>
            </a:fld>
            <a:endParaRPr lang="en-GB"/>
          </a:p>
        </p:txBody>
      </p:sp>
      <p:sp>
        <p:nvSpPr>
          <p:cNvPr id="317442" name="Rectangle 2"/>
          <p:cNvSpPr>
            <a:spLocks noGrp="1" noRot="1" noChangeAspect="1" noChangeArrowheads="1" noTextEdit="1"/>
          </p:cNvSpPr>
          <p:nvPr>
            <p:ph type="sldImg"/>
          </p:nvPr>
        </p:nvSpPr>
        <p:spPr>
          <a:ln/>
        </p:spPr>
      </p:sp>
      <p:sp>
        <p:nvSpPr>
          <p:cNvPr id="3174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84185308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1520" name="Picture 16" descr="TATA-arc2_trimmed"/>
          <p:cNvPicPr>
            <a:picLocks noChangeAspect="1" noChangeArrowheads="1"/>
          </p:cNvPicPr>
          <p:nvPr/>
        </p:nvPicPr>
        <p:blipFill>
          <a:blip r:embed="rId2" cstate="print">
            <a:lum bright="-2000" contrast="26000"/>
          </a:blip>
          <a:srcRect/>
          <a:stretch>
            <a:fillRect/>
          </a:stretch>
        </p:blipFill>
        <p:spPr bwMode="auto">
          <a:xfrm>
            <a:off x="0" y="0"/>
            <a:ext cx="9140825" cy="2197100"/>
          </a:xfrm>
          <a:prstGeom prst="rect">
            <a:avLst/>
          </a:prstGeom>
          <a:noFill/>
          <a:ln w="9525">
            <a:noFill/>
            <a:miter lim="800000"/>
            <a:headEnd/>
            <a:tailEnd/>
          </a:ln>
        </p:spPr>
      </p:pic>
      <p:sp>
        <p:nvSpPr>
          <p:cNvPr id="21507" name="Rectangle 3"/>
          <p:cNvSpPr>
            <a:spLocks noGrp="1" noChangeArrowheads="1"/>
          </p:cNvSpPr>
          <p:nvPr>
            <p:ph type="ctrTitle"/>
          </p:nvPr>
        </p:nvSpPr>
        <p:spPr>
          <a:xfrm>
            <a:off x="415925" y="2871788"/>
            <a:ext cx="8332788" cy="487362"/>
          </a:xfrm>
        </p:spPr>
        <p:txBody>
          <a:bodyPr anchor="ctr"/>
          <a:lstStyle>
            <a:lvl1pPr>
              <a:defRPr sz="3400"/>
            </a:lvl1pPr>
          </a:lstStyle>
          <a:p>
            <a:r>
              <a:rPr lang="en-GB"/>
              <a:t>Click to edit Master title style</a:t>
            </a:r>
          </a:p>
        </p:txBody>
      </p:sp>
      <p:sp>
        <p:nvSpPr>
          <p:cNvPr id="21508" name="Rectangle 4"/>
          <p:cNvSpPr>
            <a:spLocks noGrp="1" noChangeArrowheads="1"/>
          </p:cNvSpPr>
          <p:nvPr>
            <p:ph type="subTitle" idx="1"/>
          </p:nvPr>
        </p:nvSpPr>
        <p:spPr>
          <a:xfrm>
            <a:off x="423863" y="2605088"/>
            <a:ext cx="8332787" cy="246062"/>
          </a:xfrm>
        </p:spPr>
        <p:txBody>
          <a:bodyPr/>
          <a:lstStyle>
            <a:lvl1pPr marL="0" indent="0">
              <a:buFontTx/>
              <a:buNone/>
              <a:defRPr sz="1900">
                <a:solidFill>
                  <a:schemeClr val="tx2"/>
                </a:solidFill>
              </a:defRPr>
            </a:lvl1pPr>
          </a:lstStyle>
          <a:p>
            <a:r>
              <a:rPr lang="en-GB"/>
              <a:t>Click to edit Master subtitle style</a:t>
            </a:r>
          </a:p>
        </p:txBody>
      </p:sp>
      <p:sp>
        <p:nvSpPr>
          <p:cNvPr id="21509" name="Rectangle 5"/>
          <p:cNvSpPr>
            <a:spLocks noGrp="1" noChangeArrowheads="1"/>
          </p:cNvSpPr>
          <p:nvPr>
            <p:ph type="dt" sz="half" idx="2"/>
          </p:nvPr>
        </p:nvSpPr>
        <p:spPr>
          <a:xfrm>
            <a:off x="7197725" y="6475413"/>
            <a:ext cx="487363" cy="122237"/>
          </a:xfrm>
        </p:spPr>
        <p:txBody>
          <a:bodyPr wrap="none"/>
          <a:lstStyle>
            <a:lvl1pPr>
              <a:defRPr/>
            </a:lvl1pPr>
          </a:lstStyle>
          <a:p>
            <a:r>
              <a:rPr lang="en-GB"/>
              <a:t>00 Month 2010</a:t>
            </a:r>
          </a:p>
        </p:txBody>
      </p:sp>
      <p:sp>
        <p:nvSpPr>
          <p:cNvPr id="21510" name="Rectangle 6"/>
          <p:cNvSpPr>
            <a:spLocks noGrp="1" noChangeArrowheads="1"/>
          </p:cNvSpPr>
          <p:nvPr>
            <p:ph type="ftr" sz="quarter" idx="3"/>
          </p:nvPr>
        </p:nvSpPr>
        <p:spPr bwMode="auto">
          <a:xfrm>
            <a:off x="5934075" y="6475413"/>
            <a:ext cx="328613" cy="122237"/>
          </a:xfrm>
          <a:prstGeom prst="rect">
            <a:avLst/>
          </a:prstGeom>
          <a:noFill/>
          <a:ln>
            <a:miter lim="800000"/>
            <a:headEnd/>
            <a:tailEnd/>
          </a:ln>
        </p:spPr>
        <p:txBody>
          <a:bodyPr vert="horz" wrap="none" lIns="0" tIns="0" rIns="0" bIns="0" numCol="1" anchor="t" anchorCtr="0" compatLnSpc="1">
            <a:prstTxWarp prst="textNoShape">
              <a:avLst/>
            </a:prstTxWarp>
            <a:spAutoFit/>
          </a:bodyPr>
          <a:lstStyle>
            <a:lvl1pPr algn="ctr">
              <a:defRPr sz="800"/>
            </a:lvl1pPr>
          </a:lstStyle>
          <a:p>
            <a:r>
              <a:rPr lang="en-GB"/>
              <a:t>Change footer via View menu/Header &amp; Footer</a:t>
            </a:r>
          </a:p>
        </p:txBody>
      </p:sp>
      <p:sp>
        <p:nvSpPr>
          <p:cNvPr id="21511" name="Rectangle 7"/>
          <p:cNvSpPr>
            <a:spLocks noGrp="1" noChangeArrowheads="1"/>
          </p:cNvSpPr>
          <p:nvPr>
            <p:ph type="sldNum" sz="quarter" idx="4"/>
          </p:nvPr>
        </p:nvSpPr>
        <p:spPr>
          <a:xfrm>
            <a:off x="8620125" y="6475413"/>
            <a:ext cx="123825" cy="122237"/>
          </a:xfrm>
        </p:spPr>
        <p:txBody>
          <a:bodyPr/>
          <a:lstStyle>
            <a:lvl1pPr>
              <a:defRPr/>
            </a:lvl1pPr>
          </a:lstStyle>
          <a:p>
            <a:fld id="{69123416-79BD-4DAD-A137-E9F62F5769A8}" type="slidenum">
              <a:rPr lang="en-GB"/>
              <a:pPr/>
              <a:t>‹#›</a:t>
            </a:fld>
            <a:endParaRPr lang="en-GB"/>
          </a:p>
        </p:txBody>
      </p:sp>
      <p:pic>
        <p:nvPicPr>
          <p:cNvPr id="21526" name="Picture 22" descr="TS_BM_RGB"/>
          <p:cNvPicPr>
            <a:picLocks noChangeAspect="1" noChangeArrowheads="1"/>
          </p:cNvPicPr>
          <p:nvPr/>
        </p:nvPicPr>
        <p:blipFill>
          <a:blip r:embed="rId3" cstate="print"/>
          <a:srcRect l="9319" t="32796" r="9198" b="31863"/>
          <a:stretch>
            <a:fillRect/>
          </a:stretch>
        </p:blipFill>
        <p:spPr bwMode="auto">
          <a:xfrm>
            <a:off x="411163" y="850900"/>
            <a:ext cx="1414462" cy="184150"/>
          </a:xfrm>
          <a:prstGeom prst="rect">
            <a:avLst/>
          </a:prstGeom>
          <a:noFill/>
        </p:spPr>
      </p:pic>
      <p:pic>
        <p:nvPicPr>
          <p:cNvPr id="21527" name="Picture 23" descr="TG_BM_RGB"/>
          <p:cNvPicPr>
            <a:picLocks noChangeAspect="1" noChangeArrowheads="1"/>
          </p:cNvPicPr>
          <p:nvPr/>
        </p:nvPicPr>
        <p:blipFill>
          <a:blip r:embed="rId4" cstate="print"/>
          <a:srcRect l="9850" t="10782" r="9810" b="10782"/>
          <a:stretch>
            <a:fillRect/>
          </a:stretch>
        </p:blipFill>
        <p:spPr bwMode="auto">
          <a:xfrm>
            <a:off x="8042275" y="417513"/>
            <a:ext cx="693738" cy="608012"/>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D5C37101-7EC0-46B4-9FA6-BEEA78B53DBD}"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A60DBB75-303E-4345-B773-9BC05D1FC484}"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19100" y="1308100"/>
            <a:ext cx="4079875"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51375" y="1308100"/>
            <a:ext cx="4081463"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05C5C4BB-7E27-4348-8EDF-C88D383EF62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Slide Number Placeholder 7"/>
          <p:cNvSpPr>
            <a:spLocks noGrp="1"/>
          </p:cNvSpPr>
          <p:nvPr>
            <p:ph type="sldNum" sz="quarter" idx="11"/>
          </p:nvPr>
        </p:nvSpPr>
        <p:spPr/>
        <p:txBody>
          <a:bodyPr/>
          <a:lstStyle>
            <a:lvl1pPr>
              <a:defRPr/>
            </a:lvl1pPr>
          </a:lstStyle>
          <a:p>
            <a:fld id="{A5BAA26D-6DC3-44B8-9A87-7374AD1E7A0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Slide Number Placeholder 3"/>
          <p:cNvSpPr>
            <a:spLocks noGrp="1"/>
          </p:cNvSpPr>
          <p:nvPr>
            <p:ph type="sldNum" sz="quarter" idx="11"/>
          </p:nvPr>
        </p:nvSpPr>
        <p:spPr/>
        <p:txBody>
          <a:bodyPr/>
          <a:lstStyle>
            <a:lvl1pPr>
              <a:defRPr/>
            </a:lvl1pPr>
          </a:lstStyle>
          <a:p>
            <a:fld id="{942E177A-5BBE-45DC-B98D-63E5C67586A0}"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Slide Number Placeholder 2"/>
          <p:cNvSpPr>
            <a:spLocks noGrp="1"/>
          </p:cNvSpPr>
          <p:nvPr>
            <p:ph type="sldNum" sz="quarter" idx="11"/>
          </p:nvPr>
        </p:nvSpPr>
        <p:spPr/>
        <p:txBody>
          <a:bodyPr/>
          <a:lstStyle>
            <a:lvl1pPr>
              <a:defRPr/>
            </a:lvl1pPr>
          </a:lstStyle>
          <a:p>
            <a:fld id="{16757B91-3E9C-49C6-B3FE-7FB3A0CF694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D5DD5B04-1CB4-465E-8E6B-7E0BC7BE2B53}"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Slide Number Placeholder 5"/>
          <p:cNvSpPr>
            <a:spLocks noGrp="1"/>
          </p:cNvSpPr>
          <p:nvPr>
            <p:ph type="sldNum" sz="quarter" idx="11"/>
          </p:nvPr>
        </p:nvSpPr>
        <p:spPr/>
        <p:txBody>
          <a:bodyPr/>
          <a:lstStyle>
            <a:lvl1pPr>
              <a:defRPr/>
            </a:lvl1pPr>
          </a:lstStyle>
          <a:p>
            <a:fld id="{433BC691-74BA-45A8-9357-65B03DD7220C}"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3060D6D6-4F82-4937-9AB5-2FCC4BD100C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0038" y="298450"/>
            <a:ext cx="2082800" cy="5892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01638" y="298450"/>
            <a:ext cx="6096000" cy="5892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Slide Number Placeholder 4"/>
          <p:cNvSpPr>
            <a:spLocks noGrp="1"/>
          </p:cNvSpPr>
          <p:nvPr>
            <p:ph type="sldNum" sz="quarter" idx="11"/>
          </p:nvPr>
        </p:nvSpPr>
        <p:spPr/>
        <p:txBody>
          <a:bodyPr/>
          <a:lstStyle>
            <a:lvl1pPr>
              <a:defRPr/>
            </a:lvl1pPr>
          </a:lstStyle>
          <a:p>
            <a:fld id="{7E4F0C64-BF39-4851-A0EF-2110351DC6AF}"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1638" y="298450"/>
            <a:ext cx="7618412" cy="350838"/>
          </a:xfrm>
        </p:spPr>
        <p:txBody>
          <a:bodyPr/>
          <a:lstStyle/>
          <a:p>
            <a:r>
              <a:rPr lang="en-US"/>
              <a:t>Click to edit Master title style</a:t>
            </a:r>
            <a:endParaRPr lang="en-GB"/>
          </a:p>
        </p:txBody>
      </p:sp>
      <p:sp>
        <p:nvSpPr>
          <p:cNvPr id="3" name="Text Placeholder 2"/>
          <p:cNvSpPr>
            <a:spLocks noGrp="1"/>
          </p:cNvSpPr>
          <p:nvPr>
            <p:ph type="body" sz="half" idx="1"/>
          </p:nvPr>
        </p:nvSpPr>
        <p:spPr>
          <a:xfrm>
            <a:off x="419100" y="1308100"/>
            <a:ext cx="4079875" cy="4883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51375" y="1308100"/>
            <a:ext cx="4081463" cy="4883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97400" y="6475413"/>
            <a:ext cx="3830638" cy="122237"/>
          </a:xfrm>
        </p:spPr>
        <p:txBody>
          <a:bodyPr/>
          <a:lstStyle>
            <a:lvl1pPr>
              <a:defRPr/>
            </a:lvl1pPr>
          </a:lstStyle>
          <a:p>
            <a:endParaRPr lang="en-US"/>
          </a:p>
        </p:txBody>
      </p:sp>
      <p:sp>
        <p:nvSpPr>
          <p:cNvPr id="6" name="Slide Number Placeholder 5"/>
          <p:cNvSpPr>
            <a:spLocks noGrp="1"/>
          </p:cNvSpPr>
          <p:nvPr>
            <p:ph type="sldNum" sz="quarter" idx="11"/>
          </p:nvPr>
        </p:nvSpPr>
        <p:spPr>
          <a:xfrm>
            <a:off x="8609013" y="6475413"/>
            <a:ext cx="123825" cy="122237"/>
          </a:xfrm>
        </p:spPr>
        <p:txBody>
          <a:bodyPr/>
          <a:lstStyle>
            <a:lvl1pPr>
              <a:defRPr/>
            </a:lvl1pPr>
          </a:lstStyle>
          <a:p>
            <a:fld id="{1B2A4110-7D50-432E-BBAB-BE56FE74ABAA}"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01638" y="298450"/>
            <a:ext cx="7618412" cy="350838"/>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19100" y="1308100"/>
            <a:ext cx="8313738" cy="48831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p:txBody>
      </p:sp>
      <p:sp>
        <p:nvSpPr>
          <p:cNvPr id="1028" name="Rectangle 4"/>
          <p:cNvSpPr>
            <a:spLocks noGrp="1" noChangeArrowheads="1"/>
          </p:cNvSpPr>
          <p:nvPr>
            <p:ph type="dt" sz="half" idx="2"/>
          </p:nvPr>
        </p:nvSpPr>
        <p:spPr bwMode="auto">
          <a:xfrm>
            <a:off x="4597400" y="6475413"/>
            <a:ext cx="3830638" cy="122237"/>
          </a:xfrm>
          <a:prstGeom prst="rect">
            <a:avLst/>
          </a:prstGeom>
          <a:noFill/>
          <a:ln w="9525">
            <a:noFill/>
            <a:miter lim="800000"/>
            <a:headEnd/>
            <a:tailEnd/>
          </a:ln>
          <a:effectLst/>
        </p:spPr>
        <p:txBody>
          <a:bodyPr vert="horz" wrap="square" lIns="0" tIns="0" rIns="0" bIns="0" numCol="1" anchor="t" anchorCtr="0" compatLnSpc="1">
            <a:prstTxWarp prst="textNoShape">
              <a:avLst/>
            </a:prstTxWarp>
            <a:spAutoFit/>
          </a:bodyPr>
          <a:lstStyle>
            <a:lvl1pPr algn="ctr">
              <a:defRPr sz="800"/>
            </a:lvl1pPr>
          </a:lstStyle>
          <a:p>
            <a:endParaRPr lang="en-US"/>
          </a:p>
        </p:txBody>
      </p:sp>
      <p:sp>
        <p:nvSpPr>
          <p:cNvPr id="1030" name="Rectangle 6"/>
          <p:cNvSpPr>
            <a:spLocks noGrp="1" noChangeArrowheads="1"/>
          </p:cNvSpPr>
          <p:nvPr>
            <p:ph type="sldNum" sz="quarter" idx="4"/>
          </p:nvPr>
        </p:nvSpPr>
        <p:spPr bwMode="auto">
          <a:xfrm>
            <a:off x="8609013" y="6475413"/>
            <a:ext cx="123825" cy="122237"/>
          </a:xfrm>
          <a:prstGeom prst="rect">
            <a:avLst/>
          </a:prstGeom>
          <a:noFill/>
          <a:ln w="9525">
            <a:noFill/>
            <a:miter lim="800000"/>
            <a:headEnd/>
            <a:tailEnd/>
          </a:ln>
          <a:effectLst/>
        </p:spPr>
        <p:txBody>
          <a:bodyPr vert="horz" wrap="none" lIns="0" tIns="0" rIns="0" bIns="0" numCol="1" anchor="t" anchorCtr="0" compatLnSpc="1">
            <a:prstTxWarp prst="textNoShape">
              <a:avLst/>
            </a:prstTxWarp>
            <a:spAutoFit/>
          </a:bodyPr>
          <a:lstStyle>
            <a:lvl1pPr algn="r">
              <a:defRPr sz="800"/>
            </a:lvl1pPr>
          </a:lstStyle>
          <a:p>
            <a:fld id="{65A2A061-563C-4D6B-94AC-84D83CC7823C}" type="slidenum">
              <a:rPr lang="en-GB"/>
              <a:pPr/>
              <a:t>‹#›</a:t>
            </a:fld>
            <a:endParaRPr lang="en-GB"/>
          </a:p>
        </p:txBody>
      </p:sp>
      <p:pic>
        <p:nvPicPr>
          <p:cNvPr id="1046" name="Picture 22" descr="TG_BM_RGB"/>
          <p:cNvPicPr>
            <a:picLocks noChangeAspect="1" noChangeArrowheads="1"/>
          </p:cNvPicPr>
          <p:nvPr/>
        </p:nvPicPr>
        <p:blipFill>
          <a:blip r:embed="rId14" cstate="print"/>
          <a:srcRect l="9850" t="10782" r="9810" b="10782"/>
          <a:stretch>
            <a:fillRect/>
          </a:stretch>
        </p:blipFill>
        <p:spPr bwMode="auto">
          <a:xfrm>
            <a:off x="8042275" y="290513"/>
            <a:ext cx="693738" cy="608012"/>
          </a:xfrm>
          <a:prstGeom prst="rect">
            <a:avLst/>
          </a:prstGeom>
          <a:noFill/>
        </p:spPr>
      </p:pic>
      <p:pic>
        <p:nvPicPr>
          <p:cNvPr id="1047" name="Picture 23" descr="TS_BM_RGB"/>
          <p:cNvPicPr>
            <a:picLocks noChangeAspect="1" noChangeArrowheads="1"/>
          </p:cNvPicPr>
          <p:nvPr/>
        </p:nvPicPr>
        <p:blipFill>
          <a:blip r:embed="rId15" cstate="print"/>
          <a:srcRect l="9319" t="32796" r="9198" b="31863"/>
          <a:stretch>
            <a:fillRect/>
          </a:stretch>
        </p:blipFill>
        <p:spPr bwMode="auto">
          <a:xfrm>
            <a:off x="411163" y="6399213"/>
            <a:ext cx="1414462" cy="184150"/>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l" rtl="0" fontAlgn="base">
        <a:spcBef>
          <a:spcPct val="0"/>
        </a:spcBef>
        <a:spcAft>
          <a:spcPct val="0"/>
        </a:spcAft>
        <a:defRPr sz="2200" b="1">
          <a:solidFill>
            <a:schemeClr val="tx2"/>
          </a:solidFill>
          <a:latin typeface="+mj-lt"/>
          <a:ea typeface="+mj-ea"/>
          <a:cs typeface="+mj-cs"/>
        </a:defRPr>
      </a:lvl1pPr>
      <a:lvl2pPr algn="l" rtl="0" fontAlgn="base">
        <a:spcBef>
          <a:spcPct val="0"/>
        </a:spcBef>
        <a:spcAft>
          <a:spcPct val="0"/>
        </a:spcAft>
        <a:defRPr sz="2200" b="1">
          <a:solidFill>
            <a:schemeClr val="tx2"/>
          </a:solidFill>
          <a:latin typeface="Arial" charset="0"/>
          <a:cs typeface="Arial" charset="0"/>
        </a:defRPr>
      </a:lvl2pPr>
      <a:lvl3pPr algn="l" rtl="0" fontAlgn="base">
        <a:spcBef>
          <a:spcPct val="0"/>
        </a:spcBef>
        <a:spcAft>
          <a:spcPct val="0"/>
        </a:spcAft>
        <a:defRPr sz="2200" b="1">
          <a:solidFill>
            <a:schemeClr val="tx2"/>
          </a:solidFill>
          <a:latin typeface="Arial" charset="0"/>
          <a:cs typeface="Arial" charset="0"/>
        </a:defRPr>
      </a:lvl3pPr>
      <a:lvl4pPr algn="l" rtl="0" fontAlgn="base">
        <a:spcBef>
          <a:spcPct val="0"/>
        </a:spcBef>
        <a:spcAft>
          <a:spcPct val="0"/>
        </a:spcAft>
        <a:defRPr sz="2200" b="1">
          <a:solidFill>
            <a:schemeClr val="tx2"/>
          </a:solidFill>
          <a:latin typeface="Arial" charset="0"/>
          <a:cs typeface="Arial" charset="0"/>
        </a:defRPr>
      </a:lvl4pPr>
      <a:lvl5pPr algn="l" rtl="0" fontAlgn="base">
        <a:spcBef>
          <a:spcPct val="0"/>
        </a:spcBef>
        <a:spcAft>
          <a:spcPct val="0"/>
        </a:spcAft>
        <a:defRPr sz="2200" b="1">
          <a:solidFill>
            <a:schemeClr val="tx2"/>
          </a:solidFill>
          <a:latin typeface="Arial" charset="0"/>
          <a:cs typeface="Arial" charset="0"/>
        </a:defRPr>
      </a:lvl5pPr>
      <a:lvl6pPr marL="457200" algn="l" rtl="0" fontAlgn="base">
        <a:spcBef>
          <a:spcPct val="0"/>
        </a:spcBef>
        <a:spcAft>
          <a:spcPct val="0"/>
        </a:spcAft>
        <a:defRPr sz="2200" b="1">
          <a:solidFill>
            <a:schemeClr val="tx2"/>
          </a:solidFill>
          <a:latin typeface="Arial" charset="0"/>
          <a:cs typeface="Arial" charset="0"/>
        </a:defRPr>
      </a:lvl6pPr>
      <a:lvl7pPr marL="914400" algn="l" rtl="0" fontAlgn="base">
        <a:spcBef>
          <a:spcPct val="0"/>
        </a:spcBef>
        <a:spcAft>
          <a:spcPct val="0"/>
        </a:spcAft>
        <a:defRPr sz="2200" b="1">
          <a:solidFill>
            <a:schemeClr val="tx2"/>
          </a:solidFill>
          <a:latin typeface="Arial" charset="0"/>
          <a:cs typeface="Arial" charset="0"/>
        </a:defRPr>
      </a:lvl7pPr>
      <a:lvl8pPr marL="1371600" algn="l" rtl="0" fontAlgn="base">
        <a:spcBef>
          <a:spcPct val="0"/>
        </a:spcBef>
        <a:spcAft>
          <a:spcPct val="0"/>
        </a:spcAft>
        <a:defRPr sz="2200" b="1">
          <a:solidFill>
            <a:schemeClr val="tx2"/>
          </a:solidFill>
          <a:latin typeface="Arial" charset="0"/>
          <a:cs typeface="Arial" charset="0"/>
        </a:defRPr>
      </a:lvl8pPr>
      <a:lvl9pPr marL="1828800" algn="l" rtl="0" fontAlgn="base">
        <a:spcBef>
          <a:spcPct val="0"/>
        </a:spcBef>
        <a:spcAft>
          <a:spcPct val="0"/>
        </a:spcAft>
        <a:defRPr sz="2200" b="1">
          <a:solidFill>
            <a:schemeClr val="tx2"/>
          </a:solidFill>
          <a:latin typeface="Arial" charset="0"/>
          <a:cs typeface="Arial" charset="0"/>
        </a:defRPr>
      </a:lvl9pPr>
    </p:titleStyle>
    <p:bodyStyle>
      <a:lvl1pPr marL="288925" indent="-288925" algn="l" rtl="0" fontAlgn="base">
        <a:spcBef>
          <a:spcPct val="0"/>
        </a:spcBef>
        <a:spcAft>
          <a:spcPct val="60000"/>
        </a:spcAft>
        <a:buClr>
          <a:schemeClr val="accent1"/>
        </a:buClr>
        <a:buChar char="•"/>
        <a:defRPr sz="2000">
          <a:solidFill>
            <a:schemeClr val="tx1"/>
          </a:solidFill>
          <a:latin typeface="+mn-lt"/>
          <a:ea typeface="+mn-ea"/>
          <a:cs typeface="+mn-cs"/>
        </a:defRPr>
      </a:lvl1pPr>
      <a:lvl2pPr marL="571500" indent="-280988" algn="l" rtl="0" fontAlgn="base">
        <a:spcBef>
          <a:spcPct val="0"/>
        </a:spcBef>
        <a:spcAft>
          <a:spcPct val="30000"/>
        </a:spcAft>
        <a:buClr>
          <a:schemeClr val="tx2"/>
        </a:buClr>
        <a:buChar char="•"/>
        <a:defRPr>
          <a:solidFill>
            <a:schemeClr val="tx1"/>
          </a:solidFill>
          <a:latin typeface="+mn-lt"/>
          <a:cs typeface="+mn-cs"/>
        </a:defRPr>
      </a:lvl2pPr>
      <a:lvl3pPr marL="838200" indent="-265113" algn="l" rtl="0" fontAlgn="base">
        <a:spcBef>
          <a:spcPct val="0"/>
        </a:spcBef>
        <a:spcAft>
          <a:spcPct val="30000"/>
        </a:spcAft>
        <a:buClr>
          <a:schemeClr val="tx1"/>
        </a:buClr>
        <a:buSzPct val="90000"/>
        <a:buFont typeface="Arial" charset="0"/>
        <a:buChar char="─"/>
        <a:defRPr sz="1600">
          <a:solidFill>
            <a:schemeClr val="tx1"/>
          </a:solidFill>
          <a:latin typeface="+mn-lt"/>
          <a:cs typeface="+mn-cs"/>
        </a:defRPr>
      </a:lvl3pPr>
      <a:lvl4pPr marL="1020763" indent="-180975" algn="l" rtl="0" fontAlgn="base">
        <a:spcBef>
          <a:spcPct val="0"/>
        </a:spcBef>
        <a:spcAft>
          <a:spcPct val="30000"/>
        </a:spcAft>
        <a:buClr>
          <a:schemeClr val="tx1"/>
        </a:buClr>
        <a:buSzPct val="90000"/>
        <a:buFont typeface="Arial" charset="0"/>
        <a:buChar char="•"/>
        <a:defRPr sz="1400">
          <a:solidFill>
            <a:schemeClr val="tx1"/>
          </a:solidFill>
          <a:latin typeface="+mn-lt"/>
          <a:cs typeface="+mn-cs"/>
        </a:defRPr>
      </a:lvl4pPr>
      <a:lvl5pPr marL="1327150" indent="-249238" algn="l" rtl="0" fontAlgn="base">
        <a:spcBef>
          <a:spcPct val="0"/>
        </a:spcBef>
        <a:spcAft>
          <a:spcPct val="65000"/>
        </a:spcAft>
        <a:buChar char="»"/>
        <a:defRPr sz="1400">
          <a:solidFill>
            <a:schemeClr val="tx1"/>
          </a:solidFill>
          <a:latin typeface="+mn-lt"/>
          <a:cs typeface="+mn-cs"/>
        </a:defRPr>
      </a:lvl5pPr>
      <a:lvl6pPr marL="1784350" indent="-249238" algn="l" rtl="0" fontAlgn="base">
        <a:spcBef>
          <a:spcPct val="0"/>
        </a:spcBef>
        <a:spcAft>
          <a:spcPct val="65000"/>
        </a:spcAft>
        <a:buChar char="»"/>
        <a:defRPr sz="1400">
          <a:solidFill>
            <a:schemeClr val="tx1"/>
          </a:solidFill>
          <a:latin typeface="+mn-lt"/>
          <a:cs typeface="+mn-cs"/>
        </a:defRPr>
      </a:lvl6pPr>
      <a:lvl7pPr marL="2241550" indent="-249238" algn="l" rtl="0" fontAlgn="base">
        <a:spcBef>
          <a:spcPct val="0"/>
        </a:spcBef>
        <a:spcAft>
          <a:spcPct val="65000"/>
        </a:spcAft>
        <a:buChar char="»"/>
        <a:defRPr sz="1400">
          <a:solidFill>
            <a:schemeClr val="tx1"/>
          </a:solidFill>
          <a:latin typeface="+mn-lt"/>
          <a:cs typeface="+mn-cs"/>
        </a:defRPr>
      </a:lvl7pPr>
      <a:lvl8pPr marL="2698750" indent="-249238" algn="l" rtl="0" fontAlgn="base">
        <a:spcBef>
          <a:spcPct val="0"/>
        </a:spcBef>
        <a:spcAft>
          <a:spcPct val="65000"/>
        </a:spcAft>
        <a:buChar char="»"/>
        <a:defRPr sz="1400">
          <a:solidFill>
            <a:schemeClr val="tx1"/>
          </a:solidFill>
          <a:latin typeface="+mn-lt"/>
          <a:cs typeface="+mn-cs"/>
        </a:defRPr>
      </a:lvl8pPr>
      <a:lvl9pPr marL="3155950" indent="-249238" algn="l" rtl="0" fontAlgn="base">
        <a:spcBef>
          <a:spcPct val="0"/>
        </a:spcBef>
        <a:spcAft>
          <a:spcPct val="65000"/>
        </a:spcAft>
        <a:buChar char="»"/>
        <a:defRPr sz="14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9.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20.wmf"/></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image" Target="../media/image29.jpeg"/><Relationship Id="rId4" Type="http://schemas.openxmlformats.org/officeDocument/2006/relationships/image" Target="../media/image28.wmf"/></Relationships>
</file>

<file path=ppt/slides/_rels/slide29.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49" name="Picture 9"/>
          <p:cNvPicPr>
            <a:picLocks noChangeAspect="1" noChangeArrowheads="1"/>
          </p:cNvPicPr>
          <p:nvPr/>
        </p:nvPicPr>
        <p:blipFill>
          <a:blip r:embed="rId3" cstate="print"/>
          <a:srcRect/>
          <a:stretch>
            <a:fillRect/>
          </a:stretch>
        </p:blipFill>
        <p:spPr bwMode="auto">
          <a:xfrm>
            <a:off x="0" y="1219200"/>
            <a:ext cx="9144000" cy="5638800"/>
          </a:xfrm>
          <a:prstGeom prst="rect">
            <a:avLst/>
          </a:prstGeom>
          <a:noFill/>
          <a:ln w="9525">
            <a:noFill/>
            <a:miter lim="800000"/>
            <a:headEnd/>
            <a:tailEnd/>
          </a:ln>
          <a:effectLst/>
        </p:spPr>
      </p:pic>
      <p:sp>
        <p:nvSpPr>
          <p:cNvPr id="215043" name="Rectangle 3"/>
          <p:cNvSpPr>
            <a:spLocks noGrp="1" noChangeArrowheads="1"/>
          </p:cNvSpPr>
          <p:nvPr>
            <p:ph type="ctrTitle"/>
          </p:nvPr>
        </p:nvSpPr>
        <p:spPr>
          <a:xfrm>
            <a:off x="431800" y="4754563"/>
            <a:ext cx="8313738" cy="1201737"/>
          </a:xfrm>
        </p:spPr>
        <p:txBody>
          <a:bodyPr/>
          <a:lstStyle/>
          <a:p>
            <a:r>
              <a:rPr lang="en-US" sz="3200" dirty="0">
                <a:solidFill>
                  <a:schemeClr val="bg1"/>
                </a:solidFill>
              </a:rPr>
              <a:t>Tata Steel Packaging</a:t>
            </a:r>
            <a:br>
              <a:rPr lang="en-US" sz="3200" dirty="0">
                <a:solidFill>
                  <a:schemeClr val="bg1"/>
                </a:solidFill>
              </a:rPr>
            </a:br>
            <a:r>
              <a:rPr lang="en-US" sz="3200" dirty="0">
                <a:solidFill>
                  <a:schemeClr val="bg1"/>
                </a:solidFill>
              </a:rPr>
              <a:t>Process and Customer Focus</a:t>
            </a:r>
            <a:endParaRPr lang="en-US" sz="3000" dirty="0">
              <a:solidFill>
                <a:schemeClr val="bg1"/>
              </a:solidFill>
            </a:endParaRPr>
          </a:p>
        </p:txBody>
      </p:sp>
      <p:grpSp>
        <p:nvGrpSpPr>
          <p:cNvPr id="215045" name="Group 5"/>
          <p:cNvGrpSpPr>
            <a:grpSpLocks/>
          </p:cNvGrpSpPr>
          <p:nvPr/>
        </p:nvGrpSpPr>
        <p:grpSpPr bwMode="auto">
          <a:xfrm>
            <a:off x="0" y="0"/>
            <a:ext cx="9140825" cy="2197100"/>
            <a:chOff x="0" y="0"/>
            <a:chExt cx="5758" cy="1384"/>
          </a:xfrm>
        </p:grpSpPr>
        <p:pic>
          <p:nvPicPr>
            <p:cNvPr id="215046" name="Picture 6" descr="TATA-arc2_trimmed"/>
            <p:cNvPicPr>
              <a:picLocks noChangeAspect="1" noChangeArrowheads="1"/>
            </p:cNvPicPr>
            <p:nvPr/>
          </p:nvPicPr>
          <p:blipFill>
            <a:blip r:embed="rId4" cstate="print">
              <a:lum bright="-2000" contrast="26000"/>
            </a:blip>
            <a:srcRect t="1775"/>
            <a:stretch>
              <a:fillRect/>
            </a:stretch>
          </p:blipFill>
          <p:spPr bwMode="auto">
            <a:xfrm>
              <a:off x="0" y="0"/>
              <a:ext cx="5758" cy="1384"/>
            </a:xfrm>
            <a:prstGeom prst="rect">
              <a:avLst/>
            </a:prstGeom>
            <a:noFill/>
            <a:ln w="9525">
              <a:noFill/>
              <a:miter lim="800000"/>
              <a:headEnd/>
              <a:tailEnd/>
            </a:ln>
          </p:spPr>
        </p:pic>
        <p:pic>
          <p:nvPicPr>
            <p:cNvPr id="215047" name="Picture 7" descr="TS_BM_RGB"/>
            <p:cNvPicPr>
              <a:picLocks noChangeAspect="1" noChangeArrowheads="1"/>
            </p:cNvPicPr>
            <p:nvPr/>
          </p:nvPicPr>
          <p:blipFill>
            <a:blip r:embed="rId5" cstate="print">
              <a:lum bright="-2000" contrast="26000"/>
            </a:blip>
            <a:srcRect l="9319" t="32796" r="9198" b="31863"/>
            <a:stretch>
              <a:fillRect/>
            </a:stretch>
          </p:blipFill>
          <p:spPr bwMode="auto">
            <a:xfrm>
              <a:off x="259" y="536"/>
              <a:ext cx="891" cy="116"/>
            </a:xfrm>
            <a:prstGeom prst="rect">
              <a:avLst/>
            </a:prstGeom>
            <a:noFill/>
            <a:ln w="9525">
              <a:noFill/>
              <a:miter lim="800000"/>
              <a:headEnd/>
              <a:tailEnd/>
            </a:ln>
          </p:spPr>
        </p:pic>
        <p:pic>
          <p:nvPicPr>
            <p:cNvPr id="215048" name="Picture 8" descr="TG_BM_RGB"/>
            <p:cNvPicPr>
              <a:picLocks noChangeAspect="1" noChangeArrowheads="1"/>
            </p:cNvPicPr>
            <p:nvPr/>
          </p:nvPicPr>
          <p:blipFill>
            <a:blip r:embed="rId6" cstate="print">
              <a:lum bright="-2000" contrast="26000"/>
            </a:blip>
            <a:srcRect l="9850" t="10782" r="9810" b="10782"/>
            <a:stretch>
              <a:fillRect/>
            </a:stretch>
          </p:blipFill>
          <p:spPr bwMode="auto">
            <a:xfrm>
              <a:off x="5066" y="263"/>
              <a:ext cx="437" cy="383"/>
            </a:xfrm>
            <a:prstGeom prst="rect">
              <a:avLst/>
            </a:prstGeom>
            <a:noFill/>
            <a:ln w="9525">
              <a:noFill/>
              <a:miter lim="800000"/>
              <a:headEnd/>
              <a:tailEnd/>
            </a:ln>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4"/>
          <p:cNvSpPr>
            <a:spLocks noGrp="1"/>
          </p:cNvSpPr>
          <p:nvPr>
            <p:ph type="sldNum" sz="quarter" idx="11"/>
          </p:nvPr>
        </p:nvSpPr>
        <p:spPr/>
        <p:txBody>
          <a:bodyPr/>
          <a:lstStyle/>
          <a:p>
            <a:fld id="{FF6F9BC5-BFC5-4554-919B-6E17A8446F7A}" type="slidenum">
              <a:rPr lang="en-GB"/>
              <a:pPr/>
              <a:t>2</a:t>
            </a:fld>
            <a:endParaRPr lang="en-GB"/>
          </a:p>
        </p:txBody>
      </p:sp>
      <p:sp>
        <p:nvSpPr>
          <p:cNvPr id="266242" name="Rectangle 2"/>
          <p:cNvSpPr>
            <a:spLocks noGrp="1" noChangeArrowheads="1"/>
          </p:cNvSpPr>
          <p:nvPr>
            <p:ph type="title"/>
          </p:nvPr>
        </p:nvSpPr>
        <p:spPr>
          <a:xfrm>
            <a:off x="401638" y="298450"/>
            <a:ext cx="7008812" cy="1284288"/>
          </a:xfrm>
        </p:spPr>
        <p:txBody>
          <a:bodyPr/>
          <a:lstStyle/>
          <a:p>
            <a:r>
              <a:rPr lang="en-GB"/>
              <a:t>Packaging</a:t>
            </a:r>
            <a:br>
              <a:rPr lang="en-GB"/>
            </a:br>
            <a:r>
              <a:rPr lang="en-GB" b="0"/>
              <a:t>Comprehensive product range</a:t>
            </a:r>
          </a:p>
        </p:txBody>
      </p:sp>
      <p:sp>
        <p:nvSpPr>
          <p:cNvPr id="266243" name="Rectangle 3"/>
          <p:cNvSpPr>
            <a:spLocks noGrp="1" noChangeArrowheads="1"/>
          </p:cNvSpPr>
          <p:nvPr>
            <p:ph type="body" idx="1"/>
          </p:nvPr>
        </p:nvSpPr>
        <p:spPr>
          <a:xfrm>
            <a:off x="333375" y="1336675"/>
            <a:ext cx="4999038" cy="4883150"/>
          </a:xfrm>
        </p:spPr>
        <p:txBody>
          <a:bodyPr/>
          <a:lstStyle/>
          <a:p>
            <a:pPr marL="88900" indent="-3175">
              <a:buFontTx/>
              <a:buNone/>
            </a:pPr>
            <a:r>
              <a:rPr lang="en-GB" sz="1800" b="1">
                <a:solidFill>
                  <a:schemeClr val="tx2"/>
                </a:solidFill>
              </a:rPr>
              <a:t>Tinplate</a:t>
            </a:r>
            <a:br>
              <a:rPr lang="en-GB" sz="1800" b="1">
                <a:solidFill>
                  <a:schemeClr val="tx2"/>
                </a:solidFill>
              </a:rPr>
            </a:br>
            <a:r>
              <a:rPr lang="en-GB" sz="1800"/>
              <a:t>Electrolytic Tinplate (ETP) is a low carbon steel coated with tin by electro deposition.</a:t>
            </a:r>
          </a:p>
          <a:p>
            <a:pPr marL="88900" indent="-3175">
              <a:buFontTx/>
              <a:buNone/>
            </a:pPr>
            <a:r>
              <a:rPr lang="en-GB" sz="1800" b="1">
                <a:solidFill>
                  <a:schemeClr val="tx2"/>
                </a:solidFill>
              </a:rPr>
              <a:t>ECCS </a:t>
            </a:r>
            <a:r>
              <a:rPr lang="en-GB" sz="1800"/>
              <a:t/>
            </a:r>
            <a:br>
              <a:rPr lang="en-GB" sz="1800"/>
            </a:br>
            <a:r>
              <a:rPr lang="en-GB" sz="1800"/>
              <a:t>Electrolytic Chromium Coated Steel (ECCS) also called Tin Free Steel (TFS). ECCS is used for applications that do not have to be welded.</a:t>
            </a:r>
          </a:p>
          <a:p>
            <a:pPr marL="88900" indent="-3175">
              <a:buFontTx/>
              <a:buNone/>
            </a:pPr>
            <a:r>
              <a:rPr lang="en-GB" sz="1800" b="1">
                <a:solidFill>
                  <a:schemeClr val="tx2"/>
                </a:solidFill>
              </a:rPr>
              <a:t>Protact</a:t>
            </a:r>
            <a:r>
              <a:rPr lang="en-GB" sz="1800" b="1" baseline="30000">
                <a:solidFill>
                  <a:schemeClr val="tx2"/>
                </a:solidFill>
                <a:ea typeface="Arial Unicode MS" pitchFamily="34" charset="-128"/>
                <a:cs typeface="Arial Unicode MS" pitchFamily="34" charset="-128"/>
              </a:rPr>
              <a:t>®</a:t>
            </a:r>
            <a:r>
              <a:rPr lang="en-GB" sz="1800" b="1">
                <a:solidFill>
                  <a:schemeClr val="tx2"/>
                </a:solidFill>
              </a:rPr>
              <a:t/>
            </a:r>
            <a:br>
              <a:rPr lang="en-GB" sz="1800" b="1">
                <a:solidFill>
                  <a:schemeClr val="tx2"/>
                </a:solidFill>
              </a:rPr>
            </a:br>
            <a:r>
              <a:rPr lang="en-GB" sz="1800"/>
              <a:t>Is a market leading packaging steel with a polymer-coating that combines the best of both steel and plastic for packaging applications.</a:t>
            </a:r>
          </a:p>
          <a:p>
            <a:pPr marL="88900" indent="-3175">
              <a:buFontTx/>
              <a:buNone/>
            </a:pPr>
            <a:r>
              <a:rPr lang="en-GB" sz="1800" b="1">
                <a:solidFill>
                  <a:schemeClr val="tx2"/>
                </a:solidFill>
              </a:rPr>
              <a:t>Blackplate</a:t>
            </a:r>
            <a:br>
              <a:rPr lang="en-GB" sz="1800" b="1">
                <a:solidFill>
                  <a:schemeClr val="tx2"/>
                </a:solidFill>
              </a:rPr>
            </a:br>
            <a:r>
              <a:rPr lang="en-GB" sz="1800"/>
              <a:t>Is a non-coated semi-finished product, suitable for a range of packaging and non-packaging applications such as battery cases and oil filters.</a:t>
            </a:r>
          </a:p>
          <a:p>
            <a:pPr marL="88900" indent="-3175">
              <a:buFontTx/>
              <a:buNone/>
            </a:pPr>
            <a:endParaRPr lang="en-GB" sz="1800"/>
          </a:p>
          <a:p>
            <a:pPr marL="88900" indent="-3175">
              <a:buFontTx/>
              <a:buNone/>
            </a:pPr>
            <a:endParaRPr lang="en-GB" sz="1800"/>
          </a:p>
        </p:txBody>
      </p:sp>
      <p:pic>
        <p:nvPicPr>
          <p:cNvPr id="266247" name="Picture 7" descr="A 12342 rolle"/>
          <p:cNvPicPr>
            <a:picLocks noChangeAspect="1" noChangeArrowheads="1"/>
          </p:cNvPicPr>
          <p:nvPr/>
        </p:nvPicPr>
        <p:blipFill>
          <a:blip r:embed="rId3" cstate="print"/>
          <a:srcRect/>
          <a:stretch>
            <a:fillRect/>
          </a:stretch>
        </p:blipFill>
        <p:spPr bwMode="auto">
          <a:xfrm>
            <a:off x="6108700" y="1377950"/>
            <a:ext cx="2647950" cy="1985963"/>
          </a:xfrm>
          <a:prstGeom prst="rect">
            <a:avLst/>
          </a:prstGeom>
          <a:noFill/>
        </p:spPr>
      </p:pic>
      <p:pic>
        <p:nvPicPr>
          <p:cNvPr id="266248" name="Picture 8" descr="A 12169 blue"/>
          <p:cNvPicPr>
            <a:picLocks noChangeAspect="1" noChangeArrowheads="1"/>
          </p:cNvPicPr>
          <p:nvPr/>
        </p:nvPicPr>
        <p:blipFill>
          <a:blip r:embed="rId4" cstate="print"/>
          <a:srcRect/>
          <a:stretch>
            <a:fillRect/>
          </a:stretch>
        </p:blipFill>
        <p:spPr bwMode="auto">
          <a:xfrm>
            <a:off x="6108700" y="3719513"/>
            <a:ext cx="2662238" cy="1798637"/>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lide Number Placeholder 5"/>
          <p:cNvSpPr>
            <a:spLocks noGrp="1"/>
          </p:cNvSpPr>
          <p:nvPr>
            <p:ph type="sldNum" sz="quarter" idx="11"/>
          </p:nvPr>
        </p:nvSpPr>
        <p:spPr/>
        <p:txBody>
          <a:bodyPr/>
          <a:lstStyle/>
          <a:p>
            <a:fld id="{3F25D3D2-F17E-4C84-99C9-4AAEB832ACBB}" type="slidenum">
              <a:rPr lang="en-GB"/>
              <a:pPr/>
              <a:t>3</a:t>
            </a:fld>
            <a:endParaRPr lang="en-GB"/>
          </a:p>
        </p:txBody>
      </p:sp>
      <p:sp>
        <p:nvSpPr>
          <p:cNvPr id="339970" name="Rectangle 2"/>
          <p:cNvSpPr>
            <a:spLocks noGrp="1" noChangeArrowheads="1"/>
          </p:cNvSpPr>
          <p:nvPr>
            <p:ph type="title"/>
          </p:nvPr>
        </p:nvSpPr>
        <p:spPr/>
        <p:txBody>
          <a:bodyPr/>
          <a:lstStyle/>
          <a:p>
            <a:r>
              <a:rPr lang="en-GB"/>
              <a:t>Tata Steel</a:t>
            </a:r>
            <a:br>
              <a:rPr lang="en-GB"/>
            </a:br>
            <a:r>
              <a:rPr lang="en-GB" b="0"/>
              <a:t>Packaging manufacturing sites</a:t>
            </a:r>
            <a:endParaRPr lang="nl-NL" b="0"/>
          </a:p>
        </p:txBody>
      </p:sp>
      <p:sp>
        <p:nvSpPr>
          <p:cNvPr id="339971" name="Rectangle 3"/>
          <p:cNvSpPr>
            <a:spLocks noGrp="1" noChangeArrowheads="1"/>
          </p:cNvSpPr>
          <p:nvPr>
            <p:ph type="body" sz="half" idx="1"/>
          </p:nvPr>
        </p:nvSpPr>
        <p:spPr>
          <a:xfrm>
            <a:off x="412750" y="1320800"/>
            <a:ext cx="5375275" cy="5235575"/>
          </a:xfrm>
          <a:noFill/>
          <a:ln/>
        </p:spPr>
        <p:txBody>
          <a:bodyPr/>
          <a:lstStyle/>
          <a:p>
            <a:pPr marL="355600" indent="-355600">
              <a:lnSpc>
                <a:spcPct val="90000"/>
              </a:lnSpc>
              <a:buFontTx/>
              <a:buNone/>
            </a:pPr>
            <a:r>
              <a:rPr lang="en-US" sz="1800" b="1">
                <a:solidFill>
                  <a:schemeClr val="tx2"/>
                </a:solidFill>
              </a:rPr>
              <a:t>IJmuiden, The Netherlands </a:t>
            </a:r>
          </a:p>
          <a:p>
            <a:pPr marL="815975" lvl="1">
              <a:lnSpc>
                <a:spcPct val="90000"/>
              </a:lnSpc>
            </a:pPr>
            <a:r>
              <a:rPr lang="en-US"/>
              <a:t>Electrolytic tinplate, including wide DWI</a:t>
            </a:r>
          </a:p>
          <a:p>
            <a:pPr marL="815975" lvl="1">
              <a:lnSpc>
                <a:spcPct val="90000"/>
              </a:lnSpc>
            </a:pPr>
            <a:r>
              <a:rPr lang="en-US"/>
              <a:t>Black plate / full hard</a:t>
            </a:r>
            <a:br>
              <a:rPr lang="en-US"/>
            </a:br>
            <a:endParaRPr lang="en-US"/>
          </a:p>
          <a:p>
            <a:pPr marL="355600" indent="-355600">
              <a:lnSpc>
                <a:spcPct val="90000"/>
              </a:lnSpc>
              <a:buFontTx/>
              <a:buNone/>
            </a:pPr>
            <a:r>
              <a:rPr lang="en-US" sz="1800" b="1">
                <a:solidFill>
                  <a:schemeClr val="tx2"/>
                </a:solidFill>
              </a:rPr>
              <a:t>Trostre, Llanelli, South Wales United Kingdom</a:t>
            </a:r>
          </a:p>
          <a:p>
            <a:pPr marL="815975" lvl="1">
              <a:lnSpc>
                <a:spcPct val="90000"/>
              </a:lnSpc>
            </a:pPr>
            <a:r>
              <a:rPr lang="en-US"/>
              <a:t> Electrolytic tinplate, including wide DWI</a:t>
            </a:r>
          </a:p>
          <a:p>
            <a:pPr marL="815975" lvl="1">
              <a:lnSpc>
                <a:spcPct val="90000"/>
              </a:lnSpc>
            </a:pPr>
            <a:r>
              <a:rPr lang="en-US"/>
              <a:t> ECCS</a:t>
            </a:r>
          </a:p>
          <a:p>
            <a:pPr marL="815975" lvl="1">
              <a:lnSpc>
                <a:spcPct val="90000"/>
              </a:lnSpc>
            </a:pPr>
            <a:r>
              <a:rPr lang="en-US"/>
              <a:t> Protact</a:t>
            </a:r>
            <a:r>
              <a:rPr lang="en-US" baseline="30000"/>
              <a:t>®</a:t>
            </a:r>
            <a:r>
              <a:rPr lang="en-US"/>
              <a:t> polymer-coated steel</a:t>
            </a:r>
            <a:br>
              <a:rPr lang="en-US"/>
            </a:br>
            <a:endParaRPr lang="en-US"/>
          </a:p>
          <a:p>
            <a:pPr marL="355600" indent="-355600">
              <a:lnSpc>
                <a:spcPct val="90000"/>
              </a:lnSpc>
              <a:buFontTx/>
              <a:buNone/>
            </a:pPr>
            <a:r>
              <a:rPr lang="en-US" sz="1800" b="1">
                <a:solidFill>
                  <a:schemeClr val="tx2"/>
                </a:solidFill>
              </a:rPr>
              <a:t>Duffel, Belgium</a:t>
            </a:r>
          </a:p>
          <a:p>
            <a:pPr marL="815975" lvl="1">
              <a:lnSpc>
                <a:spcPct val="90000"/>
              </a:lnSpc>
            </a:pPr>
            <a:r>
              <a:rPr lang="en-US"/>
              <a:t>Protact</a:t>
            </a:r>
            <a:r>
              <a:rPr lang="en-US" baseline="30000"/>
              <a:t>®</a:t>
            </a:r>
            <a:r>
              <a:rPr lang="en-US"/>
              <a:t> polymer-coated steel</a:t>
            </a:r>
            <a:endParaRPr lang="nl-NL"/>
          </a:p>
        </p:txBody>
      </p:sp>
      <p:grpSp>
        <p:nvGrpSpPr>
          <p:cNvPr id="339972" name="Group 218"/>
          <p:cNvGrpSpPr>
            <a:grpSpLocks/>
          </p:cNvGrpSpPr>
          <p:nvPr/>
        </p:nvGrpSpPr>
        <p:grpSpPr bwMode="auto">
          <a:xfrm>
            <a:off x="6099175" y="1368425"/>
            <a:ext cx="2332038" cy="3444875"/>
            <a:chOff x="2770" y="1252"/>
            <a:chExt cx="673" cy="866"/>
          </a:xfrm>
        </p:grpSpPr>
        <p:sp>
          <p:nvSpPr>
            <p:cNvPr id="339973" name="Freeform 219"/>
            <p:cNvSpPr>
              <a:spLocks/>
            </p:cNvSpPr>
            <p:nvPr/>
          </p:nvSpPr>
          <p:spPr bwMode="gray">
            <a:xfrm>
              <a:off x="3354" y="2000"/>
              <a:ext cx="45" cy="36"/>
            </a:xfrm>
            <a:custGeom>
              <a:avLst/>
              <a:gdLst>
                <a:gd name="T0" fmla="*/ 0 w 43"/>
                <a:gd name="T1" fmla="*/ 29 h 32"/>
                <a:gd name="T2" fmla="*/ 0 w 43"/>
                <a:gd name="T3" fmla="*/ 29 h 32"/>
                <a:gd name="T4" fmla="*/ 4 w 43"/>
                <a:gd name="T5" fmla="*/ 1 h 32"/>
                <a:gd name="T6" fmla="*/ 32 w 43"/>
                <a:gd name="T7" fmla="*/ 0 h 32"/>
                <a:gd name="T8" fmla="*/ 47 w 43"/>
                <a:gd name="T9" fmla="*/ 20 h 32"/>
                <a:gd name="T10" fmla="*/ 25 w 43"/>
                <a:gd name="T11" fmla="*/ 21 h 32"/>
                <a:gd name="T12" fmla="*/ 3 w 43"/>
                <a:gd name="T13" fmla="*/ 41 h 32"/>
                <a:gd name="T14" fmla="*/ 13 w 43"/>
                <a:gd name="T15" fmla="*/ 29 h 32"/>
                <a:gd name="T16" fmla="*/ 0 w 43"/>
                <a:gd name="T17" fmla="*/ 29 h 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 h="32">
                  <a:moveTo>
                    <a:pt x="0" y="23"/>
                  </a:moveTo>
                  <a:lnTo>
                    <a:pt x="0" y="23"/>
                  </a:lnTo>
                  <a:lnTo>
                    <a:pt x="4" y="1"/>
                  </a:lnTo>
                  <a:lnTo>
                    <a:pt x="30" y="0"/>
                  </a:lnTo>
                  <a:lnTo>
                    <a:pt x="43" y="16"/>
                  </a:lnTo>
                  <a:lnTo>
                    <a:pt x="23" y="17"/>
                  </a:lnTo>
                  <a:lnTo>
                    <a:pt x="3" y="32"/>
                  </a:lnTo>
                  <a:lnTo>
                    <a:pt x="11" y="23"/>
                  </a:lnTo>
                  <a:lnTo>
                    <a:pt x="0" y="23"/>
                  </a:lnTo>
                  <a:close/>
                </a:path>
              </a:pathLst>
            </a:custGeom>
            <a:solidFill>
              <a:srgbClr val="C0C0C0"/>
            </a:solidFill>
            <a:ln w="3175" cmpd="sng">
              <a:solidFill>
                <a:schemeClr val="bg1"/>
              </a:solidFill>
              <a:prstDash val="solid"/>
              <a:round/>
              <a:headEnd/>
              <a:tailEnd/>
            </a:ln>
            <a:effectLst/>
          </p:spPr>
          <p:txBody>
            <a:bodyPr/>
            <a:lstStyle/>
            <a:p>
              <a:endParaRPr lang="en-GB"/>
            </a:p>
          </p:txBody>
        </p:sp>
        <p:grpSp>
          <p:nvGrpSpPr>
            <p:cNvPr id="339974" name="Group 220"/>
            <p:cNvGrpSpPr>
              <a:grpSpLocks/>
            </p:cNvGrpSpPr>
            <p:nvPr/>
          </p:nvGrpSpPr>
          <p:grpSpPr bwMode="auto">
            <a:xfrm>
              <a:off x="2770" y="1252"/>
              <a:ext cx="673" cy="866"/>
              <a:chOff x="2770" y="1252"/>
              <a:chExt cx="673" cy="866"/>
            </a:xfrm>
          </p:grpSpPr>
          <p:sp>
            <p:nvSpPr>
              <p:cNvPr id="339975" name="Freeform 221"/>
              <p:cNvSpPr>
                <a:spLocks/>
              </p:cNvSpPr>
              <p:nvPr/>
            </p:nvSpPr>
            <p:spPr bwMode="gray">
              <a:xfrm>
                <a:off x="3240" y="1985"/>
                <a:ext cx="31" cy="60"/>
              </a:xfrm>
              <a:custGeom>
                <a:avLst/>
                <a:gdLst>
                  <a:gd name="T0" fmla="*/ 0 w 29"/>
                  <a:gd name="T1" fmla="*/ 52 h 52"/>
                  <a:gd name="T2" fmla="*/ 0 w 29"/>
                  <a:gd name="T3" fmla="*/ 52 h 52"/>
                  <a:gd name="T4" fmla="*/ 2 w 29"/>
                  <a:gd name="T5" fmla="*/ 16 h 52"/>
                  <a:gd name="T6" fmla="*/ 16 w 29"/>
                  <a:gd name="T7" fmla="*/ 0 h 52"/>
                  <a:gd name="T8" fmla="*/ 33 w 29"/>
                  <a:gd name="T9" fmla="*/ 42 h 52"/>
                  <a:gd name="T10" fmla="*/ 17 w 29"/>
                  <a:gd name="T11" fmla="*/ 69 h 52"/>
                  <a:gd name="T12" fmla="*/ 0 w 29"/>
                  <a:gd name="T13" fmla="*/ 52 h 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9" h="52">
                    <a:moveTo>
                      <a:pt x="0" y="39"/>
                    </a:moveTo>
                    <a:lnTo>
                      <a:pt x="0" y="39"/>
                    </a:lnTo>
                    <a:lnTo>
                      <a:pt x="2" y="12"/>
                    </a:lnTo>
                    <a:lnTo>
                      <a:pt x="14" y="0"/>
                    </a:lnTo>
                    <a:lnTo>
                      <a:pt x="29" y="31"/>
                    </a:lnTo>
                    <a:lnTo>
                      <a:pt x="15" y="52"/>
                    </a:lnTo>
                    <a:lnTo>
                      <a:pt x="0" y="39"/>
                    </a:lnTo>
                    <a:close/>
                  </a:path>
                </a:pathLst>
              </a:custGeom>
              <a:solidFill>
                <a:srgbClr val="C0C0C0"/>
              </a:solidFill>
              <a:ln w="3175" cmpd="sng">
                <a:solidFill>
                  <a:schemeClr val="bg1"/>
                </a:solidFill>
                <a:prstDash val="solid"/>
                <a:round/>
                <a:headEnd/>
                <a:tailEnd/>
              </a:ln>
              <a:effectLst/>
            </p:spPr>
            <p:txBody>
              <a:bodyPr/>
              <a:lstStyle/>
              <a:p>
                <a:endParaRPr lang="en-GB"/>
              </a:p>
            </p:txBody>
          </p:sp>
          <p:grpSp>
            <p:nvGrpSpPr>
              <p:cNvPr id="339976" name="Group 222"/>
              <p:cNvGrpSpPr>
                <a:grpSpLocks/>
              </p:cNvGrpSpPr>
              <p:nvPr/>
            </p:nvGrpSpPr>
            <p:grpSpPr bwMode="auto">
              <a:xfrm>
                <a:off x="2770" y="1252"/>
                <a:ext cx="673" cy="866"/>
                <a:chOff x="2770" y="1252"/>
                <a:chExt cx="673" cy="866"/>
              </a:xfrm>
            </p:grpSpPr>
            <p:sp>
              <p:nvSpPr>
                <p:cNvPr id="339977" name="Freeform 223"/>
                <p:cNvSpPr>
                  <a:spLocks/>
                </p:cNvSpPr>
                <p:nvPr/>
              </p:nvSpPr>
              <p:spPr bwMode="gray">
                <a:xfrm>
                  <a:off x="3255" y="2001"/>
                  <a:ext cx="103" cy="111"/>
                </a:xfrm>
                <a:custGeom>
                  <a:avLst/>
                  <a:gdLst>
                    <a:gd name="T0" fmla="*/ 0 w 96"/>
                    <a:gd name="T1" fmla="*/ 51 h 97"/>
                    <a:gd name="T2" fmla="*/ 0 w 96"/>
                    <a:gd name="T3" fmla="*/ 51 h 97"/>
                    <a:gd name="T4" fmla="*/ 16 w 96"/>
                    <a:gd name="T5" fmla="*/ 24 h 97"/>
                    <a:gd name="T6" fmla="*/ 50 w 96"/>
                    <a:gd name="T7" fmla="*/ 13 h 97"/>
                    <a:gd name="T8" fmla="*/ 95 w 96"/>
                    <a:gd name="T9" fmla="*/ 13 h 97"/>
                    <a:gd name="T10" fmla="*/ 111 w 96"/>
                    <a:gd name="T11" fmla="*/ 0 h 97"/>
                    <a:gd name="T12" fmla="*/ 106 w 96"/>
                    <a:gd name="T13" fmla="*/ 29 h 97"/>
                    <a:gd name="T14" fmla="*/ 76 w 96"/>
                    <a:gd name="T15" fmla="*/ 24 h 97"/>
                    <a:gd name="T16" fmla="*/ 60 w 96"/>
                    <a:gd name="T17" fmla="*/ 43 h 97"/>
                    <a:gd name="T18" fmla="*/ 44 w 96"/>
                    <a:gd name="T19" fmla="*/ 31 h 97"/>
                    <a:gd name="T20" fmla="*/ 56 w 96"/>
                    <a:gd name="T21" fmla="*/ 65 h 97"/>
                    <a:gd name="T22" fmla="*/ 42 w 96"/>
                    <a:gd name="T23" fmla="*/ 71 h 97"/>
                    <a:gd name="T24" fmla="*/ 69 w 96"/>
                    <a:gd name="T25" fmla="*/ 85 h 97"/>
                    <a:gd name="T26" fmla="*/ 69 w 96"/>
                    <a:gd name="T27" fmla="*/ 100 h 97"/>
                    <a:gd name="T28" fmla="*/ 47 w 96"/>
                    <a:gd name="T29" fmla="*/ 105 h 97"/>
                    <a:gd name="T30" fmla="*/ 56 w 96"/>
                    <a:gd name="T31" fmla="*/ 127 h 97"/>
                    <a:gd name="T32" fmla="*/ 27 w 96"/>
                    <a:gd name="T33" fmla="*/ 119 h 97"/>
                    <a:gd name="T34" fmla="*/ 17 w 96"/>
                    <a:gd name="T35" fmla="*/ 97 h 97"/>
                    <a:gd name="T36" fmla="*/ 56 w 96"/>
                    <a:gd name="T37" fmla="*/ 87 h 97"/>
                    <a:gd name="T38" fmla="*/ 17 w 96"/>
                    <a:gd name="T39" fmla="*/ 84 h 97"/>
                    <a:gd name="T40" fmla="*/ 0 w 96"/>
                    <a:gd name="T41" fmla="*/ 51 h 9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6" h="97">
                      <a:moveTo>
                        <a:pt x="0" y="39"/>
                      </a:moveTo>
                      <a:lnTo>
                        <a:pt x="0" y="39"/>
                      </a:lnTo>
                      <a:lnTo>
                        <a:pt x="14" y="18"/>
                      </a:lnTo>
                      <a:lnTo>
                        <a:pt x="44" y="10"/>
                      </a:lnTo>
                      <a:lnTo>
                        <a:pt x="83" y="10"/>
                      </a:lnTo>
                      <a:lnTo>
                        <a:pt x="96" y="0"/>
                      </a:lnTo>
                      <a:lnTo>
                        <a:pt x="92" y="22"/>
                      </a:lnTo>
                      <a:lnTo>
                        <a:pt x="66" y="18"/>
                      </a:lnTo>
                      <a:lnTo>
                        <a:pt x="52" y="33"/>
                      </a:lnTo>
                      <a:lnTo>
                        <a:pt x="38" y="24"/>
                      </a:lnTo>
                      <a:lnTo>
                        <a:pt x="48" y="50"/>
                      </a:lnTo>
                      <a:lnTo>
                        <a:pt x="36" y="54"/>
                      </a:lnTo>
                      <a:lnTo>
                        <a:pt x="60" y="65"/>
                      </a:lnTo>
                      <a:lnTo>
                        <a:pt x="60" y="76"/>
                      </a:lnTo>
                      <a:lnTo>
                        <a:pt x="41" y="80"/>
                      </a:lnTo>
                      <a:lnTo>
                        <a:pt x="48" y="97"/>
                      </a:lnTo>
                      <a:lnTo>
                        <a:pt x="23" y="91"/>
                      </a:lnTo>
                      <a:lnTo>
                        <a:pt x="15" y="74"/>
                      </a:lnTo>
                      <a:lnTo>
                        <a:pt x="48" y="66"/>
                      </a:lnTo>
                      <a:lnTo>
                        <a:pt x="15" y="64"/>
                      </a:lnTo>
                      <a:lnTo>
                        <a:pt x="0" y="39"/>
                      </a:lnTo>
                      <a:close/>
                    </a:path>
                  </a:pathLst>
                </a:custGeom>
                <a:solidFill>
                  <a:srgbClr val="C0C0C0"/>
                </a:solidFill>
                <a:ln w="3175" cmpd="sng">
                  <a:solidFill>
                    <a:schemeClr val="bg1"/>
                  </a:solidFill>
                  <a:prstDash val="solid"/>
                  <a:round/>
                  <a:headEnd/>
                  <a:tailEnd/>
                </a:ln>
                <a:effectLst/>
              </p:spPr>
              <p:txBody>
                <a:bodyPr/>
                <a:lstStyle/>
                <a:p>
                  <a:endParaRPr lang="en-GB"/>
                </a:p>
              </p:txBody>
            </p:sp>
            <p:grpSp>
              <p:nvGrpSpPr>
                <p:cNvPr id="339978" name="Group 224"/>
                <p:cNvGrpSpPr>
                  <a:grpSpLocks/>
                </p:cNvGrpSpPr>
                <p:nvPr/>
              </p:nvGrpSpPr>
              <p:grpSpPr bwMode="auto">
                <a:xfrm>
                  <a:off x="2770" y="1252"/>
                  <a:ext cx="673" cy="866"/>
                  <a:chOff x="2770" y="1252"/>
                  <a:chExt cx="673" cy="866"/>
                </a:xfrm>
              </p:grpSpPr>
              <p:grpSp>
                <p:nvGrpSpPr>
                  <p:cNvPr id="339979" name="Group 225"/>
                  <p:cNvGrpSpPr>
                    <a:grpSpLocks/>
                  </p:cNvGrpSpPr>
                  <p:nvPr/>
                </p:nvGrpSpPr>
                <p:grpSpPr bwMode="auto">
                  <a:xfrm>
                    <a:off x="2770" y="1252"/>
                    <a:ext cx="673" cy="866"/>
                    <a:chOff x="2770" y="1252"/>
                    <a:chExt cx="673" cy="866"/>
                  </a:xfrm>
                </p:grpSpPr>
                <p:sp>
                  <p:nvSpPr>
                    <p:cNvPr id="339980" name="Freeform 226"/>
                    <p:cNvSpPr>
                      <a:spLocks/>
                    </p:cNvSpPr>
                    <p:nvPr/>
                  </p:nvSpPr>
                  <p:spPr bwMode="gray">
                    <a:xfrm>
                      <a:off x="3064" y="1973"/>
                      <a:ext cx="14" cy="39"/>
                    </a:xfrm>
                    <a:custGeom>
                      <a:avLst/>
                      <a:gdLst>
                        <a:gd name="T0" fmla="*/ 0 w 13"/>
                        <a:gd name="T1" fmla="*/ 22 h 33"/>
                        <a:gd name="T2" fmla="*/ 0 w 13"/>
                        <a:gd name="T3" fmla="*/ 22 h 33"/>
                        <a:gd name="T4" fmla="*/ 14 w 13"/>
                        <a:gd name="T5" fmla="*/ 46 h 33"/>
                        <a:gd name="T6" fmla="*/ 15 w 13"/>
                        <a:gd name="T7" fmla="*/ 0 h 33"/>
                        <a:gd name="T8" fmla="*/ 0 w 13"/>
                        <a:gd name="T9" fmla="*/ 22 h 3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 h="33">
                          <a:moveTo>
                            <a:pt x="0" y="16"/>
                          </a:moveTo>
                          <a:lnTo>
                            <a:pt x="0" y="16"/>
                          </a:lnTo>
                          <a:lnTo>
                            <a:pt x="12" y="33"/>
                          </a:lnTo>
                          <a:lnTo>
                            <a:pt x="13" y="0"/>
                          </a:lnTo>
                          <a:lnTo>
                            <a:pt x="0" y="16"/>
                          </a:lnTo>
                          <a:close/>
                        </a:path>
                      </a:pathLst>
                    </a:custGeom>
                    <a:solidFill>
                      <a:srgbClr val="C0C0C0"/>
                    </a:solidFill>
                    <a:ln w="3175" cmpd="sng">
                      <a:solidFill>
                        <a:schemeClr val="bg1"/>
                      </a:solidFill>
                      <a:prstDash val="solid"/>
                      <a:round/>
                      <a:headEnd/>
                      <a:tailEnd/>
                    </a:ln>
                    <a:effectLst/>
                  </p:spPr>
                  <p:txBody>
                    <a:bodyPr/>
                    <a:lstStyle/>
                    <a:p>
                      <a:endParaRPr lang="en-GB"/>
                    </a:p>
                  </p:txBody>
                </p:sp>
                <p:grpSp>
                  <p:nvGrpSpPr>
                    <p:cNvPr id="339981" name="Group 227"/>
                    <p:cNvGrpSpPr>
                      <a:grpSpLocks/>
                    </p:cNvGrpSpPr>
                    <p:nvPr/>
                  </p:nvGrpSpPr>
                  <p:grpSpPr bwMode="auto">
                    <a:xfrm>
                      <a:off x="2770" y="1252"/>
                      <a:ext cx="673" cy="866"/>
                      <a:chOff x="2770" y="1252"/>
                      <a:chExt cx="673" cy="866"/>
                    </a:xfrm>
                  </p:grpSpPr>
                  <p:sp>
                    <p:nvSpPr>
                      <p:cNvPr id="339982" name="Freeform 228"/>
                      <p:cNvSpPr>
                        <a:spLocks/>
                      </p:cNvSpPr>
                      <p:nvPr/>
                    </p:nvSpPr>
                    <p:spPr bwMode="gray">
                      <a:xfrm>
                        <a:off x="3078" y="1848"/>
                        <a:ext cx="127" cy="52"/>
                      </a:xfrm>
                      <a:custGeom>
                        <a:avLst/>
                        <a:gdLst>
                          <a:gd name="T0" fmla="*/ 0 w 119"/>
                          <a:gd name="T1" fmla="*/ 32 h 46"/>
                          <a:gd name="T2" fmla="*/ 0 w 119"/>
                          <a:gd name="T3" fmla="*/ 32 h 46"/>
                          <a:gd name="T4" fmla="*/ 3 w 119"/>
                          <a:gd name="T5" fmla="*/ 35 h 46"/>
                          <a:gd name="T6" fmla="*/ 3 w 119"/>
                          <a:gd name="T7" fmla="*/ 46 h 46"/>
                          <a:gd name="T8" fmla="*/ 19 w 119"/>
                          <a:gd name="T9" fmla="*/ 49 h 46"/>
                          <a:gd name="T10" fmla="*/ 46 w 119"/>
                          <a:gd name="T11" fmla="*/ 43 h 46"/>
                          <a:gd name="T12" fmla="*/ 75 w 119"/>
                          <a:gd name="T13" fmla="*/ 59 h 46"/>
                          <a:gd name="T14" fmla="*/ 117 w 119"/>
                          <a:gd name="T15" fmla="*/ 47 h 46"/>
                          <a:gd name="T16" fmla="*/ 136 w 119"/>
                          <a:gd name="T17" fmla="*/ 19 h 46"/>
                          <a:gd name="T18" fmla="*/ 129 w 119"/>
                          <a:gd name="T19" fmla="*/ 0 h 46"/>
                          <a:gd name="T20" fmla="*/ 77 w 119"/>
                          <a:gd name="T21" fmla="*/ 1 h 46"/>
                          <a:gd name="T22" fmla="*/ 61 w 119"/>
                          <a:gd name="T23" fmla="*/ 31 h 46"/>
                          <a:gd name="T24" fmla="*/ 0 w 119"/>
                          <a:gd name="T25" fmla="*/ 32 h 4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9" h="46">
                            <a:moveTo>
                              <a:pt x="0" y="25"/>
                            </a:moveTo>
                            <a:lnTo>
                              <a:pt x="0" y="25"/>
                            </a:lnTo>
                            <a:lnTo>
                              <a:pt x="3" y="27"/>
                            </a:lnTo>
                            <a:lnTo>
                              <a:pt x="3" y="36"/>
                            </a:lnTo>
                            <a:lnTo>
                              <a:pt x="17" y="38"/>
                            </a:lnTo>
                            <a:lnTo>
                              <a:pt x="40" y="34"/>
                            </a:lnTo>
                            <a:lnTo>
                              <a:pt x="66" y="46"/>
                            </a:lnTo>
                            <a:lnTo>
                              <a:pt x="103" y="37"/>
                            </a:lnTo>
                            <a:lnTo>
                              <a:pt x="119" y="15"/>
                            </a:lnTo>
                            <a:lnTo>
                              <a:pt x="113" y="0"/>
                            </a:lnTo>
                            <a:lnTo>
                              <a:pt x="67" y="1"/>
                            </a:lnTo>
                            <a:lnTo>
                              <a:pt x="53" y="24"/>
                            </a:lnTo>
                            <a:lnTo>
                              <a:pt x="0" y="25"/>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83" name="Freeform 229"/>
                      <p:cNvSpPr>
                        <a:spLocks/>
                      </p:cNvSpPr>
                      <p:nvPr/>
                    </p:nvSpPr>
                    <p:spPr bwMode="gray">
                      <a:xfrm>
                        <a:off x="2968" y="1787"/>
                        <a:ext cx="56" cy="42"/>
                      </a:xfrm>
                      <a:custGeom>
                        <a:avLst/>
                        <a:gdLst>
                          <a:gd name="T0" fmla="*/ 0 w 53"/>
                          <a:gd name="T1" fmla="*/ 10 h 37"/>
                          <a:gd name="T2" fmla="*/ 0 w 53"/>
                          <a:gd name="T3" fmla="*/ 10 h 37"/>
                          <a:gd name="T4" fmla="*/ 14 w 53"/>
                          <a:gd name="T5" fmla="*/ 3 h 37"/>
                          <a:gd name="T6" fmla="*/ 39 w 53"/>
                          <a:gd name="T7" fmla="*/ 0 h 37"/>
                          <a:gd name="T8" fmla="*/ 58 w 53"/>
                          <a:gd name="T9" fmla="*/ 18 h 37"/>
                          <a:gd name="T10" fmla="*/ 59 w 53"/>
                          <a:gd name="T11" fmla="*/ 34 h 37"/>
                          <a:gd name="T12" fmla="*/ 54 w 53"/>
                          <a:gd name="T13" fmla="*/ 48 h 37"/>
                          <a:gd name="T14" fmla="*/ 0 w 53"/>
                          <a:gd name="T15" fmla="*/ 10 h 3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3" h="37">
                            <a:moveTo>
                              <a:pt x="0" y="8"/>
                            </a:moveTo>
                            <a:lnTo>
                              <a:pt x="0" y="8"/>
                            </a:lnTo>
                            <a:lnTo>
                              <a:pt x="12" y="3"/>
                            </a:lnTo>
                            <a:lnTo>
                              <a:pt x="35" y="0"/>
                            </a:lnTo>
                            <a:lnTo>
                              <a:pt x="52" y="14"/>
                            </a:lnTo>
                            <a:lnTo>
                              <a:pt x="53" y="26"/>
                            </a:lnTo>
                            <a:lnTo>
                              <a:pt x="48" y="37"/>
                            </a:lnTo>
                            <a:lnTo>
                              <a:pt x="0" y="8"/>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84" name="Freeform 230"/>
                      <p:cNvSpPr>
                        <a:spLocks/>
                      </p:cNvSpPr>
                      <p:nvPr/>
                    </p:nvSpPr>
                    <p:spPr bwMode="gray">
                      <a:xfrm>
                        <a:off x="3060" y="2012"/>
                        <a:ext cx="23" cy="48"/>
                      </a:xfrm>
                      <a:custGeom>
                        <a:avLst/>
                        <a:gdLst>
                          <a:gd name="T0" fmla="*/ 0 w 22"/>
                          <a:gd name="T1" fmla="*/ 10 h 42"/>
                          <a:gd name="T2" fmla="*/ 0 w 22"/>
                          <a:gd name="T3" fmla="*/ 10 h 42"/>
                          <a:gd name="T4" fmla="*/ 3 w 22"/>
                          <a:gd name="T5" fmla="*/ 51 h 42"/>
                          <a:gd name="T6" fmla="*/ 15 w 22"/>
                          <a:gd name="T7" fmla="*/ 55 h 42"/>
                          <a:gd name="T8" fmla="*/ 24 w 22"/>
                          <a:gd name="T9" fmla="*/ 21 h 42"/>
                          <a:gd name="T10" fmla="*/ 15 w 22"/>
                          <a:gd name="T11" fmla="*/ 0 h 42"/>
                          <a:gd name="T12" fmla="*/ 0 w 22"/>
                          <a:gd name="T13" fmla="*/ 10 h 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2" h="42">
                            <a:moveTo>
                              <a:pt x="0" y="8"/>
                            </a:moveTo>
                            <a:lnTo>
                              <a:pt x="0" y="8"/>
                            </a:lnTo>
                            <a:lnTo>
                              <a:pt x="3" y="39"/>
                            </a:lnTo>
                            <a:lnTo>
                              <a:pt x="13" y="42"/>
                            </a:lnTo>
                            <a:lnTo>
                              <a:pt x="22" y="16"/>
                            </a:lnTo>
                            <a:lnTo>
                              <a:pt x="13" y="0"/>
                            </a:lnTo>
                            <a:lnTo>
                              <a:pt x="0" y="8"/>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85" name="Freeform 231"/>
                      <p:cNvSpPr>
                        <a:spLocks/>
                      </p:cNvSpPr>
                      <p:nvPr/>
                    </p:nvSpPr>
                    <p:spPr bwMode="gray">
                      <a:xfrm>
                        <a:off x="3131" y="2075"/>
                        <a:ext cx="50" cy="31"/>
                      </a:xfrm>
                      <a:custGeom>
                        <a:avLst/>
                        <a:gdLst>
                          <a:gd name="T0" fmla="*/ 0 w 47"/>
                          <a:gd name="T1" fmla="*/ 8 h 27"/>
                          <a:gd name="T2" fmla="*/ 0 w 47"/>
                          <a:gd name="T3" fmla="*/ 8 h 27"/>
                          <a:gd name="T4" fmla="*/ 44 w 47"/>
                          <a:gd name="T5" fmla="*/ 36 h 27"/>
                          <a:gd name="T6" fmla="*/ 53 w 47"/>
                          <a:gd name="T7" fmla="*/ 0 h 27"/>
                          <a:gd name="T8" fmla="*/ 0 w 47"/>
                          <a:gd name="T9" fmla="*/ 8 h 2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27">
                            <a:moveTo>
                              <a:pt x="0" y="6"/>
                            </a:moveTo>
                            <a:lnTo>
                              <a:pt x="0" y="6"/>
                            </a:lnTo>
                            <a:lnTo>
                              <a:pt x="39" y="27"/>
                            </a:lnTo>
                            <a:lnTo>
                              <a:pt x="47" y="0"/>
                            </a:lnTo>
                            <a:lnTo>
                              <a:pt x="0" y="6"/>
                            </a:lnTo>
                            <a:close/>
                          </a:path>
                        </a:pathLst>
                      </a:custGeom>
                      <a:solidFill>
                        <a:srgbClr val="C0C0C0"/>
                      </a:solidFill>
                      <a:ln w="3175" cmpd="sng">
                        <a:solidFill>
                          <a:schemeClr val="bg1"/>
                        </a:solidFill>
                        <a:prstDash val="solid"/>
                        <a:round/>
                        <a:headEnd/>
                        <a:tailEnd/>
                      </a:ln>
                      <a:effectLst/>
                    </p:spPr>
                    <p:txBody>
                      <a:bodyPr/>
                      <a:lstStyle/>
                      <a:p>
                        <a:endParaRPr lang="en-GB"/>
                      </a:p>
                    </p:txBody>
                  </p:sp>
                  <p:grpSp>
                    <p:nvGrpSpPr>
                      <p:cNvPr id="339986" name="Group 232"/>
                      <p:cNvGrpSpPr>
                        <a:grpSpLocks/>
                      </p:cNvGrpSpPr>
                      <p:nvPr/>
                    </p:nvGrpSpPr>
                    <p:grpSpPr bwMode="auto">
                      <a:xfrm>
                        <a:off x="2770" y="1252"/>
                        <a:ext cx="673" cy="866"/>
                        <a:chOff x="2770" y="1252"/>
                        <a:chExt cx="673" cy="866"/>
                      </a:xfrm>
                    </p:grpSpPr>
                    <p:sp>
                      <p:nvSpPr>
                        <p:cNvPr id="339987" name="Freeform 233"/>
                        <p:cNvSpPr>
                          <a:spLocks/>
                        </p:cNvSpPr>
                        <p:nvPr/>
                      </p:nvSpPr>
                      <p:spPr bwMode="gray">
                        <a:xfrm>
                          <a:off x="2770" y="2001"/>
                          <a:ext cx="53" cy="98"/>
                        </a:xfrm>
                        <a:custGeom>
                          <a:avLst/>
                          <a:gdLst>
                            <a:gd name="T0" fmla="*/ 0 w 49"/>
                            <a:gd name="T1" fmla="*/ 74 h 86"/>
                            <a:gd name="T2" fmla="*/ 0 w 49"/>
                            <a:gd name="T3" fmla="*/ 74 h 86"/>
                            <a:gd name="T4" fmla="*/ 12 w 49"/>
                            <a:gd name="T5" fmla="*/ 0 h 86"/>
                            <a:gd name="T6" fmla="*/ 57 w 49"/>
                            <a:gd name="T7" fmla="*/ 6 h 86"/>
                            <a:gd name="T8" fmla="*/ 37 w 49"/>
                            <a:gd name="T9" fmla="*/ 52 h 86"/>
                            <a:gd name="T10" fmla="*/ 37 w 49"/>
                            <a:gd name="T11" fmla="*/ 111 h 86"/>
                            <a:gd name="T12" fmla="*/ 10 w 49"/>
                            <a:gd name="T13" fmla="*/ 112 h 86"/>
                            <a:gd name="T14" fmla="*/ 13 w 49"/>
                            <a:gd name="T15" fmla="*/ 76 h 86"/>
                            <a:gd name="T16" fmla="*/ 0 w 49"/>
                            <a:gd name="T17" fmla="*/ 74 h 8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 h="86">
                              <a:moveTo>
                                <a:pt x="0" y="57"/>
                              </a:moveTo>
                              <a:lnTo>
                                <a:pt x="0" y="57"/>
                              </a:lnTo>
                              <a:lnTo>
                                <a:pt x="10" y="0"/>
                              </a:lnTo>
                              <a:lnTo>
                                <a:pt x="49" y="4"/>
                              </a:lnTo>
                              <a:lnTo>
                                <a:pt x="31" y="40"/>
                              </a:lnTo>
                              <a:lnTo>
                                <a:pt x="31" y="85"/>
                              </a:lnTo>
                              <a:lnTo>
                                <a:pt x="8" y="86"/>
                              </a:lnTo>
                              <a:lnTo>
                                <a:pt x="11" y="59"/>
                              </a:lnTo>
                              <a:lnTo>
                                <a:pt x="0" y="57"/>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88" name="Freeform 234"/>
                        <p:cNvSpPr>
                          <a:spLocks/>
                        </p:cNvSpPr>
                        <p:nvPr/>
                      </p:nvSpPr>
                      <p:spPr bwMode="gray">
                        <a:xfrm>
                          <a:off x="3119" y="1794"/>
                          <a:ext cx="173" cy="78"/>
                        </a:xfrm>
                        <a:custGeom>
                          <a:avLst/>
                          <a:gdLst>
                            <a:gd name="T0" fmla="*/ 0 w 163"/>
                            <a:gd name="T1" fmla="*/ 22 h 67"/>
                            <a:gd name="T2" fmla="*/ 0 w 163"/>
                            <a:gd name="T3" fmla="*/ 22 h 67"/>
                            <a:gd name="T4" fmla="*/ 32 w 163"/>
                            <a:gd name="T5" fmla="*/ 64 h 67"/>
                            <a:gd name="T6" fmla="*/ 84 w 163"/>
                            <a:gd name="T7" fmla="*/ 63 h 67"/>
                            <a:gd name="T8" fmla="*/ 90 w 163"/>
                            <a:gd name="T9" fmla="*/ 83 h 67"/>
                            <a:gd name="T10" fmla="*/ 114 w 163"/>
                            <a:gd name="T11" fmla="*/ 91 h 67"/>
                            <a:gd name="T12" fmla="*/ 154 w 163"/>
                            <a:gd name="T13" fmla="*/ 69 h 67"/>
                            <a:gd name="T14" fmla="*/ 178 w 163"/>
                            <a:gd name="T15" fmla="*/ 75 h 67"/>
                            <a:gd name="T16" fmla="*/ 184 w 163"/>
                            <a:gd name="T17" fmla="*/ 52 h 67"/>
                            <a:gd name="T18" fmla="*/ 140 w 163"/>
                            <a:gd name="T19" fmla="*/ 50 h 67"/>
                            <a:gd name="T20" fmla="*/ 48 w 163"/>
                            <a:gd name="T21" fmla="*/ 7 h 67"/>
                            <a:gd name="T22" fmla="*/ 38 w 163"/>
                            <a:gd name="T23" fmla="*/ 0 h 67"/>
                            <a:gd name="T24" fmla="*/ 0 w 163"/>
                            <a:gd name="T25" fmla="*/ 22 h 6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63" h="67">
                              <a:moveTo>
                                <a:pt x="0" y="16"/>
                              </a:moveTo>
                              <a:lnTo>
                                <a:pt x="0" y="16"/>
                              </a:lnTo>
                              <a:lnTo>
                                <a:pt x="28" y="47"/>
                              </a:lnTo>
                              <a:lnTo>
                                <a:pt x="74" y="46"/>
                              </a:lnTo>
                              <a:lnTo>
                                <a:pt x="80" y="61"/>
                              </a:lnTo>
                              <a:lnTo>
                                <a:pt x="101" y="67"/>
                              </a:lnTo>
                              <a:lnTo>
                                <a:pt x="137" y="51"/>
                              </a:lnTo>
                              <a:lnTo>
                                <a:pt x="158" y="55"/>
                              </a:lnTo>
                              <a:lnTo>
                                <a:pt x="163" y="39"/>
                              </a:lnTo>
                              <a:lnTo>
                                <a:pt x="124" y="37"/>
                              </a:lnTo>
                              <a:lnTo>
                                <a:pt x="42" y="5"/>
                              </a:lnTo>
                              <a:lnTo>
                                <a:pt x="34" y="0"/>
                              </a:lnTo>
                              <a:lnTo>
                                <a:pt x="0" y="16"/>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89" name="Freeform 235"/>
                        <p:cNvSpPr>
                          <a:spLocks/>
                        </p:cNvSpPr>
                        <p:nvPr/>
                      </p:nvSpPr>
                      <p:spPr bwMode="gray">
                        <a:xfrm>
                          <a:off x="3058" y="1635"/>
                          <a:ext cx="43" cy="69"/>
                        </a:xfrm>
                        <a:custGeom>
                          <a:avLst/>
                          <a:gdLst>
                            <a:gd name="T0" fmla="*/ 0 w 40"/>
                            <a:gd name="T1" fmla="*/ 61 h 60"/>
                            <a:gd name="T2" fmla="*/ 0 w 40"/>
                            <a:gd name="T3" fmla="*/ 61 h 60"/>
                            <a:gd name="T4" fmla="*/ 3 w 40"/>
                            <a:gd name="T5" fmla="*/ 21 h 60"/>
                            <a:gd name="T6" fmla="*/ 42 w 40"/>
                            <a:gd name="T7" fmla="*/ 0 h 60"/>
                            <a:gd name="T8" fmla="*/ 33 w 40"/>
                            <a:gd name="T9" fmla="*/ 30 h 60"/>
                            <a:gd name="T10" fmla="*/ 46 w 40"/>
                            <a:gd name="T11" fmla="*/ 40 h 60"/>
                            <a:gd name="T12" fmla="*/ 25 w 40"/>
                            <a:gd name="T13" fmla="*/ 59 h 60"/>
                            <a:gd name="T14" fmla="*/ 22 w 40"/>
                            <a:gd name="T15" fmla="*/ 79 h 60"/>
                            <a:gd name="T16" fmla="*/ 9 w 40"/>
                            <a:gd name="T17" fmla="*/ 79 h 60"/>
                            <a:gd name="T18" fmla="*/ 0 w 40"/>
                            <a:gd name="T19" fmla="*/ 61 h 6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0" h="60">
                              <a:moveTo>
                                <a:pt x="0" y="46"/>
                              </a:moveTo>
                              <a:lnTo>
                                <a:pt x="0" y="46"/>
                              </a:lnTo>
                              <a:lnTo>
                                <a:pt x="3" y="16"/>
                              </a:lnTo>
                              <a:lnTo>
                                <a:pt x="36" y="0"/>
                              </a:lnTo>
                              <a:lnTo>
                                <a:pt x="29" y="23"/>
                              </a:lnTo>
                              <a:lnTo>
                                <a:pt x="40" y="30"/>
                              </a:lnTo>
                              <a:lnTo>
                                <a:pt x="21" y="44"/>
                              </a:lnTo>
                              <a:lnTo>
                                <a:pt x="19" y="60"/>
                              </a:lnTo>
                              <a:lnTo>
                                <a:pt x="7" y="60"/>
                              </a:lnTo>
                              <a:lnTo>
                                <a:pt x="0" y="46"/>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90" name="Freeform 236"/>
                        <p:cNvSpPr>
                          <a:spLocks/>
                        </p:cNvSpPr>
                        <p:nvPr/>
                      </p:nvSpPr>
                      <p:spPr bwMode="gray">
                        <a:xfrm>
                          <a:off x="2981" y="1744"/>
                          <a:ext cx="60" cy="59"/>
                        </a:xfrm>
                        <a:custGeom>
                          <a:avLst/>
                          <a:gdLst>
                            <a:gd name="T0" fmla="*/ 0 w 57"/>
                            <a:gd name="T1" fmla="*/ 53 h 51"/>
                            <a:gd name="T2" fmla="*/ 0 w 57"/>
                            <a:gd name="T3" fmla="*/ 53 h 51"/>
                            <a:gd name="T4" fmla="*/ 24 w 57"/>
                            <a:gd name="T5" fmla="*/ 44 h 51"/>
                            <a:gd name="T6" fmla="*/ 12 w 57"/>
                            <a:gd name="T7" fmla="*/ 34 h 51"/>
                            <a:gd name="T8" fmla="*/ 24 w 57"/>
                            <a:gd name="T9" fmla="*/ 12 h 51"/>
                            <a:gd name="T10" fmla="*/ 36 w 57"/>
                            <a:gd name="T11" fmla="*/ 25 h 51"/>
                            <a:gd name="T12" fmla="*/ 36 w 57"/>
                            <a:gd name="T13" fmla="*/ 0 h 51"/>
                            <a:gd name="T14" fmla="*/ 63 w 57"/>
                            <a:gd name="T15" fmla="*/ 0 h 51"/>
                            <a:gd name="T16" fmla="*/ 62 w 57"/>
                            <a:gd name="T17" fmla="*/ 25 h 51"/>
                            <a:gd name="T18" fmla="*/ 43 w 57"/>
                            <a:gd name="T19" fmla="*/ 37 h 51"/>
                            <a:gd name="T20" fmla="*/ 44 w 57"/>
                            <a:gd name="T21" fmla="*/ 68 h 51"/>
                            <a:gd name="T22" fmla="*/ 25 w 57"/>
                            <a:gd name="T23" fmla="*/ 50 h 51"/>
                            <a:gd name="T24" fmla="*/ 0 w 57"/>
                            <a:gd name="T25" fmla="*/ 53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7" h="51">
                              <a:moveTo>
                                <a:pt x="0" y="40"/>
                              </a:moveTo>
                              <a:lnTo>
                                <a:pt x="0" y="40"/>
                              </a:lnTo>
                              <a:lnTo>
                                <a:pt x="22" y="33"/>
                              </a:lnTo>
                              <a:lnTo>
                                <a:pt x="10" y="25"/>
                              </a:lnTo>
                              <a:lnTo>
                                <a:pt x="22" y="9"/>
                              </a:lnTo>
                              <a:lnTo>
                                <a:pt x="32" y="19"/>
                              </a:lnTo>
                              <a:lnTo>
                                <a:pt x="32" y="0"/>
                              </a:lnTo>
                              <a:lnTo>
                                <a:pt x="57" y="0"/>
                              </a:lnTo>
                              <a:lnTo>
                                <a:pt x="56" y="19"/>
                              </a:lnTo>
                              <a:lnTo>
                                <a:pt x="39" y="28"/>
                              </a:lnTo>
                              <a:lnTo>
                                <a:pt x="40" y="51"/>
                              </a:lnTo>
                              <a:lnTo>
                                <a:pt x="23" y="37"/>
                              </a:lnTo>
                              <a:lnTo>
                                <a:pt x="0" y="40"/>
                              </a:lnTo>
                              <a:close/>
                            </a:path>
                          </a:pathLst>
                        </a:custGeom>
                        <a:solidFill>
                          <a:srgbClr val="C0C0C0"/>
                        </a:solidFill>
                        <a:ln w="3175" cmpd="sng">
                          <a:solidFill>
                            <a:schemeClr val="bg1"/>
                          </a:solidFill>
                          <a:prstDash val="solid"/>
                          <a:round/>
                          <a:headEnd/>
                          <a:tailEnd/>
                        </a:ln>
                        <a:effectLst/>
                      </p:spPr>
                      <p:txBody>
                        <a:bodyPr/>
                        <a:lstStyle/>
                        <a:p>
                          <a:endParaRPr lang="en-GB"/>
                        </a:p>
                      </p:txBody>
                    </p:sp>
                    <p:grpSp>
                      <p:nvGrpSpPr>
                        <p:cNvPr id="339991" name="Group 237"/>
                        <p:cNvGrpSpPr>
                          <a:grpSpLocks/>
                        </p:cNvGrpSpPr>
                        <p:nvPr/>
                      </p:nvGrpSpPr>
                      <p:grpSpPr bwMode="auto">
                        <a:xfrm>
                          <a:off x="2773" y="1252"/>
                          <a:ext cx="670" cy="866"/>
                          <a:chOff x="2773" y="1252"/>
                          <a:chExt cx="670" cy="866"/>
                        </a:xfrm>
                      </p:grpSpPr>
                      <p:sp>
                        <p:nvSpPr>
                          <p:cNvPr id="339992" name="Freeform 238"/>
                          <p:cNvSpPr>
                            <a:spLocks/>
                          </p:cNvSpPr>
                          <p:nvPr/>
                        </p:nvSpPr>
                        <p:spPr bwMode="gray">
                          <a:xfrm>
                            <a:off x="3292" y="1949"/>
                            <a:ext cx="103" cy="63"/>
                          </a:xfrm>
                          <a:custGeom>
                            <a:avLst/>
                            <a:gdLst>
                              <a:gd name="T0" fmla="*/ 0 w 96"/>
                              <a:gd name="T1" fmla="*/ 49 h 54"/>
                              <a:gd name="T2" fmla="*/ 0 w 96"/>
                              <a:gd name="T3" fmla="*/ 49 h 54"/>
                              <a:gd name="T4" fmla="*/ 6 w 96"/>
                              <a:gd name="T5" fmla="*/ 0 h 54"/>
                              <a:gd name="T6" fmla="*/ 111 w 96"/>
                              <a:gd name="T7" fmla="*/ 11 h 54"/>
                              <a:gd name="T8" fmla="*/ 91 w 96"/>
                              <a:gd name="T9" fmla="*/ 42 h 54"/>
                              <a:gd name="T10" fmla="*/ 100 w 96"/>
                              <a:gd name="T11" fmla="*/ 58 h 54"/>
                              <a:gd name="T12" fmla="*/ 70 w 96"/>
                              <a:gd name="T13" fmla="*/ 60 h 54"/>
                              <a:gd name="T14" fmla="*/ 56 w 96"/>
                              <a:gd name="T15" fmla="*/ 74 h 54"/>
                              <a:gd name="T16" fmla="*/ 11 w 96"/>
                              <a:gd name="T17" fmla="*/ 74 h 54"/>
                              <a:gd name="T18" fmla="*/ 0 w 96"/>
                              <a:gd name="T19" fmla="*/ 49 h 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96" h="54">
                                <a:moveTo>
                                  <a:pt x="0" y="36"/>
                                </a:moveTo>
                                <a:lnTo>
                                  <a:pt x="0" y="36"/>
                                </a:lnTo>
                                <a:lnTo>
                                  <a:pt x="6" y="0"/>
                                </a:lnTo>
                                <a:lnTo>
                                  <a:pt x="96" y="8"/>
                                </a:lnTo>
                                <a:lnTo>
                                  <a:pt x="79" y="31"/>
                                </a:lnTo>
                                <a:lnTo>
                                  <a:pt x="87" y="43"/>
                                </a:lnTo>
                                <a:lnTo>
                                  <a:pt x="61" y="44"/>
                                </a:lnTo>
                                <a:lnTo>
                                  <a:pt x="48" y="54"/>
                                </a:lnTo>
                                <a:lnTo>
                                  <a:pt x="9" y="54"/>
                                </a:lnTo>
                                <a:lnTo>
                                  <a:pt x="0" y="36"/>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93" name="Freeform 239"/>
                          <p:cNvSpPr>
                            <a:spLocks/>
                          </p:cNvSpPr>
                          <p:nvPr/>
                        </p:nvSpPr>
                        <p:spPr bwMode="gray">
                          <a:xfrm>
                            <a:off x="3187" y="1853"/>
                            <a:ext cx="112" cy="64"/>
                          </a:xfrm>
                          <a:custGeom>
                            <a:avLst/>
                            <a:gdLst>
                              <a:gd name="T0" fmla="*/ 0 w 105"/>
                              <a:gd name="T1" fmla="*/ 43 h 55"/>
                              <a:gd name="T2" fmla="*/ 0 w 105"/>
                              <a:gd name="T3" fmla="*/ 43 h 55"/>
                              <a:gd name="T4" fmla="*/ 18 w 105"/>
                              <a:gd name="T5" fmla="*/ 14 h 55"/>
                              <a:gd name="T6" fmla="*/ 42 w 105"/>
                              <a:gd name="T7" fmla="*/ 22 h 55"/>
                              <a:gd name="T8" fmla="*/ 83 w 105"/>
                              <a:gd name="T9" fmla="*/ 0 h 55"/>
                              <a:gd name="T10" fmla="*/ 107 w 105"/>
                              <a:gd name="T11" fmla="*/ 6 h 55"/>
                              <a:gd name="T12" fmla="*/ 119 w 105"/>
                              <a:gd name="T13" fmla="*/ 16 h 55"/>
                              <a:gd name="T14" fmla="*/ 73 w 105"/>
                              <a:gd name="T15" fmla="*/ 66 h 55"/>
                              <a:gd name="T16" fmla="*/ 34 w 105"/>
                              <a:gd name="T17" fmla="*/ 74 h 55"/>
                              <a:gd name="T18" fmla="*/ 0 w 105"/>
                              <a:gd name="T19" fmla="*/ 43 h 5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5" h="55">
                                <a:moveTo>
                                  <a:pt x="0" y="32"/>
                                </a:moveTo>
                                <a:lnTo>
                                  <a:pt x="0" y="32"/>
                                </a:lnTo>
                                <a:lnTo>
                                  <a:pt x="16" y="10"/>
                                </a:lnTo>
                                <a:lnTo>
                                  <a:pt x="37" y="16"/>
                                </a:lnTo>
                                <a:lnTo>
                                  <a:pt x="73" y="0"/>
                                </a:lnTo>
                                <a:lnTo>
                                  <a:pt x="94" y="4"/>
                                </a:lnTo>
                                <a:lnTo>
                                  <a:pt x="105" y="12"/>
                                </a:lnTo>
                                <a:lnTo>
                                  <a:pt x="64" y="49"/>
                                </a:lnTo>
                                <a:lnTo>
                                  <a:pt x="30" y="55"/>
                                </a:lnTo>
                                <a:lnTo>
                                  <a:pt x="0" y="32"/>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94" name="Freeform 240"/>
                          <p:cNvSpPr>
                            <a:spLocks/>
                          </p:cNvSpPr>
                          <p:nvPr/>
                        </p:nvSpPr>
                        <p:spPr bwMode="gray">
                          <a:xfrm>
                            <a:off x="3156" y="1707"/>
                            <a:ext cx="163" cy="132"/>
                          </a:xfrm>
                          <a:custGeom>
                            <a:avLst/>
                            <a:gdLst>
                              <a:gd name="T0" fmla="*/ 0 w 154"/>
                              <a:gd name="T1" fmla="*/ 28 h 115"/>
                              <a:gd name="T2" fmla="*/ 0 w 154"/>
                              <a:gd name="T3" fmla="*/ 28 h 115"/>
                              <a:gd name="T4" fmla="*/ 8 w 154"/>
                              <a:gd name="T5" fmla="*/ 107 h 115"/>
                              <a:gd name="T6" fmla="*/ 101 w 154"/>
                              <a:gd name="T7" fmla="*/ 149 h 115"/>
                              <a:gd name="T8" fmla="*/ 145 w 154"/>
                              <a:gd name="T9" fmla="*/ 152 h 115"/>
                              <a:gd name="T10" fmla="*/ 173 w 154"/>
                              <a:gd name="T11" fmla="*/ 114 h 115"/>
                              <a:gd name="T12" fmla="*/ 159 w 154"/>
                              <a:gd name="T13" fmla="*/ 68 h 115"/>
                              <a:gd name="T14" fmla="*/ 168 w 154"/>
                              <a:gd name="T15" fmla="*/ 55 h 115"/>
                              <a:gd name="T16" fmla="*/ 161 w 154"/>
                              <a:gd name="T17" fmla="*/ 20 h 115"/>
                              <a:gd name="T18" fmla="*/ 95 w 154"/>
                              <a:gd name="T19" fmla="*/ 8 h 115"/>
                              <a:gd name="T20" fmla="*/ 53 w 154"/>
                              <a:gd name="T21" fmla="*/ 0 h 115"/>
                              <a:gd name="T22" fmla="*/ 0 w 154"/>
                              <a:gd name="T23" fmla="*/ 28 h 11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54" h="115">
                                <a:moveTo>
                                  <a:pt x="0" y="21"/>
                                </a:moveTo>
                                <a:lnTo>
                                  <a:pt x="0" y="21"/>
                                </a:lnTo>
                                <a:lnTo>
                                  <a:pt x="8" y="81"/>
                                </a:lnTo>
                                <a:lnTo>
                                  <a:pt x="90" y="113"/>
                                </a:lnTo>
                                <a:lnTo>
                                  <a:pt x="129" y="115"/>
                                </a:lnTo>
                                <a:lnTo>
                                  <a:pt x="154" y="86"/>
                                </a:lnTo>
                                <a:lnTo>
                                  <a:pt x="142" y="51"/>
                                </a:lnTo>
                                <a:lnTo>
                                  <a:pt x="150" y="42"/>
                                </a:lnTo>
                                <a:lnTo>
                                  <a:pt x="144" y="15"/>
                                </a:lnTo>
                                <a:lnTo>
                                  <a:pt x="85" y="6"/>
                                </a:lnTo>
                                <a:lnTo>
                                  <a:pt x="47" y="0"/>
                                </a:lnTo>
                                <a:lnTo>
                                  <a:pt x="0" y="21"/>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95" name="Freeform 241"/>
                          <p:cNvSpPr>
                            <a:spLocks/>
                          </p:cNvSpPr>
                          <p:nvPr/>
                        </p:nvSpPr>
                        <p:spPr bwMode="gray">
                          <a:xfrm>
                            <a:off x="3255" y="1860"/>
                            <a:ext cx="157" cy="99"/>
                          </a:xfrm>
                          <a:custGeom>
                            <a:avLst/>
                            <a:gdLst>
                              <a:gd name="T0" fmla="*/ 0 w 147"/>
                              <a:gd name="T1" fmla="*/ 58 h 86"/>
                              <a:gd name="T2" fmla="*/ 0 w 147"/>
                              <a:gd name="T3" fmla="*/ 58 h 86"/>
                              <a:gd name="T4" fmla="*/ 47 w 147"/>
                              <a:gd name="T5" fmla="*/ 104 h 86"/>
                              <a:gd name="T6" fmla="*/ 150 w 147"/>
                              <a:gd name="T7" fmla="*/ 114 h 86"/>
                              <a:gd name="T8" fmla="*/ 168 w 147"/>
                              <a:gd name="T9" fmla="*/ 74 h 86"/>
                              <a:gd name="T10" fmla="*/ 141 w 147"/>
                              <a:gd name="T11" fmla="*/ 71 h 86"/>
                              <a:gd name="T12" fmla="*/ 139 w 147"/>
                              <a:gd name="T13" fmla="*/ 36 h 86"/>
                              <a:gd name="T14" fmla="*/ 115 w 147"/>
                              <a:gd name="T15" fmla="*/ 0 h 86"/>
                              <a:gd name="T16" fmla="*/ 47 w 147"/>
                              <a:gd name="T17" fmla="*/ 8 h 86"/>
                              <a:gd name="T18" fmla="*/ 0 w 147"/>
                              <a:gd name="T19" fmla="*/ 58 h 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47" h="86">
                                <a:moveTo>
                                  <a:pt x="0" y="43"/>
                                </a:moveTo>
                                <a:lnTo>
                                  <a:pt x="0" y="43"/>
                                </a:lnTo>
                                <a:lnTo>
                                  <a:pt x="41" y="78"/>
                                </a:lnTo>
                                <a:lnTo>
                                  <a:pt x="131" y="86"/>
                                </a:lnTo>
                                <a:lnTo>
                                  <a:pt x="147" y="56"/>
                                </a:lnTo>
                                <a:lnTo>
                                  <a:pt x="124" y="54"/>
                                </a:lnTo>
                                <a:lnTo>
                                  <a:pt x="122" y="27"/>
                                </a:lnTo>
                                <a:lnTo>
                                  <a:pt x="101" y="0"/>
                                </a:lnTo>
                                <a:lnTo>
                                  <a:pt x="41" y="6"/>
                                </a:lnTo>
                                <a:lnTo>
                                  <a:pt x="0" y="43"/>
                                </a:lnTo>
                                <a:close/>
                              </a:path>
                            </a:pathLst>
                          </a:custGeom>
                          <a:solidFill>
                            <a:srgbClr val="C0C0C0"/>
                          </a:solidFill>
                          <a:ln w="3175" cmpd="sng">
                            <a:solidFill>
                              <a:schemeClr val="bg1"/>
                            </a:solidFill>
                            <a:prstDash val="solid"/>
                            <a:round/>
                            <a:headEnd/>
                            <a:tailEnd/>
                          </a:ln>
                          <a:effectLst/>
                        </p:spPr>
                        <p:txBody>
                          <a:bodyPr/>
                          <a:lstStyle/>
                          <a:p>
                            <a:endParaRPr lang="en-GB"/>
                          </a:p>
                        </p:txBody>
                      </p:sp>
                      <p:grpSp>
                        <p:nvGrpSpPr>
                          <p:cNvPr id="339996" name="Group 242"/>
                          <p:cNvGrpSpPr>
                            <a:grpSpLocks/>
                          </p:cNvGrpSpPr>
                          <p:nvPr/>
                        </p:nvGrpSpPr>
                        <p:grpSpPr bwMode="auto">
                          <a:xfrm>
                            <a:off x="2773" y="1252"/>
                            <a:ext cx="670" cy="866"/>
                            <a:chOff x="2773" y="1252"/>
                            <a:chExt cx="670" cy="866"/>
                          </a:xfrm>
                        </p:grpSpPr>
                        <p:sp>
                          <p:nvSpPr>
                            <p:cNvPr id="339997" name="Freeform 243"/>
                            <p:cNvSpPr>
                              <a:spLocks/>
                            </p:cNvSpPr>
                            <p:nvPr/>
                          </p:nvSpPr>
                          <p:spPr bwMode="gray">
                            <a:xfrm>
                              <a:off x="2773" y="1962"/>
                              <a:ext cx="203" cy="156"/>
                            </a:xfrm>
                            <a:custGeom>
                              <a:avLst/>
                              <a:gdLst>
                                <a:gd name="T0" fmla="*/ 0 w 190"/>
                                <a:gd name="T1" fmla="*/ 15 h 136"/>
                                <a:gd name="T2" fmla="*/ 0 w 190"/>
                                <a:gd name="T3" fmla="*/ 15 h 136"/>
                                <a:gd name="T4" fmla="*/ 7 w 190"/>
                                <a:gd name="T5" fmla="*/ 44 h 136"/>
                                <a:gd name="T6" fmla="*/ 52 w 190"/>
                                <a:gd name="T7" fmla="*/ 48 h 136"/>
                                <a:gd name="T8" fmla="*/ 32 w 190"/>
                                <a:gd name="T9" fmla="*/ 96 h 136"/>
                                <a:gd name="T10" fmla="*/ 32 w 190"/>
                                <a:gd name="T11" fmla="*/ 155 h 136"/>
                                <a:gd name="T12" fmla="*/ 65 w 190"/>
                                <a:gd name="T13" fmla="*/ 179 h 136"/>
                                <a:gd name="T14" fmla="*/ 128 w 190"/>
                                <a:gd name="T15" fmla="*/ 163 h 136"/>
                                <a:gd name="T16" fmla="*/ 163 w 190"/>
                                <a:gd name="T17" fmla="*/ 119 h 136"/>
                                <a:gd name="T18" fmla="*/ 156 w 190"/>
                                <a:gd name="T19" fmla="*/ 102 h 136"/>
                                <a:gd name="T20" fmla="*/ 174 w 190"/>
                                <a:gd name="T21" fmla="*/ 70 h 136"/>
                                <a:gd name="T22" fmla="*/ 217 w 190"/>
                                <a:gd name="T23" fmla="*/ 44 h 136"/>
                                <a:gd name="T24" fmla="*/ 217 w 190"/>
                                <a:gd name="T25" fmla="*/ 32 h 136"/>
                                <a:gd name="T26" fmla="*/ 190 w 190"/>
                                <a:gd name="T27" fmla="*/ 28 h 136"/>
                                <a:gd name="T28" fmla="*/ 185 w 190"/>
                                <a:gd name="T29" fmla="*/ 25 h 136"/>
                                <a:gd name="T30" fmla="*/ 129 w 190"/>
                                <a:gd name="T31" fmla="*/ 7 h 136"/>
                                <a:gd name="T32" fmla="*/ 17 w 190"/>
                                <a:gd name="T33" fmla="*/ 0 h 136"/>
                                <a:gd name="T34" fmla="*/ 0 w 190"/>
                                <a:gd name="T35" fmla="*/ 15 h 1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90" h="136">
                                  <a:moveTo>
                                    <a:pt x="0" y="11"/>
                                  </a:moveTo>
                                  <a:lnTo>
                                    <a:pt x="0" y="11"/>
                                  </a:lnTo>
                                  <a:lnTo>
                                    <a:pt x="7" y="33"/>
                                  </a:lnTo>
                                  <a:lnTo>
                                    <a:pt x="46" y="37"/>
                                  </a:lnTo>
                                  <a:lnTo>
                                    <a:pt x="28" y="73"/>
                                  </a:lnTo>
                                  <a:lnTo>
                                    <a:pt x="28" y="118"/>
                                  </a:lnTo>
                                  <a:lnTo>
                                    <a:pt x="57" y="136"/>
                                  </a:lnTo>
                                  <a:lnTo>
                                    <a:pt x="112" y="124"/>
                                  </a:lnTo>
                                  <a:lnTo>
                                    <a:pt x="143" y="91"/>
                                  </a:lnTo>
                                  <a:lnTo>
                                    <a:pt x="137" y="78"/>
                                  </a:lnTo>
                                  <a:lnTo>
                                    <a:pt x="153" y="53"/>
                                  </a:lnTo>
                                  <a:lnTo>
                                    <a:pt x="190" y="33"/>
                                  </a:lnTo>
                                  <a:lnTo>
                                    <a:pt x="190" y="24"/>
                                  </a:lnTo>
                                  <a:lnTo>
                                    <a:pt x="167" y="21"/>
                                  </a:lnTo>
                                  <a:lnTo>
                                    <a:pt x="162" y="19"/>
                                  </a:lnTo>
                                  <a:lnTo>
                                    <a:pt x="113" y="5"/>
                                  </a:lnTo>
                                  <a:lnTo>
                                    <a:pt x="15" y="0"/>
                                  </a:lnTo>
                                  <a:lnTo>
                                    <a:pt x="0" y="11"/>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98" name="Freeform 244"/>
                            <p:cNvSpPr>
                              <a:spLocks/>
                            </p:cNvSpPr>
                            <p:nvPr/>
                          </p:nvSpPr>
                          <p:spPr bwMode="gray">
                            <a:xfrm>
                              <a:off x="3263" y="1286"/>
                              <a:ext cx="180" cy="291"/>
                            </a:xfrm>
                            <a:custGeom>
                              <a:avLst/>
                              <a:gdLst>
                                <a:gd name="T0" fmla="*/ 0 w 169"/>
                                <a:gd name="T1" fmla="*/ 36 h 254"/>
                                <a:gd name="T2" fmla="*/ 0 w 169"/>
                                <a:gd name="T3" fmla="*/ 36 h 254"/>
                                <a:gd name="T4" fmla="*/ 12 w 169"/>
                                <a:gd name="T5" fmla="*/ 25 h 254"/>
                                <a:gd name="T6" fmla="*/ 33 w 169"/>
                                <a:gd name="T7" fmla="*/ 45 h 254"/>
                                <a:gd name="T8" fmla="*/ 69 w 169"/>
                                <a:gd name="T9" fmla="*/ 48 h 254"/>
                                <a:gd name="T10" fmla="*/ 91 w 169"/>
                                <a:gd name="T11" fmla="*/ 36 h 254"/>
                                <a:gd name="T12" fmla="*/ 97 w 169"/>
                                <a:gd name="T13" fmla="*/ 8 h 254"/>
                                <a:gd name="T14" fmla="*/ 130 w 169"/>
                                <a:gd name="T15" fmla="*/ 0 h 254"/>
                                <a:gd name="T16" fmla="*/ 149 w 169"/>
                                <a:gd name="T17" fmla="*/ 11 h 254"/>
                                <a:gd name="T18" fmla="*/ 147 w 169"/>
                                <a:gd name="T19" fmla="*/ 36 h 254"/>
                                <a:gd name="T20" fmla="*/ 140 w 169"/>
                                <a:gd name="T21" fmla="*/ 60 h 254"/>
                                <a:gd name="T22" fmla="*/ 163 w 169"/>
                                <a:gd name="T23" fmla="*/ 88 h 254"/>
                                <a:gd name="T24" fmla="*/ 150 w 169"/>
                                <a:gd name="T25" fmla="*/ 108 h 254"/>
                                <a:gd name="T26" fmla="*/ 167 w 169"/>
                                <a:gd name="T27" fmla="*/ 146 h 254"/>
                                <a:gd name="T28" fmla="*/ 161 w 169"/>
                                <a:gd name="T29" fmla="*/ 178 h 254"/>
                                <a:gd name="T30" fmla="*/ 192 w 169"/>
                                <a:gd name="T31" fmla="*/ 245 h 254"/>
                                <a:gd name="T32" fmla="*/ 122 w 169"/>
                                <a:gd name="T33" fmla="*/ 313 h 254"/>
                                <a:gd name="T34" fmla="*/ 42 w 169"/>
                                <a:gd name="T35" fmla="*/ 333 h 254"/>
                                <a:gd name="T36" fmla="*/ 38 w 169"/>
                                <a:gd name="T37" fmla="*/ 318 h 254"/>
                                <a:gd name="T38" fmla="*/ 12 w 169"/>
                                <a:gd name="T39" fmla="*/ 309 h 254"/>
                                <a:gd name="T40" fmla="*/ 10 w 169"/>
                                <a:gd name="T41" fmla="*/ 245 h 254"/>
                                <a:gd name="T42" fmla="*/ 86 w 169"/>
                                <a:gd name="T43" fmla="*/ 174 h 254"/>
                                <a:gd name="T44" fmla="*/ 60 w 169"/>
                                <a:gd name="T45" fmla="*/ 141 h 254"/>
                                <a:gd name="T46" fmla="*/ 51 w 169"/>
                                <a:gd name="T47" fmla="*/ 71 h 254"/>
                                <a:gd name="T48" fmla="*/ 0 w 169"/>
                                <a:gd name="T49" fmla="*/ 36 h 25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169" h="254">
                                  <a:moveTo>
                                    <a:pt x="0" y="27"/>
                                  </a:moveTo>
                                  <a:lnTo>
                                    <a:pt x="0" y="27"/>
                                  </a:lnTo>
                                  <a:lnTo>
                                    <a:pt x="10" y="19"/>
                                  </a:lnTo>
                                  <a:lnTo>
                                    <a:pt x="29" y="34"/>
                                  </a:lnTo>
                                  <a:lnTo>
                                    <a:pt x="61" y="37"/>
                                  </a:lnTo>
                                  <a:lnTo>
                                    <a:pt x="80" y="27"/>
                                  </a:lnTo>
                                  <a:lnTo>
                                    <a:pt x="85" y="6"/>
                                  </a:lnTo>
                                  <a:lnTo>
                                    <a:pt x="115" y="0"/>
                                  </a:lnTo>
                                  <a:lnTo>
                                    <a:pt x="131" y="9"/>
                                  </a:lnTo>
                                  <a:lnTo>
                                    <a:pt x="130" y="27"/>
                                  </a:lnTo>
                                  <a:lnTo>
                                    <a:pt x="123" y="45"/>
                                  </a:lnTo>
                                  <a:lnTo>
                                    <a:pt x="144" y="67"/>
                                  </a:lnTo>
                                  <a:lnTo>
                                    <a:pt x="132" y="82"/>
                                  </a:lnTo>
                                  <a:lnTo>
                                    <a:pt x="147" y="111"/>
                                  </a:lnTo>
                                  <a:lnTo>
                                    <a:pt x="142" y="135"/>
                                  </a:lnTo>
                                  <a:lnTo>
                                    <a:pt x="169" y="187"/>
                                  </a:lnTo>
                                  <a:lnTo>
                                    <a:pt x="108" y="238"/>
                                  </a:lnTo>
                                  <a:lnTo>
                                    <a:pt x="37" y="254"/>
                                  </a:lnTo>
                                  <a:lnTo>
                                    <a:pt x="34" y="243"/>
                                  </a:lnTo>
                                  <a:lnTo>
                                    <a:pt x="10" y="236"/>
                                  </a:lnTo>
                                  <a:lnTo>
                                    <a:pt x="8" y="187"/>
                                  </a:lnTo>
                                  <a:lnTo>
                                    <a:pt x="76" y="133"/>
                                  </a:lnTo>
                                  <a:lnTo>
                                    <a:pt x="53" y="107"/>
                                  </a:lnTo>
                                  <a:lnTo>
                                    <a:pt x="45" y="54"/>
                                  </a:lnTo>
                                  <a:lnTo>
                                    <a:pt x="0" y="27"/>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39999" name="Freeform 245"/>
                            <p:cNvSpPr>
                              <a:spLocks/>
                            </p:cNvSpPr>
                            <p:nvPr/>
                          </p:nvSpPr>
                          <p:spPr bwMode="gray">
                            <a:xfrm>
                              <a:off x="2847" y="1795"/>
                              <a:ext cx="209" cy="195"/>
                            </a:xfrm>
                            <a:custGeom>
                              <a:avLst/>
                              <a:gdLst>
                                <a:gd name="T0" fmla="*/ 0 w 196"/>
                                <a:gd name="T1" fmla="*/ 67 h 169"/>
                                <a:gd name="T2" fmla="*/ 0 w 196"/>
                                <a:gd name="T3" fmla="*/ 67 h 169"/>
                                <a:gd name="T4" fmla="*/ 6 w 196"/>
                                <a:gd name="T5" fmla="*/ 88 h 169"/>
                                <a:gd name="T6" fmla="*/ 52 w 196"/>
                                <a:gd name="T7" fmla="*/ 102 h 169"/>
                                <a:gd name="T8" fmla="*/ 45 w 196"/>
                                <a:gd name="T9" fmla="*/ 111 h 169"/>
                                <a:gd name="T10" fmla="*/ 62 w 196"/>
                                <a:gd name="T11" fmla="*/ 127 h 169"/>
                                <a:gd name="T12" fmla="*/ 69 w 196"/>
                                <a:gd name="T13" fmla="*/ 152 h 169"/>
                                <a:gd name="T14" fmla="*/ 49 w 196"/>
                                <a:gd name="T15" fmla="*/ 200 h 169"/>
                                <a:gd name="T16" fmla="*/ 105 w 196"/>
                                <a:gd name="T17" fmla="*/ 218 h 169"/>
                                <a:gd name="T18" fmla="*/ 110 w 196"/>
                                <a:gd name="T19" fmla="*/ 222 h 169"/>
                                <a:gd name="T20" fmla="*/ 136 w 196"/>
                                <a:gd name="T21" fmla="*/ 225 h 169"/>
                                <a:gd name="T22" fmla="*/ 136 w 196"/>
                                <a:gd name="T23" fmla="*/ 205 h 169"/>
                                <a:gd name="T24" fmla="*/ 151 w 196"/>
                                <a:gd name="T25" fmla="*/ 194 h 169"/>
                                <a:gd name="T26" fmla="*/ 191 w 196"/>
                                <a:gd name="T27" fmla="*/ 207 h 169"/>
                                <a:gd name="T28" fmla="*/ 213 w 196"/>
                                <a:gd name="T29" fmla="*/ 189 h 169"/>
                                <a:gd name="T30" fmla="*/ 200 w 196"/>
                                <a:gd name="T31" fmla="*/ 162 h 169"/>
                                <a:gd name="T32" fmla="*/ 206 w 196"/>
                                <a:gd name="T33" fmla="*/ 136 h 169"/>
                                <a:gd name="T34" fmla="*/ 188 w 196"/>
                                <a:gd name="T35" fmla="*/ 121 h 169"/>
                                <a:gd name="T36" fmla="*/ 213 w 196"/>
                                <a:gd name="T37" fmla="*/ 90 h 169"/>
                                <a:gd name="T38" fmla="*/ 223 w 196"/>
                                <a:gd name="T39" fmla="*/ 54 h 169"/>
                                <a:gd name="T40" fmla="*/ 192 w 196"/>
                                <a:gd name="T41" fmla="*/ 42 h 169"/>
                                <a:gd name="T42" fmla="*/ 183 w 196"/>
                                <a:gd name="T43" fmla="*/ 38 h 169"/>
                                <a:gd name="T44" fmla="*/ 128 w 196"/>
                                <a:gd name="T45" fmla="*/ 0 h 169"/>
                                <a:gd name="T46" fmla="*/ 113 w 196"/>
                                <a:gd name="T47" fmla="*/ 6 h 169"/>
                                <a:gd name="T48" fmla="*/ 91 w 196"/>
                                <a:gd name="T49" fmla="*/ 43 h 169"/>
                                <a:gd name="T50" fmla="*/ 49 w 196"/>
                                <a:gd name="T51" fmla="*/ 37 h 169"/>
                                <a:gd name="T52" fmla="*/ 54 w 196"/>
                                <a:gd name="T53" fmla="*/ 66 h 169"/>
                                <a:gd name="T54" fmla="*/ 0 w 196"/>
                                <a:gd name="T55" fmla="*/ 67 h 16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0" t="0" r="r" b="b"/>
                              <a:pathLst>
                                <a:path w="196" h="169">
                                  <a:moveTo>
                                    <a:pt x="0" y="50"/>
                                  </a:moveTo>
                                  <a:lnTo>
                                    <a:pt x="0" y="50"/>
                                  </a:lnTo>
                                  <a:lnTo>
                                    <a:pt x="6" y="66"/>
                                  </a:lnTo>
                                  <a:lnTo>
                                    <a:pt x="46" y="76"/>
                                  </a:lnTo>
                                  <a:lnTo>
                                    <a:pt x="39" y="83"/>
                                  </a:lnTo>
                                  <a:lnTo>
                                    <a:pt x="54" y="95"/>
                                  </a:lnTo>
                                  <a:lnTo>
                                    <a:pt x="61" y="114"/>
                                  </a:lnTo>
                                  <a:lnTo>
                                    <a:pt x="43" y="150"/>
                                  </a:lnTo>
                                  <a:lnTo>
                                    <a:pt x="92" y="164"/>
                                  </a:lnTo>
                                  <a:lnTo>
                                    <a:pt x="97" y="166"/>
                                  </a:lnTo>
                                  <a:lnTo>
                                    <a:pt x="120" y="169"/>
                                  </a:lnTo>
                                  <a:lnTo>
                                    <a:pt x="120" y="154"/>
                                  </a:lnTo>
                                  <a:lnTo>
                                    <a:pt x="133" y="146"/>
                                  </a:lnTo>
                                  <a:lnTo>
                                    <a:pt x="168" y="155"/>
                                  </a:lnTo>
                                  <a:lnTo>
                                    <a:pt x="188" y="142"/>
                                  </a:lnTo>
                                  <a:lnTo>
                                    <a:pt x="176" y="121"/>
                                  </a:lnTo>
                                  <a:lnTo>
                                    <a:pt x="181" y="102"/>
                                  </a:lnTo>
                                  <a:lnTo>
                                    <a:pt x="165" y="91"/>
                                  </a:lnTo>
                                  <a:lnTo>
                                    <a:pt x="188" y="68"/>
                                  </a:lnTo>
                                  <a:lnTo>
                                    <a:pt x="196" y="41"/>
                                  </a:lnTo>
                                  <a:lnTo>
                                    <a:pt x="169" y="31"/>
                                  </a:lnTo>
                                  <a:lnTo>
                                    <a:pt x="161" y="29"/>
                                  </a:lnTo>
                                  <a:lnTo>
                                    <a:pt x="113" y="0"/>
                                  </a:lnTo>
                                  <a:lnTo>
                                    <a:pt x="99" y="4"/>
                                  </a:lnTo>
                                  <a:lnTo>
                                    <a:pt x="80" y="32"/>
                                  </a:lnTo>
                                  <a:lnTo>
                                    <a:pt x="43" y="28"/>
                                  </a:lnTo>
                                  <a:lnTo>
                                    <a:pt x="48" y="49"/>
                                  </a:lnTo>
                                  <a:lnTo>
                                    <a:pt x="0" y="50"/>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40000" name="Freeform 246"/>
                            <p:cNvSpPr>
                              <a:spLocks/>
                            </p:cNvSpPr>
                            <p:nvPr/>
                          </p:nvSpPr>
                          <p:spPr bwMode="gray">
                            <a:xfrm>
                              <a:off x="3022" y="1704"/>
                              <a:ext cx="142" cy="172"/>
                            </a:xfrm>
                            <a:custGeom>
                              <a:avLst/>
                              <a:gdLst>
                                <a:gd name="T0" fmla="*/ 0 w 134"/>
                                <a:gd name="T1" fmla="*/ 83 h 150"/>
                                <a:gd name="T2" fmla="*/ 0 w 134"/>
                                <a:gd name="T3" fmla="*/ 83 h 150"/>
                                <a:gd name="T4" fmla="*/ 1 w 134"/>
                                <a:gd name="T5" fmla="*/ 114 h 150"/>
                                <a:gd name="T6" fmla="*/ 2 w 134"/>
                                <a:gd name="T7" fmla="*/ 128 h 150"/>
                                <a:gd name="T8" fmla="*/ 5 w 134"/>
                                <a:gd name="T9" fmla="*/ 146 h 150"/>
                                <a:gd name="T10" fmla="*/ 36 w 134"/>
                                <a:gd name="T11" fmla="*/ 159 h 150"/>
                                <a:gd name="T12" fmla="*/ 26 w 134"/>
                                <a:gd name="T13" fmla="*/ 195 h 150"/>
                                <a:gd name="T14" fmla="*/ 59 w 134"/>
                                <a:gd name="T15" fmla="*/ 197 h 150"/>
                                <a:gd name="T16" fmla="*/ 119 w 134"/>
                                <a:gd name="T17" fmla="*/ 196 h 150"/>
                                <a:gd name="T18" fmla="*/ 135 w 134"/>
                                <a:gd name="T19" fmla="*/ 165 h 150"/>
                                <a:gd name="T20" fmla="*/ 103 w 134"/>
                                <a:gd name="T21" fmla="*/ 125 h 150"/>
                                <a:gd name="T22" fmla="*/ 142 w 134"/>
                                <a:gd name="T23" fmla="*/ 104 h 150"/>
                                <a:gd name="T24" fmla="*/ 150 w 134"/>
                                <a:gd name="T25" fmla="*/ 109 h 150"/>
                                <a:gd name="T26" fmla="*/ 142 w 134"/>
                                <a:gd name="T27" fmla="*/ 32 h 150"/>
                                <a:gd name="T28" fmla="*/ 113 w 134"/>
                                <a:gd name="T29" fmla="*/ 11 h 150"/>
                                <a:gd name="T30" fmla="*/ 82 w 134"/>
                                <a:gd name="T31" fmla="*/ 26 h 150"/>
                                <a:gd name="T32" fmla="*/ 87 w 134"/>
                                <a:gd name="T33" fmla="*/ 17 h 150"/>
                                <a:gd name="T34" fmla="*/ 59 w 134"/>
                                <a:gd name="T35" fmla="*/ 0 h 150"/>
                                <a:gd name="T36" fmla="*/ 46 w 134"/>
                                <a:gd name="T37" fmla="*/ 0 h 150"/>
                                <a:gd name="T38" fmla="*/ 45 w 134"/>
                                <a:gd name="T39" fmla="*/ 44 h 150"/>
                                <a:gd name="T40" fmla="*/ 31 w 134"/>
                                <a:gd name="T41" fmla="*/ 33 h 150"/>
                                <a:gd name="T42" fmla="*/ 20 w 134"/>
                                <a:gd name="T43" fmla="*/ 46 h 150"/>
                                <a:gd name="T44" fmla="*/ 19 w 134"/>
                                <a:gd name="T45" fmla="*/ 71 h 150"/>
                                <a:gd name="T46" fmla="*/ 0 w 134"/>
                                <a:gd name="T47" fmla="*/ 83 h 15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34" h="150">
                                  <a:moveTo>
                                    <a:pt x="0" y="63"/>
                                  </a:moveTo>
                                  <a:lnTo>
                                    <a:pt x="0" y="63"/>
                                  </a:lnTo>
                                  <a:lnTo>
                                    <a:pt x="1" y="86"/>
                                  </a:lnTo>
                                  <a:lnTo>
                                    <a:pt x="2" y="98"/>
                                  </a:lnTo>
                                  <a:lnTo>
                                    <a:pt x="5" y="111"/>
                                  </a:lnTo>
                                  <a:lnTo>
                                    <a:pt x="32" y="121"/>
                                  </a:lnTo>
                                  <a:lnTo>
                                    <a:pt x="24" y="148"/>
                                  </a:lnTo>
                                  <a:lnTo>
                                    <a:pt x="53" y="150"/>
                                  </a:lnTo>
                                  <a:lnTo>
                                    <a:pt x="106" y="149"/>
                                  </a:lnTo>
                                  <a:lnTo>
                                    <a:pt x="120" y="126"/>
                                  </a:lnTo>
                                  <a:lnTo>
                                    <a:pt x="92" y="95"/>
                                  </a:lnTo>
                                  <a:lnTo>
                                    <a:pt x="126" y="79"/>
                                  </a:lnTo>
                                  <a:lnTo>
                                    <a:pt x="134" y="83"/>
                                  </a:lnTo>
                                  <a:lnTo>
                                    <a:pt x="126" y="24"/>
                                  </a:lnTo>
                                  <a:lnTo>
                                    <a:pt x="101" y="9"/>
                                  </a:lnTo>
                                  <a:lnTo>
                                    <a:pt x="73" y="20"/>
                                  </a:lnTo>
                                  <a:lnTo>
                                    <a:pt x="77" y="13"/>
                                  </a:lnTo>
                                  <a:lnTo>
                                    <a:pt x="53" y="0"/>
                                  </a:lnTo>
                                  <a:lnTo>
                                    <a:pt x="41" y="0"/>
                                  </a:lnTo>
                                  <a:lnTo>
                                    <a:pt x="40" y="33"/>
                                  </a:lnTo>
                                  <a:lnTo>
                                    <a:pt x="27" y="25"/>
                                  </a:lnTo>
                                  <a:lnTo>
                                    <a:pt x="18" y="35"/>
                                  </a:lnTo>
                                  <a:lnTo>
                                    <a:pt x="17" y="54"/>
                                  </a:lnTo>
                                  <a:lnTo>
                                    <a:pt x="0" y="63"/>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40001" name="Freeform 247"/>
                            <p:cNvSpPr>
                              <a:spLocks/>
                            </p:cNvSpPr>
                            <p:nvPr/>
                          </p:nvSpPr>
                          <p:spPr bwMode="gray">
                            <a:xfrm>
                              <a:off x="3035" y="1886"/>
                              <a:ext cx="192" cy="194"/>
                            </a:xfrm>
                            <a:custGeom>
                              <a:avLst/>
                              <a:gdLst>
                                <a:gd name="T0" fmla="*/ 0 w 181"/>
                                <a:gd name="T1" fmla="*/ 55 h 169"/>
                                <a:gd name="T2" fmla="*/ 0 w 181"/>
                                <a:gd name="T3" fmla="*/ 55 h 169"/>
                                <a:gd name="T4" fmla="*/ 5 w 181"/>
                                <a:gd name="T5" fmla="*/ 30 h 169"/>
                                <a:gd name="T6" fmla="*/ 30 w 181"/>
                                <a:gd name="T7" fmla="*/ 17 h 169"/>
                                <a:gd name="T8" fmla="*/ 39 w 181"/>
                                <a:gd name="T9" fmla="*/ 29 h 169"/>
                                <a:gd name="T10" fmla="*/ 66 w 181"/>
                                <a:gd name="T11" fmla="*/ 6 h 169"/>
                                <a:gd name="T12" fmla="*/ 91 w 181"/>
                                <a:gd name="T13" fmla="*/ 0 h 169"/>
                                <a:gd name="T14" fmla="*/ 121 w 181"/>
                                <a:gd name="T15" fmla="*/ 16 h 169"/>
                                <a:gd name="T16" fmla="*/ 121 w 181"/>
                                <a:gd name="T17" fmla="*/ 39 h 169"/>
                                <a:gd name="T18" fmla="*/ 97 w 181"/>
                                <a:gd name="T19" fmla="*/ 44 h 169"/>
                                <a:gd name="T20" fmla="*/ 100 w 181"/>
                                <a:gd name="T21" fmla="*/ 72 h 169"/>
                                <a:gd name="T22" fmla="*/ 137 w 181"/>
                                <a:gd name="T23" fmla="*/ 124 h 169"/>
                                <a:gd name="T24" fmla="*/ 162 w 181"/>
                                <a:gd name="T25" fmla="*/ 127 h 169"/>
                                <a:gd name="T26" fmla="*/ 160 w 181"/>
                                <a:gd name="T27" fmla="*/ 139 h 169"/>
                                <a:gd name="T28" fmla="*/ 204 w 181"/>
                                <a:gd name="T29" fmla="*/ 171 h 169"/>
                                <a:gd name="T30" fmla="*/ 174 w 181"/>
                                <a:gd name="T31" fmla="*/ 164 h 169"/>
                                <a:gd name="T32" fmla="*/ 180 w 181"/>
                                <a:gd name="T33" fmla="*/ 199 h 169"/>
                                <a:gd name="T34" fmla="*/ 162 w 181"/>
                                <a:gd name="T35" fmla="*/ 223 h 169"/>
                                <a:gd name="T36" fmla="*/ 154 w 181"/>
                                <a:gd name="T37" fmla="*/ 171 h 169"/>
                                <a:gd name="T38" fmla="*/ 78 w 181"/>
                                <a:gd name="T39" fmla="*/ 115 h 169"/>
                                <a:gd name="T40" fmla="*/ 59 w 181"/>
                                <a:gd name="T41" fmla="*/ 79 h 169"/>
                                <a:gd name="T42" fmla="*/ 36 w 181"/>
                                <a:gd name="T43" fmla="*/ 68 h 169"/>
                                <a:gd name="T44" fmla="*/ 14 w 181"/>
                                <a:gd name="T45" fmla="*/ 83 h 169"/>
                                <a:gd name="T46" fmla="*/ 0 w 181"/>
                                <a:gd name="T47" fmla="*/ 55 h 16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1" h="169">
                                  <a:moveTo>
                                    <a:pt x="0" y="42"/>
                                  </a:moveTo>
                                  <a:lnTo>
                                    <a:pt x="0" y="42"/>
                                  </a:lnTo>
                                  <a:lnTo>
                                    <a:pt x="5" y="23"/>
                                  </a:lnTo>
                                  <a:lnTo>
                                    <a:pt x="26" y="13"/>
                                  </a:lnTo>
                                  <a:lnTo>
                                    <a:pt x="35" y="22"/>
                                  </a:lnTo>
                                  <a:lnTo>
                                    <a:pt x="58" y="4"/>
                                  </a:lnTo>
                                  <a:lnTo>
                                    <a:pt x="81" y="0"/>
                                  </a:lnTo>
                                  <a:lnTo>
                                    <a:pt x="107" y="12"/>
                                  </a:lnTo>
                                  <a:lnTo>
                                    <a:pt x="107" y="30"/>
                                  </a:lnTo>
                                  <a:lnTo>
                                    <a:pt x="86" y="33"/>
                                  </a:lnTo>
                                  <a:lnTo>
                                    <a:pt x="89" y="55"/>
                                  </a:lnTo>
                                  <a:lnTo>
                                    <a:pt x="122" y="94"/>
                                  </a:lnTo>
                                  <a:lnTo>
                                    <a:pt x="144" y="97"/>
                                  </a:lnTo>
                                  <a:lnTo>
                                    <a:pt x="142" y="105"/>
                                  </a:lnTo>
                                  <a:lnTo>
                                    <a:pt x="181" y="130"/>
                                  </a:lnTo>
                                  <a:lnTo>
                                    <a:pt x="155" y="125"/>
                                  </a:lnTo>
                                  <a:lnTo>
                                    <a:pt x="160" y="151"/>
                                  </a:lnTo>
                                  <a:lnTo>
                                    <a:pt x="144" y="169"/>
                                  </a:lnTo>
                                  <a:lnTo>
                                    <a:pt x="137" y="130"/>
                                  </a:lnTo>
                                  <a:lnTo>
                                    <a:pt x="70" y="87"/>
                                  </a:lnTo>
                                  <a:lnTo>
                                    <a:pt x="53" y="60"/>
                                  </a:lnTo>
                                  <a:lnTo>
                                    <a:pt x="32" y="51"/>
                                  </a:lnTo>
                                  <a:lnTo>
                                    <a:pt x="12" y="63"/>
                                  </a:lnTo>
                                  <a:lnTo>
                                    <a:pt x="0" y="42"/>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40002" name="Freeform 248"/>
                            <p:cNvSpPr>
                              <a:spLocks/>
                            </p:cNvSpPr>
                            <p:nvPr/>
                          </p:nvSpPr>
                          <p:spPr bwMode="gray">
                            <a:xfrm>
                              <a:off x="3005" y="1252"/>
                              <a:ext cx="427" cy="369"/>
                            </a:xfrm>
                            <a:custGeom>
                              <a:avLst/>
                              <a:gdLst>
                                <a:gd name="T0" fmla="*/ 0 w 402"/>
                                <a:gd name="T1" fmla="*/ 318 h 321"/>
                                <a:gd name="T2" fmla="*/ 45 w 402"/>
                                <a:gd name="T3" fmla="*/ 324 h 321"/>
                                <a:gd name="T4" fmla="*/ 0 w 402"/>
                                <a:gd name="T5" fmla="*/ 343 h 321"/>
                                <a:gd name="T6" fmla="*/ 11 w 402"/>
                                <a:gd name="T7" fmla="*/ 372 h 321"/>
                                <a:gd name="T8" fmla="*/ 5 w 402"/>
                                <a:gd name="T9" fmla="*/ 386 h 321"/>
                                <a:gd name="T10" fmla="*/ 15 w 402"/>
                                <a:gd name="T11" fmla="*/ 413 h 321"/>
                                <a:gd name="T12" fmla="*/ 91 w 402"/>
                                <a:gd name="T13" fmla="*/ 399 h 321"/>
                                <a:gd name="T14" fmla="*/ 110 w 402"/>
                                <a:gd name="T15" fmla="*/ 399 h 321"/>
                                <a:gd name="T16" fmla="*/ 125 w 402"/>
                                <a:gd name="T17" fmla="*/ 341 h 321"/>
                                <a:gd name="T18" fmla="*/ 125 w 402"/>
                                <a:gd name="T19" fmla="*/ 317 h 321"/>
                                <a:gd name="T20" fmla="*/ 160 w 402"/>
                                <a:gd name="T21" fmla="*/ 240 h 321"/>
                                <a:gd name="T22" fmla="*/ 168 w 402"/>
                                <a:gd name="T23" fmla="*/ 176 h 321"/>
                                <a:gd name="T24" fmla="*/ 204 w 402"/>
                                <a:gd name="T25" fmla="*/ 115 h 321"/>
                                <a:gd name="T26" fmla="*/ 234 w 402"/>
                                <a:gd name="T27" fmla="*/ 94 h 321"/>
                                <a:gd name="T28" fmla="*/ 266 w 402"/>
                                <a:gd name="T29" fmla="*/ 74 h 321"/>
                                <a:gd name="T30" fmla="*/ 286 w 402"/>
                                <a:gd name="T31" fmla="*/ 63 h 321"/>
                                <a:gd name="T32" fmla="*/ 343 w 402"/>
                                <a:gd name="T33" fmla="*/ 87 h 321"/>
                                <a:gd name="T34" fmla="*/ 370 w 402"/>
                                <a:gd name="T35" fmla="*/ 46 h 321"/>
                                <a:gd name="T36" fmla="*/ 422 w 402"/>
                                <a:gd name="T37" fmla="*/ 51 h 321"/>
                                <a:gd name="T38" fmla="*/ 452 w 402"/>
                                <a:gd name="T39" fmla="*/ 46 h 321"/>
                                <a:gd name="T40" fmla="*/ 437 w 402"/>
                                <a:gd name="T41" fmla="*/ 45 h 321"/>
                                <a:gd name="T42" fmla="*/ 454 w 402"/>
                                <a:gd name="T43" fmla="*/ 24 h 321"/>
                                <a:gd name="T44" fmla="*/ 400 w 402"/>
                                <a:gd name="T45" fmla="*/ 24 h 321"/>
                                <a:gd name="T46" fmla="*/ 396 w 402"/>
                                <a:gd name="T47" fmla="*/ 0 h 321"/>
                                <a:gd name="T48" fmla="*/ 380 w 402"/>
                                <a:gd name="T49" fmla="*/ 25 h 321"/>
                                <a:gd name="T50" fmla="*/ 351 w 402"/>
                                <a:gd name="T51" fmla="*/ 38 h 321"/>
                                <a:gd name="T52" fmla="*/ 351 w 402"/>
                                <a:gd name="T53" fmla="*/ 2 h 321"/>
                                <a:gd name="T54" fmla="*/ 290 w 402"/>
                                <a:gd name="T55" fmla="*/ 28 h 321"/>
                                <a:gd name="T56" fmla="*/ 286 w 402"/>
                                <a:gd name="T57" fmla="*/ 38 h 321"/>
                                <a:gd name="T58" fmla="*/ 269 w 402"/>
                                <a:gd name="T59" fmla="*/ 44 h 321"/>
                                <a:gd name="T60" fmla="*/ 247 w 402"/>
                                <a:gd name="T61" fmla="*/ 47 h 321"/>
                                <a:gd name="T62" fmla="*/ 230 w 402"/>
                                <a:gd name="T63" fmla="*/ 60 h 321"/>
                                <a:gd name="T64" fmla="*/ 203 w 402"/>
                                <a:gd name="T65" fmla="*/ 94 h 321"/>
                                <a:gd name="T66" fmla="*/ 186 w 402"/>
                                <a:gd name="T67" fmla="*/ 108 h 321"/>
                                <a:gd name="T68" fmla="*/ 191 w 402"/>
                                <a:gd name="T69" fmla="*/ 126 h 321"/>
                                <a:gd name="T70" fmla="*/ 132 w 402"/>
                                <a:gd name="T71" fmla="*/ 206 h 321"/>
                                <a:gd name="T72" fmla="*/ 91 w 402"/>
                                <a:gd name="T73" fmla="*/ 259 h 321"/>
                                <a:gd name="T74" fmla="*/ 63 w 402"/>
                                <a:gd name="T75" fmla="*/ 264 h 321"/>
                                <a:gd name="T76" fmla="*/ 45 w 402"/>
                                <a:gd name="T77" fmla="*/ 290 h 321"/>
                                <a:gd name="T78" fmla="*/ 27 w 402"/>
                                <a:gd name="T79" fmla="*/ 306 h 321"/>
                                <a:gd name="T80" fmla="*/ 24 w 402"/>
                                <a:gd name="T81" fmla="*/ 310 h 32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402" h="321">
                                  <a:moveTo>
                                    <a:pt x="0" y="241"/>
                                  </a:moveTo>
                                  <a:lnTo>
                                    <a:pt x="0" y="241"/>
                                  </a:lnTo>
                                  <a:lnTo>
                                    <a:pt x="1" y="253"/>
                                  </a:lnTo>
                                  <a:lnTo>
                                    <a:pt x="40" y="245"/>
                                  </a:lnTo>
                                  <a:lnTo>
                                    <a:pt x="41" y="250"/>
                                  </a:lnTo>
                                  <a:lnTo>
                                    <a:pt x="0" y="259"/>
                                  </a:lnTo>
                                  <a:lnTo>
                                    <a:pt x="13" y="265"/>
                                  </a:lnTo>
                                  <a:lnTo>
                                    <a:pt x="9" y="282"/>
                                  </a:lnTo>
                                  <a:lnTo>
                                    <a:pt x="34" y="268"/>
                                  </a:lnTo>
                                  <a:lnTo>
                                    <a:pt x="5" y="292"/>
                                  </a:lnTo>
                                  <a:lnTo>
                                    <a:pt x="21" y="292"/>
                                  </a:lnTo>
                                  <a:lnTo>
                                    <a:pt x="13" y="312"/>
                                  </a:lnTo>
                                  <a:lnTo>
                                    <a:pt x="50" y="321"/>
                                  </a:lnTo>
                                  <a:lnTo>
                                    <a:pt x="81" y="302"/>
                                  </a:lnTo>
                                  <a:lnTo>
                                    <a:pt x="87" y="283"/>
                                  </a:lnTo>
                                  <a:lnTo>
                                    <a:pt x="98" y="302"/>
                                  </a:lnTo>
                                  <a:lnTo>
                                    <a:pt x="115" y="278"/>
                                  </a:lnTo>
                                  <a:lnTo>
                                    <a:pt x="111" y="258"/>
                                  </a:lnTo>
                                  <a:lnTo>
                                    <a:pt x="120" y="250"/>
                                  </a:lnTo>
                                  <a:lnTo>
                                    <a:pt x="111" y="240"/>
                                  </a:lnTo>
                                  <a:lnTo>
                                    <a:pt x="114" y="193"/>
                                  </a:lnTo>
                                  <a:lnTo>
                                    <a:pt x="142" y="182"/>
                                  </a:lnTo>
                                  <a:lnTo>
                                    <a:pt x="136" y="169"/>
                                  </a:lnTo>
                                  <a:lnTo>
                                    <a:pt x="149" y="133"/>
                                  </a:lnTo>
                                  <a:lnTo>
                                    <a:pt x="176" y="108"/>
                                  </a:lnTo>
                                  <a:lnTo>
                                    <a:pt x="181" y="87"/>
                                  </a:lnTo>
                                  <a:lnTo>
                                    <a:pt x="200" y="83"/>
                                  </a:lnTo>
                                  <a:lnTo>
                                    <a:pt x="207" y="71"/>
                                  </a:lnTo>
                                  <a:lnTo>
                                    <a:pt x="235" y="73"/>
                                  </a:lnTo>
                                  <a:lnTo>
                                    <a:pt x="235" y="56"/>
                                  </a:lnTo>
                                  <a:lnTo>
                                    <a:pt x="243" y="56"/>
                                  </a:lnTo>
                                  <a:lnTo>
                                    <a:pt x="253" y="48"/>
                                  </a:lnTo>
                                  <a:lnTo>
                                    <a:pt x="272" y="63"/>
                                  </a:lnTo>
                                  <a:lnTo>
                                    <a:pt x="304" y="66"/>
                                  </a:lnTo>
                                  <a:lnTo>
                                    <a:pt x="323" y="56"/>
                                  </a:lnTo>
                                  <a:lnTo>
                                    <a:pt x="328" y="35"/>
                                  </a:lnTo>
                                  <a:lnTo>
                                    <a:pt x="358" y="29"/>
                                  </a:lnTo>
                                  <a:lnTo>
                                    <a:pt x="374" y="38"/>
                                  </a:lnTo>
                                  <a:lnTo>
                                    <a:pt x="373" y="56"/>
                                  </a:lnTo>
                                  <a:lnTo>
                                    <a:pt x="401" y="35"/>
                                  </a:lnTo>
                                  <a:lnTo>
                                    <a:pt x="382" y="39"/>
                                  </a:lnTo>
                                  <a:lnTo>
                                    <a:pt x="387" y="34"/>
                                  </a:lnTo>
                                  <a:lnTo>
                                    <a:pt x="367" y="28"/>
                                  </a:lnTo>
                                  <a:lnTo>
                                    <a:pt x="402" y="18"/>
                                  </a:lnTo>
                                  <a:lnTo>
                                    <a:pt x="374" y="7"/>
                                  </a:lnTo>
                                  <a:lnTo>
                                    <a:pt x="355" y="18"/>
                                  </a:lnTo>
                                  <a:lnTo>
                                    <a:pt x="365" y="2"/>
                                  </a:lnTo>
                                  <a:lnTo>
                                    <a:pt x="351" y="0"/>
                                  </a:lnTo>
                                  <a:lnTo>
                                    <a:pt x="342" y="18"/>
                                  </a:lnTo>
                                  <a:lnTo>
                                    <a:pt x="337" y="19"/>
                                  </a:lnTo>
                                  <a:lnTo>
                                    <a:pt x="337" y="4"/>
                                  </a:lnTo>
                                  <a:lnTo>
                                    <a:pt x="311" y="29"/>
                                  </a:lnTo>
                                  <a:lnTo>
                                    <a:pt x="324" y="7"/>
                                  </a:lnTo>
                                  <a:lnTo>
                                    <a:pt x="311" y="2"/>
                                  </a:lnTo>
                                  <a:lnTo>
                                    <a:pt x="284" y="30"/>
                                  </a:lnTo>
                                  <a:lnTo>
                                    <a:pt x="257" y="21"/>
                                  </a:lnTo>
                                  <a:lnTo>
                                    <a:pt x="265" y="38"/>
                                  </a:lnTo>
                                  <a:lnTo>
                                    <a:pt x="253" y="29"/>
                                  </a:lnTo>
                                  <a:lnTo>
                                    <a:pt x="235" y="49"/>
                                  </a:lnTo>
                                  <a:lnTo>
                                    <a:pt x="238" y="33"/>
                                  </a:lnTo>
                                  <a:lnTo>
                                    <a:pt x="227" y="47"/>
                                  </a:lnTo>
                                  <a:lnTo>
                                    <a:pt x="219" y="36"/>
                                  </a:lnTo>
                                  <a:lnTo>
                                    <a:pt x="226" y="50"/>
                                  </a:lnTo>
                                  <a:lnTo>
                                    <a:pt x="204" y="45"/>
                                  </a:lnTo>
                                  <a:lnTo>
                                    <a:pt x="198" y="64"/>
                                  </a:lnTo>
                                  <a:lnTo>
                                    <a:pt x="180" y="71"/>
                                  </a:lnTo>
                                  <a:lnTo>
                                    <a:pt x="197" y="72"/>
                                  </a:lnTo>
                                  <a:lnTo>
                                    <a:pt x="165" y="82"/>
                                  </a:lnTo>
                                  <a:lnTo>
                                    <a:pt x="160" y="96"/>
                                  </a:lnTo>
                                  <a:lnTo>
                                    <a:pt x="169" y="96"/>
                                  </a:lnTo>
                                  <a:lnTo>
                                    <a:pt x="130" y="117"/>
                                  </a:lnTo>
                                  <a:lnTo>
                                    <a:pt x="117" y="156"/>
                                  </a:lnTo>
                                  <a:lnTo>
                                    <a:pt x="74" y="188"/>
                                  </a:lnTo>
                                  <a:lnTo>
                                    <a:pt x="81" y="196"/>
                                  </a:lnTo>
                                  <a:lnTo>
                                    <a:pt x="99" y="190"/>
                                  </a:lnTo>
                                  <a:lnTo>
                                    <a:pt x="56" y="200"/>
                                  </a:lnTo>
                                  <a:lnTo>
                                    <a:pt x="34" y="213"/>
                                  </a:lnTo>
                                  <a:lnTo>
                                    <a:pt x="40" y="219"/>
                                  </a:lnTo>
                                  <a:lnTo>
                                    <a:pt x="22" y="219"/>
                                  </a:lnTo>
                                  <a:lnTo>
                                    <a:pt x="24" y="231"/>
                                  </a:lnTo>
                                  <a:lnTo>
                                    <a:pt x="2" y="231"/>
                                  </a:lnTo>
                                  <a:lnTo>
                                    <a:pt x="22" y="235"/>
                                  </a:lnTo>
                                  <a:lnTo>
                                    <a:pt x="0" y="241"/>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40003" name="Freeform 249"/>
                            <p:cNvSpPr>
                              <a:spLocks/>
                            </p:cNvSpPr>
                            <p:nvPr/>
                          </p:nvSpPr>
                          <p:spPr bwMode="gray">
                            <a:xfrm>
                              <a:off x="3109" y="1317"/>
                              <a:ext cx="210" cy="375"/>
                            </a:xfrm>
                            <a:custGeom>
                              <a:avLst/>
                              <a:gdLst>
                                <a:gd name="T0" fmla="*/ 0 w 198"/>
                                <a:gd name="T1" fmla="*/ 326 h 326"/>
                                <a:gd name="T2" fmla="*/ 0 w 198"/>
                                <a:gd name="T3" fmla="*/ 326 h 326"/>
                                <a:gd name="T4" fmla="*/ 8 w 198"/>
                                <a:gd name="T5" fmla="*/ 376 h 326"/>
                                <a:gd name="T6" fmla="*/ 29 w 198"/>
                                <a:gd name="T7" fmla="*/ 397 h 326"/>
                                <a:gd name="T8" fmla="*/ 25 w 198"/>
                                <a:gd name="T9" fmla="*/ 431 h 326"/>
                                <a:gd name="T10" fmla="*/ 80 w 198"/>
                                <a:gd name="T11" fmla="*/ 411 h 326"/>
                                <a:gd name="T12" fmla="*/ 94 w 198"/>
                                <a:gd name="T13" fmla="*/ 340 h 326"/>
                                <a:gd name="T14" fmla="*/ 83 w 198"/>
                                <a:gd name="T15" fmla="*/ 338 h 326"/>
                                <a:gd name="T16" fmla="*/ 125 w 198"/>
                                <a:gd name="T17" fmla="*/ 317 h 326"/>
                                <a:gd name="T18" fmla="*/ 86 w 198"/>
                                <a:gd name="T19" fmla="*/ 312 h 326"/>
                                <a:gd name="T20" fmla="*/ 115 w 198"/>
                                <a:gd name="T21" fmla="*/ 317 h 326"/>
                                <a:gd name="T22" fmla="*/ 132 w 198"/>
                                <a:gd name="T23" fmla="*/ 299 h 326"/>
                                <a:gd name="T24" fmla="*/ 107 w 198"/>
                                <a:gd name="T25" fmla="*/ 276 h 326"/>
                                <a:gd name="T26" fmla="*/ 86 w 198"/>
                                <a:gd name="T27" fmla="*/ 292 h 326"/>
                                <a:gd name="T28" fmla="*/ 103 w 198"/>
                                <a:gd name="T29" fmla="*/ 280 h 326"/>
                                <a:gd name="T30" fmla="*/ 104 w 198"/>
                                <a:gd name="T31" fmla="*/ 216 h 326"/>
                                <a:gd name="T32" fmla="*/ 179 w 198"/>
                                <a:gd name="T33" fmla="*/ 159 h 326"/>
                                <a:gd name="T34" fmla="*/ 172 w 198"/>
                                <a:gd name="T35" fmla="*/ 144 h 326"/>
                                <a:gd name="T36" fmla="*/ 187 w 198"/>
                                <a:gd name="T37" fmla="*/ 115 h 326"/>
                                <a:gd name="T38" fmla="*/ 223 w 198"/>
                                <a:gd name="T39" fmla="*/ 106 h 326"/>
                                <a:gd name="T40" fmla="*/ 214 w 198"/>
                                <a:gd name="T41" fmla="*/ 36 h 326"/>
                                <a:gd name="T42" fmla="*/ 163 w 198"/>
                                <a:gd name="T43" fmla="*/ 0 h 326"/>
                                <a:gd name="T44" fmla="*/ 154 w 198"/>
                                <a:gd name="T45" fmla="*/ 0 h 326"/>
                                <a:gd name="T46" fmla="*/ 154 w 198"/>
                                <a:gd name="T47" fmla="*/ 23 h 326"/>
                                <a:gd name="T48" fmla="*/ 123 w 198"/>
                                <a:gd name="T49" fmla="*/ 20 h 326"/>
                                <a:gd name="T50" fmla="*/ 115 w 198"/>
                                <a:gd name="T51" fmla="*/ 36 h 326"/>
                                <a:gd name="T52" fmla="*/ 93 w 198"/>
                                <a:gd name="T53" fmla="*/ 41 h 326"/>
                                <a:gd name="T54" fmla="*/ 88 w 198"/>
                                <a:gd name="T55" fmla="*/ 69 h 326"/>
                                <a:gd name="T56" fmla="*/ 57 w 198"/>
                                <a:gd name="T57" fmla="*/ 102 h 326"/>
                                <a:gd name="T58" fmla="*/ 42 w 198"/>
                                <a:gd name="T59" fmla="*/ 150 h 326"/>
                                <a:gd name="T60" fmla="*/ 50 w 198"/>
                                <a:gd name="T61" fmla="*/ 167 h 326"/>
                                <a:gd name="T62" fmla="*/ 18 w 198"/>
                                <a:gd name="T63" fmla="*/ 182 h 326"/>
                                <a:gd name="T64" fmla="*/ 15 w 198"/>
                                <a:gd name="T65" fmla="*/ 244 h 326"/>
                                <a:gd name="T66" fmla="*/ 24 w 198"/>
                                <a:gd name="T67" fmla="*/ 257 h 326"/>
                                <a:gd name="T68" fmla="*/ 15 w 198"/>
                                <a:gd name="T69" fmla="*/ 267 h 326"/>
                                <a:gd name="T70" fmla="*/ 19 w 198"/>
                                <a:gd name="T71" fmla="*/ 293 h 326"/>
                                <a:gd name="T72" fmla="*/ 0 w 198"/>
                                <a:gd name="T73" fmla="*/ 326 h 32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98" h="326">
                                  <a:moveTo>
                                    <a:pt x="0" y="246"/>
                                  </a:moveTo>
                                  <a:lnTo>
                                    <a:pt x="0" y="246"/>
                                  </a:lnTo>
                                  <a:lnTo>
                                    <a:pt x="8" y="284"/>
                                  </a:lnTo>
                                  <a:lnTo>
                                    <a:pt x="25" y="300"/>
                                  </a:lnTo>
                                  <a:lnTo>
                                    <a:pt x="23" y="326"/>
                                  </a:lnTo>
                                  <a:lnTo>
                                    <a:pt x="71" y="310"/>
                                  </a:lnTo>
                                  <a:lnTo>
                                    <a:pt x="84" y="257"/>
                                  </a:lnTo>
                                  <a:lnTo>
                                    <a:pt x="74" y="256"/>
                                  </a:lnTo>
                                  <a:lnTo>
                                    <a:pt x="111" y="240"/>
                                  </a:lnTo>
                                  <a:lnTo>
                                    <a:pt x="76" y="236"/>
                                  </a:lnTo>
                                  <a:lnTo>
                                    <a:pt x="102" y="240"/>
                                  </a:lnTo>
                                  <a:lnTo>
                                    <a:pt x="117" y="226"/>
                                  </a:lnTo>
                                  <a:lnTo>
                                    <a:pt x="95" y="209"/>
                                  </a:lnTo>
                                  <a:lnTo>
                                    <a:pt x="76" y="221"/>
                                  </a:lnTo>
                                  <a:lnTo>
                                    <a:pt x="91" y="211"/>
                                  </a:lnTo>
                                  <a:lnTo>
                                    <a:pt x="92" y="163"/>
                                  </a:lnTo>
                                  <a:lnTo>
                                    <a:pt x="159" y="120"/>
                                  </a:lnTo>
                                  <a:lnTo>
                                    <a:pt x="153" y="109"/>
                                  </a:lnTo>
                                  <a:lnTo>
                                    <a:pt x="166" y="87"/>
                                  </a:lnTo>
                                  <a:lnTo>
                                    <a:pt x="198" y="80"/>
                                  </a:lnTo>
                                  <a:lnTo>
                                    <a:pt x="190" y="27"/>
                                  </a:lnTo>
                                  <a:lnTo>
                                    <a:pt x="145" y="0"/>
                                  </a:lnTo>
                                  <a:lnTo>
                                    <a:pt x="137" y="0"/>
                                  </a:lnTo>
                                  <a:lnTo>
                                    <a:pt x="137" y="17"/>
                                  </a:lnTo>
                                  <a:lnTo>
                                    <a:pt x="109" y="15"/>
                                  </a:lnTo>
                                  <a:lnTo>
                                    <a:pt x="102" y="27"/>
                                  </a:lnTo>
                                  <a:lnTo>
                                    <a:pt x="83" y="31"/>
                                  </a:lnTo>
                                  <a:lnTo>
                                    <a:pt x="78" y="52"/>
                                  </a:lnTo>
                                  <a:lnTo>
                                    <a:pt x="51" y="77"/>
                                  </a:lnTo>
                                  <a:lnTo>
                                    <a:pt x="38" y="113"/>
                                  </a:lnTo>
                                  <a:lnTo>
                                    <a:pt x="44" y="126"/>
                                  </a:lnTo>
                                  <a:lnTo>
                                    <a:pt x="16" y="137"/>
                                  </a:lnTo>
                                  <a:lnTo>
                                    <a:pt x="13" y="184"/>
                                  </a:lnTo>
                                  <a:lnTo>
                                    <a:pt x="22" y="194"/>
                                  </a:lnTo>
                                  <a:lnTo>
                                    <a:pt x="13" y="202"/>
                                  </a:lnTo>
                                  <a:lnTo>
                                    <a:pt x="17" y="222"/>
                                  </a:lnTo>
                                  <a:lnTo>
                                    <a:pt x="0" y="246"/>
                                  </a:lnTo>
                                  <a:close/>
                                </a:path>
                              </a:pathLst>
                            </a:custGeom>
                            <a:solidFill>
                              <a:srgbClr val="C0C0C0"/>
                            </a:solidFill>
                            <a:ln w="3175" cmpd="sng">
                              <a:solidFill>
                                <a:schemeClr val="bg1"/>
                              </a:solidFill>
                              <a:prstDash val="solid"/>
                              <a:round/>
                              <a:headEnd/>
                              <a:tailEnd/>
                            </a:ln>
                            <a:effectLst/>
                          </p:spPr>
                          <p:txBody>
                            <a:bodyPr/>
                            <a:lstStyle/>
                            <a:p>
                              <a:endParaRPr lang="en-GB"/>
                            </a:p>
                          </p:txBody>
                        </p:sp>
                      </p:grpSp>
                    </p:grpSp>
                    <p:sp>
                      <p:nvSpPr>
                        <p:cNvPr id="340004" name="Freeform 250"/>
                        <p:cNvSpPr>
                          <a:spLocks/>
                        </p:cNvSpPr>
                        <p:nvPr/>
                      </p:nvSpPr>
                      <p:spPr bwMode="gray">
                        <a:xfrm>
                          <a:off x="3023" y="1874"/>
                          <a:ext cx="73" cy="39"/>
                        </a:xfrm>
                        <a:custGeom>
                          <a:avLst/>
                          <a:gdLst>
                            <a:gd name="T0" fmla="*/ 0 w 69"/>
                            <a:gd name="T1" fmla="*/ 30 h 34"/>
                            <a:gd name="T2" fmla="*/ 0 w 69"/>
                            <a:gd name="T3" fmla="*/ 30 h 34"/>
                            <a:gd name="T4" fmla="*/ 18 w 69"/>
                            <a:gd name="T5" fmla="*/ 45 h 34"/>
                            <a:gd name="T6" fmla="*/ 41 w 69"/>
                            <a:gd name="T7" fmla="*/ 32 h 34"/>
                            <a:gd name="T8" fmla="*/ 52 w 69"/>
                            <a:gd name="T9" fmla="*/ 44 h 34"/>
                            <a:gd name="T10" fmla="*/ 77 w 69"/>
                            <a:gd name="T11" fmla="*/ 20 h 34"/>
                            <a:gd name="T12" fmla="*/ 61 w 69"/>
                            <a:gd name="T13" fmla="*/ 17 h 34"/>
                            <a:gd name="T14" fmla="*/ 61 w 69"/>
                            <a:gd name="T15" fmla="*/ 6 h 34"/>
                            <a:gd name="T16" fmla="*/ 58 w 69"/>
                            <a:gd name="T17" fmla="*/ 2 h 34"/>
                            <a:gd name="T18" fmla="*/ 25 w 69"/>
                            <a:gd name="T19" fmla="*/ 0 h 34"/>
                            <a:gd name="T20" fmla="*/ 0 w 69"/>
                            <a:gd name="T21" fmla="*/ 30 h 3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9" h="34">
                              <a:moveTo>
                                <a:pt x="0" y="23"/>
                              </a:moveTo>
                              <a:lnTo>
                                <a:pt x="0" y="23"/>
                              </a:lnTo>
                              <a:lnTo>
                                <a:pt x="16" y="34"/>
                              </a:lnTo>
                              <a:lnTo>
                                <a:pt x="37" y="24"/>
                              </a:lnTo>
                              <a:lnTo>
                                <a:pt x="46" y="33"/>
                              </a:lnTo>
                              <a:lnTo>
                                <a:pt x="69" y="15"/>
                              </a:lnTo>
                              <a:lnTo>
                                <a:pt x="55" y="13"/>
                              </a:lnTo>
                              <a:lnTo>
                                <a:pt x="55" y="4"/>
                              </a:lnTo>
                              <a:lnTo>
                                <a:pt x="52" y="2"/>
                              </a:lnTo>
                              <a:lnTo>
                                <a:pt x="23" y="0"/>
                              </a:lnTo>
                              <a:lnTo>
                                <a:pt x="0" y="23"/>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40005" name="Freeform 251"/>
                        <p:cNvSpPr>
                          <a:spLocks/>
                        </p:cNvSpPr>
                        <p:nvPr/>
                      </p:nvSpPr>
                      <p:spPr bwMode="gray">
                        <a:xfrm>
                          <a:off x="3149" y="1890"/>
                          <a:ext cx="154" cy="131"/>
                        </a:xfrm>
                        <a:custGeom>
                          <a:avLst/>
                          <a:gdLst>
                            <a:gd name="T0" fmla="*/ 0 w 145"/>
                            <a:gd name="T1" fmla="*/ 36 h 114"/>
                            <a:gd name="T2" fmla="*/ 0 w 145"/>
                            <a:gd name="T3" fmla="*/ 36 h 114"/>
                            <a:gd name="T4" fmla="*/ 0 w 145"/>
                            <a:gd name="T5" fmla="*/ 11 h 114"/>
                            <a:gd name="T6" fmla="*/ 41 w 145"/>
                            <a:gd name="T7" fmla="*/ 0 h 114"/>
                            <a:gd name="T8" fmla="*/ 75 w 145"/>
                            <a:gd name="T9" fmla="*/ 30 h 114"/>
                            <a:gd name="T10" fmla="*/ 114 w 145"/>
                            <a:gd name="T11" fmla="*/ 23 h 114"/>
                            <a:gd name="T12" fmla="*/ 160 w 145"/>
                            <a:gd name="T13" fmla="*/ 69 h 114"/>
                            <a:gd name="T14" fmla="*/ 153 w 145"/>
                            <a:gd name="T15" fmla="*/ 116 h 114"/>
                            <a:gd name="T16" fmla="*/ 164 w 145"/>
                            <a:gd name="T17" fmla="*/ 140 h 114"/>
                            <a:gd name="T18" fmla="*/ 130 w 145"/>
                            <a:gd name="T19" fmla="*/ 151 h 114"/>
                            <a:gd name="T20" fmla="*/ 113 w 145"/>
                            <a:gd name="T21" fmla="*/ 109 h 114"/>
                            <a:gd name="T22" fmla="*/ 99 w 145"/>
                            <a:gd name="T23" fmla="*/ 125 h 114"/>
                            <a:gd name="T24" fmla="*/ 41 w 145"/>
                            <a:gd name="T25" fmla="*/ 85 h 114"/>
                            <a:gd name="T26" fmla="*/ 16 w 145"/>
                            <a:gd name="T27" fmla="*/ 43 h 114"/>
                            <a:gd name="T28" fmla="*/ 2 w 145"/>
                            <a:gd name="T29" fmla="*/ 52 h 114"/>
                            <a:gd name="T30" fmla="*/ 0 w 145"/>
                            <a:gd name="T31" fmla="*/ 36 h 11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45" h="114">
                              <a:moveTo>
                                <a:pt x="0" y="27"/>
                              </a:moveTo>
                              <a:lnTo>
                                <a:pt x="0" y="27"/>
                              </a:lnTo>
                              <a:lnTo>
                                <a:pt x="0" y="9"/>
                              </a:lnTo>
                              <a:lnTo>
                                <a:pt x="37" y="0"/>
                              </a:lnTo>
                              <a:lnTo>
                                <a:pt x="67" y="23"/>
                              </a:lnTo>
                              <a:lnTo>
                                <a:pt x="101" y="17"/>
                              </a:lnTo>
                              <a:lnTo>
                                <a:pt x="142" y="52"/>
                              </a:lnTo>
                              <a:lnTo>
                                <a:pt x="136" y="88"/>
                              </a:lnTo>
                              <a:lnTo>
                                <a:pt x="145" y="106"/>
                              </a:lnTo>
                              <a:lnTo>
                                <a:pt x="115" y="114"/>
                              </a:lnTo>
                              <a:lnTo>
                                <a:pt x="100" y="83"/>
                              </a:lnTo>
                              <a:lnTo>
                                <a:pt x="88" y="95"/>
                              </a:lnTo>
                              <a:lnTo>
                                <a:pt x="37" y="64"/>
                              </a:lnTo>
                              <a:lnTo>
                                <a:pt x="14" y="32"/>
                              </a:lnTo>
                              <a:lnTo>
                                <a:pt x="2" y="39"/>
                              </a:lnTo>
                              <a:lnTo>
                                <a:pt x="0" y="27"/>
                              </a:lnTo>
                              <a:close/>
                            </a:path>
                          </a:pathLst>
                        </a:custGeom>
                        <a:solidFill>
                          <a:srgbClr val="C0C0C0"/>
                        </a:solidFill>
                        <a:ln w="3175" cmpd="sng">
                          <a:solidFill>
                            <a:schemeClr val="bg1"/>
                          </a:solidFill>
                          <a:prstDash val="solid"/>
                          <a:round/>
                          <a:headEnd/>
                          <a:tailEnd/>
                        </a:ln>
                        <a:effectLst/>
                      </p:spPr>
                      <p:txBody>
                        <a:bodyPr/>
                        <a:lstStyle/>
                        <a:p>
                          <a:endParaRPr lang="en-GB"/>
                        </a:p>
                      </p:txBody>
                    </p:sp>
                  </p:grpSp>
                </p:grpSp>
              </p:grpSp>
              <p:sp>
                <p:nvSpPr>
                  <p:cNvPr id="340006" name="Freeform 252"/>
                  <p:cNvSpPr>
                    <a:spLocks/>
                  </p:cNvSpPr>
                  <p:nvPr/>
                </p:nvSpPr>
                <p:spPr bwMode="gray">
                  <a:xfrm>
                    <a:off x="3363" y="1858"/>
                    <a:ext cx="54" cy="64"/>
                  </a:xfrm>
                  <a:custGeom>
                    <a:avLst/>
                    <a:gdLst>
                      <a:gd name="T0" fmla="*/ 13 w 50"/>
                      <a:gd name="T1" fmla="*/ 18 h 56"/>
                      <a:gd name="T2" fmla="*/ 19 w 50"/>
                      <a:gd name="T3" fmla="*/ 29 h 56"/>
                      <a:gd name="T4" fmla="*/ 25 w 50"/>
                      <a:gd name="T5" fmla="*/ 38 h 56"/>
                      <a:gd name="T6" fmla="*/ 27 w 50"/>
                      <a:gd name="T7" fmla="*/ 72 h 56"/>
                      <a:gd name="T8" fmla="*/ 32 w 50"/>
                      <a:gd name="T9" fmla="*/ 73 h 56"/>
                      <a:gd name="T10" fmla="*/ 39 w 50"/>
                      <a:gd name="T11" fmla="*/ 56 h 56"/>
                      <a:gd name="T12" fmla="*/ 40 w 50"/>
                      <a:gd name="T13" fmla="*/ 48 h 56"/>
                      <a:gd name="T14" fmla="*/ 54 w 50"/>
                      <a:gd name="T15" fmla="*/ 42 h 56"/>
                      <a:gd name="T16" fmla="*/ 58 w 50"/>
                      <a:gd name="T17" fmla="*/ 34 h 56"/>
                      <a:gd name="T18" fmla="*/ 52 w 50"/>
                      <a:gd name="T19" fmla="*/ 30 h 56"/>
                      <a:gd name="T20" fmla="*/ 43 w 50"/>
                      <a:gd name="T21" fmla="*/ 11 h 56"/>
                      <a:gd name="T22" fmla="*/ 30 w 50"/>
                      <a:gd name="T23" fmla="*/ 0 h 56"/>
                      <a:gd name="T24" fmla="*/ 13 w 50"/>
                      <a:gd name="T25" fmla="*/ 0 h 56"/>
                      <a:gd name="T26" fmla="*/ 0 w 50"/>
                      <a:gd name="T27" fmla="*/ 1 h 56"/>
                      <a:gd name="T28" fmla="*/ 13 w 50"/>
                      <a:gd name="T29" fmla="*/ 18 h 5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0" h="56">
                        <a:moveTo>
                          <a:pt x="11" y="14"/>
                        </a:moveTo>
                        <a:lnTo>
                          <a:pt x="17" y="22"/>
                        </a:lnTo>
                        <a:lnTo>
                          <a:pt x="21" y="29"/>
                        </a:lnTo>
                        <a:lnTo>
                          <a:pt x="23" y="55"/>
                        </a:lnTo>
                        <a:lnTo>
                          <a:pt x="28" y="56"/>
                        </a:lnTo>
                        <a:lnTo>
                          <a:pt x="33" y="43"/>
                        </a:lnTo>
                        <a:lnTo>
                          <a:pt x="34" y="37"/>
                        </a:lnTo>
                        <a:lnTo>
                          <a:pt x="46" y="32"/>
                        </a:lnTo>
                        <a:lnTo>
                          <a:pt x="50" y="26"/>
                        </a:lnTo>
                        <a:lnTo>
                          <a:pt x="44" y="23"/>
                        </a:lnTo>
                        <a:lnTo>
                          <a:pt x="37" y="9"/>
                        </a:lnTo>
                        <a:lnTo>
                          <a:pt x="26" y="0"/>
                        </a:lnTo>
                        <a:lnTo>
                          <a:pt x="11" y="0"/>
                        </a:lnTo>
                        <a:lnTo>
                          <a:pt x="0" y="1"/>
                        </a:lnTo>
                        <a:lnTo>
                          <a:pt x="11" y="14"/>
                        </a:lnTo>
                        <a:close/>
                      </a:path>
                    </a:pathLst>
                  </a:custGeom>
                  <a:solidFill>
                    <a:srgbClr val="C0C0C0"/>
                  </a:solidFill>
                  <a:ln w="3175" cmpd="sng">
                    <a:solidFill>
                      <a:schemeClr val="bg1"/>
                    </a:solidFill>
                    <a:prstDash val="solid"/>
                    <a:round/>
                    <a:headEnd/>
                    <a:tailEnd/>
                  </a:ln>
                  <a:effectLst/>
                </p:spPr>
                <p:txBody>
                  <a:bodyPr/>
                  <a:lstStyle/>
                  <a:p>
                    <a:endParaRPr lang="en-GB"/>
                  </a:p>
                </p:txBody>
              </p:sp>
            </p:grpSp>
          </p:grpSp>
        </p:grpSp>
      </p:grpSp>
      <p:grpSp>
        <p:nvGrpSpPr>
          <p:cNvPr id="340007" name="Group 136"/>
          <p:cNvGrpSpPr>
            <a:grpSpLocks/>
          </p:cNvGrpSpPr>
          <p:nvPr/>
        </p:nvGrpSpPr>
        <p:grpSpPr bwMode="auto">
          <a:xfrm>
            <a:off x="6343650" y="3009900"/>
            <a:ext cx="415925" cy="549275"/>
            <a:chOff x="2755" y="1611"/>
            <a:chExt cx="196" cy="210"/>
          </a:xfrm>
        </p:grpSpPr>
        <p:sp>
          <p:nvSpPr>
            <p:cNvPr id="340008" name="Freeform 137"/>
            <p:cNvSpPr>
              <a:spLocks/>
            </p:cNvSpPr>
            <p:nvPr/>
          </p:nvSpPr>
          <p:spPr bwMode="gray">
            <a:xfrm>
              <a:off x="2755" y="1699"/>
              <a:ext cx="68" cy="84"/>
            </a:xfrm>
            <a:custGeom>
              <a:avLst/>
              <a:gdLst>
                <a:gd name="T0" fmla="*/ 0 w 63"/>
                <a:gd name="T1" fmla="*/ 79 h 73"/>
                <a:gd name="T2" fmla="*/ 0 w 63"/>
                <a:gd name="T3" fmla="*/ 79 h 73"/>
                <a:gd name="T4" fmla="*/ 11 w 63"/>
                <a:gd name="T5" fmla="*/ 90 h 73"/>
                <a:gd name="T6" fmla="*/ 2 w 63"/>
                <a:gd name="T7" fmla="*/ 97 h 73"/>
                <a:gd name="T8" fmla="*/ 69 w 63"/>
                <a:gd name="T9" fmla="*/ 81 h 73"/>
                <a:gd name="T10" fmla="*/ 73 w 63"/>
                <a:gd name="T11" fmla="*/ 32 h 73"/>
                <a:gd name="T12" fmla="*/ 65 w 63"/>
                <a:gd name="T13" fmla="*/ 18 h 73"/>
                <a:gd name="T14" fmla="*/ 45 w 63"/>
                <a:gd name="T15" fmla="*/ 25 h 73"/>
                <a:gd name="T16" fmla="*/ 38 w 63"/>
                <a:gd name="T17" fmla="*/ 17 h 73"/>
                <a:gd name="T18" fmla="*/ 45 w 63"/>
                <a:gd name="T19" fmla="*/ 6 h 73"/>
                <a:gd name="T20" fmla="*/ 38 w 63"/>
                <a:gd name="T21" fmla="*/ 0 h 73"/>
                <a:gd name="T22" fmla="*/ 30 w 63"/>
                <a:gd name="T23" fmla="*/ 24 h 73"/>
                <a:gd name="T24" fmla="*/ 2 w 63"/>
                <a:gd name="T25" fmla="*/ 32 h 73"/>
                <a:gd name="T26" fmla="*/ 12 w 63"/>
                <a:gd name="T27" fmla="*/ 37 h 73"/>
                <a:gd name="T28" fmla="*/ 5 w 63"/>
                <a:gd name="T29" fmla="*/ 49 h 73"/>
                <a:gd name="T30" fmla="*/ 24 w 63"/>
                <a:gd name="T31" fmla="*/ 54 h 73"/>
                <a:gd name="T32" fmla="*/ 6 w 63"/>
                <a:gd name="T33" fmla="*/ 72 h 73"/>
                <a:gd name="T34" fmla="*/ 28 w 63"/>
                <a:gd name="T35" fmla="*/ 68 h 73"/>
                <a:gd name="T36" fmla="*/ 0 w 63"/>
                <a:gd name="T37" fmla="*/ 79 h 7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63" h="73">
                  <a:moveTo>
                    <a:pt x="0" y="60"/>
                  </a:moveTo>
                  <a:lnTo>
                    <a:pt x="0" y="60"/>
                  </a:lnTo>
                  <a:lnTo>
                    <a:pt x="9" y="68"/>
                  </a:lnTo>
                  <a:lnTo>
                    <a:pt x="2" y="73"/>
                  </a:lnTo>
                  <a:lnTo>
                    <a:pt x="59" y="61"/>
                  </a:lnTo>
                  <a:lnTo>
                    <a:pt x="63" y="24"/>
                  </a:lnTo>
                  <a:lnTo>
                    <a:pt x="56" y="14"/>
                  </a:lnTo>
                  <a:lnTo>
                    <a:pt x="39" y="19"/>
                  </a:lnTo>
                  <a:lnTo>
                    <a:pt x="32" y="13"/>
                  </a:lnTo>
                  <a:lnTo>
                    <a:pt x="39" y="4"/>
                  </a:lnTo>
                  <a:lnTo>
                    <a:pt x="32" y="0"/>
                  </a:lnTo>
                  <a:lnTo>
                    <a:pt x="26" y="18"/>
                  </a:lnTo>
                  <a:lnTo>
                    <a:pt x="2" y="24"/>
                  </a:lnTo>
                  <a:lnTo>
                    <a:pt x="10" y="28"/>
                  </a:lnTo>
                  <a:lnTo>
                    <a:pt x="5" y="37"/>
                  </a:lnTo>
                  <a:lnTo>
                    <a:pt x="20" y="41"/>
                  </a:lnTo>
                  <a:lnTo>
                    <a:pt x="6" y="55"/>
                  </a:lnTo>
                  <a:lnTo>
                    <a:pt x="24" y="51"/>
                  </a:lnTo>
                  <a:lnTo>
                    <a:pt x="0" y="60"/>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40009" name="Freeform 138"/>
            <p:cNvSpPr>
              <a:spLocks/>
            </p:cNvSpPr>
            <p:nvPr/>
          </p:nvSpPr>
          <p:spPr bwMode="gray">
            <a:xfrm>
              <a:off x="2790" y="1693"/>
              <a:ext cx="42" cy="34"/>
            </a:xfrm>
            <a:custGeom>
              <a:avLst/>
              <a:gdLst>
                <a:gd name="T0" fmla="*/ 0 w 40"/>
                <a:gd name="T1" fmla="*/ 25 h 30"/>
                <a:gd name="T2" fmla="*/ 0 w 40"/>
                <a:gd name="T3" fmla="*/ 25 h 30"/>
                <a:gd name="T4" fmla="*/ 7 w 40"/>
                <a:gd name="T5" fmla="*/ 32 h 30"/>
                <a:gd name="T6" fmla="*/ 26 w 40"/>
                <a:gd name="T7" fmla="*/ 26 h 30"/>
                <a:gd name="T8" fmla="*/ 35 w 40"/>
                <a:gd name="T9" fmla="*/ 39 h 30"/>
                <a:gd name="T10" fmla="*/ 44 w 40"/>
                <a:gd name="T11" fmla="*/ 25 h 30"/>
                <a:gd name="T12" fmla="*/ 35 w 40"/>
                <a:gd name="T13" fmla="*/ 6 h 30"/>
                <a:gd name="T14" fmla="*/ 14 w 40"/>
                <a:gd name="T15" fmla="*/ 0 h 30"/>
                <a:gd name="T16" fmla="*/ 7 w 40"/>
                <a:gd name="T17" fmla="*/ 12 h 30"/>
                <a:gd name="T18" fmla="*/ 0 w 40"/>
                <a:gd name="T19" fmla="*/ 25 h 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0" h="30">
                  <a:moveTo>
                    <a:pt x="0" y="19"/>
                  </a:moveTo>
                  <a:lnTo>
                    <a:pt x="0" y="19"/>
                  </a:lnTo>
                  <a:lnTo>
                    <a:pt x="7" y="25"/>
                  </a:lnTo>
                  <a:lnTo>
                    <a:pt x="24" y="20"/>
                  </a:lnTo>
                  <a:lnTo>
                    <a:pt x="31" y="30"/>
                  </a:lnTo>
                  <a:lnTo>
                    <a:pt x="40" y="19"/>
                  </a:lnTo>
                  <a:lnTo>
                    <a:pt x="31" y="4"/>
                  </a:lnTo>
                  <a:lnTo>
                    <a:pt x="12" y="0"/>
                  </a:lnTo>
                  <a:lnTo>
                    <a:pt x="7" y="10"/>
                  </a:lnTo>
                  <a:lnTo>
                    <a:pt x="0" y="19"/>
                  </a:lnTo>
                  <a:close/>
                </a:path>
              </a:pathLst>
            </a:custGeom>
            <a:solidFill>
              <a:srgbClr val="C0C0C0"/>
            </a:solidFill>
            <a:ln w="3175" cmpd="sng">
              <a:solidFill>
                <a:schemeClr val="bg1"/>
              </a:solidFill>
              <a:prstDash val="solid"/>
              <a:round/>
              <a:headEnd/>
              <a:tailEnd/>
            </a:ln>
            <a:effectLst/>
          </p:spPr>
          <p:txBody>
            <a:bodyPr/>
            <a:lstStyle/>
            <a:p>
              <a:endParaRPr lang="en-GB"/>
            </a:p>
          </p:txBody>
        </p:sp>
        <p:sp>
          <p:nvSpPr>
            <p:cNvPr id="340010" name="Freeform 139"/>
            <p:cNvSpPr>
              <a:spLocks/>
            </p:cNvSpPr>
            <p:nvPr/>
          </p:nvSpPr>
          <p:spPr bwMode="gray">
            <a:xfrm>
              <a:off x="2810" y="1619"/>
              <a:ext cx="9" cy="15"/>
            </a:xfrm>
            <a:custGeom>
              <a:avLst/>
              <a:gdLst>
                <a:gd name="T0" fmla="*/ 0 w 9"/>
                <a:gd name="T1" fmla="*/ 17 h 13"/>
                <a:gd name="T2" fmla="*/ 0 w 9"/>
                <a:gd name="T3" fmla="*/ 17 h 13"/>
                <a:gd name="T4" fmla="*/ 0 w 9"/>
                <a:gd name="T5" fmla="*/ 2 h 13"/>
                <a:gd name="T6" fmla="*/ 9 w 9"/>
                <a:gd name="T7" fmla="*/ 0 h 13"/>
                <a:gd name="T8" fmla="*/ 0 w 9"/>
                <a:gd name="T9" fmla="*/ 17 h 1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 h="13">
                  <a:moveTo>
                    <a:pt x="0" y="13"/>
                  </a:moveTo>
                  <a:lnTo>
                    <a:pt x="0" y="13"/>
                  </a:lnTo>
                  <a:lnTo>
                    <a:pt x="0" y="2"/>
                  </a:lnTo>
                  <a:lnTo>
                    <a:pt x="9" y="0"/>
                  </a:lnTo>
                  <a:lnTo>
                    <a:pt x="0" y="13"/>
                  </a:lnTo>
                  <a:close/>
                </a:path>
              </a:pathLst>
            </a:custGeom>
            <a:solidFill>
              <a:schemeClr val="bg2"/>
            </a:solidFill>
            <a:ln w="3175" cmpd="sng">
              <a:solidFill>
                <a:schemeClr val="bg1"/>
              </a:solidFill>
              <a:prstDash val="solid"/>
              <a:round/>
              <a:headEnd/>
              <a:tailEnd/>
            </a:ln>
            <a:effectLst/>
          </p:spPr>
          <p:txBody>
            <a:bodyPr/>
            <a:lstStyle/>
            <a:p>
              <a:endParaRPr lang="en-GB"/>
            </a:p>
          </p:txBody>
        </p:sp>
        <p:sp>
          <p:nvSpPr>
            <p:cNvPr id="340011" name="Freeform 140"/>
            <p:cNvSpPr>
              <a:spLocks/>
            </p:cNvSpPr>
            <p:nvPr/>
          </p:nvSpPr>
          <p:spPr bwMode="gray">
            <a:xfrm>
              <a:off x="2814" y="1635"/>
              <a:ext cx="9" cy="9"/>
            </a:xfrm>
            <a:custGeom>
              <a:avLst/>
              <a:gdLst>
                <a:gd name="T0" fmla="*/ 0 w 9"/>
                <a:gd name="T1" fmla="*/ 9 h 8"/>
                <a:gd name="T2" fmla="*/ 0 w 9"/>
                <a:gd name="T3" fmla="*/ 9 h 8"/>
                <a:gd name="T4" fmla="*/ 5 w 9"/>
                <a:gd name="T5" fmla="*/ 0 h 8"/>
                <a:gd name="T6" fmla="*/ 9 w 9"/>
                <a:gd name="T7" fmla="*/ 10 h 8"/>
                <a:gd name="T8" fmla="*/ 0 w 9"/>
                <a:gd name="T9" fmla="*/ 9 h 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 h="8">
                  <a:moveTo>
                    <a:pt x="0" y="7"/>
                  </a:moveTo>
                  <a:lnTo>
                    <a:pt x="0" y="7"/>
                  </a:lnTo>
                  <a:lnTo>
                    <a:pt x="5" y="0"/>
                  </a:lnTo>
                  <a:lnTo>
                    <a:pt x="9" y="8"/>
                  </a:lnTo>
                  <a:lnTo>
                    <a:pt x="0" y="7"/>
                  </a:lnTo>
                  <a:close/>
                </a:path>
              </a:pathLst>
            </a:custGeom>
            <a:solidFill>
              <a:schemeClr val="bg2"/>
            </a:solidFill>
            <a:ln w="3175" cmpd="sng">
              <a:solidFill>
                <a:schemeClr val="bg1"/>
              </a:solidFill>
              <a:prstDash val="solid"/>
              <a:round/>
              <a:headEnd/>
              <a:tailEnd/>
            </a:ln>
            <a:effectLst/>
          </p:spPr>
          <p:txBody>
            <a:bodyPr/>
            <a:lstStyle/>
            <a:p>
              <a:endParaRPr lang="en-GB"/>
            </a:p>
          </p:txBody>
        </p:sp>
        <p:sp>
          <p:nvSpPr>
            <p:cNvPr id="340012" name="Freeform 141"/>
            <p:cNvSpPr>
              <a:spLocks/>
            </p:cNvSpPr>
            <p:nvPr/>
          </p:nvSpPr>
          <p:spPr bwMode="gray">
            <a:xfrm>
              <a:off x="2823" y="1611"/>
              <a:ext cx="128" cy="210"/>
            </a:xfrm>
            <a:custGeom>
              <a:avLst/>
              <a:gdLst>
                <a:gd name="T0" fmla="*/ 0 w 120"/>
                <a:gd name="T1" fmla="*/ 56 h 183"/>
                <a:gd name="T2" fmla="*/ 0 w 120"/>
                <a:gd name="T3" fmla="*/ 56 h 183"/>
                <a:gd name="T4" fmla="*/ 5 w 120"/>
                <a:gd name="T5" fmla="*/ 25 h 183"/>
                <a:gd name="T6" fmla="*/ 20 w 120"/>
                <a:gd name="T7" fmla="*/ 0 h 183"/>
                <a:gd name="T8" fmla="*/ 51 w 120"/>
                <a:gd name="T9" fmla="*/ 0 h 183"/>
                <a:gd name="T10" fmla="*/ 33 w 120"/>
                <a:gd name="T11" fmla="*/ 30 h 183"/>
                <a:gd name="T12" fmla="*/ 75 w 120"/>
                <a:gd name="T13" fmla="*/ 37 h 183"/>
                <a:gd name="T14" fmla="*/ 48 w 120"/>
                <a:gd name="T15" fmla="*/ 75 h 183"/>
                <a:gd name="T16" fmla="*/ 80 w 120"/>
                <a:gd name="T17" fmla="*/ 88 h 183"/>
                <a:gd name="T18" fmla="*/ 109 w 120"/>
                <a:gd name="T19" fmla="*/ 138 h 183"/>
                <a:gd name="T20" fmla="*/ 101 w 120"/>
                <a:gd name="T21" fmla="*/ 141 h 183"/>
                <a:gd name="T22" fmla="*/ 115 w 120"/>
                <a:gd name="T23" fmla="*/ 153 h 183"/>
                <a:gd name="T24" fmla="*/ 107 w 120"/>
                <a:gd name="T25" fmla="*/ 166 h 183"/>
                <a:gd name="T26" fmla="*/ 137 w 120"/>
                <a:gd name="T27" fmla="*/ 169 h 183"/>
                <a:gd name="T28" fmla="*/ 118 w 120"/>
                <a:gd name="T29" fmla="*/ 202 h 183"/>
                <a:gd name="T30" fmla="*/ 131 w 120"/>
                <a:gd name="T31" fmla="*/ 211 h 183"/>
                <a:gd name="T32" fmla="*/ 7 w 120"/>
                <a:gd name="T33" fmla="*/ 241 h 183"/>
                <a:gd name="T34" fmla="*/ 63 w 120"/>
                <a:gd name="T35" fmla="*/ 196 h 183"/>
                <a:gd name="T36" fmla="*/ 47 w 120"/>
                <a:gd name="T37" fmla="*/ 204 h 183"/>
                <a:gd name="T38" fmla="*/ 16 w 120"/>
                <a:gd name="T39" fmla="*/ 190 h 183"/>
                <a:gd name="T40" fmla="*/ 38 w 120"/>
                <a:gd name="T41" fmla="*/ 173 h 183"/>
                <a:gd name="T42" fmla="*/ 25 w 120"/>
                <a:gd name="T43" fmla="*/ 166 h 183"/>
                <a:gd name="T44" fmla="*/ 55 w 120"/>
                <a:gd name="T45" fmla="*/ 149 h 183"/>
                <a:gd name="T46" fmla="*/ 61 w 120"/>
                <a:gd name="T47" fmla="*/ 126 h 183"/>
                <a:gd name="T48" fmla="*/ 44 w 120"/>
                <a:gd name="T49" fmla="*/ 118 h 183"/>
                <a:gd name="T50" fmla="*/ 51 w 120"/>
                <a:gd name="T51" fmla="*/ 107 h 183"/>
                <a:gd name="T52" fmla="*/ 19 w 120"/>
                <a:gd name="T53" fmla="*/ 114 h 183"/>
                <a:gd name="T54" fmla="*/ 20 w 120"/>
                <a:gd name="T55" fmla="*/ 79 h 183"/>
                <a:gd name="T56" fmla="*/ 5 w 120"/>
                <a:gd name="T57" fmla="*/ 93 h 183"/>
                <a:gd name="T58" fmla="*/ 15 w 120"/>
                <a:gd name="T59" fmla="*/ 57 h 183"/>
                <a:gd name="T60" fmla="*/ 0 w 120"/>
                <a:gd name="T61" fmla="*/ 56 h 183"/>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20" h="183">
                  <a:moveTo>
                    <a:pt x="0" y="43"/>
                  </a:moveTo>
                  <a:lnTo>
                    <a:pt x="0" y="43"/>
                  </a:lnTo>
                  <a:lnTo>
                    <a:pt x="5" y="19"/>
                  </a:lnTo>
                  <a:lnTo>
                    <a:pt x="18" y="0"/>
                  </a:lnTo>
                  <a:lnTo>
                    <a:pt x="45" y="0"/>
                  </a:lnTo>
                  <a:lnTo>
                    <a:pt x="29" y="23"/>
                  </a:lnTo>
                  <a:lnTo>
                    <a:pt x="66" y="28"/>
                  </a:lnTo>
                  <a:lnTo>
                    <a:pt x="42" y="57"/>
                  </a:lnTo>
                  <a:lnTo>
                    <a:pt x="70" y="67"/>
                  </a:lnTo>
                  <a:lnTo>
                    <a:pt x="96" y="105"/>
                  </a:lnTo>
                  <a:lnTo>
                    <a:pt x="89" y="107"/>
                  </a:lnTo>
                  <a:lnTo>
                    <a:pt x="101" y="116"/>
                  </a:lnTo>
                  <a:lnTo>
                    <a:pt x="94" y="126"/>
                  </a:lnTo>
                  <a:lnTo>
                    <a:pt x="120" y="128"/>
                  </a:lnTo>
                  <a:lnTo>
                    <a:pt x="104" y="153"/>
                  </a:lnTo>
                  <a:lnTo>
                    <a:pt x="115" y="160"/>
                  </a:lnTo>
                  <a:lnTo>
                    <a:pt x="7" y="183"/>
                  </a:lnTo>
                  <a:lnTo>
                    <a:pt x="55" y="149"/>
                  </a:lnTo>
                  <a:lnTo>
                    <a:pt x="41" y="155"/>
                  </a:lnTo>
                  <a:lnTo>
                    <a:pt x="14" y="145"/>
                  </a:lnTo>
                  <a:lnTo>
                    <a:pt x="34" y="132"/>
                  </a:lnTo>
                  <a:lnTo>
                    <a:pt x="22" y="126"/>
                  </a:lnTo>
                  <a:lnTo>
                    <a:pt x="49" y="113"/>
                  </a:lnTo>
                  <a:lnTo>
                    <a:pt x="53" y="96"/>
                  </a:lnTo>
                  <a:lnTo>
                    <a:pt x="38" y="90"/>
                  </a:lnTo>
                  <a:lnTo>
                    <a:pt x="45" y="81"/>
                  </a:lnTo>
                  <a:lnTo>
                    <a:pt x="17" y="86"/>
                  </a:lnTo>
                  <a:lnTo>
                    <a:pt x="18" y="60"/>
                  </a:lnTo>
                  <a:lnTo>
                    <a:pt x="5" y="71"/>
                  </a:lnTo>
                  <a:lnTo>
                    <a:pt x="13" y="44"/>
                  </a:lnTo>
                  <a:lnTo>
                    <a:pt x="0" y="43"/>
                  </a:lnTo>
                  <a:close/>
                </a:path>
              </a:pathLst>
            </a:custGeom>
            <a:solidFill>
              <a:srgbClr val="C0C0C0"/>
            </a:solidFill>
            <a:ln w="3175" cmpd="sng">
              <a:solidFill>
                <a:schemeClr val="bg1"/>
              </a:solidFill>
              <a:prstDash val="solid"/>
              <a:round/>
              <a:headEnd/>
              <a:tailEnd/>
            </a:ln>
            <a:effectLst/>
          </p:spPr>
          <p:txBody>
            <a:bodyPr/>
            <a:lstStyle/>
            <a:p>
              <a:endParaRPr lang="en-GB"/>
            </a:p>
          </p:txBody>
        </p:sp>
      </p:grpSp>
      <p:sp>
        <p:nvSpPr>
          <p:cNvPr id="340013" name="Oval 45"/>
          <p:cNvSpPr>
            <a:spLocks noChangeArrowheads="1"/>
          </p:cNvSpPr>
          <p:nvPr/>
        </p:nvSpPr>
        <p:spPr bwMode="auto">
          <a:xfrm>
            <a:off x="6545263" y="3414713"/>
            <a:ext cx="69850" cy="69850"/>
          </a:xfrm>
          <a:prstGeom prst="ellipse">
            <a:avLst/>
          </a:prstGeom>
          <a:solidFill>
            <a:schemeClr val="tx2"/>
          </a:solidFill>
          <a:ln w="9525">
            <a:solidFill>
              <a:schemeClr val="tx2"/>
            </a:solidFill>
            <a:round/>
            <a:headEnd/>
            <a:tailEnd/>
          </a:ln>
          <a:effectLst/>
        </p:spPr>
        <p:txBody>
          <a:bodyPr wrap="none" anchor="ctr"/>
          <a:lstStyle/>
          <a:p>
            <a:endParaRPr lang="en-GB"/>
          </a:p>
        </p:txBody>
      </p:sp>
      <p:sp>
        <p:nvSpPr>
          <p:cNvPr id="340014" name="Oval 46"/>
          <p:cNvSpPr>
            <a:spLocks noChangeArrowheads="1"/>
          </p:cNvSpPr>
          <p:nvPr/>
        </p:nvSpPr>
        <p:spPr bwMode="auto">
          <a:xfrm>
            <a:off x="6865938" y="3495675"/>
            <a:ext cx="69850" cy="69850"/>
          </a:xfrm>
          <a:prstGeom prst="ellipse">
            <a:avLst/>
          </a:prstGeom>
          <a:solidFill>
            <a:schemeClr val="tx2"/>
          </a:solidFill>
          <a:ln w="9525">
            <a:solidFill>
              <a:schemeClr val="tx2"/>
            </a:solidFill>
            <a:round/>
            <a:headEnd/>
            <a:tailEnd/>
          </a:ln>
          <a:effectLst/>
        </p:spPr>
        <p:txBody>
          <a:bodyPr wrap="none" anchor="ctr"/>
          <a:lstStyle/>
          <a:p>
            <a:endParaRPr lang="en-GB"/>
          </a:p>
        </p:txBody>
      </p:sp>
      <p:sp>
        <p:nvSpPr>
          <p:cNvPr id="340015" name="Oval 47"/>
          <p:cNvSpPr>
            <a:spLocks noChangeArrowheads="1"/>
          </p:cNvSpPr>
          <p:nvPr/>
        </p:nvSpPr>
        <p:spPr bwMode="auto">
          <a:xfrm>
            <a:off x="6842125" y="3375025"/>
            <a:ext cx="69850" cy="69850"/>
          </a:xfrm>
          <a:prstGeom prst="ellipse">
            <a:avLst/>
          </a:prstGeom>
          <a:solidFill>
            <a:schemeClr val="tx2"/>
          </a:solidFill>
          <a:ln w="9525">
            <a:solidFill>
              <a:schemeClr val="tx2"/>
            </a:solidFill>
            <a:round/>
            <a:headEnd/>
            <a:tailEnd/>
          </a:ln>
          <a:effectLst/>
        </p:spPr>
        <p:txBody>
          <a:bodyPr wrap="none" anchor="ct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31" name="Rectangle 7"/>
          <p:cNvSpPr>
            <a:spLocks noGrp="1" noChangeArrowheads="1"/>
          </p:cNvSpPr>
          <p:nvPr>
            <p:ph type="title"/>
          </p:nvPr>
        </p:nvSpPr>
        <p:spPr/>
        <p:txBody>
          <a:bodyPr/>
          <a:lstStyle/>
          <a:p>
            <a:r>
              <a:rPr lang="en-GB"/>
              <a:t>Steel for Packaging</a:t>
            </a:r>
            <a:br>
              <a:rPr lang="en-GB"/>
            </a:br>
            <a:r>
              <a:rPr lang="en-GB" b="0"/>
              <a:t>Markets by end-use segment</a:t>
            </a:r>
          </a:p>
        </p:txBody>
      </p:sp>
      <p:sp>
        <p:nvSpPr>
          <p:cNvPr id="37" name="Content Placeholder 36"/>
          <p:cNvSpPr>
            <a:spLocks noGrp="1"/>
          </p:cNvSpPr>
          <p:nvPr>
            <p:ph idx="1"/>
          </p:nvPr>
        </p:nvSpPr>
        <p:spPr/>
        <p:txBody>
          <a:bodyPr/>
          <a:lstStyle/>
          <a:p>
            <a:r>
              <a:rPr lang="en-GB" dirty="0"/>
              <a:t>Metals account for 20% of the global packaging market.</a:t>
            </a:r>
          </a:p>
          <a:p>
            <a:r>
              <a:rPr lang="en-GB" dirty="0"/>
              <a:t>European packaging steel consumption is 26% of the world packaging steel consumption. </a:t>
            </a:r>
          </a:p>
          <a:p>
            <a:pPr>
              <a:buNone/>
            </a:pPr>
            <a:endParaRPr lang="en-GB" dirty="0"/>
          </a:p>
        </p:txBody>
      </p:sp>
      <p:sp>
        <p:nvSpPr>
          <p:cNvPr id="36" name="Slide Number Placeholder 4"/>
          <p:cNvSpPr>
            <a:spLocks noGrp="1"/>
          </p:cNvSpPr>
          <p:nvPr>
            <p:ph type="sldNum" sz="quarter" idx="11"/>
          </p:nvPr>
        </p:nvSpPr>
        <p:spPr/>
        <p:txBody>
          <a:bodyPr/>
          <a:lstStyle/>
          <a:p>
            <a:fld id="{70F06ED0-46AE-4A2B-A8F8-347993BC5C43}" type="slidenum">
              <a:rPr lang="en-GB"/>
              <a:pPr/>
              <a:t>4</a:t>
            </a:fld>
            <a:endParaRPr lang="en-GB"/>
          </a:p>
        </p:txBody>
      </p:sp>
      <p:grpSp>
        <p:nvGrpSpPr>
          <p:cNvPr id="333893" name="Group 69"/>
          <p:cNvGrpSpPr>
            <a:grpSpLocks/>
          </p:cNvGrpSpPr>
          <p:nvPr/>
        </p:nvGrpSpPr>
        <p:grpSpPr bwMode="auto">
          <a:xfrm>
            <a:off x="585216" y="1749000"/>
            <a:ext cx="7924800" cy="3905675"/>
            <a:chOff x="1121" y="1162"/>
            <a:chExt cx="3714" cy="2400"/>
          </a:xfrm>
        </p:grpSpPr>
        <p:sp>
          <p:nvSpPr>
            <p:cNvPr id="333861" name="AutoShape 37"/>
            <p:cNvSpPr>
              <a:spLocks noChangeAspect="1" noChangeArrowheads="1" noTextEdit="1"/>
            </p:cNvSpPr>
            <p:nvPr/>
          </p:nvSpPr>
          <p:spPr bwMode="auto">
            <a:xfrm>
              <a:off x="1121" y="1162"/>
              <a:ext cx="3714" cy="2400"/>
            </a:xfrm>
            <a:prstGeom prst="rect">
              <a:avLst/>
            </a:prstGeom>
            <a:noFill/>
            <a:ln w="9525">
              <a:noFill/>
              <a:miter lim="800000"/>
              <a:headEnd/>
              <a:tailEnd/>
            </a:ln>
          </p:spPr>
          <p:txBody>
            <a:bodyPr/>
            <a:lstStyle/>
            <a:p>
              <a:endParaRPr lang="en-GB"/>
            </a:p>
          </p:txBody>
        </p:sp>
        <p:sp>
          <p:nvSpPr>
            <p:cNvPr id="333870" name="Rectangle 46"/>
            <p:cNvSpPr>
              <a:spLocks noChangeArrowheads="1"/>
            </p:cNvSpPr>
            <p:nvPr/>
          </p:nvSpPr>
          <p:spPr bwMode="auto">
            <a:xfrm>
              <a:off x="3713" y="1918"/>
              <a:ext cx="678" cy="840"/>
            </a:xfrm>
            <a:prstGeom prst="rect">
              <a:avLst/>
            </a:prstGeom>
            <a:solidFill>
              <a:srgbClr val="FFFFFF"/>
            </a:solidFill>
            <a:ln w="9525">
              <a:noFill/>
              <a:miter lim="800000"/>
              <a:headEnd/>
              <a:tailEnd/>
            </a:ln>
          </p:spPr>
          <p:txBody>
            <a:bodyPr/>
            <a:lstStyle/>
            <a:p>
              <a:endParaRPr lang="en-GB"/>
            </a:p>
          </p:txBody>
        </p:sp>
      </p:grpSp>
      <p:grpSp>
        <p:nvGrpSpPr>
          <p:cNvPr id="333895" name="Group 71"/>
          <p:cNvGrpSpPr>
            <a:grpSpLocks/>
          </p:cNvGrpSpPr>
          <p:nvPr/>
        </p:nvGrpSpPr>
        <p:grpSpPr bwMode="auto">
          <a:xfrm>
            <a:off x="434658" y="2669921"/>
            <a:ext cx="4535487" cy="3086100"/>
            <a:chOff x="1823" y="1036"/>
            <a:chExt cx="2857" cy="1944"/>
          </a:xfrm>
        </p:grpSpPr>
        <p:grpSp>
          <p:nvGrpSpPr>
            <p:cNvPr id="333889" name="Group 65"/>
            <p:cNvGrpSpPr>
              <a:grpSpLocks/>
            </p:cNvGrpSpPr>
            <p:nvPr/>
          </p:nvGrpSpPr>
          <p:grpSpPr bwMode="auto">
            <a:xfrm>
              <a:off x="4037" y="1624"/>
              <a:ext cx="643" cy="792"/>
              <a:chOff x="3731" y="1942"/>
              <a:chExt cx="643" cy="792"/>
            </a:xfrm>
          </p:grpSpPr>
          <p:sp>
            <p:nvSpPr>
              <p:cNvPr id="333871" name="Rectangle 47"/>
              <p:cNvSpPr>
                <a:spLocks noChangeArrowheads="1"/>
              </p:cNvSpPr>
              <p:nvPr/>
            </p:nvSpPr>
            <p:spPr bwMode="auto">
              <a:xfrm flipV="1">
                <a:off x="3731" y="1960"/>
                <a:ext cx="72" cy="72"/>
              </a:xfrm>
              <a:prstGeom prst="rect">
                <a:avLst/>
              </a:prstGeom>
              <a:solidFill>
                <a:schemeClr val="accent1"/>
              </a:solidFill>
              <a:ln w="19050">
                <a:solidFill>
                  <a:srgbClr val="FFFFFF"/>
                </a:solidFill>
                <a:miter lim="800000"/>
                <a:headEnd/>
                <a:tailEnd/>
              </a:ln>
            </p:spPr>
            <p:txBody>
              <a:bodyPr/>
              <a:lstStyle/>
              <a:p>
                <a:endParaRPr lang="en-GB"/>
              </a:p>
            </p:txBody>
          </p:sp>
          <p:sp>
            <p:nvSpPr>
              <p:cNvPr id="333872" name="Rectangle 48"/>
              <p:cNvSpPr>
                <a:spLocks noChangeArrowheads="1"/>
              </p:cNvSpPr>
              <p:nvPr/>
            </p:nvSpPr>
            <p:spPr bwMode="auto">
              <a:xfrm>
                <a:off x="3839" y="1942"/>
                <a:ext cx="203" cy="96"/>
              </a:xfrm>
              <a:prstGeom prst="rect">
                <a:avLst/>
              </a:prstGeom>
              <a:noFill/>
              <a:ln w="9525">
                <a:noFill/>
                <a:miter lim="800000"/>
                <a:headEnd/>
                <a:tailEnd/>
              </a:ln>
            </p:spPr>
            <p:txBody>
              <a:bodyPr wrap="none" lIns="0" tIns="0" rIns="0" bIns="0">
                <a:spAutoFit/>
              </a:bodyPr>
              <a:lstStyle/>
              <a:p>
                <a:r>
                  <a:rPr lang="en-GB" sz="1000">
                    <a:solidFill>
                      <a:srgbClr val="000000"/>
                    </a:solidFill>
                  </a:rPr>
                  <a:t>Food </a:t>
                </a:r>
                <a:endParaRPr lang="en-GB"/>
              </a:p>
            </p:txBody>
          </p:sp>
          <p:sp>
            <p:nvSpPr>
              <p:cNvPr id="333873" name="Rectangle 49"/>
              <p:cNvSpPr>
                <a:spLocks noChangeArrowheads="1"/>
              </p:cNvSpPr>
              <p:nvPr/>
            </p:nvSpPr>
            <p:spPr bwMode="auto">
              <a:xfrm flipV="1">
                <a:off x="3731" y="2098"/>
                <a:ext cx="72" cy="72"/>
              </a:xfrm>
              <a:prstGeom prst="rect">
                <a:avLst/>
              </a:prstGeom>
              <a:solidFill>
                <a:schemeClr val="tx2"/>
              </a:solidFill>
              <a:ln w="19050">
                <a:solidFill>
                  <a:srgbClr val="FFFFFF"/>
                </a:solidFill>
                <a:miter lim="800000"/>
                <a:headEnd/>
                <a:tailEnd/>
              </a:ln>
            </p:spPr>
            <p:txBody>
              <a:bodyPr/>
              <a:lstStyle/>
              <a:p>
                <a:endParaRPr lang="en-GB"/>
              </a:p>
            </p:txBody>
          </p:sp>
          <p:sp>
            <p:nvSpPr>
              <p:cNvPr id="333874" name="Rectangle 50"/>
              <p:cNvSpPr>
                <a:spLocks noChangeArrowheads="1"/>
              </p:cNvSpPr>
              <p:nvPr/>
            </p:nvSpPr>
            <p:spPr bwMode="auto">
              <a:xfrm>
                <a:off x="3839" y="2080"/>
                <a:ext cx="340" cy="96"/>
              </a:xfrm>
              <a:prstGeom prst="rect">
                <a:avLst/>
              </a:prstGeom>
              <a:noFill/>
              <a:ln w="9525">
                <a:noFill/>
                <a:miter lim="800000"/>
                <a:headEnd/>
                <a:tailEnd/>
              </a:ln>
            </p:spPr>
            <p:txBody>
              <a:bodyPr wrap="none" lIns="0" tIns="0" rIns="0" bIns="0">
                <a:spAutoFit/>
              </a:bodyPr>
              <a:lstStyle/>
              <a:p>
                <a:r>
                  <a:rPr lang="en-GB" sz="1000">
                    <a:solidFill>
                      <a:srgbClr val="000000"/>
                    </a:solidFill>
                  </a:rPr>
                  <a:t>Beverage</a:t>
                </a:r>
                <a:endParaRPr lang="en-GB"/>
              </a:p>
            </p:txBody>
          </p:sp>
          <p:sp>
            <p:nvSpPr>
              <p:cNvPr id="333875" name="Rectangle 51"/>
              <p:cNvSpPr>
                <a:spLocks noChangeArrowheads="1"/>
              </p:cNvSpPr>
              <p:nvPr/>
            </p:nvSpPr>
            <p:spPr bwMode="auto">
              <a:xfrm flipV="1">
                <a:off x="3731" y="2236"/>
                <a:ext cx="72" cy="72"/>
              </a:xfrm>
              <a:prstGeom prst="rect">
                <a:avLst/>
              </a:prstGeom>
              <a:solidFill>
                <a:srgbClr val="BEB9A6"/>
              </a:solidFill>
              <a:ln w="19050">
                <a:solidFill>
                  <a:srgbClr val="FFFFFF"/>
                </a:solidFill>
                <a:miter lim="800000"/>
                <a:headEnd/>
                <a:tailEnd/>
              </a:ln>
            </p:spPr>
            <p:txBody>
              <a:bodyPr/>
              <a:lstStyle/>
              <a:p>
                <a:endParaRPr lang="en-GB"/>
              </a:p>
            </p:txBody>
          </p:sp>
          <p:sp>
            <p:nvSpPr>
              <p:cNvPr id="333876" name="Rectangle 52"/>
              <p:cNvSpPr>
                <a:spLocks noChangeArrowheads="1"/>
              </p:cNvSpPr>
              <p:nvPr/>
            </p:nvSpPr>
            <p:spPr bwMode="auto">
              <a:xfrm>
                <a:off x="3839" y="2218"/>
                <a:ext cx="455" cy="96"/>
              </a:xfrm>
              <a:prstGeom prst="rect">
                <a:avLst/>
              </a:prstGeom>
              <a:noFill/>
              <a:ln w="9525">
                <a:noFill/>
                <a:miter lim="800000"/>
                <a:headEnd/>
                <a:tailEnd/>
              </a:ln>
            </p:spPr>
            <p:txBody>
              <a:bodyPr wrap="none" lIns="0" tIns="0" rIns="0" bIns="0">
                <a:spAutoFit/>
              </a:bodyPr>
              <a:lstStyle/>
              <a:p>
                <a:r>
                  <a:rPr lang="en-GB" sz="1000">
                    <a:solidFill>
                      <a:srgbClr val="000000"/>
                    </a:solidFill>
                  </a:rPr>
                  <a:t>General Line</a:t>
                </a:r>
                <a:endParaRPr lang="en-GB"/>
              </a:p>
            </p:txBody>
          </p:sp>
          <p:sp>
            <p:nvSpPr>
              <p:cNvPr id="333877" name="Rectangle 53"/>
              <p:cNvSpPr>
                <a:spLocks noChangeArrowheads="1"/>
              </p:cNvSpPr>
              <p:nvPr/>
            </p:nvSpPr>
            <p:spPr bwMode="auto">
              <a:xfrm flipV="1">
                <a:off x="3731" y="2374"/>
                <a:ext cx="72" cy="72"/>
              </a:xfrm>
              <a:prstGeom prst="rect">
                <a:avLst/>
              </a:prstGeom>
              <a:solidFill>
                <a:srgbClr val="808080"/>
              </a:solidFill>
              <a:ln w="19050">
                <a:solidFill>
                  <a:srgbClr val="FFFFFF"/>
                </a:solidFill>
                <a:miter lim="800000"/>
                <a:headEnd/>
                <a:tailEnd/>
              </a:ln>
            </p:spPr>
            <p:txBody>
              <a:bodyPr/>
              <a:lstStyle/>
              <a:p>
                <a:endParaRPr lang="en-GB"/>
              </a:p>
            </p:txBody>
          </p:sp>
          <p:sp>
            <p:nvSpPr>
              <p:cNvPr id="333878" name="Rectangle 54"/>
              <p:cNvSpPr>
                <a:spLocks noChangeArrowheads="1"/>
              </p:cNvSpPr>
              <p:nvPr/>
            </p:nvSpPr>
            <p:spPr bwMode="auto">
              <a:xfrm>
                <a:off x="3839" y="2356"/>
                <a:ext cx="310" cy="96"/>
              </a:xfrm>
              <a:prstGeom prst="rect">
                <a:avLst/>
              </a:prstGeom>
              <a:noFill/>
              <a:ln w="9525">
                <a:noFill/>
                <a:miter lim="800000"/>
                <a:headEnd/>
                <a:tailEnd/>
              </a:ln>
            </p:spPr>
            <p:txBody>
              <a:bodyPr wrap="none" lIns="0" tIns="0" rIns="0" bIns="0">
                <a:spAutoFit/>
              </a:bodyPr>
              <a:lstStyle/>
              <a:p>
                <a:r>
                  <a:rPr lang="en-GB" sz="1000">
                    <a:solidFill>
                      <a:srgbClr val="000000"/>
                    </a:solidFill>
                  </a:rPr>
                  <a:t>Aerosols</a:t>
                </a:r>
                <a:endParaRPr lang="en-GB"/>
              </a:p>
            </p:txBody>
          </p:sp>
          <p:sp>
            <p:nvSpPr>
              <p:cNvPr id="333879" name="Rectangle 55"/>
              <p:cNvSpPr>
                <a:spLocks noChangeArrowheads="1"/>
              </p:cNvSpPr>
              <p:nvPr/>
            </p:nvSpPr>
            <p:spPr bwMode="auto">
              <a:xfrm flipV="1">
                <a:off x="3731" y="2518"/>
                <a:ext cx="72" cy="72"/>
              </a:xfrm>
              <a:prstGeom prst="rect">
                <a:avLst/>
              </a:prstGeom>
              <a:solidFill>
                <a:schemeClr val="accent2"/>
              </a:solidFill>
              <a:ln w="19050">
                <a:solidFill>
                  <a:srgbClr val="FFFFFF"/>
                </a:solidFill>
                <a:miter lim="800000"/>
                <a:headEnd/>
                <a:tailEnd/>
              </a:ln>
            </p:spPr>
            <p:txBody>
              <a:bodyPr/>
              <a:lstStyle/>
              <a:p>
                <a:endParaRPr lang="en-GB"/>
              </a:p>
            </p:txBody>
          </p:sp>
          <p:sp>
            <p:nvSpPr>
              <p:cNvPr id="333880" name="Rectangle 56"/>
              <p:cNvSpPr>
                <a:spLocks noChangeArrowheads="1"/>
              </p:cNvSpPr>
              <p:nvPr/>
            </p:nvSpPr>
            <p:spPr bwMode="auto">
              <a:xfrm>
                <a:off x="3839" y="2500"/>
                <a:ext cx="315" cy="96"/>
              </a:xfrm>
              <a:prstGeom prst="rect">
                <a:avLst/>
              </a:prstGeom>
              <a:noFill/>
              <a:ln w="9525">
                <a:noFill/>
                <a:miter lim="800000"/>
                <a:headEnd/>
                <a:tailEnd/>
              </a:ln>
            </p:spPr>
            <p:txBody>
              <a:bodyPr wrap="none" lIns="0" tIns="0" rIns="0" bIns="0">
                <a:spAutoFit/>
              </a:bodyPr>
              <a:lstStyle/>
              <a:p>
                <a:r>
                  <a:rPr lang="en-GB" sz="1000">
                    <a:solidFill>
                      <a:srgbClr val="000000"/>
                    </a:solidFill>
                  </a:rPr>
                  <a:t>Closures</a:t>
                </a:r>
                <a:endParaRPr lang="en-GB"/>
              </a:p>
            </p:txBody>
          </p:sp>
          <p:sp>
            <p:nvSpPr>
              <p:cNvPr id="333881" name="Rectangle 57"/>
              <p:cNvSpPr>
                <a:spLocks noChangeArrowheads="1"/>
              </p:cNvSpPr>
              <p:nvPr/>
            </p:nvSpPr>
            <p:spPr bwMode="auto">
              <a:xfrm flipV="1">
                <a:off x="3731" y="2656"/>
                <a:ext cx="72" cy="72"/>
              </a:xfrm>
              <a:prstGeom prst="rect">
                <a:avLst/>
              </a:prstGeom>
              <a:solidFill>
                <a:srgbClr val="A0B6DF"/>
              </a:solidFill>
              <a:ln w="19050">
                <a:solidFill>
                  <a:srgbClr val="FFFFFF"/>
                </a:solidFill>
                <a:miter lim="800000"/>
                <a:headEnd/>
                <a:tailEnd/>
              </a:ln>
            </p:spPr>
            <p:txBody>
              <a:bodyPr/>
              <a:lstStyle/>
              <a:p>
                <a:endParaRPr lang="en-GB"/>
              </a:p>
            </p:txBody>
          </p:sp>
          <p:sp>
            <p:nvSpPr>
              <p:cNvPr id="333882" name="Rectangle 58"/>
              <p:cNvSpPr>
                <a:spLocks noChangeArrowheads="1"/>
              </p:cNvSpPr>
              <p:nvPr/>
            </p:nvSpPr>
            <p:spPr bwMode="auto">
              <a:xfrm>
                <a:off x="3839" y="2638"/>
                <a:ext cx="535" cy="96"/>
              </a:xfrm>
              <a:prstGeom prst="rect">
                <a:avLst/>
              </a:prstGeom>
              <a:noFill/>
              <a:ln w="9525">
                <a:noFill/>
                <a:miter lim="800000"/>
                <a:headEnd/>
                <a:tailEnd/>
              </a:ln>
            </p:spPr>
            <p:txBody>
              <a:bodyPr wrap="none" lIns="0" tIns="0" rIns="0" bIns="0">
                <a:spAutoFit/>
              </a:bodyPr>
              <a:lstStyle/>
              <a:p>
                <a:r>
                  <a:rPr lang="en-GB" sz="1000">
                    <a:solidFill>
                      <a:srgbClr val="000000"/>
                    </a:solidFill>
                  </a:rPr>
                  <a:t>Non-packaging</a:t>
                </a:r>
                <a:endParaRPr lang="en-GB"/>
              </a:p>
            </p:txBody>
          </p:sp>
        </p:grpSp>
        <p:grpSp>
          <p:nvGrpSpPr>
            <p:cNvPr id="333894" name="Group 70"/>
            <p:cNvGrpSpPr>
              <a:grpSpLocks/>
            </p:cNvGrpSpPr>
            <p:nvPr/>
          </p:nvGrpSpPr>
          <p:grpSpPr bwMode="auto">
            <a:xfrm>
              <a:off x="1823" y="1036"/>
              <a:ext cx="1938" cy="1944"/>
              <a:chOff x="1823" y="1036"/>
              <a:chExt cx="1938" cy="1944"/>
            </a:xfrm>
          </p:grpSpPr>
          <p:grpSp>
            <p:nvGrpSpPr>
              <p:cNvPr id="333890" name="Group 66"/>
              <p:cNvGrpSpPr>
                <a:grpSpLocks/>
              </p:cNvGrpSpPr>
              <p:nvPr/>
            </p:nvGrpSpPr>
            <p:grpSpPr bwMode="auto">
              <a:xfrm>
                <a:off x="1823" y="1036"/>
                <a:ext cx="1938" cy="1944"/>
                <a:chOff x="1673" y="1390"/>
                <a:chExt cx="1938" cy="1944"/>
              </a:xfrm>
            </p:grpSpPr>
            <p:sp>
              <p:nvSpPr>
                <p:cNvPr id="333864" name="Freeform 40"/>
                <p:cNvSpPr>
                  <a:spLocks/>
                </p:cNvSpPr>
                <p:nvPr/>
              </p:nvSpPr>
              <p:spPr bwMode="auto">
                <a:xfrm>
                  <a:off x="2405" y="1390"/>
                  <a:ext cx="1206" cy="1944"/>
                </a:xfrm>
                <a:custGeom>
                  <a:avLst/>
                  <a:gdLst/>
                  <a:ahLst/>
                  <a:cxnLst>
                    <a:cxn ang="0">
                      <a:pos x="336" y="6"/>
                    </a:cxn>
                    <a:cxn ang="0">
                      <a:pos x="456" y="24"/>
                    </a:cxn>
                    <a:cxn ang="0">
                      <a:pos x="564" y="60"/>
                    </a:cxn>
                    <a:cxn ang="0">
                      <a:pos x="678" y="102"/>
                    </a:cxn>
                    <a:cxn ang="0">
                      <a:pos x="780" y="162"/>
                    </a:cxn>
                    <a:cxn ang="0">
                      <a:pos x="870" y="234"/>
                    </a:cxn>
                    <a:cxn ang="0">
                      <a:pos x="954" y="318"/>
                    </a:cxn>
                    <a:cxn ang="0">
                      <a:pos x="1032" y="414"/>
                    </a:cxn>
                    <a:cxn ang="0">
                      <a:pos x="1092" y="516"/>
                    </a:cxn>
                    <a:cxn ang="0">
                      <a:pos x="1140" y="624"/>
                    </a:cxn>
                    <a:cxn ang="0">
                      <a:pos x="1176" y="738"/>
                    </a:cxn>
                    <a:cxn ang="0">
                      <a:pos x="1200" y="852"/>
                    </a:cxn>
                    <a:cxn ang="0">
                      <a:pos x="1206" y="972"/>
                    </a:cxn>
                    <a:cxn ang="0">
                      <a:pos x="1200" y="1086"/>
                    </a:cxn>
                    <a:cxn ang="0">
                      <a:pos x="1176" y="1206"/>
                    </a:cxn>
                    <a:cxn ang="0">
                      <a:pos x="1140" y="1320"/>
                    </a:cxn>
                    <a:cxn ang="0">
                      <a:pos x="1092" y="1428"/>
                    </a:cxn>
                    <a:cxn ang="0">
                      <a:pos x="1032" y="1530"/>
                    </a:cxn>
                    <a:cxn ang="0">
                      <a:pos x="954" y="1620"/>
                    </a:cxn>
                    <a:cxn ang="0">
                      <a:pos x="870" y="1704"/>
                    </a:cxn>
                    <a:cxn ang="0">
                      <a:pos x="780" y="1776"/>
                    </a:cxn>
                    <a:cxn ang="0">
                      <a:pos x="678" y="1836"/>
                    </a:cxn>
                    <a:cxn ang="0">
                      <a:pos x="564" y="1884"/>
                    </a:cxn>
                    <a:cxn ang="0">
                      <a:pos x="456" y="1920"/>
                    </a:cxn>
                    <a:cxn ang="0">
                      <a:pos x="336" y="1938"/>
                    </a:cxn>
                    <a:cxn ang="0">
                      <a:pos x="216" y="1944"/>
                    </a:cxn>
                    <a:cxn ang="0">
                      <a:pos x="102" y="1932"/>
                    </a:cxn>
                    <a:cxn ang="0">
                      <a:pos x="120" y="1440"/>
                    </a:cxn>
                    <a:cxn ang="0">
                      <a:pos x="174" y="1452"/>
                    </a:cxn>
                    <a:cxn ang="0">
                      <a:pos x="234" y="1458"/>
                    </a:cxn>
                    <a:cxn ang="0">
                      <a:pos x="294" y="1452"/>
                    </a:cxn>
                    <a:cxn ang="0">
                      <a:pos x="354" y="1440"/>
                    </a:cxn>
                    <a:cxn ang="0">
                      <a:pos x="408" y="1422"/>
                    </a:cxn>
                    <a:cxn ang="0">
                      <a:pos x="462" y="1398"/>
                    </a:cxn>
                    <a:cxn ang="0">
                      <a:pos x="510" y="1368"/>
                    </a:cxn>
                    <a:cxn ang="0">
                      <a:pos x="558" y="1332"/>
                    </a:cxn>
                    <a:cxn ang="0">
                      <a:pos x="600" y="1290"/>
                    </a:cxn>
                    <a:cxn ang="0">
                      <a:pos x="636" y="1242"/>
                    </a:cxn>
                    <a:cxn ang="0">
                      <a:pos x="666" y="1194"/>
                    </a:cxn>
                    <a:cxn ang="0">
                      <a:pos x="690" y="1134"/>
                    </a:cxn>
                    <a:cxn ang="0">
                      <a:pos x="708" y="1080"/>
                    </a:cxn>
                    <a:cxn ang="0">
                      <a:pos x="714" y="1020"/>
                    </a:cxn>
                    <a:cxn ang="0">
                      <a:pos x="720" y="960"/>
                    </a:cxn>
                    <a:cxn ang="0">
                      <a:pos x="714" y="900"/>
                    </a:cxn>
                    <a:cxn ang="0">
                      <a:pos x="702" y="846"/>
                    </a:cxn>
                    <a:cxn ang="0">
                      <a:pos x="684" y="786"/>
                    </a:cxn>
                    <a:cxn ang="0">
                      <a:pos x="660" y="732"/>
                    </a:cxn>
                    <a:cxn ang="0">
                      <a:pos x="624" y="684"/>
                    </a:cxn>
                    <a:cxn ang="0">
                      <a:pos x="588" y="642"/>
                    </a:cxn>
                    <a:cxn ang="0">
                      <a:pos x="546" y="600"/>
                    </a:cxn>
                    <a:cxn ang="0">
                      <a:pos x="498" y="564"/>
                    </a:cxn>
                    <a:cxn ang="0">
                      <a:pos x="450" y="534"/>
                    </a:cxn>
                    <a:cxn ang="0">
                      <a:pos x="390" y="510"/>
                    </a:cxn>
                    <a:cxn ang="0">
                      <a:pos x="336" y="498"/>
                    </a:cxn>
                    <a:cxn ang="0">
                      <a:pos x="276" y="486"/>
                    </a:cxn>
                  </a:cxnLst>
                  <a:rect l="0" t="0" r="r" b="b"/>
                  <a:pathLst>
                    <a:path w="1206" h="1944">
                      <a:moveTo>
                        <a:pt x="234" y="0"/>
                      </a:moveTo>
                      <a:lnTo>
                        <a:pt x="252" y="0"/>
                      </a:lnTo>
                      <a:lnTo>
                        <a:pt x="270" y="0"/>
                      </a:lnTo>
                      <a:lnTo>
                        <a:pt x="288" y="0"/>
                      </a:lnTo>
                      <a:lnTo>
                        <a:pt x="306" y="0"/>
                      </a:lnTo>
                      <a:lnTo>
                        <a:pt x="318" y="0"/>
                      </a:lnTo>
                      <a:lnTo>
                        <a:pt x="336" y="6"/>
                      </a:lnTo>
                      <a:lnTo>
                        <a:pt x="354" y="6"/>
                      </a:lnTo>
                      <a:lnTo>
                        <a:pt x="372" y="6"/>
                      </a:lnTo>
                      <a:lnTo>
                        <a:pt x="390" y="12"/>
                      </a:lnTo>
                      <a:lnTo>
                        <a:pt x="402" y="12"/>
                      </a:lnTo>
                      <a:lnTo>
                        <a:pt x="420" y="18"/>
                      </a:lnTo>
                      <a:lnTo>
                        <a:pt x="438" y="18"/>
                      </a:lnTo>
                      <a:lnTo>
                        <a:pt x="456" y="24"/>
                      </a:lnTo>
                      <a:lnTo>
                        <a:pt x="468" y="30"/>
                      </a:lnTo>
                      <a:lnTo>
                        <a:pt x="486" y="30"/>
                      </a:lnTo>
                      <a:lnTo>
                        <a:pt x="504" y="36"/>
                      </a:lnTo>
                      <a:lnTo>
                        <a:pt x="516" y="42"/>
                      </a:lnTo>
                      <a:lnTo>
                        <a:pt x="534" y="48"/>
                      </a:lnTo>
                      <a:lnTo>
                        <a:pt x="552" y="54"/>
                      </a:lnTo>
                      <a:lnTo>
                        <a:pt x="564" y="60"/>
                      </a:lnTo>
                      <a:lnTo>
                        <a:pt x="582" y="66"/>
                      </a:lnTo>
                      <a:lnTo>
                        <a:pt x="600" y="72"/>
                      </a:lnTo>
                      <a:lnTo>
                        <a:pt x="612" y="78"/>
                      </a:lnTo>
                      <a:lnTo>
                        <a:pt x="630" y="84"/>
                      </a:lnTo>
                      <a:lnTo>
                        <a:pt x="648" y="90"/>
                      </a:lnTo>
                      <a:lnTo>
                        <a:pt x="660" y="96"/>
                      </a:lnTo>
                      <a:lnTo>
                        <a:pt x="678" y="102"/>
                      </a:lnTo>
                      <a:lnTo>
                        <a:pt x="690" y="114"/>
                      </a:lnTo>
                      <a:lnTo>
                        <a:pt x="708" y="120"/>
                      </a:lnTo>
                      <a:lnTo>
                        <a:pt x="720" y="126"/>
                      </a:lnTo>
                      <a:lnTo>
                        <a:pt x="732" y="138"/>
                      </a:lnTo>
                      <a:lnTo>
                        <a:pt x="750" y="144"/>
                      </a:lnTo>
                      <a:lnTo>
                        <a:pt x="762" y="156"/>
                      </a:lnTo>
                      <a:lnTo>
                        <a:pt x="780" y="162"/>
                      </a:lnTo>
                      <a:lnTo>
                        <a:pt x="792" y="174"/>
                      </a:lnTo>
                      <a:lnTo>
                        <a:pt x="804" y="186"/>
                      </a:lnTo>
                      <a:lnTo>
                        <a:pt x="816" y="192"/>
                      </a:lnTo>
                      <a:lnTo>
                        <a:pt x="834" y="204"/>
                      </a:lnTo>
                      <a:lnTo>
                        <a:pt x="846" y="216"/>
                      </a:lnTo>
                      <a:lnTo>
                        <a:pt x="858" y="228"/>
                      </a:lnTo>
                      <a:lnTo>
                        <a:pt x="870" y="234"/>
                      </a:lnTo>
                      <a:lnTo>
                        <a:pt x="882" y="246"/>
                      </a:lnTo>
                      <a:lnTo>
                        <a:pt x="894" y="258"/>
                      </a:lnTo>
                      <a:lnTo>
                        <a:pt x="906" y="270"/>
                      </a:lnTo>
                      <a:lnTo>
                        <a:pt x="918" y="282"/>
                      </a:lnTo>
                      <a:lnTo>
                        <a:pt x="930" y="294"/>
                      </a:lnTo>
                      <a:lnTo>
                        <a:pt x="942" y="306"/>
                      </a:lnTo>
                      <a:lnTo>
                        <a:pt x="954" y="318"/>
                      </a:lnTo>
                      <a:lnTo>
                        <a:pt x="966" y="330"/>
                      </a:lnTo>
                      <a:lnTo>
                        <a:pt x="978" y="348"/>
                      </a:lnTo>
                      <a:lnTo>
                        <a:pt x="990" y="360"/>
                      </a:lnTo>
                      <a:lnTo>
                        <a:pt x="1002" y="372"/>
                      </a:lnTo>
                      <a:lnTo>
                        <a:pt x="1008" y="384"/>
                      </a:lnTo>
                      <a:lnTo>
                        <a:pt x="1020" y="402"/>
                      </a:lnTo>
                      <a:lnTo>
                        <a:pt x="1032" y="414"/>
                      </a:lnTo>
                      <a:lnTo>
                        <a:pt x="1038" y="426"/>
                      </a:lnTo>
                      <a:lnTo>
                        <a:pt x="1050" y="444"/>
                      </a:lnTo>
                      <a:lnTo>
                        <a:pt x="1056" y="456"/>
                      </a:lnTo>
                      <a:lnTo>
                        <a:pt x="1068" y="468"/>
                      </a:lnTo>
                      <a:lnTo>
                        <a:pt x="1074" y="486"/>
                      </a:lnTo>
                      <a:lnTo>
                        <a:pt x="1086" y="498"/>
                      </a:lnTo>
                      <a:lnTo>
                        <a:pt x="1092" y="516"/>
                      </a:lnTo>
                      <a:lnTo>
                        <a:pt x="1098" y="528"/>
                      </a:lnTo>
                      <a:lnTo>
                        <a:pt x="1104" y="546"/>
                      </a:lnTo>
                      <a:lnTo>
                        <a:pt x="1116" y="558"/>
                      </a:lnTo>
                      <a:lnTo>
                        <a:pt x="1122" y="576"/>
                      </a:lnTo>
                      <a:lnTo>
                        <a:pt x="1128" y="588"/>
                      </a:lnTo>
                      <a:lnTo>
                        <a:pt x="1134" y="606"/>
                      </a:lnTo>
                      <a:lnTo>
                        <a:pt x="1140" y="624"/>
                      </a:lnTo>
                      <a:lnTo>
                        <a:pt x="1146" y="636"/>
                      </a:lnTo>
                      <a:lnTo>
                        <a:pt x="1152" y="654"/>
                      </a:lnTo>
                      <a:lnTo>
                        <a:pt x="1158" y="672"/>
                      </a:lnTo>
                      <a:lnTo>
                        <a:pt x="1164" y="684"/>
                      </a:lnTo>
                      <a:lnTo>
                        <a:pt x="1164" y="702"/>
                      </a:lnTo>
                      <a:lnTo>
                        <a:pt x="1170" y="720"/>
                      </a:lnTo>
                      <a:lnTo>
                        <a:pt x="1176" y="738"/>
                      </a:lnTo>
                      <a:lnTo>
                        <a:pt x="1182" y="750"/>
                      </a:lnTo>
                      <a:lnTo>
                        <a:pt x="1182" y="768"/>
                      </a:lnTo>
                      <a:lnTo>
                        <a:pt x="1188" y="786"/>
                      </a:lnTo>
                      <a:lnTo>
                        <a:pt x="1188" y="804"/>
                      </a:lnTo>
                      <a:lnTo>
                        <a:pt x="1194" y="816"/>
                      </a:lnTo>
                      <a:lnTo>
                        <a:pt x="1194" y="834"/>
                      </a:lnTo>
                      <a:lnTo>
                        <a:pt x="1200" y="852"/>
                      </a:lnTo>
                      <a:lnTo>
                        <a:pt x="1200" y="870"/>
                      </a:lnTo>
                      <a:lnTo>
                        <a:pt x="1200" y="888"/>
                      </a:lnTo>
                      <a:lnTo>
                        <a:pt x="1200" y="900"/>
                      </a:lnTo>
                      <a:lnTo>
                        <a:pt x="1206" y="918"/>
                      </a:lnTo>
                      <a:lnTo>
                        <a:pt x="1206" y="936"/>
                      </a:lnTo>
                      <a:lnTo>
                        <a:pt x="1206" y="954"/>
                      </a:lnTo>
                      <a:lnTo>
                        <a:pt x="1206" y="972"/>
                      </a:lnTo>
                      <a:lnTo>
                        <a:pt x="1206" y="990"/>
                      </a:lnTo>
                      <a:lnTo>
                        <a:pt x="1206" y="1002"/>
                      </a:lnTo>
                      <a:lnTo>
                        <a:pt x="1206" y="1020"/>
                      </a:lnTo>
                      <a:lnTo>
                        <a:pt x="1200" y="1038"/>
                      </a:lnTo>
                      <a:lnTo>
                        <a:pt x="1200" y="1056"/>
                      </a:lnTo>
                      <a:lnTo>
                        <a:pt x="1200" y="1074"/>
                      </a:lnTo>
                      <a:lnTo>
                        <a:pt x="1200" y="1086"/>
                      </a:lnTo>
                      <a:lnTo>
                        <a:pt x="1194" y="1104"/>
                      </a:lnTo>
                      <a:lnTo>
                        <a:pt x="1194" y="1122"/>
                      </a:lnTo>
                      <a:lnTo>
                        <a:pt x="1188" y="1140"/>
                      </a:lnTo>
                      <a:lnTo>
                        <a:pt x="1188" y="1158"/>
                      </a:lnTo>
                      <a:lnTo>
                        <a:pt x="1182" y="1170"/>
                      </a:lnTo>
                      <a:lnTo>
                        <a:pt x="1182" y="1188"/>
                      </a:lnTo>
                      <a:lnTo>
                        <a:pt x="1176" y="1206"/>
                      </a:lnTo>
                      <a:lnTo>
                        <a:pt x="1170" y="1224"/>
                      </a:lnTo>
                      <a:lnTo>
                        <a:pt x="1164" y="1236"/>
                      </a:lnTo>
                      <a:lnTo>
                        <a:pt x="1164" y="1254"/>
                      </a:lnTo>
                      <a:lnTo>
                        <a:pt x="1158" y="1272"/>
                      </a:lnTo>
                      <a:lnTo>
                        <a:pt x="1152" y="1284"/>
                      </a:lnTo>
                      <a:lnTo>
                        <a:pt x="1146" y="1302"/>
                      </a:lnTo>
                      <a:lnTo>
                        <a:pt x="1140" y="1320"/>
                      </a:lnTo>
                      <a:lnTo>
                        <a:pt x="1134" y="1332"/>
                      </a:lnTo>
                      <a:lnTo>
                        <a:pt x="1128" y="1350"/>
                      </a:lnTo>
                      <a:lnTo>
                        <a:pt x="1122" y="1368"/>
                      </a:lnTo>
                      <a:lnTo>
                        <a:pt x="1116" y="1380"/>
                      </a:lnTo>
                      <a:lnTo>
                        <a:pt x="1104" y="1398"/>
                      </a:lnTo>
                      <a:lnTo>
                        <a:pt x="1098" y="1410"/>
                      </a:lnTo>
                      <a:lnTo>
                        <a:pt x="1092" y="1428"/>
                      </a:lnTo>
                      <a:lnTo>
                        <a:pt x="1086" y="1440"/>
                      </a:lnTo>
                      <a:lnTo>
                        <a:pt x="1074" y="1458"/>
                      </a:lnTo>
                      <a:lnTo>
                        <a:pt x="1068" y="1470"/>
                      </a:lnTo>
                      <a:lnTo>
                        <a:pt x="1056" y="1488"/>
                      </a:lnTo>
                      <a:lnTo>
                        <a:pt x="1050" y="1500"/>
                      </a:lnTo>
                      <a:lnTo>
                        <a:pt x="1038" y="1512"/>
                      </a:lnTo>
                      <a:lnTo>
                        <a:pt x="1032" y="1530"/>
                      </a:lnTo>
                      <a:lnTo>
                        <a:pt x="1020" y="1542"/>
                      </a:lnTo>
                      <a:lnTo>
                        <a:pt x="1008" y="1554"/>
                      </a:lnTo>
                      <a:lnTo>
                        <a:pt x="1002" y="1566"/>
                      </a:lnTo>
                      <a:lnTo>
                        <a:pt x="990" y="1584"/>
                      </a:lnTo>
                      <a:lnTo>
                        <a:pt x="978" y="1596"/>
                      </a:lnTo>
                      <a:lnTo>
                        <a:pt x="966" y="1608"/>
                      </a:lnTo>
                      <a:lnTo>
                        <a:pt x="954" y="1620"/>
                      </a:lnTo>
                      <a:lnTo>
                        <a:pt x="942" y="1632"/>
                      </a:lnTo>
                      <a:lnTo>
                        <a:pt x="930" y="1644"/>
                      </a:lnTo>
                      <a:lnTo>
                        <a:pt x="918" y="1656"/>
                      </a:lnTo>
                      <a:lnTo>
                        <a:pt x="906" y="1668"/>
                      </a:lnTo>
                      <a:lnTo>
                        <a:pt x="894" y="1680"/>
                      </a:lnTo>
                      <a:lnTo>
                        <a:pt x="882" y="1692"/>
                      </a:lnTo>
                      <a:lnTo>
                        <a:pt x="870" y="1704"/>
                      </a:lnTo>
                      <a:lnTo>
                        <a:pt x="858" y="1716"/>
                      </a:lnTo>
                      <a:lnTo>
                        <a:pt x="846" y="1728"/>
                      </a:lnTo>
                      <a:lnTo>
                        <a:pt x="834" y="1734"/>
                      </a:lnTo>
                      <a:lnTo>
                        <a:pt x="816" y="1746"/>
                      </a:lnTo>
                      <a:lnTo>
                        <a:pt x="804" y="1758"/>
                      </a:lnTo>
                      <a:lnTo>
                        <a:pt x="792" y="1764"/>
                      </a:lnTo>
                      <a:lnTo>
                        <a:pt x="780" y="1776"/>
                      </a:lnTo>
                      <a:lnTo>
                        <a:pt x="762" y="1788"/>
                      </a:lnTo>
                      <a:lnTo>
                        <a:pt x="750" y="1794"/>
                      </a:lnTo>
                      <a:lnTo>
                        <a:pt x="732" y="1806"/>
                      </a:lnTo>
                      <a:lnTo>
                        <a:pt x="720" y="1812"/>
                      </a:lnTo>
                      <a:lnTo>
                        <a:pt x="708" y="1818"/>
                      </a:lnTo>
                      <a:lnTo>
                        <a:pt x="690" y="1830"/>
                      </a:lnTo>
                      <a:lnTo>
                        <a:pt x="678" y="1836"/>
                      </a:lnTo>
                      <a:lnTo>
                        <a:pt x="660" y="1842"/>
                      </a:lnTo>
                      <a:lnTo>
                        <a:pt x="648" y="1854"/>
                      </a:lnTo>
                      <a:lnTo>
                        <a:pt x="630" y="1860"/>
                      </a:lnTo>
                      <a:lnTo>
                        <a:pt x="612" y="1866"/>
                      </a:lnTo>
                      <a:lnTo>
                        <a:pt x="600" y="1872"/>
                      </a:lnTo>
                      <a:lnTo>
                        <a:pt x="582" y="1878"/>
                      </a:lnTo>
                      <a:lnTo>
                        <a:pt x="564" y="1884"/>
                      </a:lnTo>
                      <a:lnTo>
                        <a:pt x="552" y="1890"/>
                      </a:lnTo>
                      <a:lnTo>
                        <a:pt x="534" y="1896"/>
                      </a:lnTo>
                      <a:lnTo>
                        <a:pt x="516" y="1902"/>
                      </a:lnTo>
                      <a:lnTo>
                        <a:pt x="504" y="1902"/>
                      </a:lnTo>
                      <a:lnTo>
                        <a:pt x="486" y="1908"/>
                      </a:lnTo>
                      <a:lnTo>
                        <a:pt x="468" y="1914"/>
                      </a:lnTo>
                      <a:lnTo>
                        <a:pt x="456" y="1920"/>
                      </a:lnTo>
                      <a:lnTo>
                        <a:pt x="438" y="1920"/>
                      </a:lnTo>
                      <a:lnTo>
                        <a:pt x="420" y="1926"/>
                      </a:lnTo>
                      <a:lnTo>
                        <a:pt x="402" y="1926"/>
                      </a:lnTo>
                      <a:lnTo>
                        <a:pt x="390" y="1932"/>
                      </a:lnTo>
                      <a:lnTo>
                        <a:pt x="372" y="1932"/>
                      </a:lnTo>
                      <a:lnTo>
                        <a:pt x="354" y="1938"/>
                      </a:lnTo>
                      <a:lnTo>
                        <a:pt x="336" y="1938"/>
                      </a:lnTo>
                      <a:lnTo>
                        <a:pt x="318" y="1938"/>
                      </a:lnTo>
                      <a:lnTo>
                        <a:pt x="306" y="1938"/>
                      </a:lnTo>
                      <a:lnTo>
                        <a:pt x="288" y="1944"/>
                      </a:lnTo>
                      <a:lnTo>
                        <a:pt x="270" y="1944"/>
                      </a:lnTo>
                      <a:lnTo>
                        <a:pt x="252" y="1944"/>
                      </a:lnTo>
                      <a:lnTo>
                        <a:pt x="234" y="1944"/>
                      </a:lnTo>
                      <a:lnTo>
                        <a:pt x="216" y="1944"/>
                      </a:lnTo>
                      <a:lnTo>
                        <a:pt x="204" y="1944"/>
                      </a:lnTo>
                      <a:lnTo>
                        <a:pt x="186" y="1944"/>
                      </a:lnTo>
                      <a:lnTo>
                        <a:pt x="168" y="1938"/>
                      </a:lnTo>
                      <a:lnTo>
                        <a:pt x="150" y="1938"/>
                      </a:lnTo>
                      <a:lnTo>
                        <a:pt x="132" y="1938"/>
                      </a:lnTo>
                      <a:lnTo>
                        <a:pt x="120" y="1938"/>
                      </a:lnTo>
                      <a:lnTo>
                        <a:pt x="102" y="1932"/>
                      </a:lnTo>
                      <a:lnTo>
                        <a:pt x="84" y="1932"/>
                      </a:lnTo>
                      <a:lnTo>
                        <a:pt x="66" y="1926"/>
                      </a:lnTo>
                      <a:lnTo>
                        <a:pt x="48" y="1926"/>
                      </a:lnTo>
                      <a:lnTo>
                        <a:pt x="36" y="1920"/>
                      </a:lnTo>
                      <a:lnTo>
                        <a:pt x="18" y="1920"/>
                      </a:lnTo>
                      <a:lnTo>
                        <a:pt x="0" y="1914"/>
                      </a:lnTo>
                      <a:lnTo>
                        <a:pt x="120" y="1440"/>
                      </a:lnTo>
                      <a:lnTo>
                        <a:pt x="126" y="1446"/>
                      </a:lnTo>
                      <a:lnTo>
                        <a:pt x="138" y="1446"/>
                      </a:lnTo>
                      <a:lnTo>
                        <a:pt x="144" y="1446"/>
                      </a:lnTo>
                      <a:lnTo>
                        <a:pt x="150" y="1452"/>
                      </a:lnTo>
                      <a:lnTo>
                        <a:pt x="162" y="1452"/>
                      </a:lnTo>
                      <a:lnTo>
                        <a:pt x="168" y="1452"/>
                      </a:lnTo>
                      <a:lnTo>
                        <a:pt x="174" y="1452"/>
                      </a:lnTo>
                      <a:lnTo>
                        <a:pt x="186" y="1452"/>
                      </a:lnTo>
                      <a:lnTo>
                        <a:pt x="192" y="1452"/>
                      </a:lnTo>
                      <a:lnTo>
                        <a:pt x="204" y="1458"/>
                      </a:lnTo>
                      <a:lnTo>
                        <a:pt x="210" y="1458"/>
                      </a:lnTo>
                      <a:lnTo>
                        <a:pt x="216" y="1458"/>
                      </a:lnTo>
                      <a:lnTo>
                        <a:pt x="228" y="1458"/>
                      </a:lnTo>
                      <a:lnTo>
                        <a:pt x="234" y="1458"/>
                      </a:lnTo>
                      <a:lnTo>
                        <a:pt x="246" y="1458"/>
                      </a:lnTo>
                      <a:lnTo>
                        <a:pt x="252" y="1458"/>
                      </a:lnTo>
                      <a:lnTo>
                        <a:pt x="258" y="1458"/>
                      </a:lnTo>
                      <a:lnTo>
                        <a:pt x="270" y="1458"/>
                      </a:lnTo>
                      <a:lnTo>
                        <a:pt x="276" y="1452"/>
                      </a:lnTo>
                      <a:lnTo>
                        <a:pt x="288" y="1452"/>
                      </a:lnTo>
                      <a:lnTo>
                        <a:pt x="294" y="1452"/>
                      </a:lnTo>
                      <a:lnTo>
                        <a:pt x="300" y="1452"/>
                      </a:lnTo>
                      <a:lnTo>
                        <a:pt x="312" y="1452"/>
                      </a:lnTo>
                      <a:lnTo>
                        <a:pt x="318" y="1452"/>
                      </a:lnTo>
                      <a:lnTo>
                        <a:pt x="330" y="1446"/>
                      </a:lnTo>
                      <a:lnTo>
                        <a:pt x="336" y="1446"/>
                      </a:lnTo>
                      <a:lnTo>
                        <a:pt x="342" y="1446"/>
                      </a:lnTo>
                      <a:lnTo>
                        <a:pt x="354" y="1440"/>
                      </a:lnTo>
                      <a:lnTo>
                        <a:pt x="360" y="1440"/>
                      </a:lnTo>
                      <a:lnTo>
                        <a:pt x="366" y="1440"/>
                      </a:lnTo>
                      <a:lnTo>
                        <a:pt x="378" y="1434"/>
                      </a:lnTo>
                      <a:lnTo>
                        <a:pt x="384" y="1434"/>
                      </a:lnTo>
                      <a:lnTo>
                        <a:pt x="390" y="1428"/>
                      </a:lnTo>
                      <a:lnTo>
                        <a:pt x="402" y="1428"/>
                      </a:lnTo>
                      <a:lnTo>
                        <a:pt x="408" y="1422"/>
                      </a:lnTo>
                      <a:lnTo>
                        <a:pt x="414" y="1422"/>
                      </a:lnTo>
                      <a:lnTo>
                        <a:pt x="426" y="1416"/>
                      </a:lnTo>
                      <a:lnTo>
                        <a:pt x="432" y="1416"/>
                      </a:lnTo>
                      <a:lnTo>
                        <a:pt x="438" y="1410"/>
                      </a:lnTo>
                      <a:lnTo>
                        <a:pt x="450" y="1410"/>
                      </a:lnTo>
                      <a:lnTo>
                        <a:pt x="456" y="1404"/>
                      </a:lnTo>
                      <a:lnTo>
                        <a:pt x="462" y="1398"/>
                      </a:lnTo>
                      <a:lnTo>
                        <a:pt x="468" y="1398"/>
                      </a:lnTo>
                      <a:lnTo>
                        <a:pt x="480" y="1392"/>
                      </a:lnTo>
                      <a:lnTo>
                        <a:pt x="486" y="1386"/>
                      </a:lnTo>
                      <a:lnTo>
                        <a:pt x="492" y="1380"/>
                      </a:lnTo>
                      <a:lnTo>
                        <a:pt x="498" y="1380"/>
                      </a:lnTo>
                      <a:lnTo>
                        <a:pt x="504" y="1374"/>
                      </a:lnTo>
                      <a:lnTo>
                        <a:pt x="510" y="1368"/>
                      </a:lnTo>
                      <a:lnTo>
                        <a:pt x="522" y="1362"/>
                      </a:lnTo>
                      <a:lnTo>
                        <a:pt x="528" y="1356"/>
                      </a:lnTo>
                      <a:lnTo>
                        <a:pt x="534" y="1356"/>
                      </a:lnTo>
                      <a:lnTo>
                        <a:pt x="540" y="1350"/>
                      </a:lnTo>
                      <a:lnTo>
                        <a:pt x="546" y="1344"/>
                      </a:lnTo>
                      <a:lnTo>
                        <a:pt x="552" y="1338"/>
                      </a:lnTo>
                      <a:lnTo>
                        <a:pt x="558" y="1332"/>
                      </a:lnTo>
                      <a:lnTo>
                        <a:pt x="564" y="1326"/>
                      </a:lnTo>
                      <a:lnTo>
                        <a:pt x="570" y="1320"/>
                      </a:lnTo>
                      <a:lnTo>
                        <a:pt x="576" y="1314"/>
                      </a:lnTo>
                      <a:lnTo>
                        <a:pt x="582" y="1308"/>
                      </a:lnTo>
                      <a:lnTo>
                        <a:pt x="588" y="1302"/>
                      </a:lnTo>
                      <a:lnTo>
                        <a:pt x="594" y="1296"/>
                      </a:lnTo>
                      <a:lnTo>
                        <a:pt x="600" y="1290"/>
                      </a:lnTo>
                      <a:lnTo>
                        <a:pt x="606" y="1284"/>
                      </a:lnTo>
                      <a:lnTo>
                        <a:pt x="612" y="1278"/>
                      </a:lnTo>
                      <a:lnTo>
                        <a:pt x="618" y="1272"/>
                      </a:lnTo>
                      <a:lnTo>
                        <a:pt x="624" y="1260"/>
                      </a:lnTo>
                      <a:lnTo>
                        <a:pt x="624" y="1254"/>
                      </a:lnTo>
                      <a:lnTo>
                        <a:pt x="630" y="1248"/>
                      </a:lnTo>
                      <a:lnTo>
                        <a:pt x="636" y="1242"/>
                      </a:lnTo>
                      <a:lnTo>
                        <a:pt x="642" y="1236"/>
                      </a:lnTo>
                      <a:lnTo>
                        <a:pt x="648" y="1230"/>
                      </a:lnTo>
                      <a:lnTo>
                        <a:pt x="648" y="1218"/>
                      </a:lnTo>
                      <a:lnTo>
                        <a:pt x="654" y="1212"/>
                      </a:lnTo>
                      <a:lnTo>
                        <a:pt x="660" y="1206"/>
                      </a:lnTo>
                      <a:lnTo>
                        <a:pt x="660" y="1200"/>
                      </a:lnTo>
                      <a:lnTo>
                        <a:pt x="666" y="1194"/>
                      </a:lnTo>
                      <a:lnTo>
                        <a:pt x="672" y="1182"/>
                      </a:lnTo>
                      <a:lnTo>
                        <a:pt x="672" y="1176"/>
                      </a:lnTo>
                      <a:lnTo>
                        <a:pt x="678" y="1170"/>
                      </a:lnTo>
                      <a:lnTo>
                        <a:pt x="678" y="1158"/>
                      </a:lnTo>
                      <a:lnTo>
                        <a:pt x="684" y="1152"/>
                      </a:lnTo>
                      <a:lnTo>
                        <a:pt x="684" y="1146"/>
                      </a:lnTo>
                      <a:lnTo>
                        <a:pt x="690" y="1134"/>
                      </a:lnTo>
                      <a:lnTo>
                        <a:pt x="690" y="1128"/>
                      </a:lnTo>
                      <a:lnTo>
                        <a:pt x="696" y="1122"/>
                      </a:lnTo>
                      <a:lnTo>
                        <a:pt x="696" y="1110"/>
                      </a:lnTo>
                      <a:lnTo>
                        <a:pt x="702" y="1104"/>
                      </a:lnTo>
                      <a:lnTo>
                        <a:pt x="702" y="1098"/>
                      </a:lnTo>
                      <a:lnTo>
                        <a:pt x="702" y="1086"/>
                      </a:lnTo>
                      <a:lnTo>
                        <a:pt x="708" y="1080"/>
                      </a:lnTo>
                      <a:lnTo>
                        <a:pt x="708" y="1074"/>
                      </a:lnTo>
                      <a:lnTo>
                        <a:pt x="708" y="1062"/>
                      </a:lnTo>
                      <a:lnTo>
                        <a:pt x="714" y="1056"/>
                      </a:lnTo>
                      <a:lnTo>
                        <a:pt x="714" y="1044"/>
                      </a:lnTo>
                      <a:lnTo>
                        <a:pt x="714" y="1038"/>
                      </a:lnTo>
                      <a:lnTo>
                        <a:pt x="714" y="1032"/>
                      </a:lnTo>
                      <a:lnTo>
                        <a:pt x="714" y="1020"/>
                      </a:lnTo>
                      <a:lnTo>
                        <a:pt x="714" y="1014"/>
                      </a:lnTo>
                      <a:lnTo>
                        <a:pt x="720" y="1002"/>
                      </a:lnTo>
                      <a:lnTo>
                        <a:pt x="720" y="996"/>
                      </a:lnTo>
                      <a:lnTo>
                        <a:pt x="720" y="990"/>
                      </a:lnTo>
                      <a:lnTo>
                        <a:pt x="720" y="978"/>
                      </a:lnTo>
                      <a:lnTo>
                        <a:pt x="720" y="972"/>
                      </a:lnTo>
                      <a:lnTo>
                        <a:pt x="720" y="960"/>
                      </a:lnTo>
                      <a:lnTo>
                        <a:pt x="720" y="954"/>
                      </a:lnTo>
                      <a:lnTo>
                        <a:pt x="720" y="948"/>
                      </a:lnTo>
                      <a:lnTo>
                        <a:pt x="720" y="936"/>
                      </a:lnTo>
                      <a:lnTo>
                        <a:pt x="714" y="930"/>
                      </a:lnTo>
                      <a:lnTo>
                        <a:pt x="714" y="918"/>
                      </a:lnTo>
                      <a:lnTo>
                        <a:pt x="714" y="912"/>
                      </a:lnTo>
                      <a:lnTo>
                        <a:pt x="714" y="900"/>
                      </a:lnTo>
                      <a:lnTo>
                        <a:pt x="714" y="894"/>
                      </a:lnTo>
                      <a:lnTo>
                        <a:pt x="714" y="888"/>
                      </a:lnTo>
                      <a:lnTo>
                        <a:pt x="708" y="876"/>
                      </a:lnTo>
                      <a:lnTo>
                        <a:pt x="708" y="870"/>
                      </a:lnTo>
                      <a:lnTo>
                        <a:pt x="708" y="864"/>
                      </a:lnTo>
                      <a:lnTo>
                        <a:pt x="702" y="852"/>
                      </a:lnTo>
                      <a:lnTo>
                        <a:pt x="702" y="846"/>
                      </a:lnTo>
                      <a:lnTo>
                        <a:pt x="702" y="834"/>
                      </a:lnTo>
                      <a:lnTo>
                        <a:pt x="696" y="828"/>
                      </a:lnTo>
                      <a:lnTo>
                        <a:pt x="696" y="822"/>
                      </a:lnTo>
                      <a:lnTo>
                        <a:pt x="690" y="810"/>
                      </a:lnTo>
                      <a:lnTo>
                        <a:pt x="690" y="804"/>
                      </a:lnTo>
                      <a:lnTo>
                        <a:pt x="684" y="798"/>
                      </a:lnTo>
                      <a:lnTo>
                        <a:pt x="684" y="786"/>
                      </a:lnTo>
                      <a:lnTo>
                        <a:pt x="678" y="780"/>
                      </a:lnTo>
                      <a:lnTo>
                        <a:pt x="678" y="774"/>
                      </a:lnTo>
                      <a:lnTo>
                        <a:pt x="672" y="768"/>
                      </a:lnTo>
                      <a:lnTo>
                        <a:pt x="672" y="756"/>
                      </a:lnTo>
                      <a:lnTo>
                        <a:pt x="666" y="750"/>
                      </a:lnTo>
                      <a:lnTo>
                        <a:pt x="660" y="744"/>
                      </a:lnTo>
                      <a:lnTo>
                        <a:pt x="660" y="732"/>
                      </a:lnTo>
                      <a:lnTo>
                        <a:pt x="654" y="726"/>
                      </a:lnTo>
                      <a:lnTo>
                        <a:pt x="648" y="720"/>
                      </a:lnTo>
                      <a:lnTo>
                        <a:pt x="648" y="714"/>
                      </a:lnTo>
                      <a:lnTo>
                        <a:pt x="642" y="708"/>
                      </a:lnTo>
                      <a:lnTo>
                        <a:pt x="636" y="696"/>
                      </a:lnTo>
                      <a:lnTo>
                        <a:pt x="630" y="690"/>
                      </a:lnTo>
                      <a:lnTo>
                        <a:pt x="624" y="684"/>
                      </a:lnTo>
                      <a:lnTo>
                        <a:pt x="624" y="678"/>
                      </a:lnTo>
                      <a:lnTo>
                        <a:pt x="618" y="672"/>
                      </a:lnTo>
                      <a:lnTo>
                        <a:pt x="612" y="666"/>
                      </a:lnTo>
                      <a:lnTo>
                        <a:pt x="606" y="660"/>
                      </a:lnTo>
                      <a:lnTo>
                        <a:pt x="600" y="654"/>
                      </a:lnTo>
                      <a:lnTo>
                        <a:pt x="594" y="648"/>
                      </a:lnTo>
                      <a:lnTo>
                        <a:pt x="588" y="642"/>
                      </a:lnTo>
                      <a:lnTo>
                        <a:pt x="582" y="630"/>
                      </a:lnTo>
                      <a:lnTo>
                        <a:pt x="576" y="624"/>
                      </a:lnTo>
                      <a:lnTo>
                        <a:pt x="570" y="618"/>
                      </a:lnTo>
                      <a:lnTo>
                        <a:pt x="564" y="618"/>
                      </a:lnTo>
                      <a:lnTo>
                        <a:pt x="558" y="612"/>
                      </a:lnTo>
                      <a:lnTo>
                        <a:pt x="552" y="606"/>
                      </a:lnTo>
                      <a:lnTo>
                        <a:pt x="546" y="600"/>
                      </a:lnTo>
                      <a:lnTo>
                        <a:pt x="540" y="594"/>
                      </a:lnTo>
                      <a:lnTo>
                        <a:pt x="534" y="588"/>
                      </a:lnTo>
                      <a:lnTo>
                        <a:pt x="528" y="582"/>
                      </a:lnTo>
                      <a:lnTo>
                        <a:pt x="522" y="576"/>
                      </a:lnTo>
                      <a:lnTo>
                        <a:pt x="510" y="570"/>
                      </a:lnTo>
                      <a:lnTo>
                        <a:pt x="504" y="570"/>
                      </a:lnTo>
                      <a:lnTo>
                        <a:pt x="498" y="564"/>
                      </a:lnTo>
                      <a:lnTo>
                        <a:pt x="492" y="558"/>
                      </a:lnTo>
                      <a:lnTo>
                        <a:pt x="486" y="552"/>
                      </a:lnTo>
                      <a:lnTo>
                        <a:pt x="480" y="552"/>
                      </a:lnTo>
                      <a:lnTo>
                        <a:pt x="468" y="546"/>
                      </a:lnTo>
                      <a:lnTo>
                        <a:pt x="462" y="540"/>
                      </a:lnTo>
                      <a:lnTo>
                        <a:pt x="456" y="540"/>
                      </a:lnTo>
                      <a:lnTo>
                        <a:pt x="450" y="534"/>
                      </a:lnTo>
                      <a:lnTo>
                        <a:pt x="438" y="528"/>
                      </a:lnTo>
                      <a:lnTo>
                        <a:pt x="432" y="528"/>
                      </a:lnTo>
                      <a:lnTo>
                        <a:pt x="426" y="522"/>
                      </a:lnTo>
                      <a:lnTo>
                        <a:pt x="414" y="522"/>
                      </a:lnTo>
                      <a:lnTo>
                        <a:pt x="408" y="516"/>
                      </a:lnTo>
                      <a:lnTo>
                        <a:pt x="402" y="516"/>
                      </a:lnTo>
                      <a:lnTo>
                        <a:pt x="390" y="510"/>
                      </a:lnTo>
                      <a:lnTo>
                        <a:pt x="384" y="510"/>
                      </a:lnTo>
                      <a:lnTo>
                        <a:pt x="378" y="504"/>
                      </a:lnTo>
                      <a:lnTo>
                        <a:pt x="366" y="504"/>
                      </a:lnTo>
                      <a:lnTo>
                        <a:pt x="360" y="504"/>
                      </a:lnTo>
                      <a:lnTo>
                        <a:pt x="354" y="498"/>
                      </a:lnTo>
                      <a:lnTo>
                        <a:pt x="342" y="498"/>
                      </a:lnTo>
                      <a:lnTo>
                        <a:pt x="336" y="498"/>
                      </a:lnTo>
                      <a:lnTo>
                        <a:pt x="330" y="492"/>
                      </a:lnTo>
                      <a:lnTo>
                        <a:pt x="318" y="492"/>
                      </a:lnTo>
                      <a:lnTo>
                        <a:pt x="312" y="492"/>
                      </a:lnTo>
                      <a:lnTo>
                        <a:pt x="300" y="492"/>
                      </a:lnTo>
                      <a:lnTo>
                        <a:pt x="294" y="486"/>
                      </a:lnTo>
                      <a:lnTo>
                        <a:pt x="288" y="486"/>
                      </a:lnTo>
                      <a:lnTo>
                        <a:pt x="276" y="486"/>
                      </a:lnTo>
                      <a:lnTo>
                        <a:pt x="270" y="486"/>
                      </a:lnTo>
                      <a:lnTo>
                        <a:pt x="258" y="486"/>
                      </a:lnTo>
                      <a:lnTo>
                        <a:pt x="252" y="486"/>
                      </a:lnTo>
                      <a:lnTo>
                        <a:pt x="246" y="486"/>
                      </a:lnTo>
                      <a:lnTo>
                        <a:pt x="234" y="486"/>
                      </a:lnTo>
                      <a:lnTo>
                        <a:pt x="234" y="0"/>
                      </a:lnTo>
                      <a:close/>
                    </a:path>
                  </a:pathLst>
                </a:custGeom>
                <a:solidFill>
                  <a:srgbClr val="002B45"/>
                </a:solidFill>
                <a:ln w="19050">
                  <a:solidFill>
                    <a:srgbClr val="FFFFFF"/>
                  </a:solidFill>
                  <a:prstDash val="solid"/>
                  <a:round/>
                  <a:headEnd/>
                  <a:tailEnd/>
                </a:ln>
              </p:spPr>
              <p:txBody>
                <a:bodyPr/>
                <a:lstStyle/>
                <a:p>
                  <a:endParaRPr lang="en-GB"/>
                </a:p>
              </p:txBody>
            </p:sp>
            <p:sp>
              <p:nvSpPr>
                <p:cNvPr id="333865" name="Freeform 41"/>
                <p:cNvSpPr>
                  <a:spLocks/>
                </p:cNvSpPr>
                <p:nvPr/>
              </p:nvSpPr>
              <p:spPr bwMode="auto">
                <a:xfrm>
                  <a:off x="1817" y="2620"/>
                  <a:ext cx="708" cy="684"/>
                </a:xfrm>
                <a:custGeom>
                  <a:avLst/>
                  <a:gdLst/>
                  <a:ahLst/>
                  <a:cxnLst>
                    <a:cxn ang="0">
                      <a:pos x="570" y="678"/>
                    </a:cxn>
                    <a:cxn ang="0">
                      <a:pos x="540" y="672"/>
                    </a:cxn>
                    <a:cxn ang="0">
                      <a:pos x="510" y="660"/>
                    </a:cxn>
                    <a:cxn ang="0">
                      <a:pos x="474" y="648"/>
                    </a:cxn>
                    <a:cxn ang="0">
                      <a:pos x="444" y="636"/>
                    </a:cxn>
                    <a:cxn ang="0">
                      <a:pos x="414" y="624"/>
                    </a:cxn>
                    <a:cxn ang="0">
                      <a:pos x="384" y="606"/>
                    </a:cxn>
                    <a:cxn ang="0">
                      <a:pos x="354" y="588"/>
                    </a:cxn>
                    <a:cxn ang="0">
                      <a:pos x="324" y="576"/>
                    </a:cxn>
                    <a:cxn ang="0">
                      <a:pos x="294" y="558"/>
                    </a:cxn>
                    <a:cxn ang="0">
                      <a:pos x="270" y="534"/>
                    </a:cxn>
                    <a:cxn ang="0">
                      <a:pos x="240" y="516"/>
                    </a:cxn>
                    <a:cxn ang="0">
                      <a:pos x="216" y="498"/>
                    </a:cxn>
                    <a:cxn ang="0">
                      <a:pos x="186" y="474"/>
                    </a:cxn>
                    <a:cxn ang="0">
                      <a:pos x="162" y="450"/>
                    </a:cxn>
                    <a:cxn ang="0">
                      <a:pos x="138" y="426"/>
                    </a:cxn>
                    <a:cxn ang="0">
                      <a:pos x="114" y="402"/>
                    </a:cxn>
                    <a:cxn ang="0">
                      <a:pos x="90" y="378"/>
                    </a:cxn>
                    <a:cxn ang="0">
                      <a:pos x="72" y="354"/>
                    </a:cxn>
                    <a:cxn ang="0">
                      <a:pos x="48" y="324"/>
                    </a:cxn>
                    <a:cxn ang="0">
                      <a:pos x="30" y="300"/>
                    </a:cxn>
                    <a:cxn ang="0">
                      <a:pos x="12" y="270"/>
                    </a:cxn>
                    <a:cxn ang="0">
                      <a:pos x="414" y="0"/>
                    </a:cxn>
                    <a:cxn ang="0">
                      <a:pos x="426" y="12"/>
                    </a:cxn>
                    <a:cxn ang="0">
                      <a:pos x="432" y="24"/>
                    </a:cxn>
                    <a:cxn ang="0">
                      <a:pos x="444" y="42"/>
                    </a:cxn>
                    <a:cxn ang="0">
                      <a:pos x="456" y="54"/>
                    </a:cxn>
                    <a:cxn ang="0">
                      <a:pos x="462" y="66"/>
                    </a:cxn>
                    <a:cxn ang="0">
                      <a:pos x="474" y="78"/>
                    </a:cxn>
                    <a:cxn ang="0">
                      <a:pos x="486" y="90"/>
                    </a:cxn>
                    <a:cxn ang="0">
                      <a:pos x="498" y="102"/>
                    </a:cxn>
                    <a:cxn ang="0">
                      <a:pos x="516" y="114"/>
                    </a:cxn>
                    <a:cxn ang="0">
                      <a:pos x="528" y="126"/>
                    </a:cxn>
                    <a:cxn ang="0">
                      <a:pos x="540" y="132"/>
                    </a:cxn>
                    <a:cxn ang="0">
                      <a:pos x="552" y="144"/>
                    </a:cxn>
                    <a:cxn ang="0">
                      <a:pos x="570" y="150"/>
                    </a:cxn>
                    <a:cxn ang="0">
                      <a:pos x="582" y="162"/>
                    </a:cxn>
                    <a:cxn ang="0">
                      <a:pos x="594" y="168"/>
                    </a:cxn>
                    <a:cxn ang="0">
                      <a:pos x="612" y="180"/>
                    </a:cxn>
                    <a:cxn ang="0">
                      <a:pos x="630" y="186"/>
                    </a:cxn>
                    <a:cxn ang="0">
                      <a:pos x="642" y="192"/>
                    </a:cxn>
                    <a:cxn ang="0">
                      <a:pos x="660" y="198"/>
                    </a:cxn>
                    <a:cxn ang="0">
                      <a:pos x="672" y="204"/>
                    </a:cxn>
                    <a:cxn ang="0">
                      <a:pos x="690" y="210"/>
                    </a:cxn>
                    <a:cxn ang="0">
                      <a:pos x="708" y="210"/>
                    </a:cxn>
                  </a:cxnLst>
                  <a:rect l="0" t="0" r="r" b="b"/>
                  <a:pathLst>
                    <a:path w="708" h="684">
                      <a:moveTo>
                        <a:pt x="588" y="684"/>
                      </a:moveTo>
                      <a:lnTo>
                        <a:pt x="570" y="678"/>
                      </a:lnTo>
                      <a:lnTo>
                        <a:pt x="558" y="672"/>
                      </a:lnTo>
                      <a:lnTo>
                        <a:pt x="540" y="672"/>
                      </a:lnTo>
                      <a:lnTo>
                        <a:pt x="522" y="666"/>
                      </a:lnTo>
                      <a:lnTo>
                        <a:pt x="510" y="660"/>
                      </a:lnTo>
                      <a:lnTo>
                        <a:pt x="492" y="654"/>
                      </a:lnTo>
                      <a:lnTo>
                        <a:pt x="474" y="648"/>
                      </a:lnTo>
                      <a:lnTo>
                        <a:pt x="462" y="642"/>
                      </a:lnTo>
                      <a:lnTo>
                        <a:pt x="444" y="636"/>
                      </a:lnTo>
                      <a:lnTo>
                        <a:pt x="432" y="630"/>
                      </a:lnTo>
                      <a:lnTo>
                        <a:pt x="414" y="624"/>
                      </a:lnTo>
                      <a:lnTo>
                        <a:pt x="396" y="612"/>
                      </a:lnTo>
                      <a:lnTo>
                        <a:pt x="384" y="606"/>
                      </a:lnTo>
                      <a:lnTo>
                        <a:pt x="366" y="600"/>
                      </a:lnTo>
                      <a:lnTo>
                        <a:pt x="354" y="588"/>
                      </a:lnTo>
                      <a:lnTo>
                        <a:pt x="336" y="582"/>
                      </a:lnTo>
                      <a:lnTo>
                        <a:pt x="324" y="576"/>
                      </a:lnTo>
                      <a:lnTo>
                        <a:pt x="312" y="564"/>
                      </a:lnTo>
                      <a:lnTo>
                        <a:pt x="294" y="558"/>
                      </a:lnTo>
                      <a:lnTo>
                        <a:pt x="282" y="546"/>
                      </a:lnTo>
                      <a:lnTo>
                        <a:pt x="270" y="534"/>
                      </a:lnTo>
                      <a:lnTo>
                        <a:pt x="252" y="528"/>
                      </a:lnTo>
                      <a:lnTo>
                        <a:pt x="240" y="516"/>
                      </a:lnTo>
                      <a:lnTo>
                        <a:pt x="228" y="504"/>
                      </a:lnTo>
                      <a:lnTo>
                        <a:pt x="216" y="498"/>
                      </a:lnTo>
                      <a:lnTo>
                        <a:pt x="198" y="486"/>
                      </a:lnTo>
                      <a:lnTo>
                        <a:pt x="186" y="474"/>
                      </a:lnTo>
                      <a:lnTo>
                        <a:pt x="174" y="462"/>
                      </a:lnTo>
                      <a:lnTo>
                        <a:pt x="162" y="450"/>
                      </a:lnTo>
                      <a:lnTo>
                        <a:pt x="150" y="438"/>
                      </a:lnTo>
                      <a:lnTo>
                        <a:pt x="138" y="426"/>
                      </a:lnTo>
                      <a:lnTo>
                        <a:pt x="126" y="414"/>
                      </a:lnTo>
                      <a:lnTo>
                        <a:pt x="114" y="402"/>
                      </a:lnTo>
                      <a:lnTo>
                        <a:pt x="102" y="390"/>
                      </a:lnTo>
                      <a:lnTo>
                        <a:pt x="90" y="378"/>
                      </a:lnTo>
                      <a:lnTo>
                        <a:pt x="84" y="366"/>
                      </a:lnTo>
                      <a:lnTo>
                        <a:pt x="72" y="354"/>
                      </a:lnTo>
                      <a:lnTo>
                        <a:pt x="60" y="336"/>
                      </a:lnTo>
                      <a:lnTo>
                        <a:pt x="48" y="324"/>
                      </a:lnTo>
                      <a:lnTo>
                        <a:pt x="42" y="312"/>
                      </a:lnTo>
                      <a:lnTo>
                        <a:pt x="30" y="300"/>
                      </a:lnTo>
                      <a:lnTo>
                        <a:pt x="18" y="282"/>
                      </a:lnTo>
                      <a:lnTo>
                        <a:pt x="12" y="270"/>
                      </a:lnTo>
                      <a:lnTo>
                        <a:pt x="0" y="258"/>
                      </a:lnTo>
                      <a:lnTo>
                        <a:pt x="414" y="0"/>
                      </a:lnTo>
                      <a:lnTo>
                        <a:pt x="420" y="6"/>
                      </a:lnTo>
                      <a:lnTo>
                        <a:pt x="426" y="12"/>
                      </a:lnTo>
                      <a:lnTo>
                        <a:pt x="426" y="18"/>
                      </a:lnTo>
                      <a:lnTo>
                        <a:pt x="432" y="24"/>
                      </a:lnTo>
                      <a:lnTo>
                        <a:pt x="438" y="30"/>
                      </a:lnTo>
                      <a:lnTo>
                        <a:pt x="444" y="42"/>
                      </a:lnTo>
                      <a:lnTo>
                        <a:pt x="450" y="48"/>
                      </a:lnTo>
                      <a:lnTo>
                        <a:pt x="456" y="54"/>
                      </a:lnTo>
                      <a:lnTo>
                        <a:pt x="456" y="60"/>
                      </a:lnTo>
                      <a:lnTo>
                        <a:pt x="462" y="66"/>
                      </a:lnTo>
                      <a:lnTo>
                        <a:pt x="468" y="72"/>
                      </a:lnTo>
                      <a:lnTo>
                        <a:pt x="474" y="78"/>
                      </a:lnTo>
                      <a:lnTo>
                        <a:pt x="480" y="84"/>
                      </a:lnTo>
                      <a:lnTo>
                        <a:pt x="486" y="90"/>
                      </a:lnTo>
                      <a:lnTo>
                        <a:pt x="492" y="96"/>
                      </a:lnTo>
                      <a:lnTo>
                        <a:pt x="498" y="102"/>
                      </a:lnTo>
                      <a:lnTo>
                        <a:pt x="504" y="108"/>
                      </a:lnTo>
                      <a:lnTo>
                        <a:pt x="516" y="114"/>
                      </a:lnTo>
                      <a:lnTo>
                        <a:pt x="522" y="120"/>
                      </a:lnTo>
                      <a:lnTo>
                        <a:pt x="528" y="126"/>
                      </a:lnTo>
                      <a:lnTo>
                        <a:pt x="534" y="126"/>
                      </a:lnTo>
                      <a:lnTo>
                        <a:pt x="540" y="132"/>
                      </a:lnTo>
                      <a:lnTo>
                        <a:pt x="546" y="138"/>
                      </a:lnTo>
                      <a:lnTo>
                        <a:pt x="552" y="144"/>
                      </a:lnTo>
                      <a:lnTo>
                        <a:pt x="558" y="150"/>
                      </a:lnTo>
                      <a:lnTo>
                        <a:pt x="570" y="150"/>
                      </a:lnTo>
                      <a:lnTo>
                        <a:pt x="576" y="156"/>
                      </a:lnTo>
                      <a:lnTo>
                        <a:pt x="582" y="162"/>
                      </a:lnTo>
                      <a:lnTo>
                        <a:pt x="588" y="168"/>
                      </a:lnTo>
                      <a:lnTo>
                        <a:pt x="594" y="168"/>
                      </a:lnTo>
                      <a:lnTo>
                        <a:pt x="606" y="174"/>
                      </a:lnTo>
                      <a:lnTo>
                        <a:pt x="612" y="180"/>
                      </a:lnTo>
                      <a:lnTo>
                        <a:pt x="618" y="180"/>
                      </a:lnTo>
                      <a:lnTo>
                        <a:pt x="630" y="186"/>
                      </a:lnTo>
                      <a:lnTo>
                        <a:pt x="636" y="186"/>
                      </a:lnTo>
                      <a:lnTo>
                        <a:pt x="642" y="192"/>
                      </a:lnTo>
                      <a:lnTo>
                        <a:pt x="648" y="192"/>
                      </a:lnTo>
                      <a:lnTo>
                        <a:pt x="660" y="198"/>
                      </a:lnTo>
                      <a:lnTo>
                        <a:pt x="666" y="198"/>
                      </a:lnTo>
                      <a:lnTo>
                        <a:pt x="672" y="204"/>
                      </a:lnTo>
                      <a:lnTo>
                        <a:pt x="684" y="204"/>
                      </a:lnTo>
                      <a:lnTo>
                        <a:pt x="690" y="210"/>
                      </a:lnTo>
                      <a:lnTo>
                        <a:pt x="696" y="210"/>
                      </a:lnTo>
                      <a:lnTo>
                        <a:pt x="708" y="210"/>
                      </a:lnTo>
                      <a:lnTo>
                        <a:pt x="588" y="684"/>
                      </a:lnTo>
                      <a:close/>
                    </a:path>
                  </a:pathLst>
                </a:custGeom>
                <a:solidFill>
                  <a:schemeClr val="tx2"/>
                </a:solidFill>
                <a:ln w="19050">
                  <a:solidFill>
                    <a:srgbClr val="FFFFFF"/>
                  </a:solidFill>
                  <a:prstDash val="solid"/>
                  <a:round/>
                  <a:headEnd/>
                  <a:tailEnd/>
                </a:ln>
              </p:spPr>
              <p:txBody>
                <a:bodyPr/>
                <a:lstStyle/>
                <a:p>
                  <a:endParaRPr lang="en-GB"/>
                </a:p>
              </p:txBody>
            </p:sp>
            <p:sp>
              <p:nvSpPr>
                <p:cNvPr id="333866" name="Freeform 42"/>
                <p:cNvSpPr>
                  <a:spLocks/>
                </p:cNvSpPr>
                <p:nvPr/>
              </p:nvSpPr>
              <p:spPr bwMode="auto">
                <a:xfrm>
                  <a:off x="1673" y="2062"/>
                  <a:ext cx="558" cy="816"/>
                </a:xfrm>
                <a:custGeom>
                  <a:avLst/>
                  <a:gdLst/>
                  <a:ahLst/>
                  <a:cxnLst>
                    <a:cxn ang="0">
                      <a:pos x="138" y="798"/>
                    </a:cxn>
                    <a:cxn ang="0">
                      <a:pos x="120" y="768"/>
                    </a:cxn>
                    <a:cxn ang="0">
                      <a:pos x="102" y="738"/>
                    </a:cxn>
                    <a:cxn ang="0">
                      <a:pos x="90" y="708"/>
                    </a:cxn>
                    <a:cxn ang="0">
                      <a:pos x="78" y="678"/>
                    </a:cxn>
                    <a:cxn ang="0">
                      <a:pos x="60" y="648"/>
                    </a:cxn>
                    <a:cxn ang="0">
                      <a:pos x="54" y="612"/>
                    </a:cxn>
                    <a:cxn ang="0">
                      <a:pos x="42" y="582"/>
                    </a:cxn>
                    <a:cxn ang="0">
                      <a:pos x="30" y="552"/>
                    </a:cxn>
                    <a:cxn ang="0">
                      <a:pos x="24" y="516"/>
                    </a:cxn>
                    <a:cxn ang="0">
                      <a:pos x="18" y="486"/>
                    </a:cxn>
                    <a:cxn ang="0">
                      <a:pos x="12" y="450"/>
                    </a:cxn>
                    <a:cxn ang="0">
                      <a:pos x="6" y="414"/>
                    </a:cxn>
                    <a:cxn ang="0">
                      <a:pos x="0" y="384"/>
                    </a:cxn>
                    <a:cxn ang="0">
                      <a:pos x="0" y="348"/>
                    </a:cxn>
                    <a:cxn ang="0">
                      <a:pos x="0" y="318"/>
                    </a:cxn>
                    <a:cxn ang="0">
                      <a:pos x="0" y="282"/>
                    </a:cxn>
                    <a:cxn ang="0">
                      <a:pos x="0" y="246"/>
                    </a:cxn>
                    <a:cxn ang="0">
                      <a:pos x="0" y="216"/>
                    </a:cxn>
                    <a:cxn ang="0">
                      <a:pos x="6" y="180"/>
                    </a:cxn>
                    <a:cxn ang="0">
                      <a:pos x="12" y="144"/>
                    </a:cxn>
                    <a:cxn ang="0">
                      <a:pos x="18" y="114"/>
                    </a:cxn>
                    <a:cxn ang="0">
                      <a:pos x="24" y="78"/>
                    </a:cxn>
                    <a:cxn ang="0">
                      <a:pos x="30" y="48"/>
                    </a:cxn>
                    <a:cxn ang="0">
                      <a:pos x="42" y="12"/>
                    </a:cxn>
                    <a:cxn ang="0">
                      <a:pos x="510" y="150"/>
                    </a:cxn>
                    <a:cxn ang="0">
                      <a:pos x="504" y="162"/>
                    </a:cxn>
                    <a:cxn ang="0">
                      <a:pos x="498" y="180"/>
                    </a:cxn>
                    <a:cxn ang="0">
                      <a:pos x="498" y="198"/>
                    </a:cxn>
                    <a:cxn ang="0">
                      <a:pos x="492" y="216"/>
                    </a:cxn>
                    <a:cxn ang="0">
                      <a:pos x="492" y="228"/>
                    </a:cxn>
                    <a:cxn ang="0">
                      <a:pos x="486" y="246"/>
                    </a:cxn>
                    <a:cxn ang="0">
                      <a:pos x="486" y="264"/>
                    </a:cxn>
                    <a:cxn ang="0">
                      <a:pos x="486" y="282"/>
                    </a:cxn>
                    <a:cxn ang="0">
                      <a:pos x="486" y="300"/>
                    </a:cxn>
                    <a:cxn ang="0">
                      <a:pos x="486" y="318"/>
                    </a:cxn>
                    <a:cxn ang="0">
                      <a:pos x="486" y="330"/>
                    </a:cxn>
                    <a:cxn ang="0">
                      <a:pos x="486" y="348"/>
                    </a:cxn>
                    <a:cxn ang="0">
                      <a:pos x="492" y="366"/>
                    </a:cxn>
                    <a:cxn ang="0">
                      <a:pos x="492" y="384"/>
                    </a:cxn>
                    <a:cxn ang="0">
                      <a:pos x="498" y="402"/>
                    </a:cxn>
                    <a:cxn ang="0">
                      <a:pos x="498" y="414"/>
                    </a:cxn>
                    <a:cxn ang="0">
                      <a:pos x="504" y="432"/>
                    </a:cxn>
                    <a:cxn ang="0">
                      <a:pos x="510" y="450"/>
                    </a:cxn>
                    <a:cxn ang="0">
                      <a:pos x="516" y="462"/>
                    </a:cxn>
                    <a:cxn ang="0">
                      <a:pos x="522" y="480"/>
                    </a:cxn>
                    <a:cxn ang="0">
                      <a:pos x="528" y="498"/>
                    </a:cxn>
                    <a:cxn ang="0">
                      <a:pos x="534" y="510"/>
                    </a:cxn>
                    <a:cxn ang="0">
                      <a:pos x="540" y="528"/>
                    </a:cxn>
                    <a:cxn ang="0">
                      <a:pos x="552" y="540"/>
                    </a:cxn>
                    <a:cxn ang="0">
                      <a:pos x="558" y="558"/>
                    </a:cxn>
                  </a:cxnLst>
                  <a:rect l="0" t="0" r="r" b="b"/>
                  <a:pathLst>
                    <a:path w="558" h="816">
                      <a:moveTo>
                        <a:pt x="144" y="816"/>
                      </a:moveTo>
                      <a:lnTo>
                        <a:pt x="138" y="798"/>
                      </a:lnTo>
                      <a:lnTo>
                        <a:pt x="126" y="786"/>
                      </a:lnTo>
                      <a:lnTo>
                        <a:pt x="120" y="768"/>
                      </a:lnTo>
                      <a:lnTo>
                        <a:pt x="114" y="756"/>
                      </a:lnTo>
                      <a:lnTo>
                        <a:pt x="102" y="738"/>
                      </a:lnTo>
                      <a:lnTo>
                        <a:pt x="96" y="726"/>
                      </a:lnTo>
                      <a:lnTo>
                        <a:pt x="90" y="708"/>
                      </a:lnTo>
                      <a:lnTo>
                        <a:pt x="84" y="696"/>
                      </a:lnTo>
                      <a:lnTo>
                        <a:pt x="78" y="678"/>
                      </a:lnTo>
                      <a:lnTo>
                        <a:pt x="72" y="660"/>
                      </a:lnTo>
                      <a:lnTo>
                        <a:pt x="60" y="648"/>
                      </a:lnTo>
                      <a:lnTo>
                        <a:pt x="54" y="630"/>
                      </a:lnTo>
                      <a:lnTo>
                        <a:pt x="54" y="612"/>
                      </a:lnTo>
                      <a:lnTo>
                        <a:pt x="48" y="600"/>
                      </a:lnTo>
                      <a:lnTo>
                        <a:pt x="42" y="582"/>
                      </a:lnTo>
                      <a:lnTo>
                        <a:pt x="36" y="564"/>
                      </a:lnTo>
                      <a:lnTo>
                        <a:pt x="30" y="552"/>
                      </a:lnTo>
                      <a:lnTo>
                        <a:pt x="30" y="534"/>
                      </a:lnTo>
                      <a:lnTo>
                        <a:pt x="24" y="516"/>
                      </a:lnTo>
                      <a:lnTo>
                        <a:pt x="18" y="498"/>
                      </a:lnTo>
                      <a:lnTo>
                        <a:pt x="18" y="486"/>
                      </a:lnTo>
                      <a:lnTo>
                        <a:pt x="12" y="468"/>
                      </a:lnTo>
                      <a:lnTo>
                        <a:pt x="12" y="450"/>
                      </a:lnTo>
                      <a:lnTo>
                        <a:pt x="6" y="432"/>
                      </a:lnTo>
                      <a:lnTo>
                        <a:pt x="6" y="414"/>
                      </a:lnTo>
                      <a:lnTo>
                        <a:pt x="6" y="402"/>
                      </a:lnTo>
                      <a:lnTo>
                        <a:pt x="0" y="384"/>
                      </a:lnTo>
                      <a:lnTo>
                        <a:pt x="0" y="366"/>
                      </a:lnTo>
                      <a:lnTo>
                        <a:pt x="0" y="348"/>
                      </a:lnTo>
                      <a:lnTo>
                        <a:pt x="0" y="330"/>
                      </a:lnTo>
                      <a:lnTo>
                        <a:pt x="0" y="318"/>
                      </a:lnTo>
                      <a:lnTo>
                        <a:pt x="0" y="300"/>
                      </a:lnTo>
                      <a:lnTo>
                        <a:pt x="0" y="282"/>
                      </a:lnTo>
                      <a:lnTo>
                        <a:pt x="0" y="264"/>
                      </a:lnTo>
                      <a:lnTo>
                        <a:pt x="0" y="246"/>
                      </a:lnTo>
                      <a:lnTo>
                        <a:pt x="0" y="228"/>
                      </a:lnTo>
                      <a:lnTo>
                        <a:pt x="0" y="216"/>
                      </a:lnTo>
                      <a:lnTo>
                        <a:pt x="6" y="198"/>
                      </a:lnTo>
                      <a:lnTo>
                        <a:pt x="6" y="180"/>
                      </a:lnTo>
                      <a:lnTo>
                        <a:pt x="6" y="162"/>
                      </a:lnTo>
                      <a:lnTo>
                        <a:pt x="12" y="144"/>
                      </a:lnTo>
                      <a:lnTo>
                        <a:pt x="12" y="132"/>
                      </a:lnTo>
                      <a:lnTo>
                        <a:pt x="18" y="114"/>
                      </a:lnTo>
                      <a:lnTo>
                        <a:pt x="18" y="96"/>
                      </a:lnTo>
                      <a:lnTo>
                        <a:pt x="24" y="78"/>
                      </a:lnTo>
                      <a:lnTo>
                        <a:pt x="30" y="66"/>
                      </a:lnTo>
                      <a:lnTo>
                        <a:pt x="30" y="48"/>
                      </a:lnTo>
                      <a:lnTo>
                        <a:pt x="36" y="30"/>
                      </a:lnTo>
                      <a:lnTo>
                        <a:pt x="42" y="12"/>
                      </a:lnTo>
                      <a:lnTo>
                        <a:pt x="48" y="0"/>
                      </a:lnTo>
                      <a:lnTo>
                        <a:pt x="510" y="150"/>
                      </a:lnTo>
                      <a:lnTo>
                        <a:pt x="504" y="156"/>
                      </a:lnTo>
                      <a:lnTo>
                        <a:pt x="504" y="162"/>
                      </a:lnTo>
                      <a:lnTo>
                        <a:pt x="498" y="174"/>
                      </a:lnTo>
                      <a:lnTo>
                        <a:pt x="498" y="180"/>
                      </a:lnTo>
                      <a:lnTo>
                        <a:pt x="498" y="192"/>
                      </a:lnTo>
                      <a:lnTo>
                        <a:pt x="498" y="198"/>
                      </a:lnTo>
                      <a:lnTo>
                        <a:pt x="492" y="204"/>
                      </a:lnTo>
                      <a:lnTo>
                        <a:pt x="492" y="216"/>
                      </a:lnTo>
                      <a:lnTo>
                        <a:pt x="492" y="222"/>
                      </a:lnTo>
                      <a:lnTo>
                        <a:pt x="492" y="228"/>
                      </a:lnTo>
                      <a:lnTo>
                        <a:pt x="486" y="240"/>
                      </a:lnTo>
                      <a:lnTo>
                        <a:pt x="486" y="246"/>
                      </a:lnTo>
                      <a:lnTo>
                        <a:pt x="486" y="258"/>
                      </a:lnTo>
                      <a:lnTo>
                        <a:pt x="486" y="264"/>
                      </a:lnTo>
                      <a:lnTo>
                        <a:pt x="486" y="276"/>
                      </a:lnTo>
                      <a:lnTo>
                        <a:pt x="486" y="282"/>
                      </a:lnTo>
                      <a:lnTo>
                        <a:pt x="486" y="288"/>
                      </a:lnTo>
                      <a:lnTo>
                        <a:pt x="486" y="300"/>
                      </a:lnTo>
                      <a:lnTo>
                        <a:pt x="486" y="306"/>
                      </a:lnTo>
                      <a:lnTo>
                        <a:pt x="486" y="318"/>
                      </a:lnTo>
                      <a:lnTo>
                        <a:pt x="486" y="324"/>
                      </a:lnTo>
                      <a:lnTo>
                        <a:pt x="486" y="330"/>
                      </a:lnTo>
                      <a:lnTo>
                        <a:pt x="486" y="342"/>
                      </a:lnTo>
                      <a:lnTo>
                        <a:pt x="486" y="348"/>
                      </a:lnTo>
                      <a:lnTo>
                        <a:pt x="486" y="360"/>
                      </a:lnTo>
                      <a:lnTo>
                        <a:pt x="492" y="366"/>
                      </a:lnTo>
                      <a:lnTo>
                        <a:pt x="492" y="372"/>
                      </a:lnTo>
                      <a:lnTo>
                        <a:pt x="492" y="384"/>
                      </a:lnTo>
                      <a:lnTo>
                        <a:pt x="492" y="390"/>
                      </a:lnTo>
                      <a:lnTo>
                        <a:pt x="498" y="402"/>
                      </a:lnTo>
                      <a:lnTo>
                        <a:pt x="498" y="408"/>
                      </a:lnTo>
                      <a:lnTo>
                        <a:pt x="498" y="414"/>
                      </a:lnTo>
                      <a:lnTo>
                        <a:pt x="498" y="426"/>
                      </a:lnTo>
                      <a:lnTo>
                        <a:pt x="504" y="432"/>
                      </a:lnTo>
                      <a:lnTo>
                        <a:pt x="504" y="438"/>
                      </a:lnTo>
                      <a:lnTo>
                        <a:pt x="510" y="450"/>
                      </a:lnTo>
                      <a:lnTo>
                        <a:pt x="510" y="456"/>
                      </a:lnTo>
                      <a:lnTo>
                        <a:pt x="516" y="462"/>
                      </a:lnTo>
                      <a:lnTo>
                        <a:pt x="516" y="474"/>
                      </a:lnTo>
                      <a:lnTo>
                        <a:pt x="522" y="480"/>
                      </a:lnTo>
                      <a:lnTo>
                        <a:pt x="522" y="486"/>
                      </a:lnTo>
                      <a:lnTo>
                        <a:pt x="528" y="498"/>
                      </a:lnTo>
                      <a:lnTo>
                        <a:pt x="528" y="504"/>
                      </a:lnTo>
                      <a:lnTo>
                        <a:pt x="534" y="510"/>
                      </a:lnTo>
                      <a:lnTo>
                        <a:pt x="540" y="522"/>
                      </a:lnTo>
                      <a:lnTo>
                        <a:pt x="540" y="528"/>
                      </a:lnTo>
                      <a:lnTo>
                        <a:pt x="546" y="534"/>
                      </a:lnTo>
                      <a:lnTo>
                        <a:pt x="552" y="540"/>
                      </a:lnTo>
                      <a:lnTo>
                        <a:pt x="552" y="546"/>
                      </a:lnTo>
                      <a:lnTo>
                        <a:pt x="558" y="558"/>
                      </a:lnTo>
                      <a:lnTo>
                        <a:pt x="144" y="816"/>
                      </a:lnTo>
                      <a:close/>
                    </a:path>
                  </a:pathLst>
                </a:custGeom>
                <a:solidFill>
                  <a:srgbClr val="BEB9A6"/>
                </a:solidFill>
                <a:ln w="19050">
                  <a:solidFill>
                    <a:srgbClr val="FFFFFF"/>
                  </a:solidFill>
                  <a:prstDash val="solid"/>
                  <a:round/>
                  <a:headEnd/>
                  <a:tailEnd/>
                </a:ln>
              </p:spPr>
              <p:txBody>
                <a:bodyPr/>
                <a:lstStyle/>
                <a:p>
                  <a:endParaRPr lang="en-GB"/>
                </a:p>
              </p:txBody>
            </p:sp>
            <p:sp>
              <p:nvSpPr>
                <p:cNvPr id="333867" name="Freeform 43"/>
                <p:cNvSpPr>
                  <a:spLocks/>
                </p:cNvSpPr>
                <p:nvPr/>
              </p:nvSpPr>
              <p:spPr bwMode="auto">
                <a:xfrm>
                  <a:off x="1721" y="1648"/>
                  <a:ext cx="588" cy="564"/>
                </a:xfrm>
                <a:custGeom>
                  <a:avLst/>
                  <a:gdLst/>
                  <a:ahLst/>
                  <a:cxnLst>
                    <a:cxn ang="0">
                      <a:pos x="0" y="414"/>
                    </a:cxn>
                    <a:cxn ang="0">
                      <a:pos x="6" y="396"/>
                    </a:cxn>
                    <a:cxn ang="0">
                      <a:pos x="6" y="378"/>
                    </a:cxn>
                    <a:cxn ang="0">
                      <a:pos x="12" y="366"/>
                    </a:cxn>
                    <a:cxn ang="0">
                      <a:pos x="24" y="348"/>
                    </a:cxn>
                    <a:cxn ang="0">
                      <a:pos x="30" y="330"/>
                    </a:cxn>
                    <a:cxn ang="0">
                      <a:pos x="36" y="318"/>
                    </a:cxn>
                    <a:cxn ang="0">
                      <a:pos x="42" y="300"/>
                    </a:cxn>
                    <a:cxn ang="0">
                      <a:pos x="48" y="288"/>
                    </a:cxn>
                    <a:cxn ang="0">
                      <a:pos x="54" y="270"/>
                    </a:cxn>
                    <a:cxn ang="0">
                      <a:pos x="66" y="258"/>
                    </a:cxn>
                    <a:cxn ang="0">
                      <a:pos x="72" y="240"/>
                    </a:cxn>
                    <a:cxn ang="0">
                      <a:pos x="78" y="228"/>
                    </a:cxn>
                    <a:cxn ang="0">
                      <a:pos x="90" y="210"/>
                    </a:cxn>
                    <a:cxn ang="0">
                      <a:pos x="96" y="198"/>
                    </a:cxn>
                    <a:cxn ang="0">
                      <a:pos x="108" y="186"/>
                    </a:cxn>
                    <a:cxn ang="0">
                      <a:pos x="114" y="168"/>
                    </a:cxn>
                    <a:cxn ang="0">
                      <a:pos x="126" y="156"/>
                    </a:cxn>
                    <a:cxn ang="0">
                      <a:pos x="138" y="144"/>
                    </a:cxn>
                    <a:cxn ang="0">
                      <a:pos x="144" y="126"/>
                    </a:cxn>
                    <a:cxn ang="0">
                      <a:pos x="156" y="114"/>
                    </a:cxn>
                    <a:cxn ang="0">
                      <a:pos x="168" y="102"/>
                    </a:cxn>
                    <a:cxn ang="0">
                      <a:pos x="180" y="90"/>
                    </a:cxn>
                    <a:cxn ang="0">
                      <a:pos x="186" y="72"/>
                    </a:cxn>
                    <a:cxn ang="0">
                      <a:pos x="198" y="60"/>
                    </a:cxn>
                    <a:cxn ang="0">
                      <a:pos x="210" y="48"/>
                    </a:cxn>
                    <a:cxn ang="0">
                      <a:pos x="222" y="36"/>
                    </a:cxn>
                    <a:cxn ang="0">
                      <a:pos x="234" y="24"/>
                    </a:cxn>
                    <a:cxn ang="0">
                      <a:pos x="246" y="12"/>
                    </a:cxn>
                    <a:cxn ang="0">
                      <a:pos x="258" y="0"/>
                    </a:cxn>
                    <a:cxn ang="0">
                      <a:pos x="588" y="360"/>
                    </a:cxn>
                    <a:cxn ang="0">
                      <a:pos x="582" y="360"/>
                    </a:cxn>
                    <a:cxn ang="0">
                      <a:pos x="576" y="366"/>
                    </a:cxn>
                    <a:cxn ang="0">
                      <a:pos x="570" y="372"/>
                    </a:cxn>
                    <a:cxn ang="0">
                      <a:pos x="564" y="384"/>
                    </a:cxn>
                    <a:cxn ang="0">
                      <a:pos x="558" y="390"/>
                    </a:cxn>
                    <a:cxn ang="0">
                      <a:pos x="552" y="396"/>
                    </a:cxn>
                    <a:cxn ang="0">
                      <a:pos x="552" y="402"/>
                    </a:cxn>
                    <a:cxn ang="0">
                      <a:pos x="546" y="408"/>
                    </a:cxn>
                    <a:cxn ang="0">
                      <a:pos x="540" y="414"/>
                    </a:cxn>
                    <a:cxn ang="0">
                      <a:pos x="534" y="420"/>
                    </a:cxn>
                    <a:cxn ang="0">
                      <a:pos x="528" y="426"/>
                    </a:cxn>
                    <a:cxn ang="0">
                      <a:pos x="522" y="432"/>
                    </a:cxn>
                    <a:cxn ang="0">
                      <a:pos x="522" y="438"/>
                    </a:cxn>
                    <a:cxn ang="0">
                      <a:pos x="516" y="450"/>
                    </a:cxn>
                    <a:cxn ang="0">
                      <a:pos x="510" y="456"/>
                    </a:cxn>
                    <a:cxn ang="0">
                      <a:pos x="504" y="462"/>
                    </a:cxn>
                    <a:cxn ang="0">
                      <a:pos x="504" y="468"/>
                    </a:cxn>
                    <a:cxn ang="0">
                      <a:pos x="498" y="474"/>
                    </a:cxn>
                    <a:cxn ang="0">
                      <a:pos x="492" y="486"/>
                    </a:cxn>
                    <a:cxn ang="0">
                      <a:pos x="492" y="492"/>
                    </a:cxn>
                    <a:cxn ang="0">
                      <a:pos x="486" y="498"/>
                    </a:cxn>
                    <a:cxn ang="0">
                      <a:pos x="480" y="510"/>
                    </a:cxn>
                    <a:cxn ang="0">
                      <a:pos x="480" y="516"/>
                    </a:cxn>
                    <a:cxn ang="0">
                      <a:pos x="474" y="522"/>
                    </a:cxn>
                    <a:cxn ang="0">
                      <a:pos x="474" y="528"/>
                    </a:cxn>
                    <a:cxn ang="0">
                      <a:pos x="468" y="540"/>
                    </a:cxn>
                    <a:cxn ang="0">
                      <a:pos x="468" y="546"/>
                    </a:cxn>
                    <a:cxn ang="0">
                      <a:pos x="462" y="552"/>
                    </a:cxn>
                    <a:cxn ang="0">
                      <a:pos x="462" y="564"/>
                    </a:cxn>
                    <a:cxn ang="0">
                      <a:pos x="0" y="414"/>
                    </a:cxn>
                  </a:cxnLst>
                  <a:rect l="0" t="0" r="r" b="b"/>
                  <a:pathLst>
                    <a:path w="588" h="564">
                      <a:moveTo>
                        <a:pt x="0" y="414"/>
                      </a:moveTo>
                      <a:lnTo>
                        <a:pt x="6" y="396"/>
                      </a:lnTo>
                      <a:lnTo>
                        <a:pt x="6" y="378"/>
                      </a:lnTo>
                      <a:lnTo>
                        <a:pt x="12" y="366"/>
                      </a:lnTo>
                      <a:lnTo>
                        <a:pt x="24" y="348"/>
                      </a:lnTo>
                      <a:lnTo>
                        <a:pt x="30" y="330"/>
                      </a:lnTo>
                      <a:lnTo>
                        <a:pt x="36" y="318"/>
                      </a:lnTo>
                      <a:lnTo>
                        <a:pt x="42" y="300"/>
                      </a:lnTo>
                      <a:lnTo>
                        <a:pt x="48" y="288"/>
                      </a:lnTo>
                      <a:lnTo>
                        <a:pt x="54" y="270"/>
                      </a:lnTo>
                      <a:lnTo>
                        <a:pt x="66" y="258"/>
                      </a:lnTo>
                      <a:lnTo>
                        <a:pt x="72" y="240"/>
                      </a:lnTo>
                      <a:lnTo>
                        <a:pt x="78" y="228"/>
                      </a:lnTo>
                      <a:lnTo>
                        <a:pt x="90" y="210"/>
                      </a:lnTo>
                      <a:lnTo>
                        <a:pt x="96" y="198"/>
                      </a:lnTo>
                      <a:lnTo>
                        <a:pt x="108" y="186"/>
                      </a:lnTo>
                      <a:lnTo>
                        <a:pt x="114" y="168"/>
                      </a:lnTo>
                      <a:lnTo>
                        <a:pt x="126" y="156"/>
                      </a:lnTo>
                      <a:lnTo>
                        <a:pt x="138" y="144"/>
                      </a:lnTo>
                      <a:lnTo>
                        <a:pt x="144" y="126"/>
                      </a:lnTo>
                      <a:lnTo>
                        <a:pt x="156" y="114"/>
                      </a:lnTo>
                      <a:lnTo>
                        <a:pt x="168" y="102"/>
                      </a:lnTo>
                      <a:lnTo>
                        <a:pt x="180" y="90"/>
                      </a:lnTo>
                      <a:lnTo>
                        <a:pt x="186" y="72"/>
                      </a:lnTo>
                      <a:lnTo>
                        <a:pt x="198" y="60"/>
                      </a:lnTo>
                      <a:lnTo>
                        <a:pt x="210" y="48"/>
                      </a:lnTo>
                      <a:lnTo>
                        <a:pt x="222" y="36"/>
                      </a:lnTo>
                      <a:lnTo>
                        <a:pt x="234" y="24"/>
                      </a:lnTo>
                      <a:lnTo>
                        <a:pt x="246" y="12"/>
                      </a:lnTo>
                      <a:lnTo>
                        <a:pt x="258" y="0"/>
                      </a:lnTo>
                      <a:lnTo>
                        <a:pt x="588" y="360"/>
                      </a:lnTo>
                      <a:lnTo>
                        <a:pt x="582" y="360"/>
                      </a:lnTo>
                      <a:lnTo>
                        <a:pt x="576" y="366"/>
                      </a:lnTo>
                      <a:lnTo>
                        <a:pt x="570" y="372"/>
                      </a:lnTo>
                      <a:lnTo>
                        <a:pt x="564" y="384"/>
                      </a:lnTo>
                      <a:lnTo>
                        <a:pt x="558" y="390"/>
                      </a:lnTo>
                      <a:lnTo>
                        <a:pt x="552" y="396"/>
                      </a:lnTo>
                      <a:lnTo>
                        <a:pt x="552" y="402"/>
                      </a:lnTo>
                      <a:lnTo>
                        <a:pt x="546" y="408"/>
                      </a:lnTo>
                      <a:lnTo>
                        <a:pt x="540" y="414"/>
                      </a:lnTo>
                      <a:lnTo>
                        <a:pt x="534" y="420"/>
                      </a:lnTo>
                      <a:lnTo>
                        <a:pt x="528" y="426"/>
                      </a:lnTo>
                      <a:lnTo>
                        <a:pt x="522" y="432"/>
                      </a:lnTo>
                      <a:lnTo>
                        <a:pt x="522" y="438"/>
                      </a:lnTo>
                      <a:lnTo>
                        <a:pt x="516" y="450"/>
                      </a:lnTo>
                      <a:lnTo>
                        <a:pt x="510" y="456"/>
                      </a:lnTo>
                      <a:lnTo>
                        <a:pt x="504" y="462"/>
                      </a:lnTo>
                      <a:lnTo>
                        <a:pt x="504" y="468"/>
                      </a:lnTo>
                      <a:lnTo>
                        <a:pt x="498" y="474"/>
                      </a:lnTo>
                      <a:lnTo>
                        <a:pt x="492" y="486"/>
                      </a:lnTo>
                      <a:lnTo>
                        <a:pt x="492" y="492"/>
                      </a:lnTo>
                      <a:lnTo>
                        <a:pt x="486" y="498"/>
                      </a:lnTo>
                      <a:lnTo>
                        <a:pt x="480" y="510"/>
                      </a:lnTo>
                      <a:lnTo>
                        <a:pt x="480" y="516"/>
                      </a:lnTo>
                      <a:lnTo>
                        <a:pt x="474" y="522"/>
                      </a:lnTo>
                      <a:lnTo>
                        <a:pt x="474" y="528"/>
                      </a:lnTo>
                      <a:lnTo>
                        <a:pt x="468" y="540"/>
                      </a:lnTo>
                      <a:lnTo>
                        <a:pt x="468" y="546"/>
                      </a:lnTo>
                      <a:lnTo>
                        <a:pt x="462" y="552"/>
                      </a:lnTo>
                      <a:lnTo>
                        <a:pt x="462" y="564"/>
                      </a:lnTo>
                      <a:lnTo>
                        <a:pt x="0" y="414"/>
                      </a:lnTo>
                      <a:close/>
                    </a:path>
                  </a:pathLst>
                </a:custGeom>
                <a:solidFill>
                  <a:srgbClr val="808080"/>
                </a:solidFill>
                <a:ln w="19050">
                  <a:solidFill>
                    <a:srgbClr val="FFFFFF"/>
                  </a:solidFill>
                  <a:prstDash val="solid"/>
                  <a:round/>
                  <a:headEnd/>
                  <a:tailEnd/>
                </a:ln>
              </p:spPr>
              <p:txBody>
                <a:bodyPr/>
                <a:lstStyle/>
                <a:p>
                  <a:endParaRPr lang="en-GB"/>
                </a:p>
              </p:txBody>
            </p:sp>
            <p:sp>
              <p:nvSpPr>
                <p:cNvPr id="333868" name="Freeform 44"/>
                <p:cNvSpPr>
                  <a:spLocks/>
                </p:cNvSpPr>
                <p:nvPr/>
              </p:nvSpPr>
              <p:spPr bwMode="auto">
                <a:xfrm>
                  <a:off x="1979" y="1408"/>
                  <a:ext cx="570" cy="600"/>
                </a:xfrm>
                <a:custGeom>
                  <a:avLst/>
                  <a:gdLst/>
                  <a:ahLst/>
                  <a:cxnLst>
                    <a:cxn ang="0">
                      <a:pos x="12" y="228"/>
                    </a:cxn>
                    <a:cxn ang="0">
                      <a:pos x="36" y="210"/>
                    </a:cxn>
                    <a:cxn ang="0">
                      <a:pos x="66" y="186"/>
                    </a:cxn>
                    <a:cxn ang="0">
                      <a:pos x="90" y="168"/>
                    </a:cxn>
                    <a:cxn ang="0">
                      <a:pos x="120" y="144"/>
                    </a:cxn>
                    <a:cxn ang="0">
                      <a:pos x="150" y="126"/>
                    </a:cxn>
                    <a:cxn ang="0">
                      <a:pos x="174" y="108"/>
                    </a:cxn>
                    <a:cxn ang="0">
                      <a:pos x="204" y="96"/>
                    </a:cxn>
                    <a:cxn ang="0">
                      <a:pos x="234" y="78"/>
                    </a:cxn>
                    <a:cxn ang="0">
                      <a:pos x="270" y="66"/>
                    </a:cxn>
                    <a:cxn ang="0">
                      <a:pos x="300" y="54"/>
                    </a:cxn>
                    <a:cxn ang="0">
                      <a:pos x="330" y="42"/>
                    </a:cxn>
                    <a:cxn ang="0">
                      <a:pos x="360" y="30"/>
                    </a:cxn>
                    <a:cxn ang="0">
                      <a:pos x="396" y="18"/>
                    </a:cxn>
                    <a:cxn ang="0">
                      <a:pos x="426" y="12"/>
                    </a:cxn>
                    <a:cxn ang="0">
                      <a:pos x="462" y="0"/>
                    </a:cxn>
                    <a:cxn ang="0">
                      <a:pos x="570" y="474"/>
                    </a:cxn>
                    <a:cxn ang="0">
                      <a:pos x="552" y="480"/>
                    </a:cxn>
                    <a:cxn ang="0">
                      <a:pos x="534" y="486"/>
                    </a:cxn>
                    <a:cxn ang="0">
                      <a:pos x="522" y="486"/>
                    </a:cxn>
                    <a:cxn ang="0">
                      <a:pos x="504" y="492"/>
                    </a:cxn>
                    <a:cxn ang="0">
                      <a:pos x="486" y="498"/>
                    </a:cxn>
                    <a:cxn ang="0">
                      <a:pos x="474" y="504"/>
                    </a:cxn>
                    <a:cxn ang="0">
                      <a:pos x="456" y="510"/>
                    </a:cxn>
                    <a:cxn ang="0">
                      <a:pos x="444" y="522"/>
                    </a:cxn>
                    <a:cxn ang="0">
                      <a:pos x="426" y="528"/>
                    </a:cxn>
                    <a:cxn ang="0">
                      <a:pos x="414" y="534"/>
                    </a:cxn>
                    <a:cxn ang="0">
                      <a:pos x="396" y="546"/>
                    </a:cxn>
                    <a:cxn ang="0">
                      <a:pos x="384" y="552"/>
                    </a:cxn>
                    <a:cxn ang="0">
                      <a:pos x="372" y="564"/>
                    </a:cxn>
                    <a:cxn ang="0">
                      <a:pos x="360" y="576"/>
                    </a:cxn>
                    <a:cxn ang="0">
                      <a:pos x="342" y="588"/>
                    </a:cxn>
                    <a:cxn ang="0">
                      <a:pos x="330" y="600"/>
                    </a:cxn>
                  </a:cxnLst>
                  <a:rect l="0" t="0" r="r" b="b"/>
                  <a:pathLst>
                    <a:path w="570" h="600">
                      <a:moveTo>
                        <a:pt x="0" y="240"/>
                      </a:moveTo>
                      <a:lnTo>
                        <a:pt x="12" y="228"/>
                      </a:lnTo>
                      <a:lnTo>
                        <a:pt x="24" y="216"/>
                      </a:lnTo>
                      <a:lnTo>
                        <a:pt x="36" y="210"/>
                      </a:lnTo>
                      <a:lnTo>
                        <a:pt x="54" y="198"/>
                      </a:lnTo>
                      <a:lnTo>
                        <a:pt x="66" y="186"/>
                      </a:lnTo>
                      <a:lnTo>
                        <a:pt x="78" y="174"/>
                      </a:lnTo>
                      <a:lnTo>
                        <a:pt x="90" y="168"/>
                      </a:lnTo>
                      <a:lnTo>
                        <a:pt x="108" y="156"/>
                      </a:lnTo>
                      <a:lnTo>
                        <a:pt x="120" y="144"/>
                      </a:lnTo>
                      <a:lnTo>
                        <a:pt x="132" y="138"/>
                      </a:lnTo>
                      <a:lnTo>
                        <a:pt x="150" y="126"/>
                      </a:lnTo>
                      <a:lnTo>
                        <a:pt x="162" y="120"/>
                      </a:lnTo>
                      <a:lnTo>
                        <a:pt x="174" y="108"/>
                      </a:lnTo>
                      <a:lnTo>
                        <a:pt x="192" y="102"/>
                      </a:lnTo>
                      <a:lnTo>
                        <a:pt x="204" y="96"/>
                      </a:lnTo>
                      <a:lnTo>
                        <a:pt x="222" y="84"/>
                      </a:lnTo>
                      <a:lnTo>
                        <a:pt x="234" y="78"/>
                      </a:lnTo>
                      <a:lnTo>
                        <a:pt x="252" y="72"/>
                      </a:lnTo>
                      <a:lnTo>
                        <a:pt x="270" y="66"/>
                      </a:lnTo>
                      <a:lnTo>
                        <a:pt x="282" y="60"/>
                      </a:lnTo>
                      <a:lnTo>
                        <a:pt x="300" y="54"/>
                      </a:lnTo>
                      <a:lnTo>
                        <a:pt x="312" y="48"/>
                      </a:lnTo>
                      <a:lnTo>
                        <a:pt x="330" y="42"/>
                      </a:lnTo>
                      <a:lnTo>
                        <a:pt x="348" y="36"/>
                      </a:lnTo>
                      <a:lnTo>
                        <a:pt x="360" y="30"/>
                      </a:lnTo>
                      <a:lnTo>
                        <a:pt x="378" y="24"/>
                      </a:lnTo>
                      <a:lnTo>
                        <a:pt x="396" y="18"/>
                      </a:lnTo>
                      <a:lnTo>
                        <a:pt x="408" y="12"/>
                      </a:lnTo>
                      <a:lnTo>
                        <a:pt x="426" y="12"/>
                      </a:lnTo>
                      <a:lnTo>
                        <a:pt x="444" y="6"/>
                      </a:lnTo>
                      <a:lnTo>
                        <a:pt x="462" y="0"/>
                      </a:lnTo>
                      <a:lnTo>
                        <a:pt x="474" y="0"/>
                      </a:lnTo>
                      <a:lnTo>
                        <a:pt x="570" y="474"/>
                      </a:lnTo>
                      <a:lnTo>
                        <a:pt x="564" y="480"/>
                      </a:lnTo>
                      <a:lnTo>
                        <a:pt x="552" y="480"/>
                      </a:lnTo>
                      <a:lnTo>
                        <a:pt x="546" y="480"/>
                      </a:lnTo>
                      <a:lnTo>
                        <a:pt x="534" y="486"/>
                      </a:lnTo>
                      <a:lnTo>
                        <a:pt x="528" y="486"/>
                      </a:lnTo>
                      <a:lnTo>
                        <a:pt x="522" y="486"/>
                      </a:lnTo>
                      <a:lnTo>
                        <a:pt x="510" y="492"/>
                      </a:lnTo>
                      <a:lnTo>
                        <a:pt x="504" y="492"/>
                      </a:lnTo>
                      <a:lnTo>
                        <a:pt x="498" y="498"/>
                      </a:lnTo>
                      <a:lnTo>
                        <a:pt x="486" y="498"/>
                      </a:lnTo>
                      <a:lnTo>
                        <a:pt x="480" y="504"/>
                      </a:lnTo>
                      <a:lnTo>
                        <a:pt x="474" y="504"/>
                      </a:lnTo>
                      <a:lnTo>
                        <a:pt x="468" y="510"/>
                      </a:lnTo>
                      <a:lnTo>
                        <a:pt x="456" y="510"/>
                      </a:lnTo>
                      <a:lnTo>
                        <a:pt x="450" y="516"/>
                      </a:lnTo>
                      <a:lnTo>
                        <a:pt x="444" y="522"/>
                      </a:lnTo>
                      <a:lnTo>
                        <a:pt x="432" y="522"/>
                      </a:lnTo>
                      <a:lnTo>
                        <a:pt x="426" y="528"/>
                      </a:lnTo>
                      <a:lnTo>
                        <a:pt x="420" y="534"/>
                      </a:lnTo>
                      <a:lnTo>
                        <a:pt x="414" y="534"/>
                      </a:lnTo>
                      <a:lnTo>
                        <a:pt x="408" y="540"/>
                      </a:lnTo>
                      <a:lnTo>
                        <a:pt x="396" y="546"/>
                      </a:lnTo>
                      <a:lnTo>
                        <a:pt x="390" y="552"/>
                      </a:lnTo>
                      <a:lnTo>
                        <a:pt x="384" y="552"/>
                      </a:lnTo>
                      <a:lnTo>
                        <a:pt x="378" y="558"/>
                      </a:lnTo>
                      <a:lnTo>
                        <a:pt x="372" y="564"/>
                      </a:lnTo>
                      <a:lnTo>
                        <a:pt x="366" y="570"/>
                      </a:lnTo>
                      <a:lnTo>
                        <a:pt x="360" y="576"/>
                      </a:lnTo>
                      <a:lnTo>
                        <a:pt x="354" y="582"/>
                      </a:lnTo>
                      <a:lnTo>
                        <a:pt x="342" y="588"/>
                      </a:lnTo>
                      <a:lnTo>
                        <a:pt x="336" y="594"/>
                      </a:lnTo>
                      <a:lnTo>
                        <a:pt x="330" y="600"/>
                      </a:lnTo>
                      <a:lnTo>
                        <a:pt x="0" y="240"/>
                      </a:lnTo>
                      <a:close/>
                    </a:path>
                  </a:pathLst>
                </a:custGeom>
                <a:solidFill>
                  <a:srgbClr val="0083A9"/>
                </a:solidFill>
                <a:ln w="19050">
                  <a:solidFill>
                    <a:srgbClr val="FFFFFF"/>
                  </a:solidFill>
                  <a:prstDash val="solid"/>
                  <a:round/>
                  <a:headEnd/>
                  <a:tailEnd/>
                </a:ln>
              </p:spPr>
              <p:txBody>
                <a:bodyPr/>
                <a:lstStyle/>
                <a:p>
                  <a:endParaRPr lang="en-GB"/>
                </a:p>
              </p:txBody>
            </p:sp>
            <p:sp>
              <p:nvSpPr>
                <p:cNvPr id="333869" name="Freeform 45"/>
                <p:cNvSpPr>
                  <a:spLocks/>
                </p:cNvSpPr>
                <p:nvPr/>
              </p:nvSpPr>
              <p:spPr bwMode="auto">
                <a:xfrm>
                  <a:off x="2453" y="1390"/>
                  <a:ext cx="186" cy="492"/>
                </a:xfrm>
                <a:custGeom>
                  <a:avLst/>
                  <a:gdLst/>
                  <a:ahLst/>
                  <a:cxnLst>
                    <a:cxn ang="0">
                      <a:pos x="0" y="18"/>
                    </a:cxn>
                    <a:cxn ang="0">
                      <a:pos x="18" y="12"/>
                    </a:cxn>
                    <a:cxn ang="0">
                      <a:pos x="36" y="12"/>
                    </a:cxn>
                    <a:cxn ang="0">
                      <a:pos x="54" y="6"/>
                    </a:cxn>
                    <a:cxn ang="0">
                      <a:pos x="72" y="6"/>
                    </a:cxn>
                    <a:cxn ang="0">
                      <a:pos x="84" y="6"/>
                    </a:cxn>
                    <a:cxn ang="0">
                      <a:pos x="102" y="0"/>
                    </a:cxn>
                    <a:cxn ang="0">
                      <a:pos x="120" y="0"/>
                    </a:cxn>
                    <a:cxn ang="0">
                      <a:pos x="138" y="0"/>
                    </a:cxn>
                    <a:cxn ang="0">
                      <a:pos x="156" y="0"/>
                    </a:cxn>
                    <a:cxn ang="0">
                      <a:pos x="168" y="0"/>
                    </a:cxn>
                    <a:cxn ang="0">
                      <a:pos x="186" y="0"/>
                    </a:cxn>
                    <a:cxn ang="0">
                      <a:pos x="186" y="486"/>
                    </a:cxn>
                    <a:cxn ang="0">
                      <a:pos x="180" y="486"/>
                    </a:cxn>
                    <a:cxn ang="0">
                      <a:pos x="168" y="486"/>
                    </a:cxn>
                    <a:cxn ang="0">
                      <a:pos x="162" y="486"/>
                    </a:cxn>
                    <a:cxn ang="0">
                      <a:pos x="156" y="486"/>
                    </a:cxn>
                    <a:cxn ang="0">
                      <a:pos x="144" y="486"/>
                    </a:cxn>
                    <a:cxn ang="0">
                      <a:pos x="138" y="486"/>
                    </a:cxn>
                    <a:cxn ang="0">
                      <a:pos x="126" y="486"/>
                    </a:cxn>
                    <a:cxn ang="0">
                      <a:pos x="120" y="492"/>
                    </a:cxn>
                    <a:cxn ang="0">
                      <a:pos x="114" y="492"/>
                    </a:cxn>
                    <a:cxn ang="0">
                      <a:pos x="102" y="492"/>
                    </a:cxn>
                    <a:cxn ang="0">
                      <a:pos x="96" y="492"/>
                    </a:cxn>
                    <a:cxn ang="0">
                      <a:pos x="0" y="18"/>
                    </a:cxn>
                  </a:cxnLst>
                  <a:rect l="0" t="0" r="r" b="b"/>
                  <a:pathLst>
                    <a:path w="186" h="492">
                      <a:moveTo>
                        <a:pt x="0" y="18"/>
                      </a:moveTo>
                      <a:lnTo>
                        <a:pt x="18" y="12"/>
                      </a:lnTo>
                      <a:lnTo>
                        <a:pt x="36" y="12"/>
                      </a:lnTo>
                      <a:lnTo>
                        <a:pt x="54" y="6"/>
                      </a:lnTo>
                      <a:lnTo>
                        <a:pt x="72" y="6"/>
                      </a:lnTo>
                      <a:lnTo>
                        <a:pt x="84" y="6"/>
                      </a:lnTo>
                      <a:lnTo>
                        <a:pt x="102" y="0"/>
                      </a:lnTo>
                      <a:lnTo>
                        <a:pt x="120" y="0"/>
                      </a:lnTo>
                      <a:lnTo>
                        <a:pt x="138" y="0"/>
                      </a:lnTo>
                      <a:lnTo>
                        <a:pt x="156" y="0"/>
                      </a:lnTo>
                      <a:lnTo>
                        <a:pt x="168" y="0"/>
                      </a:lnTo>
                      <a:lnTo>
                        <a:pt x="186" y="0"/>
                      </a:lnTo>
                      <a:lnTo>
                        <a:pt x="186" y="486"/>
                      </a:lnTo>
                      <a:lnTo>
                        <a:pt x="180" y="486"/>
                      </a:lnTo>
                      <a:lnTo>
                        <a:pt x="168" y="486"/>
                      </a:lnTo>
                      <a:lnTo>
                        <a:pt x="162" y="486"/>
                      </a:lnTo>
                      <a:lnTo>
                        <a:pt x="156" y="486"/>
                      </a:lnTo>
                      <a:lnTo>
                        <a:pt x="144" y="486"/>
                      </a:lnTo>
                      <a:lnTo>
                        <a:pt x="138" y="486"/>
                      </a:lnTo>
                      <a:lnTo>
                        <a:pt x="126" y="486"/>
                      </a:lnTo>
                      <a:lnTo>
                        <a:pt x="120" y="492"/>
                      </a:lnTo>
                      <a:lnTo>
                        <a:pt x="114" y="492"/>
                      </a:lnTo>
                      <a:lnTo>
                        <a:pt x="102" y="492"/>
                      </a:lnTo>
                      <a:lnTo>
                        <a:pt x="96" y="492"/>
                      </a:lnTo>
                      <a:lnTo>
                        <a:pt x="0" y="18"/>
                      </a:lnTo>
                      <a:close/>
                    </a:path>
                  </a:pathLst>
                </a:custGeom>
                <a:solidFill>
                  <a:srgbClr val="A0B6DF"/>
                </a:solidFill>
                <a:ln w="19050">
                  <a:solidFill>
                    <a:srgbClr val="FFFFFF"/>
                  </a:solidFill>
                  <a:prstDash val="solid"/>
                  <a:round/>
                  <a:headEnd/>
                  <a:tailEnd/>
                </a:ln>
              </p:spPr>
              <p:txBody>
                <a:bodyPr/>
                <a:lstStyle/>
                <a:p>
                  <a:endParaRPr lang="en-GB"/>
                </a:p>
              </p:txBody>
            </p:sp>
          </p:grpSp>
          <p:sp>
            <p:nvSpPr>
              <p:cNvPr id="333883" name="Rectangle 59"/>
              <p:cNvSpPr>
                <a:spLocks noChangeArrowheads="1"/>
              </p:cNvSpPr>
              <p:nvPr/>
            </p:nvSpPr>
            <p:spPr bwMode="auto">
              <a:xfrm>
                <a:off x="3426" y="2012"/>
                <a:ext cx="159" cy="96"/>
              </a:xfrm>
              <a:prstGeom prst="rect">
                <a:avLst/>
              </a:prstGeom>
              <a:noFill/>
              <a:ln w="9525">
                <a:noFill/>
                <a:miter lim="800000"/>
                <a:headEnd/>
                <a:tailEnd/>
              </a:ln>
            </p:spPr>
            <p:txBody>
              <a:bodyPr wrap="none" lIns="0" tIns="0" rIns="0" bIns="0">
                <a:spAutoFit/>
              </a:bodyPr>
              <a:lstStyle/>
              <a:p>
                <a:r>
                  <a:rPr lang="nl-NL" sz="1000" b="1">
                    <a:solidFill>
                      <a:srgbClr val="FFFFFF"/>
                    </a:solidFill>
                  </a:rPr>
                  <a:t>54%</a:t>
                </a:r>
                <a:endParaRPr lang="nl-NL" sz="1000"/>
              </a:p>
            </p:txBody>
          </p:sp>
          <p:sp>
            <p:nvSpPr>
              <p:cNvPr id="333884" name="Rectangle 60"/>
              <p:cNvSpPr>
                <a:spLocks noChangeArrowheads="1"/>
              </p:cNvSpPr>
              <p:nvPr/>
            </p:nvSpPr>
            <p:spPr bwMode="auto">
              <a:xfrm>
                <a:off x="2298" y="2475"/>
                <a:ext cx="159" cy="96"/>
              </a:xfrm>
              <a:prstGeom prst="rect">
                <a:avLst/>
              </a:prstGeom>
              <a:noFill/>
              <a:ln w="9525">
                <a:noFill/>
                <a:miter lim="800000"/>
                <a:headEnd/>
                <a:tailEnd/>
              </a:ln>
            </p:spPr>
            <p:txBody>
              <a:bodyPr wrap="none" lIns="0" tIns="0" rIns="0" bIns="0">
                <a:spAutoFit/>
              </a:bodyPr>
              <a:lstStyle/>
              <a:p>
                <a:r>
                  <a:rPr lang="nl-NL" sz="1000" b="1">
                    <a:solidFill>
                      <a:srgbClr val="FFFFFF"/>
                    </a:solidFill>
                  </a:rPr>
                  <a:t>12%</a:t>
                </a:r>
                <a:endParaRPr lang="nl-NL" sz="1000"/>
              </a:p>
            </p:txBody>
          </p:sp>
          <p:sp>
            <p:nvSpPr>
              <p:cNvPr id="333885" name="Rectangle 61"/>
              <p:cNvSpPr>
                <a:spLocks noChangeArrowheads="1"/>
              </p:cNvSpPr>
              <p:nvPr/>
            </p:nvSpPr>
            <p:spPr bwMode="auto">
              <a:xfrm>
                <a:off x="2008" y="1987"/>
                <a:ext cx="159" cy="96"/>
              </a:xfrm>
              <a:prstGeom prst="rect">
                <a:avLst/>
              </a:prstGeom>
              <a:noFill/>
              <a:ln w="9525">
                <a:noFill/>
                <a:miter lim="800000"/>
                <a:headEnd/>
                <a:tailEnd/>
              </a:ln>
            </p:spPr>
            <p:txBody>
              <a:bodyPr wrap="none" lIns="0" tIns="0" rIns="0" bIns="0">
                <a:spAutoFit/>
              </a:bodyPr>
              <a:lstStyle/>
              <a:p>
                <a:r>
                  <a:rPr lang="nl-NL" sz="1000" b="1">
                    <a:solidFill>
                      <a:srgbClr val="FFFFFF"/>
                    </a:solidFill>
                  </a:rPr>
                  <a:t>14%</a:t>
                </a:r>
                <a:endParaRPr lang="nl-NL" sz="1000"/>
              </a:p>
            </p:txBody>
          </p:sp>
          <p:sp>
            <p:nvSpPr>
              <p:cNvPr id="333886" name="Rectangle 62"/>
              <p:cNvSpPr>
                <a:spLocks noChangeArrowheads="1"/>
              </p:cNvSpPr>
              <p:nvPr/>
            </p:nvSpPr>
            <p:spPr bwMode="auto">
              <a:xfrm>
                <a:off x="2105" y="1526"/>
                <a:ext cx="115" cy="96"/>
              </a:xfrm>
              <a:prstGeom prst="rect">
                <a:avLst/>
              </a:prstGeom>
              <a:noFill/>
              <a:ln w="9525">
                <a:noFill/>
                <a:miter lim="800000"/>
                <a:headEnd/>
                <a:tailEnd/>
              </a:ln>
            </p:spPr>
            <p:txBody>
              <a:bodyPr wrap="none" lIns="0" tIns="0" rIns="0" bIns="0">
                <a:spAutoFit/>
              </a:bodyPr>
              <a:lstStyle/>
              <a:p>
                <a:r>
                  <a:rPr lang="nl-NL" sz="1000" b="1">
                    <a:solidFill>
                      <a:srgbClr val="FFFFFF"/>
                    </a:solidFill>
                  </a:rPr>
                  <a:t>8%</a:t>
                </a:r>
                <a:endParaRPr lang="nl-NL" sz="1000"/>
              </a:p>
            </p:txBody>
          </p:sp>
          <p:sp>
            <p:nvSpPr>
              <p:cNvPr id="333887" name="Rectangle 63"/>
              <p:cNvSpPr>
                <a:spLocks noChangeArrowheads="1"/>
              </p:cNvSpPr>
              <p:nvPr/>
            </p:nvSpPr>
            <p:spPr bwMode="auto">
              <a:xfrm>
                <a:off x="2380" y="1257"/>
                <a:ext cx="115" cy="96"/>
              </a:xfrm>
              <a:prstGeom prst="rect">
                <a:avLst/>
              </a:prstGeom>
              <a:noFill/>
              <a:ln w="9525">
                <a:noFill/>
                <a:miter lim="800000"/>
                <a:headEnd/>
                <a:tailEnd/>
              </a:ln>
            </p:spPr>
            <p:txBody>
              <a:bodyPr wrap="none" lIns="0" tIns="0" rIns="0" bIns="0">
                <a:spAutoFit/>
              </a:bodyPr>
              <a:lstStyle/>
              <a:p>
                <a:r>
                  <a:rPr lang="nl-NL" sz="1000" b="1">
                    <a:solidFill>
                      <a:srgbClr val="FFFFFF"/>
                    </a:solidFill>
                  </a:rPr>
                  <a:t>9%</a:t>
                </a:r>
                <a:endParaRPr lang="nl-NL" sz="1000"/>
              </a:p>
            </p:txBody>
          </p:sp>
          <p:sp>
            <p:nvSpPr>
              <p:cNvPr id="333888" name="Rectangle 64"/>
              <p:cNvSpPr>
                <a:spLocks noChangeArrowheads="1"/>
              </p:cNvSpPr>
              <p:nvPr/>
            </p:nvSpPr>
            <p:spPr bwMode="auto">
              <a:xfrm>
                <a:off x="2672" y="1168"/>
                <a:ext cx="115" cy="96"/>
              </a:xfrm>
              <a:prstGeom prst="rect">
                <a:avLst/>
              </a:prstGeom>
              <a:noFill/>
              <a:ln w="9525">
                <a:noFill/>
                <a:miter lim="800000"/>
                <a:headEnd/>
                <a:tailEnd/>
              </a:ln>
            </p:spPr>
            <p:txBody>
              <a:bodyPr wrap="none" lIns="0" tIns="0" rIns="0" bIns="0">
                <a:spAutoFit/>
              </a:bodyPr>
              <a:lstStyle/>
              <a:p>
                <a:r>
                  <a:rPr lang="nl-NL" sz="1000" b="1">
                    <a:solidFill>
                      <a:srgbClr val="FFFFFF"/>
                    </a:solidFill>
                  </a:rPr>
                  <a:t>3%</a:t>
                </a:r>
                <a:endParaRPr lang="nl-NL" sz="1000"/>
              </a:p>
            </p:txBody>
          </p:sp>
        </p:grpSp>
      </p:grpSp>
      <p:graphicFrame>
        <p:nvGraphicFramePr>
          <p:cNvPr id="38" name="Chart 37"/>
          <p:cNvGraphicFramePr/>
          <p:nvPr/>
        </p:nvGraphicFramePr>
        <p:xfrm>
          <a:off x="4645152" y="2426208"/>
          <a:ext cx="4255008" cy="3364992"/>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Slide Number Placeholder 3"/>
          <p:cNvSpPr>
            <a:spLocks noGrp="1"/>
          </p:cNvSpPr>
          <p:nvPr>
            <p:ph type="sldNum" sz="quarter" idx="11"/>
          </p:nvPr>
        </p:nvSpPr>
        <p:spPr/>
        <p:txBody>
          <a:bodyPr/>
          <a:lstStyle/>
          <a:p>
            <a:fld id="{E3707A8E-BE20-4B69-96FD-4812A316026B}" type="slidenum">
              <a:rPr lang="en-GB"/>
              <a:pPr/>
              <a:t>5</a:t>
            </a:fld>
            <a:endParaRPr lang="en-GB"/>
          </a:p>
        </p:txBody>
      </p:sp>
      <p:sp>
        <p:nvSpPr>
          <p:cNvPr id="283653" name="Rectangle 5"/>
          <p:cNvSpPr>
            <a:spLocks noGrp="1" noChangeArrowheads="1"/>
          </p:cNvSpPr>
          <p:nvPr>
            <p:ph type="title"/>
          </p:nvPr>
        </p:nvSpPr>
        <p:spPr/>
        <p:txBody>
          <a:bodyPr/>
          <a:lstStyle/>
          <a:p>
            <a:r>
              <a:rPr lang="en-GB"/>
              <a:t>Packaging Sub-sectors</a:t>
            </a:r>
            <a:br>
              <a:rPr lang="en-GB"/>
            </a:br>
            <a:r>
              <a:rPr lang="en-GB" b="0"/>
              <a:t>Comprehensive range of steels for packaging:</a:t>
            </a:r>
            <a:endParaRPr lang="en-US" b="0"/>
          </a:p>
        </p:txBody>
      </p:sp>
      <p:grpSp>
        <p:nvGrpSpPr>
          <p:cNvPr id="283663" name="Group 15"/>
          <p:cNvGrpSpPr>
            <a:grpSpLocks/>
          </p:cNvGrpSpPr>
          <p:nvPr/>
        </p:nvGrpSpPr>
        <p:grpSpPr bwMode="auto">
          <a:xfrm>
            <a:off x="374650" y="3586163"/>
            <a:ext cx="2049463" cy="2738437"/>
            <a:chOff x="236" y="2451"/>
            <a:chExt cx="1201" cy="1497"/>
          </a:xfrm>
        </p:grpSpPr>
        <p:sp>
          <p:nvSpPr>
            <p:cNvPr id="283657" name="Rectangle 9"/>
            <p:cNvSpPr>
              <a:spLocks noChangeArrowheads="1"/>
            </p:cNvSpPr>
            <p:nvPr/>
          </p:nvSpPr>
          <p:spPr bwMode="auto">
            <a:xfrm>
              <a:off x="236" y="2678"/>
              <a:ext cx="1201" cy="1270"/>
            </a:xfrm>
            <a:prstGeom prst="rect">
              <a:avLst/>
            </a:prstGeom>
            <a:noFill/>
            <a:ln w="12700">
              <a:solidFill>
                <a:srgbClr val="DDDDDD"/>
              </a:solidFill>
              <a:miter lim="800000"/>
              <a:headEnd/>
              <a:tailEnd/>
            </a:ln>
            <a:effectLst/>
          </p:spPr>
          <p:txBody>
            <a:bodyPr lIns="72000" tIns="72000" rIns="72000" bIns="36000"/>
            <a:lstStyle/>
            <a:p>
              <a:pPr marL="85725" indent="-85725">
                <a:buClr>
                  <a:schemeClr val="accent1"/>
                </a:buClr>
                <a:buFontTx/>
                <a:buChar char="•"/>
              </a:pPr>
              <a:r>
                <a:rPr lang="en-US" sz="1200" b="1">
                  <a:solidFill>
                    <a:schemeClr val="tx2"/>
                  </a:solidFill>
                </a:rPr>
                <a:t>Complete range of steels in a variety of gauges and coatings</a:t>
              </a:r>
            </a:p>
            <a:p>
              <a:pPr marL="85725" indent="-85725">
                <a:buClr>
                  <a:schemeClr val="accent1"/>
                </a:buClr>
                <a:buFontTx/>
                <a:buChar char="•"/>
              </a:pPr>
              <a:r>
                <a:rPr lang="en-US" sz="1200"/>
                <a:t>Protact</a:t>
              </a:r>
              <a:r>
                <a:rPr lang="en-US" sz="1200" baseline="30000">
                  <a:ea typeface="Arial Unicode MS" pitchFamily="34" charset="-128"/>
                  <a:cs typeface="Arial Unicode MS" pitchFamily="34" charset="-128"/>
                </a:rPr>
                <a:t>®</a:t>
              </a:r>
              <a:r>
                <a:rPr lang="en-US" sz="1200"/>
                <a:t> - a long-term solution</a:t>
              </a:r>
              <a:r>
                <a:rPr lang="nl-NL" sz="1200"/>
                <a:t> </a:t>
              </a:r>
              <a:r>
                <a:rPr lang="en-US" sz="1200"/>
                <a:t>for food safety</a:t>
              </a:r>
            </a:p>
            <a:p>
              <a:pPr marL="85725" indent="-85725">
                <a:buClr>
                  <a:schemeClr val="accent1"/>
                </a:buClr>
              </a:pPr>
              <a:endParaRPr lang="en-US" sz="1000" u="sng"/>
            </a:p>
            <a:p>
              <a:pPr marL="85725" indent="-85725">
                <a:buClr>
                  <a:schemeClr val="accent1"/>
                </a:buClr>
              </a:pPr>
              <a:r>
                <a:rPr lang="en-US" sz="1000" b="1"/>
                <a:t>Working together to:</a:t>
              </a:r>
            </a:p>
            <a:p>
              <a:pPr marL="85725" indent="-85725">
                <a:buClr>
                  <a:schemeClr val="tx2"/>
                </a:buClr>
                <a:buFontTx/>
                <a:buChar char="•"/>
              </a:pPr>
              <a:r>
                <a:rPr lang="en-GB" sz="1000"/>
                <a:t>Optimise canmaking </a:t>
              </a:r>
              <a:br>
                <a:rPr lang="en-GB" sz="1000"/>
              </a:br>
              <a:r>
                <a:rPr lang="en-GB" sz="1000"/>
                <a:t>line efficiency</a:t>
              </a:r>
            </a:p>
            <a:p>
              <a:pPr marL="85725" indent="-85725">
                <a:buClr>
                  <a:schemeClr val="tx2"/>
                </a:buClr>
                <a:buFontTx/>
                <a:buChar char="•"/>
              </a:pPr>
              <a:r>
                <a:rPr lang="en-GB" sz="1000"/>
                <a:t>Downgauge </a:t>
              </a:r>
            </a:p>
            <a:p>
              <a:pPr marL="85725" indent="-85725">
                <a:buClr>
                  <a:schemeClr val="tx2"/>
                </a:buClr>
                <a:buFontTx/>
                <a:buChar char="•"/>
              </a:pPr>
              <a:r>
                <a:rPr lang="en-US" sz="1000"/>
                <a:t>Improve can performance</a:t>
              </a:r>
              <a:r>
                <a:rPr lang="en-US" sz="1200"/>
                <a:t> </a:t>
              </a:r>
              <a:endParaRPr lang="en-US" sz="1200" b="1">
                <a:solidFill>
                  <a:schemeClr val="tx2"/>
                </a:solidFill>
              </a:endParaRPr>
            </a:p>
          </p:txBody>
        </p:sp>
        <p:sp>
          <p:nvSpPr>
            <p:cNvPr id="283658" name="Rectangle 10"/>
            <p:cNvSpPr>
              <a:spLocks noChangeArrowheads="1"/>
            </p:cNvSpPr>
            <p:nvPr/>
          </p:nvSpPr>
          <p:spPr bwMode="gray">
            <a:xfrm>
              <a:off x="236" y="2451"/>
              <a:ext cx="1201" cy="227"/>
            </a:xfrm>
            <a:prstGeom prst="rect">
              <a:avLst/>
            </a:prstGeom>
            <a:solidFill>
              <a:srgbClr val="002B45"/>
            </a:solidFill>
            <a:ln w="12700">
              <a:solidFill>
                <a:srgbClr val="DDDDDD"/>
              </a:solidFill>
              <a:miter lim="800000"/>
              <a:headEnd/>
              <a:tailEnd/>
            </a:ln>
            <a:effectLst/>
          </p:spPr>
          <p:txBody>
            <a:bodyPr lIns="0" rIns="0" anchor="ctr"/>
            <a:lstStyle/>
            <a:p>
              <a:pPr algn="ctr"/>
              <a:r>
                <a:rPr lang="en-US" sz="1600">
                  <a:solidFill>
                    <a:schemeClr val="bg1"/>
                  </a:solidFill>
                  <a:ea typeface="MS PGothic" pitchFamily="34" charset="-128"/>
                </a:rPr>
                <a:t>Food</a:t>
              </a:r>
            </a:p>
          </p:txBody>
        </p:sp>
      </p:grpSp>
      <p:grpSp>
        <p:nvGrpSpPr>
          <p:cNvPr id="283682" name="Group 34"/>
          <p:cNvGrpSpPr>
            <a:grpSpLocks/>
          </p:cNvGrpSpPr>
          <p:nvPr/>
        </p:nvGrpSpPr>
        <p:grpSpPr bwMode="auto">
          <a:xfrm>
            <a:off x="2476500" y="3587750"/>
            <a:ext cx="2049463" cy="2738438"/>
            <a:chOff x="236" y="2451"/>
            <a:chExt cx="1201" cy="1497"/>
          </a:xfrm>
        </p:grpSpPr>
        <p:sp>
          <p:nvSpPr>
            <p:cNvPr id="283683" name="Rectangle 35"/>
            <p:cNvSpPr>
              <a:spLocks noChangeArrowheads="1"/>
            </p:cNvSpPr>
            <p:nvPr/>
          </p:nvSpPr>
          <p:spPr bwMode="auto">
            <a:xfrm>
              <a:off x="236" y="2678"/>
              <a:ext cx="1201" cy="1270"/>
            </a:xfrm>
            <a:prstGeom prst="rect">
              <a:avLst/>
            </a:prstGeom>
            <a:noFill/>
            <a:ln w="12700">
              <a:solidFill>
                <a:srgbClr val="DDDDDD"/>
              </a:solidFill>
              <a:miter lim="800000"/>
              <a:headEnd/>
              <a:tailEnd/>
            </a:ln>
            <a:effectLst/>
          </p:spPr>
          <p:txBody>
            <a:bodyPr lIns="72000" tIns="72000" rIns="72000" bIns="36000"/>
            <a:lstStyle/>
            <a:p>
              <a:pPr marL="95250" indent="-95250">
                <a:buClr>
                  <a:schemeClr val="accent1"/>
                </a:buClr>
                <a:buFontTx/>
                <a:buChar char="•"/>
              </a:pPr>
              <a:r>
                <a:rPr lang="en-US" sz="1200" b="1">
                  <a:solidFill>
                    <a:schemeClr val="tx2"/>
                  </a:solidFill>
                </a:rPr>
                <a:t>Complete product range for bodies and components </a:t>
              </a:r>
            </a:p>
            <a:p>
              <a:pPr marL="95250" indent="-95250">
                <a:buClr>
                  <a:schemeClr val="accent1"/>
                </a:buClr>
                <a:buFontTx/>
                <a:buChar char="•"/>
              </a:pPr>
              <a:r>
                <a:rPr lang="en-US" sz="1200"/>
                <a:t>Protact</a:t>
              </a:r>
              <a:r>
                <a:rPr lang="en-US" sz="1200" baseline="30000">
                  <a:ea typeface="Arial Unicode MS" pitchFamily="34" charset="-128"/>
                  <a:cs typeface="Arial Unicode MS" pitchFamily="34" charset="-128"/>
                </a:rPr>
                <a:t>®</a:t>
              </a:r>
              <a:r>
                <a:rPr lang="en-US" sz="1200"/>
                <a:t> - providing a complete pack solution</a:t>
              </a:r>
            </a:p>
            <a:p>
              <a:pPr marL="95250" indent="-95250">
                <a:buClr>
                  <a:schemeClr val="accent1"/>
                </a:buClr>
              </a:pPr>
              <a:endParaRPr lang="en-US" sz="1200" u="sng"/>
            </a:p>
            <a:p>
              <a:pPr marL="95250" indent="-95250">
                <a:buClr>
                  <a:schemeClr val="accent1"/>
                </a:buClr>
              </a:pPr>
              <a:r>
                <a:rPr lang="en-US" sz="1000" b="1"/>
                <a:t>Working together to:</a:t>
              </a:r>
            </a:p>
            <a:p>
              <a:pPr marL="95250" indent="-95250">
                <a:buClr>
                  <a:schemeClr val="tx2"/>
                </a:buClr>
                <a:buFontTx/>
                <a:buChar char="•"/>
              </a:pPr>
              <a:r>
                <a:rPr lang="en-GB" sz="1000"/>
                <a:t>Optimise canmaking </a:t>
              </a:r>
              <a:br>
                <a:rPr lang="en-GB" sz="1000"/>
              </a:br>
              <a:r>
                <a:rPr lang="en-GB" sz="1000"/>
                <a:t>line efficiency</a:t>
              </a:r>
            </a:p>
            <a:p>
              <a:pPr marL="95250" indent="-95250">
                <a:buClr>
                  <a:schemeClr val="tx2"/>
                </a:buClr>
                <a:buFontTx/>
                <a:buChar char="•"/>
              </a:pPr>
              <a:r>
                <a:rPr lang="en-GB" sz="1000"/>
                <a:t>Downgauge </a:t>
              </a:r>
            </a:p>
            <a:p>
              <a:pPr marL="95250" indent="-95250">
                <a:buClr>
                  <a:schemeClr val="tx2"/>
                </a:buClr>
                <a:buFontTx/>
                <a:buChar char="•"/>
              </a:pPr>
              <a:r>
                <a:rPr lang="en-US" sz="1000"/>
                <a:t>Improve can performance </a:t>
              </a:r>
              <a:endParaRPr lang="en-US" sz="1000" b="1">
                <a:solidFill>
                  <a:schemeClr val="tx2"/>
                </a:solidFill>
              </a:endParaRPr>
            </a:p>
            <a:p>
              <a:pPr marL="95250" indent="-95250">
                <a:buClr>
                  <a:schemeClr val="tx2"/>
                </a:buClr>
                <a:buFontTx/>
                <a:buChar char="•"/>
              </a:pPr>
              <a:r>
                <a:rPr lang="en-US" sz="1000"/>
                <a:t>Product test new packs bringing products to market faster</a:t>
              </a:r>
            </a:p>
          </p:txBody>
        </p:sp>
        <p:sp>
          <p:nvSpPr>
            <p:cNvPr id="283684" name="Rectangle 36"/>
            <p:cNvSpPr>
              <a:spLocks noChangeArrowheads="1"/>
            </p:cNvSpPr>
            <p:nvPr/>
          </p:nvSpPr>
          <p:spPr bwMode="gray">
            <a:xfrm>
              <a:off x="236" y="2451"/>
              <a:ext cx="1201" cy="227"/>
            </a:xfrm>
            <a:prstGeom prst="rect">
              <a:avLst/>
            </a:prstGeom>
            <a:solidFill>
              <a:srgbClr val="002B45"/>
            </a:solidFill>
            <a:ln w="12700">
              <a:solidFill>
                <a:srgbClr val="DDDDDD"/>
              </a:solidFill>
              <a:miter lim="800000"/>
              <a:headEnd/>
              <a:tailEnd/>
            </a:ln>
            <a:effectLst/>
          </p:spPr>
          <p:txBody>
            <a:bodyPr lIns="0" rIns="0" anchor="ctr"/>
            <a:lstStyle/>
            <a:p>
              <a:pPr algn="ctr"/>
              <a:r>
                <a:rPr lang="en-US" sz="1600">
                  <a:solidFill>
                    <a:schemeClr val="bg1"/>
                  </a:solidFill>
                  <a:ea typeface="MS PGothic" pitchFamily="34" charset="-128"/>
                </a:rPr>
                <a:t>Aerosols</a:t>
              </a:r>
            </a:p>
          </p:txBody>
        </p:sp>
      </p:grpSp>
      <p:grpSp>
        <p:nvGrpSpPr>
          <p:cNvPr id="283685" name="Group 37"/>
          <p:cNvGrpSpPr>
            <a:grpSpLocks/>
          </p:cNvGrpSpPr>
          <p:nvPr/>
        </p:nvGrpSpPr>
        <p:grpSpPr bwMode="auto">
          <a:xfrm>
            <a:off x="4587875" y="3587750"/>
            <a:ext cx="2049463" cy="2743200"/>
            <a:chOff x="236" y="2451"/>
            <a:chExt cx="1201" cy="1497"/>
          </a:xfrm>
        </p:grpSpPr>
        <p:sp>
          <p:nvSpPr>
            <p:cNvPr id="283686" name="Rectangle 38"/>
            <p:cNvSpPr>
              <a:spLocks noChangeArrowheads="1"/>
            </p:cNvSpPr>
            <p:nvPr/>
          </p:nvSpPr>
          <p:spPr bwMode="auto">
            <a:xfrm>
              <a:off x="236" y="2678"/>
              <a:ext cx="1201" cy="1270"/>
            </a:xfrm>
            <a:prstGeom prst="rect">
              <a:avLst/>
            </a:prstGeom>
            <a:noFill/>
            <a:ln w="12700">
              <a:solidFill>
                <a:srgbClr val="DDDDDD"/>
              </a:solidFill>
              <a:miter lim="800000"/>
              <a:headEnd/>
              <a:tailEnd/>
            </a:ln>
            <a:effectLst/>
          </p:spPr>
          <p:txBody>
            <a:bodyPr lIns="72000" tIns="72000" rIns="72000" bIns="36000"/>
            <a:lstStyle/>
            <a:p>
              <a:pPr marL="95250" indent="-95250">
                <a:buClr>
                  <a:schemeClr val="accent1"/>
                </a:buClr>
                <a:buFontTx/>
                <a:buChar char="•"/>
              </a:pPr>
              <a:r>
                <a:rPr lang="en-US" sz="1200" b="1">
                  <a:solidFill>
                    <a:schemeClr val="tx2"/>
                  </a:solidFill>
                </a:rPr>
                <a:t>High performance DWI wide solution for cans</a:t>
              </a:r>
            </a:p>
            <a:p>
              <a:pPr marL="95250" indent="-95250">
                <a:buClr>
                  <a:schemeClr val="accent1"/>
                </a:buClr>
                <a:buFontTx/>
                <a:buChar char="•"/>
              </a:pPr>
              <a:r>
                <a:rPr lang="en-US" sz="1200"/>
                <a:t>Robust pack performance through the chain</a:t>
              </a:r>
            </a:p>
            <a:p>
              <a:pPr marL="95250" indent="-95250">
                <a:buClr>
                  <a:schemeClr val="accent1"/>
                </a:buClr>
              </a:pPr>
              <a:endParaRPr lang="en-US" sz="1200"/>
            </a:p>
            <a:p>
              <a:pPr marL="95250" indent="-95250">
                <a:buClr>
                  <a:schemeClr val="accent1"/>
                </a:buClr>
              </a:pPr>
              <a:endParaRPr lang="en-US" sz="1200"/>
            </a:p>
            <a:p>
              <a:pPr marL="95250" indent="-95250">
                <a:buClr>
                  <a:schemeClr val="accent1"/>
                </a:buClr>
              </a:pPr>
              <a:r>
                <a:rPr lang="en-US" sz="1000" b="1"/>
                <a:t>Working together to:</a:t>
              </a:r>
            </a:p>
            <a:p>
              <a:pPr marL="95250" indent="-95250">
                <a:buClr>
                  <a:schemeClr val="tx2"/>
                </a:buClr>
                <a:buFontTx/>
                <a:buChar char="•"/>
              </a:pPr>
              <a:r>
                <a:rPr lang="en-GB" sz="1000"/>
                <a:t>Optimise canmaking </a:t>
              </a:r>
              <a:br>
                <a:rPr lang="en-GB" sz="1000"/>
              </a:br>
              <a:r>
                <a:rPr lang="en-GB" sz="1000"/>
                <a:t>line efficiency</a:t>
              </a:r>
            </a:p>
            <a:p>
              <a:pPr marL="95250" indent="-95250">
                <a:buClr>
                  <a:schemeClr val="tx2"/>
                </a:buClr>
                <a:buFontTx/>
                <a:buChar char="•"/>
              </a:pPr>
              <a:r>
                <a:rPr lang="en-US" sz="1000"/>
                <a:t>Improve can performance</a:t>
              </a:r>
            </a:p>
            <a:p>
              <a:pPr marL="95250" indent="-95250">
                <a:buClr>
                  <a:schemeClr val="tx2"/>
                </a:buClr>
                <a:buFontTx/>
                <a:buChar char="•"/>
              </a:pPr>
              <a:endParaRPr lang="en-US" sz="1200"/>
            </a:p>
          </p:txBody>
        </p:sp>
        <p:sp>
          <p:nvSpPr>
            <p:cNvPr id="283687" name="Rectangle 39"/>
            <p:cNvSpPr>
              <a:spLocks noChangeArrowheads="1"/>
            </p:cNvSpPr>
            <p:nvPr/>
          </p:nvSpPr>
          <p:spPr bwMode="gray">
            <a:xfrm>
              <a:off x="236" y="2451"/>
              <a:ext cx="1201" cy="227"/>
            </a:xfrm>
            <a:prstGeom prst="rect">
              <a:avLst/>
            </a:prstGeom>
            <a:solidFill>
              <a:srgbClr val="002B45"/>
            </a:solidFill>
            <a:ln w="12700">
              <a:solidFill>
                <a:srgbClr val="DDDDDD"/>
              </a:solidFill>
              <a:miter lim="800000"/>
              <a:headEnd/>
              <a:tailEnd/>
            </a:ln>
            <a:effectLst/>
          </p:spPr>
          <p:txBody>
            <a:bodyPr lIns="0" rIns="0" anchor="ctr"/>
            <a:lstStyle/>
            <a:p>
              <a:pPr algn="ctr"/>
              <a:r>
                <a:rPr lang="en-US" sz="1600">
                  <a:solidFill>
                    <a:schemeClr val="bg1"/>
                  </a:solidFill>
                  <a:ea typeface="MS PGothic" pitchFamily="34" charset="-128"/>
                </a:rPr>
                <a:t>Beverage</a:t>
              </a:r>
            </a:p>
          </p:txBody>
        </p:sp>
      </p:grpSp>
      <p:grpSp>
        <p:nvGrpSpPr>
          <p:cNvPr id="283688" name="Group 40"/>
          <p:cNvGrpSpPr>
            <a:grpSpLocks/>
          </p:cNvGrpSpPr>
          <p:nvPr/>
        </p:nvGrpSpPr>
        <p:grpSpPr bwMode="auto">
          <a:xfrm>
            <a:off x="6699250" y="3587750"/>
            <a:ext cx="2049463" cy="2743200"/>
            <a:chOff x="236" y="2451"/>
            <a:chExt cx="1201" cy="1497"/>
          </a:xfrm>
        </p:grpSpPr>
        <p:sp>
          <p:nvSpPr>
            <p:cNvPr id="283689" name="Rectangle 41"/>
            <p:cNvSpPr>
              <a:spLocks noChangeArrowheads="1"/>
            </p:cNvSpPr>
            <p:nvPr/>
          </p:nvSpPr>
          <p:spPr bwMode="auto">
            <a:xfrm>
              <a:off x="236" y="2678"/>
              <a:ext cx="1201" cy="1270"/>
            </a:xfrm>
            <a:prstGeom prst="rect">
              <a:avLst/>
            </a:prstGeom>
            <a:noFill/>
            <a:ln w="12700">
              <a:solidFill>
                <a:srgbClr val="DDDDDD"/>
              </a:solidFill>
              <a:miter lim="800000"/>
              <a:headEnd/>
              <a:tailEnd/>
            </a:ln>
            <a:effectLst/>
          </p:spPr>
          <p:txBody>
            <a:bodyPr lIns="72000" tIns="72000" rIns="72000" bIns="36000"/>
            <a:lstStyle/>
            <a:p>
              <a:pPr marL="104775" indent="-104775">
                <a:buClr>
                  <a:schemeClr val="accent1"/>
                </a:buClr>
                <a:buFontTx/>
                <a:buChar char="•"/>
              </a:pPr>
              <a:r>
                <a:rPr lang="en-US" sz="1200" b="1">
                  <a:solidFill>
                    <a:schemeClr val="tx2"/>
                  </a:solidFill>
                </a:rPr>
                <a:t>Steels for a wide range of products applications and filling processes</a:t>
              </a:r>
            </a:p>
            <a:p>
              <a:pPr marL="104775" indent="-104775">
                <a:buClr>
                  <a:schemeClr val="accent1"/>
                </a:buClr>
              </a:pPr>
              <a:endParaRPr lang="en-US" sz="1200" u="sng"/>
            </a:p>
            <a:p>
              <a:pPr marL="104775" indent="-104775">
                <a:buClr>
                  <a:schemeClr val="accent1"/>
                </a:buClr>
              </a:pPr>
              <a:endParaRPr lang="en-US" sz="1200" u="sng"/>
            </a:p>
            <a:p>
              <a:pPr marL="104775" indent="-104775">
                <a:buClr>
                  <a:schemeClr val="accent1"/>
                </a:buClr>
              </a:pPr>
              <a:endParaRPr lang="en-US" sz="1200" u="sng"/>
            </a:p>
            <a:p>
              <a:pPr marL="104775" indent="-104775">
                <a:buClr>
                  <a:schemeClr val="accent1"/>
                </a:buClr>
              </a:pPr>
              <a:r>
                <a:rPr lang="en-US" sz="1000" b="1"/>
                <a:t>Working together to:</a:t>
              </a:r>
            </a:p>
            <a:p>
              <a:pPr marL="104775" indent="-104775">
                <a:buClr>
                  <a:schemeClr val="tx2"/>
                </a:buClr>
                <a:buFontTx/>
                <a:buChar char="•"/>
              </a:pPr>
              <a:r>
                <a:rPr lang="en-GB" sz="1000"/>
                <a:t>Optimise canmaking </a:t>
              </a:r>
              <a:br>
                <a:rPr lang="en-GB" sz="1000"/>
              </a:br>
              <a:r>
                <a:rPr lang="en-GB" sz="1000"/>
                <a:t>line efficiency</a:t>
              </a:r>
            </a:p>
            <a:p>
              <a:pPr marL="104775" indent="-104775">
                <a:buClr>
                  <a:schemeClr val="tx2"/>
                </a:buClr>
                <a:buFontTx/>
                <a:buChar char="•"/>
              </a:pPr>
              <a:r>
                <a:rPr lang="en-US" sz="1000"/>
                <a:t>Improve can performance</a:t>
              </a:r>
            </a:p>
            <a:p>
              <a:pPr marL="104775" indent="-104775">
                <a:buClr>
                  <a:schemeClr val="tx2"/>
                </a:buClr>
                <a:buFontTx/>
                <a:buChar char="•"/>
              </a:pPr>
              <a:endParaRPr lang="en-US" sz="1000"/>
            </a:p>
          </p:txBody>
        </p:sp>
        <p:sp>
          <p:nvSpPr>
            <p:cNvPr id="283690" name="Rectangle 42"/>
            <p:cNvSpPr>
              <a:spLocks noChangeArrowheads="1"/>
            </p:cNvSpPr>
            <p:nvPr/>
          </p:nvSpPr>
          <p:spPr bwMode="gray">
            <a:xfrm>
              <a:off x="236" y="2451"/>
              <a:ext cx="1201" cy="227"/>
            </a:xfrm>
            <a:prstGeom prst="rect">
              <a:avLst/>
            </a:prstGeom>
            <a:solidFill>
              <a:srgbClr val="002B45"/>
            </a:solidFill>
            <a:ln w="12700">
              <a:solidFill>
                <a:srgbClr val="DDDDDD"/>
              </a:solidFill>
              <a:miter lim="800000"/>
              <a:headEnd/>
              <a:tailEnd/>
            </a:ln>
            <a:effectLst/>
          </p:spPr>
          <p:txBody>
            <a:bodyPr lIns="0" rIns="0" anchor="ctr"/>
            <a:lstStyle/>
            <a:p>
              <a:pPr algn="ctr"/>
              <a:r>
                <a:rPr lang="en-US" sz="1600">
                  <a:solidFill>
                    <a:schemeClr val="bg1"/>
                  </a:solidFill>
                  <a:ea typeface="MS PGothic" pitchFamily="34" charset="-128"/>
                </a:rPr>
                <a:t>General Line</a:t>
              </a:r>
            </a:p>
          </p:txBody>
        </p:sp>
      </p:grpSp>
      <p:pic>
        <p:nvPicPr>
          <p:cNvPr id="283694" name="Picture 46"/>
          <p:cNvPicPr>
            <a:picLocks noChangeAspect="1" noChangeArrowheads="1"/>
          </p:cNvPicPr>
          <p:nvPr/>
        </p:nvPicPr>
        <p:blipFill>
          <a:blip r:embed="rId3" cstate="print"/>
          <a:srcRect/>
          <a:stretch>
            <a:fillRect/>
          </a:stretch>
        </p:blipFill>
        <p:spPr bwMode="auto">
          <a:xfrm>
            <a:off x="393700" y="1311275"/>
            <a:ext cx="8343900" cy="2219325"/>
          </a:xfrm>
          <a:prstGeom prst="rect">
            <a:avLst/>
          </a:prstGeom>
          <a:noFill/>
          <a:ln w="9525">
            <a:noFill/>
            <a:miter lim="800000"/>
            <a:headEnd/>
            <a:tailEnd/>
          </a:ln>
          <a:effectLst/>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 and Steel making</a:t>
            </a:r>
          </a:p>
        </p:txBody>
      </p:sp>
      <p:sp>
        <p:nvSpPr>
          <p:cNvPr id="5" name="Content Placeholder 4"/>
          <p:cNvSpPr>
            <a:spLocks noGrp="1"/>
          </p:cNvSpPr>
          <p:nvPr>
            <p:ph idx="1"/>
          </p:nvPr>
        </p:nvSpPr>
        <p:spPr>
          <a:xfrm>
            <a:off x="419100" y="1036320"/>
            <a:ext cx="8313738" cy="5154930"/>
          </a:xfrm>
        </p:spPr>
        <p:txBody>
          <a:bodyPr/>
          <a:lstStyle/>
          <a:p>
            <a:r>
              <a:rPr lang="en-GB" sz="1800" dirty="0"/>
              <a:t>Steel is a Iron-Carbon compound with some other alloying elements make from iron ores such as haematite (Fe</a:t>
            </a:r>
            <a:r>
              <a:rPr lang="en-GB" sz="1800" baseline="-25000" dirty="0"/>
              <a:t>2</a:t>
            </a:r>
            <a:r>
              <a:rPr lang="en-GB" sz="1800" dirty="0"/>
              <a:t>O</a:t>
            </a:r>
            <a:r>
              <a:rPr lang="en-GB" sz="1800" baseline="-25000" dirty="0"/>
              <a:t>3</a:t>
            </a:r>
            <a:r>
              <a:rPr lang="en-GB" sz="1800" dirty="0"/>
              <a:t>) or magnetite (Fe</a:t>
            </a:r>
            <a:r>
              <a:rPr lang="en-GB" sz="1800" baseline="-25000" dirty="0"/>
              <a:t>3</a:t>
            </a:r>
            <a:r>
              <a:rPr lang="en-GB" sz="1800" dirty="0"/>
              <a:t>O</a:t>
            </a:r>
            <a:r>
              <a:rPr lang="en-GB" sz="1800" baseline="-25000" dirty="0"/>
              <a:t>4</a:t>
            </a:r>
            <a:r>
              <a:rPr lang="en-GB" sz="1800" dirty="0"/>
              <a:t>).</a:t>
            </a:r>
          </a:p>
          <a:p>
            <a:r>
              <a:rPr lang="en-GB" sz="1800" dirty="0"/>
              <a:t>They are reduced in the blast furnace by coke (prepared coal) and silica and alumina are removed by a basic flux such as limestone. </a:t>
            </a:r>
          </a:p>
          <a:p>
            <a:r>
              <a:rPr lang="en-GB" sz="1800" dirty="0"/>
              <a:t>The iron produced from the blast furnace is called pig iron. </a:t>
            </a:r>
          </a:p>
          <a:p>
            <a:r>
              <a:rPr lang="en-GB" sz="1800" dirty="0"/>
              <a:t>The pig iron is then oxidised during the basic oxygen steelmaking process. This process helps remove dissolved nitrogen and hydrogen as well as silicon, manganese and phosphorus. </a:t>
            </a:r>
          </a:p>
          <a:p>
            <a:r>
              <a:rPr lang="en-GB" sz="1800" dirty="0"/>
              <a:t>The desirable alloying elements are also added during BOS process. </a:t>
            </a:r>
          </a:p>
        </p:txBody>
      </p:sp>
      <p:sp>
        <p:nvSpPr>
          <p:cNvPr id="3" name="Slide Number Placeholder 2"/>
          <p:cNvSpPr>
            <a:spLocks noGrp="1"/>
          </p:cNvSpPr>
          <p:nvPr>
            <p:ph type="sldNum" sz="quarter" idx="11"/>
          </p:nvPr>
        </p:nvSpPr>
        <p:spPr/>
        <p:txBody>
          <a:bodyPr/>
          <a:lstStyle/>
          <a:p>
            <a:fld id="{942E177A-5BBE-45DC-B98D-63E5C67586A0}" type="slidenum">
              <a:rPr lang="en-GB" smtClean="0"/>
              <a:pPr/>
              <a:t>6</a:t>
            </a:fld>
            <a:endParaRPr lang="en-GB"/>
          </a:p>
        </p:txBody>
      </p:sp>
      <p:graphicFrame>
        <p:nvGraphicFramePr>
          <p:cNvPr id="6" name="Object 3"/>
          <p:cNvGraphicFramePr>
            <a:graphicFrameLocks/>
          </p:cNvGraphicFramePr>
          <p:nvPr/>
        </p:nvGraphicFramePr>
        <p:xfrm>
          <a:off x="535877" y="5059109"/>
          <a:ext cx="1038225" cy="482600"/>
        </p:xfrm>
        <a:graphic>
          <a:graphicData uri="http://schemas.openxmlformats.org/presentationml/2006/ole">
            <mc:AlternateContent xmlns:mc="http://schemas.openxmlformats.org/markup-compatibility/2006">
              <mc:Choice xmlns:v="urn:schemas-microsoft-com:vml" Requires="v">
                <p:oleObj spid="_x0000_s2058" name="ClipArt" r:id="rId3" imgW="1037880" imgH="482400" progId="MS_ClipArt_Gallery">
                  <p:embed/>
                </p:oleObj>
              </mc:Choice>
              <mc:Fallback>
                <p:oleObj name="ClipArt" r:id="rId3" imgW="1037880" imgH="482400" progId="MS_ClipArt_Gallery">
                  <p:embed/>
                  <p:pic>
                    <p:nvPicPr>
                      <p:cNvPr id="0" name="Picture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877" y="5059109"/>
                        <a:ext cx="1038225" cy="48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7" name="Group 4"/>
          <p:cNvGrpSpPr>
            <a:grpSpLocks/>
          </p:cNvGrpSpPr>
          <p:nvPr/>
        </p:nvGrpSpPr>
        <p:grpSpPr bwMode="auto">
          <a:xfrm>
            <a:off x="3737864" y="4449509"/>
            <a:ext cx="1054100" cy="1055687"/>
            <a:chOff x="2416" y="975"/>
            <a:chExt cx="664" cy="665"/>
          </a:xfrm>
        </p:grpSpPr>
        <p:sp>
          <p:nvSpPr>
            <p:cNvPr id="8" name="Rectangle 5"/>
            <p:cNvSpPr>
              <a:spLocks noChangeArrowheads="1"/>
            </p:cNvSpPr>
            <p:nvPr/>
          </p:nvSpPr>
          <p:spPr bwMode="auto">
            <a:xfrm>
              <a:off x="2416" y="1215"/>
              <a:ext cx="664" cy="425"/>
            </a:xfrm>
            <a:prstGeom prst="rect">
              <a:avLst/>
            </a:prstGeom>
            <a:solidFill>
              <a:schemeClr val="bg2"/>
            </a:solidFill>
            <a:ln w="12700">
              <a:solidFill>
                <a:schemeClr val="bg2"/>
              </a:solidFill>
              <a:miter lim="800000"/>
              <a:headEnd/>
              <a:tailEnd/>
            </a:ln>
            <a:effectLst/>
          </p:spPr>
          <p:txBody>
            <a:bodyPr wrap="none" anchor="ctr"/>
            <a:lstStyle/>
            <a:p>
              <a:endParaRPr lang="en-GB"/>
            </a:p>
          </p:txBody>
        </p:sp>
        <p:sp>
          <p:nvSpPr>
            <p:cNvPr id="9" name="AutoShape 6"/>
            <p:cNvSpPr>
              <a:spLocks noChangeArrowheads="1"/>
            </p:cNvSpPr>
            <p:nvPr/>
          </p:nvSpPr>
          <p:spPr bwMode="auto">
            <a:xfrm>
              <a:off x="2416" y="975"/>
              <a:ext cx="232" cy="232"/>
            </a:xfrm>
            <a:prstGeom prst="rtTriangle">
              <a:avLst/>
            </a:prstGeom>
            <a:solidFill>
              <a:schemeClr val="bg2"/>
            </a:solidFill>
            <a:ln w="12700">
              <a:solidFill>
                <a:schemeClr val="bg2"/>
              </a:solidFill>
              <a:miter lim="800000"/>
              <a:headEnd/>
              <a:tailEnd/>
            </a:ln>
            <a:effectLst/>
          </p:spPr>
          <p:txBody>
            <a:bodyPr wrap="none" anchor="ctr"/>
            <a:lstStyle/>
            <a:p>
              <a:endParaRPr lang="en-GB"/>
            </a:p>
          </p:txBody>
        </p:sp>
        <p:sp>
          <p:nvSpPr>
            <p:cNvPr id="10" name="AutoShape 7"/>
            <p:cNvSpPr>
              <a:spLocks noChangeArrowheads="1"/>
            </p:cNvSpPr>
            <p:nvPr/>
          </p:nvSpPr>
          <p:spPr bwMode="auto">
            <a:xfrm>
              <a:off x="2608" y="975"/>
              <a:ext cx="232" cy="232"/>
            </a:xfrm>
            <a:prstGeom prst="rtTriangle">
              <a:avLst/>
            </a:prstGeom>
            <a:solidFill>
              <a:schemeClr val="bg2"/>
            </a:solidFill>
            <a:ln w="12700">
              <a:solidFill>
                <a:schemeClr val="bg2"/>
              </a:solidFill>
              <a:miter lim="800000"/>
              <a:headEnd/>
              <a:tailEnd/>
            </a:ln>
            <a:effectLst/>
          </p:spPr>
          <p:txBody>
            <a:bodyPr wrap="none" anchor="ctr"/>
            <a:lstStyle/>
            <a:p>
              <a:endParaRPr lang="en-GB"/>
            </a:p>
          </p:txBody>
        </p:sp>
        <p:sp>
          <p:nvSpPr>
            <p:cNvPr id="11" name="AutoShape 8"/>
            <p:cNvSpPr>
              <a:spLocks noChangeArrowheads="1"/>
            </p:cNvSpPr>
            <p:nvPr/>
          </p:nvSpPr>
          <p:spPr bwMode="auto">
            <a:xfrm>
              <a:off x="2848" y="975"/>
              <a:ext cx="232" cy="232"/>
            </a:xfrm>
            <a:prstGeom prst="rtTriangle">
              <a:avLst/>
            </a:prstGeom>
            <a:solidFill>
              <a:schemeClr val="bg2"/>
            </a:solidFill>
            <a:ln w="12700">
              <a:solidFill>
                <a:schemeClr val="bg2"/>
              </a:solidFill>
              <a:miter lim="800000"/>
              <a:headEnd/>
              <a:tailEnd/>
            </a:ln>
            <a:effectLst/>
          </p:spPr>
          <p:txBody>
            <a:bodyPr wrap="none" anchor="ctr"/>
            <a:lstStyle/>
            <a:p>
              <a:endParaRPr lang="en-GB"/>
            </a:p>
          </p:txBody>
        </p:sp>
      </p:grpSp>
      <p:sp>
        <p:nvSpPr>
          <p:cNvPr id="12" name="Rectangle 9"/>
          <p:cNvSpPr>
            <a:spLocks noChangeArrowheads="1"/>
          </p:cNvSpPr>
          <p:nvPr/>
        </p:nvSpPr>
        <p:spPr bwMode="auto">
          <a:xfrm>
            <a:off x="4652264" y="4373309"/>
            <a:ext cx="63500" cy="368300"/>
          </a:xfrm>
          <a:prstGeom prst="rect">
            <a:avLst/>
          </a:prstGeom>
          <a:solidFill>
            <a:schemeClr val="bg2"/>
          </a:solidFill>
          <a:ln w="12700">
            <a:solidFill>
              <a:schemeClr val="bg2"/>
            </a:solidFill>
            <a:miter lim="800000"/>
            <a:headEnd/>
            <a:tailEnd/>
          </a:ln>
          <a:effectLst/>
        </p:spPr>
        <p:txBody>
          <a:bodyPr wrap="none" anchor="ctr"/>
          <a:lstStyle/>
          <a:p>
            <a:endParaRPr lang="en-GB"/>
          </a:p>
        </p:txBody>
      </p:sp>
      <p:grpSp>
        <p:nvGrpSpPr>
          <p:cNvPr id="13" name="Group 10"/>
          <p:cNvGrpSpPr>
            <a:grpSpLocks/>
          </p:cNvGrpSpPr>
          <p:nvPr/>
        </p:nvGrpSpPr>
        <p:grpSpPr bwMode="auto">
          <a:xfrm>
            <a:off x="2347214" y="4259009"/>
            <a:ext cx="520700" cy="1282700"/>
            <a:chOff x="1540" y="855"/>
            <a:chExt cx="328" cy="808"/>
          </a:xfrm>
        </p:grpSpPr>
        <p:sp>
          <p:nvSpPr>
            <p:cNvPr id="14" name="AutoShape 11"/>
            <p:cNvSpPr>
              <a:spLocks noChangeArrowheads="1"/>
            </p:cNvSpPr>
            <p:nvPr/>
          </p:nvSpPr>
          <p:spPr bwMode="auto">
            <a:xfrm rot="-10800000" flipH="1" flipV="1">
              <a:off x="1588" y="1239"/>
              <a:ext cx="232" cy="376"/>
            </a:xfrm>
            <a:custGeom>
              <a:avLst/>
              <a:gdLst>
                <a:gd name="G0" fmla="+- 5397 0 0"/>
                <a:gd name="G1" fmla="+- 21600 0 5397"/>
                <a:gd name="G2" fmla="*/ 5397 1 2"/>
                <a:gd name="G3" fmla="+- 21600 0 G2"/>
                <a:gd name="G4" fmla="+/ 5397 21600 2"/>
                <a:gd name="G5" fmla="+/ G1 0 2"/>
                <a:gd name="G6" fmla="*/ 21600 21600 5397"/>
                <a:gd name="G7" fmla="*/ G6 1 2"/>
                <a:gd name="G8" fmla="+- 21600 0 G7"/>
                <a:gd name="G9" fmla="*/ 21600 1 2"/>
                <a:gd name="G10" fmla="+- 5397 0 G9"/>
                <a:gd name="G11" fmla="?: G10 G8 0"/>
                <a:gd name="G12" fmla="?: G10 G7 21600"/>
                <a:gd name="T0" fmla="*/ 18901 w 21600"/>
                <a:gd name="T1" fmla="*/ 10800 h 21600"/>
                <a:gd name="T2" fmla="*/ 10800 w 21600"/>
                <a:gd name="T3" fmla="*/ 21600 h 21600"/>
                <a:gd name="T4" fmla="*/ 2699 w 21600"/>
                <a:gd name="T5" fmla="*/ 10800 h 21600"/>
                <a:gd name="T6" fmla="*/ 10800 w 21600"/>
                <a:gd name="T7" fmla="*/ 0 h 21600"/>
                <a:gd name="T8" fmla="*/ 4499 w 21600"/>
                <a:gd name="T9" fmla="*/ 4499 h 21600"/>
                <a:gd name="T10" fmla="*/ 17101 w 21600"/>
                <a:gd name="T11" fmla="*/ 17101 h 21600"/>
              </a:gdLst>
              <a:ahLst/>
              <a:cxnLst>
                <a:cxn ang="0">
                  <a:pos x="T0" y="T1"/>
                </a:cxn>
                <a:cxn ang="0">
                  <a:pos x="T2" y="T3"/>
                </a:cxn>
                <a:cxn ang="0">
                  <a:pos x="T4" y="T5"/>
                </a:cxn>
                <a:cxn ang="0">
                  <a:pos x="T6" y="T7"/>
                </a:cxn>
              </a:cxnLst>
              <a:rect l="T8" t="T9" r="T10" b="T11"/>
              <a:pathLst>
                <a:path w="21600" h="21600">
                  <a:moveTo>
                    <a:pt x="0" y="0"/>
                  </a:moveTo>
                  <a:lnTo>
                    <a:pt x="5397" y="21600"/>
                  </a:lnTo>
                  <a:lnTo>
                    <a:pt x="16203" y="21600"/>
                  </a:lnTo>
                  <a:lnTo>
                    <a:pt x="21600" y="0"/>
                  </a:lnTo>
                  <a:close/>
                </a:path>
              </a:pathLst>
            </a:custGeom>
            <a:solidFill>
              <a:schemeClr val="bg2"/>
            </a:solidFill>
            <a:ln w="12700">
              <a:solidFill>
                <a:schemeClr val="bg2"/>
              </a:solidFill>
              <a:miter lim="800000"/>
              <a:headEnd/>
              <a:tailEnd/>
            </a:ln>
            <a:effectLst/>
          </p:spPr>
          <p:txBody>
            <a:bodyPr wrap="none" anchor="ctr"/>
            <a:lstStyle/>
            <a:p>
              <a:endParaRPr lang="en-GB"/>
            </a:p>
          </p:txBody>
        </p:sp>
        <p:sp>
          <p:nvSpPr>
            <p:cNvPr id="15" name="AutoShape 12"/>
            <p:cNvSpPr>
              <a:spLocks noChangeArrowheads="1"/>
            </p:cNvSpPr>
            <p:nvPr/>
          </p:nvSpPr>
          <p:spPr bwMode="auto">
            <a:xfrm rot="21540000" flipH="1" flipV="1">
              <a:off x="1588" y="855"/>
              <a:ext cx="232" cy="376"/>
            </a:xfrm>
            <a:custGeom>
              <a:avLst/>
              <a:gdLst>
                <a:gd name="G0" fmla="+- 5397 0 0"/>
                <a:gd name="G1" fmla="+- 21600 0 5397"/>
                <a:gd name="G2" fmla="*/ 5397 1 2"/>
                <a:gd name="G3" fmla="+- 21600 0 G2"/>
                <a:gd name="G4" fmla="+/ 5397 21600 2"/>
                <a:gd name="G5" fmla="+/ G1 0 2"/>
                <a:gd name="G6" fmla="*/ 21600 21600 5397"/>
                <a:gd name="G7" fmla="*/ G6 1 2"/>
                <a:gd name="G8" fmla="+- 21600 0 G7"/>
                <a:gd name="G9" fmla="*/ 21600 1 2"/>
                <a:gd name="G10" fmla="+- 5397 0 G9"/>
                <a:gd name="G11" fmla="?: G10 G8 0"/>
                <a:gd name="G12" fmla="?: G10 G7 21600"/>
                <a:gd name="T0" fmla="*/ 18901 w 21600"/>
                <a:gd name="T1" fmla="*/ 10800 h 21600"/>
                <a:gd name="T2" fmla="*/ 10800 w 21600"/>
                <a:gd name="T3" fmla="*/ 21600 h 21600"/>
                <a:gd name="T4" fmla="*/ 2699 w 21600"/>
                <a:gd name="T5" fmla="*/ 10800 h 21600"/>
                <a:gd name="T6" fmla="*/ 10800 w 21600"/>
                <a:gd name="T7" fmla="*/ 0 h 21600"/>
                <a:gd name="T8" fmla="*/ 4499 w 21600"/>
                <a:gd name="T9" fmla="*/ 4499 h 21600"/>
                <a:gd name="T10" fmla="*/ 17101 w 21600"/>
                <a:gd name="T11" fmla="*/ 17101 h 21600"/>
              </a:gdLst>
              <a:ahLst/>
              <a:cxnLst>
                <a:cxn ang="0">
                  <a:pos x="T0" y="T1"/>
                </a:cxn>
                <a:cxn ang="0">
                  <a:pos x="T2" y="T3"/>
                </a:cxn>
                <a:cxn ang="0">
                  <a:pos x="T4" y="T5"/>
                </a:cxn>
                <a:cxn ang="0">
                  <a:pos x="T6" y="T7"/>
                </a:cxn>
              </a:cxnLst>
              <a:rect l="T8" t="T9" r="T10" b="T11"/>
              <a:pathLst>
                <a:path w="21600" h="21600">
                  <a:moveTo>
                    <a:pt x="0" y="0"/>
                  </a:moveTo>
                  <a:lnTo>
                    <a:pt x="5397" y="21600"/>
                  </a:lnTo>
                  <a:lnTo>
                    <a:pt x="16203" y="21600"/>
                  </a:lnTo>
                  <a:lnTo>
                    <a:pt x="21600" y="0"/>
                  </a:lnTo>
                  <a:close/>
                </a:path>
              </a:pathLst>
            </a:custGeom>
            <a:solidFill>
              <a:schemeClr val="bg2"/>
            </a:solidFill>
            <a:ln w="12700">
              <a:solidFill>
                <a:schemeClr val="bg2"/>
              </a:solidFill>
              <a:miter lim="800000"/>
              <a:headEnd/>
              <a:tailEnd/>
            </a:ln>
            <a:effectLst/>
          </p:spPr>
          <p:txBody>
            <a:bodyPr wrap="none" anchor="ctr"/>
            <a:lstStyle/>
            <a:p>
              <a:endParaRPr lang="en-GB"/>
            </a:p>
          </p:txBody>
        </p:sp>
        <p:sp>
          <p:nvSpPr>
            <p:cNvPr id="16" name="Rectangle 13"/>
            <p:cNvSpPr>
              <a:spLocks noChangeArrowheads="1"/>
            </p:cNvSpPr>
            <p:nvPr/>
          </p:nvSpPr>
          <p:spPr bwMode="auto">
            <a:xfrm>
              <a:off x="1540" y="1623"/>
              <a:ext cx="328" cy="40"/>
            </a:xfrm>
            <a:prstGeom prst="rect">
              <a:avLst/>
            </a:prstGeom>
            <a:solidFill>
              <a:schemeClr val="bg2"/>
            </a:solidFill>
            <a:ln w="12700">
              <a:solidFill>
                <a:schemeClr val="bg2"/>
              </a:solidFill>
              <a:miter lim="800000"/>
              <a:headEnd/>
              <a:tailEnd/>
            </a:ln>
            <a:effectLst/>
          </p:spPr>
          <p:txBody>
            <a:bodyPr wrap="none" anchor="ctr"/>
            <a:lstStyle/>
            <a:p>
              <a:endParaRPr lang="en-GB"/>
            </a:p>
          </p:txBody>
        </p:sp>
        <p:sp>
          <p:nvSpPr>
            <p:cNvPr id="17" name="Rectangle 14"/>
            <p:cNvSpPr>
              <a:spLocks noChangeArrowheads="1"/>
            </p:cNvSpPr>
            <p:nvPr/>
          </p:nvSpPr>
          <p:spPr bwMode="auto">
            <a:xfrm>
              <a:off x="1588" y="904"/>
              <a:ext cx="232" cy="40"/>
            </a:xfrm>
            <a:prstGeom prst="rect">
              <a:avLst/>
            </a:prstGeom>
            <a:solidFill>
              <a:schemeClr val="bg2"/>
            </a:solidFill>
            <a:ln w="12700">
              <a:solidFill>
                <a:schemeClr val="bg2"/>
              </a:solidFill>
              <a:miter lim="800000"/>
              <a:headEnd/>
              <a:tailEnd/>
            </a:ln>
            <a:effectLst/>
          </p:spPr>
          <p:txBody>
            <a:bodyPr wrap="none" anchor="ctr"/>
            <a:lstStyle/>
            <a:p>
              <a:endParaRPr lang="en-GB"/>
            </a:p>
          </p:txBody>
        </p:sp>
      </p:grpSp>
      <p:grpSp>
        <p:nvGrpSpPr>
          <p:cNvPr id="18" name="Group 15"/>
          <p:cNvGrpSpPr>
            <a:grpSpLocks/>
          </p:cNvGrpSpPr>
          <p:nvPr/>
        </p:nvGrpSpPr>
        <p:grpSpPr bwMode="auto">
          <a:xfrm>
            <a:off x="477139" y="5795709"/>
            <a:ext cx="7826375" cy="581025"/>
            <a:chOff x="362" y="1823"/>
            <a:chExt cx="4930" cy="366"/>
          </a:xfrm>
        </p:grpSpPr>
        <p:sp>
          <p:nvSpPr>
            <p:cNvPr id="19" name="Rectangle 16"/>
            <p:cNvSpPr>
              <a:spLocks noChangeArrowheads="1"/>
            </p:cNvSpPr>
            <p:nvPr/>
          </p:nvSpPr>
          <p:spPr bwMode="auto">
            <a:xfrm>
              <a:off x="362" y="1823"/>
              <a:ext cx="785" cy="366"/>
            </a:xfrm>
            <a:prstGeom prst="rect">
              <a:avLst/>
            </a:prstGeom>
            <a:noFill/>
            <a:ln w="9525">
              <a:noFill/>
              <a:miter lim="800000"/>
              <a:headEnd/>
              <a:tailEnd/>
            </a:ln>
            <a:effectLst/>
          </p:spPr>
          <p:txBody>
            <a:bodyPr wrap="none" lIns="92075" tIns="46038" rIns="92075" bIns="46038">
              <a:spAutoFit/>
            </a:bodyPr>
            <a:lstStyle/>
            <a:p>
              <a:pPr defTabSz="762000"/>
              <a:r>
                <a:rPr lang="en-US" sz="1600" b="0" i="0" u="none"/>
                <a:t>Coal &amp; Ore </a:t>
              </a:r>
            </a:p>
            <a:p>
              <a:pPr defTabSz="762000"/>
              <a:r>
                <a:rPr lang="en-US" sz="1600" b="0" i="0" u="none"/>
                <a:t>preparation</a:t>
              </a:r>
            </a:p>
          </p:txBody>
        </p:sp>
        <p:sp>
          <p:nvSpPr>
            <p:cNvPr id="20" name="Rectangle 17"/>
            <p:cNvSpPr>
              <a:spLocks noChangeArrowheads="1"/>
            </p:cNvSpPr>
            <p:nvPr/>
          </p:nvSpPr>
          <p:spPr bwMode="auto">
            <a:xfrm>
              <a:off x="1454" y="1823"/>
              <a:ext cx="607" cy="366"/>
            </a:xfrm>
            <a:prstGeom prst="rect">
              <a:avLst/>
            </a:prstGeom>
            <a:noFill/>
            <a:ln w="9525">
              <a:noFill/>
              <a:miter lim="800000"/>
              <a:headEnd/>
              <a:tailEnd/>
            </a:ln>
            <a:effectLst/>
          </p:spPr>
          <p:txBody>
            <a:bodyPr wrap="none" lIns="92075" tIns="46038" rIns="92075" bIns="46038">
              <a:spAutoFit/>
            </a:bodyPr>
            <a:lstStyle/>
            <a:p>
              <a:pPr defTabSz="762000"/>
              <a:r>
                <a:rPr lang="en-US" sz="1600" b="0" i="0" u="none"/>
                <a:t>Blast</a:t>
              </a:r>
            </a:p>
            <a:p>
              <a:pPr defTabSz="762000"/>
              <a:r>
                <a:rPr lang="en-US" sz="1600" b="0" i="0" u="none"/>
                <a:t>furnaces</a:t>
              </a:r>
            </a:p>
          </p:txBody>
        </p:sp>
        <p:sp>
          <p:nvSpPr>
            <p:cNvPr id="21" name="Rectangle 18"/>
            <p:cNvSpPr>
              <a:spLocks noChangeArrowheads="1"/>
            </p:cNvSpPr>
            <p:nvPr/>
          </p:nvSpPr>
          <p:spPr bwMode="auto">
            <a:xfrm>
              <a:off x="3386" y="1823"/>
              <a:ext cx="799" cy="366"/>
            </a:xfrm>
            <a:prstGeom prst="rect">
              <a:avLst/>
            </a:prstGeom>
            <a:noFill/>
            <a:ln w="9525">
              <a:noFill/>
              <a:miter lim="800000"/>
              <a:headEnd/>
              <a:tailEnd/>
            </a:ln>
            <a:effectLst/>
          </p:spPr>
          <p:txBody>
            <a:bodyPr wrap="none" lIns="92075" tIns="46038" rIns="92075" bIns="46038">
              <a:spAutoFit/>
            </a:bodyPr>
            <a:lstStyle/>
            <a:p>
              <a:pPr defTabSz="762000"/>
              <a:r>
                <a:rPr lang="en-US" sz="1600" b="0" i="0" u="none"/>
                <a:t>Continuous </a:t>
              </a:r>
            </a:p>
            <a:p>
              <a:pPr defTabSz="762000"/>
              <a:r>
                <a:rPr lang="en-US" sz="1600" b="0" i="0" u="none"/>
                <a:t>Casting</a:t>
              </a:r>
            </a:p>
          </p:txBody>
        </p:sp>
        <p:sp>
          <p:nvSpPr>
            <p:cNvPr id="22" name="Rectangle 19"/>
            <p:cNvSpPr>
              <a:spLocks noChangeArrowheads="1"/>
            </p:cNvSpPr>
            <p:nvPr/>
          </p:nvSpPr>
          <p:spPr bwMode="auto">
            <a:xfrm>
              <a:off x="4550" y="1823"/>
              <a:ext cx="742" cy="366"/>
            </a:xfrm>
            <a:prstGeom prst="rect">
              <a:avLst/>
            </a:prstGeom>
            <a:noFill/>
            <a:ln w="9525">
              <a:noFill/>
              <a:miter lim="800000"/>
              <a:headEnd/>
              <a:tailEnd/>
            </a:ln>
            <a:effectLst/>
          </p:spPr>
          <p:txBody>
            <a:bodyPr wrap="none" lIns="92075" tIns="46038" rIns="92075" bIns="46038">
              <a:spAutoFit/>
            </a:bodyPr>
            <a:lstStyle/>
            <a:p>
              <a:pPr defTabSz="762000"/>
              <a:r>
                <a:rPr lang="en-US" sz="1600" b="0" i="0" u="none"/>
                <a:t>Hot Rolling</a:t>
              </a:r>
            </a:p>
            <a:p>
              <a:pPr defTabSz="762000"/>
              <a:r>
                <a:rPr lang="en-US" sz="1600" b="0" i="0" u="none"/>
                <a:t>Mill</a:t>
              </a:r>
            </a:p>
          </p:txBody>
        </p:sp>
      </p:grpSp>
      <p:sp>
        <p:nvSpPr>
          <p:cNvPr id="23" name="Rectangle 20"/>
          <p:cNvSpPr>
            <a:spLocks noChangeArrowheads="1"/>
          </p:cNvSpPr>
          <p:nvPr/>
        </p:nvSpPr>
        <p:spPr bwMode="auto">
          <a:xfrm>
            <a:off x="3664839" y="5776659"/>
            <a:ext cx="1539875" cy="581025"/>
          </a:xfrm>
          <a:prstGeom prst="rect">
            <a:avLst/>
          </a:prstGeom>
          <a:noFill/>
          <a:ln w="9525">
            <a:noFill/>
            <a:miter lim="800000"/>
            <a:headEnd/>
            <a:tailEnd/>
          </a:ln>
          <a:effectLst/>
        </p:spPr>
        <p:txBody>
          <a:bodyPr wrap="none" lIns="92075" tIns="46038" rIns="92075" bIns="46038">
            <a:spAutoFit/>
          </a:bodyPr>
          <a:lstStyle/>
          <a:p>
            <a:pPr defTabSz="762000"/>
            <a:r>
              <a:rPr lang="en-US" sz="1600" b="0" i="0" u="none" dirty="0"/>
              <a:t>Basic Oxygen </a:t>
            </a:r>
          </a:p>
          <a:p>
            <a:pPr defTabSz="762000"/>
            <a:r>
              <a:rPr lang="en-US" sz="1600" b="0" i="0" u="none" dirty="0"/>
              <a:t>Furnace (BOF)</a:t>
            </a:r>
          </a:p>
        </p:txBody>
      </p:sp>
      <p:grpSp>
        <p:nvGrpSpPr>
          <p:cNvPr id="41" name="Group 125"/>
          <p:cNvGrpSpPr>
            <a:grpSpLocks/>
          </p:cNvGrpSpPr>
          <p:nvPr/>
        </p:nvGrpSpPr>
        <p:grpSpPr bwMode="auto">
          <a:xfrm>
            <a:off x="6881114" y="4735259"/>
            <a:ext cx="1382713" cy="825500"/>
            <a:chOff x="4396" y="1155"/>
            <a:chExt cx="871" cy="520"/>
          </a:xfrm>
        </p:grpSpPr>
        <p:sp>
          <p:nvSpPr>
            <p:cNvPr id="42" name="Oval 126"/>
            <p:cNvSpPr>
              <a:spLocks noChangeArrowheads="1"/>
            </p:cNvSpPr>
            <p:nvPr/>
          </p:nvSpPr>
          <p:spPr bwMode="auto">
            <a:xfrm>
              <a:off x="4787" y="1360"/>
              <a:ext cx="74" cy="80"/>
            </a:xfrm>
            <a:prstGeom prst="ellipse">
              <a:avLst/>
            </a:prstGeom>
            <a:solidFill>
              <a:schemeClr val="bg2"/>
            </a:solidFill>
            <a:ln w="12700">
              <a:solidFill>
                <a:schemeClr val="bg2"/>
              </a:solidFill>
              <a:round/>
              <a:headEnd/>
              <a:tailEnd/>
            </a:ln>
            <a:effectLst/>
          </p:spPr>
          <p:txBody>
            <a:bodyPr wrap="none" anchor="ctr"/>
            <a:lstStyle/>
            <a:p>
              <a:endParaRPr lang="en-GB"/>
            </a:p>
          </p:txBody>
        </p:sp>
        <p:sp>
          <p:nvSpPr>
            <p:cNvPr id="43" name="Oval 127"/>
            <p:cNvSpPr>
              <a:spLocks noChangeArrowheads="1"/>
            </p:cNvSpPr>
            <p:nvPr/>
          </p:nvSpPr>
          <p:spPr bwMode="auto">
            <a:xfrm>
              <a:off x="4758" y="1213"/>
              <a:ext cx="132" cy="139"/>
            </a:xfrm>
            <a:prstGeom prst="ellipse">
              <a:avLst/>
            </a:prstGeom>
            <a:solidFill>
              <a:schemeClr val="bg2"/>
            </a:solidFill>
            <a:ln w="12700">
              <a:solidFill>
                <a:schemeClr val="bg2"/>
              </a:solidFill>
              <a:round/>
              <a:headEnd/>
              <a:tailEnd/>
            </a:ln>
            <a:effectLst/>
          </p:spPr>
          <p:txBody>
            <a:bodyPr wrap="none" anchor="ctr"/>
            <a:lstStyle/>
            <a:p>
              <a:endParaRPr lang="en-GB"/>
            </a:p>
          </p:txBody>
        </p:sp>
        <p:sp>
          <p:nvSpPr>
            <p:cNvPr id="44" name="Oval 128"/>
            <p:cNvSpPr>
              <a:spLocks noChangeArrowheads="1"/>
            </p:cNvSpPr>
            <p:nvPr/>
          </p:nvSpPr>
          <p:spPr bwMode="auto">
            <a:xfrm>
              <a:off x="4396" y="1155"/>
              <a:ext cx="271" cy="285"/>
            </a:xfrm>
            <a:prstGeom prst="ellipse">
              <a:avLst/>
            </a:prstGeom>
            <a:solidFill>
              <a:schemeClr val="bg2"/>
            </a:solidFill>
            <a:ln w="12700">
              <a:solidFill>
                <a:schemeClr val="bg2"/>
              </a:solidFill>
              <a:round/>
              <a:headEnd/>
              <a:tailEnd/>
            </a:ln>
            <a:effectLst/>
          </p:spPr>
          <p:txBody>
            <a:bodyPr wrap="none" anchor="ctr"/>
            <a:lstStyle/>
            <a:p>
              <a:endParaRPr lang="en-GB"/>
            </a:p>
          </p:txBody>
        </p:sp>
        <p:sp>
          <p:nvSpPr>
            <p:cNvPr id="45" name="Line 129"/>
            <p:cNvSpPr>
              <a:spLocks noChangeShapeType="1"/>
            </p:cNvSpPr>
            <p:nvPr/>
          </p:nvSpPr>
          <p:spPr bwMode="auto">
            <a:xfrm>
              <a:off x="4531" y="1444"/>
              <a:ext cx="613" cy="0"/>
            </a:xfrm>
            <a:prstGeom prst="line">
              <a:avLst/>
            </a:prstGeom>
            <a:noFill/>
            <a:ln w="12700">
              <a:solidFill>
                <a:schemeClr val="bg2"/>
              </a:solidFill>
              <a:round/>
              <a:headEnd type="none" w="sm" len="sm"/>
              <a:tailEnd type="none" w="sm" len="sm"/>
            </a:ln>
            <a:effectLst/>
          </p:spPr>
          <p:txBody>
            <a:bodyPr/>
            <a:lstStyle/>
            <a:p>
              <a:endParaRPr lang="en-GB"/>
            </a:p>
          </p:txBody>
        </p:sp>
        <p:grpSp>
          <p:nvGrpSpPr>
            <p:cNvPr id="46" name="Group 130"/>
            <p:cNvGrpSpPr>
              <a:grpSpLocks/>
            </p:cNvGrpSpPr>
            <p:nvPr/>
          </p:nvGrpSpPr>
          <p:grpSpPr bwMode="auto">
            <a:xfrm>
              <a:off x="4758" y="1448"/>
              <a:ext cx="131" cy="227"/>
              <a:chOff x="4758" y="1448"/>
              <a:chExt cx="131" cy="227"/>
            </a:xfrm>
          </p:grpSpPr>
          <p:sp>
            <p:nvSpPr>
              <p:cNvPr id="48" name="Oval 131"/>
              <p:cNvSpPr>
                <a:spLocks noChangeArrowheads="1"/>
              </p:cNvSpPr>
              <p:nvPr/>
            </p:nvSpPr>
            <p:spPr bwMode="auto">
              <a:xfrm rot="10860000">
                <a:off x="4787" y="1448"/>
                <a:ext cx="76" cy="80"/>
              </a:xfrm>
              <a:prstGeom prst="ellipse">
                <a:avLst/>
              </a:prstGeom>
              <a:solidFill>
                <a:schemeClr val="bg2"/>
              </a:solidFill>
              <a:ln w="12700">
                <a:solidFill>
                  <a:schemeClr val="bg2"/>
                </a:solidFill>
                <a:round/>
                <a:headEnd/>
                <a:tailEnd/>
              </a:ln>
              <a:effectLst/>
            </p:spPr>
            <p:txBody>
              <a:bodyPr wrap="none" anchor="ctr"/>
              <a:lstStyle/>
              <a:p>
                <a:endParaRPr lang="en-GB"/>
              </a:p>
            </p:txBody>
          </p:sp>
          <p:sp>
            <p:nvSpPr>
              <p:cNvPr id="49" name="Oval 132"/>
              <p:cNvSpPr>
                <a:spLocks noChangeArrowheads="1"/>
              </p:cNvSpPr>
              <p:nvPr/>
            </p:nvSpPr>
            <p:spPr bwMode="auto">
              <a:xfrm rot="10860000">
                <a:off x="4758" y="1536"/>
                <a:ext cx="131" cy="139"/>
              </a:xfrm>
              <a:prstGeom prst="ellipse">
                <a:avLst/>
              </a:prstGeom>
              <a:solidFill>
                <a:schemeClr val="bg2"/>
              </a:solidFill>
              <a:ln w="12700">
                <a:solidFill>
                  <a:schemeClr val="bg2"/>
                </a:solidFill>
                <a:round/>
                <a:headEnd/>
                <a:tailEnd/>
              </a:ln>
              <a:effectLst/>
            </p:spPr>
            <p:txBody>
              <a:bodyPr wrap="none" anchor="ctr"/>
              <a:lstStyle/>
              <a:p>
                <a:endParaRPr lang="en-GB"/>
              </a:p>
            </p:txBody>
          </p:sp>
        </p:grpSp>
        <p:sp>
          <p:nvSpPr>
            <p:cNvPr id="47" name="Oval 133"/>
            <p:cNvSpPr>
              <a:spLocks noChangeArrowheads="1"/>
            </p:cNvSpPr>
            <p:nvPr/>
          </p:nvSpPr>
          <p:spPr bwMode="auto">
            <a:xfrm>
              <a:off x="4996" y="1155"/>
              <a:ext cx="271" cy="285"/>
            </a:xfrm>
            <a:prstGeom prst="ellipse">
              <a:avLst/>
            </a:prstGeom>
            <a:solidFill>
              <a:schemeClr val="bg2"/>
            </a:solidFill>
            <a:ln w="12700">
              <a:solidFill>
                <a:schemeClr val="bg2"/>
              </a:solidFill>
              <a:round/>
              <a:headEnd/>
              <a:tailEnd/>
            </a:ln>
            <a:effectLst/>
          </p:spPr>
          <p:txBody>
            <a:bodyPr wrap="none" anchor="ctr"/>
            <a:lstStyle/>
            <a:p>
              <a:endParaRPr lang="en-GB"/>
            </a:p>
          </p:txBody>
        </p:sp>
      </p:grpSp>
      <p:grpSp>
        <p:nvGrpSpPr>
          <p:cNvPr id="52" name="Group 51"/>
          <p:cNvGrpSpPr/>
          <p:nvPr/>
        </p:nvGrpSpPr>
        <p:grpSpPr>
          <a:xfrm>
            <a:off x="5404739" y="4613021"/>
            <a:ext cx="976313" cy="920750"/>
            <a:chOff x="5404739" y="4613021"/>
            <a:chExt cx="976313" cy="920750"/>
          </a:xfrm>
        </p:grpSpPr>
        <p:sp>
          <p:nvSpPr>
            <p:cNvPr id="24" name="AutoShape 35"/>
            <p:cNvSpPr>
              <a:spLocks noChangeArrowheads="1"/>
            </p:cNvSpPr>
            <p:nvPr/>
          </p:nvSpPr>
          <p:spPr bwMode="auto">
            <a:xfrm rot="10800000" flipH="1" flipV="1">
              <a:off x="5404739" y="4613021"/>
              <a:ext cx="363538" cy="260350"/>
            </a:xfrm>
            <a:custGeom>
              <a:avLst/>
              <a:gdLst>
                <a:gd name="G0" fmla="+- 5397 0 0"/>
                <a:gd name="G1" fmla="+- 21600 0 5397"/>
                <a:gd name="G2" fmla="*/ 5397 1 2"/>
                <a:gd name="G3" fmla="+- 21600 0 G2"/>
                <a:gd name="G4" fmla="+/ 5397 21600 2"/>
                <a:gd name="G5" fmla="+/ G1 0 2"/>
                <a:gd name="G6" fmla="*/ 21600 21600 5397"/>
                <a:gd name="G7" fmla="*/ G6 1 2"/>
                <a:gd name="G8" fmla="+- 21600 0 G7"/>
                <a:gd name="G9" fmla="*/ 21600 1 2"/>
                <a:gd name="G10" fmla="+- 5397 0 G9"/>
                <a:gd name="G11" fmla="?: G10 G8 0"/>
                <a:gd name="G12" fmla="?: G10 G7 21600"/>
                <a:gd name="T0" fmla="*/ 18901 w 21600"/>
                <a:gd name="T1" fmla="*/ 10800 h 21600"/>
                <a:gd name="T2" fmla="*/ 10800 w 21600"/>
                <a:gd name="T3" fmla="*/ 21600 h 21600"/>
                <a:gd name="T4" fmla="*/ 2699 w 21600"/>
                <a:gd name="T5" fmla="*/ 10800 h 21600"/>
                <a:gd name="T6" fmla="*/ 10800 w 21600"/>
                <a:gd name="T7" fmla="*/ 0 h 21600"/>
                <a:gd name="T8" fmla="*/ 4499 w 21600"/>
                <a:gd name="T9" fmla="*/ 4499 h 21600"/>
                <a:gd name="T10" fmla="*/ 17101 w 21600"/>
                <a:gd name="T11" fmla="*/ 17101 h 21600"/>
              </a:gdLst>
              <a:ahLst/>
              <a:cxnLst>
                <a:cxn ang="0">
                  <a:pos x="T0" y="T1"/>
                </a:cxn>
                <a:cxn ang="0">
                  <a:pos x="T2" y="T3"/>
                </a:cxn>
                <a:cxn ang="0">
                  <a:pos x="T4" y="T5"/>
                </a:cxn>
                <a:cxn ang="0">
                  <a:pos x="T6" y="T7"/>
                </a:cxn>
              </a:cxnLst>
              <a:rect l="T8" t="T9" r="T10" b="T11"/>
              <a:pathLst>
                <a:path w="21600" h="21600">
                  <a:moveTo>
                    <a:pt x="0" y="0"/>
                  </a:moveTo>
                  <a:lnTo>
                    <a:pt x="5397" y="21600"/>
                  </a:lnTo>
                  <a:lnTo>
                    <a:pt x="16203" y="21600"/>
                  </a:lnTo>
                  <a:lnTo>
                    <a:pt x="21600" y="0"/>
                  </a:lnTo>
                  <a:close/>
                </a:path>
              </a:pathLst>
            </a:custGeom>
            <a:solidFill>
              <a:schemeClr val="bg2"/>
            </a:solidFill>
            <a:ln w="12700">
              <a:solidFill>
                <a:schemeClr val="bg2"/>
              </a:solidFill>
              <a:miter lim="800000"/>
              <a:headEnd/>
              <a:tailEnd/>
            </a:ln>
            <a:effectLst/>
          </p:spPr>
          <p:txBody>
            <a:bodyPr wrap="none" anchor="ctr"/>
            <a:lstStyle/>
            <a:p>
              <a:endParaRPr lang="en-GB"/>
            </a:p>
          </p:txBody>
        </p:sp>
        <p:sp>
          <p:nvSpPr>
            <p:cNvPr id="25" name="Oval 36"/>
            <p:cNvSpPr>
              <a:spLocks noChangeArrowheads="1"/>
            </p:cNvSpPr>
            <p:nvPr/>
          </p:nvSpPr>
          <p:spPr bwMode="auto">
            <a:xfrm>
              <a:off x="5503164" y="4930521"/>
              <a:ext cx="84138" cy="96838"/>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26" name="Oval 37"/>
            <p:cNvSpPr>
              <a:spLocks noChangeArrowheads="1"/>
            </p:cNvSpPr>
            <p:nvPr/>
          </p:nvSpPr>
          <p:spPr bwMode="auto">
            <a:xfrm>
              <a:off x="5641277" y="4924171"/>
              <a:ext cx="84137" cy="93663"/>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27" name="Oval 38"/>
            <p:cNvSpPr>
              <a:spLocks noChangeArrowheads="1"/>
            </p:cNvSpPr>
            <p:nvPr/>
          </p:nvSpPr>
          <p:spPr bwMode="auto">
            <a:xfrm>
              <a:off x="5542852" y="5052759"/>
              <a:ext cx="85725" cy="92075"/>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28" name="Oval 39"/>
            <p:cNvSpPr>
              <a:spLocks noChangeArrowheads="1"/>
            </p:cNvSpPr>
            <p:nvPr/>
          </p:nvSpPr>
          <p:spPr bwMode="auto">
            <a:xfrm>
              <a:off x="5620639" y="5157534"/>
              <a:ext cx="85725" cy="95250"/>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29" name="Oval 40"/>
            <p:cNvSpPr>
              <a:spLocks noChangeArrowheads="1"/>
            </p:cNvSpPr>
            <p:nvPr/>
          </p:nvSpPr>
          <p:spPr bwMode="auto">
            <a:xfrm>
              <a:off x="5704777" y="5241671"/>
              <a:ext cx="84137" cy="95250"/>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0" name="Oval 41"/>
            <p:cNvSpPr>
              <a:spLocks noChangeArrowheads="1"/>
            </p:cNvSpPr>
            <p:nvPr/>
          </p:nvSpPr>
          <p:spPr bwMode="auto">
            <a:xfrm>
              <a:off x="6165152" y="5424234"/>
              <a:ext cx="85725" cy="93662"/>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1" name="Oval 42"/>
            <p:cNvSpPr>
              <a:spLocks noChangeArrowheads="1"/>
            </p:cNvSpPr>
            <p:nvPr/>
          </p:nvSpPr>
          <p:spPr bwMode="auto">
            <a:xfrm>
              <a:off x="6290564" y="5440109"/>
              <a:ext cx="84138" cy="93662"/>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2" name="Oval 43"/>
            <p:cNvSpPr>
              <a:spLocks noChangeArrowheads="1"/>
            </p:cNvSpPr>
            <p:nvPr/>
          </p:nvSpPr>
          <p:spPr bwMode="auto">
            <a:xfrm>
              <a:off x="5914327" y="5357559"/>
              <a:ext cx="85725" cy="92075"/>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3" name="Oval 44"/>
            <p:cNvSpPr>
              <a:spLocks noChangeArrowheads="1"/>
            </p:cNvSpPr>
            <p:nvPr/>
          </p:nvSpPr>
          <p:spPr bwMode="auto">
            <a:xfrm>
              <a:off x="5879402" y="5197221"/>
              <a:ext cx="84137" cy="93663"/>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4" name="Oval 45"/>
            <p:cNvSpPr>
              <a:spLocks noChangeArrowheads="1"/>
            </p:cNvSpPr>
            <p:nvPr/>
          </p:nvSpPr>
          <p:spPr bwMode="auto">
            <a:xfrm>
              <a:off x="5801614" y="5311521"/>
              <a:ext cx="85725" cy="92075"/>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5" name="Oval 46"/>
            <p:cNvSpPr>
              <a:spLocks noChangeArrowheads="1"/>
            </p:cNvSpPr>
            <p:nvPr/>
          </p:nvSpPr>
          <p:spPr bwMode="auto">
            <a:xfrm>
              <a:off x="6038152" y="5395659"/>
              <a:ext cx="85725" cy="92075"/>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6" name="Oval 47"/>
            <p:cNvSpPr>
              <a:spLocks noChangeArrowheads="1"/>
            </p:cNvSpPr>
            <p:nvPr/>
          </p:nvSpPr>
          <p:spPr bwMode="auto">
            <a:xfrm>
              <a:off x="5690489" y="5040059"/>
              <a:ext cx="84138" cy="92075"/>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7" name="Oval 48"/>
            <p:cNvSpPr>
              <a:spLocks noChangeArrowheads="1"/>
            </p:cNvSpPr>
            <p:nvPr/>
          </p:nvSpPr>
          <p:spPr bwMode="auto">
            <a:xfrm>
              <a:off x="5774627" y="5121021"/>
              <a:ext cx="85725" cy="95250"/>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8" name="Oval 49"/>
            <p:cNvSpPr>
              <a:spLocks noChangeArrowheads="1"/>
            </p:cNvSpPr>
            <p:nvPr/>
          </p:nvSpPr>
          <p:spPr bwMode="auto">
            <a:xfrm>
              <a:off x="6004814" y="5257546"/>
              <a:ext cx="84138" cy="93663"/>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39" name="Oval 50"/>
            <p:cNvSpPr>
              <a:spLocks noChangeArrowheads="1"/>
            </p:cNvSpPr>
            <p:nvPr/>
          </p:nvSpPr>
          <p:spPr bwMode="auto">
            <a:xfrm>
              <a:off x="6257227" y="5303584"/>
              <a:ext cx="82550" cy="92075"/>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40" name="Oval 51"/>
            <p:cNvSpPr>
              <a:spLocks noChangeArrowheads="1"/>
            </p:cNvSpPr>
            <p:nvPr/>
          </p:nvSpPr>
          <p:spPr bwMode="auto">
            <a:xfrm>
              <a:off x="6136577" y="5281359"/>
              <a:ext cx="85725" cy="93662"/>
            </a:xfrm>
            <a:prstGeom prst="ellipse">
              <a:avLst/>
            </a:prstGeom>
            <a:solidFill>
              <a:schemeClr val="bg2"/>
            </a:solidFill>
            <a:ln w="12700">
              <a:solidFill>
                <a:schemeClr val="tx1"/>
              </a:solidFill>
              <a:round/>
              <a:headEnd/>
              <a:tailEnd/>
            </a:ln>
            <a:effectLst/>
          </p:spPr>
          <p:txBody>
            <a:bodyPr wrap="none" anchor="ctr"/>
            <a:lstStyle/>
            <a:p>
              <a:endParaRPr lang="en-GB"/>
            </a:p>
          </p:txBody>
        </p:sp>
        <p:sp>
          <p:nvSpPr>
            <p:cNvPr id="50" name="Arc 149"/>
            <p:cNvSpPr>
              <a:spLocks/>
            </p:cNvSpPr>
            <p:nvPr/>
          </p:nvSpPr>
          <p:spPr bwMode="auto">
            <a:xfrm>
              <a:off x="5619052" y="4959096"/>
              <a:ext cx="762000" cy="457200"/>
            </a:xfrm>
            <a:custGeom>
              <a:avLst/>
              <a:gdLst>
                <a:gd name="G0" fmla="+- 21600 0 0"/>
                <a:gd name="G1" fmla="+- 0 0 0"/>
                <a:gd name="G2" fmla="+- 21600 0 0"/>
                <a:gd name="T0" fmla="*/ 21600 w 21600"/>
                <a:gd name="T1" fmla="*/ 21600 h 21600"/>
                <a:gd name="T2" fmla="*/ 0 w 21600"/>
                <a:gd name="T3" fmla="*/ 0 h 21600"/>
                <a:gd name="T4" fmla="*/ 21600 w 21600"/>
                <a:gd name="T5" fmla="*/ 0 h 21600"/>
              </a:gdLst>
              <a:ahLst/>
              <a:cxnLst>
                <a:cxn ang="0">
                  <a:pos x="T0" y="T1"/>
                </a:cxn>
                <a:cxn ang="0">
                  <a:pos x="T2" y="T3"/>
                </a:cxn>
                <a:cxn ang="0">
                  <a:pos x="T4" y="T5"/>
                </a:cxn>
              </a:cxnLst>
              <a:rect l="0" t="0" r="r" b="b"/>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close/>
                </a:path>
              </a:pathLst>
            </a:custGeom>
            <a:noFill/>
            <a:ln w="50800" cap="rnd">
              <a:solidFill>
                <a:schemeClr val="tx1"/>
              </a:solidFill>
              <a:round/>
              <a:headEnd type="none" w="sm" len="sm"/>
              <a:tailEnd type="none" w="sm" len="sm"/>
            </a:ln>
            <a:effectLst/>
          </p:spPr>
          <p:txBody>
            <a:bodyPr/>
            <a:lstStyle/>
            <a:p>
              <a:endParaRPr lang="en-GB"/>
            </a:p>
          </p:txBody>
        </p:sp>
      </p:grpSp>
      <p:sp>
        <p:nvSpPr>
          <p:cNvPr id="51" name="Line 150"/>
          <p:cNvSpPr>
            <a:spLocks noChangeShapeType="1"/>
          </p:cNvSpPr>
          <p:nvPr/>
        </p:nvSpPr>
        <p:spPr bwMode="auto">
          <a:xfrm>
            <a:off x="616839" y="4457446"/>
            <a:ext cx="984250" cy="0"/>
          </a:xfrm>
          <a:prstGeom prst="line">
            <a:avLst/>
          </a:prstGeom>
          <a:noFill/>
          <a:ln w="101600">
            <a:solidFill>
              <a:schemeClr val="bg2"/>
            </a:solidFill>
            <a:round/>
            <a:headEnd type="none" w="sm" len="sm"/>
            <a:tailEnd type="stealth" w="med" len="lg"/>
          </a:ln>
          <a:effectLst/>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Alloying elements</a:t>
            </a:r>
          </a:p>
        </p:txBody>
      </p:sp>
      <p:sp>
        <p:nvSpPr>
          <p:cNvPr id="3" name="Content Placeholder 2"/>
          <p:cNvSpPr>
            <a:spLocks noGrp="1"/>
          </p:cNvSpPr>
          <p:nvPr>
            <p:ph idx="1"/>
          </p:nvPr>
        </p:nvSpPr>
        <p:spPr>
          <a:xfrm>
            <a:off x="419100" y="984738"/>
            <a:ext cx="8313738" cy="5206512"/>
          </a:xfrm>
        </p:spPr>
        <p:txBody>
          <a:bodyPr/>
          <a:lstStyle/>
          <a:p>
            <a:r>
              <a:rPr lang="en-GB" sz="1800" dirty="0"/>
              <a:t>Carbon – increases strength and hardness but reduces elongation and ductility. Highly effects the microscopic structure of the steel. </a:t>
            </a:r>
          </a:p>
          <a:p>
            <a:r>
              <a:rPr lang="en-GB" sz="1800" dirty="0"/>
              <a:t>Nitrogen – </a:t>
            </a:r>
            <a:r>
              <a:rPr lang="en-GB" sz="1800" dirty="0" err="1"/>
              <a:t>nitrogen</a:t>
            </a:r>
            <a:r>
              <a:rPr lang="en-GB" sz="1800" dirty="0"/>
              <a:t> can have a strengthening effect in very small additions. </a:t>
            </a:r>
          </a:p>
          <a:p>
            <a:r>
              <a:rPr lang="en-GB" sz="1800" dirty="0"/>
              <a:t>Manganese – Used to minimise the effect of elements such as sulphur. </a:t>
            </a:r>
          </a:p>
          <a:p>
            <a:r>
              <a:rPr lang="en-GB" sz="1800" dirty="0"/>
              <a:t>Nickel – can have effects of the ability of form alloy layers during coatings and adversely affect corrosion resistance. </a:t>
            </a:r>
          </a:p>
          <a:p>
            <a:r>
              <a:rPr lang="en-GB" sz="1800" dirty="0"/>
              <a:t>Chromium – similar to nickel and also influences the surface cleanliness during annealing.</a:t>
            </a:r>
          </a:p>
          <a:p>
            <a:r>
              <a:rPr lang="en-GB" sz="1800" dirty="0"/>
              <a:t>Silicon – has a hardening effect. Usually a tramp element from the iron making process. </a:t>
            </a:r>
          </a:p>
          <a:p>
            <a:r>
              <a:rPr lang="en-GB" sz="1800" dirty="0"/>
              <a:t>Copper – can have positive effects of corrosion resistance. </a:t>
            </a:r>
          </a:p>
          <a:p>
            <a:r>
              <a:rPr lang="en-GB" sz="1800" dirty="0"/>
              <a:t>Sulphur – undesirable effects on ductility, surface quality and corrosion resistance however is often counteracted by manganese and the levels kept as low as possible.</a:t>
            </a:r>
          </a:p>
          <a:p>
            <a:r>
              <a:rPr lang="en-GB" sz="1800" dirty="0"/>
              <a:t>Phosphorus – undesirable effects on corrosion resistance</a:t>
            </a:r>
          </a:p>
        </p:txBody>
      </p:sp>
      <p:sp>
        <p:nvSpPr>
          <p:cNvPr id="4" name="Slide Number Placeholder 3"/>
          <p:cNvSpPr>
            <a:spLocks noGrp="1"/>
          </p:cNvSpPr>
          <p:nvPr>
            <p:ph type="sldNum" sz="quarter" idx="11"/>
          </p:nvPr>
        </p:nvSpPr>
        <p:spPr/>
        <p:txBody>
          <a:bodyPr/>
          <a:lstStyle/>
          <a:p>
            <a:fld id="{D5C37101-7EC0-46B4-9FA6-BEEA78B53DBD}"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Casting and hot rolling</a:t>
            </a:r>
          </a:p>
        </p:txBody>
      </p:sp>
      <p:sp>
        <p:nvSpPr>
          <p:cNvPr id="3" name="Content Placeholder 2"/>
          <p:cNvSpPr>
            <a:spLocks noGrp="1"/>
          </p:cNvSpPr>
          <p:nvPr>
            <p:ph idx="1"/>
          </p:nvPr>
        </p:nvSpPr>
        <p:spPr>
          <a:xfrm>
            <a:off x="419100" y="975360"/>
            <a:ext cx="8313738" cy="5215890"/>
          </a:xfrm>
        </p:spPr>
        <p:txBody>
          <a:bodyPr/>
          <a:lstStyle/>
          <a:p>
            <a:r>
              <a:rPr lang="en-GB" sz="1800" dirty="0"/>
              <a:t>After steelmaking the molten metal is cast into solid slab metal via the continuous casting process which slowly moulds and cools the molten metal into a oblong. </a:t>
            </a:r>
          </a:p>
          <a:p>
            <a:r>
              <a:rPr lang="en-GB" sz="1800" dirty="0"/>
              <a:t>The moulding and cooling can be achieved by different means including water or air cooling sprays and mould oscillations which can be mechanical or hydraulic. </a:t>
            </a:r>
          </a:p>
          <a:p>
            <a:r>
              <a:rPr lang="en-GB" sz="1800" dirty="0"/>
              <a:t>In casting the control of inclusions is key to DWI and DRD end products. This is carried out in the ladle of the BOS and in the mould movement on the casting units. </a:t>
            </a:r>
          </a:p>
          <a:p>
            <a:r>
              <a:rPr lang="en-GB" sz="1800" dirty="0"/>
              <a:t>After casting the material is rolled into strip products by hot rolling. The material is rolled at temperatures between 1180 and 1260°C in the first part of the process to reduce the slabs from 234mm thick to maximum 2.9mm thick for packaging. The heat of the slabs aid rolling and also allows for recrystallisation of the product through the hot rolling process to prevent it becoming tough and brittle. </a:t>
            </a:r>
          </a:p>
          <a:p>
            <a:r>
              <a:rPr lang="en-GB" sz="1800" dirty="0"/>
              <a:t>The product is control cooled as it goes through each stage of the mill process to control its final properties.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Configuration</a:t>
            </a:r>
          </a:p>
        </p:txBody>
      </p:sp>
      <p:sp>
        <p:nvSpPr>
          <p:cNvPr id="3" name="Slide Number Placeholder 2"/>
          <p:cNvSpPr>
            <a:spLocks noGrp="1"/>
          </p:cNvSpPr>
          <p:nvPr>
            <p:ph type="sldNum" sz="quarter" idx="11"/>
          </p:nvPr>
        </p:nvSpPr>
        <p:spPr/>
        <p:txBody>
          <a:bodyPr/>
          <a:lstStyle/>
          <a:p>
            <a:fld id="{942E177A-5BBE-45DC-B98D-63E5C67586A0}" type="slidenum">
              <a:rPr lang="en-GB" smtClean="0"/>
              <a:pPr/>
              <a:t>9</a:t>
            </a:fld>
            <a:endParaRPr lang="en-GB"/>
          </a:p>
        </p:txBody>
      </p:sp>
      <p:pic>
        <p:nvPicPr>
          <p:cNvPr id="5" name="Picture 3"/>
          <p:cNvPicPr>
            <a:picLocks noChangeAspect="1" noChangeArrowheads="1"/>
          </p:cNvPicPr>
          <p:nvPr/>
        </p:nvPicPr>
        <p:blipFill>
          <a:blip r:embed="rId3" cstate="print"/>
          <a:srcRect/>
          <a:stretch>
            <a:fillRect/>
          </a:stretch>
        </p:blipFill>
        <p:spPr bwMode="white">
          <a:xfrm>
            <a:off x="202287" y="1295400"/>
            <a:ext cx="8791489" cy="4520184"/>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Pickle Line</a:t>
            </a:r>
          </a:p>
        </p:txBody>
      </p:sp>
      <p:sp>
        <p:nvSpPr>
          <p:cNvPr id="3" name="Content Placeholder 2"/>
          <p:cNvSpPr>
            <a:spLocks noGrp="1"/>
          </p:cNvSpPr>
          <p:nvPr>
            <p:ph idx="1"/>
          </p:nvPr>
        </p:nvSpPr>
        <p:spPr>
          <a:xfrm>
            <a:off x="419100" y="950976"/>
            <a:ext cx="8313738" cy="5240274"/>
          </a:xfrm>
        </p:spPr>
        <p:txBody>
          <a:bodyPr/>
          <a:lstStyle/>
          <a:p>
            <a:r>
              <a:rPr lang="en-GB" sz="1600" dirty="0"/>
              <a:t>When strip cools from the hot mill process is forms high temperature oxides on the surface of the strip. This is not desirable and will cause surface defects and potentially holes. </a:t>
            </a:r>
          </a:p>
          <a:p>
            <a:r>
              <a:rPr lang="en-GB" sz="1600" dirty="0"/>
              <a:t>Oxides are removed from the strip surface by the use of sulphuric acid and mechanical deformation of the strip surface. </a:t>
            </a:r>
          </a:p>
          <a:p>
            <a:r>
              <a:rPr lang="en-GB" sz="1600" dirty="0"/>
              <a:t>The first stage of the pickling process is the scale master. This equipment is essentially a mangle that wraps the strip over large rolls under tension to flex the scale on the surface of the strip, creating fissures that the acid can penetrate through.. </a:t>
            </a:r>
          </a:p>
          <a:p>
            <a:r>
              <a:rPr lang="en-GB" sz="1600" dirty="0"/>
              <a:t>The second stage is then the acid baths where the sulphuric acid attacks the steel substrate and removes the iron oxide from the strip by forming ferrous sulphate solution. Tank 5 has the highest concentration of acid and SPL is removed from tank 1. </a:t>
            </a:r>
          </a:p>
          <a:p>
            <a:r>
              <a:rPr lang="en-GB" sz="1600" dirty="0"/>
              <a:t>Inhibitors are used to control the amount of acid attack that takes place. </a:t>
            </a:r>
          </a:p>
          <a:p>
            <a:r>
              <a:rPr lang="en-GB" sz="1600" dirty="0"/>
              <a:t>After the strip has been pickled the strip is oiled to prevent </a:t>
            </a:r>
            <a:r>
              <a:rPr lang="en-GB" sz="1600" dirty="0" err="1"/>
              <a:t>reoxidation</a:t>
            </a:r>
            <a:r>
              <a:rPr lang="en-GB" sz="1600" dirty="0"/>
              <a:t> before cold rolling</a:t>
            </a:r>
          </a:p>
          <a:p>
            <a:r>
              <a:rPr lang="en-GB" sz="1600" dirty="0"/>
              <a:t>Parsytec system is situated at the end of the line and is primarily used to assess fleck, lam and edge splits. The system is currently being developed to improve its uses.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10</a:t>
            </a:fld>
            <a:endParaRPr lang="en-GB"/>
          </a:p>
        </p:txBody>
      </p:sp>
      <p:grpSp>
        <p:nvGrpSpPr>
          <p:cNvPr id="30722" name="Group 2"/>
          <p:cNvGrpSpPr>
            <a:grpSpLocks/>
          </p:cNvGrpSpPr>
          <p:nvPr/>
        </p:nvGrpSpPr>
        <p:grpSpPr bwMode="auto">
          <a:xfrm>
            <a:off x="219075" y="5432362"/>
            <a:ext cx="450850" cy="450850"/>
            <a:chOff x="7853" y="2909"/>
            <a:chExt cx="710" cy="710"/>
          </a:xfrm>
        </p:grpSpPr>
        <p:sp>
          <p:nvSpPr>
            <p:cNvPr id="30723" name="AutoShape 3"/>
            <p:cNvSpPr>
              <a:spLocks noChangeArrowheads="1"/>
            </p:cNvSpPr>
            <p:nvPr/>
          </p:nvSpPr>
          <p:spPr bwMode="auto">
            <a:xfrm flipV="1">
              <a:off x="7853" y="2909"/>
              <a:ext cx="710" cy="710"/>
            </a:xfrm>
            <a:prstGeom prst="flowChartMagneticTape">
              <a:avLst/>
            </a:prstGeom>
            <a:gradFill rotWithShape="0">
              <a:gsLst>
                <a:gs pos="0">
                  <a:srgbClr val="969696">
                    <a:gamma/>
                    <a:tint val="33725"/>
                    <a:invGamma/>
                  </a:srgbClr>
                </a:gs>
                <a:gs pos="50000">
                  <a:srgbClr val="969696"/>
                </a:gs>
                <a:gs pos="100000">
                  <a:srgbClr val="969696">
                    <a:gamma/>
                    <a:tint val="33725"/>
                    <a:invGamma/>
                  </a:srgbClr>
                </a:gs>
              </a:gsLst>
              <a:lin ang="2700000" scaled="1"/>
            </a:gra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724" name="Oval 4"/>
            <p:cNvSpPr>
              <a:spLocks noChangeArrowheads="1"/>
            </p:cNvSpPr>
            <p:nvPr/>
          </p:nvSpPr>
          <p:spPr bwMode="auto">
            <a:xfrm flipV="1">
              <a:off x="8109" y="3166"/>
              <a:ext cx="197" cy="197"/>
            </a:xfrm>
            <a:prstGeom prst="ellipse">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30725" name="Text Box 5"/>
          <p:cNvSpPr txBox="1">
            <a:spLocks noChangeArrowheads="1"/>
          </p:cNvSpPr>
          <p:nvPr/>
        </p:nvSpPr>
        <p:spPr bwMode="auto">
          <a:xfrm>
            <a:off x="0" y="5953062"/>
            <a:ext cx="890588" cy="361950"/>
          </a:xfrm>
          <a:prstGeom prst="rect">
            <a:avLst/>
          </a:prstGeom>
          <a:solidFill>
            <a:srgbClr val="FFFFFF"/>
          </a:solidFill>
          <a:ln w="9525">
            <a:noFill/>
            <a:miter lim="800000"/>
            <a:headEnd/>
            <a:tailEnd/>
          </a:ln>
        </p:spPr>
        <p:txBody>
          <a:bodyPr vert="horz" wrap="square" lIns="0" tIns="0" rIns="0" bIns="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Hot Rolled</a:t>
            </a:r>
          </a:p>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coil</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grpSp>
        <p:nvGrpSpPr>
          <p:cNvPr id="30726" name="Group 6"/>
          <p:cNvGrpSpPr>
            <a:grpSpLocks/>
          </p:cNvGrpSpPr>
          <p:nvPr/>
        </p:nvGrpSpPr>
        <p:grpSpPr bwMode="auto">
          <a:xfrm>
            <a:off x="8464550" y="5430774"/>
            <a:ext cx="450850" cy="450850"/>
            <a:chOff x="7853" y="2909"/>
            <a:chExt cx="710" cy="710"/>
          </a:xfrm>
        </p:grpSpPr>
        <p:sp>
          <p:nvSpPr>
            <p:cNvPr id="30727" name="AutoShape 7"/>
            <p:cNvSpPr>
              <a:spLocks noChangeArrowheads="1"/>
            </p:cNvSpPr>
            <p:nvPr/>
          </p:nvSpPr>
          <p:spPr bwMode="auto">
            <a:xfrm flipV="1">
              <a:off x="7853" y="2909"/>
              <a:ext cx="710" cy="710"/>
            </a:xfrm>
            <a:prstGeom prst="flowChartMagneticTape">
              <a:avLst/>
            </a:prstGeom>
            <a:gradFill rotWithShape="0">
              <a:gsLst>
                <a:gs pos="0">
                  <a:srgbClr val="969696">
                    <a:gamma/>
                    <a:tint val="33725"/>
                    <a:invGamma/>
                  </a:srgbClr>
                </a:gs>
                <a:gs pos="50000">
                  <a:srgbClr val="969696"/>
                </a:gs>
                <a:gs pos="100000">
                  <a:srgbClr val="969696">
                    <a:gamma/>
                    <a:tint val="33725"/>
                    <a:invGamma/>
                  </a:srgbClr>
                </a:gs>
              </a:gsLst>
              <a:lin ang="2700000" scaled="1"/>
            </a:gra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728" name="Oval 8"/>
            <p:cNvSpPr>
              <a:spLocks noChangeArrowheads="1"/>
            </p:cNvSpPr>
            <p:nvPr/>
          </p:nvSpPr>
          <p:spPr bwMode="auto">
            <a:xfrm flipV="1">
              <a:off x="8109" y="3166"/>
              <a:ext cx="197" cy="197"/>
            </a:xfrm>
            <a:prstGeom prst="ellipse">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30729" name="Text Box 9"/>
          <p:cNvSpPr txBox="1">
            <a:spLocks noChangeArrowheads="1"/>
          </p:cNvSpPr>
          <p:nvPr/>
        </p:nvSpPr>
        <p:spPr bwMode="auto">
          <a:xfrm>
            <a:off x="8351838" y="5951474"/>
            <a:ext cx="677862" cy="363538"/>
          </a:xfrm>
          <a:prstGeom prst="rect">
            <a:avLst/>
          </a:prstGeom>
          <a:solidFill>
            <a:srgbClr val="FFFFFF"/>
          </a:solidFill>
          <a:ln w="9525">
            <a:noFill/>
            <a:miter lim="800000"/>
            <a:headEnd/>
            <a:tailEnd/>
          </a:ln>
        </p:spPr>
        <p:txBody>
          <a:bodyPr vert="horz" wrap="square" lIns="0" tIns="0" rIns="0" bIns="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Pickled coil</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30" name="Rectangle 10"/>
          <p:cNvSpPr>
            <a:spLocks noChangeArrowheads="1"/>
          </p:cNvSpPr>
          <p:nvPr/>
        </p:nvSpPr>
        <p:spPr bwMode="auto">
          <a:xfrm>
            <a:off x="1975930" y="5635244"/>
            <a:ext cx="639762"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Scale</a:t>
            </a:r>
          </a:p>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Master</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31" name="Rectangle 11"/>
          <p:cNvSpPr>
            <a:spLocks noChangeArrowheads="1"/>
          </p:cNvSpPr>
          <p:nvPr/>
        </p:nvSpPr>
        <p:spPr bwMode="auto">
          <a:xfrm>
            <a:off x="6565392" y="5635244"/>
            <a:ext cx="641350"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Exit</a:t>
            </a:r>
          </a:p>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Looper</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30732" name="Line 12"/>
          <p:cNvSpPr>
            <a:spLocks noChangeShapeType="1"/>
          </p:cNvSpPr>
          <p:nvPr/>
        </p:nvSpPr>
        <p:spPr bwMode="auto">
          <a:xfrm>
            <a:off x="2607755" y="5873369"/>
            <a:ext cx="284162"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33" name="Rectangle 13"/>
          <p:cNvSpPr>
            <a:spLocks noChangeArrowheads="1"/>
          </p:cNvSpPr>
          <p:nvPr/>
        </p:nvSpPr>
        <p:spPr bwMode="auto">
          <a:xfrm>
            <a:off x="2872867" y="5635244"/>
            <a:ext cx="641350"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Entry</a:t>
            </a:r>
          </a:p>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Looper</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30734" name="Line 14"/>
          <p:cNvSpPr>
            <a:spLocks noChangeShapeType="1"/>
          </p:cNvSpPr>
          <p:nvPr/>
        </p:nvSpPr>
        <p:spPr bwMode="auto">
          <a:xfrm>
            <a:off x="3515805" y="5873369"/>
            <a:ext cx="285750"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35" name="Rectangle 15"/>
          <p:cNvSpPr>
            <a:spLocks noChangeArrowheads="1"/>
          </p:cNvSpPr>
          <p:nvPr/>
        </p:nvSpPr>
        <p:spPr bwMode="auto">
          <a:xfrm>
            <a:off x="3795205" y="5635244"/>
            <a:ext cx="639762"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5 Pickle Tanks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36" name="Line 16"/>
          <p:cNvSpPr>
            <a:spLocks noChangeShapeType="1"/>
          </p:cNvSpPr>
          <p:nvPr/>
        </p:nvSpPr>
        <p:spPr bwMode="auto">
          <a:xfrm>
            <a:off x="1698117" y="5873369"/>
            <a:ext cx="284163"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37" name="Rectangle 17"/>
          <p:cNvSpPr>
            <a:spLocks noChangeArrowheads="1"/>
          </p:cNvSpPr>
          <p:nvPr/>
        </p:nvSpPr>
        <p:spPr bwMode="auto">
          <a:xfrm>
            <a:off x="7505192" y="5635244"/>
            <a:ext cx="641350"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Exit</a:t>
            </a:r>
          </a:p>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chemeClr val="tx1"/>
                </a:solidFill>
                <a:effectLst/>
                <a:latin typeface="Tahoma" pitchFamily="34" charset="0"/>
                <a:cs typeface="Arial" pitchFamily="34" charset="0"/>
              </a:rPr>
              <a:t>Section</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30738" name="Line 18"/>
          <p:cNvSpPr>
            <a:spLocks noChangeShapeType="1"/>
          </p:cNvSpPr>
          <p:nvPr/>
        </p:nvSpPr>
        <p:spPr bwMode="auto">
          <a:xfrm>
            <a:off x="769430" y="5873369"/>
            <a:ext cx="285750"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39" name="Line 19"/>
          <p:cNvSpPr>
            <a:spLocks noChangeShapeType="1"/>
          </p:cNvSpPr>
          <p:nvPr/>
        </p:nvSpPr>
        <p:spPr bwMode="auto">
          <a:xfrm>
            <a:off x="4442905" y="5873369"/>
            <a:ext cx="284162"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40" name="Rectangle 20"/>
          <p:cNvSpPr>
            <a:spLocks noChangeArrowheads="1"/>
          </p:cNvSpPr>
          <p:nvPr/>
        </p:nvSpPr>
        <p:spPr bwMode="auto">
          <a:xfrm>
            <a:off x="4709605" y="5635244"/>
            <a:ext cx="639762"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Rinse Tanks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1" name="Rectangle 21"/>
          <p:cNvSpPr>
            <a:spLocks noChangeArrowheads="1"/>
          </p:cNvSpPr>
          <p:nvPr/>
        </p:nvSpPr>
        <p:spPr bwMode="auto">
          <a:xfrm>
            <a:off x="5646230" y="5635244"/>
            <a:ext cx="639762"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Driers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2" name="Line 22"/>
          <p:cNvSpPr>
            <a:spLocks noChangeShapeType="1"/>
          </p:cNvSpPr>
          <p:nvPr/>
        </p:nvSpPr>
        <p:spPr bwMode="auto">
          <a:xfrm>
            <a:off x="5371592" y="5873369"/>
            <a:ext cx="285750"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43" name="Line 23"/>
          <p:cNvSpPr>
            <a:spLocks noChangeShapeType="1"/>
          </p:cNvSpPr>
          <p:nvPr/>
        </p:nvSpPr>
        <p:spPr bwMode="auto">
          <a:xfrm>
            <a:off x="6287580" y="5873369"/>
            <a:ext cx="285750"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44" name="Line 24"/>
          <p:cNvSpPr>
            <a:spLocks noChangeShapeType="1"/>
          </p:cNvSpPr>
          <p:nvPr/>
        </p:nvSpPr>
        <p:spPr bwMode="auto">
          <a:xfrm>
            <a:off x="7232142" y="5873369"/>
            <a:ext cx="285750"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45" name="Line 25"/>
          <p:cNvSpPr>
            <a:spLocks noChangeShapeType="1"/>
          </p:cNvSpPr>
          <p:nvPr/>
        </p:nvSpPr>
        <p:spPr bwMode="auto">
          <a:xfrm>
            <a:off x="8159242" y="5873369"/>
            <a:ext cx="284163" cy="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0746" name="Rectangle 26"/>
          <p:cNvSpPr>
            <a:spLocks noChangeArrowheads="1"/>
          </p:cNvSpPr>
          <p:nvPr/>
        </p:nvSpPr>
        <p:spPr bwMode="auto">
          <a:xfrm>
            <a:off x="1061530" y="5635244"/>
            <a:ext cx="639762" cy="476250"/>
          </a:xfrm>
          <a:prstGeom prst="rect">
            <a:avLst/>
          </a:prstGeom>
          <a:solidFill>
            <a:srgbClr val="FFFFFF"/>
          </a:solidFill>
          <a:ln w="9525">
            <a:solidFill>
              <a:srgbClr val="000000"/>
            </a:solidFill>
            <a:miter lim="800000"/>
            <a:headEnd/>
            <a:tailEnd/>
          </a:ln>
        </p:spPr>
        <p:txBody>
          <a:bodyPr vert="horz" wrap="square" lIns="0" tIns="45720" rIns="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Entry</a:t>
            </a:r>
          </a:p>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Section</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Cold rolling</a:t>
            </a:r>
          </a:p>
        </p:txBody>
      </p:sp>
      <p:sp>
        <p:nvSpPr>
          <p:cNvPr id="3" name="Content Placeholder 2"/>
          <p:cNvSpPr>
            <a:spLocks noGrp="1"/>
          </p:cNvSpPr>
          <p:nvPr>
            <p:ph idx="1"/>
          </p:nvPr>
        </p:nvSpPr>
        <p:spPr>
          <a:xfrm>
            <a:off x="419100" y="963168"/>
            <a:ext cx="8313738" cy="5228082"/>
          </a:xfrm>
        </p:spPr>
        <p:txBody>
          <a:bodyPr/>
          <a:lstStyle/>
          <a:p>
            <a:r>
              <a:rPr lang="en-GB" sz="1800" dirty="0"/>
              <a:t>The cold mill or five stand mill in Trostre aims to reduce the thickness of the steel to an intermediate thickness of the final product. The cold mill generally reduces the steel thickness by ~90%.</a:t>
            </a:r>
          </a:p>
          <a:p>
            <a:r>
              <a:rPr lang="en-GB" sz="1800" dirty="0"/>
              <a:t>The Trostre mill is a tandem non continuous 5 stand 4 high mill. </a:t>
            </a:r>
          </a:p>
          <a:p>
            <a:endParaRPr lang="en-GB" sz="1800" dirty="0"/>
          </a:p>
          <a:p>
            <a:endParaRPr lang="en-GB" sz="1800" dirty="0"/>
          </a:p>
          <a:p>
            <a:endParaRPr lang="en-GB" sz="1800" dirty="0"/>
          </a:p>
          <a:p>
            <a:endParaRPr lang="en-GB" sz="1800" dirty="0"/>
          </a:p>
          <a:p>
            <a:endParaRPr lang="en-GB" sz="1800" dirty="0"/>
          </a:p>
          <a:p>
            <a:r>
              <a:rPr lang="en-GB" sz="1800" dirty="0"/>
              <a:t>The Mill primarily effects gauge however the mill also effects surface roughness, mechanical properties, shape, surface cleanliness, surface defects, profile. </a:t>
            </a:r>
          </a:p>
          <a:p>
            <a:r>
              <a:rPr lang="en-GB" sz="1800" dirty="0"/>
              <a:t>Gauge is measured before rolling, after stand 1 and after stand 5. All of these feed into the mill controls to change, roll gaps, tensions and loads applied.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11</a:t>
            </a:fld>
            <a:endParaRPr lang="en-GB"/>
          </a:p>
        </p:txBody>
      </p:sp>
      <p:pic>
        <p:nvPicPr>
          <p:cNvPr id="45" name="Picture 44"/>
          <p:cNvPicPr/>
          <p:nvPr/>
        </p:nvPicPr>
        <p:blipFill>
          <a:blip r:embed="rId3" cstate="print"/>
          <a:srcRect t="21991"/>
          <a:stretch>
            <a:fillRect/>
          </a:stretch>
        </p:blipFill>
        <p:spPr bwMode="auto">
          <a:xfrm>
            <a:off x="1730327" y="2165838"/>
            <a:ext cx="5253550" cy="232175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Cold rolling</a:t>
            </a:r>
          </a:p>
        </p:txBody>
      </p:sp>
      <p:sp>
        <p:nvSpPr>
          <p:cNvPr id="3" name="Content Placeholder 2"/>
          <p:cNvSpPr>
            <a:spLocks noGrp="1"/>
          </p:cNvSpPr>
          <p:nvPr>
            <p:ph idx="1"/>
          </p:nvPr>
        </p:nvSpPr>
        <p:spPr>
          <a:xfrm>
            <a:off x="419100" y="844062"/>
            <a:ext cx="5278315" cy="5347188"/>
          </a:xfrm>
        </p:spPr>
        <p:txBody>
          <a:bodyPr/>
          <a:lstStyle/>
          <a:p>
            <a:r>
              <a:rPr lang="en-GB" sz="1800" dirty="0"/>
              <a:t>Work rolls physically work on the steel strip reduce the thickness. Work rolls tend to be forged steel rolls. </a:t>
            </a:r>
          </a:p>
          <a:p>
            <a:r>
              <a:rPr lang="en-GB" sz="1800" dirty="0"/>
              <a:t>The back up rolls support the work rolls in applying load and also helping to control the shape of the work rolls to improve the strip profile. Back up rolls in the cold mill are often made of forged steel, where rolls in secondary mills can be forged steel or cast iron rolls. Back up rolls are typically 2 to 3 times bigger than work rolls. </a:t>
            </a:r>
          </a:p>
          <a:p>
            <a:r>
              <a:rPr lang="en-GB" sz="1800" dirty="0"/>
              <a:t>The capsules apply the load and will be controlled by the mass flow control gauge which includes a feed forward loop and a feed backward loop. </a:t>
            </a:r>
          </a:p>
          <a:p>
            <a:r>
              <a:rPr lang="en-GB" sz="1800" dirty="0"/>
              <a:t>Thermal growth, surface defects and wear all lead to potential defects and mill roll changes. </a:t>
            </a:r>
          </a:p>
          <a:p>
            <a:endParaRPr lang="en-GB" sz="1800" dirty="0"/>
          </a:p>
        </p:txBody>
      </p:sp>
      <p:sp>
        <p:nvSpPr>
          <p:cNvPr id="4" name="Slide Number Placeholder 3"/>
          <p:cNvSpPr>
            <a:spLocks noGrp="1"/>
          </p:cNvSpPr>
          <p:nvPr>
            <p:ph type="sldNum" sz="quarter" idx="11"/>
          </p:nvPr>
        </p:nvSpPr>
        <p:spPr/>
        <p:txBody>
          <a:bodyPr/>
          <a:lstStyle/>
          <a:p>
            <a:fld id="{D5C37101-7EC0-46B4-9FA6-BEEA78B53DBD}" type="slidenum">
              <a:rPr lang="en-GB" smtClean="0"/>
              <a:pPr/>
              <a:t>12</a:t>
            </a:fld>
            <a:endParaRPr lang="en-GB"/>
          </a:p>
        </p:txBody>
      </p:sp>
      <p:grpSp>
        <p:nvGrpSpPr>
          <p:cNvPr id="31746" name="Group 2"/>
          <p:cNvGrpSpPr>
            <a:grpSpLocks/>
          </p:cNvGrpSpPr>
          <p:nvPr/>
        </p:nvGrpSpPr>
        <p:grpSpPr bwMode="auto">
          <a:xfrm>
            <a:off x="5724525" y="1022399"/>
            <a:ext cx="3419475" cy="2936454"/>
            <a:chOff x="1440" y="1456"/>
            <a:chExt cx="5385" cy="4623"/>
          </a:xfrm>
        </p:grpSpPr>
        <p:grpSp>
          <p:nvGrpSpPr>
            <p:cNvPr id="31748" name="Group 4"/>
            <p:cNvGrpSpPr>
              <a:grpSpLocks/>
            </p:cNvGrpSpPr>
            <p:nvPr/>
          </p:nvGrpSpPr>
          <p:grpSpPr bwMode="auto">
            <a:xfrm>
              <a:off x="1440" y="1512"/>
              <a:ext cx="5385" cy="4567"/>
              <a:chOff x="1584" y="10261"/>
              <a:chExt cx="5411" cy="4589"/>
            </a:xfrm>
          </p:grpSpPr>
          <p:sp>
            <p:nvSpPr>
              <p:cNvPr id="31749" name="Freeform 5"/>
              <p:cNvSpPr>
                <a:spLocks/>
              </p:cNvSpPr>
              <p:nvPr/>
            </p:nvSpPr>
            <p:spPr bwMode="auto">
              <a:xfrm>
                <a:off x="3168" y="12406"/>
                <a:ext cx="1872" cy="458"/>
              </a:xfrm>
              <a:custGeom>
                <a:avLst/>
                <a:gdLst/>
                <a:ahLst/>
                <a:cxnLst>
                  <a:cxn ang="0">
                    <a:pos x="2" y="130"/>
                  </a:cxn>
                  <a:cxn ang="0">
                    <a:pos x="6" y="103"/>
                  </a:cxn>
                  <a:cxn ang="0">
                    <a:pos x="16" y="80"/>
                  </a:cxn>
                  <a:cxn ang="0">
                    <a:pos x="32" y="60"/>
                  </a:cxn>
                  <a:cxn ang="0">
                    <a:pos x="49" y="48"/>
                  </a:cxn>
                  <a:cxn ang="0">
                    <a:pos x="78" y="34"/>
                  </a:cxn>
                  <a:cxn ang="0">
                    <a:pos x="115" y="23"/>
                  </a:cxn>
                  <a:cxn ang="0">
                    <a:pos x="164" y="14"/>
                  </a:cxn>
                  <a:cxn ang="0">
                    <a:pos x="208" y="10"/>
                  </a:cxn>
                  <a:cxn ang="0">
                    <a:pos x="274" y="5"/>
                  </a:cxn>
                  <a:cxn ang="0">
                    <a:pos x="355" y="2"/>
                  </a:cxn>
                  <a:cxn ang="0">
                    <a:pos x="450" y="0"/>
                  </a:cxn>
                  <a:cxn ang="0">
                    <a:pos x="1342" y="0"/>
                  </a:cxn>
                  <a:cxn ang="0">
                    <a:pos x="1449" y="0"/>
                  </a:cxn>
                  <a:cxn ang="0">
                    <a:pos x="1538" y="3"/>
                  </a:cxn>
                  <a:cxn ang="0">
                    <a:pos x="1616" y="6"/>
                  </a:cxn>
                  <a:cxn ang="0">
                    <a:pos x="1665" y="10"/>
                  </a:cxn>
                  <a:cxn ang="0">
                    <a:pos x="1721" y="16"/>
                  </a:cxn>
                  <a:cxn ang="0">
                    <a:pos x="1767" y="25"/>
                  </a:cxn>
                  <a:cxn ang="0">
                    <a:pos x="1802" y="37"/>
                  </a:cxn>
                  <a:cxn ang="0">
                    <a:pos x="1824" y="48"/>
                  </a:cxn>
                  <a:cxn ang="0">
                    <a:pos x="1845" y="65"/>
                  </a:cxn>
                  <a:cxn ang="0">
                    <a:pos x="1860" y="84"/>
                  </a:cxn>
                  <a:cxn ang="0">
                    <a:pos x="1868" y="109"/>
                  </a:cxn>
                  <a:cxn ang="0">
                    <a:pos x="1871" y="130"/>
                  </a:cxn>
                  <a:cxn ang="0">
                    <a:pos x="1872" y="313"/>
                  </a:cxn>
                  <a:cxn ang="0">
                    <a:pos x="1870" y="344"/>
                  </a:cxn>
                  <a:cxn ang="0">
                    <a:pos x="1862" y="368"/>
                  </a:cxn>
                  <a:cxn ang="0">
                    <a:pos x="1852" y="385"/>
                  </a:cxn>
                  <a:cxn ang="0">
                    <a:pos x="1835" y="404"/>
                  </a:cxn>
                  <a:cxn ang="0">
                    <a:pos x="1811" y="419"/>
                  </a:cxn>
                  <a:cxn ang="0">
                    <a:pos x="1776" y="431"/>
                  </a:cxn>
                  <a:cxn ang="0">
                    <a:pos x="1746" y="439"/>
                  </a:cxn>
                  <a:cxn ang="0">
                    <a:pos x="1695" y="446"/>
                  </a:cxn>
                  <a:cxn ang="0">
                    <a:pos x="1633" y="452"/>
                  </a:cxn>
                  <a:cxn ang="0">
                    <a:pos x="1559" y="455"/>
                  </a:cxn>
                  <a:cxn ang="0">
                    <a:pos x="1495" y="457"/>
                  </a:cxn>
                  <a:cxn ang="0">
                    <a:pos x="1397" y="458"/>
                  </a:cxn>
                  <a:cxn ang="0">
                    <a:pos x="474" y="458"/>
                  </a:cxn>
                  <a:cxn ang="0">
                    <a:pos x="378" y="457"/>
                  </a:cxn>
                  <a:cxn ang="0">
                    <a:pos x="313" y="455"/>
                  </a:cxn>
                  <a:cxn ang="0">
                    <a:pos x="239" y="452"/>
                  </a:cxn>
                  <a:cxn ang="0">
                    <a:pos x="177" y="446"/>
                  </a:cxn>
                  <a:cxn ang="0">
                    <a:pos x="127" y="439"/>
                  </a:cxn>
                  <a:cxn ang="0">
                    <a:pos x="95" y="431"/>
                  </a:cxn>
                  <a:cxn ang="0">
                    <a:pos x="62" y="419"/>
                  </a:cxn>
                  <a:cxn ang="0">
                    <a:pos x="36" y="404"/>
                  </a:cxn>
                  <a:cxn ang="0">
                    <a:pos x="19" y="385"/>
                  </a:cxn>
                  <a:cxn ang="0">
                    <a:pos x="10" y="368"/>
                  </a:cxn>
                  <a:cxn ang="0">
                    <a:pos x="3" y="344"/>
                  </a:cxn>
                  <a:cxn ang="0">
                    <a:pos x="0" y="313"/>
                  </a:cxn>
                </a:cxnLst>
                <a:rect l="0" t="0" r="r" b="b"/>
                <a:pathLst>
                  <a:path w="1872" h="458">
                    <a:moveTo>
                      <a:pt x="0" y="153"/>
                    </a:moveTo>
                    <a:lnTo>
                      <a:pt x="0" y="145"/>
                    </a:lnTo>
                    <a:lnTo>
                      <a:pt x="0" y="138"/>
                    </a:lnTo>
                    <a:lnTo>
                      <a:pt x="2" y="130"/>
                    </a:lnTo>
                    <a:lnTo>
                      <a:pt x="2" y="130"/>
                    </a:lnTo>
                    <a:lnTo>
                      <a:pt x="2" y="123"/>
                    </a:lnTo>
                    <a:lnTo>
                      <a:pt x="3" y="116"/>
                    </a:lnTo>
                    <a:lnTo>
                      <a:pt x="5" y="109"/>
                    </a:lnTo>
                    <a:lnTo>
                      <a:pt x="5" y="109"/>
                    </a:lnTo>
                    <a:lnTo>
                      <a:pt x="6" y="103"/>
                    </a:lnTo>
                    <a:lnTo>
                      <a:pt x="7" y="97"/>
                    </a:lnTo>
                    <a:lnTo>
                      <a:pt x="10" y="90"/>
                    </a:lnTo>
                    <a:lnTo>
                      <a:pt x="10" y="90"/>
                    </a:lnTo>
                    <a:lnTo>
                      <a:pt x="13" y="84"/>
                    </a:lnTo>
                    <a:lnTo>
                      <a:pt x="16" y="80"/>
                    </a:lnTo>
                    <a:lnTo>
                      <a:pt x="19" y="74"/>
                    </a:lnTo>
                    <a:lnTo>
                      <a:pt x="19" y="74"/>
                    </a:lnTo>
                    <a:lnTo>
                      <a:pt x="23" y="69"/>
                    </a:lnTo>
                    <a:lnTo>
                      <a:pt x="28" y="65"/>
                    </a:lnTo>
                    <a:lnTo>
                      <a:pt x="32" y="60"/>
                    </a:lnTo>
                    <a:lnTo>
                      <a:pt x="32" y="60"/>
                    </a:lnTo>
                    <a:lnTo>
                      <a:pt x="36" y="55"/>
                    </a:lnTo>
                    <a:lnTo>
                      <a:pt x="42" y="51"/>
                    </a:lnTo>
                    <a:lnTo>
                      <a:pt x="49" y="48"/>
                    </a:lnTo>
                    <a:lnTo>
                      <a:pt x="49" y="48"/>
                    </a:lnTo>
                    <a:lnTo>
                      <a:pt x="55" y="43"/>
                    </a:lnTo>
                    <a:lnTo>
                      <a:pt x="62" y="40"/>
                    </a:lnTo>
                    <a:lnTo>
                      <a:pt x="69" y="37"/>
                    </a:lnTo>
                    <a:lnTo>
                      <a:pt x="69" y="37"/>
                    </a:lnTo>
                    <a:lnTo>
                      <a:pt x="78" y="34"/>
                    </a:lnTo>
                    <a:lnTo>
                      <a:pt x="87" y="31"/>
                    </a:lnTo>
                    <a:lnTo>
                      <a:pt x="95" y="28"/>
                    </a:lnTo>
                    <a:lnTo>
                      <a:pt x="95" y="28"/>
                    </a:lnTo>
                    <a:lnTo>
                      <a:pt x="105" y="25"/>
                    </a:lnTo>
                    <a:lnTo>
                      <a:pt x="115" y="23"/>
                    </a:lnTo>
                    <a:lnTo>
                      <a:pt x="127" y="20"/>
                    </a:lnTo>
                    <a:lnTo>
                      <a:pt x="127" y="20"/>
                    </a:lnTo>
                    <a:lnTo>
                      <a:pt x="138" y="19"/>
                    </a:lnTo>
                    <a:lnTo>
                      <a:pt x="150" y="16"/>
                    </a:lnTo>
                    <a:lnTo>
                      <a:pt x="164" y="14"/>
                    </a:lnTo>
                    <a:lnTo>
                      <a:pt x="164" y="14"/>
                    </a:lnTo>
                    <a:lnTo>
                      <a:pt x="177" y="13"/>
                    </a:lnTo>
                    <a:lnTo>
                      <a:pt x="192" y="11"/>
                    </a:lnTo>
                    <a:lnTo>
                      <a:pt x="208" y="10"/>
                    </a:lnTo>
                    <a:lnTo>
                      <a:pt x="208" y="10"/>
                    </a:lnTo>
                    <a:lnTo>
                      <a:pt x="222" y="8"/>
                    </a:lnTo>
                    <a:lnTo>
                      <a:pt x="239" y="6"/>
                    </a:lnTo>
                    <a:lnTo>
                      <a:pt x="257" y="6"/>
                    </a:lnTo>
                    <a:lnTo>
                      <a:pt x="257" y="6"/>
                    </a:lnTo>
                    <a:lnTo>
                      <a:pt x="274" y="5"/>
                    </a:lnTo>
                    <a:lnTo>
                      <a:pt x="293" y="5"/>
                    </a:lnTo>
                    <a:lnTo>
                      <a:pt x="313" y="3"/>
                    </a:lnTo>
                    <a:lnTo>
                      <a:pt x="313" y="3"/>
                    </a:lnTo>
                    <a:lnTo>
                      <a:pt x="333" y="3"/>
                    </a:lnTo>
                    <a:lnTo>
                      <a:pt x="355" y="2"/>
                    </a:lnTo>
                    <a:lnTo>
                      <a:pt x="378" y="2"/>
                    </a:lnTo>
                    <a:lnTo>
                      <a:pt x="378" y="2"/>
                    </a:lnTo>
                    <a:lnTo>
                      <a:pt x="399" y="2"/>
                    </a:lnTo>
                    <a:lnTo>
                      <a:pt x="424" y="0"/>
                    </a:lnTo>
                    <a:lnTo>
                      <a:pt x="450" y="0"/>
                    </a:lnTo>
                    <a:lnTo>
                      <a:pt x="450" y="0"/>
                    </a:lnTo>
                    <a:lnTo>
                      <a:pt x="474" y="0"/>
                    </a:lnTo>
                    <a:lnTo>
                      <a:pt x="501" y="0"/>
                    </a:lnTo>
                    <a:lnTo>
                      <a:pt x="529" y="0"/>
                    </a:lnTo>
                    <a:lnTo>
                      <a:pt x="1342" y="0"/>
                    </a:lnTo>
                    <a:lnTo>
                      <a:pt x="1371" y="0"/>
                    </a:lnTo>
                    <a:lnTo>
                      <a:pt x="1397" y="0"/>
                    </a:lnTo>
                    <a:lnTo>
                      <a:pt x="1423" y="0"/>
                    </a:lnTo>
                    <a:lnTo>
                      <a:pt x="1423" y="0"/>
                    </a:lnTo>
                    <a:lnTo>
                      <a:pt x="1449" y="0"/>
                    </a:lnTo>
                    <a:lnTo>
                      <a:pt x="1472" y="2"/>
                    </a:lnTo>
                    <a:lnTo>
                      <a:pt x="1495" y="2"/>
                    </a:lnTo>
                    <a:lnTo>
                      <a:pt x="1495" y="2"/>
                    </a:lnTo>
                    <a:lnTo>
                      <a:pt x="1518" y="2"/>
                    </a:lnTo>
                    <a:lnTo>
                      <a:pt x="1538" y="3"/>
                    </a:lnTo>
                    <a:lnTo>
                      <a:pt x="1559" y="3"/>
                    </a:lnTo>
                    <a:lnTo>
                      <a:pt x="1559" y="3"/>
                    </a:lnTo>
                    <a:lnTo>
                      <a:pt x="1579" y="5"/>
                    </a:lnTo>
                    <a:lnTo>
                      <a:pt x="1597" y="5"/>
                    </a:lnTo>
                    <a:lnTo>
                      <a:pt x="1616" y="6"/>
                    </a:lnTo>
                    <a:lnTo>
                      <a:pt x="1616" y="6"/>
                    </a:lnTo>
                    <a:lnTo>
                      <a:pt x="1633" y="6"/>
                    </a:lnTo>
                    <a:lnTo>
                      <a:pt x="1649" y="8"/>
                    </a:lnTo>
                    <a:lnTo>
                      <a:pt x="1665" y="10"/>
                    </a:lnTo>
                    <a:lnTo>
                      <a:pt x="1665" y="10"/>
                    </a:lnTo>
                    <a:lnTo>
                      <a:pt x="1681" y="11"/>
                    </a:lnTo>
                    <a:lnTo>
                      <a:pt x="1695" y="13"/>
                    </a:lnTo>
                    <a:lnTo>
                      <a:pt x="1708" y="14"/>
                    </a:lnTo>
                    <a:lnTo>
                      <a:pt x="1708" y="14"/>
                    </a:lnTo>
                    <a:lnTo>
                      <a:pt x="1721" y="16"/>
                    </a:lnTo>
                    <a:lnTo>
                      <a:pt x="1734" y="19"/>
                    </a:lnTo>
                    <a:lnTo>
                      <a:pt x="1746" y="20"/>
                    </a:lnTo>
                    <a:lnTo>
                      <a:pt x="1746" y="20"/>
                    </a:lnTo>
                    <a:lnTo>
                      <a:pt x="1756" y="23"/>
                    </a:lnTo>
                    <a:lnTo>
                      <a:pt x="1767" y="25"/>
                    </a:lnTo>
                    <a:lnTo>
                      <a:pt x="1776" y="28"/>
                    </a:lnTo>
                    <a:lnTo>
                      <a:pt x="1776" y="28"/>
                    </a:lnTo>
                    <a:lnTo>
                      <a:pt x="1786" y="31"/>
                    </a:lnTo>
                    <a:lnTo>
                      <a:pt x="1795" y="34"/>
                    </a:lnTo>
                    <a:lnTo>
                      <a:pt x="1802" y="37"/>
                    </a:lnTo>
                    <a:lnTo>
                      <a:pt x="1802" y="37"/>
                    </a:lnTo>
                    <a:lnTo>
                      <a:pt x="1811" y="40"/>
                    </a:lnTo>
                    <a:lnTo>
                      <a:pt x="1816" y="43"/>
                    </a:lnTo>
                    <a:lnTo>
                      <a:pt x="1824" y="48"/>
                    </a:lnTo>
                    <a:lnTo>
                      <a:pt x="1824" y="48"/>
                    </a:lnTo>
                    <a:lnTo>
                      <a:pt x="1829" y="51"/>
                    </a:lnTo>
                    <a:lnTo>
                      <a:pt x="1835" y="55"/>
                    </a:lnTo>
                    <a:lnTo>
                      <a:pt x="1839" y="60"/>
                    </a:lnTo>
                    <a:lnTo>
                      <a:pt x="1839" y="60"/>
                    </a:lnTo>
                    <a:lnTo>
                      <a:pt x="1845" y="65"/>
                    </a:lnTo>
                    <a:lnTo>
                      <a:pt x="1849" y="69"/>
                    </a:lnTo>
                    <a:lnTo>
                      <a:pt x="1852" y="74"/>
                    </a:lnTo>
                    <a:lnTo>
                      <a:pt x="1852" y="74"/>
                    </a:lnTo>
                    <a:lnTo>
                      <a:pt x="1857" y="80"/>
                    </a:lnTo>
                    <a:lnTo>
                      <a:pt x="1860" y="84"/>
                    </a:lnTo>
                    <a:lnTo>
                      <a:pt x="1862" y="90"/>
                    </a:lnTo>
                    <a:lnTo>
                      <a:pt x="1862" y="90"/>
                    </a:lnTo>
                    <a:lnTo>
                      <a:pt x="1864" y="97"/>
                    </a:lnTo>
                    <a:lnTo>
                      <a:pt x="1867" y="103"/>
                    </a:lnTo>
                    <a:lnTo>
                      <a:pt x="1868" y="109"/>
                    </a:lnTo>
                    <a:lnTo>
                      <a:pt x="1868" y="109"/>
                    </a:lnTo>
                    <a:lnTo>
                      <a:pt x="1870" y="116"/>
                    </a:lnTo>
                    <a:lnTo>
                      <a:pt x="1870" y="123"/>
                    </a:lnTo>
                    <a:lnTo>
                      <a:pt x="1871" y="130"/>
                    </a:lnTo>
                    <a:lnTo>
                      <a:pt x="1871" y="130"/>
                    </a:lnTo>
                    <a:lnTo>
                      <a:pt x="1871" y="138"/>
                    </a:lnTo>
                    <a:lnTo>
                      <a:pt x="1872" y="145"/>
                    </a:lnTo>
                    <a:lnTo>
                      <a:pt x="1872" y="153"/>
                    </a:lnTo>
                    <a:lnTo>
                      <a:pt x="1872" y="306"/>
                    </a:lnTo>
                    <a:lnTo>
                      <a:pt x="1872" y="313"/>
                    </a:lnTo>
                    <a:lnTo>
                      <a:pt x="1871" y="323"/>
                    </a:lnTo>
                    <a:lnTo>
                      <a:pt x="1871" y="329"/>
                    </a:lnTo>
                    <a:lnTo>
                      <a:pt x="1871" y="329"/>
                    </a:lnTo>
                    <a:lnTo>
                      <a:pt x="1870" y="336"/>
                    </a:lnTo>
                    <a:lnTo>
                      <a:pt x="1870" y="344"/>
                    </a:lnTo>
                    <a:lnTo>
                      <a:pt x="1868" y="350"/>
                    </a:lnTo>
                    <a:lnTo>
                      <a:pt x="1868" y="350"/>
                    </a:lnTo>
                    <a:lnTo>
                      <a:pt x="1867" y="356"/>
                    </a:lnTo>
                    <a:lnTo>
                      <a:pt x="1864" y="362"/>
                    </a:lnTo>
                    <a:lnTo>
                      <a:pt x="1862" y="368"/>
                    </a:lnTo>
                    <a:lnTo>
                      <a:pt x="1862" y="368"/>
                    </a:lnTo>
                    <a:lnTo>
                      <a:pt x="1860" y="374"/>
                    </a:lnTo>
                    <a:lnTo>
                      <a:pt x="1857" y="379"/>
                    </a:lnTo>
                    <a:lnTo>
                      <a:pt x="1852" y="385"/>
                    </a:lnTo>
                    <a:lnTo>
                      <a:pt x="1852" y="385"/>
                    </a:lnTo>
                    <a:lnTo>
                      <a:pt x="1849" y="390"/>
                    </a:lnTo>
                    <a:lnTo>
                      <a:pt x="1845" y="394"/>
                    </a:lnTo>
                    <a:lnTo>
                      <a:pt x="1839" y="399"/>
                    </a:lnTo>
                    <a:lnTo>
                      <a:pt x="1839" y="399"/>
                    </a:lnTo>
                    <a:lnTo>
                      <a:pt x="1835" y="404"/>
                    </a:lnTo>
                    <a:lnTo>
                      <a:pt x="1829" y="408"/>
                    </a:lnTo>
                    <a:lnTo>
                      <a:pt x="1824" y="411"/>
                    </a:lnTo>
                    <a:lnTo>
                      <a:pt x="1824" y="411"/>
                    </a:lnTo>
                    <a:lnTo>
                      <a:pt x="1816" y="416"/>
                    </a:lnTo>
                    <a:lnTo>
                      <a:pt x="1811" y="419"/>
                    </a:lnTo>
                    <a:lnTo>
                      <a:pt x="1802" y="422"/>
                    </a:lnTo>
                    <a:lnTo>
                      <a:pt x="1802" y="422"/>
                    </a:lnTo>
                    <a:lnTo>
                      <a:pt x="1795" y="425"/>
                    </a:lnTo>
                    <a:lnTo>
                      <a:pt x="1786" y="428"/>
                    </a:lnTo>
                    <a:lnTo>
                      <a:pt x="1776" y="431"/>
                    </a:lnTo>
                    <a:lnTo>
                      <a:pt x="1776" y="431"/>
                    </a:lnTo>
                    <a:lnTo>
                      <a:pt x="1767" y="434"/>
                    </a:lnTo>
                    <a:lnTo>
                      <a:pt x="1756" y="437"/>
                    </a:lnTo>
                    <a:lnTo>
                      <a:pt x="1746" y="439"/>
                    </a:lnTo>
                    <a:lnTo>
                      <a:pt x="1746" y="439"/>
                    </a:lnTo>
                    <a:lnTo>
                      <a:pt x="1734" y="442"/>
                    </a:lnTo>
                    <a:lnTo>
                      <a:pt x="1721" y="443"/>
                    </a:lnTo>
                    <a:lnTo>
                      <a:pt x="1708" y="445"/>
                    </a:lnTo>
                    <a:lnTo>
                      <a:pt x="1708" y="445"/>
                    </a:lnTo>
                    <a:lnTo>
                      <a:pt x="1695" y="446"/>
                    </a:lnTo>
                    <a:lnTo>
                      <a:pt x="1681" y="448"/>
                    </a:lnTo>
                    <a:lnTo>
                      <a:pt x="1665" y="449"/>
                    </a:lnTo>
                    <a:lnTo>
                      <a:pt x="1665" y="449"/>
                    </a:lnTo>
                    <a:lnTo>
                      <a:pt x="1649" y="451"/>
                    </a:lnTo>
                    <a:lnTo>
                      <a:pt x="1633" y="452"/>
                    </a:lnTo>
                    <a:lnTo>
                      <a:pt x="1616" y="454"/>
                    </a:lnTo>
                    <a:lnTo>
                      <a:pt x="1616" y="454"/>
                    </a:lnTo>
                    <a:lnTo>
                      <a:pt x="1597" y="454"/>
                    </a:lnTo>
                    <a:lnTo>
                      <a:pt x="1579" y="455"/>
                    </a:lnTo>
                    <a:lnTo>
                      <a:pt x="1559" y="455"/>
                    </a:lnTo>
                    <a:lnTo>
                      <a:pt x="1559" y="455"/>
                    </a:lnTo>
                    <a:lnTo>
                      <a:pt x="1538" y="457"/>
                    </a:lnTo>
                    <a:lnTo>
                      <a:pt x="1518" y="457"/>
                    </a:lnTo>
                    <a:lnTo>
                      <a:pt x="1495" y="457"/>
                    </a:lnTo>
                    <a:lnTo>
                      <a:pt x="1495" y="457"/>
                    </a:lnTo>
                    <a:lnTo>
                      <a:pt x="1472" y="458"/>
                    </a:lnTo>
                    <a:lnTo>
                      <a:pt x="1449" y="458"/>
                    </a:lnTo>
                    <a:lnTo>
                      <a:pt x="1423" y="458"/>
                    </a:lnTo>
                    <a:lnTo>
                      <a:pt x="1423" y="458"/>
                    </a:lnTo>
                    <a:lnTo>
                      <a:pt x="1397" y="458"/>
                    </a:lnTo>
                    <a:lnTo>
                      <a:pt x="1371" y="458"/>
                    </a:lnTo>
                    <a:lnTo>
                      <a:pt x="1342" y="458"/>
                    </a:lnTo>
                    <a:lnTo>
                      <a:pt x="529" y="458"/>
                    </a:lnTo>
                    <a:lnTo>
                      <a:pt x="501" y="458"/>
                    </a:lnTo>
                    <a:lnTo>
                      <a:pt x="474" y="458"/>
                    </a:lnTo>
                    <a:lnTo>
                      <a:pt x="450" y="458"/>
                    </a:lnTo>
                    <a:lnTo>
                      <a:pt x="450" y="458"/>
                    </a:lnTo>
                    <a:lnTo>
                      <a:pt x="424" y="458"/>
                    </a:lnTo>
                    <a:lnTo>
                      <a:pt x="399" y="458"/>
                    </a:lnTo>
                    <a:lnTo>
                      <a:pt x="378" y="457"/>
                    </a:lnTo>
                    <a:lnTo>
                      <a:pt x="378" y="457"/>
                    </a:lnTo>
                    <a:lnTo>
                      <a:pt x="355" y="457"/>
                    </a:lnTo>
                    <a:lnTo>
                      <a:pt x="333" y="457"/>
                    </a:lnTo>
                    <a:lnTo>
                      <a:pt x="313" y="455"/>
                    </a:lnTo>
                    <a:lnTo>
                      <a:pt x="313" y="455"/>
                    </a:lnTo>
                    <a:lnTo>
                      <a:pt x="293" y="455"/>
                    </a:lnTo>
                    <a:lnTo>
                      <a:pt x="274" y="454"/>
                    </a:lnTo>
                    <a:lnTo>
                      <a:pt x="257" y="454"/>
                    </a:lnTo>
                    <a:lnTo>
                      <a:pt x="257" y="454"/>
                    </a:lnTo>
                    <a:lnTo>
                      <a:pt x="239" y="452"/>
                    </a:lnTo>
                    <a:lnTo>
                      <a:pt x="222" y="451"/>
                    </a:lnTo>
                    <a:lnTo>
                      <a:pt x="208" y="449"/>
                    </a:lnTo>
                    <a:lnTo>
                      <a:pt x="208" y="449"/>
                    </a:lnTo>
                    <a:lnTo>
                      <a:pt x="192" y="448"/>
                    </a:lnTo>
                    <a:lnTo>
                      <a:pt x="177" y="446"/>
                    </a:lnTo>
                    <a:lnTo>
                      <a:pt x="164" y="445"/>
                    </a:lnTo>
                    <a:lnTo>
                      <a:pt x="164" y="445"/>
                    </a:lnTo>
                    <a:lnTo>
                      <a:pt x="150" y="443"/>
                    </a:lnTo>
                    <a:lnTo>
                      <a:pt x="138" y="442"/>
                    </a:lnTo>
                    <a:lnTo>
                      <a:pt x="127" y="439"/>
                    </a:lnTo>
                    <a:lnTo>
                      <a:pt x="127" y="439"/>
                    </a:lnTo>
                    <a:lnTo>
                      <a:pt x="115" y="437"/>
                    </a:lnTo>
                    <a:lnTo>
                      <a:pt x="105" y="434"/>
                    </a:lnTo>
                    <a:lnTo>
                      <a:pt x="95" y="431"/>
                    </a:lnTo>
                    <a:lnTo>
                      <a:pt x="95" y="431"/>
                    </a:lnTo>
                    <a:lnTo>
                      <a:pt x="87" y="428"/>
                    </a:lnTo>
                    <a:lnTo>
                      <a:pt x="78" y="425"/>
                    </a:lnTo>
                    <a:lnTo>
                      <a:pt x="69" y="422"/>
                    </a:lnTo>
                    <a:lnTo>
                      <a:pt x="69" y="422"/>
                    </a:lnTo>
                    <a:lnTo>
                      <a:pt x="62" y="419"/>
                    </a:lnTo>
                    <a:lnTo>
                      <a:pt x="55" y="416"/>
                    </a:lnTo>
                    <a:lnTo>
                      <a:pt x="49" y="411"/>
                    </a:lnTo>
                    <a:lnTo>
                      <a:pt x="49" y="411"/>
                    </a:lnTo>
                    <a:lnTo>
                      <a:pt x="42" y="408"/>
                    </a:lnTo>
                    <a:lnTo>
                      <a:pt x="36" y="404"/>
                    </a:lnTo>
                    <a:lnTo>
                      <a:pt x="32" y="399"/>
                    </a:lnTo>
                    <a:lnTo>
                      <a:pt x="32" y="399"/>
                    </a:lnTo>
                    <a:lnTo>
                      <a:pt x="28" y="394"/>
                    </a:lnTo>
                    <a:lnTo>
                      <a:pt x="23" y="390"/>
                    </a:lnTo>
                    <a:lnTo>
                      <a:pt x="19" y="385"/>
                    </a:lnTo>
                    <a:lnTo>
                      <a:pt x="19" y="385"/>
                    </a:lnTo>
                    <a:lnTo>
                      <a:pt x="16" y="379"/>
                    </a:lnTo>
                    <a:lnTo>
                      <a:pt x="13" y="374"/>
                    </a:lnTo>
                    <a:lnTo>
                      <a:pt x="10" y="368"/>
                    </a:lnTo>
                    <a:lnTo>
                      <a:pt x="10" y="368"/>
                    </a:lnTo>
                    <a:lnTo>
                      <a:pt x="7" y="362"/>
                    </a:lnTo>
                    <a:lnTo>
                      <a:pt x="6" y="356"/>
                    </a:lnTo>
                    <a:lnTo>
                      <a:pt x="5" y="350"/>
                    </a:lnTo>
                    <a:lnTo>
                      <a:pt x="5" y="350"/>
                    </a:lnTo>
                    <a:lnTo>
                      <a:pt x="3" y="344"/>
                    </a:lnTo>
                    <a:lnTo>
                      <a:pt x="2" y="336"/>
                    </a:lnTo>
                    <a:lnTo>
                      <a:pt x="2" y="329"/>
                    </a:lnTo>
                    <a:lnTo>
                      <a:pt x="2" y="329"/>
                    </a:lnTo>
                    <a:lnTo>
                      <a:pt x="0" y="323"/>
                    </a:lnTo>
                    <a:lnTo>
                      <a:pt x="0" y="313"/>
                    </a:lnTo>
                    <a:lnTo>
                      <a:pt x="0" y="306"/>
                    </a:lnTo>
                    <a:lnTo>
                      <a:pt x="0" y="153"/>
                    </a:lnTo>
                    <a:close/>
                  </a:path>
                </a:pathLst>
              </a:custGeom>
              <a:solidFill>
                <a:srgbClr val="B2B2B2"/>
              </a:solidFill>
              <a:ln w="1270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50" name="Freeform 6"/>
              <p:cNvSpPr>
                <a:spLocks/>
              </p:cNvSpPr>
              <p:nvPr/>
            </p:nvSpPr>
            <p:spPr bwMode="auto">
              <a:xfrm>
                <a:off x="3168" y="12864"/>
                <a:ext cx="1872" cy="459"/>
              </a:xfrm>
              <a:custGeom>
                <a:avLst/>
                <a:gdLst/>
                <a:ahLst/>
                <a:cxnLst>
                  <a:cxn ang="0">
                    <a:pos x="2" y="130"/>
                  </a:cxn>
                  <a:cxn ang="0">
                    <a:pos x="6" y="103"/>
                  </a:cxn>
                  <a:cxn ang="0">
                    <a:pos x="16" y="80"/>
                  </a:cxn>
                  <a:cxn ang="0">
                    <a:pos x="32" y="60"/>
                  </a:cxn>
                  <a:cxn ang="0">
                    <a:pos x="49" y="48"/>
                  </a:cxn>
                  <a:cxn ang="0">
                    <a:pos x="78" y="34"/>
                  </a:cxn>
                  <a:cxn ang="0">
                    <a:pos x="115" y="23"/>
                  </a:cxn>
                  <a:cxn ang="0">
                    <a:pos x="164" y="14"/>
                  </a:cxn>
                  <a:cxn ang="0">
                    <a:pos x="208" y="10"/>
                  </a:cxn>
                  <a:cxn ang="0">
                    <a:pos x="274" y="5"/>
                  </a:cxn>
                  <a:cxn ang="0">
                    <a:pos x="355" y="2"/>
                  </a:cxn>
                  <a:cxn ang="0">
                    <a:pos x="450" y="0"/>
                  </a:cxn>
                  <a:cxn ang="0">
                    <a:pos x="1342" y="0"/>
                  </a:cxn>
                  <a:cxn ang="0">
                    <a:pos x="1449" y="0"/>
                  </a:cxn>
                  <a:cxn ang="0">
                    <a:pos x="1538" y="4"/>
                  </a:cxn>
                  <a:cxn ang="0">
                    <a:pos x="1616" y="7"/>
                  </a:cxn>
                  <a:cxn ang="0">
                    <a:pos x="1665" y="10"/>
                  </a:cxn>
                  <a:cxn ang="0">
                    <a:pos x="1721" y="16"/>
                  </a:cxn>
                  <a:cxn ang="0">
                    <a:pos x="1767" y="25"/>
                  </a:cxn>
                  <a:cxn ang="0">
                    <a:pos x="1802" y="37"/>
                  </a:cxn>
                  <a:cxn ang="0">
                    <a:pos x="1824" y="48"/>
                  </a:cxn>
                  <a:cxn ang="0">
                    <a:pos x="1845" y="65"/>
                  </a:cxn>
                  <a:cxn ang="0">
                    <a:pos x="1860" y="84"/>
                  </a:cxn>
                  <a:cxn ang="0">
                    <a:pos x="1868" y="109"/>
                  </a:cxn>
                  <a:cxn ang="0">
                    <a:pos x="1871" y="130"/>
                  </a:cxn>
                  <a:cxn ang="0">
                    <a:pos x="1872" y="314"/>
                  </a:cxn>
                  <a:cxn ang="0">
                    <a:pos x="1870" y="344"/>
                  </a:cxn>
                  <a:cxn ang="0">
                    <a:pos x="1862" y="368"/>
                  </a:cxn>
                  <a:cxn ang="0">
                    <a:pos x="1852" y="385"/>
                  </a:cxn>
                  <a:cxn ang="0">
                    <a:pos x="1835" y="404"/>
                  </a:cxn>
                  <a:cxn ang="0">
                    <a:pos x="1811" y="419"/>
                  </a:cxn>
                  <a:cxn ang="0">
                    <a:pos x="1776" y="431"/>
                  </a:cxn>
                  <a:cxn ang="0">
                    <a:pos x="1746" y="439"/>
                  </a:cxn>
                  <a:cxn ang="0">
                    <a:pos x="1695" y="446"/>
                  </a:cxn>
                  <a:cxn ang="0">
                    <a:pos x="1633" y="452"/>
                  </a:cxn>
                  <a:cxn ang="0">
                    <a:pos x="1559" y="456"/>
                  </a:cxn>
                  <a:cxn ang="0">
                    <a:pos x="1495" y="457"/>
                  </a:cxn>
                  <a:cxn ang="0">
                    <a:pos x="1397" y="459"/>
                  </a:cxn>
                  <a:cxn ang="0">
                    <a:pos x="474" y="459"/>
                  </a:cxn>
                  <a:cxn ang="0">
                    <a:pos x="378" y="457"/>
                  </a:cxn>
                  <a:cxn ang="0">
                    <a:pos x="313" y="456"/>
                  </a:cxn>
                  <a:cxn ang="0">
                    <a:pos x="239" y="452"/>
                  </a:cxn>
                  <a:cxn ang="0">
                    <a:pos x="177" y="446"/>
                  </a:cxn>
                  <a:cxn ang="0">
                    <a:pos x="127" y="439"/>
                  </a:cxn>
                  <a:cxn ang="0">
                    <a:pos x="95" y="431"/>
                  </a:cxn>
                  <a:cxn ang="0">
                    <a:pos x="62" y="419"/>
                  </a:cxn>
                  <a:cxn ang="0">
                    <a:pos x="36" y="404"/>
                  </a:cxn>
                  <a:cxn ang="0">
                    <a:pos x="19" y="385"/>
                  </a:cxn>
                  <a:cxn ang="0">
                    <a:pos x="10" y="368"/>
                  </a:cxn>
                  <a:cxn ang="0">
                    <a:pos x="3" y="344"/>
                  </a:cxn>
                  <a:cxn ang="0">
                    <a:pos x="0" y="314"/>
                  </a:cxn>
                </a:cxnLst>
                <a:rect l="0" t="0" r="r" b="b"/>
                <a:pathLst>
                  <a:path w="1872" h="459">
                    <a:moveTo>
                      <a:pt x="0" y="153"/>
                    </a:moveTo>
                    <a:lnTo>
                      <a:pt x="0" y="146"/>
                    </a:lnTo>
                    <a:lnTo>
                      <a:pt x="0" y="138"/>
                    </a:lnTo>
                    <a:lnTo>
                      <a:pt x="2" y="130"/>
                    </a:lnTo>
                    <a:lnTo>
                      <a:pt x="2" y="130"/>
                    </a:lnTo>
                    <a:lnTo>
                      <a:pt x="2" y="123"/>
                    </a:lnTo>
                    <a:lnTo>
                      <a:pt x="3" y="117"/>
                    </a:lnTo>
                    <a:lnTo>
                      <a:pt x="5" y="109"/>
                    </a:lnTo>
                    <a:lnTo>
                      <a:pt x="5" y="109"/>
                    </a:lnTo>
                    <a:lnTo>
                      <a:pt x="6" y="103"/>
                    </a:lnTo>
                    <a:lnTo>
                      <a:pt x="7" y="97"/>
                    </a:lnTo>
                    <a:lnTo>
                      <a:pt x="10" y="91"/>
                    </a:lnTo>
                    <a:lnTo>
                      <a:pt x="10" y="91"/>
                    </a:lnTo>
                    <a:lnTo>
                      <a:pt x="13" y="84"/>
                    </a:lnTo>
                    <a:lnTo>
                      <a:pt x="16" y="80"/>
                    </a:lnTo>
                    <a:lnTo>
                      <a:pt x="19" y="74"/>
                    </a:lnTo>
                    <a:lnTo>
                      <a:pt x="19" y="74"/>
                    </a:lnTo>
                    <a:lnTo>
                      <a:pt x="23" y="69"/>
                    </a:lnTo>
                    <a:lnTo>
                      <a:pt x="28" y="65"/>
                    </a:lnTo>
                    <a:lnTo>
                      <a:pt x="32" y="60"/>
                    </a:lnTo>
                    <a:lnTo>
                      <a:pt x="32" y="60"/>
                    </a:lnTo>
                    <a:lnTo>
                      <a:pt x="36" y="55"/>
                    </a:lnTo>
                    <a:lnTo>
                      <a:pt x="42" y="51"/>
                    </a:lnTo>
                    <a:lnTo>
                      <a:pt x="49" y="48"/>
                    </a:lnTo>
                    <a:lnTo>
                      <a:pt x="49" y="48"/>
                    </a:lnTo>
                    <a:lnTo>
                      <a:pt x="55" y="43"/>
                    </a:lnTo>
                    <a:lnTo>
                      <a:pt x="62" y="40"/>
                    </a:lnTo>
                    <a:lnTo>
                      <a:pt x="69" y="37"/>
                    </a:lnTo>
                    <a:lnTo>
                      <a:pt x="69" y="37"/>
                    </a:lnTo>
                    <a:lnTo>
                      <a:pt x="78" y="34"/>
                    </a:lnTo>
                    <a:lnTo>
                      <a:pt x="87" y="31"/>
                    </a:lnTo>
                    <a:lnTo>
                      <a:pt x="95" y="28"/>
                    </a:lnTo>
                    <a:lnTo>
                      <a:pt x="95" y="28"/>
                    </a:lnTo>
                    <a:lnTo>
                      <a:pt x="105" y="25"/>
                    </a:lnTo>
                    <a:lnTo>
                      <a:pt x="115" y="23"/>
                    </a:lnTo>
                    <a:lnTo>
                      <a:pt x="127" y="20"/>
                    </a:lnTo>
                    <a:lnTo>
                      <a:pt x="127" y="20"/>
                    </a:lnTo>
                    <a:lnTo>
                      <a:pt x="138" y="19"/>
                    </a:lnTo>
                    <a:lnTo>
                      <a:pt x="150" y="16"/>
                    </a:lnTo>
                    <a:lnTo>
                      <a:pt x="164" y="14"/>
                    </a:lnTo>
                    <a:lnTo>
                      <a:pt x="164" y="14"/>
                    </a:lnTo>
                    <a:lnTo>
                      <a:pt x="177" y="13"/>
                    </a:lnTo>
                    <a:lnTo>
                      <a:pt x="192" y="11"/>
                    </a:lnTo>
                    <a:lnTo>
                      <a:pt x="208" y="10"/>
                    </a:lnTo>
                    <a:lnTo>
                      <a:pt x="208" y="10"/>
                    </a:lnTo>
                    <a:lnTo>
                      <a:pt x="222" y="8"/>
                    </a:lnTo>
                    <a:lnTo>
                      <a:pt x="239" y="7"/>
                    </a:lnTo>
                    <a:lnTo>
                      <a:pt x="257" y="7"/>
                    </a:lnTo>
                    <a:lnTo>
                      <a:pt x="257" y="7"/>
                    </a:lnTo>
                    <a:lnTo>
                      <a:pt x="274" y="5"/>
                    </a:lnTo>
                    <a:lnTo>
                      <a:pt x="293" y="5"/>
                    </a:lnTo>
                    <a:lnTo>
                      <a:pt x="313" y="4"/>
                    </a:lnTo>
                    <a:lnTo>
                      <a:pt x="313" y="4"/>
                    </a:lnTo>
                    <a:lnTo>
                      <a:pt x="333" y="4"/>
                    </a:lnTo>
                    <a:lnTo>
                      <a:pt x="355" y="2"/>
                    </a:lnTo>
                    <a:lnTo>
                      <a:pt x="378" y="2"/>
                    </a:lnTo>
                    <a:lnTo>
                      <a:pt x="378" y="2"/>
                    </a:lnTo>
                    <a:lnTo>
                      <a:pt x="399" y="2"/>
                    </a:lnTo>
                    <a:lnTo>
                      <a:pt x="424" y="0"/>
                    </a:lnTo>
                    <a:lnTo>
                      <a:pt x="450" y="0"/>
                    </a:lnTo>
                    <a:lnTo>
                      <a:pt x="450" y="0"/>
                    </a:lnTo>
                    <a:lnTo>
                      <a:pt x="474" y="0"/>
                    </a:lnTo>
                    <a:lnTo>
                      <a:pt x="501" y="0"/>
                    </a:lnTo>
                    <a:lnTo>
                      <a:pt x="529" y="0"/>
                    </a:lnTo>
                    <a:lnTo>
                      <a:pt x="1342" y="0"/>
                    </a:lnTo>
                    <a:lnTo>
                      <a:pt x="1371" y="0"/>
                    </a:lnTo>
                    <a:lnTo>
                      <a:pt x="1397" y="0"/>
                    </a:lnTo>
                    <a:lnTo>
                      <a:pt x="1423" y="0"/>
                    </a:lnTo>
                    <a:lnTo>
                      <a:pt x="1423" y="0"/>
                    </a:lnTo>
                    <a:lnTo>
                      <a:pt x="1449" y="0"/>
                    </a:lnTo>
                    <a:lnTo>
                      <a:pt x="1472" y="2"/>
                    </a:lnTo>
                    <a:lnTo>
                      <a:pt x="1495" y="2"/>
                    </a:lnTo>
                    <a:lnTo>
                      <a:pt x="1495" y="2"/>
                    </a:lnTo>
                    <a:lnTo>
                      <a:pt x="1518" y="2"/>
                    </a:lnTo>
                    <a:lnTo>
                      <a:pt x="1538" y="4"/>
                    </a:lnTo>
                    <a:lnTo>
                      <a:pt x="1559" y="4"/>
                    </a:lnTo>
                    <a:lnTo>
                      <a:pt x="1559" y="4"/>
                    </a:lnTo>
                    <a:lnTo>
                      <a:pt x="1579" y="5"/>
                    </a:lnTo>
                    <a:lnTo>
                      <a:pt x="1597" y="5"/>
                    </a:lnTo>
                    <a:lnTo>
                      <a:pt x="1616" y="7"/>
                    </a:lnTo>
                    <a:lnTo>
                      <a:pt x="1616" y="7"/>
                    </a:lnTo>
                    <a:lnTo>
                      <a:pt x="1633" y="7"/>
                    </a:lnTo>
                    <a:lnTo>
                      <a:pt x="1649" y="8"/>
                    </a:lnTo>
                    <a:lnTo>
                      <a:pt x="1665" y="10"/>
                    </a:lnTo>
                    <a:lnTo>
                      <a:pt x="1665" y="10"/>
                    </a:lnTo>
                    <a:lnTo>
                      <a:pt x="1681" y="11"/>
                    </a:lnTo>
                    <a:lnTo>
                      <a:pt x="1695" y="13"/>
                    </a:lnTo>
                    <a:lnTo>
                      <a:pt x="1708" y="14"/>
                    </a:lnTo>
                    <a:lnTo>
                      <a:pt x="1708" y="14"/>
                    </a:lnTo>
                    <a:lnTo>
                      <a:pt x="1721" y="16"/>
                    </a:lnTo>
                    <a:lnTo>
                      <a:pt x="1734" y="19"/>
                    </a:lnTo>
                    <a:lnTo>
                      <a:pt x="1746" y="20"/>
                    </a:lnTo>
                    <a:lnTo>
                      <a:pt x="1746" y="20"/>
                    </a:lnTo>
                    <a:lnTo>
                      <a:pt x="1756" y="23"/>
                    </a:lnTo>
                    <a:lnTo>
                      <a:pt x="1767" y="25"/>
                    </a:lnTo>
                    <a:lnTo>
                      <a:pt x="1776" y="28"/>
                    </a:lnTo>
                    <a:lnTo>
                      <a:pt x="1776" y="28"/>
                    </a:lnTo>
                    <a:lnTo>
                      <a:pt x="1786" y="31"/>
                    </a:lnTo>
                    <a:lnTo>
                      <a:pt x="1795" y="34"/>
                    </a:lnTo>
                    <a:lnTo>
                      <a:pt x="1802" y="37"/>
                    </a:lnTo>
                    <a:lnTo>
                      <a:pt x="1802" y="37"/>
                    </a:lnTo>
                    <a:lnTo>
                      <a:pt x="1811" y="40"/>
                    </a:lnTo>
                    <a:lnTo>
                      <a:pt x="1816" y="43"/>
                    </a:lnTo>
                    <a:lnTo>
                      <a:pt x="1824" y="48"/>
                    </a:lnTo>
                    <a:lnTo>
                      <a:pt x="1824" y="48"/>
                    </a:lnTo>
                    <a:lnTo>
                      <a:pt x="1829" y="51"/>
                    </a:lnTo>
                    <a:lnTo>
                      <a:pt x="1835" y="55"/>
                    </a:lnTo>
                    <a:lnTo>
                      <a:pt x="1839" y="60"/>
                    </a:lnTo>
                    <a:lnTo>
                      <a:pt x="1839" y="60"/>
                    </a:lnTo>
                    <a:lnTo>
                      <a:pt x="1845" y="65"/>
                    </a:lnTo>
                    <a:lnTo>
                      <a:pt x="1849" y="69"/>
                    </a:lnTo>
                    <a:lnTo>
                      <a:pt x="1852" y="74"/>
                    </a:lnTo>
                    <a:lnTo>
                      <a:pt x="1852" y="74"/>
                    </a:lnTo>
                    <a:lnTo>
                      <a:pt x="1857" y="80"/>
                    </a:lnTo>
                    <a:lnTo>
                      <a:pt x="1860" y="84"/>
                    </a:lnTo>
                    <a:lnTo>
                      <a:pt x="1862" y="91"/>
                    </a:lnTo>
                    <a:lnTo>
                      <a:pt x="1862" y="91"/>
                    </a:lnTo>
                    <a:lnTo>
                      <a:pt x="1864" y="97"/>
                    </a:lnTo>
                    <a:lnTo>
                      <a:pt x="1867" y="103"/>
                    </a:lnTo>
                    <a:lnTo>
                      <a:pt x="1868" y="109"/>
                    </a:lnTo>
                    <a:lnTo>
                      <a:pt x="1868" y="109"/>
                    </a:lnTo>
                    <a:lnTo>
                      <a:pt x="1870" y="117"/>
                    </a:lnTo>
                    <a:lnTo>
                      <a:pt x="1870" y="123"/>
                    </a:lnTo>
                    <a:lnTo>
                      <a:pt x="1871" y="130"/>
                    </a:lnTo>
                    <a:lnTo>
                      <a:pt x="1871" y="130"/>
                    </a:lnTo>
                    <a:lnTo>
                      <a:pt x="1871" y="138"/>
                    </a:lnTo>
                    <a:lnTo>
                      <a:pt x="1872" y="146"/>
                    </a:lnTo>
                    <a:lnTo>
                      <a:pt x="1872" y="153"/>
                    </a:lnTo>
                    <a:lnTo>
                      <a:pt x="1872" y="306"/>
                    </a:lnTo>
                    <a:lnTo>
                      <a:pt x="1872" y="314"/>
                    </a:lnTo>
                    <a:lnTo>
                      <a:pt x="1871" y="323"/>
                    </a:lnTo>
                    <a:lnTo>
                      <a:pt x="1871" y="329"/>
                    </a:lnTo>
                    <a:lnTo>
                      <a:pt x="1871" y="329"/>
                    </a:lnTo>
                    <a:lnTo>
                      <a:pt x="1870" y="336"/>
                    </a:lnTo>
                    <a:lnTo>
                      <a:pt x="1870" y="344"/>
                    </a:lnTo>
                    <a:lnTo>
                      <a:pt x="1868" y="350"/>
                    </a:lnTo>
                    <a:lnTo>
                      <a:pt x="1868" y="350"/>
                    </a:lnTo>
                    <a:lnTo>
                      <a:pt x="1867" y="356"/>
                    </a:lnTo>
                    <a:lnTo>
                      <a:pt x="1864" y="362"/>
                    </a:lnTo>
                    <a:lnTo>
                      <a:pt x="1862" y="368"/>
                    </a:lnTo>
                    <a:lnTo>
                      <a:pt x="1862" y="368"/>
                    </a:lnTo>
                    <a:lnTo>
                      <a:pt x="1860" y="375"/>
                    </a:lnTo>
                    <a:lnTo>
                      <a:pt x="1857" y="379"/>
                    </a:lnTo>
                    <a:lnTo>
                      <a:pt x="1852" y="385"/>
                    </a:lnTo>
                    <a:lnTo>
                      <a:pt x="1852" y="385"/>
                    </a:lnTo>
                    <a:lnTo>
                      <a:pt x="1849" y="390"/>
                    </a:lnTo>
                    <a:lnTo>
                      <a:pt x="1845" y="394"/>
                    </a:lnTo>
                    <a:lnTo>
                      <a:pt x="1839" y="399"/>
                    </a:lnTo>
                    <a:lnTo>
                      <a:pt x="1839" y="399"/>
                    </a:lnTo>
                    <a:lnTo>
                      <a:pt x="1835" y="404"/>
                    </a:lnTo>
                    <a:lnTo>
                      <a:pt x="1829" y="408"/>
                    </a:lnTo>
                    <a:lnTo>
                      <a:pt x="1824" y="411"/>
                    </a:lnTo>
                    <a:lnTo>
                      <a:pt x="1824" y="411"/>
                    </a:lnTo>
                    <a:lnTo>
                      <a:pt x="1816" y="416"/>
                    </a:lnTo>
                    <a:lnTo>
                      <a:pt x="1811" y="419"/>
                    </a:lnTo>
                    <a:lnTo>
                      <a:pt x="1802" y="422"/>
                    </a:lnTo>
                    <a:lnTo>
                      <a:pt x="1802" y="422"/>
                    </a:lnTo>
                    <a:lnTo>
                      <a:pt x="1795" y="425"/>
                    </a:lnTo>
                    <a:lnTo>
                      <a:pt x="1786" y="428"/>
                    </a:lnTo>
                    <a:lnTo>
                      <a:pt x="1776" y="431"/>
                    </a:lnTo>
                    <a:lnTo>
                      <a:pt x="1776" y="431"/>
                    </a:lnTo>
                    <a:lnTo>
                      <a:pt x="1767" y="434"/>
                    </a:lnTo>
                    <a:lnTo>
                      <a:pt x="1756" y="437"/>
                    </a:lnTo>
                    <a:lnTo>
                      <a:pt x="1746" y="439"/>
                    </a:lnTo>
                    <a:lnTo>
                      <a:pt x="1746" y="439"/>
                    </a:lnTo>
                    <a:lnTo>
                      <a:pt x="1734" y="442"/>
                    </a:lnTo>
                    <a:lnTo>
                      <a:pt x="1721" y="443"/>
                    </a:lnTo>
                    <a:lnTo>
                      <a:pt x="1708" y="445"/>
                    </a:lnTo>
                    <a:lnTo>
                      <a:pt x="1708" y="445"/>
                    </a:lnTo>
                    <a:lnTo>
                      <a:pt x="1695" y="446"/>
                    </a:lnTo>
                    <a:lnTo>
                      <a:pt x="1681" y="448"/>
                    </a:lnTo>
                    <a:lnTo>
                      <a:pt x="1665" y="449"/>
                    </a:lnTo>
                    <a:lnTo>
                      <a:pt x="1665" y="449"/>
                    </a:lnTo>
                    <a:lnTo>
                      <a:pt x="1649" y="451"/>
                    </a:lnTo>
                    <a:lnTo>
                      <a:pt x="1633" y="452"/>
                    </a:lnTo>
                    <a:lnTo>
                      <a:pt x="1616" y="454"/>
                    </a:lnTo>
                    <a:lnTo>
                      <a:pt x="1616" y="454"/>
                    </a:lnTo>
                    <a:lnTo>
                      <a:pt x="1597" y="454"/>
                    </a:lnTo>
                    <a:lnTo>
                      <a:pt x="1579" y="456"/>
                    </a:lnTo>
                    <a:lnTo>
                      <a:pt x="1559" y="456"/>
                    </a:lnTo>
                    <a:lnTo>
                      <a:pt x="1559" y="456"/>
                    </a:lnTo>
                    <a:lnTo>
                      <a:pt x="1538" y="457"/>
                    </a:lnTo>
                    <a:lnTo>
                      <a:pt x="1518" y="457"/>
                    </a:lnTo>
                    <a:lnTo>
                      <a:pt x="1495" y="457"/>
                    </a:lnTo>
                    <a:lnTo>
                      <a:pt x="1495" y="457"/>
                    </a:lnTo>
                    <a:lnTo>
                      <a:pt x="1472" y="459"/>
                    </a:lnTo>
                    <a:lnTo>
                      <a:pt x="1449" y="459"/>
                    </a:lnTo>
                    <a:lnTo>
                      <a:pt x="1423" y="459"/>
                    </a:lnTo>
                    <a:lnTo>
                      <a:pt x="1423" y="459"/>
                    </a:lnTo>
                    <a:lnTo>
                      <a:pt x="1397" y="459"/>
                    </a:lnTo>
                    <a:lnTo>
                      <a:pt x="1371" y="459"/>
                    </a:lnTo>
                    <a:lnTo>
                      <a:pt x="1342" y="459"/>
                    </a:lnTo>
                    <a:lnTo>
                      <a:pt x="529" y="459"/>
                    </a:lnTo>
                    <a:lnTo>
                      <a:pt x="501" y="459"/>
                    </a:lnTo>
                    <a:lnTo>
                      <a:pt x="474" y="459"/>
                    </a:lnTo>
                    <a:lnTo>
                      <a:pt x="450" y="459"/>
                    </a:lnTo>
                    <a:lnTo>
                      <a:pt x="450" y="459"/>
                    </a:lnTo>
                    <a:lnTo>
                      <a:pt x="424" y="459"/>
                    </a:lnTo>
                    <a:lnTo>
                      <a:pt x="399" y="459"/>
                    </a:lnTo>
                    <a:lnTo>
                      <a:pt x="378" y="457"/>
                    </a:lnTo>
                    <a:lnTo>
                      <a:pt x="378" y="457"/>
                    </a:lnTo>
                    <a:lnTo>
                      <a:pt x="355" y="457"/>
                    </a:lnTo>
                    <a:lnTo>
                      <a:pt x="333" y="457"/>
                    </a:lnTo>
                    <a:lnTo>
                      <a:pt x="313" y="456"/>
                    </a:lnTo>
                    <a:lnTo>
                      <a:pt x="313" y="456"/>
                    </a:lnTo>
                    <a:lnTo>
                      <a:pt x="293" y="456"/>
                    </a:lnTo>
                    <a:lnTo>
                      <a:pt x="274" y="454"/>
                    </a:lnTo>
                    <a:lnTo>
                      <a:pt x="257" y="454"/>
                    </a:lnTo>
                    <a:lnTo>
                      <a:pt x="257" y="454"/>
                    </a:lnTo>
                    <a:lnTo>
                      <a:pt x="239" y="452"/>
                    </a:lnTo>
                    <a:lnTo>
                      <a:pt x="222" y="451"/>
                    </a:lnTo>
                    <a:lnTo>
                      <a:pt x="208" y="449"/>
                    </a:lnTo>
                    <a:lnTo>
                      <a:pt x="208" y="449"/>
                    </a:lnTo>
                    <a:lnTo>
                      <a:pt x="192" y="448"/>
                    </a:lnTo>
                    <a:lnTo>
                      <a:pt x="177" y="446"/>
                    </a:lnTo>
                    <a:lnTo>
                      <a:pt x="164" y="445"/>
                    </a:lnTo>
                    <a:lnTo>
                      <a:pt x="164" y="445"/>
                    </a:lnTo>
                    <a:lnTo>
                      <a:pt x="150" y="443"/>
                    </a:lnTo>
                    <a:lnTo>
                      <a:pt x="138" y="442"/>
                    </a:lnTo>
                    <a:lnTo>
                      <a:pt x="127" y="439"/>
                    </a:lnTo>
                    <a:lnTo>
                      <a:pt x="127" y="439"/>
                    </a:lnTo>
                    <a:lnTo>
                      <a:pt x="115" y="437"/>
                    </a:lnTo>
                    <a:lnTo>
                      <a:pt x="105" y="434"/>
                    </a:lnTo>
                    <a:lnTo>
                      <a:pt x="95" y="431"/>
                    </a:lnTo>
                    <a:lnTo>
                      <a:pt x="95" y="431"/>
                    </a:lnTo>
                    <a:lnTo>
                      <a:pt x="87" y="428"/>
                    </a:lnTo>
                    <a:lnTo>
                      <a:pt x="78" y="425"/>
                    </a:lnTo>
                    <a:lnTo>
                      <a:pt x="69" y="422"/>
                    </a:lnTo>
                    <a:lnTo>
                      <a:pt x="69" y="422"/>
                    </a:lnTo>
                    <a:lnTo>
                      <a:pt x="62" y="419"/>
                    </a:lnTo>
                    <a:lnTo>
                      <a:pt x="55" y="416"/>
                    </a:lnTo>
                    <a:lnTo>
                      <a:pt x="49" y="411"/>
                    </a:lnTo>
                    <a:lnTo>
                      <a:pt x="49" y="411"/>
                    </a:lnTo>
                    <a:lnTo>
                      <a:pt x="42" y="408"/>
                    </a:lnTo>
                    <a:lnTo>
                      <a:pt x="36" y="404"/>
                    </a:lnTo>
                    <a:lnTo>
                      <a:pt x="32" y="399"/>
                    </a:lnTo>
                    <a:lnTo>
                      <a:pt x="32" y="399"/>
                    </a:lnTo>
                    <a:lnTo>
                      <a:pt x="28" y="394"/>
                    </a:lnTo>
                    <a:lnTo>
                      <a:pt x="23" y="390"/>
                    </a:lnTo>
                    <a:lnTo>
                      <a:pt x="19" y="385"/>
                    </a:lnTo>
                    <a:lnTo>
                      <a:pt x="19" y="385"/>
                    </a:lnTo>
                    <a:lnTo>
                      <a:pt x="16" y="379"/>
                    </a:lnTo>
                    <a:lnTo>
                      <a:pt x="13" y="375"/>
                    </a:lnTo>
                    <a:lnTo>
                      <a:pt x="10" y="368"/>
                    </a:lnTo>
                    <a:lnTo>
                      <a:pt x="10" y="368"/>
                    </a:lnTo>
                    <a:lnTo>
                      <a:pt x="7" y="362"/>
                    </a:lnTo>
                    <a:lnTo>
                      <a:pt x="6" y="356"/>
                    </a:lnTo>
                    <a:lnTo>
                      <a:pt x="5" y="350"/>
                    </a:lnTo>
                    <a:lnTo>
                      <a:pt x="5" y="350"/>
                    </a:lnTo>
                    <a:lnTo>
                      <a:pt x="3" y="344"/>
                    </a:lnTo>
                    <a:lnTo>
                      <a:pt x="2" y="336"/>
                    </a:lnTo>
                    <a:lnTo>
                      <a:pt x="2" y="329"/>
                    </a:lnTo>
                    <a:lnTo>
                      <a:pt x="2" y="329"/>
                    </a:lnTo>
                    <a:lnTo>
                      <a:pt x="0" y="323"/>
                    </a:lnTo>
                    <a:lnTo>
                      <a:pt x="0" y="314"/>
                    </a:lnTo>
                    <a:lnTo>
                      <a:pt x="0" y="306"/>
                    </a:lnTo>
                    <a:lnTo>
                      <a:pt x="0" y="153"/>
                    </a:lnTo>
                    <a:close/>
                  </a:path>
                </a:pathLst>
              </a:custGeom>
              <a:solidFill>
                <a:srgbClr val="B2B2B2"/>
              </a:solidFill>
              <a:ln w="1270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51" name="Rectangle 7"/>
              <p:cNvSpPr>
                <a:spLocks noChangeArrowheads="1"/>
              </p:cNvSpPr>
              <p:nvPr/>
            </p:nvSpPr>
            <p:spPr bwMode="auto">
              <a:xfrm>
                <a:off x="5050" y="12569"/>
                <a:ext cx="125" cy="133"/>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2" name="Rectangle 8"/>
              <p:cNvSpPr>
                <a:spLocks noChangeArrowheads="1"/>
              </p:cNvSpPr>
              <p:nvPr/>
            </p:nvSpPr>
            <p:spPr bwMode="auto">
              <a:xfrm>
                <a:off x="3034" y="12569"/>
                <a:ext cx="124" cy="133"/>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3" name="Rectangle 9"/>
              <p:cNvSpPr>
                <a:spLocks noChangeArrowheads="1"/>
              </p:cNvSpPr>
              <p:nvPr/>
            </p:nvSpPr>
            <p:spPr bwMode="auto">
              <a:xfrm>
                <a:off x="5050" y="13027"/>
                <a:ext cx="125" cy="133"/>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4" name="Rectangle 10"/>
              <p:cNvSpPr>
                <a:spLocks noChangeArrowheads="1"/>
              </p:cNvSpPr>
              <p:nvPr/>
            </p:nvSpPr>
            <p:spPr bwMode="auto">
              <a:xfrm>
                <a:off x="3034" y="13027"/>
                <a:ext cx="124" cy="133"/>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5" name="Rectangle 11"/>
              <p:cNvSpPr>
                <a:spLocks noChangeArrowheads="1"/>
              </p:cNvSpPr>
              <p:nvPr/>
            </p:nvSpPr>
            <p:spPr bwMode="auto">
              <a:xfrm>
                <a:off x="5195" y="12416"/>
                <a:ext cx="412" cy="438"/>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6" name="Rectangle 12"/>
              <p:cNvSpPr>
                <a:spLocks noChangeArrowheads="1"/>
              </p:cNvSpPr>
              <p:nvPr/>
            </p:nvSpPr>
            <p:spPr bwMode="auto">
              <a:xfrm>
                <a:off x="5195" y="12874"/>
                <a:ext cx="412" cy="439"/>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7" name="Rectangle 13"/>
              <p:cNvSpPr>
                <a:spLocks noChangeArrowheads="1"/>
              </p:cNvSpPr>
              <p:nvPr/>
            </p:nvSpPr>
            <p:spPr bwMode="auto">
              <a:xfrm>
                <a:off x="2602" y="12416"/>
                <a:ext cx="412" cy="438"/>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8" name="Rectangle 14"/>
              <p:cNvSpPr>
                <a:spLocks noChangeArrowheads="1"/>
              </p:cNvSpPr>
              <p:nvPr/>
            </p:nvSpPr>
            <p:spPr bwMode="auto">
              <a:xfrm>
                <a:off x="2602" y="12874"/>
                <a:ext cx="412" cy="439"/>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59" name="Freeform 15"/>
              <p:cNvSpPr>
                <a:spLocks/>
              </p:cNvSpPr>
              <p:nvPr/>
            </p:nvSpPr>
            <p:spPr bwMode="auto">
              <a:xfrm>
                <a:off x="3168" y="11490"/>
                <a:ext cx="1872" cy="916"/>
              </a:xfrm>
              <a:custGeom>
                <a:avLst/>
                <a:gdLst/>
                <a:ahLst/>
                <a:cxnLst>
                  <a:cxn ang="0">
                    <a:pos x="2" y="260"/>
                  </a:cxn>
                  <a:cxn ang="0">
                    <a:pos x="6" y="205"/>
                  </a:cxn>
                  <a:cxn ang="0">
                    <a:pos x="16" y="159"/>
                  </a:cxn>
                  <a:cxn ang="0">
                    <a:pos x="32" y="119"/>
                  </a:cxn>
                  <a:cxn ang="0">
                    <a:pos x="49" y="95"/>
                  </a:cxn>
                  <a:cxn ang="0">
                    <a:pos x="78" y="67"/>
                  </a:cxn>
                  <a:cxn ang="0">
                    <a:pos x="115" y="44"/>
                  </a:cxn>
                  <a:cxn ang="0">
                    <a:pos x="164" y="29"/>
                  </a:cxn>
                  <a:cxn ang="0">
                    <a:pos x="208" y="18"/>
                  </a:cxn>
                  <a:cxn ang="0">
                    <a:pos x="274" y="9"/>
                  </a:cxn>
                  <a:cxn ang="0">
                    <a:pos x="355" y="3"/>
                  </a:cxn>
                  <a:cxn ang="0">
                    <a:pos x="450" y="2"/>
                  </a:cxn>
                  <a:cxn ang="0">
                    <a:pos x="1342" y="0"/>
                  </a:cxn>
                  <a:cxn ang="0">
                    <a:pos x="1449" y="2"/>
                  </a:cxn>
                  <a:cxn ang="0">
                    <a:pos x="1538" y="5"/>
                  </a:cxn>
                  <a:cxn ang="0">
                    <a:pos x="1616" y="11"/>
                  </a:cxn>
                  <a:cxn ang="0">
                    <a:pos x="1665" y="18"/>
                  </a:cxn>
                  <a:cxn ang="0">
                    <a:pos x="1721" y="32"/>
                  </a:cxn>
                  <a:cxn ang="0">
                    <a:pos x="1767" y="51"/>
                  </a:cxn>
                  <a:cxn ang="0">
                    <a:pos x="1802" y="73"/>
                  </a:cxn>
                  <a:cxn ang="0">
                    <a:pos x="1824" y="95"/>
                  </a:cxn>
                  <a:cxn ang="0">
                    <a:pos x="1845" y="128"/>
                  </a:cxn>
                  <a:cxn ang="0">
                    <a:pos x="1860" y="170"/>
                  </a:cxn>
                  <a:cxn ang="0">
                    <a:pos x="1868" y="219"/>
                  </a:cxn>
                  <a:cxn ang="0">
                    <a:pos x="1871" y="260"/>
                  </a:cxn>
                  <a:cxn ang="0">
                    <a:pos x="1872" y="628"/>
                  </a:cxn>
                  <a:cxn ang="0">
                    <a:pos x="1870" y="686"/>
                  </a:cxn>
                  <a:cxn ang="0">
                    <a:pos x="1862" y="736"/>
                  </a:cxn>
                  <a:cxn ang="0">
                    <a:pos x="1852" y="768"/>
                  </a:cxn>
                  <a:cxn ang="0">
                    <a:pos x="1835" y="806"/>
                  </a:cxn>
                  <a:cxn ang="0">
                    <a:pos x="1811" y="837"/>
                  </a:cxn>
                  <a:cxn ang="0">
                    <a:pos x="1776" y="861"/>
                  </a:cxn>
                  <a:cxn ang="0">
                    <a:pos x="1746" y="877"/>
                  </a:cxn>
                  <a:cxn ang="0">
                    <a:pos x="1695" y="892"/>
                  </a:cxn>
                  <a:cxn ang="0">
                    <a:pos x="1633" y="903"/>
                  </a:cxn>
                  <a:cxn ang="0">
                    <a:pos x="1559" y="910"/>
                  </a:cxn>
                  <a:cxn ang="0">
                    <a:pos x="1495" y="915"/>
                  </a:cxn>
                  <a:cxn ang="0">
                    <a:pos x="1397" y="916"/>
                  </a:cxn>
                  <a:cxn ang="0">
                    <a:pos x="474" y="916"/>
                  </a:cxn>
                  <a:cxn ang="0">
                    <a:pos x="378" y="915"/>
                  </a:cxn>
                  <a:cxn ang="0">
                    <a:pos x="313" y="910"/>
                  </a:cxn>
                  <a:cxn ang="0">
                    <a:pos x="239" y="903"/>
                  </a:cxn>
                  <a:cxn ang="0">
                    <a:pos x="177" y="892"/>
                  </a:cxn>
                  <a:cxn ang="0">
                    <a:pos x="127" y="877"/>
                  </a:cxn>
                  <a:cxn ang="0">
                    <a:pos x="95" y="861"/>
                  </a:cxn>
                  <a:cxn ang="0">
                    <a:pos x="62" y="837"/>
                  </a:cxn>
                  <a:cxn ang="0">
                    <a:pos x="36" y="806"/>
                  </a:cxn>
                  <a:cxn ang="0">
                    <a:pos x="19" y="768"/>
                  </a:cxn>
                  <a:cxn ang="0">
                    <a:pos x="10" y="736"/>
                  </a:cxn>
                  <a:cxn ang="0">
                    <a:pos x="3" y="686"/>
                  </a:cxn>
                  <a:cxn ang="0">
                    <a:pos x="0" y="628"/>
                  </a:cxn>
                </a:cxnLst>
                <a:rect l="0" t="0" r="r" b="b"/>
                <a:pathLst>
                  <a:path w="1872" h="916">
                    <a:moveTo>
                      <a:pt x="0" y="306"/>
                    </a:moveTo>
                    <a:lnTo>
                      <a:pt x="0" y="290"/>
                    </a:lnTo>
                    <a:lnTo>
                      <a:pt x="0" y="273"/>
                    </a:lnTo>
                    <a:lnTo>
                      <a:pt x="2" y="260"/>
                    </a:lnTo>
                    <a:lnTo>
                      <a:pt x="2" y="260"/>
                    </a:lnTo>
                    <a:lnTo>
                      <a:pt x="2" y="244"/>
                    </a:lnTo>
                    <a:lnTo>
                      <a:pt x="3" y="231"/>
                    </a:lnTo>
                    <a:lnTo>
                      <a:pt x="5" y="219"/>
                    </a:lnTo>
                    <a:lnTo>
                      <a:pt x="5" y="219"/>
                    </a:lnTo>
                    <a:lnTo>
                      <a:pt x="6" y="205"/>
                    </a:lnTo>
                    <a:lnTo>
                      <a:pt x="7" y="193"/>
                    </a:lnTo>
                    <a:lnTo>
                      <a:pt x="10" y="182"/>
                    </a:lnTo>
                    <a:lnTo>
                      <a:pt x="10" y="182"/>
                    </a:lnTo>
                    <a:lnTo>
                      <a:pt x="13" y="170"/>
                    </a:lnTo>
                    <a:lnTo>
                      <a:pt x="16" y="159"/>
                    </a:lnTo>
                    <a:lnTo>
                      <a:pt x="19" y="148"/>
                    </a:lnTo>
                    <a:lnTo>
                      <a:pt x="19" y="148"/>
                    </a:lnTo>
                    <a:lnTo>
                      <a:pt x="23" y="138"/>
                    </a:lnTo>
                    <a:lnTo>
                      <a:pt x="28" y="128"/>
                    </a:lnTo>
                    <a:lnTo>
                      <a:pt x="32" y="119"/>
                    </a:lnTo>
                    <a:lnTo>
                      <a:pt x="32" y="119"/>
                    </a:lnTo>
                    <a:lnTo>
                      <a:pt x="36" y="112"/>
                    </a:lnTo>
                    <a:lnTo>
                      <a:pt x="42" y="102"/>
                    </a:lnTo>
                    <a:lnTo>
                      <a:pt x="49" y="95"/>
                    </a:lnTo>
                    <a:lnTo>
                      <a:pt x="49" y="95"/>
                    </a:lnTo>
                    <a:lnTo>
                      <a:pt x="55" y="87"/>
                    </a:lnTo>
                    <a:lnTo>
                      <a:pt x="62" y="80"/>
                    </a:lnTo>
                    <a:lnTo>
                      <a:pt x="69" y="73"/>
                    </a:lnTo>
                    <a:lnTo>
                      <a:pt x="69" y="73"/>
                    </a:lnTo>
                    <a:lnTo>
                      <a:pt x="78" y="67"/>
                    </a:lnTo>
                    <a:lnTo>
                      <a:pt x="87" y="61"/>
                    </a:lnTo>
                    <a:lnTo>
                      <a:pt x="95" y="55"/>
                    </a:lnTo>
                    <a:lnTo>
                      <a:pt x="95" y="55"/>
                    </a:lnTo>
                    <a:lnTo>
                      <a:pt x="105" y="51"/>
                    </a:lnTo>
                    <a:lnTo>
                      <a:pt x="115" y="44"/>
                    </a:lnTo>
                    <a:lnTo>
                      <a:pt x="127" y="41"/>
                    </a:lnTo>
                    <a:lnTo>
                      <a:pt x="127" y="41"/>
                    </a:lnTo>
                    <a:lnTo>
                      <a:pt x="138" y="37"/>
                    </a:lnTo>
                    <a:lnTo>
                      <a:pt x="150" y="32"/>
                    </a:lnTo>
                    <a:lnTo>
                      <a:pt x="164" y="29"/>
                    </a:lnTo>
                    <a:lnTo>
                      <a:pt x="164" y="29"/>
                    </a:lnTo>
                    <a:lnTo>
                      <a:pt x="177" y="25"/>
                    </a:lnTo>
                    <a:lnTo>
                      <a:pt x="192" y="22"/>
                    </a:lnTo>
                    <a:lnTo>
                      <a:pt x="208" y="18"/>
                    </a:lnTo>
                    <a:lnTo>
                      <a:pt x="208" y="18"/>
                    </a:lnTo>
                    <a:lnTo>
                      <a:pt x="222" y="15"/>
                    </a:lnTo>
                    <a:lnTo>
                      <a:pt x="239" y="14"/>
                    </a:lnTo>
                    <a:lnTo>
                      <a:pt x="257" y="11"/>
                    </a:lnTo>
                    <a:lnTo>
                      <a:pt x="257" y="11"/>
                    </a:lnTo>
                    <a:lnTo>
                      <a:pt x="274" y="9"/>
                    </a:lnTo>
                    <a:lnTo>
                      <a:pt x="293" y="8"/>
                    </a:lnTo>
                    <a:lnTo>
                      <a:pt x="313" y="6"/>
                    </a:lnTo>
                    <a:lnTo>
                      <a:pt x="313" y="6"/>
                    </a:lnTo>
                    <a:lnTo>
                      <a:pt x="333" y="5"/>
                    </a:lnTo>
                    <a:lnTo>
                      <a:pt x="355" y="3"/>
                    </a:lnTo>
                    <a:lnTo>
                      <a:pt x="378" y="3"/>
                    </a:lnTo>
                    <a:lnTo>
                      <a:pt x="378" y="3"/>
                    </a:lnTo>
                    <a:lnTo>
                      <a:pt x="399" y="2"/>
                    </a:lnTo>
                    <a:lnTo>
                      <a:pt x="424" y="2"/>
                    </a:lnTo>
                    <a:lnTo>
                      <a:pt x="450" y="2"/>
                    </a:lnTo>
                    <a:lnTo>
                      <a:pt x="450" y="2"/>
                    </a:lnTo>
                    <a:lnTo>
                      <a:pt x="474" y="0"/>
                    </a:lnTo>
                    <a:lnTo>
                      <a:pt x="501" y="0"/>
                    </a:lnTo>
                    <a:lnTo>
                      <a:pt x="529" y="0"/>
                    </a:lnTo>
                    <a:lnTo>
                      <a:pt x="1342" y="0"/>
                    </a:lnTo>
                    <a:lnTo>
                      <a:pt x="1371" y="0"/>
                    </a:lnTo>
                    <a:lnTo>
                      <a:pt x="1397" y="0"/>
                    </a:lnTo>
                    <a:lnTo>
                      <a:pt x="1423" y="2"/>
                    </a:lnTo>
                    <a:lnTo>
                      <a:pt x="1423" y="2"/>
                    </a:lnTo>
                    <a:lnTo>
                      <a:pt x="1449" y="2"/>
                    </a:lnTo>
                    <a:lnTo>
                      <a:pt x="1472" y="2"/>
                    </a:lnTo>
                    <a:lnTo>
                      <a:pt x="1495" y="3"/>
                    </a:lnTo>
                    <a:lnTo>
                      <a:pt x="1495" y="3"/>
                    </a:lnTo>
                    <a:lnTo>
                      <a:pt x="1518" y="3"/>
                    </a:lnTo>
                    <a:lnTo>
                      <a:pt x="1538" y="5"/>
                    </a:lnTo>
                    <a:lnTo>
                      <a:pt x="1559" y="6"/>
                    </a:lnTo>
                    <a:lnTo>
                      <a:pt x="1559" y="6"/>
                    </a:lnTo>
                    <a:lnTo>
                      <a:pt x="1579" y="8"/>
                    </a:lnTo>
                    <a:lnTo>
                      <a:pt x="1597" y="9"/>
                    </a:lnTo>
                    <a:lnTo>
                      <a:pt x="1616" y="11"/>
                    </a:lnTo>
                    <a:lnTo>
                      <a:pt x="1616" y="11"/>
                    </a:lnTo>
                    <a:lnTo>
                      <a:pt x="1633" y="14"/>
                    </a:lnTo>
                    <a:lnTo>
                      <a:pt x="1649" y="15"/>
                    </a:lnTo>
                    <a:lnTo>
                      <a:pt x="1665" y="18"/>
                    </a:lnTo>
                    <a:lnTo>
                      <a:pt x="1665" y="18"/>
                    </a:lnTo>
                    <a:lnTo>
                      <a:pt x="1681" y="22"/>
                    </a:lnTo>
                    <a:lnTo>
                      <a:pt x="1695" y="25"/>
                    </a:lnTo>
                    <a:lnTo>
                      <a:pt x="1708" y="29"/>
                    </a:lnTo>
                    <a:lnTo>
                      <a:pt x="1708" y="29"/>
                    </a:lnTo>
                    <a:lnTo>
                      <a:pt x="1721" y="32"/>
                    </a:lnTo>
                    <a:lnTo>
                      <a:pt x="1734" y="37"/>
                    </a:lnTo>
                    <a:lnTo>
                      <a:pt x="1746" y="41"/>
                    </a:lnTo>
                    <a:lnTo>
                      <a:pt x="1746" y="41"/>
                    </a:lnTo>
                    <a:lnTo>
                      <a:pt x="1756" y="44"/>
                    </a:lnTo>
                    <a:lnTo>
                      <a:pt x="1767" y="51"/>
                    </a:lnTo>
                    <a:lnTo>
                      <a:pt x="1776" y="55"/>
                    </a:lnTo>
                    <a:lnTo>
                      <a:pt x="1776" y="55"/>
                    </a:lnTo>
                    <a:lnTo>
                      <a:pt x="1786" y="61"/>
                    </a:lnTo>
                    <a:lnTo>
                      <a:pt x="1795" y="67"/>
                    </a:lnTo>
                    <a:lnTo>
                      <a:pt x="1802" y="73"/>
                    </a:lnTo>
                    <a:lnTo>
                      <a:pt x="1802" y="73"/>
                    </a:lnTo>
                    <a:lnTo>
                      <a:pt x="1811" y="80"/>
                    </a:lnTo>
                    <a:lnTo>
                      <a:pt x="1816" y="87"/>
                    </a:lnTo>
                    <a:lnTo>
                      <a:pt x="1824" y="95"/>
                    </a:lnTo>
                    <a:lnTo>
                      <a:pt x="1824" y="95"/>
                    </a:lnTo>
                    <a:lnTo>
                      <a:pt x="1829" y="102"/>
                    </a:lnTo>
                    <a:lnTo>
                      <a:pt x="1835" y="112"/>
                    </a:lnTo>
                    <a:lnTo>
                      <a:pt x="1839" y="119"/>
                    </a:lnTo>
                    <a:lnTo>
                      <a:pt x="1839" y="119"/>
                    </a:lnTo>
                    <a:lnTo>
                      <a:pt x="1845" y="128"/>
                    </a:lnTo>
                    <a:lnTo>
                      <a:pt x="1849" y="138"/>
                    </a:lnTo>
                    <a:lnTo>
                      <a:pt x="1852" y="148"/>
                    </a:lnTo>
                    <a:lnTo>
                      <a:pt x="1852" y="148"/>
                    </a:lnTo>
                    <a:lnTo>
                      <a:pt x="1857" y="159"/>
                    </a:lnTo>
                    <a:lnTo>
                      <a:pt x="1860" y="170"/>
                    </a:lnTo>
                    <a:lnTo>
                      <a:pt x="1862" y="182"/>
                    </a:lnTo>
                    <a:lnTo>
                      <a:pt x="1862" y="182"/>
                    </a:lnTo>
                    <a:lnTo>
                      <a:pt x="1864" y="193"/>
                    </a:lnTo>
                    <a:lnTo>
                      <a:pt x="1867" y="205"/>
                    </a:lnTo>
                    <a:lnTo>
                      <a:pt x="1868" y="219"/>
                    </a:lnTo>
                    <a:lnTo>
                      <a:pt x="1868" y="219"/>
                    </a:lnTo>
                    <a:lnTo>
                      <a:pt x="1870" y="231"/>
                    </a:lnTo>
                    <a:lnTo>
                      <a:pt x="1870" y="244"/>
                    </a:lnTo>
                    <a:lnTo>
                      <a:pt x="1871" y="260"/>
                    </a:lnTo>
                    <a:lnTo>
                      <a:pt x="1871" y="260"/>
                    </a:lnTo>
                    <a:lnTo>
                      <a:pt x="1871" y="273"/>
                    </a:lnTo>
                    <a:lnTo>
                      <a:pt x="1872" y="290"/>
                    </a:lnTo>
                    <a:lnTo>
                      <a:pt x="1872" y="306"/>
                    </a:lnTo>
                    <a:lnTo>
                      <a:pt x="1872" y="611"/>
                    </a:lnTo>
                    <a:lnTo>
                      <a:pt x="1872" y="628"/>
                    </a:lnTo>
                    <a:lnTo>
                      <a:pt x="1871" y="643"/>
                    </a:lnTo>
                    <a:lnTo>
                      <a:pt x="1871" y="657"/>
                    </a:lnTo>
                    <a:lnTo>
                      <a:pt x="1871" y="657"/>
                    </a:lnTo>
                    <a:lnTo>
                      <a:pt x="1870" y="672"/>
                    </a:lnTo>
                    <a:lnTo>
                      <a:pt x="1870" y="686"/>
                    </a:lnTo>
                    <a:lnTo>
                      <a:pt x="1868" y="700"/>
                    </a:lnTo>
                    <a:lnTo>
                      <a:pt x="1868" y="700"/>
                    </a:lnTo>
                    <a:lnTo>
                      <a:pt x="1867" y="712"/>
                    </a:lnTo>
                    <a:lnTo>
                      <a:pt x="1864" y="724"/>
                    </a:lnTo>
                    <a:lnTo>
                      <a:pt x="1862" y="736"/>
                    </a:lnTo>
                    <a:lnTo>
                      <a:pt x="1862" y="736"/>
                    </a:lnTo>
                    <a:lnTo>
                      <a:pt x="1860" y="747"/>
                    </a:lnTo>
                    <a:lnTo>
                      <a:pt x="1857" y="758"/>
                    </a:lnTo>
                    <a:lnTo>
                      <a:pt x="1852" y="768"/>
                    </a:lnTo>
                    <a:lnTo>
                      <a:pt x="1852" y="768"/>
                    </a:lnTo>
                    <a:lnTo>
                      <a:pt x="1849" y="779"/>
                    </a:lnTo>
                    <a:lnTo>
                      <a:pt x="1845" y="788"/>
                    </a:lnTo>
                    <a:lnTo>
                      <a:pt x="1839" y="797"/>
                    </a:lnTo>
                    <a:lnTo>
                      <a:pt x="1839" y="797"/>
                    </a:lnTo>
                    <a:lnTo>
                      <a:pt x="1835" y="806"/>
                    </a:lnTo>
                    <a:lnTo>
                      <a:pt x="1829" y="814"/>
                    </a:lnTo>
                    <a:lnTo>
                      <a:pt x="1824" y="822"/>
                    </a:lnTo>
                    <a:lnTo>
                      <a:pt x="1824" y="822"/>
                    </a:lnTo>
                    <a:lnTo>
                      <a:pt x="1816" y="829"/>
                    </a:lnTo>
                    <a:lnTo>
                      <a:pt x="1811" y="837"/>
                    </a:lnTo>
                    <a:lnTo>
                      <a:pt x="1802" y="843"/>
                    </a:lnTo>
                    <a:lnTo>
                      <a:pt x="1802" y="843"/>
                    </a:lnTo>
                    <a:lnTo>
                      <a:pt x="1795" y="849"/>
                    </a:lnTo>
                    <a:lnTo>
                      <a:pt x="1786" y="855"/>
                    </a:lnTo>
                    <a:lnTo>
                      <a:pt x="1776" y="861"/>
                    </a:lnTo>
                    <a:lnTo>
                      <a:pt x="1776" y="861"/>
                    </a:lnTo>
                    <a:lnTo>
                      <a:pt x="1767" y="867"/>
                    </a:lnTo>
                    <a:lnTo>
                      <a:pt x="1756" y="872"/>
                    </a:lnTo>
                    <a:lnTo>
                      <a:pt x="1746" y="877"/>
                    </a:lnTo>
                    <a:lnTo>
                      <a:pt x="1746" y="877"/>
                    </a:lnTo>
                    <a:lnTo>
                      <a:pt x="1734" y="881"/>
                    </a:lnTo>
                    <a:lnTo>
                      <a:pt x="1721" y="884"/>
                    </a:lnTo>
                    <a:lnTo>
                      <a:pt x="1708" y="889"/>
                    </a:lnTo>
                    <a:lnTo>
                      <a:pt x="1708" y="889"/>
                    </a:lnTo>
                    <a:lnTo>
                      <a:pt x="1695" y="892"/>
                    </a:lnTo>
                    <a:lnTo>
                      <a:pt x="1681" y="895"/>
                    </a:lnTo>
                    <a:lnTo>
                      <a:pt x="1665" y="898"/>
                    </a:lnTo>
                    <a:lnTo>
                      <a:pt x="1665" y="898"/>
                    </a:lnTo>
                    <a:lnTo>
                      <a:pt x="1649" y="901"/>
                    </a:lnTo>
                    <a:lnTo>
                      <a:pt x="1633" y="903"/>
                    </a:lnTo>
                    <a:lnTo>
                      <a:pt x="1616" y="906"/>
                    </a:lnTo>
                    <a:lnTo>
                      <a:pt x="1616" y="906"/>
                    </a:lnTo>
                    <a:lnTo>
                      <a:pt x="1597" y="907"/>
                    </a:lnTo>
                    <a:lnTo>
                      <a:pt x="1579" y="909"/>
                    </a:lnTo>
                    <a:lnTo>
                      <a:pt x="1559" y="910"/>
                    </a:lnTo>
                    <a:lnTo>
                      <a:pt x="1559" y="910"/>
                    </a:lnTo>
                    <a:lnTo>
                      <a:pt x="1538" y="912"/>
                    </a:lnTo>
                    <a:lnTo>
                      <a:pt x="1518" y="913"/>
                    </a:lnTo>
                    <a:lnTo>
                      <a:pt x="1495" y="915"/>
                    </a:lnTo>
                    <a:lnTo>
                      <a:pt x="1495" y="915"/>
                    </a:lnTo>
                    <a:lnTo>
                      <a:pt x="1472" y="915"/>
                    </a:lnTo>
                    <a:lnTo>
                      <a:pt x="1449" y="916"/>
                    </a:lnTo>
                    <a:lnTo>
                      <a:pt x="1423" y="916"/>
                    </a:lnTo>
                    <a:lnTo>
                      <a:pt x="1423" y="916"/>
                    </a:lnTo>
                    <a:lnTo>
                      <a:pt x="1397" y="916"/>
                    </a:lnTo>
                    <a:lnTo>
                      <a:pt x="1371" y="916"/>
                    </a:lnTo>
                    <a:lnTo>
                      <a:pt x="1342" y="916"/>
                    </a:lnTo>
                    <a:lnTo>
                      <a:pt x="529" y="916"/>
                    </a:lnTo>
                    <a:lnTo>
                      <a:pt x="501" y="916"/>
                    </a:lnTo>
                    <a:lnTo>
                      <a:pt x="474" y="916"/>
                    </a:lnTo>
                    <a:lnTo>
                      <a:pt x="450" y="916"/>
                    </a:lnTo>
                    <a:lnTo>
                      <a:pt x="450" y="916"/>
                    </a:lnTo>
                    <a:lnTo>
                      <a:pt x="424" y="916"/>
                    </a:lnTo>
                    <a:lnTo>
                      <a:pt x="399" y="915"/>
                    </a:lnTo>
                    <a:lnTo>
                      <a:pt x="378" y="915"/>
                    </a:lnTo>
                    <a:lnTo>
                      <a:pt x="378" y="915"/>
                    </a:lnTo>
                    <a:lnTo>
                      <a:pt x="355" y="913"/>
                    </a:lnTo>
                    <a:lnTo>
                      <a:pt x="333" y="912"/>
                    </a:lnTo>
                    <a:lnTo>
                      <a:pt x="313" y="910"/>
                    </a:lnTo>
                    <a:lnTo>
                      <a:pt x="313" y="910"/>
                    </a:lnTo>
                    <a:lnTo>
                      <a:pt x="293" y="909"/>
                    </a:lnTo>
                    <a:lnTo>
                      <a:pt x="274" y="907"/>
                    </a:lnTo>
                    <a:lnTo>
                      <a:pt x="257" y="906"/>
                    </a:lnTo>
                    <a:lnTo>
                      <a:pt x="257" y="906"/>
                    </a:lnTo>
                    <a:lnTo>
                      <a:pt x="239" y="903"/>
                    </a:lnTo>
                    <a:lnTo>
                      <a:pt x="222" y="901"/>
                    </a:lnTo>
                    <a:lnTo>
                      <a:pt x="208" y="898"/>
                    </a:lnTo>
                    <a:lnTo>
                      <a:pt x="208" y="898"/>
                    </a:lnTo>
                    <a:lnTo>
                      <a:pt x="192" y="895"/>
                    </a:lnTo>
                    <a:lnTo>
                      <a:pt x="177" y="892"/>
                    </a:lnTo>
                    <a:lnTo>
                      <a:pt x="164" y="889"/>
                    </a:lnTo>
                    <a:lnTo>
                      <a:pt x="164" y="889"/>
                    </a:lnTo>
                    <a:lnTo>
                      <a:pt x="150" y="884"/>
                    </a:lnTo>
                    <a:lnTo>
                      <a:pt x="138" y="881"/>
                    </a:lnTo>
                    <a:lnTo>
                      <a:pt x="127" y="877"/>
                    </a:lnTo>
                    <a:lnTo>
                      <a:pt x="127" y="877"/>
                    </a:lnTo>
                    <a:lnTo>
                      <a:pt x="115" y="872"/>
                    </a:lnTo>
                    <a:lnTo>
                      <a:pt x="105" y="867"/>
                    </a:lnTo>
                    <a:lnTo>
                      <a:pt x="95" y="861"/>
                    </a:lnTo>
                    <a:lnTo>
                      <a:pt x="95" y="861"/>
                    </a:lnTo>
                    <a:lnTo>
                      <a:pt x="87" y="855"/>
                    </a:lnTo>
                    <a:lnTo>
                      <a:pt x="78" y="849"/>
                    </a:lnTo>
                    <a:lnTo>
                      <a:pt x="69" y="843"/>
                    </a:lnTo>
                    <a:lnTo>
                      <a:pt x="69" y="843"/>
                    </a:lnTo>
                    <a:lnTo>
                      <a:pt x="62" y="837"/>
                    </a:lnTo>
                    <a:lnTo>
                      <a:pt x="55" y="829"/>
                    </a:lnTo>
                    <a:lnTo>
                      <a:pt x="49" y="822"/>
                    </a:lnTo>
                    <a:lnTo>
                      <a:pt x="49" y="822"/>
                    </a:lnTo>
                    <a:lnTo>
                      <a:pt x="42" y="814"/>
                    </a:lnTo>
                    <a:lnTo>
                      <a:pt x="36" y="806"/>
                    </a:lnTo>
                    <a:lnTo>
                      <a:pt x="32" y="797"/>
                    </a:lnTo>
                    <a:lnTo>
                      <a:pt x="32" y="797"/>
                    </a:lnTo>
                    <a:lnTo>
                      <a:pt x="28" y="788"/>
                    </a:lnTo>
                    <a:lnTo>
                      <a:pt x="23" y="779"/>
                    </a:lnTo>
                    <a:lnTo>
                      <a:pt x="19" y="768"/>
                    </a:lnTo>
                    <a:lnTo>
                      <a:pt x="19" y="768"/>
                    </a:lnTo>
                    <a:lnTo>
                      <a:pt x="16" y="758"/>
                    </a:lnTo>
                    <a:lnTo>
                      <a:pt x="13" y="747"/>
                    </a:lnTo>
                    <a:lnTo>
                      <a:pt x="10" y="736"/>
                    </a:lnTo>
                    <a:lnTo>
                      <a:pt x="10" y="736"/>
                    </a:lnTo>
                    <a:lnTo>
                      <a:pt x="7" y="724"/>
                    </a:lnTo>
                    <a:lnTo>
                      <a:pt x="6" y="712"/>
                    </a:lnTo>
                    <a:lnTo>
                      <a:pt x="5" y="700"/>
                    </a:lnTo>
                    <a:lnTo>
                      <a:pt x="5" y="700"/>
                    </a:lnTo>
                    <a:lnTo>
                      <a:pt x="3" y="686"/>
                    </a:lnTo>
                    <a:lnTo>
                      <a:pt x="2" y="672"/>
                    </a:lnTo>
                    <a:lnTo>
                      <a:pt x="2" y="657"/>
                    </a:lnTo>
                    <a:lnTo>
                      <a:pt x="2" y="657"/>
                    </a:lnTo>
                    <a:lnTo>
                      <a:pt x="0" y="643"/>
                    </a:lnTo>
                    <a:lnTo>
                      <a:pt x="0" y="628"/>
                    </a:lnTo>
                    <a:lnTo>
                      <a:pt x="0" y="611"/>
                    </a:lnTo>
                    <a:lnTo>
                      <a:pt x="0" y="306"/>
                    </a:lnTo>
                    <a:close/>
                  </a:path>
                </a:pathLst>
              </a:custGeom>
              <a:gradFill rotWithShape="0">
                <a:gsLst>
                  <a:gs pos="0">
                    <a:srgbClr val="FFFFFF"/>
                  </a:gs>
                  <a:gs pos="50000">
                    <a:srgbClr val="FFFFFF">
                      <a:gamma/>
                      <a:shade val="46275"/>
                      <a:invGamma/>
                    </a:srgbClr>
                  </a:gs>
                  <a:gs pos="100000">
                    <a:srgbClr val="FFFFFF"/>
                  </a:gs>
                </a:gsLst>
                <a:lin ang="2700000" scaled="1"/>
              </a:gradFill>
              <a:ln w="1270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60" name="Freeform 16"/>
              <p:cNvSpPr>
                <a:spLocks/>
              </p:cNvSpPr>
              <p:nvPr/>
            </p:nvSpPr>
            <p:spPr bwMode="auto">
              <a:xfrm>
                <a:off x="3168" y="13323"/>
                <a:ext cx="1872" cy="916"/>
              </a:xfrm>
              <a:custGeom>
                <a:avLst/>
                <a:gdLst/>
                <a:ahLst/>
                <a:cxnLst>
                  <a:cxn ang="0">
                    <a:pos x="2" y="259"/>
                  </a:cxn>
                  <a:cxn ang="0">
                    <a:pos x="6" y="204"/>
                  </a:cxn>
                  <a:cxn ang="0">
                    <a:pos x="16" y="158"/>
                  </a:cxn>
                  <a:cxn ang="0">
                    <a:pos x="32" y="119"/>
                  </a:cxn>
                  <a:cxn ang="0">
                    <a:pos x="49" y="94"/>
                  </a:cxn>
                  <a:cxn ang="0">
                    <a:pos x="78" y="67"/>
                  </a:cxn>
                  <a:cxn ang="0">
                    <a:pos x="115" y="44"/>
                  </a:cxn>
                  <a:cxn ang="0">
                    <a:pos x="164" y="29"/>
                  </a:cxn>
                  <a:cxn ang="0">
                    <a:pos x="208" y="18"/>
                  </a:cxn>
                  <a:cxn ang="0">
                    <a:pos x="274" y="9"/>
                  </a:cxn>
                  <a:cxn ang="0">
                    <a:pos x="355" y="3"/>
                  </a:cxn>
                  <a:cxn ang="0">
                    <a:pos x="450" y="1"/>
                  </a:cxn>
                  <a:cxn ang="0">
                    <a:pos x="1342" y="0"/>
                  </a:cxn>
                  <a:cxn ang="0">
                    <a:pos x="1449" y="1"/>
                  </a:cxn>
                  <a:cxn ang="0">
                    <a:pos x="1538" y="4"/>
                  </a:cxn>
                  <a:cxn ang="0">
                    <a:pos x="1616" y="10"/>
                  </a:cxn>
                  <a:cxn ang="0">
                    <a:pos x="1665" y="18"/>
                  </a:cxn>
                  <a:cxn ang="0">
                    <a:pos x="1721" y="32"/>
                  </a:cxn>
                  <a:cxn ang="0">
                    <a:pos x="1767" y="50"/>
                  </a:cxn>
                  <a:cxn ang="0">
                    <a:pos x="1802" y="73"/>
                  </a:cxn>
                  <a:cxn ang="0">
                    <a:pos x="1824" y="94"/>
                  </a:cxn>
                  <a:cxn ang="0">
                    <a:pos x="1845" y="128"/>
                  </a:cxn>
                  <a:cxn ang="0">
                    <a:pos x="1860" y="169"/>
                  </a:cxn>
                  <a:cxn ang="0">
                    <a:pos x="1868" y="218"/>
                  </a:cxn>
                  <a:cxn ang="0">
                    <a:pos x="1871" y="259"/>
                  </a:cxn>
                  <a:cxn ang="0">
                    <a:pos x="1872" y="627"/>
                  </a:cxn>
                  <a:cxn ang="0">
                    <a:pos x="1870" y="685"/>
                  </a:cxn>
                  <a:cxn ang="0">
                    <a:pos x="1862" y="736"/>
                  </a:cxn>
                  <a:cxn ang="0">
                    <a:pos x="1852" y="768"/>
                  </a:cxn>
                  <a:cxn ang="0">
                    <a:pos x="1835" y="806"/>
                  </a:cxn>
                  <a:cxn ang="0">
                    <a:pos x="1811" y="836"/>
                  </a:cxn>
                  <a:cxn ang="0">
                    <a:pos x="1776" y="861"/>
                  </a:cxn>
                  <a:cxn ang="0">
                    <a:pos x="1746" y="876"/>
                  </a:cxn>
                  <a:cxn ang="0">
                    <a:pos x="1695" y="891"/>
                  </a:cxn>
                  <a:cxn ang="0">
                    <a:pos x="1633" y="902"/>
                  </a:cxn>
                  <a:cxn ang="0">
                    <a:pos x="1559" y="910"/>
                  </a:cxn>
                  <a:cxn ang="0">
                    <a:pos x="1495" y="914"/>
                  </a:cxn>
                  <a:cxn ang="0">
                    <a:pos x="1397" y="916"/>
                  </a:cxn>
                  <a:cxn ang="0">
                    <a:pos x="474" y="916"/>
                  </a:cxn>
                  <a:cxn ang="0">
                    <a:pos x="378" y="914"/>
                  </a:cxn>
                  <a:cxn ang="0">
                    <a:pos x="313" y="910"/>
                  </a:cxn>
                  <a:cxn ang="0">
                    <a:pos x="239" y="902"/>
                  </a:cxn>
                  <a:cxn ang="0">
                    <a:pos x="177" y="891"/>
                  </a:cxn>
                  <a:cxn ang="0">
                    <a:pos x="127" y="876"/>
                  </a:cxn>
                  <a:cxn ang="0">
                    <a:pos x="95" y="861"/>
                  </a:cxn>
                  <a:cxn ang="0">
                    <a:pos x="62" y="836"/>
                  </a:cxn>
                  <a:cxn ang="0">
                    <a:pos x="36" y="806"/>
                  </a:cxn>
                  <a:cxn ang="0">
                    <a:pos x="19" y="768"/>
                  </a:cxn>
                  <a:cxn ang="0">
                    <a:pos x="10" y="736"/>
                  </a:cxn>
                  <a:cxn ang="0">
                    <a:pos x="3" y="685"/>
                  </a:cxn>
                  <a:cxn ang="0">
                    <a:pos x="0" y="627"/>
                  </a:cxn>
                </a:cxnLst>
                <a:rect l="0" t="0" r="r" b="b"/>
                <a:pathLst>
                  <a:path w="1872" h="916">
                    <a:moveTo>
                      <a:pt x="0" y="305"/>
                    </a:moveTo>
                    <a:lnTo>
                      <a:pt x="0" y="288"/>
                    </a:lnTo>
                    <a:lnTo>
                      <a:pt x="0" y="273"/>
                    </a:lnTo>
                    <a:lnTo>
                      <a:pt x="2" y="259"/>
                    </a:lnTo>
                    <a:lnTo>
                      <a:pt x="2" y="259"/>
                    </a:lnTo>
                    <a:lnTo>
                      <a:pt x="2" y="244"/>
                    </a:lnTo>
                    <a:lnTo>
                      <a:pt x="3" y="230"/>
                    </a:lnTo>
                    <a:lnTo>
                      <a:pt x="5" y="218"/>
                    </a:lnTo>
                    <a:lnTo>
                      <a:pt x="5" y="218"/>
                    </a:lnTo>
                    <a:lnTo>
                      <a:pt x="6" y="204"/>
                    </a:lnTo>
                    <a:lnTo>
                      <a:pt x="7" y="192"/>
                    </a:lnTo>
                    <a:lnTo>
                      <a:pt x="10" y="180"/>
                    </a:lnTo>
                    <a:lnTo>
                      <a:pt x="10" y="180"/>
                    </a:lnTo>
                    <a:lnTo>
                      <a:pt x="13" y="169"/>
                    </a:lnTo>
                    <a:lnTo>
                      <a:pt x="16" y="158"/>
                    </a:lnTo>
                    <a:lnTo>
                      <a:pt x="19" y="148"/>
                    </a:lnTo>
                    <a:lnTo>
                      <a:pt x="19" y="148"/>
                    </a:lnTo>
                    <a:lnTo>
                      <a:pt x="23" y="137"/>
                    </a:lnTo>
                    <a:lnTo>
                      <a:pt x="28" y="128"/>
                    </a:lnTo>
                    <a:lnTo>
                      <a:pt x="32" y="119"/>
                    </a:lnTo>
                    <a:lnTo>
                      <a:pt x="32" y="119"/>
                    </a:lnTo>
                    <a:lnTo>
                      <a:pt x="36" y="111"/>
                    </a:lnTo>
                    <a:lnTo>
                      <a:pt x="42" y="102"/>
                    </a:lnTo>
                    <a:lnTo>
                      <a:pt x="49" y="94"/>
                    </a:lnTo>
                    <a:lnTo>
                      <a:pt x="49" y="94"/>
                    </a:lnTo>
                    <a:lnTo>
                      <a:pt x="55" y="87"/>
                    </a:lnTo>
                    <a:lnTo>
                      <a:pt x="62" y="79"/>
                    </a:lnTo>
                    <a:lnTo>
                      <a:pt x="69" y="73"/>
                    </a:lnTo>
                    <a:lnTo>
                      <a:pt x="69" y="73"/>
                    </a:lnTo>
                    <a:lnTo>
                      <a:pt x="78" y="67"/>
                    </a:lnTo>
                    <a:lnTo>
                      <a:pt x="87" y="61"/>
                    </a:lnTo>
                    <a:lnTo>
                      <a:pt x="95" y="55"/>
                    </a:lnTo>
                    <a:lnTo>
                      <a:pt x="95" y="55"/>
                    </a:lnTo>
                    <a:lnTo>
                      <a:pt x="105" y="50"/>
                    </a:lnTo>
                    <a:lnTo>
                      <a:pt x="115" y="44"/>
                    </a:lnTo>
                    <a:lnTo>
                      <a:pt x="127" y="41"/>
                    </a:lnTo>
                    <a:lnTo>
                      <a:pt x="127" y="41"/>
                    </a:lnTo>
                    <a:lnTo>
                      <a:pt x="138" y="36"/>
                    </a:lnTo>
                    <a:lnTo>
                      <a:pt x="150" y="32"/>
                    </a:lnTo>
                    <a:lnTo>
                      <a:pt x="164" y="29"/>
                    </a:lnTo>
                    <a:lnTo>
                      <a:pt x="164" y="29"/>
                    </a:lnTo>
                    <a:lnTo>
                      <a:pt x="177" y="24"/>
                    </a:lnTo>
                    <a:lnTo>
                      <a:pt x="192" y="21"/>
                    </a:lnTo>
                    <a:lnTo>
                      <a:pt x="208" y="18"/>
                    </a:lnTo>
                    <a:lnTo>
                      <a:pt x="208" y="18"/>
                    </a:lnTo>
                    <a:lnTo>
                      <a:pt x="222" y="15"/>
                    </a:lnTo>
                    <a:lnTo>
                      <a:pt x="239" y="13"/>
                    </a:lnTo>
                    <a:lnTo>
                      <a:pt x="257" y="10"/>
                    </a:lnTo>
                    <a:lnTo>
                      <a:pt x="257" y="10"/>
                    </a:lnTo>
                    <a:lnTo>
                      <a:pt x="274" y="9"/>
                    </a:lnTo>
                    <a:lnTo>
                      <a:pt x="293" y="7"/>
                    </a:lnTo>
                    <a:lnTo>
                      <a:pt x="313" y="6"/>
                    </a:lnTo>
                    <a:lnTo>
                      <a:pt x="313" y="6"/>
                    </a:lnTo>
                    <a:lnTo>
                      <a:pt x="333" y="4"/>
                    </a:lnTo>
                    <a:lnTo>
                      <a:pt x="355" y="3"/>
                    </a:lnTo>
                    <a:lnTo>
                      <a:pt x="378" y="3"/>
                    </a:lnTo>
                    <a:lnTo>
                      <a:pt x="378" y="3"/>
                    </a:lnTo>
                    <a:lnTo>
                      <a:pt x="399" y="1"/>
                    </a:lnTo>
                    <a:lnTo>
                      <a:pt x="424" y="1"/>
                    </a:lnTo>
                    <a:lnTo>
                      <a:pt x="450" y="1"/>
                    </a:lnTo>
                    <a:lnTo>
                      <a:pt x="450" y="1"/>
                    </a:lnTo>
                    <a:lnTo>
                      <a:pt x="474" y="0"/>
                    </a:lnTo>
                    <a:lnTo>
                      <a:pt x="501" y="0"/>
                    </a:lnTo>
                    <a:lnTo>
                      <a:pt x="529" y="0"/>
                    </a:lnTo>
                    <a:lnTo>
                      <a:pt x="1342" y="0"/>
                    </a:lnTo>
                    <a:lnTo>
                      <a:pt x="1371" y="0"/>
                    </a:lnTo>
                    <a:lnTo>
                      <a:pt x="1397" y="0"/>
                    </a:lnTo>
                    <a:lnTo>
                      <a:pt x="1423" y="1"/>
                    </a:lnTo>
                    <a:lnTo>
                      <a:pt x="1423" y="1"/>
                    </a:lnTo>
                    <a:lnTo>
                      <a:pt x="1449" y="1"/>
                    </a:lnTo>
                    <a:lnTo>
                      <a:pt x="1472" y="1"/>
                    </a:lnTo>
                    <a:lnTo>
                      <a:pt x="1495" y="3"/>
                    </a:lnTo>
                    <a:lnTo>
                      <a:pt x="1495" y="3"/>
                    </a:lnTo>
                    <a:lnTo>
                      <a:pt x="1518" y="3"/>
                    </a:lnTo>
                    <a:lnTo>
                      <a:pt x="1538" y="4"/>
                    </a:lnTo>
                    <a:lnTo>
                      <a:pt x="1559" y="6"/>
                    </a:lnTo>
                    <a:lnTo>
                      <a:pt x="1559" y="6"/>
                    </a:lnTo>
                    <a:lnTo>
                      <a:pt x="1579" y="7"/>
                    </a:lnTo>
                    <a:lnTo>
                      <a:pt x="1597" y="9"/>
                    </a:lnTo>
                    <a:lnTo>
                      <a:pt x="1616" y="10"/>
                    </a:lnTo>
                    <a:lnTo>
                      <a:pt x="1616" y="10"/>
                    </a:lnTo>
                    <a:lnTo>
                      <a:pt x="1633" y="13"/>
                    </a:lnTo>
                    <a:lnTo>
                      <a:pt x="1649" y="15"/>
                    </a:lnTo>
                    <a:lnTo>
                      <a:pt x="1665" y="18"/>
                    </a:lnTo>
                    <a:lnTo>
                      <a:pt x="1665" y="18"/>
                    </a:lnTo>
                    <a:lnTo>
                      <a:pt x="1681" y="21"/>
                    </a:lnTo>
                    <a:lnTo>
                      <a:pt x="1695" y="24"/>
                    </a:lnTo>
                    <a:lnTo>
                      <a:pt x="1708" y="29"/>
                    </a:lnTo>
                    <a:lnTo>
                      <a:pt x="1708" y="29"/>
                    </a:lnTo>
                    <a:lnTo>
                      <a:pt x="1721" y="32"/>
                    </a:lnTo>
                    <a:lnTo>
                      <a:pt x="1734" y="36"/>
                    </a:lnTo>
                    <a:lnTo>
                      <a:pt x="1746" y="41"/>
                    </a:lnTo>
                    <a:lnTo>
                      <a:pt x="1746" y="41"/>
                    </a:lnTo>
                    <a:lnTo>
                      <a:pt x="1756" y="44"/>
                    </a:lnTo>
                    <a:lnTo>
                      <a:pt x="1767" y="50"/>
                    </a:lnTo>
                    <a:lnTo>
                      <a:pt x="1776" y="55"/>
                    </a:lnTo>
                    <a:lnTo>
                      <a:pt x="1776" y="55"/>
                    </a:lnTo>
                    <a:lnTo>
                      <a:pt x="1786" y="61"/>
                    </a:lnTo>
                    <a:lnTo>
                      <a:pt x="1795" y="67"/>
                    </a:lnTo>
                    <a:lnTo>
                      <a:pt x="1802" y="73"/>
                    </a:lnTo>
                    <a:lnTo>
                      <a:pt x="1802" y="73"/>
                    </a:lnTo>
                    <a:lnTo>
                      <a:pt x="1811" y="79"/>
                    </a:lnTo>
                    <a:lnTo>
                      <a:pt x="1816" y="87"/>
                    </a:lnTo>
                    <a:lnTo>
                      <a:pt x="1824" y="94"/>
                    </a:lnTo>
                    <a:lnTo>
                      <a:pt x="1824" y="94"/>
                    </a:lnTo>
                    <a:lnTo>
                      <a:pt x="1829" y="102"/>
                    </a:lnTo>
                    <a:lnTo>
                      <a:pt x="1835" y="111"/>
                    </a:lnTo>
                    <a:lnTo>
                      <a:pt x="1839" y="119"/>
                    </a:lnTo>
                    <a:lnTo>
                      <a:pt x="1839" y="119"/>
                    </a:lnTo>
                    <a:lnTo>
                      <a:pt x="1845" y="128"/>
                    </a:lnTo>
                    <a:lnTo>
                      <a:pt x="1849" y="137"/>
                    </a:lnTo>
                    <a:lnTo>
                      <a:pt x="1852" y="148"/>
                    </a:lnTo>
                    <a:lnTo>
                      <a:pt x="1852" y="148"/>
                    </a:lnTo>
                    <a:lnTo>
                      <a:pt x="1857" y="158"/>
                    </a:lnTo>
                    <a:lnTo>
                      <a:pt x="1860" y="169"/>
                    </a:lnTo>
                    <a:lnTo>
                      <a:pt x="1862" y="180"/>
                    </a:lnTo>
                    <a:lnTo>
                      <a:pt x="1862" y="180"/>
                    </a:lnTo>
                    <a:lnTo>
                      <a:pt x="1864" y="192"/>
                    </a:lnTo>
                    <a:lnTo>
                      <a:pt x="1867" y="204"/>
                    </a:lnTo>
                    <a:lnTo>
                      <a:pt x="1868" y="218"/>
                    </a:lnTo>
                    <a:lnTo>
                      <a:pt x="1868" y="218"/>
                    </a:lnTo>
                    <a:lnTo>
                      <a:pt x="1870" y="230"/>
                    </a:lnTo>
                    <a:lnTo>
                      <a:pt x="1870" y="244"/>
                    </a:lnTo>
                    <a:lnTo>
                      <a:pt x="1871" y="259"/>
                    </a:lnTo>
                    <a:lnTo>
                      <a:pt x="1871" y="259"/>
                    </a:lnTo>
                    <a:lnTo>
                      <a:pt x="1871" y="273"/>
                    </a:lnTo>
                    <a:lnTo>
                      <a:pt x="1872" y="288"/>
                    </a:lnTo>
                    <a:lnTo>
                      <a:pt x="1872" y="305"/>
                    </a:lnTo>
                    <a:lnTo>
                      <a:pt x="1872" y="610"/>
                    </a:lnTo>
                    <a:lnTo>
                      <a:pt x="1872" y="627"/>
                    </a:lnTo>
                    <a:lnTo>
                      <a:pt x="1871" y="642"/>
                    </a:lnTo>
                    <a:lnTo>
                      <a:pt x="1871" y="656"/>
                    </a:lnTo>
                    <a:lnTo>
                      <a:pt x="1871" y="656"/>
                    </a:lnTo>
                    <a:lnTo>
                      <a:pt x="1870" y="671"/>
                    </a:lnTo>
                    <a:lnTo>
                      <a:pt x="1870" y="685"/>
                    </a:lnTo>
                    <a:lnTo>
                      <a:pt x="1868" y="699"/>
                    </a:lnTo>
                    <a:lnTo>
                      <a:pt x="1868" y="699"/>
                    </a:lnTo>
                    <a:lnTo>
                      <a:pt x="1867" y="711"/>
                    </a:lnTo>
                    <a:lnTo>
                      <a:pt x="1864" y="723"/>
                    </a:lnTo>
                    <a:lnTo>
                      <a:pt x="1862" y="736"/>
                    </a:lnTo>
                    <a:lnTo>
                      <a:pt x="1862" y="736"/>
                    </a:lnTo>
                    <a:lnTo>
                      <a:pt x="1860" y="746"/>
                    </a:lnTo>
                    <a:lnTo>
                      <a:pt x="1857" y="757"/>
                    </a:lnTo>
                    <a:lnTo>
                      <a:pt x="1852" y="768"/>
                    </a:lnTo>
                    <a:lnTo>
                      <a:pt x="1852" y="768"/>
                    </a:lnTo>
                    <a:lnTo>
                      <a:pt x="1849" y="778"/>
                    </a:lnTo>
                    <a:lnTo>
                      <a:pt x="1845" y="788"/>
                    </a:lnTo>
                    <a:lnTo>
                      <a:pt x="1839" y="797"/>
                    </a:lnTo>
                    <a:lnTo>
                      <a:pt x="1839" y="797"/>
                    </a:lnTo>
                    <a:lnTo>
                      <a:pt x="1835" y="806"/>
                    </a:lnTo>
                    <a:lnTo>
                      <a:pt x="1829" y="813"/>
                    </a:lnTo>
                    <a:lnTo>
                      <a:pt x="1824" y="821"/>
                    </a:lnTo>
                    <a:lnTo>
                      <a:pt x="1824" y="821"/>
                    </a:lnTo>
                    <a:lnTo>
                      <a:pt x="1816" y="829"/>
                    </a:lnTo>
                    <a:lnTo>
                      <a:pt x="1811" y="836"/>
                    </a:lnTo>
                    <a:lnTo>
                      <a:pt x="1802" y="843"/>
                    </a:lnTo>
                    <a:lnTo>
                      <a:pt x="1802" y="843"/>
                    </a:lnTo>
                    <a:lnTo>
                      <a:pt x="1795" y="849"/>
                    </a:lnTo>
                    <a:lnTo>
                      <a:pt x="1786" y="855"/>
                    </a:lnTo>
                    <a:lnTo>
                      <a:pt x="1776" y="861"/>
                    </a:lnTo>
                    <a:lnTo>
                      <a:pt x="1776" y="861"/>
                    </a:lnTo>
                    <a:lnTo>
                      <a:pt x="1767" y="867"/>
                    </a:lnTo>
                    <a:lnTo>
                      <a:pt x="1756" y="872"/>
                    </a:lnTo>
                    <a:lnTo>
                      <a:pt x="1746" y="876"/>
                    </a:lnTo>
                    <a:lnTo>
                      <a:pt x="1746" y="876"/>
                    </a:lnTo>
                    <a:lnTo>
                      <a:pt x="1734" y="881"/>
                    </a:lnTo>
                    <a:lnTo>
                      <a:pt x="1721" y="884"/>
                    </a:lnTo>
                    <a:lnTo>
                      <a:pt x="1708" y="888"/>
                    </a:lnTo>
                    <a:lnTo>
                      <a:pt x="1708" y="888"/>
                    </a:lnTo>
                    <a:lnTo>
                      <a:pt x="1695" y="891"/>
                    </a:lnTo>
                    <a:lnTo>
                      <a:pt x="1681" y="894"/>
                    </a:lnTo>
                    <a:lnTo>
                      <a:pt x="1665" y="897"/>
                    </a:lnTo>
                    <a:lnTo>
                      <a:pt x="1665" y="897"/>
                    </a:lnTo>
                    <a:lnTo>
                      <a:pt x="1649" y="901"/>
                    </a:lnTo>
                    <a:lnTo>
                      <a:pt x="1633" y="902"/>
                    </a:lnTo>
                    <a:lnTo>
                      <a:pt x="1616" y="905"/>
                    </a:lnTo>
                    <a:lnTo>
                      <a:pt x="1616" y="905"/>
                    </a:lnTo>
                    <a:lnTo>
                      <a:pt x="1597" y="907"/>
                    </a:lnTo>
                    <a:lnTo>
                      <a:pt x="1579" y="908"/>
                    </a:lnTo>
                    <a:lnTo>
                      <a:pt x="1559" y="910"/>
                    </a:lnTo>
                    <a:lnTo>
                      <a:pt x="1559" y="910"/>
                    </a:lnTo>
                    <a:lnTo>
                      <a:pt x="1538" y="911"/>
                    </a:lnTo>
                    <a:lnTo>
                      <a:pt x="1518" y="913"/>
                    </a:lnTo>
                    <a:lnTo>
                      <a:pt x="1495" y="914"/>
                    </a:lnTo>
                    <a:lnTo>
                      <a:pt x="1495" y="914"/>
                    </a:lnTo>
                    <a:lnTo>
                      <a:pt x="1472" y="914"/>
                    </a:lnTo>
                    <a:lnTo>
                      <a:pt x="1449" y="914"/>
                    </a:lnTo>
                    <a:lnTo>
                      <a:pt x="1423" y="916"/>
                    </a:lnTo>
                    <a:lnTo>
                      <a:pt x="1423" y="916"/>
                    </a:lnTo>
                    <a:lnTo>
                      <a:pt x="1397" y="916"/>
                    </a:lnTo>
                    <a:lnTo>
                      <a:pt x="1371" y="916"/>
                    </a:lnTo>
                    <a:lnTo>
                      <a:pt x="1342" y="916"/>
                    </a:lnTo>
                    <a:lnTo>
                      <a:pt x="529" y="916"/>
                    </a:lnTo>
                    <a:lnTo>
                      <a:pt x="501" y="916"/>
                    </a:lnTo>
                    <a:lnTo>
                      <a:pt x="474" y="916"/>
                    </a:lnTo>
                    <a:lnTo>
                      <a:pt x="450" y="916"/>
                    </a:lnTo>
                    <a:lnTo>
                      <a:pt x="450" y="916"/>
                    </a:lnTo>
                    <a:lnTo>
                      <a:pt x="424" y="914"/>
                    </a:lnTo>
                    <a:lnTo>
                      <a:pt x="399" y="914"/>
                    </a:lnTo>
                    <a:lnTo>
                      <a:pt x="378" y="914"/>
                    </a:lnTo>
                    <a:lnTo>
                      <a:pt x="378" y="914"/>
                    </a:lnTo>
                    <a:lnTo>
                      <a:pt x="355" y="913"/>
                    </a:lnTo>
                    <a:lnTo>
                      <a:pt x="333" y="911"/>
                    </a:lnTo>
                    <a:lnTo>
                      <a:pt x="313" y="910"/>
                    </a:lnTo>
                    <a:lnTo>
                      <a:pt x="313" y="910"/>
                    </a:lnTo>
                    <a:lnTo>
                      <a:pt x="293" y="908"/>
                    </a:lnTo>
                    <a:lnTo>
                      <a:pt x="274" y="907"/>
                    </a:lnTo>
                    <a:lnTo>
                      <a:pt x="257" y="905"/>
                    </a:lnTo>
                    <a:lnTo>
                      <a:pt x="257" y="905"/>
                    </a:lnTo>
                    <a:lnTo>
                      <a:pt x="239" y="902"/>
                    </a:lnTo>
                    <a:lnTo>
                      <a:pt x="222" y="901"/>
                    </a:lnTo>
                    <a:lnTo>
                      <a:pt x="208" y="897"/>
                    </a:lnTo>
                    <a:lnTo>
                      <a:pt x="208" y="897"/>
                    </a:lnTo>
                    <a:lnTo>
                      <a:pt x="192" y="894"/>
                    </a:lnTo>
                    <a:lnTo>
                      <a:pt x="177" y="891"/>
                    </a:lnTo>
                    <a:lnTo>
                      <a:pt x="164" y="888"/>
                    </a:lnTo>
                    <a:lnTo>
                      <a:pt x="164" y="888"/>
                    </a:lnTo>
                    <a:lnTo>
                      <a:pt x="150" y="884"/>
                    </a:lnTo>
                    <a:lnTo>
                      <a:pt x="138" y="881"/>
                    </a:lnTo>
                    <a:lnTo>
                      <a:pt x="127" y="876"/>
                    </a:lnTo>
                    <a:lnTo>
                      <a:pt x="127" y="876"/>
                    </a:lnTo>
                    <a:lnTo>
                      <a:pt x="115" y="872"/>
                    </a:lnTo>
                    <a:lnTo>
                      <a:pt x="105" y="867"/>
                    </a:lnTo>
                    <a:lnTo>
                      <a:pt x="95" y="861"/>
                    </a:lnTo>
                    <a:lnTo>
                      <a:pt x="95" y="861"/>
                    </a:lnTo>
                    <a:lnTo>
                      <a:pt x="87" y="855"/>
                    </a:lnTo>
                    <a:lnTo>
                      <a:pt x="78" y="849"/>
                    </a:lnTo>
                    <a:lnTo>
                      <a:pt x="69" y="843"/>
                    </a:lnTo>
                    <a:lnTo>
                      <a:pt x="69" y="843"/>
                    </a:lnTo>
                    <a:lnTo>
                      <a:pt x="62" y="836"/>
                    </a:lnTo>
                    <a:lnTo>
                      <a:pt x="55" y="829"/>
                    </a:lnTo>
                    <a:lnTo>
                      <a:pt x="49" y="821"/>
                    </a:lnTo>
                    <a:lnTo>
                      <a:pt x="49" y="821"/>
                    </a:lnTo>
                    <a:lnTo>
                      <a:pt x="42" y="813"/>
                    </a:lnTo>
                    <a:lnTo>
                      <a:pt x="36" y="806"/>
                    </a:lnTo>
                    <a:lnTo>
                      <a:pt x="32" y="797"/>
                    </a:lnTo>
                    <a:lnTo>
                      <a:pt x="32" y="797"/>
                    </a:lnTo>
                    <a:lnTo>
                      <a:pt x="28" y="788"/>
                    </a:lnTo>
                    <a:lnTo>
                      <a:pt x="23" y="778"/>
                    </a:lnTo>
                    <a:lnTo>
                      <a:pt x="19" y="768"/>
                    </a:lnTo>
                    <a:lnTo>
                      <a:pt x="19" y="768"/>
                    </a:lnTo>
                    <a:lnTo>
                      <a:pt x="16" y="757"/>
                    </a:lnTo>
                    <a:lnTo>
                      <a:pt x="13" y="746"/>
                    </a:lnTo>
                    <a:lnTo>
                      <a:pt x="10" y="736"/>
                    </a:lnTo>
                    <a:lnTo>
                      <a:pt x="10" y="736"/>
                    </a:lnTo>
                    <a:lnTo>
                      <a:pt x="7" y="723"/>
                    </a:lnTo>
                    <a:lnTo>
                      <a:pt x="6" y="711"/>
                    </a:lnTo>
                    <a:lnTo>
                      <a:pt x="5" y="699"/>
                    </a:lnTo>
                    <a:lnTo>
                      <a:pt x="5" y="699"/>
                    </a:lnTo>
                    <a:lnTo>
                      <a:pt x="3" y="685"/>
                    </a:lnTo>
                    <a:lnTo>
                      <a:pt x="2" y="671"/>
                    </a:lnTo>
                    <a:lnTo>
                      <a:pt x="2" y="656"/>
                    </a:lnTo>
                    <a:lnTo>
                      <a:pt x="2" y="656"/>
                    </a:lnTo>
                    <a:lnTo>
                      <a:pt x="0" y="642"/>
                    </a:lnTo>
                    <a:lnTo>
                      <a:pt x="0" y="627"/>
                    </a:lnTo>
                    <a:lnTo>
                      <a:pt x="0" y="610"/>
                    </a:lnTo>
                    <a:lnTo>
                      <a:pt x="0" y="305"/>
                    </a:lnTo>
                    <a:close/>
                  </a:path>
                </a:pathLst>
              </a:custGeom>
              <a:gradFill rotWithShape="0">
                <a:gsLst>
                  <a:gs pos="0">
                    <a:srgbClr val="FFFFFF"/>
                  </a:gs>
                  <a:gs pos="50000">
                    <a:srgbClr val="FFFFFF">
                      <a:gamma/>
                      <a:shade val="46275"/>
                      <a:invGamma/>
                    </a:srgbClr>
                  </a:gs>
                  <a:gs pos="100000">
                    <a:srgbClr val="FFFFFF"/>
                  </a:gs>
                </a:gsLst>
                <a:lin ang="2700000" scaled="1"/>
              </a:gradFill>
              <a:ln w="1270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61" name="Rectangle 17"/>
              <p:cNvSpPr>
                <a:spLocks noChangeArrowheads="1"/>
              </p:cNvSpPr>
              <p:nvPr/>
            </p:nvSpPr>
            <p:spPr bwMode="auto">
              <a:xfrm>
                <a:off x="5050" y="13638"/>
                <a:ext cx="125" cy="285"/>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2" name="Rectangle 18"/>
              <p:cNvSpPr>
                <a:spLocks noChangeArrowheads="1"/>
              </p:cNvSpPr>
              <p:nvPr/>
            </p:nvSpPr>
            <p:spPr bwMode="auto">
              <a:xfrm>
                <a:off x="3034" y="13638"/>
                <a:ext cx="124" cy="285"/>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3" name="Rectangle 19"/>
              <p:cNvSpPr>
                <a:spLocks noChangeArrowheads="1"/>
              </p:cNvSpPr>
              <p:nvPr/>
            </p:nvSpPr>
            <p:spPr bwMode="auto">
              <a:xfrm>
                <a:off x="3034" y="11806"/>
                <a:ext cx="124" cy="285"/>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4" name="Rectangle 20"/>
              <p:cNvSpPr>
                <a:spLocks noChangeArrowheads="1"/>
              </p:cNvSpPr>
              <p:nvPr/>
            </p:nvSpPr>
            <p:spPr bwMode="auto">
              <a:xfrm>
                <a:off x="5050" y="11806"/>
                <a:ext cx="125" cy="285"/>
              </a:xfrm>
              <a:prstGeom prst="rect">
                <a:avLst/>
              </a:prstGeom>
              <a:solidFill>
                <a:srgbClr val="72727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5" name="Rectangle 21"/>
              <p:cNvSpPr>
                <a:spLocks noChangeArrowheads="1"/>
              </p:cNvSpPr>
              <p:nvPr/>
            </p:nvSpPr>
            <p:spPr bwMode="auto">
              <a:xfrm>
                <a:off x="2602" y="11653"/>
                <a:ext cx="412" cy="591"/>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6" name="Rectangle 22"/>
              <p:cNvSpPr>
                <a:spLocks noChangeArrowheads="1"/>
              </p:cNvSpPr>
              <p:nvPr/>
            </p:nvSpPr>
            <p:spPr bwMode="auto">
              <a:xfrm>
                <a:off x="5195" y="11653"/>
                <a:ext cx="412" cy="591"/>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7" name="Rectangle 23"/>
              <p:cNvSpPr>
                <a:spLocks noChangeArrowheads="1"/>
              </p:cNvSpPr>
              <p:nvPr/>
            </p:nvSpPr>
            <p:spPr bwMode="auto">
              <a:xfrm>
                <a:off x="5195" y="13485"/>
                <a:ext cx="412" cy="591"/>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8" name="Rectangle 24"/>
              <p:cNvSpPr>
                <a:spLocks noChangeArrowheads="1"/>
              </p:cNvSpPr>
              <p:nvPr/>
            </p:nvSpPr>
            <p:spPr bwMode="auto">
              <a:xfrm>
                <a:off x="2602" y="13485"/>
                <a:ext cx="412" cy="591"/>
              </a:xfrm>
              <a:prstGeom prst="rect">
                <a:avLst/>
              </a:prstGeom>
              <a:solidFill>
                <a:srgbClr val="D2D2D2"/>
              </a:solid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69" name="Rectangle 25"/>
              <p:cNvSpPr>
                <a:spLocks noChangeArrowheads="1"/>
              </p:cNvSpPr>
              <p:nvPr/>
            </p:nvSpPr>
            <p:spPr bwMode="auto">
              <a:xfrm>
                <a:off x="2746" y="12264"/>
                <a:ext cx="124" cy="132"/>
              </a:xfrm>
              <a:prstGeom prst="rect">
                <a:avLst/>
              </a:prstGeom>
              <a:no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70" name="Rectangle 26"/>
              <p:cNvSpPr>
                <a:spLocks noChangeArrowheads="1"/>
              </p:cNvSpPr>
              <p:nvPr/>
            </p:nvSpPr>
            <p:spPr bwMode="auto">
              <a:xfrm>
                <a:off x="2746" y="13333"/>
                <a:ext cx="124" cy="132"/>
              </a:xfrm>
              <a:prstGeom prst="rect">
                <a:avLst/>
              </a:prstGeom>
              <a:no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71" name="Rectangle 27"/>
              <p:cNvSpPr>
                <a:spLocks noChangeArrowheads="1"/>
              </p:cNvSpPr>
              <p:nvPr/>
            </p:nvSpPr>
            <p:spPr bwMode="auto">
              <a:xfrm>
                <a:off x="5339" y="12264"/>
                <a:ext cx="124" cy="132"/>
              </a:xfrm>
              <a:prstGeom prst="rect">
                <a:avLst/>
              </a:prstGeom>
              <a:no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72" name="Rectangle 28"/>
              <p:cNvSpPr>
                <a:spLocks noChangeArrowheads="1"/>
              </p:cNvSpPr>
              <p:nvPr/>
            </p:nvSpPr>
            <p:spPr bwMode="auto">
              <a:xfrm>
                <a:off x="5339" y="13333"/>
                <a:ext cx="124" cy="132"/>
              </a:xfrm>
              <a:prstGeom prst="rect">
                <a:avLst/>
              </a:prstGeom>
              <a:no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73" name="Freeform 29"/>
              <p:cNvSpPr>
                <a:spLocks/>
              </p:cNvSpPr>
              <p:nvPr/>
            </p:nvSpPr>
            <p:spPr bwMode="auto">
              <a:xfrm>
                <a:off x="2304" y="14086"/>
                <a:ext cx="3601" cy="764"/>
              </a:xfrm>
              <a:custGeom>
                <a:avLst/>
                <a:gdLst/>
                <a:ahLst/>
                <a:cxnLst>
                  <a:cxn ang="0">
                    <a:pos x="0" y="0"/>
                  </a:cxn>
                  <a:cxn ang="0">
                    <a:pos x="720" y="0"/>
                  </a:cxn>
                  <a:cxn ang="0">
                    <a:pos x="720" y="306"/>
                  </a:cxn>
                  <a:cxn ang="0">
                    <a:pos x="2881" y="306"/>
                  </a:cxn>
                  <a:cxn ang="0">
                    <a:pos x="2881" y="0"/>
                  </a:cxn>
                  <a:cxn ang="0">
                    <a:pos x="3457" y="0"/>
                  </a:cxn>
                  <a:cxn ang="0">
                    <a:pos x="3601" y="0"/>
                  </a:cxn>
                  <a:cxn ang="0">
                    <a:pos x="3601" y="764"/>
                  </a:cxn>
                  <a:cxn ang="0">
                    <a:pos x="144" y="764"/>
                  </a:cxn>
                  <a:cxn ang="0">
                    <a:pos x="0" y="764"/>
                  </a:cxn>
                  <a:cxn ang="0">
                    <a:pos x="0" y="0"/>
                  </a:cxn>
                </a:cxnLst>
                <a:rect l="0" t="0" r="r" b="b"/>
                <a:pathLst>
                  <a:path w="3601" h="764">
                    <a:moveTo>
                      <a:pt x="0" y="0"/>
                    </a:moveTo>
                    <a:lnTo>
                      <a:pt x="720" y="0"/>
                    </a:lnTo>
                    <a:lnTo>
                      <a:pt x="720" y="306"/>
                    </a:lnTo>
                    <a:lnTo>
                      <a:pt x="2881" y="306"/>
                    </a:lnTo>
                    <a:lnTo>
                      <a:pt x="2881" y="0"/>
                    </a:lnTo>
                    <a:lnTo>
                      <a:pt x="3457" y="0"/>
                    </a:lnTo>
                    <a:lnTo>
                      <a:pt x="3601" y="0"/>
                    </a:lnTo>
                    <a:lnTo>
                      <a:pt x="3601" y="764"/>
                    </a:lnTo>
                    <a:lnTo>
                      <a:pt x="144" y="764"/>
                    </a:lnTo>
                    <a:lnTo>
                      <a:pt x="0" y="764"/>
                    </a:lnTo>
                    <a:lnTo>
                      <a:pt x="0" y="0"/>
                    </a:lnTo>
                    <a:close/>
                  </a:path>
                </a:pathLst>
              </a:custGeom>
              <a:solidFill>
                <a:srgbClr val="808080"/>
              </a:solidFill>
              <a:ln w="1270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74" name="Rectangle 30"/>
              <p:cNvSpPr>
                <a:spLocks noChangeArrowheads="1"/>
              </p:cNvSpPr>
              <p:nvPr/>
            </p:nvSpPr>
            <p:spPr bwMode="auto">
              <a:xfrm>
                <a:off x="2746" y="10584"/>
                <a:ext cx="124" cy="1049"/>
              </a:xfrm>
              <a:prstGeom prst="rect">
                <a:avLst/>
              </a:prstGeom>
              <a:blipFill dpi="0" rotWithShape="0">
                <a:blip r:embed="rId3" cstate="print"/>
                <a:srcRect/>
                <a:tile tx="0" ty="0" sx="100000" sy="100000" flip="none" algn="tl"/>
              </a:blip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75" name="Rectangle 31"/>
              <p:cNvSpPr>
                <a:spLocks noChangeArrowheads="1"/>
              </p:cNvSpPr>
              <p:nvPr/>
            </p:nvSpPr>
            <p:spPr bwMode="auto">
              <a:xfrm>
                <a:off x="5339" y="10584"/>
                <a:ext cx="124" cy="1049"/>
              </a:xfrm>
              <a:prstGeom prst="rect">
                <a:avLst/>
              </a:prstGeom>
              <a:blipFill dpi="0" rotWithShape="0">
                <a:blip r:embed="rId3" cstate="print"/>
                <a:srcRect/>
                <a:tile tx="0" ty="0" sx="100000" sy="100000" flip="none" algn="tl"/>
              </a:blipFill>
              <a:ln w="1270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776" name="Freeform 32"/>
              <p:cNvSpPr>
                <a:spLocks/>
              </p:cNvSpPr>
              <p:nvPr/>
            </p:nvSpPr>
            <p:spPr bwMode="auto">
              <a:xfrm>
                <a:off x="2448" y="10879"/>
                <a:ext cx="3313" cy="611"/>
              </a:xfrm>
              <a:custGeom>
                <a:avLst/>
                <a:gdLst/>
                <a:ahLst/>
                <a:cxnLst>
                  <a:cxn ang="0">
                    <a:pos x="0" y="611"/>
                  </a:cxn>
                  <a:cxn ang="0">
                    <a:pos x="288" y="611"/>
                  </a:cxn>
                  <a:cxn ang="0">
                    <a:pos x="576" y="611"/>
                  </a:cxn>
                  <a:cxn ang="0">
                    <a:pos x="720" y="306"/>
                  </a:cxn>
                  <a:cxn ang="0">
                    <a:pos x="2592" y="306"/>
                  </a:cxn>
                  <a:cxn ang="0">
                    <a:pos x="2737" y="611"/>
                  </a:cxn>
                  <a:cxn ang="0">
                    <a:pos x="3313" y="611"/>
                  </a:cxn>
                  <a:cxn ang="0">
                    <a:pos x="3313" y="0"/>
                  </a:cxn>
                  <a:cxn ang="0">
                    <a:pos x="0" y="0"/>
                  </a:cxn>
                  <a:cxn ang="0">
                    <a:pos x="0" y="611"/>
                  </a:cxn>
                </a:cxnLst>
                <a:rect l="0" t="0" r="r" b="b"/>
                <a:pathLst>
                  <a:path w="3313" h="611">
                    <a:moveTo>
                      <a:pt x="0" y="611"/>
                    </a:moveTo>
                    <a:lnTo>
                      <a:pt x="288" y="611"/>
                    </a:lnTo>
                    <a:lnTo>
                      <a:pt x="576" y="611"/>
                    </a:lnTo>
                    <a:lnTo>
                      <a:pt x="720" y="306"/>
                    </a:lnTo>
                    <a:lnTo>
                      <a:pt x="2592" y="306"/>
                    </a:lnTo>
                    <a:lnTo>
                      <a:pt x="2737" y="611"/>
                    </a:lnTo>
                    <a:lnTo>
                      <a:pt x="3313" y="611"/>
                    </a:lnTo>
                    <a:lnTo>
                      <a:pt x="3313" y="0"/>
                    </a:lnTo>
                    <a:lnTo>
                      <a:pt x="0" y="0"/>
                    </a:lnTo>
                    <a:lnTo>
                      <a:pt x="0" y="611"/>
                    </a:lnTo>
                    <a:close/>
                  </a:path>
                </a:pathLst>
              </a:custGeom>
              <a:solidFill>
                <a:srgbClr val="808080"/>
              </a:solidFill>
              <a:ln w="1270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77" name="Rectangle 33"/>
              <p:cNvSpPr>
                <a:spLocks noChangeArrowheads="1"/>
              </p:cNvSpPr>
              <p:nvPr/>
            </p:nvSpPr>
            <p:spPr bwMode="auto">
              <a:xfrm>
                <a:off x="3456" y="10261"/>
                <a:ext cx="1439" cy="37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chemeClr val="tx1"/>
                    </a:solidFill>
                    <a:effectLst/>
                    <a:latin typeface="Tahoma" pitchFamily="34" charset="0"/>
                    <a:cs typeface="Arial" pitchFamily="34" charset="0"/>
                  </a:rPr>
                  <a:t>Capsules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778" name="Rectangle 34"/>
              <p:cNvSpPr>
                <a:spLocks noChangeArrowheads="1"/>
              </p:cNvSpPr>
              <p:nvPr/>
            </p:nvSpPr>
            <p:spPr bwMode="auto">
              <a:xfrm>
                <a:off x="1584" y="11635"/>
                <a:ext cx="795" cy="37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Chock</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779" name="Rectangle 35"/>
              <p:cNvSpPr>
                <a:spLocks noChangeArrowheads="1"/>
              </p:cNvSpPr>
              <p:nvPr/>
            </p:nvSpPr>
            <p:spPr bwMode="auto">
              <a:xfrm>
                <a:off x="5761" y="11635"/>
                <a:ext cx="999" cy="37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Back-up</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780" name="Rectangle 36"/>
              <p:cNvSpPr>
                <a:spLocks noChangeArrowheads="1"/>
              </p:cNvSpPr>
              <p:nvPr/>
            </p:nvSpPr>
            <p:spPr bwMode="auto">
              <a:xfrm>
                <a:off x="5761" y="11954"/>
                <a:ext cx="700" cy="37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Rolls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781" name="Rectangle 37"/>
              <p:cNvSpPr>
                <a:spLocks noChangeArrowheads="1"/>
              </p:cNvSpPr>
              <p:nvPr/>
            </p:nvSpPr>
            <p:spPr bwMode="auto">
              <a:xfrm>
                <a:off x="1584" y="12393"/>
                <a:ext cx="773" cy="37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Work</a:t>
                </a:r>
                <a:r>
                  <a:rPr kumimoji="0" lang="en-GB" sz="1300" b="0" i="0" u="none" strike="noStrike" cap="none" normalizeH="0" baseline="0">
                    <a:ln>
                      <a:noFill/>
                    </a:ln>
                    <a:solidFill>
                      <a:srgbClr val="000000"/>
                    </a:solidFill>
                    <a:effectLst/>
                    <a:latin typeface="Calibri" pitchFamily="34" charset="0"/>
                    <a:cs typeface="Arial" pitchFamily="34" charset="0"/>
                  </a:rPr>
                  <a:t> </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782" name="Rectangle 38"/>
              <p:cNvSpPr>
                <a:spLocks noChangeArrowheads="1"/>
              </p:cNvSpPr>
              <p:nvPr/>
            </p:nvSpPr>
            <p:spPr bwMode="auto">
              <a:xfrm>
                <a:off x="1584" y="12712"/>
                <a:ext cx="560" cy="37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Roll</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783" name="Line 39"/>
              <p:cNvSpPr>
                <a:spLocks noChangeShapeType="1"/>
              </p:cNvSpPr>
              <p:nvPr/>
            </p:nvSpPr>
            <p:spPr bwMode="auto">
              <a:xfrm flipH="1">
                <a:off x="3024" y="10568"/>
                <a:ext cx="288" cy="153"/>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84" name="Freeform 40"/>
              <p:cNvSpPr>
                <a:spLocks/>
              </p:cNvSpPr>
              <p:nvPr/>
            </p:nvSpPr>
            <p:spPr bwMode="auto">
              <a:xfrm>
                <a:off x="3024" y="10664"/>
                <a:ext cx="134" cy="57"/>
              </a:xfrm>
              <a:custGeom>
                <a:avLst/>
                <a:gdLst/>
                <a:ahLst/>
                <a:cxnLst>
                  <a:cxn ang="0">
                    <a:pos x="0" y="57"/>
                  </a:cxn>
                  <a:cxn ang="0">
                    <a:pos x="134" y="57"/>
                  </a:cxn>
                  <a:cxn ang="0">
                    <a:pos x="107" y="0"/>
                  </a:cxn>
                  <a:cxn ang="0">
                    <a:pos x="0" y="57"/>
                  </a:cxn>
                </a:cxnLst>
                <a:rect l="0" t="0" r="r" b="b"/>
                <a:pathLst>
                  <a:path w="134" h="57">
                    <a:moveTo>
                      <a:pt x="0" y="57"/>
                    </a:moveTo>
                    <a:lnTo>
                      <a:pt x="134" y="57"/>
                    </a:lnTo>
                    <a:lnTo>
                      <a:pt x="107" y="0"/>
                    </a:lnTo>
                    <a:lnTo>
                      <a:pt x="0" y="57"/>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85" name="Freeform 41"/>
              <p:cNvSpPr>
                <a:spLocks/>
              </p:cNvSpPr>
              <p:nvPr/>
            </p:nvSpPr>
            <p:spPr bwMode="auto">
              <a:xfrm>
                <a:off x="3024" y="10606"/>
                <a:ext cx="107" cy="115"/>
              </a:xfrm>
              <a:custGeom>
                <a:avLst/>
                <a:gdLst/>
                <a:ahLst/>
                <a:cxnLst>
                  <a:cxn ang="0">
                    <a:pos x="0" y="115"/>
                  </a:cxn>
                  <a:cxn ang="0">
                    <a:pos x="81" y="0"/>
                  </a:cxn>
                  <a:cxn ang="0">
                    <a:pos x="107" y="58"/>
                  </a:cxn>
                  <a:cxn ang="0">
                    <a:pos x="0" y="115"/>
                  </a:cxn>
                </a:cxnLst>
                <a:rect l="0" t="0" r="r" b="b"/>
                <a:pathLst>
                  <a:path w="107" h="115">
                    <a:moveTo>
                      <a:pt x="0" y="115"/>
                    </a:moveTo>
                    <a:lnTo>
                      <a:pt x="81" y="0"/>
                    </a:lnTo>
                    <a:lnTo>
                      <a:pt x="107" y="58"/>
                    </a:lnTo>
                    <a:lnTo>
                      <a:pt x="0" y="115"/>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86" name="Line 42"/>
              <p:cNvSpPr>
                <a:spLocks noChangeShapeType="1"/>
              </p:cNvSpPr>
              <p:nvPr/>
            </p:nvSpPr>
            <p:spPr bwMode="auto">
              <a:xfrm>
                <a:off x="4752" y="10568"/>
                <a:ext cx="433" cy="153"/>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87" name="Freeform 43"/>
              <p:cNvSpPr>
                <a:spLocks/>
              </p:cNvSpPr>
              <p:nvPr/>
            </p:nvSpPr>
            <p:spPr bwMode="auto">
              <a:xfrm>
                <a:off x="5071" y="10620"/>
                <a:ext cx="114" cy="101"/>
              </a:xfrm>
              <a:custGeom>
                <a:avLst/>
                <a:gdLst/>
                <a:ahLst/>
                <a:cxnLst>
                  <a:cxn ang="0">
                    <a:pos x="114" y="101"/>
                  </a:cxn>
                  <a:cxn ang="0">
                    <a:pos x="18" y="0"/>
                  </a:cxn>
                  <a:cxn ang="0">
                    <a:pos x="0" y="61"/>
                  </a:cxn>
                  <a:cxn ang="0">
                    <a:pos x="114" y="101"/>
                  </a:cxn>
                </a:cxnLst>
                <a:rect l="0" t="0" r="r" b="b"/>
                <a:pathLst>
                  <a:path w="114" h="101">
                    <a:moveTo>
                      <a:pt x="114" y="101"/>
                    </a:moveTo>
                    <a:lnTo>
                      <a:pt x="18" y="0"/>
                    </a:lnTo>
                    <a:lnTo>
                      <a:pt x="0" y="61"/>
                    </a:lnTo>
                    <a:lnTo>
                      <a:pt x="114" y="101"/>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88" name="Freeform 44"/>
              <p:cNvSpPr>
                <a:spLocks/>
              </p:cNvSpPr>
              <p:nvPr/>
            </p:nvSpPr>
            <p:spPr bwMode="auto">
              <a:xfrm>
                <a:off x="5051" y="10681"/>
                <a:ext cx="134" cy="59"/>
              </a:xfrm>
              <a:custGeom>
                <a:avLst/>
                <a:gdLst/>
                <a:ahLst/>
                <a:cxnLst>
                  <a:cxn ang="0">
                    <a:pos x="134" y="40"/>
                  </a:cxn>
                  <a:cxn ang="0">
                    <a:pos x="0" y="59"/>
                  </a:cxn>
                  <a:cxn ang="0">
                    <a:pos x="20" y="0"/>
                  </a:cxn>
                  <a:cxn ang="0">
                    <a:pos x="134" y="40"/>
                  </a:cxn>
                </a:cxnLst>
                <a:rect l="0" t="0" r="r" b="b"/>
                <a:pathLst>
                  <a:path w="134" h="59">
                    <a:moveTo>
                      <a:pt x="134" y="40"/>
                    </a:moveTo>
                    <a:lnTo>
                      <a:pt x="0" y="59"/>
                    </a:lnTo>
                    <a:lnTo>
                      <a:pt x="20" y="0"/>
                    </a:lnTo>
                    <a:lnTo>
                      <a:pt x="134" y="4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89" name="Line 45"/>
              <p:cNvSpPr>
                <a:spLocks noChangeShapeType="1"/>
              </p:cNvSpPr>
              <p:nvPr/>
            </p:nvSpPr>
            <p:spPr bwMode="auto">
              <a:xfrm flipH="1">
                <a:off x="4464" y="11942"/>
                <a:ext cx="1297" cy="1"/>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0" name="Freeform 46"/>
              <p:cNvSpPr>
                <a:spLocks/>
              </p:cNvSpPr>
              <p:nvPr/>
            </p:nvSpPr>
            <p:spPr bwMode="auto">
              <a:xfrm>
                <a:off x="4464" y="11942"/>
                <a:ext cx="120" cy="64"/>
              </a:xfrm>
              <a:custGeom>
                <a:avLst/>
                <a:gdLst/>
                <a:ahLst/>
                <a:cxnLst>
                  <a:cxn ang="0">
                    <a:pos x="0" y="0"/>
                  </a:cxn>
                  <a:cxn ang="0">
                    <a:pos x="120" y="64"/>
                  </a:cxn>
                  <a:cxn ang="0">
                    <a:pos x="120" y="0"/>
                  </a:cxn>
                  <a:cxn ang="0">
                    <a:pos x="0" y="0"/>
                  </a:cxn>
                </a:cxnLst>
                <a:rect l="0" t="0" r="r" b="b"/>
                <a:pathLst>
                  <a:path w="120" h="64">
                    <a:moveTo>
                      <a:pt x="0" y="0"/>
                    </a:moveTo>
                    <a:lnTo>
                      <a:pt x="120" y="64"/>
                    </a:lnTo>
                    <a:lnTo>
                      <a:pt x="120" y="0"/>
                    </a:lnTo>
                    <a:lnTo>
                      <a:pt x="0" y="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1" name="Freeform 47"/>
              <p:cNvSpPr>
                <a:spLocks/>
              </p:cNvSpPr>
              <p:nvPr/>
            </p:nvSpPr>
            <p:spPr bwMode="auto">
              <a:xfrm>
                <a:off x="4464" y="11878"/>
                <a:ext cx="120" cy="64"/>
              </a:xfrm>
              <a:custGeom>
                <a:avLst/>
                <a:gdLst/>
                <a:ahLst/>
                <a:cxnLst>
                  <a:cxn ang="0">
                    <a:pos x="0" y="64"/>
                  </a:cxn>
                  <a:cxn ang="0">
                    <a:pos x="120" y="0"/>
                  </a:cxn>
                  <a:cxn ang="0">
                    <a:pos x="120" y="64"/>
                  </a:cxn>
                  <a:cxn ang="0">
                    <a:pos x="0" y="64"/>
                  </a:cxn>
                </a:cxnLst>
                <a:rect l="0" t="0" r="r" b="b"/>
                <a:pathLst>
                  <a:path w="120" h="64">
                    <a:moveTo>
                      <a:pt x="0" y="64"/>
                    </a:moveTo>
                    <a:lnTo>
                      <a:pt x="120" y="0"/>
                    </a:lnTo>
                    <a:lnTo>
                      <a:pt x="120" y="64"/>
                    </a:lnTo>
                    <a:lnTo>
                      <a:pt x="0" y="64"/>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2" name="Line 48"/>
              <p:cNvSpPr>
                <a:spLocks noChangeShapeType="1"/>
              </p:cNvSpPr>
              <p:nvPr/>
            </p:nvSpPr>
            <p:spPr bwMode="auto">
              <a:xfrm flipH="1">
                <a:off x="4608" y="11942"/>
                <a:ext cx="1153" cy="168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3" name="Freeform 49"/>
              <p:cNvSpPr>
                <a:spLocks/>
              </p:cNvSpPr>
              <p:nvPr/>
            </p:nvSpPr>
            <p:spPr bwMode="auto">
              <a:xfrm>
                <a:off x="4608" y="13520"/>
                <a:ext cx="119" cy="102"/>
              </a:xfrm>
              <a:custGeom>
                <a:avLst/>
                <a:gdLst/>
                <a:ahLst/>
                <a:cxnLst>
                  <a:cxn ang="0">
                    <a:pos x="0" y="102"/>
                  </a:cxn>
                  <a:cxn ang="0">
                    <a:pos x="119" y="36"/>
                  </a:cxn>
                  <a:cxn ang="0">
                    <a:pos x="71" y="0"/>
                  </a:cxn>
                  <a:cxn ang="0">
                    <a:pos x="0" y="102"/>
                  </a:cxn>
                </a:cxnLst>
                <a:rect l="0" t="0" r="r" b="b"/>
                <a:pathLst>
                  <a:path w="119" h="102">
                    <a:moveTo>
                      <a:pt x="0" y="102"/>
                    </a:moveTo>
                    <a:lnTo>
                      <a:pt x="119" y="36"/>
                    </a:lnTo>
                    <a:lnTo>
                      <a:pt x="71" y="0"/>
                    </a:lnTo>
                    <a:lnTo>
                      <a:pt x="0" y="102"/>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4" name="Freeform 50"/>
              <p:cNvSpPr>
                <a:spLocks/>
              </p:cNvSpPr>
              <p:nvPr/>
            </p:nvSpPr>
            <p:spPr bwMode="auto">
              <a:xfrm>
                <a:off x="4608" y="13481"/>
                <a:ext cx="71" cy="141"/>
              </a:xfrm>
              <a:custGeom>
                <a:avLst/>
                <a:gdLst/>
                <a:ahLst/>
                <a:cxnLst>
                  <a:cxn ang="0">
                    <a:pos x="0" y="141"/>
                  </a:cxn>
                  <a:cxn ang="0">
                    <a:pos x="22" y="0"/>
                  </a:cxn>
                  <a:cxn ang="0">
                    <a:pos x="71" y="39"/>
                  </a:cxn>
                  <a:cxn ang="0">
                    <a:pos x="0" y="141"/>
                  </a:cxn>
                </a:cxnLst>
                <a:rect l="0" t="0" r="r" b="b"/>
                <a:pathLst>
                  <a:path w="71" h="141">
                    <a:moveTo>
                      <a:pt x="0" y="141"/>
                    </a:moveTo>
                    <a:lnTo>
                      <a:pt x="22" y="0"/>
                    </a:lnTo>
                    <a:lnTo>
                      <a:pt x="71" y="39"/>
                    </a:lnTo>
                    <a:lnTo>
                      <a:pt x="0" y="141"/>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5" name="Line 51"/>
              <p:cNvSpPr>
                <a:spLocks noChangeShapeType="1"/>
              </p:cNvSpPr>
              <p:nvPr/>
            </p:nvSpPr>
            <p:spPr bwMode="auto">
              <a:xfrm>
                <a:off x="2304" y="12553"/>
                <a:ext cx="1296" cy="1"/>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6" name="Freeform 52"/>
              <p:cNvSpPr>
                <a:spLocks/>
              </p:cNvSpPr>
              <p:nvPr/>
            </p:nvSpPr>
            <p:spPr bwMode="auto">
              <a:xfrm>
                <a:off x="3479" y="12489"/>
                <a:ext cx="121" cy="64"/>
              </a:xfrm>
              <a:custGeom>
                <a:avLst/>
                <a:gdLst/>
                <a:ahLst/>
                <a:cxnLst>
                  <a:cxn ang="0">
                    <a:pos x="121" y="64"/>
                  </a:cxn>
                  <a:cxn ang="0">
                    <a:pos x="0" y="0"/>
                  </a:cxn>
                  <a:cxn ang="0">
                    <a:pos x="0" y="64"/>
                  </a:cxn>
                  <a:cxn ang="0">
                    <a:pos x="121" y="64"/>
                  </a:cxn>
                </a:cxnLst>
                <a:rect l="0" t="0" r="r" b="b"/>
                <a:pathLst>
                  <a:path w="121" h="64">
                    <a:moveTo>
                      <a:pt x="121" y="64"/>
                    </a:moveTo>
                    <a:lnTo>
                      <a:pt x="0" y="0"/>
                    </a:lnTo>
                    <a:lnTo>
                      <a:pt x="0" y="64"/>
                    </a:lnTo>
                    <a:lnTo>
                      <a:pt x="121" y="64"/>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7" name="Freeform 53"/>
              <p:cNvSpPr>
                <a:spLocks/>
              </p:cNvSpPr>
              <p:nvPr/>
            </p:nvSpPr>
            <p:spPr bwMode="auto">
              <a:xfrm>
                <a:off x="3479" y="12553"/>
                <a:ext cx="121" cy="64"/>
              </a:xfrm>
              <a:custGeom>
                <a:avLst/>
                <a:gdLst/>
                <a:ahLst/>
                <a:cxnLst>
                  <a:cxn ang="0">
                    <a:pos x="121" y="0"/>
                  </a:cxn>
                  <a:cxn ang="0">
                    <a:pos x="0" y="64"/>
                  </a:cxn>
                  <a:cxn ang="0">
                    <a:pos x="0" y="0"/>
                  </a:cxn>
                  <a:cxn ang="0">
                    <a:pos x="121" y="0"/>
                  </a:cxn>
                </a:cxnLst>
                <a:rect l="0" t="0" r="r" b="b"/>
                <a:pathLst>
                  <a:path w="121" h="64">
                    <a:moveTo>
                      <a:pt x="121" y="0"/>
                    </a:moveTo>
                    <a:lnTo>
                      <a:pt x="0" y="64"/>
                    </a:lnTo>
                    <a:lnTo>
                      <a:pt x="0" y="0"/>
                    </a:lnTo>
                    <a:lnTo>
                      <a:pt x="121" y="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8" name="Line 54"/>
              <p:cNvSpPr>
                <a:spLocks noChangeShapeType="1"/>
              </p:cNvSpPr>
              <p:nvPr/>
            </p:nvSpPr>
            <p:spPr bwMode="auto">
              <a:xfrm>
                <a:off x="2304" y="12706"/>
                <a:ext cx="1296" cy="458"/>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799" name="Freeform 55"/>
              <p:cNvSpPr>
                <a:spLocks/>
              </p:cNvSpPr>
              <p:nvPr/>
            </p:nvSpPr>
            <p:spPr bwMode="auto">
              <a:xfrm>
                <a:off x="3487" y="13063"/>
                <a:ext cx="113" cy="101"/>
              </a:xfrm>
              <a:custGeom>
                <a:avLst/>
                <a:gdLst/>
                <a:ahLst/>
                <a:cxnLst>
                  <a:cxn ang="0">
                    <a:pos x="113" y="101"/>
                  </a:cxn>
                  <a:cxn ang="0">
                    <a:pos x="18" y="0"/>
                  </a:cxn>
                  <a:cxn ang="0">
                    <a:pos x="0" y="61"/>
                  </a:cxn>
                  <a:cxn ang="0">
                    <a:pos x="113" y="101"/>
                  </a:cxn>
                </a:cxnLst>
                <a:rect l="0" t="0" r="r" b="b"/>
                <a:pathLst>
                  <a:path w="113" h="101">
                    <a:moveTo>
                      <a:pt x="113" y="101"/>
                    </a:moveTo>
                    <a:lnTo>
                      <a:pt x="18" y="0"/>
                    </a:lnTo>
                    <a:lnTo>
                      <a:pt x="0" y="61"/>
                    </a:lnTo>
                    <a:lnTo>
                      <a:pt x="113" y="101"/>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0" name="Freeform 56"/>
              <p:cNvSpPr>
                <a:spLocks/>
              </p:cNvSpPr>
              <p:nvPr/>
            </p:nvSpPr>
            <p:spPr bwMode="auto">
              <a:xfrm>
                <a:off x="3468" y="13124"/>
                <a:ext cx="132" cy="60"/>
              </a:xfrm>
              <a:custGeom>
                <a:avLst/>
                <a:gdLst/>
                <a:ahLst/>
                <a:cxnLst>
                  <a:cxn ang="0">
                    <a:pos x="132" y="40"/>
                  </a:cxn>
                  <a:cxn ang="0">
                    <a:pos x="0" y="60"/>
                  </a:cxn>
                  <a:cxn ang="0">
                    <a:pos x="19" y="0"/>
                  </a:cxn>
                  <a:cxn ang="0">
                    <a:pos x="132" y="40"/>
                  </a:cxn>
                </a:cxnLst>
                <a:rect l="0" t="0" r="r" b="b"/>
                <a:pathLst>
                  <a:path w="132" h="60">
                    <a:moveTo>
                      <a:pt x="132" y="40"/>
                    </a:moveTo>
                    <a:lnTo>
                      <a:pt x="0" y="60"/>
                    </a:lnTo>
                    <a:lnTo>
                      <a:pt x="19" y="0"/>
                    </a:lnTo>
                    <a:lnTo>
                      <a:pt x="132" y="4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1" name="Line 57"/>
              <p:cNvSpPr>
                <a:spLocks noChangeShapeType="1"/>
              </p:cNvSpPr>
              <p:nvPr/>
            </p:nvSpPr>
            <p:spPr bwMode="auto">
              <a:xfrm>
                <a:off x="2304" y="11789"/>
                <a:ext cx="432" cy="153"/>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2" name="Freeform 58"/>
              <p:cNvSpPr>
                <a:spLocks/>
              </p:cNvSpPr>
              <p:nvPr/>
            </p:nvSpPr>
            <p:spPr bwMode="auto">
              <a:xfrm>
                <a:off x="2622" y="11841"/>
                <a:ext cx="114" cy="101"/>
              </a:xfrm>
              <a:custGeom>
                <a:avLst/>
                <a:gdLst/>
                <a:ahLst/>
                <a:cxnLst>
                  <a:cxn ang="0">
                    <a:pos x="114" y="101"/>
                  </a:cxn>
                  <a:cxn ang="0">
                    <a:pos x="19" y="0"/>
                  </a:cxn>
                  <a:cxn ang="0">
                    <a:pos x="0" y="61"/>
                  </a:cxn>
                  <a:cxn ang="0">
                    <a:pos x="114" y="101"/>
                  </a:cxn>
                </a:cxnLst>
                <a:rect l="0" t="0" r="r" b="b"/>
                <a:pathLst>
                  <a:path w="114" h="101">
                    <a:moveTo>
                      <a:pt x="114" y="101"/>
                    </a:moveTo>
                    <a:lnTo>
                      <a:pt x="19" y="0"/>
                    </a:lnTo>
                    <a:lnTo>
                      <a:pt x="0" y="61"/>
                    </a:lnTo>
                    <a:lnTo>
                      <a:pt x="114" y="101"/>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3" name="Freeform 59"/>
              <p:cNvSpPr>
                <a:spLocks/>
              </p:cNvSpPr>
              <p:nvPr/>
            </p:nvSpPr>
            <p:spPr bwMode="auto">
              <a:xfrm>
                <a:off x="2604" y="11902"/>
                <a:ext cx="132" cy="60"/>
              </a:xfrm>
              <a:custGeom>
                <a:avLst/>
                <a:gdLst/>
                <a:ahLst/>
                <a:cxnLst>
                  <a:cxn ang="0">
                    <a:pos x="132" y="40"/>
                  </a:cxn>
                  <a:cxn ang="0">
                    <a:pos x="0" y="60"/>
                  </a:cxn>
                  <a:cxn ang="0">
                    <a:pos x="18" y="0"/>
                  </a:cxn>
                  <a:cxn ang="0">
                    <a:pos x="132" y="40"/>
                  </a:cxn>
                </a:cxnLst>
                <a:rect l="0" t="0" r="r" b="b"/>
                <a:pathLst>
                  <a:path w="132" h="60">
                    <a:moveTo>
                      <a:pt x="132" y="40"/>
                    </a:moveTo>
                    <a:lnTo>
                      <a:pt x="0" y="60"/>
                    </a:lnTo>
                    <a:lnTo>
                      <a:pt x="18" y="0"/>
                    </a:lnTo>
                    <a:lnTo>
                      <a:pt x="132" y="4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4" name="Line 60"/>
              <p:cNvSpPr>
                <a:spLocks noChangeShapeType="1"/>
              </p:cNvSpPr>
              <p:nvPr/>
            </p:nvSpPr>
            <p:spPr bwMode="auto">
              <a:xfrm>
                <a:off x="2304" y="11942"/>
                <a:ext cx="432" cy="458"/>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5" name="Freeform 61"/>
              <p:cNvSpPr>
                <a:spLocks/>
              </p:cNvSpPr>
              <p:nvPr/>
            </p:nvSpPr>
            <p:spPr bwMode="auto">
              <a:xfrm>
                <a:off x="2651" y="12266"/>
                <a:ext cx="85" cy="134"/>
              </a:xfrm>
              <a:custGeom>
                <a:avLst/>
                <a:gdLst/>
                <a:ahLst/>
                <a:cxnLst>
                  <a:cxn ang="0">
                    <a:pos x="85" y="134"/>
                  </a:cxn>
                  <a:cxn ang="0">
                    <a:pos x="42" y="0"/>
                  </a:cxn>
                  <a:cxn ang="0">
                    <a:pos x="0" y="44"/>
                  </a:cxn>
                  <a:cxn ang="0">
                    <a:pos x="85" y="134"/>
                  </a:cxn>
                </a:cxnLst>
                <a:rect l="0" t="0" r="r" b="b"/>
                <a:pathLst>
                  <a:path w="85" h="134">
                    <a:moveTo>
                      <a:pt x="85" y="134"/>
                    </a:moveTo>
                    <a:lnTo>
                      <a:pt x="42" y="0"/>
                    </a:lnTo>
                    <a:lnTo>
                      <a:pt x="0" y="44"/>
                    </a:lnTo>
                    <a:lnTo>
                      <a:pt x="85" y="134"/>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6" name="Freeform 62"/>
              <p:cNvSpPr>
                <a:spLocks/>
              </p:cNvSpPr>
              <p:nvPr/>
            </p:nvSpPr>
            <p:spPr bwMode="auto">
              <a:xfrm>
                <a:off x="2609" y="12310"/>
                <a:ext cx="127" cy="90"/>
              </a:xfrm>
              <a:custGeom>
                <a:avLst/>
                <a:gdLst/>
                <a:ahLst/>
                <a:cxnLst>
                  <a:cxn ang="0">
                    <a:pos x="127" y="90"/>
                  </a:cxn>
                  <a:cxn ang="0">
                    <a:pos x="0" y="46"/>
                  </a:cxn>
                  <a:cxn ang="0">
                    <a:pos x="42" y="0"/>
                  </a:cxn>
                  <a:cxn ang="0">
                    <a:pos x="127" y="90"/>
                  </a:cxn>
                </a:cxnLst>
                <a:rect l="0" t="0" r="r" b="b"/>
                <a:pathLst>
                  <a:path w="127" h="90">
                    <a:moveTo>
                      <a:pt x="127" y="90"/>
                    </a:moveTo>
                    <a:lnTo>
                      <a:pt x="0" y="46"/>
                    </a:lnTo>
                    <a:lnTo>
                      <a:pt x="42" y="0"/>
                    </a:lnTo>
                    <a:lnTo>
                      <a:pt x="127" y="9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07" name="Rectangle 63"/>
              <p:cNvSpPr>
                <a:spLocks noChangeArrowheads="1"/>
              </p:cNvSpPr>
              <p:nvPr/>
            </p:nvSpPr>
            <p:spPr bwMode="auto">
              <a:xfrm>
                <a:off x="5622" y="12558"/>
                <a:ext cx="134" cy="143"/>
              </a:xfrm>
              <a:prstGeom prst="rect">
                <a:avLst/>
              </a:prstGeom>
              <a:solidFill>
                <a:srgbClr val="727272"/>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808" name="Rectangle 64"/>
              <p:cNvSpPr>
                <a:spLocks noChangeArrowheads="1"/>
              </p:cNvSpPr>
              <p:nvPr/>
            </p:nvSpPr>
            <p:spPr bwMode="auto">
              <a:xfrm>
                <a:off x="5622" y="13016"/>
                <a:ext cx="134" cy="143"/>
              </a:xfrm>
              <a:prstGeom prst="rect">
                <a:avLst/>
              </a:prstGeom>
              <a:solidFill>
                <a:srgbClr val="727272"/>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809" name="Rectangle 65"/>
              <p:cNvSpPr>
                <a:spLocks noChangeArrowheads="1"/>
              </p:cNvSpPr>
              <p:nvPr/>
            </p:nvSpPr>
            <p:spPr bwMode="auto">
              <a:xfrm>
                <a:off x="5766" y="12405"/>
                <a:ext cx="134" cy="448"/>
              </a:xfrm>
              <a:prstGeom prst="rect">
                <a:avLst/>
              </a:prstGeom>
              <a:solidFill>
                <a:srgbClr val="808080"/>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810" name="Rectangle 66"/>
              <p:cNvSpPr>
                <a:spLocks noChangeArrowheads="1"/>
              </p:cNvSpPr>
              <p:nvPr/>
            </p:nvSpPr>
            <p:spPr bwMode="auto">
              <a:xfrm>
                <a:off x="5766" y="12863"/>
                <a:ext cx="134" cy="448"/>
              </a:xfrm>
              <a:prstGeom prst="rect">
                <a:avLst/>
              </a:prstGeom>
              <a:solidFill>
                <a:srgbClr val="808080"/>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811" name="Rectangle 67"/>
              <p:cNvSpPr>
                <a:spLocks noChangeArrowheads="1"/>
              </p:cNvSpPr>
              <p:nvPr/>
            </p:nvSpPr>
            <p:spPr bwMode="auto">
              <a:xfrm>
                <a:off x="5910" y="12558"/>
                <a:ext cx="566" cy="143"/>
              </a:xfrm>
              <a:prstGeom prst="rect">
                <a:avLst/>
              </a:prstGeom>
              <a:solidFill>
                <a:srgbClr val="808080"/>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812" name="Rectangle 68"/>
              <p:cNvSpPr>
                <a:spLocks noChangeArrowheads="1"/>
              </p:cNvSpPr>
              <p:nvPr/>
            </p:nvSpPr>
            <p:spPr bwMode="auto">
              <a:xfrm>
                <a:off x="5910" y="13016"/>
                <a:ext cx="566" cy="143"/>
              </a:xfrm>
              <a:prstGeom prst="rect">
                <a:avLst/>
              </a:prstGeom>
              <a:solidFill>
                <a:srgbClr val="808080"/>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813" name="Rectangle 69"/>
              <p:cNvSpPr>
                <a:spLocks noChangeArrowheads="1"/>
              </p:cNvSpPr>
              <p:nvPr/>
            </p:nvSpPr>
            <p:spPr bwMode="auto">
              <a:xfrm>
                <a:off x="5905" y="13620"/>
                <a:ext cx="1090" cy="37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Coupling</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1814" name="Line 70"/>
              <p:cNvSpPr>
                <a:spLocks noChangeShapeType="1"/>
              </p:cNvSpPr>
              <p:nvPr/>
            </p:nvSpPr>
            <p:spPr bwMode="auto">
              <a:xfrm flipH="1" flipV="1">
                <a:off x="5905" y="13316"/>
                <a:ext cx="288" cy="306"/>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15" name="Freeform 71"/>
              <p:cNvSpPr>
                <a:spLocks/>
              </p:cNvSpPr>
              <p:nvPr/>
            </p:nvSpPr>
            <p:spPr bwMode="auto">
              <a:xfrm>
                <a:off x="5905" y="13316"/>
                <a:ext cx="83" cy="135"/>
              </a:xfrm>
              <a:custGeom>
                <a:avLst/>
                <a:gdLst/>
                <a:ahLst/>
                <a:cxnLst>
                  <a:cxn ang="0">
                    <a:pos x="0" y="0"/>
                  </a:cxn>
                  <a:cxn ang="0">
                    <a:pos x="41" y="135"/>
                  </a:cxn>
                  <a:cxn ang="0">
                    <a:pos x="83" y="91"/>
                  </a:cxn>
                  <a:cxn ang="0">
                    <a:pos x="0" y="0"/>
                  </a:cxn>
                </a:cxnLst>
                <a:rect l="0" t="0" r="r" b="b"/>
                <a:pathLst>
                  <a:path w="83" h="135">
                    <a:moveTo>
                      <a:pt x="0" y="0"/>
                    </a:moveTo>
                    <a:lnTo>
                      <a:pt x="41" y="135"/>
                    </a:lnTo>
                    <a:lnTo>
                      <a:pt x="83" y="91"/>
                    </a:lnTo>
                    <a:lnTo>
                      <a:pt x="0" y="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16" name="Freeform 72"/>
              <p:cNvSpPr>
                <a:spLocks/>
              </p:cNvSpPr>
              <p:nvPr/>
            </p:nvSpPr>
            <p:spPr bwMode="auto">
              <a:xfrm>
                <a:off x="5905" y="13316"/>
                <a:ext cx="126" cy="91"/>
              </a:xfrm>
              <a:custGeom>
                <a:avLst/>
                <a:gdLst/>
                <a:ahLst/>
                <a:cxnLst>
                  <a:cxn ang="0">
                    <a:pos x="0" y="0"/>
                  </a:cxn>
                  <a:cxn ang="0">
                    <a:pos x="126" y="45"/>
                  </a:cxn>
                  <a:cxn ang="0">
                    <a:pos x="83" y="91"/>
                  </a:cxn>
                  <a:cxn ang="0">
                    <a:pos x="0" y="0"/>
                  </a:cxn>
                </a:cxnLst>
                <a:rect l="0" t="0" r="r" b="b"/>
                <a:pathLst>
                  <a:path w="126" h="91">
                    <a:moveTo>
                      <a:pt x="0" y="0"/>
                    </a:moveTo>
                    <a:lnTo>
                      <a:pt x="126" y="45"/>
                    </a:lnTo>
                    <a:lnTo>
                      <a:pt x="83" y="91"/>
                    </a:lnTo>
                    <a:lnTo>
                      <a:pt x="0" y="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17" name="Line 73"/>
              <p:cNvSpPr>
                <a:spLocks noChangeShapeType="1"/>
              </p:cNvSpPr>
              <p:nvPr/>
            </p:nvSpPr>
            <p:spPr bwMode="auto">
              <a:xfrm flipH="1" flipV="1">
                <a:off x="5905" y="12706"/>
                <a:ext cx="432" cy="916"/>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18" name="Freeform 74"/>
              <p:cNvSpPr>
                <a:spLocks/>
              </p:cNvSpPr>
              <p:nvPr/>
            </p:nvSpPr>
            <p:spPr bwMode="auto">
              <a:xfrm>
                <a:off x="5905" y="12706"/>
                <a:ext cx="53" cy="142"/>
              </a:xfrm>
              <a:custGeom>
                <a:avLst/>
                <a:gdLst/>
                <a:ahLst/>
                <a:cxnLst>
                  <a:cxn ang="0">
                    <a:pos x="0" y="0"/>
                  </a:cxn>
                  <a:cxn ang="0">
                    <a:pos x="0" y="142"/>
                  </a:cxn>
                  <a:cxn ang="0">
                    <a:pos x="53" y="114"/>
                  </a:cxn>
                  <a:cxn ang="0">
                    <a:pos x="0" y="0"/>
                  </a:cxn>
                </a:cxnLst>
                <a:rect l="0" t="0" r="r" b="b"/>
                <a:pathLst>
                  <a:path w="53" h="142">
                    <a:moveTo>
                      <a:pt x="0" y="0"/>
                    </a:moveTo>
                    <a:lnTo>
                      <a:pt x="0" y="142"/>
                    </a:lnTo>
                    <a:lnTo>
                      <a:pt x="53" y="114"/>
                    </a:lnTo>
                    <a:lnTo>
                      <a:pt x="0" y="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1819" name="Freeform 75"/>
              <p:cNvSpPr>
                <a:spLocks/>
              </p:cNvSpPr>
              <p:nvPr/>
            </p:nvSpPr>
            <p:spPr bwMode="auto">
              <a:xfrm>
                <a:off x="5905" y="12706"/>
                <a:ext cx="106" cy="114"/>
              </a:xfrm>
              <a:custGeom>
                <a:avLst/>
                <a:gdLst/>
                <a:ahLst/>
                <a:cxnLst>
                  <a:cxn ang="0">
                    <a:pos x="0" y="0"/>
                  </a:cxn>
                  <a:cxn ang="0">
                    <a:pos x="106" y="85"/>
                  </a:cxn>
                  <a:cxn ang="0">
                    <a:pos x="53" y="114"/>
                  </a:cxn>
                  <a:cxn ang="0">
                    <a:pos x="0" y="0"/>
                  </a:cxn>
                </a:cxnLst>
                <a:rect l="0" t="0" r="r" b="b"/>
                <a:pathLst>
                  <a:path w="106" h="114">
                    <a:moveTo>
                      <a:pt x="0" y="0"/>
                    </a:moveTo>
                    <a:lnTo>
                      <a:pt x="106" y="85"/>
                    </a:lnTo>
                    <a:lnTo>
                      <a:pt x="53" y="114"/>
                    </a:lnTo>
                    <a:lnTo>
                      <a:pt x="0" y="0"/>
                    </a:lnTo>
                    <a:close/>
                  </a:path>
                </a:pathLst>
              </a:custGeom>
              <a:solidFill>
                <a:srgbClr val="000000"/>
              </a:solidFill>
              <a:ln w="635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grpSp>
          <p:nvGrpSpPr>
            <p:cNvPr id="31821" name="Group 77"/>
            <p:cNvGrpSpPr>
              <a:grpSpLocks/>
            </p:cNvGrpSpPr>
            <p:nvPr/>
          </p:nvGrpSpPr>
          <p:grpSpPr bwMode="auto">
            <a:xfrm>
              <a:off x="2495" y="1456"/>
              <a:ext cx="301" cy="667"/>
              <a:chOff x="2515" y="1461"/>
              <a:chExt cx="301" cy="667"/>
            </a:xfrm>
          </p:grpSpPr>
          <p:sp>
            <p:nvSpPr>
              <p:cNvPr id="31822" name="Rectangle 78"/>
              <p:cNvSpPr>
                <a:spLocks noChangeArrowheads="1"/>
              </p:cNvSpPr>
              <p:nvPr/>
            </p:nvSpPr>
            <p:spPr bwMode="auto">
              <a:xfrm>
                <a:off x="2515" y="1784"/>
                <a:ext cx="301" cy="344"/>
              </a:xfrm>
              <a:prstGeom prst="rect">
                <a:avLst/>
              </a:prstGeom>
              <a:solidFill>
                <a:srgbClr val="FFFFFF"/>
              </a:solidFill>
              <a:ln w="12700">
                <a:solidFill>
                  <a:srgbClr val="000000"/>
                </a:solidFill>
                <a:miter lim="800000"/>
                <a:headEnd/>
                <a:tailEnd/>
              </a:ln>
              <a:effectLst/>
            </p:spPr>
            <p:txBody>
              <a:bodyPr vert="horz" wrap="square" lIns="91440" tIns="45720" rIns="91440" bIns="45720" numCol="1" anchor="t" anchorCtr="0" compatLnSpc="1">
                <a:prstTxWarp prst="textNoShape">
                  <a:avLst/>
                </a:prstTxWarp>
              </a:bodyPr>
              <a:lstStyle/>
              <a:p>
                <a:endParaRPr lang="en-GB"/>
              </a:p>
            </p:txBody>
          </p:sp>
          <p:sp>
            <p:nvSpPr>
              <p:cNvPr id="31823" name="Rectangle 79"/>
              <p:cNvSpPr>
                <a:spLocks noChangeArrowheads="1"/>
              </p:cNvSpPr>
              <p:nvPr/>
            </p:nvSpPr>
            <p:spPr bwMode="auto">
              <a:xfrm>
                <a:off x="2581" y="1461"/>
                <a:ext cx="169" cy="323"/>
              </a:xfrm>
              <a:prstGeom prst="rect">
                <a:avLst/>
              </a:prstGeom>
              <a:solidFill>
                <a:srgbClr val="FFFFFF"/>
              </a:solidFill>
              <a:ln w="12700">
                <a:solidFill>
                  <a:srgbClr val="000000"/>
                </a:solidFill>
                <a:miter lim="800000"/>
                <a:headEnd/>
                <a:tailEnd/>
              </a:ln>
              <a:effectLst/>
            </p:spPr>
            <p:txBody>
              <a:bodyPr vert="horz" wrap="square" lIns="91440" tIns="45720" rIns="91440" bIns="45720" numCol="1" anchor="t" anchorCtr="0" compatLnSpc="1">
                <a:prstTxWarp prst="textNoShape">
                  <a:avLst/>
                </a:prstTxWarp>
              </a:bodyPr>
              <a:lstStyle/>
              <a:p>
                <a:endParaRPr lang="en-GB"/>
              </a:p>
            </p:txBody>
          </p:sp>
        </p:grpSp>
        <p:grpSp>
          <p:nvGrpSpPr>
            <p:cNvPr id="31824" name="Group 80"/>
            <p:cNvGrpSpPr>
              <a:grpSpLocks/>
            </p:cNvGrpSpPr>
            <p:nvPr/>
          </p:nvGrpSpPr>
          <p:grpSpPr bwMode="auto">
            <a:xfrm>
              <a:off x="5095" y="1456"/>
              <a:ext cx="301" cy="667"/>
              <a:chOff x="2515" y="1461"/>
              <a:chExt cx="301" cy="667"/>
            </a:xfrm>
          </p:grpSpPr>
          <p:sp>
            <p:nvSpPr>
              <p:cNvPr id="31825" name="Rectangle 81"/>
              <p:cNvSpPr>
                <a:spLocks noChangeArrowheads="1"/>
              </p:cNvSpPr>
              <p:nvPr/>
            </p:nvSpPr>
            <p:spPr bwMode="auto">
              <a:xfrm>
                <a:off x="2515" y="1784"/>
                <a:ext cx="301" cy="344"/>
              </a:xfrm>
              <a:prstGeom prst="rect">
                <a:avLst/>
              </a:prstGeom>
              <a:solidFill>
                <a:srgbClr val="FFFFFF"/>
              </a:solidFill>
              <a:ln w="12700">
                <a:solidFill>
                  <a:srgbClr val="000000"/>
                </a:solidFill>
                <a:miter lim="800000"/>
                <a:headEnd/>
                <a:tailEnd/>
              </a:ln>
              <a:effectLst/>
            </p:spPr>
            <p:txBody>
              <a:bodyPr vert="horz" wrap="square" lIns="91440" tIns="45720" rIns="91440" bIns="45720" numCol="1" anchor="t" anchorCtr="0" compatLnSpc="1">
                <a:prstTxWarp prst="textNoShape">
                  <a:avLst/>
                </a:prstTxWarp>
              </a:bodyPr>
              <a:lstStyle/>
              <a:p>
                <a:endParaRPr lang="en-GB"/>
              </a:p>
            </p:txBody>
          </p:sp>
          <p:sp>
            <p:nvSpPr>
              <p:cNvPr id="31826" name="Rectangle 82"/>
              <p:cNvSpPr>
                <a:spLocks noChangeArrowheads="1"/>
              </p:cNvSpPr>
              <p:nvPr/>
            </p:nvSpPr>
            <p:spPr bwMode="auto">
              <a:xfrm>
                <a:off x="2581" y="1461"/>
                <a:ext cx="169" cy="323"/>
              </a:xfrm>
              <a:prstGeom prst="rect">
                <a:avLst/>
              </a:prstGeom>
              <a:solidFill>
                <a:srgbClr val="FFFFFF"/>
              </a:solidFill>
              <a:ln w="12700">
                <a:solidFill>
                  <a:srgbClr val="000000"/>
                </a:solidFill>
                <a:miter lim="800000"/>
                <a:headEnd/>
                <a:tailEnd/>
              </a:ln>
              <a:effectLst/>
            </p:spPr>
            <p:txBody>
              <a:bodyPr vert="horz" wrap="square" lIns="91440" tIns="45720" rIns="91440" bIns="45720" numCol="1" anchor="t" anchorCtr="0" compatLnSpc="1">
                <a:prstTxWarp prst="textNoShape">
                  <a:avLst/>
                </a:prstTxWarp>
              </a:bodyPr>
              <a:lstStyle/>
              <a:p>
                <a:endParaRPr lang="en-GB"/>
              </a:p>
            </p:txBody>
          </p:sp>
        </p:grpSp>
      </p:grpSp>
      <p:pic>
        <p:nvPicPr>
          <p:cNvPr id="31828" name="Picture 84"/>
          <p:cNvPicPr>
            <a:picLocks noChangeAspect="1" noChangeArrowheads="1"/>
          </p:cNvPicPr>
          <p:nvPr/>
        </p:nvPicPr>
        <p:blipFill>
          <a:blip r:embed="rId4" cstate="print"/>
          <a:srcRect/>
          <a:stretch>
            <a:fillRect/>
          </a:stretch>
        </p:blipFill>
        <p:spPr bwMode="auto">
          <a:xfrm>
            <a:off x="5598942" y="4230858"/>
            <a:ext cx="3545058" cy="1946235"/>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Cold rolling</a:t>
            </a:r>
          </a:p>
        </p:txBody>
      </p:sp>
      <p:sp>
        <p:nvSpPr>
          <p:cNvPr id="4" name="Slide Number Placeholder 3"/>
          <p:cNvSpPr>
            <a:spLocks noGrp="1"/>
          </p:cNvSpPr>
          <p:nvPr>
            <p:ph type="sldNum" sz="quarter" idx="11"/>
          </p:nvPr>
        </p:nvSpPr>
        <p:spPr/>
        <p:txBody>
          <a:bodyPr/>
          <a:lstStyle/>
          <a:p>
            <a:fld id="{D5C37101-7EC0-46B4-9FA6-BEEA78B53DBD}" type="slidenum">
              <a:rPr lang="en-GB" smtClean="0"/>
              <a:pPr/>
              <a:t>13</a:t>
            </a:fld>
            <a:endParaRPr lang="en-GB"/>
          </a:p>
        </p:txBody>
      </p:sp>
      <p:pic>
        <p:nvPicPr>
          <p:cNvPr id="30722" name="Picture 2"/>
          <p:cNvPicPr>
            <a:picLocks noChangeAspect="1" noChangeArrowheads="1"/>
          </p:cNvPicPr>
          <p:nvPr/>
        </p:nvPicPr>
        <p:blipFill>
          <a:blip r:embed="rId2" cstate="print"/>
          <a:srcRect/>
          <a:stretch>
            <a:fillRect/>
          </a:stretch>
        </p:blipFill>
        <p:spPr bwMode="auto">
          <a:xfrm>
            <a:off x="0" y="627478"/>
            <a:ext cx="4582184" cy="2799897"/>
          </a:xfrm>
          <a:prstGeom prst="rect">
            <a:avLst/>
          </a:prstGeom>
          <a:noFill/>
          <a:ln w="9525">
            <a:noFill/>
            <a:miter lim="800000"/>
            <a:headEnd/>
            <a:tailEnd/>
          </a:ln>
          <a:effectLst/>
        </p:spPr>
      </p:pic>
      <p:sp>
        <p:nvSpPr>
          <p:cNvPr id="6" name="TextBox 5"/>
          <p:cNvSpPr txBox="1"/>
          <p:nvPr/>
        </p:nvSpPr>
        <p:spPr>
          <a:xfrm>
            <a:off x="0" y="3446585"/>
            <a:ext cx="4614204" cy="338554"/>
          </a:xfrm>
          <a:prstGeom prst="rect">
            <a:avLst/>
          </a:prstGeom>
          <a:noFill/>
        </p:spPr>
        <p:txBody>
          <a:bodyPr wrap="square" rtlCol="0">
            <a:spAutoFit/>
          </a:bodyPr>
          <a:lstStyle/>
          <a:p>
            <a:pPr algn="ctr"/>
            <a:r>
              <a:rPr lang="en-GB" sz="1600" dirty="0"/>
              <a:t>ABB gauge chart</a:t>
            </a:r>
          </a:p>
        </p:txBody>
      </p:sp>
      <p:pic>
        <p:nvPicPr>
          <p:cNvPr id="30723" name="Picture 3"/>
          <p:cNvPicPr>
            <a:picLocks noChangeAspect="1" noChangeArrowheads="1"/>
          </p:cNvPicPr>
          <p:nvPr/>
        </p:nvPicPr>
        <p:blipFill>
          <a:blip r:embed="rId3" cstate="print"/>
          <a:srcRect/>
          <a:stretch>
            <a:fillRect/>
          </a:stretch>
        </p:blipFill>
        <p:spPr bwMode="auto">
          <a:xfrm>
            <a:off x="4646582" y="912476"/>
            <a:ext cx="4497418" cy="2083943"/>
          </a:xfrm>
          <a:prstGeom prst="rect">
            <a:avLst/>
          </a:prstGeom>
          <a:noFill/>
          <a:ln w="9525">
            <a:noFill/>
            <a:miter lim="800000"/>
            <a:headEnd/>
            <a:tailEnd/>
          </a:ln>
          <a:effectLst/>
        </p:spPr>
      </p:pic>
      <p:pic>
        <p:nvPicPr>
          <p:cNvPr id="30724" name="Picture 4"/>
          <p:cNvPicPr>
            <a:picLocks noChangeAspect="1" noChangeArrowheads="1"/>
          </p:cNvPicPr>
          <p:nvPr/>
        </p:nvPicPr>
        <p:blipFill>
          <a:blip r:embed="rId4" cstate="print"/>
          <a:srcRect/>
          <a:stretch>
            <a:fillRect/>
          </a:stretch>
        </p:blipFill>
        <p:spPr bwMode="auto">
          <a:xfrm>
            <a:off x="4544343" y="3516923"/>
            <a:ext cx="4599658" cy="3341077"/>
          </a:xfrm>
          <a:prstGeom prst="rect">
            <a:avLst/>
          </a:prstGeom>
          <a:noFill/>
          <a:ln w="9525">
            <a:noFill/>
            <a:miter lim="800000"/>
            <a:headEnd/>
            <a:tailEnd/>
          </a:ln>
          <a:effectLst/>
        </p:spPr>
      </p:pic>
      <p:sp>
        <p:nvSpPr>
          <p:cNvPr id="9" name="TextBox 8"/>
          <p:cNvSpPr txBox="1"/>
          <p:nvPr/>
        </p:nvSpPr>
        <p:spPr>
          <a:xfrm>
            <a:off x="4642338" y="2954215"/>
            <a:ext cx="4501662" cy="523220"/>
          </a:xfrm>
          <a:prstGeom prst="rect">
            <a:avLst/>
          </a:prstGeom>
          <a:noFill/>
        </p:spPr>
        <p:txBody>
          <a:bodyPr wrap="square" rtlCol="0">
            <a:spAutoFit/>
          </a:bodyPr>
          <a:lstStyle/>
          <a:p>
            <a:pPr algn="ctr"/>
            <a:r>
              <a:rPr lang="en-GB" sz="1400" dirty="0"/>
              <a:t>Above: Stressometer roll</a:t>
            </a:r>
          </a:p>
          <a:p>
            <a:pPr algn="ctr"/>
            <a:r>
              <a:rPr lang="en-GB" sz="1400" dirty="0"/>
              <a:t>Below: Stressometer roll feedback</a:t>
            </a:r>
          </a:p>
        </p:txBody>
      </p:sp>
      <p:sp>
        <p:nvSpPr>
          <p:cNvPr id="10" name="TextBox 9"/>
          <p:cNvSpPr txBox="1"/>
          <p:nvPr/>
        </p:nvSpPr>
        <p:spPr>
          <a:xfrm>
            <a:off x="0" y="4622018"/>
            <a:ext cx="4441371" cy="646331"/>
          </a:xfrm>
          <a:prstGeom prst="rect">
            <a:avLst/>
          </a:prstGeom>
          <a:noFill/>
        </p:spPr>
        <p:txBody>
          <a:bodyPr wrap="square" rtlCol="0">
            <a:spAutoFit/>
          </a:bodyPr>
          <a:lstStyle/>
          <a:p>
            <a:r>
              <a:rPr lang="en-GB" sz="1800" dirty="0"/>
              <a:t>Here are some examples of the controls used in the cold mill to maintain quality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Cold rolling and Annealing</a:t>
            </a:r>
          </a:p>
        </p:txBody>
      </p:sp>
      <p:sp>
        <p:nvSpPr>
          <p:cNvPr id="3" name="Content Placeholder 2"/>
          <p:cNvSpPr>
            <a:spLocks noGrp="1"/>
          </p:cNvSpPr>
          <p:nvPr>
            <p:ph idx="1"/>
          </p:nvPr>
        </p:nvSpPr>
        <p:spPr>
          <a:xfrm>
            <a:off x="419100" y="1012874"/>
            <a:ext cx="8313738" cy="5178376"/>
          </a:xfrm>
        </p:spPr>
        <p:txBody>
          <a:bodyPr/>
          <a:lstStyle/>
          <a:p>
            <a:r>
              <a:rPr lang="en-GB" sz="1800" dirty="0"/>
              <a:t>During rolling the grain structure of the steel is heavier deformed and causes elongated structures. This elongation leads to a severe decrease in ductility.</a:t>
            </a:r>
          </a:p>
          <a:p>
            <a:r>
              <a:rPr lang="en-GB" sz="1800" dirty="0"/>
              <a:t>The cold rolled steel is not suitable for deep drawing final products in this state so has to be recrystallised to improve the ductility and grain structure. </a:t>
            </a:r>
          </a:p>
          <a:p>
            <a:r>
              <a:rPr lang="en-GB" sz="1800" dirty="0"/>
              <a:t>The temperature and speed of the heat up and cool down cycle is carefully controlled to determine the amount of recrystallisation and ultimately the strength of the final product.</a:t>
            </a:r>
          </a:p>
        </p:txBody>
      </p:sp>
      <p:sp>
        <p:nvSpPr>
          <p:cNvPr id="4" name="Slide Number Placeholder 3"/>
          <p:cNvSpPr>
            <a:spLocks noGrp="1"/>
          </p:cNvSpPr>
          <p:nvPr>
            <p:ph type="sldNum" sz="quarter" idx="11"/>
          </p:nvPr>
        </p:nvSpPr>
        <p:spPr/>
        <p:txBody>
          <a:bodyPr/>
          <a:lstStyle/>
          <a:p>
            <a:fld id="{D5C37101-7EC0-46B4-9FA6-BEEA78B53DBD}" type="slidenum">
              <a:rPr lang="en-GB" smtClean="0"/>
              <a:pPr/>
              <a:t>14</a:t>
            </a:fld>
            <a:endParaRPr lang="en-GB"/>
          </a:p>
        </p:txBody>
      </p:sp>
      <p:pic>
        <p:nvPicPr>
          <p:cNvPr id="32771" name="Picture 3"/>
          <p:cNvPicPr>
            <a:picLocks noChangeAspect="1" noChangeArrowheads="1"/>
          </p:cNvPicPr>
          <p:nvPr/>
        </p:nvPicPr>
        <p:blipFill>
          <a:blip r:embed="rId2" cstate="print"/>
          <a:srcRect/>
          <a:stretch>
            <a:fillRect/>
          </a:stretch>
        </p:blipFill>
        <p:spPr bwMode="auto">
          <a:xfrm>
            <a:off x="834096" y="3554217"/>
            <a:ext cx="3733800" cy="2619375"/>
          </a:xfrm>
          <a:prstGeom prst="rect">
            <a:avLst/>
          </a:prstGeom>
          <a:noFill/>
          <a:ln w="9525">
            <a:noFill/>
            <a:miter lim="800000"/>
            <a:headEnd/>
            <a:tailEnd/>
          </a:ln>
          <a:effectLst/>
        </p:spPr>
      </p:pic>
      <p:pic>
        <p:nvPicPr>
          <p:cNvPr id="32772" name="Picture 4"/>
          <p:cNvPicPr>
            <a:picLocks noChangeAspect="1" noChangeArrowheads="1"/>
          </p:cNvPicPr>
          <p:nvPr/>
        </p:nvPicPr>
        <p:blipFill>
          <a:blip r:embed="rId3" cstate="print"/>
          <a:srcRect/>
          <a:stretch>
            <a:fillRect/>
          </a:stretch>
        </p:blipFill>
        <p:spPr bwMode="auto">
          <a:xfrm>
            <a:off x="4651277" y="3522858"/>
            <a:ext cx="3423578" cy="2677952"/>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Cleaning and Annealing </a:t>
            </a:r>
          </a:p>
        </p:txBody>
      </p:sp>
      <p:sp>
        <p:nvSpPr>
          <p:cNvPr id="3" name="Content Placeholder 2"/>
          <p:cNvSpPr>
            <a:spLocks noGrp="1"/>
          </p:cNvSpPr>
          <p:nvPr>
            <p:ph idx="1"/>
          </p:nvPr>
        </p:nvSpPr>
        <p:spPr>
          <a:xfrm>
            <a:off x="419100" y="956603"/>
            <a:ext cx="8313738" cy="5234647"/>
          </a:xfrm>
        </p:spPr>
        <p:txBody>
          <a:bodyPr/>
          <a:lstStyle/>
          <a:p>
            <a:r>
              <a:rPr lang="en-GB" dirty="0"/>
              <a:t>As oil is applied during the cold rolling process the material must be cleaned prior to the material being recrystallised. </a:t>
            </a:r>
          </a:p>
          <a:p>
            <a:r>
              <a:rPr lang="en-GB" dirty="0"/>
              <a:t>The material is cleaned using caustic solutions and includes electrolytic cleaning and physical scrubbing. This is either done on the cleaning line prior to batch annealing or in the cleaning section on CAPL. </a:t>
            </a:r>
          </a:p>
          <a:p>
            <a:r>
              <a:rPr lang="en-GB" dirty="0"/>
              <a:t>Annealing is carried out by 2 methods in Trostre – Batch annealing and continuous annealing. The batch annealing route is a longer process and tends to produce the steel for low strength packaging materials. The continuous annealing route takes ~ 20 minutes to anneal a single coil and tends to produce the steel for higher strength and deep drawn products. </a:t>
            </a:r>
          </a:p>
          <a:p>
            <a:r>
              <a:rPr lang="en-GB" dirty="0"/>
              <a:t>The basic premise of the two methods are the same: controlled heating, soaking and cooling cycle in a controlled non oxidising atmosphere.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 - Annealing</a:t>
            </a:r>
          </a:p>
        </p:txBody>
      </p:sp>
      <p:sp>
        <p:nvSpPr>
          <p:cNvPr id="3" name="Content Placeholder 2"/>
          <p:cNvSpPr>
            <a:spLocks noGrp="1"/>
          </p:cNvSpPr>
          <p:nvPr>
            <p:ph idx="1"/>
          </p:nvPr>
        </p:nvSpPr>
        <p:spPr>
          <a:xfrm>
            <a:off x="419100" y="984739"/>
            <a:ext cx="8313738" cy="2250830"/>
          </a:xfrm>
        </p:spPr>
        <p:txBody>
          <a:bodyPr/>
          <a:lstStyle/>
          <a:p>
            <a:r>
              <a:rPr lang="en-GB" sz="1800" dirty="0"/>
              <a:t>The basic principle of annealing is to heat the steel to a temperature where the deformed grains can </a:t>
            </a:r>
            <a:r>
              <a:rPr lang="en-GB" sz="1800" dirty="0" err="1"/>
              <a:t>recrystallise</a:t>
            </a:r>
            <a:r>
              <a:rPr lang="en-GB" sz="1800" dirty="0"/>
              <a:t>. The amount of heat applied and the amount of time the material is kept at that temperature and the rate at which the material is cooled all affect the final structure. </a:t>
            </a:r>
          </a:p>
          <a:p>
            <a:r>
              <a:rPr lang="en-GB" sz="1800" dirty="0"/>
              <a:t>In tinplate, annealing is carried out below 723°C. Typically the heat and soak areas of the annealing curve are maintained between 620 and 670°C. The higher the temperature the higher the rate of </a:t>
            </a:r>
            <a:r>
              <a:rPr lang="en-GB" sz="1800" dirty="0" err="1"/>
              <a:t>rescrystallisation</a:t>
            </a:r>
            <a:r>
              <a:rPr lang="en-GB" sz="1800" dirty="0"/>
              <a:t>. </a:t>
            </a:r>
          </a:p>
          <a:p>
            <a:endParaRPr lang="en-GB" sz="1800" dirty="0"/>
          </a:p>
        </p:txBody>
      </p:sp>
      <p:sp>
        <p:nvSpPr>
          <p:cNvPr id="4" name="Slide Number Placeholder 3"/>
          <p:cNvSpPr>
            <a:spLocks noGrp="1"/>
          </p:cNvSpPr>
          <p:nvPr>
            <p:ph type="sldNum" sz="quarter" idx="11"/>
          </p:nvPr>
        </p:nvSpPr>
        <p:spPr/>
        <p:txBody>
          <a:bodyPr/>
          <a:lstStyle/>
          <a:p>
            <a:fld id="{D5C37101-7EC0-46B4-9FA6-BEEA78B53DBD}" type="slidenum">
              <a:rPr lang="en-GB" smtClean="0"/>
              <a:pPr/>
              <a:t>16</a:t>
            </a:fld>
            <a:endParaRPr lang="en-GB"/>
          </a:p>
        </p:txBody>
      </p:sp>
      <p:grpSp>
        <p:nvGrpSpPr>
          <p:cNvPr id="27651" name="Group 3"/>
          <p:cNvGrpSpPr>
            <a:grpSpLocks/>
          </p:cNvGrpSpPr>
          <p:nvPr/>
        </p:nvGrpSpPr>
        <p:grpSpPr bwMode="auto">
          <a:xfrm>
            <a:off x="5995343" y="3683537"/>
            <a:ext cx="3148656" cy="2756800"/>
            <a:chOff x="10561" y="5511"/>
            <a:chExt cx="4959" cy="4341"/>
          </a:xfrm>
        </p:grpSpPr>
        <p:sp>
          <p:nvSpPr>
            <p:cNvPr id="27652" name="Line 4"/>
            <p:cNvSpPr>
              <a:spLocks noChangeShapeType="1"/>
            </p:cNvSpPr>
            <p:nvPr/>
          </p:nvSpPr>
          <p:spPr bwMode="auto">
            <a:xfrm>
              <a:off x="10977" y="9516"/>
              <a:ext cx="3879" cy="1"/>
            </a:xfrm>
            <a:prstGeom prst="line">
              <a:avLst/>
            </a:prstGeom>
            <a:noFill/>
            <a:ln w="1016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53" name="Line 5"/>
            <p:cNvSpPr>
              <a:spLocks noChangeShapeType="1"/>
            </p:cNvSpPr>
            <p:nvPr/>
          </p:nvSpPr>
          <p:spPr bwMode="auto">
            <a:xfrm flipV="1">
              <a:off x="10977" y="5511"/>
              <a:ext cx="1" cy="4005"/>
            </a:xfrm>
            <a:prstGeom prst="line">
              <a:avLst/>
            </a:prstGeom>
            <a:noFill/>
            <a:ln w="1016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54" name="Line 6"/>
            <p:cNvSpPr>
              <a:spLocks noChangeShapeType="1"/>
            </p:cNvSpPr>
            <p:nvPr/>
          </p:nvSpPr>
          <p:spPr bwMode="auto">
            <a:xfrm flipV="1">
              <a:off x="10977" y="6680"/>
              <a:ext cx="809" cy="2836"/>
            </a:xfrm>
            <a:prstGeom prst="line">
              <a:avLst/>
            </a:prstGeom>
            <a:noFill/>
            <a:ln w="1016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55" name="Line 7"/>
            <p:cNvSpPr>
              <a:spLocks noChangeShapeType="1"/>
            </p:cNvSpPr>
            <p:nvPr/>
          </p:nvSpPr>
          <p:spPr bwMode="auto">
            <a:xfrm>
              <a:off x="11786" y="6680"/>
              <a:ext cx="727" cy="1"/>
            </a:xfrm>
            <a:prstGeom prst="line">
              <a:avLst/>
            </a:prstGeom>
            <a:noFill/>
            <a:ln w="1016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56" name="Line 8"/>
            <p:cNvSpPr>
              <a:spLocks noChangeShapeType="1"/>
            </p:cNvSpPr>
            <p:nvPr/>
          </p:nvSpPr>
          <p:spPr bwMode="auto">
            <a:xfrm>
              <a:off x="12513" y="6680"/>
              <a:ext cx="1696" cy="2085"/>
            </a:xfrm>
            <a:prstGeom prst="line">
              <a:avLst/>
            </a:prstGeom>
            <a:noFill/>
            <a:ln w="1016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57" name="Line 9"/>
            <p:cNvSpPr>
              <a:spLocks noChangeShapeType="1"/>
            </p:cNvSpPr>
            <p:nvPr/>
          </p:nvSpPr>
          <p:spPr bwMode="auto">
            <a:xfrm>
              <a:off x="14209" y="8765"/>
              <a:ext cx="969" cy="501"/>
            </a:xfrm>
            <a:prstGeom prst="line">
              <a:avLst/>
            </a:prstGeom>
            <a:noFill/>
            <a:ln w="1016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58" name="Line 10"/>
            <p:cNvSpPr>
              <a:spLocks noChangeShapeType="1"/>
            </p:cNvSpPr>
            <p:nvPr/>
          </p:nvSpPr>
          <p:spPr bwMode="auto">
            <a:xfrm>
              <a:off x="11059" y="6680"/>
              <a:ext cx="2665" cy="1"/>
            </a:xfrm>
            <a:prstGeom prst="line">
              <a:avLst/>
            </a:prstGeom>
            <a:noFill/>
            <a:ln w="63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59" name="Line 11"/>
            <p:cNvSpPr>
              <a:spLocks noChangeShapeType="1"/>
            </p:cNvSpPr>
            <p:nvPr/>
          </p:nvSpPr>
          <p:spPr bwMode="auto">
            <a:xfrm>
              <a:off x="11786" y="6680"/>
              <a:ext cx="1" cy="2753"/>
            </a:xfrm>
            <a:prstGeom prst="line">
              <a:avLst/>
            </a:prstGeom>
            <a:noFill/>
            <a:ln w="63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60" name="Line 12"/>
            <p:cNvSpPr>
              <a:spLocks noChangeShapeType="1"/>
            </p:cNvSpPr>
            <p:nvPr/>
          </p:nvSpPr>
          <p:spPr bwMode="auto">
            <a:xfrm flipV="1">
              <a:off x="12513" y="6680"/>
              <a:ext cx="1" cy="2753"/>
            </a:xfrm>
            <a:prstGeom prst="line">
              <a:avLst/>
            </a:prstGeom>
            <a:noFill/>
            <a:ln w="63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61" name="Rectangle 13"/>
            <p:cNvSpPr>
              <a:spLocks noChangeArrowheads="1"/>
            </p:cNvSpPr>
            <p:nvPr/>
          </p:nvSpPr>
          <p:spPr bwMode="auto">
            <a:xfrm>
              <a:off x="13320" y="5886"/>
              <a:ext cx="1454"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Annealing</a:t>
              </a:r>
              <a:r>
                <a:rPr kumimoji="0" lang="en-GB" sz="1100" b="0" i="0" u="none" strike="noStrike" cap="none" normalizeH="0" baseline="0">
                  <a:ln>
                    <a:noFill/>
                  </a:ln>
                  <a:solidFill>
                    <a:srgbClr val="000000"/>
                  </a:solidFill>
                  <a:effectLst/>
                  <a:latin typeface="Calibri" pitchFamily="34" charset="0"/>
                  <a:cs typeface="Arial" pitchFamily="34" charset="0"/>
                </a:rPr>
                <a:t> Soak</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62" name="Rectangle 14"/>
            <p:cNvSpPr>
              <a:spLocks noChangeArrowheads="1"/>
            </p:cNvSpPr>
            <p:nvPr/>
          </p:nvSpPr>
          <p:spPr bwMode="auto">
            <a:xfrm>
              <a:off x="13320" y="6137"/>
              <a:ext cx="1589" cy="34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Temperature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63" name="Rectangle 15"/>
            <p:cNvSpPr>
              <a:spLocks noChangeArrowheads="1"/>
            </p:cNvSpPr>
            <p:nvPr/>
          </p:nvSpPr>
          <p:spPr bwMode="auto">
            <a:xfrm>
              <a:off x="12086" y="7388"/>
              <a:ext cx="902"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Soaking</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64" name="Rectangle 16"/>
            <p:cNvSpPr>
              <a:spLocks noChangeArrowheads="1"/>
            </p:cNvSpPr>
            <p:nvPr/>
          </p:nvSpPr>
          <p:spPr bwMode="auto">
            <a:xfrm>
              <a:off x="11139" y="8932"/>
              <a:ext cx="760"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Heating</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65" name="Rectangle 17"/>
            <p:cNvSpPr>
              <a:spLocks noChangeArrowheads="1"/>
            </p:cNvSpPr>
            <p:nvPr/>
          </p:nvSpPr>
          <p:spPr bwMode="auto">
            <a:xfrm>
              <a:off x="13402" y="8848"/>
              <a:ext cx="774"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Cooling</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66" name="Rectangle 18"/>
            <p:cNvSpPr>
              <a:spLocks noChangeArrowheads="1"/>
            </p:cNvSpPr>
            <p:nvPr/>
          </p:nvSpPr>
          <p:spPr bwMode="auto">
            <a:xfrm rot="16200000">
              <a:off x="9194" y="8227"/>
              <a:ext cx="2936" cy="20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rgbClr val="000000"/>
                  </a:solidFill>
                  <a:effectLst/>
                  <a:latin typeface="Tahoma" pitchFamily="34" charset="0"/>
                  <a:cs typeface="Arial" pitchFamily="34" charset="0"/>
                </a:rPr>
                <a:t>TEMPERATU</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rgbClr val="000000"/>
                  </a:solidFill>
                  <a:effectLst/>
                  <a:latin typeface="Tahoma" pitchFamily="34" charset="0"/>
                  <a:cs typeface="Arial" pitchFamily="34" charset="0"/>
                </a:rPr>
                <a:t>RE</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7668" name="Line 20"/>
            <p:cNvSpPr>
              <a:spLocks noChangeShapeType="1"/>
            </p:cNvSpPr>
            <p:nvPr/>
          </p:nvSpPr>
          <p:spPr bwMode="auto">
            <a:xfrm flipH="1">
              <a:off x="12431" y="6095"/>
              <a:ext cx="809" cy="501"/>
            </a:xfrm>
            <a:prstGeom prst="line">
              <a:avLst/>
            </a:prstGeom>
            <a:noFill/>
            <a:ln w="508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69" name="Freeform 21"/>
            <p:cNvSpPr>
              <a:spLocks/>
            </p:cNvSpPr>
            <p:nvPr/>
          </p:nvSpPr>
          <p:spPr bwMode="auto">
            <a:xfrm>
              <a:off x="12431" y="6544"/>
              <a:ext cx="109" cy="52"/>
            </a:xfrm>
            <a:custGeom>
              <a:avLst/>
              <a:gdLst/>
              <a:ahLst/>
              <a:cxnLst>
                <a:cxn ang="0">
                  <a:pos x="0" y="52"/>
                </a:cxn>
                <a:cxn ang="0">
                  <a:pos x="109" y="44"/>
                </a:cxn>
                <a:cxn ang="0">
                  <a:pos x="84" y="0"/>
                </a:cxn>
                <a:cxn ang="0">
                  <a:pos x="0" y="52"/>
                </a:cxn>
              </a:cxnLst>
              <a:rect l="0" t="0" r="r" b="b"/>
              <a:pathLst>
                <a:path w="109" h="52">
                  <a:moveTo>
                    <a:pt x="0" y="52"/>
                  </a:moveTo>
                  <a:lnTo>
                    <a:pt x="109" y="44"/>
                  </a:lnTo>
                  <a:lnTo>
                    <a:pt x="84" y="0"/>
                  </a:lnTo>
                  <a:lnTo>
                    <a:pt x="0" y="52"/>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0" name="Freeform 22"/>
            <p:cNvSpPr>
              <a:spLocks/>
            </p:cNvSpPr>
            <p:nvPr/>
          </p:nvSpPr>
          <p:spPr bwMode="auto">
            <a:xfrm>
              <a:off x="12431" y="6502"/>
              <a:ext cx="84" cy="94"/>
            </a:xfrm>
            <a:custGeom>
              <a:avLst/>
              <a:gdLst/>
              <a:ahLst/>
              <a:cxnLst>
                <a:cxn ang="0">
                  <a:pos x="0" y="94"/>
                </a:cxn>
                <a:cxn ang="0">
                  <a:pos x="59" y="0"/>
                </a:cxn>
                <a:cxn ang="0">
                  <a:pos x="84" y="42"/>
                </a:cxn>
                <a:cxn ang="0">
                  <a:pos x="0" y="94"/>
                </a:cxn>
              </a:cxnLst>
              <a:rect l="0" t="0" r="r" b="b"/>
              <a:pathLst>
                <a:path w="84" h="94">
                  <a:moveTo>
                    <a:pt x="0" y="94"/>
                  </a:moveTo>
                  <a:lnTo>
                    <a:pt x="59" y="0"/>
                  </a:lnTo>
                  <a:lnTo>
                    <a:pt x="84" y="42"/>
                  </a:lnTo>
                  <a:lnTo>
                    <a:pt x="0" y="94"/>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1" name="Line 23"/>
            <p:cNvSpPr>
              <a:spLocks noChangeShapeType="1"/>
            </p:cNvSpPr>
            <p:nvPr/>
          </p:nvSpPr>
          <p:spPr bwMode="auto">
            <a:xfrm flipH="1">
              <a:off x="11786" y="7514"/>
              <a:ext cx="242" cy="1"/>
            </a:xfrm>
            <a:prstGeom prst="line">
              <a:avLst/>
            </a:prstGeom>
            <a:noFill/>
            <a:ln w="508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2" name="Freeform 24"/>
            <p:cNvSpPr>
              <a:spLocks/>
            </p:cNvSpPr>
            <p:nvPr/>
          </p:nvSpPr>
          <p:spPr bwMode="auto">
            <a:xfrm>
              <a:off x="11786" y="7514"/>
              <a:ext cx="96" cy="51"/>
            </a:xfrm>
            <a:custGeom>
              <a:avLst/>
              <a:gdLst/>
              <a:ahLst/>
              <a:cxnLst>
                <a:cxn ang="0">
                  <a:pos x="0" y="0"/>
                </a:cxn>
                <a:cxn ang="0">
                  <a:pos x="96" y="51"/>
                </a:cxn>
                <a:cxn ang="0">
                  <a:pos x="96" y="0"/>
                </a:cxn>
                <a:cxn ang="0">
                  <a:pos x="0" y="0"/>
                </a:cxn>
              </a:cxnLst>
              <a:rect l="0" t="0" r="r" b="b"/>
              <a:pathLst>
                <a:path w="96" h="51">
                  <a:moveTo>
                    <a:pt x="0" y="0"/>
                  </a:moveTo>
                  <a:lnTo>
                    <a:pt x="96" y="51"/>
                  </a:lnTo>
                  <a:lnTo>
                    <a:pt x="96" y="0"/>
                  </a:lnTo>
                  <a:lnTo>
                    <a:pt x="0" y="0"/>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3" name="Freeform 25"/>
            <p:cNvSpPr>
              <a:spLocks/>
            </p:cNvSpPr>
            <p:nvPr/>
          </p:nvSpPr>
          <p:spPr bwMode="auto">
            <a:xfrm>
              <a:off x="11786" y="7464"/>
              <a:ext cx="96" cy="50"/>
            </a:xfrm>
            <a:custGeom>
              <a:avLst/>
              <a:gdLst/>
              <a:ahLst/>
              <a:cxnLst>
                <a:cxn ang="0">
                  <a:pos x="0" y="50"/>
                </a:cxn>
                <a:cxn ang="0">
                  <a:pos x="96" y="0"/>
                </a:cxn>
                <a:cxn ang="0">
                  <a:pos x="96" y="50"/>
                </a:cxn>
                <a:cxn ang="0">
                  <a:pos x="0" y="50"/>
                </a:cxn>
              </a:cxnLst>
              <a:rect l="0" t="0" r="r" b="b"/>
              <a:pathLst>
                <a:path w="96" h="50">
                  <a:moveTo>
                    <a:pt x="0" y="50"/>
                  </a:moveTo>
                  <a:lnTo>
                    <a:pt x="96" y="0"/>
                  </a:lnTo>
                  <a:lnTo>
                    <a:pt x="96" y="50"/>
                  </a:lnTo>
                  <a:lnTo>
                    <a:pt x="0" y="50"/>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4" name="Line 26"/>
            <p:cNvSpPr>
              <a:spLocks noChangeShapeType="1"/>
            </p:cNvSpPr>
            <p:nvPr/>
          </p:nvSpPr>
          <p:spPr bwMode="auto">
            <a:xfrm>
              <a:off x="12836" y="7514"/>
              <a:ext cx="322" cy="1"/>
            </a:xfrm>
            <a:prstGeom prst="line">
              <a:avLst/>
            </a:prstGeom>
            <a:noFill/>
            <a:ln w="508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5" name="Freeform 27"/>
            <p:cNvSpPr>
              <a:spLocks/>
            </p:cNvSpPr>
            <p:nvPr/>
          </p:nvSpPr>
          <p:spPr bwMode="auto">
            <a:xfrm>
              <a:off x="13062" y="7464"/>
              <a:ext cx="96" cy="50"/>
            </a:xfrm>
            <a:custGeom>
              <a:avLst/>
              <a:gdLst/>
              <a:ahLst/>
              <a:cxnLst>
                <a:cxn ang="0">
                  <a:pos x="96" y="50"/>
                </a:cxn>
                <a:cxn ang="0">
                  <a:pos x="0" y="0"/>
                </a:cxn>
                <a:cxn ang="0">
                  <a:pos x="0" y="50"/>
                </a:cxn>
                <a:cxn ang="0">
                  <a:pos x="96" y="50"/>
                </a:cxn>
              </a:cxnLst>
              <a:rect l="0" t="0" r="r" b="b"/>
              <a:pathLst>
                <a:path w="96" h="50">
                  <a:moveTo>
                    <a:pt x="96" y="50"/>
                  </a:moveTo>
                  <a:lnTo>
                    <a:pt x="0" y="0"/>
                  </a:lnTo>
                  <a:lnTo>
                    <a:pt x="0" y="50"/>
                  </a:lnTo>
                  <a:lnTo>
                    <a:pt x="96" y="50"/>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6" name="Freeform 28"/>
            <p:cNvSpPr>
              <a:spLocks/>
            </p:cNvSpPr>
            <p:nvPr/>
          </p:nvSpPr>
          <p:spPr bwMode="auto">
            <a:xfrm>
              <a:off x="13062" y="7514"/>
              <a:ext cx="96" cy="51"/>
            </a:xfrm>
            <a:custGeom>
              <a:avLst/>
              <a:gdLst/>
              <a:ahLst/>
              <a:cxnLst>
                <a:cxn ang="0">
                  <a:pos x="96" y="0"/>
                </a:cxn>
                <a:cxn ang="0">
                  <a:pos x="0" y="51"/>
                </a:cxn>
                <a:cxn ang="0">
                  <a:pos x="0" y="0"/>
                </a:cxn>
                <a:cxn ang="0">
                  <a:pos x="96" y="0"/>
                </a:cxn>
              </a:cxnLst>
              <a:rect l="0" t="0" r="r" b="b"/>
              <a:pathLst>
                <a:path w="96" h="51">
                  <a:moveTo>
                    <a:pt x="96" y="0"/>
                  </a:moveTo>
                  <a:lnTo>
                    <a:pt x="0" y="51"/>
                  </a:lnTo>
                  <a:lnTo>
                    <a:pt x="0" y="0"/>
                  </a:lnTo>
                  <a:lnTo>
                    <a:pt x="96" y="0"/>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7" name="Line 29"/>
            <p:cNvSpPr>
              <a:spLocks noChangeShapeType="1"/>
            </p:cNvSpPr>
            <p:nvPr/>
          </p:nvSpPr>
          <p:spPr bwMode="auto">
            <a:xfrm>
              <a:off x="14209" y="8515"/>
              <a:ext cx="1" cy="918"/>
            </a:xfrm>
            <a:prstGeom prst="line">
              <a:avLst/>
            </a:prstGeom>
            <a:noFill/>
            <a:ln w="63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78" name="Rectangle 30"/>
            <p:cNvSpPr>
              <a:spLocks noChangeArrowheads="1"/>
            </p:cNvSpPr>
            <p:nvPr/>
          </p:nvSpPr>
          <p:spPr bwMode="auto">
            <a:xfrm>
              <a:off x="10977" y="9558"/>
              <a:ext cx="192"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imes New Roman" pitchFamily="18" charset="0"/>
                  <a:cs typeface="Arial" pitchFamily="34" charset="0"/>
                </a:rPr>
                <a:t>0</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79" name="Rectangle 31"/>
            <p:cNvSpPr>
              <a:spLocks noChangeArrowheads="1"/>
            </p:cNvSpPr>
            <p:nvPr/>
          </p:nvSpPr>
          <p:spPr bwMode="auto">
            <a:xfrm>
              <a:off x="11786" y="9558"/>
              <a:ext cx="192"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Calibri" pitchFamily="34" charset="0"/>
                  <a:cs typeface="Arial" pitchFamily="34" charset="0"/>
                </a:rPr>
                <a:t>1</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80" name="Rectangle 32"/>
            <p:cNvSpPr>
              <a:spLocks noChangeArrowheads="1"/>
            </p:cNvSpPr>
            <p:nvPr/>
          </p:nvSpPr>
          <p:spPr bwMode="auto">
            <a:xfrm>
              <a:off x="12675" y="9558"/>
              <a:ext cx="192"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Calibri" pitchFamily="34" charset="0"/>
                  <a:cs typeface="Arial" pitchFamily="34" charset="0"/>
                </a:rPr>
                <a:t>2</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81" name="Rectangle 33"/>
            <p:cNvSpPr>
              <a:spLocks noChangeArrowheads="1"/>
            </p:cNvSpPr>
            <p:nvPr/>
          </p:nvSpPr>
          <p:spPr bwMode="auto">
            <a:xfrm>
              <a:off x="13562" y="9558"/>
              <a:ext cx="192"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Calibri" pitchFamily="34" charset="0"/>
                  <a:cs typeface="Arial" pitchFamily="34" charset="0"/>
                </a:rPr>
                <a:t>3</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82" name="Rectangle 34"/>
            <p:cNvSpPr>
              <a:spLocks noChangeArrowheads="1"/>
            </p:cNvSpPr>
            <p:nvPr/>
          </p:nvSpPr>
          <p:spPr bwMode="auto">
            <a:xfrm>
              <a:off x="14451" y="9558"/>
              <a:ext cx="192"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Calibri" pitchFamily="34" charset="0"/>
                  <a:cs typeface="Arial" pitchFamily="34" charset="0"/>
                </a:rPr>
                <a:t>4</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83" name="Rectangle 35"/>
            <p:cNvSpPr>
              <a:spLocks noChangeArrowheads="1"/>
            </p:cNvSpPr>
            <p:nvPr/>
          </p:nvSpPr>
          <p:spPr bwMode="auto">
            <a:xfrm>
              <a:off x="14856" y="9558"/>
              <a:ext cx="664"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DAYS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7684" name="Rectangle 36"/>
            <p:cNvSpPr>
              <a:spLocks noChangeArrowheads="1"/>
            </p:cNvSpPr>
            <p:nvPr/>
          </p:nvSpPr>
          <p:spPr bwMode="auto">
            <a:xfrm>
              <a:off x="14371" y="8122"/>
              <a:ext cx="909" cy="294"/>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a:ln>
                    <a:noFill/>
                  </a:ln>
                  <a:solidFill>
                    <a:srgbClr val="000000"/>
                  </a:solidFill>
                  <a:effectLst/>
                  <a:latin typeface="Tahoma" pitchFamily="34" charset="0"/>
                  <a:cs typeface="Arial" pitchFamily="34" charset="0"/>
                </a:rPr>
                <a:t>Cover</a:t>
              </a:r>
              <a:r>
                <a:rPr kumimoji="0" lang="en-GB" sz="1100" b="0" i="0" u="none" strike="noStrike" cap="none" normalizeH="0" baseline="0" dirty="0">
                  <a:ln>
                    <a:noFill/>
                  </a:ln>
                  <a:solidFill>
                    <a:srgbClr val="000000"/>
                  </a:solidFill>
                  <a:effectLst/>
                  <a:latin typeface="Calibri" pitchFamily="34" charset="0"/>
                  <a:cs typeface="Arial" pitchFamily="34" charset="0"/>
                </a:rPr>
                <a:t> off</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7685" name="Line 37"/>
            <p:cNvSpPr>
              <a:spLocks noChangeShapeType="1"/>
            </p:cNvSpPr>
            <p:nvPr/>
          </p:nvSpPr>
          <p:spPr bwMode="auto">
            <a:xfrm flipH="1">
              <a:off x="14209" y="8515"/>
              <a:ext cx="242" cy="167"/>
            </a:xfrm>
            <a:prstGeom prst="line">
              <a:avLst/>
            </a:prstGeom>
            <a:noFill/>
            <a:ln w="508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86" name="Freeform 38"/>
            <p:cNvSpPr>
              <a:spLocks/>
            </p:cNvSpPr>
            <p:nvPr/>
          </p:nvSpPr>
          <p:spPr bwMode="auto">
            <a:xfrm>
              <a:off x="14209" y="8627"/>
              <a:ext cx="107" cy="55"/>
            </a:xfrm>
            <a:custGeom>
              <a:avLst/>
              <a:gdLst/>
              <a:ahLst/>
              <a:cxnLst>
                <a:cxn ang="0">
                  <a:pos x="0" y="55"/>
                </a:cxn>
                <a:cxn ang="0">
                  <a:pos x="107" y="41"/>
                </a:cxn>
                <a:cxn ang="0">
                  <a:pos x="80" y="0"/>
                </a:cxn>
                <a:cxn ang="0">
                  <a:pos x="0" y="55"/>
                </a:cxn>
              </a:cxnLst>
              <a:rect l="0" t="0" r="r" b="b"/>
              <a:pathLst>
                <a:path w="107" h="55">
                  <a:moveTo>
                    <a:pt x="0" y="55"/>
                  </a:moveTo>
                  <a:lnTo>
                    <a:pt x="107" y="41"/>
                  </a:lnTo>
                  <a:lnTo>
                    <a:pt x="80" y="0"/>
                  </a:lnTo>
                  <a:lnTo>
                    <a:pt x="0" y="55"/>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27687" name="Freeform 39"/>
            <p:cNvSpPr>
              <a:spLocks/>
            </p:cNvSpPr>
            <p:nvPr/>
          </p:nvSpPr>
          <p:spPr bwMode="auto">
            <a:xfrm>
              <a:off x="14209" y="8585"/>
              <a:ext cx="80" cy="97"/>
            </a:xfrm>
            <a:custGeom>
              <a:avLst/>
              <a:gdLst/>
              <a:ahLst/>
              <a:cxnLst>
                <a:cxn ang="0">
                  <a:pos x="0" y="97"/>
                </a:cxn>
                <a:cxn ang="0">
                  <a:pos x="53" y="0"/>
                </a:cxn>
                <a:cxn ang="0">
                  <a:pos x="80" y="42"/>
                </a:cxn>
                <a:cxn ang="0">
                  <a:pos x="0" y="97"/>
                </a:cxn>
              </a:cxnLst>
              <a:rect l="0" t="0" r="r" b="b"/>
              <a:pathLst>
                <a:path w="80" h="97">
                  <a:moveTo>
                    <a:pt x="0" y="97"/>
                  </a:moveTo>
                  <a:lnTo>
                    <a:pt x="53" y="0"/>
                  </a:lnTo>
                  <a:lnTo>
                    <a:pt x="80" y="42"/>
                  </a:lnTo>
                  <a:lnTo>
                    <a:pt x="0" y="97"/>
                  </a:lnTo>
                  <a:close/>
                </a:path>
              </a:pathLst>
            </a:custGeom>
            <a:solidFill>
              <a:srgbClr val="000000"/>
            </a:solidFill>
            <a:ln w="508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pic>
        <p:nvPicPr>
          <p:cNvPr id="27689" name="Picture 41"/>
          <p:cNvPicPr>
            <a:picLocks noChangeAspect="1" noChangeArrowheads="1"/>
          </p:cNvPicPr>
          <p:nvPr/>
        </p:nvPicPr>
        <p:blipFill>
          <a:blip r:embed="rId2" cstate="print"/>
          <a:srcRect/>
          <a:stretch>
            <a:fillRect/>
          </a:stretch>
        </p:blipFill>
        <p:spPr bwMode="auto">
          <a:xfrm>
            <a:off x="4143419" y="3165232"/>
            <a:ext cx="1722809" cy="3523222"/>
          </a:xfrm>
          <a:prstGeom prst="rect">
            <a:avLst/>
          </a:prstGeom>
          <a:noFill/>
          <a:ln w="9525">
            <a:noFill/>
            <a:miter lim="800000"/>
            <a:headEnd/>
            <a:tailEnd/>
          </a:ln>
          <a:effectLst/>
        </p:spPr>
      </p:pic>
      <p:sp>
        <p:nvSpPr>
          <p:cNvPr id="45" name="TextBox 44"/>
          <p:cNvSpPr txBox="1"/>
          <p:nvPr/>
        </p:nvSpPr>
        <p:spPr>
          <a:xfrm>
            <a:off x="309489" y="3165231"/>
            <a:ext cx="3742006" cy="2862322"/>
          </a:xfrm>
          <a:prstGeom prst="rect">
            <a:avLst/>
          </a:prstGeom>
          <a:noFill/>
        </p:spPr>
        <p:txBody>
          <a:bodyPr wrap="square" rtlCol="0">
            <a:spAutoFit/>
          </a:bodyPr>
          <a:lstStyle/>
          <a:p>
            <a:pPr marL="360363" indent="-360363">
              <a:buFont typeface="Arial" pitchFamily="34" charset="0"/>
              <a:buChar char="•"/>
            </a:pPr>
            <a:r>
              <a:rPr lang="en-GB" sz="1800" dirty="0" err="1"/>
              <a:t>Equiaxed</a:t>
            </a:r>
            <a:r>
              <a:rPr lang="en-GB" sz="1800" dirty="0"/>
              <a:t> grains develop along grain boundaries of the deformed grains and grow in the heating and soaking sections. The higher the soak temperature and the longer the soak time, the bigger the </a:t>
            </a:r>
            <a:r>
              <a:rPr lang="en-GB" sz="1800" dirty="0" err="1"/>
              <a:t>equiaxed</a:t>
            </a:r>
            <a:r>
              <a:rPr lang="en-GB" sz="1800" dirty="0"/>
              <a:t> grains leading to a lower strength and higher ductility product.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699723"/>
          </a:xfrm>
        </p:spPr>
        <p:txBody>
          <a:bodyPr/>
          <a:lstStyle/>
          <a:p>
            <a:r>
              <a:rPr lang="en-GB" dirty="0"/>
              <a:t>Trostre Processes - Annealing</a:t>
            </a:r>
          </a:p>
        </p:txBody>
      </p:sp>
      <p:sp>
        <p:nvSpPr>
          <p:cNvPr id="6" name="Text Placeholder 5"/>
          <p:cNvSpPr>
            <a:spLocks noGrp="1"/>
          </p:cNvSpPr>
          <p:nvPr>
            <p:ph type="body" idx="1"/>
          </p:nvPr>
        </p:nvSpPr>
        <p:spPr>
          <a:xfrm>
            <a:off x="442210" y="905526"/>
            <a:ext cx="4040188" cy="639762"/>
          </a:xfrm>
        </p:spPr>
        <p:txBody>
          <a:bodyPr/>
          <a:lstStyle/>
          <a:p>
            <a:r>
              <a:rPr lang="en-GB" dirty="0"/>
              <a:t>Batch Annealing</a:t>
            </a:r>
          </a:p>
        </p:txBody>
      </p:sp>
      <p:sp>
        <p:nvSpPr>
          <p:cNvPr id="7" name="Content Placeholder 6"/>
          <p:cNvSpPr>
            <a:spLocks noGrp="1"/>
          </p:cNvSpPr>
          <p:nvPr>
            <p:ph sz="half" idx="2"/>
          </p:nvPr>
        </p:nvSpPr>
        <p:spPr>
          <a:xfrm>
            <a:off x="457200" y="1618938"/>
            <a:ext cx="4040188" cy="4507225"/>
          </a:xfrm>
        </p:spPr>
        <p:txBody>
          <a:bodyPr/>
          <a:lstStyle/>
          <a:p>
            <a:r>
              <a:rPr lang="en-GB" sz="2000" dirty="0"/>
              <a:t>Pros:</a:t>
            </a:r>
          </a:p>
          <a:p>
            <a:pPr lvl="1"/>
            <a:r>
              <a:rPr lang="en-GB" sz="1600" dirty="0"/>
              <a:t>Longer heating and soaking times leads to more ductile material suitable for highly formable  products</a:t>
            </a:r>
          </a:p>
          <a:p>
            <a:pPr lvl="1"/>
            <a:r>
              <a:rPr lang="en-GB" sz="1600" dirty="0"/>
              <a:t>No moving strip through the line reduces risk of induction of shape and roll defects. </a:t>
            </a:r>
          </a:p>
          <a:p>
            <a:pPr lvl="1"/>
            <a:endParaRPr lang="en-GB" sz="1600" dirty="0"/>
          </a:p>
          <a:p>
            <a:pPr lvl="1"/>
            <a:endParaRPr lang="en-GB" sz="1600" dirty="0"/>
          </a:p>
          <a:p>
            <a:r>
              <a:rPr lang="en-GB" sz="2000" dirty="0"/>
              <a:t>Cons:</a:t>
            </a:r>
          </a:p>
          <a:p>
            <a:pPr lvl="1"/>
            <a:r>
              <a:rPr lang="en-GB" sz="1600" dirty="0"/>
              <a:t>Takes significantly longer than CAPL process. </a:t>
            </a:r>
          </a:p>
          <a:p>
            <a:pPr lvl="1"/>
            <a:r>
              <a:rPr lang="en-GB" sz="1600" dirty="0"/>
              <a:t>Non uniform heating along the length of the coil leading to potential strength and formability variations through the coil.</a:t>
            </a:r>
          </a:p>
          <a:p>
            <a:pPr lvl="1"/>
            <a:endParaRPr lang="en-GB" sz="1800" dirty="0"/>
          </a:p>
        </p:txBody>
      </p:sp>
      <p:sp>
        <p:nvSpPr>
          <p:cNvPr id="8" name="Text Placeholder 7"/>
          <p:cNvSpPr>
            <a:spLocks noGrp="1"/>
          </p:cNvSpPr>
          <p:nvPr>
            <p:ph type="body" sz="quarter" idx="3"/>
          </p:nvPr>
        </p:nvSpPr>
        <p:spPr>
          <a:xfrm>
            <a:off x="4615045" y="875546"/>
            <a:ext cx="4041775" cy="639762"/>
          </a:xfrm>
        </p:spPr>
        <p:txBody>
          <a:bodyPr/>
          <a:lstStyle/>
          <a:p>
            <a:r>
              <a:rPr lang="en-GB" dirty="0"/>
              <a:t>Continuous Annealing</a:t>
            </a:r>
          </a:p>
        </p:txBody>
      </p:sp>
      <p:sp>
        <p:nvSpPr>
          <p:cNvPr id="9" name="Content Placeholder 8"/>
          <p:cNvSpPr>
            <a:spLocks noGrp="1"/>
          </p:cNvSpPr>
          <p:nvPr>
            <p:ph sz="quarter" idx="4"/>
          </p:nvPr>
        </p:nvSpPr>
        <p:spPr>
          <a:xfrm>
            <a:off x="4645025" y="1618937"/>
            <a:ext cx="4041775" cy="4507225"/>
          </a:xfrm>
        </p:spPr>
        <p:txBody>
          <a:bodyPr/>
          <a:lstStyle/>
          <a:p>
            <a:r>
              <a:rPr lang="en-GB" sz="2000" dirty="0"/>
              <a:t>Pros:</a:t>
            </a:r>
          </a:p>
          <a:p>
            <a:pPr lvl="1"/>
            <a:r>
              <a:rPr lang="en-GB" sz="1600" dirty="0"/>
              <a:t>Quick process which means throughput can be much higher and lead time to the customer is reduced</a:t>
            </a:r>
          </a:p>
          <a:p>
            <a:pPr lvl="1"/>
            <a:r>
              <a:rPr lang="en-GB" sz="1600" dirty="0"/>
              <a:t>Able to make variations to the line parameters relatively quickly to adapt for different tempers and products. </a:t>
            </a:r>
          </a:p>
          <a:p>
            <a:pPr lvl="1"/>
            <a:r>
              <a:rPr lang="en-GB" sz="1600" dirty="0"/>
              <a:t>Uniform heat treatment through the length of a coil. </a:t>
            </a:r>
          </a:p>
          <a:p>
            <a:r>
              <a:rPr lang="en-GB" sz="2000" dirty="0"/>
              <a:t>Cons:</a:t>
            </a:r>
          </a:p>
          <a:p>
            <a:pPr lvl="1"/>
            <a:r>
              <a:rPr lang="en-GB" sz="1600" dirty="0"/>
              <a:t>Moving strip is more likely to develop shape and roll defects. </a:t>
            </a:r>
          </a:p>
          <a:p>
            <a:pPr lvl="1"/>
            <a:r>
              <a:rPr lang="en-GB" sz="1600" dirty="0"/>
              <a:t>Operational delays affect the product much more and lead to significant scrap losses. </a:t>
            </a:r>
          </a:p>
          <a:p>
            <a:pPr lvl="1"/>
            <a:r>
              <a:rPr lang="en-GB" sz="1600" dirty="0"/>
              <a:t>Not operationally practical to make soft tempers in CAPL process.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Trostre processes – Secondary rolling</a:t>
            </a:r>
          </a:p>
        </p:txBody>
      </p:sp>
      <p:sp>
        <p:nvSpPr>
          <p:cNvPr id="9" name="Content Placeholder 8"/>
          <p:cNvSpPr>
            <a:spLocks noGrp="1"/>
          </p:cNvSpPr>
          <p:nvPr>
            <p:ph idx="1"/>
          </p:nvPr>
        </p:nvSpPr>
        <p:spPr>
          <a:xfrm>
            <a:off x="419100" y="1004341"/>
            <a:ext cx="8313738" cy="5186909"/>
          </a:xfrm>
        </p:spPr>
        <p:txBody>
          <a:bodyPr/>
          <a:lstStyle/>
          <a:p>
            <a:r>
              <a:rPr lang="en-GB" sz="1800" dirty="0"/>
              <a:t>After annealing there are two processes that the material can go through; Temper rolling or double reduction rolling. </a:t>
            </a:r>
          </a:p>
          <a:p>
            <a:r>
              <a:rPr lang="en-GB" sz="1800" dirty="0"/>
              <a:t>Rolling is carried out after the annealing process to:</a:t>
            </a:r>
          </a:p>
          <a:p>
            <a:pPr lvl="1"/>
            <a:r>
              <a:rPr lang="en-GB" sz="1600" dirty="0"/>
              <a:t>Produce surface finish for the final customer</a:t>
            </a:r>
          </a:p>
          <a:p>
            <a:pPr lvl="1"/>
            <a:r>
              <a:rPr lang="en-GB" sz="1600" dirty="0"/>
              <a:t>Improve strip shape</a:t>
            </a:r>
          </a:p>
          <a:p>
            <a:pPr lvl="1"/>
            <a:r>
              <a:rPr lang="en-GB" sz="1600" dirty="0"/>
              <a:t>Produce the required final </a:t>
            </a:r>
            <a:r>
              <a:rPr lang="en-GB" sz="1600"/>
              <a:t>gauge and mechanical </a:t>
            </a:r>
            <a:r>
              <a:rPr lang="en-GB" sz="1600" dirty="0"/>
              <a:t>properties for the finished product. </a:t>
            </a:r>
          </a:p>
          <a:p>
            <a:r>
              <a:rPr lang="en-GB" sz="1800" dirty="0"/>
              <a:t>The general design of the secondary rolling mills and the basic operations are in principle the same as the cold rolling process. </a:t>
            </a:r>
          </a:p>
          <a:p>
            <a:r>
              <a:rPr lang="en-GB" sz="1800" dirty="0"/>
              <a:t>Temper rolling is used for products that have a maximum UTS of around 500MPa. The majority of this material is almost at the final gauge already so only 1-2% reduction is applied to the strip. The skin-pass is mainly used to impart surface finish and to remove the yield point of the product which can form undesirable Luders bands when the product is later formed. </a:t>
            </a:r>
          </a:p>
          <a:p>
            <a:r>
              <a:rPr lang="en-GB" sz="1800" dirty="0"/>
              <a:t>DR rolling is used for the stronger products and lighter gauge material and have a maximum of around 700MPa. The reduction on the DR Mill can be between 2% and 40%. </a:t>
            </a:r>
          </a:p>
        </p:txBody>
      </p:sp>
      <p:sp>
        <p:nvSpPr>
          <p:cNvPr id="7" name="Slide Number Placeholder 6"/>
          <p:cNvSpPr>
            <a:spLocks noGrp="1"/>
          </p:cNvSpPr>
          <p:nvPr>
            <p:ph type="sldNum" sz="quarter" idx="11"/>
          </p:nvPr>
        </p:nvSpPr>
        <p:spPr/>
        <p:txBody>
          <a:bodyPr/>
          <a:lstStyle/>
          <a:p>
            <a:fld id="{A5BAA26D-6DC3-44B8-9A87-7374AD1E7A02}"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Surface finishes</a:t>
            </a:r>
          </a:p>
        </p:txBody>
      </p:sp>
      <p:sp>
        <p:nvSpPr>
          <p:cNvPr id="3" name="Content Placeholder 2"/>
          <p:cNvSpPr>
            <a:spLocks noGrp="1"/>
          </p:cNvSpPr>
          <p:nvPr>
            <p:ph idx="1"/>
          </p:nvPr>
        </p:nvSpPr>
        <p:spPr>
          <a:xfrm>
            <a:off x="419100" y="1004341"/>
            <a:ext cx="8313738" cy="5186909"/>
          </a:xfrm>
        </p:spPr>
        <p:txBody>
          <a:bodyPr/>
          <a:lstStyle/>
          <a:p>
            <a:r>
              <a:rPr lang="en-GB" dirty="0"/>
              <a:t>Bright – very reflective surface with minimal directionality. Mainly used for highly decorative packaging. Made with polished rolls. </a:t>
            </a:r>
          </a:p>
          <a:p>
            <a:r>
              <a:rPr lang="en-GB" dirty="0"/>
              <a:t>Fine stone – mildly reflective surface with some directionality. Mainly used for specialty pack material, aerosols and some body plate for </a:t>
            </a:r>
            <a:r>
              <a:rPr lang="en-GB" dirty="0" err="1"/>
              <a:t>coventional</a:t>
            </a:r>
            <a:r>
              <a:rPr lang="en-GB" dirty="0"/>
              <a:t> cans. Made with ground rolls. </a:t>
            </a:r>
          </a:p>
          <a:p>
            <a:r>
              <a:rPr lang="en-GB" dirty="0"/>
              <a:t>Stone – less reflective surface with more directionality than fine stone. Mainly used for baby food products and most body plate and end plate for cans. Made with ground rolls. </a:t>
            </a:r>
          </a:p>
          <a:p>
            <a:r>
              <a:rPr lang="en-GB" dirty="0"/>
              <a:t>35M/35B – non reflective surface with no directionality. Via the ECCS route this is the finish for bake ware material. Via the ET route this is the finish for all DWI and can be later non reflowed (35M) or reflowed (35B) and is sometimes used for decorative packaging. Made with shot blast rolls .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Tinning</a:t>
            </a:r>
          </a:p>
        </p:txBody>
      </p:sp>
      <p:sp>
        <p:nvSpPr>
          <p:cNvPr id="3" name="Content Placeholder 2"/>
          <p:cNvSpPr>
            <a:spLocks noGrp="1"/>
          </p:cNvSpPr>
          <p:nvPr>
            <p:ph idx="1"/>
          </p:nvPr>
        </p:nvSpPr>
        <p:spPr>
          <a:xfrm>
            <a:off x="419100" y="959370"/>
            <a:ext cx="8313738" cy="2263515"/>
          </a:xfrm>
        </p:spPr>
        <p:txBody>
          <a:bodyPr/>
          <a:lstStyle/>
          <a:p>
            <a:r>
              <a:rPr lang="en-GB" sz="1800" dirty="0"/>
              <a:t>The tinning process is primarily for corrosion resistance however also is used for aesthetic reasons. </a:t>
            </a:r>
          </a:p>
          <a:p>
            <a:r>
              <a:rPr lang="en-GB" sz="1800" dirty="0"/>
              <a:t>Prior to the tinning process the material is prepared by tension levelling which ensures the shape of the final product by elongating both surfaces and across the width to the same length under tension and wrapping the material over a set of rolls with variable penetration.</a:t>
            </a:r>
          </a:p>
          <a:p>
            <a:r>
              <a:rPr lang="en-GB" sz="1800" dirty="0"/>
              <a:t>A matrix is used to determine the work  to be carried out depending on temper and gauge. </a:t>
            </a:r>
          </a:p>
          <a:p>
            <a:pPr>
              <a:buNone/>
            </a:pPr>
            <a:endParaRPr lang="en-GB" sz="1800" dirty="0"/>
          </a:p>
        </p:txBody>
      </p:sp>
      <p:sp>
        <p:nvSpPr>
          <p:cNvPr id="4" name="Slide Number Placeholder 3"/>
          <p:cNvSpPr>
            <a:spLocks noGrp="1"/>
          </p:cNvSpPr>
          <p:nvPr>
            <p:ph type="sldNum" sz="quarter" idx="11"/>
          </p:nvPr>
        </p:nvSpPr>
        <p:spPr/>
        <p:txBody>
          <a:bodyPr/>
          <a:lstStyle/>
          <a:p>
            <a:fld id="{D5C37101-7EC0-46B4-9FA6-BEEA78B53DBD}" type="slidenum">
              <a:rPr lang="en-GB" smtClean="0"/>
              <a:pPr/>
              <a:t>20</a:t>
            </a:fld>
            <a:endParaRPr lang="en-GB"/>
          </a:p>
        </p:txBody>
      </p:sp>
      <p:pic>
        <p:nvPicPr>
          <p:cNvPr id="29698" name="Picture 2"/>
          <p:cNvPicPr>
            <a:picLocks noChangeAspect="1" noChangeArrowheads="1"/>
          </p:cNvPicPr>
          <p:nvPr/>
        </p:nvPicPr>
        <p:blipFill>
          <a:blip r:embed="rId2" cstate="print"/>
          <a:srcRect l="28016" t="34360" r="24679" b="20675"/>
          <a:stretch>
            <a:fillRect/>
          </a:stretch>
        </p:blipFill>
        <p:spPr bwMode="auto">
          <a:xfrm>
            <a:off x="3822493" y="3206999"/>
            <a:ext cx="5321508" cy="3651001"/>
          </a:xfrm>
          <a:prstGeom prst="rect">
            <a:avLst/>
          </a:prstGeom>
          <a:noFill/>
          <a:ln w="9525">
            <a:noFill/>
            <a:miter lim="800000"/>
            <a:headEnd/>
            <a:tailEnd/>
          </a:ln>
          <a:effectLst/>
        </p:spPr>
      </p:pic>
      <p:sp>
        <p:nvSpPr>
          <p:cNvPr id="6" name="TextBox 5"/>
          <p:cNvSpPr txBox="1"/>
          <p:nvPr/>
        </p:nvSpPr>
        <p:spPr>
          <a:xfrm>
            <a:off x="404734" y="3672590"/>
            <a:ext cx="3627620" cy="2308324"/>
          </a:xfrm>
          <a:prstGeom prst="rect">
            <a:avLst/>
          </a:prstGeom>
          <a:noFill/>
        </p:spPr>
        <p:txBody>
          <a:bodyPr wrap="square" rtlCol="0">
            <a:spAutoFit/>
          </a:bodyPr>
          <a:lstStyle/>
          <a:p>
            <a:pPr marL="179388" indent="-179388">
              <a:buFont typeface="Arial" pitchFamily="34" charset="0"/>
              <a:buChar char="•"/>
            </a:pPr>
            <a:r>
              <a:rPr lang="en-GB" sz="1800" dirty="0"/>
              <a:t> Shape is a critical parameter for many customers due to process parameters and final product requirements. </a:t>
            </a:r>
          </a:p>
          <a:p>
            <a:pPr marL="179388" indent="-179388">
              <a:buFont typeface="Arial" pitchFamily="34" charset="0"/>
              <a:buChar char="•"/>
            </a:pPr>
            <a:endParaRPr lang="en-GB" sz="1800" dirty="0"/>
          </a:p>
          <a:p>
            <a:pPr marL="179388" indent="-179388">
              <a:buFont typeface="Arial" pitchFamily="34" charset="0"/>
              <a:buChar char="•"/>
            </a:pPr>
            <a:r>
              <a:rPr lang="en-GB" sz="1800" dirty="0"/>
              <a:t>After the tension leveller the material is trimmed to the final ordered width.</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Tinning</a:t>
            </a:r>
          </a:p>
        </p:txBody>
      </p:sp>
      <p:sp>
        <p:nvSpPr>
          <p:cNvPr id="3" name="Content Placeholder 2"/>
          <p:cNvSpPr>
            <a:spLocks noGrp="1"/>
          </p:cNvSpPr>
          <p:nvPr>
            <p:ph idx="1"/>
          </p:nvPr>
        </p:nvSpPr>
        <p:spPr>
          <a:xfrm>
            <a:off x="419100" y="839450"/>
            <a:ext cx="8313738" cy="1813810"/>
          </a:xfrm>
        </p:spPr>
        <p:txBody>
          <a:bodyPr/>
          <a:lstStyle/>
          <a:p>
            <a:r>
              <a:rPr lang="en-GB" sz="1800" dirty="0"/>
              <a:t>The surface of the material is then prepared by cleaning and pickling in a very similar process to earlier in the manufacturing route. </a:t>
            </a:r>
          </a:p>
          <a:p>
            <a:r>
              <a:rPr lang="en-GB" sz="1800" dirty="0"/>
              <a:t>The plating process is an electrolytic process consisting of multiple tanks with soluble tin anodes on the top and bottom surface of the strip on each pass. As the process is electrolytic, current is passed through the steel strip to make it negative (cathodic) and the strip is passed through a conductive solution.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21</a:t>
            </a:fld>
            <a:endParaRPr lang="en-GB"/>
          </a:p>
        </p:txBody>
      </p:sp>
      <p:grpSp>
        <p:nvGrpSpPr>
          <p:cNvPr id="30723" name="Group 3"/>
          <p:cNvGrpSpPr>
            <a:grpSpLocks/>
          </p:cNvGrpSpPr>
          <p:nvPr/>
        </p:nvGrpSpPr>
        <p:grpSpPr bwMode="auto">
          <a:xfrm>
            <a:off x="220583" y="2671892"/>
            <a:ext cx="3030538" cy="3797663"/>
            <a:chOff x="918" y="6416"/>
            <a:chExt cx="4771" cy="5981"/>
          </a:xfrm>
        </p:grpSpPr>
        <p:sp>
          <p:nvSpPr>
            <p:cNvPr id="30724" name="Freeform 4"/>
            <p:cNvSpPr>
              <a:spLocks/>
            </p:cNvSpPr>
            <p:nvPr/>
          </p:nvSpPr>
          <p:spPr bwMode="auto">
            <a:xfrm>
              <a:off x="2021" y="8945"/>
              <a:ext cx="2429" cy="2897"/>
            </a:xfrm>
            <a:custGeom>
              <a:avLst/>
              <a:gdLst/>
              <a:ahLst/>
              <a:cxnLst>
                <a:cxn ang="0">
                  <a:pos x="0" y="0"/>
                </a:cxn>
                <a:cxn ang="0">
                  <a:pos x="0" y="2242"/>
                </a:cxn>
                <a:cxn ang="0">
                  <a:pos x="421" y="2897"/>
                </a:cxn>
                <a:cxn ang="0">
                  <a:pos x="1900" y="2897"/>
                </a:cxn>
                <a:cxn ang="0">
                  <a:pos x="2429" y="2242"/>
                </a:cxn>
                <a:cxn ang="0">
                  <a:pos x="2429" y="92"/>
                </a:cxn>
                <a:cxn ang="0">
                  <a:pos x="2429" y="0"/>
                </a:cxn>
                <a:cxn ang="0">
                  <a:pos x="0" y="0"/>
                </a:cxn>
              </a:cxnLst>
              <a:rect l="0" t="0" r="r" b="b"/>
              <a:pathLst>
                <a:path w="2429" h="2897">
                  <a:moveTo>
                    <a:pt x="0" y="0"/>
                  </a:moveTo>
                  <a:lnTo>
                    <a:pt x="0" y="2242"/>
                  </a:lnTo>
                  <a:lnTo>
                    <a:pt x="421" y="2897"/>
                  </a:lnTo>
                  <a:lnTo>
                    <a:pt x="1900" y="2897"/>
                  </a:lnTo>
                  <a:lnTo>
                    <a:pt x="2429" y="2242"/>
                  </a:lnTo>
                  <a:lnTo>
                    <a:pt x="2429" y="92"/>
                  </a:lnTo>
                  <a:lnTo>
                    <a:pt x="2429" y="0"/>
                  </a:lnTo>
                  <a:lnTo>
                    <a:pt x="0" y="0"/>
                  </a:lnTo>
                  <a:close/>
                </a:path>
              </a:pathLst>
            </a:custGeom>
            <a:solidFill>
              <a:srgbClr val="EEEEEE"/>
            </a:solidFill>
            <a:ln w="12065">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25" name="Freeform 5"/>
            <p:cNvSpPr>
              <a:spLocks/>
            </p:cNvSpPr>
            <p:nvPr/>
          </p:nvSpPr>
          <p:spPr bwMode="auto">
            <a:xfrm>
              <a:off x="2675" y="10535"/>
              <a:ext cx="1121" cy="1028"/>
            </a:xfrm>
            <a:custGeom>
              <a:avLst/>
              <a:gdLst/>
              <a:ahLst/>
              <a:cxnLst>
                <a:cxn ang="0">
                  <a:pos x="3" y="545"/>
                </a:cxn>
                <a:cxn ang="0">
                  <a:pos x="15" y="466"/>
                </a:cxn>
                <a:cxn ang="0">
                  <a:pos x="36" y="389"/>
                </a:cxn>
                <a:cxn ang="0">
                  <a:pos x="67" y="318"/>
                </a:cxn>
                <a:cxn ang="0">
                  <a:pos x="96" y="268"/>
                </a:cxn>
                <a:cxn ang="0">
                  <a:pos x="139" y="206"/>
                </a:cxn>
                <a:cxn ang="0">
                  <a:pos x="190" y="151"/>
                </a:cxn>
                <a:cxn ang="0">
                  <a:pos x="246" y="104"/>
                </a:cxn>
                <a:cxn ang="0">
                  <a:pos x="293" y="74"/>
                </a:cxn>
                <a:cxn ang="0">
                  <a:pos x="359" y="40"/>
                </a:cxn>
                <a:cxn ang="0">
                  <a:pos x="429" y="16"/>
                </a:cxn>
                <a:cxn ang="0">
                  <a:pos x="503" y="3"/>
                </a:cxn>
                <a:cxn ang="0">
                  <a:pos x="560" y="0"/>
                </a:cxn>
                <a:cxn ang="0">
                  <a:pos x="636" y="5"/>
                </a:cxn>
                <a:cxn ang="0">
                  <a:pos x="709" y="22"/>
                </a:cxn>
                <a:cxn ang="0">
                  <a:pos x="778" y="47"/>
                </a:cxn>
                <a:cxn ang="0">
                  <a:pos x="826" y="74"/>
                </a:cxn>
                <a:cxn ang="0">
                  <a:pos x="888" y="114"/>
                </a:cxn>
                <a:cxn ang="0">
                  <a:pos x="943" y="164"/>
                </a:cxn>
                <a:cxn ang="0">
                  <a:pos x="992" y="221"/>
                </a:cxn>
                <a:cxn ang="0">
                  <a:pos x="1024" y="268"/>
                </a:cxn>
                <a:cxn ang="0">
                  <a:pos x="1062" y="335"/>
                </a:cxn>
                <a:cxn ang="0">
                  <a:pos x="1090" y="408"/>
                </a:cxn>
                <a:cxn ang="0">
                  <a:pos x="1109" y="484"/>
                </a:cxn>
                <a:cxn ang="0">
                  <a:pos x="1118" y="545"/>
                </a:cxn>
                <a:cxn ang="0">
                  <a:pos x="1121" y="628"/>
                </a:cxn>
                <a:cxn ang="0">
                  <a:pos x="1113" y="709"/>
                </a:cxn>
                <a:cxn ang="0">
                  <a:pos x="1095" y="787"/>
                </a:cxn>
                <a:cxn ang="0">
                  <a:pos x="1076" y="842"/>
                </a:cxn>
                <a:cxn ang="0">
                  <a:pos x="1044" y="914"/>
                </a:cxn>
                <a:cxn ang="0">
                  <a:pos x="1004" y="978"/>
                </a:cxn>
                <a:cxn ang="0">
                  <a:pos x="955" y="1036"/>
                </a:cxn>
                <a:cxn ang="0">
                  <a:pos x="916" y="1075"/>
                </a:cxn>
                <a:cxn ang="0">
                  <a:pos x="857" y="1121"/>
                </a:cxn>
                <a:cxn ang="0">
                  <a:pos x="794" y="1158"/>
                </a:cxn>
                <a:cxn ang="0">
                  <a:pos x="727" y="1187"/>
                </a:cxn>
                <a:cxn ang="0">
                  <a:pos x="673" y="1201"/>
                </a:cxn>
                <a:cxn ang="0">
                  <a:pos x="599" y="1214"/>
                </a:cxn>
                <a:cxn ang="0">
                  <a:pos x="522" y="1214"/>
                </a:cxn>
                <a:cxn ang="0">
                  <a:pos x="447" y="1201"/>
                </a:cxn>
                <a:cxn ang="0">
                  <a:pos x="394" y="1187"/>
                </a:cxn>
                <a:cxn ang="0">
                  <a:pos x="326" y="1158"/>
                </a:cxn>
                <a:cxn ang="0">
                  <a:pos x="262" y="1121"/>
                </a:cxn>
                <a:cxn ang="0">
                  <a:pos x="203" y="1075"/>
                </a:cxn>
                <a:cxn ang="0">
                  <a:pos x="164" y="1036"/>
                </a:cxn>
                <a:cxn ang="0">
                  <a:pos x="116" y="978"/>
                </a:cxn>
                <a:cxn ang="0">
                  <a:pos x="75" y="914"/>
                </a:cxn>
                <a:cxn ang="0">
                  <a:pos x="43" y="842"/>
                </a:cxn>
                <a:cxn ang="0">
                  <a:pos x="24" y="787"/>
                </a:cxn>
                <a:cxn ang="0">
                  <a:pos x="7" y="709"/>
                </a:cxn>
                <a:cxn ang="0">
                  <a:pos x="0" y="628"/>
                </a:cxn>
              </a:cxnLst>
              <a:rect l="0" t="0" r="r" b="b"/>
              <a:pathLst>
                <a:path w="1121" h="1215">
                  <a:moveTo>
                    <a:pt x="0" y="607"/>
                  </a:moveTo>
                  <a:lnTo>
                    <a:pt x="0" y="587"/>
                  </a:lnTo>
                  <a:lnTo>
                    <a:pt x="0" y="565"/>
                  </a:lnTo>
                  <a:lnTo>
                    <a:pt x="3" y="545"/>
                  </a:lnTo>
                  <a:lnTo>
                    <a:pt x="3" y="545"/>
                  </a:lnTo>
                  <a:lnTo>
                    <a:pt x="4" y="525"/>
                  </a:lnTo>
                  <a:lnTo>
                    <a:pt x="7" y="505"/>
                  </a:lnTo>
                  <a:lnTo>
                    <a:pt x="11" y="484"/>
                  </a:lnTo>
                  <a:lnTo>
                    <a:pt x="11" y="484"/>
                  </a:lnTo>
                  <a:lnTo>
                    <a:pt x="15" y="466"/>
                  </a:lnTo>
                  <a:lnTo>
                    <a:pt x="19" y="445"/>
                  </a:lnTo>
                  <a:lnTo>
                    <a:pt x="24" y="427"/>
                  </a:lnTo>
                  <a:lnTo>
                    <a:pt x="24" y="427"/>
                  </a:lnTo>
                  <a:lnTo>
                    <a:pt x="30" y="408"/>
                  </a:lnTo>
                  <a:lnTo>
                    <a:pt x="36" y="389"/>
                  </a:lnTo>
                  <a:lnTo>
                    <a:pt x="43" y="371"/>
                  </a:lnTo>
                  <a:lnTo>
                    <a:pt x="43" y="371"/>
                  </a:lnTo>
                  <a:lnTo>
                    <a:pt x="51" y="353"/>
                  </a:lnTo>
                  <a:lnTo>
                    <a:pt x="59" y="335"/>
                  </a:lnTo>
                  <a:lnTo>
                    <a:pt x="67" y="318"/>
                  </a:lnTo>
                  <a:lnTo>
                    <a:pt x="67" y="318"/>
                  </a:lnTo>
                  <a:lnTo>
                    <a:pt x="75" y="300"/>
                  </a:lnTo>
                  <a:lnTo>
                    <a:pt x="85" y="284"/>
                  </a:lnTo>
                  <a:lnTo>
                    <a:pt x="96" y="268"/>
                  </a:lnTo>
                  <a:lnTo>
                    <a:pt x="96" y="268"/>
                  </a:lnTo>
                  <a:lnTo>
                    <a:pt x="105" y="252"/>
                  </a:lnTo>
                  <a:lnTo>
                    <a:pt x="116" y="236"/>
                  </a:lnTo>
                  <a:lnTo>
                    <a:pt x="128" y="221"/>
                  </a:lnTo>
                  <a:lnTo>
                    <a:pt x="128" y="221"/>
                  </a:lnTo>
                  <a:lnTo>
                    <a:pt x="139" y="206"/>
                  </a:lnTo>
                  <a:lnTo>
                    <a:pt x="151" y="191"/>
                  </a:lnTo>
                  <a:lnTo>
                    <a:pt x="164" y="178"/>
                  </a:lnTo>
                  <a:lnTo>
                    <a:pt x="164" y="178"/>
                  </a:lnTo>
                  <a:lnTo>
                    <a:pt x="176" y="164"/>
                  </a:lnTo>
                  <a:lnTo>
                    <a:pt x="190" y="151"/>
                  </a:lnTo>
                  <a:lnTo>
                    <a:pt x="203" y="139"/>
                  </a:lnTo>
                  <a:lnTo>
                    <a:pt x="203" y="139"/>
                  </a:lnTo>
                  <a:lnTo>
                    <a:pt x="218" y="127"/>
                  </a:lnTo>
                  <a:lnTo>
                    <a:pt x="231" y="114"/>
                  </a:lnTo>
                  <a:lnTo>
                    <a:pt x="246" y="104"/>
                  </a:lnTo>
                  <a:lnTo>
                    <a:pt x="246" y="104"/>
                  </a:lnTo>
                  <a:lnTo>
                    <a:pt x="262" y="93"/>
                  </a:lnTo>
                  <a:lnTo>
                    <a:pt x="277" y="82"/>
                  </a:lnTo>
                  <a:lnTo>
                    <a:pt x="293" y="74"/>
                  </a:lnTo>
                  <a:lnTo>
                    <a:pt x="293" y="74"/>
                  </a:lnTo>
                  <a:lnTo>
                    <a:pt x="309" y="65"/>
                  </a:lnTo>
                  <a:lnTo>
                    <a:pt x="326" y="55"/>
                  </a:lnTo>
                  <a:lnTo>
                    <a:pt x="342" y="47"/>
                  </a:lnTo>
                  <a:lnTo>
                    <a:pt x="342" y="47"/>
                  </a:lnTo>
                  <a:lnTo>
                    <a:pt x="359" y="40"/>
                  </a:lnTo>
                  <a:lnTo>
                    <a:pt x="375" y="34"/>
                  </a:lnTo>
                  <a:lnTo>
                    <a:pt x="394" y="27"/>
                  </a:lnTo>
                  <a:lnTo>
                    <a:pt x="394" y="27"/>
                  </a:lnTo>
                  <a:lnTo>
                    <a:pt x="412" y="22"/>
                  </a:lnTo>
                  <a:lnTo>
                    <a:pt x="429" y="16"/>
                  </a:lnTo>
                  <a:lnTo>
                    <a:pt x="447" y="12"/>
                  </a:lnTo>
                  <a:lnTo>
                    <a:pt x="447" y="12"/>
                  </a:lnTo>
                  <a:lnTo>
                    <a:pt x="466" y="8"/>
                  </a:lnTo>
                  <a:lnTo>
                    <a:pt x="484" y="5"/>
                  </a:lnTo>
                  <a:lnTo>
                    <a:pt x="503" y="3"/>
                  </a:lnTo>
                  <a:lnTo>
                    <a:pt x="503" y="3"/>
                  </a:lnTo>
                  <a:lnTo>
                    <a:pt x="522" y="1"/>
                  </a:lnTo>
                  <a:lnTo>
                    <a:pt x="541" y="0"/>
                  </a:lnTo>
                  <a:lnTo>
                    <a:pt x="560" y="0"/>
                  </a:lnTo>
                  <a:lnTo>
                    <a:pt x="560" y="0"/>
                  </a:lnTo>
                  <a:lnTo>
                    <a:pt x="580" y="0"/>
                  </a:lnTo>
                  <a:lnTo>
                    <a:pt x="599" y="1"/>
                  </a:lnTo>
                  <a:lnTo>
                    <a:pt x="618" y="3"/>
                  </a:lnTo>
                  <a:lnTo>
                    <a:pt x="618" y="3"/>
                  </a:lnTo>
                  <a:lnTo>
                    <a:pt x="636" y="5"/>
                  </a:lnTo>
                  <a:lnTo>
                    <a:pt x="654" y="8"/>
                  </a:lnTo>
                  <a:lnTo>
                    <a:pt x="673" y="12"/>
                  </a:lnTo>
                  <a:lnTo>
                    <a:pt x="673" y="12"/>
                  </a:lnTo>
                  <a:lnTo>
                    <a:pt x="690" y="16"/>
                  </a:lnTo>
                  <a:lnTo>
                    <a:pt x="709" y="22"/>
                  </a:lnTo>
                  <a:lnTo>
                    <a:pt x="727" y="27"/>
                  </a:lnTo>
                  <a:lnTo>
                    <a:pt x="727" y="27"/>
                  </a:lnTo>
                  <a:lnTo>
                    <a:pt x="744" y="34"/>
                  </a:lnTo>
                  <a:lnTo>
                    <a:pt x="760" y="40"/>
                  </a:lnTo>
                  <a:lnTo>
                    <a:pt x="778" y="47"/>
                  </a:lnTo>
                  <a:lnTo>
                    <a:pt x="778" y="47"/>
                  </a:lnTo>
                  <a:lnTo>
                    <a:pt x="794" y="55"/>
                  </a:lnTo>
                  <a:lnTo>
                    <a:pt x="810" y="65"/>
                  </a:lnTo>
                  <a:lnTo>
                    <a:pt x="826" y="74"/>
                  </a:lnTo>
                  <a:lnTo>
                    <a:pt x="826" y="74"/>
                  </a:lnTo>
                  <a:lnTo>
                    <a:pt x="842" y="82"/>
                  </a:lnTo>
                  <a:lnTo>
                    <a:pt x="857" y="93"/>
                  </a:lnTo>
                  <a:lnTo>
                    <a:pt x="873" y="104"/>
                  </a:lnTo>
                  <a:lnTo>
                    <a:pt x="873" y="104"/>
                  </a:lnTo>
                  <a:lnTo>
                    <a:pt x="888" y="114"/>
                  </a:lnTo>
                  <a:lnTo>
                    <a:pt x="901" y="127"/>
                  </a:lnTo>
                  <a:lnTo>
                    <a:pt x="916" y="139"/>
                  </a:lnTo>
                  <a:lnTo>
                    <a:pt x="916" y="139"/>
                  </a:lnTo>
                  <a:lnTo>
                    <a:pt x="930" y="151"/>
                  </a:lnTo>
                  <a:lnTo>
                    <a:pt x="943" y="164"/>
                  </a:lnTo>
                  <a:lnTo>
                    <a:pt x="955" y="178"/>
                  </a:lnTo>
                  <a:lnTo>
                    <a:pt x="955" y="178"/>
                  </a:lnTo>
                  <a:lnTo>
                    <a:pt x="969" y="191"/>
                  </a:lnTo>
                  <a:lnTo>
                    <a:pt x="981" y="206"/>
                  </a:lnTo>
                  <a:lnTo>
                    <a:pt x="992" y="221"/>
                  </a:lnTo>
                  <a:lnTo>
                    <a:pt x="992" y="221"/>
                  </a:lnTo>
                  <a:lnTo>
                    <a:pt x="1004" y="236"/>
                  </a:lnTo>
                  <a:lnTo>
                    <a:pt x="1014" y="252"/>
                  </a:lnTo>
                  <a:lnTo>
                    <a:pt x="1024" y="268"/>
                  </a:lnTo>
                  <a:lnTo>
                    <a:pt x="1024" y="268"/>
                  </a:lnTo>
                  <a:lnTo>
                    <a:pt x="1035" y="284"/>
                  </a:lnTo>
                  <a:lnTo>
                    <a:pt x="1044" y="300"/>
                  </a:lnTo>
                  <a:lnTo>
                    <a:pt x="1052" y="318"/>
                  </a:lnTo>
                  <a:lnTo>
                    <a:pt x="1052" y="318"/>
                  </a:lnTo>
                  <a:lnTo>
                    <a:pt x="1062" y="335"/>
                  </a:lnTo>
                  <a:lnTo>
                    <a:pt x="1070" y="353"/>
                  </a:lnTo>
                  <a:lnTo>
                    <a:pt x="1076" y="371"/>
                  </a:lnTo>
                  <a:lnTo>
                    <a:pt x="1076" y="371"/>
                  </a:lnTo>
                  <a:lnTo>
                    <a:pt x="1083" y="389"/>
                  </a:lnTo>
                  <a:lnTo>
                    <a:pt x="1090" y="408"/>
                  </a:lnTo>
                  <a:lnTo>
                    <a:pt x="1095" y="427"/>
                  </a:lnTo>
                  <a:lnTo>
                    <a:pt x="1095" y="427"/>
                  </a:lnTo>
                  <a:lnTo>
                    <a:pt x="1101" y="445"/>
                  </a:lnTo>
                  <a:lnTo>
                    <a:pt x="1106" y="466"/>
                  </a:lnTo>
                  <a:lnTo>
                    <a:pt x="1109" y="484"/>
                  </a:lnTo>
                  <a:lnTo>
                    <a:pt x="1109" y="484"/>
                  </a:lnTo>
                  <a:lnTo>
                    <a:pt x="1113" y="505"/>
                  </a:lnTo>
                  <a:lnTo>
                    <a:pt x="1115" y="525"/>
                  </a:lnTo>
                  <a:lnTo>
                    <a:pt x="1118" y="545"/>
                  </a:lnTo>
                  <a:lnTo>
                    <a:pt x="1118" y="545"/>
                  </a:lnTo>
                  <a:lnTo>
                    <a:pt x="1119" y="565"/>
                  </a:lnTo>
                  <a:lnTo>
                    <a:pt x="1121" y="587"/>
                  </a:lnTo>
                  <a:lnTo>
                    <a:pt x="1121" y="607"/>
                  </a:lnTo>
                  <a:lnTo>
                    <a:pt x="1121" y="607"/>
                  </a:lnTo>
                  <a:lnTo>
                    <a:pt x="1121" y="628"/>
                  </a:lnTo>
                  <a:lnTo>
                    <a:pt x="1119" y="649"/>
                  </a:lnTo>
                  <a:lnTo>
                    <a:pt x="1118" y="669"/>
                  </a:lnTo>
                  <a:lnTo>
                    <a:pt x="1118" y="669"/>
                  </a:lnTo>
                  <a:lnTo>
                    <a:pt x="1115" y="689"/>
                  </a:lnTo>
                  <a:lnTo>
                    <a:pt x="1113" y="709"/>
                  </a:lnTo>
                  <a:lnTo>
                    <a:pt x="1109" y="729"/>
                  </a:lnTo>
                  <a:lnTo>
                    <a:pt x="1109" y="729"/>
                  </a:lnTo>
                  <a:lnTo>
                    <a:pt x="1106" y="749"/>
                  </a:lnTo>
                  <a:lnTo>
                    <a:pt x="1101" y="768"/>
                  </a:lnTo>
                  <a:lnTo>
                    <a:pt x="1095" y="787"/>
                  </a:lnTo>
                  <a:lnTo>
                    <a:pt x="1095" y="787"/>
                  </a:lnTo>
                  <a:lnTo>
                    <a:pt x="1090" y="806"/>
                  </a:lnTo>
                  <a:lnTo>
                    <a:pt x="1083" y="825"/>
                  </a:lnTo>
                  <a:lnTo>
                    <a:pt x="1076" y="842"/>
                  </a:lnTo>
                  <a:lnTo>
                    <a:pt x="1076" y="842"/>
                  </a:lnTo>
                  <a:lnTo>
                    <a:pt x="1070" y="861"/>
                  </a:lnTo>
                  <a:lnTo>
                    <a:pt x="1062" y="879"/>
                  </a:lnTo>
                  <a:lnTo>
                    <a:pt x="1052" y="896"/>
                  </a:lnTo>
                  <a:lnTo>
                    <a:pt x="1052" y="896"/>
                  </a:lnTo>
                  <a:lnTo>
                    <a:pt x="1044" y="914"/>
                  </a:lnTo>
                  <a:lnTo>
                    <a:pt x="1035" y="930"/>
                  </a:lnTo>
                  <a:lnTo>
                    <a:pt x="1024" y="946"/>
                  </a:lnTo>
                  <a:lnTo>
                    <a:pt x="1024" y="946"/>
                  </a:lnTo>
                  <a:lnTo>
                    <a:pt x="1014" y="962"/>
                  </a:lnTo>
                  <a:lnTo>
                    <a:pt x="1004" y="978"/>
                  </a:lnTo>
                  <a:lnTo>
                    <a:pt x="992" y="993"/>
                  </a:lnTo>
                  <a:lnTo>
                    <a:pt x="992" y="993"/>
                  </a:lnTo>
                  <a:lnTo>
                    <a:pt x="981" y="1008"/>
                  </a:lnTo>
                  <a:lnTo>
                    <a:pt x="969" y="1023"/>
                  </a:lnTo>
                  <a:lnTo>
                    <a:pt x="955" y="1036"/>
                  </a:lnTo>
                  <a:lnTo>
                    <a:pt x="955" y="1036"/>
                  </a:lnTo>
                  <a:lnTo>
                    <a:pt x="943" y="1049"/>
                  </a:lnTo>
                  <a:lnTo>
                    <a:pt x="930" y="1063"/>
                  </a:lnTo>
                  <a:lnTo>
                    <a:pt x="916" y="1075"/>
                  </a:lnTo>
                  <a:lnTo>
                    <a:pt x="916" y="1075"/>
                  </a:lnTo>
                  <a:lnTo>
                    <a:pt x="901" y="1087"/>
                  </a:lnTo>
                  <a:lnTo>
                    <a:pt x="888" y="1099"/>
                  </a:lnTo>
                  <a:lnTo>
                    <a:pt x="873" y="1110"/>
                  </a:lnTo>
                  <a:lnTo>
                    <a:pt x="873" y="1110"/>
                  </a:lnTo>
                  <a:lnTo>
                    <a:pt x="857" y="1121"/>
                  </a:lnTo>
                  <a:lnTo>
                    <a:pt x="842" y="1131"/>
                  </a:lnTo>
                  <a:lnTo>
                    <a:pt x="826" y="1141"/>
                  </a:lnTo>
                  <a:lnTo>
                    <a:pt x="826" y="1141"/>
                  </a:lnTo>
                  <a:lnTo>
                    <a:pt x="810" y="1150"/>
                  </a:lnTo>
                  <a:lnTo>
                    <a:pt x="794" y="1158"/>
                  </a:lnTo>
                  <a:lnTo>
                    <a:pt x="778" y="1166"/>
                  </a:lnTo>
                  <a:lnTo>
                    <a:pt x="778" y="1166"/>
                  </a:lnTo>
                  <a:lnTo>
                    <a:pt x="760" y="1175"/>
                  </a:lnTo>
                  <a:lnTo>
                    <a:pt x="744" y="1181"/>
                  </a:lnTo>
                  <a:lnTo>
                    <a:pt x="727" y="1187"/>
                  </a:lnTo>
                  <a:lnTo>
                    <a:pt x="727" y="1187"/>
                  </a:lnTo>
                  <a:lnTo>
                    <a:pt x="709" y="1193"/>
                  </a:lnTo>
                  <a:lnTo>
                    <a:pt x="690" y="1197"/>
                  </a:lnTo>
                  <a:lnTo>
                    <a:pt x="673" y="1201"/>
                  </a:lnTo>
                  <a:lnTo>
                    <a:pt x="673" y="1201"/>
                  </a:lnTo>
                  <a:lnTo>
                    <a:pt x="654" y="1205"/>
                  </a:lnTo>
                  <a:lnTo>
                    <a:pt x="636" y="1210"/>
                  </a:lnTo>
                  <a:lnTo>
                    <a:pt x="618" y="1211"/>
                  </a:lnTo>
                  <a:lnTo>
                    <a:pt x="618" y="1211"/>
                  </a:lnTo>
                  <a:lnTo>
                    <a:pt x="599" y="1214"/>
                  </a:lnTo>
                  <a:lnTo>
                    <a:pt x="580" y="1215"/>
                  </a:lnTo>
                  <a:lnTo>
                    <a:pt x="560" y="1215"/>
                  </a:lnTo>
                  <a:lnTo>
                    <a:pt x="560" y="1215"/>
                  </a:lnTo>
                  <a:lnTo>
                    <a:pt x="541" y="1215"/>
                  </a:lnTo>
                  <a:lnTo>
                    <a:pt x="522" y="1214"/>
                  </a:lnTo>
                  <a:lnTo>
                    <a:pt x="503" y="1211"/>
                  </a:lnTo>
                  <a:lnTo>
                    <a:pt x="503" y="1211"/>
                  </a:lnTo>
                  <a:lnTo>
                    <a:pt x="484" y="1210"/>
                  </a:lnTo>
                  <a:lnTo>
                    <a:pt x="466" y="1205"/>
                  </a:lnTo>
                  <a:lnTo>
                    <a:pt x="447" y="1201"/>
                  </a:lnTo>
                  <a:lnTo>
                    <a:pt x="447" y="1201"/>
                  </a:lnTo>
                  <a:lnTo>
                    <a:pt x="429" y="1197"/>
                  </a:lnTo>
                  <a:lnTo>
                    <a:pt x="412" y="1193"/>
                  </a:lnTo>
                  <a:lnTo>
                    <a:pt x="394" y="1187"/>
                  </a:lnTo>
                  <a:lnTo>
                    <a:pt x="394" y="1187"/>
                  </a:lnTo>
                  <a:lnTo>
                    <a:pt x="375" y="1181"/>
                  </a:lnTo>
                  <a:lnTo>
                    <a:pt x="359" y="1175"/>
                  </a:lnTo>
                  <a:lnTo>
                    <a:pt x="342" y="1166"/>
                  </a:lnTo>
                  <a:lnTo>
                    <a:pt x="342" y="1166"/>
                  </a:lnTo>
                  <a:lnTo>
                    <a:pt x="326" y="1158"/>
                  </a:lnTo>
                  <a:lnTo>
                    <a:pt x="309" y="1150"/>
                  </a:lnTo>
                  <a:lnTo>
                    <a:pt x="293" y="1141"/>
                  </a:lnTo>
                  <a:lnTo>
                    <a:pt x="293" y="1141"/>
                  </a:lnTo>
                  <a:lnTo>
                    <a:pt x="277" y="1131"/>
                  </a:lnTo>
                  <a:lnTo>
                    <a:pt x="262" y="1121"/>
                  </a:lnTo>
                  <a:lnTo>
                    <a:pt x="246" y="1110"/>
                  </a:lnTo>
                  <a:lnTo>
                    <a:pt x="246" y="1110"/>
                  </a:lnTo>
                  <a:lnTo>
                    <a:pt x="231" y="1099"/>
                  </a:lnTo>
                  <a:lnTo>
                    <a:pt x="218" y="1087"/>
                  </a:lnTo>
                  <a:lnTo>
                    <a:pt x="203" y="1075"/>
                  </a:lnTo>
                  <a:lnTo>
                    <a:pt x="203" y="1075"/>
                  </a:lnTo>
                  <a:lnTo>
                    <a:pt x="190" y="1063"/>
                  </a:lnTo>
                  <a:lnTo>
                    <a:pt x="176" y="1049"/>
                  </a:lnTo>
                  <a:lnTo>
                    <a:pt x="164" y="1036"/>
                  </a:lnTo>
                  <a:lnTo>
                    <a:pt x="164" y="1036"/>
                  </a:lnTo>
                  <a:lnTo>
                    <a:pt x="151" y="1023"/>
                  </a:lnTo>
                  <a:lnTo>
                    <a:pt x="139" y="1008"/>
                  </a:lnTo>
                  <a:lnTo>
                    <a:pt x="128" y="993"/>
                  </a:lnTo>
                  <a:lnTo>
                    <a:pt x="128" y="993"/>
                  </a:lnTo>
                  <a:lnTo>
                    <a:pt x="116" y="978"/>
                  </a:lnTo>
                  <a:lnTo>
                    <a:pt x="105" y="962"/>
                  </a:lnTo>
                  <a:lnTo>
                    <a:pt x="96" y="946"/>
                  </a:lnTo>
                  <a:lnTo>
                    <a:pt x="96" y="946"/>
                  </a:lnTo>
                  <a:lnTo>
                    <a:pt x="85" y="930"/>
                  </a:lnTo>
                  <a:lnTo>
                    <a:pt x="75" y="914"/>
                  </a:lnTo>
                  <a:lnTo>
                    <a:pt x="67" y="896"/>
                  </a:lnTo>
                  <a:lnTo>
                    <a:pt x="67" y="896"/>
                  </a:lnTo>
                  <a:lnTo>
                    <a:pt x="59" y="879"/>
                  </a:lnTo>
                  <a:lnTo>
                    <a:pt x="51" y="861"/>
                  </a:lnTo>
                  <a:lnTo>
                    <a:pt x="43" y="842"/>
                  </a:lnTo>
                  <a:lnTo>
                    <a:pt x="43" y="842"/>
                  </a:lnTo>
                  <a:lnTo>
                    <a:pt x="36" y="825"/>
                  </a:lnTo>
                  <a:lnTo>
                    <a:pt x="30" y="806"/>
                  </a:lnTo>
                  <a:lnTo>
                    <a:pt x="24" y="787"/>
                  </a:lnTo>
                  <a:lnTo>
                    <a:pt x="24" y="787"/>
                  </a:lnTo>
                  <a:lnTo>
                    <a:pt x="19" y="768"/>
                  </a:lnTo>
                  <a:lnTo>
                    <a:pt x="15" y="749"/>
                  </a:lnTo>
                  <a:lnTo>
                    <a:pt x="11" y="729"/>
                  </a:lnTo>
                  <a:lnTo>
                    <a:pt x="11" y="729"/>
                  </a:lnTo>
                  <a:lnTo>
                    <a:pt x="7" y="709"/>
                  </a:lnTo>
                  <a:lnTo>
                    <a:pt x="4" y="689"/>
                  </a:lnTo>
                  <a:lnTo>
                    <a:pt x="3" y="669"/>
                  </a:lnTo>
                  <a:lnTo>
                    <a:pt x="3" y="669"/>
                  </a:lnTo>
                  <a:lnTo>
                    <a:pt x="0" y="649"/>
                  </a:lnTo>
                  <a:lnTo>
                    <a:pt x="0" y="628"/>
                  </a:lnTo>
                  <a:lnTo>
                    <a:pt x="0" y="607"/>
                  </a:lnTo>
                  <a:close/>
                </a:path>
              </a:pathLst>
            </a:custGeom>
            <a:solidFill>
              <a:srgbClr val="000000"/>
            </a:solidFill>
            <a:ln w="12065">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26" name="Freeform 6"/>
            <p:cNvSpPr>
              <a:spLocks/>
            </p:cNvSpPr>
            <p:nvPr/>
          </p:nvSpPr>
          <p:spPr bwMode="auto">
            <a:xfrm>
              <a:off x="1553" y="7358"/>
              <a:ext cx="1122" cy="1121"/>
            </a:xfrm>
            <a:custGeom>
              <a:avLst/>
              <a:gdLst/>
              <a:ahLst/>
              <a:cxnLst>
                <a:cxn ang="0">
                  <a:pos x="4" y="503"/>
                </a:cxn>
                <a:cxn ang="0">
                  <a:pos x="16" y="429"/>
                </a:cxn>
                <a:cxn ang="0">
                  <a:pos x="38" y="359"/>
                </a:cxn>
                <a:cxn ang="0">
                  <a:pos x="68" y="293"/>
                </a:cxn>
                <a:cxn ang="0">
                  <a:pos x="97" y="248"/>
                </a:cxn>
                <a:cxn ang="0">
                  <a:pos x="140" y="190"/>
                </a:cxn>
                <a:cxn ang="0">
                  <a:pos x="191" y="140"/>
                </a:cxn>
                <a:cxn ang="0">
                  <a:pos x="249" y="96"/>
                </a:cxn>
                <a:cxn ang="0">
                  <a:pos x="295" y="67"/>
                </a:cxn>
                <a:cxn ang="0">
                  <a:pos x="360" y="36"/>
                </a:cxn>
                <a:cxn ang="0">
                  <a:pos x="430" y="15"/>
                </a:cxn>
                <a:cxn ang="0">
                  <a:pos x="504" y="3"/>
                </a:cxn>
                <a:cxn ang="0">
                  <a:pos x="561" y="0"/>
                </a:cxn>
                <a:cxn ang="0">
                  <a:pos x="636" y="4"/>
                </a:cxn>
                <a:cxn ang="0">
                  <a:pos x="710" y="19"/>
                </a:cxn>
                <a:cxn ang="0">
                  <a:pos x="779" y="44"/>
                </a:cxn>
                <a:cxn ang="0">
                  <a:pos x="827" y="67"/>
                </a:cxn>
                <a:cxn ang="0">
                  <a:pos x="889" y="106"/>
                </a:cxn>
                <a:cxn ang="0">
                  <a:pos x="944" y="152"/>
                </a:cxn>
                <a:cxn ang="0">
                  <a:pos x="993" y="204"/>
                </a:cxn>
                <a:cxn ang="0">
                  <a:pos x="1025" y="248"/>
                </a:cxn>
                <a:cxn ang="0">
                  <a:pos x="1063" y="309"/>
                </a:cxn>
                <a:cxn ang="0">
                  <a:pos x="1091" y="377"/>
                </a:cxn>
                <a:cxn ang="0">
                  <a:pos x="1110" y="448"/>
                </a:cxn>
                <a:cxn ang="0">
                  <a:pos x="1119" y="503"/>
                </a:cxn>
                <a:cxn ang="0">
                  <a:pos x="1122" y="580"/>
                </a:cxn>
                <a:cxn ang="0">
                  <a:pos x="1114" y="654"/>
                </a:cxn>
                <a:cxn ang="0">
                  <a:pos x="1096" y="726"/>
                </a:cxn>
                <a:cxn ang="0">
                  <a:pos x="1078" y="778"/>
                </a:cxn>
                <a:cxn ang="0">
                  <a:pos x="1045" y="842"/>
                </a:cxn>
                <a:cxn ang="0">
                  <a:pos x="1005" y="903"/>
                </a:cxn>
                <a:cxn ang="0">
                  <a:pos x="956" y="957"/>
                </a:cxn>
                <a:cxn ang="0">
                  <a:pos x="917" y="991"/>
                </a:cxn>
                <a:cxn ang="0">
                  <a:pos x="858" y="1035"/>
                </a:cxn>
                <a:cxn ang="0">
                  <a:pos x="795" y="1070"/>
                </a:cxn>
                <a:cxn ang="0">
                  <a:pos x="728" y="1095"/>
                </a:cxn>
                <a:cxn ang="0">
                  <a:pos x="674" y="1109"/>
                </a:cxn>
                <a:cxn ang="0">
                  <a:pos x="600" y="1119"/>
                </a:cxn>
                <a:cxn ang="0">
                  <a:pos x="523" y="1119"/>
                </a:cxn>
                <a:cxn ang="0">
                  <a:pos x="448" y="1109"/>
                </a:cxn>
                <a:cxn ang="0">
                  <a:pos x="395" y="1095"/>
                </a:cxn>
                <a:cxn ang="0">
                  <a:pos x="327" y="1070"/>
                </a:cxn>
                <a:cxn ang="0">
                  <a:pos x="264" y="1035"/>
                </a:cxn>
                <a:cxn ang="0">
                  <a:pos x="204" y="991"/>
                </a:cxn>
                <a:cxn ang="0">
                  <a:pos x="165" y="957"/>
                </a:cxn>
                <a:cxn ang="0">
                  <a:pos x="117" y="903"/>
                </a:cxn>
                <a:cxn ang="0">
                  <a:pos x="77" y="842"/>
                </a:cxn>
                <a:cxn ang="0">
                  <a:pos x="44" y="778"/>
                </a:cxn>
                <a:cxn ang="0">
                  <a:pos x="25" y="726"/>
                </a:cxn>
                <a:cxn ang="0">
                  <a:pos x="8" y="654"/>
                </a:cxn>
                <a:cxn ang="0">
                  <a:pos x="0" y="580"/>
                </a:cxn>
              </a:cxnLst>
              <a:rect l="0" t="0" r="r" b="b"/>
              <a:pathLst>
                <a:path w="1122" h="1121">
                  <a:moveTo>
                    <a:pt x="0" y="560"/>
                  </a:moveTo>
                  <a:lnTo>
                    <a:pt x="0" y="541"/>
                  </a:lnTo>
                  <a:lnTo>
                    <a:pt x="1" y="522"/>
                  </a:lnTo>
                  <a:lnTo>
                    <a:pt x="4" y="503"/>
                  </a:lnTo>
                  <a:lnTo>
                    <a:pt x="4" y="503"/>
                  </a:lnTo>
                  <a:lnTo>
                    <a:pt x="5" y="484"/>
                  </a:lnTo>
                  <a:lnTo>
                    <a:pt x="8" y="465"/>
                  </a:lnTo>
                  <a:lnTo>
                    <a:pt x="12" y="448"/>
                  </a:lnTo>
                  <a:lnTo>
                    <a:pt x="12" y="448"/>
                  </a:lnTo>
                  <a:lnTo>
                    <a:pt x="16" y="429"/>
                  </a:lnTo>
                  <a:lnTo>
                    <a:pt x="20" y="412"/>
                  </a:lnTo>
                  <a:lnTo>
                    <a:pt x="25" y="394"/>
                  </a:lnTo>
                  <a:lnTo>
                    <a:pt x="25" y="394"/>
                  </a:lnTo>
                  <a:lnTo>
                    <a:pt x="31" y="377"/>
                  </a:lnTo>
                  <a:lnTo>
                    <a:pt x="38" y="359"/>
                  </a:lnTo>
                  <a:lnTo>
                    <a:pt x="44" y="343"/>
                  </a:lnTo>
                  <a:lnTo>
                    <a:pt x="44" y="343"/>
                  </a:lnTo>
                  <a:lnTo>
                    <a:pt x="52" y="326"/>
                  </a:lnTo>
                  <a:lnTo>
                    <a:pt x="59" y="309"/>
                  </a:lnTo>
                  <a:lnTo>
                    <a:pt x="68" y="293"/>
                  </a:lnTo>
                  <a:lnTo>
                    <a:pt x="68" y="293"/>
                  </a:lnTo>
                  <a:lnTo>
                    <a:pt x="77" y="277"/>
                  </a:lnTo>
                  <a:lnTo>
                    <a:pt x="86" y="262"/>
                  </a:lnTo>
                  <a:lnTo>
                    <a:pt x="97" y="248"/>
                  </a:lnTo>
                  <a:lnTo>
                    <a:pt x="97" y="248"/>
                  </a:lnTo>
                  <a:lnTo>
                    <a:pt x="106" y="233"/>
                  </a:lnTo>
                  <a:lnTo>
                    <a:pt x="117" y="218"/>
                  </a:lnTo>
                  <a:lnTo>
                    <a:pt x="129" y="204"/>
                  </a:lnTo>
                  <a:lnTo>
                    <a:pt x="129" y="204"/>
                  </a:lnTo>
                  <a:lnTo>
                    <a:pt x="140" y="190"/>
                  </a:lnTo>
                  <a:lnTo>
                    <a:pt x="152" y="178"/>
                  </a:lnTo>
                  <a:lnTo>
                    <a:pt x="165" y="164"/>
                  </a:lnTo>
                  <a:lnTo>
                    <a:pt x="165" y="164"/>
                  </a:lnTo>
                  <a:lnTo>
                    <a:pt x="177" y="152"/>
                  </a:lnTo>
                  <a:lnTo>
                    <a:pt x="191" y="140"/>
                  </a:lnTo>
                  <a:lnTo>
                    <a:pt x="204" y="128"/>
                  </a:lnTo>
                  <a:lnTo>
                    <a:pt x="204" y="128"/>
                  </a:lnTo>
                  <a:lnTo>
                    <a:pt x="219" y="117"/>
                  </a:lnTo>
                  <a:lnTo>
                    <a:pt x="233" y="106"/>
                  </a:lnTo>
                  <a:lnTo>
                    <a:pt x="249" y="96"/>
                  </a:lnTo>
                  <a:lnTo>
                    <a:pt x="249" y="96"/>
                  </a:lnTo>
                  <a:lnTo>
                    <a:pt x="264" y="86"/>
                  </a:lnTo>
                  <a:lnTo>
                    <a:pt x="278" y="77"/>
                  </a:lnTo>
                  <a:lnTo>
                    <a:pt x="295" y="67"/>
                  </a:lnTo>
                  <a:lnTo>
                    <a:pt x="295" y="67"/>
                  </a:lnTo>
                  <a:lnTo>
                    <a:pt x="311" y="59"/>
                  </a:lnTo>
                  <a:lnTo>
                    <a:pt x="327" y="51"/>
                  </a:lnTo>
                  <a:lnTo>
                    <a:pt x="343" y="44"/>
                  </a:lnTo>
                  <a:lnTo>
                    <a:pt x="343" y="44"/>
                  </a:lnTo>
                  <a:lnTo>
                    <a:pt x="360" y="36"/>
                  </a:lnTo>
                  <a:lnTo>
                    <a:pt x="377" y="31"/>
                  </a:lnTo>
                  <a:lnTo>
                    <a:pt x="395" y="26"/>
                  </a:lnTo>
                  <a:lnTo>
                    <a:pt x="395" y="26"/>
                  </a:lnTo>
                  <a:lnTo>
                    <a:pt x="413" y="19"/>
                  </a:lnTo>
                  <a:lnTo>
                    <a:pt x="430" y="15"/>
                  </a:lnTo>
                  <a:lnTo>
                    <a:pt x="448" y="11"/>
                  </a:lnTo>
                  <a:lnTo>
                    <a:pt x="448" y="11"/>
                  </a:lnTo>
                  <a:lnTo>
                    <a:pt x="467" y="7"/>
                  </a:lnTo>
                  <a:lnTo>
                    <a:pt x="486" y="4"/>
                  </a:lnTo>
                  <a:lnTo>
                    <a:pt x="504" y="3"/>
                  </a:lnTo>
                  <a:lnTo>
                    <a:pt x="504" y="3"/>
                  </a:lnTo>
                  <a:lnTo>
                    <a:pt x="523" y="0"/>
                  </a:lnTo>
                  <a:lnTo>
                    <a:pt x="542" y="0"/>
                  </a:lnTo>
                  <a:lnTo>
                    <a:pt x="561" y="0"/>
                  </a:lnTo>
                  <a:lnTo>
                    <a:pt x="561" y="0"/>
                  </a:lnTo>
                  <a:lnTo>
                    <a:pt x="580" y="0"/>
                  </a:lnTo>
                  <a:lnTo>
                    <a:pt x="600" y="0"/>
                  </a:lnTo>
                  <a:lnTo>
                    <a:pt x="617" y="3"/>
                  </a:lnTo>
                  <a:lnTo>
                    <a:pt x="617" y="3"/>
                  </a:lnTo>
                  <a:lnTo>
                    <a:pt x="636" y="4"/>
                  </a:lnTo>
                  <a:lnTo>
                    <a:pt x="655" y="7"/>
                  </a:lnTo>
                  <a:lnTo>
                    <a:pt x="674" y="11"/>
                  </a:lnTo>
                  <a:lnTo>
                    <a:pt x="674" y="11"/>
                  </a:lnTo>
                  <a:lnTo>
                    <a:pt x="691" y="15"/>
                  </a:lnTo>
                  <a:lnTo>
                    <a:pt x="710" y="19"/>
                  </a:lnTo>
                  <a:lnTo>
                    <a:pt x="728" y="26"/>
                  </a:lnTo>
                  <a:lnTo>
                    <a:pt x="728" y="26"/>
                  </a:lnTo>
                  <a:lnTo>
                    <a:pt x="745" y="31"/>
                  </a:lnTo>
                  <a:lnTo>
                    <a:pt x="761" y="36"/>
                  </a:lnTo>
                  <a:lnTo>
                    <a:pt x="779" y="44"/>
                  </a:lnTo>
                  <a:lnTo>
                    <a:pt x="779" y="44"/>
                  </a:lnTo>
                  <a:lnTo>
                    <a:pt x="795" y="51"/>
                  </a:lnTo>
                  <a:lnTo>
                    <a:pt x="811" y="59"/>
                  </a:lnTo>
                  <a:lnTo>
                    <a:pt x="827" y="67"/>
                  </a:lnTo>
                  <a:lnTo>
                    <a:pt x="827" y="67"/>
                  </a:lnTo>
                  <a:lnTo>
                    <a:pt x="843" y="77"/>
                  </a:lnTo>
                  <a:lnTo>
                    <a:pt x="858" y="86"/>
                  </a:lnTo>
                  <a:lnTo>
                    <a:pt x="874" y="96"/>
                  </a:lnTo>
                  <a:lnTo>
                    <a:pt x="874" y="96"/>
                  </a:lnTo>
                  <a:lnTo>
                    <a:pt x="889" y="106"/>
                  </a:lnTo>
                  <a:lnTo>
                    <a:pt x="903" y="117"/>
                  </a:lnTo>
                  <a:lnTo>
                    <a:pt x="917" y="128"/>
                  </a:lnTo>
                  <a:lnTo>
                    <a:pt x="917" y="128"/>
                  </a:lnTo>
                  <a:lnTo>
                    <a:pt x="931" y="140"/>
                  </a:lnTo>
                  <a:lnTo>
                    <a:pt x="944" y="152"/>
                  </a:lnTo>
                  <a:lnTo>
                    <a:pt x="956" y="164"/>
                  </a:lnTo>
                  <a:lnTo>
                    <a:pt x="956" y="164"/>
                  </a:lnTo>
                  <a:lnTo>
                    <a:pt x="970" y="178"/>
                  </a:lnTo>
                  <a:lnTo>
                    <a:pt x="982" y="190"/>
                  </a:lnTo>
                  <a:lnTo>
                    <a:pt x="993" y="204"/>
                  </a:lnTo>
                  <a:lnTo>
                    <a:pt x="993" y="204"/>
                  </a:lnTo>
                  <a:lnTo>
                    <a:pt x="1005" y="218"/>
                  </a:lnTo>
                  <a:lnTo>
                    <a:pt x="1016" y="233"/>
                  </a:lnTo>
                  <a:lnTo>
                    <a:pt x="1025" y="248"/>
                  </a:lnTo>
                  <a:lnTo>
                    <a:pt x="1025" y="248"/>
                  </a:lnTo>
                  <a:lnTo>
                    <a:pt x="1036" y="262"/>
                  </a:lnTo>
                  <a:lnTo>
                    <a:pt x="1045" y="277"/>
                  </a:lnTo>
                  <a:lnTo>
                    <a:pt x="1053" y="293"/>
                  </a:lnTo>
                  <a:lnTo>
                    <a:pt x="1053" y="293"/>
                  </a:lnTo>
                  <a:lnTo>
                    <a:pt x="1063" y="309"/>
                  </a:lnTo>
                  <a:lnTo>
                    <a:pt x="1071" y="326"/>
                  </a:lnTo>
                  <a:lnTo>
                    <a:pt x="1078" y="343"/>
                  </a:lnTo>
                  <a:lnTo>
                    <a:pt x="1078" y="343"/>
                  </a:lnTo>
                  <a:lnTo>
                    <a:pt x="1084" y="359"/>
                  </a:lnTo>
                  <a:lnTo>
                    <a:pt x="1091" y="377"/>
                  </a:lnTo>
                  <a:lnTo>
                    <a:pt x="1096" y="394"/>
                  </a:lnTo>
                  <a:lnTo>
                    <a:pt x="1096" y="394"/>
                  </a:lnTo>
                  <a:lnTo>
                    <a:pt x="1102" y="412"/>
                  </a:lnTo>
                  <a:lnTo>
                    <a:pt x="1106" y="429"/>
                  </a:lnTo>
                  <a:lnTo>
                    <a:pt x="1110" y="448"/>
                  </a:lnTo>
                  <a:lnTo>
                    <a:pt x="1110" y="448"/>
                  </a:lnTo>
                  <a:lnTo>
                    <a:pt x="1114" y="465"/>
                  </a:lnTo>
                  <a:lnTo>
                    <a:pt x="1117" y="484"/>
                  </a:lnTo>
                  <a:lnTo>
                    <a:pt x="1119" y="503"/>
                  </a:lnTo>
                  <a:lnTo>
                    <a:pt x="1119" y="503"/>
                  </a:lnTo>
                  <a:lnTo>
                    <a:pt x="1121" y="522"/>
                  </a:lnTo>
                  <a:lnTo>
                    <a:pt x="1122" y="541"/>
                  </a:lnTo>
                  <a:lnTo>
                    <a:pt x="1122" y="560"/>
                  </a:lnTo>
                  <a:lnTo>
                    <a:pt x="1122" y="560"/>
                  </a:lnTo>
                  <a:lnTo>
                    <a:pt x="1122" y="580"/>
                  </a:lnTo>
                  <a:lnTo>
                    <a:pt x="1121" y="599"/>
                  </a:lnTo>
                  <a:lnTo>
                    <a:pt x="1119" y="617"/>
                  </a:lnTo>
                  <a:lnTo>
                    <a:pt x="1119" y="617"/>
                  </a:lnTo>
                  <a:lnTo>
                    <a:pt x="1117" y="636"/>
                  </a:lnTo>
                  <a:lnTo>
                    <a:pt x="1114" y="654"/>
                  </a:lnTo>
                  <a:lnTo>
                    <a:pt x="1110" y="673"/>
                  </a:lnTo>
                  <a:lnTo>
                    <a:pt x="1110" y="673"/>
                  </a:lnTo>
                  <a:lnTo>
                    <a:pt x="1106" y="691"/>
                  </a:lnTo>
                  <a:lnTo>
                    <a:pt x="1102" y="709"/>
                  </a:lnTo>
                  <a:lnTo>
                    <a:pt x="1096" y="726"/>
                  </a:lnTo>
                  <a:lnTo>
                    <a:pt x="1096" y="726"/>
                  </a:lnTo>
                  <a:lnTo>
                    <a:pt x="1091" y="744"/>
                  </a:lnTo>
                  <a:lnTo>
                    <a:pt x="1084" y="761"/>
                  </a:lnTo>
                  <a:lnTo>
                    <a:pt x="1078" y="778"/>
                  </a:lnTo>
                  <a:lnTo>
                    <a:pt x="1078" y="778"/>
                  </a:lnTo>
                  <a:lnTo>
                    <a:pt x="1071" y="795"/>
                  </a:lnTo>
                  <a:lnTo>
                    <a:pt x="1063" y="811"/>
                  </a:lnTo>
                  <a:lnTo>
                    <a:pt x="1053" y="826"/>
                  </a:lnTo>
                  <a:lnTo>
                    <a:pt x="1053" y="826"/>
                  </a:lnTo>
                  <a:lnTo>
                    <a:pt x="1045" y="842"/>
                  </a:lnTo>
                  <a:lnTo>
                    <a:pt x="1036" y="858"/>
                  </a:lnTo>
                  <a:lnTo>
                    <a:pt x="1025" y="873"/>
                  </a:lnTo>
                  <a:lnTo>
                    <a:pt x="1025" y="873"/>
                  </a:lnTo>
                  <a:lnTo>
                    <a:pt x="1016" y="888"/>
                  </a:lnTo>
                  <a:lnTo>
                    <a:pt x="1005" y="903"/>
                  </a:lnTo>
                  <a:lnTo>
                    <a:pt x="993" y="916"/>
                  </a:lnTo>
                  <a:lnTo>
                    <a:pt x="993" y="916"/>
                  </a:lnTo>
                  <a:lnTo>
                    <a:pt x="982" y="930"/>
                  </a:lnTo>
                  <a:lnTo>
                    <a:pt x="970" y="943"/>
                  </a:lnTo>
                  <a:lnTo>
                    <a:pt x="956" y="957"/>
                  </a:lnTo>
                  <a:lnTo>
                    <a:pt x="956" y="957"/>
                  </a:lnTo>
                  <a:lnTo>
                    <a:pt x="944" y="969"/>
                  </a:lnTo>
                  <a:lnTo>
                    <a:pt x="931" y="981"/>
                  </a:lnTo>
                  <a:lnTo>
                    <a:pt x="917" y="991"/>
                  </a:lnTo>
                  <a:lnTo>
                    <a:pt x="917" y="991"/>
                  </a:lnTo>
                  <a:lnTo>
                    <a:pt x="903" y="1004"/>
                  </a:lnTo>
                  <a:lnTo>
                    <a:pt x="889" y="1014"/>
                  </a:lnTo>
                  <a:lnTo>
                    <a:pt x="874" y="1025"/>
                  </a:lnTo>
                  <a:lnTo>
                    <a:pt x="874" y="1025"/>
                  </a:lnTo>
                  <a:lnTo>
                    <a:pt x="858" y="1035"/>
                  </a:lnTo>
                  <a:lnTo>
                    <a:pt x="843" y="1044"/>
                  </a:lnTo>
                  <a:lnTo>
                    <a:pt x="827" y="1052"/>
                  </a:lnTo>
                  <a:lnTo>
                    <a:pt x="827" y="1052"/>
                  </a:lnTo>
                  <a:lnTo>
                    <a:pt x="811" y="1061"/>
                  </a:lnTo>
                  <a:lnTo>
                    <a:pt x="795" y="1070"/>
                  </a:lnTo>
                  <a:lnTo>
                    <a:pt x="779" y="1076"/>
                  </a:lnTo>
                  <a:lnTo>
                    <a:pt x="779" y="1076"/>
                  </a:lnTo>
                  <a:lnTo>
                    <a:pt x="761" y="1083"/>
                  </a:lnTo>
                  <a:lnTo>
                    <a:pt x="745" y="1090"/>
                  </a:lnTo>
                  <a:lnTo>
                    <a:pt x="728" y="1095"/>
                  </a:lnTo>
                  <a:lnTo>
                    <a:pt x="728" y="1095"/>
                  </a:lnTo>
                  <a:lnTo>
                    <a:pt x="710" y="1100"/>
                  </a:lnTo>
                  <a:lnTo>
                    <a:pt x="691" y="1106"/>
                  </a:lnTo>
                  <a:lnTo>
                    <a:pt x="674" y="1109"/>
                  </a:lnTo>
                  <a:lnTo>
                    <a:pt x="674" y="1109"/>
                  </a:lnTo>
                  <a:lnTo>
                    <a:pt x="655" y="1113"/>
                  </a:lnTo>
                  <a:lnTo>
                    <a:pt x="636" y="1115"/>
                  </a:lnTo>
                  <a:lnTo>
                    <a:pt x="617" y="1118"/>
                  </a:lnTo>
                  <a:lnTo>
                    <a:pt x="617" y="1118"/>
                  </a:lnTo>
                  <a:lnTo>
                    <a:pt x="600" y="1119"/>
                  </a:lnTo>
                  <a:lnTo>
                    <a:pt x="580" y="1121"/>
                  </a:lnTo>
                  <a:lnTo>
                    <a:pt x="561" y="1121"/>
                  </a:lnTo>
                  <a:lnTo>
                    <a:pt x="561" y="1121"/>
                  </a:lnTo>
                  <a:lnTo>
                    <a:pt x="542" y="1121"/>
                  </a:lnTo>
                  <a:lnTo>
                    <a:pt x="523" y="1119"/>
                  </a:lnTo>
                  <a:lnTo>
                    <a:pt x="504" y="1118"/>
                  </a:lnTo>
                  <a:lnTo>
                    <a:pt x="504" y="1118"/>
                  </a:lnTo>
                  <a:lnTo>
                    <a:pt x="486" y="1115"/>
                  </a:lnTo>
                  <a:lnTo>
                    <a:pt x="467" y="1113"/>
                  </a:lnTo>
                  <a:lnTo>
                    <a:pt x="448" y="1109"/>
                  </a:lnTo>
                  <a:lnTo>
                    <a:pt x="448" y="1109"/>
                  </a:lnTo>
                  <a:lnTo>
                    <a:pt x="430" y="1106"/>
                  </a:lnTo>
                  <a:lnTo>
                    <a:pt x="413" y="1100"/>
                  </a:lnTo>
                  <a:lnTo>
                    <a:pt x="395" y="1095"/>
                  </a:lnTo>
                  <a:lnTo>
                    <a:pt x="395" y="1095"/>
                  </a:lnTo>
                  <a:lnTo>
                    <a:pt x="377" y="1090"/>
                  </a:lnTo>
                  <a:lnTo>
                    <a:pt x="360" y="1083"/>
                  </a:lnTo>
                  <a:lnTo>
                    <a:pt x="343" y="1076"/>
                  </a:lnTo>
                  <a:lnTo>
                    <a:pt x="343" y="1076"/>
                  </a:lnTo>
                  <a:lnTo>
                    <a:pt x="327" y="1070"/>
                  </a:lnTo>
                  <a:lnTo>
                    <a:pt x="311" y="1061"/>
                  </a:lnTo>
                  <a:lnTo>
                    <a:pt x="295" y="1052"/>
                  </a:lnTo>
                  <a:lnTo>
                    <a:pt x="295" y="1052"/>
                  </a:lnTo>
                  <a:lnTo>
                    <a:pt x="278" y="1044"/>
                  </a:lnTo>
                  <a:lnTo>
                    <a:pt x="264" y="1035"/>
                  </a:lnTo>
                  <a:lnTo>
                    <a:pt x="249" y="1025"/>
                  </a:lnTo>
                  <a:lnTo>
                    <a:pt x="249" y="1025"/>
                  </a:lnTo>
                  <a:lnTo>
                    <a:pt x="233" y="1014"/>
                  </a:lnTo>
                  <a:lnTo>
                    <a:pt x="219" y="1004"/>
                  </a:lnTo>
                  <a:lnTo>
                    <a:pt x="204" y="991"/>
                  </a:lnTo>
                  <a:lnTo>
                    <a:pt x="204" y="991"/>
                  </a:lnTo>
                  <a:lnTo>
                    <a:pt x="191" y="981"/>
                  </a:lnTo>
                  <a:lnTo>
                    <a:pt x="177" y="969"/>
                  </a:lnTo>
                  <a:lnTo>
                    <a:pt x="165" y="957"/>
                  </a:lnTo>
                  <a:lnTo>
                    <a:pt x="165" y="957"/>
                  </a:lnTo>
                  <a:lnTo>
                    <a:pt x="152" y="943"/>
                  </a:lnTo>
                  <a:lnTo>
                    <a:pt x="140" y="930"/>
                  </a:lnTo>
                  <a:lnTo>
                    <a:pt x="129" y="916"/>
                  </a:lnTo>
                  <a:lnTo>
                    <a:pt x="129" y="916"/>
                  </a:lnTo>
                  <a:lnTo>
                    <a:pt x="117" y="903"/>
                  </a:lnTo>
                  <a:lnTo>
                    <a:pt x="106" y="888"/>
                  </a:lnTo>
                  <a:lnTo>
                    <a:pt x="97" y="873"/>
                  </a:lnTo>
                  <a:lnTo>
                    <a:pt x="97" y="873"/>
                  </a:lnTo>
                  <a:lnTo>
                    <a:pt x="86" y="858"/>
                  </a:lnTo>
                  <a:lnTo>
                    <a:pt x="77" y="842"/>
                  </a:lnTo>
                  <a:lnTo>
                    <a:pt x="68" y="826"/>
                  </a:lnTo>
                  <a:lnTo>
                    <a:pt x="68" y="826"/>
                  </a:lnTo>
                  <a:lnTo>
                    <a:pt x="59" y="811"/>
                  </a:lnTo>
                  <a:lnTo>
                    <a:pt x="52" y="795"/>
                  </a:lnTo>
                  <a:lnTo>
                    <a:pt x="44" y="778"/>
                  </a:lnTo>
                  <a:lnTo>
                    <a:pt x="44" y="778"/>
                  </a:lnTo>
                  <a:lnTo>
                    <a:pt x="38" y="761"/>
                  </a:lnTo>
                  <a:lnTo>
                    <a:pt x="31" y="744"/>
                  </a:lnTo>
                  <a:lnTo>
                    <a:pt x="25" y="726"/>
                  </a:lnTo>
                  <a:lnTo>
                    <a:pt x="25" y="726"/>
                  </a:lnTo>
                  <a:lnTo>
                    <a:pt x="20" y="709"/>
                  </a:lnTo>
                  <a:lnTo>
                    <a:pt x="16" y="691"/>
                  </a:lnTo>
                  <a:lnTo>
                    <a:pt x="12" y="673"/>
                  </a:lnTo>
                  <a:lnTo>
                    <a:pt x="12" y="673"/>
                  </a:lnTo>
                  <a:lnTo>
                    <a:pt x="8" y="654"/>
                  </a:lnTo>
                  <a:lnTo>
                    <a:pt x="5" y="636"/>
                  </a:lnTo>
                  <a:lnTo>
                    <a:pt x="4" y="617"/>
                  </a:lnTo>
                  <a:lnTo>
                    <a:pt x="4" y="617"/>
                  </a:lnTo>
                  <a:lnTo>
                    <a:pt x="1" y="599"/>
                  </a:lnTo>
                  <a:lnTo>
                    <a:pt x="0" y="580"/>
                  </a:lnTo>
                  <a:lnTo>
                    <a:pt x="0" y="560"/>
                  </a:lnTo>
                  <a:close/>
                </a:path>
              </a:pathLst>
            </a:custGeom>
            <a:solidFill>
              <a:srgbClr val="000000"/>
            </a:solidFill>
            <a:ln w="12065">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27" name="Freeform 7"/>
            <p:cNvSpPr>
              <a:spLocks/>
            </p:cNvSpPr>
            <p:nvPr/>
          </p:nvSpPr>
          <p:spPr bwMode="auto">
            <a:xfrm>
              <a:off x="3796" y="7358"/>
              <a:ext cx="1122" cy="1121"/>
            </a:xfrm>
            <a:custGeom>
              <a:avLst/>
              <a:gdLst/>
              <a:ahLst/>
              <a:cxnLst>
                <a:cxn ang="0">
                  <a:pos x="2" y="503"/>
                </a:cxn>
                <a:cxn ang="0">
                  <a:pos x="13" y="429"/>
                </a:cxn>
                <a:cxn ang="0">
                  <a:pos x="33" y="359"/>
                </a:cxn>
                <a:cxn ang="0">
                  <a:pos x="62" y="293"/>
                </a:cxn>
                <a:cxn ang="0">
                  <a:pos x="87" y="248"/>
                </a:cxn>
                <a:cxn ang="0">
                  <a:pos x="128" y="190"/>
                </a:cxn>
                <a:cxn ang="0">
                  <a:pos x="175" y="140"/>
                </a:cxn>
                <a:cxn ang="0">
                  <a:pos x="227" y="96"/>
                </a:cxn>
                <a:cxn ang="0">
                  <a:pos x="269" y="67"/>
                </a:cxn>
                <a:cxn ang="0">
                  <a:pos x="329" y="36"/>
                </a:cxn>
                <a:cxn ang="0">
                  <a:pos x="394" y="15"/>
                </a:cxn>
                <a:cxn ang="0">
                  <a:pos x="461" y="3"/>
                </a:cxn>
                <a:cxn ang="0">
                  <a:pos x="514" y="0"/>
                </a:cxn>
                <a:cxn ang="0">
                  <a:pos x="584" y="4"/>
                </a:cxn>
                <a:cxn ang="0">
                  <a:pos x="650" y="19"/>
                </a:cxn>
                <a:cxn ang="0">
                  <a:pos x="713" y="44"/>
                </a:cxn>
                <a:cxn ang="0">
                  <a:pos x="759" y="67"/>
                </a:cxn>
                <a:cxn ang="0">
                  <a:pos x="814" y="106"/>
                </a:cxn>
                <a:cxn ang="0">
                  <a:pos x="865" y="152"/>
                </a:cxn>
                <a:cxn ang="0">
                  <a:pos x="909" y="204"/>
                </a:cxn>
                <a:cxn ang="0">
                  <a:pos x="939" y="248"/>
                </a:cxn>
                <a:cxn ang="0">
                  <a:pos x="973" y="309"/>
                </a:cxn>
                <a:cxn ang="0">
                  <a:pos x="1000" y="377"/>
                </a:cxn>
                <a:cxn ang="0">
                  <a:pos x="1017" y="448"/>
                </a:cxn>
                <a:cxn ang="0">
                  <a:pos x="1025" y="503"/>
                </a:cxn>
                <a:cxn ang="0">
                  <a:pos x="1028" y="580"/>
                </a:cxn>
                <a:cxn ang="0">
                  <a:pos x="1020" y="654"/>
                </a:cxn>
                <a:cxn ang="0">
                  <a:pos x="1005" y="726"/>
                </a:cxn>
                <a:cxn ang="0">
                  <a:pos x="987" y="778"/>
                </a:cxn>
                <a:cxn ang="0">
                  <a:pos x="958" y="842"/>
                </a:cxn>
                <a:cxn ang="0">
                  <a:pos x="920" y="903"/>
                </a:cxn>
                <a:cxn ang="0">
                  <a:pos x="877" y="957"/>
                </a:cxn>
                <a:cxn ang="0">
                  <a:pos x="841" y="991"/>
                </a:cxn>
                <a:cxn ang="0">
                  <a:pos x="787" y="1035"/>
                </a:cxn>
                <a:cxn ang="0">
                  <a:pos x="729" y="1070"/>
                </a:cxn>
                <a:cxn ang="0">
                  <a:pos x="666" y="1095"/>
                </a:cxn>
                <a:cxn ang="0">
                  <a:pos x="617" y="1109"/>
                </a:cxn>
                <a:cxn ang="0">
                  <a:pos x="549" y="1119"/>
                </a:cxn>
                <a:cxn ang="0">
                  <a:pos x="479" y="1119"/>
                </a:cxn>
                <a:cxn ang="0">
                  <a:pos x="410" y="1109"/>
                </a:cxn>
                <a:cxn ang="0">
                  <a:pos x="360" y="1095"/>
                </a:cxn>
                <a:cxn ang="0">
                  <a:pos x="298" y="1070"/>
                </a:cxn>
                <a:cxn ang="0">
                  <a:pos x="241" y="1035"/>
                </a:cxn>
                <a:cxn ang="0">
                  <a:pos x="187" y="991"/>
                </a:cxn>
                <a:cxn ang="0">
                  <a:pos x="150" y="957"/>
                </a:cxn>
                <a:cxn ang="0">
                  <a:pos x="107" y="903"/>
                </a:cxn>
                <a:cxn ang="0">
                  <a:pos x="70" y="842"/>
                </a:cxn>
                <a:cxn ang="0">
                  <a:pos x="40" y="778"/>
                </a:cxn>
                <a:cxn ang="0">
                  <a:pos x="23" y="726"/>
                </a:cxn>
                <a:cxn ang="0">
                  <a:pos x="7" y="654"/>
                </a:cxn>
                <a:cxn ang="0">
                  <a:pos x="0" y="580"/>
                </a:cxn>
              </a:cxnLst>
              <a:rect l="0" t="0" r="r" b="b"/>
              <a:pathLst>
                <a:path w="1028" h="1121">
                  <a:moveTo>
                    <a:pt x="0" y="560"/>
                  </a:moveTo>
                  <a:lnTo>
                    <a:pt x="0" y="541"/>
                  </a:lnTo>
                  <a:lnTo>
                    <a:pt x="1" y="522"/>
                  </a:lnTo>
                  <a:lnTo>
                    <a:pt x="2" y="503"/>
                  </a:lnTo>
                  <a:lnTo>
                    <a:pt x="2" y="503"/>
                  </a:lnTo>
                  <a:lnTo>
                    <a:pt x="4" y="484"/>
                  </a:lnTo>
                  <a:lnTo>
                    <a:pt x="7" y="465"/>
                  </a:lnTo>
                  <a:lnTo>
                    <a:pt x="11" y="448"/>
                  </a:lnTo>
                  <a:lnTo>
                    <a:pt x="11" y="448"/>
                  </a:lnTo>
                  <a:lnTo>
                    <a:pt x="13" y="429"/>
                  </a:lnTo>
                  <a:lnTo>
                    <a:pt x="17" y="412"/>
                  </a:lnTo>
                  <a:lnTo>
                    <a:pt x="23" y="394"/>
                  </a:lnTo>
                  <a:lnTo>
                    <a:pt x="23" y="394"/>
                  </a:lnTo>
                  <a:lnTo>
                    <a:pt x="28" y="377"/>
                  </a:lnTo>
                  <a:lnTo>
                    <a:pt x="33" y="359"/>
                  </a:lnTo>
                  <a:lnTo>
                    <a:pt x="40" y="343"/>
                  </a:lnTo>
                  <a:lnTo>
                    <a:pt x="40" y="343"/>
                  </a:lnTo>
                  <a:lnTo>
                    <a:pt x="47" y="326"/>
                  </a:lnTo>
                  <a:lnTo>
                    <a:pt x="54" y="309"/>
                  </a:lnTo>
                  <a:lnTo>
                    <a:pt x="62" y="293"/>
                  </a:lnTo>
                  <a:lnTo>
                    <a:pt x="62" y="293"/>
                  </a:lnTo>
                  <a:lnTo>
                    <a:pt x="70" y="277"/>
                  </a:lnTo>
                  <a:lnTo>
                    <a:pt x="78" y="262"/>
                  </a:lnTo>
                  <a:lnTo>
                    <a:pt x="87" y="248"/>
                  </a:lnTo>
                  <a:lnTo>
                    <a:pt x="87" y="248"/>
                  </a:lnTo>
                  <a:lnTo>
                    <a:pt x="97" y="233"/>
                  </a:lnTo>
                  <a:lnTo>
                    <a:pt x="106" y="218"/>
                  </a:lnTo>
                  <a:lnTo>
                    <a:pt x="117" y="204"/>
                  </a:lnTo>
                  <a:lnTo>
                    <a:pt x="117" y="204"/>
                  </a:lnTo>
                  <a:lnTo>
                    <a:pt x="128" y="190"/>
                  </a:lnTo>
                  <a:lnTo>
                    <a:pt x="138" y="178"/>
                  </a:lnTo>
                  <a:lnTo>
                    <a:pt x="150" y="164"/>
                  </a:lnTo>
                  <a:lnTo>
                    <a:pt x="150" y="164"/>
                  </a:lnTo>
                  <a:lnTo>
                    <a:pt x="163" y="152"/>
                  </a:lnTo>
                  <a:lnTo>
                    <a:pt x="175" y="140"/>
                  </a:lnTo>
                  <a:lnTo>
                    <a:pt x="187" y="128"/>
                  </a:lnTo>
                  <a:lnTo>
                    <a:pt x="187" y="128"/>
                  </a:lnTo>
                  <a:lnTo>
                    <a:pt x="200" y="117"/>
                  </a:lnTo>
                  <a:lnTo>
                    <a:pt x="212" y="106"/>
                  </a:lnTo>
                  <a:lnTo>
                    <a:pt x="227" y="96"/>
                  </a:lnTo>
                  <a:lnTo>
                    <a:pt x="227" y="96"/>
                  </a:lnTo>
                  <a:lnTo>
                    <a:pt x="241" y="86"/>
                  </a:lnTo>
                  <a:lnTo>
                    <a:pt x="254" y="77"/>
                  </a:lnTo>
                  <a:lnTo>
                    <a:pt x="269" y="67"/>
                  </a:lnTo>
                  <a:lnTo>
                    <a:pt x="269" y="67"/>
                  </a:lnTo>
                  <a:lnTo>
                    <a:pt x="284" y="59"/>
                  </a:lnTo>
                  <a:lnTo>
                    <a:pt x="298" y="51"/>
                  </a:lnTo>
                  <a:lnTo>
                    <a:pt x="313" y="44"/>
                  </a:lnTo>
                  <a:lnTo>
                    <a:pt x="313" y="44"/>
                  </a:lnTo>
                  <a:lnTo>
                    <a:pt x="329" y="36"/>
                  </a:lnTo>
                  <a:lnTo>
                    <a:pt x="344" y="31"/>
                  </a:lnTo>
                  <a:lnTo>
                    <a:pt x="360" y="26"/>
                  </a:lnTo>
                  <a:lnTo>
                    <a:pt x="360" y="26"/>
                  </a:lnTo>
                  <a:lnTo>
                    <a:pt x="377" y="19"/>
                  </a:lnTo>
                  <a:lnTo>
                    <a:pt x="394" y="15"/>
                  </a:lnTo>
                  <a:lnTo>
                    <a:pt x="410" y="11"/>
                  </a:lnTo>
                  <a:lnTo>
                    <a:pt x="410" y="11"/>
                  </a:lnTo>
                  <a:lnTo>
                    <a:pt x="426" y="7"/>
                  </a:lnTo>
                  <a:lnTo>
                    <a:pt x="444" y="4"/>
                  </a:lnTo>
                  <a:lnTo>
                    <a:pt x="461" y="3"/>
                  </a:lnTo>
                  <a:lnTo>
                    <a:pt x="461" y="3"/>
                  </a:lnTo>
                  <a:lnTo>
                    <a:pt x="479" y="0"/>
                  </a:lnTo>
                  <a:lnTo>
                    <a:pt x="496" y="0"/>
                  </a:lnTo>
                  <a:lnTo>
                    <a:pt x="514" y="0"/>
                  </a:lnTo>
                  <a:lnTo>
                    <a:pt x="514" y="0"/>
                  </a:lnTo>
                  <a:lnTo>
                    <a:pt x="531" y="0"/>
                  </a:lnTo>
                  <a:lnTo>
                    <a:pt x="549" y="0"/>
                  </a:lnTo>
                  <a:lnTo>
                    <a:pt x="566" y="3"/>
                  </a:lnTo>
                  <a:lnTo>
                    <a:pt x="566" y="3"/>
                  </a:lnTo>
                  <a:lnTo>
                    <a:pt x="584" y="4"/>
                  </a:lnTo>
                  <a:lnTo>
                    <a:pt x="600" y="7"/>
                  </a:lnTo>
                  <a:lnTo>
                    <a:pt x="617" y="11"/>
                  </a:lnTo>
                  <a:lnTo>
                    <a:pt x="617" y="11"/>
                  </a:lnTo>
                  <a:lnTo>
                    <a:pt x="634" y="15"/>
                  </a:lnTo>
                  <a:lnTo>
                    <a:pt x="650" y="19"/>
                  </a:lnTo>
                  <a:lnTo>
                    <a:pt x="666" y="26"/>
                  </a:lnTo>
                  <a:lnTo>
                    <a:pt x="666" y="26"/>
                  </a:lnTo>
                  <a:lnTo>
                    <a:pt x="682" y="31"/>
                  </a:lnTo>
                  <a:lnTo>
                    <a:pt x="698" y="36"/>
                  </a:lnTo>
                  <a:lnTo>
                    <a:pt x="713" y="44"/>
                  </a:lnTo>
                  <a:lnTo>
                    <a:pt x="713" y="44"/>
                  </a:lnTo>
                  <a:lnTo>
                    <a:pt x="729" y="51"/>
                  </a:lnTo>
                  <a:lnTo>
                    <a:pt x="744" y="59"/>
                  </a:lnTo>
                  <a:lnTo>
                    <a:pt x="759" y="67"/>
                  </a:lnTo>
                  <a:lnTo>
                    <a:pt x="759" y="67"/>
                  </a:lnTo>
                  <a:lnTo>
                    <a:pt x="772" y="77"/>
                  </a:lnTo>
                  <a:lnTo>
                    <a:pt x="787" y="86"/>
                  </a:lnTo>
                  <a:lnTo>
                    <a:pt x="800" y="96"/>
                  </a:lnTo>
                  <a:lnTo>
                    <a:pt x="800" y="96"/>
                  </a:lnTo>
                  <a:lnTo>
                    <a:pt x="814" y="106"/>
                  </a:lnTo>
                  <a:lnTo>
                    <a:pt x="827" y="117"/>
                  </a:lnTo>
                  <a:lnTo>
                    <a:pt x="841" y="128"/>
                  </a:lnTo>
                  <a:lnTo>
                    <a:pt x="841" y="128"/>
                  </a:lnTo>
                  <a:lnTo>
                    <a:pt x="853" y="140"/>
                  </a:lnTo>
                  <a:lnTo>
                    <a:pt x="865" y="152"/>
                  </a:lnTo>
                  <a:lnTo>
                    <a:pt x="877" y="164"/>
                  </a:lnTo>
                  <a:lnTo>
                    <a:pt x="877" y="164"/>
                  </a:lnTo>
                  <a:lnTo>
                    <a:pt x="888" y="178"/>
                  </a:lnTo>
                  <a:lnTo>
                    <a:pt x="900" y="190"/>
                  </a:lnTo>
                  <a:lnTo>
                    <a:pt x="909" y="204"/>
                  </a:lnTo>
                  <a:lnTo>
                    <a:pt x="909" y="204"/>
                  </a:lnTo>
                  <a:lnTo>
                    <a:pt x="920" y="218"/>
                  </a:lnTo>
                  <a:lnTo>
                    <a:pt x="930" y="233"/>
                  </a:lnTo>
                  <a:lnTo>
                    <a:pt x="939" y="248"/>
                  </a:lnTo>
                  <a:lnTo>
                    <a:pt x="939" y="248"/>
                  </a:lnTo>
                  <a:lnTo>
                    <a:pt x="948" y="262"/>
                  </a:lnTo>
                  <a:lnTo>
                    <a:pt x="958" y="277"/>
                  </a:lnTo>
                  <a:lnTo>
                    <a:pt x="966" y="293"/>
                  </a:lnTo>
                  <a:lnTo>
                    <a:pt x="966" y="293"/>
                  </a:lnTo>
                  <a:lnTo>
                    <a:pt x="973" y="309"/>
                  </a:lnTo>
                  <a:lnTo>
                    <a:pt x="981" y="326"/>
                  </a:lnTo>
                  <a:lnTo>
                    <a:pt x="987" y="343"/>
                  </a:lnTo>
                  <a:lnTo>
                    <a:pt x="987" y="343"/>
                  </a:lnTo>
                  <a:lnTo>
                    <a:pt x="993" y="359"/>
                  </a:lnTo>
                  <a:lnTo>
                    <a:pt x="1000" y="377"/>
                  </a:lnTo>
                  <a:lnTo>
                    <a:pt x="1005" y="394"/>
                  </a:lnTo>
                  <a:lnTo>
                    <a:pt x="1005" y="394"/>
                  </a:lnTo>
                  <a:lnTo>
                    <a:pt x="1009" y="412"/>
                  </a:lnTo>
                  <a:lnTo>
                    <a:pt x="1013" y="429"/>
                  </a:lnTo>
                  <a:lnTo>
                    <a:pt x="1017" y="448"/>
                  </a:lnTo>
                  <a:lnTo>
                    <a:pt x="1017" y="448"/>
                  </a:lnTo>
                  <a:lnTo>
                    <a:pt x="1020" y="465"/>
                  </a:lnTo>
                  <a:lnTo>
                    <a:pt x="1022" y="484"/>
                  </a:lnTo>
                  <a:lnTo>
                    <a:pt x="1025" y="503"/>
                  </a:lnTo>
                  <a:lnTo>
                    <a:pt x="1025" y="503"/>
                  </a:lnTo>
                  <a:lnTo>
                    <a:pt x="1026" y="522"/>
                  </a:lnTo>
                  <a:lnTo>
                    <a:pt x="1028" y="541"/>
                  </a:lnTo>
                  <a:lnTo>
                    <a:pt x="1028" y="560"/>
                  </a:lnTo>
                  <a:lnTo>
                    <a:pt x="1028" y="560"/>
                  </a:lnTo>
                  <a:lnTo>
                    <a:pt x="1028" y="580"/>
                  </a:lnTo>
                  <a:lnTo>
                    <a:pt x="1026" y="599"/>
                  </a:lnTo>
                  <a:lnTo>
                    <a:pt x="1025" y="617"/>
                  </a:lnTo>
                  <a:lnTo>
                    <a:pt x="1025" y="617"/>
                  </a:lnTo>
                  <a:lnTo>
                    <a:pt x="1022" y="636"/>
                  </a:lnTo>
                  <a:lnTo>
                    <a:pt x="1020" y="654"/>
                  </a:lnTo>
                  <a:lnTo>
                    <a:pt x="1017" y="673"/>
                  </a:lnTo>
                  <a:lnTo>
                    <a:pt x="1017" y="673"/>
                  </a:lnTo>
                  <a:lnTo>
                    <a:pt x="1013" y="691"/>
                  </a:lnTo>
                  <a:lnTo>
                    <a:pt x="1009" y="709"/>
                  </a:lnTo>
                  <a:lnTo>
                    <a:pt x="1005" y="726"/>
                  </a:lnTo>
                  <a:lnTo>
                    <a:pt x="1005" y="726"/>
                  </a:lnTo>
                  <a:lnTo>
                    <a:pt x="1000" y="744"/>
                  </a:lnTo>
                  <a:lnTo>
                    <a:pt x="993" y="761"/>
                  </a:lnTo>
                  <a:lnTo>
                    <a:pt x="987" y="778"/>
                  </a:lnTo>
                  <a:lnTo>
                    <a:pt x="987" y="778"/>
                  </a:lnTo>
                  <a:lnTo>
                    <a:pt x="981" y="795"/>
                  </a:lnTo>
                  <a:lnTo>
                    <a:pt x="973" y="811"/>
                  </a:lnTo>
                  <a:lnTo>
                    <a:pt x="966" y="826"/>
                  </a:lnTo>
                  <a:lnTo>
                    <a:pt x="966" y="826"/>
                  </a:lnTo>
                  <a:lnTo>
                    <a:pt x="958" y="842"/>
                  </a:lnTo>
                  <a:lnTo>
                    <a:pt x="948" y="858"/>
                  </a:lnTo>
                  <a:lnTo>
                    <a:pt x="939" y="873"/>
                  </a:lnTo>
                  <a:lnTo>
                    <a:pt x="939" y="873"/>
                  </a:lnTo>
                  <a:lnTo>
                    <a:pt x="930" y="888"/>
                  </a:lnTo>
                  <a:lnTo>
                    <a:pt x="920" y="903"/>
                  </a:lnTo>
                  <a:lnTo>
                    <a:pt x="909" y="916"/>
                  </a:lnTo>
                  <a:lnTo>
                    <a:pt x="909" y="916"/>
                  </a:lnTo>
                  <a:lnTo>
                    <a:pt x="900" y="930"/>
                  </a:lnTo>
                  <a:lnTo>
                    <a:pt x="888" y="943"/>
                  </a:lnTo>
                  <a:lnTo>
                    <a:pt x="877" y="957"/>
                  </a:lnTo>
                  <a:lnTo>
                    <a:pt x="877" y="957"/>
                  </a:lnTo>
                  <a:lnTo>
                    <a:pt x="865" y="969"/>
                  </a:lnTo>
                  <a:lnTo>
                    <a:pt x="853" y="981"/>
                  </a:lnTo>
                  <a:lnTo>
                    <a:pt x="841" y="991"/>
                  </a:lnTo>
                  <a:lnTo>
                    <a:pt x="841" y="991"/>
                  </a:lnTo>
                  <a:lnTo>
                    <a:pt x="827" y="1004"/>
                  </a:lnTo>
                  <a:lnTo>
                    <a:pt x="814" y="1014"/>
                  </a:lnTo>
                  <a:lnTo>
                    <a:pt x="800" y="1025"/>
                  </a:lnTo>
                  <a:lnTo>
                    <a:pt x="800" y="1025"/>
                  </a:lnTo>
                  <a:lnTo>
                    <a:pt x="787" y="1035"/>
                  </a:lnTo>
                  <a:lnTo>
                    <a:pt x="772" y="1044"/>
                  </a:lnTo>
                  <a:lnTo>
                    <a:pt x="759" y="1052"/>
                  </a:lnTo>
                  <a:lnTo>
                    <a:pt x="759" y="1052"/>
                  </a:lnTo>
                  <a:lnTo>
                    <a:pt x="744" y="1061"/>
                  </a:lnTo>
                  <a:lnTo>
                    <a:pt x="729" y="1070"/>
                  </a:lnTo>
                  <a:lnTo>
                    <a:pt x="713" y="1076"/>
                  </a:lnTo>
                  <a:lnTo>
                    <a:pt x="713" y="1076"/>
                  </a:lnTo>
                  <a:lnTo>
                    <a:pt x="698" y="1083"/>
                  </a:lnTo>
                  <a:lnTo>
                    <a:pt x="682" y="1090"/>
                  </a:lnTo>
                  <a:lnTo>
                    <a:pt x="666" y="1095"/>
                  </a:lnTo>
                  <a:lnTo>
                    <a:pt x="666" y="1095"/>
                  </a:lnTo>
                  <a:lnTo>
                    <a:pt x="650" y="1100"/>
                  </a:lnTo>
                  <a:lnTo>
                    <a:pt x="634" y="1106"/>
                  </a:lnTo>
                  <a:lnTo>
                    <a:pt x="617" y="1109"/>
                  </a:lnTo>
                  <a:lnTo>
                    <a:pt x="617" y="1109"/>
                  </a:lnTo>
                  <a:lnTo>
                    <a:pt x="600" y="1113"/>
                  </a:lnTo>
                  <a:lnTo>
                    <a:pt x="584" y="1115"/>
                  </a:lnTo>
                  <a:lnTo>
                    <a:pt x="566" y="1118"/>
                  </a:lnTo>
                  <a:lnTo>
                    <a:pt x="566" y="1118"/>
                  </a:lnTo>
                  <a:lnTo>
                    <a:pt x="549" y="1119"/>
                  </a:lnTo>
                  <a:lnTo>
                    <a:pt x="531" y="1121"/>
                  </a:lnTo>
                  <a:lnTo>
                    <a:pt x="514" y="1121"/>
                  </a:lnTo>
                  <a:lnTo>
                    <a:pt x="514" y="1121"/>
                  </a:lnTo>
                  <a:lnTo>
                    <a:pt x="496" y="1121"/>
                  </a:lnTo>
                  <a:lnTo>
                    <a:pt x="479" y="1119"/>
                  </a:lnTo>
                  <a:lnTo>
                    <a:pt x="461" y="1118"/>
                  </a:lnTo>
                  <a:lnTo>
                    <a:pt x="461" y="1118"/>
                  </a:lnTo>
                  <a:lnTo>
                    <a:pt x="444" y="1115"/>
                  </a:lnTo>
                  <a:lnTo>
                    <a:pt x="426" y="1113"/>
                  </a:lnTo>
                  <a:lnTo>
                    <a:pt x="410" y="1109"/>
                  </a:lnTo>
                  <a:lnTo>
                    <a:pt x="410" y="1109"/>
                  </a:lnTo>
                  <a:lnTo>
                    <a:pt x="394" y="1106"/>
                  </a:lnTo>
                  <a:lnTo>
                    <a:pt x="377" y="1100"/>
                  </a:lnTo>
                  <a:lnTo>
                    <a:pt x="360" y="1095"/>
                  </a:lnTo>
                  <a:lnTo>
                    <a:pt x="360" y="1095"/>
                  </a:lnTo>
                  <a:lnTo>
                    <a:pt x="344" y="1090"/>
                  </a:lnTo>
                  <a:lnTo>
                    <a:pt x="329" y="1083"/>
                  </a:lnTo>
                  <a:lnTo>
                    <a:pt x="313" y="1076"/>
                  </a:lnTo>
                  <a:lnTo>
                    <a:pt x="313" y="1076"/>
                  </a:lnTo>
                  <a:lnTo>
                    <a:pt x="298" y="1070"/>
                  </a:lnTo>
                  <a:lnTo>
                    <a:pt x="284" y="1061"/>
                  </a:lnTo>
                  <a:lnTo>
                    <a:pt x="269" y="1052"/>
                  </a:lnTo>
                  <a:lnTo>
                    <a:pt x="269" y="1052"/>
                  </a:lnTo>
                  <a:lnTo>
                    <a:pt x="254" y="1044"/>
                  </a:lnTo>
                  <a:lnTo>
                    <a:pt x="241" y="1035"/>
                  </a:lnTo>
                  <a:lnTo>
                    <a:pt x="227" y="1025"/>
                  </a:lnTo>
                  <a:lnTo>
                    <a:pt x="227" y="1025"/>
                  </a:lnTo>
                  <a:lnTo>
                    <a:pt x="212" y="1014"/>
                  </a:lnTo>
                  <a:lnTo>
                    <a:pt x="200" y="1004"/>
                  </a:lnTo>
                  <a:lnTo>
                    <a:pt x="187" y="991"/>
                  </a:lnTo>
                  <a:lnTo>
                    <a:pt x="187" y="991"/>
                  </a:lnTo>
                  <a:lnTo>
                    <a:pt x="175" y="981"/>
                  </a:lnTo>
                  <a:lnTo>
                    <a:pt x="163" y="969"/>
                  </a:lnTo>
                  <a:lnTo>
                    <a:pt x="150" y="957"/>
                  </a:lnTo>
                  <a:lnTo>
                    <a:pt x="150" y="957"/>
                  </a:lnTo>
                  <a:lnTo>
                    <a:pt x="138" y="943"/>
                  </a:lnTo>
                  <a:lnTo>
                    <a:pt x="128" y="930"/>
                  </a:lnTo>
                  <a:lnTo>
                    <a:pt x="117" y="916"/>
                  </a:lnTo>
                  <a:lnTo>
                    <a:pt x="117" y="916"/>
                  </a:lnTo>
                  <a:lnTo>
                    <a:pt x="107" y="903"/>
                  </a:lnTo>
                  <a:lnTo>
                    <a:pt x="97" y="888"/>
                  </a:lnTo>
                  <a:lnTo>
                    <a:pt x="87" y="873"/>
                  </a:lnTo>
                  <a:lnTo>
                    <a:pt x="87" y="873"/>
                  </a:lnTo>
                  <a:lnTo>
                    <a:pt x="78" y="858"/>
                  </a:lnTo>
                  <a:lnTo>
                    <a:pt x="70" y="842"/>
                  </a:lnTo>
                  <a:lnTo>
                    <a:pt x="62" y="826"/>
                  </a:lnTo>
                  <a:lnTo>
                    <a:pt x="62" y="826"/>
                  </a:lnTo>
                  <a:lnTo>
                    <a:pt x="54" y="811"/>
                  </a:lnTo>
                  <a:lnTo>
                    <a:pt x="47" y="795"/>
                  </a:lnTo>
                  <a:lnTo>
                    <a:pt x="40" y="778"/>
                  </a:lnTo>
                  <a:lnTo>
                    <a:pt x="40" y="778"/>
                  </a:lnTo>
                  <a:lnTo>
                    <a:pt x="33" y="761"/>
                  </a:lnTo>
                  <a:lnTo>
                    <a:pt x="28" y="744"/>
                  </a:lnTo>
                  <a:lnTo>
                    <a:pt x="23" y="726"/>
                  </a:lnTo>
                  <a:lnTo>
                    <a:pt x="23" y="726"/>
                  </a:lnTo>
                  <a:lnTo>
                    <a:pt x="17" y="709"/>
                  </a:lnTo>
                  <a:lnTo>
                    <a:pt x="13" y="691"/>
                  </a:lnTo>
                  <a:lnTo>
                    <a:pt x="11" y="673"/>
                  </a:lnTo>
                  <a:lnTo>
                    <a:pt x="11" y="673"/>
                  </a:lnTo>
                  <a:lnTo>
                    <a:pt x="7" y="654"/>
                  </a:lnTo>
                  <a:lnTo>
                    <a:pt x="4" y="636"/>
                  </a:lnTo>
                  <a:lnTo>
                    <a:pt x="2" y="617"/>
                  </a:lnTo>
                  <a:lnTo>
                    <a:pt x="2" y="617"/>
                  </a:lnTo>
                  <a:lnTo>
                    <a:pt x="1" y="599"/>
                  </a:lnTo>
                  <a:lnTo>
                    <a:pt x="0" y="580"/>
                  </a:lnTo>
                  <a:lnTo>
                    <a:pt x="0" y="560"/>
                  </a:lnTo>
                  <a:close/>
                </a:path>
              </a:pathLst>
            </a:custGeom>
            <a:solidFill>
              <a:srgbClr val="000000"/>
            </a:solidFill>
            <a:ln w="12065">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28" name="Line 8"/>
            <p:cNvSpPr>
              <a:spLocks noChangeShapeType="1"/>
            </p:cNvSpPr>
            <p:nvPr/>
          </p:nvSpPr>
          <p:spPr bwMode="auto">
            <a:xfrm>
              <a:off x="2021" y="8571"/>
              <a:ext cx="1" cy="2616"/>
            </a:xfrm>
            <a:prstGeom prst="line">
              <a:avLst/>
            </a:prstGeom>
            <a:noFill/>
            <a:ln w="2413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29" name="Line 9"/>
            <p:cNvSpPr>
              <a:spLocks noChangeShapeType="1"/>
            </p:cNvSpPr>
            <p:nvPr/>
          </p:nvSpPr>
          <p:spPr bwMode="auto">
            <a:xfrm>
              <a:off x="4450" y="8571"/>
              <a:ext cx="1" cy="2616"/>
            </a:xfrm>
            <a:prstGeom prst="line">
              <a:avLst/>
            </a:prstGeom>
            <a:noFill/>
            <a:ln w="2413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30" name="Line 10"/>
            <p:cNvSpPr>
              <a:spLocks noChangeShapeType="1"/>
            </p:cNvSpPr>
            <p:nvPr/>
          </p:nvSpPr>
          <p:spPr bwMode="auto">
            <a:xfrm>
              <a:off x="2021" y="11187"/>
              <a:ext cx="467" cy="655"/>
            </a:xfrm>
            <a:prstGeom prst="line">
              <a:avLst/>
            </a:prstGeom>
            <a:noFill/>
            <a:ln w="2413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31" name="Line 11"/>
            <p:cNvSpPr>
              <a:spLocks noChangeShapeType="1"/>
            </p:cNvSpPr>
            <p:nvPr/>
          </p:nvSpPr>
          <p:spPr bwMode="auto">
            <a:xfrm>
              <a:off x="2488" y="11842"/>
              <a:ext cx="1401" cy="1"/>
            </a:xfrm>
            <a:prstGeom prst="line">
              <a:avLst/>
            </a:prstGeom>
            <a:noFill/>
            <a:ln w="2413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32" name="Line 12"/>
            <p:cNvSpPr>
              <a:spLocks noChangeShapeType="1"/>
            </p:cNvSpPr>
            <p:nvPr/>
          </p:nvSpPr>
          <p:spPr bwMode="auto">
            <a:xfrm flipV="1">
              <a:off x="3889" y="11187"/>
              <a:ext cx="561" cy="655"/>
            </a:xfrm>
            <a:prstGeom prst="line">
              <a:avLst/>
            </a:prstGeom>
            <a:noFill/>
            <a:ln w="2413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33" name="Line 13"/>
            <p:cNvSpPr>
              <a:spLocks noChangeShapeType="1"/>
            </p:cNvSpPr>
            <p:nvPr/>
          </p:nvSpPr>
          <p:spPr bwMode="auto">
            <a:xfrm>
              <a:off x="2675" y="7918"/>
              <a:ext cx="1" cy="3176"/>
            </a:xfrm>
            <a:prstGeom prst="line">
              <a:avLst/>
            </a:prstGeom>
            <a:noFill/>
            <a:ln w="1206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34" name="Line 14"/>
            <p:cNvSpPr>
              <a:spLocks noChangeShapeType="1"/>
            </p:cNvSpPr>
            <p:nvPr/>
          </p:nvSpPr>
          <p:spPr bwMode="auto">
            <a:xfrm flipV="1">
              <a:off x="3796" y="7918"/>
              <a:ext cx="1" cy="3176"/>
            </a:xfrm>
            <a:prstGeom prst="line">
              <a:avLst/>
            </a:prstGeom>
            <a:noFill/>
            <a:ln w="1206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35" name="Rectangle 15"/>
            <p:cNvSpPr>
              <a:spLocks noChangeArrowheads="1"/>
            </p:cNvSpPr>
            <p:nvPr/>
          </p:nvSpPr>
          <p:spPr bwMode="auto">
            <a:xfrm>
              <a:off x="2497" y="8767"/>
              <a:ext cx="75" cy="1384"/>
            </a:xfrm>
            <a:prstGeom prst="rect">
              <a:avLst/>
            </a:prstGeom>
            <a:blipFill dpi="0" rotWithShape="0">
              <a:blip r:embed="rId2" cstate="print"/>
              <a:srcRect/>
              <a:tile tx="0" ty="0" sx="100000" sy="100000" flip="none" algn="tl"/>
            </a:blipFill>
            <a:ln w="1206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736" name="Rectangle 16"/>
            <p:cNvSpPr>
              <a:spLocks noChangeArrowheads="1"/>
            </p:cNvSpPr>
            <p:nvPr/>
          </p:nvSpPr>
          <p:spPr bwMode="auto">
            <a:xfrm>
              <a:off x="2777" y="8767"/>
              <a:ext cx="76" cy="1384"/>
            </a:xfrm>
            <a:prstGeom prst="rect">
              <a:avLst/>
            </a:prstGeom>
            <a:blipFill dpi="0" rotWithShape="0">
              <a:blip r:embed="rId2" cstate="print"/>
              <a:srcRect/>
              <a:tile tx="0" ty="0" sx="100000" sy="100000" flip="none" algn="tl"/>
            </a:blipFill>
            <a:ln w="1206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737" name="Rectangle 17"/>
            <p:cNvSpPr>
              <a:spLocks noChangeArrowheads="1"/>
            </p:cNvSpPr>
            <p:nvPr/>
          </p:nvSpPr>
          <p:spPr bwMode="auto">
            <a:xfrm>
              <a:off x="3618" y="8767"/>
              <a:ext cx="75" cy="1384"/>
            </a:xfrm>
            <a:prstGeom prst="rect">
              <a:avLst/>
            </a:prstGeom>
            <a:blipFill dpi="0" rotWithShape="0">
              <a:blip r:embed="rId2" cstate="print"/>
              <a:srcRect/>
              <a:tile tx="0" ty="0" sx="100000" sy="100000" flip="none" algn="tl"/>
            </a:blipFill>
            <a:ln w="1206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738" name="Rectangle 18"/>
            <p:cNvSpPr>
              <a:spLocks noChangeArrowheads="1"/>
            </p:cNvSpPr>
            <p:nvPr/>
          </p:nvSpPr>
          <p:spPr bwMode="auto">
            <a:xfrm>
              <a:off x="3898" y="8767"/>
              <a:ext cx="76" cy="1384"/>
            </a:xfrm>
            <a:prstGeom prst="rect">
              <a:avLst/>
            </a:prstGeom>
            <a:blipFill dpi="0" rotWithShape="0">
              <a:blip r:embed="rId2" cstate="print"/>
              <a:srcRect/>
              <a:tile tx="0" ty="0" sx="100000" sy="100000" flip="none" algn="tl"/>
            </a:blipFill>
            <a:ln w="1206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739" name="Rectangle 19"/>
            <p:cNvSpPr>
              <a:spLocks noChangeArrowheads="1"/>
            </p:cNvSpPr>
            <p:nvPr/>
          </p:nvSpPr>
          <p:spPr bwMode="auto">
            <a:xfrm>
              <a:off x="1991" y="6416"/>
              <a:ext cx="1671"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Conductor</a:t>
              </a:r>
              <a:r>
                <a:rPr kumimoji="0" lang="en-GB" sz="1100" b="0" i="0" u="none" strike="noStrike" cap="none" normalizeH="0" baseline="0">
                  <a:ln>
                    <a:noFill/>
                  </a:ln>
                  <a:solidFill>
                    <a:srgbClr val="000000"/>
                  </a:solidFill>
                  <a:effectLst/>
                  <a:latin typeface="Calibri" pitchFamily="34" charset="0"/>
                  <a:cs typeface="Arial" pitchFamily="34" charset="0"/>
                </a:rPr>
                <a:t> </a:t>
              </a:r>
              <a:r>
                <a:rPr kumimoji="0" lang="en-GB" sz="1100" b="0" i="0" u="none" strike="noStrike" cap="none" normalizeH="0" baseline="0">
                  <a:ln>
                    <a:noFill/>
                  </a:ln>
                  <a:solidFill>
                    <a:srgbClr val="000000"/>
                  </a:solidFill>
                  <a:effectLst/>
                  <a:latin typeface="Tahoma" pitchFamily="34" charset="0"/>
                  <a:cs typeface="Arial" pitchFamily="34" charset="0"/>
                </a:rPr>
                <a:t>Roll</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0" name="Rectangle 20"/>
            <p:cNvSpPr>
              <a:spLocks noChangeArrowheads="1"/>
            </p:cNvSpPr>
            <p:nvPr/>
          </p:nvSpPr>
          <p:spPr bwMode="auto">
            <a:xfrm>
              <a:off x="5067" y="8433"/>
              <a:ext cx="560"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Strip</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1" name="Rectangle 21"/>
            <p:cNvSpPr>
              <a:spLocks noChangeArrowheads="1"/>
            </p:cNvSpPr>
            <p:nvPr/>
          </p:nvSpPr>
          <p:spPr bwMode="auto">
            <a:xfrm>
              <a:off x="4076" y="12075"/>
              <a:ext cx="1006"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Sink</a:t>
              </a:r>
              <a:r>
                <a:rPr kumimoji="0" lang="en-GB" sz="1100" b="0" i="0" u="none" strike="noStrike" cap="none" normalizeH="0" baseline="0">
                  <a:ln>
                    <a:noFill/>
                  </a:ln>
                  <a:solidFill>
                    <a:srgbClr val="000000"/>
                  </a:solidFill>
                  <a:effectLst/>
                  <a:latin typeface="Calibri" pitchFamily="34" charset="0"/>
                  <a:cs typeface="Arial" pitchFamily="34" charset="0"/>
                </a:rPr>
                <a:t> </a:t>
              </a:r>
              <a:r>
                <a:rPr kumimoji="0" lang="en-GB" sz="1100" b="0" i="0" u="none" strike="noStrike" cap="none" normalizeH="0" baseline="0">
                  <a:ln>
                    <a:noFill/>
                  </a:ln>
                  <a:solidFill>
                    <a:srgbClr val="000000"/>
                  </a:solidFill>
                  <a:effectLst/>
                  <a:latin typeface="Tahoma" pitchFamily="34" charset="0"/>
                  <a:cs typeface="Arial" pitchFamily="34" charset="0"/>
                </a:rPr>
                <a:t>Roll</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2" name="Rectangle 22"/>
            <p:cNvSpPr>
              <a:spLocks noChangeArrowheads="1"/>
            </p:cNvSpPr>
            <p:nvPr/>
          </p:nvSpPr>
          <p:spPr bwMode="auto">
            <a:xfrm>
              <a:off x="2711" y="8395"/>
              <a:ext cx="401"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-ve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3" name="Rectangle 23"/>
            <p:cNvSpPr>
              <a:spLocks noChangeArrowheads="1"/>
            </p:cNvSpPr>
            <p:nvPr/>
          </p:nvSpPr>
          <p:spPr bwMode="auto">
            <a:xfrm>
              <a:off x="2114" y="9645"/>
              <a:ext cx="456"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+ve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4" name="Rectangle 24"/>
            <p:cNvSpPr>
              <a:spLocks noChangeArrowheads="1"/>
            </p:cNvSpPr>
            <p:nvPr/>
          </p:nvSpPr>
          <p:spPr bwMode="auto">
            <a:xfrm>
              <a:off x="2900" y="9575"/>
              <a:ext cx="456"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+ve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5" name="Rectangle 25"/>
            <p:cNvSpPr>
              <a:spLocks noChangeArrowheads="1"/>
            </p:cNvSpPr>
            <p:nvPr/>
          </p:nvSpPr>
          <p:spPr bwMode="auto">
            <a:xfrm>
              <a:off x="4076" y="9645"/>
              <a:ext cx="456"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+ve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6" name="Line 26"/>
            <p:cNvSpPr>
              <a:spLocks noChangeShapeType="1"/>
            </p:cNvSpPr>
            <p:nvPr/>
          </p:nvSpPr>
          <p:spPr bwMode="auto">
            <a:xfrm flipV="1">
              <a:off x="2021" y="11001"/>
              <a:ext cx="373" cy="747"/>
            </a:xfrm>
            <a:prstGeom prst="line">
              <a:avLst/>
            </a:prstGeom>
            <a:noFill/>
            <a:ln w="571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47" name="Line 27"/>
            <p:cNvSpPr>
              <a:spLocks noChangeShapeType="1"/>
            </p:cNvSpPr>
            <p:nvPr/>
          </p:nvSpPr>
          <p:spPr bwMode="auto">
            <a:xfrm flipH="1" flipV="1">
              <a:off x="3702" y="11561"/>
              <a:ext cx="374" cy="467"/>
            </a:xfrm>
            <a:prstGeom prst="line">
              <a:avLst/>
            </a:prstGeom>
            <a:noFill/>
            <a:ln w="571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48" name="Rectangle 28"/>
            <p:cNvSpPr>
              <a:spLocks noChangeArrowheads="1"/>
            </p:cNvSpPr>
            <p:nvPr/>
          </p:nvSpPr>
          <p:spPr bwMode="auto">
            <a:xfrm>
              <a:off x="3439" y="8379"/>
              <a:ext cx="401"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-ve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49" name="Rectangle 29"/>
            <p:cNvSpPr>
              <a:spLocks noChangeArrowheads="1"/>
            </p:cNvSpPr>
            <p:nvPr/>
          </p:nvSpPr>
          <p:spPr bwMode="auto">
            <a:xfrm>
              <a:off x="4584" y="9196"/>
              <a:ext cx="1105"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Electrodes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grpSp>
          <p:nvGrpSpPr>
            <p:cNvPr id="30750" name="Group 30"/>
            <p:cNvGrpSpPr>
              <a:grpSpLocks/>
            </p:cNvGrpSpPr>
            <p:nvPr/>
          </p:nvGrpSpPr>
          <p:grpSpPr bwMode="auto">
            <a:xfrm>
              <a:off x="2463" y="8882"/>
              <a:ext cx="2044" cy="446"/>
              <a:chOff x="2614" y="9950"/>
              <a:chExt cx="1895" cy="446"/>
            </a:xfrm>
          </p:grpSpPr>
          <p:sp>
            <p:nvSpPr>
              <p:cNvPr id="30751" name="Line 31"/>
              <p:cNvSpPr>
                <a:spLocks noChangeShapeType="1"/>
              </p:cNvSpPr>
              <p:nvPr/>
            </p:nvSpPr>
            <p:spPr bwMode="auto">
              <a:xfrm flipH="1">
                <a:off x="4033" y="10362"/>
                <a:ext cx="476" cy="34"/>
              </a:xfrm>
              <a:prstGeom prst="line">
                <a:avLst/>
              </a:prstGeom>
              <a:noFill/>
              <a:ln w="571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52" name="Line 32"/>
              <p:cNvSpPr>
                <a:spLocks noChangeShapeType="1"/>
              </p:cNvSpPr>
              <p:nvPr/>
            </p:nvSpPr>
            <p:spPr bwMode="auto">
              <a:xfrm flipH="1" flipV="1">
                <a:off x="3751" y="10297"/>
                <a:ext cx="726" cy="33"/>
              </a:xfrm>
              <a:prstGeom prst="line">
                <a:avLst/>
              </a:prstGeom>
              <a:noFill/>
              <a:ln w="571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53" name="Line 33"/>
              <p:cNvSpPr>
                <a:spLocks noChangeShapeType="1"/>
              </p:cNvSpPr>
              <p:nvPr/>
            </p:nvSpPr>
            <p:spPr bwMode="auto">
              <a:xfrm flipH="1" flipV="1">
                <a:off x="2927" y="10132"/>
                <a:ext cx="1550" cy="165"/>
              </a:xfrm>
              <a:prstGeom prst="line">
                <a:avLst/>
              </a:prstGeom>
              <a:noFill/>
              <a:ln w="571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54" name="Line 34"/>
              <p:cNvSpPr>
                <a:spLocks noChangeShapeType="1"/>
              </p:cNvSpPr>
              <p:nvPr/>
            </p:nvSpPr>
            <p:spPr bwMode="auto">
              <a:xfrm flipH="1" flipV="1">
                <a:off x="2614" y="9950"/>
                <a:ext cx="1880" cy="330"/>
              </a:xfrm>
              <a:prstGeom prst="line">
                <a:avLst/>
              </a:prstGeom>
              <a:noFill/>
              <a:ln w="571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30755" name="Rectangle 35"/>
            <p:cNvSpPr>
              <a:spLocks noChangeArrowheads="1"/>
            </p:cNvSpPr>
            <p:nvPr/>
          </p:nvSpPr>
          <p:spPr bwMode="auto">
            <a:xfrm>
              <a:off x="1608" y="11870"/>
              <a:ext cx="1146"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Electrolyte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56" name="Rectangle 36"/>
            <p:cNvSpPr>
              <a:spLocks noChangeArrowheads="1"/>
            </p:cNvSpPr>
            <p:nvPr/>
          </p:nvSpPr>
          <p:spPr bwMode="auto">
            <a:xfrm>
              <a:off x="3184" y="9822"/>
              <a:ext cx="456" cy="322"/>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+ve</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57" name="Freeform 37"/>
            <p:cNvSpPr>
              <a:spLocks/>
            </p:cNvSpPr>
            <p:nvPr/>
          </p:nvSpPr>
          <p:spPr bwMode="auto">
            <a:xfrm>
              <a:off x="1354" y="7282"/>
              <a:ext cx="340" cy="366"/>
            </a:xfrm>
            <a:custGeom>
              <a:avLst/>
              <a:gdLst/>
              <a:ahLst/>
              <a:cxnLst>
                <a:cxn ang="0">
                  <a:pos x="0" y="118"/>
                </a:cxn>
                <a:cxn ang="0">
                  <a:pos x="3" y="101"/>
                </a:cxn>
                <a:cxn ang="0">
                  <a:pos x="8" y="85"/>
                </a:cxn>
                <a:cxn ang="0">
                  <a:pos x="15" y="69"/>
                </a:cxn>
                <a:cxn ang="0">
                  <a:pos x="20" y="58"/>
                </a:cxn>
                <a:cxn ang="0">
                  <a:pos x="30" y="44"/>
                </a:cxn>
                <a:cxn ang="0">
                  <a:pos x="40" y="32"/>
                </a:cxn>
                <a:cxn ang="0">
                  <a:pos x="53" y="23"/>
                </a:cxn>
                <a:cxn ang="0">
                  <a:pos x="63" y="16"/>
                </a:cxn>
                <a:cxn ang="0">
                  <a:pos x="77" y="9"/>
                </a:cxn>
                <a:cxn ang="0">
                  <a:pos x="93" y="4"/>
                </a:cxn>
                <a:cxn ang="0">
                  <a:pos x="109" y="1"/>
                </a:cxn>
                <a:cxn ang="0">
                  <a:pos x="121" y="0"/>
                </a:cxn>
                <a:cxn ang="0">
                  <a:pos x="139" y="1"/>
                </a:cxn>
                <a:cxn ang="0">
                  <a:pos x="155" y="5"/>
                </a:cxn>
                <a:cxn ang="0">
                  <a:pos x="170" y="11"/>
                </a:cxn>
                <a:cxn ang="0">
                  <a:pos x="182" y="16"/>
                </a:cxn>
                <a:cxn ang="0">
                  <a:pos x="195" y="24"/>
                </a:cxn>
                <a:cxn ang="0">
                  <a:pos x="207" y="35"/>
                </a:cxn>
                <a:cxn ang="0">
                  <a:pos x="218" y="48"/>
                </a:cxn>
                <a:cxn ang="0">
                  <a:pos x="225" y="58"/>
                </a:cxn>
                <a:cxn ang="0">
                  <a:pos x="233" y="73"/>
                </a:cxn>
                <a:cxn ang="0">
                  <a:pos x="240" y="89"/>
                </a:cxn>
                <a:cxn ang="0">
                  <a:pos x="244" y="105"/>
                </a:cxn>
                <a:cxn ang="0">
                  <a:pos x="245" y="118"/>
                </a:cxn>
                <a:cxn ang="0">
                  <a:pos x="246" y="137"/>
                </a:cxn>
                <a:cxn ang="0">
                  <a:pos x="244" y="155"/>
                </a:cxn>
                <a:cxn ang="0">
                  <a:pos x="241" y="172"/>
                </a:cxn>
                <a:cxn ang="0">
                  <a:pos x="237" y="184"/>
                </a:cxn>
                <a:cxn ang="0">
                  <a:pos x="229" y="199"/>
                </a:cxn>
                <a:cxn ang="0">
                  <a:pos x="221" y="214"/>
                </a:cxn>
                <a:cxn ang="0">
                  <a:pos x="210" y="226"/>
                </a:cxn>
                <a:cxn ang="0">
                  <a:pos x="201" y="234"/>
                </a:cxn>
                <a:cxn ang="0">
                  <a:pos x="188" y="245"/>
                </a:cxn>
                <a:cxn ang="0">
                  <a:pos x="174" y="253"/>
                </a:cxn>
                <a:cxn ang="0">
                  <a:pos x="159" y="258"/>
                </a:cxn>
                <a:cxn ang="0">
                  <a:pos x="147" y="262"/>
                </a:cxn>
                <a:cxn ang="0">
                  <a:pos x="131" y="265"/>
                </a:cxn>
                <a:cxn ang="0">
                  <a:pos x="113" y="265"/>
                </a:cxn>
                <a:cxn ang="0">
                  <a:pos x="97" y="262"/>
                </a:cxn>
                <a:cxn ang="0">
                  <a:pos x="85" y="258"/>
                </a:cxn>
                <a:cxn ang="0">
                  <a:pos x="70" y="253"/>
                </a:cxn>
                <a:cxn ang="0">
                  <a:pos x="57" y="245"/>
                </a:cxn>
                <a:cxn ang="0">
                  <a:pos x="43" y="234"/>
                </a:cxn>
                <a:cxn ang="0">
                  <a:pos x="35" y="226"/>
                </a:cxn>
                <a:cxn ang="0">
                  <a:pos x="26" y="214"/>
                </a:cxn>
                <a:cxn ang="0">
                  <a:pos x="16" y="199"/>
                </a:cxn>
                <a:cxn ang="0">
                  <a:pos x="9" y="184"/>
                </a:cxn>
                <a:cxn ang="0">
                  <a:pos x="5" y="172"/>
                </a:cxn>
                <a:cxn ang="0">
                  <a:pos x="1" y="155"/>
                </a:cxn>
                <a:cxn ang="0">
                  <a:pos x="0" y="137"/>
                </a:cxn>
              </a:cxnLst>
              <a:rect l="0" t="0" r="r" b="b"/>
              <a:pathLst>
                <a:path w="246" h="265">
                  <a:moveTo>
                    <a:pt x="0" y="132"/>
                  </a:moveTo>
                  <a:lnTo>
                    <a:pt x="0" y="128"/>
                  </a:lnTo>
                  <a:lnTo>
                    <a:pt x="0" y="122"/>
                  </a:lnTo>
                  <a:lnTo>
                    <a:pt x="0" y="118"/>
                  </a:lnTo>
                  <a:lnTo>
                    <a:pt x="0" y="118"/>
                  </a:lnTo>
                  <a:lnTo>
                    <a:pt x="0" y="114"/>
                  </a:lnTo>
                  <a:lnTo>
                    <a:pt x="1" y="109"/>
                  </a:lnTo>
                  <a:lnTo>
                    <a:pt x="3" y="105"/>
                  </a:lnTo>
                  <a:lnTo>
                    <a:pt x="3" y="105"/>
                  </a:lnTo>
                  <a:lnTo>
                    <a:pt x="3" y="101"/>
                  </a:lnTo>
                  <a:lnTo>
                    <a:pt x="4" y="97"/>
                  </a:lnTo>
                  <a:lnTo>
                    <a:pt x="5" y="93"/>
                  </a:lnTo>
                  <a:lnTo>
                    <a:pt x="5" y="93"/>
                  </a:lnTo>
                  <a:lnTo>
                    <a:pt x="7" y="89"/>
                  </a:lnTo>
                  <a:lnTo>
                    <a:pt x="8" y="85"/>
                  </a:lnTo>
                  <a:lnTo>
                    <a:pt x="9" y="81"/>
                  </a:lnTo>
                  <a:lnTo>
                    <a:pt x="9" y="81"/>
                  </a:lnTo>
                  <a:lnTo>
                    <a:pt x="11" y="77"/>
                  </a:lnTo>
                  <a:lnTo>
                    <a:pt x="12" y="73"/>
                  </a:lnTo>
                  <a:lnTo>
                    <a:pt x="15" y="69"/>
                  </a:lnTo>
                  <a:lnTo>
                    <a:pt x="15" y="69"/>
                  </a:lnTo>
                  <a:lnTo>
                    <a:pt x="16" y="65"/>
                  </a:lnTo>
                  <a:lnTo>
                    <a:pt x="19" y="62"/>
                  </a:lnTo>
                  <a:lnTo>
                    <a:pt x="20" y="58"/>
                  </a:lnTo>
                  <a:lnTo>
                    <a:pt x="20" y="58"/>
                  </a:lnTo>
                  <a:lnTo>
                    <a:pt x="23" y="54"/>
                  </a:lnTo>
                  <a:lnTo>
                    <a:pt x="26" y="51"/>
                  </a:lnTo>
                  <a:lnTo>
                    <a:pt x="28" y="48"/>
                  </a:lnTo>
                  <a:lnTo>
                    <a:pt x="28" y="48"/>
                  </a:lnTo>
                  <a:lnTo>
                    <a:pt x="30" y="44"/>
                  </a:lnTo>
                  <a:lnTo>
                    <a:pt x="31" y="42"/>
                  </a:lnTo>
                  <a:lnTo>
                    <a:pt x="35" y="39"/>
                  </a:lnTo>
                  <a:lnTo>
                    <a:pt x="35" y="39"/>
                  </a:lnTo>
                  <a:lnTo>
                    <a:pt x="38" y="35"/>
                  </a:lnTo>
                  <a:lnTo>
                    <a:pt x="40" y="32"/>
                  </a:lnTo>
                  <a:lnTo>
                    <a:pt x="43" y="30"/>
                  </a:lnTo>
                  <a:lnTo>
                    <a:pt x="43" y="30"/>
                  </a:lnTo>
                  <a:lnTo>
                    <a:pt x="46" y="27"/>
                  </a:lnTo>
                  <a:lnTo>
                    <a:pt x="50" y="24"/>
                  </a:lnTo>
                  <a:lnTo>
                    <a:pt x="53" y="23"/>
                  </a:lnTo>
                  <a:lnTo>
                    <a:pt x="53" y="23"/>
                  </a:lnTo>
                  <a:lnTo>
                    <a:pt x="57" y="20"/>
                  </a:lnTo>
                  <a:lnTo>
                    <a:pt x="59" y="18"/>
                  </a:lnTo>
                  <a:lnTo>
                    <a:pt x="63" y="16"/>
                  </a:lnTo>
                  <a:lnTo>
                    <a:pt x="63" y="16"/>
                  </a:lnTo>
                  <a:lnTo>
                    <a:pt x="66" y="13"/>
                  </a:lnTo>
                  <a:lnTo>
                    <a:pt x="70" y="12"/>
                  </a:lnTo>
                  <a:lnTo>
                    <a:pt x="74" y="11"/>
                  </a:lnTo>
                  <a:lnTo>
                    <a:pt x="74" y="11"/>
                  </a:lnTo>
                  <a:lnTo>
                    <a:pt x="77" y="9"/>
                  </a:lnTo>
                  <a:lnTo>
                    <a:pt x="81" y="7"/>
                  </a:lnTo>
                  <a:lnTo>
                    <a:pt x="85" y="7"/>
                  </a:lnTo>
                  <a:lnTo>
                    <a:pt x="85" y="7"/>
                  </a:lnTo>
                  <a:lnTo>
                    <a:pt x="89" y="5"/>
                  </a:lnTo>
                  <a:lnTo>
                    <a:pt x="93" y="4"/>
                  </a:lnTo>
                  <a:lnTo>
                    <a:pt x="97" y="3"/>
                  </a:lnTo>
                  <a:lnTo>
                    <a:pt x="97" y="3"/>
                  </a:lnTo>
                  <a:lnTo>
                    <a:pt x="101" y="3"/>
                  </a:lnTo>
                  <a:lnTo>
                    <a:pt x="105" y="1"/>
                  </a:lnTo>
                  <a:lnTo>
                    <a:pt x="109" y="1"/>
                  </a:lnTo>
                  <a:lnTo>
                    <a:pt x="109" y="1"/>
                  </a:lnTo>
                  <a:lnTo>
                    <a:pt x="113" y="0"/>
                  </a:lnTo>
                  <a:lnTo>
                    <a:pt x="117" y="0"/>
                  </a:lnTo>
                  <a:lnTo>
                    <a:pt x="121" y="0"/>
                  </a:lnTo>
                  <a:lnTo>
                    <a:pt x="121" y="0"/>
                  </a:lnTo>
                  <a:lnTo>
                    <a:pt x="127" y="0"/>
                  </a:lnTo>
                  <a:lnTo>
                    <a:pt x="131" y="0"/>
                  </a:lnTo>
                  <a:lnTo>
                    <a:pt x="135" y="1"/>
                  </a:lnTo>
                  <a:lnTo>
                    <a:pt x="135" y="1"/>
                  </a:lnTo>
                  <a:lnTo>
                    <a:pt x="139" y="1"/>
                  </a:lnTo>
                  <a:lnTo>
                    <a:pt x="143" y="3"/>
                  </a:lnTo>
                  <a:lnTo>
                    <a:pt x="147" y="3"/>
                  </a:lnTo>
                  <a:lnTo>
                    <a:pt x="147" y="3"/>
                  </a:lnTo>
                  <a:lnTo>
                    <a:pt x="151" y="4"/>
                  </a:lnTo>
                  <a:lnTo>
                    <a:pt x="155" y="5"/>
                  </a:lnTo>
                  <a:lnTo>
                    <a:pt x="159" y="7"/>
                  </a:lnTo>
                  <a:lnTo>
                    <a:pt x="159" y="7"/>
                  </a:lnTo>
                  <a:lnTo>
                    <a:pt x="163" y="7"/>
                  </a:lnTo>
                  <a:lnTo>
                    <a:pt x="167" y="9"/>
                  </a:lnTo>
                  <a:lnTo>
                    <a:pt x="170" y="11"/>
                  </a:lnTo>
                  <a:lnTo>
                    <a:pt x="170" y="11"/>
                  </a:lnTo>
                  <a:lnTo>
                    <a:pt x="174" y="12"/>
                  </a:lnTo>
                  <a:lnTo>
                    <a:pt x="178" y="13"/>
                  </a:lnTo>
                  <a:lnTo>
                    <a:pt x="182" y="16"/>
                  </a:lnTo>
                  <a:lnTo>
                    <a:pt x="182" y="16"/>
                  </a:lnTo>
                  <a:lnTo>
                    <a:pt x="184" y="18"/>
                  </a:lnTo>
                  <a:lnTo>
                    <a:pt x="188" y="20"/>
                  </a:lnTo>
                  <a:lnTo>
                    <a:pt x="191" y="23"/>
                  </a:lnTo>
                  <a:lnTo>
                    <a:pt x="191" y="23"/>
                  </a:lnTo>
                  <a:lnTo>
                    <a:pt x="195" y="24"/>
                  </a:lnTo>
                  <a:lnTo>
                    <a:pt x="198" y="27"/>
                  </a:lnTo>
                  <a:lnTo>
                    <a:pt x="201" y="30"/>
                  </a:lnTo>
                  <a:lnTo>
                    <a:pt x="201" y="30"/>
                  </a:lnTo>
                  <a:lnTo>
                    <a:pt x="205" y="32"/>
                  </a:lnTo>
                  <a:lnTo>
                    <a:pt x="207" y="35"/>
                  </a:lnTo>
                  <a:lnTo>
                    <a:pt x="210" y="39"/>
                  </a:lnTo>
                  <a:lnTo>
                    <a:pt x="210" y="39"/>
                  </a:lnTo>
                  <a:lnTo>
                    <a:pt x="213" y="42"/>
                  </a:lnTo>
                  <a:lnTo>
                    <a:pt x="215" y="44"/>
                  </a:lnTo>
                  <a:lnTo>
                    <a:pt x="218" y="48"/>
                  </a:lnTo>
                  <a:lnTo>
                    <a:pt x="218" y="48"/>
                  </a:lnTo>
                  <a:lnTo>
                    <a:pt x="221" y="51"/>
                  </a:lnTo>
                  <a:lnTo>
                    <a:pt x="222" y="54"/>
                  </a:lnTo>
                  <a:lnTo>
                    <a:pt x="225" y="58"/>
                  </a:lnTo>
                  <a:lnTo>
                    <a:pt x="225" y="58"/>
                  </a:lnTo>
                  <a:lnTo>
                    <a:pt x="227" y="62"/>
                  </a:lnTo>
                  <a:lnTo>
                    <a:pt x="229" y="65"/>
                  </a:lnTo>
                  <a:lnTo>
                    <a:pt x="231" y="69"/>
                  </a:lnTo>
                  <a:lnTo>
                    <a:pt x="231" y="69"/>
                  </a:lnTo>
                  <a:lnTo>
                    <a:pt x="233" y="73"/>
                  </a:lnTo>
                  <a:lnTo>
                    <a:pt x="234" y="77"/>
                  </a:lnTo>
                  <a:lnTo>
                    <a:pt x="236" y="81"/>
                  </a:lnTo>
                  <a:lnTo>
                    <a:pt x="236" y="81"/>
                  </a:lnTo>
                  <a:lnTo>
                    <a:pt x="238" y="85"/>
                  </a:lnTo>
                  <a:lnTo>
                    <a:pt x="240" y="89"/>
                  </a:lnTo>
                  <a:lnTo>
                    <a:pt x="241" y="93"/>
                  </a:lnTo>
                  <a:lnTo>
                    <a:pt x="241" y="93"/>
                  </a:lnTo>
                  <a:lnTo>
                    <a:pt x="241" y="97"/>
                  </a:lnTo>
                  <a:lnTo>
                    <a:pt x="242" y="101"/>
                  </a:lnTo>
                  <a:lnTo>
                    <a:pt x="244" y="105"/>
                  </a:lnTo>
                  <a:lnTo>
                    <a:pt x="244" y="105"/>
                  </a:lnTo>
                  <a:lnTo>
                    <a:pt x="244" y="109"/>
                  </a:lnTo>
                  <a:lnTo>
                    <a:pt x="245" y="114"/>
                  </a:lnTo>
                  <a:lnTo>
                    <a:pt x="245" y="118"/>
                  </a:lnTo>
                  <a:lnTo>
                    <a:pt x="245" y="118"/>
                  </a:lnTo>
                  <a:lnTo>
                    <a:pt x="246" y="122"/>
                  </a:lnTo>
                  <a:lnTo>
                    <a:pt x="246" y="128"/>
                  </a:lnTo>
                  <a:lnTo>
                    <a:pt x="246" y="132"/>
                  </a:lnTo>
                  <a:lnTo>
                    <a:pt x="246" y="132"/>
                  </a:lnTo>
                  <a:lnTo>
                    <a:pt x="246" y="137"/>
                  </a:lnTo>
                  <a:lnTo>
                    <a:pt x="246" y="141"/>
                  </a:lnTo>
                  <a:lnTo>
                    <a:pt x="245" y="145"/>
                  </a:lnTo>
                  <a:lnTo>
                    <a:pt x="245" y="145"/>
                  </a:lnTo>
                  <a:lnTo>
                    <a:pt x="245" y="151"/>
                  </a:lnTo>
                  <a:lnTo>
                    <a:pt x="244" y="155"/>
                  </a:lnTo>
                  <a:lnTo>
                    <a:pt x="244" y="159"/>
                  </a:lnTo>
                  <a:lnTo>
                    <a:pt x="244" y="159"/>
                  </a:lnTo>
                  <a:lnTo>
                    <a:pt x="242" y="163"/>
                  </a:lnTo>
                  <a:lnTo>
                    <a:pt x="241" y="167"/>
                  </a:lnTo>
                  <a:lnTo>
                    <a:pt x="241" y="172"/>
                  </a:lnTo>
                  <a:lnTo>
                    <a:pt x="241" y="172"/>
                  </a:lnTo>
                  <a:lnTo>
                    <a:pt x="240" y="176"/>
                  </a:lnTo>
                  <a:lnTo>
                    <a:pt x="238" y="180"/>
                  </a:lnTo>
                  <a:lnTo>
                    <a:pt x="237" y="184"/>
                  </a:lnTo>
                  <a:lnTo>
                    <a:pt x="237" y="184"/>
                  </a:lnTo>
                  <a:lnTo>
                    <a:pt x="234" y="188"/>
                  </a:lnTo>
                  <a:lnTo>
                    <a:pt x="233" y="191"/>
                  </a:lnTo>
                  <a:lnTo>
                    <a:pt x="231" y="195"/>
                  </a:lnTo>
                  <a:lnTo>
                    <a:pt x="231" y="195"/>
                  </a:lnTo>
                  <a:lnTo>
                    <a:pt x="229" y="199"/>
                  </a:lnTo>
                  <a:lnTo>
                    <a:pt x="227" y="203"/>
                  </a:lnTo>
                  <a:lnTo>
                    <a:pt x="225" y="206"/>
                  </a:lnTo>
                  <a:lnTo>
                    <a:pt x="225" y="206"/>
                  </a:lnTo>
                  <a:lnTo>
                    <a:pt x="222" y="210"/>
                  </a:lnTo>
                  <a:lnTo>
                    <a:pt x="221" y="214"/>
                  </a:lnTo>
                  <a:lnTo>
                    <a:pt x="218" y="217"/>
                  </a:lnTo>
                  <a:lnTo>
                    <a:pt x="218" y="217"/>
                  </a:lnTo>
                  <a:lnTo>
                    <a:pt x="215" y="219"/>
                  </a:lnTo>
                  <a:lnTo>
                    <a:pt x="213" y="223"/>
                  </a:lnTo>
                  <a:lnTo>
                    <a:pt x="210" y="226"/>
                  </a:lnTo>
                  <a:lnTo>
                    <a:pt x="210" y="226"/>
                  </a:lnTo>
                  <a:lnTo>
                    <a:pt x="207" y="229"/>
                  </a:lnTo>
                  <a:lnTo>
                    <a:pt x="205" y="231"/>
                  </a:lnTo>
                  <a:lnTo>
                    <a:pt x="201" y="234"/>
                  </a:lnTo>
                  <a:lnTo>
                    <a:pt x="201" y="234"/>
                  </a:lnTo>
                  <a:lnTo>
                    <a:pt x="198" y="237"/>
                  </a:lnTo>
                  <a:lnTo>
                    <a:pt x="195" y="239"/>
                  </a:lnTo>
                  <a:lnTo>
                    <a:pt x="191" y="242"/>
                  </a:lnTo>
                  <a:lnTo>
                    <a:pt x="191" y="242"/>
                  </a:lnTo>
                  <a:lnTo>
                    <a:pt x="188" y="245"/>
                  </a:lnTo>
                  <a:lnTo>
                    <a:pt x="184" y="246"/>
                  </a:lnTo>
                  <a:lnTo>
                    <a:pt x="182" y="249"/>
                  </a:lnTo>
                  <a:lnTo>
                    <a:pt x="182" y="249"/>
                  </a:lnTo>
                  <a:lnTo>
                    <a:pt x="178" y="250"/>
                  </a:lnTo>
                  <a:lnTo>
                    <a:pt x="174" y="253"/>
                  </a:lnTo>
                  <a:lnTo>
                    <a:pt x="170" y="254"/>
                  </a:lnTo>
                  <a:lnTo>
                    <a:pt x="170" y="254"/>
                  </a:lnTo>
                  <a:lnTo>
                    <a:pt x="167" y="256"/>
                  </a:lnTo>
                  <a:lnTo>
                    <a:pt x="163" y="257"/>
                  </a:lnTo>
                  <a:lnTo>
                    <a:pt x="159" y="258"/>
                  </a:lnTo>
                  <a:lnTo>
                    <a:pt x="159" y="258"/>
                  </a:lnTo>
                  <a:lnTo>
                    <a:pt x="155" y="260"/>
                  </a:lnTo>
                  <a:lnTo>
                    <a:pt x="151" y="261"/>
                  </a:lnTo>
                  <a:lnTo>
                    <a:pt x="147" y="262"/>
                  </a:lnTo>
                  <a:lnTo>
                    <a:pt x="147" y="262"/>
                  </a:lnTo>
                  <a:lnTo>
                    <a:pt x="143" y="262"/>
                  </a:lnTo>
                  <a:lnTo>
                    <a:pt x="139" y="264"/>
                  </a:lnTo>
                  <a:lnTo>
                    <a:pt x="135" y="264"/>
                  </a:lnTo>
                  <a:lnTo>
                    <a:pt x="135" y="264"/>
                  </a:lnTo>
                  <a:lnTo>
                    <a:pt x="131" y="265"/>
                  </a:lnTo>
                  <a:lnTo>
                    <a:pt x="127" y="265"/>
                  </a:lnTo>
                  <a:lnTo>
                    <a:pt x="121" y="265"/>
                  </a:lnTo>
                  <a:lnTo>
                    <a:pt x="121" y="265"/>
                  </a:lnTo>
                  <a:lnTo>
                    <a:pt x="117" y="265"/>
                  </a:lnTo>
                  <a:lnTo>
                    <a:pt x="113" y="265"/>
                  </a:lnTo>
                  <a:lnTo>
                    <a:pt x="109" y="264"/>
                  </a:lnTo>
                  <a:lnTo>
                    <a:pt x="109" y="264"/>
                  </a:lnTo>
                  <a:lnTo>
                    <a:pt x="105" y="264"/>
                  </a:lnTo>
                  <a:lnTo>
                    <a:pt x="101" y="262"/>
                  </a:lnTo>
                  <a:lnTo>
                    <a:pt x="97" y="262"/>
                  </a:lnTo>
                  <a:lnTo>
                    <a:pt x="97" y="262"/>
                  </a:lnTo>
                  <a:lnTo>
                    <a:pt x="93" y="261"/>
                  </a:lnTo>
                  <a:lnTo>
                    <a:pt x="89" y="260"/>
                  </a:lnTo>
                  <a:lnTo>
                    <a:pt x="85" y="258"/>
                  </a:lnTo>
                  <a:lnTo>
                    <a:pt x="85" y="258"/>
                  </a:lnTo>
                  <a:lnTo>
                    <a:pt x="81" y="257"/>
                  </a:lnTo>
                  <a:lnTo>
                    <a:pt x="77" y="256"/>
                  </a:lnTo>
                  <a:lnTo>
                    <a:pt x="74" y="254"/>
                  </a:lnTo>
                  <a:lnTo>
                    <a:pt x="74" y="254"/>
                  </a:lnTo>
                  <a:lnTo>
                    <a:pt x="70" y="253"/>
                  </a:lnTo>
                  <a:lnTo>
                    <a:pt x="66" y="250"/>
                  </a:lnTo>
                  <a:lnTo>
                    <a:pt x="63" y="249"/>
                  </a:lnTo>
                  <a:lnTo>
                    <a:pt x="63" y="249"/>
                  </a:lnTo>
                  <a:lnTo>
                    <a:pt x="59" y="246"/>
                  </a:lnTo>
                  <a:lnTo>
                    <a:pt x="57" y="245"/>
                  </a:lnTo>
                  <a:lnTo>
                    <a:pt x="53" y="242"/>
                  </a:lnTo>
                  <a:lnTo>
                    <a:pt x="53" y="242"/>
                  </a:lnTo>
                  <a:lnTo>
                    <a:pt x="50" y="239"/>
                  </a:lnTo>
                  <a:lnTo>
                    <a:pt x="46" y="237"/>
                  </a:lnTo>
                  <a:lnTo>
                    <a:pt x="43" y="234"/>
                  </a:lnTo>
                  <a:lnTo>
                    <a:pt x="43" y="234"/>
                  </a:lnTo>
                  <a:lnTo>
                    <a:pt x="40" y="231"/>
                  </a:lnTo>
                  <a:lnTo>
                    <a:pt x="38" y="229"/>
                  </a:lnTo>
                  <a:lnTo>
                    <a:pt x="35" y="226"/>
                  </a:lnTo>
                  <a:lnTo>
                    <a:pt x="35" y="226"/>
                  </a:lnTo>
                  <a:lnTo>
                    <a:pt x="31" y="223"/>
                  </a:lnTo>
                  <a:lnTo>
                    <a:pt x="30" y="219"/>
                  </a:lnTo>
                  <a:lnTo>
                    <a:pt x="28" y="217"/>
                  </a:lnTo>
                  <a:lnTo>
                    <a:pt x="28" y="217"/>
                  </a:lnTo>
                  <a:lnTo>
                    <a:pt x="26" y="214"/>
                  </a:lnTo>
                  <a:lnTo>
                    <a:pt x="23" y="210"/>
                  </a:lnTo>
                  <a:lnTo>
                    <a:pt x="20" y="206"/>
                  </a:lnTo>
                  <a:lnTo>
                    <a:pt x="20" y="206"/>
                  </a:lnTo>
                  <a:lnTo>
                    <a:pt x="19" y="203"/>
                  </a:lnTo>
                  <a:lnTo>
                    <a:pt x="16" y="199"/>
                  </a:lnTo>
                  <a:lnTo>
                    <a:pt x="15" y="195"/>
                  </a:lnTo>
                  <a:lnTo>
                    <a:pt x="15" y="195"/>
                  </a:lnTo>
                  <a:lnTo>
                    <a:pt x="12" y="191"/>
                  </a:lnTo>
                  <a:lnTo>
                    <a:pt x="11" y="188"/>
                  </a:lnTo>
                  <a:lnTo>
                    <a:pt x="9" y="184"/>
                  </a:lnTo>
                  <a:lnTo>
                    <a:pt x="9" y="184"/>
                  </a:lnTo>
                  <a:lnTo>
                    <a:pt x="8" y="180"/>
                  </a:lnTo>
                  <a:lnTo>
                    <a:pt x="7" y="176"/>
                  </a:lnTo>
                  <a:lnTo>
                    <a:pt x="5" y="172"/>
                  </a:lnTo>
                  <a:lnTo>
                    <a:pt x="5" y="172"/>
                  </a:lnTo>
                  <a:lnTo>
                    <a:pt x="4" y="167"/>
                  </a:lnTo>
                  <a:lnTo>
                    <a:pt x="3" y="163"/>
                  </a:lnTo>
                  <a:lnTo>
                    <a:pt x="3" y="159"/>
                  </a:lnTo>
                  <a:lnTo>
                    <a:pt x="3" y="159"/>
                  </a:lnTo>
                  <a:lnTo>
                    <a:pt x="1" y="155"/>
                  </a:lnTo>
                  <a:lnTo>
                    <a:pt x="0" y="151"/>
                  </a:lnTo>
                  <a:lnTo>
                    <a:pt x="0" y="145"/>
                  </a:lnTo>
                  <a:lnTo>
                    <a:pt x="0" y="145"/>
                  </a:lnTo>
                  <a:lnTo>
                    <a:pt x="0" y="141"/>
                  </a:lnTo>
                  <a:lnTo>
                    <a:pt x="0" y="137"/>
                  </a:lnTo>
                  <a:lnTo>
                    <a:pt x="0" y="132"/>
                  </a:lnTo>
                  <a:close/>
                </a:path>
              </a:pathLst>
            </a:custGeom>
            <a:solidFill>
              <a:srgbClr val="B2B2B2"/>
            </a:solidFill>
            <a:ln w="5715">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58" name="Rectangle 38"/>
            <p:cNvSpPr>
              <a:spLocks noChangeArrowheads="1"/>
            </p:cNvSpPr>
            <p:nvPr/>
          </p:nvSpPr>
          <p:spPr bwMode="auto">
            <a:xfrm>
              <a:off x="918" y="6724"/>
              <a:ext cx="1692" cy="341"/>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a:ln>
                    <a:noFill/>
                  </a:ln>
                  <a:solidFill>
                    <a:srgbClr val="000000"/>
                  </a:solidFill>
                  <a:effectLst/>
                  <a:latin typeface="Tahoma" pitchFamily="34" charset="0"/>
                  <a:cs typeface="Arial" pitchFamily="34" charset="0"/>
                </a:rPr>
                <a:t>Hold-down rolls</a:t>
              </a: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0759" name="Freeform 39"/>
            <p:cNvSpPr>
              <a:spLocks/>
            </p:cNvSpPr>
            <p:nvPr/>
          </p:nvSpPr>
          <p:spPr bwMode="auto">
            <a:xfrm>
              <a:off x="3598" y="7282"/>
              <a:ext cx="340" cy="366"/>
            </a:xfrm>
            <a:custGeom>
              <a:avLst/>
              <a:gdLst/>
              <a:ahLst/>
              <a:cxnLst>
                <a:cxn ang="0">
                  <a:pos x="0" y="118"/>
                </a:cxn>
                <a:cxn ang="0">
                  <a:pos x="3" y="101"/>
                </a:cxn>
                <a:cxn ang="0">
                  <a:pos x="8" y="85"/>
                </a:cxn>
                <a:cxn ang="0">
                  <a:pos x="15" y="69"/>
                </a:cxn>
                <a:cxn ang="0">
                  <a:pos x="20" y="58"/>
                </a:cxn>
                <a:cxn ang="0">
                  <a:pos x="30" y="44"/>
                </a:cxn>
                <a:cxn ang="0">
                  <a:pos x="40" y="32"/>
                </a:cxn>
                <a:cxn ang="0">
                  <a:pos x="53" y="23"/>
                </a:cxn>
                <a:cxn ang="0">
                  <a:pos x="63" y="16"/>
                </a:cxn>
                <a:cxn ang="0">
                  <a:pos x="77" y="9"/>
                </a:cxn>
                <a:cxn ang="0">
                  <a:pos x="93" y="4"/>
                </a:cxn>
                <a:cxn ang="0">
                  <a:pos x="109" y="1"/>
                </a:cxn>
                <a:cxn ang="0">
                  <a:pos x="121" y="0"/>
                </a:cxn>
                <a:cxn ang="0">
                  <a:pos x="139" y="1"/>
                </a:cxn>
                <a:cxn ang="0">
                  <a:pos x="155" y="5"/>
                </a:cxn>
                <a:cxn ang="0">
                  <a:pos x="170" y="11"/>
                </a:cxn>
                <a:cxn ang="0">
                  <a:pos x="182" y="16"/>
                </a:cxn>
                <a:cxn ang="0">
                  <a:pos x="195" y="24"/>
                </a:cxn>
                <a:cxn ang="0">
                  <a:pos x="207" y="35"/>
                </a:cxn>
                <a:cxn ang="0">
                  <a:pos x="218" y="48"/>
                </a:cxn>
                <a:cxn ang="0">
                  <a:pos x="225" y="58"/>
                </a:cxn>
                <a:cxn ang="0">
                  <a:pos x="233" y="73"/>
                </a:cxn>
                <a:cxn ang="0">
                  <a:pos x="240" y="89"/>
                </a:cxn>
                <a:cxn ang="0">
                  <a:pos x="244" y="105"/>
                </a:cxn>
                <a:cxn ang="0">
                  <a:pos x="245" y="118"/>
                </a:cxn>
                <a:cxn ang="0">
                  <a:pos x="246" y="137"/>
                </a:cxn>
                <a:cxn ang="0">
                  <a:pos x="244" y="155"/>
                </a:cxn>
                <a:cxn ang="0">
                  <a:pos x="241" y="172"/>
                </a:cxn>
                <a:cxn ang="0">
                  <a:pos x="237" y="184"/>
                </a:cxn>
                <a:cxn ang="0">
                  <a:pos x="229" y="199"/>
                </a:cxn>
                <a:cxn ang="0">
                  <a:pos x="221" y="214"/>
                </a:cxn>
                <a:cxn ang="0">
                  <a:pos x="210" y="226"/>
                </a:cxn>
                <a:cxn ang="0">
                  <a:pos x="201" y="234"/>
                </a:cxn>
                <a:cxn ang="0">
                  <a:pos x="188" y="245"/>
                </a:cxn>
                <a:cxn ang="0">
                  <a:pos x="174" y="253"/>
                </a:cxn>
                <a:cxn ang="0">
                  <a:pos x="159" y="258"/>
                </a:cxn>
                <a:cxn ang="0">
                  <a:pos x="147" y="262"/>
                </a:cxn>
                <a:cxn ang="0">
                  <a:pos x="131" y="265"/>
                </a:cxn>
                <a:cxn ang="0">
                  <a:pos x="113" y="265"/>
                </a:cxn>
                <a:cxn ang="0">
                  <a:pos x="97" y="262"/>
                </a:cxn>
                <a:cxn ang="0">
                  <a:pos x="85" y="258"/>
                </a:cxn>
                <a:cxn ang="0">
                  <a:pos x="70" y="253"/>
                </a:cxn>
                <a:cxn ang="0">
                  <a:pos x="57" y="245"/>
                </a:cxn>
                <a:cxn ang="0">
                  <a:pos x="43" y="234"/>
                </a:cxn>
                <a:cxn ang="0">
                  <a:pos x="35" y="226"/>
                </a:cxn>
                <a:cxn ang="0">
                  <a:pos x="26" y="214"/>
                </a:cxn>
                <a:cxn ang="0">
                  <a:pos x="16" y="199"/>
                </a:cxn>
                <a:cxn ang="0">
                  <a:pos x="9" y="184"/>
                </a:cxn>
                <a:cxn ang="0">
                  <a:pos x="5" y="172"/>
                </a:cxn>
                <a:cxn ang="0">
                  <a:pos x="1" y="155"/>
                </a:cxn>
                <a:cxn ang="0">
                  <a:pos x="0" y="137"/>
                </a:cxn>
              </a:cxnLst>
              <a:rect l="0" t="0" r="r" b="b"/>
              <a:pathLst>
                <a:path w="246" h="265">
                  <a:moveTo>
                    <a:pt x="0" y="132"/>
                  </a:moveTo>
                  <a:lnTo>
                    <a:pt x="0" y="128"/>
                  </a:lnTo>
                  <a:lnTo>
                    <a:pt x="0" y="122"/>
                  </a:lnTo>
                  <a:lnTo>
                    <a:pt x="0" y="118"/>
                  </a:lnTo>
                  <a:lnTo>
                    <a:pt x="0" y="118"/>
                  </a:lnTo>
                  <a:lnTo>
                    <a:pt x="0" y="114"/>
                  </a:lnTo>
                  <a:lnTo>
                    <a:pt x="1" y="109"/>
                  </a:lnTo>
                  <a:lnTo>
                    <a:pt x="3" y="105"/>
                  </a:lnTo>
                  <a:lnTo>
                    <a:pt x="3" y="105"/>
                  </a:lnTo>
                  <a:lnTo>
                    <a:pt x="3" y="101"/>
                  </a:lnTo>
                  <a:lnTo>
                    <a:pt x="4" y="97"/>
                  </a:lnTo>
                  <a:lnTo>
                    <a:pt x="5" y="93"/>
                  </a:lnTo>
                  <a:lnTo>
                    <a:pt x="5" y="93"/>
                  </a:lnTo>
                  <a:lnTo>
                    <a:pt x="7" y="89"/>
                  </a:lnTo>
                  <a:lnTo>
                    <a:pt x="8" y="85"/>
                  </a:lnTo>
                  <a:lnTo>
                    <a:pt x="9" y="81"/>
                  </a:lnTo>
                  <a:lnTo>
                    <a:pt x="9" y="81"/>
                  </a:lnTo>
                  <a:lnTo>
                    <a:pt x="11" y="77"/>
                  </a:lnTo>
                  <a:lnTo>
                    <a:pt x="12" y="73"/>
                  </a:lnTo>
                  <a:lnTo>
                    <a:pt x="15" y="69"/>
                  </a:lnTo>
                  <a:lnTo>
                    <a:pt x="15" y="69"/>
                  </a:lnTo>
                  <a:lnTo>
                    <a:pt x="16" y="65"/>
                  </a:lnTo>
                  <a:lnTo>
                    <a:pt x="19" y="62"/>
                  </a:lnTo>
                  <a:lnTo>
                    <a:pt x="20" y="58"/>
                  </a:lnTo>
                  <a:lnTo>
                    <a:pt x="20" y="58"/>
                  </a:lnTo>
                  <a:lnTo>
                    <a:pt x="23" y="54"/>
                  </a:lnTo>
                  <a:lnTo>
                    <a:pt x="26" y="51"/>
                  </a:lnTo>
                  <a:lnTo>
                    <a:pt x="28" y="48"/>
                  </a:lnTo>
                  <a:lnTo>
                    <a:pt x="28" y="48"/>
                  </a:lnTo>
                  <a:lnTo>
                    <a:pt x="30" y="44"/>
                  </a:lnTo>
                  <a:lnTo>
                    <a:pt x="31" y="42"/>
                  </a:lnTo>
                  <a:lnTo>
                    <a:pt x="35" y="39"/>
                  </a:lnTo>
                  <a:lnTo>
                    <a:pt x="35" y="39"/>
                  </a:lnTo>
                  <a:lnTo>
                    <a:pt x="38" y="35"/>
                  </a:lnTo>
                  <a:lnTo>
                    <a:pt x="40" y="32"/>
                  </a:lnTo>
                  <a:lnTo>
                    <a:pt x="43" y="30"/>
                  </a:lnTo>
                  <a:lnTo>
                    <a:pt x="43" y="30"/>
                  </a:lnTo>
                  <a:lnTo>
                    <a:pt x="46" y="27"/>
                  </a:lnTo>
                  <a:lnTo>
                    <a:pt x="50" y="24"/>
                  </a:lnTo>
                  <a:lnTo>
                    <a:pt x="53" y="23"/>
                  </a:lnTo>
                  <a:lnTo>
                    <a:pt x="53" y="23"/>
                  </a:lnTo>
                  <a:lnTo>
                    <a:pt x="57" y="20"/>
                  </a:lnTo>
                  <a:lnTo>
                    <a:pt x="59" y="18"/>
                  </a:lnTo>
                  <a:lnTo>
                    <a:pt x="63" y="16"/>
                  </a:lnTo>
                  <a:lnTo>
                    <a:pt x="63" y="16"/>
                  </a:lnTo>
                  <a:lnTo>
                    <a:pt x="66" y="13"/>
                  </a:lnTo>
                  <a:lnTo>
                    <a:pt x="70" y="12"/>
                  </a:lnTo>
                  <a:lnTo>
                    <a:pt x="74" y="11"/>
                  </a:lnTo>
                  <a:lnTo>
                    <a:pt x="74" y="11"/>
                  </a:lnTo>
                  <a:lnTo>
                    <a:pt x="77" y="9"/>
                  </a:lnTo>
                  <a:lnTo>
                    <a:pt x="81" y="7"/>
                  </a:lnTo>
                  <a:lnTo>
                    <a:pt x="85" y="7"/>
                  </a:lnTo>
                  <a:lnTo>
                    <a:pt x="85" y="7"/>
                  </a:lnTo>
                  <a:lnTo>
                    <a:pt x="89" y="5"/>
                  </a:lnTo>
                  <a:lnTo>
                    <a:pt x="93" y="4"/>
                  </a:lnTo>
                  <a:lnTo>
                    <a:pt x="97" y="3"/>
                  </a:lnTo>
                  <a:lnTo>
                    <a:pt x="97" y="3"/>
                  </a:lnTo>
                  <a:lnTo>
                    <a:pt x="101" y="3"/>
                  </a:lnTo>
                  <a:lnTo>
                    <a:pt x="105" y="1"/>
                  </a:lnTo>
                  <a:lnTo>
                    <a:pt x="109" y="1"/>
                  </a:lnTo>
                  <a:lnTo>
                    <a:pt x="109" y="1"/>
                  </a:lnTo>
                  <a:lnTo>
                    <a:pt x="113" y="0"/>
                  </a:lnTo>
                  <a:lnTo>
                    <a:pt x="117" y="0"/>
                  </a:lnTo>
                  <a:lnTo>
                    <a:pt x="121" y="0"/>
                  </a:lnTo>
                  <a:lnTo>
                    <a:pt x="121" y="0"/>
                  </a:lnTo>
                  <a:lnTo>
                    <a:pt x="127" y="0"/>
                  </a:lnTo>
                  <a:lnTo>
                    <a:pt x="131" y="0"/>
                  </a:lnTo>
                  <a:lnTo>
                    <a:pt x="135" y="1"/>
                  </a:lnTo>
                  <a:lnTo>
                    <a:pt x="135" y="1"/>
                  </a:lnTo>
                  <a:lnTo>
                    <a:pt x="139" y="1"/>
                  </a:lnTo>
                  <a:lnTo>
                    <a:pt x="143" y="3"/>
                  </a:lnTo>
                  <a:lnTo>
                    <a:pt x="147" y="3"/>
                  </a:lnTo>
                  <a:lnTo>
                    <a:pt x="147" y="3"/>
                  </a:lnTo>
                  <a:lnTo>
                    <a:pt x="151" y="4"/>
                  </a:lnTo>
                  <a:lnTo>
                    <a:pt x="155" y="5"/>
                  </a:lnTo>
                  <a:lnTo>
                    <a:pt x="159" y="7"/>
                  </a:lnTo>
                  <a:lnTo>
                    <a:pt x="159" y="7"/>
                  </a:lnTo>
                  <a:lnTo>
                    <a:pt x="163" y="7"/>
                  </a:lnTo>
                  <a:lnTo>
                    <a:pt x="167" y="9"/>
                  </a:lnTo>
                  <a:lnTo>
                    <a:pt x="170" y="11"/>
                  </a:lnTo>
                  <a:lnTo>
                    <a:pt x="170" y="11"/>
                  </a:lnTo>
                  <a:lnTo>
                    <a:pt x="174" y="12"/>
                  </a:lnTo>
                  <a:lnTo>
                    <a:pt x="178" y="13"/>
                  </a:lnTo>
                  <a:lnTo>
                    <a:pt x="182" y="16"/>
                  </a:lnTo>
                  <a:lnTo>
                    <a:pt x="182" y="16"/>
                  </a:lnTo>
                  <a:lnTo>
                    <a:pt x="184" y="18"/>
                  </a:lnTo>
                  <a:lnTo>
                    <a:pt x="188" y="20"/>
                  </a:lnTo>
                  <a:lnTo>
                    <a:pt x="191" y="23"/>
                  </a:lnTo>
                  <a:lnTo>
                    <a:pt x="191" y="23"/>
                  </a:lnTo>
                  <a:lnTo>
                    <a:pt x="195" y="24"/>
                  </a:lnTo>
                  <a:lnTo>
                    <a:pt x="198" y="27"/>
                  </a:lnTo>
                  <a:lnTo>
                    <a:pt x="201" y="30"/>
                  </a:lnTo>
                  <a:lnTo>
                    <a:pt x="201" y="30"/>
                  </a:lnTo>
                  <a:lnTo>
                    <a:pt x="205" y="32"/>
                  </a:lnTo>
                  <a:lnTo>
                    <a:pt x="207" y="35"/>
                  </a:lnTo>
                  <a:lnTo>
                    <a:pt x="210" y="39"/>
                  </a:lnTo>
                  <a:lnTo>
                    <a:pt x="210" y="39"/>
                  </a:lnTo>
                  <a:lnTo>
                    <a:pt x="213" y="42"/>
                  </a:lnTo>
                  <a:lnTo>
                    <a:pt x="215" y="44"/>
                  </a:lnTo>
                  <a:lnTo>
                    <a:pt x="218" y="48"/>
                  </a:lnTo>
                  <a:lnTo>
                    <a:pt x="218" y="48"/>
                  </a:lnTo>
                  <a:lnTo>
                    <a:pt x="221" y="51"/>
                  </a:lnTo>
                  <a:lnTo>
                    <a:pt x="222" y="54"/>
                  </a:lnTo>
                  <a:lnTo>
                    <a:pt x="225" y="58"/>
                  </a:lnTo>
                  <a:lnTo>
                    <a:pt x="225" y="58"/>
                  </a:lnTo>
                  <a:lnTo>
                    <a:pt x="227" y="62"/>
                  </a:lnTo>
                  <a:lnTo>
                    <a:pt x="229" y="65"/>
                  </a:lnTo>
                  <a:lnTo>
                    <a:pt x="231" y="69"/>
                  </a:lnTo>
                  <a:lnTo>
                    <a:pt x="231" y="69"/>
                  </a:lnTo>
                  <a:lnTo>
                    <a:pt x="233" y="73"/>
                  </a:lnTo>
                  <a:lnTo>
                    <a:pt x="234" y="77"/>
                  </a:lnTo>
                  <a:lnTo>
                    <a:pt x="236" y="81"/>
                  </a:lnTo>
                  <a:lnTo>
                    <a:pt x="236" y="81"/>
                  </a:lnTo>
                  <a:lnTo>
                    <a:pt x="238" y="85"/>
                  </a:lnTo>
                  <a:lnTo>
                    <a:pt x="240" y="89"/>
                  </a:lnTo>
                  <a:lnTo>
                    <a:pt x="241" y="93"/>
                  </a:lnTo>
                  <a:lnTo>
                    <a:pt x="241" y="93"/>
                  </a:lnTo>
                  <a:lnTo>
                    <a:pt x="241" y="97"/>
                  </a:lnTo>
                  <a:lnTo>
                    <a:pt x="242" y="101"/>
                  </a:lnTo>
                  <a:lnTo>
                    <a:pt x="244" y="105"/>
                  </a:lnTo>
                  <a:lnTo>
                    <a:pt x="244" y="105"/>
                  </a:lnTo>
                  <a:lnTo>
                    <a:pt x="244" y="109"/>
                  </a:lnTo>
                  <a:lnTo>
                    <a:pt x="245" y="114"/>
                  </a:lnTo>
                  <a:lnTo>
                    <a:pt x="245" y="118"/>
                  </a:lnTo>
                  <a:lnTo>
                    <a:pt x="245" y="118"/>
                  </a:lnTo>
                  <a:lnTo>
                    <a:pt x="246" y="122"/>
                  </a:lnTo>
                  <a:lnTo>
                    <a:pt x="246" y="128"/>
                  </a:lnTo>
                  <a:lnTo>
                    <a:pt x="246" y="132"/>
                  </a:lnTo>
                  <a:lnTo>
                    <a:pt x="246" y="132"/>
                  </a:lnTo>
                  <a:lnTo>
                    <a:pt x="246" y="137"/>
                  </a:lnTo>
                  <a:lnTo>
                    <a:pt x="246" y="141"/>
                  </a:lnTo>
                  <a:lnTo>
                    <a:pt x="245" y="145"/>
                  </a:lnTo>
                  <a:lnTo>
                    <a:pt x="245" y="145"/>
                  </a:lnTo>
                  <a:lnTo>
                    <a:pt x="245" y="151"/>
                  </a:lnTo>
                  <a:lnTo>
                    <a:pt x="244" y="155"/>
                  </a:lnTo>
                  <a:lnTo>
                    <a:pt x="244" y="159"/>
                  </a:lnTo>
                  <a:lnTo>
                    <a:pt x="244" y="159"/>
                  </a:lnTo>
                  <a:lnTo>
                    <a:pt x="242" y="163"/>
                  </a:lnTo>
                  <a:lnTo>
                    <a:pt x="241" y="167"/>
                  </a:lnTo>
                  <a:lnTo>
                    <a:pt x="241" y="172"/>
                  </a:lnTo>
                  <a:lnTo>
                    <a:pt x="241" y="172"/>
                  </a:lnTo>
                  <a:lnTo>
                    <a:pt x="240" y="176"/>
                  </a:lnTo>
                  <a:lnTo>
                    <a:pt x="238" y="180"/>
                  </a:lnTo>
                  <a:lnTo>
                    <a:pt x="237" y="184"/>
                  </a:lnTo>
                  <a:lnTo>
                    <a:pt x="237" y="184"/>
                  </a:lnTo>
                  <a:lnTo>
                    <a:pt x="234" y="188"/>
                  </a:lnTo>
                  <a:lnTo>
                    <a:pt x="233" y="191"/>
                  </a:lnTo>
                  <a:lnTo>
                    <a:pt x="231" y="195"/>
                  </a:lnTo>
                  <a:lnTo>
                    <a:pt x="231" y="195"/>
                  </a:lnTo>
                  <a:lnTo>
                    <a:pt x="229" y="199"/>
                  </a:lnTo>
                  <a:lnTo>
                    <a:pt x="227" y="203"/>
                  </a:lnTo>
                  <a:lnTo>
                    <a:pt x="225" y="206"/>
                  </a:lnTo>
                  <a:lnTo>
                    <a:pt x="225" y="206"/>
                  </a:lnTo>
                  <a:lnTo>
                    <a:pt x="222" y="210"/>
                  </a:lnTo>
                  <a:lnTo>
                    <a:pt x="221" y="214"/>
                  </a:lnTo>
                  <a:lnTo>
                    <a:pt x="218" y="217"/>
                  </a:lnTo>
                  <a:lnTo>
                    <a:pt x="218" y="217"/>
                  </a:lnTo>
                  <a:lnTo>
                    <a:pt x="215" y="219"/>
                  </a:lnTo>
                  <a:lnTo>
                    <a:pt x="213" y="223"/>
                  </a:lnTo>
                  <a:lnTo>
                    <a:pt x="210" y="226"/>
                  </a:lnTo>
                  <a:lnTo>
                    <a:pt x="210" y="226"/>
                  </a:lnTo>
                  <a:lnTo>
                    <a:pt x="207" y="229"/>
                  </a:lnTo>
                  <a:lnTo>
                    <a:pt x="205" y="231"/>
                  </a:lnTo>
                  <a:lnTo>
                    <a:pt x="201" y="234"/>
                  </a:lnTo>
                  <a:lnTo>
                    <a:pt x="201" y="234"/>
                  </a:lnTo>
                  <a:lnTo>
                    <a:pt x="198" y="237"/>
                  </a:lnTo>
                  <a:lnTo>
                    <a:pt x="195" y="239"/>
                  </a:lnTo>
                  <a:lnTo>
                    <a:pt x="191" y="242"/>
                  </a:lnTo>
                  <a:lnTo>
                    <a:pt x="191" y="242"/>
                  </a:lnTo>
                  <a:lnTo>
                    <a:pt x="188" y="245"/>
                  </a:lnTo>
                  <a:lnTo>
                    <a:pt x="184" y="246"/>
                  </a:lnTo>
                  <a:lnTo>
                    <a:pt x="182" y="249"/>
                  </a:lnTo>
                  <a:lnTo>
                    <a:pt x="182" y="249"/>
                  </a:lnTo>
                  <a:lnTo>
                    <a:pt x="178" y="250"/>
                  </a:lnTo>
                  <a:lnTo>
                    <a:pt x="174" y="253"/>
                  </a:lnTo>
                  <a:lnTo>
                    <a:pt x="170" y="254"/>
                  </a:lnTo>
                  <a:lnTo>
                    <a:pt x="170" y="254"/>
                  </a:lnTo>
                  <a:lnTo>
                    <a:pt x="167" y="256"/>
                  </a:lnTo>
                  <a:lnTo>
                    <a:pt x="163" y="257"/>
                  </a:lnTo>
                  <a:lnTo>
                    <a:pt x="159" y="258"/>
                  </a:lnTo>
                  <a:lnTo>
                    <a:pt x="159" y="258"/>
                  </a:lnTo>
                  <a:lnTo>
                    <a:pt x="155" y="260"/>
                  </a:lnTo>
                  <a:lnTo>
                    <a:pt x="151" y="261"/>
                  </a:lnTo>
                  <a:lnTo>
                    <a:pt x="147" y="262"/>
                  </a:lnTo>
                  <a:lnTo>
                    <a:pt x="147" y="262"/>
                  </a:lnTo>
                  <a:lnTo>
                    <a:pt x="143" y="262"/>
                  </a:lnTo>
                  <a:lnTo>
                    <a:pt x="139" y="264"/>
                  </a:lnTo>
                  <a:lnTo>
                    <a:pt x="135" y="264"/>
                  </a:lnTo>
                  <a:lnTo>
                    <a:pt x="135" y="264"/>
                  </a:lnTo>
                  <a:lnTo>
                    <a:pt x="131" y="265"/>
                  </a:lnTo>
                  <a:lnTo>
                    <a:pt x="127" y="265"/>
                  </a:lnTo>
                  <a:lnTo>
                    <a:pt x="121" y="265"/>
                  </a:lnTo>
                  <a:lnTo>
                    <a:pt x="121" y="265"/>
                  </a:lnTo>
                  <a:lnTo>
                    <a:pt x="117" y="265"/>
                  </a:lnTo>
                  <a:lnTo>
                    <a:pt x="113" y="265"/>
                  </a:lnTo>
                  <a:lnTo>
                    <a:pt x="109" y="264"/>
                  </a:lnTo>
                  <a:lnTo>
                    <a:pt x="109" y="264"/>
                  </a:lnTo>
                  <a:lnTo>
                    <a:pt x="105" y="264"/>
                  </a:lnTo>
                  <a:lnTo>
                    <a:pt x="101" y="262"/>
                  </a:lnTo>
                  <a:lnTo>
                    <a:pt x="97" y="262"/>
                  </a:lnTo>
                  <a:lnTo>
                    <a:pt x="97" y="262"/>
                  </a:lnTo>
                  <a:lnTo>
                    <a:pt x="93" y="261"/>
                  </a:lnTo>
                  <a:lnTo>
                    <a:pt x="89" y="260"/>
                  </a:lnTo>
                  <a:lnTo>
                    <a:pt x="85" y="258"/>
                  </a:lnTo>
                  <a:lnTo>
                    <a:pt x="85" y="258"/>
                  </a:lnTo>
                  <a:lnTo>
                    <a:pt x="81" y="257"/>
                  </a:lnTo>
                  <a:lnTo>
                    <a:pt x="77" y="256"/>
                  </a:lnTo>
                  <a:lnTo>
                    <a:pt x="74" y="254"/>
                  </a:lnTo>
                  <a:lnTo>
                    <a:pt x="74" y="254"/>
                  </a:lnTo>
                  <a:lnTo>
                    <a:pt x="70" y="253"/>
                  </a:lnTo>
                  <a:lnTo>
                    <a:pt x="66" y="250"/>
                  </a:lnTo>
                  <a:lnTo>
                    <a:pt x="63" y="249"/>
                  </a:lnTo>
                  <a:lnTo>
                    <a:pt x="63" y="249"/>
                  </a:lnTo>
                  <a:lnTo>
                    <a:pt x="59" y="246"/>
                  </a:lnTo>
                  <a:lnTo>
                    <a:pt x="57" y="245"/>
                  </a:lnTo>
                  <a:lnTo>
                    <a:pt x="53" y="242"/>
                  </a:lnTo>
                  <a:lnTo>
                    <a:pt x="53" y="242"/>
                  </a:lnTo>
                  <a:lnTo>
                    <a:pt x="50" y="239"/>
                  </a:lnTo>
                  <a:lnTo>
                    <a:pt x="46" y="237"/>
                  </a:lnTo>
                  <a:lnTo>
                    <a:pt x="43" y="234"/>
                  </a:lnTo>
                  <a:lnTo>
                    <a:pt x="43" y="234"/>
                  </a:lnTo>
                  <a:lnTo>
                    <a:pt x="40" y="231"/>
                  </a:lnTo>
                  <a:lnTo>
                    <a:pt x="38" y="229"/>
                  </a:lnTo>
                  <a:lnTo>
                    <a:pt x="35" y="226"/>
                  </a:lnTo>
                  <a:lnTo>
                    <a:pt x="35" y="226"/>
                  </a:lnTo>
                  <a:lnTo>
                    <a:pt x="31" y="223"/>
                  </a:lnTo>
                  <a:lnTo>
                    <a:pt x="30" y="219"/>
                  </a:lnTo>
                  <a:lnTo>
                    <a:pt x="28" y="217"/>
                  </a:lnTo>
                  <a:lnTo>
                    <a:pt x="28" y="217"/>
                  </a:lnTo>
                  <a:lnTo>
                    <a:pt x="26" y="214"/>
                  </a:lnTo>
                  <a:lnTo>
                    <a:pt x="23" y="210"/>
                  </a:lnTo>
                  <a:lnTo>
                    <a:pt x="20" y="206"/>
                  </a:lnTo>
                  <a:lnTo>
                    <a:pt x="20" y="206"/>
                  </a:lnTo>
                  <a:lnTo>
                    <a:pt x="19" y="203"/>
                  </a:lnTo>
                  <a:lnTo>
                    <a:pt x="16" y="199"/>
                  </a:lnTo>
                  <a:lnTo>
                    <a:pt x="15" y="195"/>
                  </a:lnTo>
                  <a:lnTo>
                    <a:pt x="15" y="195"/>
                  </a:lnTo>
                  <a:lnTo>
                    <a:pt x="12" y="191"/>
                  </a:lnTo>
                  <a:lnTo>
                    <a:pt x="11" y="188"/>
                  </a:lnTo>
                  <a:lnTo>
                    <a:pt x="9" y="184"/>
                  </a:lnTo>
                  <a:lnTo>
                    <a:pt x="9" y="184"/>
                  </a:lnTo>
                  <a:lnTo>
                    <a:pt x="8" y="180"/>
                  </a:lnTo>
                  <a:lnTo>
                    <a:pt x="7" y="176"/>
                  </a:lnTo>
                  <a:lnTo>
                    <a:pt x="5" y="172"/>
                  </a:lnTo>
                  <a:lnTo>
                    <a:pt x="5" y="172"/>
                  </a:lnTo>
                  <a:lnTo>
                    <a:pt x="4" y="167"/>
                  </a:lnTo>
                  <a:lnTo>
                    <a:pt x="3" y="163"/>
                  </a:lnTo>
                  <a:lnTo>
                    <a:pt x="3" y="159"/>
                  </a:lnTo>
                  <a:lnTo>
                    <a:pt x="3" y="159"/>
                  </a:lnTo>
                  <a:lnTo>
                    <a:pt x="1" y="155"/>
                  </a:lnTo>
                  <a:lnTo>
                    <a:pt x="0" y="151"/>
                  </a:lnTo>
                  <a:lnTo>
                    <a:pt x="0" y="145"/>
                  </a:lnTo>
                  <a:lnTo>
                    <a:pt x="0" y="145"/>
                  </a:lnTo>
                  <a:lnTo>
                    <a:pt x="0" y="141"/>
                  </a:lnTo>
                  <a:lnTo>
                    <a:pt x="0" y="137"/>
                  </a:lnTo>
                  <a:lnTo>
                    <a:pt x="0" y="132"/>
                  </a:lnTo>
                  <a:close/>
                </a:path>
              </a:pathLst>
            </a:custGeom>
            <a:solidFill>
              <a:srgbClr val="B2B2B2"/>
            </a:solidFill>
            <a:ln w="5715">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30760" name="Line 40"/>
            <p:cNvSpPr>
              <a:spLocks noChangeShapeType="1"/>
            </p:cNvSpPr>
            <p:nvPr/>
          </p:nvSpPr>
          <p:spPr bwMode="auto">
            <a:xfrm>
              <a:off x="3553" y="6545"/>
              <a:ext cx="692" cy="805"/>
            </a:xfrm>
            <a:prstGeom prst="line">
              <a:avLst/>
            </a:prstGeom>
            <a:noFill/>
            <a:ln w="9525">
              <a:solidFill>
                <a:srgbClr val="FF0000"/>
              </a:solidFill>
              <a:round/>
              <a:headEnd/>
              <a:tailEnd type="triangle" w="med" len="med"/>
            </a:ln>
            <a:effectLst/>
          </p:spPr>
          <p:txBody>
            <a:bodyPr vert="horz" wrap="square" lIns="91440" tIns="45720" rIns="91440" bIns="45720" numCol="1" anchor="t" anchorCtr="0" compatLnSpc="1">
              <a:prstTxWarp prst="textNoShape">
                <a:avLst/>
              </a:prstTxWarp>
            </a:bodyPr>
            <a:lstStyle/>
            <a:p>
              <a:endParaRPr lang="en-GB"/>
            </a:p>
          </p:txBody>
        </p:sp>
        <p:sp>
          <p:nvSpPr>
            <p:cNvPr id="30761" name="Line 41"/>
            <p:cNvSpPr>
              <a:spLocks noChangeShapeType="1"/>
            </p:cNvSpPr>
            <p:nvPr/>
          </p:nvSpPr>
          <p:spPr bwMode="auto">
            <a:xfrm flipH="1">
              <a:off x="1646" y="7032"/>
              <a:ext cx="673" cy="280"/>
            </a:xfrm>
            <a:prstGeom prst="line">
              <a:avLst/>
            </a:prstGeom>
            <a:noFill/>
            <a:ln w="9525">
              <a:solidFill>
                <a:srgbClr val="FF0000"/>
              </a:solidFill>
              <a:round/>
              <a:headEnd/>
              <a:tailEnd type="triangle" w="med" len="med"/>
            </a:ln>
            <a:effectLst/>
          </p:spPr>
          <p:txBody>
            <a:bodyPr vert="horz" wrap="square" lIns="91440" tIns="45720" rIns="91440" bIns="45720" numCol="1" anchor="t" anchorCtr="0" compatLnSpc="1">
              <a:prstTxWarp prst="textNoShape">
                <a:avLst/>
              </a:prstTxWarp>
            </a:bodyPr>
            <a:lstStyle/>
            <a:p>
              <a:endParaRPr lang="en-GB"/>
            </a:p>
          </p:txBody>
        </p:sp>
        <p:sp>
          <p:nvSpPr>
            <p:cNvPr id="30762" name="Line 42"/>
            <p:cNvSpPr>
              <a:spLocks noChangeShapeType="1"/>
            </p:cNvSpPr>
            <p:nvPr/>
          </p:nvSpPr>
          <p:spPr bwMode="auto">
            <a:xfrm>
              <a:off x="2562" y="6994"/>
              <a:ext cx="1029" cy="318"/>
            </a:xfrm>
            <a:prstGeom prst="line">
              <a:avLst/>
            </a:prstGeom>
            <a:noFill/>
            <a:ln w="9525">
              <a:solidFill>
                <a:srgbClr val="FF0000"/>
              </a:solidFill>
              <a:round/>
              <a:headEnd/>
              <a:tailEnd type="triangle" w="med" len="med"/>
            </a:ln>
            <a:effectLst/>
          </p:spPr>
          <p:txBody>
            <a:bodyPr vert="horz" wrap="square" lIns="91440" tIns="45720" rIns="91440" bIns="45720" numCol="1" anchor="t" anchorCtr="0" compatLnSpc="1">
              <a:prstTxWarp prst="textNoShape">
                <a:avLst/>
              </a:prstTxWarp>
            </a:bodyPr>
            <a:lstStyle/>
            <a:p>
              <a:endParaRPr lang="en-GB"/>
            </a:p>
          </p:txBody>
        </p:sp>
        <p:sp>
          <p:nvSpPr>
            <p:cNvPr id="30763" name="Line 43"/>
            <p:cNvSpPr>
              <a:spLocks noChangeShapeType="1"/>
            </p:cNvSpPr>
            <p:nvPr/>
          </p:nvSpPr>
          <p:spPr bwMode="auto">
            <a:xfrm>
              <a:off x="1552" y="7948"/>
              <a:ext cx="0" cy="2787"/>
            </a:xfrm>
            <a:prstGeom prst="line">
              <a:avLst/>
            </a:prstGeom>
            <a:noFill/>
            <a:ln w="9525">
              <a:solidFill>
                <a:srgbClr val="000000"/>
              </a:solidFill>
              <a:round/>
              <a:headEnd/>
              <a:tailEnd/>
            </a:ln>
            <a:effectLst/>
          </p:spPr>
          <p:txBody>
            <a:bodyPr vert="horz" wrap="square" lIns="91440" tIns="45720" rIns="91440" bIns="45720" numCol="1" anchor="t" anchorCtr="0" compatLnSpc="1">
              <a:prstTxWarp prst="textNoShape">
                <a:avLst/>
              </a:prstTxWarp>
            </a:bodyPr>
            <a:lstStyle/>
            <a:p>
              <a:endParaRPr lang="en-GB"/>
            </a:p>
          </p:txBody>
        </p:sp>
        <p:sp>
          <p:nvSpPr>
            <p:cNvPr id="30764" name="Line 44"/>
            <p:cNvSpPr>
              <a:spLocks noChangeShapeType="1"/>
            </p:cNvSpPr>
            <p:nvPr/>
          </p:nvSpPr>
          <p:spPr bwMode="auto">
            <a:xfrm>
              <a:off x="4918" y="7929"/>
              <a:ext cx="0" cy="1160"/>
            </a:xfrm>
            <a:prstGeom prst="line">
              <a:avLst/>
            </a:prstGeom>
            <a:noFill/>
            <a:ln w="9525">
              <a:solidFill>
                <a:srgbClr val="000000"/>
              </a:solidFill>
              <a:round/>
              <a:headEnd/>
              <a:tailEnd/>
            </a:ln>
            <a:effectLst/>
          </p:spPr>
          <p:txBody>
            <a:bodyPr vert="horz" wrap="square" lIns="91440" tIns="45720" rIns="91440" bIns="45720" numCol="1" anchor="t" anchorCtr="0" compatLnSpc="1">
              <a:prstTxWarp prst="textNoShape">
                <a:avLst/>
              </a:prstTxWarp>
            </a:bodyPr>
            <a:lstStyle/>
            <a:p>
              <a:endParaRPr lang="en-GB"/>
            </a:p>
          </p:txBody>
        </p:sp>
      </p:grpSp>
      <p:sp>
        <p:nvSpPr>
          <p:cNvPr id="94" name="TextBox 93"/>
          <p:cNvSpPr txBox="1"/>
          <p:nvPr/>
        </p:nvSpPr>
        <p:spPr>
          <a:xfrm>
            <a:off x="3417758" y="2773180"/>
            <a:ext cx="5201586" cy="3429144"/>
          </a:xfrm>
          <a:prstGeom prst="rect">
            <a:avLst/>
          </a:prstGeom>
          <a:noFill/>
        </p:spPr>
        <p:txBody>
          <a:bodyPr wrap="square" rtlCol="0">
            <a:spAutoFit/>
          </a:bodyPr>
          <a:lstStyle/>
          <a:p>
            <a:pPr marL="360363" indent="-360363">
              <a:spcAft>
                <a:spcPts val="72"/>
              </a:spcAft>
              <a:buFont typeface="Arial" pitchFamily="34" charset="0"/>
              <a:buChar char="•"/>
            </a:pPr>
            <a:r>
              <a:rPr lang="en-GB" sz="1800" dirty="0"/>
              <a:t>The tin of the anodes is reduced to stannous tin (Sn</a:t>
            </a:r>
            <a:r>
              <a:rPr lang="en-GB" sz="1800" baseline="30000" dirty="0"/>
              <a:t>2+</a:t>
            </a:r>
            <a:r>
              <a:rPr lang="en-GB" sz="1800" dirty="0"/>
              <a:t>) which dissolves into the electrolyte. </a:t>
            </a:r>
          </a:p>
          <a:p>
            <a:pPr marL="360363" indent="-360363">
              <a:buFont typeface="Arial" pitchFamily="34" charset="0"/>
              <a:buChar char="•"/>
            </a:pPr>
            <a:r>
              <a:rPr lang="en-GB" sz="1800" dirty="0"/>
              <a:t>Due to the  cathodic nature of the steel strip the stannous tin is attracted to the steel surface. The stannous tin is oxidised to metal tin. </a:t>
            </a:r>
          </a:p>
          <a:p>
            <a:pPr marL="360363" indent="-360363">
              <a:buFont typeface="Arial" pitchFamily="34" charset="0"/>
              <a:buChar char="•"/>
            </a:pPr>
            <a:r>
              <a:rPr lang="en-GB" sz="1800" dirty="0"/>
              <a:t>Additives are used in the electrolyte bath to help the wetting of the steel strip to ensure a uniform addition of tin to the surface and a fine grained morphology of the tin. They also affect the current density range of the plating bath. These are organic acids.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Tinning</a:t>
            </a:r>
          </a:p>
        </p:txBody>
      </p:sp>
      <p:sp>
        <p:nvSpPr>
          <p:cNvPr id="3" name="Content Placeholder 2"/>
          <p:cNvSpPr>
            <a:spLocks noGrp="1"/>
          </p:cNvSpPr>
          <p:nvPr>
            <p:ph idx="1"/>
          </p:nvPr>
        </p:nvSpPr>
        <p:spPr>
          <a:xfrm>
            <a:off x="419100" y="1019331"/>
            <a:ext cx="8313738" cy="5171919"/>
          </a:xfrm>
        </p:spPr>
        <p:txBody>
          <a:bodyPr/>
          <a:lstStyle/>
          <a:p>
            <a:r>
              <a:rPr lang="en-GB" sz="1800" dirty="0"/>
              <a:t>Depending on customer requirements the tin coating weight of the material can be adjusted with reduced or increased number of passes of active electrolyte tanks or with changes to current applied by each bank of anodes. </a:t>
            </a:r>
          </a:p>
          <a:p>
            <a:r>
              <a:rPr lang="en-GB" sz="1800" dirty="0"/>
              <a:t>The tin is initially plated almost 100% as free tin. This has a dull white/grey appearance. Only DWI 35M customers take the material like this. Most customers take the product as flow melted. The tin metal heated to above 232°C and quench to solidify the coating. This significantly grows the tin iron alloy layer and for high acidity applications such as K plate the reflow settings are adjusted to allow greater alloy growth.</a:t>
            </a:r>
          </a:p>
        </p:txBody>
      </p:sp>
      <p:sp>
        <p:nvSpPr>
          <p:cNvPr id="4" name="Slide Number Placeholder 3"/>
          <p:cNvSpPr>
            <a:spLocks noGrp="1"/>
          </p:cNvSpPr>
          <p:nvPr>
            <p:ph type="sldNum" sz="quarter" idx="11"/>
          </p:nvPr>
        </p:nvSpPr>
        <p:spPr/>
        <p:txBody>
          <a:bodyPr/>
          <a:lstStyle/>
          <a:p>
            <a:fld id="{D5C37101-7EC0-46B4-9FA6-BEEA78B53DBD}" type="slidenum">
              <a:rPr lang="en-GB" smtClean="0"/>
              <a:pPr/>
              <a:t>22</a:t>
            </a:fld>
            <a:endParaRPr lang="en-GB"/>
          </a:p>
        </p:txBody>
      </p:sp>
      <p:graphicFrame>
        <p:nvGraphicFramePr>
          <p:cNvPr id="31746" name="Object 2"/>
          <p:cNvGraphicFramePr>
            <a:graphicFrameLocks noChangeAspect="1"/>
          </p:cNvGraphicFramePr>
          <p:nvPr/>
        </p:nvGraphicFramePr>
        <p:xfrm>
          <a:off x="2518347" y="3572265"/>
          <a:ext cx="6416103" cy="3285735"/>
        </p:xfrm>
        <a:graphic>
          <a:graphicData uri="http://schemas.openxmlformats.org/presentationml/2006/ole">
            <mc:AlternateContent xmlns:mc="http://schemas.openxmlformats.org/markup-compatibility/2006">
              <mc:Choice xmlns:v="urn:schemas-microsoft-com:vml" Requires="v">
                <p:oleObj spid="_x0000_s31753" name="Drawing" r:id="rId3" imgW="2721600" imgH="1393200" progId="">
                  <p:embed/>
                </p:oleObj>
              </mc:Choice>
              <mc:Fallback>
                <p:oleObj name="Drawing" r:id="rId3" imgW="2721600" imgH="1393200" progId="">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8347" y="3572265"/>
                        <a:ext cx="6416103" cy="328573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Tinning</a:t>
            </a:r>
          </a:p>
        </p:txBody>
      </p:sp>
      <p:sp>
        <p:nvSpPr>
          <p:cNvPr id="3" name="Content Placeholder 2"/>
          <p:cNvSpPr>
            <a:spLocks noGrp="1"/>
          </p:cNvSpPr>
          <p:nvPr>
            <p:ph idx="1"/>
          </p:nvPr>
        </p:nvSpPr>
        <p:spPr>
          <a:xfrm>
            <a:off x="419100" y="1019331"/>
            <a:ext cx="8313738" cy="5171919"/>
          </a:xfrm>
        </p:spPr>
        <p:txBody>
          <a:bodyPr/>
          <a:lstStyle/>
          <a:p>
            <a:r>
              <a:rPr lang="en-GB" dirty="0"/>
              <a:t>After tinning the material is </a:t>
            </a:r>
            <a:r>
              <a:rPr lang="en-GB" dirty="0" err="1"/>
              <a:t>passivated</a:t>
            </a:r>
            <a:r>
              <a:rPr lang="en-GB" dirty="0"/>
              <a:t>. The tin metal will grow a tin oxide layer over time which discolours the strip surface to a yellow/green colour. This oxide layer causes a significant problem with lacquer adhesion. </a:t>
            </a:r>
          </a:p>
          <a:p>
            <a:r>
              <a:rPr lang="en-GB" dirty="0"/>
              <a:t>A very thin layer of chromium metal and chromium (</a:t>
            </a:r>
            <a:r>
              <a:rPr lang="en-GB" dirty="0" err="1"/>
              <a:t>hydr</a:t>
            </a:r>
            <a:r>
              <a:rPr lang="en-GB" dirty="0"/>
              <a:t>)oxides are applied to the tin surface. Depending on the customer requirements this can be added by a dip process or a electrolytic process. Material that is not likely to be coated by lacquers or prints will require the electrolytic process. </a:t>
            </a:r>
          </a:p>
          <a:p>
            <a:r>
              <a:rPr lang="en-GB" dirty="0"/>
              <a:t>The material is then </a:t>
            </a:r>
            <a:r>
              <a:rPr lang="en-GB" dirty="0" err="1"/>
              <a:t>electrostatically</a:t>
            </a:r>
            <a:r>
              <a:rPr lang="en-GB" dirty="0"/>
              <a:t> oiled. This film of lubricant minimises the abrasion during subsequent handling of the material. The oil is vaporised and ionised and attracted to the steel surface. The film thickness is very, very thin.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Trostre processes – Chrome plating</a:t>
            </a:r>
          </a:p>
        </p:txBody>
      </p:sp>
      <p:sp>
        <p:nvSpPr>
          <p:cNvPr id="3" name="Content Placeholder 2"/>
          <p:cNvSpPr>
            <a:spLocks noGrp="1"/>
          </p:cNvSpPr>
          <p:nvPr>
            <p:ph idx="1"/>
          </p:nvPr>
        </p:nvSpPr>
        <p:spPr>
          <a:xfrm>
            <a:off x="419100" y="1094282"/>
            <a:ext cx="8313738" cy="5096968"/>
          </a:xfrm>
        </p:spPr>
        <p:txBody>
          <a:bodyPr/>
          <a:lstStyle/>
          <a:p>
            <a:r>
              <a:rPr lang="en-GB" dirty="0"/>
              <a:t>Chrome plating is a very similar process to the tinning process. The majority of the ECCS product is for can ends, </a:t>
            </a:r>
            <a:r>
              <a:rPr lang="en-GB" dirty="0" err="1"/>
              <a:t>bakeware</a:t>
            </a:r>
            <a:r>
              <a:rPr lang="en-GB" dirty="0"/>
              <a:t> and drawn bodies including DRD. Chrome plate can also be used as substrate for Protact. </a:t>
            </a:r>
          </a:p>
          <a:p>
            <a:r>
              <a:rPr lang="en-GB" dirty="0"/>
              <a:t>The plating section of ECCS 4 is very similar to the tinning section however the anodes are insoluble lead-antimony based anodes and the chrome for plating is supplied by chrome acid.</a:t>
            </a:r>
          </a:p>
          <a:p>
            <a:r>
              <a:rPr lang="en-GB" dirty="0"/>
              <a:t>Strip produced has a duplex layer of hydrated chromium oxide and metallic chromium similar to the passivation layer in tin plating. </a:t>
            </a:r>
          </a:p>
          <a:p>
            <a:r>
              <a:rPr lang="en-GB" dirty="0"/>
              <a:t>Due to the use of chrome the process is safety and environmentally critical. </a:t>
            </a:r>
          </a:p>
          <a:p>
            <a:r>
              <a:rPr lang="en-GB" dirty="0"/>
              <a:t>Chrome coatings do not require reflowing or </a:t>
            </a:r>
            <a:r>
              <a:rPr lang="en-GB" dirty="0" err="1"/>
              <a:t>passivating</a:t>
            </a:r>
            <a:r>
              <a:rPr lang="en-GB" dirty="0"/>
              <a:t>. </a:t>
            </a:r>
          </a:p>
          <a:p>
            <a:endParaRPr lang="en-GB" dirty="0"/>
          </a:p>
        </p:txBody>
      </p:sp>
      <p:sp>
        <p:nvSpPr>
          <p:cNvPr id="4" name="Slide Number Placeholder 3"/>
          <p:cNvSpPr>
            <a:spLocks noGrp="1"/>
          </p:cNvSpPr>
          <p:nvPr>
            <p:ph type="sldNum" sz="quarter" idx="11"/>
          </p:nvPr>
        </p:nvSpPr>
        <p:spPr/>
        <p:txBody>
          <a:bodyPr/>
          <a:lstStyle/>
          <a:p>
            <a:fld id="{D5C37101-7EC0-46B4-9FA6-BEEA78B53DBD}" type="slidenum">
              <a:rPr lang="en-GB" smtClean="0"/>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7138" name="Picture 2" descr="Protact lead image A 11600 e"/>
          <p:cNvPicPr>
            <a:picLocks noChangeAspect="1" noChangeArrowheads="1"/>
          </p:cNvPicPr>
          <p:nvPr/>
        </p:nvPicPr>
        <p:blipFill>
          <a:blip r:embed="rId3" cstate="print"/>
          <a:srcRect/>
          <a:stretch>
            <a:fillRect/>
          </a:stretch>
        </p:blipFill>
        <p:spPr bwMode="auto">
          <a:xfrm>
            <a:off x="0" y="1273175"/>
            <a:ext cx="9144000" cy="5584825"/>
          </a:xfrm>
          <a:prstGeom prst="rect">
            <a:avLst/>
          </a:prstGeom>
          <a:noFill/>
        </p:spPr>
      </p:pic>
      <p:sp>
        <p:nvSpPr>
          <p:cNvPr id="347139" name="Rectangle 3"/>
          <p:cNvSpPr>
            <a:spLocks noGrp="1" noChangeArrowheads="1"/>
          </p:cNvSpPr>
          <p:nvPr>
            <p:ph type="ctrTitle"/>
          </p:nvPr>
        </p:nvSpPr>
        <p:spPr>
          <a:xfrm>
            <a:off x="730250" y="2224088"/>
            <a:ext cx="8108950" cy="2039937"/>
          </a:xfrm>
        </p:spPr>
        <p:txBody>
          <a:bodyPr/>
          <a:lstStyle/>
          <a:p>
            <a:r>
              <a:rPr lang="en-GB" sz="2800">
                <a:solidFill>
                  <a:schemeClr val="bg1"/>
                </a:solidFill>
              </a:rPr>
              <a:t>Protact</a:t>
            </a:r>
            <a:r>
              <a:rPr lang="en-GB" sz="2800" baseline="30000">
                <a:solidFill>
                  <a:schemeClr val="bg1"/>
                </a:solidFill>
                <a:ea typeface="Arial Unicode MS" pitchFamily="34" charset="-128"/>
                <a:cs typeface="Arial Unicode MS" pitchFamily="34" charset="-128"/>
              </a:rPr>
              <a:t>®</a:t>
            </a:r>
            <a:r>
              <a:rPr lang="en-GB" sz="1800">
                <a:solidFill>
                  <a:schemeClr val="bg1"/>
                </a:solidFill>
              </a:rPr>
              <a:t> </a:t>
            </a:r>
            <a:br>
              <a:rPr lang="en-GB" sz="1800">
                <a:solidFill>
                  <a:schemeClr val="bg1"/>
                </a:solidFill>
              </a:rPr>
            </a:br>
            <a:r>
              <a:rPr lang="en-GB" sz="1800">
                <a:solidFill>
                  <a:schemeClr val="bg1"/>
                </a:solidFill>
              </a:rPr>
              <a:t>Polymer-coated steel</a:t>
            </a:r>
            <a:br>
              <a:rPr lang="en-GB" sz="1800">
                <a:solidFill>
                  <a:schemeClr val="bg1"/>
                </a:solidFill>
              </a:rPr>
            </a:br>
            <a:r>
              <a:rPr lang="en-GB" sz="1800">
                <a:solidFill>
                  <a:schemeClr val="bg1"/>
                </a:solidFill>
              </a:rPr>
              <a:t>for packaging applications</a:t>
            </a:r>
            <a:br>
              <a:rPr lang="en-GB" sz="1800">
                <a:solidFill>
                  <a:schemeClr val="bg1"/>
                </a:solidFill>
              </a:rPr>
            </a:br>
            <a:r>
              <a:rPr lang="en-GB" sz="1800">
                <a:solidFill>
                  <a:schemeClr val="bg1"/>
                </a:solidFill>
              </a:rPr>
              <a:t/>
            </a:r>
            <a:br>
              <a:rPr lang="en-GB" sz="1800">
                <a:solidFill>
                  <a:schemeClr val="bg1"/>
                </a:solidFill>
              </a:rPr>
            </a:br>
            <a:r>
              <a:rPr lang="en-GB" sz="1600" b="0">
                <a:solidFill>
                  <a:schemeClr val="bg1"/>
                </a:solidFill>
              </a:rPr>
              <a:t>Enhancing can performance</a:t>
            </a:r>
            <a:br>
              <a:rPr lang="en-GB" sz="1600" b="0">
                <a:solidFill>
                  <a:schemeClr val="bg1"/>
                </a:solidFill>
              </a:rPr>
            </a:br>
            <a:r>
              <a:rPr lang="en-GB" sz="1600" b="0">
                <a:solidFill>
                  <a:schemeClr val="bg1"/>
                </a:solidFill>
              </a:rPr>
              <a:t>Enabling canmaking efficiency</a:t>
            </a:r>
            <a:br>
              <a:rPr lang="en-GB" sz="1600" b="0">
                <a:solidFill>
                  <a:schemeClr val="bg1"/>
                </a:solidFill>
              </a:rPr>
            </a:br>
            <a:r>
              <a:rPr lang="en-GB" sz="1600" b="0">
                <a:solidFill>
                  <a:schemeClr val="bg1"/>
                </a:solidFill>
              </a:rPr>
              <a:t>Improving environmental performance</a:t>
            </a:r>
          </a:p>
        </p:txBody>
      </p:sp>
      <p:grpSp>
        <p:nvGrpSpPr>
          <p:cNvPr id="347140" name="Group 4"/>
          <p:cNvGrpSpPr>
            <a:grpSpLocks/>
          </p:cNvGrpSpPr>
          <p:nvPr/>
        </p:nvGrpSpPr>
        <p:grpSpPr bwMode="auto">
          <a:xfrm>
            <a:off x="0" y="0"/>
            <a:ext cx="9143999" cy="2197100"/>
            <a:chOff x="0" y="0"/>
            <a:chExt cx="5758" cy="1384"/>
          </a:xfrm>
        </p:grpSpPr>
        <p:pic>
          <p:nvPicPr>
            <p:cNvPr id="347141" name="Picture 5" descr="TATA-arc2_trimmed"/>
            <p:cNvPicPr>
              <a:picLocks noChangeAspect="1" noChangeArrowheads="1"/>
            </p:cNvPicPr>
            <p:nvPr/>
          </p:nvPicPr>
          <p:blipFill>
            <a:blip r:embed="rId4" cstate="print">
              <a:lum bright="-2000" contrast="26000"/>
            </a:blip>
            <a:srcRect t="1775"/>
            <a:stretch>
              <a:fillRect/>
            </a:stretch>
          </p:blipFill>
          <p:spPr bwMode="auto">
            <a:xfrm>
              <a:off x="0" y="0"/>
              <a:ext cx="5758" cy="1384"/>
            </a:xfrm>
            <a:prstGeom prst="rect">
              <a:avLst/>
            </a:prstGeom>
            <a:noFill/>
            <a:ln w="9525">
              <a:noFill/>
              <a:miter lim="800000"/>
              <a:headEnd/>
              <a:tailEnd/>
            </a:ln>
          </p:spPr>
        </p:pic>
        <p:pic>
          <p:nvPicPr>
            <p:cNvPr id="347142" name="Picture 6" descr="TS_BM_RGB"/>
            <p:cNvPicPr>
              <a:picLocks noChangeAspect="1" noChangeArrowheads="1"/>
            </p:cNvPicPr>
            <p:nvPr/>
          </p:nvPicPr>
          <p:blipFill>
            <a:blip r:embed="rId5" cstate="print">
              <a:lum bright="-2000" contrast="26000"/>
            </a:blip>
            <a:srcRect l="9319" t="32796" r="9198" b="31863"/>
            <a:stretch>
              <a:fillRect/>
            </a:stretch>
          </p:blipFill>
          <p:spPr bwMode="auto">
            <a:xfrm>
              <a:off x="259" y="536"/>
              <a:ext cx="891" cy="116"/>
            </a:xfrm>
            <a:prstGeom prst="rect">
              <a:avLst/>
            </a:prstGeom>
            <a:noFill/>
            <a:ln w="9525">
              <a:noFill/>
              <a:miter lim="800000"/>
              <a:headEnd/>
              <a:tailEnd/>
            </a:ln>
          </p:spPr>
        </p:pic>
        <p:pic>
          <p:nvPicPr>
            <p:cNvPr id="347143" name="Picture 7" descr="TG_BM_RGB"/>
            <p:cNvPicPr>
              <a:picLocks noChangeAspect="1" noChangeArrowheads="1"/>
            </p:cNvPicPr>
            <p:nvPr/>
          </p:nvPicPr>
          <p:blipFill>
            <a:blip r:embed="rId6" cstate="print">
              <a:lum bright="-2000" contrast="26000"/>
            </a:blip>
            <a:srcRect l="9850" t="10782" r="9810" b="10782"/>
            <a:stretch>
              <a:fillRect/>
            </a:stretch>
          </p:blipFill>
          <p:spPr bwMode="auto">
            <a:xfrm>
              <a:off x="5066" y="263"/>
              <a:ext cx="437" cy="383"/>
            </a:xfrm>
            <a:prstGeom prst="rect">
              <a:avLst/>
            </a:prstGeom>
            <a:noFill/>
            <a:ln w="9525">
              <a:noFill/>
              <a:miter lim="800000"/>
              <a:headEnd/>
              <a:tailEnd/>
            </a:ln>
          </p:spPr>
        </p:pic>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3"/>
          <p:cNvSpPr>
            <a:spLocks noGrp="1"/>
          </p:cNvSpPr>
          <p:nvPr>
            <p:ph type="sldNum" sz="quarter" idx="11"/>
          </p:nvPr>
        </p:nvSpPr>
        <p:spPr/>
        <p:txBody>
          <a:bodyPr/>
          <a:lstStyle/>
          <a:p>
            <a:fld id="{DD41A05A-02F8-4BBE-8273-1F236BF315EC}" type="slidenum">
              <a:rPr lang="en-GB"/>
              <a:pPr/>
              <a:t>26</a:t>
            </a:fld>
            <a:endParaRPr lang="en-GB"/>
          </a:p>
        </p:txBody>
      </p:sp>
      <p:pic>
        <p:nvPicPr>
          <p:cNvPr id="210959" name="Picture 15"/>
          <p:cNvPicPr>
            <a:picLocks noChangeAspect="1" noChangeArrowheads="1"/>
          </p:cNvPicPr>
          <p:nvPr/>
        </p:nvPicPr>
        <p:blipFill>
          <a:blip r:embed="rId3" cstate="print"/>
          <a:srcRect/>
          <a:stretch>
            <a:fillRect/>
          </a:stretch>
        </p:blipFill>
        <p:spPr bwMode="auto">
          <a:xfrm>
            <a:off x="6146800" y="4643438"/>
            <a:ext cx="2428875" cy="1819275"/>
          </a:xfrm>
          <a:prstGeom prst="rect">
            <a:avLst/>
          </a:prstGeom>
          <a:noFill/>
          <a:ln w="9525">
            <a:noFill/>
            <a:miter lim="800000"/>
            <a:headEnd/>
            <a:tailEnd/>
          </a:ln>
          <a:effectLst/>
        </p:spPr>
      </p:pic>
      <p:pic>
        <p:nvPicPr>
          <p:cNvPr id="210960" name="Picture 16"/>
          <p:cNvPicPr>
            <a:picLocks noChangeAspect="1" noChangeArrowheads="1"/>
          </p:cNvPicPr>
          <p:nvPr/>
        </p:nvPicPr>
        <p:blipFill>
          <a:blip r:embed="rId4" cstate="print"/>
          <a:srcRect/>
          <a:stretch>
            <a:fillRect/>
          </a:stretch>
        </p:blipFill>
        <p:spPr bwMode="auto">
          <a:xfrm>
            <a:off x="2898775" y="171450"/>
            <a:ext cx="3114675" cy="4152900"/>
          </a:xfrm>
          <a:prstGeom prst="rect">
            <a:avLst/>
          </a:prstGeom>
          <a:noFill/>
          <a:ln w="9525">
            <a:noFill/>
            <a:miter lim="800000"/>
            <a:headEnd/>
            <a:tailEnd/>
          </a:ln>
          <a:effectLst/>
        </p:spPr>
      </p:pic>
      <p:sp>
        <p:nvSpPr>
          <p:cNvPr id="210947" name="Rectangle 3"/>
          <p:cNvSpPr>
            <a:spLocks noGrp="1" noChangeArrowheads="1"/>
          </p:cNvSpPr>
          <p:nvPr>
            <p:ph type="title"/>
          </p:nvPr>
        </p:nvSpPr>
        <p:spPr>
          <a:xfrm>
            <a:off x="401638" y="298450"/>
            <a:ext cx="7618412" cy="884238"/>
          </a:xfrm>
        </p:spPr>
        <p:txBody>
          <a:bodyPr/>
          <a:lstStyle/>
          <a:p>
            <a:r>
              <a:rPr lang="en-GB"/>
              <a:t>Packaging</a:t>
            </a:r>
            <a:br>
              <a:rPr lang="en-GB"/>
            </a:br>
            <a:r>
              <a:rPr lang="en-GB" b="0"/>
              <a:t>Protact</a:t>
            </a:r>
            <a:r>
              <a:rPr lang="en-GB" b="0" baseline="30000">
                <a:ea typeface="Arial Unicode MS" pitchFamily="34" charset="-128"/>
                <a:cs typeface="Arial Unicode MS" pitchFamily="34" charset="-128"/>
              </a:rPr>
              <a:t>®</a:t>
            </a:r>
            <a:r>
              <a:rPr lang="en-GB" b="0"/>
              <a:t> polymer-coated steel proven in the market</a:t>
            </a:r>
          </a:p>
        </p:txBody>
      </p:sp>
      <p:pic>
        <p:nvPicPr>
          <p:cNvPr id="210955" name="Picture 11"/>
          <p:cNvPicPr>
            <a:picLocks noChangeAspect="1" noChangeArrowheads="1"/>
          </p:cNvPicPr>
          <p:nvPr/>
        </p:nvPicPr>
        <p:blipFill>
          <a:blip r:embed="rId5" cstate="print"/>
          <a:srcRect/>
          <a:stretch>
            <a:fillRect/>
          </a:stretch>
        </p:blipFill>
        <p:spPr bwMode="auto">
          <a:xfrm>
            <a:off x="390525" y="1368425"/>
            <a:ext cx="2552700" cy="2581275"/>
          </a:xfrm>
          <a:prstGeom prst="rect">
            <a:avLst/>
          </a:prstGeom>
          <a:noFill/>
          <a:ln w="9525">
            <a:noFill/>
            <a:miter lim="800000"/>
            <a:headEnd/>
            <a:tailEnd/>
          </a:ln>
          <a:effectLst/>
        </p:spPr>
      </p:pic>
      <p:pic>
        <p:nvPicPr>
          <p:cNvPr id="210956" name="Picture 12"/>
          <p:cNvPicPr>
            <a:picLocks noChangeAspect="1" noChangeArrowheads="1"/>
          </p:cNvPicPr>
          <p:nvPr/>
        </p:nvPicPr>
        <p:blipFill>
          <a:blip r:embed="rId6" cstate="print"/>
          <a:srcRect/>
          <a:stretch>
            <a:fillRect/>
          </a:stretch>
        </p:blipFill>
        <p:spPr bwMode="auto">
          <a:xfrm>
            <a:off x="6099175" y="1368425"/>
            <a:ext cx="2447925" cy="2571750"/>
          </a:xfrm>
          <a:prstGeom prst="rect">
            <a:avLst/>
          </a:prstGeom>
          <a:noFill/>
          <a:ln w="9525">
            <a:noFill/>
            <a:miter lim="800000"/>
            <a:headEnd/>
            <a:tailEnd/>
          </a:ln>
          <a:effectLst/>
        </p:spPr>
      </p:pic>
      <p:pic>
        <p:nvPicPr>
          <p:cNvPr id="210957" name="Picture 13"/>
          <p:cNvPicPr>
            <a:picLocks noChangeAspect="1" noChangeArrowheads="1"/>
          </p:cNvPicPr>
          <p:nvPr/>
        </p:nvPicPr>
        <p:blipFill>
          <a:blip r:embed="rId7" cstate="print"/>
          <a:srcRect/>
          <a:stretch>
            <a:fillRect/>
          </a:stretch>
        </p:blipFill>
        <p:spPr bwMode="auto">
          <a:xfrm>
            <a:off x="3209925" y="4148138"/>
            <a:ext cx="2705100" cy="2028825"/>
          </a:xfrm>
          <a:prstGeom prst="rect">
            <a:avLst/>
          </a:prstGeom>
          <a:noFill/>
          <a:ln w="9525">
            <a:noFill/>
            <a:miter lim="800000"/>
            <a:headEnd/>
            <a:tailEnd/>
          </a:ln>
          <a:effectLst/>
        </p:spPr>
      </p:pic>
      <p:pic>
        <p:nvPicPr>
          <p:cNvPr id="210958" name="Picture 14"/>
          <p:cNvPicPr>
            <a:picLocks noChangeAspect="1" noChangeArrowheads="1"/>
          </p:cNvPicPr>
          <p:nvPr/>
        </p:nvPicPr>
        <p:blipFill>
          <a:blip r:embed="rId8" cstate="print"/>
          <a:srcRect/>
          <a:stretch>
            <a:fillRect/>
          </a:stretch>
        </p:blipFill>
        <p:spPr bwMode="auto">
          <a:xfrm>
            <a:off x="385763" y="4395788"/>
            <a:ext cx="2714625" cy="1971675"/>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p:cNvSpPr>
            <a:spLocks noGrp="1"/>
          </p:cNvSpPr>
          <p:nvPr>
            <p:ph type="sldNum" sz="quarter" idx="11"/>
          </p:nvPr>
        </p:nvSpPr>
        <p:spPr/>
        <p:txBody>
          <a:bodyPr/>
          <a:lstStyle/>
          <a:p>
            <a:fld id="{AE57EF7C-ACF5-49D0-BAE1-80E0E0F141D2}" type="slidenum">
              <a:rPr lang="en-GB"/>
              <a:pPr/>
              <a:t>27</a:t>
            </a:fld>
            <a:endParaRPr lang="en-GB"/>
          </a:p>
        </p:txBody>
      </p:sp>
      <p:sp>
        <p:nvSpPr>
          <p:cNvPr id="415746" name="Rectangle 2"/>
          <p:cNvSpPr>
            <a:spLocks noGrp="1" noChangeArrowheads="1"/>
          </p:cNvSpPr>
          <p:nvPr>
            <p:ph type="title"/>
          </p:nvPr>
        </p:nvSpPr>
        <p:spPr/>
        <p:txBody>
          <a:bodyPr/>
          <a:lstStyle/>
          <a:p>
            <a:r>
              <a:rPr lang="en-GB"/>
              <a:t>Protact</a:t>
            </a:r>
            <a:r>
              <a:rPr lang="en-GB" baseline="30000"/>
              <a:t>®</a:t>
            </a:r>
            <a:r>
              <a:rPr lang="en-GB"/>
              <a:t>  </a:t>
            </a:r>
            <a:br>
              <a:rPr lang="en-GB"/>
            </a:br>
            <a:r>
              <a:rPr lang="en-GB" b="0"/>
              <a:t>Enhancing can performance</a:t>
            </a:r>
            <a:endParaRPr lang="nl-NL" b="0"/>
          </a:p>
        </p:txBody>
      </p:sp>
      <p:sp>
        <p:nvSpPr>
          <p:cNvPr id="415747" name="Rectangle 3"/>
          <p:cNvSpPr>
            <a:spLocks noGrp="1" noChangeArrowheads="1"/>
          </p:cNvSpPr>
          <p:nvPr>
            <p:ph type="body" sz="half" idx="1"/>
          </p:nvPr>
        </p:nvSpPr>
        <p:spPr>
          <a:xfrm>
            <a:off x="403225" y="1320800"/>
            <a:ext cx="7975600" cy="5084763"/>
          </a:xfrm>
        </p:spPr>
        <p:txBody>
          <a:bodyPr/>
          <a:lstStyle/>
          <a:p>
            <a:pPr>
              <a:spcBef>
                <a:spcPct val="6000"/>
              </a:spcBef>
              <a:spcAft>
                <a:spcPct val="0"/>
              </a:spcAft>
              <a:buFontTx/>
              <a:buNone/>
            </a:pPr>
            <a:r>
              <a:rPr lang="en-GB" sz="1600" b="1">
                <a:solidFill>
                  <a:schemeClr val="tx2"/>
                </a:solidFill>
              </a:rPr>
              <a:t>Protact</a:t>
            </a:r>
            <a:r>
              <a:rPr lang="en-GB" sz="1600" b="1" baseline="30000">
                <a:solidFill>
                  <a:schemeClr val="tx2"/>
                </a:solidFill>
              </a:rPr>
              <a:t>® </a:t>
            </a:r>
            <a:r>
              <a:rPr lang="en-GB" sz="1600" b="1">
                <a:solidFill>
                  <a:schemeClr val="tx2"/>
                </a:solidFill>
              </a:rPr>
              <a:t>polymer-coated steel, continuously providing a food safe solution</a:t>
            </a:r>
          </a:p>
          <a:p>
            <a:pPr lvl="1">
              <a:spcBef>
                <a:spcPct val="5000"/>
              </a:spcBef>
            </a:pPr>
            <a:r>
              <a:rPr lang="en-GB" sz="1600"/>
              <a:t>Protact</a:t>
            </a:r>
            <a:r>
              <a:rPr lang="en-GB" sz="1600" b="1" baseline="30000"/>
              <a:t>® </a:t>
            </a:r>
            <a:r>
              <a:rPr lang="en-GB" sz="1600" b="1"/>
              <a:t> </a:t>
            </a:r>
            <a:r>
              <a:rPr lang="en-GB" sz="1600" u="sng"/>
              <a:t>does not contain</a:t>
            </a:r>
            <a:r>
              <a:rPr lang="en-GB" sz="1600"/>
              <a:t> chemicals currently under discussion: </a:t>
            </a:r>
            <a:br>
              <a:rPr lang="en-GB" sz="1600"/>
            </a:br>
            <a:r>
              <a:rPr lang="en-GB" sz="1600"/>
              <a:t>Bisphenol A (BPA), BADGE, NOGE, BFDGE, Melamine, cyanates, organosols</a:t>
            </a:r>
          </a:p>
          <a:p>
            <a:pPr lvl="1">
              <a:spcBef>
                <a:spcPct val="5000"/>
              </a:spcBef>
            </a:pPr>
            <a:r>
              <a:rPr lang="en-GB" sz="1600"/>
              <a:t>All food safety aspects of our materials are independently checked by the Dutch food safety institute (TNO) which enables Tata Steel to certify full compliance of international regulations.</a:t>
            </a:r>
          </a:p>
          <a:p>
            <a:pPr>
              <a:spcBef>
                <a:spcPct val="6000"/>
              </a:spcBef>
              <a:spcAft>
                <a:spcPct val="0"/>
              </a:spcAft>
              <a:buFontTx/>
              <a:buNone/>
            </a:pPr>
            <a:r>
              <a:rPr lang="en-GB" sz="1600" b="1">
                <a:solidFill>
                  <a:schemeClr val="tx2"/>
                </a:solidFill>
              </a:rPr>
              <a:t>Protact</a:t>
            </a:r>
            <a:r>
              <a:rPr lang="en-GB" sz="1600" b="1" baseline="30000">
                <a:solidFill>
                  <a:schemeClr val="tx2"/>
                </a:solidFill>
              </a:rPr>
              <a:t>®</a:t>
            </a:r>
            <a:r>
              <a:rPr lang="en-GB" sz="1600" b="1">
                <a:solidFill>
                  <a:schemeClr val="tx2"/>
                </a:solidFill>
              </a:rPr>
              <a:t> for excellent pack performance</a:t>
            </a:r>
            <a:r>
              <a:rPr lang="en-GB" sz="1600" b="1"/>
              <a:t> </a:t>
            </a:r>
          </a:p>
          <a:p>
            <a:pPr lvl="1"/>
            <a:r>
              <a:rPr lang="en-GB" sz="1600"/>
              <a:t>High internal chemical and sterilisation resistance providing safe containment for a </a:t>
            </a:r>
            <a:br>
              <a:rPr lang="en-GB" sz="1600"/>
            </a:br>
            <a:r>
              <a:rPr lang="en-GB" sz="1600"/>
              <a:t>wide range of products</a:t>
            </a:r>
          </a:p>
          <a:p>
            <a:pPr lvl="1"/>
            <a:r>
              <a:rPr lang="en-GB" sz="1600"/>
              <a:t>Improved external surface protection providing resistance through the chain against corrosion and abrasion</a:t>
            </a:r>
          </a:p>
          <a:p>
            <a:pPr>
              <a:spcBef>
                <a:spcPct val="60000"/>
              </a:spcBef>
              <a:spcAft>
                <a:spcPct val="0"/>
              </a:spcAft>
              <a:buFontTx/>
              <a:buNone/>
            </a:pPr>
            <a:r>
              <a:rPr lang="en-GB" sz="1600" b="1">
                <a:solidFill>
                  <a:schemeClr val="tx2"/>
                </a:solidFill>
              </a:rPr>
              <a:t>Protact</a:t>
            </a:r>
            <a:r>
              <a:rPr lang="en-GB" sz="1600" b="1" baseline="30000">
                <a:solidFill>
                  <a:schemeClr val="tx2"/>
                </a:solidFill>
              </a:rPr>
              <a:t>®</a:t>
            </a:r>
            <a:r>
              <a:rPr lang="en-GB" sz="1600" b="1">
                <a:solidFill>
                  <a:schemeClr val="tx2"/>
                </a:solidFill>
              </a:rPr>
              <a:t> for cost effectiveness</a:t>
            </a:r>
          </a:p>
          <a:p>
            <a:pPr lvl="1"/>
            <a:r>
              <a:rPr lang="en-GB" sz="1600"/>
              <a:t>Offers the opportunity to standardise to one coating solution for a wide range of </a:t>
            </a:r>
            <a:br>
              <a:rPr lang="en-GB" sz="1600"/>
            </a:br>
            <a:r>
              <a:rPr lang="en-GB" sz="1600"/>
              <a:t>products creating logistical flexibility resulting in cost savings. </a:t>
            </a:r>
          </a:p>
          <a:p>
            <a:pPr lvl="1">
              <a:buFontTx/>
              <a:buNone/>
            </a:pPr>
            <a:endParaRPr lang="en-GB" sz="1600"/>
          </a:p>
          <a:p>
            <a:pPr lvl="1">
              <a:buFontTx/>
              <a:buNone/>
            </a:pPr>
            <a:endParaRPr lang="en-GB" sz="1600"/>
          </a:p>
          <a:p>
            <a:pPr lvl="1">
              <a:buFontTx/>
              <a:buNone/>
            </a:pPr>
            <a:endParaRPr lang="en-GB" sz="16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4"/>
          <p:cNvSpPr>
            <a:spLocks noGrp="1"/>
          </p:cNvSpPr>
          <p:nvPr>
            <p:ph type="sldNum" sz="quarter" idx="11"/>
          </p:nvPr>
        </p:nvSpPr>
        <p:spPr/>
        <p:txBody>
          <a:bodyPr/>
          <a:lstStyle/>
          <a:p>
            <a:fld id="{A6213F7F-DA2E-4CE4-BA33-212210D291B4}" type="slidenum">
              <a:rPr lang="en-GB"/>
              <a:pPr/>
              <a:t>28</a:t>
            </a:fld>
            <a:endParaRPr lang="en-GB"/>
          </a:p>
        </p:txBody>
      </p:sp>
      <p:sp>
        <p:nvSpPr>
          <p:cNvPr id="413698" name="Rectangle 2"/>
          <p:cNvSpPr>
            <a:spLocks noGrp="1" noChangeArrowheads="1"/>
          </p:cNvSpPr>
          <p:nvPr>
            <p:ph type="title"/>
          </p:nvPr>
        </p:nvSpPr>
        <p:spPr/>
        <p:txBody>
          <a:bodyPr/>
          <a:lstStyle/>
          <a:p>
            <a:r>
              <a:rPr lang="en-GB"/>
              <a:t>Protact</a:t>
            </a:r>
            <a:r>
              <a:rPr lang="en-GB" baseline="30000">
                <a:ea typeface="Arial Unicode MS" pitchFamily="34" charset="-128"/>
                <a:cs typeface="Arial Unicode MS" pitchFamily="34" charset="-128"/>
              </a:rPr>
              <a:t>®</a:t>
            </a:r>
            <a:r>
              <a:rPr lang="en-GB"/>
              <a:t> </a:t>
            </a:r>
            <a:br>
              <a:rPr lang="en-GB"/>
            </a:br>
            <a:r>
              <a:rPr lang="en-GB" b="0"/>
              <a:t>Product features</a:t>
            </a:r>
            <a:endParaRPr lang="nl-NL" b="0"/>
          </a:p>
        </p:txBody>
      </p:sp>
      <p:pic>
        <p:nvPicPr>
          <p:cNvPr id="413699" name="Picture 3"/>
          <p:cNvPicPr>
            <a:picLocks noChangeAspect="1" noChangeArrowheads="1"/>
          </p:cNvPicPr>
          <p:nvPr/>
        </p:nvPicPr>
        <p:blipFill>
          <a:blip r:embed="rId4" cstate="print"/>
          <a:srcRect/>
          <a:stretch>
            <a:fillRect/>
          </a:stretch>
        </p:blipFill>
        <p:spPr bwMode="auto">
          <a:xfrm>
            <a:off x="4503738" y="1516063"/>
            <a:ext cx="4411662" cy="3022600"/>
          </a:xfrm>
          <a:prstGeom prst="rect">
            <a:avLst/>
          </a:prstGeom>
          <a:noFill/>
          <a:ln w="9525">
            <a:noFill/>
            <a:miter lim="800000"/>
            <a:headEnd/>
            <a:tailEnd/>
          </a:ln>
          <a:effectLst/>
        </p:spPr>
      </p:pic>
      <p:sp>
        <p:nvSpPr>
          <p:cNvPr id="413700" name="Text Box 4"/>
          <p:cNvSpPr txBox="1">
            <a:spLocks noChangeArrowheads="1"/>
          </p:cNvSpPr>
          <p:nvPr/>
        </p:nvSpPr>
        <p:spPr bwMode="auto">
          <a:xfrm>
            <a:off x="349250" y="1216025"/>
            <a:ext cx="8294688" cy="641350"/>
          </a:xfrm>
          <a:prstGeom prst="rect">
            <a:avLst/>
          </a:prstGeom>
          <a:noFill/>
          <a:ln w="9525">
            <a:noFill/>
            <a:miter lim="800000"/>
            <a:headEnd/>
            <a:tailEnd/>
          </a:ln>
          <a:effectLst/>
        </p:spPr>
        <p:txBody>
          <a:bodyPr>
            <a:spAutoFit/>
          </a:bodyPr>
          <a:lstStyle/>
          <a:p>
            <a:r>
              <a:rPr lang="en-GB" sz="1800"/>
              <a:t>Combining the </a:t>
            </a:r>
            <a:r>
              <a:rPr lang="en-GB" sz="1800" b="1">
                <a:solidFill>
                  <a:schemeClr val="tx2"/>
                </a:solidFill>
              </a:rPr>
              <a:t>robustness of steel </a:t>
            </a:r>
            <a:r>
              <a:rPr lang="en-GB" sz="1800"/>
              <a:t>with the </a:t>
            </a:r>
            <a:r>
              <a:rPr lang="en-GB" sz="1800" b="1">
                <a:solidFill>
                  <a:schemeClr val="tx2"/>
                </a:solidFill>
              </a:rPr>
              <a:t>versatility of plastic</a:t>
            </a:r>
            <a:r>
              <a:rPr lang="en-GB" sz="1800"/>
              <a:t> providing </a:t>
            </a:r>
            <a:br>
              <a:rPr lang="en-GB" sz="1800"/>
            </a:br>
            <a:r>
              <a:rPr lang="en-GB" sz="1800"/>
              <a:t>an even </a:t>
            </a:r>
            <a:r>
              <a:rPr lang="en-GB" sz="1800" b="1">
                <a:solidFill>
                  <a:schemeClr val="tx2"/>
                </a:solidFill>
              </a:rPr>
              <a:t>more efficient material solution</a:t>
            </a:r>
            <a:r>
              <a:rPr lang="en-GB" sz="1800"/>
              <a:t> for the can</a:t>
            </a:r>
          </a:p>
        </p:txBody>
      </p:sp>
      <p:pic>
        <p:nvPicPr>
          <p:cNvPr id="413701" name="Picture 5" descr="Packaging large Cans on production line"/>
          <p:cNvPicPr>
            <a:picLocks noChangeAspect="1" noChangeArrowheads="1"/>
          </p:cNvPicPr>
          <p:nvPr/>
        </p:nvPicPr>
        <p:blipFill>
          <a:blip r:embed="rId5" cstate="print"/>
          <a:srcRect/>
          <a:stretch>
            <a:fillRect/>
          </a:stretch>
        </p:blipFill>
        <p:spPr bwMode="auto">
          <a:xfrm>
            <a:off x="442913" y="4933950"/>
            <a:ext cx="8248650" cy="1274763"/>
          </a:xfrm>
          <a:prstGeom prst="rect">
            <a:avLst/>
          </a:prstGeom>
          <a:noFill/>
        </p:spPr>
      </p:pic>
      <p:sp>
        <p:nvSpPr>
          <p:cNvPr id="413702" name="Rectangle 6"/>
          <p:cNvSpPr>
            <a:spLocks noChangeArrowheads="1"/>
          </p:cNvSpPr>
          <p:nvPr/>
        </p:nvSpPr>
        <p:spPr bwMode="auto">
          <a:xfrm>
            <a:off x="458788" y="2511425"/>
            <a:ext cx="4192587" cy="2308225"/>
          </a:xfrm>
          <a:prstGeom prst="rect">
            <a:avLst/>
          </a:prstGeom>
          <a:solidFill>
            <a:schemeClr val="bg1"/>
          </a:solidFill>
          <a:ln w="12700">
            <a:solidFill>
              <a:schemeClr val="bg2"/>
            </a:solidFill>
            <a:miter lim="800000"/>
            <a:headEnd/>
            <a:tailEnd/>
          </a:ln>
          <a:effectLst/>
        </p:spPr>
        <p:txBody>
          <a:bodyPr lIns="108000" tIns="72000" rIns="108000" bIns="72000"/>
          <a:lstStyle/>
          <a:p>
            <a:pPr marL="288925" indent="-288925">
              <a:spcAft>
                <a:spcPct val="60000"/>
              </a:spcAft>
              <a:buClr>
                <a:schemeClr val="accent1"/>
              </a:buClr>
              <a:buFontTx/>
              <a:buChar char="•"/>
            </a:pPr>
            <a:r>
              <a:rPr lang="en-GB" sz="1200" b="1"/>
              <a:t>Up to three layers in a single structure with specifically tuned properties</a:t>
            </a:r>
          </a:p>
          <a:p>
            <a:pPr marL="288925" indent="-288925">
              <a:spcAft>
                <a:spcPct val="60000"/>
              </a:spcAft>
              <a:buClr>
                <a:schemeClr val="accent1"/>
              </a:buClr>
              <a:buFontTx/>
              <a:buChar char="•"/>
            </a:pPr>
            <a:r>
              <a:rPr lang="en-GB" sz="1200" b="1"/>
              <a:t>Highly flexible during forming compared to lacquered material</a:t>
            </a:r>
          </a:p>
          <a:p>
            <a:pPr marL="288925" indent="-288925">
              <a:spcAft>
                <a:spcPct val="60000"/>
              </a:spcAft>
              <a:buClr>
                <a:schemeClr val="accent1"/>
              </a:buClr>
              <a:buFontTx/>
              <a:buChar char="•"/>
            </a:pPr>
            <a:r>
              <a:rPr lang="en-GB" sz="1200" b="1"/>
              <a:t>Compatible with thermo cured inks and </a:t>
            </a:r>
            <a:br>
              <a:rPr lang="en-GB" sz="1200" b="1"/>
            </a:br>
            <a:r>
              <a:rPr lang="en-GB" sz="1200" b="1"/>
              <a:t>varnishes as well as UV inks</a:t>
            </a:r>
          </a:p>
          <a:p>
            <a:pPr marL="288925" indent="-288925">
              <a:spcAft>
                <a:spcPct val="60000"/>
              </a:spcAft>
              <a:buClr>
                <a:schemeClr val="accent1"/>
              </a:buClr>
              <a:buFontTx/>
              <a:buChar char="•"/>
            </a:pPr>
            <a:r>
              <a:rPr lang="en-GB" sz="1200" b="1"/>
              <a:t>More consistent whites, black, clear and </a:t>
            </a:r>
            <a:br>
              <a:rPr lang="en-GB" sz="1200" b="1"/>
            </a:br>
            <a:r>
              <a:rPr lang="en-GB" sz="1200" b="1"/>
              <a:t>gold also available </a:t>
            </a:r>
          </a:p>
          <a:p>
            <a:pPr marL="288925" indent="-288925">
              <a:spcAft>
                <a:spcPct val="60000"/>
              </a:spcAft>
              <a:buClr>
                <a:schemeClr val="accent1"/>
              </a:buClr>
              <a:buFontTx/>
              <a:buChar char="•"/>
            </a:pPr>
            <a:r>
              <a:rPr lang="en-GB" sz="1200" b="1"/>
              <a:t>Meets current and future food safety requirements</a:t>
            </a:r>
            <a:endParaRPr lang="en-GB" sz="1400" b="1"/>
          </a:p>
          <a:p>
            <a:pPr marL="288925" indent="-288925">
              <a:spcAft>
                <a:spcPct val="60000"/>
              </a:spcAft>
              <a:buClr>
                <a:schemeClr val="accent1"/>
              </a:buClr>
              <a:buFontTx/>
              <a:buChar char="•"/>
            </a:pPr>
            <a:endParaRPr lang="en-GB" sz="1200" b="1"/>
          </a:p>
        </p:txBody>
      </p:sp>
      <p:sp>
        <p:nvSpPr>
          <p:cNvPr id="413703" name="Rectangle 7"/>
          <p:cNvSpPr>
            <a:spLocks noChangeArrowheads="1"/>
          </p:cNvSpPr>
          <p:nvPr/>
        </p:nvSpPr>
        <p:spPr bwMode="auto">
          <a:xfrm>
            <a:off x="458788" y="1900238"/>
            <a:ext cx="4202112" cy="612775"/>
          </a:xfrm>
          <a:prstGeom prst="rect">
            <a:avLst/>
          </a:prstGeom>
          <a:solidFill>
            <a:schemeClr val="bg2"/>
          </a:solidFill>
          <a:ln w="12700" algn="ctr">
            <a:solidFill>
              <a:schemeClr val="bg2"/>
            </a:solidFill>
            <a:miter lim="800000"/>
            <a:headEnd/>
            <a:tailEnd/>
          </a:ln>
          <a:effectLst/>
        </p:spPr>
        <p:txBody>
          <a:bodyPr lIns="108000" tIns="72000" rIns="108000" bIns="72000">
            <a:spAutoFit/>
          </a:bodyPr>
          <a:lstStyle/>
          <a:p>
            <a:pPr>
              <a:spcBef>
                <a:spcPct val="30000"/>
              </a:spcBef>
              <a:buClr>
                <a:schemeClr val="accent1"/>
              </a:buClr>
            </a:pPr>
            <a:r>
              <a:rPr lang="en-GB" sz="1400" b="1">
                <a:solidFill>
                  <a:schemeClr val="bg1"/>
                </a:solidFill>
              </a:rPr>
              <a:t>Protact</a:t>
            </a:r>
            <a:r>
              <a:rPr lang="en-GB" sz="1400" b="1" baseline="30000">
                <a:solidFill>
                  <a:schemeClr val="bg1"/>
                </a:solidFill>
              </a:rPr>
              <a:t>®</a:t>
            </a:r>
            <a:r>
              <a:rPr lang="en-GB" sz="1400">
                <a:solidFill>
                  <a:schemeClr val="bg1"/>
                </a:solidFill>
              </a:rPr>
              <a:t> - </a:t>
            </a:r>
            <a:r>
              <a:rPr lang="en-US" sz="1400" b="1">
                <a:solidFill>
                  <a:schemeClr val="bg1"/>
                </a:solidFill>
              </a:rPr>
              <a:t>A single multi-layered polymer system for a variety of</a:t>
            </a:r>
            <a:r>
              <a:rPr lang="en-US" sz="1600" b="1">
                <a:solidFill>
                  <a:schemeClr val="bg1"/>
                </a:solidFill>
              </a:rPr>
              <a:t> needs </a:t>
            </a:r>
            <a:endParaRPr lang="en-GB" sz="1600" b="1">
              <a:solidFill>
                <a:schemeClr val="bg1"/>
              </a:solidFill>
            </a:endParaRPr>
          </a:p>
        </p:txBody>
      </p:sp>
      <p:sp>
        <p:nvSpPr>
          <p:cNvPr id="413704" name="Freeform 8"/>
          <p:cNvSpPr>
            <a:spLocks/>
          </p:cNvSpPr>
          <p:nvPr>
            <p:custDataLst>
              <p:tags r:id="rId1"/>
            </p:custDataLst>
          </p:nvPr>
        </p:nvSpPr>
        <p:spPr bwMode="auto">
          <a:xfrm>
            <a:off x="4741863" y="1998663"/>
            <a:ext cx="476250" cy="476250"/>
          </a:xfrm>
          <a:custGeom>
            <a:avLst/>
            <a:gdLst/>
            <a:ahLst/>
            <a:cxnLst>
              <a:cxn ang="0">
                <a:pos x="151" y="300"/>
              </a:cxn>
              <a:cxn ang="0">
                <a:pos x="151" y="224"/>
              </a:cxn>
              <a:cxn ang="0">
                <a:pos x="0" y="224"/>
              </a:cxn>
              <a:cxn ang="0">
                <a:pos x="0" y="73"/>
              </a:cxn>
              <a:cxn ang="0">
                <a:pos x="151" y="73"/>
              </a:cxn>
              <a:cxn ang="0">
                <a:pos x="151" y="0"/>
              </a:cxn>
              <a:cxn ang="0">
                <a:pos x="300" y="149"/>
              </a:cxn>
              <a:cxn ang="0">
                <a:pos x="151" y="300"/>
              </a:cxn>
            </a:cxnLst>
            <a:rect l="0" t="0" r="r" b="b"/>
            <a:pathLst>
              <a:path w="300" h="300">
                <a:moveTo>
                  <a:pt x="151" y="300"/>
                </a:moveTo>
                <a:lnTo>
                  <a:pt x="151" y="224"/>
                </a:lnTo>
                <a:lnTo>
                  <a:pt x="0" y="224"/>
                </a:lnTo>
                <a:lnTo>
                  <a:pt x="0" y="73"/>
                </a:lnTo>
                <a:lnTo>
                  <a:pt x="151" y="73"/>
                </a:lnTo>
                <a:lnTo>
                  <a:pt x="151" y="0"/>
                </a:lnTo>
                <a:lnTo>
                  <a:pt x="300" y="149"/>
                </a:lnTo>
                <a:lnTo>
                  <a:pt x="151" y="300"/>
                </a:lnTo>
                <a:close/>
              </a:path>
            </a:pathLst>
          </a:custGeom>
          <a:solidFill>
            <a:schemeClr val="tx2"/>
          </a:solidFill>
          <a:ln w="9525">
            <a:noFill/>
            <a:round/>
            <a:headEnd/>
            <a:tailEnd/>
          </a:ln>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Protact</a:t>
            </a:r>
          </a:p>
        </p:txBody>
      </p:sp>
      <p:sp>
        <p:nvSpPr>
          <p:cNvPr id="3" name="Content Placeholder 2"/>
          <p:cNvSpPr>
            <a:spLocks noGrp="1"/>
          </p:cNvSpPr>
          <p:nvPr>
            <p:ph idx="1"/>
          </p:nvPr>
        </p:nvSpPr>
        <p:spPr>
          <a:xfrm>
            <a:off x="419100" y="956603"/>
            <a:ext cx="8313738" cy="5234647"/>
          </a:xfrm>
        </p:spPr>
        <p:txBody>
          <a:bodyPr/>
          <a:lstStyle/>
          <a:p>
            <a:r>
              <a:rPr lang="en-GB" sz="1800" dirty="0"/>
              <a:t>The polymer film is produced by extrusion, whereby the polymer is melted in a barrel and forced through a die. </a:t>
            </a:r>
          </a:p>
          <a:p>
            <a:r>
              <a:rPr lang="en-GB" sz="1800" dirty="0"/>
              <a:t>The polymer composition can be amended by the mixture placed into the hopper so the pellets can be polymers or of multiple components that polymerise in the barrel. </a:t>
            </a:r>
          </a:p>
          <a:p>
            <a:r>
              <a:rPr lang="en-GB" sz="1800" dirty="0"/>
              <a:t>Once the polymer is forced out of the die the polymer is fed over a chilled roll to solidify and form a film. </a:t>
            </a:r>
          </a:p>
          <a:p>
            <a:r>
              <a:rPr lang="en-GB" sz="1800" dirty="0"/>
              <a:t>Multilayer films can be produced by having multiple extruders feeding into one die or chill roll. The majority of Protact films contain a adhesion layer, a bulk layer and a functional top layer.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29</a:t>
            </a:fld>
            <a:endParaRPr lang="en-GB"/>
          </a:p>
        </p:txBody>
      </p:sp>
      <p:pic>
        <p:nvPicPr>
          <p:cNvPr id="32770" name="Picture 2" descr="http://matse1.matse.illinois.edu/polymers/13.gif"/>
          <p:cNvPicPr>
            <a:picLocks noChangeAspect="1" noChangeArrowheads="1"/>
          </p:cNvPicPr>
          <p:nvPr/>
        </p:nvPicPr>
        <p:blipFill>
          <a:blip r:embed="rId2" cstate="print"/>
          <a:srcRect/>
          <a:stretch>
            <a:fillRect/>
          </a:stretch>
        </p:blipFill>
        <p:spPr bwMode="auto">
          <a:xfrm>
            <a:off x="2574388" y="3905728"/>
            <a:ext cx="6569612" cy="2952272"/>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Protact</a:t>
            </a:r>
          </a:p>
        </p:txBody>
      </p:sp>
      <p:sp>
        <p:nvSpPr>
          <p:cNvPr id="3" name="Content Placeholder 2"/>
          <p:cNvSpPr>
            <a:spLocks noGrp="1"/>
          </p:cNvSpPr>
          <p:nvPr>
            <p:ph idx="1"/>
          </p:nvPr>
        </p:nvSpPr>
        <p:spPr>
          <a:xfrm>
            <a:off x="419100" y="942535"/>
            <a:ext cx="8313738" cy="5248715"/>
          </a:xfrm>
        </p:spPr>
        <p:txBody>
          <a:bodyPr/>
          <a:lstStyle/>
          <a:p>
            <a:r>
              <a:rPr lang="en-GB" sz="1800" dirty="0"/>
              <a:t>To adhere the polymer to the chrome plated substrate the incoming steel trip is heated in a preheat section to achieve good initial adhesion between the steel and the polymer film. The adhesion layer of the polymer film is melted onto the strip. Temperature control at this point is important that it is hot enough to melt the adhesion layer but no affect the other layers of the polymer film. This can be difficult when combinations of PP and PET films are required by the customer as PET adhesion layer melts at 180°C where PP adhesion layer melts at 150°C. </a:t>
            </a:r>
          </a:p>
          <a:p>
            <a:r>
              <a:rPr lang="en-GB" sz="1800" dirty="0"/>
              <a:t>The polymer is laminated on to the strip under pressure from the nip rolls. </a:t>
            </a:r>
          </a:p>
          <a:p>
            <a:r>
              <a:rPr lang="en-GB" sz="1800" dirty="0"/>
              <a:t>The laminated steel is then processed through the post heat where the adhesion of the laminate is booted and the remainder of the film flows similar to reflowing of tin. </a:t>
            </a:r>
          </a:p>
          <a:p>
            <a:r>
              <a:rPr lang="en-GB" sz="1800" dirty="0"/>
              <a:t>Polymer film is orientated during film production but looses this orientation during post heating. </a:t>
            </a:r>
          </a:p>
        </p:txBody>
      </p:sp>
      <p:sp>
        <p:nvSpPr>
          <p:cNvPr id="4" name="Slide Number Placeholder 3"/>
          <p:cNvSpPr>
            <a:spLocks noGrp="1"/>
          </p:cNvSpPr>
          <p:nvPr>
            <p:ph type="sldNum" sz="quarter" idx="11"/>
          </p:nvPr>
        </p:nvSpPr>
        <p:spPr/>
        <p:txBody>
          <a:bodyPr/>
          <a:lstStyle/>
          <a:p>
            <a:fld id="{D5C37101-7EC0-46B4-9FA6-BEEA78B53DBD}" type="slidenum">
              <a:rPr lang="en-GB" smtClean="0"/>
              <a:pPr/>
              <a:t>30</a:t>
            </a:fld>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5 customers</a:t>
            </a:r>
          </a:p>
        </p:txBody>
      </p:sp>
      <p:sp>
        <p:nvSpPr>
          <p:cNvPr id="4" name="Content Placeholder 3"/>
          <p:cNvSpPr>
            <a:spLocks noGrp="1"/>
          </p:cNvSpPr>
          <p:nvPr>
            <p:ph idx="1"/>
          </p:nvPr>
        </p:nvSpPr>
        <p:spPr/>
        <p:txBody>
          <a:bodyPr/>
          <a:lstStyle/>
          <a:p>
            <a:r>
              <a:rPr lang="en-GB" sz="2400" dirty="0">
                <a:solidFill>
                  <a:schemeClr val="tx2"/>
                </a:solidFill>
              </a:rPr>
              <a:t>DSC – </a:t>
            </a:r>
            <a:r>
              <a:rPr lang="en-GB" dirty="0"/>
              <a:t>DRD cans for food and cleaning products</a:t>
            </a:r>
          </a:p>
          <a:p>
            <a:r>
              <a:rPr lang="en-GB" sz="2400" dirty="0">
                <a:solidFill>
                  <a:schemeClr val="tx2"/>
                </a:solidFill>
              </a:rPr>
              <a:t>Crown France – </a:t>
            </a:r>
            <a:r>
              <a:rPr lang="en-GB" dirty="0"/>
              <a:t>Ends, 3 piece can production and babyfood</a:t>
            </a:r>
            <a:endParaRPr lang="en-GB" dirty="0">
              <a:solidFill>
                <a:schemeClr val="tx2"/>
              </a:solidFill>
            </a:endParaRPr>
          </a:p>
          <a:p>
            <a:r>
              <a:rPr lang="en-GB" sz="2400" dirty="0">
                <a:solidFill>
                  <a:schemeClr val="tx2"/>
                </a:solidFill>
              </a:rPr>
              <a:t>Crown </a:t>
            </a:r>
            <a:r>
              <a:rPr lang="en-GB" sz="2400" dirty="0" err="1">
                <a:solidFill>
                  <a:schemeClr val="tx2"/>
                </a:solidFill>
              </a:rPr>
              <a:t>Braunstone</a:t>
            </a:r>
            <a:r>
              <a:rPr lang="en-GB" sz="2400" dirty="0">
                <a:solidFill>
                  <a:schemeClr val="tx2"/>
                </a:solidFill>
              </a:rPr>
              <a:t> – </a:t>
            </a:r>
            <a:r>
              <a:rPr lang="en-GB" dirty="0"/>
              <a:t>DWI Food cans</a:t>
            </a:r>
            <a:endParaRPr lang="en-GB" sz="2400" dirty="0"/>
          </a:p>
          <a:p>
            <a:r>
              <a:rPr lang="en-GB" sz="2400" dirty="0" err="1">
                <a:solidFill>
                  <a:schemeClr val="tx2"/>
                </a:solidFill>
              </a:rPr>
              <a:t>Ardagh</a:t>
            </a:r>
            <a:r>
              <a:rPr lang="en-GB" sz="2400" dirty="0">
                <a:solidFill>
                  <a:schemeClr val="tx2"/>
                </a:solidFill>
              </a:rPr>
              <a:t> Sutton – </a:t>
            </a:r>
            <a:r>
              <a:rPr lang="en-GB" dirty="0"/>
              <a:t>DWI Food cans, ends and 3 piece can production and aerosol </a:t>
            </a:r>
            <a:endParaRPr lang="en-GB" sz="2400" dirty="0"/>
          </a:p>
          <a:p>
            <a:r>
              <a:rPr lang="en-GB" sz="2400" dirty="0">
                <a:solidFill>
                  <a:schemeClr val="tx2"/>
                </a:solidFill>
              </a:rPr>
              <a:t>Heinz – </a:t>
            </a:r>
            <a:r>
              <a:rPr lang="en-GB" dirty="0"/>
              <a:t>3 piece cans</a:t>
            </a:r>
            <a:endParaRPr lang="en-GB" sz="2400" dirty="0"/>
          </a:p>
          <a:p>
            <a:endParaRPr lang="en-GB" sz="2400" dirty="0"/>
          </a:p>
        </p:txBody>
      </p:sp>
      <p:sp>
        <p:nvSpPr>
          <p:cNvPr id="3" name="Slide Number Placeholder 2"/>
          <p:cNvSpPr>
            <a:spLocks noGrp="1"/>
          </p:cNvSpPr>
          <p:nvPr>
            <p:ph type="sldNum" sz="quarter" idx="11"/>
          </p:nvPr>
        </p:nvSpPr>
        <p:spPr/>
        <p:txBody>
          <a:bodyPr/>
          <a:lstStyle/>
          <a:p>
            <a:fld id="{942E177A-5BBE-45DC-B98D-63E5C67586A0}" type="slidenum">
              <a:rPr lang="en-GB" smtClean="0"/>
              <a:pPr/>
              <a:t>31</a:t>
            </a:fld>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1"/>
          </p:nvPr>
        </p:nvSpPr>
        <p:spPr/>
        <p:txBody>
          <a:bodyPr/>
          <a:lstStyle/>
          <a:p>
            <a:fld id="{98FF3A1E-32E7-4D6A-8F69-4BCEDD2E0DEB}" type="slidenum">
              <a:rPr lang="en-GB"/>
              <a:pPr/>
              <a:t>32</a:t>
            </a:fld>
            <a:endParaRPr lang="en-GB"/>
          </a:p>
        </p:txBody>
      </p:sp>
      <p:sp>
        <p:nvSpPr>
          <p:cNvPr id="169986" name="Rectangle 2"/>
          <p:cNvSpPr>
            <a:spLocks noGrp="1" noChangeArrowheads="1"/>
          </p:cNvSpPr>
          <p:nvPr>
            <p:ph type="title"/>
          </p:nvPr>
        </p:nvSpPr>
        <p:spPr/>
        <p:txBody>
          <a:bodyPr/>
          <a:lstStyle/>
          <a:p>
            <a:r>
              <a:rPr lang="en-GB"/>
              <a:t>Packaging</a:t>
            </a:r>
            <a:br>
              <a:rPr lang="en-GB"/>
            </a:br>
            <a:r>
              <a:rPr lang="en-GB" b="0"/>
              <a:t>Steel grade specification for packaging applications</a:t>
            </a:r>
            <a:endParaRPr lang="nl-NL" b="0"/>
          </a:p>
        </p:txBody>
      </p:sp>
      <p:pic>
        <p:nvPicPr>
          <p:cNvPr id="169994" name="Picture 10" descr="Packaging appl"/>
          <p:cNvPicPr>
            <a:picLocks noChangeAspect="1" noChangeArrowheads="1"/>
          </p:cNvPicPr>
          <p:nvPr/>
        </p:nvPicPr>
        <p:blipFill>
          <a:blip r:embed="rId3" cstate="print"/>
          <a:srcRect/>
          <a:stretch>
            <a:fillRect/>
          </a:stretch>
        </p:blipFill>
        <p:spPr bwMode="auto">
          <a:xfrm>
            <a:off x="927100" y="1125538"/>
            <a:ext cx="7175500" cy="5157787"/>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DWI can progressions</a:t>
            </a:r>
          </a:p>
        </p:txBody>
      </p:sp>
      <p:sp>
        <p:nvSpPr>
          <p:cNvPr id="4" name="Slide Number Placeholder 3"/>
          <p:cNvSpPr>
            <a:spLocks noGrp="1"/>
          </p:cNvSpPr>
          <p:nvPr>
            <p:ph type="sldNum" sz="quarter" idx="11"/>
          </p:nvPr>
        </p:nvSpPr>
        <p:spPr/>
        <p:txBody>
          <a:bodyPr/>
          <a:lstStyle/>
          <a:p>
            <a:fld id="{D5C37101-7EC0-46B4-9FA6-BEEA78B53DBD}" type="slidenum">
              <a:rPr lang="en-GB" smtClean="0"/>
              <a:pPr/>
              <a:t>33</a:t>
            </a:fld>
            <a:endParaRPr lang="en-GB"/>
          </a:p>
        </p:txBody>
      </p:sp>
      <p:pic>
        <p:nvPicPr>
          <p:cNvPr id="5" name="Picture 8"/>
          <p:cNvPicPr>
            <a:picLocks noChangeAspect="1" noChangeArrowheads="1"/>
          </p:cNvPicPr>
          <p:nvPr/>
        </p:nvPicPr>
        <p:blipFill>
          <a:blip r:embed="rId3" cstate="print"/>
          <a:srcRect/>
          <a:stretch>
            <a:fillRect/>
          </a:stretch>
        </p:blipFill>
        <p:spPr bwMode="auto">
          <a:xfrm>
            <a:off x="376238" y="1264104"/>
            <a:ext cx="8391525" cy="3676650"/>
          </a:xfrm>
          <a:prstGeom prst="rect">
            <a:avLst/>
          </a:prstGeom>
          <a:noFill/>
          <a:ln w="8001">
            <a:noFill/>
            <a:miter lim="800000"/>
            <a:headEnd/>
            <a:tailEnd/>
          </a:ln>
          <a:effectLst/>
        </p:spPr>
      </p:pic>
      <p:sp>
        <p:nvSpPr>
          <p:cNvPr id="6" name="Text Box 9"/>
          <p:cNvSpPr txBox="1">
            <a:spLocks noChangeArrowheads="1"/>
          </p:cNvSpPr>
          <p:nvPr/>
        </p:nvSpPr>
        <p:spPr bwMode="auto">
          <a:xfrm>
            <a:off x="719138" y="5334454"/>
            <a:ext cx="8424862" cy="402291"/>
          </a:xfrm>
          <a:prstGeom prst="rect">
            <a:avLst/>
          </a:prstGeom>
          <a:noFill/>
          <a:ln w="8001">
            <a:noFill/>
            <a:miter lim="800000"/>
            <a:headEnd/>
            <a:tailEnd/>
          </a:ln>
          <a:effectLst/>
        </p:spPr>
        <p:txBody>
          <a:bodyPr lIns="90000" tIns="46800" rIns="90000" bIns="46800">
            <a:spAutoFit/>
          </a:bodyPr>
          <a:lstStyle/>
          <a:p>
            <a:pPr algn="l">
              <a:spcBef>
                <a:spcPct val="50000"/>
              </a:spcBef>
            </a:pPr>
            <a:r>
              <a:rPr lang="nl-NL" sz="2000"/>
              <a:t>Draw-  redraw – first ring – second ring – third ring – fourth ring - finished</a:t>
            </a:r>
          </a:p>
        </p:txBody>
      </p:sp>
      <p:sp>
        <p:nvSpPr>
          <p:cNvPr id="7" name="Line 10"/>
          <p:cNvSpPr>
            <a:spLocks noChangeShapeType="1"/>
          </p:cNvSpPr>
          <p:nvPr/>
        </p:nvSpPr>
        <p:spPr bwMode="auto">
          <a:xfrm flipV="1">
            <a:off x="1116013" y="4831217"/>
            <a:ext cx="0" cy="431800"/>
          </a:xfrm>
          <a:prstGeom prst="line">
            <a:avLst/>
          </a:prstGeom>
          <a:noFill/>
          <a:ln w="38100">
            <a:solidFill>
              <a:srgbClr val="FF0E02"/>
            </a:solidFill>
            <a:round/>
            <a:headEnd/>
            <a:tailEnd type="triangle" w="med" len="med"/>
          </a:ln>
          <a:effectLst/>
        </p:spPr>
        <p:txBody>
          <a:bodyPr lIns="90000" tIns="46800" rIns="90000" bIns="46800"/>
          <a:lstStyle/>
          <a:p>
            <a:endParaRPr lang="en-GB" sz="2000"/>
          </a:p>
        </p:txBody>
      </p:sp>
      <p:sp>
        <p:nvSpPr>
          <p:cNvPr id="8" name="Line 11"/>
          <p:cNvSpPr>
            <a:spLocks noChangeShapeType="1"/>
          </p:cNvSpPr>
          <p:nvPr/>
        </p:nvSpPr>
        <p:spPr bwMode="auto">
          <a:xfrm flipV="1">
            <a:off x="1979613" y="4542292"/>
            <a:ext cx="504825" cy="792162"/>
          </a:xfrm>
          <a:prstGeom prst="line">
            <a:avLst/>
          </a:prstGeom>
          <a:noFill/>
          <a:ln w="38100">
            <a:solidFill>
              <a:srgbClr val="FF0E02"/>
            </a:solidFill>
            <a:round/>
            <a:headEnd/>
            <a:tailEnd type="triangle" w="med" len="med"/>
          </a:ln>
          <a:effectLst/>
        </p:spPr>
        <p:txBody>
          <a:bodyPr lIns="90000" tIns="46800" rIns="90000" bIns="46800"/>
          <a:lstStyle/>
          <a:p>
            <a:endParaRPr lang="en-GB" sz="2000"/>
          </a:p>
        </p:txBody>
      </p:sp>
      <p:sp>
        <p:nvSpPr>
          <p:cNvPr id="9" name="Line 12"/>
          <p:cNvSpPr>
            <a:spLocks noChangeShapeType="1"/>
          </p:cNvSpPr>
          <p:nvPr/>
        </p:nvSpPr>
        <p:spPr bwMode="auto">
          <a:xfrm flipV="1">
            <a:off x="3059113" y="4470854"/>
            <a:ext cx="433387" cy="863600"/>
          </a:xfrm>
          <a:prstGeom prst="line">
            <a:avLst/>
          </a:prstGeom>
          <a:noFill/>
          <a:ln w="38100">
            <a:solidFill>
              <a:srgbClr val="FF0E02"/>
            </a:solidFill>
            <a:round/>
            <a:headEnd/>
            <a:tailEnd type="triangle" w="med" len="med"/>
          </a:ln>
          <a:effectLst/>
        </p:spPr>
        <p:txBody>
          <a:bodyPr lIns="90000" tIns="46800" rIns="90000" bIns="46800"/>
          <a:lstStyle/>
          <a:p>
            <a:endParaRPr lang="en-GB" sz="2000"/>
          </a:p>
        </p:txBody>
      </p:sp>
      <p:sp>
        <p:nvSpPr>
          <p:cNvPr id="10" name="Line 13"/>
          <p:cNvSpPr>
            <a:spLocks noChangeShapeType="1"/>
          </p:cNvSpPr>
          <p:nvPr/>
        </p:nvSpPr>
        <p:spPr bwMode="auto">
          <a:xfrm flipV="1">
            <a:off x="4284663" y="4397829"/>
            <a:ext cx="358775" cy="936625"/>
          </a:xfrm>
          <a:prstGeom prst="line">
            <a:avLst/>
          </a:prstGeom>
          <a:noFill/>
          <a:ln w="38100">
            <a:solidFill>
              <a:srgbClr val="FF0E02"/>
            </a:solidFill>
            <a:round/>
            <a:headEnd/>
            <a:tailEnd type="triangle" w="med" len="med"/>
          </a:ln>
          <a:effectLst/>
        </p:spPr>
        <p:txBody>
          <a:bodyPr lIns="90000" tIns="46800" rIns="90000" bIns="46800"/>
          <a:lstStyle/>
          <a:p>
            <a:endParaRPr lang="en-GB" sz="2000"/>
          </a:p>
        </p:txBody>
      </p:sp>
      <p:sp>
        <p:nvSpPr>
          <p:cNvPr id="11" name="Line 14"/>
          <p:cNvSpPr>
            <a:spLocks noChangeShapeType="1"/>
          </p:cNvSpPr>
          <p:nvPr/>
        </p:nvSpPr>
        <p:spPr bwMode="auto">
          <a:xfrm flipH="1" flipV="1">
            <a:off x="5580063" y="4397829"/>
            <a:ext cx="71437" cy="936625"/>
          </a:xfrm>
          <a:prstGeom prst="line">
            <a:avLst/>
          </a:prstGeom>
          <a:noFill/>
          <a:ln w="38100">
            <a:solidFill>
              <a:srgbClr val="FF0E02"/>
            </a:solidFill>
            <a:round/>
            <a:headEnd/>
            <a:tailEnd type="triangle" w="med" len="med"/>
          </a:ln>
          <a:effectLst/>
        </p:spPr>
        <p:txBody>
          <a:bodyPr lIns="90000" tIns="46800" rIns="90000" bIns="46800"/>
          <a:lstStyle/>
          <a:p>
            <a:endParaRPr lang="en-GB" sz="2000"/>
          </a:p>
        </p:txBody>
      </p:sp>
      <p:sp>
        <p:nvSpPr>
          <p:cNvPr id="12" name="Line 15"/>
          <p:cNvSpPr>
            <a:spLocks noChangeShapeType="1"/>
          </p:cNvSpPr>
          <p:nvPr/>
        </p:nvSpPr>
        <p:spPr bwMode="auto">
          <a:xfrm flipH="1" flipV="1">
            <a:off x="6732588" y="4470854"/>
            <a:ext cx="215900" cy="863600"/>
          </a:xfrm>
          <a:prstGeom prst="line">
            <a:avLst/>
          </a:prstGeom>
          <a:noFill/>
          <a:ln w="38100">
            <a:solidFill>
              <a:srgbClr val="FF0E02"/>
            </a:solidFill>
            <a:round/>
            <a:headEnd/>
            <a:tailEnd type="triangle" w="med" len="med"/>
          </a:ln>
          <a:effectLst/>
        </p:spPr>
        <p:txBody>
          <a:bodyPr lIns="90000" tIns="46800" rIns="90000" bIns="46800"/>
          <a:lstStyle/>
          <a:p>
            <a:endParaRPr lang="en-GB" sz="2000"/>
          </a:p>
        </p:txBody>
      </p:sp>
      <p:sp>
        <p:nvSpPr>
          <p:cNvPr id="13" name="Line 16"/>
          <p:cNvSpPr>
            <a:spLocks noChangeShapeType="1"/>
          </p:cNvSpPr>
          <p:nvPr/>
        </p:nvSpPr>
        <p:spPr bwMode="auto">
          <a:xfrm flipH="1" flipV="1">
            <a:off x="7956550" y="4758192"/>
            <a:ext cx="215900" cy="576262"/>
          </a:xfrm>
          <a:prstGeom prst="line">
            <a:avLst/>
          </a:prstGeom>
          <a:noFill/>
          <a:ln w="38100">
            <a:solidFill>
              <a:srgbClr val="FF0E02"/>
            </a:solidFill>
            <a:round/>
            <a:headEnd/>
            <a:tailEnd type="triangle" w="med" len="med"/>
          </a:ln>
          <a:effectLst/>
        </p:spPr>
        <p:txBody>
          <a:bodyPr lIns="90000" tIns="46800" rIns="90000" bIns="46800"/>
          <a:lstStyle/>
          <a:p>
            <a:endParaRPr lang="en-GB" sz="20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1918" name="Picture 14"/>
          <p:cNvPicPr>
            <a:picLocks noChangeAspect="1" noChangeArrowheads="1"/>
          </p:cNvPicPr>
          <p:nvPr/>
        </p:nvPicPr>
        <p:blipFill>
          <a:blip r:embed="rId3" cstate="print"/>
          <a:srcRect/>
          <a:stretch>
            <a:fillRect/>
          </a:stretch>
        </p:blipFill>
        <p:spPr bwMode="auto">
          <a:xfrm>
            <a:off x="0" y="898902"/>
            <a:ext cx="9144000" cy="5959098"/>
          </a:xfrm>
          <a:prstGeom prst="rect">
            <a:avLst/>
          </a:prstGeom>
          <a:noFill/>
          <a:ln w="9525">
            <a:noFill/>
            <a:miter lim="800000"/>
            <a:headEnd/>
            <a:tailEnd/>
          </a:ln>
          <a:effectLst/>
        </p:spPr>
      </p:pic>
      <p:sp>
        <p:nvSpPr>
          <p:cNvPr id="251907" name="Rectangle 3"/>
          <p:cNvSpPr>
            <a:spLocks noGrp="1" noChangeArrowheads="1"/>
          </p:cNvSpPr>
          <p:nvPr>
            <p:ph type="ctrTitle"/>
          </p:nvPr>
        </p:nvSpPr>
        <p:spPr>
          <a:xfrm>
            <a:off x="412750" y="4722813"/>
            <a:ext cx="9278938" cy="1444625"/>
          </a:xfrm>
        </p:spPr>
        <p:txBody>
          <a:bodyPr/>
          <a:lstStyle/>
          <a:p>
            <a:r>
              <a:rPr lang="en-US" sz="3200">
                <a:solidFill>
                  <a:schemeClr val="bg1"/>
                </a:solidFill>
              </a:rPr>
              <a:t>Together we can </a:t>
            </a:r>
            <a:br>
              <a:rPr lang="en-US" sz="3200">
                <a:solidFill>
                  <a:schemeClr val="bg1"/>
                </a:solidFill>
              </a:rPr>
            </a:br>
            <a:r>
              <a:rPr lang="en-US" sz="3200">
                <a:solidFill>
                  <a:schemeClr val="bg1"/>
                </a:solidFill>
              </a:rPr>
              <a:t>make the difference</a:t>
            </a:r>
          </a:p>
        </p:txBody>
      </p:sp>
      <p:grpSp>
        <p:nvGrpSpPr>
          <p:cNvPr id="251909" name="Group 5"/>
          <p:cNvGrpSpPr>
            <a:grpSpLocks/>
          </p:cNvGrpSpPr>
          <p:nvPr/>
        </p:nvGrpSpPr>
        <p:grpSpPr bwMode="auto">
          <a:xfrm>
            <a:off x="0" y="9525"/>
            <a:ext cx="9140825" cy="2197100"/>
            <a:chOff x="0" y="0"/>
            <a:chExt cx="5758" cy="1384"/>
          </a:xfrm>
        </p:grpSpPr>
        <p:pic>
          <p:nvPicPr>
            <p:cNvPr id="251910" name="Picture 6" descr="TATA-arc2_trimmed"/>
            <p:cNvPicPr>
              <a:picLocks noChangeAspect="1" noChangeArrowheads="1"/>
            </p:cNvPicPr>
            <p:nvPr/>
          </p:nvPicPr>
          <p:blipFill>
            <a:blip r:embed="rId4" cstate="print">
              <a:lum bright="-2000" contrast="26000"/>
            </a:blip>
            <a:srcRect t="1775"/>
            <a:stretch>
              <a:fillRect/>
            </a:stretch>
          </p:blipFill>
          <p:spPr bwMode="auto">
            <a:xfrm>
              <a:off x="0" y="0"/>
              <a:ext cx="5758" cy="1384"/>
            </a:xfrm>
            <a:prstGeom prst="rect">
              <a:avLst/>
            </a:prstGeom>
            <a:noFill/>
            <a:ln w="9525">
              <a:noFill/>
              <a:miter lim="800000"/>
              <a:headEnd/>
              <a:tailEnd/>
            </a:ln>
          </p:spPr>
        </p:pic>
        <p:pic>
          <p:nvPicPr>
            <p:cNvPr id="251911" name="Picture 7" descr="TS_BM_RGB"/>
            <p:cNvPicPr>
              <a:picLocks noChangeAspect="1" noChangeArrowheads="1"/>
            </p:cNvPicPr>
            <p:nvPr/>
          </p:nvPicPr>
          <p:blipFill>
            <a:blip r:embed="rId5" cstate="print">
              <a:lum bright="-2000" contrast="26000"/>
            </a:blip>
            <a:srcRect l="9319" t="32796" r="9198" b="31863"/>
            <a:stretch>
              <a:fillRect/>
            </a:stretch>
          </p:blipFill>
          <p:spPr bwMode="auto">
            <a:xfrm>
              <a:off x="259" y="536"/>
              <a:ext cx="891" cy="116"/>
            </a:xfrm>
            <a:prstGeom prst="rect">
              <a:avLst/>
            </a:prstGeom>
            <a:noFill/>
            <a:ln w="9525">
              <a:noFill/>
              <a:miter lim="800000"/>
              <a:headEnd/>
              <a:tailEnd/>
            </a:ln>
          </p:spPr>
        </p:pic>
        <p:pic>
          <p:nvPicPr>
            <p:cNvPr id="251912" name="Picture 8" descr="TG_BM_RGB"/>
            <p:cNvPicPr>
              <a:picLocks noChangeAspect="1" noChangeArrowheads="1"/>
            </p:cNvPicPr>
            <p:nvPr/>
          </p:nvPicPr>
          <p:blipFill>
            <a:blip r:embed="rId6" cstate="print">
              <a:lum bright="-2000" contrast="26000"/>
            </a:blip>
            <a:srcRect l="9850" t="10782" r="9810" b="10782"/>
            <a:stretch>
              <a:fillRect/>
            </a:stretch>
          </p:blipFill>
          <p:spPr bwMode="auto">
            <a:xfrm>
              <a:off x="5066" y="263"/>
              <a:ext cx="437" cy="383"/>
            </a:xfrm>
            <a:prstGeom prst="rect">
              <a:avLst/>
            </a:prstGeom>
            <a:noFill/>
            <a:ln w="9525">
              <a:noFill/>
              <a:miter lim="800000"/>
              <a:headEnd/>
              <a:tailEnd/>
            </a:ln>
          </p:spPr>
        </p:pic>
      </p:gr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YPJPiX3_JU2BzeJTNCnwKQ"/>
</p:tagLst>
</file>

<file path=ppt/theme/theme1.xml><?xml version="1.0" encoding="utf-8"?>
<a:theme xmlns:a="http://schemas.openxmlformats.org/drawingml/2006/main" name="Default Design">
  <a:themeElements>
    <a:clrScheme name="Default Design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4C83C3"/>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TotalTime>
  <Words>4057</Words>
  <Application>Microsoft Office PowerPoint</Application>
  <PresentationFormat>On-screen Show (4:3)</PresentationFormat>
  <Paragraphs>372</Paragraphs>
  <Slides>34</Slides>
  <Notes>17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34</vt:i4>
      </vt:variant>
    </vt:vector>
  </HeadingPairs>
  <TitlesOfParts>
    <vt:vector size="43" baseType="lpstr">
      <vt:lpstr>Arial Unicode MS</vt:lpstr>
      <vt:lpstr>MS PGothic</vt:lpstr>
      <vt:lpstr>Arial</vt:lpstr>
      <vt:lpstr>Calibri</vt:lpstr>
      <vt:lpstr>Tahoma</vt:lpstr>
      <vt:lpstr>Times New Roman</vt:lpstr>
      <vt:lpstr>Default Design</vt:lpstr>
      <vt:lpstr>ClipArt</vt:lpstr>
      <vt:lpstr>Drawing</vt:lpstr>
      <vt:lpstr>Tata Steel Packaging Process and Customer Focus</vt:lpstr>
      <vt:lpstr>Packaging Comprehensive product range</vt:lpstr>
      <vt:lpstr>Tata Steel Packaging manufacturing sites</vt:lpstr>
      <vt:lpstr>Steel for Packaging Markets by end-use segment</vt:lpstr>
      <vt:lpstr>Packaging Sub-sectors Comprehensive range of steels for packaging:</vt:lpstr>
      <vt:lpstr>Iron and Steel making</vt:lpstr>
      <vt:lpstr>Alloying elements</vt:lpstr>
      <vt:lpstr>Casting and hot rolling</vt:lpstr>
      <vt:lpstr>Trostre Configuration</vt:lpstr>
      <vt:lpstr>Trostre processes – Pickle Line</vt:lpstr>
      <vt:lpstr>Trostre processes – Cold rolling</vt:lpstr>
      <vt:lpstr>Trostre processes – Cold rolling</vt:lpstr>
      <vt:lpstr>Trostre processes – Cold rolling</vt:lpstr>
      <vt:lpstr>Trostre processes – Cold rolling and Annealing</vt:lpstr>
      <vt:lpstr>Trostre processes – Cleaning and Annealing </vt:lpstr>
      <vt:lpstr>Trostre Process - Annealing</vt:lpstr>
      <vt:lpstr>Trostre Processes - Annealing</vt:lpstr>
      <vt:lpstr>Trostre processes – Secondary rolling</vt:lpstr>
      <vt:lpstr>Trostre processes – Surface finishes</vt:lpstr>
      <vt:lpstr>Trostre processes - Tinning</vt:lpstr>
      <vt:lpstr>Trostre processes - Tinning</vt:lpstr>
      <vt:lpstr>Trostre Processes - Tinning</vt:lpstr>
      <vt:lpstr>Trostre processes – Tinning</vt:lpstr>
      <vt:lpstr>Trostre processes – Chrome plating</vt:lpstr>
      <vt:lpstr>Protact®  Polymer-coated steel for packaging applications  Enhancing can performance Enabling canmaking efficiency Improving environmental performance</vt:lpstr>
      <vt:lpstr>Packaging Protact® polymer-coated steel proven in the market</vt:lpstr>
      <vt:lpstr>Protact®   Enhancing can performance</vt:lpstr>
      <vt:lpstr>Protact®  Product features</vt:lpstr>
      <vt:lpstr>Protact</vt:lpstr>
      <vt:lpstr>Protact</vt:lpstr>
      <vt:lpstr>Big 5 customers</vt:lpstr>
      <vt:lpstr>Packaging Steel grade specification for packaging applications</vt:lpstr>
      <vt:lpstr>DWI can progressions</vt:lpstr>
      <vt:lpstr>Together we can  make the difference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Tata Steel</dc:creator>
  <cp:lastModifiedBy>Anthony Burns</cp:lastModifiedBy>
  <cp:revision>295</cp:revision>
  <dcterms:created xsi:type="dcterms:W3CDTF">2010-08-10T09:50:16Z</dcterms:created>
  <dcterms:modified xsi:type="dcterms:W3CDTF">2019-02-20T13:14:38Z</dcterms:modified>
</cp:coreProperties>
</file>