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Default Extension="wav" ContentType="audio/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7" r:id="rId2"/>
    <p:sldId id="258" r:id="rId3"/>
    <p:sldId id="285" r:id="rId4"/>
    <p:sldId id="259" r:id="rId5"/>
    <p:sldId id="260" r:id="rId6"/>
    <p:sldId id="261" r:id="rId7"/>
    <p:sldId id="262" r:id="rId8"/>
    <p:sldId id="263" r:id="rId9"/>
    <p:sldId id="281" r:id="rId10"/>
    <p:sldId id="265" r:id="rId11"/>
    <p:sldId id="266" r:id="rId12"/>
    <p:sldId id="267" r:id="rId13"/>
    <p:sldId id="282" r:id="rId14"/>
    <p:sldId id="288" r:id="rId15"/>
    <p:sldId id="269" r:id="rId16"/>
    <p:sldId id="270" r:id="rId17"/>
    <p:sldId id="271" r:id="rId18"/>
    <p:sldId id="273" r:id="rId19"/>
    <p:sldId id="274" r:id="rId20"/>
    <p:sldId id="275" r:id="rId21"/>
    <p:sldId id="278" r:id="rId22"/>
    <p:sldId id="287" r:id="rId23"/>
    <p:sldId id="279" r:id="rId24"/>
    <p:sldId id="280"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2" d="100"/>
          <a:sy n="82" d="100"/>
        </p:scale>
        <p:origin x="1050" y="45"/>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7B5D782-C345-4334-BCA2-2F85A9252B39}" type="datetimeFigureOut">
              <a:rPr lang="en-US" smtClean="0"/>
              <a:pPr/>
              <a:t>5/6/2022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A415369-FCDD-4BED-B337-5D5B4DDFFC36}"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ln/>
        </p:spPr>
      </p:sp>
      <p:sp>
        <p:nvSpPr>
          <p:cNvPr id="30723" name="Notes Placeholder 2"/>
          <p:cNvSpPr>
            <a:spLocks noGrp="1"/>
          </p:cNvSpPr>
          <p:nvPr>
            <p:ph type="body" idx="1"/>
          </p:nvPr>
        </p:nvSpPr>
        <p:spPr>
          <a:noFill/>
          <a:ln/>
        </p:spPr>
        <p:txBody>
          <a:bodyPr/>
          <a:lstStyle/>
          <a:p>
            <a:pPr eaLnBrk="1" hangingPunct="1"/>
            <a:endParaRPr lang="en-US" smtClean="0"/>
          </a:p>
        </p:txBody>
      </p:sp>
      <p:sp>
        <p:nvSpPr>
          <p:cNvPr id="30724" name="Slide Number Placeholder 3"/>
          <p:cNvSpPr>
            <a:spLocks noGrp="1"/>
          </p:cNvSpPr>
          <p:nvPr>
            <p:ph type="sldNum" sz="quarter" idx="5"/>
          </p:nvPr>
        </p:nvSpPr>
        <p:spPr>
          <a:noFill/>
        </p:spPr>
        <p:txBody>
          <a:bodyPr/>
          <a:lstStyle/>
          <a:p>
            <a:fld id="{8341FB80-B6D4-4C77-BBAF-198AAEAFE2BF}" type="slidenum">
              <a:rPr lang="en-GB" smtClean="0"/>
              <a:pPr/>
              <a:t>1</a:t>
            </a:fld>
            <a:endParaRPr lang="en-GB"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bwMode="auto">
          <a:noFill/>
          <a:ln>
            <a:solidFill>
              <a:srgbClr val="000000"/>
            </a:solidFill>
            <a:miter lim="800000"/>
            <a:headEnd/>
            <a:tailEnd/>
          </a:ln>
        </p:spPr>
      </p:sp>
      <p:sp>
        <p:nvSpPr>
          <p:cNvPr id="8397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8397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72C38C0-D813-4475-8A5F-1247F1D22C70}" type="slidenum">
              <a:rPr lang="en-GB" smtClean="0"/>
              <a:pPr/>
              <a:t>2</a:t>
            </a:fld>
            <a:endParaRPr lang="en-GB"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bwMode="auto">
          <a:noFill/>
          <a:ln>
            <a:solidFill>
              <a:srgbClr val="000000"/>
            </a:solidFill>
            <a:miter lim="800000"/>
            <a:headEnd/>
            <a:tailEnd/>
          </a:ln>
        </p:spPr>
      </p:sp>
      <p:sp>
        <p:nvSpPr>
          <p:cNvPr id="8499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84996" name="Slide Number Placeholder 3"/>
          <p:cNvSpPr txBox="1">
            <a:spLocks noGrp="1"/>
          </p:cNvSpPr>
          <p:nvPr/>
        </p:nvSpPr>
        <p:spPr bwMode="auto">
          <a:xfrm>
            <a:off x="3884463" y="8685878"/>
            <a:ext cx="2972004" cy="456704"/>
          </a:xfrm>
          <a:prstGeom prst="rect">
            <a:avLst/>
          </a:prstGeom>
          <a:noFill/>
          <a:ln w="9525">
            <a:noFill/>
            <a:miter lim="800000"/>
            <a:headEnd/>
            <a:tailEnd/>
          </a:ln>
        </p:spPr>
        <p:txBody>
          <a:bodyPr lIns="91431" tIns="45716" rIns="91431" bIns="45716" anchor="b"/>
          <a:lstStyle/>
          <a:p>
            <a:pPr algn="r"/>
            <a:fld id="{71FC7263-C883-46C9-A80D-338731DBDDE4}" type="slidenum">
              <a:rPr lang="en-GB" sz="1200"/>
              <a:pPr algn="r"/>
              <a:t>4</a:t>
            </a:fld>
            <a:endParaRPr lang="en-GB" sz="1200"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Image Placeholder 1"/>
          <p:cNvSpPr>
            <a:spLocks noGrp="1" noRot="1" noChangeAspect="1" noTextEdit="1"/>
          </p:cNvSpPr>
          <p:nvPr>
            <p:ph type="sldImg"/>
          </p:nvPr>
        </p:nvSpPr>
        <p:spPr bwMode="auto">
          <a:noFill/>
          <a:ln>
            <a:solidFill>
              <a:srgbClr val="000000"/>
            </a:solidFill>
            <a:miter lim="800000"/>
            <a:headEnd/>
            <a:tailEnd/>
          </a:ln>
        </p:spPr>
      </p:sp>
      <p:sp>
        <p:nvSpPr>
          <p:cNvPr id="8909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89092" name="Slide Number Placeholder 3"/>
          <p:cNvSpPr txBox="1">
            <a:spLocks noGrp="1"/>
          </p:cNvSpPr>
          <p:nvPr/>
        </p:nvSpPr>
        <p:spPr bwMode="auto">
          <a:xfrm>
            <a:off x="3884463" y="8685878"/>
            <a:ext cx="2972004" cy="456704"/>
          </a:xfrm>
          <a:prstGeom prst="rect">
            <a:avLst/>
          </a:prstGeom>
          <a:noFill/>
          <a:ln w="9525">
            <a:noFill/>
            <a:miter lim="800000"/>
            <a:headEnd/>
            <a:tailEnd/>
          </a:ln>
        </p:spPr>
        <p:txBody>
          <a:bodyPr lIns="91431" tIns="45716" rIns="91431" bIns="45716" anchor="b"/>
          <a:lstStyle/>
          <a:p>
            <a:pPr algn="r"/>
            <a:fld id="{0402863B-C3A6-458F-83DB-EDE41A21C3DC}" type="slidenum">
              <a:rPr lang="en-GB" sz="1200"/>
              <a:pPr algn="r"/>
              <a:t>5</a:t>
            </a:fld>
            <a:endParaRPr lang="en-GB" sz="1200"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bwMode="auto">
          <a:noFill/>
          <a:ln>
            <a:solidFill>
              <a:srgbClr val="000000"/>
            </a:solidFill>
            <a:miter lim="800000"/>
            <a:headEnd/>
            <a:tailEnd/>
          </a:ln>
        </p:spPr>
      </p:sp>
      <p:sp>
        <p:nvSpPr>
          <p:cNvPr id="9011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90116" name="Slide Number Placeholder 3"/>
          <p:cNvSpPr txBox="1">
            <a:spLocks noGrp="1"/>
          </p:cNvSpPr>
          <p:nvPr/>
        </p:nvSpPr>
        <p:spPr bwMode="auto">
          <a:xfrm>
            <a:off x="3884463" y="8685878"/>
            <a:ext cx="2972004" cy="456704"/>
          </a:xfrm>
          <a:prstGeom prst="rect">
            <a:avLst/>
          </a:prstGeom>
          <a:noFill/>
          <a:ln w="9525">
            <a:noFill/>
            <a:miter lim="800000"/>
            <a:headEnd/>
            <a:tailEnd/>
          </a:ln>
        </p:spPr>
        <p:txBody>
          <a:bodyPr lIns="91431" tIns="45716" rIns="91431" bIns="45716" anchor="b"/>
          <a:lstStyle/>
          <a:p>
            <a:pPr algn="r"/>
            <a:fld id="{15E1D5B1-DC35-427E-97DF-8CE7604773FA}" type="slidenum">
              <a:rPr lang="en-GB" sz="1200"/>
              <a:pPr algn="r"/>
              <a:t>6</a:t>
            </a:fld>
            <a:endParaRPr lang="en-GB" sz="1200"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TextEdit="1"/>
          </p:cNvSpPr>
          <p:nvPr>
            <p:ph type="sldImg"/>
          </p:nvPr>
        </p:nvSpPr>
        <p:spPr bwMode="auto">
          <a:noFill/>
          <a:ln>
            <a:solidFill>
              <a:srgbClr val="000000"/>
            </a:solidFill>
            <a:miter lim="800000"/>
            <a:headEnd/>
            <a:tailEnd/>
          </a:ln>
        </p:spPr>
      </p:sp>
      <p:sp>
        <p:nvSpPr>
          <p:cNvPr id="9113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91140" name="Slide Number Placeholder 3"/>
          <p:cNvSpPr txBox="1">
            <a:spLocks noGrp="1"/>
          </p:cNvSpPr>
          <p:nvPr/>
        </p:nvSpPr>
        <p:spPr bwMode="auto">
          <a:xfrm>
            <a:off x="3884463" y="8685878"/>
            <a:ext cx="2972004" cy="456704"/>
          </a:xfrm>
          <a:prstGeom prst="rect">
            <a:avLst/>
          </a:prstGeom>
          <a:noFill/>
          <a:ln w="9525">
            <a:noFill/>
            <a:miter lim="800000"/>
            <a:headEnd/>
            <a:tailEnd/>
          </a:ln>
        </p:spPr>
        <p:txBody>
          <a:bodyPr lIns="91431" tIns="45716" rIns="91431" bIns="45716" anchor="b"/>
          <a:lstStyle/>
          <a:p>
            <a:pPr algn="r"/>
            <a:fld id="{737DD609-EFB3-4EB6-A679-E6D4536CC89E}" type="slidenum">
              <a:rPr lang="en-GB" sz="1200"/>
              <a:pPr algn="r"/>
              <a:t>7</a:t>
            </a:fld>
            <a:endParaRPr lang="en-GB" sz="1200"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bwMode="auto">
          <a:noFill/>
          <a:ln>
            <a:solidFill>
              <a:srgbClr val="000000"/>
            </a:solidFill>
            <a:miter lim="800000"/>
            <a:headEnd/>
            <a:tailEnd/>
          </a:ln>
        </p:spPr>
      </p:sp>
      <p:sp>
        <p:nvSpPr>
          <p:cNvPr id="9216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9216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0A129E2-B9E3-4D0C-8009-CD4293789D91}" type="slidenum">
              <a:rPr lang="en-GB" smtClean="0"/>
              <a:pPr/>
              <a:t>8</a:t>
            </a:fld>
            <a:endParaRPr lang="en-GB"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TextEdit="1"/>
          </p:cNvSpPr>
          <p:nvPr>
            <p:ph type="sldImg"/>
          </p:nvPr>
        </p:nvSpPr>
        <p:spPr bwMode="auto">
          <a:noFill/>
          <a:ln>
            <a:solidFill>
              <a:srgbClr val="000000"/>
            </a:solidFill>
            <a:miter lim="800000"/>
            <a:headEnd/>
            <a:tailEnd/>
          </a:ln>
        </p:spPr>
      </p:sp>
      <p:sp>
        <p:nvSpPr>
          <p:cNvPr id="9318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93188" name="Slide Number Placeholder 3"/>
          <p:cNvSpPr txBox="1">
            <a:spLocks noGrp="1"/>
          </p:cNvSpPr>
          <p:nvPr/>
        </p:nvSpPr>
        <p:spPr bwMode="auto">
          <a:xfrm>
            <a:off x="3884463" y="8685878"/>
            <a:ext cx="2972004" cy="456704"/>
          </a:xfrm>
          <a:prstGeom prst="rect">
            <a:avLst/>
          </a:prstGeom>
          <a:noFill/>
          <a:ln w="9525">
            <a:noFill/>
            <a:miter lim="800000"/>
            <a:headEnd/>
            <a:tailEnd/>
          </a:ln>
        </p:spPr>
        <p:txBody>
          <a:bodyPr lIns="91431" tIns="45716" rIns="91431" bIns="45716" anchor="b"/>
          <a:lstStyle/>
          <a:p>
            <a:pPr algn="r"/>
            <a:fld id="{6485646E-0C3F-4636-A056-3172362220C9}" type="slidenum">
              <a:rPr lang="en-GB" sz="1200"/>
              <a:pPr algn="r"/>
              <a:t>11</a:t>
            </a:fld>
            <a:endParaRPr lang="en-GB" sz="1200"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p:spPr>
      </p:sp>
      <p:sp>
        <p:nvSpPr>
          <p:cNvPr id="17411"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1741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1D3D84F-66A4-48D5-8F47-2A230115CF9E}" type="slidenum">
              <a:rPr lang="en-GB"/>
              <a:pPr/>
              <a:t>15</a:t>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Slide Image Placeholder 1"/>
          <p:cNvSpPr>
            <a:spLocks noGrp="1" noRot="1" noChangeAspect="1" noTextEdit="1"/>
          </p:cNvSpPr>
          <p:nvPr>
            <p:ph type="sldImg"/>
          </p:nvPr>
        </p:nvSpPr>
        <p:spPr bwMode="auto">
          <a:noFill/>
          <a:ln>
            <a:solidFill>
              <a:srgbClr val="000000"/>
            </a:solidFill>
            <a:miter lim="800000"/>
            <a:headEnd/>
            <a:tailEnd/>
          </a:ln>
        </p:spPr>
      </p:sp>
      <p:sp>
        <p:nvSpPr>
          <p:cNvPr id="1413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42339"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lnSpc>
                <a:spcPct val="80000"/>
              </a:lnSpc>
            </a:pPr>
            <a:r>
              <a:rPr lang="en-GB" sz="700" dirty="0"/>
              <a:t>Do no Harm – do not endanger the health of participants through your research (this includes not only physical health, but also emotional well-being – do not put participants under pressure in interview situations or force them to talk about uncomfortable issues).  Be careful not to damage your relationships with participants.  Also, be careful about how you USE data in particular – confidentiality and privacy – making participants anonymous. Ask participants consent to use direct quotations of their interview data or to write about issues they have raised.  Use false names /numbers to identify people/their job titles if possible may be useful.</a:t>
            </a:r>
          </a:p>
          <a:p>
            <a:pPr>
              <a:lnSpc>
                <a:spcPct val="80000"/>
              </a:lnSpc>
            </a:pPr>
            <a:endParaRPr lang="en-GB" sz="700" dirty="0"/>
          </a:p>
          <a:p>
            <a:pPr>
              <a:lnSpc>
                <a:spcPct val="80000"/>
              </a:lnSpc>
            </a:pPr>
            <a:r>
              <a:rPr lang="en-GB" sz="700" dirty="0"/>
              <a:t>The researcher may wish to think about your research project can benefit the organisation and individuals involved.</a:t>
            </a:r>
          </a:p>
          <a:p>
            <a:pPr>
              <a:lnSpc>
                <a:spcPct val="80000"/>
              </a:lnSpc>
            </a:pPr>
            <a:endParaRPr lang="en-GB" sz="700" dirty="0"/>
          </a:p>
          <a:p>
            <a:pPr>
              <a:lnSpc>
                <a:spcPct val="80000"/>
              </a:lnSpc>
            </a:pPr>
            <a:r>
              <a:rPr lang="en-GB" sz="700" dirty="0"/>
              <a:t>Free Choice – do not coerce participants to be involved in your study.  Sometimes managers agree to let their staff be involved in a study but the individuals themselves might not want to be involved and should be allowed to opt out.  Some issues with participant observation etc.</a:t>
            </a:r>
          </a:p>
          <a:p>
            <a:pPr>
              <a:lnSpc>
                <a:spcPct val="80000"/>
              </a:lnSpc>
            </a:pPr>
            <a:endParaRPr lang="en-GB" sz="700" dirty="0"/>
          </a:p>
          <a:p>
            <a:pPr>
              <a:lnSpc>
                <a:spcPct val="80000"/>
              </a:lnSpc>
            </a:pPr>
            <a:r>
              <a:rPr lang="en-GB" sz="700" dirty="0"/>
              <a:t>Informed consent – If there is a risk of harm to participants- e.g. stress/health risks – it is necessary for [participants to be made fully aware of the risks involved in the research to allow them to give informed consent.  In management research, it is important that you tell participants who you are and why you are undertaking the research, including what the research is about (aim and objectives).  There are some issue around not telling the full story /purpose of the research in case researcher biases the participants answers/perceptions.</a:t>
            </a:r>
          </a:p>
          <a:p>
            <a:pPr>
              <a:lnSpc>
                <a:spcPct val="80000"/>
              </a:lnSpc>
            </a:pPr>
            <a:endParaRPr lang="en-GB" sz="700" dirty="0"/>
          </a:p>
          <a:p>
            <a:pPr>
              <a:lnSpc>
                <a:spcPct val="80000"/>
              </a:lnSpc>
            </a:pPr>
            <a:r>
              <a:rPr lang="en-GB" sz="700" u="sng" dirty="0"/>
              <a:t>General issues:</a:t>
            </a:r>
          </a:p>
          <a:p>
            <a:pPr>
              <a:lnSpc>
                <a:spcPct val="80000"/>
              </a:lnSpc>
            </a:pPr>
            <a:r>
              <a:rPr lang="en-GB" sz="700" dirty="0"/>
              <a:t>Competence -  don’t do research involving the use of skills in which you’ve not been adequately trained.  Ensure you understand how to carry out your chosen research method(s)</a:t>
            </a:r>
          </a:p>
          <a:p>
            <a:pPr>
              <a:lnSpc>
                <a:spcPct val="80000"/>
              </a:lnSpc>
            </a:pPr>
            <a:endParaRPr lang="en-GB" sz="700" dirty="0"/>
          </a:p>
          <a:p>
            <a:pPr>
              <a:lnSpc>
                <a:spcPct val="80000"/>
              </a:lnSpc>
            </a:pPr>
            <a:r>
              <a:rPr lang="en-GB" sz="700" dirty="0"/>
              <a:t>Literature review – any research should be preceded with by a thorough review of the literature to ensure that the proposed research has not been done else where.</a:t>
            </a:r>
          </a:p>
          <a:p>
            <a:pPr>
              <a:lnSpc>
                <a:spcPct val="80000"/>
              </a:lnSpc>
            </a:pPr>
            <a:endParaRPr lang="en-GB" sz="700" dirty="0"/>
          </a:p>
          <a:p>
            <a:pPr>
              <a:lnSpc>
                <a:spcPct val="80000"/>
              </a:lnSpc>
            </a:pPr>
            <a:r>
              <a:rPr lang="en-GB" sz="700" dirty="0"/>
              <a:t>Plagiarism – the use of other’s data or ideas without due acknowledgement and permission is unethical.</a:t>
            </a:r>
          </a:p>
          <a:p>
            <a:pPr>
              <a:lnSpc>
                <a:spcPct val="80000"/>
              </a:lnSpc>
            </a:pPr>
            <a:endParaRPr lang="en-GB" sz="700" dirty="0"/>
          </a:p>
          <a:p>
            <a:pPr>
              <a:lnSpc>
                <a:spcPct val="80000"/>
              </a:lnSpc>
            </a:pPr>
            <a:r>
              <a:rPr lang="en-GB" sz="700" dirty="0"/>
              <a:t>Falsification of results – the falsification of research results or the misleading reporting of results is clearly unethical.</a:t>
            </a:r>
          </a:p>
          <a:p>
            <a:pPr>
              <a:lnSpc>
                <a:spcPct val="80000"/>
              </a:lnSpc>
            </a:pPr>
            <a:endParaRPr lang="en-GB" sz="700" dirty="0"/>
          </a:p>
          <a:p>
            <a:pPr>
              <a:lnSpc>
                <a:spcPct val="80000"/>
              </a:lnSpc>
            </a:pPr>
            <a:r>
              <a:rPr lang="en-GB" sz="700" dirty="0"/>
              <a:t>Bottom line – treat others as you would want to be treated and try to provide benefit to the organisations and individuals.</a:t>
            </a:r>
          </a:p>
          <a:p>
            <a:pPr>
              <a:lnSpc>
                <a:spcPct val="80000"/>
              </a:lnSpc>
            </a:pPr>
            <a:endParaRPr lang="en-GB" sz="700" dirty="0"/>
          </a:p>
          <a:p>
            <a:pPr>
              <a:lnSpc>
                <a:spcPct val="80000"/>
              </a:lnSpc>
            </a:pPr>
            <a:endParaRPr lang="en-GB" sz="700"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Slide Image Placeholder 1"/>
          <p:cNvSpPr>
            <a:spLocks noGrp="1" noRot="1" noChangeAspect="1" noTextEdit="1"/>
          </p:cNvSpPr>
          <p:nvPr>
            <p:ph type="sldImg"/>
          </p:nvPr>
        </p:nvSpPr>
        <p:spPr bwMode="auto">
          <a:noFill/>
          <a:ln>
            <a:solidFill>
              <a:srgbClr val="000000"/>
            </a:solidFill>
            <a:miter lim="800000"/>
            <a:headEnd/>
            <a:tailEnd/>
          </a:ln>
        </p:spPr>
      </p:sp>
      <p:sp>
        <p:nvSpPr>
          <p:cNvPr id="14438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
        <p:nvSpPr>
          <p:cNvPr id="14438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43C49E0-815E-4316-BC36-643B2D6F61AD}" type="slidenum">
              <a:rPr lang="en-GB" smtClean="0"/>
              <a:pPr/>
              <a:t>21</a:t>
            </a:fld>
            <a:endParaRPr lang="en-GB"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Slide Image Placeholder 1"/>
          <p:cNvSpPr>
            <a:spLocks noGrp="1" noRot="1" noChangeAspect="1" noTextEdit="1"/>
          </p:cNvSpPr>
          <p:nvPr>
            <p:ph type="sldImg"/>
          </p:nvPr>
        </p:nvSpPr>
        <p:spPr bwMode="auto">
          <a:noFill/>
          <a:ln>
            <a:solidFill>
              <a:srgbClr val="000000"/>
            </a:solidFill>
            <a:miter lim="800000"/>
            <a:headEnd/>
            <a:tailEnd/>
          </a:ln>
        </p:spPr>
      </p:sp>
      <p:sp>
        <p:nvSpPr>
          <p:cNvPr id="14541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14541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C07C804-9E17-4D72-8787-418C6B35FB8A}" type="slidenum">
              <a:rPr lang="en-GB" smtClean="0"/>
              <a:pPr/>
              <a:t>23</a:t>
            </a:fld>
            <a:endParaRPr lang="en-GB"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5E2CC4F-F33B-4661-85C2-94CCC788F59C}" type="datetimeFigureOut">
              <a:rPr lang="en-US" smtClean="0"/>
              <a:pPr/>
              <a:t>5/6/2022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47E005-46C6-4995-A216-4EE0795AED58}"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5E2CC4F-F33B-4661-85C2-94CCC788F59C}" type="datetimeFigureOut">
              <a:rPr lang="en-US" smtClean="0"/>
              <a:pPr/>
              <a:t>5/6/2022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47E005-46C6-4995-A216-4EE0795AED58}"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5E2CC4F-F33B-4661-85C2-94CCC788F59C}" type="datetimeFigureOut">
              <a:rPr lang="en-US" smtClean="0"/>
              <a:pPr/>
              <a:t>5/6/2022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47E005-46C6-4995-A216-4EE0795AED58}"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05E2CC4F-F33B-4661-85C2-94CCC788F59C}" type="datetimeFigureOut">
              <a:rPr lang="en-US" smtClean="0"/>
              <a:pPr/>
              <a:t>5/6/2022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47E005-46C6-4995-A216-4EE0795AED58}"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05E2CC4F-F33B-4661-85C2-94CCC788F59C}" type="datetimeFigureOut">
              <a:rPr lang="en-US" smtClean="0"/>
              <a:pPr/>
              <a:t>5/6/2022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547E005-46C6-4995-A216-4EE0795AED58}"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05E2CC4F-F33B-4661-85C2-94CCC788F59C}" type="datetimeFigureOut">
              <a:rPr lang="en-US" smtClean="0"/>
              <a:pPr/>
              <a:t>5/6/2022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547E005-46C6-4995-A216-4EE0795AED58}"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E2CC4F-F33B-4661-85C2-94CCC788F59C}" type="datetimeFigureOut">
              <a:rPr lang="en-US" smtClean="0"/>
              <a:pPr/>
              <a:t>5/6/2022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547E005-46C6-4995-A216-4EE0795AED58}"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5E2CC4F-F33B-4661-85C2-94CCC788F59C}" type="datetimeFigureOut">
              <a:rPr lang="en-US" smtClean="0"/>
              <a:pPr/>
              <a:t>5/6/2022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47E005-46C6-4995-A216-4EE0795AED58}"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5E2CC4F-F33B-4661-85C2-94CCC788F59C}" type="datetimeFigureOut">
              <a:rPr lang="en-US" smtClean="0"/>
              <a:pPr/>
              <a:t>5/6/2022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47E005-46C6-4995-A216-4EE0795AED58}"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5E2CC4F-F33B-4661-85C2-94CCC788F59C}" type="datetimeFigureOut">
              <a:rPr lang="en-US" smtClean="0"/>
              <a:pPr/>
              <a:t>5/6/2022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47E005-46C6-4995-A216-4EE0795AED58}"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5E2CC4F-F33B-4661-85C2-94CCC788F59C}" type="datetimeFigureOut">
              <a:rPr lang="en-US" smtClean="0"/>
              <a:pPr/>
              <a:t>5/6/2022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47E005-46C6-4995-A216-4EE0795AED58}"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E2CC4F-F33B-4661-85C2-94CCC788F59C}" type="datetimeFigureOut">
              <a:rPr lang="en-US" smtClean="0"/>
              <a:pPr/>
              <a:t>5/6/2022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47E005-46C6-4995-A216-4EE0795AED58}"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audio" Target="../media/audio2.wav"/><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audio" Target="../media/audio2.wav"/><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image" Target="../media/image4.wmf"/><Relationship Id="rId1" Type="http://schemas.openxmlformats.org/officeDocument/2006/relationships/slideLayout" Target="../slideLayouts/slideLayout2.xml"/><Relationship Id="rId5" Type="http://schemas.openxmlformats.org/officeDocument/2006/relationships/image" Target="../media/image7.wmf"/><Relationship Id="rId4" Type="http://schemas.openxmlformats.org/officeDocument/2006/relationships/image" Target="../media/image6.w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5"/>
          <p:cNvSpPr>
            <a:spLocks noGrp="1" noChangeArrowheads="1"/>
          </p:cNvSpPr>
          <p:nvPr>
            <p:ph type="ctrTitle"/>
          </p:nvPr>
        </p:nvSpPr>
        <p:spPr>
          <a:xfrm>
            <a:off x="0" y="2928934"/>
            <a:ext cx="9144000" cy="1428760"/>
          </a:xfrm>
        </p:spPr>
        <p:txBody>
          <a:bodyPr/>
          <a:lstStyle/>
          <a:p>
            <a:pPr eaLnBrk="1" hangingPunct="1"/>
            <a:r>
              <a:rPr lang="en-GB" sz="4800" dirty="0" smtClean="0"/>
              <a:t>The MBA Consultancy Project</a:t>
            </a:r>
            <a:endParaRPr lang="en-GB" sz="4800" dirty="0" smtClean="0"/>
          </a:p>
        </p:txBody>
      </p:sp>
      <p:sp>
        <p:nvSpPr>
          <p:cNvPr id="2051" name="Rectangle 6"/>
          <p:cNvSpPr>
            <a:spLocks noGrp="1" noChangeArrowheads="1"/>
          </p:cNvSpPr>
          <p:nvPr>
            <p:ph type="subTitle" idx="1"/>
          </p:nvPr>
        </p:nvSpPr>
        <p:spPr>
          <a:xfrm>
            <a:off x="0" y="4429132"/>
            <a:ext cx="9144000" cy="2428868"/>
          </a:xfrm>
        </p:spPr>
        <p:txBody>
          <a:bodyPr rtlCol="0">
            <a:normAutofit/>
          </a:bodyPr>
          <a:lstStyle/>
          <a:p>
            <a:pPr>
              <a:defRPr/>
            </a:pPr>
            <a:r>
              <a:rPr lang="en-GB" sz="3600" dirty="0" smtClean="0"/>
              <a:t>Methodology </a:t>
            </a:r>
            <a:r>
              <a:rPr lang="en-GB" sz="3600" dirty="0"/>
              <a:t>and </a:t>
            </a:r>
            <a:r>
              <a:rPr lang="en-GB" sz="3600" dirty="0" smtClean="0"/>
              <a:t>Information </a:t>
            </a:r>
            <a:r>
              <a:rPr lang="en-GB" sz="3600" dirty="0" smtClean="0"/>
              <a:t>Collection</a:t>
            </a:r>
            <a:endParaRPr lang="en-GB" sz="3600" dirty="0" smtClean="0"/>
          </a:p>
        </p:txBody>
      </p:sp>
      <p:pic>
        <p:nvPicPr>
          <p:cNvPr id="2052" name="Picture 8" descr="j0182832"/>
          <p:cNvPicPr>
            <a:picLocks noChangeAspect="1" noChangeArrowheads="1"/>
          </p:cNvPicPr>
          <p:nvPr/>
        </p:nvPicPr>
        <p:blipFill>
          <a:blip r:embed="rId3" cstate="print"/>
          <a:srcRect/>
          <a:stretch>
            <a:fillRect/>
          </a:stretch>
        </p:blipFill>
        <p:spPr bwMode="auto">
          <a:xfrm>
            <a:off x="5500695" y="0"/>
            <a:ext cx="3643306" cy="3071810"/>
          </a:xfrm>
          <a:prstGeom prst="rect">
            <a:avLst/>
          </a:prstGeom>
          <a:noFill/>
          <a:ln w="9525">
            <a:noFill/>
            <a:miter lim="800000"/>
            <a:headEnd/>
            <a:tailEnd/>
          </a:ln>
        </p:spPr>
      </p:pic>
      <p:pic>
        <p:nvPicPr>
          <p:cNvPr id="6" name="Picture 6" descr="MPj04092700000[1]"/>
          <p:cNvPicPr>
            <a:picLocks noChangeAspect="1" noChangeArrowheads="1"/>
          </p:cNvPicPr>
          <p:nvPr/>
        </p:nvPicPr>
        <p:blipFill>
          <a:blip r:embed="rId4" cstate="print"/>
          <a:srcRect/>
          <a:stretch>
            <a:fillRect/>
          </a:stretch>
        </p:blipFill>
        <p:spPr bwMode="auto">
          <a:xfrm>
            <a:off x="0" y="0"/>
            <a:ext cx="3500430" cy="3214686"/>
          </a:xfrm>
          <a:prstGeom prst="rect">
            <a:avLst/>
          </a:prstGeom>
          <a:noFill/>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0" y="0"/>
            <a:ext cx="9144000" cy="908050"/>
          </a:xfrm>
        </p:spPr>
        <p:txBody>
          <a:bodyPr/>
          <a:lstStyle/>
          <a:p>
            <a:pPr algn="ctr" eaLnBrk="1" hangingPunct="1">
              <a:defRPr/>
            </a:pPr>
            <a:r>
              <a:rPr lang="en-GB" cap="all" dirty="0" smtClean="0">
                <a:solidFill>
                  <a:srgbClr val="FF0000"/>
                </a:solidFill>
              </a:rPr>
              <a:t>Session Outline</a:t>
            </a:r>
          </a:p>
        </p:txBody>
      </p:sp>
      <p:sp>
        <p:nvSpPr>
          <p:cNvPr id="3075" name="Text Box 3"/>
          <p:cNvSpPr txBox="1">
            <a:spLocks noChangeArrowheads="1"/>
          </p:cNvSpPr>
          <p:nvPr/>
        </p:nvSpPr>
        <p:spPr bwMode="auto">
          <a:xfrm>
            <a:off x="0" y="908050"/>
            <a:ext cx="9144000" cy="4031873"/>
          </a:xfrm>
          <a:prstGeom prst="rect">
            <a:avLst/>
          </a:prstGeom>
          <a:noFill/>
          <a:ln w="9525">
            <a:noFill/>
            <a:miter lim="800000"/>
            <a:headEnd/>
            <a:tailEnd/>
          </a:ln>
        </p:spPr>
        <p:txBody>
          <a:bodyPr>
            <a:spAutoFit/>
          </a:bodyPr>
          <a:lstStyle/>
          <a:p>
            <a:pPr marL="193675" indent="-193675">
              <a:spcBef>
                <a:spcPct val="50000"/>
              </a:spcBef>
              <a:buFontTx/>
              <a:buChar char="•"/>
            </a:pPr>
            <a:r>
              <a:rPr lang="en-GB" sz="3200" dirty="0"/>
              <a:t>To distinguish between deductive and inductive approaches to research;</a:t>
            </a:r>
          </a:p>
          <a:p>
            <a:pPr marL="193675" indent="-193675">
              <a:spcBef>
                <a:spcPct val="50000"/>
              </a:spcBef>
              <a:buFontTx/>
              <a:buChar char="•"/>
            </a:pPr>
            <a:r>
              <a:rPr lang="en-GB" sz="3200" dirty="0" smtClean="0"/>
              <a:t>To </a:t>
            </a:r>
            <a:r>
              <a:rPr lang="en-GB" sz="3200" dirty="0"/>
              <a:t>highlight some key qualitative and quantitative methods;</a:t>
            </a:r>
          </a:p>
          <a:p>
            <a:pPr marL="193675" indent="-193675">
              <a:spcBef>
                <a:spcPct val="50000"/>
              </a:spcBef>
              <a:buFontTx/>
              <a:buChar char="•"/>
            </a:pPr>
            <a:r>
              <a:rPr lang="en-GB" sz="3200" dirty="0"/>
              <a:t>To provide an overview of qualitative methods and introduce three popular qualitative methods – interviews, observation and focus </a:t>
            </a:r>
            <a:r>
              <a:rPr lang="en-GB" sz="3200" dirty="0" smtClean="0"/>
              <a:t>groups.</a:t>
            </a:r>
            <a:endParaRPr lang="en-GB" sz="32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a:xfrm>
            <a:off x="611188" y="0"/>
            <a:ext cx="7461274" cy="785794"/>
          </a:xfrm>
        </p:spPr>
        <p:txBody>
          <a:bodyPr>
            <a:noAutofit/>
          </a:bodyPr>
          <a:lstStyle/>
          <a:p>
            <a:r>
              <a:rPr lang="en-GB" sz="4800" b="1" dirty="0"/>
              <a:t>Structure</a:t>
            </a:r>
            <a:r>
              <a:rPr lang="en-GB" sz="4800" b="1" dirty="0" smtClean="0">
                <a:latin typeface="Times New Roman"/>
              </a:rPr>
              <a:t>…</a:t>
            </a:r>
            <a:endParaRPr lang="en-GB" sz="4800" b="1" dirty="0"/>
          </a:p>
        </p:txBody>
      </p:sp>
      <p:sp>
        <p:nvSpPr>
          <p:cNvPr id="74755" name="Rectangle 3"/>
          <p:cNvSpPr>
            <a:spLocks noGrp="1" noChangeArrowheads="1"/>
          </p:cNvSpPr>
          <p:nvPr>
            <p:ph type="body" idx="1"/>
          </p:nvPr>
        </p:nvSpPr>
        <p:spPr>
          <a:xfrm>
            <a:off x="838200" y="836613"/>
            <a:ext cx="7391400" cy="5400675"/>
          </a:xfrm>
        </p:spPr>
        <p:txBody>
          <a:bodyPr>
            <a:normAutofit lnSpcReduction="10000"/>
          </a:bodyPr>
          <a:lstStyle/>
          <a:p>
            <a:pPr algn="ctr">
              <a:lnSpc>
                <a:spcPct val="90000"/>
              </a:lnSpc>
              <a:buFontTx/>
              <a:buNone/>
            </a:pPr>
            <a:r>
              <a:rPr lang="en-GB" dirty="0"/>
              <a:t>Introduction</a:t>
            </a:r>
          </a:p>
          <a:p>
            <a:pPr algn="ctr">
              <a:lnSpc>
                <a:spcPct val="90000"/>
              </a:lnSpc>
              <a:buFontTx/>
              <a:buNone/>
            </a:pPr>
            <a:endParaRPr lang="en-GB" dirty="0"/>
          </a:p>
          <a:p>
            <a:pPr algn="ctr">
              <a:lnSpc>
                <a:spcPct val="90000"/>
              </a:lnSpc>
              <a:buFontTx/>
              <a:buNone/>
            </a:pPr>
            <a:r>
              <a:rPr lang="en-GB" dirty="0"/>
              <a:t>Literature review</a:t>
            </a:r>
          </a:p>
          <a:p>
            <a:pPr algn="ctr">
              <a:lnSpc>
                <a:spcPct val="90000"/>
              </a:lnSpc>
              <a:buFontTx/>
              <a:buNone/>
            </a:pPr>
            <a:endParaRPr lang="en-GB" dirty="0"/>
          </a:p>
          <a:p>
            <a:pPr algn="ctr">
              <a:lnSpc>
                <a:spcPct val="90000"/>
              </a:lnSpc>
              <a:buFontTx/>
              <a:buNone/>
            </a:pPr>
            <a:r>
              <a:rPr lang="en-GB" b="1" dirty="0">
                <a:solidFill>
                  <a:srgbClr val="7030A0"/>
                </a:solidFill>
              </a:rPr>
              <a:t>Methodology</a:t>
            </a:r>
          </a:p>
          <a:p>
            <a:pPr algn="ctr">
              <a:lnSpc>
                <a:spcPct val="90000"/>
              </a:lnSpc>
              <a:buFontTx/>
              <a:buNone/>
            </a:pPr>
            <a:endParaRPr lang="en-GB" dirty="0"/>
          </a:p>
          <a:p>
            <a:pPr algn="ctr">
              <a:lnSpc>
                <a:spcPct val="90000"/>
              </a:lnSpc>
              <a:buFontTx/>
              <a:buNone/>
            </a:pPr>
            <a:r>
              <a:rPr lang="en-GB" dirty="0"/>
              <a:t>Findings</a:t>
            </a:r>
          </a:p>
          <a:p>
            <a:pPr algn="ctr">
              <a:lnSpc>
                <a:spcPct val="90000"/>
              </a:lnSpc>
              <a:buFontTx/>
              <a:buNone/>
            </a:pPr>
            <a:endParaRPr lang="en-GB" dirty="0"/>
          </a:p>
          <a:p>
            <a:pPr algn="ctr">
              <a:lnSpc>
                <a:spcPct val="90000"/>
              </a:lnSpc>
              <a:buFontTx/>
              <a:buNone/>
            </a:pPr>
            <a:r>
              <a:rPr lang="en-GB" dirty="0"/>
              <a:t>Conclusions</a:t>
            </a:r>
          </a:p>
          <a:p>
            <a:pPr algn="ctr">
              <a:lnSpc>
                <a:spcPct val="90000"/>
              </a:lnSpc>
              <a:buFontTx/>
              <a:buNone/>
            </a:pPr>
            <a:endParaRPr lang="en-GB" dirty="0"/>
          </a:p>
          <a:p>
            <a:pPr algn="ctr">
              <a:lnSpc>
                <a:spcPct val="90000"/>
              </a:lnSpc>
              <a:buFontTx/>
              <a:buNone/>
            </a:pPr>
            <a:r>
              <a:rPr lang="en-GB" dirty="0"/>
              <a:t>Recommendations</a:t>
            </a:r>
          </a:p>
        </p:txBody>
      </p:sp>
      <p:sp>
        <p:nvSpPr>
          <p:cNvPr id="74756" name="Line 4"/>
          <p:cNvSpPr>
            <a:spLocks noChangeShapeType="1"/>
          </p:cNvSpPr>
          <p:nvPr/>
        </p:nvSpPr>
        <p:spPr bwMode="auto">
          <a:xfrm>
            <a:off x="4427538" y="1341438"/>
            <a:ext cx="0" cy="504825"/>
          </a:xfrm>
          <a:prstGeom prst="line">
            <a:avLst/>
          </a:prstGeom>
          <a:noFill/>
          <a:ln w="76200">
            <a:solidFill>
              <a:srgbClr val="FF0000"/>
            </a:solidFill>
            <a:round/>
            <a:headEnd/>
            <a:tailEnd type="triangle" w="med" len="med"/>
          </a:ln>
          <a:effectLst/>
        </p:spPr>
        <p:txBody>
          <a:bodyPr/>
          <a:lstStyle/>
          <a:p>
            <a:endParaRPr lang="en-GB"/>
          </a:p>
        </p:txBody>
      </p:sp>
      <p:sp>
        <p:nvSpPr>
          <p:cNvPr id="74757" name="Line 5"/>
          <p:cNvSpPr>
            <a:spLocks noChangeShapeType="1"/>
          </p:cNvSpPr>
          <p:nvPr/>
        </p:nvSpPr>
        <p:spPr bwMode="auto">
          <a:xfrm>
            <a:off x="4427538" y="2276475"/>
            <a:ext cx="0" cy="504825"/>
          </a:xfrm>
          <a:prstGeom prst="line">
            <a:avLst/>
          </a:prstGeom>
          <a:noFill/>
          <a:ln w="76200">
            <a:solidFill>
              <a:srgbClr val="FF0000"/>
            </a:solidFill>
            <a:round/>
            <a:headEnd/>
            <a:tailEnd type="triangle" w="med" len="med"/>
          </a:ln>
          <a:effectLst/>
        </p:spPr>
        <p:txBody>
          <a:bodyPr/>
          <a:lstStyle/>
          <a:p>
            <a:endParaRPr lang="en-GB"/>
          </a:p>
        </p:txBody>
      </p:sp>
      <p:sp>
        <p:nvSpPr>
          <p:cNvPr id="74758" name="Line 6"/>
          <p:cNvSpPr>
            <a:spLocks noChangeShapeType="1"/>
          </p:cNvSpPr>
          <p:nvPr/>
        </p:nvSpPr>
        <p:spPr bwMode="auto">
          <a:xfrm>
            <a:off x="4427538" y="3213100"/>
            <a:ext cx="0" cy="504825"/>
          </a:xfrm>
          <a:prstGeom prst="line">
            <a:avLst/>
          </a:prstGeom>
          <a:noFill/>
          <a:ln w="76200">
            <a:solidFill>
              <a:srgbClr val="FF0000"/>
            </a:solidFill>
            <a:round/>
            <a:headEnd/>
            <a:tailEnd type="triangle" w="med" len="med"/>
          </a:ln>
          <a:effectLst/>
        </p:spPr>
        <p:txBody>
          <a:bodyPr/>
          <a:lstStyle/>
          <a:p>
            <a:endParaRPr lang="en-GB"/>
          </a:p>
        </p:txBody>
      </p:sp>
      <p:sp>
        <p:nvSpPr>
          <p:cNvPr id="74759" name="Line 7"/>
          <p:cNvSpPr>
            <a:spLocks noChangeShapeType="1"/>
          </p:cNvSpPr>
          <p:nvPr/>
        </p:nvSpPr>
        <p:spPr bwMode="auto">
          <a:xfrm>
            <a:off x="4427538" y="4149725"/>
            <a:ext cx="0" cy="504825"/>
          </a:xfrm>
          <a:prstGeom prst="line">
            <a:avLst/>
          </a:prstGeom>
          <a:noFill/>
          <a:ln w="76200">
            <a:solidFill>
              <a:srgbClr val="FF0000"/>
            </a:solidFill>
            <a:round/>
            <a:headEnd/>
            <a:tailEnd type="triangle" w="med" len="med"/>
          </a:ln>
          <a:effectLst/>
        </p:spPr>
        <p:txBody>
          <a:bodyPr/>
          <a:lstStyle/>
          <a:p>
            <a:endParaRPr lang="en-GB"/>
          </a:p>
        </p:txBody>
      </p:sp>
      <p:sp>
        <p:nvSpPr>
          <p:cNvPr id="74760" name="Line 8"/>
          <p:cNvSpPr>
            <a:spLocks noChangeShapeType="1"/>
          </p:cNvSpPr>
          <p:nvPr/>
        </p:nvSpPr>
        <p:spPr bwMode="auto">
          <a:xfrm>
            <a:off x="4427538" y="5084763"/>
            <a:ext cx="0" cy="504825"/>
          </a:xfrm>
          <a:prstGeom prst="line">
            <a:avLst/>
          </a:prstGeom>
          <a:noFill/>
          <a:ln w="76200">
            <a:solidFill>
              <a:srgbClr val="FF0000"/>
            </a:solidFill>
            <a:round/>
            <a:headEnd/>
            <a:tailEnd type="triangle" w="med" len="med"/>
          </a:ln>
          <a:effectLst/>
        </p:spPr>
        <p:txBody>
          <a:bodyPr/>
          <a:lstStyle/>
          <a:p>
            <a:endParaRPr lang="en-GB"/>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idx="4294967295"/>
          </p:nvPr>
        </p:nvSpPr>
        <p:spPr>
          <a:xfrm>
            <a:off x="0" y="0"/>
            <a:ext cx="9144000" cy="714356"/>
          </a:xfrm>
        </p:spPr>
        <p:txBody>
          <a:bodyPr>
            <a:noAutofit/>
          </a:bodyPr>
          <a:lstStyle/>
          <a:p>
            <a:pPr algn="ctr" eaLnBrk="1" hangingPunct="1">
              <a:defRPr/>
            </a:pPr>
            <a:r>
              <a:rPr lang="en-GB" b="1" cap="all" dirty="0" smtClean="0">
                <a:solidFill>
                  <a:srgbClr val="7030A0"/>
                </a:solidFill>
              </a:rPr>
              <a:t>Methodology and Methods</a:t>
            </a:r>
          </a:p>
        </p:txBody>
      </p:sp>
      <p:sp>
        <p:nvSpPr>
          <p:cNvPr id="4099" name="Text Box 3"/>
          <p:cNvSpPr txBox="1">
            <a:spLocks noChangeArrowheads="1"/>
          </p:cNvSpPr>
          <p:nvPr/>
        </p:nvSpPr>
        <p:spPr bwMode="auto">
          <a:xfrm>
            <a:off x="0" y="765175"/>
            <a:ext cx="9144000" cy="6309420"/>
          </a:xfrm>
          <a:prstGeom prst="rect">
            <a:avLst/>
          </a:prstGeom>
          <a:noFill/>
          <a:ln w="9525">
            <a:noFill/>
            <a:miter lim="800000"/>
            <a:headEnd/>
            <a:tailEnd/>
          </a:ln>
        </p:spPr>
        <p:txBody>
          <a:bodyPr>
            <a:spAutoFit/>
          </a:bodyPr>
          <a:lstStyle/>
          <a:p>
            <a:pPr>
              <a:spcBef>
                <a:spcPct val="50000"/>
              </a:spcBef>
              <a:buFontTx/>
              <a:buChar char="•"/>
            </a:pPr>
            <a:r>
              <a:rPr lang="en-GB" sz="2800" dirty="0">
                <a:solidFill>
                  <a:srgbClr val="00B050"/>
                </a:solidFill>
              </a:rPr>
              <a:t> </a:t>
            </a:r>
            <a:r>
              <a:rPr lang="en-GB" sz="4000" b="1" dirty="0">
                <a:solidFill>
                  <a:srgbClr val="00B050"/>
                </a:solidFill>
              </a:rPr>
              <a:t>Positivist</a:t>
            </a:r>
            <a:r>
              <a:rPr lang="en-GB" sz="4000" dirty="0"/>
              <a:t> </a:t>
            </a:r>
            <a:r>
              <a:rPr lang="en-GB" sz="3200" dirty="0"/>
              <a:t>research requires large scale, scientific type studies to allow the “facts” to be discovered.  This means that such research often uses quantitative methods/approaches such as surveys &amp; statistical techniques to test ideas and discover the “truth” of the situation.</a:t>
            </a:r>
          </a:p>
          <a:p>
            <a:pPr>
              <a:spcBef>
                <a:spcPct val="50000"/>
              </a:spcBef>
            </a:pPr>
            <a:endParaRPr lang="en-GB" sz="3200" dirty="0"/>
          </a:p>
          <a:p>
            <a:pPr>
              <a:spcBef>
                <a:spcPct val="50000"/>
              </a:spcBef>
              <a:buFontTx/>
              <a:buChar char="•"/>
            </a:pPr>
            <a:r>
              <a:rPr lang="en-GB" sz="3200" dirty="0">
                <a:solidFill>
                  <a:srgbClr val="00B050"/>
                </a:solidFill>
              </a:rPr>
              <a:t> </a:t>
            </a:r>
            <a:r>
              <a:rPr lang="en-GB" sz="4000" b="1" dirty="0" err="1">
                <a:solidFill>
                  <a:srgbClr val="00B050"/>
                </a:solidFill>
              </a:rPr>
              <a:t>Interpretivist</a:t>
            </a:r>
            <a:r>
              <a:rPr lang="en-GB" sz="4000" dirty="0">
                <a:solidFill>
                  <a:srgbClr val="00B050"/>
                </a:solidFill>
              </a:rPr>
              <a:t> </a:t>
            </a:r>
            <a:r>
              <a:rPr lang="en-GB" sz="3200" dirty="0"/>
              <a:t>research involves predominantly qualitative methods. Smaller scale studies with more depth in the investigation, often through the use of interviews or observation methods.</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idx="4294967295"/>
          </p:nvPr>
        </p:nvSpPr>
        <p:spPr>
          <a:xfrm>
            <a:off x="0" y="0"/>
            <a:ext cx="9144000" cy="765175"/>
          </a:xfrm>
        </p:spPr>
        <p:txBody>
          <a:bodyPr/>
          <a:lstStyle/>
          <a:p>
            <a:pPr algn="ctr" eaLnBrk="1" hangingPunct="1"/>
            <a:r>
              <a:rPr lang="en-GB" b="1" dirty="0" smtClean="0">
                <a:solidFill>
                  <a:srgbClr val="FF0000"/>
                </a:solidFill>
              </a:rPr>
              <a:t>FEATURES OF POSITIVIST RESEARCH </a:t>
            </a:r>
          </a:p>
        </p:txBody>
      </p:sp>
      <p:sp>
        <p:nvSpPr>
          <p:cNvPr id="8195" name="Text Box 3"/>
          <p:cNvSpPr txBox="1">
            <a:spLocks noChangeArrowheads="1"/>
          </p:cNvSpPr>
          <p:nvPr/>
        </p:nvSpPr>
        <p:spPr bwMode="auto">
          <a:xfrm>
            <a:off x="0" y="692150"/>
            <a:ext cx="9144000" cy="6186488"/>
          </a:xfrm>
          <a:prstGeom prst="rect">
            <a:avLst/>
          </a:prstGeom>
          <a:noFill/>
          <a:ln w="9525">
            <a:noFill/>
            <a:miter lim="800000"/>
            <a:headEnd/>
            <a:tailEnd/>
          </a:ln>
        </p:spPr>
        <p:txBody>
          <a:bodyPr>
            <a:spAutoFit/>
          </a:bodyPr>
          <a:lstStyle/>
          <a:p>
            <a:pPr lvl="1">
              <a:buFont typeface="Arial" charset="0"/>
              <a:buChar char="•"/>
            </a:pPr>
            <a:r>
              <a:rPr lang="en-GB" sz="2800" dirty="0"/>
              <a:t>The researcher is independent; focus on outcomes</a:t>
            </a:r>
          </a:p>
          <a:p>
            <a:pPr lvl="1">
              <a:buFont typeface="Arial" charset="0"/>
              <a:buChar char="•"/>
            </a:pPr>
            <a:r>
              <a:rPr lang="en-GB" sz="2800" dirty="0"/>
              <a:t>An emphasis on objectivity not subjectivity;</a:t>
            </a:r>
          </a:p>
          <a:p>
            <a:pPr lvl="1">
              <a:buFont typeface="Arial" charset="0"/>
              <a:buChar char="•"/>
            </a:pPr>
            <a:r>
              <a:rPr lang="en-GB" sz="2800" dirty="0"/>
              <a:t>Concepts are </a:t>
            </a:r>
            <a:r>
              <a:rPr lang="en-GB" sz="2800" dirty="0" smtClean="0"/>
              <a:t>measurable</a:t>
            </a:r>
            <a:r>
              <a:rPr lang="en-GB" sz="2800" dirty="0"/>
              <a:t>;</a:t>
            </a:r>
          </a:p>
          <a:p>
            <a:pPr lvl="1">
              <a:buFont typeface="Arial" charset="0"/>
              <a:buChar char="•"/>
            </a:pPr>
            <a:r>
              <a:rPr lang="en-GB" sz="2800" dirty="0"/>
              <a:t>A focus on quantification rather than interpretation;</a:t>
            </a:r>
          </a:p>
          <a:p>
            <a:pPr lvl="1">
              <a:buFont typeface="Arial" charset="0"/>
              <a:buChar char="•"/>
            </a:pPr>
            <a:r>
              <a:rPr lang="en-GB" sz="2800" dirty="0"/>
              <a:t>Methods deployed concentrate on measuring &amp; verifying the variables in the investigation;</a:t>
            </a:r>
          </a:p>
          <a:p>
            <a:pPr lvl="1">
              <a:buFont typeface="Arial" charset="0"/>
              <a:buChar char="•"/>
            </a:pPr>
            <a:r>
              <a:rPr lang="en-GB" sz="2800" dirty="0"/>
              <a:t>Explanations tend to focus on causality;</a:t>
            </a:r>
          </a:p>
          <a:p>
            <a:pPr lvl="1">
              <a:buClr>
                <a:schemeClr val="tx1"/>
              </a:buClr>
              <a:buFont typeface="Arial" charset="0"/>
              <a:buChar char="•"/>
            </a:pPr>
            <a:r>
              <a:rPr lang="en-GB" sz="2800" dirty="0"/>
              <a:t> Typically utilises large sample data collection, although smaller samples are still possible when collecting measurable data;</a:t>
            </a:r>
          </a:p>
          <a:p>
            <a:pPr lvl="1">
              <a:buClr>
                <a:schemeClr val="tx1"/>
              </a:buClr>
              <a:buFont typeface="Arial" charset="0"/>
              <a:buChar char="•"/>
            </a:pPr>
            <a:r>
              <a:rPr lang="en-GB" sz="2800" dirty="0"/>
              <a:t> Generalisation is often achievable based on the underlying principles of statistical probability;</a:t>
            </a:r>
          </a:p>
          <a:p>
            <a:pPr algn="ctr">
              <a:spcBef>
                <a:spcPct val="50000"/>
              </a:spcBef>
            </a:pPr>
            <a:r>
              <a:rPr lang="en-GB" sz="1600" dirty="0">
                <a:solidFill>
                  <a:srgbClr val="00B050"/>
                </a:solidFill>
              </a:rPr>
              <a:t>(Adapted from </a:t>
            </a:r>
            <a:r>
              <a:rPr lang="en-GB" sz="1600" dirty="0" err="1">
                <a:solidFill>
                  <a:srgbClr val="00B050"/>
                </a:solidFill>
              </a:rPr>
              <a:t>Bryman</a:t>
            </a:r>
            <a:r>
              <a:rPr lang="en-GB" sz="1600" dirty="0">
                <a:solidFill>
                  <a:srgbClr val="00B050"/>
                </a:solidFill>
              </a:rPr>
              <a:t> and Bell, 2007; </a:t>
            </a:r>
            <a:r>
              <a:rPr lang="en-GB" sz="1600" dirty="0" err="1">
                <a:solidFill>
                  <a:srgbClr val="00B050"/>
                </a:solidFill>
              </a:rPr>
              <a:t>Easterby</a:t>
            </a:r>
            <a:r>
              <a:rPr lang="en-GB" sz="1600" dirty="0">
                <a:solidFill>
                  <a:srgbClr val="00B050"/>
                </a:solidFill>
              </a:rPr>
              <a:t>-Smith </a:t>
            </a:r>
            <a:r>
              <a:rPr lang="en-GB" sz="1600" i="1" dirty="0">
                <a:solidFill>
                  <a:srgbClr val="00B050"/>
                </a:solidFill>
              </a:rPr>
              <a:t>et al. </a:t>
            </a:r>
            <a:r>
              <a:rPr lang="en-GB" sz="1600" dirty="0">
                <a:solidFill>
                  <a:srgbClr val="00B050"/>
                </a:solidFill>
              </a:rPr>
              <a:t>2002; Gill &amp; Johnson, 2002) </a:t>
            </a:r>
          </a:p>
          <a:p>
            <a:pPr>
              <a:spcBef>
                <a:spcPct val="50000"/>
              </a:spcBef>
              <a:buFont typeface="Wingdings" pitchFamily="2" charset="2"/>
              <a:buChar char="§"/>
            </a:pPr>
            <a:endParaRPr lang="en-GB" sz="24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idx="4294967295"/>
          </p:nvPr>
        </p:nvSpPr>
        <p:spPr>
          <a:xfrm>
            <a:off x="0" y="0"/>
            <a:ext cx="9144000" cy="765175"/>
          </a:xfrm>
        </p:spPr>
        <p:txBody>
          <a:bodyPr>
            <a:normAutofit/>
          </a:bodyPr>
          <a:lstStyle/>
          <a:p>
            <a:pPr algn="ctr" eaLnBrk="1" hangingPunct="1"/>
            <a:r>
              <a:rPr lang="en-GB" sz="4000" b="1" dirty="0" smtClean="0">
                <a:solidFill>
                  <a:srgbClr val="FF0000"/>
                </a:solidFill>
              </a:rPr>
              <a:t>FEATURES OF INTERPRETIVIST RESEARCH </a:t>
            </a:r>
          </a:p>
        </p:txBody>
      </p:sp>
      <p:sp>
        <p:nvSpPr>
          <p:cNvPr id="9219" name="Text Box 3"/>
          <p:cNvSpPr txBox="1">
            <a:spLocks noChangeArrowheads="1"/>
          </p:cNvSpPr>
          <p:nvPr/>
        </p:nvSpPr>
        <p:spPr bwMode="auto">
          <a:xfrm>
            <a:off x="0" y="765175"/>
            <a:ext cx="9144000" cy="5493812"/>
          </a:xfrm>
          <a:prstGeom prst="rect">
            <a:avLst/>
          </a:prstGeom>
          <a:noFill/>
          <a:ln w="9525">
            <a:noFill/>
            <a:miter lim="800000"/>
            <a:headEnd/>
            <a:tailEnd/>
          </a:ln>
        </p:spPr>
        <p:txBody>
          <a:bodyPr wrap="square">
            <a:spAutoFit/>
          </a:bodyPr>
          <a:lstStyle/>
          <a:p>
            <a:pPr lvl="1">
              <a:buFont typeface="Arial" charset="0"/>
              <a:buChar char="•"/>
            </a:pPr>
            <a:r>
              <a:rPr lang="en-GB" sz="3200" dirty="0"/>
              <a:t> ‘seeing through the eyes of’ participants, born out of concern to understand the ‘other’;</a:t>
            </a:r>
          </a:p>
          <a:p>
            <a:pPr lvl="1">
              <a:buFont typeface="Arial" charset="0"/>
              <a:buChar char="•"/>
            </a:pPr>
            <a:r>
              <a:rPr lang="en-GB" sz="3200" dirty="0"/>
              <a:t> A field of enquiry in its own right;</a:t>
            </a:r>
          </a:p>
          <a:p>
            <a:pPr lvl="1">
              <a:buFont typeface="Arial" charset="0"/>
              <a:buChar char="•"/>
            </a:pPr>
            <a:r>
              <a:rPr lang="en-GB" sz="3200" dirty="0"/>
              <a:t> Often associated with cultural &amp; interpretative studies;</a:t>
            </a:r>
          </a:p>
          <a:p>
            <a:pPr lvl="1">
              <a:buFont typeface="Arial" charset="0"/>
              <a:buChar char="•"/>
            </a:pPr>
            <a:r>
              <a:rPr lang="en-GB" sz="3200" dirty="0"/>
              <a:t> Flexible research designs;</a:t>
            </a:r>
          </a:p>
          <a:p>
            <a:pPr lvl="1">
              <a:buClr>
                <a:schemeClr val="tx1"/>
              </a:buClr>
              <a:buFont typeface="Arial" charset="0"/>
              <a:buChar char="•"/>
            </a:pPr>
            <a:r>
              <a:rPr lang="en-GB" sz="3200" dirty="0"/>
              <a:t>A focus on interpretation not quantification;</a:t>
            </a:r>
          </a:p>
          <a:p>
            <a:pPr lvl="1">
              <a:buClr>
                <a:schemeClr val="tx1"/>
              </a:buClr>
              <a:buFont typeface="Arial" charset="0"/>
              <a:buChar char="•"/>
            </a:pPr>
            <a:r>
              <a:rPr lang="en-GB" sz="3200" dirty="0"/>
              <a:t>An emphasis on subjectivity not objectivity;</a:t>
            </a:r>
          </a:p>
          <a:p>
            <a:pPr lvl="1">
              <a:buClr>
                <a:schemeClr val="tx1"/>
              </a:buClr>
              <a:buFont typeface="Arial" charset="0"/>
              <a:buChar char="•"/>
            </a:pPr>
            <a:r>
              <a:rPr lang="en-GB" sz="3200" dirty="0"/>
              <a:t>Orientation towards process rather than outcome;</a:t>
            </a:r>
          </a:p>
          <a:p>
            <a:pPr algn="ctr">
              <a:spcBef>
                <a:spcPct val="50000"/>
              </a:spcBef>
            </a:pPr>
            <a:r>
              <a:rPr lang="en-GB" dirty="0">
                <a:solidFill>
                  <a:srgbClr val="00B050"/>
                </a:solidFill>
              </a:rPr>
              <a:t>(Adapted from Silverman, 2001; </a:t>
            </a:r>
            <a:r>
              <a:rPr lang="en-GB" dirty="0" err="1">
                <a:solidFill>
                  <a:srgbClr val="00B050"/>
                </a:solidFill>
              </a:rPr>
              <a:t>Easterby</a:t>
            </a:r>
            <a:r>
              <a:rPr lang="en-GB" dirty="0">
                <a:solidFill>
                  <a:srgbClr val="00B050"/>
                </a:solidFill>
              </a:rPr>
              <a:t>-Smith </a:t>
            </a:r>
            <a:r>
              <a:rPr lang="en-GB" i="1" dirty="0">
                <a:solidFill>
                  <a:srgbClr val="00B050"/>
                </a:solidFill>
              </a:rPr>
              <a:t>et al</a:t>
            </a:r>
            <a:r>
              <a:rPr lang="en-GB" dirty="0">
                <a:solidFill>
                  <a:srgbClr val="00B050"/>
                </a:solidFill>
              </a:rPr>
              <a:t>., 2002; </a:t>
            </a:r>
            <a:r>
              <a:rPr lang="en-GB" dirty="0" err="1">
                <a:solidFill>
                  <a:srgbClr val="00B050"/>
                </a:solidFill>
              </a:rPr>
              <a:t>Cassell</a:t>
            </a:r>
            <a:r>
              <a:rPr lang="en-GB" dirty="0">
                <a:solidFill>
                  <a:srgbClr val="00B050"/>
                </a:solidFill>
              </a:rPr>
              <a:t> &amp; </a:t>
            </a:r>
            <a:r>
              <a:rPr lang="en-GB" dirty="0" err="1">
                <a:solidFill>
                  <a:srgbClr val="00B050"/>
                </a:solidFill>
              </a:rPr>
              <a:t>Symon</a:t>
            </a:r>
            <a:r>
              <a:rPr lang="en-GB" dirty="0">
                <a:solidFill>
                  <a:srgbClr val="00B050"/>
                </a:solidFill>
              </a:rPr>
              <a:t>, 2004)</a:t>
            </a:r>
          </a:p>
          <a:p>
            <a:pPr>
              <a:spcBef>
                <a:spcPct val="50000"/>
              </a:spcBef>
              <a:buFont typeface="Wingdings" pitchFamily="2" charset="2"/>
              <a:buChar char="§"/>
            </a:pPr>
            <a:endParaRPr lang="en-GB" sz="24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idx="4294967295"/>
          </p:nvPr>
        </p:nvSpPr>
        <p:spPr>
          <a:xfrm>
            <a:off x="0" y="0"/>
            <a:ext cx="9144000" cy="1142984"/>
          </a:xfrm>
        </p:spPr>
        <p:txBody>
          <a:bodyPr>
            <a:noAutofit/>
          </a:bodyPr>
          <a:lstStyle/>
          <a:p>
            <a:pPr algn="ctr">
              <a:defRPr/>
            </a:pPr>
            <a:r>
              <a:rPr lang="en-GB" sz="4000" cap="all" dirty="0" smtClean="0">
                <a:solidFill>
                  <a:srgbClr val="FF0000"/>
                </a:solidFill>
              </a:rPr>
              <a:t>Approaches to Research: Deduction </a:t>
            </a:r>
            <a:r>
              <a:rPr lang="en-GB" sz="4000" dirty="0" smtClean="0">
                <a:solidFill>
                  <a:srgbClr val="FF0000"/>
                </a:solidFill>
              </a:rPr>
              <a:t>v</a:t>
            </a:r>
            <a:r>
              <a:rPr lang="en-GB" sz="4000" cap="all" dirty="0" smtClean="0">
                <a:solidFill>
                  <a:srgbClr val="FF0000"/>
                </a:solidFill>
              </a:rPr>
              <a:t> </a:t>
            </a:r>
            <a:r>
              <a:rPr lang="en-GB" sz="4000" cap="all" dirty="0">
                <a:solidFill>
                  <a:srgbClr val="FF0000"/>
                </a:solidFill>
              </a:rPr>
              <a:t>Induction</a:t>
            </a:r>
          </a:p>
        </p:txBody>
      </p:sp>
      <p:sp>
        <p:nvSpPr>
          <p:cNvPr id="10243" name="Rectangle 3"/>
          <p:cNvSpPr>
            <a:spLocks noGrp="1" noChangeArrowheads="1"/>
          </p:cNvSpPr>
          <p:nvPr>
            <p:ph type="body" sz="half" idx="4294967295"/>
          </p:nvPr>
        </p:nvSpPr>
        <p:spPr>
          <a:xfrm>
            <a:off x="0" y="1000108"/>
            <a:ext cx="4714876" cy="5857892"/>
          </a:xfrm>
        </p:spPr>
        <p:txBody>
          <a:bodyPr>
            <a:normAutofit fontScale="85000" lnSpcReduction="10000"/>
          </a:bodyPr>
          <a:lstStyle/>
          <a:p>
            <a:pPr algn="ctr">
              <a:lnSpc>
                <a:spcPct val="90000"/>
              </a:lnSpc>
              <a:buFontTx/>
              <a:buNone/>
            </a:pPr>
            <a:r>
              <a:rPr lang="en-GB" sz="3800" b="1" dirty="0" smtClean="0">
                <a:solidFill>
                  <a:srgbClr val="0070C0"/>
                </a:solidFill>
              </a:rPr>
              <a:t>Deductive (Positivist)</a:t>
            </a:r>
          </a:p>
          <a:p>
            <a:r>
              <a:rPr lang="en-GB" sz="2800" dirty="0" smtClean="0"/>
              <a:t>Takes a very structured methodology to the research project. </a:t>
            </a:r>
          </a:p>
          <a:p>
            <a:r>
              <a:rPr lang="en-GB" sz="2800" dirty="0" smtClean="0"/>
              <a:t>Is often described as ‘positivism’. </a:t>
            </a:r>
          </a:p>
          <a:p>
            <a:r>
              <a:rPr lang="en-GB" sz="2800" b="1" dirty="0" smtClean="0">
                <a:solidFill>
                  <a:srgbClr val="00B050"/>
                </a:solidFill>
              </a:rPr>
              <a:t>Reasoning from General to particular</a:t>
            </a:r>
          </a:p>
          <a:p>
            <a:pPr>
              <a:lnSpc>
                <a:spcPct val="90000"/>
              </a:lnSpc>
            </a:pPr>
            <a:r>
              <a:rPr lang="en-GB" sz="2800" dirty="0" smtClean="0"/>
              <a:t>Formulation of hypotheses – variables &amp; measurement</a:t>
            </a:r>
          </a:p>
          <a:p>
            <a:pPr>
              <a:lnSpc>
                <a:spcPct val="90000"/>
              </a:lnSpc>
            </a:pPr>
            <a:r>
              <a:rPr lang="en-GB" sz="2800" dirty="0" smtClean="0"/>
              <a:t>Experiment or enquiry</a:t>
            </a:r>
          </a:p>
          <a:p>
            <a:pPr>
              <a:lnSpc>
                <a:spcPct val="90000"/>
              </a:lnSpc>
            </a:pPr>
            <a:r>
              <a:rPr lang="en-GB" sz="2800" dirty="0" smtClean="0"/>
              <a:t>Examining outcome of enquiry</a:t>
            </a:r>
          </a:p>
          <a:p>
            <a:pPr>
              <a:lnSpc>
                <a:spcPct val="90000"/>
              </a:lnSpc>
            </a:pPr>
            <a:r>
              <a:rPr lang="en-GB" sz="2800" dirty="0" smtClean="0">
                <a:solidFill>
                  <a:srgbClr val="FF0000"/>
                </a:solidFill>
              </a:rPr>
              <a:t>Theory testing </a:t>
            </a:r>
          </a:p>
          <a:p>
            <a:pPr>
              <a:lnSpc>
                <a:spcPct val="90000"/>
              </a:lnSpc>
            </a:pPr>
            <a:r>
              <a:rPr lang="en-GB" sz="2800" dirty="0" smtClean="0"/>
              <a:t>Desire for replication &amp; reliability</a:t>
            </a:r>
          </a:p>
          <a:p>
            <a:pPr>
              <a:lnSpc>
                <a:spcPct val="90000"/>
              </a:lnSpc>
            </a:pPr>
            <a:r>
              <a:rPr lang="en-GB" sz="2800" dirty="0" smtClean="0"/>
              <a:t>Generalisation</a:t>
            </a:r>
          </a:p>
          <a:p>
            <a:pPr>
              <a:lnSpc>
                <a:spcPct val="90000"/>
              </a:lnSpc>
            </a:pPr>
            <a:r>
              <a:rPr lang="en-GB" sz="2800" dirty="0" smtClean="0"/>
              <a:t>Quantitative methods</a:t>
            </a:r>
          </a:p>
          <a:p>
            <a:pPr>
              <a:lnSpc>
                <a:spcPct val="90000"/>
              </a:lnSpc>
            </a:pPr>
            <a:endParaRPr lang="en-GB" sz="2800" dirty="0" smtClean="0"/>
          </a:p>
        </p:txBody>
      </p:sp>
      <p:sp>
        <p:nvSpPr>
          <p:cNvPr id="10244" name="Rectangle 4"/>
          <p:cNvSpPr>
            <a:spLocks noGrp="1" noChangeArrowheads="1"/>
          </p:cNvSpPr>
          <p:nvPr>
            <p:ph type="body" sz="half" idx="4294967295"/>
          </p:nvPr>
        </p:nvSpPr>
        <p:spPr>
          <a:xfrm>
            <a:off x="4714876" y="1000108"/>
            <a:ext cx="4429125" cy="5857892"/>
          </a:xfrm>
        </p:spPr>
        <p:txBody>
          <a:bodyPr>
            <a:normAutofit fontScale="85000" lnSpcReduction="20000"/>
          </a:bodyPr>
          <a:lstStyle/>
          <a:p>
            <a:pPr algn="ctr">
              <a:lnSpc>
                <a:spcPct val="90000"/>
              </a:lnSpc>
              <a:buFontTx/>
              <a:buNone/>
            </a:pPr>
            <a:r>
              <a:rPr lang="en-GB" sz="3800" b="1" dirty="0" smtClean="0">
                <a:solidFill>
                  <a:srgbClr val="0070C0"/>
                </a:solidFill>
              </a:rPr>
              <a:t>Inductive (</a:t>
            </a:r>
            <a:r>
              <a:rPr lang="en-GB" sz="3800" b="1" dirty="0" err="1" smtClean="0">
                <a:solidFill>
                  <a:srgbClr val="0070C0"/>
                </a:solidFill>
              </a:rPr>
              <a:t>Interpretivist</a:t>
            </a:r>
            <a:r>
              <a:rPr lang="en-GB" sz="3800" b="1" dirty="0" smtClean="0">
                <a:solidFill>
                  <a:srgbClr val="0070C0"/>
                </a:solidFill>
              </a:rPr>
              <a:t>)</a:t>
            </a:r>
          </a:p>
          <a:p>
            <a:pPr>
              <a:lnSpc>
                <a:spcPct val="90000"/>
              </a:lnSpc>
            </a:pPr>
            <a:r>
              <a:rPr lang="en-GB" sz="2800" dirty="0" smtClean="0"/>
              <a:t>Concerned with context in which events take place</a:t>
            </a:r>
          </a:p>
          <a:p>
            <a:pPr>
              <a:lnSpc>
                <a:spcPct val="90000"/>
              </a:lnSpc>
            </a:pPr>
            <a:r>
              <a:rPr lang="en-GB" sz="2800" dirty="0" smtClean="0"/>
              <a:t>It looks at why something has happened by examining behaviours and relationships within an organisation. </a:t>
            </a:r>
          </a:p>
          <a:p>
            <a:pPr>
              <a:lnSpc>
                <a:spcPct val="90000"/>
              </a:lnSpc>
            </a:pPr>
            <a:r>
              <a:rPr lang="en-GB" sz="2800" dirty="0" smtClean="0"/>
              <a:t>It usually adopts methods such as focus groups and unstructured interviews. </a:t>
            </a:r>
          </a:p>
          <a:p>
            <a:pPr>
              <a:lnSpc>
                <a:spcPct val="90000"/>
              </a:lnSpc>
            </a:pPr>
            <a:r>
              <a:rPr lang="en-GB" sz="2800" dirty="0" smtClean="0"/>
              <a:t>This is one of the most widely used approach within business.</a:t>
            </a:r>
          </a:p>
          <a:p>
            <a:pPr>
              <a:lnSpc>
                <a:spcPct val="90000"/>
              </a:lnSpc>
            </a:pPr>
            <a:r>
              <a:rPr lang="en-GB" sz="2800" b="1" dirty="0" smtClean="0">
                <a:solidFill>
                  <a:srgbClr val="00B050"/>
                </a:solidFill>
              </a:rPr>
              <a:t>From Particular to General</a:t>
            </a:r>
          </a:p>
          <a:p>
            <a:pPr>
              <a:lnSpc>
                <a:spcPct val="90000"/>
              </a:lnSpc>
            </a:pPr>
            <a:r>
              <a:rPr lang="en-GB" sz="2800" dirty="0" smtClean="0"/>
              <a:t>Observation to understand &amp; categorise phenomena</a:t>
            </a:r>
          </a:p>
          <a:p>
            <a:pPr>
              <a:lnSpc>
                <a:spcPct val="90000"/>
              </a:lnSpc>
            </a:pPr>
            <a:r>
              <a:rPr lang="en-GB" sz="2800" dirty="0" smtClean="0"/>
              <a:t>Interpretation of complex social world</a:t>
            </a:r>
          </a:p>
          <a:p>
            <a:pPr>
              <a:lnSpc>
                <a:spcPct val="90000"/>
              </a:lnSpc>
            </a:pPr>
            <a:r>
              <a:rPr lang="en-GB" sz="2800" dirty="0" smtClean="0"/>
              <a:t>Qualitative methods</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0" y="0"/>
            <a:ext cx="9144000" cy="1052513"/>
          </a:xfrm>
        </p:spPr>
        <p:txBody>
          <a:bodyPr>
            <a:normAutofit fontScale="90000"/>
          </a:bodyPr>
          <a:lstStyle/>
          <a:p>
            <a:pPr algn="ctr">
              <a:defRPr/>
            </a:pPr>
            <a:r>
              <a:rPr lang="en-GB" cap="all" dirty="0" smtClean="0">
                <a:solidFill>
                  <a:srgbClr val="FF0000"/>
                </a:solidFill>
              </a:rPr>
              <a:t>Quantitative </a:t>
            </a:r>
            <a:r>
              <a:rPr lang="en-GB" dirty="0" smtClean="0">
                <a:solidFill>
                  <a:srgbClr val="FF0000"/>
                </a:solidFill>
              </a:rPr>
              <a:t>v</a:t>
            </a:r>
            <a:r>
              <a:rPr lang="en-GB" cap="all" dirty="0" smtClean="0">
                <a:solidFill>
                  <a:srgbClr val="FF0000"/>
                </a:solidFill>
              </a:rPr>
              <a:t> qualitative research strategies</a:t>
            </a:r>
          </a:p>
        </p:txBody>
      </p:sp>
      <p:sp>
        <p:nvSpPr>
          <p:cNvPr id="13315" name="Rectangle 3"/>
          <p:cNvSpPr txBox="1">
            <a:spLocks noChangeArrowheads="1"/>
          </p:cNvSpPr>
          <p:nvPr/>
        </p:nvSpPr>
        <p:spPr bwMode="auto">
          <a:xfrm>
            <a:off x="0" y="981075"/>
            <a:ext cx="9144000" cy="5876925"/>
          </a:xfrm>
          <a:prstGeom prst="rect">
            <a:avLst/>
          </a:prstGeom>
          <a:noFill/>
          <a:ln w="9525">
            <a:noFill/>
            <a:miter lim="800000"/>
            <a:headEnd/>
            <a:tailEnd/>
          </a:ln>
        </p:spPr>
        <p:txBody>
          <a:bodyPr/>
          <a:lstStyle/>
          <a:p>
            <a:pPr marL="342900" indent="-342900">
              <a:spcBef>
                <a:spcPct val="20000"/>
              </a:spcBef>
              <a:buFontTx/>
              <a:buChar char="•"/>
            </a:pPr>
            <a:r>
              <a:rPr lang="en-GB" sz="2800" dirty="0">
                <a:cs typeface="Times New Roman" pitchFamily="18" charset="0"/>
              </a:rPr>
              <a:t>A more appropriate use of the terms refers to quantitative and qualitative </a:t>
            </a:r>
            <a:r>
              <a:rPr lang="en-GB" sz="2800" b="1" dirty="0">
                <a:solidFill>
                  <a:srgbClr val="0070C0"/>
                </a:solidFill>
                <a:cs typeface="Times New Roman" pitchFamily="18" charset="0"/>
              </a:rPr>
              <a:t>methods</a:t>
            </a:r>
            <a:r>
              <a:rPr lang="en-GB" sz="2800" dirty="0">
                <a:cs typeface="Times New Roman" pitchFamily="18" charset="0"/>
              </a:rPr>
              <a:t> i.e. </a:t>
            </a:r>
            <a:r>
              <a:rPr lang="en-GB" sz="3200" b="1" dirty="0">
                <a:solidFill>
                  <a:srgbClr val="00B050"/>
                </a:solidFill>
                <a:cs typeface="Times New Roman" pitchFamily="18" charset="0"/>
              </a:rPr>
              <a:t>the means by which data are collected;</a:t>
            </a:r>
            <a:endParaRPr lang="en-GB" sz="2800" b="1" dirty="0">
              <a:solidFill>
                <a:srgbClr val="00B050"/>
              </a:solidFill>
              <a:cs typeface="Times New Roman" pitchFamily="18" charset="0"/>
            </a:endParaRPr>
          </a:p>
          <a:p>
            <a:pPr marL="342900" indent="-342900">
              <a:spcBef>
                <a:spcPct val="20000"/>
              </a:spcBef>
              <a:buFontTx/>
              <a:buChar char="•"/>
            </a:pPr>
            <a:endParaRPr lang="en-GB" sz="2800" dirty="0">
              <a:cs typeface="Times New Roman" pitchFamily="18" charset="0"/>
            </a:endParaRPr>
          </a:p>
          <a:p>
            <a:pPr marL="342900" indent="-342900">
              <a:spcBef>
                <a:spcPct val="20000"/>
              </a:spcBef>
              <a:buFontTx/>
              <a:buChar char="•"/>
            </a:pPr>
            <a:r>
              <a:rPr lang="en-GB" sz="2800" dirty="0">
                <a:cs typeface="Times New Roman" pitchFamily="18" charset="0"/>
              </a:rPr>
              <a:t>Generally speaking, quantitative methods tend to be deployed </a:t>
            </a:r>
            <a:r>
              <a:rPr lang="en-GB" sz="2800" b="1" dirty="0">
                <a:solidFill>
                  <a:srgbClr val="FF0000"/>
                </a:solidFill>
                <a:cs typeface="Times New Roman" pitchFamily="18" charset="0"/>
              </a:rPr>
              <a:t>in positivist research</a:t>
            </a:r>
            <a:r>
              <a:rPr lang="en-GB" sz="2800" dirty="0">
                <a:cs typeface="Times New Roman" pitchFamily="18" charset="0"/>
              </a:rPr>
              <a:t>, with qualitative methods used </a:t>
            </a:r>
            <a:r>
              <a:rPr lang="en-GB" sz="2800" b="1" dirty="0">
                <a:solidFill>
                  <a:srgbClr val="FF0000"/>
                </a:solidFill>
                <a:cs typeface="Times New Roman" pitchFamily="18" charset="0"/>
              </a:rPr>
              <a:t>in </a:t>
            </a:r>
            <a:r>
              <a:rPr lang="en-GB" sz="2800" b="1" dirty="0" err="1">
                <a:solidFill>
                  <a:srgbClr val="FF0000"/>
                </a:solidFill>
                <a:cs typeface="Times New Roman" pitchFamily="18" charset="0"/>
              </a:rPr>
              <a:t>interpretivist</a:t>
            </a:r>
            <a:r>
              <a:rPr lang="en-GB" sz="2800" b="1" dirty="0">
                <a:solidFill>
                  <a:srgbClr val="FF0000"/>
                </a:solidFill>
                <a:cs typeface="Times New Roman" pitchFamily="18" charset="0"/>
              </a:rPr>
              <a:t> research</a:t>
            </a:r>
            <a:r>
              <a:rPr lang="en-GB" sz="2800" dirty="0">
                <a:cs typeface="Times New Roman" pitchFamily="18" charset="0"/>
              </a:rPr>
              <a:t>, although </a:t>
            </a:r>
            <a:r>
              <a:rPr lang="en-GB" sz="2800" b="1" dirty="0">
                <a:solidFill>
                  <a:srgbClr val="FF0000"/>
                </a:solidFill>
                <a:cs typeface="Times New Roman" pitchFamily="18" charset="0"/>
              </a:rPr>
              <a:t>mixed methods or multi strategy approach </a:t>
            </a:r>
            <a:r>
              <a:rPr lang="en-GB" sz="2800" dirty="0">
                <a:cs typeface="Times New Roman" pitchFamily="18" charset="0"/>
              </a:rPr>
              <a:t>may be used in either type of approach.</a:t>
            </a:r>
          </a:p>
          <a:p>
            <a:pPr marL="342900" indent="-342900">
              <a:spcBef>
                <a:spcPct val="20000"/>
              </a:spcBef>
              <a:buFontTx/>
              <a:buChar char="•"/>
            </a:pPr>
            <a:endParaRPr lang="en-GB" sz="1600" dirty="0">
              <a:solidFill>
                <a:srgbClr val="00B050"/>
              </a:solidFill>
              <a:cs typeface="Times New Roman" pitchFamily="18" charset="0"/>
            </a:endParaRPr>
          </a:p>
          <a:p>
            <a:pPr marL="342900" indent="-342900">
              <a:spcBef>
                <a:spcPct val="20000"/>
              </a:spcBef>
              <a:buFontTx/>
              <a:buChar char="•"/>
            </a:pPr>
            <a:endParaRPr lang="en-GB" sz="1600" dirty="0">
              <a:solidFill>
                <a:srgbClr val="00B050"/>
              </a:solidFill>
              <a:cs typeface="Times New Roman"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xfrm>
            <a:off x="684213" y="0"/>
            <a:ext cx="7316811" cy="714356"/>
          </a:xfrm>
        </p:spPr>
        <p:txBody>
          <a:bodyPr>
            <a:noAutofit/>
          </a:bodyPr>
          <a:lstStyle/>
          <a:p>
            <a:r>
              <a:rPr lang="en-GB" b="1" dirty="0"/>
              <a:t>Research Strategy</a:t>
            </a:r>
          </a:p>
        </p:txBody>
      </p:sp>
      <p:sp>
        <p:nvSpPr>
          <p:cNvPr id="61443" name="Rectangle 3"/>
          <p:cNvSpPr>
            <a:spLocks noGrp="1" noChangeArrowheads="1"/>
          </p:cNvSpPr>
          <p:nvPr>
            <p:ph type="body" idx="1"/>
          </p:nvPr>
        </p:nvSpPr>
        <p:spPr>
          <a:xfrm>
            <a:off x="0" y="642918"/>
            <a:ext cx="9144000" cy="6215083"/>
          </a:xfrm>
        </p:spPr>
        <p:txBody>
          <a:bodyPr>
            <a:noAutofit/>
          </a:bodyPr>
          <a:lstStyle/>
          <a:p>
            <a:pPr>
              <a:lnSpc>
                <a:spcPct val="90000"/>
              </a:lnSpc>
            </a:pPr>
            <a:r>
              <a:rPr lang="en-GB" sz="2800" b="1" dirty="0"/>
              <a:t>Influenced by philosophies</a:t>
            </a:r>
            <a:r>
              <a:rPr lang="en-GB" sz="2800" dirty="0"/>
              <a:t>: positivist </a:t>
            </a:r>
            <a:r>
              <a:rPr lang="en-GB" sz="2800" dirty="0" smtClean="0"/>
              <a:t>&amp; </a:t>
            </a:r>
            <a:r>
              <a:rPr lang="en-GB" sz="2800" dirty="0" err="1"/>
              <a:t>interpretivist</a:t>
            </a:r>
            <a:endParaRPr lang="en-GB" sz="2800" dirty="0"/>
          </a:p>
          <a:p>
            <a:pPr lvl="1">
              <a:lnSpc>
                <a:spcPct val="90000"/>
              </a:lnSpc>
            </a:pPr>
            <a:r>
              <a:rPr lang="en-GB" dirty="0"/>
              <a:t>Manifest generally as quantitative and qualitative</a:t>
            </a:r>
          </a:p>
          <a:p>
            <a:pPr>
              <a:lnSpc>
                <a:spcPct val="90000"/>
              </a:lnSpc>
            </a:pPr>
            <a:endParaRPr lang="en-GB" sz="1600" dirty="0"/>
          </a:p>
          <a:p>
            <a:pPr>
              <a:lnSpc>
                <a:spcPct val="90000"/>
              </a:lnSpc>
            </a:pPr>
            <a:r>
              <a:rPr lang="en-GB" sz="2800" b="1" u="sng" dirty="0"/>
              <a:t>Quantitative</a:t>
            </a:r>
            <a:r>
              <a:rPr lang="en-GB" sz="2800" dirty="0"/>
              <a:t> provides hard data for statistical analysis, with a singular truth dimension</a:t>
            </a:r>
          </a:p>
          <a:p>
            <a:pPr lvl="1">
              <a:lnSpc>
                <a:spcPct val="90000"/>
              </a:lnSpc>
            </a:pPr>
            <a:r>
              <a:rPr lang="en-GB" dirty="0"/>
              <a:t>If you want to find out how much, how often, where, etc. (behaviours), then this approach is appropriate.</a:t>
            </a:r>
          </a:p>
          <a:p>
            <a:pPr lvl="1">
              <a:lnSpc>
                <a:spcPct val="90000"/>
              </a:lnSpc>
            </a:pPr>
            <a:r>
              <a:rPr lang="en-GB" dirty="0"/>
              <a:t>Methods: self-completion questionnaires, </a:t>
            </a:r>
            <a:r>
              <a:rPr lang="en-GB" dirty="0" smtClean="0"/>
              <a:t>observation.</a:t>
            </a:r>
            <a:endParaRPr lang="en-GB" dirty="0"/>
          </a:p>
          <a:p>
            <a:pPr lvl="1">
              <a:lnSpc>
                <a:spcPct val="90000"/>
              </a:lnSpc>
            </a:pPr>
            <a:endParaRPr lang="en-GB" sz="1600" dirty="0"/>
          </a:p>
          <a:p>
            <a:pPr>
              <a:lnSpc>
                <a:spcPct val="90000"/>
              </a:lnSpc>
            </a:pPr>
            <a:r>
              <a:rPr lang="en-GB" sz="2800" b="1" u="sng" dirty="0"/>
              <a:t>Qualitative</a:t>
            </a:r>
            <a:r>
              <a:rPr lang="en-GB" sz="2800" dirty="0"/>
              <a:t> provides soft data, with variable truth dimensions.</a:t>
            </a:r>
          </a:p>
          <a:p>
            <a:pPr lvl="1">
              <a:lnSpc>
                <a:spcPct val="90000"/>
              </a:lnSpc>
            </a:pPr>
            <a:r>
              <a:rPr lang="en-GB" dirty="0"/>
              <a:t>If you want to find out  about motives and attitudes (why) then qualitative research may be more insightful.</a:t>
            </a:r>
          </a:p>
          <a:p>
            <a:pPr lvl="1">
              <a:lnSpc>
                <a:spcPct val="90000"/>
              </a:lnSpc>
            </a:pPr>
            <a:r>
              <a:rPr lang="en-GB" dirty="0"/>
              <a:t>Methods include groups discussions, face-to-face interviews etc.</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0" y="1"/>
            <a:ext cx="9144000" cy="714355"/>
          </a:xfrm>
        </p:spPr>
        <p:txBody>
          <a:bodyPr>
            <a:normAutofit fontScale="90000"/>
          </a:bodyPr>
          <a:lstStyle/>
          <a:p>
            <a:r>
              <a:rPr lang="en-GB" dirty="0" smtClean="0"/>
              <a:t>Multi-Strategy Approach</a:t>
            </a:r>
          </a:p>
        </p:txBody>
      </p:sp>
      <p:sp>
        <p:nvSpPr>
          <p:cNvPr id="15363" name="Rectangle 3"/>
          <p:cNvSpPr>
            <a:spLocks noGrp="1" noChangeArrowheads="1"/>
          </p:cNvSpPr>
          <p:nvPr>
            <p:ph type="body" idx="1"/>
          </p:nvPr>
        </p:nvSpPr>
        <p:spPr>
          <a:xfrm>
            <a:off x="0" y="714357"/>
            <a:ext cx="9144000" cy="6143644"/>
          </a:xfrm>
        </p:spPr>
        <p:txBody>
          <a:bodyPr/>
          <a:lstStyle/>
          <a:p>
            <a:pPr>
              <a:lnSpc>
                <a:spcPct val="90000"/>
              </a:lnSpc>
            </a:pPr>
            <a:r>
              <a:rPr lang="en-GB" sz="2800" dirty="0" smtClean="0"/>
              <a:t>This is where both quantitative &amp; qualitative methods are adopted in the same business research project. </a:t>
            </a:r>
          </a:p>
          <a:p>
            <a:pPr>
              <a:lnSpc>
                <a:spcPct val="90000"/>
              </a:lnSpc>
            </a:pPr>
            <a:r>
              <a:rPr lang="en-GB" sz="2800" dirty="0" smtClean="0"/>
              <a:t>A multi-strategy approach can also be adopted to confirm the research results. This is referred to as triangulation (</a:t>
            </a:r>
            <a:r>
              <a:rPr lang="en-GB" sz="2800" i="1" dirty="0" smtClean="0"/>
              <a:t>the use of quantitative research to corroborate/validate qualitative findings &amp; vice versa).</a:t>
            </a:r>
          </a:p>
          <a:p>
            <a:pPr>
              <a:lnSpc>
                <a:spcPct val="90000"/>
              </a:lnSpc>
            </a:pPr>
            <a:r>
              <a:rPr lang="en-GB" sz="2800" dirty="0" smtClean="0"/>
              <a:t>It can also be adopted as it links theory to practice.</a:t>
            </a:r>
          </a:p>
          <a:p>
            <a:pPr>
              <a:lnSpc>
                <a:spcPct val="90000"/>
              </a:lnSpc>
            </a:pPr>
            <a:r>
              <a:rPr lang="en-GB" sz="2800" dirty="0" smtClean="0"/>
              <a:t>Triangulation is often used in case-study approach to management research e.g. semi-structured interviews, focus groups, questionnaires.</a:t>
            </a:r>
          </a:p>
          <a:p>
            <a:pPr>
              <a:lnSpc>
                <a:spcPct val="90000"/>
              </a:lnSpc>
            </a:pPr>
            <a:endParaRPr lang="en-GB" sz="1900" dirty="0"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Content Placeholder 2"/>
          <p:cNvSpPr>
            <a:spLocks noGrp="1"/>
          </p:cNvSpPr>
          <p:nvPr>
            <p:ph sz="half" idx="4294967295"/>
          </p:nvPr>
        </p:nvSpPr>
        <p:spPr>
          <a:xfrm>
            <a:off x="0" y="1428736"/>
            <a:ext cx="4714876" cy="4737114"/>
          </a:xfrm>
        </p:spPr>
        <p:txBody>
          <a:bodyPr/>
          <a:lstStyle/>
          <a:p>
            <a:pPr algn="ctr" eaLnBrk="1" hangingPunct="1">
              <a:lnSpc>
                <a:spcPct val="90000"/>
              </a:lnSpc>
              <a:buFontTx/>
              <a:buNone/>
            </a:pPr>
            <a:r>
              <a:rPr lang="en-GB" b="1" dirty="0" smtClean="0">
                <a:solidFill>
                  <a:srgbClr val="0070C0"/>
                </a:solidFill>
              </a:rPr>
              <a:t>QUALITATIVE</a:t>
            </a:r>
          </a:p>
          <a:p>
            <a:pPr lvl="1" algn="ctr" eaLnBrk="1" hangingPunct="1">
              <a:lnSpc>
                <a:spcPct val="90000"/>
              </a:lnSpc>
              <a:buFontTx/>
              <a:buNone/>
            </a:pPr>
            <a:r>
              <a:rPr lang="en-GB" sz="3200" dirty="0" smtClean="0"/>
              <a:t>		interviews;</a:t>
            </a:r>
          </a:p>
          <a:p>
            <a:pPr lvl="1" algn="ctr" eaLnBrk="1" hangingPunct="1">
              <a:lnSpc>
                <a:spcPct val="90000"/>
              </a:lnSpc>
              <a:buFontTx/>
              <a:buNone/>
            </a:pPr>
            <a:r>
              <a:rPr lang="en-GB" sz="3200" dirty="0" smtClean="0"/>
              <a:t>Participant observation;</a:t>
            </a:r>
          </a:p>
          <a:p>
            <a:pPr lvl="1" algn="ctr" eaLnBrk="1" hangingPunct="1">
              <a:lnSpc>
                <a:spcPct val="90000"/>
              </a:lnSpc>
              <a:buFontTx/>
              <a:buNone/>
            </a:pPr>
            <a:r>
              <a:rPr lang="en-GB" sz="3200" dirty="0" smtClean="0"/>
              <a:t>focus group;</a:t>
            </a:r>
          </a:p>
          <a:p>
            <a:pPr lvl="1" algn="ctr" eaLnBrk="1" hangingPunct="1">
              <a:lnSpc>
                <a:spcPct val="90000"/>
              </a:lnSpc>
              <a:buFontTx/>
              <a:buNone/>
            </a:pPr>
            <a:r>
              <a:rPr lang="en-GB" sz="3200" dirty="0" smtClean="0"/>
              <a:t>storytelling</a:t>
            </a:r>
          </a:p>
          <a:p>
            <a:pPr lvl="1" algn="ctr" eaLnBrk="1" hangingPunct="1">
              <a:lnSpc>
                <a:spcPct val="90000"/>
              </a:lnSpc>
              <a:buFontTx/>
              <a:buNone/>
            </a:pPr>
            <a:r>
              <a:rPr lang="en-GB" sz="3200" dirty="0" smtClean="0"/>
              <a:t>document analysis;</a:t>
            </a:r>
          </a:p>
          <a:p>
            <a:pPr lvl="1" algn="ctr" eaLnBrk="1" hangingPunct="1">
              <a:lnSpc>
                <a:spcPct val="90000"/>
              </a:lnSpc>
              <a:buFontTx/>
              <a:buNone/>
            </a:pPr>
            <a:r>
              <a:rPr lang="en-GB" sz="3200" dirty="0" smtClean="0"/>
              <a:t>diaries;</a:t>
            </a:r>
          </a:p>
          <a:p>
            <a:pPr lvl="1" algn="ctr" eaLnBrk="1" hangingPunct="1">
              <a:lnSpc>
                <a:spcPct val="90000"/>
              </a:lnSpc>
              <a:buFontTx/>
              <a:buNone/>
            </a:pPr>
            <a:r>
              <a:rPr lang="en-GB" sz="3200" dirty="0" smtClean="0"/>
              <a:t>videoing;</a:t>
            </a:r>
          </a:p>
          <a:p>
            <a:pPr lvl="1" algn="ctr" eaLnBrk="1" hangingPunct="1">
              <a:lnSpc>
                <a:spcPct val="90000"/>
              </a:lnSpc>
              <a:buFontTx/>
              <a:buNone/>
            </a:pPr>
            <a:endParaRPr lang="en-GB" sz="3200" dirty="0" smtClean="0"/>
          </a:p>
          <a:p>
            <a:pPr>
              <a:buFontTx/>
              <a:buNone/>
            </a:pPr>
            <a:endParaRPr lang="en-GB" sz="2800" dirty="0" smtClean="0"/>
          </a:p>
        </p:txBody>
      </p:sp>
      <p:sp>
        <p:nvSpPr>
          <p:cNvPr id="16387" name="Content Placeholder 3"/>
          <p:cNvSpPr>
            <a:spLocks noGrp="1"/>
          </p:cNvSpPr>
          <p:nvPr>
            <p:ph sz="half" idx="4294967295"/>
          </p:nvPr>
        </p:nvSpPr>
        <p:spPr>
          <a:xfrm>
            <a:off x="4572000" y="1357298"/>
            <a:ext cx="4572000" cy="4714908"/>
          </a:xfrm>
        </p:spPr>
        <p:txBody>
          <a:bodyPr/>
          <a:lstStyle/>
          <a:p>
            <a:pPr algn="ctr">
              <a:buFontTx/>
              <a:buNone/>
            </a:pPr>
            <a:r>
              <a:rPr lang="en-US" b="1" dirty="0" smtClean="0">
                <a:solidFill>
                  <a:srgbClr val="0070C0"/>
                </a:solidFill>
              </a:rPr>
              <a:t>QUANTITATIVE</a:t>
            </a:r>
          </a:p>
          <a:p>
            <a:pPr>
              <a:buFontTx/>
              <a:buNone/>
            </a:pPr>
            <a:r>
              <a:rPr lang="en-US" dirty="0" smtClean="0"/>
              <a:t>		questionnaires;</a:t>
            </a:r>
          </a:p>
          <a:p>
            <a:pPr algn="ctr">
              <a:buFontTx/>
              <a:buNone/>
            </a:pPr>
            <a:r>
              <a:rPr lang="en-US" dirty="0" smtClean="0"/>
              <a:t>Structured interviews;</a:t>
            </a:r>
          </a:p>
          <a:p>
            <a:pPr algn="ctr">
              <a:buFontTx/>
              <a:buNone/>
            </a:pPr>
            <a:r>
              <a:rPr lang="en-US" dirty="0" smtClean="0"/>
              <a:t>observation;</a:t>
            </a:r>
          </a:p>
          <a:p>
            <a:pPr algn="ctr">
              <a:buFontTx/>
              <a:buNone/>
            </a:pPr>
            <a:r>
              <a:rPr lang="en-US" dirty="0" smtClean="0"/>
              <a:t>secondary data </a:t>
            </a:r>
            <a:r>
              <a:rPr lang="en-US" dirty="0" err="1" smtClean="0"/>
              <a:t>modelling</a:t>
            </a:r>
            <a:r>
              <a:rPr lang="en-US" dirty="0" smtClean="0"/>
              <a:t>;</a:t>
            </a:r>
          </a:p>
          <a:p>
            <a:pPr algn="ctr">
              <a:buFontTx/>
              <a:buNone/>
            </a:pPr>
            <a:r>
              <a:rPr lang="en-US" dirty="0" smtClean="0"/>
              <a:t>statistical inference.</a:t>
            </a:r>
          </a:p>
          <a:p>
            <a:pPr>
              <a:buFontTx/>
              <a:buNone/>
            </a:pPr>
            <a:endParaRPr lang="en-US" sz="2800" dirty="0" smtClean="0"/>
          </a:p>
        </p:txBody>
      </p:sp>
      <p:sp>
        <p:nvSpPr>
          <p:cNvPr id="16388" name="Rectangle 3"/>
          <p:cNvSpPr txBox="1">
            <a:spLocks noChangeArrowheads="1"/>
          </p:cNvSpPr>
          <p:nvPr/>
        </p:nvSpPr>
        <p:spPr bwMode="auto">
          <a:xfrm>
            <a:off x="0" y="0"/>
            <a:ext cx="9144000" cy="1000108"/>
          </a:xfrm>
          <a:prstGeom prst="rect">
            <a:avLst/>
          </a:prstGeom>
          <a:noFill/>
          <a:ln w="9525">
            <a:noFill/>
            <a:miter lim="800000"/>
            <a:headEnd/>
            <a:tailEnd/>
          </a:ln>
        </p:spPr>
        <p:txBody>
          <a:bodyPr/>
          <a:lstStyle/>
          <a:p>
            <a:pPr marL="742950" lvl="1" indent="-285750" algn="ctr">
              <a:spcBef>
                <a:spcPct val="20000"/>
              </a:spcBef>
            </a:pPr>
            <a:r>
              <a:rPr lang="en-GB" sz="3600" b="1" dirty="0">
                <a:solidFill>
                  <a:srgbClr val="00B050"/>
                </a:solidFill>
                <a:cs typeface="Times New Roman" pitchFamily="18" charset="0"/>
              </a:rPr>
              <a:t>Methods/techniques associated with qualitative &amp; quantitative approaches</a:t>
            </a:r>
            <a:r>
              <a:rPr lang="en-GB" sz="3200" dirty="0">
                <a:solidFill>
                  <a:srgbClr val="00B050"/>
                </a:solidFill>
                <a:cs typeface="Times New Roman" pitchFamily="18" charset="0"/>
              </a:rPr>
              <a:t>.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14356"/>
          </a:xfrm>
        </p:spPr>
        <p:txBody>
          <a:bodyPr>
            <a:noAutofit/>
          </a:bodyPr>
          <a:lstStyle/>
          <a:p>
            <a:r>
              <a:rPr lang="en-GB" b="1" dirty="0" smtClean="0"/>
              <a:t>Class Activity – 30 minutes</a:t>
            </a:r>
            <a:endParaRPr lang="en-GB" b="1" dirty="0"/>
          </a:p>
        </p:txBody>
      </p:sp>
      <p:sp>
        <p:nvSpPr>
          <p:cNvPr id="3" name="Content Placeholder 2"/>
          <p:cNvSpPr>
            <a:spLocks noGrp="1"/>
          </p:cNvSpPr>
          <p:nvPr>
            <p:ph idx="1"/>
          </p:nvPr>
        </p:nvSpPr>
        <p:spPr>
          <a:xfrm>
            <a:off x="0" y="714356"/>
            <a:ext cx="9144000" cy="6143644"/>
          </a:xfrm>
        </p:spPr>
        <p:txBody>
          <a:bodyPr>
            <a:normAutofit fontScale="92500"/>
          </a:bodyPr>
          <a:lstStyle/>
          <a:p>
            <a:r>
              <a:rPr lang="en-GB" sz="2800" dirty="0" smtClean="0">
                <a:latin typeface="Arial" panose="020B0604020202020204" pitchFamily="34" charset="0"/>
                <a:cs typeface="Arial" panose="020B0604020202020204" pitchFamily="34" charset="0"/>
              </a:rPr>
              <a:t>In groups of 3’s please discuss the justification </a:t>
            </a:r>
            <a:r>
              <a:rPr lang="en-GB" sz="2800" dirty="0" smtClean="0">
                <a:latin typeface="Arial" panose="020B0604020202020204" pitchFamily="34" charset="0"/>
                <a:cs typeface="Arial" panose="020B0604020202020204" pitchFamily="34" charset="0"/>
              </a:rPr>
              <a:t>(positives) </a:t>
            </a:r>
            <a:r>
              <a:rPr lang="en-GB" sz="2800" dirty="0" smtClean="0">
                <a:latin typeface="Arial" panose="020B0604020202020204" pitchFamily="34" charset="0"/>
                <a:cs typeface="Arial" panose="020B0604020202020204" pitchFamily="34" charset="0"/>
              </a:rPr>
              <a:t>for choosing to use this research methods and highlight the weaknesses of these research methods and how you would overcome these weaknesses.</a:t>
            </a:r>
          </a:p>
          <a:p>
            <a:r>
              <a:rPr lang="en-GB" sz="2800" dirty="0" smtClean="0">
                <a:latin typeface="Arial" panose="020B0604020202020204" pitchFamily="34" charset="0"/>
                <a:cs typeface="Arial" panose="020B0604020202020204" pitchFamily="34" charset="0"/>
              </a:rPr>
              <a:t>This could also include using another research method but justify your answer.</a:t>
            </a:r>
          </a:p>
          <a:p>
            <a:endParaRPr lang="en-GB" sz="2800" dirty="0">
              <a:latin typeface="Arial" panose="020B0604020202020204" pitchFamily="34" charset="0"/>
              <a:cs typeface="Arial" panose="020B0604020202020204" pitchFamily="34" charset="0"/>
            </a:endParaRPr>
          </a:p>
          <a:p>
            <a:r>
              <a:rPr lang="en-GB" sz="2800" dirty="0" smtClean="0">
                <a:latin typeface="Arial" panose="020B0604020202020204" pitchFamily="34" charset="0"/>
                <a:cs typeface="Arial" panose="020B0604020202020204" pitchFamily="34" charset="0"/>
              </a:rPr>
              <a:t>Please present your findings to the class.</a:t>
            </a:r>
          </a:p>
          <a:p>
            <a:endParaRPr lang="en-GB" sz="2800" dirty="0">
              <a:latin typeface="Arial" panose="020B0604020202020204" pitchFamily="34" charset="0"/>
              <a:cs typeface="Arial" panose="020B0604020202020204" pitchFamily="34" charset="0"/>
            </a:endParaRPr>
          </a:p>
          <a:p>
            <a:r>
              <a:rPr lang="en-GB" sz="2800" dirty="0" smtClean="0">
                <a:solidFill>
                  <a:srgbClr val="00B050"/>
                </a:solidFill>
                <a:latin typeface="Arial" panose="020B0604020202020204" pitchFamily="34" charset="0"/>
                <a:cs typeface="Arial" panose="020B0604020202020204" pitchFamily="34" charset="0"/>
              </a:rPr>
              <a:t>Questionnaires (group 1) - Quantitative</a:t>
            </a:r>
          </a:p>
          <a:p>
            <a:r>
              <a:rPr lang="en-GB" sz="2800" dirty="0" smtClean="0">
                <a:solidFill>
                  <a:srgbClr val="00B050"/>
                </a:solidFill>
                <a:latin typeface="Arial" panose="020B0604020202020204" pitchFamily="34" charset="0"/>
                <a:cs typeface="Arial" panose="020B0604020202020204" pitchFamily="34" charset="0"/>
              </a:rPr>
              <a:t>Focus groups (group 2) - Qualitative</a:t>
            </a:r>
          </a:p>
          <a:p>
            <a:r>
              <a:rPr lang="en-GB" sz="2800" dirty="0" smtClean="0">
                <a:solidFill>
                  <a:srgbClr val="00B050"/>
                </a:solidFill>
                <a:latin typeface="Arial" panose="020B0604020202020204" pitchFamily="34" charset="0"/>
                <a:cs typeface="Arial" panose="020B0604020202020204" pitchFamily="34" charset="0"/>
              </a:rPr>
              <a:t>Interviews </a:t>
            </a:r>
            <a:r>
              <a:rPr lang="en-GB" sz="2800" dirty="0" smtClean="0">
                <a:latin typeface="Arial" panose="020B0604020202020204" pitchFamily="34" charset="0"/>
                <a:cs typeface="Arial" panose="020B0604020202020204" pitchFamily="34" charset="0"/>
              </a:rPr>
              <a:t>(</a:t>
            </a:r>
            <a:r>
              <a:rPr lang="en-GB" sz="2800" dirty="0" smtClean="0">
                <a:latin typeface="Arial" panose="020B0604020202020204" pitchFamily="34" charset="0"/>
                <a:cs typeface="Arial" panose="020B0604020202020204" pitchFamily="34" charset="0"/>
              </a:rPr>
              <a:t>structured) </a:t>
            </a:r>
            <a:r>
              <a:rPr lang="en-GB" sz="2800" dirty="0" smtClean="0">
                <a:solidFill>
                  <a:srgbClr val="00B050"/>
                </a:solidFill>
                <a:latin typeface="Arial" panose="020B0604020202020204" pitchFamily="34" charset="0"/>
                <a:cs typeface="Arial" panose="020B0604020202020204" pitchFamily="34" charset="0"/>
              </a:rPr>
              <a:t>(group 3) </a:t>
            </a:r>
            <a:endParaRPr lang="en-GB" sz="2800" dirty="0" smtClean="0">
              <a:solidFill>
                <a:srgbClr val="00B050"/>
              </a:solidFill>
              <a:latin typeface="Arial" panose="020B0604020202020204" pitchFamily="34" charset="0"/>
              <a:cs typeface="Arial" panose="020B0604020202020204" pitchFamily="34" charset="0"/>
            </a:endParaRPr>
          </a:p>
          <a:p>
            <a:r>
              <a:rPr lang="en-GB" sz="2800" dirty="0">
                <a:solidFill>
                  <a:srgbClr val="00B050"/>
                </a:solidFill>
                <a:latin typeface="Arial" panose="020B0604020202020204" pitchFamily="34" charset="0"/>
                <a:cs typeface="Arial" panose="020B0604020202020204" pitchFamily="34" charset="0"/>
              </a:rPr>
              <a:t>Interviews </a:t>
            </a:r>
            <a:r>
              <a:rPr lang="en-GB" sz="2800" dirty="0" smtClean="0">
                <a:latin typeface="Arial" panose="020B0604020202020204" pitchFamily="34" charset="0"/>
                <a:cs typeface="Arial" panose="020B0604020202020204" pitchFamily="34" charset="0"/>
              </a:rPr>
              <a:t>(semi-structured and </a:t>
            </a:r>
            <a:r>
              <a:rPr lang="en-GB" sz="2800" dirty="0">
                <a:latin typeface="Arial" panose="020B0604020202020204" pitchFamily="34" charset="0"/>
                <a:cs typeface="Arial" panose="020B0604020202020204" pitchFamily="34" charset="0"/>
              </a:rPr>
              <a:t>unstructured) </a:t>
            </a:r>
            <a:r>
              <a:rPr lang="en-GB" sz="2800" dirty="0">
                <a:solidFill>
                  <a:srgbClr val="00B050"/>
                </a:solidFill>
                <a:latin typeface="Arial" panose="020B0604020202020204" pitchFamily="34" charset="0"/>
                <a:cs typeface="Arial" panose="020B0604020202020204" pitchFamily="34" charset="0"/>
              </a:rPr>
              <a:t>(group </a:t>
            </a:r>
            <a:r>
              <a:rPr lang="en-GB" sz="2800" dirty="0" smtClean="0">
                <a:solidFill>
                  <a:srgbClr val="00B050"/>
                </a:solidFill>
                <a:latin typeface="Arial" panose="020B0604020202020204" pitchFamily="34" charset="0"/>
                <a:cs typeface="Arial" panose="020B0604020202020204" pitchFamily="34" charset="0"/>
              </a:rPr>
              <a:t>4) </a:t>
            </a:r>
            <a:endParaRPr lang="en-GB" sz="2800" dirty="0">
              <a:solidFill>
                <a:srgbClr val="00B050"/>
              </a:solidFill>
              <a:latin typeface="Arial" panose="020B0604020202020204" pitchFamily="34" charset="0"/>
              <a:cs typeface="Arial" panose="020B0604020202020204" pitchFamily="34" charset="0"/>
            </a:endParaRPr>
          </a:p>
          <a:p>
            <a:endParaRPr lang="en-GB" dirty="0" smtClean="0">
              <a:solidFill>
                <a:srgbClr val="00B050"/>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xfrm>
            <a:off x="0" y="0"/>
            <a:ext cx="9144000" cy="642918"/>
          </a:xfrm>
        </p:spPr>
        <p:txBody>
          <a:bodyPr>
            <a:normAutofit/>
          </a:bodyPr>
          <a:lstStyle/>
          <a:p>
            <a:r>
              <a:rPr lang="en-GB" sz="3600" b="1" dirty="0"/>
              <a:t>Designing the Questionnaire/ Interview</a:t>
            </a:r>
          </a:p>
        </p:txBody>
      </p:sp>
      <p:sp>
        <p:nvSpPr>
          <p:cNvPr id="63491" name="Rectangle 3"/>
          <p:cNvSpPr>
            <a:spLocks noGrp="1" noChangeArrowheads="1"/>
          </p:cNvSpPr>
          <p:nvPr>
            <p:ph type="body" idx="1"/>
          </p:nvPr>
        </p:nvSpPr>
        <p:spPr>
          <a:xfrm>
            <a:off x="0" y="714356"/>
            <a:ext cx="9144000" cy="6143643"/>
          </a:xfrm>
        </p:spPr>
        <p:txBody>
          <a:bodyPr>
            <a:noAutofit/>
          </a:bodyPr>
          <a:lstStyle/>
          <a:p>
            <a:r>
              <a:rPr lang="en-GB" sz="2800" b="1" dirty="0"/>
              <a:t>Focus</a:t>
            </a:r>
          </a:p>
          <a:p>
            <a:pPr lvl="1"/>
            <a:r>
              <a:rPr lang="en-GB" dirty="0"/>
              <a:t>Issues: coverage of the problem, </a:t>
            </a:r>
            <a:r>
              <a:rPr lang="en-GB" dirty="0" smtClean="0"/>
              <a:t>research question, aims and objectives, relevance </a:t>
            </a:r>
            <a:r>
              <a:rPr lang="en-GB" dirty="0"/>
              <a:t>of </a:t>
            </a:r>
            <a:r>
              <a:rPr lang="en-GB" dirty="0" smtClean="0"/>
              <a:t>questions </a:t>
            </a:r>
            <a:r>
              <a:rPr lang="en-GB" dirty="0"/>
              <a:t>and level of </a:t>
            </a:r>
            <a:r>
              <a:rPr lang="en-GB" dirty="0" smtClean="0"/>
              <a:t>detail.</a:t>
            </a:r>
            <a:endParaRPr lang="en-GB" dirty="0"/>
          </a:p>
          <a:p>
            <a:r>
              <a:rPr lang="en-GB" sz="2800" b="1" dirty="0" smtClean="0"/>
              <a:t>Phraseology</a:t>
            </a:r>
            <a:endParaRPr lang="en-GB" sz="2800" b="1" dirty="0"/>
          </a:p>
          <a:p>
            <a:pPr lvl="1"/>
            <a:r>
              <a:rPr lang="en-GB" dirty="0"/>
              <a:t>Clarity in purpose, instructions, non bias, familiar terminology</a:t>
            </a:r>
          </a:p>
          <a:p>
            <a:r>
              <a:rPr lang="en-GB" sz="2800" b="1" dirty="0" smtClean="0"/>
              <a:t>Type </a:t>
            </a:r>
            <a:r>
              <a:rPr lang="en-GB" sz="2800" b="1" dirty="0"/>
              <a:t>of questions</a:t>
            </a:r>
          </a:p>
          <a:p>
            <a:pPr lvl="1"/>
            <a:r>
              <a:rPr lang="en-GB" dirty="0"/>
              <a:t>Ratings, rankings, multiple responses </a:t>
            </a:r>
            <a:r>
              <a:rPr lang="en-GB" dirty="0">
                <a:latin typeface="Times New Roman"/>
              </a:rPr>
              <a:t>–</a:t>
            </a:r>
            <a:r>
              <a:rPr lang="en-GB" dirty="0"/>
              <a:t> consider problems and issues with these</a:t>
            </a:r>
          </a:p>
          <a:p>
            <a:r>
              <a:rPr lang="en-GB" sz="2800" b="1" dirty="0" smtClean="0"/>
              <a:t>Sequencing </a:t>
            </a:r>
            <a:r>
              <a:rPr lang="en-GB" sz="2800" b="1" dirty="0"/>
              <a:t>and general presentation</a:t>
            </a:r>
          </a:p>
          <a:p>
            <a:pPr lvl="1"/>
            <a:r>
              <a:rPr lang="en-GB" dirty="0"/>
              <a:t>Familiar first, more detailed later, biographical data at the end</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28385975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p:txBody>
          <a:bodyPr/>
          <a:lstStyle/>
          <a:p>
            <a:pPr eaLnBrk="1" hangingPunct="1"/>
            <a:r>
              <a:rPr lang="en-US" smtClean="0"/>
              <a:t>Research Ethics</a:t>
            </a:r>
            <a:endParaRPr lang="en-GB" smtClean="0"/>
          </a:p>
        </p:txBody>
      </p:sp>
      <p:sp>
        <p:nvSpPr>
          <p:cNvPr id="2051" name="Rectangle 3"/>
          <p:cNvSpPr>
            <a:spLocks noGrp="1" noChangeArrowheads="1"/>
          </p:cNvSpPr>
          <p:nvPr>
            <p:ph type="body" idx="1"/>
          </p:nvPr>
        </p:nvSpPr>
        <p:spPr>
          <a:xfrm>
            <a:off x="685800" y="2819400"/>
            <a:ext cx="7772400" cy="2362200"/>
          </a:xfrm>
        </p:spPr>
        <p:txBody>
          <a:bodyPr/>
          <a:lstStyle/>
          <a:p>
            <a:pPr algn="just" eaLnBrk="1" hangingPunct="1">
              <a:buFontTx/>
              <a:buNone/>
            </a:pPr>
            <a:r>
              <a:rPr lang="en-GB" dirty="0" smtClean="0">
                <a:cs typeface="Times New Roman" pitchFamily="18" charset="0"/>
              </a:rPr>
              <a:t>“</a:t>
            </a:r>
            <a:r>
              <a:rPr lang="en-GB" i="1" dirty="0" smtClean="0">
                <a:cs typeface="Times New Roman" pitchFamily="18" charset="0"/>
              </a:rPr>
              <a:t>It is unethical to conduct research that is badly planned or poorly executed</a:t>
            </a:r>
            <a:r>
              <a:rPr lang="en-GB" dirty="0" smtClean="0">
                <a:cs typeface="Times New Roman" pitchFamily="18" charset="0"/>
              </a:rPr>
              <a:t>”</a:t>
            </a:r>
          </a:p>
          <a:p>
            <a:pPr algn="r" eaLnBrk="1" hangingPunct="1">
              <a:buFontTx/>
              <a:buNone/>
            </a:pPr>
            <a:r>
              <a:rPr lang="en-GB" dirty="0" smtClean="0">
                <a:cs typeface="Times New Roman" pitchFamily="18" charset="0"/>
              </a:rPr>
              <a:t>Declaration of Helsinki (1975).</a:t>
            </a:r>
          </a:p>
          <a:p>
            <a:pPr algn="just" eaLnBrk="1" hangingPunct="1">
              <a:buFontTx/>
              <a:buNone/>
            </a:pPr>
            <a:r>
              <a:rPr lang="en-GB" dirty="0" smtClean="0">
                <a:cs typeface="Times New Roman" pitchFamily="18" charset="0"/>
              </a:rPr>
              <a:t> </a:t>
            </a:r>
          </a:p>
          <a:p>
            <a:pPr eaLnBrk="1" hangingPunct="1">
              <a:buFontTx/>
              <a:buNone/>
            </a:pPr>
            <a:endParaRPr lang="en-GB" dirty="0" smtClean="0"/>
          </a:p>
        </p:txBody>
      </p:sp>
      <p:pic>
        <p:nvPicPr>
          <p:cNvPr id="4" name="Picture 4" descr="MPj04032040000[1]"/>
          <p:cNvPicPr>
            <a:picLocks noChangeAspect="1" noChangeArrowheads="1"/>
          </p:cNvPicPr>
          <p:nvPr/>
        </p:nvPicPr>
        <p:blipFill>
          <a:blip r:embed="rId4" cstate="print"/>
          <a:srcRect/>
          <a:stretch>
            <a:fillRect/>
          </a:stretch>
        </p:blipFill>
        <p:spPr bwMode="auto">
          <a:xfrm>
            <a:off x="0" y="0"/>
            <a:ext cx="2214546" cy="271462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2051">
                                            <p:txEl>
                                              <p:pRg st="0" end="0"/>
                                            </p:txEl>
                                          </p:spTgt>
                                        </p:tgtEl>
                                        <p:attrNameLst>
                                          <p:attrName>style.visibility</p:attrName>
                                        </p:attrNameLst>
                                      </p:cBhvr>
                                      <p:to>
                                        <p:strVal val="visible"/>
                                      </p:to>
                                    </p:set>
                                    <p:animEffect transition="in" filter="box(out)">
                                      <p:cBhvr>
                                        <p:cTn id="7" dur="500"/>
                                        <p:tgtEl>
                                          <p:spTgt spid="2051">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2051">
                                            <p:txEl>
                                              <p:pRg st="1" end="1"/>
                                            </p:txEl>
                                          </p:spTgt>
                                        </p:tgtEl>
                                        <p:attrNameLst>
                                          <p:attrName>style.visibility</p:attrName>
                                        </p:attrNameLst>
                                      </p:cBhvr>
                                      <p:to>
                                        <p:strVal val="visible"/>
                                      </p:to>
                                    </p:set>
                                    <p:animEffect transition="in" filter="box(out)">
                                      <p:cBhvr>
                                        <p:cTn id="12" dur="500"/>
                                        <p:tgtEl>
                                          <p:spTgt spid="2051">
                                            <p:txEl>
                                              <p:pRg st="1" end="1"/>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3" name="camera.wav"/>
                                        </p:tgtEl>
                                      </p:cMediaNode>
                                    </p:audio>
                                  </p:subTnLst>
                                </p:cTn>
                              </p:par>
                            </p:childTnLst>
                          </p:cTn>
                        </p:par>
                      </p:childTnLst>
                    </p:cTn>
                  </p:par>
                  <p:par>
                    <p:cTn id="13" fill="hold">
                      <p:stCondLst>
                        <p:cond delay="indefinite"/>
                      </p:stCondLst>
                      <p:childTnLst>
                        <p:par>
                          <p:cTn id="14" fill="hold">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2051">
                                            <p:txEl>
                                              <p:pRg st="2" end="2"/>
                                            </p:txEl>
                                          </p:spTgt>
                                        </p:tgtEl>
                                        <p:attrNameLst>
                                          <p:attrName>style.visibility</p:attrName>
                                        </p:attrNameLst>
                                      </p:cBhvr>
                                      <p:to>
                                        <p:strVal val="visible"/>
                                      </p:to>
                                    </p:set>
                                    <p:animEffect transition="in" filter="box(out)">
                                      <p:cBhvr>
                                        <p:cTn id="17" dur="500"/>
                                        <p:tgtEl>
                                          <p:spTgt spid="2051">
                                            <p:txEl>
                                              <p:pRg st="2" end="2"/>
                                            </p:txEl>
                                          </p:spTgt>
                                        </p:tgtEl>
                                      </p:cBhvr>
                                    </p:animEffect>
                                  </p:childTnLst>
                                  <p:subTnLst>
                                    <p:audio>
                                      <p:cMediaNode>
                                        <p:cTn display="0" masterRel="sameClick">
                                          <p:stCondLst>
                                            <p:cond evt="begin" delay="0">
                                              <p:tn val="15"/>
                                            </p:cond>
                                          </p:stCondLst>
                                          <p:endCondLst>
                                            <p:cond evt="onStopAudio" delay="0">
                                              <p:tgtEl>
                                                <p:sldTgt/>
                                              </p:tgtEl>
                                            </p:cond>
                                          </p:endCondLst>
                                        </p:cTn>
                                        <p:tgtEl>
                                          <p:sndTgt r:embed="rId3"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1" grpId="0" build="p"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000125" y="0"/>
            <a:ext cx="7067550" cy="947738"/>
          </a:xfrm>
        </p:spPr>
        <p:txBody>
          <a:bodyPr>
            <a:normAutofit fontScale="90000"/>
          </a:bodyPr>
          <a:lstStyle/>
          <a:p>
            <a:pPr algn="ctr" eaLnBrk="1" hangingPunct="1">
              <a:defRPr/>
            </a:pPr>
            <a:r>
              <a:rPr lang="en-GB" cap="all" dirty="0" smtClean="0">
                <a:solidFill>
                  <a:srgbClr val="FF3300"/>
                </a:solidFill>
              </a:rPr>
              <a:t>Research ethics: principles</a:t>
            </a:r>
          </a:p>
        </p:txBody>
      </p:sp>
      <p:sp>
        <p:nvSpPr>
          <p:cNvPr id="75779" name="Rectangle 3"/>
          <p:cNvSpPr>
            <a:spLocks noGrp="1" noChangeArrowheads="1"/>
          </p:cNvSpPr>
          <p:nvPr>
            <p:ph type="body" idx="1"/>
          </p:nvPr>
        </p:nvSpPr>
        <p:spPr>
          <a:xfrm>
            <a:off x="0" y="928670"/>
            <a:ext cx="9143999" cy="5929330"/>
          </a:xfrm>
        </p:spPr>
        <p:txBody>
          <a:bodyPr>
            <a:normAutofit fontScale="92500" lnSpcReduction="10000"/>
          </a:bodyPr>
          <a:lstStyle/>
          <a:p>
            <a:pPr eaLnBrk="1" hangingPunct="1"/>
            <a:r>
              <a:rPr lang="en-GB" dirty="0" smtClean="0"/>
              <a:t>The term ‘ethics’ is defined as:</a:t>
            </a:r>
          </a:p>
          <a:p>
            <a:pPr eaLnBrk="1" hangingPunct="1"/>
            <a:endParaRPr lang="en-GB" dirty="0" smtClean="0"/>
          </a:p>
          <a:p>
            <a:pPr eaLnBrk="1" hangingPunct="1">
              <a:buFontTx/>
              <a:buNone/>
            </a:pPr>
            <a:r>
              <a:rPr lang="en-GB" dirty="0" smtClean="0">
                <a:latin typeface="Times New Roman" pitchFamily="18" charset="0"/>
              </a:rPr>
              <a:t>	“</a:t>
            </a:r>
            <a:r>
              <a:rPr lang="en-GB" dirty="0" smtClean="0">
                <a:solidFill>
                  <a:srgbClr val="00B050"/>
                </a:solidFill>
              </a:rPr>
              <a:t>the moral principles that determine how we think and act in particular situations</a:t>
            </a:r>
            <a:r>
              <a:rPr lang="en-GB" dirty="0" smtClean="0">
                <a:solidFill>
                  <a:srgbClr val="00B050"/>
                </a:solidFill>
                <a:latin typeface="Times New Roman" pitchFamily="18" charset="0"/>
              </a:rPr>
              <a:t>”</a:t>
            </a:r>
            <a:r>
              <a:rPr lang="en-GB" dirty="0" smtClean="0">
                <a:solidFill>
                  <a:srgbClr val="00B050"/>
                </a:solidFill>
              </a:rPr>
              <a:t>  </a:t>
            </a:r>
          </a:p>
          <a:p>
            <a:pPr eaLnBrk="1" hangingPunct="1">
              <a:buFontTx/>
              <a:buNone/>
            </a:pPr>
            <a:r>
              <a:rPr lang="en-GB" dirty="0" smtClean="0"/>
              <a:t>				(</a:t>
            </a:r>
            <a:r>
              <a:rPr lang="en-GB" dirty="0" err="1" smtClean="0"/>
              <a:t>Maylor</a:t>
            </a:r>
            <a:r>
              <a:rPr lang="en-GB" dirty="0" smtClean="0"/>
              <a:t> &amp; Blackmon, 2005: 280)</a:t>
            </a:r>
          </a:p>
          <a:p>
            <a:pPr eaLnBrk="1" hangingPunct="1"/>
            <a:endParaRPr lang="en-GB" dirty="0" smtClean="0"/>
          </a:p>
          <a:p>
            <a:pPr eaLnBrk="1" hangingPunct="1"/>
            <a:r>
              <a:rPr lang="en-GB" dirty="0" smtClean="0"/>
              <a:t>Professional groups often have codes of ethics: e.g. Academy of </a:t>
            </a:r>
            <a:r>
              <a:rPr lang="en-GB" dirty="0" smtClean="0"/>
              <a:t>Management, CMI, ILM, CIM, CII, CPA, </a:t>
            </a:r>
            <a:r>
              <a:rPr lang="en-GB" dirty="0" smtClean="0"/>
              <a:t>CIPD, market researchers.</a:t>
            </a:r>
          </a:p>
          <a:p>
            <a:pPr eaLnBrk="1" hangingPunct="1"/>
            <a:endParaRPr lang="en-GB" dirty="0" smtClean="0"/>
          </a:p>
          <a:p>
            <a:pPr eaLnBrk="1" hangingPunct="1"/>
            <a:r>
              <a:rPr lang="en-GB" dirty="0" smtClean="0"/>
              <a:t>Every aspect of your research should be conducted to the highest ethical standards possible.</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827088" y="0"/>
            <a:ext cx="6888162" cy="947738"/>
          </a:xfrm>
        </p:spPr>
        <p:txBody>
          <a:bodyPr>
            <a:normAutofit fontScale="90000"/>
          </a:bodyPr>
          <a:lstStyle/>
          <a:p>
            <a:pPr algn="ctr" eaLnBrk="1" hangingPunct="1">
              <a:defRPr/>
            </a:pPr>
            <a:r>
              <a:rPr lang="en-GB" cap="all" dirty="0" smtClean="0">
                <a:solidFill>
                  <a:srgbClr val="FF3300"/>
                </a:solidFill>
              </a:rPr>
              <a:t>Research ethics: key issues</a:t>
            </a:r>
            <a:endParaRPr lang="en-GB" u="sng" cap="all" dirty="0" smtClean="0"/>
          </a:p>
        </p:txBody>
      </p:sp>
      <p:sp>
        <p:nvSpPr>
          <p:cNvPr id="76803" name="Rectangle 3"/>
          <p:cNvSpPr>
            <a:spLocks noGrp="1" noChangeArrowheads="1"/>
          </p:cNvSpPr>
          <p:nvPr>
            <p:ph type="body" idx="1"/>
          </p:nvPr>
        </p:nvSpPr>
        <p:spPr>
          <a:xfrm>
            <a:off x="0" y="981075"/>
            <a:ext cx="9144000" cy="5876925"/>
          </a:xfrm>
        </p:spPr>
        <p:txBody>
          <a:bodyPr>
            <a:normAutofit/>
          </a:bodyPr>
          <a:lstStyle/>
          <a:p>
            <a:pPr algn="ctr" eaLnBrk="1" hangingPunct="1">
              <a:lnSpc>
                <a:spcPct val="90000"/>
              </a:lnSpc>
              <a:buFontTx/>
              <a:buNone/>
            </a:pPr>
            <a:r>
              <a:rPr lang="en-GB" dirty="0" smtClean="0">
                <a:solidFill>
                  <a:srgbClr val="00B050"/>
                </a:solidFill>
              </a:rPr>
              <a:t>General principles and issues:</a:t>
            </a:r>
          </a:p>
          <a:p>
            <a:pPr eaLnBrk="1" hangingPunct="1">
              <a:lnSpc>
                <a:spcPct val="90000"/>
              </a:lnSpc>
              <a:buFontTx/>
              <a:buNone/>
            </a:pPr>
            <a:endParaRPr lang="en-GB" u="sng" dirty="0" smtClean="0"/>
          </a:p>
          <a:p>
            <a:pPr lvl="2" eaLnBrk="1" hangingPunct="1">
              <a:lnSpc>
                <a:spcPct val="90000"/>
              </a:lnSpc>
            </a:pPr>
            <a:r>
              <a:rPr lang="en-GB" sz="3200" dirty="0" smtClean="0"/>
              <a:t>Do good (beneficence)</a:t>
            </a:r>
          </a:p>
          <a:p>
            <a:pPr lvl="2" eaLnBrk="1" hangingPunct="1">
              <a:lnSpc>
                <a:spcPct val="90000"/>
              </a:lnSpc>
            </a:pPr>
            <a:r>
              <a:rPr lang="en-GB" sz="3200" dirty="0" smtClean="0"/>
              <a:t>Do no harm (non-</a:t>
            </a:r>
            <a:r>
              <a:rPr lang="en-GB" sz="3200" dirty="0" err="1" smtClean="0"/>
              <a:t>maleficence</a:t>
            </a:r>
            <a:r>
              <a:rPr lang="en-GB" sz="3200" dirty="0" smtClean="0"/>
              <a:t>)</a:t>
            </a:r>
          </a:p>
          <a:p>
            <a:pPr lvl="2" eaLnBrk="1" hangingPunct="1">
              <a:lnSpc>
                <a:spcPct val="90000"/>
              </a:lnSpc>
            </a:pPr>
            <a:r>
              <a:rPr lang="en-GB" sz="3200" dirty="0" smtClean="0"/>
              <a:t>Free choice</a:t>
            </a:r>
          </a:p>
          <a:p>
            <a:pPr lvl="2" eaLnBrk="1" hangingPunct="1">
              <a:lnSpc>
                <a:spcPct val="90000"/>
              </a:lnSpc>
            </a:pPr>
            <a:r>
              <a:rPr lang="en-GB" sz="3200" dirty="0" smtClean="0"/>
              <a:t>Informed consent (individual &amp; organisational)</a:t>
            </a:r>
          </a:p>
          <a:p>
            <a:pPr lvl="2" eaLnBrk="1" hangingPunct="1">
              <a:lnSpc>
                <a:spcPct val="90000"/>
              </a:lnSpc>
            </a:pPr>
            <a:r>
              <a:rPr lang="en-GB" sz="3200" dirty="0" smtClean="0"/>
              <a:t>Confidentiality and anonymity</a:t>
            </a:r>
          </a:p>
          <a:p>
            <a:pPr lvl="2" eaLnBrk="1" hangingPunct="1">
              <a:lnSpc>
                <a:spcPct val="90000"/>
              </a:lnSpc>
            </a:pPr>
            <a:r>
              <a:rPr lang="en-GB" sz="3200" dirty="0" smtClean="0"/>
              <a:t>Children and vulnerable adults</a:t>
            </a:r>
          </a:p>
          <a:p>
            <a:pPr lvl="2" eaLnBrk="1" hangingPunct="1">
              <a:lnSpc>
                <a:spcPct val="90000"/>
              </a:lnSpc>
            </a:pPr>
            <a:r>
              <a:rPr lang="en-GB" sz="3200" dirty="0" smtClean="0"/>
              <a:t>Plagiarism</a:t>
            </a:r>
          </a:p>
          <a:p>
            <a:pPr lvl="2" eaLnBrk="1" hangingPunct="1">
              <a:lnSpc>
                <a:spcPct val="90000"/>
              </a:lnSpc>
            </a:pPr>
            <a:r>
              <a:rPr lang="en-GB" sz="3200" dirty="0" smtClean="0"/>
              <a:t>Falsification of results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457200" y="0"/>
            <a:ext cx="8229600" cy="857232"/>
          </a:xfrm>
        </p:spPr>
        <p:txBody>
          <a:bodyPr/>
          <a:lstStyle/>
          <a:p>
            <a:pPr eaLnBrk="1" hangingPunct="1"/>
            <a:r>
              <a:rPr lang="en-US" dirty="0" smtClean="0"/>
              <a:t>Unethical Practices</a:t>
            </a:r>
            <a:endParaRPr lang="en-GB" dirty="0" smtClean="0"/>
          </a:p>
        </p:txBody>
      </p:sp>
      <p:sp>
        <p:nvSpPr>
          <p:cNvPr id="3075" name="Rectangle 3"/>
          <p:cNvSpPr>
            <a:spLocks noGrp="1" noChangeArrowheads="1"/>
          </p:cNvSpPr>
          <p:nvPr>
            <p:ph type="body" idx="1"/>
          </p:nvPr>
        </p:nvSpPr>
        <p:spPr>
          <a:xfrm>
            <a:off x="0" y="785794"/>
            <a:ext cx="9144000" cy="6072206"/>
          </a:xfrm>
        </p:spPr>
        <p:txBody>
          <a:bodyPr>
            <a:noAutofit/>
          </a:bodyPr>
          <a:lstStyle/>
          <a:p>
            <a:pPr algn="just" eaLnBrk="1" hangingPunct="1"/>
            <a:r>
              <a:rPr lang="en-GB" b="1" dirty="0" smtClean="0">
                <a:cs typeface="Times New Roman" pitchFamily="18" charset="0"/>
              </a:rPr>
              <a:t>Being selective in Sampling</a:t>
            </a:r>
            <a:endParaRPr lang="en-US" b="1" dirty="0" smtClean="0">
              <a:cs typeface="Times New Roman" pitchFamily="18" charset="0"/>
            </a:endParaRPr>
          </a:p>
          <a:p>
            <a:pPr algn="just" eaLnBrk="1" hangingPunct="1"/>
            <a:r>
              <a:rPr lang="en-GB" b="1" dirty="0" smtClean="0">
                <a:cs typeface="Times New Roman" pitchFamily="18" charset="0"/>
              </a:rPr>
              <a:t>Not</a:t>
            </a:r>
            <a:r>
              <a:rPr lang="en-US" b="1" dirty="0" smtClean="0">
                <a:cs typeface="Times New Roman" pitchFamily="18" charset="0"/>
              </a:rPr>
              <a:t> </a:t>
            </a:r>
            <a:r>
              <a:rPr lang="en-GB" b="1" dirty="0" smtClean="0">
                <a:cs typeface="Times New Roman" pitchFamily="18" charset="0"/>
              </a:rPr>
              <a:t>reporting</a:t>
            </a:r>
            <a:r>
              <a:rPr lang="en-GB" dirty="0" smtClean="0">
                <a:cs typeface="Times New Roman" pitchFamily="18" charset="0"/>
              </a:rPr>
              <a:t> </a:t>
            </a:r>
            <a:r>
              <a:rPr lang="en-GB" b="1" dirty="0" smtClean="0">
                <a:cs typeface="Times New Roman" pitchFamily="18" charset="0"/>
              </a:rPr>
              <a:t>survey response/participation rates</a:t>
            </a:r>
            <a:endParaRPr lang="en-US" b="1" dirty="0" smtClean="0">
              <a:cs typeface="Times New Roman" pitchFamily="18" charset="0"/>
            </a:endParaRPr>
          </a:p>
          <a:p>
            <a:pPr algn="just" eaLnBrk="1" hangingPunct="1"/>
            <a:r>
              <a:rPr lang="en-GB" b="1" dirty="0" smtClean="0">
                <a:cs typeface="Times New Roman" pitchFamily="18" charset="0"/>
              </a:rPr>
              <a:t>Deliberately biasing the data collection instruments</a:t>
            </a:r>
            <a:r>
              <a:rPr lang="en-GB" dirty="0" smtClean="0">
                <a:cs typeface="Times New Roman" pitchFamily="18" charset="0"/>
              </a:rPr>
              <a:t>.</a:t>
            </a:r>
            <a:endParaRPr lang="en-US" dirty="0" smtClean="0">
              <a:cs typeface="Times New Roman" pitchFamily="18" charset="0"/>
            </a:endParaRPr>
          </a:p>
          <a:p>
            <a:pPr algn="just" eaLnBrk="1" hangingPunct="1"/>
            <a:r>
              <a:rPr lang="en-GB" b="1" dirty="0" smtClean="0">
                <a:cs typeface="Times New Roman" pitchFamily="18" charset="0"/>
              </a:rPr>
              <a:t>Making up data</a:t>
            </a:r>
            <a:r>
              <a:rPr lang="en-GB" dirty="0" smtClean="0">
                <a:cs typeface="Times New Roman" pitchFamily="18" charset="0"/>
              </a:rPr>
              <a:t> </a:t>
            </a:r>
            <a:endParaRPr lang="en-US" dirty="0" smtClean="0">
              <a:cs typeface="Times New Roman" pitchFamily="18" charset="0"/>
            </a:endParaRPr>
          </a:p>
          <a:p>
            <a:pPr algn="just" eaLnBrk="1" hangingPunct="1"/>
            <a:r>
              <a:rPr lang="en-GB" b="1" dirty="0" smtClean="0">
                <a:cs typeface="Times New Roman" pitchFamily="18" charset="0"/>
              </a:rPr>
              <a:t>Falsifying results </a:t>
            </a:r>
            <a:r>
              <a:rPr lang="en-GB" dirty="0" smtClean="0">
                <a:cs typeface="Times New Roman" pitchFamily="18" charset="0"/>
              </a:rPr>
              <a:t> </a:t>
            </a:r>
          </a:p>
          <a:p>
            <a:pPr eaLnBrk="1" hangingPunct="1"/>
            <a:r>
              <a:rPr lang="en-GB" b="1" dirty="0" smtClean="0">
                <a:cs typeface="Times New Roman" pitchFamily="18" charset="0"/>
              </a:rPr>
              <a:t>Trimming</a:t>
            </a:r>
            <a:r>
              <a:rPr lang="en-GB" dirty="0" smtClean="0">
                <a:cs typeface="Times New Roman" pitchFamily="18" charset="0"/>
              </a:rPr>
              <a:t> </a:t>
            </a:r>
          </a:p>
          <a:p>
            <a:r>
              <a:rPr lang="en-GB" b="1" dirty="0" smtClean="0">
                <a:cs typeface="Times New Roman" pitchFamily="18" charset="0"/>
              </a:rPr>
              <a:t>Biased or inappropriate analysis</a:t>
            </a:r>
          </a:p>
          <a:p>
            <a:r>
              <a:rPr lang="en-US" b="1" dirty="0" smtClean="0">
                <a:cs typeface="Times New Roman" pitchFamily="18" charset="0"/>
              </a:rPr>
              <a:t>Plagiarism</a:t>
            </a:r>
            <a:endParaRPr lang="en-GB" b="1" dirty="0" smtClean="0">
              <a:cs typeface="Times New Roman" pitchFamily="18" charset="0"/>
            </a:endParaRPr>
          </a:p>
          <a:p>
            <a:endParaRPr lang="en-GB" sz="3600" dirty="0" smtClean="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075">
                                            <p:txEl>
                                              <p:pRg st="0" end="0"/>
                                            </p:txEl>
                                          </p:spTgt>
                                        </p:tgtEl>
                                        <p:attrNameLst>
                                          <p:attrName>style.visibility</p:attrName>
                                        </p:attrNameLst>
                                      </p:cBhvr>
                                      <p:to>
                                        <p:strVal val="visible"/>
                                      </p:to>
                                    </p:set>
                                    <p:anim calcmode="lin" valueType="num">
                                      <p:cBhvr additive="base">
                                        <p:cTn id="7" dur="500" fill="hold"/>
                                        <p:tgtEl>
                                          <p:spTgt spid="307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075">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075">
                                            <p:txEl>
                                              <p:pRg st="1" end="1"/>
                                            </p:txEl>
                                          </p:spTgt>
                                        </p:tgtEl>
                                        <p:attrNameLst>
                                          <p:attrName>style.visibility</p:attrName>
                                        </p:attrNameLst>
                                      </p:cBhvr>
                                      <p:to>
                                        <p:strVal val="visible"/>
                                      </p:to>
                                    </p:set>
                                    <p:anim calcmode="lin" valueType="num">
                                      <p:cBhvr additive="base">
                                        <p:cTn id="13" dur="500" fill="hold"/>
                                        <p:tgtEl>
                                          <p:spTgt spid="3075">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075">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075">
                                            <p:txEl>
                                              <p:pRg st="2" end="2"/>
                                            </p:txEl>
                                          </p:spTgt>
                                        </p:tgtEl>
                                        <p:attrNameLst>
                                          <p:attrName>style.visibility</p:attrName>
                                        </p:attrNameLst>
                                      </p:cBhvr>
                                      <p:to>
                                        <p:strVal val="visible"/>
                                      </p:to>
                                    </p:set>
                                    <p:anim calcmode="lin" valueType="num">
                                      <p:cBhvr additive="base">
                                        <p:cTn id="19" dur="500" fill="hold"/>
                                        <p:tgtEl>
                                          <p:spTgt spid="3075">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075">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whoosh.wav"/>
                                        </p:tgtEl>
                                      </p:cMediaNode>
                                    </p:audio>
                                  </p:sub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075">
                                            <p:txEl>
                                              <p:pRg st="3" end="3"/>
                                            </p:txEl>
                                          </p:spTgt>
                                        </p:tgtEl>
                                        <p:attrNameLst>
                                          <p:attrName>style.visibility</p:attrName>
                                        </p:attrNameLst>
                                      </p:cBhvr>
                                      <p:to>
                                        <p:strVal val="visible"/>
                                      </p:to>
                                    </p:set>
                                    <p:anim calcmode="lin" valueType="num">
                                      <p:cBhvr additive="base">
                                        <p:cTn id="25" dur="500" fill="hold"/>
                                        <p:tgtEl>
                                          <p:spTgt spid="3075">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075">
                                            <p:txEl>
                                              <p:pRg st="3" end="3"/>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2" name="whoosh.wav"/>
                                        </p:tgtEl>
                                      </p:cMediaNode>
                                    </p:audio>
                                  </p:sub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3075">
                                            <p:txEl>
                                              <p:pRg st="4" end="4"/>
                                            </p:txEl>
                                          </p:spTgt>
                                        </p:tgtEl>
                                        <p:attrNameLst>
                                          <p:attrName>style.visibility</p:attrName>
                                        </p:attrNameLst>
                                      </p:cBhvr>
                                      <p:to>
                                        <p:strVal val="visible"/>
                                      </p:to>
                                    </p:set>
                                    <p:anim calcmode="lin" valueType="num">
                                      <p:cBhvr additive="base">
                                        <p:cTn id="31" dur="500" fill="hold"/>
                                        <p:tgtEl>
                                          <p:spTgt spid="3075">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075">
                                            <p:txEl>
                                              <p:pRg st="4" end="4"/>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2" name="whoosh.wav"/>
                                        </p:tgtEl>
                                      </p:cMediaNode>
                                    </p:audio>
                                  </p:sub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3075">
                                            <p:txEl>
                                              <p:pRg st="5" end="5"/>
                                            </p:txEl>
                                          </p:spTgt>
                                        </p:tgtEl>
                                        <p:attrNameLst>
                                          <p:attrName>style.visibility</p:attrName>
                                        </p:attrNameLst>
                                      </p:cBhvr>
                                      <p:to>
                                        <p:strVal val="visible"/>
                                      </p:to>
                                    </p:set>
                                    <p:anim calcmode="lin" valueType="num">
                                      <p:cBhvr additive="base">
                                        <p:cTn id="37" dur="500" fill="hold"/>
                                        <p:tgtEl>
                                          <p:spTgt spid="3075">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3075">
                                            <p:txEl>
                                              <p:pRg st="5" end="5"/>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2" name="whoosh.wav"/>
                                        </p:tgtEl>
                                      </p:cMediaNode>
                                    </p:audio>
                                  </p:sub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3075">
                                            <p:txEl>
                                              <p:pRg st="6" end="6"/>
                                            </p:txEl>
                                          </p:spTgt>
                                        </p:tgtEl>
                                        <p:attrNameLst>
                                          <p:attrName>style.visibility</p:attrName>
                                        </p:attrNameLst>
                                      </p:cBhvr>
                                      <p:to>
                                        <p:strVal val="visible"/>
                                      </p:to>
                                    </p:set>
                                    <p:anim calcmode="lin" valueType="num">
                                      <p:cBhvr additive="base">
                                        <p:cTn id="43" dur="500" fill="hold"/>
                                        <p:tgtEl>
                                          <p:spTgt spid="3075">
                                            <p:txEl>
                                              <p:pRg st="6" end="6"/>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3075">
                                            <p:txEl>
                                              <p:pRg st="6" end="6"/>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2" name="whoosh.wav"/>
                                        </p:tgtEl>
                                      </p:cMediaNode>
                                    </p:audio>
                                  </p:sub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3075">
                                            <p:txEl>
                                              <p:pRg st="7" end="7"/>
                                            </p:txEl>
                                          </p:spTgt>
                                        </p:tgtEl>
                                        <p:attrNameLst>
                                          <p:attrName>style.visibility</p:attrName>
                                        </p:attrNameLst>
                                      </p:cBhvr>
                                      <p:to>
                                        <p:strVal val="visible"/>
                                      </p:to>
                                    </p:set>
                                    <p:anim calcmode="lin" valueType="num">
                                      <p:cBhvr additive="base">
                                        <p:cTn id="49" dur="500" fill="hold"/>
                                        <p:tgtEl>
                                          <p:spTgt spid="3075">
                                            <p:txEl>
                                              <p:pRg st="7" end="7"/>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3075">
                                            <p:txEl>
                                              <p:pRg st="7" end="7"/>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7"/>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build="p"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US" smtClean="0"/>
              <a:t>Ethical Treatment of Subjects</a:t>
            </a:r>
            <a:endParaRPr lang="en-GB" smtClean="0"/>
          </a:p>
        </p:txBody>
      </p:sp>
      <p:sp>
        <p:nvSpPr>
          <p:cNvPr id="6147" name="Rectangle 3"/>
          <p:cNvSpPr>
            <a:spLocks noGrp="1" noChangeArrowheads="1"/>
          </p:cNvSpPr>
          <p:nvPr>
            <p:ph type="body" idx="1"/>
          </p:nvPr>
        </p:nvSpPr>
        <p:spPr/>
        <p:txBody>
          <a:bodyPr/>
          <a:lstStyle/>
          <a:p>
            <a:pPr eaLnBrk="1" hangingPunct="1"/>
            <a:r>
              <a:rPr lang="en-US" dirty="0" smtClean="0"/>
              <a:t>Informed Consent</a:t>
            </a:r>
          </a:p>
          <a:p>
            <a:pPr eaLnBrk="1" hangingPunct="1"/>
            <a:r>
              <a:rPr lang="en-US" dirty="0" smtClean="0"/>
              <a:t>Confidentiality</a:t>
            </a:r>
          </a:p>
          <a:p>
            <a:pPr eaLnBrk="1" hangingPunct="1"/>
            <a:r>
              <a:rPr lang="en-US" dirty="0" smtClean="0"/>
              <a:t>Ensure no danger to subjects or team workers</a:t>
            </a:r>
          </a:p>
          <a:p>
            <a:pPr eaLnBrk="1" hangingPunct="1"/>
            <a:r>
              <a:rPr lang="en-US" dirty="0" smtClean="0"/>
              <a:t>No danger will come to you</a:t>
            </a:r>
          </a:p>
          <a:p>
            <a:pPr eaLnBrk="1" hangingPunct="1"/>
            <a:r>
              <a:rPr lang="en-US" dirty="0" smtClean="0"/>
              <a:t>Will not bring the University into disrepute</a:t>
            </a:r>
            <a:endParaRPr lang="en-GB"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anim calcmode="lin" valueType="num">
                                      <p:cBhvr additive="base">
                                        <p:cTn id="7" dur="500" fill="hold"/>
                                        <p:tgtEl>
                                          <p:spTgt spid="614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6147">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147">
                                            <p:txEl>
                                              <p:pRg st="1" end="1"/>
                                            </p:txEl>
                                          </p:spTgt>
                                        </p:tgtEl>
                                        <p:attrNameLst>
                                          <p:attrName>style.visibility</p:attrName>
                                        </p:attrNameLst>
                                      </p:cBhvr>
                                      <p:to>
                                        <p:strVal val="visible"/>
                                      </p:to>
                                    </p:set>
                                    <p:anim calcmode="lin" valueType="num">
                                      <p:cBhvr additive="base">
                                        <p:cTn id="13" dur="500" fill="hold"/>
                                        <p:tgtEl>
                                          <p:spTgt spid="6147">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6147">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6147">
                                            <p:txEl>
                                              <p:pRg st="2" end="2"/>
                                            </p:txEl>
                                          </p:spTgt>
                                        </p:tgtEl>
                                        <p:attrNameLst>
                                          <p:attrName>style.visibility</p:attrName>
                                        </p:attrNameLst>
                                      </p:cBhvr>
                                      <p:to>
                                        <p:strVal val="visible"/>
                                      </p:to>
                                    </p:set>
                                    <p:anim calcmode="lin" valueType="num">
                                      <p:cBhvr additive="base">
                                        <p:cTn id="19" dur="500" fill="hold"/>
                                        <p:tgtEl>
                                          <p:spTgt spid="6147">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6147">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whoosh.wav"/>
                                        </p:tgtEl>
                                      </p:cMediaNode>
                                    </p:audio>
                                  </p:sub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6147">
                                            <p:txEl>
                                              <p:pRg st="3" end="3"/>
                                            </p:txEl>
                                          </p:spTgt>
                                        </p:tgtEl>
                                        <p:attrNameLst>
                                          <p:attrName>style.visibility</p:attrName>
                                        </p:attrNameLst>
                                      </p:cBhvr>
                                      <p:to>
                                        <p:strVal val="visible"/>
                                      </p:to>
                                    </p:set>
                                    <p:anim calcmode="lin" valueType="num">
                                      <p:cBhvr additive="base">
                                        <p:cTn id="25" dur="500" fill="hold"/>
                                        <p:tgtEl>
                                          <p:spTgt spid="6147">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6147">
                                            <p:txEl>
                                              <p:pRg st="3" end="3"/>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2" name="whoosh.wav"/>
                                        </p:tgtEl>
                                      </p:cMediaNode>
                                    </p:audio>
                                  </p:sub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6147">
                                            <p:txEl>
                                              <p:pRg st="4" end="4"/>
                                            </p:txEl>
                                          </p:spTgt>
                                        </p:tgtEl>
                                        <p:attrNameLst>
                                          <p:attrName>style.visibility</p:attrName>
                                        </p:attrNameLst>
                                      </p:cBhvr>
                                      <p:to>
                                        <p:strVal val="visible"/>
                                      </p:to>
                                    </p:set>
                                    <p:anim calcmode="lin" valueType="num">
                                      <p:cBhvr additive="base">
                                        <p:cTn id="31" dur="500" fill="hold"/>
                                        <p:tgtEl>
                                          <p:spTgt spid="6147">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6147">
                                            <p:txEl>
                                              <p:pRg st="4" end="4"/>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pPr algn="l"/>
            <a:r>
              <a:rPr lang="en-GB" sz="3600" smtClean="0">
                <a:latin typeface="Arial" charset="0"/>
                <a:cs typeface="Arial" charset="0"/>
              </a:rPr>
              <a:t>Plagiarism</a:t>
            </a:r>
          </a:p>
        </p:txBody>
      </p:sp>
      <p:sp>
        <p:nvSpPr>
          <p:cNvPr id="8195" name="Content Placeholder 2"/>
          <p:cNvSpPr>
            <a:spLocks noGrp="1"/>
          </p:cNvSpPr>
          <p:nvPr>
            <p:ph idx="1"/>
          </p:nvPr>
        </p:nvSpPr>
        <p:spPr>
          <a:xfrm>
            <a:off x="0" y="1357298"/>
            <a:ext cx="9144000" cy="5500702"/>
          </a:xfrm>
        </p:spPr>
        <p:txBody>
          <a:bodyPr/>
          <a:lstStyle/>
          <a:p>
            <a:r>
              <a:rPr lang="en-GB" dirty="0" smtClean="0">
                <a:latin typeface="Arial" charset="0"/>
                <a:cs typeface="Arial" charset="0"/>
              </a:rPr>
              <a:t>Using other peoples work as your own</a:t>
            </a:r>
          </a:p>
          <a:p>
            <a:r>
              <a:rPr lang="en-GB" dirty="0" smtClean="0">
                <a:latin typeface="Arial" charset="0"/>
                <a:cs typeface="Arial" charset="0"/>
              </a:rPr>
              <a:t>Use </a:t>
            </a:r>
            <a:r>
              <a:rPr lang="en-GB" dirty="0" err="1" smtClean="0">
                <a:latin typeface="Arial" charset="0"/>
                <a:cs typeface="Arial" charset="0"/>
              </a:rPr>
              <a:t>Turnitin</a:t>
            </a:r>
            <a:r>
              <a:rPr lang="en-GB" dirty="0" smtClean="0">
                <a:latin typeface="Arial" charset="0"/>
                <a:cs typeface="Arial" charset="0"/>
              </a:rPr>
              <a:t> </a:t>
            </a:r>
            <a:r>
              <a:rPr lang="en-GB" dirty="0" smtClean="0">
                <a:latin typeface="Arial" charset="0"/>
                <a:cs typeface="Arial" charset="0"/>
              </a:rPr>
              <a:t>– </a:t>
            </a:r>
            <a:r>
              <a:rPr lang="en-GB" dirty="0" smtClean="0">
                <a:latin typeface="Arial" charset="0"/>
                <a:cs typeface="Arial" charset="0"/>
              </a:rPr>
              <a:t>the plagiarism </a:t>
            </a:r>
            <a:r>
              <a:rPr lang="en-GB" dirty="0" smtClean="0">
                <a:latin typeface="Arial" charset="0"/>
                <a:cs typeface="Arial" charset="0"/>
              </a:rPr>
              <a:t>checker</a:t>
            </a:r>
          </a:p>
          <a:p>
            <a:pPr lvl="2"/>
            <a:r>
              <a:rPr lang="en-GB" sz="2800" dirty="0" smtClean="0">
                <a:latin typeface="Arial" charset="0"/>
                <a:cs typeface="Arial" charset="0"/>
              </a:rPr>
              <a:t>If </a:t>
            </a:r>
            <a:r>
              <a:rPr lang="en-GB" sz="2800" dirty="0" smtClean="0">
                <a:latin typeface="Arial" charset="0"/>
                <a:cs typeface="Arial" charset="0"/>
              </a:rPr>
              <a:t>you exclude references </a:t>
            </a:r>
            <a:r>
              <a:rPr lang="en-GB" sz="2800" dirty="0" smtClean="0">
                <a:latin typeface="Arial" charset="0"/>
                <a:cs typeface="Arial" charset="0"/>
              </a:rPr>
              <a:t>and quotes, it should </a:t>
            </a:r>
            <a:r>
              <a:rPr lang="en-GB" sz="2800" dirty="0" smtClean="0">
                <a:latin typeface="Arial" charset="0"/>
                <a:cs typeface="Arial" charset="0"/>
              </a:rPr>
              <a:t>be less than 15% match, if you include references should be less than 30% match.</a:t>
            </a:r>
          </a:p>
          <a:p>
            <a:pPr lvl="2"/>
            <a:r>
              <a:rPr lang="en-GB" sz="2800" dirty="0" smtClean="0">
                <a:latin typeface="Arial" charset="0"/>
                <a:cs typeface="Arial" charset="0"/>
              </a:rPr>
              <a:t>However, discuss </a:t>
            </a:r>
            <a:r>
              <a:rPr lang="en-GB" sz="2800" dirty="0" smtClean="0">
                <a:latin typeface="Arial" charset="0"/>
                <a:cs typeface="Arial" charset="0"/>
              </a:rPr>
              <a:t>report with your </a:t>
            </a:r>
            <a:r>
              <a:rPr lang="en-GB" sz="2800" dirty="0" smtClean="0">
                <a:latin typeface="Arial" charset="0"/>
                <a:cs typeface="Arial" charset="0"/>
              </a:rPr>
              <a:t>supervisor if higher before submission.</a:t>
            </a:r>
            <a:endParaRPr lang="en-GB" sz="2800" dirty="0" smtClean="0">
              <a:latin typeface="Arial" charset="0"/>
              <a:cs typeface="Arial" charset="0"/>
            </a:endParaRPr>
          </a:p>
          <a:p>
            <a:endParaRPr lang="en-GB" sz="3600" dirty="0" smtClean="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785813" y="0"/>
            <a:ext cx="7391400" cy="714356"/>
          </a:xfrm>
        </p:spPr>
        <p:txBody>
          <a:bodyPr>
            <a:normAutofit fontScale="90000"/>
          </a:bodyPr>
          <a:lstStyle/>
          <a:p>
            <a:pPr algn="ctr" eaLnBrk="1" hangingPunct="1">
              <a:defRPr/>
            </a:pPr>
            <a:r>
              <a:rPr lang="en-GB" cap="all" dirty="0" smtClean="0">
                <a:solidFill>
                  <a:srgbClr val="FF0000"/>
                </a:solidFill>
              </a:rPr>
              <a:t>Conclusions</a:t>
            </a:r>
          </a:p>
        </p:txBody>
      </p:sp>
      <p:sp>
        <p:nvSpPr>
          <p:cNvPr id="78851" name="Rectangle 3"/>
          <p:cNvSpPr>
            <a:spLocks noGrp="1" noChangeArrowheads="1"/>
          </p:cNvSpPr>
          <p:nvPr>
            <p:ph idx="1"/>
          </p:nvPr>
        </p:nvSpPr>
        <p:spPr>
          <a:xfrm>
            <a:off x="0" y="714356"/>
            <a:ext cx="9144000" cy="6143644"/>
          </a:xfrm>
        </p:spPr>
        <p:txBody>
          <a:bodyPr>
            <a:normAutofit/>
          </a:bodyPr>
          <a:lstStyle/>
          <a:p>
            <a:pPr eaLnBrk="1" hangingPunct="1">
              <a:lnSpc>
                <a:spcPct val="90000"/>
              </a:lnSpc>
            </a:pPr>
            <a:r>
              <a:rPr lang="en-GB" sz="2000" b="1" dirty="0" smtClean="0"/>
              <a:t>Methodological considerations inform the research design and methods (quantitative and qualitative) deployed in any research project</a:t>
            </a:r>
          </a:p>
          <a:p>
            <a:pPr eaLnBrk="1" hangingPunct="1">
              <a:lnSpc>
                <a:spcPct val="90000"/>
              </a:lnSpc>
            </a:pPr>
            <a:endParaRPr lang="en-GB" sz="2000" b="1" dirty="0" smtClean="0"/>
          </a:p>
          <a:p>
            <a:pPr eaLnBrk="1" hangingPunct="1">
              <a:lnSpc>
                <a:spcPct val="90000"/>
              </a:lnSpc>
            </a:pPr>
            <a:r>
              <a:rPr lang="en-GB" sz="2000" b="1" dirty="0" smtClean="0"/>
              <a:t>A range of qualitative methods is available where ‘rich’ data are needed.  </a:t>
            </a:r>
          </a:p>
          <a:p>
            <a:pPr eaLnBrk="1" hangingPunct="1">
              <a:lnSpc>
                <a:spcPct val="90000"/>
              </a:lnSpc>
            </a:pPr>
            <a:endParaRPr lang="en-GB" sz="2000" b="1" dirty="0" smtClean="0"/>
          </a:p>
          <a:p>
            <a:pPr eaLnBrk="1" hangingPunct="1">
              <a:lnSpc>
                <a:spcPct val="90000"/>
              </a:lnSpc>
            </a:pPr>
            <a:r>
              <a:rPr lang="en-GB" sz="2000" b="1" dirty="0" smtClean="0"/>
              <a:t>Interviews, observation and focus groups are three of the more common techniques used in gathering qualitative data. </a:t>
            </a:r>
          </a:p>
          <a:p>
            <a:pPr eaLnBrk="1" hangingPunct="1">
              <a:lnSpc>
                <a:spcPct val="90000"/>
              </a:lnSpc>
            </a:pPr>
            <a:endParaRPr lang="en-GB" sz="2000" b="1" dirty="0" smtClean="0"/>
          </a:p>
          <a:p>
            <a:pPr eaLnBrk="1" hangingPunct="1">
              <a:lnSpc>
                <a:spcPct val="90000"/>
              </a:lnSpc>
            </a:pPr>
            <a:r>
              <a:rPr lang="en-GB" sz="2000" b="1" dirty="0" smtClean="0"/>
              <a:t>Ensure that your chosen research method can be linked to your topic and underlying research philosophy.</a:t>
            </a:r>
          </a:p>
          <a:p>
            <a:pPr eaLnBrk="1" hangingPunct="1">
              <a:lnSpc>
                <a:spcPct val="90000"/>
              </a:lnSpc>
            </a:pPr>
            <a:endParaRPr lang="en-GB" sz="2000" b="1" dirty="0" smtClean="0"/>
          </a:p>
          <a:p>
            <a:pPr eaLnBrk="1" hangingPunct="1">
              <a:lnSpc>
                <a:spcPct val="90000"/>
              </a:lnSpc>
            </a:pPr>
            <a:r>
              <a:rPr lang="en-GB" sz="2000" b="1" dirty="0" smtClean="0"/>
              <a:t>Qualitative methods have much to commend them, but be mindful of the issues of </a:t>
            </a:r>
            <a:r>
              <a:rPr lang="en-GB" sz="2000" b="1" dirty="0" err="1" smtClean="0"/>
              <a:t>generalisibility</a:t>
            </a:r>
            <a:r>
              <a:rPr lang="en-GB" sz="2000" b="1" dirty="0" smtClean="0"/>
              <a:t>, reliability and researcher bias.</a:t>
            </a:r>
          </a:p>
          <a:p>
            <a:pPr eaLnBrk="1" hangingPunct="1">
              <a:lnSpc>
                <a:spcPct val="90000"/>
              </a:lnSpc>
            </a:pPr>
            <a:endParaRPr lang="en-GB" sz="2000" b="1" dirty="0" smtClean="0"/>
          </a:p>
          <a:p>
            <a:pPr eaLnBrk="1" hangingPunct="1">
              <a:lnSpc>
                <a:spcPct val="90000"/>
              </a:lnSpc>
            </a:pPr>
            <a:r>
              <a:rPr lang="en-GB" sz="2000" b="1" dirty="0" smtClean="0"/>
              <a:t>Analysis of qualitative data is a time-consuming and complex process – don’t underestimate how long this could take.</a:t>
            </a:r>
          </a:p>
          <a:p>
            <a:pPr eaLnBrk="1" hangingPunct="1">
              <a:lnSpc>
                <a:spcPct val="90000"/>
              </a:lnSpc>
            </a:pPr>
            <a:endParaRPr lang="en-GB" sz="2000" b="1" dirty="0" smtClean="0"/>
          </a:p>
          <a:p>
            <a:pPr eaLnBrk="1" hangingPunct="1">
              <a:lnSpc>
                <a:spcPct val="90000"/>
              </a:lnSpc>
            </a:pPr>
            <a:r>
              <a:rPr lang="en-GB" sz="2000" b="1" dirty="0" smtClean="0"/>
              <a:t>Pay close attention to research ethics – ensure you are familiar with the University’s guidelines</a:t>
            </a:r>
          </a:p>
          <a:p>
            <a:pPr eaLnBrk="1" hangingPunct="1">
              <a:lnSpc>
                <a:spcPct val="90000"/>
              </a:lnSpc>
            </a:pPr>
            <a:endParaRPr lang="en-GB" sz="2400" b="1" dirty="0"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a:xfrm>
            <a:off x="684213" y="0"/>
            <a:ext cx="7391400" cy="785794"/>
          </a:xfrm>
        </p:spPr>
        <p:txBody>
          <a:bodyPr/>
          <a:lstStyle/>
          <a:p>
            <a:r>
              <a:rPr lang="en-GB" dirty="0"/>
              <a:t>Writing up Your Methodology</a:t>
            </a:r>
          </a:p>
        </p:txBody>
      </p:sp>
      <p:sp>
        <p:nvSpPr>
          <p:cNvPr id="76803" name="Rectangle 3"/>
          <p:cNvSpPr>
            <a:spLocks noGrp="1" noChangeArrowheads="1"/>
          </p:cNvSpPr>
          <p:nvPr>
            <p:ph type="body" idx="1"/>
          </p:nvPr>
        </p:nvSpPr>
        <p:spPr>
          <a:xfrm>
            <a:off x="0" y="785795"/>
            <a:ext cx="9144000" cy="6072206"/>
          </a:xfrm>
        </p:spPr>
        <p:txBody>
          <a:bodyPr>
            <a:normAutofit/>
          </a:bodyPr>
          <a:lstStyle/>
          <a:p>
            <a:r>
              <a:rPr lang="en-GB" sz="2800" dirty="0"/>
              <a:t>Introduction</a:t>
            </a:r>
          </a:p>
          <a:p>
            <a:r>
              <a:rPr lang="en-GB" sz="2800" dirty="0"/>
              <a:t>Overall approach - Why? and advantages/disadvantages?</a:t>
            </a:r>
          </a:p>
          <a:p>
            <a:r>
              <a:rPr lang="en-GB" sz="2800" dirty="0"/>
              <a:t>Research techniques </a:t>
            </a:r>
            <a:r>
              <a:rPr lang="en-GB" sz="2800" dirty="0">
                <a:latin typeface="Times New Roman"/>
              </a:rPr>
              <a:t>–</a:t>
            </a:r>
            <a:r>
              <a:rPr lang="en-GB" sz="2800" dirty="0"/>
              <a:t> survey/ interviews? </a:t>
            </a:r>
            <a:r>
              <a:rPr lang="en-GB" sz="2800" dirty="0" smtClean="0"/>
              <a:t>Sample size and why?</a:t>
            </a:r>
            <a:endParaRPr lang="en-GB" sz="2800" dirty="0"/>
          </a:p>
          <a:p>
            <a:r>
              <a:rPr lang="en-GB" sz="2800" dirty="0"/>
              <a:t>Process </a:t>
            </a:r>
            <a:r>
              <a:rPr lang="en-GB" sz="2800" dirty="0">
                <a:latin typeface="Times New Roman"/>
              </a:rPr>
              <a:t>–</a:t>
            </a:r>
            <a:r>
              <a:rPr lang="en-GB" sz="2800" dirty="0"/>
              <a:t> how did you do it?  </a:t>
            </a:r>
            <a:endParaRPr lang="en-GB" sz="2800" dirty="0" smtClean="0"/>
          </a:p>
          <a:p>
            <a:r>
              <a:rPr lang="en-GB" sz="2800" dirty="0" smtClean="0"/>
              <a:t>Any </a:t>
            </a:r>
            <a:r>
              <a:rPr lang="en-GB" sz="2800" dirty="0"/>
              <a:t>ethical issues?</a:t>
            </a:r>
          </a:p>
          <a:p>
            <a:r>
              <a:rPr lang="en-GB" sz="2800" dirty="0"/>
              <a:t>Reflection </a:t>
            </a:r>
            <a:r>
              <a:rPr lang="en-GB" sz="2800" dirty="0">
                <a:latin typeface="Times New Roman"/>
              </a:rPr>
              <a:t>–</a:t>
            </a:r>
            <a:r>
              <a:rPr lang="en-GB" sz="2800" dirty="0"/>
              <a:t> did these methods enable you to do what you set out to do? Strengths and </a:t>
            </a:r>
            <a:r>
              <a:rPr lang="en-GB" sz="2800" dirty="0" smtClean="0"/>
              <a:t>weaknesses of your chosen method? Limitations – how did you overcome them?</a:t>
            </a:r>
            <a:endParaRPr lang="en-GB" sz="2800" dirty="0"/>
          </a:p>
          <a:p>
            <a:r>
              <a:rPr lang="en-GB" sz="2800" dirty="0" smtClean="0"/>
              <a:t>Any </a:t>
            </a:r>
            <a:r>
              <a:rPr lang="en-GB" sz="2800" dirty="0"/>
              <a:t>issues that may impact on findings</a:t>
            </a:r>
          </a:p>
          <a:p>
            <a:r>
              <a:rPr lang="en-GB" sz="2800" dirty="0"/>
              <a:t>Conclusion</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1357290" y="0"/>
            <a:ext cx="6872310" cy="714356"/>
          </a:xfrm>
        </p:spPr>
        <p:txBody>
          <a:bodyPr>
            <a:normAutofit fontScale="90000"/>
          </a:bodyPr>
          <a:lstStyle/>
          <a:p>
            <a:pPr algn="ctr" eaLnBrk="1" hangingPunct="1">
              <a:defRPr/>
            </a:pPr>
            <a:r>
              <a:rPr lang="en-GB" cap="all" dirty="0" smtClean="0">
                <a:solidFill>
                  <a:srgbClr val="FF0000"/>
                </a:solidFill>
              </a:rPr>
              <a:t>References </a:t>
            </a:r>
          </a:p>
        </p:txBody>
      </p:sp>
      <p:sp>
        <p:nvSpPr>
          <p:cNvPr id="27651" name="Rectangle 3"/>
          <p:cNvSpPr>
            <a:spLocks noGrp="1" noChangeArrowheads="1"/>
          </p:cNvSpPr>
          <p:nvPr>
            <p:ph idx="1"/>
          </p:nvPr>
        </p:nvSpPr>
        <p:spPr>
          <a:xfrm>
            <a:off x="0" y="642918"/>
            <a:ext cx="9144000" cy="6215082"/>
          </a:xfrm>
        </p:spPr>
        <p:txBody>
          <a:bodyPr/>
          <a:lstStyle/>
          <a:p>
            <a:pPr marL="0" lvl="1" indent="0" eaLnBrk="1" hangingPunct="1">
              <a:lnSpc>
                <a:spcPct val="80000"/>
              </a:lnSpc>
              <a:buFontTx/>
              <a:buNone/>
              <a:defRPr/>
            </a:pPr>
            <a:r>
              <a:rPr lang="en-GB" sz="2000" dirty="0" smtClean="0"/>
              <a:t>Anderson, V. (2004) </a:t>
            </a:r>
            <a:r>
              <a:rPr lang="en-GB" sz="2000" i="1" dirty="0" smtClean="0"/>
              <a:t>Research Methods in Human Resource Management</a:t>
            </a:r>
            <a:r>
              <a:rPr lang="en-GB" sz="2000" dirty="0" smtClean="0"/>
              <a:t>, CIPD</a:t>
            </a:r>
          </a:p>
          <a:p>
            <a:pPr marL="0" lvl="1" indent="0" eaLnBrk="1" hangingPunct="1">
              <a:lnSpc>
                <a:spcPct val="80000"/>
              </a:lnSpc>
              <a:buFontTx/>
              <a:buNone/>
              <a:defRPr/>
            </a:pPr>
            <a:endParaRPr lang="en-GB" sz="2000" dirty="0" smtClean="0"/>
          </a:p>
          <a:p>
            <a:pPr marL="0" indent="0" eaLnBrk="1" hangingPunct="1">
              <a:lnSpc>
                <a:spcPct val="80000"/>
              </a:lnSpc>
              <a:buFontTx/>
              <a:buNone/>
              <a:defRPr/>
            </a:pPr>
            <a:r>
              <a:rPr lang="en-GB" sz="2000" dirty="0" err="1" smtClean="0"/>
              <a:t>Bryman</a:t>
            </a:r>
            <a:r>
              <a:rPr lang="en-GB" sz="2000" dirty="0" smtClean="0"/>
              <a:t>, A. &amp; Bell, E. (2007) </a:t>
            </a:r>
            <a:r>
              <a:rPr lang="en-GB" sz="2000" i="1" dirty="0" smtClean="0"/>
              <a:t>Business Research Methods (2</a:t>
            </a:r>
            <a:r>
              <a:rPr lang="en-GB" sz="2000" i="1" baseline="30000" dirty="0" smtClean="0"/>
              <a:t>nd</a:t>
            </a:r>
            <a:r>
              <a:rPr lang="en-GB" sz="2000" i="1" dirty="0" smtClean="0"/>
              <a:t>  edition)</a:t>
            </a:r>
            <a:r>
              <a:rPr lang="en-GB" sz="2000" dirty="0" smtClean="0"/>
              <a:t>, Oxford</a:t>
            </a:r>
          </a:p>
          <a:p>
            <a:pPr marL="0" indent="0" eaLnBrk="1" hangingPunct="1">
              <a:lnSpc>
                <a:spcPct val="80000"/>
              </a:lnSpc>
              <a:buFontTx/>
              <a:buNone/>
              <a:defRPr/>
            </a:pPr>
            <a:endParaRPr lang="en-GB" sz="2000" dirty="0" smtClean="0"/>
          </a:p>
          <a:p>
            <a:pPr marL="0" indent="0" eaLnBrk="1" hangingPunct="1">
              <a:lnSpc>
                <a:spcPct val="80000"/>
              </a:lnSpc>
              <a:buFontTx/>
              <a:buNone/>
              <a:defRPr/>
            </a:pPr>
            <a:r>
              <a:rPr lang="en-GB" sz="2000" dirty="0" err="1" smtClean="0"/>
              <a:t>Cassell</a:t>
            </a:r>
            <a:r>
              <a:rPr lang="en-GB" sz="2000" dirty="0" smtClean="0"/>
              <a:t>, C. (ed.) &amp; </a:t>
            </a:r>
            <a:r>
              <a:rPr lang="en-GB" sz="2000" dirty="0" err="1" smtClean="0"/>
              <a:t>Symon</a:t>
            </a:r>
            <a:r>
              <a:rPr lang="en-GB" sz="2000" dirty="0" smtClean="0"/>
              <a:t>, G. (ed.) (2004) </a:t>
            </a:r>
            <a:r>
              <a:rPr lang="en-GB" sz="2000" i="1" dirty="0" smtClean="0"/>
              <a:t>Essential Guide to Qualitative Methods in Organizational Research</a:t>
            </a:r>
            <a:r>
              <a:rPr lang="en-GB" sz="2000" dirty="0" smtClean="0"/>
              <a:t>, Sage</a:t>
            </a:r>
          </a:p>
          <a:p>
            <a:pPr marL="0" indent="0" eaLnBrk="1" hangingPunct="1">
              <a:lnSpc>
                <a:spcPct val="80000"/>
              </a:lnSpc>
              <a:buFontTx/>
              <a:buNone/>
              <a:defRPr/>
            </a:pPr>
            <a:endParaRPr lang="en-GB" sz="2000" dirty="0" smtClean="0"/>
          </a:p>
          <a:p>
            <a:pPr marL="0" indent="0" eaLnBrk="1" hangingPunct="1">
              <a:lnSpc>
                <a:spcPct val="80000"/>
              </a:lnSpc>
              <a:buFontTx/>
              <a:buNone/>
              <a:defRPr/>
            </a:pPr>
            <a:r>
              <a:rPr lang="en-GB" sz="2000" dirty="0" err="1" smtClean="0"/>
              <a:t>Easterby</a:t>
            </a:r>
            <a:r>
              <a:rPr lang="en-GB" sz="2000" dirty="0" smtClean="0"/>
              <a:t>-Smith, M., Thorpe, R. &amp; Lowe, A. (2002) </a:t>
            </a:r>
            <a:r>
              <a:rPr lang="en-GB" sz="2000" i="1" dirty="0" smtClean="0"/>
              <a:t>Management Research An Introduction</a:t>
            </a:r>
            <a:r>
              <a:rPr lang="en-GB" sz="2000" dirty="0" smtClean="0"/>
              <a:t> </a:t>
            </a:r>
            <a:r>
              <a:rPr lang="en-GB" sz="2000" i="1" dirty="0" smtClean="0"/>
              <a:t>(2</a:t>
            </a:r>
            <a:r>
              <a:rPr lang="en-GB" sz="2000" i="1" baseline="30000" dirty="0" smtClean="0"/>
              <a:t>nd</a:t>
            </a:r>
            <a:r>
              <a:rPr lang="en-GB" sz="2000" i="1" dirty="0" smtClean="0"/>
              <a:t> Edition), </a:t>
            </a:r>
            <a:r>
              <a:rPr lang="en-GB" sz="2000" dirty="0" smtClean="0"/>
              <a:t>Sage</a:t>
            </a:r>
          </a:p>
          <a:p>
            <a:pPr marL="0" indent="0" eaLnBrk="1" hangingPunct="1">
              <a:lnSpc>
                <a:spcPct val="80000"/>
              </a:lnSpc>
              <a:buFontTx/>
              <a:buNone/>
              <a:defRPr/>
            </a:pPr>
            <a:endParaRPr lang="en-GB" sz="2000" dirty="0" smtClean="0"/>
          </a:p>
          <a:p>
            <a:pPr marL="0" indent="0" eaLnBrk="1" hangingPunct="1">
              <a:lnSpc>
                <a:spcPct val="80000"/>
              </a:lnSpc>
              <a:buFontTx/>
              <a:buNone/>
              <a:defRPr/>
            </a:pPr>
            <a:r>
              <a:rPr lang="en-GB" sz="2000" dirty="0" smtClean="0"/>
              <a:t>Fisher, C. (2007) </a:t>
            </a:r>
            <a:r>
              <a:rPr lang="en-GB" sz="2000" i="1" dirty="0" smtClean="0"/>
              <a:t>Researching and writing a dissertation (2</a:t>
            </a:r>
            <a:r>
              <a:rPr lang="en-GB" sz="2000" i="1" baseline="30000" dirty="0" smtClean="0"/>
              <a:t>nd</a:t>
            </a:r>
            <a:r>
              <a:rPr lang="en-GB" sz="2000" i="1" dirty="0" smtClean="0"/>
              <a:t> edition), </a:t>
            </a:r>
            <a:r>
              <a:rPr lang="en-GB" sz="2000" dirty="0" smtClean="0"/>
              <a:t>FT Prentice Hall. </a:t>
            </a:r>
          </a:p>
          <a:p>
            <a:pPr marL="0" indent="0" eaLnBrk="1" hangingPunct="1">
              <a:lnSpc>
                <a:spcPct val="80000"/>
              </a:lnSpc>
              <a:buFontTx/>
              <a:buNone/>
              <a:defRPr/>
            </a:pPr>
            <a:endParaRPr lang="en-GB" sz="2000" dirty="0" smtClean="0"/>
          </a:p>
          <a:p>
            <a:pPr marL="0" indent="0" eaLnBrk="1" hangingPunct="1">
              <a:lnSpc>
                <a:spcPct val="80000"/>
              </a:lnSpc>
              <a:buFontTx/>
              <a:buNone/>
              <a:defRPr/>
            </a:pPr>
            <a:r>
              <a:rPr lang="en-GB" sz="2000" dirty="0" smtClean="0"/>
              <a:t>Gill, J. and Johnson, P. (2002) </a:t>
            </a:r>
            <a:r>
              <a:rPr lang="en-GB" sz="2000" i="1" dirty="0" smtClean="0"/>
              <a:t>Research Methods for Managers</a:t>
            </a:r>
            <a:r>
              <a:rPr lang="en-GB" sz="2000" dirty="0" smtClean="0"/>
              <a:t> </a:t>
            </a:r>
            <a:r>
              <a:rPr lang="en-GB" sz="2000" i="1" dirty="0" smtClean="0"/>
              <a:t>(3</a:t>
            </a:r>
            <a:r>
              <a:rPr lang="en-GB" sz="2000" i="1" baseline="30000" dirty="0" smtClean="0"/>
              <a:t>rd</a:t>
            </a:r>
            <a:r>
              <a:rPr lang="en-GB" sz="2000" i="1" dirty="0" smtClean="0"/>
              <a:t> edition), </a:t>
            </a:r>
            <a:r>
              <a:rPr lang="en-GB" sz="2000" dirty="0" smtClean="0"/>
              <a:t>Sage</a:t>
            </a:r>
          </a:p>
          <a:p>
            <a:pPr marL="0" indent="0" eaLnBrk="1" hangingPunct="1">
              <a:lnSpc>
                <a:spcPct val="80000"/>
              </a:lnSpc>
              <a:buFontTx/>
              <a:buNone/>
              <a:defRPr/>
            </a:pPr>
            <a:endParaRPr lang="en-GB" sz="2000" dirty="0" smtClean="0"/>
          </a:p>
          <a:p>
            <a:pPr marL="0" indent="0" eaLnBrk="1" hangingPunct="1">
              <a:lnSpc>
                <a:spcPct val="80000"/>
              </a:lnSpc>
              <a:buFontTx/>
              <a:buNone/>
              <a:defRPr/>
            </a:pPr>
            <a:r>
              <a:rPr lang="en-GB" sz="2000" dirty="0" smtClean="0"/>
              <a:t>Khan, R.L. &amp; </a:t>
            </a:r>
            <a:r>
              <a:rPr lang="en-GB" sz="2000" dirty="0" err="1" smtClean="0"/>
              <a:t>Cannell</a:t>
            </a:r>
            <a:r>
              <a:rPr lang="en-GB" sz="2000" dirty="0" smtClean="0"/>
              <a:t>, C.F. (1957) </a:t>
            </a:r>
            <a:r>
              <a:rPr lang="en-GB" sz="2000" i="1" dirty="0" smtClean="0"/>
              <a:t>The dynamics of interviewing: Theory, technique, and cases</a:t>
            </a:r>
            <a:r>
              <a:rPr lang="en-GB" sz="2000" dirty="0" smtClean="0"/>
              <a:t>, New York: Wiley</a:t>
            </a:r>
          </a:p>
          <a:p>
            <a:pPr marL="0" indent="0" eaLnBrk="1" hangingPunct="1">
              <a:lnSpc>
                <a:spcPct val="80000"/>
              </a:lnSpc>
              <a:buFontTx/>
              <a:buNone/>
              <a:defRPr/>
            </a:pPr>
            <a:endParaRPr lang="en-GB" sz="2000" dirty="0" smtClean="0"/>
          </a:p>
          <a:p>
            <a:pPr marL="0" indent="0" eaLnBrk="1" hangingPunct="1">
              <a:lnSpc>
                <a:spcPct val="80000"/>
              </a:lnSpc>
              <a:buFontTx/>
              <a:buNone/>
              <a:defRPr/>
            </a:pPr>
            <a:r>
              <a:rPr lang="en-GB" sz="2000" dirty="0" smtClean="0"/>
              <a:t>King, N. (2004) “Using Interviews in Qualitative Research” in </a:t>
            </a:r>
            <a:r>
              <a:rPr lang="en-GB" sz="2000" dirty="0" err="1" smtClean="0"/>
              <a:t>Cassell</a:t>
            </a:r>
            <a:r>
              <a:rPr lang="en-GB" sz="2000" dirty="0" smtClean="0"/>
              <a:t>, C. &amp; </a:t>
            </a:r>
            <a:r>
              <a:rPr lang="en-GB" sz="2000" dirty="0" err="1" smtClean="0"/>
              <a:t>Symon</a:t>
            </a:r>
            <a:r>
              <a:rPr lang="en-GB" sz="2000" dirty="0" smtClean="0"/>
              <a:t>, G. (</a:t>
            </a:r>
            <a:r>
              <a:rPr lang="en-GB" sz="2000" dirty="0" err="1" smtClean="0"/>
              <a:t>eds</a:t>
            </a:r>
            <a:r>
              <a:rPr lang="en-GB" sz="2000" dirty="0" smtClean="0"/>
              <a:t>) </a:t>
            </a:r>
            <a:r>
              <a:rPr lang="en-GB" sz="2000" i="1" dirty="0" smtClean="0"/>
              <a:t>Essential Guide to Qualitative Methods in Organizational Research</a:t>
            </a:r>
            <a:r>
              <a:rPr lang="en-GB" sz="2000" dirty="0" smtClean="0"/>
              <a:t>, Sage Publications, p.11-22</a:t>
            </a:r>
          </a:p>
          <a:p>
            <a:pPr eaLnBrk="1" hangingPunct="1">
              <a:lnSpc>
                <a:spcPct val="90000"/>
              </a:lnSpc>
              <a:defRPr/>
            </a:pPr>
            <a:endParaRPr lang="en-GB" sz="1600" b="1" dirty="0" smtClean="0"/>
          </a:p>
          <a:p>
            <a:pPr eaLnBrk="1" hangingPunct="1">
              <a:lnSpc>
                <a:spcPct val="90000"/>
              </a:lnSpc>
              <a:defRPr/>
            </a:pPr>
            <a:endParaRPr lang="en-GB" sz="1600" b="1" dirty="0" smtClean="0"/>
          </a:p>
          <a:p>
            <a:pPr marL="0" indent="0" eaLnBrk="1" hangingPunct="1">
              <a:lnSpc>
                <a:spcPct val="80000"/>
              </a:lnSpc>
              <a:buFontTx/>
              <a:buNone/>
              <a:defRPr/>
            </a:pPr>
            <a:endParaRPr lang="en-GB" sz="1200" dirty="0"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8" name="Rectangle 2"/>
          <p:cNvSpPr>
            <a:spLocks noGrp="1" noChangeArrowheads="1"/>
          </p:cNvSpPr>
          <p:nvPr>
            <p:ph type="title"/>
          </p:nvPr>
        </p:nvSpPr>
        <p:spPr>
          <a:xfrm>
            <a:off x="2268538" y="2492375"/>
            <a:ext cx="4875212" cy="947738"/>
          </a:xfrm>
        </p:spPr>
        <p:txBody>
          <a:bodyPr/>
          <a:lstStyle/>
          <a:p>
            <a:pPr algn="ctr">
              <a:defRPr/>
            </a:pPr>
            <a:r>
              <a:rPr lang="en-GB" sz="3600" dirty="0" smtClean="0">
                <a:solidFill>
                  <a:srgbClr val="FF3300"/>
                </a:solidFill>
                <a:effectLst>
                  <a:outerShdw blurRad="38100" dist="38100" dir="2700000" algn="tl">
                    <a:srgbClr val="C0C0C0"/>
                  </a:outerShdw>
                </a:effectLst>
              </a:rPr>
              <a:t>ANY QUESTIONS?</a:t>
            </a:r>
          </a:p>
        </p:txBody>
      </p:sp>
      <p:pic>
        <p:nvPicPr>
          <p:cNvPr id="18435" name="Picture 3" descr="MCj03970740000[1]"/>
          <p:cNvPicPr>
            <a:picLocks noChangeAspect="1" noChangeArrowheads="1"/>
          </p:cNvPicPr>
          <p:nvPr/>
        </p:nvPicPr>
        <p:blipFill>
          <a:blip r:embed="rId2" cstate="print"/>
          <a:srcRect/>
          <a:stretch>
            <a:fillRect/>
          </a:stretch>
        </p:blipFill>
        <p:spPr bwMode="auto">
          <a:xfrm>
            <a:off x="6143625" y="3786188"/>
            <a:ext cx="2032000" cy="2357456"/>
          </a:xfrm>
          <a:prstGeom prst="rect">
            <a:avLst/>
          </a:prstGeom>
          <a:noFill/>
          <a:ln w="9525">
            <a:noFill/>
            <a:miter lim="800000"/>
            <a:headEnd/>
            <a:tailEnd/>
          </a:ln>
        </p:spPr>
      </p:pic>
      <p:pic>
        <p:nvPicPr>
          <p:cNvPr id="18436" name="Picture 4" descr="MCj04077340000[1]"/>
          <p:cNvPicPr>
            <a:picLocks noChangeAspect="1" noChangeArrowheads="1"/>
          </p:cNvPicPr>
          <p:nvPr/>
        </p:nvPicPr>
        <p:blipFill>
          <a:blip r:embed="rId3" cstate="print"/>
          <a:srcRect/>
          <a:stretch>
            <a:fillRect/>
          </a:stretch>
        </p:blipFill>
        <p:spPr bwMode="auto">
          <a:xfrm>
            <a:off x="357188" y="214313"/>
            <a:ext cx="2500312" cy="2428869"/>
          </a:xfrm>
          <a:prstGeom prst="rect">
            <a:avLst/>
          </a:prstGeom>
          <a:noFill/>
          <a:ln w="9525">
            <a:noFill/>
            <a:miter lim="800000"/>
            <a:headEnd/>
            <a:tailEnd/>
          </a:ln>
        </p:spPr>
      </p:pic>
      <p:pic>
        <p:nvPicPr>
          <p:cNvPr id="18437" name="Picture 5" descr="MCj04042630000[1]"/>
          <p:cNvPicPr>
            <a:picLocks noChangeAspect="1" noChangeArrowheads="1"/>
          </p:cNvPicPr>
          <p:nvPr/>
        </p:nvPicPr>
        <p:blipFill>
          <a:blip r:embed="rId4" cstate="print"/>
          <a:srcRect/>
          <a:stretch>
            <a:fillRect/>
          </a:stretch>
        </p:blipFill>
        <p:spPr bwMode="auto">
          <a:xfrm>
            <a:off x="285750" y="3789362"/>
            <a:ext cx="2524125" cy="2425719"/>
          </a:xfrm>
          <a:prstGeom prst="rect">
            <a:avLst/>
          </a:prstGeom>
          <a:noFill/>
          <a:ln w="9525">
            <a:noFill/>
            <a:miter lim="800000"/>
            <a:headEnd/>
            <a:tailEnd/>
          </a:ln>
        </p:spPr>
      </p:pic>
      <p:pic>
        <p:nvPicPr>
          <p:cNvPr id="18438" name="Picture 6" descr="MCj04099190000[1]"/>
          <p:cNvPicPr>
            <a:picLocks noChangeAspect="1" noChangeArrowheads="1"/>
          </p:cNvPicPr>
          <p:nvPr/>
        </p:nvPicPr>
        <p:blipFill>
          <a:blip r:embed="rId5" cstate="print"/>
          <a:srcRect/>
          <a:stretch>
            <a:fillRect/>
          </a:stretch>
        </p:blipFill>
        <p:spPr bwMode="auto">
          <a:xfrm>
            <a:off x="5910161" y="357166"/>
            <a:ext cx="2876681" cy="196058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113</TotalTime>
  <Words>1993</Words>
  <Application>Microsoft Office PowerPoint</Application>
  <PresentationFormat>On-screen Show (4:3)</PresentationFormat>
  <Paragraphs>230</Paragraphs>
  <Slides>24</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Calibri</vt:lpstr>
      <vt:lpstr>Times New Roman</vt:lpstr>
      <vt:lpstr>Wingdings</vt:lpstr>
      <vt:lpstr>Office Theme</vt:lpstr>
      <vt:lpstr>The MBA Consultancy Project</vt:lpstr>
      <vt:lpstr>Session Outline</vt:lpstr>
      <vt:lpstr>Structure…</vt:lpstr>
      <vt:lpstr>Methodology and Methods</vt:lpstr>
      <vt:lpstr>FEATURES OF POSITIVIST RESEARCH </vt:lpstr>
      <vt:lpstr>FEATURES OF INTERPRETIVIST RESEARCH </vt:lpstr>
      <vt:lpstr>Approaches to Research: Deduction v Induction</vt:lpstr>
      <vt:lpstr>Quantitative v qualitative research strategies</vt:lpstr>
      <vt:lpstr>Research Strategy</vt:lpstr>
      <vt:lpstr>Multi-Strategy Approach</vt:lpstr>
      <vt:lpstr>PowerPoint Presentation</vt:lpstr>
      <vt:lpstr>Class Activity – 30 minutes</vt:lpstr>
      <vt:lpstr>Designing the Questionnaire/ Interview</vt:lpstr>
      <vt:lpstr>PowerPoint Presentation</vt:lpstr>
      <vt:lpstr>Research Ethics</vt:lpstr>
      <vt:lpstr>Research ethics: principles</vt:lpstr>
      <vt:lpstr>Research ethics: key issues</vt:lpstr>
      <vt:lpstr>Unethical Practices</vt:lpstr>
      <vt:lpstr>Ethical Treatment of Subjects</vt:lpstr>
      <vt:lpstr>Plagiarism</vt:lpstr>
      <vt:lpstr>Conclusions</vt:lpstr>
      <vt:lpstr>Writing up Your Methodology</vt:lpstr>
      <vt:lpstr>References </vt:lpstr>
      <vt:lpstr>ANY QUESTIONS?</vt:lpstr>
    </vt:vector>
  </TitlesOfParts>
  <Company>Carnegie College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BABM Degree Dissertation</dc:title>
  <dc:creator>IT Services</dc:creator>
  <cp:lastModifiedBy>Eno Maycock</cp:lastModifiedBy>
  <cp:revision>8</cp:revision>
  <dcterms:created xsi:type="dcterms:W3CDTF">2010-09-28T17:44:35Z</dcterms:created>
  <dcterms:modified xsi:type="dcterms:W3CDTF">2022-05-07T00:11:57Z</dcterms:modified>
</cp:coreProperties>
</file>