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8" r:id="rId4"/>
    <p:sldMasterId id="2147483666" r:id="rId5"/>
  </p:sldMasterIdLst>
  <p:notesMasterIdLst>
    <p:notesMasterId r:id="rId42"/>
  </p:notesMasterIdLst>
  <p:sldIdLst>
    <p:sldId id="259" r:id="rId6"/>
    <p:sldId id="258" r:id="rId7"/>
    <p:sldId id="316" r:id="rId8"/>
    <p:sldId id="317" r:id="rId9"/>
    <p:sldId id="318" r:id="rId10"/>
    <p:sldId id="319" r:id="rId11"/>
    <p:sldId id="320" r:id="rId12"/>
    <p:sldId id="321" r:id="rId13"/>
    <p:sldId id="322" r:id="rId14"/>
    <p:sldId id="323" r:id="rId15"/>
    <p:sldId id="315" r:id="rId16"/>
    <p:sldId id="324" r:id="rId17"/>
    <p:sldId id="325" r:id="rId18"/>
    <p:sldId id="326" r:id="rId19"/>
    <p:sldId id="327" r:id="rId20"/>
    <p:sldId id="328" r:id="rId21"/>
    <p:sldId id="329" r:id="rId22"/>
    <p:sldId id="330" r:id="rId23"/>
    <p:sldId id="331" r:id="rId24"/>
    <p:sldId id="332" r:id="rId25"/>
    <p:sldId id="333" r:id="rId26"/>
    <p:sldId id="334" r:id="rId27"/>
    <p:sldId id="335" r:id="rId28"/>
    <p:sldId id="338" r:id="rId29"/>
    <p:sldId id="337" r:id="rId30"/>
    <p:sldId id="336" r:id="rId31"/>
    <p:sldId id="287" r:id="rId32"/>
    <p:sldId id="288" r:id="rId33"/>
    <p:sldId id="294" r:id="rId34"/>
    <p:sldId id="339" r:id="rId35"/>
    <p:sldId id="340" r:id="rId36"/>
    <p:sldId id="341" r:id="rId37"/>
    <p:sldId id="342" r:id="rId38"/>
    <p:sldId id="284" r:id="rId39"/>
    <p:sldId id="285" r:id="rId40"/>
    <p:sldId id="28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58C6195-9FD7-4EC8-ABE7-615E7AB1EB1F}" v="1" dt="2026-10-04T12:11:44.45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736"/>
    <p:restoredTop sz="72107" autoAdjust="0"/>
  </p:normalViewPr>
  <p:slideViewPr>
    <p:cSldViewPr snapToGrid="0" snapToObjects="1">
      <p:cViewPr varScale="1">
        <p:scale>
          <a:sx n="75" d="100"/>
          <a:sy n="75" d="100"/>
        </p:scale>
        <p:origin x="315" y="4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notesMaster" Target="notesMasters/notesMaster1.xml"/><Relationship Id="rId47" Type="http://schemas.microsoft.com/office/2016/11/relationships/changesInfo" Target="changesInfos/changesInfo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Hutchings" userId="585bde28-eced-4edb-8f9c-713ef82e6f71" providerId="ADAL" clId="{68E57178-E163-4CBF-99E8-41840621237C}"/>
    <pc:docChg chg="custSel addSld delSld modSld">
      <pc:chgData name="Paul Hutchings" userId="585bde28-eced-4edb-8f9c-713ef82e6f71" providerId="ADAL" clId="{68E57178-E163-4CBF-99E8-41840621237C}" dt="2026-10-04T12:11:47.839" v="965" actId="20577"/>
      <pc:docMkLst>
        <pc:docMk/>
      </pc:docMkLst>
      <pc:sldChg chg="modSp mod">
        <pc:chgData name="Paul Hutchings" userId="585bde28-eced-4edb-8f9c-713ef82e6f71" providerId="ADAL" clId="{68E57178-E163-4CBF-99E8-41840621237C}" dt="2026-09-08T13:25:31.205" v="168" actId="113"/>
        <pc:sldMkLst>
          <pc:docMk/>
          <pc:sldMk cId="4231018860" sldId="259"/>
        </pc:sldMkLst>
        <pc:spChg chg="mod">
          <ac:chgData name="Paul Hutchings" userId="585bde28-eced-4edb-8f9c-713ef82e6f71" providerId="ADAL" clId="{68E57178-E163-4CBF-99E8-41840621237C}" dt="2026-09-08T13:25:31.205" v="168" actId="113"/>
          <ac:spMkLst>
            <pc:docMk/>
            <pc:sldMk cId="4231018860" sldId="259"/>
            <ac:spMk id="8" creationId="{1508F0A2-62A9-E9DF-BBD8-FFBFE439B08E}"/>
          </ac:spMkLst>
        </pc:spChg>
      </pc:sldChg>
      <pc:sldChg chg="modSp add mod">
        <pc:chgData name="Paul Hutchings" userId="585bde28-eced-4edb-8f9c-713ef82e6f71" providerId="ADAL" clId="{68E57178-E163-4CBF-99E8-41840621237C}" dt="2026-10-04T12:11:47.839" v="965" actId="20577"/>
        <pc:sldMkLst>
          <pc:docMk/>
          <pc:sldMk cId="762079777" sldId="284"/>
        </pc:sldMkLst>
        <pc:spChg chg="mod">
          <ac:chgData name="Paul Hutchings" userId="585bde28-eced-4edb-8f9c-713ef82e6f71" providerId="ADAL" clId="{68E57178-E163-4CBF-99E8-41840621237C}" dt="2026-09-08T14:16:17.436" v="557" actId="20577"/>
          <ac:spMkLst>
            <pc:docMk/>
            <pc:sldMk cId="762079777" sldId="284"/>
            <ac:spMk id="2" creationId="{6817942E-FD3F-4499-CE00-F11E46554A78}"/>
          </ac:spMkLst>
        </pc:spChg>
        <pc:spChg chg="mod">
          <ac:chgData name="Paul Hutchings" userId="585bde28-eced-4edb-8f9c-713ef82e6f71" providerId="ADAL" clId="{68E57178-E163-4CBF-99E8-41840621237C}" dt="2026-10-04T12:11:47.839" v="965" actId="20577"/>
          <ac:spMkLst>
            <pc:docMk/>
            <pc:sldMk cId="762079777" sldId="284"/>
            <ac:spMk id="3" creationId="{26AE902D-24C5-8E16-92E8-1BC2B475118B}"/>
          </ac:spMkLst>
        </pc:spChg>
      </pc:sldChg>
      <pc:sldChg chg="modSp add mod">
        <pc:chgData name="Paul Hutchings" userId="585bde28-eced-4edb-8f9c-713ef82e6f71" providerId="ADAL" clId="{68E57178-E163-4CBF-99E8-41840621237C}" dt="2026-09-08T14:19:39.258" v="950" actId="6549"/>
        <pc:sldMkLst>
          <pc:docMk/>
          <pc:sldMk cId="2954981625" sldId="285"/>
        </pc:sldMkLst>
        <pc:spChg chg="mod">
          <ac:chgData name="Paul Hutchings" userId="585bde28-eced-4edb-8f9c-713ef82e6f71" providerId="ADAL" clId="{68E57178-E163-4CBF-99E8-41840621237C}" dt="2026-09-08T14:19:39.258" v="950" actId="6549"/>
          <ac:spMkLst>
            <pc:docMk/>
            <pc:sldMk cId="2954981625" sldId="285"/>
            <ac:spMk id="3" creationId="{507A69F2-BB56-471C-26E1-3FC001631D0D}"/>
          </ac:spMkLst>
        </pc:spChg>
      </pc:sldChg>
      <pc:sldChg chg="modSp mod">
        <pc:chgData name="Paul Hutchings" userId="585bde28-eced-4edb-8f9c-713ef82e6f71" providerId="ADAL" clId="{68E57178-E163-4CBF-99E8-41840621237C}" dt="2026-09-08T14:14:56.353" v="553" actId="20577"/>
        <pc:sldMkLst>
          <pc:docMk/>
          <pc:sldMk cId="3757835903" sldId="294"/>
        </pc:sldMkLst>
        <pc:spChg chg="mod">
          <ac:chgData name="Paul Hutchings" userId="585bde28-eced-4edb-8f9c-713ef82e6f71" providerId="ADAL" clId="{68E57178-E163-4CBF-99E8-41840621237C}" dt="2026-09-08T14:14:56.353" v="553" actId="20577"/>
          <ac:spMkLst>
            <pc:docMk/>
            <pc:sldMk cId="3757835903" sldId="294"/>
            <ac:spMk id="2" creationId="{13FC723E-967E-E13D-8B27-000CAF69C88B}"/>
          </ac:spMkLst>
        </pc:spChg>
      </pc:sldChg>
      <pc:sldChg chg="modSp mod">
        <pc:chgData name="Paul Hutchings" userId="585bde28-eced-4edb-8f9c-713ef82e6f71" providerId="ADAL" clId="{68E57178-E163-4CBF-99E8-41840621237C}" dt="2026-09-08T09:20:54.910" v="14" actId="20577"/>
        <pc:sldMkLst>
          <pc:docMk/>
          <pc:sldMk cId="1727204144" sldId="320"/>
        </pc:sldMkLst>
        <pc:spChg chg="mod">
          <ac:chgData name="Paul Hutchings" userId="585bde28-eced-4edb-8f9c-713ef82e6f71" providerId="ADAL" clId="{68E57178-E163-4CBF-99E8-41840621237C}" dt="2026-09-08T09:20:54.910" v="14" actId="20577"/>
          <ac:spMkLst>
            <pc:docMk/>
            <pc:sldMk cId="1727204144" sldId="320"/>
            <ac:spMk id="2" creationId="{5D295F05-E909-7C4F-75A8-C76C5E13A410}"/>
          </ac:spMkLst>
        </pc:spChg>
      </pc:sldChg>
      <pc:sldChg chg="modSp mod">
        <pc:chgData name="Paul Hutchings" userId="585bde28-eced-4edb-8f9c-713ef82e6f71" providerId="ADAL" clId="{68E57178-E163-4CBF-99E8-41840621237C}" dt="2026-09-08T09:21:28.022" v="16" actId="20577"/>
        <pc:sldMkLst>
          <pc:docMk/>
          <pc:sldMk cId="2804684382" sldId="323"/>
        </pc:sldMkLst>
        <pc:spChg chg="mod">
          <ac:chgData name="Paul Hutchings" userId="585bde28-eced-4edb-8f9c-713ef82e6f71" providerId="ADAL" clId="{68E57178-E163-4CBF-99E8-41840621237C}" dt="2026-09-08T09:21:28.022" v="16" actId="20577"/>
          <ac:spMkLst>
            <pc:docMk/>
            <pc:sldMk cId="2804684382" sldId="323"/>
            <ac:spMk id="2" creationId="{AFB1FDFD-48EA-F4FF-650B-87230A52D7E3}"/>
          </ac:spMkLst>
        </pc:spChg>
      </pc:sldChg>
      <pc:sldChg chg="modSp mod">
        <pc:chgData name="Paul Hutchings" userId="585bde28-eced-4edb-8f9c-713ef82e6f71" providerId="ADAL" clId="{68E57178-E163-4CBF-99E8-41840621237C}" dt="2026-09-08T09:36:18.329" v="112" actId="20577"/>
        <pc:sldMkLst>
          <pc:docMk/>
          <pc:sldMk cId="1564869660" sldId="336"/>
        </pc:sldMkLst>
        <pc:spChg chg="mod">
          <ac:chgData name="Paul Hutchings" userId="585bde28-eced-4edb-8f9c-713ef82e6f71" providerId="ADAL" clId="{68E57178-E163-4CBF-99E8-41840621237C}" dt="2026-09-08T09:36:18.329" v="112" actId="20577"/>
          <ac:spMkLst>
            <pc:docMk/>
            <pc:sldMk cId="1564869660" sldId="336"/>
            <ac:spMk id="2" creationId="{C86BDC8A-9E60-08F0-85F7-AA1662864F95}"/>
          </ac:spMkLst>
        </pc:spChg>
      </pc:sldChg>
      <pc:sldChg chg="addSp delSp modSp new mod modClrScheme chgLayout">
        <pc:chgData name="Paul Hutchings" userId="585bde28-eced-4edb-8f9c-713ef82e6f71" providerId="ADAL" clId="{68E57178-E163-4CBF-99E8-41840621237C}" dt="2026-09-08T13:33:48.686" v="209" actId="14100"/>
        <pc:sldMkLst>
          <pc:docMk/>
          <pc:sldMk cId="3426318272" sldId="339"/>
        </pc:sldMkLst>
        <pc:spChg chg="add mod">
          <ac:chgData name="Paul Hutchings" userId="585bde28-eced-4edb-8f9c-713ef82e6f71" providerId="ADAL" clId="{68E57178-E163-4CBF-99E8-41840621237C}" dt="2026-09-08T13:33:42.661" v="208" actId="1076"/>
          <ac:spMkLst>
            <pc:docMk/>
            <pc:sldMk cId="3426318272" sldId="339"/>
            <ac:spMk id="10" creationId="{0B3C75AE-AF91-0BEF-B1AB-DEE38E5E87B0}"/>
          </ac:spMkLst>
        </pc:spChg>
        <pc:picChg chg="add mod ord">
          <ac:chgData name="Paul Hutchings" userId="585bde28-eced-4edb-8f9c-713ef82e6f71" providerId="ADAL" clId="{68E57178-E163-4CBF-99E8-41840621237C}" dt="2026-09-08T13:33:48.686" v="209" actId="14100"/>
          <ac:picMkLst>
            <pc:docMk/>
            <pc:sldMk cId="3426318272" sldId="339"/>
            <ac:picMk id="5" creationId="{8D824B3E-D981-F6BE-423E-84BE5135ACB0}"/>
          </ac:picMkLst>
        </pc:picChg>
      </pc:sldChg>
      <pc:sldChg chg="addSp delSp modSp new mod">
        <pc:chgData name="Paul Hutchings" userId="585bde28-eced-4edb-8f9c-713ef82e6f71" providerId="ADAL" clId="{68E57178-E163-4CBF-99E8-41840621237C}" dt="2026-09-08T13:41:07.092" v="293" actId="404"/>
        <pc:sldMkLst>
          <pc:docMk/>
          <pc:sldMk cId="765988634" sldId="340"/>
        </pc:sldMkLst>
        <pc:spChg chg="mod">
          <ac:chgData name="Paul Hutchings" userId="585bde28-eced-4edb-8f9c-713ef82e6f71" providerId="ADAL" clId="{68E57178-E163-4CBF-99E8-41840621237C}" dt="2026-09-08T13:41:07.092" v="293" actId="404"/>
          <ac:spMkLst>
            <pc:docMk/>
            <pc:sldMk cId="765988634" sldId="340"/>
            <ac:spMk id="2" creationId="{12E0A94B-BE48-4089-65C8-E4B0CFF393BF}"/>
          </ac:spMkLst>
        </pc:spChg>
        <pc:picChg chg="add mod ord">
          <ac:chgData name="Paul Hutchings" userId="585bde28-eced-4edb-8f9c-713ef82e6f71" providerId="ADAL" clId="{68E57178-E163-4CBF-99E8-41840621237C}" dt="2026-09-08T13:40:54.984" v="292" actId="26606"/>
          <ac:picMkLst>
            <pc:docMk/>
            <pc:sldMk cId="765988634" sldId="340"/>
            <ac:picMk id="5" creationId="{E7D24A03-E2BE-3589-FEF8-1339B2E17416}"/>
          </ac:picMkLst>
        </pc:picChg>
        <pc:picChg chg="add mod">
          <ac:chgData name="Paul Hutchings" userId="585bde28-eced-4edb-8f9c-713ef82e6f71" providerId="ADAL" clId="{68E57178-E163-4CBF-99E8-41840621237C}" dt="2026-09-08T13:40:54.984" v="292" actId="26606"/>
          <ac:picMkLst>
            <pc:docMk/>
            <pc:sldMk cId="765988634" sldId="340"/>
            <ac:picMk id="7" creationId="{7FD2ABF1-2BE4-E6E2-86AC-D6899BBAFDEC}"/>
          </ac:picMkLst>
        </pc:picChg>
      </pc:sldChg>
      <pc:sldChg chg="addSp delSp modSp new mod">
        <pc:chgData name="Paul Hutchings" userId="585bde28-eced-4edb-8f9c-713ef82e6f71" providerId="ADAL" clId="{68E57178-E163-4CBF-99E8-41840621237C}" dt="2026-10-04T12:10:39.575" v="959" actId="404"/>
        <pc:sldMkLst>
          <pc:docMk/>
          <pc:sldMk cId="3412162905" sldId="341"/>
        </pc:sldMkLst>
        <pc:spChg chg="mod">
          <ac:chgData name="Paul Hutchings" userId="585bde28-eced-4edb-8f9c-713ef82e6f71" providerId="ADAL" clId="{68E57178-E163-4CBF-99E8-41840621237C}" dt="2026-10-04T12:10:39.575" v="959" actId="404"/>
          <ac:spMkLst>
            <pc:docMk/>
            <pc:sldMk cId="3412162905" sldId="341"/>
            <ac:spMk id="2" creationId="{734258F0-0BA3-5518-7F7F-452D8AA9AC41}"/>
          </ac:spMkLst>
        </pc:spChg>
        <pc:picChg chg="add mod ord">
          <ac:chgData name="Paul Hutchings" userId="585bde28-eced-4edb-8f9c-713ef82e6f71" providerId="ADAL" clId="{68E57178-E163-4CBF-99E8-41840621237C}" dt="2026-09-08T13:56:49.426" v="295" actId="22"/>
          <ac:picMkLst>
            <pc:docMk/>
            <pc:sldMk cId="3412162905" sldId="341"/>
            <ac:picMk id="5" creationId="{46D4FCCD-E241-D5FF-037F-C27DA158FADF}"/>
          </ac:picMkLst>
        </pc:picChg>
      </pc:sldChg>
      <pc:sldChg chg="modSp new mod">
        <pc:chgData name="Paul Hutchings" userId="585bde28-eced-4edb-8f9c-713ef82e6f71" providerId="ADAL" clId="{68E57178-E163-4CBF-99E8-41840621237C}" dt="2026-10-04T12:11:06.743" v="961" actId="20577"/>
        <pc:sldMkLst>
          <pc:docMk/>
          <pc:sldMk cId="731989128" sldId="342"/>
        </pc:sldMkLst>
        <pc:spChg chg="mod">
          <ac:chgData name="Paul Hutchings" userId="585bde28-eced-4edb-8f9c-713ef82e6f71" providerId="ADAL" clId="{68E57178-E163-4CBF-99E8-41840621237C}" dt="2026-10-04T12:11:06.743" v="961" actId="20577"/>
          <ac:spMkLst>
            <pc:docMk/>
            <pc:sldMk cId="731989128" sldId="342"/>
            <ac:spMk id="2" creationId="{DEC17814-AC72-58FF-0837-1ED5BF8E4933}"/>
          </ac:spMkLst>
        </pc:spChg>
        <pc:spChg chg="mod">
          <ac:chgData name="Paul Hutchings" userId="585bde28-eced-4edb-8f9c-713ef82e6f71" providerId="ADAL" clId="{68E57178-E163-4CBF-99E8-41840621237C}" dt="2026-09-08T14:00:47.764" v="546" actId="207"/>
          <ac:spMkLst>
            <pc:docMk/>
            <pc:sldMk cId="731989128" sldId="342"/>
            <ac:spMk id="3" creationId="{24DA08CE-224B-762D-C6FB-677C6A6BDC2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6CF97-78E6-4F41-A704-E58DCE14DC64}" type="datetimeFigureOut">
              <a:rPr lang="en-GB" smtClean="0"/>
              <a:t>04/10/2026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CCED537-00C6-411B-86AC-06BCD4C60912}" type="slidenum">
              <a:rPr lang="en-GB" smtClean="0"/>
              <a:t>‹#›</a:t>
            </a:fld>
            <a:endParaRPr lang="en-GB"/>
          </a:p>
        </p:txBody>
      </p:sp>
    </p:spTree>
    <p:extLst>
      <p:ext uri="{BB962C8B-B14F-4D97-AF65-F5344CB8AC3E}">
        <p14:creationId xmlns:p14="http://schemas.microsoft.com/office/powerpoint/2010/main" val="34585769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CCED537-00C6-411B-86AC-06BCD4C60912}" type="slidenum">
              <a:rPr lang="en-GB" smtClean="0"/>
              <a:t>1</a:t>
            </a:fld>
            <a:endParaRPr lang="en-GB"/>
          </a:p>
        </p:txBody>
      </p:sp>
    </p:spTree>
    <p:extLst>
      <p:ext uri="{BB962C8B-B14F-4D97-AF65-F5344CB8AC3E}">
        <p14:creationId xmlns:p14="http://schemas.microsoft.com/office/powerpoint/2010/main" val="6445069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CCED537-00C6-411B-86AC-06BCD4C60912}" type="slidenum">
              <a:rPr lang="en-GB" smtClean="0"/>
              <a:t>7</a:t>
            </a:fld>
            <a:endParaRPr lang="en-GB"/>
          </a:p>
        </p:txBody>
      </p:sp>
    </p:spTree>
    <p:extLst>
      <p:ext uri="{BB962C8B-B14F-4D97-AF65-F5344CB8AC3E}">
        <p14:creationId xmlns:p14="http://schemas.microsoft.com/office/powerpoint/2010/main" val="24112560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CCED537-00C6-411B-86AC-06BCD4C60912}" type="slidenum">
              <a:rPr lang="en-GB" smtClean="0"/>
              <a:t>36</a:t>
            </a:fld>
            <a:endParaRPr lang="en-GB"/>
          </a:p>
        </p:txBody>
      </p:sp>
    </p:spTree>
    <p:extLst>
      <p:ext uri="{BB962C8B-B14F-4D97-AF65-F5344CB8AC3E}">
        <p14:creationId xmlns:p14="http://schemas.microsoft.com/office/powerpoint/2010/main" val="5048203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56723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5" name="Picture 4" descr="A blue and white background&#10;&#10;Description automatically generated">
            <a:extLst>
              <a:ext uri="{FF2B5EF4-FFF2-40B4-BE49-F238E27FC236}">
                <a16:creationId xmlns:a16="http://schemas.microsoft.com/office/drawing/2014/main" id="{63B6A318-EF11-49E8-E8AE-15107F6C178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984086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97148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screenshot of a computer&#10;&#10;Description automatically generated">
            <a:extLst>
              <a:ext uri="{FF2B5EF4-FFF2-40B4-BE49-F238E27FC236}">
                <a16:creationId xmlns:a16="http://schemas.microsoft.com/office/drawing/2014/main" id="{0CB99F05-75D2-06B1-964A-A54B3F61314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5797432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pic>
        <p:nvPicPr>
          <p:cNvPr id="3" name="Picture 2" descr="A blue background with yellow text&#10;&#10;Description automatically generated">
            <a:extLst>
              <a:ext uri="{FF2B5EF4-FFF2-40B4-BE49-F238E27FC236}">
                <a16:creationId xmlns:a16="http://schemas.microsoft.com/office/drawing/2014/main" id="{AA46EE6A-794A-EBEE-BBD4-A789F25C354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387965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2" name="Picture 1" descr="A blue background with a logo&#10;&#10;Description automatically generated">
            <a:extLst>
              <a:ext uri="{FF2B5EF4-FFF2-40B4-BE49-F238E27FC236}">
                <a16:creationId xmlns:a16="http://schemas.microsoft.com/office/drawing/2014/main" id="{428A2852-A043-B582-AD32-FD952299B74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0125758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9.xml"/><Relationship Id="rId1"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userDrawn="1"/>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685" r:id="rId2"/>
    <p:sldLayoutId id="2147483684" r:id="rId3"/>
    <p:sldLayoutId id="2147483686" r:id="rId4"/>
    <p:sldLayoutId id="2147483707" r:id="rId5"/>
    <p:sldLayoutId id="2147483649" r:id="rId6"/>
    <p:sldLayoutId id="2147483650"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704" r:id="rId1"/>
    <p:sldLayoutId id="214748370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1A6E9CB-CD44-A3EF-CE61-2D8691DCAC1C}"/>
              </a:ext>
            </a:extLst>
          </p:cNvPr>
          <p:cNvSpPr>
            <a:spLocks noGrp="1"/>
          </p:cNvSpPr>
          <p:nvPr>
            <p:ph type="title"/>
          </p:nvPr>
        </p:nvSpPr>
        <p:spPr>
          <a:xfrm>
            <a:off x="301657" y="1420926"/>
            <a:ext cx="11594969" cy="1325563"/>
          </a:xfrm>
        </p:spPr>
        <p:txBody>
          <a:bodyPr/>
          <a:lstStyle/>
          <a:p>
            <a:pPr algn="ctr"/>
            <a:r>
              <a:rPr lang="en-US" b="1" dirty="0"/>
              <a:t>ECPS4022 Skills for Success in Psychology</a:t>
            </a:r>
          </a:p>
        </p:txBody>
      </p:sp>
      <p:sp>
        <p:nvSpPr>
          <p:cNvPr id="8" name="Content Placeholder 2">
            <a:extLst>
              <a:ext uri="{FF2B5EF4-FFF2-40B4-BE49-F238E27FC236}">
                <a16:creationId xmlns:a16="http://schemas.microsoft.com/office/drawing/2014/main" id="{1508F0A2-62A9-E9DF-BBD8-FFBFE439B08E}"/>
              </a:ext>
            </a:extLst>
          </p:cNvPr>
          <p:cNvSpPr>
            <a:spLocks noGrp="1"/>
          </p:cNvSpPr>
          <p:nvPr>
            <p:ph idx="1"/>
          </p:nvPr>
        </p:nvSpPr>
        <p:spPr>
          <a:xfrm>
            <a:off x="301657" y="2881426"/>
            <a:ext cx="11594969" cy="3651349"/>
          </a:xfrm>
        </p:spPr>
        <p:txBody>
          <a:bodyPr>
            <a:normAutofit/>
          </a:bodyPr>
          <a:lstStyle/>
          <a:p>
            <a:pPr marL="0" indent="0">
              <a:buNone/>
            </a:pPr>
            <a:r>
              <a:rPr lang="en-US" dirty="0"/>
              <a:t>Week 2: </a:t>
            </a:r>
            <a:r>
              <a:rPr lang="en-US" b="1" dirty="0"/>
              <a:t>The </a:t>
            </a:r>
            <a:r>
              <a:rPr lang="en-GB" b="1" dirty="0"/>
              <a:t>Psychology Student Toolkit</a:t>
            </a:r>
          </a:p>
          <a:p>
            <a:pPr marL="0" indent="0">
              <a:buNone/>
            </a:pPr>
            <a:endParaRPr lang="en-GB" b="1" dirty="0"/>
          </a:p>
          <a:p>
            <a:pPr marL="0" indent="0">
              <a:buNone/>
            </a:pPr>
            <a:endParaRPr lang="en-GB" b="1" dirty="0"/>
          </a:p>
          <a:p>
            <a:pPr marL="0" indent="0">
              <a:buNone/>
            </a:pPr>
            <a:endParaRPr lang="en-GB" b="1" dirty="0"/>
          </a:p>
          <a:p>
            <a:pPr marL="0" indent="0" algn="ctr">
              <a:buNone/>
            </a:pPr>
            <a:r>
              <a:rPr lang="en-GB" b="1" dirty="0">
                <a:latin typeface="Blackadder ITC" panose="04020505051007020D02" pitchFamily="82" charset="0"/>
              </a:rPr>
              <a:t>"Good psychologists do not simply consume information and communicate it effectively—they must also use technology responsibly, evaluate evidence critically, and understand how psychological knowledge is produced. Technology can support learning, but it cannot replace critical thinking.</a:t>
            </a:r>
            <a:r>
              <a:rPr lang="en-GB" dirty="0">
                <a:latin typeface="Blackadder ITC" panose="04020505051007020D02" pitchFamily="82" charset="0"/>
              </a:rPr>
              <a:t> </a:t>
            </a:r>
            <a:r>
              <a:rPr lang="en-GB" b="1" dirty="0">
                <a:latin typeface="Blackadder ITC" panose="04020505051007020D02" pitchFamily="82" charset="0"/>
              </a:rPr>
              <a:t>"</a:t>
            </a:r>
            <a:endParaRPr lang="en-US" dirty="0">
              <a:latin typeface="Blackadder ITC" panose="04020505051007020D02" pitchFamily="82" charset="0"/>
            </a:endParaRPr>
          </a:p>
        </p:txBody>
      </p:sp>
    </p:spTree>
    <p:extLst>
      <p:ext uri="{BB962C8B-B14F-4D97-AF65-F5344CB8AC3E}">
        <p14:creationId xmlns:p14="http://schemas.microsoft.com/office/powerpoint/2010/main" val="42310188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8CDADEA5-07C1-2364-2E38-283E6ED13BCB}"/>
              </a:ext>
            </a:extLst>
          </p:cNvPr>
          <p:cNvSpPr>
            <a:spLocks noGrp="1"/>
          </p:cNvSpPr>
          <p:nvPr>
            <p:ph type="title"/>
          </p:nvPr>
        </p:nvSpPr>
        <p:spPr>
          <a:xfrm>
            <a:off x="358219" y="365125"/>
            <a:ext cx="11481847" cy="1325563"/>
          </a:xfrm>
        </p:spPr>
        <p:txBody>
          <a:bodyPr>
            <a:noAutofit/>
          </a:bodyPr>
          <a:lstStyle/>
          <a:p>
            <a:pPr fontAlgn="base"/>
            <a:r>
              <a:rPr lang="en-GB" sz="3200" b="1" dirty="0"/>
              <a:t>Session 1 (2 Hours): Making Every Hour Count: Time Management</a:t>
            </a:r>
            <a:r>
              <a:rPr lang="en-GB" sz="3200" dirty="0"/>
              <a:t>  </a:t>
            </a:r>
            <a:br>
              <a:rPr lang="en-GB" sz="3200" dirty="0"/>
            </a:br>
            <a:endParaRPr lang="en-US" sz="3200" dirty="0"/>
          </a:p>
        </p:txBody>
      </p:sp>
      <p:sp>
        <p:nvSpPr>
          <p:cNvPr id="10" name="Content Placeholder 2">
            <a:extLst>
              <a:ext uri="{FF2B5EF4-FFF2-40B4-BE49-F238E27FC236}">
                <a16:creationId xmlns:a16="http://schemas.microsoft.com/office/drawing/2014/main" id="{EC036EB0-4395-AFB5-6F88-53D14B3BB71D}"/>
              </a:ext>
            </a:extLst>
          </p:cNvPr>
          <p:cNvSpPr>
            <a:spLocks noGrp="1"/>
          </p:cNvSpPr>
          <p:nvPr>
            <p:ph idx="1"/>
          </p:nvPr>
        </p:nvSpPr>
        <p:spPr>
          <a:xfrm>
            <a:off x="358219" y="1825625"/>
            <a:ext cx="11481847" cy="3575934"/>
          </a:xfrm>
        </p:spPr>
        <p:txBody>
          <a:bodyPr/>
          <a:lstStyle/>
          <a:p>
            <a:pPr fontAlgn="base"/>
            <a:r>
              <a:rPr lang="en-GB" b="1" dirty="0"/>
              <a:t>Session Aim</a:t>
            </a:r>
            <a:r>
              <a:rPr lang="en-GB" dirty="0"/>
              <a:t> </a:t>
            </a:r>
          </a:p>
          <a:p>
            <a:pPr fontAlgn="base"/>
            <a:r>
              <a:rPr lang="en-GB" dirty="0"/>
              <a:t>To help students identify their own time management abilities and to examine ways to maximise efficiency.</a:t>
            </a:r>
          </a:p>
          <a:p>
            <a:endParaRPr lang="en-US" dirty="0"/>
          </a:p>
        </p:txBody>
      </p:sp>
    </p:spTree>
    <p:extLst>
      <p:ext uri="{BB962C8B-B14F-4D97-AF65-F5344CB8AC3E}">
        <p14:creationId xmlns:p14="http://schemas.microsoft.com/office/powerpoint/2010/main" val="24692244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FC103A8-FC8E-4523-17F4-2C0ED7A1865C}"/>
              </a:ext>
            </a:extLst>
          </p:cNvPr>
          <p:cNvPicPr>
            <a:picLocks noGrp="1" noChangeAspect="1"/>
          </p:cNvPicPr>
          <p:nvPr>
            <p:ph idx="1"/>
          </p:nvPr>
        </p:nvPicPr>
        <p:blipFill>
          <a:blip r:embed="rId2"/>
          <a:stretch>
            <a:fillRect/>
          </a:stretch>
        </p:blipFill>
        <p:spPr>
          <a:xfrm>
            <a:off x="2399323" y="136769"/>
            <a:ext cx="7393354" cy="5545016"/>
          </a:xfrm>
          <a:prstGeom prst="rect">
            <a:avLst/>
          </a:prstGeom>
        </p:spPr>
      </p:pic>
    </p:spTree>
    <p:extLst>
      <p:ext uri="{BB962C8B-B14F-4D97-AF65-F5344CB8AC3E}">
        <p14:creationId xmlns:p14="http://schemas.microsoft.com/office/powerpoint/2010/main" val="30289408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616B35-A257-78C3-DCE9-B7E11B2BC0C6}"/>
            </a:ext>
          </a:extLst>
        </p:cNvPr>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4DAE80E-3244-EA2A-07EC-CCBF91F74987}"/>
              </a:ext>
            </a:extLst>
          </p:cNvPr>
          <p:cNvPicPr>
            <a:picLocks noGrp="1" noChangeAspect="1"/>
          </p:cNvPicPr>
          <p:nvPr>
            <p:ph idx="1"/>
          </p:nvPr>
        </p:nvPicPr>
        <p:blipFill>
          <a:blip r:embed="rId2"/>
          <a:stretch>
            <a:fillRect/>
          </a:stretch>
        </p:blipFill>
        <p:spPr>
          <a:xfrm>
            <a:off x="-2131474" y="312999"/>
            <a:ext cx="17078574" cy="12808931"/>
          </a:xfrm>
          <a:prstGeom prst="rect">
            <a:avLst/>
          </a:prstGeom>
        </p:spPr>
      </p:pic>
    </p:spTree>
    <p:extLst>
      <p:ext uri="{BB962C8B-B14F-4D97-AF65-F5344CB8AC3E}">
        <p14:creationId xmlns:p14="http://schemas.microsoft.com/office/powerpoint/2010/main" val="293579523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Molly-Mae Hague went from Love Island runner-up to a multi-business empire,  and when Steven Bartlett asked her how on The Diary of a CEO, she pointed  to Beyoncé's clock as proof anyone">
            <a:extLst>
              <a:ext uri="{FF2B5EF4-FFF2-40B4-BE49-F238E27FC236}">
                <a16:creationId xmlns:a16="http://schemas.microsoft.com/office/drawing/2014/main" id="{F533256A-A2EF-2E0B-C183-5168710C8F70}"/>
              </a:ext>
            </a:extLst>
          </p:cNvPr>
          <p:cNvPicPr>
            <a:picLocks noGrp="1" noChangeAspect="1"/>
          </p:cNvPicPr>
          <p:nvPr>
            <p:ph idx="1"/>
          </p:nvPr>
        </p:nvPicPr>
        <p:blipFill>
          <a:blip r:embed="rId2"/>
          <a:stretch>
            <a:fillRect/>
          </a:stretch>
        </p:blipFill>
        <p:spPr>
          <a:xfrm>
            <a:off x="477584" y="387581"/>
            <a:ext cx="3947344" cy="4956440"/>
          </a:xfrm>
          <a:prstGeom prst="rect">
            <a:avLst/>
          </a:prstGeom>
        </p:spPr>
      </p:pic>
      <p:pic>
        <p:nvPicPr>
          <p:cNvPr id="5" name="Picture 4" descr="2020 - 2024, Who won? Consistency✨ Long back, I read a quote saying that, we  all have the same 24 hours, it's about how we use it. And that really got  stuck">
            <a:extLst>
              <a:ext uri="{FF2B5EF4-FFF2-40B4-BE49-F238E27FC236}">
                <a16:creationId xmlns:a16="http://schemas.microsoft.com/office/drawing/2014/main" id="{67A8FE41-76A8-CFC5-9CA7-970F1C070261}"/>
              </a:ext>
            </a:extLst>
          </p:cNvPr>
          <p:cNvPicPr>
            <a:picLocks noChangeAspect="1"/>
          </p:cNvPicPr>
          <p:nvPr/>
        </p:nvPicPr>
        <p:blipFill>
          <a:blip r:embed="rId3"/>
          <a:stretch>
            <a:fillRect/>
          </a:stretch>
        </p:blipFill>
        <p:spPr>
          <a:xfrm>
            <a:off x="7767074" y="387581"/>
            <a:ext cx="3947344" cy="4956440"/>
          </a:xfrm>
          <a:prstGeom prst="rect">
            <a:avLst/>
          </a:prstGeom>
        </p:spPr>
      </p:pic>
      <p:pic>
        <p:nvPicPr>
          <p:cNvPr id="7" name="Picture 6">
            <a:extLst>
              <a:ext uri="{FF2B5EF4-FFF2-40B4-BE49-F238E27FC236}">
                <a16:creationId xmlns:a16="http://schemas.microsoft.com/office/drawing/2014/main" id="{4EF27138-5BD8-1AD8-2AD1-FD4EA336A6B1}"/>
              </a:ext>
            </a:extLst>
          </p:cNvPr>
          <p:cNvPicPr>
            <a:picLocks noChangeAspect="1"/>
          </p:cNvPicPr>
          <p:nvPr/>
        </p:nvPicPr>
        <p:blipFill>
          <a:blip r:embed="rId4"/>
          <a:stretch>
            <a:fillRect/>
          </a:stretch>
        </p:blipFill>
        <p:spPr>
          <a:xfrm>
            <a:off x="3256701" y="43198"/>
            <a:ext cx="5678598" cy="5678598"/>
          </a:xfrm>
          <a:prstGeom prst="rect">
            <a:avLst/>
          </a:prstGeom>
        </p:spPr>
      </p:pic>
    </p:spTree>
    <p:extLst>
      <p:ext uri="{BB962C8B-B14F-4D97-AF65-F5344CB8AC3E}">
        <p14:creationId xmlns:p14="http://schemas.microsoft.com/office/powerpoint/2010/main" val="4027064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B16739-59C5-4CB6-6311-22E1492AC5C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9D4662D-A390-93FB-B33C-E4891121E1D7}"/>
              </a:ext>
            </a:extLst>
          </p:cNvPr>
          <p:cNvSpPr>
            <a:spLocks noGrp="1"/>
          </p:cNvSpPr>
          <p:nvPr>
            <p:ph idx="1"/>
          </p:nvPr>
        </p:nvSpPr>
        <p:spPr/>
        <p:txBody>
          <a:bodyPr/>
          <a:lstStyle/>
          <a:p>
            <a:r>
              <a:rPr lang="en-GB" dirty="0"/>
              <a:t>HEPI survey of student academic experience:</a:t>
            </a:r>
          </a:p>
          <a:p>
            <a:r>
              <a:rPr lang="en-GB" dirty="0"/>
              <a:t>University Expectation = 35-40 hours per week combined study</a:t>
            </a:r>
          </a:p>
          <a:p>
            <a:endParaRPr lang="en-GB" dirty="0"/>
          </a:p>
          <a:p>
            <a:endParaRPr lang="en-GB" dirty="0"/>
          </a:p>
          <a:p>
            <a:endParaRPr lang="en-GB" dirty="0"/>
          </a:p>
          <a:p>
            <a:r>
              <a:rPr lang="en-GB" dirty="0"/>
              <a:t>UK average = 26-31 hours per week</a:t>
            </a:r>
          </a:p>
          <a:p>
            <a:pPr marL="0" indent="0">
              <a:buNone/>
            </a:pPr>
            <a:endParaRPr lang="en-GB" dirty="0"/>
          </a:p>
        </p:txBody>
      </p:sp>
      <p:graphicFrame>
        <p:nvGraphicFramePr>
          <p:cNvPr id="4" name="Table 3">
            <a:extLst>
              <a:ext uri="{FF2B5EF4-FFF2-40B4-BE49-F238E27FC236}">
                <a16:creationId xmlns:a16="http://schemas.microsoft.com/office/drawing/2014/main" id="{58A4B5FB-8101-1887-9345-02B841F32E01}"/>
              </a:ext>
            </a:extLst>
          </p:cNvPr>
          <p:cNvGraphicFramePr>
            <a:graphicFrameLocks noGrp="1"/>
          </p:cNvGraphicFramePr>
          <p:nvPr>
            <p:extLst>
              <p:ext uri="{D42A27DB-BD31-4B8C-83A1-F6EECF244321}">
                <p14:modId xmlns:p14="http://schemas.microsoft.com/office/powerpoint/2010/main" val="41173678"/>
              </p:ext>
            </p:extLst>
          </p:nvPr>
        </p:nvGraphicFramePr>
        <p:xfrm>
          <a:off x="2032000" y="2816379"/>
          <a:ext cx="8127999" cy="148336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3702028086"/>
                    </a:ext>
                  </a:extLst>
                </a:gridCol>
                <a:gridCol w="2709333">
                  <a:extLst>
                    <a:ext uri="{9D8B030D-6E8A-4147-A177-3AD203B41FA5}">
                      <a16:colId xmlns:a16="http://schemas.microsoft.com/office/drawing/2014/main" val="2754017633"/>
                    </a:ext>
                  </a:extLst>
                </a:gridCol>
                <a:gridCol w="2709333">
                  <a:extLst>
                    <a:ext uri="{9D8B030D-6E8A-4147-A177-3AD203B41FA5}">
                      <a16:colId xmlns:a16="http://schemas.microsoft.com/office/drawing/2014/main" val="2883416889"/>
                    </a:ext>
                  </a:extLst>
                </a:gridCol>
              </a:tblGrid>
              <a:tr h="370840">
                <a:tc>
                  <a:txBody>
                    <a:bodyPr/>
                    <a:lstStyle/>
                    <a:p>
                      <a:r>
                        <a:rPr lang="en-GB" dirty="0"/>
                        <a:t>Year of Study</a:t>
                      </a:r>
                    </a:p>
                  </a:txBody>
                  <a:tcPr/>
                </a:tc>
                <a:tc>
                  <a:txBody>
                    <a:bodyPr/>
                    <a:lstStyle/>
                    <a:p>
                      <a:r>
                        <a:rPr lang="en-GB" dirty="0"/>
                        <a:t>Ave Contact Hours</a:t>
                      </a:r>
                    </a:p>
                  </a:txBody>
                  <a:tcPr/>
                </a:tc>
                <a:tc>
                  <a:txBody>
                    <a:bodyPr/>
                    <a:lstStyle/>
                    <a:p>
                      <a:r>
                        <a:rPr lang="en-GB" dirty="0"/>
                        <a:t>Ave Independent Hours</a:t>
                      </a:r>
                    </a:p>
                  </a:txBody>
                  <a:tcPr/>
                </a:tc>
                <a:extLst>
                  <a:ext uri="{0D108BD9-81ED-4DB2-BD59-A6C34878D82A}">
                    <a16:rowId xmlns:a16="http://schemas.microsoft.com/office/drawing/2014/main" val="275698359"/>
                  </a:ext>
                </a:extLst>
              </a:tr>
              <a:tr h="370840">
                <a:tc>
                  <a:txBody>
                    <a:bodyPr/>
                    <a:lstStyle/>
                    <a:p>
                      <a:r>
                        <a:rPr lang="en-GB" dirty="0"/>
                        <a:t>Year 1/Level 4</a:t>
                      </a:r>
                    </a:p>
                  </a:txBody>
                  <a:tcPr/>
                </a:tc>
                <a:tc>
                  <a:txBody>
                    <a:bodyPr/>
                    <a:lstStyle/>
                    <a:p>
                      <a:r>
                        <a:rPr lang="en-GB" dirty="0"/>
                        <a:t>10-13</a:t>
                      </a:r>
                    </a:p>
                  </a:txBody>
                  <a:tcPr/>
                </a:tc>
                <a:tc>
                  <a:txBody>
                    <a:bodyPr/>
                    <a:lstStyle/>
                    <a:p>
                      <a:r>
                        <a:rPr lang="en-GB" dirty="0"/>
                        <a:t>15-20</a:t>
                      </a:r>
                    </a:p>
                  </a:txBody>
                  <a:tcPr/>
                </a:tc>
                <a:extLst>
                  <a:ext uri="{0D108BD9-81ED-4DB2-BD59-A6C34878D82A}">
                    <a16:rowId xmlns:a16="http://schemas.microsoft.com/office/drawing/2014/main" val="76324046"/>
                  </a:ext>
                </a:extLst>
              </a:tr>
              <a:tr h="370840">
                <a:tc>
                  <a:txBody>
                    <a:bodyPr/>
                    <a:lstStyle/>
                    <a:p>
                      <a:r>
                        <a:rPr lang="en-GB" dirty="0"/>
                        <a:t>Year 2/Level 5</a:t>
                      </a:r>
                    </a:p>
                  </a:txBody>
                  <a:tcPr/>
                </a:tc>
                <a:tc>
                  <a:txBody>
                    <a:bodyPr/>
                    <a:lstStyle/>
                    <a:p>
                      <a:r>
                        <a:rPr lang="en-GB" dirty="0"/>
                        <a:t>8-10</a:t>
                      </a:r>
                    </a:p>
                  </a:txBody>
                  <a:tcPr/>
                </a:tc>
                <a:tc>
                  <a:txBody>
                    <a:bodyPr/>
                    <a:lstStyle/>
                    <a:p>
                      <a:r>
                        <a:rPr lang="en-GB" dirty="0"/>
                        <a:t>20-25</a:t>
                      </a:r>
                    </a:p>
                  </a:txBody>
                  <a:tcPr/>
                </a:tc>
                <a:extLst>
                  <a:ext uri="{0D108BD9-81ED-4DB2-BD59-A6C34878D82A}">
                    <a16:rowId xmlns:a16="http://schemas.microsoft.com/office/drawing/2014/main" val="3770227512"/>
                  </a:ext>
                </a:extLst>
              </a:tr>
              <a:tr h="370840">
                <a:tc>
                  <a:txBody>
                    <a:bodyPr/>
                    <a:lstStyle/>
                    <a:p>
                      <a:r>
                        <a:rPr lang="en-GB" dirty="0"/>
                        <a:t>Year 3/Level 6</a:t>
                      </a:r>
                    </a:p>
                  </a:txBody>
                  <a:tcPr/>
                </a:tc>
                <a:tc>
                  <a:txBody>
                    <a:bodyPr/>
                    <a:lstStyle/>
                    <a:p>
                      <a:r>
                        <a:rPr lang="en-GB" dirty="0"/>
                        <a:t>4-8</a:t>
                      </a:r>
                    </a:p>
                  </a:txBody>
                  <a:tcPr/>
                </a:tc>
                <a:tc>
                  <a:txBody>
                    <a:bodyPr/>
                    <a:lstStyle/>
                    <a:p>
                      <a:r>
                        <a:rPr lang="en-GB" dirty="0"/>
                        <a:t>25-35</a:t>
                      </a:r>
                    </a:p>
                  </a:txBody>
                  <a:tcPr/>
                </a:tc>
                <a:extLst>
                  <a:ext uri="{0D108BD9-81ED-4DB2-BD59-A6C34878D82A}">
                    <a16:rowId xmlns:a16="http://schemas.microsoft.com/office/drawing/2014/main" val="416731607"/>
                  </a:ext>
                </a:extLst>
              </a:tr>
            </a:tbl>
          </a:graphicData>
        </a:graphic>
      </p:graphicFrame>
    </p:spTree>
    <p:extLst>
      <p:ext uri="{BB962C8B-B14F-4D97-AF65-F5344CB8AC3E}">
        <p14:creationId xmlns:p14="http://schemas.microsoft.com/office/powerpoint/2010/main" val="16100767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95F05-E909-7C4F-75A8-C76C5E13A410}"/>
              </a:ext>
            </a:extLst>
          </p:cNvPr>
          <p:cNvSpPr>
            <a:spLocks noGrp="1"/>
          </p:cNvSpPr>
          <p:nvPr>
            <p:ph type="title"/>
          </p:nvPr>
        </p:nvSpPr>
        <p:spPr>
          <a:xfrm>
            <a:off x="358219" y="178752"/>
            <a:ext cx="11481847" cy="817188"/>
          </a:xfrm>
        </p:spPr>
        <p:txBody>
          <a:bodyPr/>
          <a:lstStyle/>
          <a:p>
            <a:pPr algn="ctr"/>
            <a:r>
              <a:rPr lang="en-GB" b="1" dirty="0"/>
              <a:t>Activity 1 (MLA5): Time and Space Audit (30 mins)</a:t>
            </a:r>
          </a:p>
        </p:txBody>
      </p:sp>
      <p:sp>
        <p:nvSpPr>
          <p:cNvPr id="3" name="Content Placeholder 2">
            <a:extLst>
              <a:ext uri="{FF2B5EF4-FFF2-40B4-BE49-F238E27FC236}">
                <a16:creationId xmlns:a16="http://schemas.microsoft.com/office/drawing/2014/main" id="{3E53F8A1-4D2A-B4C8-EF3F-5E896D7D201D}"/>
              </a:ext>
            </a:extLst>
          </p:cNvPr>
          <p:cNvSpPr>
            <a:spLocks noGrp="1"/>
          </p:cNvSpPr>
          <p:nvPr>
            <p:ph idx="1"/>
          </p:nvPr>
        </p:nvSpPr>
        <p:spPr>
          <a:xfrm>
            <a:off x="358219" y="1417930"/>
            <a:ext cx="11481847" cy="4301437"/>
          </a:xfrm>
        </p:spPr>
        <p:txBody>
          <a:bodyPr>
            <a:normAutofit lnSpcReduction="10000"/>
          </a:bodyPr>
          <a:lstStyle/>
          <a:p>
            <a:r>
              <a:rPr lang="en-GB" dirty="0"/>
              <a:t>Using the Time Audit document, identify times across the days and weeks where you can, and can’t, study.</a:t>
            </a:r>
          </a:p>
          <a:p>
            <a:pPr lvl="1"/>
            <a:r>
              <a:rPr lang="en-GB" dirty="0"/>
              <a:t>Are there resources that you need to use that time? E.g., a quiet space</a:t>
            </a:r>
          </a:p>
          <a:p>
            <a:pPr lvl="1"/>
            <a:r>
              <a:rPr lang="en-GB" dirty="0"/>
              <a:t>Are those resources available to you?</a:t>
            </a:r>
          </a:p>
          <a:p>
            <a:endParaRPr lang="en-GB" dirty="0"/>
          </a:p>
          <a:p>
            <a:r>
              <a:rPr lang="en-GB" dirty="0"/>
              <a:t>Two important things to remember here:</a:t>
            </a:r>
          </a:p>
          <a:p>
            <a:pPr marL="514350" indent="-514350">
              <a:buFont typeface="+mj-lt"/>
              <a:buAutoNum type="arabicPeriod"/>
            </a:pPr>
            <a:r>
              <a:rPr lang="en-GB" dirty="0"/>
              <a:t>Don’t panic! This is an exercise to identify issues so that we can consider ways to resolve them</a:t>
            </a:r>
          </a:p>
          <a:p>
            <a:pPr marL="514350" indent="-514350">
              <a:buFont typeface="+mj-lt"/>
              <a:buAutoNum type="arabicPeriod"/>
            </a:pPr>
            <a:r>
              <a:rPr lang="en-GB" dirty="0"/>
              <a:t>Adaptability is key – sometimes this is physical, sometimes it is psychological</a:t>
            </a:r>
          </a:p>
          <a:p>
            <a:pPr marL="514350" indent="-514350">
              <a:buFont typeface="+mj-lt"/>
              <a:buAutoNum type="arabicPeriod"/>
            </a:pPr>
            <a:endParaRPr lang="en-GB" dirty="0"/>
          </a:p>
        </p:txBody>
      </p:sp>
    </p:spTree>
    <p:extLst>
      <p:ext uri="{BB962C8B-B14F-4D97-AF65-F5344CB8AC3E}">
        <p14:creationId xmlns:p14="http://schemas.microsoft.com/office/powerpoint/2010/main" val="17272041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4EDBE-E7AD-CD27-A3B5-28021755D1F2}"/>
              </a:ext>
            </a:extLst>
          </p:cNvPr>
          <p:cNvSpPr>
            <a:spLocks noGrp="1"/>
          </p:cNvSpPr>
          <p:nvPr>
            <p:ph type="title"/>
          </p:nvPr>
        </p:nvSpPr>
        <p:spPr/>
        <p:txBody>
          <a:bodyPr/>
          <a:lstStyle/>
          <a:p>
            <a:pPr algn="ctr"/>
            <a:r>
              <a:rPr lang="en-GB" b="1" dirty="0"/>
              <a:t>Maximising Your Available Time</a:t>
            </a:r>
          </a:p>
        </p:txBody>
      </p:sp>
      <p:sp>
        <p:nvSpPr>
          <p:cNvPr id="3" name="Content Placeholder 2">
            <a:extLst>
              <a:ext uri="{FF2B5EF4-FFF2-40B4-BE49-F238E27FC236}">
                <a16:creationId xmlns:a16="http://schemas.microsoft.com/office/drawing/2014/main" id="{C266AECE-C983-4467-AC9A-500A3E7DC510}"/>
              </a:ext>
            </a:extLst>
          </p:cNvPr>
          <p:cNvSpPr>
            <a:spLocks noGrp="1"/>
          </p:cNvSpPr>
          <p:nvPr>
            <p:ph idx="1"/>
          </p:nvPr>
        </p:nvSpPr>
        <p:spPr/>
        <p:txBody>
          <a:bodyPr/>
          <a:lstStyle/>
          <a:p>
            <a:r>
              <a:rPr lang="en-GB" dirty="0"/>
              <a:t>There is no universal ‘right way’ to study</a:t>
            </a:r>
          </a:p>
          <a:p>
            <a:pPr lvl="1"/>
            <a:r>
              <a:rPr lang="en-GB" dirty="0"/>
              <a:t>There is research on effectiveness of specific ways to learn</a:t>
            </a:r>
          </a:p>
          <a:p>
            <a:pPr lvl="1"/>
            <a:r>
              <a:rPr lang="en-GB" dirty="0"/>
              <a:t>Finding the right ways for you and your environment is key</a:t>
            </a:r>
          </a:p>
          <a:p>
            <a:endParaRPr lang="en-GB" dirty="0"/>
          </a:p>
          <a:p>
            <a:r>
              <a:rPr lang="en-GB" dirty="0"/>
              <a:t>E.g., Pomodoro technique</a:t>
            </a:r>
          </a:p>
          <a:p>
            <a:pPr lvl="1"/>
            <a:endParaRPr lang="en-GB" dirty="0"/>
          </a:p>
        </p:txBody>
      </p:sp>
    </p:spTree>
    <p:extLst>
      <p:ext uri="{BB962C8B-B14F-4D97-AF65-F5344CB8AC3E}">
        <p14:creationId xmlns:p14="http://schemas.microsoft.com/office/powerpoint/2010/main" val="1584529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EA2B25-BBC0-8589-6930-8679FF2D1909}"/>
              </a:ext>
            </a:extLst>
          </p:cNvPr>
          <p:cNvSpPr>
            <a:spLocks noGrp="1"/>
          </p:cNvSpPr>
          <p:nvPr>
            <p:ph type="title"/>
          </p:nvPr>
        </p:nvSpPr>
        <p:spPr>
          <a:xfrm>
            <a:off x="358219" y="365125"/>
            <a:ext cx="11481847" cy="671583"/>
          </a:xfrm>
        </p:spPr>
        <p:txBody>
          <a:bodyPr>
            <a:normAutofit fontScale="90000"/>
          </a:bodyPr>
          <a:lstStyle/>
          <a:p>
            <a:pPr algn="ctr"/>
            <a:r>
              <a:rPr lang="en-GB" b="1" dirty="0"/>
              <a:t>Pomodoro Core Steps</a:t>
            </a:r>
          </a:p>
        </p:txBody>
      </p:sp>
      <p:sp>
        <p:nvSpPr>
          <p:cNvPr id="3" name="Content Placeholder 2">
            <a:extLst>
              <a:ext uri="{FF2B5EF4-FFF2-40B4-BE49-F238E27FC236}">
                <a16:creationId xmlns:a16="http://schemas.microsoft.com/office/drawing/2014/main" id="{883FB2FC-DF3D-E35F-E653-36FCF97873B0}"/>
              </a:ext>
            </a:extLst>
          </p:cNvPr>
          <p:cNvSpPr>
            <a:spLocks noGrp="1"/>
          </p:cNvSpPr>
          <p:nvPr>
            <p:ph idx="1"/>
          </p:nvPr>
        </p:nvSpPr>
        <p:spPr>
          <a:xfrm>
            <a:off x="358219" y="1164841"/>
            <a:ext cx="11481847" cy="3744963"/>
          </a:xfrm>
        </p:spPr>
        <p:txBody>
          <a:bodyPr>
            <a:normAutofit fontScale="85000" lnSpcReduction="10000"/>
          </a:bodyPr>
          <a:lstStyle/>
          <a:p>
            <a:pPr marL="514350" indent="-514350">
              <a:buFont typeface="+mj-lt"/>
              <a:buAutoNum type="arabicPeriod"/>
            </a:pPr>
            <a:r>
              <a:rPr lang="en-GB" b="1" dirty="0"/>
              <a:t>Choose a task</a:t>
            </a:r>
            <a:r>
              <a:rPr lang="en-GB" dirty="0"/>
              <a:t>: Pick a specific task or assignment you need to finish. Have a rough idea of how long it will take… &lt;25 minutes have an additional small task to hand; &gt;25 minutes consider how many </a:t>
            </a:r>
            <a:r>
              <a:rPr lang="en-GB" dirty="0" err="1"/>
              <a:t>pomodoros</a:t>
            </a:r>
            <a:r>
              <a:rPr lang="en-GB" dirty="0"/>
              <a:t> it will take</a:t>
            </a:r>
          </a:p>
          <a:p>
            <a:pPr marL="514350" indent="-514350">
              <a:buFont typeface="+mj-lt"/>
              <a:buAutoNum type="arabicPeriod"/>
            </a:pPr>
            <a:r>
              <a:rPr lang="en-GB" b="1" dirty="0"/>
              <a:t>Set a timer</a:t>
            </a:r>
            <a:r>
              <a:rPr lang="en-GB" dirty="0"/>
              <a:t>: Set your countdown timer for exactly 25 minutes.</a:t>
            </a:r>
          </a:p>
          <a:p>
            <a:pPr marL="514350" indent="-514350">
              <a:buFont typeface="+mj-lt"/>
              <a:buAutoNum type="arabicPeriod"/>
            </a:pPr>
            <a:r>
              <a:rPr lang="en-GB" b="1" dirty="0"/>
              <a:t>Work with exclusive focus</a:t>
            </a:r>
            <a:r>
              <a:rPr lang="en-GB" dirty="0"/>
              <a:t>: Dedicate yourself entirely to the task – do not check emails, social media, or phones until the buzzer sounds.</a:t>
            </a:r>
          </a:p>
          <a:p>
            <a:pPr marL="514350" indent="-514350">
              <a:buFont typeface="+mj-lt"/>
              <a:buAutoNum type="arabicPeriod"/>
            </a:pPr>
            <a:r>
              <a:rPr lang="en-GB" b="1" dirty="0"/>
              <a:t>Record your progress</a:t>
            </a:r>
            <a:r>
              <a:rPr lang="en-GB" dirty="0"/>
              <a:t>: Mark one completed "Pomodoro" interval.</a:t>
            </a:r>
          </a:p>
          <a:p>
            <a:pPr marL="514350" indent="-514350">
              <a:buFont typeface="+mj-lt"/>
              <a:buAutoNum type="arabicPeriod"/>
            </a:pPr>
            <a:r>
              <a:rPr lang="en-GB" b="1" dirty="0"/>
              <a:t>Take a short break</a:t>
            </a:r>
            <a:r>
              <a:rPr lang="en-GB" dirty="0"/>
              <a:t>: Rest, stretch, or grab a drink for 5 minutes. Do not do any work.</a:t>
            </a:r>
          </a:p>
          <a:p>
            <a:pPr marL="514350" indent="-514350">
              <a:buFont typeface="+mj-lt"/>
              <a:buAutoNum type="arabicPeriod"/>
            </a:pPr>
            <a:r>
              <a:rPr lang="en-GB" b="1" dirty="0"/>
              <a:t>Take a long break</a:t>
            </a:r>
            <a:r>
              <a:rPr lang="en-GB" dirty="0"/>
              <a:t>: Repeat this cycle four times. After the fourth session, enjoy a longer, more restorative 15-to-30-minute break.</a:t>
            </a:r>
          </a:p>
        </p:txBody>
      </p:sp>
      <p:sp>
        <p:nvSpPr>
          <p:cNvPr id="4" name="TextBox 3">
            <a:extLst>
              <a:ext uri="{FF2B5EF4-FFF2-40B4-BE49-F238E27FC236}">
                <a16:creationId xmlns:a16="http://schemas.microsoft.com/office/drawing/2014/main" id="{22F66987-6DD3-AF59-56B5-C2F088F44D47}"/>
              </a:ext>
            </a:extLst>
          </p:cNvPr>
          <p:cNvSpPr txBox="1"/>
          <p:nvPr/>
        </p:nvSpPr>
        <p:spPr>
          <a:xfrm>
            <a:off x="1870540" y="5094470"/>
            <a:ext cx="8450920" cy="523220"/>
          </a:xfrm>
          <a:prstGeom prst="rect">
            <a:avLst/>
          </a:prstGeom>
          <a:noFill/>
        </p:spPr>
        <p:txBody>
          <a:bodyPr wrap="square" rtlCol="0">
            <a:spAutoFit/>
          </a:bodyPr>
          <a:lstStyle/>
          <a:p>
            <a:pPr algn="ctr"/>
            <a:r>
              <a:rPr lang="en-GB" sz="2800" b="1" dirty="0">
                <a:solidFill>
                  <a:srgbClr val="FF0000"/>
                </a:solidFill>
              </a:rPr>
              <a:t>1hr 40 mins intensive work in a 2-hour cycle</a:t>
            </a:r>
          </a:p>
        </p:txBody>
      </p:sp>
    </p:spTree>
    <p:extLst>
      <p:ext uri="{BB962C8B-B14F-4D97-AF65-F5344CB8AC3E}">
        <p14:creationId xmlns:p14="http://schemas.microsoft.com/office/powerpoint/2010/main" val="15668216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1FDFD-48EA-F4FF-650B-87230A52D7E3}"/>
              </a:ext>
            </a:extLst>
          </p:cNvPr>
          <p:cNvSpPr>
            <a:spLocks noGrp="1"/>
          </p:cNvSpPr>
          <p:nvPr>
            <p:ph type="title"/>
          </p:nvPr>
        </p:nvSpPr>
        <p:spPr>
          <a:xfrm>
            <a:off x="358219" y="365126"/>
            <a:ext cx="11481847" cy="974442"/>
          </a:xfrm>
        </p:spPr>
        <p:txBody>
          <a:bodyPr/>
          <a:lstStyle/>
          <a:p>
            <a:pPr algn="ctr"/>
            <a:r>
              <a:rPr lang="en-GB" b="1" dirty="0"/>
              <a:t>Activity 2: Pomodoro Reading (1 hour)</a:t>
            </a:r>
          </a:p>
        </p:txBody>
      </p:sp>
      <p:sp>
        <p:nvSpPr>
          <p:cNvPr id="3" name="Content Placeholder 2">
            <a:extLst>
              <a:ext uri="{FF2B5EF4-FFF2-40B4-BE49-F238E27FC236}">
                <a16:creationId xmlns:a16="http://schemas.microsoft.com/office/drawing/2014/main" id="{FC057BE8-4F4D-DBC6-2523-B8EB89C2CB14}"/>
              </a:ext>
            </a:extLst>
          </p:cNvPr>
          <p:cNvSpPr>
            <a:spLocks noGrp="1"/>
          </p:cNvSpPr>
          <p:nvPr>
            <p:ph idx="1"/>
          </p:nvPr>
        </p:nvSpPr>
        <p:spPr/>
        <p:txBody>
          <a:bodyPr/>
          <a:lstStyle/>
          <a:p>
            <a:r>
              <a:rPr lang="en-GB" dirty="0"/>
              <a:t>We will do two </a:t>
            </a:r>
            <a:r>
              <a:rPr lang="en-GB" dirty="0" err="1"/>
              <a:t>pomodoros</a:t>
            </a:r>
            <a:r>
              <a:rPr lang="en-GB" dirty="0"/>
              <a:t> on the papers available on Moodle (2x25mins)</a:t>
            </a:r>
          </a:p>
          <a:p>
            <a:endParaRPr lang="en-GB" dirty="0"/>
          </a:p>
          <a:p>
            <a:r>
              <a:rPr lang="en-GB" dirty="0"/>
              <a:t>Prepare yourself – you will be doing this on your own, with no phones or distractions</a:t>
            </a:r>
          </a:p>
          <a:p>
            <a:r>
              <a:rPr lang="en-GB" dirty="0"/>
              <a:t>Break after 25 minutes – when the break comes you must stop</a:t>
            </a:r>
          </a:p>
          <a:p>
            <a:endParaRPr lang="en-GB" dirty="0"/>
          </a:p>
          <a:p>
            <a:r>
              <a:rPr lang="en-GB" dirty="0"/>
              <a:t>Read deeply, take notes, think about what you are reading</a:t>
            </a:r>
          </a:p>
        </p:txBody>
      </p:sp>
    </p:spTree>
    <p:extLst>
      <p:ext uri="{BB962C8B-B14F-4D97-AF65-F5344CB8AC3E}">
        <p14:creationId xmlns:p14="http://schemas.microsoft.com/office/powerpoint/2010/main" val="28046843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A59233-8D51-662E-055D-85FC4F098D23}"/>
            </a:ext>
          </a:extLst>
        </p:cNvPr>
        <p:cNvGrpSpPr/>
        <p:nvPr/>
      </p:nvGrpSpPr>
      <p:grpSpPr>
        <a:xfrm>
          <a:off x="0" y="0"/>
          <a:ext cx="0" cy="0"/>
          <a:chOff x="0" y="0"/>
          <a:chExt cx="0" cy="0"/>
        </a:xfrm>
      </p:grpSpPr>
      <p:sp>
        <p:nvSpPr>
          <p:cNvPr id="8" name="Title 1">
            <a:extLst>
              <a:ext uri="{FF2B5EF4-FFF2-40B4-BE49-F238E27FC236}">
                <a16:creationId xmlns:a16="http://schemas.microsoft.com/office/drawing/2014/main" id="{037F50EB-8CA6-1717-8484-AD16B6B8128B}"/>
              </a:ext>
            </a:extLst>
          </p:cNvPr>
          <p:cNvSpPr>
            <a:spLocks noGrp="1"/>
          </p:cNvSpPr>
          <p:nvPr>
            <p:ph type="title"/>
          </p:nvPr>
        </p:nvSpPr>
        <p:spPr>
          <a:xfrm>
            <a:off x="358219" y="365125"/>
            <a:ext cx="11481847" cy="1325563"/>
          </a:xfrm>
        </p:spPr>
        <p:txBody>
          <a:bodyPr>
            <a:noAutofit/>
          </a:bodyPr>
          <a:lstStyle/>
          <a:p>
            <a:pPr algn="ctr" fontAlgn="base"/>
            <a:r>
              <a:rPr lang="en-GB" sz="3600" b="1" dirty="0"/>
              <a:t>Session 2 (2 Hours): Digital Literacy for Psychology Students  </a:t>
            </a:r>
            <a:br>
              <a:rPr lang="en-GB" sz="3600" b="1" dirty="0"/>
            </a:br>
            <a:endParaRPr lang="en-US" sz="3600" b="1" dirty="0"/>
          </a:p>
        </p:txBody>
      </p:sp>
      <p:sp>
        <p:nvSpPr>
          <p:cNvPr id="10" name="Content Placeholder 2">
            <a:extLst>
              <a:ext uri="{FF2B5EF4-FFF2-40B4-BE49-F238E27FC236}">
                <a16:creationId xmlns:a16="http://schemas.microsoft.com/office/drawing/2014/main" id="{17BD958F-BD92-F919-A359-AFA3E1F668F9}"/>
              </a:ext>
            </a:extLst>
          </p:cNvPr>
          <p:cNvSpPr>
            <a:spLocks noGrp="1"/>
          </p:cNvSpPr>
          <p:nvPr>
            <p:ph idx="1"/>
          </p:nvPr>
        </p:nvSpPr>
        <p:spPr>
          <a:xfrm>
            <a:off x="358219" y="1825625"/>
            <a:ext cx="11481847" cy="3575934"/>
          </a:xfrm>
        </p:spPr>
        <p:txBody>
          <a:bodyPr/>
          <a:lstStyle/>
          <a:p>
            <a:pPr marL="0" indent="0" fontAlgn="base">
              <a:buNone/>
            </a:pPr>
            <a:r>
              <a:rPr lang="en-GB" b="1" dirty="0"/>
              <a:t>Session Aim</a:t>
            </a:r>
            <a:r>
              <a:rPr lang="en-GB" dirty="0"/>
              <a:t> </a:t>
            </a:r>
          </a:p>
          <a:p>
            <a:pPr fontAlgn="base"/>
            <a:r>
              <a:rPr lang="en-GB" dirty="0"/>
              <a:t>To develop students' understanding of how digital technologies can support academic success whilst encouraging critical and responsible technology use.</a:t>
            </a:r>
          </a:p>
          <a:p>
            <a:endParaRPr lang="en-US" dirty="0"/>
          </a:p>
        </p:txBody>
      </p:sp>
    </p:spTree>
    <p:extLst>
      <p:ext uri="{BB962C8B-B14F-4D97-AF65-F5344CB8AC3E}">
        <p14:creationId xmlns:p14="http://schemas.microsoft.com/office/powerpoint/2010/main" val="1937015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5FD79820-091C-5EB6-B384-FA4D10CFBF73}"/>
              </a:ext>
            </a:extLst>
          </p:cNvPr>
          <p:cNvSpPr>
            <a:spLocks noGrp="1"/>
          </p:cNvSpPr>
          <p:nvPr>
            <p:ph type="title"/>
          </p:nvPr>
        </p:nvSpPr>
        <p:spPr>
          <a:xfrm>
            <a:off x="358219" y="365126"/>
            <a:ext cx="11481847" cy="666506"/>
          </a:xfrm>
        </p:spPr>
        <p:txBody>
          <a:bodyPr anchor="ctr">
            <a:normAutofit fontScale="90000"/>
          </a:bodyPr>
          <a:lstStyle/>
          <a:p>
            <a:pPr algn="ctr"/>
            <a:r>
              <a:rPr lang="en-US" b="1" dirty="0"/>
              <a:t>Technology Resources in the University</a:t>
            </a:r>
          </a:p>
        </p:txBody>
      </p:sp>
      <p:pic>
        <p:nvPicPr>
          <p:cNvPr id="7" name="Picture 6">
            <a:extLst>
              <a:ext uri="{FF2B5EF4-FFF2-40B4-BE49-F238E27FC236}">
                <a16:creationId xmlns:a16="http://schemas.microsoft.com/office/drawing/2014/main" id="{44CCDDE4-0FF3-5CA6-0158-528B67ED6F3C}"/>
              </a:ext>
            </a:extLst>
          </p:cNvPr>
          <p:cNvPicPr>
            <a:picLocks noChangeAspect="1"/>
          </p:cNvPicPr>
          <p:nvPr/>
        </p:nvPicPr>
        <p:blipFill>
          <a:blip r:embed="rId2"/>
          <a:stretch>
            <a:fillRect/>
          </a:stretch>
        </p:blipFill>
        <p:spPr>
          <a:xfrm>
            <a:off x="1796977" y="1031632"/>
            <a:ext cx="8598046" cy="4664439"/>
          </a:xfrm>
          <a:prstGeom prst="rect">
            <a:avLst/>
          </a:prstGeom>
          <a:noFill/>
        </p:spPr>
      </p:pic>
      <p:sp>
        <p:nvSpPr>
          <p:cNvPr id="11" name="Oval 10">
            <a:extLst>
              <a:ext uri="{FF2B5EF4-FFF2-40B4-BE49-F238E27FC236}">
                <a16:creationId xmlns:a16="http://schemas.microsoft.com/office/drawing/2014/main" id="{98E70023-7C0A-02B2-9A25-9D67B7BCF2CB}"/>
              </a:ext>
            </a:extLst>
          </p:cNvPr>
          <p:cNvSpPr/>
          <p:nvPr/>
        </p:nvSpPr>
        <p:spPr>
          <a:xfrm>
            <a:off x="1689019" y="1234731"/>
            <a:ext cx="1677371" cy="844510"/>
          </a:xfrm>
          <a:prstGeom prst="ellipse">
            <a:avLst/>
          </a:prstGeom>
          <a:noFill/>
          <a:ln w="317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3508017A-BED8-A3CE-1125-E60618FE31FB}"/>
              </a:ext>
            </a:extLst>
          </p:cNvPr>
          <p:cNvSpPr/>
          <p:nvPr/>
        </p:nvSpPr>
        <p:spPr>
          <a:xfrm>
            <a:off x="3127777" y="1234731"/>
            <a:ext cx="1677371" cy="844510"/>
          </a:xfrm>
          <a:prstGeom prst="ellipse">
            <a:avLst/>
          </a:prstGeom>
          <a:noFill/>
          <a:ln w="317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A29209B6-D4CD-99C3-8E04-E239A6886533}"/>
              </a:ext>
            </a:extLst>
          </p:cNvPr>
          <p:cNvSpPr/>
          <p:nvPr/>
        </p:nvSpPr>
        <p:spPr>
          <a:xfrm>
            <a:off x="2428693" y="1919681"/>
            <a:ext cx="867806" cy="844510"/>
          </a:xfrm>
          <a:prstGeom prst="ellipse">
            <a:avLst/>
          </a:prstGeom>
          <a:noFill/>
          <a:ln w="317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E0EA7A6E-2488-EF5E-FE86-267984448126}"/>
              </a:ext>
            </a:extLst>
          </p:cNvPr>
          <p:cNvSpPr/>
          <p:nvPr/>
        </p:nvSpPr>
        <p:spPr>
          <a:xfrm>
            <a:off x="3151214" y="1911550"/>
            <a:ext cx="867806" cy="844510"/>
          </a:xfrm>
          <a:prstGeom prst="ellipse">
            <a:avLst/>
          </a:prstGeom>
          <a:noFill/>
          <a:ln w="317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3BEDEE1A-FFA9-BA6C-4587-19CF97A7B654}"/>
              </a:ext>
            </a:extLst>
          </p:cNvPr>
          <p:cNvSpPr/>
          <p:nvPr/>
        </p:nvSpPr>
        <p:spPr>
          <a:xfrm>
            <a:off x="3867451" y="1916039"/>
            <a:ext cx="867806" cy="844510"/>
          </a:xfrm>
          <a:prstGeom prst="ellipse">
            <a:avLst/>
          </a:prstGeom>
          <a:noFill/>
          <a:ln w="317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134EF96D-1856-DE06-4539-5C176DDE0002}"/>
              </a:ext>
            </a:extLst>
          </p:cNvPr>
          <p:cNvSpPr/>
          <p:nvPr/>
        </p:nvSpPr>
        <p:spPr>
          <a:xfrm>
            <a:off x="1706171" y="2700671"/>
            <a:ext cx="1590328" cy="844510"/>
          </a:xfrm>
          <a:prstGeom prst="ellipse">
            <a:avLst/>
          </a:prstGeom>
          <a:noFill/>
          <a:ln w="317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13B8D7DE-75FB-4702-9DDA-4D18A0E4853A}"/>
              </a:ext>
            </a:extLst>
          </p:cNvPr>
          <p:cNvSpPr/>
          <p:nvPr/>
        </p:nvSpPr>
        <p:spPr>
          <a:xfrm>
            <a:off x="3144929" y="2620891"/>
            <a:ext cx="1590328" cy="844510"/>
          </a:xfrm>
          <a:prstGeom prst="ellipse">
            <a:avLst/>
          </a:prstGeom>
          <a:noFill/>
          <a:ln w="317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2B80F4FB-2F3B-01E0-B37D-BCF9254143D4}"/>
              </a:ext>
            </a:extLst>
          </p:cNvPr>
          <p:cNvSpPr/>
          <p:nvPr/>
        </p:nvSpPr>
        <p:spPr>
          <a:xfrm>
            <a:off x="1747261" y="3311423"/>
            <a:ext cx="826716" cy="1184862"/>
          </a:xfrm>
          <a:prstGeom prst="ellipse">
            <a:avLst/>
          </a:prstGeom>
          <a:noFill/>
          <a:ln w="317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35560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grpId="1" nodeType="clickEffect">
                                  <p:stCondLst>
                                    <p:cond delay="0"/>
                                  </p:stCondLst>
                                  <p:childTnLst>
                                    <p:anim calcmode="lin" valueType="num">
                                      <p:cBhvr additive="base">
                                        <p:cTn id="12" dur="500"/>
                                        <p:tgtEl>
                                          <p:spTgt spid="11"/>
                                        </p:tgtEl>
                                        <p:attrNameLst>
                                          <p:attrName>ppt_x</p:attrName>
                                        </p:attrNameLst>
                                      </p:cBhvr>
                                      <p:tavLst>
                                        <p:tav tm="0">
                                          <p:val>
                                            <p:strVal val="ppt_x"/>
                                          </p:val>
                                        </p:tav>
                                        <p:tav tm="100000">
                                          <p:val>
                                            <p:strVal val="ppt_x"/>
                                          </p:val>
                                        </p:tav>
                                      </p:tavLst>
                                    </p:anim>
                                    <p:anim calcmode="lin" valueType="num">
                                      <p:cBhvr additive="base">
                                        <p:cTn id="13" dur="500"/>
                                        <p:tgtEl>
                                          <p:spTgt spid="11"/>
                                        </p:tgtEl>
                                        <p:attrNameLst>
                                          <p:attrName>ppt_y</p:attrName>
                                        </p:attrNameLst>
                                      </p:cBhvr>
                                      <p:tavLst>
                                        <p:tav tm="0">
                                          <p:val>
                                            <p:strVal val="ppt_y"/>
                                          </p:val>
                                        </p:tav>
                                        <p:tav tm="100000">
                                          <p:val>
                                            <p:strVal val="1+ppt_h/2"/>
                                          </p:val>
                                        </p:tav>
                                      </p:tavLst>
                                    </p:anim>
                                    <p:set>
                                      <p:cBhvr>
                                        <p:cTn id="14" dur="1" fill="hold">
                                          <p:stCondLst>
                                            <p:cond delay="499"/>
                                          </p:stCondLst>
                                        </p:cTn>
                                        <p:tgtEl>
                                          <p:spTgt spid="11"/>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0-#ppt_w/2"/>
                                          </p:val>
                                        </p:tav>
                                        <p:tav tm="100000">
                                          <p:val>
                                            <p:strVal val="#ppt_x"/>
                                          </p:val>
                                        </p:tav>
                                      </p:tavLst>
                                    </p:anim>
                                    <p:anim calcmode="lin" valueType="num">
                                      <p:cBhvr additive="base">
                                        <p:cTn id="20"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xit" presetSubtype="4" fill="hold" grpId="1" nodeType="clickEffect">
                                  <p:stCondLst>
                                    <p:cond delay="0"/>
                                  </p:stCondLst>
                                  <p:childTnLst>
                                    <p:anim calcmode="lin" valueType="num">
                                      <p:cBhvr additive="base">
                                        <p:cTn id="24" dur="500"/>
                                        <p:tgtEl>
                                          <p:spTgt spid="12"/>
                                        </p:tgtEl>
                                        <p:attrNameLst>
                                          <p:attrName>ppt_x</p:attrName>
                                        </p:attrNameLst>
                                      </p:cBhvr>
                                      <p:tavLst>
                                        <p:tav tm="0">
                                          <p:val>
                                            <p:strVal val="ppt_x"/>
                                          </p:val>
                                        </p:tav>
                                        <p:tav tm="100000">
                                          <p:val>
                                            <p:strVal val="ppt_x"/>
                                          </p:val>
                                        </p:tav>
                                      </p:tavLst>
                                    </p:anim>
                                    <p:anim calcmode="lin" valueType="num">
                                      <p:cBhvr additive="base">
                                        <p:cTn id="25" dur="500"/>
                                        <p:tgtEl>
                                          <p:spTgt spid="12"/>
                                        </p:tgtEl>
                                        <p:attrNameLst>
                                          <p:attrName>ppt_y</p:attrName>
                                        </p:attrNameLst>
                                      </p:cBhvr>
                                      <p:tavLst>
                                        <p:tav tm="0">
                                          <p:val>
                                            <p:strVal val="ppt_y"/>
                                          </p:val>
                                        </p:tav>
                                        <p:tav tm="100000">
                                          <p:val>
                                            <p:strVal val="1+ppt_h/2"/>
                                          </p:val>
                                        </p:tav>
                                      </p:tavLst>
                                    </p:anim>
                                    <p:set>
                                      <p:cBhvr>
                                        <p:cTn id="26" dur="1" fill="hold">
                                          <p:stCondLst>
                                            <p:cond delay="499"/>
                                          </p:stCondLst>
                                        </p:cTn>
                                        <p:tgtEl>
                                          <p:spTgt spid="12"/>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0-#ppt_w/2"/>
                                          </p:val>
                                        </p:tav>
                                        <p:tav tm="100000">
                                          <p:val>
                                            <p:strVal val="#ppt_x"/>
                                          </p:val>
                                        </p:tav>
                                      </p:tavLst>
                                    </p:anim>
                                    <p:anim calcmode="lin" valueType="num">
                                      <p:cBhvr additive="base">
                                        <p:cTn id="32"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xit" presetSubtype="4" fill="hold" grpId="1" nodeType="clickEffect">
                                  <p:stCondLst>
                                    <p:cond delay="0"/>
                                  </p:stCondLst>
                                  <p:childTnLst>
                                    <p:anim calcmode="lin" valueType="num">
                                      <p:cBhvr additive="base">
                                        <p:cTn id="36" dur="500"/>
                                        <p:tgtEl>
                                          <p:spTgt spid="13"/>
                                        </p:tgtEl>
                                        <p:attrNameLst>
                                          <p:attrName>ppt_x</p:attrName>
                                        </p:attrNameLst>
                                      </p:cBhvr>
                                      <p:tavLst>
                                        <p:tav tm="0">
                                          <p:val>
                                            <p:strVal val="ppt_x"/>
                                          </p:val>
                                        </p:tav>
                                        <p:tav tm="100000">
                                          <p:val>
                                            <p:strVal val="ppt_x"/>
                                          </p:val>
                                        </p:tav>
                                      </p:tavLst>
                                    </p:anim>
                                    <p:anim calcmode="lin" valueType="num">
                                      <p:cBhvr additive="base">
                                        <p:cTn id="37" dur="500"/>
                                        <p:tgtEl>
                                          <p:spTgt spid="13"/>
                                        </p:tgtEl>
                                        <p:attrNameLst>
                                          <p:attrName>ppt_y</p:attrName>
                                        </p:attrNameLst>
                                      </p:cBhvr>
                                      <p:tavLst>
                                        <p:tav tm="0">
                                          <p:val>
                                            <p:strVal val="ppt_y"/>
                                          </p:val>
                                        </p:tav>
                                        <p:tav tm="100000">
                                          <p:val>
                                            <p:strVal val="1+ppt_h/2"/>
                                          </p:val>
                                        </p:tav>
                                      </p:tavLst>
                                    </p:anim>
                                    <p:set>
                                      <p:cBhvr>
                                        <p:cTn id="38" dur="1" fill="hold">
                                          <p:stCondLst>
                                            <p:cond delay="499"/>
                                          </p:stCondLst>
                                        </p:cTn>
                                        <p:tgtEl>
                                          <p:spTgt spid="13"/>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0-#ppt_w/2"/>
                                          </p:val>
                                        </p:tav>
                                        <p:tav tm="100000">
                                          <p:val>
                                            <p:strVal val="#ppt_x"/>
                                          </p:val>
                                        </p:tav>
                                      </p:tavLst>
                                    </p:anim>
                                    <p:anim calcmode="lin" valueType="num">
                                      <p:cBhvr additive="base">
                                        <p:cTn id="44"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xit" presetSubtype="4" fill="hold" grpId="1" nodeType="clickEffect">
                                  <p:stCondLst>
                                    <p:cond delay="0"/>
                                  </p:stCondLst>
                                  <p:childTnLst>
                                    <p:anim calcmode="lin" valueType="num">
                                      <p:cBhvr additive="base">
                                        <p:cTn id="48" dur="500"/>
                                        <p:tgtEl>
                                          <p:spTgt spid="14"/>
                                        </p:tgtEl>
                                        <p:attrNameLst>
                                          <p:attrName>ppt_x</p:attrName>
                                        </p:attrNameLst>
                                      </p:cBhvr>
                                      <p:tavLst>
                                        <p:tav tm="0">
                                          <p:val>
                                            <p:strVal val="ppt_x"/>
                                          </p:val>
                                        </p:tav>
                                        <p:tav tm="100000">
                                          <p:val>
                                            <p:strVal val="ppt_x"/>
                                          </p:val>
                                        </p:tav>
                                      </p:tavLst>
                                    </p:anim>
                                    <p:anim calcmode="lin" valueType="num">
                                      <p:cBhvr additive="base">
                                        <p:cTn id="49" dur="500"/>
                                        <p:tgtEl>
                                          <p:spTgt spid="14"/>
                                        </p:tgtEl>
                                        <p:attrNameLst>
                                          <p:attrName>ppt_y</p:attrName>
                                        </p:attrNameLst>
                                      </p:cBhvr>
                                      <p:tavLst>
                                        <p:tav tm="0">
                                          <p:val>
                                            <p:strVal val="ppt_y"/>
                                          </p:val>
                                        </p:tav>
                                        <p:tav tm="100000">
                                          <p:val>
                                            <p:strVal val="1+ppt_h/2"/>
                                          </p:val>
                                        </p:tav>
                                      </p:tavLst>
                                    </p:anim>
                                    <p:set>
                                      <p:cBhvr>
                                        <p:cTn id="50" dur="1" fill="hold">
                                          <p:stCondLst>
                                            <p:cond delay="499"/>
                                          </p:stCondLst>
                                        </p:cTn>
                                        <p:tgtEl>
                                          <p:spTgt spid="14"/>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500" fill="hold"/>
                                        <p:tgtEl>
                                          <p:spTgt spid="15"/>
                                        </p:tgtEl>
                                        <p:attrNameLst>
                                          <p:attrName>ppt_x</p:attrName>
                                        </p:attrNameLst>
                                      </p:cBhvr>
                                      <p:tavLst>
                                        <p:tav tm="0">
                                          <p:val>
                                            <p:strVal val="0-#ppt_w/2"/>
                                          </p:val>
                                        </p:tav>
                                        <p:tav tm="100000">
                                          <p:val>
                                            <p:strVal val="#ppt_x"/>
                                          </p:val>
                                        </p:tav>
                                      </p:tavLst>
                                    </p:anim>
                                    <p:anim calcmode="lin" valueType="num">
                                      <p:cBhvr additive="base">
                                        <p:cTn id="56"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xit" presetSubtype="4" fill="hold" grpId="1" nodeType="clickEffect">
                                  <p:stCondLst>
                                    <p:cond delay="0"/>
                                  </p:stCondLst>
                                  <p:childTnLst>
                                    <p:anim calcmode="lin" valueType="num">
                                      <p:cBhvr additive="base">
                                        <p:cTn id="60" dur="500"/>
                                        <p:tgtEl>
                                          <p:spTgt spid="15"/>
                                        </p:tgtEl>
                                        <p:attrNameLst>
                                          <p:attrName>ppt_x</p:attrName>
                                        </p:attrNameLst>
                                      </p:cBhvr>
                                      <p:tavLst>
                                        <p:tav tm="0">
                                          <p:val>
                                            <p:strVal val="ppt_x"/>
                                          </p:val>
                                        </p:tav>
                                        <p:tav tm="100000">
                                          <p:val>
                                            <p:strVal val="ppt_x"/>
                                          </p:val>
                                        </p:tav>
                                      </p:tavLst>
                                    </p:anim>
                                    <p:anim calcmode="lin" valueType="num">
                                      <p:cBhvr additive="base">
                                        <p:cTn id="61" dur="500"/>
                                        <p:tgtEl>
                                          <p:spTgt spid="15"/>
                                        </p:tgtEl>
                                        <p:attrNameLst>
                                          <p:attrName>ppt_y</p:attrName>
                                        </p:attrNameLst>
                                      </p:cBhvr>
                                      <p:tavLst>
                                        <p:tav tm="0">
                                          <p:val>
                                            <p:strVal val="ppt_y"/>
                                          </p:val>
                                        </p:tav>
                                        <p:tav tm="100000">
                                          <p:val>
                                            <p:strVal val="1+ppt_h/2"/>
                                          </p:val>
                                        </p:tav>
                                      </p:tavLst>
                                    </p:anim>
                                    <p:set>
                                      <p:cBhvr>
                                        <p:cTn id="62" dur="1" fill="hold">
                                          <p:stCondLst>
                                            <p:cond delay="499"/>
                                          </p:stCondLst>
                                        </p:cTn>
                                        <p:tgtEl>
                                          <p:spTgt spid="15"/>
                                        </p:tgtEl>
                                        <p:attrNameLst>
                                          <p:attrName>style.visibility</p:attrName>
                                        </p:attrNameLst>
                                      </p:cBhvr>
                                      <p:to>
                                        <p:strVal val="hidden"/>
                                      </p:to>
                                    </p:set>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500" fill="hold"/>
                                        <p:tgtEl>
                                          <p:spTgt spid="16"/>
                                        </p:tgtEl>
                                        <p:attrNameLst>
                                          <p:attrName>ppt_x</p:attrName>
                                        </p:attrNameLst>
                                      </p:cBhvr>
                                      <p:tavLst>
                                        <p:tav tm="0">
                                          <p:val>
                                            <p:strVal val="0-#ppt_w/2"/>
                                          </p:val>
                                        </p:tav>
                                        <p:tav tm="100000">
                                          <p:val>
                                            <p:strVal val="#ppt_x"/>
                                          </p:val>
                                        </p:tav>
                                      </p:tavLst>
                                    </p:anim>
                                    <p:anim calcmode="lin" valueType="num">
                                      <p:cBhvr additive="base">
                                        <p:cTn id="68"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xit" presetSubtype="4" fill="hold" grpId="1" nodeType="clickEffect">
                                  <p:stCondLst>
                                    <p:cond delay="0"/>
                                  </p:stCondLst>
                                  <p:childTnLst>
                                    <p:anim calcmode="lin" valueType="num">
                                      <p:cBhvr additive="base">
                                        <p:cTn id="72" dur="500"/>
                                        <p:tgtEl>
                                          <p:spTgt spid="16"/>
                                        </p:tgtEl>
                                        <p:attrNameLst>
                                          <p:attrName>ppt_x</p:attrName>
                                        </p:attrNameLst>
                                      </p:cBhvr>
                                      <p:tavLst>
                                        <p:tav tm="0">
                                          <p:val>
                                            <p:strVal val="ppt_x"/>
                                          </p:val>
                                        </p:tav>
                                        <p:tav tm="100000">
                                          <p:val>
                                            <p:strVal val="ppt_x"/>
                                          </p:val>
                                        </p:tav>
                                      </p:tavLst>
                                    </p:anim>
                                    <p:anim calcmode="lin" valueType="num">
                                      <p:cBhvr additive="base">
                                        <p:cTn id="73" dur="500"/>
                                        <p:tgtEl>
                                          <p:spTgt spid="16"/>
                                        </p:tgtEl>
                                        <p:attrNameLst>
                                          <p:attrName>ppt_y</p:attrName>
                                        </p:attrNameLst>
                                      </p:cBhvr>
                                      <p:tavLst>
                                        <p:tav tm="0">
                                          <p:val>
                                            <p:strVal val="ppt_y"/>
                                          </p:val>
                                        </p:tav>
                                        <p:tav tm="100000">
                                          <p:val>
                                            <p:strVal val="1+ppt_h/2"/>
                                          </p:val>
                                        </p:tav>
                                      </p:tavLst>
                                    </p:anim>
                                    <p:set>
                                      <p:cBhvr>
                                        <p:cTn id="74" dur="1" fill="hold">
                                          <p:stCondLst>
                                            <p:cond delay="499"/>
                                          </p:stCondLst>
                                        </p:cTn>
                                        <p:tgtEl>
                                          <p:spTgt spid="16"/>
                                        </p:tgtEl>
                                        <p:attrNameLst>
                                          <p:attrName>style.visibility</p:attrName>
                                        </p:attrNameLst>
                                      </p:cBhvr>
                                      <p:to>
                                        <p:strVal val="hidden"/>
                                      </p:to>
                                    </p:set>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additive="base">
                                        <p:cTn id="79" dur="500" fill="hold"/>
                                        <p:tgtEl>
                                          <p:spTgt spid="17"/>
                                        </p:tgtEl>
                                        <p:attrNameLst>
                                          <p:attrName>ppt_x</p:attrName>
                                        </p:attrNameLst>
                                      </p:cBhvr>
                                      <p:tavLst>
                                        <p:tav tm="0">
                                          <p:val>
                                            <p:strVal val="0-#ppt_w/2"/>
                                          </p:val>
                                        </p:tav>
                                        <p:tav tm="100000">
                                          <p:val>
                                            <p:strVal val="#ppt_x"/>
                                          </p:val>
                                        </p:tav>
                                      </p:tavLst>
                                    </p:anim>
                                    <p:anim calcmode="lin" valueType="num">
                                      <p:cBhvr additive="base">
                                        <p:cTn id="80"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xit" presetSubtype="4" fill="hold" grpId="1" nodeType="clickEffect">
                                  <p:stCondLst>
                                    <p:cond delay="0"/>
                                  </p:stCondLst>
                                  <p:childTnLst>
                                    <p:anim calcmode="lin" valueType="num">
                                      <p:cBhvr additive="base">
                                        <p:cTn id="84" dur="500"/>
                                        <p:tgtEl>
                                          <p:spTgt spid="17"/>
                                        </p:tgtEl>
                                        <p:attrNameLst>
                                          <p:attrName>ppt_x</p:attrName>
                                        </p:attrNameLst>
                                      </p:cBhvr>
                                      <p:tavLst>
                                        <p:tav tm="0">
                                          <p:val>
                                            <p:strVal val="ppt_x"/>
                                          </p:val>
                                        </p:tav>
                                        <p:tav tm="100000">
                                          <p:val>
                                            <p:strVal val="ppt_x"/>
                                          </p:val>
                                        </p:tav>
                                      </p:tavLst>
                                    </p:anim>
                                    <p:anim calcmode="lin" valueType="num">
                                      <p:cBhvr additive="base">
                                        <p:cTn id="85" dur="500"/>
                                        <p:tgtEl>
                                          <p:spTgt spid="17"/>
                                        </p:tgtEl>
                                        <p:attrNameLst>
                                          <p:attrName>ppt_y</p:attrName>
                                        </p:attrNameLst>
                                      </p:cBhvr>
                                      <p:tavLst>
                                        <p:tav tm="0">
                                          <p:val>
                                            <p:strVal val="ppt_y"/>
                                          </p:val>
                                        </p:tav>
                                        <p:tav tm="100000">
                                          <p:val>
                                            <p:strVal val="1+ppt_h/2"/>
                                          </p:val>
                                        </p:tav>
                                      </p:tavLst>
                                    </p:anim>
                                    <p:set>
                                      <p:cBhvr>
                                        <p:cTn id="86" dur="1" fill="hold">
                                          <p:stCondLst>
                                            <p:cond delay="499"/>
                                          </p:stCondLst>
                                        </p:cTn>
                                        <p:tgtEl>
                                          <p:spTgt spid="17"/>
                                        </p:tgtEl>
                                        <p:attrNameLst>
                                          <p:attrName>style.visibility</p:attrName>
                                        </p:attrNameLst>
                                      </p:cBhvr>
                                      <p:to>
                                        <p:strVal val="hidden"/>
                                      </p:to>
                                    </p:set>
                                  </p:childTnLst>
                                </p:cTn>
                              </p:par>
                            </p:childTnLst>
                          </p:cTn>
                        </p:par>
                      </p:childTnLst>
                    </p:cTn>
                  </p:par>
                  <p:par>
                    <p:cTn id="87" fill="hold">
                      <p:stCondLst>
                        <p:cond delay="indefinite"/>
                      </p:stCondLst>
                      <p:childTnLst>
                        <p:par>
                          <p:cTn id="88" fill="hold">
                            <p:stCondLst>
                              <p:cond delay="0"/>
                            </p:stCondLst>
                            <p:childTnLst>
                              <p:par>
                                <p:cTn id="89" presetID="2" presetClass="entr" presetSubtype="8" fill="hold" grpId="0" nodeType="clickEffect">
                                  <p:stCondLst>
                                    <p:cond delay="0"/>
                                  </p:stCondLst>
                                  <p:childTnLst>
                                    <p:set>
                                      <p:cBhvr>
                                        <p:cTn id="90" dur="1" fill="hold">
                                          <p:stCondLst>
                                            <p:cond delay="0"/>
                                          </p:stCondLst>
                                        </p:cTn>
                                        <p:tgtEl>
                                          <p:spTgt spid="18"/>
                                        </p:tgtEl>
                                        <p:attrNameLst>
                                          <p:attrName>style.visibility</p:attrName>
                                        </p:attrNameLst>
                                      </p:cBhvr>
                                      <p:to>
                                        <p:strVal val="visible"/>
                                      </p:to>
                                    </p:set>
                                    <p:anim calcmode="lin" valueType="num">
                                      <p:cBhvr additive="base">
                                        <p:cTn id="91" dur="500" fill="hold"/>
                                        <p:tgtEl>
                                          <p:spTgt spid="18"/>
                                        </p:tgtEl>
                                        <p:attrNameLst>
                                          <p:attrName>ppt_x</p:attrName>
                                        </p:attrNameLst>
                                      </p:cBhvr>
                                      <p:tavLst>
                                        <p:tav tm="0">
                                          <p:val>
                                            <p:strVal val="0-#ppt_w/2"/>
                                          </p:val>
                                        </p:tav>
                                        <p:tav tm="100000">
                                          <p:val>
                                            <p:strVal val="#ppt_x"/>
                                          </p:val>
                                        </p:tav>
                                      </p:tavLst>
                                    </p:anim>
                                    <p:anim calcmode="lin" valueType="num">
                                      <p:cBhvr additive="base">
                                        <p:cTn id="92"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xit" presetSubtype="4" fill="hold" grpId="1" nodeType="clickEffect">
                                  <p:stCondLst>
                                    <p:cond delay="0"/>
                                  </p:stCondLst>
                                  <p:childTnLst>
                                    <p:anim calcmode="lin" valueType="num">
                                      <p:cBhvr additive="base">
                                        <p:cTn id="96" dur="500"/>
                                        <p:tgtEl>
                                          <p:spTgt spid="18"/>
                                        </p:tgtEl>
                                        <p:attrNameLst>
                                          <p:attrName>ppt_x</p:attrName>
                                        </p:attrNameLst>
                                      </p:cBhvr>
                                      <p:tavLst>
                                        <p:tav tm="0">
                                          <p:val>
                                            <p:strVal val="ppt_x"/>
                                          </p:val>
                                        </p:tav>
                                        <p:tav tm="100000">
                                          <p:val>
                                            <p:strVal val="ppt_x"/>
                                          </p:val>
                                        </p:tav>
                                      </p:tavLst>
                                    </p:anim>
                                    <p:anim calcmode="lin" valueType="num">
                                      <p:cBhvr additive="base">
                                        <p:cTn id="97" dur="500"/>
                                        <p:tgtEl>
                                          <p:spTgt spid="18"/>
                                        </p:tgtEl>
                                        <p:attrNameLst>
                                          <p:attrName>ppt_y</p:attrName>
                                        </p:attrNameLst>
                                      </p:cBhvr>
                                      <p:tavLst>
                                        <p:tav tm="0">
                                          <p:val>
                                            <p:strVal val="ppt_y"/>
                                          </p:val>
                                        </p:tav>
                                        <p:tav tm="100000">
                                          <p:val>
                                            <p:strVal val="1+ppt_h/2"/>
                                          </p:val>
                                        </p:tav>
                                      </p:tavLst>
                                    </p:anim>
                                    <p:set>
                                      <p:cBhvr>
                                        <p:cTn id="98" dur="1" fill="hold">
                                          <p:stCondLst>
                                            <p:cond delay="499"/>
                                          </p:stCondLst>
                                        </p:cTn>
                                        <p:tgtEl>
                                          <p:spTgt spid="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033D3B7-7914-0FB2-7168-21F242F2ABA2}"/>
              </a:ext>
            </a:extLst>
          </p:cNvPr>
          <p:cNvPicPr>
            <a:picLocks noChangeAspect="1"/>
          </p:cNvPicPr>
          <p:nvPr/>
        </p:nvPicPr>
        <p:blipFill>
          <a:blip r:embed="rId2"/>
          <a:stretch>
            <a:fillRect/>
          </a:stretch>
        </p:blipFill>
        <p:spPr>
          <a:xfrm>
            <a:off x="358219" y="159146"/>
            <a:ext cx="11481847" cy="3157507"/>
          </a:xfrm>
          <a:prstGeom prst="rect">
            <a:avLst/>
          </a:prstGeom>
          <a:noFill/>
        </p:spPr>
      </p:pic>
      <p:pic>
        <p:nvPicPr>
          <p:cNvPr id="7" name="Picture 6">
            <a:extLst>
              <a:ext uri="{FF2B5EF4-FFF2-40B4-BE49-F238E27FC236}">
                <a16:creationId xmlns:a16="http://schemas.microsoft.com/office/drawing/2014/main" id="{FF672EA4-5081-1A36-E5F8-D88E36456571}"/>
              </a:ext>
            </a:extLst>
          </p:cNvPr>
          <p:cNvPicPr>
            <a:picLocks noChangeAspect="1"/>
          </p:cNvPicPr>
          <p:nvPr/>
        </p:nvPicPr>
        <p:blipFill>
          <a:blip r:embed="rId3"/>
          <a:stretch>
            <a:fillRect/>
          </a:stretch>
        </p:blipFill>
        <p:spPr>
          <a:xfrm>
            <a:off x="358219" y="3429000"/>
            <a:ext cx="5293092" cy="2301641"/>
          </a:xfrm>
          <a:prstGeom prst="rect">
            <a:avLst/>
          </a:prstGeom>
        </p:spPr>
      </p:pic>
      <p:pic>
        <p:nvPicPr>
          <p:cNvPr id="9" name="Picture 8">
            <a:extLst>
              <a:ext uri="{FF2B5EF4-FFF2-40B4-BE49-F238E27FC236}">
                <a16:creationId xmlns:a16="http://schemas.microsoft.com/office/drawing/2014/main" id="{016132C3-B307-1E38-7D9B-ACE83E2BDA1F}"/>
              </a:ext>
            </a:extLst>
          </p:cNvPr>
          <p:cNvPicPr>
            <a:picLocks noChangeAspect="1"/>
          </p:cNvPicPr>
          <p:nvPr/>
        </p:nvPicPr>
        <p:blipFill>
          <a:blip r:embed="rId4"/>
          <a:stretch>
            <a:fillRect/>
          </a:stretch>
        </p:blipFill>
        <p:spPr>
          <a:xfrm>
            <a:off x="6292673" y="3429000"/>
            <a:ext cx="5541108" cy="2301922"/>
          </a:xfrm>
          <a:prstGeom prst="rect">
            <a:avLst/>
          </a:prstGeom>
        </p:spPr>
      </p:pic>
    </p:spTree>
    <p:extLst>
      <p:ext uri="{BB962C8B-B14F-4D97-AF65-F5344CB8AC3E}">
        <p14:creationId xmlns:p14="http://schemas.microsoft.com/office/powerpoint/2010/main" val="16244699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ED32C65-8972-03AB-06A7-E485E8F3A7EE}"/>
              </a:ext>
            </a:extLst>
          </p:cNvPr>
          <p:cNvPicPr>
            <a:picLocks noChangeAspect="1"/>
          </p:cNvPicPr>
          <p:nvPr/>
        </p:nvPicPr>
        <p:blipFill>
          <a:blip r:embed="rId2"/>
          <a:stretch>
            <a:fillRect/>
          </a:stretch>
        </p:blipFill>
        <p:spPr>
          <a:xfrm>
            <a:off x="1552237" y="526286"/>
            <a:ext cx="9087525" cy="4929981"/>
          </a:xfrm>
          <a:prstGeom prst="rect">
            <a:avLst/>
          </a:prstGeom>
          <a:noFill/>
        </p:spPr>
      </p:pic>
      <p:sp>
        <p:nvSpPr>
          <p:cNvPr id="6" name="Oval 5">
            <a:extLst>
              <a:ext uri="{FF2B5EF4-FFF2-40B4-BE49-F238E27FC236}">
                <a16:creationId xmlns:a16="http://schemas.microsoft.com/office/drawing/2014/main" id="{824C3B3F-3218-B4D1-CFE1-92C5AC62CB31}"/>
              </a:ext>
            </a:extLst>
          </p:cNvPr>
          <p:cNvSpPr/>
          <p:nvPr/>
        </p:nvSpPr>
        <p:spPr>
          <a:xfrm>
            <a:off x="3696677" y="4110791"/>
            <a:ext cx="1016000" cy="1258377"/>
          </a:xfrm>
          <a:prstGeom prst="ellipse">
            <a:avLst/>
          </a:prstGeom>
          <a:noFill/>
          <a:ln w="317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17364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grpId="1" nodeType="clickEffect">
                                  <p:stCondLst>
                                    <p:cond delay="0"/>
                                  </p:stCondLst>
                                  <p:childTnLst>
                                    <p:anim calcmode="lin" valueType="num">
                                      <p:cBhvr additive="base">
                                        <p:cTn id="12" dur="500"/>
                                        <p:tgtEl>
                                          <p:spTgt spid="6"/>
                                        </p:tgtEl>
                                        <p:attrNameLst>
                                          <p:attrName>ppt_x</p:attrName>
                                        </p:attrNameLst>
                                      </p:cBhvr>
                                      <p:tavLst>
                                        <p:tav tm="0">
                                          <p:val>
                                            <p:strVal val="ppt_x"/>
                                          </p:val>
                                        </p:tav>
                                        <p:tav tm="100000">
                                          <p:val>
                                            <p:strVal val="ppt_x"/>
                                          </p:val>
                                        </p:tav>
                                      </p:tavLst>
                                    </p:anim>
                                    <p:anim calcmode="lin" valueType="num">
                                      <p:cBhvr additive="base">
                                        <p:cTn id="13" dur="500"/>
                                        <p:tgtEl>
                                          <p:spTgt spid="6"/>
                                        </p:tgtEl>
                                        <p:attrNameLst>
                                          <p:attrName>ppt_y</p:attrName>
                                        </p:attrNameLst>
                                      </p:cBhvr>
                                      <p:tavLst>
                                        <p:tav tm="0">
                                          <p:val>
                                            <p:strVal val="ppt_y"/>
                                          </p:val>
                                        </p:tav>
                                        <p:tav tm="100000">
                                          <p:val>
                                            <p:strVal val="1+ppt_h/2"/>
                                          </p:val>
                                        </p:tav>
                                      </p:tavLst>
                                    </p:anim>
                                    <p:set>
                                      <p:cBhvr>
                                        <p:cTn id="14"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09DA312-41DB-2668-9CD9-83DA98ED6B1E}"/>
              </a:ext>
            </a:extLst>
          </p:cNvPr>
          <p:cNvPicPr>
            <a:picLocks noGrp="1" noChangeAspect="1"/>
          </p:cNvPicPr>
          <p:nvPr>
            <p:ph idx="1"/>
          </p:nvPr>
        </p:nvPicPr>
        <p:blipFill>
          <a:blip r:embed="rId2"/>
          <a:stretch>
            <a:fillRect/>
          </a:stretch>
        </p:blipFill>
        <p:spPr>
          <a:xfrm>
            <a:off x="1678221" y="253656"/>
            <a:ext cx="8835558" cy="5148607"/>
          </a:xfrm>
          <a:prstGeom prst="rect">
            <a:avLst/>
          </a:prstGeom>
        </p:spPr>
      </p:pic>
    </p:spTree>
    <p:extLst>
      <p:ext uri="{BB962C8B-B14F-4D97-AF65-F5344CB8AC3E}">
        <p14:creationId xmlns:p14="http://schemas.microsoft.com/office/powerpoint/2010/main" val="4956878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DBD756-C2E1-839D-89EF-F12487C0DB1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71EBD2C-38D2-EAB4-BCFF-AE6EB63D8627}"/>
              </a:ext>
            </a:extLst>
          </p:cNvPr>
          <p:cNvPicPr>
            <a:picLocks noChangeAspect="1"/>
          </p:cNvPicPr>
          <p:nvPr/>
        </p:nvPicPr>
        <p:blipFill>
          <a:blip r:embed="rId2"/>
          <a:stretch>
            <a:fillRect/>
          </a:stretch>
        </p:blipFill>
        <p:spPr>
          <a:xfrm>
            <a:off x="1552237" y="526286"/>
            <a:ext cx="9087525" cy="4929981"/>
          </a:xfrm>
          <a:prstGeom prst="rect">
            <a:avLst/>
          </a:prstGeom>
          <a:noFill/>
        </p:spPr>
      </p:pic>
      <p:sp>
        <p:nvSpPr>
          <p:cNvPr id="6" name="Oval 5">
            <a:extLst>
              <a:ext uri="{FF2B5EF4-FFF2-40B4-BE49-F238E27FC236}">
                <a16:creationId xmlns:a16="http://schemas.microsoft.com/office/drawing/2014/main" id="{850D8520-D3C9-37B3-D204-5F29E85889D7}"/>
              </a:ext>
            </a:extLst>
          </p:cNvPr>
          <p:cNvSpPr/>
          <p:nvPr/>
        </p:nvSpPr>
        <p:spPr>
          <a:xfrm>
            <a:off x="5643654" y="2252870"/>
            <a:ext cx="1223082" cy="1258377"/>
          </a:xfrm>
          <a:prstGeom prst="ellipse">
            <a:avLst/>
          </a:prstGeom>
          <a:noFill/>
          <a:ln w="317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25749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grpId="1" nodeType="clickEffect">
                                  <p:stCondLst>
                                    <p:cond delay="0"/>
                                  </p:stCondLst>
                                  <p:childTnLst>
                                    <p:anim calcmode="lin" valueType="num">
                                      <p:cBhvr additive="base">
                                        <p:cTn id="12" dur="500"/>
                                        <p:tgtEl>
                                          <p:spTgt spid="6"/>
                                        </p:tgtEl>
                                        <p:attrNameLst>
                                          <p:attrName>ppt_x</p:attrName>
                                        </p:attrNameLst>
                                      </p:cBhvr>
                                      <p:tavLst>
                                        <p:tav tm="0">
                                          <p:val>
                                            <p:strVal val="ppt_x"/>
                                          </p:val>
                                        </p:tav>
                                        <p:tav tm="100000">
                                          <p:val>
                                            <p:strVal val="ppt_x"/>
                                          </p:val>
                                        </p:tav>
                                      </p:tavLst>
                                    </p:anim>
                                    <p:anim calcmode="lin" valueType="num">
                                      <p:cBhvr additive="base">
                                        <p:cTn id="13" dur="500"/>
                                        <p:tgtEl>
                                          <p:spTgt spid="6"/>
                                        </p:tgtEl>
                                        <p:attrNameLst>
                                          <p:attrName>ppt_y</p:attrName>
                                        </p:attrNameLst>
                                      </p:cBhvr>
                                      <p:tavLst>
                                        <p:tav tm="0">
                                          <p:val>
                                            <p:strVal val="ppt_y"/>
                                          </p:val>
                                        </p:tav>
                                        <p:tav tm="100000">
                                          <p:val>
                                            <p:strVal val="1+ppt_h/2"/>
                                          </p:val>
                                        </p:tav>
                                      </p:tavLst>
                                    </p:anim>
                                    <p:set>
                                      <p:cBhvr>
                                        <p:cTn id="14"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5356AB68-4437-BD32-A7F8-4EF6958110E6}"/>
              </a:ext>
            </a:extLst>
          </p:cNvPr>
          <p:cNvSpPr>
            <a:spLocks noGrp="1"/>
          </p:cNvSpPr>
          <p:nvPr>
            <p:ph type="title"/>
          </p:nvPr>
        </p:nvSpPr>
        <p:spPr>
          <a:xfrm>
            <a:off x="358219" y="365125"/>
            <a:ext cx="11481847" cy="1325563"/>
          </a:xfrm>
        </p:spPr>
        <p:txBody>
          <a:bodyPr/>
          <a:lstStyle/>
          <a:p>
            <a:pPr algn="ctr"/>
            <a:r>
              <a:rPr lang="en-US" b="1" dirty="0"/>
              <a:t>Learning Support</a:t>
            </a:r>
          </a:p>
        </p:txBody>
      </p:sp>
      <p:pic>
        <p:nvPicPr>
          <p:cNvPr id="5" name="Picture 4">
            <a:extLst>
              <a:ext uri="{FF2B5EF4-FFF2-40B4-BE49-F238E27FC236}">
                <a16:creationId xmlns:a16="http://schemas.microsoft.com/office/drawing/2014/main" id="{6DCAB833-DAAC-20E0-CB48-E6BB26C3695F}"/>
              </a:ext>
            </a:extLst>
          </p:cNvPr>
          <p:cNvPicPr>
            <a:picLocks noChangeAspect="1"/>
          </p:cNvPicPr>
          <p:nvPr/>
        </p:nvPicPr>
        <p:blipFill>
          <a:blip r:embed="rId2"/>
          <a:stretch>
            <a:fillRect/>
          </a:stretch>
        </p:blipFill>
        <p:spPr>
          <a:xfrm>
            <a:off x="3450302" y="1825625"/>
            <a:ext cx="5297680" cy="3575934"/>
          </a:xfrm>
          <a:prstGeom prst="rect">
            <a:avLst/>
          </a:prstGeom>
          <a:noFill/>
        </p:spPr>
      </p:pic>
    </p:spTree>
    <p:extLst>
      <p:ext uri="{BB962C8B-B14F-4D97-AF65-F5344CB8AC3E}">
        <p14:creationId xmlns:p14="http://schemas.microsoft.com/office/powerpoint/2010/main" val="20397619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763F25-383D-07D1-245B-0804831A668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4294A50-3785-D744-AB63-AB21D843AE11}"/>
              </a:ext>
            </a:extLst>
          </p:cNvPr>
          <p:cNvPicPr>
            <a:picLocks noChangeAspect="1"/>
          </p:cNvPicPr>
          <p:nvPr/>
        </p:nvPicPr>
        <p:blipFill>
          <a:blip r:embed="rId2"/>
          <a:stretch>
            <a:fillRect/>
          </a:stretch>
        </p:blipFill>
        <p:spPr>
          <a:xfrm>
            <a:off x="1552237" y="526286"/>
            <a:ext cx="9087525" cy="4929981"/>
          </a:xfrm>
          <a:prstGeom prst="rect">
            <a:avLst/>
          </a:prstGeom>
          <a:noFill/>
        </p:spPr>
      </p:pic>
      <p:sp>
        <p:nvSpPr>
          <p:cNvPr id="6" name="Oval 5">
            <a:extLst>
              <a:ext uri="{FF2B5EF4-FFF2-40B4-BE49-F238E27FC236}">
                <a16:creationId xmlns:a16="http://schemas.microsoft.com/office/drawing/2014/main" id="{7B38481B-D0B1-82E5-09B1-66EE888CB1F7}"/>
              </a:ext>
            </a:extLst>
          </p:cNvPr>
          <p:cNvSpPr/>
          <p:nvPr/>
        </p:nvSpPr>
        <p:spPr>
          <a:xfrm>
            <a:off x="7897620" y="2252870"/>
            <a:ext cx="1223082" cy="1258377"/>
          </a:xfrm>
          <a:prstGeom prst="ellipse">
            <a:avLst/>
          </a:prstGeom>
          <a:noFill/>
          <a:ln w="317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54798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grpId="1" nodeType="clickEffect">
                                  <p:stCondLst>
                                    <p:cond delay="0"/>
                                  </p:stCondLst>
                                  <p:childTnLst>
                                    <p:anim calcmode="lin" valueType="num">
                                      <p:cBhvr additive="base">
                                        <p:cTn id="12" dur="500"/>
                                        <p:tgtEl>
                                          <p:spTgt spid="6"/>
                                        </p:tgtEl>
                                        <p:attrNameLst>
                                          <p:attrName>ppt_x</p:attrName>
                                        </p:attrNameLst>
                                      </p:cBhvr>
                                      <p:tavLst>
                                        <p:tav tm="0">
                                          <p:val>
                                            <p:strVal val="ppt_x"/>
                                          </p:val>
                                        </p:tav>
                                        <p:tav tm="100000">
                                          <p:val>
                                            <p:strVal val="ppt_x"/>
                                          </p:val>
                                        </p:tav>
                                      </p:tavLst>
                                    </p:anim>
                                    <p:anim calcmode="lin" valueType="num">
                                      <p:cBhvr additive="base">
                                        <p:cTn id="13" dur="500"/>
                                        <p:tgtEl>
                                          <p:spTgt spid="6"/>
                                        </p:tgtEl>
                                        <p:attrNameLst>
                                          <p:attrName>ppt_y</p:attrName>
                                        </p:attrNameLst>
                                      </p:cBhvr>
                                      <p:tavLst>
                                        <p:tav tm="0">
                                          <p:val>
                                            <p:strVal val="ppt_y"/>
                                          </p:val>
                                        </p:tav>
                                        <p:tav tm="100000">
                                          <p:val>
                                            <p:strVal val="1+ppt_h/2"/>
                                          </p:val>
                                        </p:tav>
                                      </p:tavLst>
                                    </p:anim>
                                    <p:set>
                                      <p:cBhvr>
                                        <p:cTn id="14"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7278B998-0014-E61A-E77D-4A0DA6BECCC9}"/>
              </a:ext>
            </a:extLst>
          </p:cNvPr>
          <p:cNvSpPr>
            <a:spLocks noGrp="1"/>
          </p:cNvSpPr>
          <p:nvPr>
            <p:ph type="title"/>
          </p:nvPr>
        </p:nvSpPr>
        <p:spPr>
          <a:xfrm>
            <a:off x="358219" y="365125"/>
            <a:ext cx="11481847" cy="1325563"/>
          </a:xfrm>
        </p:spPr>
        <p:txBody>
          <a:bodyPr/>
          <a:lstStyle/>
          <a:p>
            <a:endParaRPr lang="en-US"/>
          </a:p>
        </p:txBody>
      </p:sp>
      <p:pic>
        <p:nvPicPr>
          <p:cNvPr id="5" name="Content Placeholder 4">
            <a:extLst>
              <a:ext uri="{FF2B5EF4-FFF2-40B4-BE49-F238E27FC236}">
                <a16:creationId xmlns:a16="http://schemas.microsoft.com/office/drawing/2014/main" id="{6BF5A075-FEE9-EB1C-3004-B90A789428CD}"/>
              </a:ext>
            </a:extLst>
          </p:cNvPr>
          <p:cNvPicPr>
            <a:picLocks noGrp="1" noChangeAspect="1"/>
          </p:cNvPicPr>
          <p:nvPr>
            <p:ph idx="1"/>
          </p:nvPr>
        </p:nvPicPr>
        <p:blipFill>
          <a:blip r:embed="rId2"/>
          <a:stretch>
            <a:fillRect/>
          </a:stretch>
        </p:blipFill>
        <p:spPr>
          <a:xfrm>
            <a:off x="3589715" y="1825625"/>
            <a:ext cx="5018854" cy="3575934"/>
          </a:xfrm>
          <a:prstGeom prst="rect">
            <a:avLst/>
          </a:prstGeom>
          <a:noFill/>
        </p:spPr>
      </p:pic>
    </p:spTree>
    <p:extLst>
      <p:ext uri="{BB962C8B-B14F-4D97-AF65-F5344CB8AC3E}">
        <p14:creationId xmlns:p14="http://schemas.microsoft.com/office/powerpoint/2010/main" val="7830415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EB0BCA-0733-934A-FFBB-E8C739E3691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A1E6D87-9D09-24F5-E8CF-97D5674456D4}"/>
              </a:ext>
            </a:extLst>
          </p:cNvPr>
          <p:cNvPicPr>
            <a:picLocks noChangeAspect="1"/>
          </p:cNvPicPr>
          <p:nvPr/>
        </p:nvPicPr>
        <p:blipFill>
          <a:blip r:embed="rId2"/>
          <a:stretch>
            <a:fillRect/>
          </a:stretch>
        </p:blipFill>
        <p:spPr>
          <a:xfrm>
            <a:off x="1552237" y="526286"/>
            <a:ext cx="9087525" cy="4929981"/>
          </a:xfrm>
          <a:prstGeom prst="rect">
            <a:avLst/>
          </a:prstGeom>
          <a:noFill/>
        </p:spPr>
      </p:pic>
      <p:sp>
        <p:nvSpPr>
          <p:cNvPr id="6" name="Oval 5">
            <a:extLst>
              <a:ext uri="{FF2B5EF4-FFF2-40B4-BE49-F238E27FC236}">
                <a16:creationId xmlns:a16="http://schemas.microsoft.com/office/drawing/2014/main" id="{6A740E62-ADF9-2337-7685-32D694A5AA3E}"/>
              </a:ext>
            </a:extLst>
          </p:cNvPr>
          <p:cNvSpPr/>
          <p:nvPr/>
        </p:nvSpPr>
        <p:spPr>
          <a:xfrm>
            <a:off x="9044989" y="1401733"/>
            <a:ext cx="850333" cy="922124"/>
          </a:xfrm>
          <a:prstGeom prst="ellipse">
            <a:avLst/>
          </a:prstGeom>
          <a:noFill/>
          <a:ln w="317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43640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BBAE4837-66A0-8489-A3CA-01781633839F}"/>
              </a:ext>
            </a:extLst>
          </p:cNvPr>
          <p:cNvSpPr>
            <a:spLocks noGrp="1"/>
          </p:cNvSpPr>
          <p:nvPr>
            <p:ph type="title"/>
          </p:nvPr>
        </p:nvSpPr>
        <p:spPr>
          <a:xfrm>
            <a:off x="358219" y="365125"/>
            <a:ext cx="11481847" cy="1325563"/>
          </a:xfrm>
        </p:spPr>
        <p:txBody>
          <a:bodyPr/>
          <a:lstStyle/>
          <a:p>
            <a:pPr algn="ctr"/>
            <a:r>
              <a:rPr lang="en-US" b="1" dirty="0"/>
              <a:t>Library and Learning Resources</a:t>
            </a:r>
          </a:p>
        </p:txBody>
      </p:sp>
      <p:pic>
        <p:nvPicPr>
          <p:cNvPr id="5" name="Picture 4">
            <a:extLst>
              <a:ext uri="{FF2B5EF4-FFF2-40B4-BE49-F238E27FC236}">
                <a16:creationId xmlns:a16="http://schemas.microsoft.com/office/drawing/2014/main" id="{AAC2C85B-B89E-5819-2BF8-7C574FE4A9D4}"/>
              </a:ext>
            </a:extLst>
          </p:cNvPr>
          <p:cNvPicPr>
            <a:picLocks noChangeAspect="1"/>
          </p:cNvPicPr>
          <p:nvPr/>
        </p:nvPicPr>
        <p:blipFill>
          <a:blip r:embed="rId2"/>
          <a:stretch>
            <a:fillRect/>
          </a:stretch>
        </p:blipFill>
        <p:spPr>
          <a:xfrm>
            <a:off x="3215325" y="1825625"/>
            <a:ext cx="5767635" cy="3575934"/>
          </a:xfrm>
          <a:prstGeom prst="rect">
            <a:avLst/>
          </a:prstGeom>
          <a:noFill/>
        </p:spPr>
      </p:pic>
    </p:spTree>
    <p:extLst>
      <p:ext uri="{BB962C8B-B14F-4D97-AF65-F5344CB8AC3E}">
        <p14:creationId xmlns:p14="http://schemas.microsoft.com/office/powerpoint/2010/main" val="13257655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B3B77B-9049-9CBC-88F2-411C9289967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70A3913-0CB2-161E-5AD3-6AD4BBC50964}"/>
              </a:ext>
            </a:extLst>
          </p:cNvPr>
          <p:cNvPicPr>
            <a:picLocks noChangeAspect="1"/>
          </p:cNvPicPr>
          <p:nvPr/>
        </p:nvPicPr>
        <p:blipFill>
          <a:blip r:embed="rId2"/>
          <a:stretch>
            <a:fillRect/>
          </a:stretch>
        </p:blipFill>
        <p:spPr>
          <a:xfrm>
            <a:off x="1552237" y="526286"/>
            <a:ext cx="9087525" cy="4929981"/>
          </a:xfrm>
          <a:prstGeom prst="rect">
            <a:avLst/>
          </a:prstGeom>
          <a:noFill/>
        </p:spPr>
      </p:pic>
      <p:sp>
        <p:nvSpPr>
          <p:cNvPr id="6" name="Oval 5">
            <a:extLst>
              <a:ext uri="{FF2B5EF4-FFF2-40B4-BE49-F238E27FC236}">
                <a16:creationId xmlns:a16="http://schemas.microsoft.com/office/drawing/2014/main" id="{A12EE0C7-625E-3832-E9B1-1EB1AFCFB9B6}"/>
              </a:ext>
            </a:extLst>
          </p:cNvPr>
          <p:cNvSpPr/>
          <p:nvPr/>
        </p:nvSpPr>
        <p:spPr>
          <a:xfrm>
            <a:off x="9831257" y="1425029"/>
            <a:ext cx="850333" cy="922124"/>
          </a:xfrm>
          <a:prstGeom prst="ellipse">
            <a:avLst/>
          </a:prstGeom>
          <a:noFill/>
          <a:ln w="317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9959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8CA590C4-6A02-32B4-4929-C9E2FEC91C11}"/>
              </a:ext>
            </a:extLst>
          </p:cNvPr>
          <p:cNvSpPr>
            <a:spLocks noGrp="1"/>
          </p:cNvSpPr>
          <p:nvPr>
            <p:ph type="title"/>
          </p:nvPr>
        </p:nvSpPr>
        <p:spPr>
          <a:xfrm>
            <a:off x="358219" y="365125"/>
            <a:ext cx="11481847" cy="1325563"/>
          </a:xfrm>
        </p:spPr>
        <p:txBody>
          <a:bodyPr/>
          <a:lstStyle/>
          <a:p>
            <a:endParaRPr lang="en-US"/>
          </a:p>
        </p:txBody>
      </p:sp>
      <p:pic>
        <p:nvPicPr>
          <p:cNvPr id="5" name="Content Placeholder 4">
            <a:extLst>
              <a:ext uri="{FF2B5EF4-FFF2-40B4-BE49-F238E27FC236}">
                <a16:creationId xmlns:a16="http://schemas.microsoft.com/office/drawing/2014/main" id="{5357502C-10A5-FEC2-63CC-15252C099C4F}"/>
              </a:ext>
            </a:extLst>
          </p:cNvPr>
          <p:cNvPicPr>
            <a:picLocks noGrp="1" noChangeAspect="1"/>
          </p:cNvPicPr>
          <p:nvPr>
            <p:ph idx="1"/>
          </p:nvPr>
        </p:nvPicPr>
        <p:blipFill>
          <a:blip r:embed="rId2"/>
          <a:stretch>
            <a:fillRect/>
          </a:stretch>
        </p:blipFill>
        <p:spPr>
          <a:xfrm>
            <a:off x="3777107" y="1825625"/>
            <a:ext cx="4644071" cy="3575934"/>
          </a:xfrm>
          <a:prstGeom prst="rect">
            <a:avLst/>
          </a:prstGeom>
          <a:noFill/>
        </p:spPr>
      </p:pic>
    </p:spTree>
    <p:extLst>
      <p:ext uri="{BB962C8B-B14F-4D97-AF65-F5344CB8AC3E}">
        <p14:creationId xmlns:p14="http://schemas.microsoft.com/office/powerpoint/2010/main" val="33355926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55B8E8-151E-28D8-8758-3A002DE72D2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B8796D0-2B96-A5AF-69F1-017F6BA0DA11}"/>
              </a:ext>
            </a:extLst>
          </p:cNvPr>
          <p:cNvPicPr>
            <a:picLocks noChangeAspect="1"/>
          </p:cNvPicPr>
          <p:nvPr/>
        </p:nvPicPr>
        <p:blipFill>
          <a:blip r:embed="rId2"/>
          <a:stretch>
            <a:fillRect/>
          </a:stretch>
        </p:blipFill>
        <p:spPr>
          <a:xfrm>
            <a:off x="1552237" y="526286"/>
            <a:ext cx="9087525" cy="4929981"/>
          </a:xfrm>
          <a:prstGeom prst="rect">
            <a:avLst/>
          </a:prstGeom>
          <a:noFill/>
        </p:spPr>
      </p:pic>
      <p:sp>
        <p:nvSpPr>
          <p:cNvPr id="4" name="Arrow: Right 3">
            <a:extLst>
              <a:ext uri="{FF2B5EF4-FFF2-40B4-BE49-F238E27FC236}">
                <a16:creationId xmlns:a16="http://schemas.microsoft.com/office/drawing/2014/main" id="{08024F4B-2754-8D97-F908-BC019663BBCA}"/>
              </a:ext>
            </a:extLst>
          </p:cNvPr>
          <p:cNvSpPr/>
          <p:nvPr/>
        </p:nvSpPr>
        <p:spPr>
          <a:xfrm rot="2691607">
            <a:off x="421583" y="4550893"/>
            <a:ext cx="1200545" cy="765908"/>
          </a:xfrm>
          <a:prstGeom prst="righ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5413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3A181C31-1023-8782-5C9E-EBBBBDB94FBC}"/>
              </a:ext>
            </a:extLst>
          </p:cNvPr>
          <p:cNvSpPr>
            <a:spLocks noGrp="1"/>
          </p:cNvSpPr>
          <p:nvPr>
            <p:ph type="title"/>
          </p:nvPr>
        </p:nvSpPr>
        <p:spPr>
          <a:xfrm>
            <a:off x="358219" y="365125"/>
            <a:ext cx="11481847" cy="1325563"/>
          </a:xfrm>
        </p:spPr>
        <p:txBody>
          <a:bodyPr/>
          <a:lstStyle/>
          <a:p>
            <a:endParaRPr lang="en-US"/>
          </a:p>
        </p:txBody>
      </p:sp>
      <p:pic>
        <p:nvPicPr>
          <p:cNvPr id="5" name="Content Placeholder 4">
            <a:extLst>
              <a:ext uri="{FF2B5EF4-FFF2-40B4-BE49-F238E27FC236}">
                <a16:creationId xmlns:a16="http://schemas.microsoft.com/office/drawing/2014/main" id="{95FB23B1-1C01-A345-4AC4-59074E0182FB}"/>
              </a:ext>
            </a:extLst>
          </p:cNvPr>
          <p:cNvPicPr>
            <a:picLocks noGrp="1" noChangeAspect="1"/>
          </p:cNvPicPr>
          <p:nvPr>
            <p:ph idx="1"/>
          </p:nvPr>
        </p:nvPicPr>
        <p:blipFill>
          <a:blip r:embed="rId2"/>
          <a:stretch>
            <a:fillRect/>
          </a:stretch>
        </p:blipFill>
        <p:spPr>
          <a:xfrm>
            <a:off x="2576055" y="1825625"/>
            <a:ext cx="7046175" cy="3575934"/>
          </a:xfrm>
          <a:prstGeom prst="rect">
            <a:avLst/>
          </a:prstGeom>
          <a:noFill/>
        </p:spPr>
      </p:pic>
    </p:spTree>
    <p:extLst>
      <p:ext uri="{BB962C8B-B14F-4D97-AF65-F5344CB8AC3E}">
        <p14:creationId xmlns:p14="http://schemas.microsoft.com/office/powerpoint/2010/main" val="38462796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BDC8A-9E60-08F0-85F7-AA1662864F95}"/>
              </a:ext>
            </a:extLst>
          </p:cNvPr>
          <p:cNvSpPr>
            <a:spLocks noGrp="1"/>
          </p:cNvSpPr>
          <p:nvPr>
            <p:ph type="title"/>
          </p:nvPr>
        </p:nvSpPr>
        <p:spPr/>
        <p:txBody>
          <a:bodyPr/>
          <a:lstStyle/>
          <a:p>
            <a:pPr algn="ctr"/>
            <a:r>
              <a:rPr lang="en-GB" b="1" dirty="0"/>
              <a:t>Activity 3: Discovering Resources (45 mins)</a:t>
            </a:r>
          </a:p>
        </p:txBody>
      </p:sp>
      <p:sp>
        <p:nvSpPr>
          <p:cNvPr id="3" name="Content Placeholder 2">
            <a:extLst>
              <a:ext uri="{FF2B5EF4-FFF2-40B4-BE49-F238E27FC236}">
                <a16:creationId xmlns:a16="http://schemas.microsoft.com/office/drawing/2014/main" id="{3B8E6606-A328-98EA-ACE7-F27E9D2FD3BB}"/>
              </a:ext>
            </a:extLst>
          </p:cNvPr>
          <p:cNvSpPr>
            <a:spLocks noGrp="1"/>
          </p:cNvSpPr>
          <p:nvPr>
            <p:ph idx="1"/>
          </p:nvPr>
        </p:nvSpPr>
        <p:spPr/>
        <p:txBody>
          <a:bodyPr/>
          <a:lstStyle/>
          <a:p>
            <a:r>
              <a:rPr lang="en-GB" dirty="0"/>
              <a:t>As individuals or small groups, explore the resources available to you</a:t>
            </a:r>
          </a:p>
          <a:p>
            <a:pPr lvl="1"/>
            <a:r>
              <a:rPr lang="en-GB" dirty="0"/>
              <a:t>If you want to visit the library building at the same time feel free to do so – the physical and virtual systems are integrated</a:t>
            </a:r>
          </a:p>
          <a:p>
            <a:r>
              <a:rPr lang="en-GB" dirty="0"/>
              <a:t>Know what is available to you and where to find it</a:t>
            </a:r>
          </a:p>
          <a:p>
            <a:pPr lvl="1"/>
            <a:r>
              <a:rPr lang="en-GB" dirty="0"/>
              <a:t>Even if you don’t need it right now, knowing where to find it in the future if you do need it is important</a:t>
            </a:r>
          </a:p>
        </p:txBody>
      </p:sp>
    </p:spTree>
    <p:extLst>
      <p:ext uri="{BB962C8B-B14F-4D97-AF65-F5344CB8AC3E}">
        <p14:creationId xmlns:p14="http://schemas.microsoft.com/office/powerpoint/2010/main" val="15648696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7358AF-A2F3-4F56-9CAD-2DB742078B5E}"/>
              </a:ext>
            </a:extLst>
          </p:cNvPr>
          <p:cNvSpPr>
            <a:spLocks noGrp="1"/>
          </p:cNvSpPr>
          <p:nvPr>
            <p:ph type="title"/>
          </p:nvPr>
        </p:nvSpPr>
        <p:spPr/>
        <p:txBody>
          <a:bodyPr/>
          <a:lstStyle/>
          <a:p>
            <a:pPr algn="ctr"/>
            <a:r>
              <a:rPr lang="en-GB" dirty="0"/>
              <a:t>What Does Digital Literacy Mean? </a:t>
            </a:r>
          </a:p>
        </p:txBody>
      </p:sp>
      <p:sp>
        <p:nvSpPr>
          <p:cNvPr id="3" name="Content Placeholder 2">
            <a:extLst>
              <a:ext uri="{FF2B5EF4-FFF2-40B4-BE49-F238E27FC236}">
                <a16:creationId xmlns:a16="http://schemas.microsoft.com/office/drawing/2014/main" id="{0B07A17B-5993-F55F-5A44-621FC29C6E1C}"/>
              </a:ext>
            </a:extLst>
          </p:cNvPr>
          <p:cNvSpPr>
            <a:spLocks noGrp="1"/>
          </p:cNvSpPr>
          <p:nvPr>
            <p:ph idx="1"/>
          </p:nvPr>
        </p:nvSpPr>
        <p:spPr/>
        <p:txBody>
          <a:bodyPr>
            <a:normAutofit/>
          </a:bodyPr>
          <a:lstStyle/>
          <a:p>
            <a:pPr fontAlgn="base"/>
            <a:r>
              <a:rPr lang="en-GB" dirty="0"/>
              <a:t>Finding information effectively </a:t>
            </a:r>
          </a:p>
          <a:p>
            <a:pPr fontAlgn="base"/>
            <a:r>
              <a:rPr lang="en-GB" dirty="0"/>
              <a:t>Organising academic materials </a:t>
            </a:r>
          </a:p>
          <a:p>
            <a:pPr fontAlgn="base"/>
            <a:r>
              <a:rPr lang="en-GB" dirty="0"/>
              <a:t>Evaluating digital content </a:t>
            </a:r>
          </a:p>
          <a:p>
            <a:pPr fontAlgn="base"/>
            <a:r>
              <a:rPr lang="en-GB" dirty="0"/>
              <a:t>Using productivity tools </a:t>
            </a:r>
          </a:p>
          <a:p>
            <a:pPr fontAlgn="base"/>
            <a:r>
              <a:rPr lang="en-GB" dirty="0"/>
              <a:t>Managing digital workloads </a:t>
            </a:r>
          </a:p>
          <a:p>
            <a:pPr fontAlgn="base"/>
            <a:r>
              <a:rPr lang="en-GB" dirty="0"/>
              <a:t>Communicating professionally </a:t>
            </a:r>
          </a:p>
          <a:p>
            <a:endParaRPr lang="en-GB" dirty="0"/>
          </a:p>
        </p:txBody>
      </p:sp>
    </p:spTree>
    <p:extLst>
      <p:ext uri="{BB962C8B-B14F-4D97-AF65-F5344CB8AC3E}">
        <p14:creationId xmlns:p14="http://schemas.microsoft.com/office/powerpoint/2010/main" val="4046337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500"/>
                                        <p:tgtEl>
                                          <p:spTgt spid="3">
                                            <p:txEl>
                                              <p:pRg st="4" end="4"/>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5CAADC-7BFB-FFE9-3CE8-54D56A887DCC}"/>
              </a:ext>
            </a:extLst>
          </p:cNvPr>
          <p:cNvSpPr>
            <a:spLocks noGrp="1"/>
          </p:cNvSpPr>
          <p:nvPr>
            <p:ph type="title"/>
          </p:nvPr>
        </p:nvSpPr>
        <p:spPr/>
        <p:txBody>
          <a:bodyPr/>
          <a:lstStyle/>
          <a:p>
            <a:pPr algn="ctr"/>
            <a:r>
              <a:rPr lang="en-GB" dirty="0"/>
              <a:t>Technology Throughout a Psychology Degree </a:t>
            </a:r>
          </a:p>
        </p:txBody>
      </p:sp>
      <p:sp>
        <p:nvSpPr>
          <p:cNvPr id="3" name="Content Placeholder 2">
            <a:extLst>
              <a:ext uri="{FF2B5EF4-FFF2-40B4-BE49-F238E27FC236}">
                <a16:creationId xmlns:a16="http://schemas.microsoft.com/office/drawing/2014/main" id="{F87D5F2F-7775-0E4E-5542-053C1CC57799}"/>
              </a:ext>
            </a:extLst>
          </p:cNvPr>
          <p:cNvSpPr>
            <a:spLocks noGrp="1"/>
          </p:cNvSpPr>
          <p:nvPr>
            <p:ph idx="1"/>
          </p:nvPr>
        </p:nvSpPr>
        <p:spPr/>
        <p:txBody>
          <a:bodyPr>
            <a:normAutofit/>
          </a:bodyPr>
          <a:lstStyle/>
          <a:p>
            <a:pPr fontAlgn="base"/>
            <a:r>
              <a:rPr lang="en-GB" dirty="0"/>
              <a:t>Literature searching </a:t>
            </a:r>
          </a:p>
          <a:p>
            <a:pPr fontAlgn="base"/>
            <a:r>
              <a:rPr lang="en-GB" dirty="0"/>
              <a:t>Data collection </a:t>
            </a:r>
          </a:p>
          <a:p>
            <a:pPr fontAlgn="base"/>
            <a:r>
              <a:rPr lang="en-GB" dirty="0"/>
              <a:t>Data analysis </a:t>
            </a:r>
          </a:p>
          <a:p>
            <a:pPr fontAlgn="base"/>
            <a:r>
              <a:rPr lang="en-GB" dirty="0"/>
              <a:t>Presentations </a:t>
            </a:r>
          </a:p>
          <a:p>
            <a:pPr fontAlgn="base"/>
            <a:r>
              <a:rPr lang="en-GB" dirty="0"/>
              <a:t>Group collaboration </a:t>
            </a:r>
          </a:p>
          <a:p>
            <a:pPr fontAlgn="base"/>
            <a:r>
              <a:rPr lang="en-GB" dirty="0"/>
              <a:t>Reflective learning </a:t>
            </a:r>
          </a:p>
          <a:p>
            <a:pPr fontAlgn="base"/>
            <a:r>
              <a:rPr lang="en-GB" dirty="0"/>
              <a:t>Portfolio development </a:t>
            </a:r>
          </a:p>
          <a:p>
            <a:pPr fontAlgn="base"/>
            <a:endParaRPr lang="en-GB" dirty="0"/>
          </a:p>
          <a:p>
            <a:endParaRPr lang="en-GB" dirty="0"/>
          </a:p>
        </p:txBody>
      </p:sp>
    </p:spTree>
    <p:extLst>
      <p:ext uri="{BB962C8B-B14F-4D97-AF65-F5344CB8AC3E}">
        <p14:creationId xmlns:p14="http://schemas.microsoft.com/office/powerpoint/2010/main" val="3973665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500"/>
                                        <p:tgtEl>
                                          <p:spTgt spid="3">
                                            <p:txEl>
                                              <p:pRg st="4" end="4"/>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fade">
                                      <p:cBhvr>
                                        <p:cTn id="25"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C723E-967E-E13D-8B27-000CAF69C88B}"/>
              </a:ext>
            </a:extLst>
          </p:cNvPr>
          <p:cNvSpPr>
            <a:spLocks noGrp="1"/>
          </p:cNvSpPr>
          <p:nvPr>
            <p:ph type="title"/>
          </p:nvPr>
        </p:nvSpPr>
        <p:spPr/>
        <p:txBody>
          <a:bodyPr/>
          <a:lstStyle/>
          <a:p>
            <a:pPr algn="ctr"/>
            <a:r>
              <a:rPr lang="en-GB" b="1" dirty="0"/>
              <a:t>Activity 4 (MLA6): Digital Habits (20 mins)</a:t>
            </a:r>
          </a:p>
        </p:txBody>
      </p:sp>
      <p:sp>
        <p:nvSpPr>
          <p:cNvPr id="3" name="Content Placeholder 2">
            <a:extLst>
              <a:ext uri="{FF2B5EF4-FFF2-40B4-BE49-F238E27FC236}">
                <a16:creationId xmlns:a16="http://schemas.microsoft.com/office/drawing/2014/main" id="{D69D57AC-70DE-6A21-4465-C819F982BC2F}"/>
              </a:ext>
            </a:extLst>
          </p:cNvPr>
          <p:cNvSpPr>
            <a:spLocks noGrp="1"/>
          </p:cNvSpPr>
          <p:nvPr>
            <p:ph idx="1"/>
          </p:nvPr>
        </p:nvSpPr>
        <p:spPr>
          <a:xfrm>
            <a:off x="358219" y="1508469"/>
            <a:ext cx="11481847" cy="4187602"/>
          </a:xfrm>
        </p:spPr>
        <p:txBody>
          <a:bodyPr>
            <a:normAutofit lnSpcReduction="10000"/>
          </a:bodyPr>
          <a:lstStyle/>
          <a:p>
            <a:pPr fontAlgn="base"/>
            <a:r>
              <a:rPr lang="en-GB" dirty="0"/>
              <a:t>Critically evaluate the following about yourself: </a:t>
            </a:r>
          </a:p>
          <a:p>
            <a:pPr fontAlgn="base"/>
            <a:r>
              <a:rPr lang="en-GB" dirty="0"/>
              <a:t>Screen time </a:t>
            </a:r>
          </a:p>
          <a:p>
            <a:pPr fontAlgn="base"/>
            <a:r>
              <a:rPr lang="en-GB" dirty="0"/>
              <a:t>Multitasking habits </a:t>
            </a:r>
          </a:p>
          <a:p>
            <a:pPr fontAlgn="base"/>
            <a:r>
              <a:rPr lang="en-GB" dirty="0"/>
              <a:t>Procrastination behaviours </a:t>
            </a:r>
          </a:p>
          <a:p>
            <a:pPr fontAlgn="base"/>
            <a:r>
              <a:rPr lang="en-GB" dirty="0"/>
              <a:t>Technology-related distractions </a:t>
            </a:r>
          </a:p>
          <a:p>
            <a:pPr fontAlgn="base"/>
            <a:endParaRPr lang="en-GB" dirty="0"/>
          </a:p>
          <a:p>
            <a:pPr fontAlgn="base"/>
            <a:r>
              <a:rPr lang="en-GB" dirty="0"/>
              <a:t>Ultimately you are being asked to reflect upon the following: </a:t>
            </a:r>
          </a:p>
          <a:p>
            <a:pPr lvl="1" fontAlgn="base"/>
            <a:r>
              <a:rPr lang="en-GB" dirty="0"/>
              <a:t>"Does my technology use support learning or undermine it? If the latter, what can I do to change this?" </a:t>
            </a:r>
          </a:p>
          <a:p>
            <a:endParaRPr lang="en-GB" dirty="0"/>
          </a:p>
        </p:txBody>
      </p:sp>
    </p:spTree>
    <p:extLst>
      <p:ext uri="{BB962C8B-B14F-4D97-AF65-F5344CB8AC3E}">
        <p14:creationId xmlns:p14="http://schemas.microsoft.com/office/powerpoint/2010/main" val="37578359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0B3C75AE-AF91-0BEF-B1AB-DEE38E5E87B0}"/>
              </a:ext>
            </a:extLst>
          </p:cNvPr>
          <p:cNvSpPr>
            <a:spLocks noGrp="1"/>
          </p:cNvSpPr>
          <p:nvPr>
            <p:ph type="title"/>
          </p:nvPr>
        </p:nvSpPr>
        <p:spPr>
          <a:xfrm>
            <a:off x="358219" y="213696"/>
            <a:ext cx="11481847" cy="659935"/>
          </a:xfrm>
        </p:spPr>
        <p:txBody>
          <a:bodyPr>
            <a:normAutofit/>
          </a:bodyPr>
          <a:lstStyle/>
          <a:p>
            <a:r>
              <a:rPr lang="en-GB" sz="3600" b="1" dirty="0"/>
              <a:t>Session 3 (2 Hours): Referencing for Psychology Students  </a:t>
            </a:r>
            <a:endParaRPr lang="en-US" sz="3600" dirty="0"/>
          </a:p>
        </p:txBody>
      </p:sp>
      <p:pic>
        <p:nvPicPr>
          <p:cNvPr id="5" name="Content Placeholder 4">
            <a:extLst>
              <a:ext uri="{FF2B5EF4-FFF2-40B4-BE49-F238E27FC236}">
                <a16:creationId xmlns:a16="http://schemas.microsoft.com/office/drawing/2014/main" id="{8D824B3E-D981-F6BE-423E-84BE5135ACB0}"/>
              </a:ext>
            </a:extLst>
          </p:cNvPr>
          <p:cNvPicPr>
            <a:picLocks noGrp="1" noChangeAspect="1"/>
          </p:cNvPicPr>
          <p:nvPr>
            <p:ph idx="1"/>
          </p:nvPr>
        </p:nvPicPr>
        <p:blipFill>
          <a:blip r:embed="rId2"/>
          <a:stretch>
            <a:fillRect/>
          </a:stretch>
        </p:blipFill>
        <p:spPr>
          <a:xfrm>
            <a:off x="2865508" y="897339"/>
            <a:ext cx="5754378" cy="4833678"/>
          </a:xfrm>
          <a:prstGeom prst="rect">
            <a:avLst/>
          </a:prstGeom>
          <a:noFill/>
        </p:spPr>
      </p:pic>
    </p:spTree>
    <p:extLst>
      <p:ext uri="{BB962C8B-B14F-4D97-AF65-F5344CB8AC3E}">
        <p14:creationId xmlns:p14="http://schemas.microsoft.com/office/powerpoint/2010/main" val="34263182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0A94B-BE48-4089-65C8-E4B0CFF393BF}"/>
              </a:ext>
            </a:extLst>
          </p:cNvPr>
          <p:cNvSpPr>
            <a:spLocks noGrp="1"/>
          </p:cNvSpPr>
          <p:nvPr>
            <p:ph type="title"/>
          </p:nvPr>
        </p:nvSpPr>
        <p:spPr>
          <a:xfrm>
            <a:off x="358219" y="365125"/>
            <a:ext cx="11481847" cy="1325563"/>
          </a:xfrm>
        </p:spPr>
        <p:txBody>
          <a:bodyPr anchor="ctr">
            <a:normAutofit/>
          </a:bodyPr>
          <a:lstStyle/>
          <a:p>
            <a:r>
              <a:rPr lang="en-GB" sz="4000" b="1" dirty="0"/>
              <a:t>Referencing: Publication Manual of the APA 7</a:t>
            </a:r>
            <a:r>
              <a:rPr lang="en-GB" sz="4000" b="1" baseline="30000" dirty="0"/>
              <a:t>th</a:t>
            </a:r>
            <a:r>
              <a:rPr lang="en-GB" sz="4000" b="1" dirty="0"/>
              <a:t> Edition</a:t>
            </a:r>
          </a:p>
        </p:txBody>
      </p:sp>
      <p:pic>
        <p:nvPicPr>
          <p:cNvPr id="5" name="Content Placeholder 4">
            <a:extLst>
              <a:ext uri="{FF2B5EF4-FFF2-40B4-BE49-F238E27FC236}">
                <a16:creationId xmlns:a16="http://schemas.microsoft.com/office/drawing/2014/main" id="{E7D24A03-E2BE-3589-FEF8-1339B2E17416}"/>
              </a:ext>
            </a:extLst>
          </p:cNvPr>
          <p:cNvPicPr>
            <a:picLocks noGrp="1" noChangeAspect="1"/>
          </p:cNvPicPr>
          <p:nvPr>
            <p:ph idx="1"/>
          </p:nvPr>
        </p:nvPicPr>
        <p:blipFill>
          <a:blip r:embed="rId2"/>
          <a:stretch>
            <a:fillRect/>
          </a:stretch>
        </p:blipFill>
        <p:spPr>
          <a:xfrm>
            <a:off x="1199929" y="1825625"/>
            <a:ext cx="3962253" cy="3575934"/>
          </a:xfrm>
          <a:prstGeom prst="rect">
            <a:avLst/>
          </a:prstGeom>
          <a:noFill/>
        </p:spPr>
      </p:pic>
      <p:pic>
        <p:nvPicPr>
          <p:cNvPr id="7" name="Picture 6">
            <a:extLst>
              <a:ext uri="{FF2B5EF4-FFF2-40B4-BE49-F238E27FC236}">
                <a16:creationId xmlns:a16="http://schemas.microsoft.com/office/drawing/2014/main" id="{7FD2ABF1-2BE4-E6E2-86AC-D6899BBAFDEC}"/>
              </a:ext>
            </a:extLst>
          </p:cNvPr>
          <p:cNvPicPr>
            <a:picLocks noChangeAspect="1"/>
          </p:cNvPicPr>
          <p:nvPr/>
        </p:nvPicPr>
        <p:blipFill>
          <a:blip r:embed="rId3"/>
          <a:stretch>
            <a:fillRect/>
          </a:stretch>
        </p:blipFill>
        <p:spPr>
          <a:xfrm>
            <a:off x="7756712" y="1825625"/>
            <a:ext cx="2521033" cy="3575934"/>
          </a:xfrm>
          <a:prstGeom prst="rect">
            <a:avLst/>
          </a:prstGeom>
          <a:noFill/>
        </p:spPr>
      </p:pic>
    </p:spTree>
    <p:extLst>
      <p:ext uri="{BB962C8B-B14F-4D97-AF65-F5344CB8AC3E}">
        <p14:creationId xmlns:p14="http://schemas.microsoft.com/office/powerpoint/2010/main" val="7659886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258F0-0BA3-5518-7F7F-452D8AA9AC41}"/>
              </a:ext>
            </a:extLst>
          </p:cNvPr>
          <p:cNvSpPr>
            <a:spLocks noGrp="1"/>
          </p:cNvSpPr>
          <p:nvPr>
            <p:ph type="title"/>
          </p:nvPr>
        </p:nvSpPr>
        <p:spPr/>
        <p:txBody>
          <a:bodyPr>
            <a:normAutofit/>
          </a:bodyPr>
          <a:lstStyle/>
          <a:p>
            <a:pPr algn="ctr"/>
            <a:r>
              <a:rPr lang="en-GB" sz="3600" b="1" dirty="0"/>
              <a:t>Activity 5 (MLA7): Create your RefWorks Account (30 mins)</a:t>
            </a:r>
          </a:p>
        </p:txBody>
      </p:sp>
      <p:pic>
        <p:nvPicPr>
          <p:cNvPr id="5" name="Content Placeholder 4">
            <a:extLst>
              <a:ext uri="{FF2B5EF4-FFF2-40B4-BE49-F238E27FC236}">
                <a16:creationId xmlns:a16="http://schemas.microsoft.com/office/drawing/2014/main" id="{46D4FCCD-E241-D5FF-037F-C27DA158FADF}"/>
              </a:ext>
            </a:extLst>
          </p:cNvPr>
          <p:cNvPicPr>
            <a:picLocks noGrp="1" noChangeAspect="1"/>
          </p:cNvPicPr>
          <p:nvPr>
            <p:ph idx="1"/>
          </p:nvPr>
        </p:nvPicPr>
        <p:blipFill>
          <a:blip r:embed="rId2"/>
          <a:stretch>
            <a:fillRect/>
          </a:stretch>
        </p:blipFill>
        <p:spPr>
          <a:xfrm>
            <a:off x="3304000" y="1825625"/>
            <a:ext cx="5590350" cy="3576638"/>
          </a:xfrm>
          <a:prstGeom prst="rect">
            <a:avLst/>
          </a:prstGeom>
        </p:spPr>
      </p:pic>
    </p:spTree>
    <p:extLst>
      <p:ext uri="{BB962C8B-B14F-4D97-AF65-F5344CB8AC3E}">
        <p14:creationId xmlns:p14="http://schemas.microsoft.com/office/powerpoint/2010/main" val="34121629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17814-AC72-58FF-0837-1ED5BF8E4933}"/>
              </a:ext>
            </a:extLst>
          </p:cNvPr>
          <p:cNvSpPr>
            <a:spLocks noGrp="1"/>
          </p:cNvSpPr>
          <p:nvPr>
            <p:ph type="title"/>
          </p:nvPr>
        </p:nvSpPr>
        <p:spPr/>
        <p:txBody>
          <a:bodyPr>
            <a:normAutofit/>
          </a:bodyPr>
          <a:lstStyle/>
          <a:p>
            <a:pPr algn="ctr"/>
            <a:r>
              <a:rPr lang="en-GB" sz="4000" b="1" dirty="0"/>
              <a:t>Activity 6 (MLA8): The Jumbled Reference List (1 hour)</a:t>
            </a:r>
          </a:p>
        </p:txBody>
      </p:sp>
      <p:sp>
        <p:nvSpPr>
          <p:cNvPr id="3" name="Content Placeholder 2">
            <a:extLst>
              <a:ext uri="{FF2B5EF4-FFF2-40B4-BE49-F238E27FC236}">
                <a16:creationId xmlns:a16="http://schemas.microsoft.com/office/drawing/2014/main" id="{24DA08CE-224B-762D-C6FB-677C6A6BDC24}"/>
              </a:ext>
            </a:extLst>
          </p:cNvPr>
          <p:cNvSpPr>
            <a:spLocks noGrp="1"/>
          </p:cNvSpPr>
          <p:nvPr>
            <p:ph idx="1"/>
          </p:nvPr>
        </p:nvSpPr>
        <p:spPr/>
        <p:txBody>
          <a:bodyPr/>
          <a:lstStyle/>
          <a:p>
            <a:r>
              <a:rPr lang="en-GB" dirty="0"/>
              <a:t>Put the reference list on Moodle into an APA style reference list</a:t>
            </a:r>
          </a:p>
          <a:p>
            <a:endParaRPr lang="en-GB" dirty="0"/>
          </a:p>
          <a:p>
            <a:endParaRPr lang="en-GB" dirty="0"/>
          </a:p>
          <a:p>
            <a:pPr lvl="1"/>
            <a:r>
              <a:rPr lang="en-GB" dirty="0">
                <a:solidFill>
                  <a:srgbClr val="FF0000"/>
                </a:solidFill>
              </a:rPr>
              <a:t>Just because you can put it into AI doesn’t mean you should!</a:t>
            </a:r>
          </a:p>
        </p:txBody>
      </p:sp>
    </p:spTree>
    <p:extLst>
      <p:ext uri="{BB962C8B-B14F-4D97-AF65-F5344CB8AC3E}">
        <p14:creationId xmlns:p14="http://schemas.microsoft.com/office/powerpoint/2010/main" val="7319891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17942E-FD3F-4499-CE00-F11E46554A78}"/>
              </a:ext>
            </a:extLst>
          </p:cNvPr>
          <p:cNvSpPr>
            <a:spLocks noGrp="1"/>
          </p:cNvSpPr>
          <p:nvPr>
            <p:ph type="title"/>
          </p:nvPr>
        </p:nvSpPr>
        <p:spPr/>
        <p:txBody>
          <a:bodyPr/>
          <a:lstStyle/>
          <a:p>
            <a:pPr algn="ctr"/>
            <a:r>
              <a:rPr lang="en-GB" b="1" dirty="0"/>
              <a:t>Week 2 Portfolio Evidence</a:t>
            </a:r>
            <a:r>
              <a:rPr lang="en-GB" dirty="0"/>
              <a:t> </a:t>
            </a:r>
            <a:br>
              <a:rPr lang="en-GB" dirty="0"/>
            </a:br>
            <a:endParaRPr lang="en-GB" dirty="0"/>
          </a:p>
        </p:txBody>
      </p:sp>
      <p:sp>
        <p:nvSpPr>
          <p:cNvPr id="3" name="Content Placeholder 2">
            <a:extLst>
              <a:ext uri="{FF2B5EF4-FFF2-40B4-BE49-F238E27FC236}">
                <a16:creationId xmlns:a16="http://schemas.microsoft.com/office/drawing/2014/main" id="{26AE902D-24C5-8E16-92E8-1BC2B475118B}"/>
              </a:ext>
            </a:extLst>
          </p:cNvPr>
          <p:cNvSpPr>
            <a:spLocks noGrp="1"/>
          </p:cNvSpPr>
          <p:nvPr>
            <p:ph idx="1"/>
          </p:nvPr>
        </p:nvSpPr>
        <p:spPr/>
        <p:txBody>
          <a:bodyPr>
            <a:normAutofit/>
          </a:bodyPr>
          <a:lstStyle/>
          <a:p>
            <a:pPr fontAlgn="base"/>
            <a:r>
              <a:rPr lang="en-GB" dirty="0"/>
              <a:t>Possible portfolio artefacts: </a:t>
            </a:r>
          </a:p>
          <a:p>
            <a:pPr marL="514350" indent="-514350" fontAlgn="base">
              <a:buFont typeface="+mj-lt"/>
              <a:buAutoNum type="arabicPeriod"/>
            </a:pPr>
            <a:r>
              <a:rPr lang="en-GB" dirty="0"/>
              <a:t>Time audit (Activity 1). </a:t>
            </a:r>
          </a:p>
          <a:p>
            <a:pPr marL="514350" indent="-514350" fontAlgn="base">
              <a:buFont typeface="+mj-lt"/>
              <a:buAutoNum type="arabicPeriod"/>
            </a:pPr>
            <a:r>
              <a:rPr lang="en-GB" dirty="0"/>
              <a:t>Digital Habits audit (Activity 4).</a:t>
            </a:r>
          </a:p>
          <a:p>
            <a:pPr marL="514350" indent="-514350" fontAlgn="base">
              <a:buFont typeface="+mj-lt"/>
              <a:buAutoNum type="arabicPeriod"/>
            </a:pPr>
            <a:r>
              <a:rPr lang="en-GB" dirty="0"/>
              <a:t>RefWorks account (Activity 5).</a:t>
            </a:r>
          </a:p>
          <a:p>
            <a:pPr marL="514350" indent="-514350" fontAlgn="base">
              <a:buFont typeface="+mj-lt"/>
              <a:buAutoNum type="arabicPeriod"/>
            </a:pPr>
            <a:r>
              <a:rPr lang="en-GB" dirty="0"/>
              <a:t>Jumbled Reference List solution (Activity 6). </a:t>
            </a:r>
          </a:p>
          <a:p>
            <a:pPr marL="0" indent="0" fontAlgn="base">
              <a:buNone/>
            </a:pPr>
            <a:r>
              <a:rPr lang="en-GB" dirty="0"/>
              <a:t> </a:t>
            </a:r>
          </a:p>
          <a:p>
            <a:pPr fontAlgn="base"/>
            <a:endParaRPr lang="en-GB" dirty="0"/>
          </a:p>
          <a:p>
            <a:endParaRPr lang="en-GB" dirty="0"/>
          </a:p>
        </p:txBody>
      </p:sp>
    </p:spTree>
    <p:extLst>
      <p:ext uri="{BB962C8B-B14F-4D97-AF65-F5344CB8AC3E}">
        <p14:creationId xmlns:p14="http://schemas.microsoft.com/office/powerpoint/2010/main" val="7620797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1C8E3-5AC3-0124-AFFE-B449F652EB1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07A69F2-BB56-471C-26E1-3FC001631D0D}"/>
              </a:ext>
            </a:extLst>
          </p:cNvPr>
          <p:cNvSpPr>
            <a:spLocks noGrp="1"/>
          </p:cNvSpPr>
          <p:nvPr>
            <p:ph idx="1"/>
          </p:nvPr>
        </p:nvSpPr>
        <p:spPr/>
        <p:txBody>
          <a:bodyPr/>
          <a:lstStyle/>
          <a:p>
            <a:pPr fontAlgn="base"/>
            <a:r>
              <a:rPr lang="en-GB" dirty="0"/>
              <a:t>The overarching Week 2 question that can continue throughout the entire module is: </a:t>
            </a:r>
          </a:p>
          <a:p>
            <a:pPr marL="0" indent="0" fontAlgn="base">
              <a:buNone/>
            </a:pPr>
            <a:r>
              <a:rPr lang="en-GB" b="1" dirty="0"/>
              <a:t>"How do I use the tools that are available to me to maximise my learning and achievement, on this course and in other areas of my life, now and into the </a:t>
            </a:r>
            <a:r>
              <a:rPr lang="en-GB" b="1"/>
              <a:t>future?"</a:t>
            </a:r>
            <a:r>
              <a:rPr lang="en-GB"/>
              <a:t>  </a:t>
            </a:r>
            <a:endParaRPr lang="en-GB" dirty="0"/>
          </a:p>
          <a:p>
            <a:endParaRPr lang="en-GB" dirty="0"/>
          </a:p>
        </p:txBody>
      </p:sp>
    </p:spTree>
    <p:extLst>
      <p:ext uri="{BB962C8B-B14F-4D97-AF65-F5344CB8AC3E}">
        <p14:creationId xmlns:p14="http://schemas.microsoft.com/office/powerpoint/2010/main" val="295498162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1079B-3628-464D-0DAC-100E226580A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80B0F83-EC2E-B9B7-9DB6-D81B8B58F77A}"/>
              </a:ext>
            </a:extLst>
          </p:cNvPr>
          <p:cNvSpPr>
            <a:spLocks noGrp="1"/>
          </p:cNvSpPr>
          <p:nvPr>
            <p:ph idx="1"/>
          </p:nvPr>
        </p:nvSpPr>
        <p:spPr/>
        <p:txBody>
          <a:bodyPr/>
          <a:lstStyle/>
          <a:p>
            <a:pPr marL="0" indent="0" algn="ctr">
              <a:buNone/>
            </a:pPr>
            <a:r>
              <a:rPr lang="en-GB" b="1" dirty="0">
                <a:latin typeface="Blackadder ITC" panose="04020505051007020D02" pitchFamily="82" charset="0"/>
              </a:rPr>
              <a:t>"Good psychologists do not simply consume information and communicate it effectively—they must also use technology responsibly, evaluate evidence critically, and understand how psychological knowledge is produced. Technology can support learning, but it cannot replace critical thinking.</a:t>
            </a:r>
            <a:r>
              <a:rPr lang="en-GB" dirty="0">
                <a:latin typeface="Blackadder ITC" panose="04020505051007020D02" pitchFamily="82" charset="0"/>
              </a:rPr>
              <a:t> </a:t>
            </a:r>
            <a:r>
              <a:rPr lang="en-GB" b="1" dirty="0">
                <a:latin typeface="Blackadder ITC" panose="04020505051007020D02" pitchFamily="82" charset="0"/>
              </a:rPr>
              <a:t>"</a:t>
            </a:r>
            <a:endParaRPr lang="en-US" dirty="0">
              <a:latin typeface="Blackadder ITC" panose="04020505051007020D02" pitchFamily="82" charset="0"/>
            </a:endParaRPr>
          </a:p>
          <a:p>
            <a:pPr marL="0" indent="0" algn="ctr">
              <a:buNone/>
            </a:pPr>
            <a:endParaRPr lang="en-US" dirty="0">
              <a:latin typeface="Blackadder ITC" panose="04020505051007020D02" pitchFamily="82" charset="0"/>
            </a:endParaRPr>
          </a:p>
          <a:p>
            <a:endParaRPr lang="en-US" dirty="0">
              <a:latin typeface="Blackadder ITC" panose="04020505051007020D02" pitchFamily="82" charset="0"/>
            </a:endParaRPr>
          </a:p>
          <a:p>
            <a:endParaRPr lang="en-GB" dirty="0"/>
          </a:p>
        </p:txBody>
      </p:sp>
    </p:spTree>
    <p:extLst>
      <p:ext uri="{BB962C8B-B14F-4D97-AF65-F5344CB8AC3E}">
        <p14:creationId xmlns:p14="http://schemas.microsoft.com/office/powerpoint/2010/main" val="119007601"/>
      </p:ext>
    </p:extLst>
  </p:cSld>
  <p:clrMapOvr>
    <a:masterClrMapping/>
  </p:clrMapOvr>
</p:sld>
</file>

<file path=ppt/theme/theme1.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a63f3a6f-16eb-4ca4-beb2-4f87f0c91b55" xsi:nil="true"/>
    <lcf76f155ced4ddcb4097134ff3c332f xmlns="5e4a8a2b-071a-43f3-ba94-c7426236c764">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44A2AAC6175794380721E2EDD335AA4" ma:contentTypeVersion="16" ma:contentTypeDescription="Create a new document." ma:contentTypeScope="" ma:versionID="e65abad5fd8ac9d36829a7eb55bf3c5a">
  <xsd:schema xmlns:xsd="http://www.w3.org/2001/XMLSchema" xmlns:xs="http://www.w3.org/2001/XMLSchema" xmlns:p="http://schemas.microsoft.com/office/2006/metadata/properties" xmlns:ns2="5e4a8a2b-071a-43f3-ba94-c7426236c764" xmlns:ns3="a63f3a6f-16eb-4ca4-beb2-4f87f0c91b55" targetNamespace="http://schemas.microsoft.com/office/2006/metadata/properties" ma:root="true" ma:fieldsID="68b2d94620b269db46ec7966c03d026b" ns2:_="" ns3:_="">
    <xsd:import namespace="5e4a8a2b-071a-43f3-ba94-c7426236c764"/>
    <xsd:import namespace="a63f3a6f-16eb-4ca4-beb2-4f87f0c91b55"/>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DateTaken" minOccurs="0"/>
                <xsd:element ref="ns3:SharedWithUsers" minOccurs="0"/>
                <xsd:element ref="ns3:SharedWithDetails" minOccurs="0"/>
                <xsd:element ref="ns2:MediaServiceLocation" minOccurs="0"/>
                <xsd:element ref="ns2:MediaLengthInSecond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e4a8a2b-071a-43f3-ba94-c7426236c76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dexed="true" ma:internalName="MediaServiceDateTaken" ma:readOnly="true">
      <xsd:simpleType>
        <xsd:restriction base="dms:Text"/>
      </xsd:simpleType>
    </xsd:element>
    <xsd:element name="MediaServiceLocation" ma:index="21" nillable="true" ma:displayName="Location" ma:indexed="true" ma:internalName="MediaServiceLocation"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63f3a6f-16eb-4ca4-beb2-4f87f0c91b55"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44cc8fb-8599-462b-a272-dbf4b6e35c80}" ma:internalName="TaxCatchAll" ma:showField="CatchAllData" ma:web="a63f3a6f-16eb-4ca4-beb2-4f87f0c91b55">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005B358-F4C1-4779-9208-30E86E3F7A24}">
  <ds:schemaRefs>
    <ds:schemaRef ds:uri="http://schemas.microsoft.com/sharepoint/v3/contenttype/forms"/>
  </ds:schemaRefs>
</ds:datastoreItem>
</file>

<file path=customXml/itemProps2.xml><?xml version="1.0" encoding="utf-8"?>
<ds:datastoreItem xmlns:ds="http://schemas.openxmlformats.org/officeDocument/2006/customXml" ds:itemID="{5D040630-A62C-4063-B6E2-E8C2D35B5414}">
  <ds:schemaRefs>
    <ds:schemaRef ds:uri="http://schemas.microsoft.com/office/2006/metadata/properties"/>
    <ds:schemaRef ds:uri="http://schemas.microsoft.com/office/infopath/2007/PartnerControls"/>
    <ds:schemaRef ds:uri="303dbf9b-b85b-46a0-94f1-894078c07ecd"/>
    <ds:schemaRef ds:uri="211f9404-bca0-4bcf-9c1d-965ccb6f8d2d"/>
    <ds:schemaRef ds:uri="a63f3a6f-16eb-4ca4-beb2-4f87f0c91b55"/>
    <ds:schemaRef ds:uri="5e4a8a2b-071a-43f3-ba94-c7426236c764"/>
  </ds:schemaRefs>
</ds:datastoreItem>
</file>

<file path=customXml/itemProps3.xml><?xml version="1.0" encoding="utf-8"?>
<ds:datastoreItem xmlns:ds="http://schemas.openxmlformats.org/officeDocument/2006/customXml" ds:itemID="{238C0BEE-857E-44F5-947D-32D85E3A349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e4a8a2b-071a-43f3-ba94-c7426236c764"/>
    <ds:schemaRef ds:uri="a63f3a6f-16eb-4ca4-beb2-4f87f0c91b5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940</Words>
  <Application>Microsoft Office PowerPoint</Application>
  <PresentationFormat>Widescreen</PresentationFormat>
  <Paragraphs>113</Paragraphs>
  <Slides>36</Slides>
  <Notes>3</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36</vt:i4>
      </vt:variant>
    </vt:vector>
  </HeadingPairs>
  <TitlesOfParts>
    <vt:vector size="43" baseType="lpstr">
      <vt:lpstr>Aptos</vt:lpstr>
      <vt:lpstr>Arial</vt:lpstr>
      <vt:lpstr>Blackadder ITC</vt:lpstr>
      <vt:lpstr>Calibri</vt:lpstr>
      <vt:lpstr>Calibri Light</vt:lpstr>
      <vt:lpstr>UWTSD Text 2</vt:lpstr>
      <vt:lpstr>UWTSD Logo Variations place image in Background</vt:lpstr>
      <vt:lpstr>ECPS4022 Skills for Success in Psychology</vt:lpstr>
      <vt:lpstr>Session 1 (2 Hours): Making Every Hour Count: Time Management   </vt:lpstr>
      <vt:lpstr>PowerPoint Presentation</vt:lpstr>
      <vt:lpstr>PowerPoint Presentation</vt:lpstr>
      <vt:lpstr>PowerPoint Presentation</vt:lpstr>
      <vt:lpstr>PowerPoint Presentation</vt:lpstr>
      <vt:lpstr>Activity 1 (MLA5): Time and Space Audit (30 mins)</vt:lpstr>
      <vt:lpstr>Maximising Your Available Time</vt:lpstr>
      <vt:lpstr>Pomodoro Core Steps</vt:lpstr>
      <vt:lpstr>Activity 2: Pomodoro Reading (1 hour)</vt:lpstr>
      <vt:lpstr>Session 2 (2 Hours): Digital Literacy for Psychology Students   </vt:lpstr>
      <vt:lpstr>Technology Resources in the University</vt:lpstr>
      <vt:lpstr>PowerPoint Presentation</vt:lpstr>
      <vt:lpstr>PowerPoint Presentation</vt:lpstr>
      <vt:lpstr>PowerPoint Presentation</vt:lpstr>
      <vt:lpstr>PowerPoint Presentation</vt:lpstr>
      <vt:lpstr>Learning Support</vt:lpstr>
      <vt:lpstr>PowerPoint Presentation</vt:lpstr>
      <vt:lpstr>PowerPoint Presentation</vt:lpstr>
      <vt:lpstr>PowerPoint Presentation</vt:lpstr>
      <vt:lpstr>Library and Learning Resources</vt:lpstr>
      <vt:lpstr>PowerPoint Presentation</vt:lpstr>
      <vt:lpstr>PowerPoint Presentation</vt:lpstr>
      <vt:lpstr>PowerPoint Presentation</vt:lpstr>
      <vt:lpstr>PowerPoint Presentation</vt:lpstr>
      <vt:lpstr>Activity 3: Discovering Resources (45 mins)</vt:lpstr>
      <vt:lpstr>What Does Digital Literacy Mean? </vt:lpstr>
      <vt:lpstr>Technology Throughout a Psychology Degree </vt:lpstr>
      <vt:lpstr>Activity 4 (MLA6): Digital Habits (20 mins)</vt:lpstr>
      <vt:lpstr>Session 3 (2 Hours): Referencing for Psychology Students  </vt:lpstr>
      <vt:lpstr>Referencing: Publication Manual of the APA 7th Edition</vt:lpstr>
      <vt:lpstr>Activity 5 (MLA7): Create your RefWorks Account (30 mins)</vt:lpstr>
      <vt:lpstr>Activity 6 (MLA8): The Jumbled Reference List (1 hour)</vt:lpstr>
      <vt:lpstr>Week 2 Portfolio Evidence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Paul Hutchings</cp:lastModifiedBy>
  <cp:revision>26</cp:revision>
  <dcterms:created xsi:type="dcterms:W3CDTF">2021-03-09T15:35:42Z</dcterms:created>
  <dcterms:modified xsi:type="dcterms:W3CDTF">2026-10-04T12:11:52Z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0x010100244A2AAC6175794380721E2EDD335AA4</vt:lpwstr>
  </property>
  <property fmtid="{D5CDD505-2E9C-101B-9397-08002B2CF9AE}" pid="3" name="MediaServiceImageTags">
    <vt:lpwstr/>
  </property>
</Properties>
</file>