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0" r:id="rId4"/>
  </p:sldMasterIdLst>
  <p:notesMasterIdLst>
    <p:notesMasterId r:id="rId13"/>
  </p:notesMasterIdLst>
  <p:handoutMasterIdLst>
    <p:handoutMasterId r:id="rId14"/>
  </p:handoutMasterIdLst>
  <p:sldIdLst>
    <p:sldId id="741" r:id="rId5"/>
    <p:sldId id="740" r:id="rId6"/>
    <p:sldId id="744" r:id="rId7"/>
    <p:sldId id="261" r:id="rId8"/>
    <p:sldId id="751" r:id="rId9"/>
    <p:sldId id="753" r:id="rId10"/>
    <p:sldId id="754" r:id="rId11"/>
    <p:sldId id="75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3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7F7"/>
    <a:srgbClr val="E6E6E6"/>
    <a:srgbClr val="1C1E26"/>
    <a:srgbClr val="303342"/>
    <a:srgbClr val="485F74"/>
    <a:srgbClr val="354655"/>
    <a:srgbClr val="C80000"/>
    <a:srgbClr val="85B31F"/>
    <a:srgbClr val="3C4052"/>
    <a:srgbClr val="D83C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277" autoAdjust="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>
        <p:guide orient="horz" pos="2160"/>
        <p:guide pos="3840"/>
      </p:guideLst>
    </p:cSldViewPr>
  </p:slideViewPr>
  <p:outlineViewPr>
    <p:cViewPr>
      <p:scale>
        <a:sx n="75" d="100"/>
        <a:sy n="75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144264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1421010-3731-422F-8CF1-CD47B2D7C9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656080-143A-4905-932A-5C7754887A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5DCD95-36B8-42E8-86FA-E0C94C664AA5}" type="datetime1">
              <a:rPr lang="en-GB" smtClean="0"/>
              <a:t>14/07/2024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9276-DB8D-43B4-8029-4A695209B9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29EE0F-113C-45AB-9877-4A16FFA6A9C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EDB89D3-056A-4F4C-8125-EA7126289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8278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75C298-EFC6-4188-9457-66D9340AF54B}" type="datetime1">
              <a:rPr lang="en-GB" smtClean="0"/>
              <a:pPr/>
              <a:t>14/07/2024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F220CB7-DCA5-4E5B-97F1-300CDD8D2AA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6718327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370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94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Brum Bean Coffee Shop aim is to be a meeting and reunion place for coffee lovers around the city, offering a unique blend of high-quality coffee and a good atmosphere to refresh our customers. The aim is to be a place for social interaction, relaxation and work while enjoying a good cup of coffee, tea, or even juice all accompanied by pastries.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shop aims to partner with ethical suppliers that prioritize sustainability as we want to encourage community engagement while promoting environmental practices.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977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367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7972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7F220CB7-DCA5-4E5B-97F1-300CDD8D2A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407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smtClean="0"/>
              <a:pPr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0096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257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15270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60454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07392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02207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73010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63340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14210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3024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9055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8A1A3-5BFE-4E68-81F1-F52462776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531859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0" y="0"/>
            <a:ext cx="12192000" cy="648788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1FFE5-84D8-43BD-9B0D-76C497F55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892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1428299"/>
            <a:ext cx="1711234" cy="44369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B4FFF-4547-4B6C-9BF5-9A495C211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32539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221E27E-E6D2-D942-3D05-A7E2370AAFB9}"/>
              </a:ext>
            </a:extLst>
          </p:cNvPr>
          <p:cNvGrpSpPr/>
          <p:nvPr userDrawn="1"/>
        </p:nvGrpSpPr>
        <p:grpSpPr>
          <a:xfrm rot="10800000">
            <a:off x="11858328" y="148422"/>
            <a:ext cx="332874" cy="590718"/>
            <a:chOff x="10026" y="148425"/>
            <a:chExt cx="332874" cy="59071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0B73BBF-8947-DD02-073D-9E78C87B8602}"/>
                </a:ext>
              </a:extLst>
            </p:cNvPr>
            <p:cNvSpPr/>
            <p:nvPr/>
          </p:nvSpPr>
          <p:spPr>
            <a:xfrm>
              <a:off x="10026" y="148428"/>
              <a:ext cx="203334" cy="5907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FFC19FE-48C9-47F2-310F-49C1B9D96923}"/>
                </a:ext>
              </a:extLst>
            </p:cNvPr>
            <p:cNvSpPr/>
            <p:nvPr/>
          </p:nvSpPr>
          <p:spPr>
            <a:xfrm>
              <a:off x="251460" y="148425"/>
              <a:ext cx="91440" cy="5907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C7A1FEDB-35DD-A07B-015E-1E31FDD4E47C}"/>
              </a:ext>
            </a:extLst>
          </p:cNvPr>
          <p:cNvSpPr/>
          <p:nvPr userDrawn="1"/>
        </p:nvSpPr>
        <p:spPr>
          <a:xfrm>
            <a:off x="0" y="6477000"/>
            <a:ext cx="12192000" cy="381000"/>
          </a:xfrm>
          <a:prstGeom prst="rect">
            <a:avLst/>
          </a:prstGeom>
          <a:solidFill>
            <a:srgbClr val="E6E6E6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A6277B-DBA4-65A8-F3AC-CF19AFF966A3}"/>
              </a:ext>
            </a:extLst>
          </p:cNvPr>
          <p:cNvSpPr txBox="1"/>
          <p:nvPr userDrawn="1"/>
        </p:nvSpPr>
        <p:spPr>
          <a:xfrm>
            <a:off x="11292841" y="6528300"/>
            <a:ext cx="799412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 rtl="0"/>
            <a:fld id="{260E2A6B-A809-4840-BF14-8648BC0BDF87}" type="slidenum">
              <a:rPr lang="en-GB" sz="1200" b="0" i="0" strike="noStrike" spc="0" noProof="0" smtClean="0">
                <a:solidFill>
                  <a:schemeClr val="accent1"/>
                </a:solidFill>
                <a:latin typeface="+mn-lt"/>
                <a:ea typeface="Roboto Condensed Light" panose="02000000000000000000" pitchFamily="2" charset="0"/>
                <a:cs typeface="Segoe UI Light" panose="020B0502040204020203" pitchFamily="34" charset="0"/>
              </a:rPr>
              <a:pPr algn="r"/>
              <a:t>‹#›</a:t>
            </a:fld>
            <a:endParaRPr lang="en-GB" sz="8000" b="0" i="0" strike="noStrike" spc="0" noProof="0">
              <a:solidFill>
                <a:schemeClr val="accent1"/>
              </a:solidFill>
              <a:latin typeface="+mn-lt"/>
              <a:ea typeface="Roboto Condensed Light" panose="02000000000000000000" pitchFamily="2" charset="0"/>
              <a:cs typeface="Segoe UI Light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6B116D-6449-DAC6-B4ED-A332D5647CE3}"/>
              </a:ext>
            </a:extLst>
          </p:cNvPr>
          <p:cNvSpPr txBox="1"/>
          <p:nvPr userDrawn="1"/>
        </p:nvSpPr>
        <p:spPr>
          <a:xfrm>
            <a:off x="68580" y="6528300"/>
            <a:ext cx="16843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/>
            <a:r>
              <a:rPr lang="en-GB" sz="1200" b="1" noProof="0">
                <a:solidFill>
                  <a:schemeClr val="accent1"/>
                </a:solidFill>
                <a:latin typeface="+mn-lt"/>
              </a:rPr>
              <a:t>Your Coffee Shop</a:t>
            </a:r>
          </a:p>
        </p:txBody>
      </p:sp>
    </p:spTree>
    <p:extLst>
      <p:ext uri="{BB962C8B-B14F-4D97-AF65-F5344CB8AC3E}">
        <p14:creationId xmlns:p14="http://schemas.microsoft.com/office/powerpoint/2010/main" val="2651670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781" r:id="rId13"/>
    <p:sldLayoutId id="2147483692" r:id="rId14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op view of coffee mug filled with coffee on a table with coffee beans poured around the mu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1CB517-0AF2-4424-9DD9-9F81B4C19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Slide 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C14B72-7584-11DE-8D7B-5A7C37F727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837" y="3576285"/>
            <a:ext cx="3499950" cy="30102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290D787-C27A-401D-D2BA-CE5E516CCAC1}"/>
              </a:ext>
            </a:extLst>
          </p:cNvPr>
          <p:cNvSpPr txBox="1"/>
          <p:nvPr/>
        </p:nvSpPr>
        <p:spPr>
          <a:xfrm>
            <a:off x="155893" y="782198"/>
            <a:ext cx="6687240" cy="1534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400" b="1" kern="1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Module: Entrepreneurship (LCBB5001)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400" b="1" kern="1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Nikolay Terziev (2028389)</a:t>
            </a:r>
          </a:p>
          <a:p>
            <a:pPr marL="0" marR="0" algn="ctr">
              <a:spcBef>
                <a:spcPts val="550"/>
              </a:spcBef>
              <a:spcAft>
                <a:spcPts val="0"/>
              </a:spcAft>
            </a:pPr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sz="2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Masud</a:t>
            </a:r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Ibrahim</a:t>
            </a:r>
            <a:endParaRPr lang="en-GB" sz="24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761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hotograph of coffee mug on saucer, spilled over with coffee beans pouring ou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" y="16042"/>
            <a:ext cx="12355033" cy="6841958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961228" y="576205"/>
            <a:ext cx="5423611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US" sz="3200" b="1" dirty="0">
                <a:solidFill>
                  <a:schemeClr val="accent1"/>
                </a:solidFill>
                <a:latin typeface="Arial" panose="020B0604020202020204" pitchFamily="34" charset="0"/>
                <a:ea typeface="Lato Black" panose="020F0502020204030203" pitchFamily="34" charset="0"/>
                <a:cs typeface="Arial" panose="020B0604020202020204" pitchFamily="34" charset="0"/>
              </a:rPr>
              <a:t>Summary</a:t>
            </a:r>
            <a:endParaRPr lang="en-GB" sz="3200" b="1" dirty="0">
              <a:solidFill>
                <a:schemeClr val="accent1"/>
              </a:solidFill>
              <a:latin typeface="Arial" panose="020B0604020202020204" pitchFamily="34" charset="0"/>
              <a:ea typeface="Lato Black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 descr="Coffee mug icon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377" y="1416976"/>
            <a:ext cx="343070" cy="49421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785083" y="1520374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Introduction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31" name="Picture 30" descr="Coffee mug icon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82" y="2065054"/>
            <a:ext cx="343070" cy="494211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1783488" y="2168452"/>
            <a:ext cx="4681107" cy="39421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Business idea, product and service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34" name="Picture 33" descr="Coffee mug icon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82" y="2714452"/>
            <a:ext cx="343070" cy="494211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1783488" y="2817850"/>
            <a:ext cx="5423610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Company legal format and ownership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3820DA-290B-43AA-AA9C-82643FA3E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Slide 5</a:t>
            </a:r>
          </a:p>
        </p:txBody>
      </p:sp>
      <p:pic>
        <p:nvPicPr>
          <p:cNvPr id="4" name="Picture 3" descr="Coffee mug icon">
            <a:extLst>
              <a:ext uri="{FF2B5EF4-FFF2-40B4-BE49-F238E27FC236}">
                <a16:creationId xmlns:a16="http://schemas.microsoft.com/office/drawing/2014/main" id="{993B061E-A2FF-786B-4985-E0BA09DE1638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82" y="3331117"/>
            <a:ext cx="343070" cy="49421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FF8E5B3-762F-DFCC-FE0E-3696B5799989}"/>
              </a:ext>
            </a:extLst>
          </p:cNvPr>
          <p:cNvSpPr/>
          <p:nvPr/>
        </p:nvSpPr>
        <p:spPr>
          <a:xfrm>
            <a:off x="1783488" y="3434515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Company management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Coffee mug icon">
            <a:extLst>
              <a:ext uri="{FF2B5EF4-FFF2-40B4-BE49-F238E27FC236}">
                <a16:creationId xmlns:a16="http://schemas.microsoft.com/office/drawing/2014/main" id="{CD2F3F61-F026-F46E-8ABD-01AF7C5A529C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82" y="3998046"/>
            <a:ext cx="343070" cy="49421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FA6D90A-DA7D-02D7-D0F1-F72FC09888C3}"/>
              </a:ext>
            </a:extLst>
          </p:cNvPr>
          <p:cNvSpPr/>
          <p:nvPr/>
        </p:nvSpPr>
        <p:spPr>
          <a:xfrm>
            <a:off x="1783488" y="4101444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Pestel analysis model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Coffee mug icon">
            <a:extLst>
              <a:ext uri="{FF2B5EF4-FFF2-40B4-BE49-F238E27FC236}">
                <a16:creationId xmlns:a16="http://schemas.microsoft.com/office/drawing/2014/main" id="{086C2470-BB3A-B2B3-354A-88202C1376BB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963" y="4664975"/>
            <a:ext cx="343070" cy="4942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CB5DEAD-ACA2-A465-6176-7063DD2E275F}"/>
              </a:ext>
            </a:extLst>
          </p:cNvPr>
          <p:cNvSpPr/>
          <p:nvPr/>
        </p:nvSpPr>
        <p:spPr>
          <a:xfrm>
            <a:off x="1783669" y="4768373"/>
            <a:ext cx="4223726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Cash flow </a:t>
            </a:r>
            <a:r>
              <a:rPr lang="en-US" b="1" dirty="0" err="1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foreacast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 for 12 months 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4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5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5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25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75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5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0" grpId="0"/>
      <p:bldP spid="32" grpId="0"/>
      <p:bldP spid="35" grpId="0"/>
      <p:bldP spid="5" grpId="0"/>
      <p:bldP spid="8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hotograph of coffee mug filled, on a table and surrounded by coffee bean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84790" y="399365"/>
            <a:ext cx="3891517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US" sz="3200" dirty="0">
                <a:solidFill>
                  <a:schemeClr val="accent1"/>
                </a:solidFill>
                <a:latin typeface="Arial Black" panose="020B0A04020102020204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Introduction</a:t>
            </a:r>
            <a:endParaRPr lang="en-GB" sz="3200" dirty="0">
              <a:solidFill>
                <a:schemeClr val="accent1"/>
              </a:solidFill>
              <a:latin typeface="Arial Black" panose="020B0A04020102020204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99730" y="1499191"/>
            <a:ext cx="5596270" cy="153574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Brum Bean Coffee Shop</a:t>
            </a:r>
          </a:p>
          <a:p>
            <a:pPr algn="just">
              <a:lnSpc>
                <a:spcPct val="12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A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reunion place for coffee lovers around the city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offering a unique blend of high-quality coffee and a good atmosphere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 descr="Illustration of a coffee cup and saucer with steam coming out and the wording &quot;Coffee Shop&quot; within the steam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29" y="3899962"/>
            <a:ext cx="1907451" cy="27477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41D0EC-E2F5-32FB-403E-C401771D14C9}"/>
              </a:ext>
            </a:extLst>
          </p:cNvPr>
          <p:cNvSpPr txBox="1"/>
          <p:nvPr/>
        </p:nvSpPr>
        <p:spPr>
          <a:xfrm>
            <a:off x="2785729" y="5996970"/>
            <a:ext cx="920779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/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</a:rPr>
              <a:t>ocial interaction, relaxation and work with a good cup of coffee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1738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2" decel="3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hotograph of coffee mug filled, on a table and surrounded by coffee bean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63"/>
            <a:ext cx="12192000" cy="68580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63526" y="116959"/>
            <a:ext cx="10154093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US" sz="3200" dirty="0">
                <a:solidFill>
                  <a:schemeClr val="accent1"/>
                </a:solidFill>
                <a:latin typeface="Arial Black" panose="020B0A04020102020204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Business idea, product and service</a:t>
            </a:r>
            <a:endParaRPr lang="en-GB" sz="3200" dirty="0">
              <a:solidFill>
                <a:schemeClr val="accent1"/>
              </a:solidFill>
              <a:latin typeface="Arial Black" panose="020B0A04020102020204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318977" y="861028"/>
            <a:ext cx="5603358" cy="172380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Brum Bean Coffee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to partner with ethical suppliers that prioritize sustainability as we want to encourage community engagement while promoting environmental practices.</a:t>
            </a:r>
          </a:p>
          <a:p>
            <a:pPr algn="just" rtl="0">
              <a:lnSpc>
                <a:spcPct val="120000"/>
              </a:lnSpc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Coffee mug icon">
            <a:extLst>
              <a:ext uri="{FF2B5EF4-FFF2-40B4-BE49-F238E27FC236}">
                <a16:creationId xmlns:a16="http://schemas.microsoft.com/office/drawing/2014/main" id="{7865B84A-6E9B-1757-6499-C2633AC22DC7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2767583"/>
            <a:ext cx="343070" cy="49421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25BECFC-5AB5-8D29-8C99-366CEDC55A19}"/>
              </a:ext>
            </a:extLst>
          </p:cNvPr>
          <p:cNvSpPr/>
          <p:nvPr/>
        </p:nvSpPr>
        <p:spPr>
          <a:xfrm>
            <a:off x="1838427" y="2870981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Espresso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Coffee mug icon">
            <a:extLst>
              <a:ext uri="{FF2B5EF4-FFF2-40B4-BE49-F238E27FC236}">
                <a16:creationId xmlns:a16="http://schemas.microsoft.com/office/drawing/2014/main" id="{3BEB8A91-78F5-DA5D-E3C2-7622FE72DEA8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3322039"/>
            <a:ext cx="343070" cy="49421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92A5E2-D89F-9944-82E0-7C9A0A9A914D}"/>
              </a:ext>
            </a:extLst>
          </p:cNvPr>
          <p:cNvSpPr/>
          <p:nvPr/>
        </p:nvSpPr>
        <p:spPr>
          <a:xfrm>
            <a:off x="1838427" y="3425437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Cappuccino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 descr="Coffee mug icon">
            <a:extLst>
              <a:ext uri="{FF2B5EF4-FFF2-40B4-BE49-F238E27FC236}">
                <a16:creationId xmlns:a16="http://schemas.microsoft.com/office/drawing/2014/main" id="{B6520879-55DD-EA09-853B-9A17E6FB822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3833246"/>
            <a:ext cx="343070" cy="49421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F4E57B4-47ED-6059-63CE-23F96B12D60E}"/>
              </a:ext>
            </a:extLst>
          </p:cNvPr>
          <p:cNvSpPr/>
          <p:nvPr/>
        </p:nvSpPr>
        <p:spPr>
          <a:xfrm>
            <a:off x="1838427" y="3936644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Latte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 descr="Coffee mug icon">
            <a:extLst>
              <a:ext uri="{FF2B5EF4-FFF2-40B4-BE49-F238E27FC236}">
                <a16:creationId xmlns:a16="http://schemas.microsoft.com/office/drawing/2014/main" id="{AEEF6CDF-0CBD-68D3-D927-04D3F60A08C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4434667"/>
            <a:ext cx="343070" cy="49421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06F3F1F-F9F0-E632-40DD-A21ADA2BC08A}"/>
              </a:ext>
            </a:extLst>
          </p:cNvPr>
          <p:cNvSpPr/>
          <p:nvPr/>
        </p:nvSpPr>
        <p:spPr>
          <a:xfrm>
            <a:off x="1838427" y="4538065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Colombian Coffee</a:t>
            </a:r>
          </a:p>
        </p:txBody>
      </p:sp>
      <p:pic>
        <p:nvPicPr>
          <p:cNvPr id="13" name="Picture 12" descr="Coffee mug icon">
            <a:extLst>
              <a:ext uri="{FF2B5EF4-FFF2-40B4-BE49-F238E27FC236}">
                <a16:creationId xmlns:a16="http://schemas.microsoft.com/office/drawing/2014/main" id="{609ED624-B14C-EA27-57E4-82DC2ED50DB0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4983622"/>
            <a:ext cx="343070" cy="49421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4A4C254-4385-8781-6630-1616EE7692FA}"/>
              </a:ext>
            </a:extLst>
          </p:cNvPr>
          <p:cNvSpPr/>
          <p:nvPr/>
        </p:nvSpPr>
        <p:spPr>
          <a:xfrm>
            <a:off x="1838427" y="5087020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Tea, smoothies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 descr="Coffee mug icon">
            <a:extLst>
              <a:ext uri="{FF2B5EF4-FFF2-40B4-BE49-F238E27FC236}">
                <a16:creationId xmlns:a16="http://schemas.microsoft.com/office/drawing/2014/main" id="{9DBF8713-F78F-4EAB-0974-D26D9E3CCDD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721" y="5555347"/>
            <a:ext cx="343070" cy="49421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31BAD3B-22B6-C0D1-23D3-DAB24DA517F6}"/>
              </a:ext>
            </a:extLst>
          </p:cNvPr>
          <p:cNvSpPr/>
          <p:nvPr/>
        </p:nvSpPr>
        <p:spPr>
          <a:xfrm>
            <a:off x="1838427" y="5658745"/>
            <a:ext cx="3251201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b="1" dirty="0">
                <a:solidFill>
                  <a:schemeClr val="bg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Pastries and sandwiches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05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2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75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75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25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500"/>
                            </p:stCondLst>
                            <p:childTnLst>
                              <p:par>
                                <p:cTn id="7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6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825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5" grpId="0"/>
      <p:bldP spid="8" grpId="0"/>
      <p:bldP spid="10" grpId="0"/>
      <p:bldP spid="12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hotograph of coffee mug filled, on a table and surrounded by coffee bean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1170039" y="336791"/>
            <a:ext cx="9845291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US" sz="3200" dirty="0">
                <a:solidFill>
                  <a:schemeClr val="accent1"/>
                </a:solidFill>
                <a:latin typeface="Arial Black" panose="020B0A04020102020204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Ownership, Legal format and Management</a:t>
            </a:r>
            <a:endParaRPr lang="en-GB" sz="3200" dirty="0">
              <a:solidFill>
                <a:schemeClr val="accent1"/>
              </a:solidFill>
              <a:latin typeface="Arial Black" panose="020B0A04020102020204" pitchFamily="34" charset="0"/>
              <a:ea typeface="Lato Black" panose="020F0502020204030203" pitchFamily="34" charset="0"/>
              <a:cs typeface="Lato Black" panose="020F0502020204030203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570829" y="1132269"/>
            <a:ext cx="3961291" cy="880241"/>
          </a:xfrm>
          <a:prstGeom prst="rect">
            <a:avLst/>
          </a:prstGeom>
        </p:spPr>
        <p:txBody>
          <a:bodyPr wrap="square" rtlCol="0">
            <a:spAutoFit/>
            <a:scene3d>
              <a:camera prst="isometricOffAxis1Right"/>
              <a:lightRig rig="threePt" dir="t"/>
            </a:scene3d>
          </a:bodyPr>
          <a:lstStyle/>
          <a:p>
            <a:pPr>
              <a:lnSpc>
                <a:spcPct val="120000"/>
              </a:lnSpc>
            </a:pPr>
            <a:r>
              <a:rPr lang="en-GB" sz="2400" b="1" dirty="0">
                <a:solidFill>
                  <a:schemeClr val="accent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     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</a:b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Lato" panose="020F0502020204030203" pitchFamily="34" charset="0"/>
              <a:cs typeface="Calibri" panose="020F0502020204030204" pitchFamily="34" charset="0"/>
            </a:endParaRPr>
          </a:p>
        </p:txBody>
      </p:sp>
      <p:pic>
        <p:nvPicPr>
          <p:cNvPr id="38" name="Picture 37" descr="Illustration of a coffee cup and saucer with steam coming out and the wording &quot;Coffee Shop&quot; within the steam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29" y="3899962"/>
            <a:ext cx="1907451" cy="2747780"/>
          </a:xfrm>
          <a:prstGeom prst="rect">
            <a:avLst/>
          </a:prstGeom>
        </p:spPr>
      </p:pic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5ECF25B9-2576-51BD-3AC1-F6EB729A6CB4}"/>
              </a:ext>
            </a:extLst>
          </p:cNvPr>
          <p:cNvSpPr/>
          <p:nvPr/>
        </p:nvSpPr>
        <p:spPr>
          <a:xfrm rot="20143825">
            <a:off x="2603067" y="2708554"/>
            <a:ext cx="8391299" cy="923330"/>
          </a:xfrm>
          <a:prstGeom prst="flowChartPunchedTap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Wave1">
              <a:avLst/>
            </a:prstTxWarp>
          </a:bodyPr>
          <a:lstStyle/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Flowchart: Punched Tape 7">
            <a:extLst>
              <a:ext uri="{FF2B5EF4-FFF2-40B4-BE49-F238E27FC236}">
                <a16:creationId xmlns:a16="http://schemas.microsoft.com/office/drawing/2014/main" id="{0A3C9CB8-B2F5-2C72-E5AE-D034025C7FAC}"/>
              </a:ext>
            </a:extLst>
          </p:cNvPr>
          <p:cNvSpPr/>
          <p:nvPr/>
        </p:nvSpPr>
        <p:spPr>
          <a:xfrm rot="20782070">
            <a:off x="3068289" y="4532997"/>
            <a:ext cx="6195059" cy="728902"/>
          </a:xfrm>
          <a:prstGeom prst="flowChartPunchedTap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Wave1">
              <a:avLst/>
            </a:prstTxWarp>
          </a:bodyPr>
          <a:lstStyle/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920109-4A01-EF23-927D-E69B3BB115D9}"/>
              </a:ext>
            </a:extLst>
          </p:cNvPr>
          <p:cNvSpPr txBox="1"/>
          <p:nvPr/>
        </p:nvSpPr>
        <p:spPr>
          <a:xfrm>
            <a:off x="710944" y="1446957"/>
            <a:ext cx="619233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format: Limited company</a:t>
            </a:r>
          </a:p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 and Manager: Nikolay Terziev</a:t>
            </a:r>
          </a:p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Staff: Baristas, kitchen staff, cleaning services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12D07E-87A5-6FD3-98EB-DAA31481AF17}"/>
              </a:ext>
            </a:extLst>
          </p:cNvPr>
          <p:cNvSpPr txBox="1"/>
          <p:nvPr/>
        </p:nvSpPr>
        <p:spPr>
          <a:xfrm>
            <a:off x="3327992" y="5929884"/>
            <a:ext cx="6581552" cy="592806"/>
          </a:xfrm>
          <a:prstGeom prst="rect">
            <a:avLst/>
          </a:prstGeom>
          <a:noFill/>
        </p:spPr>
        <p:txBody>
          <a:bodyPr wrap="square" rtlCol="0">
            <a:prstTxWarp prst="textWave1">
              <a:avLst>
                <a:gd name="adj1" fmla="val 0"/>
                <a:gd name="adj2" fmla="val -275"/>
              </a:avLst>
            </a:prstTxWarp>
            <a:spAutoFit/>
          </a:bodyPr>
          <a:lstStyle/>
          <a:p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Experience + Love for good coffee</a:t>
            </a:r>
            <a:endParaRPr lang="en-GB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8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2" decel="3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hotograph of coffee mug filled, on a table and surrounded by coffee bean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284261" y="395784"/>
            <a:ext cx="4977726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GB" sz="3200" dirty="0">
                <a:solidFill>
                  <a:schemeClr val="accent1"/>
                </a:solidFill>
                <a:latin typeface="Arial Black" panose="020B0A04020102020204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PESTEL ANALYSIS</a:t>
            </a:r>
          </a:p>
        </p:txBody>
      </p:sp>
      <p:pic>
        <p:nvPicPr>
          <p:cNvPr id="38" name="Picture 37" descr="Illustration of a coffee cup and saucer with steam coming out and the wording &quot;Coffee Shop&quot; within the steam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29" y="3899962"/>
            <a:ext cx="1907451" cy="2747780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20AF48C-F57E-C7EC-987D-D030835FDB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349478"/>
              </p:ext>
            </p:extLst>
          </p:nvPr>
        </p:nvGraphicFramePr>
        <p:xfrm>
          <a:off x="797442" y="1201479"/>
          <a:ext cx="10195022" cy="5231297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3913192">
                  <a:extLst>
                    <a:ext uri="{9D8B030D-6E8A-4147-A177-3AD203B41FA5}">
                      <a16:colId xmlns:a16="http://schemas.microsoft.com/office/drawing/2014/main" val="3033488507"/>
                    </a:ext>
                  </a:extLst>
                </a:gridCol>
                <a:gridCol w="3140915">
                  <a:extLst>
                    <a:ext uri="{9D8B030D-6E8A-4147-A177-3AD203B41FA5}">
                      <a16:colId xmlns:a16="http://schemas.microsoft.com/office/drawing/2014/main" val="2807440020"/>
                    </a:ext>
                  </a:extLst>
                </a:gridCol>
                <a:gridCol w="3140915">
                  <a:extLst>
                    <a:ext uri="{9D8B030D-6E8A-4147-A177-3AD203B41FA5}">
                      <a16:colId xmlns:a16="http://schemas.microsoft.com/office/drawing/2014/main" val="1531103136"/>
                    </a:ext>
                  </a:extLst>
                </a:gridCol>
              </a:tblGrid>
              <a:tr h="54397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0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Factors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0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20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404448"/>
                  </a:ext>
                </a:extLst>
              </a:tr>
              <a:tr h="7773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Regulations</a:t>
                      </a:r>
                    </a:p>
                    <a:p>
                      <a:pPr marL="45720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with the health and safety regulations.</a:t>
                      </a:r>
                      <a:endParaRPr lang="en-GB" sz="18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Spending Power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Preferences</a:t>
                      </a:r>
                      <a:endParaRPr lang="en-GB" sz="1800" b="1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6505541"/>
                  </a:ext>
                </a:extLst>
              </a:tr>
              <a:tr h="6998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 Policies</a:t>
                      </a:r>
                      <a:endParaRPr lang="en-GB" sz="18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Levels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Lifestyle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0319342"/>
                  </a:ext>
                </a:extLst>
              </a:tr>
              <a:tr h="9025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Costs of Goods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Demographic</a:t>
                      </a:r>
                      <a:endParaRPr lang="en-GB" sz="1800" b="1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4982012"/>
                  </a:ext>
                </a:extLst>
              </a:tr>
              <a:tr h="10942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00619495"/>
                  </a:ext>
                </a:extLst>
              </a:tr>
              <a:tr h="87321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Loan Interest Rates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558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925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ecel="3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9">
            <a:extLst>
              <a:ext uri="{FF2B5EF4-FFF2-40B4-BE49-F238E27FC236}">
                <a16:creationId xmlns:a16="http://schemas.microsoft.com/office/drawing/2014/main" id="{58A1C6C8-9070-88FC-DE86-0885497D9EE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74177218"/>
              </p:ext>
            </p:extLst>
          </p:nvPr>
        </p:nvGraphicFramePr>
        <p:xfrm>
          <a:off x="838200" y="1536700"/>
          <a:ext cx="10515600" cy="4549497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738120">
                  <a:extLst>
                    <a:ext uri="{9D8B030D-6E8A-4147-A177-3AD203B41FA5}">
                      <a16:colId xmlns:a16="http://schemas.microsoft.com/office/drawing/2014/main" val="3446012419"/>
                    </a:ext>
                  </a:extLst>
                </a:gridCol>
                <a:gridCol w="1468120">
                  <a:extLst>
                    <a:ext uri="{9D8B030D-6E8A-4147-A177-3AD203B41FA5}">
                      <a16:colId xmlns:a16="http://schemas.microsoft.com/office/drawing/2014/main" val="4052646397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935352797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21826348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235153012"/>
                    </a:ext>
                  </a:extLst>
                </a:gridCol>
              </a:tblGrid>
              <a:tr h="356329">
                <a:tc>
                  <a:txBody>
                    <a:bodyPr/>
                    <a:lstStyle/>
                    <a:p>
                      <a:pPr algn="l" rtl="0" fontAlgn="b"/>
                      <a:endParaRPr lang="en-GB" sz="1400" b="0" i="0" u="none" strike="noStrike" noProof="0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300" b="1" i="0" u="none" strike="noStrike" noProof="0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Quarter 1</a:t>
                      </a:r>
                      <a:endParaRPr lang="en-GB" sz="1300" b="1" i="0" u="none" strike="noStrike" noProof="0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300" b="1" u="none" strike="noStrike" noProof="0" dirty="0">
                          <a:solidFill>
                            <a:schemeClr val="bg1"/>
                          </a:solidFill>
                          <a:effectLst/>
                        </a:rPr>
                        <a:t>Quarter 2</a:t>
                      </a:r>
                      <a:endParaRPr lang="en-GB" sz="1300" b="1" i="0" u="none" strike="noStrike" noProof="0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300" b="1" u="none" strike="noStrike" noProof="0" dirty="0">
                          <a:solidFill>
                            <a:schemeClr val="bg1"/>
                          </a:solidFill>
                          <a:effectLst/>
                        </a:rPr>
                        <a:t>Quarter 3</a:t>
                      </a:r>
                      <a:endParaRPr lang="en-GB" sz="1300" b="1" i="0" u="none" strike="noStrike" noProof="0" dirty="0"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r" defTabSz="914400" rtl="0" eaLnBrk="1" fontAlgn="b" latinLnBrk="0" hangingPunct="1"/>
                      <a:r>
                        <a:rPr lang="en-US" sz="1300" b="1" u="none" strike="noStrike" kern="1200" noProof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</a:t>
                      </a:r>
                      <a:r>
                        <a:rPr lang="en-GB" sz="1300" b="1" u="none" strike="noStrike" kern="1200" noProof="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uarter</a:t>
                      </a:r>
                      <a:r>
                        <a:rPr lang="en-GB" sz="1300" b="1" u="none" strike="noStrike" kern="1200" noProof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</a:t>
                      </a:r>
                    </a:p>
                  </a:txBody>
                  <a:tcPr marR="274320" anchor="ctr"/>
                </a:tc>
                <a:extLst>
                  <a:ext uri="{0D108BD9-81ED-4DB2-BD59-A6C34878D82A}">
                    <a16:rowId xmlns:a16="http://schemas.microsoft.com/office/drawing/2014/main" val="4140773105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Income (£)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4142911372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Sales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87,500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105,000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105,000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105,000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1543393929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lvl="1" algn="l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255711469"/>
                  </a:ext>
                </a:extLst>
              </a:tr>
              <a:tr h="376607">
                <a:tc>
                  <a:txBody>
                    <a:bodyPr/>
                    <a:lstStyle/>
                    <a:p>
                      <a:pPr lvl="1" algn="l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Average price per sale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9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9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1498944196"/>
                  </a:ext>
                </a:extLst>
              </a:tr>
              <a:tr h="297712">
                <a:tc>
                  <a:txBody>
                    <a:bodyPr/>
                    <a:lstStyle/>
                    <a:p>
                      <a:pPr lvl="1" algn="l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2561606819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Expenses (£)</a:t>
                      </a:r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365120011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Marketing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 2,000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               1,500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               1,500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4241422160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</a:t>
                      </a:r>
                      <a:r>
                        <a:rPr lang="en-GB" sz="1400" b="0" i="0" u="none" strike="noStrike" noProof="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roduct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2662407092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Rent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7,500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7,500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7,500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7,500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1806368409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Wages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21,000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21,000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21,000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400" b="0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21,000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879688327"/>
                  </a:ext>
                </a:extLst>
              </a:tr>
              <a:tr h="288964">
                <a:tc>
                  <a:txBody>
                    <a:bodyPr/>
                    <a:lstStyle/>
                    <a:p>
                      <a:pPr marL="457200" lvl="1" indent="0" algn="l" rtl="0" fontAlgn="b">
                        <a:buFont typeface="Arial" panose="020B0604020202020204" pitchFamily="34" charset="0"/>
                        <a:buNone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Total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32,900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32,400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32,400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32,400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1613433075"/>
                  </a:ext>
                </a:extLst>
              </a:tr>
              <a:tr h="356329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Profit</a:t>
                      </a:r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88000"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54,600</a:t>
                      </a:r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72,600</a:t>
                      </a:r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72,600</a:t>
                      </a:r>
                      <a:endParaRPr lang="en-GB" sz="1400" b="1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72,600</a:t>
                      </a:r>
                      <a:endParaRPr lang="en-GB" sz="14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R="320040" anchor="ctr"/>
                </a:tc>
                <a:extLst>
                  <a:ext uri="{0D108BD9-81ED-4DB2-BD59-A6C34878D82A}">
                    <a16:rowId xmlns:a16="http://schemas.microsoft.com/office/drawing/2014/main" val="2301145645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63D1CBC-0C00-ECF6-8C97-4C1EF1700BD4}"/>
              </a:ext>
            </a:extLst>
          </p:cNvPr>
          <p:cNvSpPr txBox="1"/>
          <p:nvPr/>
        </p:nvSpPr>
        <p:spPr>
          <a:xfrm>
            <a:off x="2324100" y="340003"/>
            <a:ext cx="7543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Cash forecast for the next 4 Quarters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55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C0F569A-F7A6-EF55-6D6E-ADCE285D1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81517" y="16042"/>
            <a:ext cx="12355033" cy="68419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B27503-2752-3689-3933-A669AD231812}"/>
              </a:ext>
            </a:extLst>
          </p:cNvPr>
          <p:cNvSpPr txBox="1"/>
          <p:nvPr/>
        </p:nvSpPr>
        <p:spPr>
          <a:xfrm>
            <a:off x="1790841" y="995057"/>
            <a:ext cx="4192301" cy="495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lnSpc>
                <a:spcPct val="80000"/>
              </a:lnSpc>
            </a:pPr>
            <a:r>
              <a:rPr lang="en-GB" sz="3200" dirty="0">
                <a:solidFill>
                  <a:schemeClr val="accent1"/>
                </a:solidFill>
                <a:latin typeface="Arial Black" panose="020B0A04020102020204" pitchFamily="34" charset="0"/>
                <a:ea typeface="Lato Black" panose="020F0502020204030203" pitchFamily="34" charset="0"/>
                <a:cs typeface="Lato Black" panose="020F0502020204030203" pitchFamily="34" charset="0"/>
              </a:rPr>
              <a:t>THANK YOU!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E82FAF-CC5C-A5E9-8216-EF37ABED7698}"/>
              </a:ext>
            </a:extLst>
          </p:cNvPr>
          <p:cNvSpPr/>
          <p:nvPr/>
        </p:nvSpPr>
        <p:spPr>
          <a:xfrm>
            <a:off x="850429" y="2469976"/>
            <a:ext cx="2829569" cy="39421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CONTACT US AT:</a:t>
            </a:r>
          </a:p>
        </p:txBody>
      </p:sp>
      <p:sp>
        <p:nvSpPr>
          <p:cNvPr id="7" name="Shape 5099">
            <a:extLst>
              <a:ext uri="{FF2B5EF4-FFF2-40B4-BE49-F238E27FC236}">
                <a16:creationId xmlns:a16="http://schemas.microsoft.com/office/drawing/2014/main" id="{01DBD241-4D00-2503-263F-208AC8F69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24723" y="3155403"/>
            <a:ext cx="254834" cy="2432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94490" y="91015"/>
                </a:moveTo>
                <a:lnTo>
                  <a:pt x="94490" y="91015"/>
                </a:lnTo>
                <a:cubicBezTo>
                  <a:pt x="78351" y="83972"/>
                  <a:pt x="73926" y="79097"/>
                  <a:pt x="73926" y="67178"/>
                </a:cubicBezTo>
                <a:cubicBezTo>
                  <a:pt x="73926" y="62302"/>
                  <a:pt x="78351" y="64740"/>
                  <a:pt x="80694" y="52821"/>
                </a:cubicBezTo>
                <a:cubicBezTo>
                  <a:pt x="80694" y="47674"/>
                  <a:pt x="85379" y="52821"/>
                  <a:pt x="85379" y="40902"/>
                </a:cubicBezTo>
                <a:cubicBezTo>
                  <a:pt x="85379" y="35756"/>
                  <a:pt x="83036" y="35756"/>
                  <a:pt x="83036" y="35756"/>
                </a:cubicBezTo>
                <a:cubicBezTo>
                  <a:pt x="83036" y="35756"/>
                  <a:pt x="85379" y="28713"/>
                  <a:pt x="85379" y="23837"/>
                </a:cubicBezTo>
                <a:cubicBezTo>
                  <a:pt x="85379" y="16523"/>
                  <a:pt x="83036" y="0"/>
                  <a:pt x="59869" y="0"/>
                </a:cubicBezTo>
                <a:cubicBezTo>
                  <a:pt x="36702" y="0"/>
                  <a:pt x="34360" y="16523"/>
                  <a:pt x="34360" y="23837"/>
                </a:cubicBezTo>
                <a:cubicBezTo>
                  <a:pt x="34360" y="28713"/>
                  <a:pt x="36702" y="35756"/>
                  <a:pt x="36702" y="35756"/>
                </a:cubicBezTo>
                <a:cubicBezTo>
                  <a:pt x="36702" y="35756"/>
                  <a:pt x="34360" y="35756"/>
                  <a:pt x="34360" y="40902"/>
                </a:cubicBezTo>
                <a:cubicBezTo>
                  <a:pt x="34360" y="52821"/>
                  <a:pt x="39045" y="47674"/>
                  <a:pt x="39045" y="52821"/>
                </a:cubicBezTo>
                <a:cubicBezTo>
                  <a:pt x="41388" y="64740"/>
                  <a:pt x="46073" y="62302"/>
                  <a:pt x="46073" y="67178"/>
                </a:cubicBezTo>
                <a:cubicBezTo>
                  <a:pt x="46073" y="79097"/>
                  <a:pt x="41388" y="83972"/>
                  <a:pt x="25249" y="91015"/>
                </a:cubicBezTo>
                <a:cubicBezTo>
                  <a:pt x="9110" y="95891"/>
                  <a:pt x="0" y="102934"/>
                  <a:pt x="0" y="107810"/>
                </a:cubicBezTo>
                <a:cubicBezTo>
                  <a:pt x="0" y="110248"/>
                  <a:pt x="0" y="119729"/>
                  <a:pt x="0" y="119729"/>
                </a:cubicBezTo>
                <a:cubicBezTo>
                  <a:pt x="59869" y="119729"/>
                  <a:pt x="59869" y="119729"/>
                  <a:pt x="59869" y="119729"/>
                </a:cubicBezTo>
                <a:cubicBezTo>
                  <a:pt x="119739" y="119729"/>
                  <a:pt x="119739" y="119729"/>
                  <a:pt x="119739" y="119729"/>
                </a:cubicBezTo>
                <a:cubicBezTo>
                  <a:pt x="119739" y="119729"/>
                  <a:pt x="119739" y="110248"/>
                  <a:pt x="119739" y="107810"/>
                </a:cubicBezTo>
                <a:cubicBezTo>
                  <a:pt x="119739" y="102934"/>
                  <a:pt x="110629" y="95891"/>
                  <a:pt x="94490" y="91015"/>
                </a:cubicBezTo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45700" tIns="22850" rIns="45700" bIns="22850" rtlCol="0" anchor="ctr" anchorCtr="0">
            <a:noAutofit/>
          </a:bodyPr>
          <a:lstStyle/>
          <a:p>
            <a:pPr rtl="0"/>
            <a:endParaRPr lang="en-GB" sz="20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B2C2E2-2B20-B648-B409-9ACCD44E5B30}"/>
              </a:ext>
            </a:extLst>
          </p:cNvPr>
          <p:cNvSpPr/>
          <p:nvPr/>
        </p:nvSpPr>
        <p:spPr>
          <a:xfrm>
            <a:off x="1269529" y="3032008"/>
            <a:ext cx="2829569" cy="437043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Nikolay Terziev</a:t>
            </a:r>
            <a:endParaRPr lang="en-GB" sz="2000" b="1" dirty="0">
              <a:solidFill>
                <a:schemeClr val="accent1"/>
              </a:solidFill>
              <a:latin typeface="Arial" panose="020B0604020202020204" pitchFamily="34" charset="0"/>
              <a:ea typeface="Lato" panose="020F0502020204030203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5104">
            <a:extLst>
              <a:ext uri="{FF2B5EF4-FFF2-40B4-BE49-F238E27FC236}">
                <a16:creationId xmlns:a16="http://schemas.microsoft.com/office/drawing/2014/main" id="{BD7728C1-8C52-0B6F-DA0C-0F7F2F7F4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24723" y="3731899"/>
            <a:ext cx="254834" cy="157609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4685" y="11368"/>
                </a:moveTo>
                <a:lnTo>
                  <a:pt x="4685" y="11368"/>
                </a:lnTo>
                <a:cubicBezTo>
                  <a:pt x="9110" y="14736"/>
                  <a:pt x="52841" y="52631"/>
                  <a:pt x="52841" y="52631"/>
                </a:cubicBezTo>
                <a:cubicBezTo>
                  <a:pt x="55184" y="56000"/>
                  <a:pt x="57527" y="56000"/>
                  <a:pt x="60130" y="56000"/>
                </a:cubicBezTo>
                <a:cubicBezTo>
                  <a:pt x="62212" y="56000"/>
                  <a:pt x="64555" y="56000"/>
                  <a:pt x="64555" y="52631"/>
                </a:cubicBezTo>
                <a:cubicBezTo>
                  <a:pt x="66637" y="52631"/>
                  <a:pt x="110629" y="14736"/>
                  <a:pt x="112971" y="11368"/>
                </a:cubicBezTo>
                <a:cubicBezTo>
                  <a:pt x="117657" y="7578"/>
                  <a:pt x="119739" y="0"/>
                  <a:pt x="115314" y="0"/>
                </a:cubicBezTo>
                <a:cubicBezTo>
                  <a:pt x="4685" y="0"/>
                  <a:pt x="4685" y="0"/>
                  <a:pt x="4685" y="0"/>
                </a:cubicBezTo>
                <a:cubicBezTo>
                  <a:pt x="0" y="0"/>
                  <a:pt x="2342" y="7578"/>
                  <a:pt x="4685" y="11368"/>
                </a:cubicBezTo>
                <a:close/>
                <a:moveTo>
                  <a:pt x="115314" y="33684"/>
                </a:moveTo>
                <a:lnTo>
                  <a:pt x="115314" y="33684"/>
                </a:lnTo>
                <a:cubicBezTo>
                  <a:pt x="112971" y="33684"/>
                  <a:pt x="66637" y="71157"/>
                  <a:pt x="64555" y="74947"/>
                </a:cubicBezTo>
                <a:cubicBezTo>
                  <a:pt x="64555" y="74947"/>
                  <a:pt x="62212" y="74947"/>
                  <a:pt x="60130" y="74947"/>
                </a:cubicBezTo>
                <a:cubicBezTo>
                  <a:pt x="57527" y="74947"/>
                  <a:pt x="55184" y="74947"/>
                  <a:pt x="52841" y="74947"/>
                </a:cubicBezTo>
                <a:cubicBezTo>
                  <a:pt x="50498" y="71157"/>
                  <a:pt x="7028" y="33684"/>
                  <a:pt x="4685" y="33684"/>
                </a:cubicBezTo>
                <a:cubicBezTo>
                  <a:pt x="2342" y="30315"/>
                  <a:pt x="2342" y="33684"/>
                  <a:pt x="2342" y="33684"/>
                </a:cubicBezTo>
                <a:cubicBezTo>
                  <a:pt x="2342" y="37052"/>
                  <a:pt x="2342" y="112000"/>
                  <a:pt x="2342" y="112000"/>
                </a:cubicBezTo>
                <a:cubicBezTo>
                  <a:pt x="2342" y="115789"/>
                  <a:pt x="4685" y="119578"/>
                  <a:pt x="9110" y="119578"/>
                </a:cubicBezTo>
                <a:cubicBezTo>
                  <a:pt x="110629" y="119578"/>
                  <a:pt x="110629" y="119578"/>
                  <a:pt x="110629" y="119578"/>
                </a:cubicBezTo>
                <a:cubicBezTo>
                  <a:pt x="115314" y="119578"/>
                  <a:pt x="117657" y="115789"/>
                  <a:pt x="117657" y="112000"/>
                </a:cubicBezTo>
                <a:cubicBezTo>
                  <a:pt x="117657" y="112000"/>
                  <a:pt x="117657" y="37052"/>
                  <a:pt x="117657" y="33684"/>
                </a:cubicBezTo>
                <a:cubicBezTo>
                  <a:pt x="117657" y="33684"/>
                  <a:pt x="117657" y="30315"/>
                  <a:pt x="115314" y="336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45700" tIns="22850" rIns="45700" bIns="22850" rtlCol="0" anchor="ctr" anchorCtr="0">
            <a:noAutofit/>
          </a:bodyPr>
          <a:lstStyle/>
          <a:p>
            <a:pPr rtl="0"/>
            <a:endParaRPr lang="en-GB" sz="20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4AE1B94-35B1-5E10-781B-4F04068F7215}"/>
              </a:ext>
            </a:extLst>
          </p:cNvPr>
          <p:cNvSpPr/>
          <p:nvPr/>
        </p:nvSpPr>
        <p:spPr>
          <a:xfrm>
            <a:off x="1269528" y="3550803"/>
            <a:ext cx="4056233" cy="4277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GB" sz="2000" b="1" dirty="0">
                <a:solidFill>
                  <a:schemeClr val="accent1"/>
                </a:solidFill>
                <a:latin typeface="Arial" panose="020B0604020202020204" pitchFamily="34" charset="0"/>
                <a:ea typeface="Lato" panose="020F0502020204030203" pitchFamily="34" charset="0"/>
                <a:cs typeface="Arial" panose="020B0604020202020204" pitchFamily="34" charset="0"/>
              </a:rPr>
              <a:t>Brumbeancoffee@email.com</a:t>
            </a:r>
          </a:p>
        </p:txBody>
      </p:sp>
      <p:sp>
        <p:nvSpPr>
          <p:cNvPr id="17" name="Shape 5124">
            <a:extLst>
              <a:ext uri="{FF2B5EF4-FFF2-40B4-BE49-F238E27FC236}">
                <a16:creationId xmlns:a16="http://schemas.microsoft.com/office/drawing/2014/main" id="{F22F4239-4C21-16CF-1E16-A350B5150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24723" y="4107137"/>
            <a:ext cx="254835" cy="298096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100918" y="0"/>
                </a:moveTo>
                <a:lnTo>
                  <a:pt x="100918" y="0"/>
                </a:lnTo>
                <a:cubicBezTo>
                  <a:pt x="18657" y="0"/>
                  <a:pt x="18657" y="0"/>
                  <a:pt x="18657" y="0"/>
                </a:cubicBezTo>
                <a:cubicBezTo>
                  <a:pt x="7208" y="0"/>
                  <a:pt x="0" y="4417"/>
                  <a:pt x="0" y="10797"/>
                </a:cubicBezTo>
                <a:cubicBezTo>
                  <a:pt x="0" y="106503"/>
                  <a:pt x="0" y="106503"/>
                  <a:pt x="0" y="106503"/>
                </a:cubicBezTo>
                <a:cubicBezTo>
                  <a:pt x="0" y="112883"/>
                  <a:pt x="7208" y="119754"/>
                  <a:pt x="18657" y="119754"/>
                </a:cubicBezTo>
                <a:cubicBezTo>
                  <a:pt x="100918" y="119754"/>
                  <a:pt x="100918" y="119754"/>
                  <a:pt x="100918" y="119754"/>
                </a:cubicBezTo>
                <a:cubicBezTo>
                  <a:pt x="112367" y="119754"/>
                  <a:pt x="119575" y="112883"/>
                  <a:pt x="119575" y="106503"/>
                </a:cubicBezTo>
                <a:cubicBezTo>
                  <a:pt x="119575" y="10797"/>
                  <a:pt x="119575" y="10797"/>
                  <a:pt x="119575" y="10797"/>
                </a:cubicBezTo>
                <a:cubicBezTo>
                  <a:pt x="119575" y="4417"/>
                  <a:pt x="112367" y="0"/>
                  <a:pt x="100918" y="0"/>
                </a:cubicBezTo>
                <a:close/>
                <a:moveTo>
                  <a:pt x="59787" y="112883"/>
                </a:moveTo>
                <a:lnTo>
                  <a:pt x="59787" y="112883"/>
                </a:lnTo>
                <a:cubicBezTo>
                  <a:pt x="52155" y="112883"/>
                  <a:pt x="44946" y="110674"/>
                  <a:pt x="44946" y="108711"/>
                </a:cubicBezTo>
                <a:cubicBezTo>
                  <a:pt x="44946" y="104294"/>
                  <a:pt x="52155" y="102085"/>
                  <a:pt x="59787" y="102085"/>
                </a:cubicBezTo>
                <a:cubicBezTo>
                  <a:pt x="67420" y="102085"/>
                  <a:pt x="74628" y="104294"/>
                  <a:pt x="74628" y="108711"/>
                </a:cubicBezTo>
                <a:cubicBezTo>
                  <a:pt x="74628" y="110674"/>
                  <a:pt x="67420" y="112883"/>
                  <a:pt x="59787" y="112883"/>
                </a:cubicBezTo>
                <a:close/>
                <a:moveTo>
                  <a:pt x="104734" y="95705"/>
                </a:moveTo>
                <a:lnTo>
                  <a:pt x="104734" y="95705"/>
                </a:lnTo>
                <a:cubicBezTo>
                  <a:pt x="14840" y="95705"/>
                  <a:pt x="14840" y="95705"/>
                  <a:pt x="14840" y="95705"/>
                </a:cubicBezTo>
                <a:cubicBezTo>
                  <a:pt x="14840" y="15214"/>
                  <a:pt x="14840" y="15214"/>
                  <a:pt x="14840" y="15214"/>
                </a:cubicBezTo>
                <a:cubicBezTo>
                  <a:pt x="104734" y="15214"/>
                  <a:pt x="104734" y="15214"/>
                  <a:pt x="104734" y="15214"/>
                </a:cubicBezTo>
                <a:lnTo>
                  <a:pt x="104734" y="9570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45700" tIns="22850" rIns="45700" bIns="22850" rtlCol="0" anchor="ctr" anchorCtr="0">
            <a:noAutofit/>
          </a:bodyPr>
          <a:lstStyle/>
          <a:p>
            <a:pPr rtl="0"/>
            <a:endParaRPr lang="en-GB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35EE64-815B-C0C8-56E1-826BAA96BC2B}"/>
              </a:ext>
            </a:extLst>
          </p:cNvPr>
          <p:cNvSpPr/>
          <p:nvPr/>
        </p:nvSpPr>
        <p:spPr>
          <a:xfrm>
            <a:off x="1279557" y="4040124"/>
            <a:ext cx="2866163" cy="40254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rtl="0">
              <a:lnSpc>
                <a:spcPct val="120000"/>
              </a:lnSpc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ea typeface="Lato" panose="020F0502020204030203" pitchFamily="34" charset="0"/>
                <a:cs typeface="Calibri" panose="020F0502020204030204" pitchFamily="34" charset="0"/>
              </a:rPr>
              <a:t>123 123 1234</a:t>
            </a:r>
          </a:p>
        </p:txBody>
      </p:sp>
      <p:pic>
        <p:nvPicPr>
          <p:cNvPr id="1036" name="Picture 12" descr="Instagram, logo, media, network, new ...">
            <a:extLst>
              <a:ext uri="{FF2B5EF4-FFF2-40B4-BE49-F238E27FC236}">
                <a16:creationId xmlns:a16="http://schemas.microsoft.com/office/drawing/2014/main" id="{5DB60700-A5C5-32EB-113F-7CD3DC8825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723" y="4580219"/>
            <a:ext cx="417997" cy="41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Facebook, social media, social icon ...">
            <a:extLst>
              <a:ext uri="{FF2B5EF4-FFF2-40B4-BE49-F238E27FC236}">
                <a16:creationId xmlns:a16="http://schemas.microsoft.com/office/drawing/2014/main" id="{0E17660E-4261-76E3-89FC-14570A697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884" y="4576612"/>
            <a:ext cx="417997" cy="41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Twitter - Free social media icons">
            <a:extLst>
              <a:ext uri="{FF2B5EF4-FFF2-40B4-BE49-F238E27FC236}">
                <a16:creationId xmlns:a16="http://schemas.microsoft.com/office/drawing/2014/main" id="{11C61AF1-4C63-6BCE-C66F-B9D882520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045" y="4566863"/>
            <a:ext cx="427746" cy="427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11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 animBg="1"/>
      <p:bldP spid="10" grpId="0"/>
      <p:bldP spid="17" grpId="0" animBg="1"/>
      <p:bldP spid="18" grpId="0"/>
    </p:bld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3960F"/>
      </a:accent1>
      <a:accent2>
        <a:srgbClr val="E04116"/>
      </a:accent2>
      <a:accent3>
        <a:srgbClr val="9D4DE7"/>
      </a:accent3>
      <a:accent4>
        <a:srgbClr val="449EF3"/>
      </a:accent4>
      <a:accent5>
        <a:srgbClr val="39C6BE"/>
      </a:accent5>
      <a:accent6>
        <a:srgbClr val="88C933"/>
      </a:accent6>
      <a:hlink>
        <a:srgbClr val="EBB41F"/>
      </a:hlink>
      <a:folHlink>
        <a:srgbClr val="E1D676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29B3952A-A5A2-4E72-A5C9-A88B41734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BCEF3AB-10D4-49E3-B75C-776D60141D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3510E7F-70F5-4475-850F-7F9C0A821B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AC98A6E-22EC-4DD4-9EEB-7896057C12A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255</TotalTime>
  <Words>398</Words>
  <Application>Microsoft Office PowerPoint</Application>
  <PresentationFormat>Widescreen</PresentationFormat>
  <Paragraphs>129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Aptos</vt:lpstr>
      <vt:lpstr>Arial</vt:lpstr>
      <vt:lpstr>Arial Black</vt:lpstr>
      <vt:lpstr>Calibri</vt:lpstr>
      <vt:lpstr>Calibri Light</vt:lpstr>
      <vt:lpstr>Roboto</vt:lpstr>
      <vt:lpstr>Rockwell</vt:lpstr>
      <vt:lpstr>Wingdings</vt:lpstr>
      <vt:lpstr>Atlas</vt:lpstr>
      <vt:lpstr>Slide 6</vt:lpstr>
      <vt:lpstr>Slide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Terzieva (2017029)</dc:creator>
  <cp:lastModifiedBy>Eleonora Terzieva (2017029)</cp:lastModifiedBy>
  <cp:revision>12</cp:revision>
  <dcterms:created xsi:type="dcterms:W3CDTF">2024-07-12T18:31:34Z</dcterms:created>
  <dcterms:modified xsi:type="dcterms:W3CDTF">2024-07-14T11:20:12Z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