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 id="259" r:id="rId3"/>
    <p:sldId id="258" r:id="rId4"/>
    <p:sldId id="257"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p:scale>
          <a:sx n="107" d="100"/>
          <a:sy n="107" d="100"/>
        </p:scale>
        <p:origin x="6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22DE98-6DB9-4D05-AA68-9D5F86C01EC6}"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615C0E3D-3531-45D0-A318-8CCE8536EC16}">
      <dgm:prSet/>
      <dgm:spPr/>
      <dgm:t>
        <a:bodyPr/>
        <a:lstStyle/>
        <a:p>
          <a:r>
            <a:rPr lang="en-US" b="0" i="0"/>
            <a:t>P- This has created more job opportunity for people as there are always vacancies available and there is a vast amount of specialty to choose from.</a:t>
          </a:r>
          <a:endParaRPr lang="en-US"/>
        </a:p>
      </dgm:t>
    </dgm:pt>
    <dgm:pt modelId="{A0517765-027D-4CA6-B242-BAD96574B22E}" type="parTrans" cxnId="{1C268DF2-BA98-4E8C-8505-87438319966E}">
      <dgm:prSet/>
      <dgm:spPr/>
      <dgm:t>
        <a:bodyPr/>
        <a:lstStyle/>
        <a:p>
          <a:endParaRPr lang="en-US"/>
        </a:p>
      </dgm:t>
    </dgm:pt>
    <dgm:pt modelId="{22D1123B-D921-46D7-B060-45EA1E2C788F}" type="sibTrans" cxnId="{1C268DF2-BA98-4E8C-8505-87438319966E}">
      <dgm:prSet/>
      <dgm:spPr/>
      <dgm:t>
        <a:bodyPr/>
        <a:lstStyle/>
        <a:p>
          <a:endParaRPr lang="en-US"/>
        </a:p>
      </dgm:t>
    </dgm:pt>
    <dgm:pt modelId="{BD436ED1-0054-4171-80A5-169CECAAFE48}">
      <dgm:prSet/>
      <dgm:spPr/>
      <dgm:t>
        <a:bodyPr/>
        <a:lstStyle/>
        <a:p>
          <a:r>
            <a:rPr lang="en-US" b="0" i="0"/>
            <a:t>M- This has caused staff to be underpressure leading them to be burntout. Not being paid enough for the skill set used. </a:t>
          </a:r>
          <a:r>
            <a:rPr lang="en-GB" b="0" i="0"/>
            <a:t> Depending on the geographical area some speciality  might not be available for staff and can be hard for some staff to commute to urban areas. </a:t>
          </a:r>
          <a:endParaRPr lang="en-US"/>
        </a:p>
      </dgm:t>
    </dgm:pt>
    <dgm:pt modelId="{CCABDB60-C4A8-46D2-AC5A-9EFA802F49BC}" type="parTrans" cxnId="{D34E04F9-1C81-4FA3-9364-94239FEBC318}">
      <dgm:prSet/>
      <dgm:spPr/>
      <dgm:t>
        <a:bodyPr/>
        <a:lstStyle/>
        <a:p>
          <a:endParaRPr lang="en-US"/>
        </a:p>
      </dgm:t>
    </dgm:pt>
    <dgm:pt modelId="{2DD8F112-D337-4CA3-9429-FB999C77F7F1}" type="sibTrans" cxnId="{D34E04F9-1C81-4FA3-9364-94239FEBC318}">
      <dgm:prSet/>
      <dgm:spPr/>
      <dgm:t>
        <a:bodyPr/>
        <a:lstStyle/>
        <a:p>
          <a:endParaRPr lang="en-US"/>
        </a:p>
      </dgm:t>
    </dgm:pt>
    <dgm:pt modelId="{D8578157-6F46-412E-9B54-44E0012B918E}">
      <dgm:prSet/>
      <dgm:spPr/>
      <dgm:t>
        <a:bodyPr/>
        <a:lstStyle/>
        <a:p>
          <a:r>
            <a:rPr lang="en-GB" b="0" i="0"/>
            <a:t>I- Some individual might like  job because they enjoy it  and would like to experience new things and see beyond all the challenges ahead of them.  </a:t>
          </a:r>
          <a:endParaRPr lang="en-US"/>
        </a:p>
      </dgm:t>
    </dgm:pt>
    <dgm:pt modelId="{FEC0D329-C5BA-49CB-B8F2-5ADF9259BA8C}" type="parTrans" cxnId="{5875527E-5738-48C1-B0A3-8FF37C921F4D}">
      <dgm:prSet/>
      <dgm:spPr/>
      <dgm:t>
        <a:bodyPr/>
        <a:lstStyle/>
        <a:p>
          <a:endParaRPr lang="en-US"/>
        </a:p>
      </dgm:t>
    </dgm:pt>
    <dgm:pt modelId="{21C41539-1A82-42BD-8015-04DAF103C124}" type="sibTrans" cxnId="{5875527E-5738-48C1-B0A3-8FF37C921F4D}">
      <dgm:prSet/>
      <dgm:spPr/>
      <dgm:t>
        <a:bodyPr/>
        <a:lstStyle/>
        <a:p>
          <a:endParaRPr lang="en-US"/>
        </a:p>
      </dgm:t>
    </dgm:pt>
    <dgm:pt modelId="{34A49268-AEF4-46E6-94DF-A53F883153A1}" type="pres">
      <dgm:prSet presAssocID="{2B22DE98-6DB9-4D05-AA68-9D5F86C01EC6}" presName="hierChild1" presStyleCnt="0">
        <dgm:presLayoutVars>
          <dgm:chPref val="1"/>
          <dgm:dir/>
          <dgm:animOne val="branch"/>
          <dgm:animLvl val="lvl"/>
          <dgm:resizeHandles/>
        </dgm:presLayoutVars>
      </dgm:prSet>
      <dgm:spPr/>
    </dgm:pt>
    <dgm:pt modelId="{6BA75F52-C1BD-4C61-96A7-915E88B74501}" type="pres">
      <dgm:prSet presAssocID="{615C0E3D-3531-45D0-A318-8CCE8536EC16}" presName="hierRoot1" presStyleCnt="0"/>
      <dgm:spPr/>
    </dgm:pt>
    <dgm:pt modelId="{7A52748A-B4CF-4CF8-A74B-F0B026A1EA89}" type="pres">
      <dgm:prSet presAssocID="{615C0E3D-3531-45D0-A318-8CCE8536EC16}" presName="composite" presStyleCnt="0"/>
      <dgm:spPr/>
    </dgm:pt>
    <dgm:pt modelId="{86CA9B9C-3F57-43EE-9E2E-658694AC1006}" type="pres">
      <dgm:prSet presAssocID="{615C0E3D-3531-45D0-A318-8CCE8536EC16}" presName="background" presStyleLbl="node0" presStyleIdx="0" presStyleCnt="3"/>
      <dgm:spPr/>
    </dgm:pt>
    <dgm:pt modelId="{437ABB54-DECD-4AB7-B312-51A54532FA76}" type="pres">
      <dgm:prSet presAssocID="{615C0E3D-3531-45D0-A318-8CCE8536EC16}" presName="text" presStyleLbl="fgAcc0" presStyleIdx="0" presStyleCnt="3">
        <dgm:presLayoutVars>
          <dgm:chPref val="3"/>
        </dgm:presLayoutVars>
      </dgm:prSet>
      <dgm:spPr/>
    </dgm:pt>
    <dgm:pt modelId="{63340289-9461-4F44-ABD6-F014E44F35E6}" type="pres">
      <dgm:prSet presAssocID="{615C0E3D-3531-45D0-A318-8CCE8536EC16}" presName="hierChild2" presStyleCnt="0"/>
      <dgm:spPr/>
    </dgm:pt>
    <dgm:pt modelId="{D49C938F-9CF7-4067-B3D5-1C8C152062FC}" type="pres">
      <dgm:prSet presAssocID="{BD436ED1-0054-4171-80A5-169CECAAFE48}" presName="hierRoot1" presStyleCnt="0"/>
      <dgm:spPr/>
    </dgm:pt>
    <dgm:pt modelId="{59289871-BC4F-4C2D-965C-71A1B82995DC}" type="pres">
      <dgm:prSet presAssocID="{BD436ED1-0054-4171-80A5-169CECAAFE48}" presName="composite" presStyleCnt="0"/>
      <dgm:spPr/>
    </dgm:pt>
    <dgm:pt modelId="{3CF0E355-9E5E-4CB4-92D4-FFF1448309A4}" type="pres">
      <dgm:prSet presAssocID="{BD436ED1-0054-4171-80A5-169CECAAFE48}" presName="background" presStyleLbl="node0" presStyleIdx="1" presStyleCnt="3"/>
      <dgm:spPr/>
    </dgm:pt>
    <dgm:pt modelId="{3F5396D9-025F-407D-967B-5B512BEC4BC5}" type="pres">
      <dgm:prSet presAssocID="{BD436ED1-0054-4171-80A5-169CECAAFE48}" presName="text" presStyleLbl="fgAcc0" presStyleIdx="1" presStyleCnt="3">
        <dgm:presLayoutVars>
          <dgm:chPref val="3"/>
        </dgm:presLayoutVars>
      </dgm:prSet>
      <dgm:spPr/>
    </dgm:pt>
    <dgm:pt modelId="{99056E1A-0EEF-43D4-9CB2-85260442DC0C}" type="pres">
      <dgm:prSet presAssocID="{BD436ED1-0054-4171-80A5-169CECAAFE48}" presName="hierChild2" presStyleCnt="0"/>
      <dgm:spPr/>
    </dgm:pt>
    <dgm:pt modelId="{7EE1D4D5-2A71-4A3F-B9C2-EF8F7EB83DC8}" type="pres">
      <dgm:prSet presAssocID="{D8578157-6F46-412E-9B54-44E0012B918E}" presName="hierRoot1" presStyleCnt="0"/>
      <dgm:spPr/>
    </dgm:pt>
    <dgm:pt modelId="{19CA0721-772E-4A07-8D8F-88F78D761629}" type="pres">
      <dgm:prSet presAssocID="{D8578157-6F46-412E-9B54-44E0012B918E}" presName="composite" presStyleCnt="0"/>
      <dgm:spPr/>
    </dgm:pt>
    <dgm:pt modelId="{20AD24E4-B7D9-4C5D-ACA4-DA50C823771C}" type="pres">
      <dgm:prSet presAssocID="{D8578157-6F46-412E-9B54-44E0012B918E}" presName="background" presStyleLbl="node0" presStyleIdx="2" presStyleCnt="3"/>
      <dgm:spPr/>
    </dgm:pt>
    <dgm:pt modelId="{2E452498-361E-450A-A78E-2B4FF72A825B}" type="pres">
      <dgm:prSet presAssocID="{D8578157-6F46-412E-9B54-44E0012B918E}" presName="text" presStyleLbl="fgAcc0" presStyleIdx="2" presStyleCnt="3">
        <dgm:presLayoutVars>
          <dgm:chPref val="3"/>
        </dgm:presLayoutVars>
      </dgm:prSet>
      <dgm:spPr/>
    </dgm:pt>
    <dgm:pt modelId="{D7208A04-485C-49C9-AACC-6A16A1FEC21C}" type="pres">
      <dgm:prSet presAssocID="{D8578157-6F46-412E-9B54-44E0012B918E}" presName="hierChild2" presStyleCnt="0"/>
      <dgm:spPr/>
    </dgm:pt>
  </dgm:ptLst>
  <dgm:cxnLst>
    <dgm:cxn modelId="{B3F66445-8C4A-4511-8230-F16D7C72EB54}" type="presOf" srcId="{D8578157-6F46-412E-9B54-44E0012B918E}" destId="{2E452498-361E-450A-A78E-2B4FF72A825B}" srcOrd="0" destOrd="0" presId="urn:microsoft.com/office/officeart/2005/8/layout/hierarchy1"/>
    <dgm:cxn modelId="{15B5DB69-D1BF-4C4E-8989-DC1B1B7539BC}" type="presOf" srcId="{2B22DE98-6DB9-4D05-AA68-9D5F86C01EC6}" destId="{34A49268-AEF4-46E6-94DF-A53F883153A1}" srcOrd="0" destOrd="0" presId="urn:microsoft.com/office/officeart/2005/8/layout/hierarchy1"/>
    <dgm:cxn modelId="{5875527E-5738-48C1-B0A3-8FF37C921F4D}" srcId="{2B22DE98-6DB9-4D05-AA68-9D5F86C01EC6}" destId="{D8578157-6F46-412E-9B54-44E0012B918E}" srcOrd="2" destOrd="0" parTransId="{FEC0D329-C5BA-49CB-B8F2-5ADF9259BA8C}" sibTransId="{21C41539-1A82-42BD-8015-04DAF103C124}"/>
    <dgm:cxn modelId="{8E4CE187-E2A9-4807-AC90-95E91539E3C4}" type="presOf" srcId="{BD436ED1-0054-4171-80A5-169CECAAFE48}" destId="{3F5396D9-025F-407D-967B-5B512BEC4BC5}" srcOrd="0" destOrd="0" presId="urn:microsoft.com/office/officeart/2005/8/layout/hierarchy1"/>
    <dgm:cxn modelId="{1E3134DD-D3BC-484C-830A-30F30A35B47D}" type="presOf" srcId="{615C0E3D-3531-45D0-A318-8CCE8536EC16}" destId="{437ABB54-DECD-4AB7-B312-51A54532FA76}" srcOrd="0" destOrd="0" presId="urn:microsoft.com/office/officeart/2005/8/layout/hierarchy1"/>
    <dgm:cxn modelId="{1C268DF2-BA98-4E8C-8505-87438319966E}" srcId="{2B22DE98-6DB9-4D05-AA68-9D5F86C01EC6}" destId="{615C0E3D-3531-45D0-A318-8CCE8536EC16}" srcOrd="0" destOrd="0" parTransId="{A0517765-027D-4CA6-B242-BAD96574B22E}" sibTransId="{22D1123B-D921-46D7-B060-45EA1E2C788F}"/>
    <dgm:cxn modelId="{D34E04F9-1C81-4FA3-9364-94239FEBC318}" srcId="{2B22DE98-6DB9-4D05-AA68-9D5F86C01EC6}" destId="{BD436ED1-0054-4171-80A5-169CECAAFE48}" srcOrd="1" destOrd="0" parTransId="{CCABDB60-C4A8-46D2-AC5A-9EFA802F49BC}" sibTransId="{2DD8F112-D337-4CA3-9429-FB999C77F7F1}"/>
    <dgm:cxn modelId="{996F8F7A-9D48-4F97-B597-93D174E3FE0E}" type="presParOf" srcId="{34A49268-AEF4-46E6-94DF-A53F883153A1}" destId="{6BA75F52-C1BD-4C61-96A7-915E88B74501}" srcOrd="0" destOrd="0" presId="urn:microsoft.com/office/officeart/2005/8/layout/hierarchy1"/>
    <dgm:cxn modelId="{695FCEB1-9C9C-4362-BAAC-BF4E736350D5}" type="presParOf" srcId="{6BA75F52-C1BD-4C61-96A7-915E88B74501}" destId="{7A52748A-B4CF-4CF8-A74B-F0B026A1EA89}" srcOrd="0" destOrd="0" presId="urn:microsoft.com/office/officeart/2005/8/layout/hierarchy1"/>
    <dgm:cxn modelId="{2049B876-397B-4A07-B9E0-CB0BB579C109}" type="presParOf" srcId="{7A52748A-B4CF-4CF8-A74B-F0B026A1EA89}" destId="{86CA9B9C-3F57-43EE-9E2E-658694AC1006}" srcOrd="0" destOrd="0" presId="urn:microsoft.com/office/officeart/2005/8/layout/hierarchy1"/>
    <dgm:cxn modelId="{D138BB48-F189-4C29-BCF1-848007CBE447}" type="presParOf" srcId="{7A52748A-B4CF-4CF8-A74B-F0B026A1EA89}" destId="{437ABB54-DECD-4AB7-B312-51A54532FA76}" srcOrd="1" destOrd="0" presId="urn:microsoft.com/office/officeart/2005/8/layout/hierarchy1"/>
    <dgm:cxn modelId="{4C1B2A11-1ABB-4C57-9D43-7EC7AD70B846}" type="presParOf" srcId="{6BA75F52-C1BD-4C61-96A7-915E88B74501}" destId="{63340289-9461-4F44-ABD6-F014E44F35E6}" srcOrd="1" destOrd="0" presId="urn:microsoft.com/office/officeart/2005/8/layout/hierarchy1"/>
    <dgm:cxn modelId="{FF175A02-6E30-4412-B68C-9AC9E256BF09}" type="presParOf" srcId="{34A49268-AEF4-46E6-94DF-A53F883153A1}" destId="{D49C938F-9CF7-4067-B3D5-1C8C152062FC}" srcOrd="1" destOrd="0" presId="urn:microsoft.com/office/officeart/2005/8/layout/hierarchy1"/>
    <dgm:cxn modelId="{D6307CBA-40DC-4B46-BB38-B54AB4CB75B5}" type="presParOf" srcId="{D49C938F-9CF7-4067-B3D5-1C8C152062FC}" destId="{59289871-BC4F-4C2D-965C-71A1B82995DC}" srcOrd="0" destOrd="0" presId="urn:microsoft.com/office/officeart/2005/8/layout/hierarchy1"/>
    <dgm:cxn modelId="{126D4511-5A33-4716-BB2B-D97027CD512E}" type="presParOf" srcId="{59289871-BC4F-4C2D-965C-71A1B82995DC}" destId="{3CF0E355-9E5E-4CB4-92D4-FFF1448309A4}" srcOrd="0" destOrd="0" presId="urn:microsoft.com/office/officeart/2005/8/layout/hierarchy1"/>
    <dgm:cxn modelId="{0177C605-3D46-42B5-8C14-BD96B062CFBE}" type="presParOf" srcId="{59289871-BC4F-4C2D-965C-71A1B82995DC}" destId="{3F5396D9-025F-407D-967B-5B512BEC4BC5}" srcOrd="1" destOrd="0" presId="urn:microsoft.com/office/officeart/2005/8/layout/hierarchy1"/>
    <dgm:cxn modelId="{31B1C782-E55C-4249-9F6F-F12A708F37D3}" type="presParOf" srcId="{D49C938F-9CF7-4067-B3D5-1C8C152062FC}" destId="{99056E1A-0EEF-43D4-9CB2-85260442DC0C}" srcOrd="1" destOrd="0" presId="urn:microsoft.com/office/officeart/2005/8/layout/hierarchy1"/>
    <dgm:cxn modelId="{370F5D9C-9ADE-4673-A029-2A28B747FCED}" type="presParOf" srcId="{34A49268-AEF4-46E6-94DF-A53F883153A1}" destId="{7EE1D4D5-2A71-4A3F-B9C2-EF8F7EB83DC8}" srcOrd="2" destOrd="0" presId="urn:microsoft.com/office/officeart/2005/8/layout/hierarchy1"/>
    <dgm:cxn modelId="{9729BB59-493C-4EDA-B210-6D481109D11C}" type="presParOf" srcId="{7EE1D4D5-2A71-4A3F-B9C2-EF8F7EB83DC8}" destId="{19CA0721-772E-4A07-8D8F-88F78D761629}" srcOrd="0" destOrd="0" presId="urn:microsoft.com/office/officeart/2005/8/layout/hierarchy1"/>
    <dgm:cxn modelId="{C64A88CD-6906-419D-A7A4-C99607518FE3}" type="presParOf" srcId="{19CA0721-772E-4A07-8D8F-88F78D761629}" destId="{20AD24E4-B7D9-4C5D-ACA4-DA50C823771C}" srcOrd="0" destOrd="0" presId="urn:microsoft.com/office/officeart/2005/8/layout/hierarchy1"/>
    <dgm:cxn modelId="{3B9B4884-E24E-4C90-945E-01672740AE04}" type="presParOf" srcId="{19CA0721-772E-4A07-8D8F-88F78D761629}" destId="{2E452498-361E-450A-A78E-2B4FF72A825B}" srcOrd="1" destOrd="0" presId="urn:microsoft.com/office/officeart/2005/8/layout/hierarchy1"/>
    <dgm:cxn modelId="{6099FD74-4C66-4308-A29B-B30344E116C8}" type="presParOf" srcId="{7EE1D4D5-2A71-4A3F-B9C2-EF8F7EB83DC8}" destId="{D7208A04-485C-49C9-AACC-6A16A1FEC21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A9B9C-3F57-43EE-9E2E-658694AC1006}">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37ABB54-DECD-4AB7-B312-51A54532FA76}">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t>P- This has created more job opportunity for people as there are always vacancies available and there is a vast amount of specialty to choose from.</a:t>
          </a:r>
          <a:endParaRPr lang="en-US" sz="1200" kern="1200"/>
        </a:p>
      </dsp:txBody>
      <dsp:txXfrm>
        <a:off x="351142" y="1045050"/>
        <a:ext cx="2606440" cy="1618335"/>
      </dsp:txXfrm>
    </dsp:sp>
    <dsp:sp modelId="{3CF0E355-9E5E-4CB4-92D4-FFF1448309A4}">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3F5396D9-025F-407D-967B-5B512BEC4BC5}">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t>M- This has caused staff to be underpressure leading them to be burntout. Not being paid enough for the skill set used. </a:t>
          </a:r>
          <a:r>
            <a:rPr lang="en-GB" sz="1200" b="0" i="0" kern="1200"/>
            <a:t> Depending on the geographical area some speciality  might not be available for staff and can be hard for some staff to commute to urban areas. </a:t>
          </a:r>
          <a:endParaRPr lang="en-US" sz="1200" kern="1200"/>
        </a:p>
      </dsp:txBody>
      <dsp:txXfrm>
        <a:off x="3659867" y="1045050"/>
        <a:ext cx="2606440" cy="1618335"/>
      </dsp:txXfrm>
    </dsp:sp>
    <dsp:sp modelId="{20AD24E4-B7D9-4C5D-ACA4-DA50C823771C}">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2E452498-361E-450A-A78E-2B4FF72A825B}">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I- Some individual might like  job because they enjoy it  and would like to experience new things and see beyond all the challenges ahead of them.  </a:t>
          </a:r>
          <a:endParaRPr lang="en-US" sz="1200" kern="1200"/>
        </a:p>
      </dsp:txBody>
      <dsp:txXfrm>
        <a:off x="6968593" y="1045050"/>
        <a:ext cx="2606440" cy="16183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pPr algn="r"/>
            <a:fld id="{A37D6D71-8B28-4ED6-B932-04B197003D23}" type="datetimeFigureOut">
              <a:rPr lang="en-US" smtClean="0"/>
              <a:pPr algn="r"/>
              <a:t>7/20/2022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solidFill>
                <a:schemeClr val="bg1"/>
              </a:solidFill>
            </a:endParaRP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22136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7/20/2022</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87167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7/20/2022</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13659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7/20/2022</a:t>
            </a:fld>
            <a:endParaRPr lang="en-US" dirty="0"/>
          </a:p>
        </p:txBody>
      </p:sp>
      <p:sp>
        <p:nvSpPr>
          <p:cNvPr id="6" name="Footer Placeholder 5"/>
          <p:cNvSpPr>
            <a:spLocks noGrp="1"/>
          </p:cNvSpPr>
          <p:nvPr>
            <p:ph type="ftr" sz="quarter" idx="11"/>
          </p:nvPr>
        </p:nvSpPr>
        <p:spPr/>
        <p:txBody>
          <a:bodyPr/>
          <a:lstStyle/>
          <a:p>
            <a:endParaRPr lang="en-US" dirty="0">
              <a:solidFill>
                <a:schemeClr val="tx1"/>
              </a:solidFill>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48547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A37D6D71-8B28-4ED6-B932-04B197003D23}" type="datetimeFigureOut">
              <a:rPr lang="en-US" smtClean="0"/>
              <a:pPr algn="r"/>
              <a:t>7/20/2022</a:t>
            </a:fld>
            <a:endParaRPr lang="en-US" dirty="0"/>
          </a:p>
        </p:txBody>
      </p:sp>
      <p:sp>
        <p:nvSpPr>
          <p:cNvPr id="8" name="Footer Placeholder 7"/>
          <p:cNvSpPr>
            <a:spLocks noGrp="1"/>
          </p:cNvSpPr>
          <p:nvPr>
            <p:ph type="ftr" sz="quarter" idx="11"/>
          </p:nvPr>
        </p:nvSpPr>
        <p:spPr/>
        <p:txBody>
          <a:bodyPr/>
          <a:lstStyle/>
          <a:p>
            <a:endParaRPr lang="en-US" dirty="0">
              <a:solidFill>
                <a:schemeClr val="tx1"/>
              </a:solidFill>
            </a:endParaRPr>
          </a:p>
        </p:txBody>
      </p:sp>
      <p:sp>
        <p:nvSpPr>
          <p:cNvPr id="9" name="Slide Number Placeholder 8"/>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859757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A37D6D71-8B28-4ED6-B932-04B197003D23}" type="datetimeFigureOut">
              <a:rPr lang="en-US" smtClean="0"/>
              <a:pPr algn="r"/>
              <a:t>7/20/2022</a:t>
            </a:fld>
            <a:endParaRPr lang="en-US" dirty="0"/>
          </a:p>
        </p:txBody>
      </p:sp>
      <p:sp>
        <p:nvSpPr>
          <p:cNvPr id="4" name="Footer Placeholder 3"/>
          <p:cNvSpPr>
            <a:spLocks noGrp="1"/>
          </p:cNvSpPr>
          <p:nvPr>
            <p:ph type="ftr" sz="quarter" idx="11"/>
          </p:nvPr>
        </p:nvSpPr>
        <p:spPr/>
        <p:txBody>
          <a:bodyPr/>
          <a:lstStyle/>
          <a:p>
            <a:endParaRPr lang="en-US" dirty="0">
              <a:solidFill>
                <a:schemeClr val="tx1"/>
              </a:solidFill>
            </a:endParaRPr>
          </a:p>
        </p:txBody>
      </p:sp>
      <p:sp>
        <p:nvSpPr>
          <p:cNvPr id="5" name="Slide Number Placeholder 4"/>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425819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A37D6D71-8B28-4ED6-B932-04B197003D23}" type="datetimeFigureOut">
              <a:rPr lang="en-US" smtClean="0"/>
              <a:pPr algn="r"/>
              <a:t>7/20/2022</a:t>
            </a:fld>
            <a:endParaRPr lang="en-US" dirty="0"/>
          </a:p>
        </p:txBody>
      </p:sp>
      <p:sp>
        <p:nvSpPr>
          <p:cNvPr id="3" name="Footer Placeholder 2"/>
          <p:cNvSpPr>
            <a:spLocks noGrp="1"/>
          </p:cNvSpPr>
          <p:nvPr>
            <p:ph type="ftr" sz="quarter" idx="11"/>
          </p:nvPr>
        </p:nvSpPr>
        <p:spPr/>
        <p:txBody>
          <a:bodyPr/>
          <a:lstStyle/>
          <a:p>
            <a:endParaRPr lang="en-US" dirty="0">
              <a:solidFill>
                <a:schemeClr val="tx1"/>
              </a:solidFill>
            </a:endParaRP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4134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7/20/2022</a:t>
            </a:fld>
            <a:endParaRPr lang="en-US" dirty="0"/>
          </a:p>
        </p:txBody>
      </p:sp>
      <p:sp>
        <p:nvSpPr>
          <p:cNvPr id="6" name="Footer Placeholder 5"/>
          <p:cNvSpPr>
            <a:spLocks noGrp="1"/>
          </p:cNvSpPr>
          <p:nvPr>
            <p:ph type="ftr" sz="quarter" idx="11"/>
          </p:nvPr>
        </p:nvSpPr>
        <p:spPr/>
        <p:txBody>
          <a:bodyPr/>
          <a:lstStyle/>
          <a:p>
            <a:endParaRPr lang="en-US" dirty="0">
              <a:solidFill>
                <a:schemeClr val="tx1"/>
              </a:solidFill>
            </a:endParaRP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79130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7/20/2022</a:t>
            </a:fld>
            <a:endParaRPr lang="en-US" dirty="0"/>
          </a:p>
        </p:txBody>
      </p:sp>
      <p:sp>
        <p:nvSpPr>
          <p:cNvPr id="6" name="Footer Placeholder 5"/>
          <p:cNvSpPr>
            <a:spLocks noGrp="1"/>
          </p:cNvSpPr>
          <p:nvPr>
            <p:ph type="ftr" sz="quarter" idx="11"/>
          </p:nvPr>
        </p:nvSpPr>
        <p:spPr/>
        <p:txBody>
          <a:bodyPr/>
          <a:lstStyle/>
          <a:p>
            <a:endParaRPr lang="en-US" dirty="0">
              <a:effectLst>
                <a:outerShdw blurRad="50800" dist="38100" dir="2700000" algn="tl" rotWithShape="0">
                  <a:prstClr val="black">
                    <a:alpha val="43000"/>
                  </a:prstClr>
                </a:outerShdw>
              </a:effectLst>
            </a:endParaRP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422074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7/20/2022</a:t>
            </a:fld>
            <a:endParaRPr lang="en-US" spc="50" dirty="0"/>
          </a:p>
        </p:txBody>
      </p:sp>
      <p:sp>
        <p:nvSpPr>
          <p:cNvPr id="6" name="Footer Placeholder 5"/>
          <p:cNvSpPr>
            <a:spLocks noGrp="1"/>
          </p:cNvSpPr>
          <p:nvPr>
            <p:ph type="ftr" sz="quarter" idx="11"/>
          </p:nvPr>
        </p:nvSpPr>
        <p:spPr/>
        <p:txBody>
          <a:bodyPr/>
          <a:lstStyle/>
          <a:p>
            <a:endParaRPr lang="en-US" spc="5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28552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7/20/2022</a:t>
            </a:fld>
            <a:endParaRPr lang="en-US" spc="50" dirty="0"/>
          </a:p>
        </p:txBody>
      </p:sp>
      <p:sp>
        <p:nvSpPr>
          <p:cNvPr id="5" name="Footer Placeholder 4"/>
          <p:cNvSpPr>
            <a:spLocks noGrp="1"/>
          </p:cNvSpPr>
          <p:nvPr>
            <p:ph type="ftr" sz="quarter" idx="11"/>
          </p:nvPr>
        </p:nvSpPr>
        <p:spPr/>
        <p:txBody>
          <a:bodyPr/>
          <a:lstStyle/>
          <a:p>
            <a:endParaRPr lang="en-US" spc="50"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3624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7/20/2022</a:t>
            </a:fld>
            <a:endParaRPr lang="en-US" spc="50" dirty="0"/>
          </a:p>
        </p:txBody>
      </p:sp>
      <p:sp>
        <p:nvSpPr>
          <p:cNvPr id="5" name="Footer Placeholder 4"/>
          <p:cNvSpPr>
            <a:spLocks noGrp="1"/>
          </p:cNvSpPr>
          <p:nvPr>
            <p:ph type="ftr" sz="quarter" idx="11"/>
          </p:nvPr>
        </p:nvSpPr>
        <p:spPr/>
        <p:txBody>
          <a:bodyPr/>
          <a:lstStyle/>
          <a:p>
            <a:endParaRPr lang="en-US" spc="50"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83747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7/20/2022</a:t>
            </a:fld>
            <a:endParaRPr lang="en-US" spc="50" dirty="0"/>
          </a:p>
        </p:txBody>
      </p:sp>
      <p:sp>
        <p:nvSpPr>
          <p:cNvPr id="5" name="Footer Placeholder 4"/>
          <p:cNvSpPr>
            <a:spLocks noGrp="1"/>
          </p:cNvSpPr>
          <p:nvPr>
            <p:ph type="ftr" sz="quarter" idx="11"/>
          </p:nvPr>
        </p:nvSpPr>
        <p:spPr/>
        <p:txBody>
          <a:bodyPr/>
          <a:lstStyle/>
          <a:p>
            <a:endParaRPr lang="en-US" spc="50"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43638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lgn="r"/>
            <a:fld id="{A37D6D71-8B28-4ED6-B932-04B197003D23}" type="datetimeFigureOut">
              <a:rPr lang="en-US" smtClean="0"/>
              <a:pPr algn="r"/>
              <a:t>7/20/2022</a:t>
            </a:fld>
            <a:endParaRPr lang="en-US" spc="50" dirty="0"/>
          </a:p>
        </p:txBody>
      </p:sp>
      <p:sp>
        <p:nvSpPr>
          <p:cNvPr id="8" name="Footer Placeholder 7"/>
          <p:cNvSpPr>
            <a:spLocks noGrp="1"/>
          </p:cNvSpPr>
          <p:nvPr>
            <p:ph type="ftr" sz="quarter" idx="11"/>
          </p:nvPr>
        </p:nvSpPr>
        <p:spPr/>
        <p:txBody>
          <a:bodyPr/>
          <a:lstStyle/>
          <a:p>
            <a:endParaRPr lang="en-US" spc="50" dirty="0"/>
          </a:p>
        </p:txBody>
      </p:sp>
      <p:sp>
        <p:nvSpPr>
          <p:cNvPr id="9" name="Slide Number Placeholder 8"/>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413863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lgn="r"/>
            <a:fld id="{A37D6D71-8B28-4ED6-B932-04B197003D23}" type="datetimeFigureOut">
              <a:rPr lang="en-US" smtClean="0"/>
              <a:pPr algn="r"/>
              <a:t>7/20/2022</a:t>
            </a:fld>
            <a:endParaRPr lang="en-US" spc="50" dirty="0"/>
          </a:p>
        </p:txBody>
      </p:sp>
      <p:sp>
        <p:nvSpPr>
          <p:cNvPr id="8" name="Footer Placeholder 7"/>
          <p:cNvSpPr>
            <a:spLocks noGrp="1"/>
          </p:cNvSpPr>
          <p:nvPr>
            <p:ph type="ftr" sz="quarter" idx="11"/>
          </p:nvPr>
        </p:nvSpPr>
        <p:spPr>
          <a:xfrm>
            <a:off x="561111" y="6391838"/>
            <a:ext cx="3644282" cy="304801"/>
          </a:xfrm>
        </p:spPr>
        <p:txBody>
          <a:bodyPr/>
          <a:lstStyle/>
          <a:p>
            <a:endParaRPr lang="en-US" spc="50" dirty="0"/>
          </a:p>
        </p:txBody>
      </p:sp>
      <p:sp>
        <p:nvSpPr>
          <p:cNvPr id="9" name="Slide Number Placeholder 8"/>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163822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pPr algn="r"/>
            <a:fld id="{A37D6D71-8B28-4ED6-B932-04B197003D23}" type="datetimeFigureOut">
              <a:rPr lang="en-US" smtClean="0"/>
              <a:pPr algn="r"/>
              <a:t>7/20/2022</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607520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pPr algn="r"/>
            <a:fld id="{A37D6D71-8B28-4ED6-B932-04B197003D23}" type="datetimeFigureOut">
              <a:rPr lang="en-US" smtClean="0"/>
              <a:pPr algn="r"/>
              <a:t>7/20/2022</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51190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algn="r"/>
            <a:fld id="{A37D6D71-8B28-4ED6-B932-04B197003D23}" type="datetimeFigureOut">
              <a:rPr lang="en-US" smtClean="0"/>
              <a:pPr algn="r"/>
              <a:t>7/20/2022</a:t>
            </a:fld>
            <a:endParaRPr lang="en-US" spc="50"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spc="50"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3162581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octor holding a stethoscope&#10;&#10;Description automatically generated with medium confidence">
            <a:extLst>
              <a:ext uri="{FF2B5EF4-FFF2-40B4-BE49-F238E27FC236}">
                <a16:creationId xmlns:a16="http://schemas.microsoft.com/office/drawing/2014/main" id="{2CC4A497-DBF8-115B-B6A0-1C3C7B2A8E0B}"/>
              </a:ext>
            </a:extLst>
          </p:cNvPr>
          <p:cNvPicPr>
            <a:picLocks noChangeAspect="1"/>
          </p:cNvPicPr>
          <p:nvPr/>
        </p:nvPicPr>
        <p:blipFill rotWithShape="1">
          <a:blip r:embed="rId2">
            <a:alphaModFix amt="60000"/>
          </a:blip>
          <a:srcRect b="15730"/>
          <a:stretch/>
        </p:blipFill>
        <p:spPr>
          <a:xfrm>
            <a:off x="-3049" y="0"/>
            <a:ext cx="12191980" cy="6857990"/>
          </a:xfrm>
          <a:prstGeom prst="rect">
            <a:avLst/>
          </a:prstGeom>
        </p:spPr>
      </p:pic>
      <p:sp>
        <p:nvSpPr>
          <p:cNvPr id="3" name="Subtitle 2">
            <a:extLst>
              <a:ext uri="{FF2B5EF4-FFF2-40B4-BE49-F238E27FC236}">
                <a16:creationId xmlns:a16="http://schemas.microsoft.com/office/drawing/2014/main" id="{B7580A07-1BC7-E71F-1279-B3985283B4FB}"/>
              </a:ext>
            </a:extLst>
          </p:cNvPr>
          <p:cNvSpPr>
            <a:spLocks noGrp="1"/>
          </p:cNvSpPr>
          <p:nvPr>
            <p:ph type="subTitle" idx="1"/>
          </p:nvPr>
        </p:nvSpPr>
        <p:spPr>
          <a:xfrm>
            <a:off x="2792325" y="115614"/>
            <a:ext cx="8653797" cy="1692166"/>
          </a:xfrm>
        </p:spPr>
        <p:txBody>
          <a:bodyPr anchor="t">
            <a:normAutofit fontScale="85000" lnSpcReduction="20000"/>
          </a:bodyPr>
          <a:lstStyle/>
          <a:p>
            <a:r>
              <a:rPr lang="en-US" sz="4400" dirty="0">
                <a:solidFill>
                  <a:schemeClr val="tx1"/>
                </a:solidFill>
                <a:latin typeface="+mj-lt"/>
              </a:rPr>
              <a:t>Problem Solving And Decision Making</a:t>
            </a:r>
          </a:p>
          <a:p>
            <a:r>
              <a:rPr lang="en-US" sz="4400" dirty="0">
                <a:solidFill>
                  <a:schemeClr val="tx1"/>
                </a:solidFill>
                <a:latin typeface="+mj-lt"/>
              </a:rPr>
              <a:t>BMSW 4004</a:t>
            </a:r>
            <a:endParaRPr lang="en-GB" sz="4400" dirty="0">
              <a:solidFill>
                <a:schemeClr val="tx1"/>
              </a:solidFill>
              <a:latin typeface="+mj-lt"/>
            </a:endParaRPr>
          </a:p>
        </p:txBody>
      </p:sp>
      <p:pic>
        <p:nvPicPr>
          <p:cNvPr id="10" name="Picture 9" descr="A group of people in clothing&#10;&#10;Description automatically generated with low confidence">
            <a:extLst>
              <a:ext uri="{FF2B5EF4-FFF2-40B4-BE49-F238E27FC236}">
                <a16:creationId xmlns:a16="http://schemas.microsoft.com/office/drawing/2014/main" id="{C6BD45CF-9663-3817-68D1-8BF76461A8BB}"/>
              </a:ext>
            </a:extLst>
          </p:cNvPr>
          <p:cNvPicPr>
            <a:picLocks noChangeAspect="1"/>
          </p:cNvPicPr>
          <p:nvPr/>
        </p:nvPicPr>
        <p:blipFill rotWithShape="1">
          <a:blip r:embed="rId3">
            <a:extLst>
              <a:ext uri="{28A0092B-C50C-407E-A947-70E740481C1C}">
                <a14:useLocalDpi xmlns:a14="http://schemas.microsoft.com/office/drawing/2010/main" val="0"/>
              </a:ext>
            </a:extLst>
          </a:blip>
          <a:srcRect l="59706" t="35095" r="30996" b="48353"/>
          <a:stretch/>
        </p:blipFill>
        <p:spPr>
          <a:xfrm>
            <a:off x="-3049" y="0"/>
            <a:ext cx="2052565" cy="2436014"/>
          </a:xfrm>
          <a:prstGeom prst="rect">
            <a:avLst/>
          </a:prstGeom>
        </p:spPr>
      </p:pic>
      <p:sp>
        <p:nvSpPr>
          <p:cNvPr id="28" name="TextBox 27">
            <a:extLst>
              <a:ext uri="{FF2B5EF4-FFF2-40B4-BE49-F238E27FC236}">
                <a16:creationId xmlns:a16="http://schemas.microsoft.com/office/drawing/2014/main" id="{8376E6B9-0AE9-90EB-DF54-4E1BF4133CA9}"/>
              </a:ext>
            </a:extLst>
          </p:cNvPr>
          <p:cNvSpPr txBox="1"/>
          <p:nvPr/>
        </p:nvSpPr>
        <p:spPr>
          <a:xfrm>
            <a:off x="-3049" y="2585544"/>
            <a:ext cx="3163613" cy="369332"/>
          </a:xfrm>
          <a:prstGeom prst="rect">
            <a:avLst/>
          </a:prstGeom>
          <a:noFill/>
        </p:spPr>
        <p:txBody>
          <a:bodyPr wrap="square" rtlCol="0">
            <a:spAutoFit/>
          </a:bodyPr>
          <a:lstStyle/>
          <a:p>
            <a:r>
              <a:rPr lang="en-US" dirty="0"/>
              <a:t>Sadeka </a:t>
            </a:r>
            <a:r>
              <a:rPr lang="en-US" dirty="0" err="1"/>
              <a:t>Gani</a:t>
            </a:r>
            <a:r>
              <a:rPr lang="en-US" dirty="0"/>
              <a:t> Dhali , 2122280</a:t>
            </a:r>
            <a:endParaRPr lang="en-GB" dirty="0"/>
          </a:p>
        </p:txBody>
      </p:sp>
      <p:sp>
        <p:nvSpPr>
          <p:cNvPr id="30" name="TextBox 29">
            <a:extLst>
              <a:ext uri="{FF2B5EF4-FFF2-40B4-BE49-F238E27FC236}">
                <a16:creationId xmlns:a16="http://schemas.microsoft.com/office/drawing/2014/main" id="{315A19E6-9755-4BF5-ABCC-A489F1AF73BA}"/>
              </a:ext>
            </a:extLst>
          </p:cNvPr>
          <p:cNvSpPr txBox="1"/>
          <p:nvPr/>
        </p:nvSpPr>
        <p:spPr>
          <a:xfrm>
            <a:off x="315310" y="6169572"/>
            <a:ext cx="2690649" cy="369332"/>
          </a:xfrm>
          <a:prstGeom prst="rect">
            <a:avLst/>
          </a:prstGeom>
          <a:noFill/>
        </p:spPr>
        <p:txBody>
          <a:bodyPr wrap="square" rtlCol="0">
            <a:spAutoFit/>
          </a:bodyPr>
          <a:lstStyle/>
          <a:p>
            <a:r>
              <a:rPr lang="en-US" dirty="0"/>
              <a:t>Lecturer: Julius </a:t>
            </a:r>
            <a:r>
              <a:rPr lang="en-US" dirty="0" err="1"/>
              <a:t>Azasoo</a:t>
            </a:r>
            <a:endParaRPr lang="en-GB" dirty="0"/>
          </a:p>
        </p:txBody>
      </p:sp>
    </p:spTree>
    <p:extLst>
      <p:ext uri="{BB962C8B-B14F-4D97-AF65-F5344CB8AC3E}">
        <p14:creationId xmlns:p14="http://schemas.microsoft.com/office/powerpoint/2010/main" val="1965823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921B-97F2-0647-8B04-AD3EE7F0CA55}"/>
              </a:ext>
            </a:extLst>
          </p:cNvPr>
          <p:cNvSpPr>
            <a:spLocks noGrp="1"/>
          </p:cNvSpPr>
          <p:nvPr>
            <p:ph type="title"/>
          </p:nvPr>
        </p:nvSpPr>
        <p:spPr/>
        <p:txBody>
          <a:bodyPr/>
          <a:lstStyle/>
          <a:p>
            <a:pPr algn="ctr"/>
            <a:r>
              <a:rPr lang="en-US" dirty="0"/>
              <a:t>Introduction</a:t>
            </a:r>
            <a:endParaRPr lang="en-GB" dirty="0"/>
          </a:p>
        </p:txBody>
      </p:sp>
      <p:sp>
        <p:nvSpPr>
          <p:cNvPr id="3" name="Content Placeholder 2">
            <a:extLst>
              <a:ext uri="{FF2B5EF4-FFF2-40B4-BE49-F238E27FC236}">
                <a16:creationId xmlns:a16="http://schemas.microsoft.com/office/drawing/2014/main" id="{19019665-B43C-0A27-10EA-088B3EE18758}"/>
              </a:ext>
            </a:extLst>
          </p:cNvPr>
          <p:cNvSpPr>
            <a:spLocks noGrp="1"/>
          </p:cNvSpPr>
          <p:nvPr>
            <p:ph idx="1"/>
          </p:nvPr>
        </p:nvSpPr>
        <p:spPr/>
        <p:txBody>
          <a:bodyPr>
            <a:normAutofit/>
          </a:bodyPr>
          <a:lstStyle/>
          <a:p>
            <a:r>
              <a:rPr lang="en-US" dirty="0"/>
              <a:t>I'll be discussing the challenges that Proper Care UK is facing in this power point. An analysis of the complex problem's, nature and effects on workers and their </a:t>
            </a:r>
            <a:r>
              <a:rPr lang="en-US" dirty="0" err="1"/>
              <a:t>organisations</a:t>
            </a:r>
            <a:r>
              <a:rPr lang="en-US" dirty="0"/>
              <a:t>, informed by research. An examination of the macroenvironmental elements contributing to the complicated issue using the PESTLE method. A  cause-and-effect investigation of the complicated issue based on research and a fishbone diagram. An analysis of available options for dealing with the personnel shortages with the goal of selecting the best alternative.</a:t>
            </a:r>
            <a:endParaRPr lang="en-GB" dirty="0"/>
          </a:p>
        </p:txBody>
      </p:sp>
      <p:sp>
        <p:nvSpPr>
          <p:cNvPr id="4" name="Star: 5 Points 3">
            <a:extLst>
              <a:ext uri="{FF2B5EF4-FFF2-40B4-BE49-F238E27FC236}">
                <a16:creationId xmlns:a16="http://schemas.microsoft.com/office/drawing/2014/main" id="{8A9ED968-2577-50CF-3C21-333454CA3DFC}"/>
              </a:ext>
            </a:extLst>
          </p:cNvPr>
          <p:cNvSpPr/>
          <p:nvPr/>
        </p:nvSpPr>
        <p:spPr>
          <a:xfrm>
            <a:off x="7151298" y="766232"/>
            <a:ext cx="914400" cy="9144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tar: 5 Points 4">
            <a:extLst>
              <a:ext uri="{FF2B5EF4-FFF2-40B4-BE49-F238E27FC236}">
                <a16:creationId xmlns:a16="http://schemas.microsoft.com/office/drawing/2014/main" id="{D309B2F9-8406-E8E2-AD8D-76A7A77CBBBE}"/>
              </a:ext>
            </a:extLst>
          </p:cNvPr>
          <p:cNvSpPr/>
          <p:nvPr/>
        </p:nvSpPr>
        <p:spPr>
          <a:xfrm>
            <a:off x="3027872" y="766232"/>
            <a:ext cx="914400" cy="9144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9179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4610-2BD8-FBA6-97E5-94608A58EC22}"/>
              </a:ext>
            </a:extLst>
          </p:cNvPr>
          <p:cNvSpPr>
            <a:spLocks noGrp="1"/>
          </p:cNvSpPr>
          <p:nvPr>
            <p:ph type="title"/>
          </p:nvPr>
        </p:nvSpPr>
        <p:spPr>
          <a:xfrm>
            <a:off x="0" y="-51278"/>
            <a:ext cx="10268712" cy="1700784"/>
          </a:xfrm>
        </p:spPr>
        <p:txBody>
          <a:bodyPr/>
          <a:lstStyle/>
          <a:p>
            <a:pPr algn="ctr"/>
            <a:r>
              <a:rPr lang="en-US" dirty="0"/>
              <a:t>Pestle </a:t>
            </a:r>
            <a:r>
              <a:rPr lang="en-US" dirty="0" err="1"/>
              <a:t>analsyis</a:t>
            </a:r>
            <a:endParaRPr lang="en-GB" dirty="0"/>
          </a:p>
        </p:txBody>
      </p:sp>
      <p:graphicFrame>
        <p:nvGraphicFramePr>
          <p:cNvPr id="9" name="Content Placeholder 8">
            <a:extLst>
              <a:ext uri="{FF2B5EF4-FFF2-40B4-BE49-F238E27FC236}">
                <a16:creationId xmlns:a16="http://schemas.microsoft.com/office/drawing/2014/main" id="{3FA7FF62-1476-8B6E-52FE-7F7ED1C21292}"/>
              </a:ext>
            </a:extLst>
          </p:cNvPr>
          <p:cNvGraphicFramePr>
            <a:graphicFrameLocks noGrp="1"/>
          </p:cNvGraphicFramePr>
          <p:nvPr>
            <p:ph idx="1"/>
            <p:extLst>
              <p:ext uri="{D42A27DB-BD31-4B8C-83A1-F6EECF244321}">
                <p14:modId xmlns:p14="http://schemas.microsoft.com/office/powerpoint/2010/main" val="541130066"/>
              </p:ext>
            </p:extLst>
          </p:nvPr>
        </p:nvGraphicFramePr>
        <p:xfrm>
          <a:off x="0" y="1649506"/>
          <a:ext cx="12191999" cy="5208495"/>
        </p:xfrm>
        <a:graphic>
          <a:graphicData uri="http://schemas.openxmlformats.org/drawingml/2006/table">
            <a:tbl>
              <a:tblPr firstRow="1" bandRow="1">
                <a:tableStyleId>{5C22544A-7EE6-4342-B048-85BDC9FD1C3A}</a:tableStyleId>
              </a:tblPr>
              <a:tblGrid>
                <a:gridCol w="2017430">
                  <a:extLst>
                    <a:ext uri="{9D8B030D-6E8A-4147-A177-3AD203B41FA5}">
                      <a16:colId xmlns:a16="http://schemas.microsoft.com/office/drawing/2014/main" val="918932598"/>
                    </a:ext>
                  </a:extLst>
                </a:gridCol>
                <a:gridCol w="3341368">
                  <a:extLst>
                    <a:ext uri="{9D8B030D-6E8A-4147-A177-3AD203B41FA5}">
                      <a16:colId xmlns:a16="http://schemas.microsoft.com/office/drawing/2014/main" val="3474496562"/>
                    </a:ext>
                  </a:extLst>
                </a:gridCol>
                <a:gridCol w="3784360">
                  <a:extLst>
                    <a:ext uri="{9D8B030D-6E8A-4147-A177-3AD203B41FA5}">
                      <a16:colId xmlns:a16="http://schemas.microsoft.com/office/drawing/2014/main" val="2863418041"/>
                    </a:ext>
                  </a:extLst>
                </a:gridCol>
                <a:gridCol w="3048841">
                  <a:extLst>
                    <a:ext uri="{9D8B030D-6E8A-4147-A177-3AD203B41FA5}">
                      <a16:colId xmlns:a16="http://schemas.microsoft.com/office/drawing/2014/main" val="450731905"/>
                    </a:ext>
                  </a:extLst>
                </a:gridCol>
              </a:tblGrid>
              <a:tr h="626700">
                <a:tc>
                  <a:txBody>
                    <a:bodyPr/>
                    <a:lstStyle/>
                    <a:p>
                      <a:pPr>
                        <a:lnSpc>
                          <a:spcPct val="107000"/>
                        </a:lnSpc>
                        <a:spcAft>
                          <a:spcPts val="800"/>
                        </a:spcAft>
                      </a:pPr>
                      <a:r>
                        <a:rPr lang="en-US" sz="700">
                          <a:effectLst/>
                        </a:rPr>
                        <a:t>Pestle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US" sz="700">
                          <a:effectLst/>
                        </a:rPr>
                        <a:t>External factor to consider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US" sz="700">
                          <a:effectLst/>
                        </a:rPr>
                        <a:t>Factor affected within my industry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a:effectLst/>
                        </a:rPr>
                        <a:t>Importance to organisation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extLst>
                  <a:ext uri="{0D108BD9-81ED-4DB2-BD59-A6C34878D82A}">
                    <a16:rowId xmlns:a16="http://schemas.microsoft.com/office/drawing/2014/main" val="1945640993"/>
                  </a:ext>
                </a:extLst>
              </a:tr>
              <a:tr h="928624">
                <a:tc>
                  <a:txBody>
                    <a:bodyPr/>
                    <a:lstStyle/>
                    <a:p>
                      <a:pPr>
                        <a:lnSpc>
                          <a:spcPct val="107000"/>
                        </a:lnSpc>
                        <a:spcAft>
                          <a:spcPts val="800"/>
                        </a:spcAft>
                      </a:pPr>
                      <a:r>
                        <a:rPr lang="en-US" sz="700">
                          <a:effectLst/>
                        </a:rPr>
                        <a:t>Political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US" sz="700">
                          <a:effectLst/>
                        </a:rPr>
                        <a:t>Government policy Political stability Tax Industry regulations Global trade agreements and or restrictions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dirty="0">
                          <a:effectLst/>
                        </a:rPr>
                        <a:t>Tax has increased and policy changes on salary. Brexit has occurred and affected the proper </a:t>
                      </a:r>
                      <a:r>
                        <a:rPr lang="en-GB" sz="700" dirty="0" err="1">
                          <a:effectLst/>
                        </a:rPr>
                        <a:t>care,UK..NHS</a:t>
                      </a:r>
                      <a:r>
                        <a:rPr lang="en-GB" sz="700" dirty="0">
                          <a:effectLst/>
                        </a:rPr>
                        <a:t> bursary was taken off because they wanted to put a cap in the amount of students taking part in the course.</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dirty="0">
                          <a:effectLst/>
                        </a:rPr>
                        <a:t>Proper </a:t>
                      </a:r>
                      <a:r>
                        <a:rPr lang="en-GB" sz="700" dirty="0" err="1">
                          <a:effectLst/>
                        </a:rPr>
                        <a:t>care,UK</a:t>
                      </a:r>
                      <a:r>
                        <a:rPr lang="en-GB" sz="700" dirty="0">
                          <a:effectLst/>
                        </a:rPr>
                        <a:t> is a health care service that is important politically because it public service that is required in order to maintain the public health.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extLst>
                  <a:ext uri="{0D108BD9-81ED-4DB2-BD59-A6C34878D82A}">
                    <a16:rowId xmlns:a16="http://schemas.microsoft.com/office/drawing/2014/main" val="421319750"/>
                  </a:ext>
                </a:extLst>
              </a:tr>
              <a:tr h="1268438">
                <a:tc>
                  <a:txBody>
                    <a:bodyPr/>
                    <a:lstStyle/>
                    <a:p>
                      <a:pPr>
                        <a:lnSpc>
                          <a:spcPct val="107000"/>
                        </a:lnSpc>
                        <a:spcAft>
                          <a:spcPts val="800"/>
                        </a:spcAft>
                      </a:pPr>
                      <a:r>
                        <a:rPr lang="en-US" sz="700">
                          <a:effectLst/>
                        </a:rPr>
                        <a:t>Economy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US" sz="700">
                          <a:effectLst/>
                        </a:rPr>
                        <a:t>Exchange rates Globalisation Economic growth/ decline Inflation Interest rates Cost of living Labour costs Consumer spending habits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dirty="0">
                          <a:effectLst/>
                        </a:rPr>
                        <a:t>The cost of inflation has gone up causing a strain in the proper care </a:t>
                      </a:r>
                      <a:r>
                        <a:rPr lang="en-GB" sz="700" dirty="0" err="1">
                          <a:effectLst/>
                        </a:rPr>
                        <a:t>Uk</a:t>
                      </a:r>
                      <a:r>
                        <a:rPr lang="en-GB" sz="700" dirty="0">
                          <a:effectLst/>
                        </a:rPr>
                        <a:t>. There will be working long hours and not getting paid well for their service. The cost living has increased which means the nurse has to work harder in order to survive the cost of living.</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dirty="0">
                          <a:effectLst/>
                        </a:rPr>
                        <a:t>If nurse are not gaining the satisfactory living they will have to work longer and cause them tire out and no longer work there. This will cause high staff turnover which is not handy as they have to pay for more training.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extLst>
                  <a:ext uri="{0D108BD9-81ED-4DB2-BD59-A6C34878D82A}">
                    <a16:rowId xmlns:a16="http://schemas.microsoft.com/office/drawing/2014/main" val="2219631016"/>
                  </a:ext>
                </a:extLst>
              </a:tr>
              <a:tr h="928624">
                <a:tc>
                  <a:txBody>
                    <a:bodyPr/>
                    <a:lstStyle/>
                    <a:p>
                      <a:pPr>
                        <a:lnSpc>
                          <a:spcPct val="107000"/>
                        </a:lnSpc>
                        <a:spcAft>
                          <a:spcPts val="800"/>
                        </a:spcAft>
                      </a:pPr>
                      <a:r>
                        <a:rPr lang="en-US" sz="700">
                          <a:effectLst/>
                        </a:rPr>
                        <a:t>Social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US" sz="700" dirty="0">
                          <a:effectLst/>
                        </a:rPr>
                        <a:t>Consumer trends/ tastes, Fashions Consumer buying habits Lifestyle factors Career attitudes Work-life balance Population demographics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dirty="0">
                          <a:effectLst/>
                        </a:rPr>
                        <a:t>There is bad social factor within proper care UK as the work life balance is much harder. They have to do long hours and they must work nights and nurse who have children may not have time with their family which causes a lot of pressure on the nurse.</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a:effectLst/>
                        </a:rPr>
                        <a:t>The nurse are the heart of the hospital. Without the nurse there is no hospital to run this why they must get paid the way inflation is occurring,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extLst>
                  <a:ext uri="{0D108BD9-81ED-4DB2-BD59-A6C34878D82A}">
                    <a16:rowId xmlns:a16="http://schemas.microsoft.com/office/drawing/2014/main" val="486165309"/>
                  </a:ext>
                </a:extLst>
              </a:tr>
              <a:tr h="1456109">
                <a:tc>
                  <a:txBody>
                    <a:bodyPr/>
                    <a:lstStyle/>
                    <a:p>
                      <a:pPr>
                        <a:lnSpc>
                          <a:spcPct val="107000"/>
                        </a:lnSpc>
                        <a:spcAft>
                          <a:spcPts val="800"/>
                        </a:spcAft>
                      </a:pPr>
                      <a:r>
                        <a:rPr lang="en-US" sz="700" dirty="0">
                          <a:effectLst/>
                        </a:rPr>
                        <a:t>Legal</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US" sz="700" dirty="0">
                          <a:effectLst/>
                        </a:rPr>
                        <a:t>Employment law</a:t>
                      </a:r>
                      <a:endParaRPr lang="en-GB" sz="700" dirty="0">
                        <a:effectLst/>
                      </a:endParaRPr>
                    </a:p>
                    <a:p>
                      <a:pPr>
                        <a:lnSpc>
                          <a:spcPct val="107000"/>
                        </a:lnSpc>
                        <a:spcAft>
                          <a:spcPts val="800"/>
                        </a:spcAft>
                      </a:pPr>
                      <a:r>
                        <a:rPr lang="en-US" sz="700" dirty="0">
                          <a:effectLst/>
                        </a:rPr>
                        <a:t>Common law</a:t>
                      </a:r>
                      <a:endParaRPr lang="en-GB" sz="700" dirty="0">
                        <a:effectLst/>
                      </a:endParaRPr>
                    </a:p>
                    <a:p>
                      <a:pPr>
                        <a:lnSpc>
                          <a:spcPct val="107000"/>
                        </a:lnSpc>
                        <a:spcAft>
                          <a:spcPts val="800"/>
                        </a:spcAft>
                      </a:pPr>
                      <a:r>
                        <a:rPr lang="en-US" sz="700" dirty="0">
                          <a:effectLst/>
                        </a:rPr>
                        <a:t>Local </a:t>
                      </a:r>
                      <a:r>
                        <a:rPr lang="en-US" sz="700" dirty="0" err="1">
                          <a:effectLst/>
                        </a:rPr>
                        <a:t>labour</a:t>
                      </a:r>
                      <a:r>
                        <a:rPr lang="en-US" sz="700" dirty="0">
                          <a:effectLst/>
                        </a:rPr>
                        <a:t> law</a:t>
                      </a:r>
                      <a:endParaRPr lang="en-GB" sz="700" dirty="0">
                        <a:effectLst/>
                      </a:endParaRPr>
                    </a:p>
                    <a:p>
                      <a:pPr>
                        <a:lnSpc>
                          <a:spcPct val="107000"/>
                        </a:lnSpc>
                        <a:spcAft>
                          <a:spcPts val="800"/>
                        </a:spcAft>
                      </a:pPr>
                      <a:r>
                        <a:rPr lang="en-US" sz="700" dirty="0">
                          <a:effectLst/>
                        </a:rPr>
                        <a:t>Health and safety</a:t>
                      </a:r>
                      <a:r>
                        <a:rPr lang="en-GB" sz="700" dirty="0">
                          <a:effectLst/>
                        </a:rPr>
                        <a:t> </a:t>
                      </a:r>
                      <a:r>
                        <a:rPr lang="en-US" sz="700" dirty="0">
                          <a:effectLst/>
                        </a:rPr>
                        <a:t>regulations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dirty="0">
                          <a:effectLst/>
                        </a:rPr>
                        <a:t>The long hour policy affect the Proper </a:t>
                      </a:r>
                      <a:r>
                        <a:rPr lang="en-GB" sz="700" dirty="0" err="1">
                          <a:effectLst/>
                        </a:rPr>
                        <a:t>Care,UK</a:t>
                      </a:r>
                      <a:r>
                        <a:rPr lang="en-GB" sz="700" dirty="0">
                          <a:effectLst/>
                        </a:rPr>
                        <a:t> as the nurse must have proper break in order to do the work properly. The factor affected for the health and safety will allow to them take regular day off in order to rest up. So they will need hire more nurse. There is shortage of nurses.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tc>
                  <a:txBody>
                    <a:bodyPr/>
                    <a:lstStyle/>
                    <a:p>
                      <a:pPr>
                        <a:lnSpc>
                          <a:spcPct val="107000"/>
                        </a:lnSpc>
                        <a:spcAft>
                          <a:spcPts val="800"/>
                        </a:spcAft>
                      </a:pPr>
                      <a:r>
                        <a:rPr lang="en-GB" sz="700" dirty="0">
                          <a:effectLst/>
                        </a:rPr>
                        <a:t>Nurse are very important to proper care as the legal implementation is required to give them regular day off and train more staff. More common law for nurse apply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61445" marR="61445" marT="30722" marB="30722"/>
                </a:tc>
                <a:extLst>
                  <a:ext uri="{0D108BD9-81ED-4DB2-BD59-A6C34878D82A}">
                    <a16:rowId xmlns:a16="http://schemas.microsoft.com/office/drawing/2014/main" val="249626059"/>
                  </a:ext>
                </a:extLst>
              </a:tr>
            </a:tbl>
          </a:graphicData>
        </a:graphic>
      </p:graphicFrame>
      <p:sp>
        <p:nvSpPr>
          <p:cNvPr id="3" name="Star: 6 Points 2">
            <a:extLst>
              <a:ext uri="{FF2B5EF4-FFF2-40B4-BE49-F238E27FC236}">
                <a16:creationId xmlns:a16="http://schemas.microsoft.com/office/drawing/2014/main" id="{0A9FF6A4-FEC7-9AFC-4A75-D0FC60C1269F}"/>
              </a:ext>
            </a:extLst>
          </p:cNvPr>
          <p:cNvSpPr/>
          <p:nvPr/>
        </p:nvSpPr>
        <p:spPr>
          <a:xfrm>
            <a:off x="6970143" y="311721"/>
            <a:ext cx="1621767" cy="974785"/>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ar: 6 Points 3">
            <a:extLst>
              <a:ext uri="{FF2B5EF4-FFF2-40B4-BE49-F238E27FC236}">
                <a16:creationId xmlns:a16="http://schemas.microsoft.com/office/drawing/2014/main" id="{0CAF9209-211D-F24F-79F9-38E5C3684FF1}"/>
              </a:ext>
            </a:extLst>
          </p:cNvPr>
          <p:cNvSpPr/>
          <p:nvPr/>
        </p:nvSpPr>
        <p:spPr>
          <a:xfrm flipH="1" flipV="1">
            <a:off x="2311477" y="423865"/>
            <a:ext cx="1044199" cy="79246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39867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21CB2-747A-B368-1CAB-1793824BF6B1}"/>
              </a:ext>
            </a:extLst>
          </p:cNvPr>
          <p:cNvSpPr>
            <a:spLocks noGrp="1"/>
          </p:cNvSpPr>
          <p:nvPr>
            <p:ph type="title"/>
          </p:nvPr>
        </p:nvSpPr>
        <p:spPr/>
        <p:txBody>
          <a:bodyPr/>
          <a:lstStyle/>
          <a:p>
            <a:r>
              <a:rPr lang="en-US" dirty="0"/>
              <a:t>Fishbone diagram</a:t>
            </a:r>
            <a:endParaRPr lang="en-GB" dirty="0"/>
          </a:p>
        </p:txBody>
      </p:sp>
      <p:pic>
        <p:nvPicPr>
          <p:cNvPr id="5" name="Content Placeholder 4" descr="Dead Fish Skeleton outline">
            <a:extLst>
              <a:ext uri="{FF2B5EF4-FFF2-40B4-BE49-F238E27FC236}">
                <a16:creationId xmlns:a16="http://schemas.microsoft.com/office/drawing/2014/main" id="{CBF9684A-E961-BB8F-B762-C2336291B6E1}"/>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661318" y="1729687"/>
            <a:ext cx="8292662" cy="5218386"/>
          </a:xfrm>
        </p:spPr>
      </p:pic>
      <p:sp>
        <p:nvSpPr>
          <p:cNvPr id="6" name="TextBox 5">
            <a:extLst>
              <a:ext uri="{FF2B5EF4-FFF2-40B4-BE49-F238E27FC236}">
                <a16:creationId xmlns:a16="http://schemas.microsoft.com/office/drawing/2014/main" id="{1542C775-ECF8-3F49-77F9-81BEA68C0818}"/>
              </a:ext>
            </a:extLst>
          </p:cNvPr>
          <p:cNvSpPr txBox="1"/>
          <p:nvPr/>
        </p:nvSpPr>
        <p:spPr>
          <a:xfrm>
            <a:off x="3101153" y="2914213"/>
            <a:ext cx="2133599" cy="369332"/>
          </a:xfrm>
          <a:prstGeom prst="rect">
            <a:avLst/>
          </a:prstGeom>
          <a:noFill/>
        </p:spPr>
        <p:txBody>
          <a:bodyPr wrap="square" rtlCol="0">
            <a:spAutoFit/>
          </a:bodyPr>
          <a:lstStyle/>
          <a:p>
            <a:r>
              <a:rPr lang="en-US" dirty="0"/>
              <a:t>Environment</a:t>
            </a:r>
            <a:endParaRPr lang="en-GB" dirty="0"/>
          </a:p>
        </p:txBody>
      </p:sp>
      <p:sp>
        <p:nvSpPr>
          <p:cNvPr id="7" name="TextBox 6">
            <a:extLst>
              <a:ext uri="{FF2B5EF4-FFF2-40B4-BE49-F238E27FC236}">
                <a16:creationId xmlns:a16="http://schemas.microsoft.com/office/drawing/2014/main" id="{1A6CB45A-D7CD-F891-3366-B8E60EE44104}"/>
              </a:ext>
            </a:extLst>
          </p:cNvPr>
          <p:cNvSpPr txBox="1"/>
          <p:nvPr/>
        </p:nvSpPr>
        <p:spPr>
          <a:xfrm>
            <a:off x="5483341" y="2536935"/>
            <a:ext cx="1324308" cy="369332"/>
          </a:xfrm>
          <a:prstGeom prst="rect">
            <a:avLst/>
          </a:prstGeom>
          <a:noFill/>
        </p:spPr>
        <p:txBody>
          <a:bodyPr wrap="square" rtlCol="0">
            <a:spAutoFit/>
          </a:bodyPr>
          <a:lstStyle/>
          <a:p>
            <a:r>
              <a:rPr lang="en-US" dirty="0"/>
              <a:t>Method</a:t>
            </a:r>
            <a:endParaRPr lang="en-GB" dirty="0"/>
          </a:p>
        </p:txBody>
      </p:sp>
      <p:sp>
        <p:nvSpPr>
          <p:cNvPr id="9" name="TextBox 8">
            <a:extLst>
              <a:ext uri="{FF2B5EF4-FFF2-40B4-BE49-F238E27FC236}">
                <a16:creationId xmlns:a16="http://schemas.microsoft.com/office/drawing/2014/main" id="{5465F4C6-4EB2-D59A-B613-9CDB8D6C51E1}"/>
              </a:ext>
            </a:extLst>
          </p:cNvPr>
          <p:cNvSpPr txBox="1"/>
          <p:nvPr/>
        </p:nvSpPr>
        <p:spPr>
          <a:xfrm>
            <a:off x="10520374" y="3969548"/>
            <a:ext cx="1492469" cy="369332"/>
          </a:xfrm>
          <a:prstGeom prst="rect">
            <a:avLst/>
          </a:prstGeom>
          <a:noFill/>
        </p:spPr>
        <p:txBody>
          <a:bodyPr wrap="square" rtlCol="0">
            <a:spAutoFit/>
          </a:bodyPr>
          <a:lstStyle/>
          <a:p>
            <a:r>
              <a:rPr lang="en-US" dirty="0"/>
              <a:t>Waiting time</a:t>
            </a:r>
            <a:endParaRPr lang="en-GB" dirty="0"/>
          </a:p>
        </p:txBody>
      </p:sp>
      <p:sp>
        <p:nvSpPr>
          <p:cNvPr id="10" name="TextBox 9">
            <a:extLst>
              <a:ext uri="{FF2B5EF4-FFF2-40B4-BE49-F238E27FC236}">
                <a16:creationId xmlns:a16="http://schemas.microsoft.com/office/drawing/2014/main" id="{8C30DBE6-32DA-576B-8151-31DA30412A14}"/>
              </a:ext>
            </a:extLst>
          </p:cNvPr>
          <p:cNvSpPr txBox="1"/>
          <p:nvPr/>
        </p:nvSpPr>
        <p:spPr>
          <a:xfrm>
            <a:off x="3804744" y="4839403"/>
            <a:ext cx="1492469" cy="369332"/>
          </a:xfrm>
          <a:prstGeom prst="rect">
            <a:avLst/>
          </a:prstGeom>
          <a:noFill/>
        </p:spPr>
        <p:txBody>
          <a:bodyPr wrap="square" rtlCol="0">
            <a:spAutoFit/>
          </a:bodyPr>
          <a:lstStyle/>
          <a:p>
            <a:r>
              <a:rPr lang="en-US" dirty="0"/>
              <a:t>Equipment</a:t>
            </a:r>
            <a:endParaRPr lang="en-GB" dirty="0"/>
          </a:p>
        </p:txBody>
      </p:sp>
      <p:sp>
        <p:nvSpPr>
          <p:cNvPr id="11" name="TextBox 10">
            <a:extLst>
              <a:ext uri="{FF2B5EF4-FFF2-40B4-BE49-F238E27FC236}">
                <a16:creationId xmlns:a16="http://schemas.microsoft.com/office/drawing/2014/main" id="{C8BC515A-D411-C881-8964-D04A54FB4E48}"/>
              </a:ext>
            </a:extLst>
          </p:cNvPr>
          <p:cNvSpPr txBox="1"/>
          <p:nvPr/>
        </p:nvSpPr>
        <p:spPr>
          <a:xfrm>
            <a:off x="5535588" y="5033720"/>
            <a:ext cx="994697" cy="369332"/>
          </a:xfrm>
          <a:prstGeom prst="rect">
            <a:avLst/>
          </a:prstGeom>
          <a:noFill/>
        </p:spPr>
        <p:txBody>
          <a:bodyPr wrap="square" rtlCol="0">
            <a:spAutoFit/>
          </a:bodyPr>
          <a:lstStyle/>
          <a:p>
            <a:r>
              <a:rPr lang="en-US" dirty="0"/>
              <a:t>People </a:t>
            </a:r>
            <a:endParaRPr lang="en-GB" dirty="0"/>
          </a:p>
        </p:txBody>
      </p:sp>
      <p:sp>
        <p:nvSpPr>
          <p:cNvPr id="3" name="TextBox 2">
            <a:extLst>
              <a:ext uri="{FF2B5EF4-FFF2-40B4-BE49-F238E27FC236}">
                <a16:creationId xmlns:a16="http://schemas.microsoft.com/office/drawing/2014/main" id="{A67D60DC-704A-BC76-4BBE-A17D66C34823}"/>
              </a:ext>
            </a:extLst>
          </p:cNvPr>
          <p:cNvSpPr txBox="1"/>
          <p:nvPr/>
        </p:nvSpPr>
        <p:spPr>
          <a:xfrm>
            <a:off x="3413782" y="3174537"/>
            <a:ext cx="1187777" cy="923330"/>
          </a:xfrm>
          <a:prstGeom prst="rect">
            <a:avLst/>
          </a:prstGeom>
          <a:noFill/>
        </p:spPr>
        <p:txBody>
          <a:bodyPr wrap="square" rtlCol="0">
            <a:spAutoFit/>
          </a:bodyPr>
          <a:lstStyle/>
          <a:p>
            <a:r>
              <a:rPr lang="en-US" dirty="0"/>
              <a:t>Brexit-</a:t>
            </a:r>
          </a:p>
          <a:p>
            <a:r>
              <a:rPr lang="en-US" dirty="0"/>
              <a:t>Bursary taken off </a:t>
            </a:r>
            <a:endParaRPr lang="en-GB" dirty="0"/>
          </a:p>
        </p:txBody>
      </p:sp>
      <p:sp>
        <p:nvSpPr>
          <p:cNvPr id="8" name="TextBox 7">
            <a:extLst>
              <a:ext uri="{FF2B5EF4-FFF2-40B4-BE49-F238E27FC236}">
                <a16:creationId xmlns:a16="http://schemas.microsoft.com/office/drawing/2014/main" id="{1D2ACA27-5C24-0137-7453-C32E655D0475}"/>
              </a:ext>
            </a:extLst>
          </p:cNvPr>
          <p:cNvSpPr txBox="1"/>
          <p:nvPr/>
        </p:nvSpPr>
        <p:spPr>
          <a:xfrm>
            <a:off x="3282803" y="5192060"/>
            <a:ext cx="2133598" cy="923330"/>
          </a:xfrm>
          <a:prstGeom prst="rect">
            <a:avLst/>
          </a:prstGeom>
          <a:noFill/>
        </p:spPr>
        <p:txBody>
          <a:bodyPr wrap="square" rtlCol="0">
            <a:spAutoFit/>
          </a:bodyPr>
          <a:lstStyle/>
          <a:p>
            <a:r>
              <a:rPr lang="en-US" dirty="0"/>
              <a:t>poorly maintained  broken elevators Lack of wheelchairs</a:t>
            </a:r>
            <a:endParaRPr lang="en-GB" dirty="0"/>
          </a:p>
        </p:txBody>
      </p:sp>
      <p:sp>
        <p:nvSpPr>
          <p:cNvPr id="13" name="TextBox 12">
            <a:extLst>
              <a:ext uri="{FF2B5EF4-FFF2-40B4-BE49-F238E27FC236}">
                <a16:creationId xmlns:a16="http://schemas.microsoft.com/office/drawing/2014/main" id="{FE912D9F-3742-1940-7282-83D8D9EAA27F}"/>
              </a:ext>
            </a:extLst>
          </p:cNvPr>
          <p:cNvSpPr txBox="1"/>
          <p:nvPr/>
        </p:nvSpPr>
        <p:spPr>
          <a:xfrm>
            <a:off x="5535588" y="5252232"/>
            <a:ext cx="3495289" cy="923330"/>
          </a:xfrm>
          <a:prstGeom prst="rect">
            <a:avLst/>
          </a:prstGeom>
          <a:noFill/>
        </p:spPr>
        <p:txBody>
          <a:bodyPr wrap="square" rtlCol="0">
            <a:spAutoFit/>
          </a:bodyPr>
          <a:lstStyle/>
          <a:p>
            <a:r>
              <a:rPr lang="en-US" dirty="0"/>
              <a:t>unexpected patients                          cancelled the initial appointment</a:t>
            </a:r>
            <a:endParaRPr lang="en-GB" dirty="0"/>
          </a:p>
        </p:txBody>
      </p:sp>
      <p:sp>
        <p:nvSpPr>
          <p:cNvPr id="14" name="TextBox 13">
            <a:extLst>
              <a:ext uri="{FF2B5EF4-FFF2-40B4-BE49-F238E27FC236}">
                <a16:creationId xmlns:a16="http://schemas.microsoft.com/office/drawing/2014/main" id="{F60DDE94-89E3-6047-2A50-548F2A9013DA}"/>
              </a:ext>
            </a:extLst>
          </p:cNvPr>
          <p:cNvSpPr txBox="1"/>
          <p:nvPr/>
        </p:nvSpPr>
        <p:spPr>
          <a:xfrm>
            <a:off x="5483341" y="2944500"/>
            <a:ext cx="5109485" cy="646331"/>
          </a:xfrm>
          <a:prstGeom prst="rect">
            <a:avLst/>
          </a:prstGeom>
          <a:noFill/>
        </p:spPr>
        <p:txBody>
          <a:bodyPr wrap="square" rtlCol="0">
            <a:spAutoFit/>
          </a:bodyPr>
          <a:lstStyle/>
          <a:p>
            <a:r>
              <a:rPr lang="en-US" dirty="0"/>
              <a:t>Poor planning     </a:t>
            </a:r>
          </a:p>
          <a:p>
            <a:r>
              <a:rPr lang="en-US" dirty="0"/>
              <a:t>Processes are excessively slow</a:t>
            </a:r>
            <a:endParaRPr lang="en-GB" dirty="0"/>
          </a:p>
        </p:txBody>
      </p:sp>
    </p:spTree>
    <p:extLst>
      <p:ext uri="{BB962C8B-B14F-4D97-AF65-F5344CB8AC3E}">
        <p14:creationId xmlns:p14="http://schemas.microsoft.com/office/powerpoint/2010/main" val="118058987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C0D182C6-0B55-E5FE-9481-61E35C00788A}"/>
              </a:ext>
            </a:extLst>
          </p:cNvPr>
          <p:cNvSpPr>
            <a:spLocks noGrp="1"/>
          </p:cNvSpPr>
          <p:nvPr>
            <p:ph type="title"/>
          </p:nvPr>
        </p:nvSpPr>
        <p:spPr>
          <a:xfrm>
            <a:off x="1154954" y="973668"/>
            <a:ext cx="8761413" cy="706964"/>
          </a:xfrm>
        </p:spPr>
        <p:txBody>
          <a:bodyPr>
            <a:normAutofit/>
          </a:bodyPr>
          <a:lstStyle/>
          <a:p>
            <a:pPr algn="ctr"/>
            <a:r>
              <a:rPr lang="en-US" dirty="0">
                <a:solidFill>
                  <a:srgbClr val="FFFFFF"/>
                </a:solidFill>
              </a:rPr>
              <a:t>PMI(</a:t>
            </a:r>
            <a:r>
              <a:rPr lang="en-US" dirty="0" err="1">
                <a:solidFill>
                  <a:srgbClr val="FFFFFF"/>
                </a:solidFill>
              </a:rPr>
              <a:t>Plus,minus,interesting</a:t>
            </a:r>
            <a:r>
              <a:rPr lang="en-US" dirty="0">
                <a:solidFill>
                  <a:srgbClr val="FFFFFF"/>
                </a:solidFill>
              </a:rPr>
              <a:t>)</a:t>
            </a:r>
            <a:endParaRPr lang="en-GB" dirty="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AAD1374-7915-3998-0EDA-216B836E7FEB}"/>
              </a:ext>
            </a:extLst>
          </p:cNvPr>
          <p:cNvGraphicFramePr>
            <a:graphicFrameLocks noGrp="1"/>
          </p:cNvGraphicFramePr>
          <p:nvPr>
            <p:ph idx="1"/>
            <p:extLst>
              <p:ext uri="{D42A27DB-BD31-4B8C-83A1-F6EECF244321}">
                <p14:modId xmlns:p14="http://schemas.microsoft.com/office/powerpoint/2010/main" val="64026124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372760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D5E4D-371C-44D1-70F9-76C3CB2424AE}"/>
              </a:ext>
            </a:extLst>
          </p:cNvPr>
          <p:cNvSpPr>
            <a:spLocks noGrp="1"/>
          </p:cNvSpPr>
          <p:nvPr>
            <p:ph type="title"/>
          </p:nvPr>
        </p:nvSpPr>
        <p:spPr/>
        <p:txBody>
          <a:bodyPr/>
          <a:lstStyle/>
          <a:p>
            <a:pPr algn="ctr"/>
            <a:r>
              <a:rPr lang="en-US" dirty="0"/>
              <a:t>Conclusion</a:t>
            </a:r>
            <a:endParaRPr lang="en-GB" dirty="0"/>
          </a:p>
        </p:txBody>
      </p:sp>
      <p:sp>
        <p:nvSpPr>
          <p:cNvPr id="3" name="Content Placeholder 2">
            <a:extLst>
              <a:ext uri="{FF2B5EF4-FFF2-40B4-BE49-F238E27FC236}">
                <a16:creationId xmlns:a16="http://schemas.microsoft.com/office/drawing/2014/main" id="{6A51950B-D061-E8DE-8CA7-7FF6064B650D}"/>
              </a:ext>
            </a:extLst>
          </p:cNvPr>
          <p:cNvSpPr>
            <a:spLocks noGrp="1"/>
          </p:cNvSpPr>
          <p:nvPr>
            <p:ph idx="1"/>
          </p:nvPr>
        </p:nvSpPr>
        <p:spPr/>
        <p:txBody>
          <a:bodyPr/>
          <a:lstStyle/>
          <a:p>
            <a:pPr marL="0" indent="0">
              <a:buNone/>
            </a:pPr>
            <a:r>
              <a:rPr lang="en-US" dirty="0"/>
              <a:t>To conclude, I have employed a variety of cause and effect strategies to  address the issues around proper care  UK. Using this presentation, I have discovered that the issue is a lack of personnel. To overcome this limitation, I have recommended that raising staff compensation will attract young students to join and encourage older workers to stay. Additionally, I think that the NHS bursary should be reinstated because there has been a 40% dropout rate since it was taken off.</a:t>
            </a:r>
            <a:endParaRPr lang="en-GB" dirty="0"/>
          </a:p>
        </p:txBody>
      </p:sp>
    </p:spTree>
    <p:extLst>
      <p:ext uri="{BB962C8B-B14F-4D97-AF65-F5344CB8AC3E}">
        <p14:creationId xmlns:p14="http://schemas.microsoft.com/office/powerpoint/2010/main" val="12423759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755</Words>
  <Application>Microsoft Office PowerPoint</Application>
  <PresentationFormat>Widescreen</PresentationFormat>
  <Paragraphs>48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 3</vt:lpstr>
      <vt:lpstr>Ion Boardroom</vt:lpstr>
      <vt:lpstr>PowerPoint Presentation</vt:lpstr>
      <vt:lpstr>Introduction</vt:lpstr>
      <vt:lpstr>Pestle analsyis</vt:lpstr>
      <vt:lpstr>Fishbone diagram</vt:lpstr>
      <vt:lpstr>PMI(Plus,minus,interesting)</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Sadeka Dhali</dc:creator>
  <cp:lastModifiedBy>Sadeka Dhali</cp:lastModifiedBy>
  <cp:revision>4</cp:revision>
  <dcterms:created xsi:type="dcterms:W3CDTF">2022-06-28T14:29:34Z</dcterms:created>
  <dcterms:modified xsi:type="dcterms:W3CDTF">2022-07-20T23:34:13Z</dcterms:modified>
</cp:coreProperties>
</file>