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42"/>
  </p:notesMasterIdLst>
  <p:sldIdLst>
    <p:sldId id="256" r:id="rId2"/>
    <p:sldId id="28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Lst>
  <p:sldSz cx="12192000" cy="6858000"/>
  <p:notesSz cx="6858000" cy="12192000"/>
  <p:embeddedFontLst>
    <p:embeddedFont>
      <p:font typeface="Tinos" panose="020B0604020202020204" charset="0"/>
      <p:regular r:id="rId43"/>
    </p:embeddedFont>
    <p:embeddedFont>
      <p:font typeface="Tinos Bold" panose="020B0604020202020204" charset="0"/>
      <p:regular r:id="rId44"/>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10"/>
  </p:normalViewPr>
  <p:slideViewPr>
    <p:cSldViewPr snapToGrid="0" snapToObjects="1">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1.fntdata"/><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539281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introduces Screen Smart 6–12 – Move, Connect, Create, a local-council health-promotion campaign for children aged 6–12. It focuses on healthier recreational screen habits while recognising that digital media can support learning, communication and creativity. The group presentation explains the evidence, campaign design, evaluation approach, benefits, behavioural barriers and practical solutions for creating balanced daily routines.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640226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Screen Smart 6-12 is designed as a behaviour-change campaign rather than a screen ban. The intervention targets children aged six to twelve while recognising that parents and carers shape routines, access and rules. Its message is balance: keep useful digital activities, reduce recreational exposure, and increase movement, sleep, social connection and creative play across the week at home and school.</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Screen time is not automatically harmful because children use digital media for education, communication, creativity and entertainment. The public-health concern is excessive or poorly timed recreational use, especially when it replaces sleep, physical activity or social interaction. Evidence also shows that outcomes vary according to what children do on screens and how screens are used. This supports a balanced intervention.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Ofcom measurement shows online exposure among UK children aged eight to fourteen. Average online time was almost three hours a day, with younger children already approaching two hours. These figures exclude games consoles, so they should not be treated as total screen time. For Screen Smart 6-12, they provide a benchmark showing why healthier digital routines deserve attention during childhood.</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key critical point is that UK guidance does not set a numeric recreational screen-time limit for children aged five to eighteen. Instead, the Chief Medical Officers emphasise physical activity, minimising sedentary time and breaking up prolonged inactivity. Therefore, our campaign should not present thirty minutes less screen use as a national rule. It is a local target for evaluation.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Sport England data show progress in children’s activity levels, but inactivity remains substantial. Screen Smart 6-12 does not claim that screens cause inactivity; it addresses one changeable part of the daily time budget. Replacing avoidable sedentary screen minutes with enjoyable movement aligns with UK activity guidance and creates practical opportunities for children to move more across school and family routines.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Sleep provides a strong intervention target because device use can occur close to bedtime and displace sleep time. In a meta-analysis of children aged five to ten, each additional hour of smartphone or tablet exposure was associated with about eleven minutes less sleep. The campaign therefore includes a consistent screen-free bedtime routine rather than focusing only on daytime limits now.</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Physical health evidence supports action, but a high-quality presentation must remain cautious about causality. Reviews report associations between greater screen exposure and obesity-related outcomes, reduced physical activity and eye-related symptoms. However, screen type, duration, measurement and confounding factors differ across studies. Screen Smart 6-12 frames healthier routines as risk reduction and opportunity creation, not guaranteed disease prevention in every child.</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Psychological evidence is mixed for intervention design. Longitudinal research suggests small effects on depressive symptoms, while experimental evidence indicates that reducing leisure screen media can improve behavioural difficulties and prosocial outcomes. The relationship can work in both directions, because children experiencing difficulties may use screens more. Our campaign therefore targets routines and skills without labelling users as unhealthy or problematic.</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high-quality intervention must consider context and inequality. Screen use may provide educational access, childcare support, communication and affordable entertainment, so blanket restrictions could unintentionally disadvantage families. Parents report uncertainty and competing demands when managing screen time. Screen Smart 6-12 therefore avoids blame, offers free or low-cost alternatives, and focuses on routines and choices realistic across different household circumstances, individually.</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campaign has three measurable aims: reduce average recreational screen time by thirty minutes per day; increase the proportion of children reaching an average of sixty active minutes daily across the week; and establish screen-free routines around meals and bedtime. Baseline, week-eight and four-week follow-up measurements will show whether changes are achieved and whether they are sustained after the programme.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provides the Harvard reference list for Task 1. All sources cited in the corresponding task slides are included here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provides the Harvard reference list for Task 1. All sources cited in the corresponding task slides are included here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introduces Screen Smart 6–12 – Move, Connect, Create, a local-council health-promotion campaign for children aged 6–12. It focuses on healthier recreational screen habits while recognising that digital media can support learning, communication and creativity. The group presentation explains the evidence, campaign design, evaluation approach, benefits, behavioural barriers and practical solutions for creating balanced daily routines.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campaign uses eight sessions because the brief requires six to eight weekly activities. Each session combines learning with action: children understand a problem, set a realistic goal, practise a skill and replace some screen time with another activity. Parents receive a home challenge so the intervention works across environments that shape children’s routines, rather than relying on children alone.</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Weeks one and two create awareness without judgement. Children first observe when, where and why they use screens. They then select one realistic goal and a replacement activity. This matters because successful interventions include goals, feedback and planning. Parents support the process by agreeing a routine, recording progress and encouraging children rather than using punishment, fear or shame at home.</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Weeks three and four target bedtime and movement. The sleep session helps families create a predictable screen-free period before bed and reduces bedroom device access where feasible. The movement session then turns saved screen time into active play. Choices are deliberately flexible so families can use walking, dancing, cycling, playgrounds or indoor movement depending on weather, cost, space and ability.</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Weeks five and six make the intervention engaging by replacing screen time with alternatives. Children complete a social activity and then a creative activity. This avoids framing screen reduction as deprivation. Evidence suggests interventions do not work identically for every group, so the campaign offers choice and enjoyment. Children can maintain behaviour when alternatives meet social, creative or recreational needs.</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Weeks seven and eight shift from change to maintenance. Families agree a simple media plan covering bedtime, meals, homework and recreation. Children identify their own triggers and solutions, which supports ownership. Week eight repeats the core measures and celebrates progress rather than rewarding perfection. A four-week follow-up checks whether new routines continue after formal sessions have finished afterwards at home.</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intervention logic connects resources to outcomes. Inputs provide staff, materials and practical support. Activities build awareness, goals, feedback and replacement behaviours. Outputs show whether the programme was delivered as planned. Outcomes then test whether behaviour changed. This structure helps the presentation move beyond describing activities and demonstrates practical application, accountability and a relationship between intervention components and public-health goals.</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evaluation levels provide an assessment. Process evaluation asks whether the intervention reached families and was delivered as intended. Impact evaluation tests short-term behaviour change. Outcome evaluation checks whether change is maintained after completion. Qualitative feedback adds context by identifying barriers, acceptable components and reasons for success or failure. Together, these methods provide useful evidence beyond a single post-intervention measure.</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Measurement should be simple enough for families to complete. A seven-day diary captures recreational screen use, while device records can provide a supplement when available. Physical activity is recorded against the UK sixty-minute guideline. Families complete a routine checklist and acceptability questionnaire. Combining self-report, device data and programme records reduces dependence on one measure and gives local council actionable evidence.</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poster should be simple and child-friendly. The campaign name and slogan communicate balance rather than punishment. The call to action explains the eight-week structure and gives families a clear step. Benefits are written in language so children can see what they gain from changing routines. The poster should also contain partner logos, registration information and a statement about participation.</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Partnership makes the intervention more realistic. Local council public-health teams can coordinate delivery, schools can provide access to children and families, and community services can supply low-cost alternatives. National organisations can contribute evidence-based messaging and digital-literacy resources. The intervention also uses reusable materials: diaries, goal trackers, family plans and activity cards. Clear partner roles prevent duplication and strengthen implementation accountability.</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provides the Harvard reference list for Task 2. All sources cited in the corresponding task slides are included here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provides the Harvard reference list for Task 2. All sources cited in the corresponding task slides are included here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introduces Screen Smart 6–12 – Move, Connect, Create, a local-council health-promotion campaign for children aged 6–12. It focuses on healthier recreational screen habits while recognising that digital media can support learning, communication and creativity. The group presentation explains the evidence, campaign design, evaluation approach, benefits, behavioural barriers and practical solutions for creating balanced daily routines.</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Physiological benefits are framed as opportunities created by healthier routines. When recreational screen time is reduced, children have more time for sleep, movement and active play. Evidence links higher device exposure with shorter sleep and lower physical activity, while higher screen exposure is associated with obesity-related outcomes. The intervention aims to improve the balance of sedentary, active and restorative behaviours.</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Sociological benefits concern how children relate to family, peers and community. Screen Smart 6-12 creates protected time for conversations, shared activities and cooperative play. Experimental evidence found improved prosocial outcomes after reducing leisure screen media, while parent research shows that families need strategies that work within pressures. The campaign builds social alternatives into the intervention, not as an optional extra.</a:t>
            </a:r>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Psychological benefits are supported by evidence when findings are available, but interpretation must remain balanced. A randomised trial found improvements in behavioural difficulties, internalising symptoms and prosocial behaviour after reducing leisure screen use. Longitudinal reviews suggest smaller effects for depression. Screen time is not a cause of mental-health problems, so the campaign presents reduction as one behaviour within a lifestyle.</a:t>
            </a:r>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COM-B explains screen behaviour through capability, opportunity and motivation. Children may know that excessive use is unhelpful but still lack practical switching skills. The home environment can make screen use easier than active alternatives, while games and videos provide immediate rewards. Our intervention combines education, environmental cues and attractive replacement activities, ensuring each barrier has a corresponding solution in practice.</a:t>
            </a:r>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Cognitive Theory helps explain why children do not change behaviour through information alone. They observe adults and peers, develop expectations about rewards, and judge whether they can succeed. Screen Smart 6-12 uses achievable goals, demonstrations and positive feedback to build self-efficacy. Parents and teachers model the routines, creating consistency between messages children hear and behaviours they observe each day.</a:t>
            </a:r>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Health Belief Model is useful for understanding parent and carer decisions. Families weigh perceived risks, benefits and barriers before changing routines. A message about health risk alone may not overcome convenience, homework demands or child resistance. The campaign therefore combines concise evidence with benefits and simple cues, such as bedtime prompts and weekly challenges, making action easier to start.</a:t>
            </a:r>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campaign recognises that behaviour change is difficult because screen use is reinforced by habits, convenience and enjoyable content. Families may depend on screens for practical reasons, including homework or managing busy routines. These barriers explain why simple time limits may have limited impact. Effective support must change both the child’s skills and the surrounding environment while respecting family needs.</a:t>
            </a:r>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Solutions are matched to barriers. Visual timers and transition warnings support habit change. Screen-free bedroom rules alter the physical environment. Choice improves motivation because children can select activities they enjoy. Flexible family routines recognise that households differ in work, school and caring demands. This barrier-to-solution mapping demonstrates practical use of behavioural theory and shows how the campaign can be implemented.</a:t>
            </a:r>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intervention is evidence-informed, but it is not expected to produce dramatic change for every child. Reviews describe school-based effects as modest and heterogeneous. Measurement has limitations, when families self-report screen time. The campaign addresses these weaknesses through device data, follow-up measurement, flexible activities and free resources. Critical evaluation strengthens the proposal because it recognises uncertainty rather than overstating effectiveness.</a:t>
            </a:r>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Screen Smart 6-12 provides a public-health response to changing digital behaviour. It does not seek to remove technology from children’s lives. Instead, it creates healthier routines by reducing avoidable recreational use and increasing movement, sleep, social connection and creativity. The recommended next step is a local pilot with evaluation, community partnership, and refinement before wider implementation across schools and families.</a:t>
            </a:r>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provides the Harvard reference list for Task 3. All sources cited in the corresponding task slides are included here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provides the Harvard reference list for Task 3. All sources cited in the corresponding task slides are included here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png"/><Relationship Id="rId7"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png"/><Relationship Id="rId7"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png"/><Relationship Id="rId7"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5.png"/></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png"/><Relationship Id="rId7"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5.png"/></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png"/><Relationship Id="rId7"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5.png"/></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png"/><Relationship Id="rId7"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png"/><Relationship Id="rId7"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5.png"/></Relationships>
</file>

<file path=ppt/slides/_rels/slide10.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png"/><Relationship Id="rId7"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5.png"/></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png"/><Relationship Id="rId7"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5.png"/></Relationships>
</file>

<file path=ppt/slides/_rels/slide1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png"/><Relationship Id="rId7"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5.png"/></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177/08901171241242556" TargetMode="External"/><Relationship Id="rId13" Type="http://schemas.openxmlformats.org/officeDocument/2006/relationships/hyperlink" Target="https://doi.org/10.1111/camh.70022" TargetMode="External"/><Relationship Id="rId3" Type="http://schemas.openxmlformats.org/officeDocument/2006/relationships/image" Target="../media/image20.png"/><Relationship Id="rId7" Type="http://schemas.openxmlformats.org/officeDocument/2006/relationships/image" Target="../media/image22.png"/><Relationship Id="rId12" Type="http://schemas.openxmlformats.org/officeDocument/2006/relationships/hyperlink" Target="https://doi.org/10.1186/s12966-021-01189-6" TargetMode="External"/><Relationship Id="rId2" Type="http://schemas.openxmlformats.org/officeDocument/2006/relationships/notesSlide" Target="../notesSlides/notesSlide13.xml"/><Relationship Id="rId16" Type="http://schemas.openxmlformats.org/officeDocument/2006/relationships/hyperlink" Target="https://www.ofcom.org.uk/media-use-and-attitudes/online-habits/from-apps-to-ai-search-how-the-uk-goes-online-in-2025" TargetMode="External"/><Relationship Id="rId1" Type="http://schemas.openxmlformats.org/officeDocument/2006/relationships/slideLayout" Target="../slideLayouts/slideLayout1.xml"/><Relationship Id="rId6" Type="http://schemas.openxmlformats.org/officeDocument/2006/relationships/image" Target="../media/image17.png"/><Relationship Id="rId11" Type="http://schemas.openxmlformats.org/officeDocument/2006/relationships/hyperlink" Target="https://doi.org/10.1186/s41043-023-00391-5" TargetMode="External"/><Relationship Id="rId5" Type="http://schemas.openxmlformats.org/officeDocument/2006/relationships/image" Target="../media/image3.png"/><Relationship Id="rId15" Type="http://schemas.openxmlformats.org/officeDocument/2006/relationships/hyperlink" Target="https://www.ofcom.org.uk/media-use-and-attitudes/media-habits-children/children-and-parents-media-use-and-attitudes-report-2024" TargetMode="External"/><Relationship Id="rId10" Type="http://schemas.openxmlformats.org/officeDocument/2006/relationships/hyperlink" Target="https://www.gov.uk/government/publications/physical-activity-guidelines-uk-chief-medical-officers-report/uk-chief-medical-officers-physical-activity-guidelines" TargetMode="External"/><Relationship Id="rId4" Type="http://schemas.openxmlformats.org/officeDocument/2006/relationships/image" Target="../media/image21.png"/><Relationship Id="rId9" Type="http://schemas.openxmlformats.org/officeDocument/2006/relationships/hyperlink" Target="https://doi.org/10.1038/s41390-023-02555-9" TargetMode="External"/><Relationship Id="rId14" Type="http://schemas.openxmlformats.org/officeDocument/2006/relationships/hyperlink" Target="https://doi.org/10.1111/jsr.13130"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542/peds.2021-053852I" TargetMode="External"/><Relationship Id="rId13" Type="http://schemas.openxmlformats.org/officeDocument/2006/relationships/hyperlink" Target="https://www.sportengland.org/research-and-data/data/active-lives/active-lives-data-tables" TargetMode="External"/><Relationship Id="rId3" Type="http://schemas.openxmlformats.org/officeDocument/2006/relationships/image" Target="../media/image1.png"/><Relationship Id="rId7" Type="http://schemas.openxmlformats.org/officeDocument/2006/relationships/image" Target="../media/image22.png"/><Relationship Id="rId12" Type="http://schemas.openxmlformats.org/officeDocument/2006/relationships/hyperlink" Target="https://doi.org/10.1001/jamanetworkopen.2024.19881"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8.png"/><Relationship Id="rId11" Type="http://schemas.openxmlformats.org/officeDocument/2006/relationships/hyperlink" Target="https://doi.org/10.1080/87565641.2022.2064863" TargetMode="External"/><Relationship Id="rId5" Type="http://schemas.openxmlformats.org/officeDocument/2006/relationships/image" Target="../media/image3.png"/><Relationship Id="rId15" Type="http://schemas.openxmlformats.org/officeDocument/2006/relationships/hyperlink" Target="https://publications.parliament.uk/pa/cm5804/cmselect/cmeduc/118/report.html" TargetMode="External"/><Relationship Id="rId10" Type="http://schemas.openxmlformats.org/officeDocument/2006/relationships/hyperlink" Target="https://doi.org/10.1186/s41043-022-00344-4" TargetMode="External"/><Relationship Id="rId4" Type="http://schemas.openxmlformats.org/officeDocument/2006/relationships/image" Target="../media/image2.png"/><Relationship Id="rId9" Type="http://schemas.openxmlformats.org/officeDocument/2006/relationships/hyperlink" Target="https://doi.org/10.3390/jfmk9040236" TargetMode="External"/><Relationship Id="rId14" Type="http://schemas.openxmlformats.org/officeDocument/2006/relationships/hyperlink" Target="https://doi.org/10.1016/j.cpr.2021.102021"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png"/><Relationship Id="rId7" Type="http://schemas.openxmlformats.org/officeDocument/2006/relationships/image" Target="../media/image23.jpe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5.png"/></Relationships>
</file>

<file path=ppt/slides/_rels/slide1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png"/><Relationship Id="rId7"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5.png"/></Relationships>
</file>

<file path=ppt/slides/_rels/slide1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png"/><Relationship Id="rId7"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5.png"/></Relationships>
</file>

<file path=ppt/slides/_rels/slide1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png"/><Relationship Id="rId7" Type="http://schemas.openxmlformats.org/officeDocument/2006/relationships/image" Target="../media/image26.jpe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5.png"/></Relationships>
</file>

<file path=ppt/slides/_rels/slide20.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png"/><Relationship Id="rId7" Type="http://schemas.openxmlformats.org/officeDocument/2006/relationships/image" Target="../media/image27.jpeg"/><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5.png"/></Relationships>
</file>

<file path=ppt/slides/_rels/slide21.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png"/><Relationship Id="rId7" Type="http://schemas.openxmlformats.org/officeDocument/2006/relationships/image" Target="../media/image28.jpeg"/><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5.png"/></Relationships>
</file>

<file path=ppt/slides/_rels/slide2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png"/><Relationship Id="rId7" Type="http://schemas.openxmlformats.org/officeDocument/2006/relationships/image" Target="../media/image29.jpe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5.png"/></Relationships>
</file>

<file path=ppt/slides/_rels/slide2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png"/><Relationship Id="rId7" Type="http://schemas.openxmlformats.org/officeDocument/2006/relationships/image" Target="../media/image30.jpeg"/><Relationship Id="rId2" Type="http://schemas.openxmlformats.org/officeDocument/2006/relationships/notesSlide" Target="../notesSlides/notesSlide23.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5.png"/></Relationships>
</file>

<file path=ppt/slides/_rels/slide24.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1.png"/><Relationship Id="rId7" Type="http://schemas.openxmlformats.org/officeDocument/2006/relationships/image" Target="../media/image31.png"/><Relationship Id="rId2" Type="http://schemas.openxmlformats.org/officeDocument/2006/relationships/notesSlide" Target="../notesSlides/notesSlide24.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3.png"/><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37.png"/><Relationship Id="rId3" Type="http://schemas.openxmlformats.org/officeDocument/2006/relationships/image" Target="../media/image1.png"/><Relationship Id="rId7" Type="http://schemas.openxmlformats.org/officeDocument/2006/relationships/image" Target="../media/image33.jpeg"/><Relationship Id="rId12" Type="http://schemas.openxmlformats.org/officeDocument/2006/relationships/image" Target="../media/image36.png"/><Relationship Id="rId17" Type="http://schemas.openxmlformats.org/officeDocument/2006/relationships/image" Target="../media/image41.png"/><Relationship Id="rId2" Type="http://schemas.openxmlformats.org/officeDocument/2006/relationships/notesSlide" Target="../notesSlides/notesSlide25.xml"/><Relationship Id="rId16" Type="http://schemas.openxmlformats.org/officeDocument/2006/relationships/image" Target="../media/image40.png"/><Relationship Id="rId1" Type="http://schemas.openxmlformats.org/officeDocument/2006/relationships/slideLayout" Target="../slideLayouts/slideLayout1.xml"/><Relationship Id="rId6" Type="http://schemas.openxmlformats.org/officeDocument/2006/relationships/image" Target="../media/image15.png"/><Relationship Id="rId11" Type="http://schemas.openxmlformats.org/officeDocument/2006/relationships/image" Target="../media/image35.png"/><Relationship Id="rId5" Type="http://schemas.openxmlformats.org/officeDocument/2006/relationships/image" Target="../media/image3.png"/><Relationship Id="rId15" Type="http://schemas.openxmlformats.org/officeDocument/2006/relationships/image" Target="../media/image39.png"/><Relationship Id="rId10" Type="http://schemas.openxmlformats.org/officeDocument/2006/relationships/image" Target="../media/image34.png"/><Relationship Id="rId4" Type="http://schemas.openxmlformats.org/officeDocument/2006/relationships/image" Target="../media/image21.png"/><Relationship Id="rId9" Type="http://schemas.openxmlformats.org/officeDocument/2006/relationships/image" Target="../media/image5.png"/><Relationship Id="rId14" Type="http://schemas.openxmlformats.org/officeDocument/2006/relationships/image" Target="../media/image38.png"/></Relationships>
</file>

<file path=ppt/slides/_rels/slide26.xml.rels><?xml version="1.0" encoding="UTF-8" standalone="yes"?>
<Relationships xmlns="http://schemas.openxmlformats.org/package/2006/relationships"><Relationship Id="rId8" Type="http://schemas.openxmlformats.org/officeDocument/2006/relationships/hyperlink" Target="https://doi.org/10.1177/08901171241242556" TargetMode="External"/><Relationship Id="rId13" Type="http://schemas.openxmlformats.org/officeDocument/2006/relationships/hyperlink" Target="https://doi.org/10.1111/camh.70022" TargetMode="External"/><Relationship Id="rId3" Type="http://schemas.openxmlformats.org/officeDocument/2006/relationships/image" Target="../media/image1.png"/><Relationship Id="rId7" Type="http://schemas.openxmlformats.org/officeDocument/2006/relationships/image" Target="../media/image31.png"/><Relationship Id="rId12" Type="http://schemas.openxmlformats.org/officeDocument/2006/relationships/hyperlink" Target="https://doi.org/10.1007/s10578-021-01281-9" TargetMode="External"/><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image" Target="../media/image8.png"/><Relationship Id="rId11" Type="http://schemas.openxmlformats.org/officeDocument/2006/relationships/hyperlink" Target="https://doi.org/10.1186/s12966-021-01189-6" TargetMode="External"/><Relationship Id="rId5" Type="http://schemas.openxmlformats.org/officeDocument/2006/relationships/image" Target="../media/image3.png"/><Relationship Id="rId10" Type="http://schemas.openxmlformats.org/officeDocument/2006/relationships/hyperlink" Target="https://www.gov.uk/government/publications/physical-activity-guidelines-uk-chief-medical-officers-report/uk-chief-medical-officers-physical-activity-guidelines" TargetMode="External"/><Relationship Id="rId4" Type="http://schemas.openxmlformats.org/officeDocument/2006/relationships/image" Target="../media/image2.png"/><Relationship Id="rId9" Type="http://schemas.openxmlformats.org/officeDocument/2006/relationships/hyperlink" Target="https://doi.org/10.1038/s41390-023-02555-9"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doi.org/10.1111/jsr.13130" TargetMode="External"/><Relationship Id="rId3" Type="http://schemas.openxmlformats.org/officeDocument/2006/relationships/image" Target="../media/image1.png"/><Relationship Id="rId7" Type="http://schemas.openxmlformats.org/officeDocument/2006/relationships/image" Target="../media/image31.png"/><Relationship Id="rId12" Type="http://schemas.openxmlformats.org/officeDocument/2006/relationships/hyperlink" Target="https://www.sportengland.org/research-and-data/data/active-lives/active-lives-data-tables" TargetMode="External"/><Relationship Id="rId2" Type="http://schemas.openxmlformats.org/officeDocument/2006/relationships/notesSlide" Target="../notesSlides/notesSlide27.xml"/><Relationship Id="rId1" Type="http://schemas.openxmlformats.org/officeDocument/2006/relationships/slideLayout" Target="../slideLayouts/slideLayout1.xml"/><Relationship Id="rId6" Type="http://schemas.openxmlformats.org/officeDocument/2006/relationships/image" Target="../media/image8.png"/><Relationship Id="rId11" Type="http://schemas.openxmlformats.org/officeDocument/2006/relationships/hyperlink" Target="https://doi.org/10.1001/jamanetworkopen.2024.19881" TargetMode="External"/><Relationship Id="rId5" Type="http://schemas.openxmlformats.org/officeDocument/2006/relationships/image" Target="../media/image3.png"/><Relationship Id="rId10" Type="http://schemas.openxmlformats.org/officeDocument/2006/relationships/hyperlink" Target="https://www.ofcom.org.uk/media-use-and-attitudes/media-habits-children/children-and-parents-media-use-and-attitudes-report-2024" TargetMode="External"/><Relationship Id="rId4" Type="http://schemas.openxmlformats.org/officeDocument/2006/relationships/image" Target="../media/image2.png"/><Relationship Id="rId9" Type="http://schemas.openxmlformats.org/officeDocument/2006/relationships/hyperlink" Target="https://doi.org/10.1186/1748-5908-6-42"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8.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2.jpeg"/></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9.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3.jpeg"/></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0.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4.jpeg"/></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1.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5.jpeg"/></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2.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6.jpeg"/></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3.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7.jpeg"/></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4.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8.jpeg"/></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5.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9.jpeg"/></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6.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50.jpeg"/></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7.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51.jpeg"/></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8.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52.jpeg"/></Relationships>
</file>

<file path=ppt/slides/_rels/slide39.xml.rels><?xml version="1.0" encoding="UTF-8" standalone="yes"?>
<Relationships xmlns="http://schemas.openxmlformats.org/package/2006/relationships"><Relationship Id="rId8" Type="http://schemas.openxmlformats.org/officeDocument/2006/relationships/hyperlink" Target="https://doi.org/10.1177/08901171241242556" TargetMode="External"/><Relationship Id="rId13" Type="http://schemas.openxmlformats.org/officeDocument/2006/relationships/hyperlink" Target="https://doi.org/10.1007/s10578-021-01281-9" TargetMode="External"/><Relationship Id="rId3" Type="http://schemas.openxmlformats.org/officeDocument/2006/relationships/image" Target="../media/image1.png"/><Relationship Id="rId7" Type="http://schemas.openxmlformats.org/officeDocument/2006/relationships/image" Target="../media/image22.png"/><Relationship Id="rId12" Type="http://schemas.openxmlformats.org/officeDocument/2006/relationships/hyperlink" Target="https://doi.org/10.1186/s12966-021-01189-6" TargetMode="External"/><Relationship Id="rId2" Type="http://schemas.openxmlformats.org/officeDocument/2006/relationships/notesSlide" Target="../notesSlides/notesSlide39.xml"/><Relationship Id="rId1" Type="http://schemas.openxmlformats.org/officeDocument/2006/relationships/slideLayout" Target="../slideLayouts/slideLayout1.xml"/><Relationship Id="rId6" Type="http://schemas.openxmlformats.org/officeDocument/2006/relationships/image" Target="../media/image8.png"/><Relationship Id="rId11" Type="http://schemas.openxmlformats.org/officeDocument/2006/relationships/hyperlink" Target="https://www.gov.uk/government/publications/physical-activity-guidelines-uk-chief-medical-officers-report/uk-chief-medical-officers-physical-activity-guidelines" TargetMode="External"/><Relationship Id="rId5" Type="http://schemas.openxmlformats.org/officeDocument/2006/relationships/image" Target="../media/image3.png"/><Relationship Id="rId10" Type="http://schemas.openxmlformats.org/officeDocument/2006/relationships/hyperlink" Target="https://doi.org/10.1038/s41390-023-02555-9" TargetMode="External"/><Relationship Id="rId4" Type="http://schemas.openxmlformats.org/officeDocument/2006/relationships/image" Target="../media/image2.png"/><Relationship Id="rId9" Type="http://schemas.openxmlformats.org/officeDocument/2006/relationships/hyperlink" Target="https://doi.org/10.1146/annurev.psych.52.1.1" TargetMode="External"/><Relationship Id="rId14" Type="http://schemas.openxmlformats.org/officeDocument/2006/relationships/hyperlink" Target="https://doi.org/10.1111/camh.70022"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doi.org/10.1186/1748-5908-6-42" TargetMode="External"/><Relationship Id="rId13" Type="http://schemas.openxmlformats.org/officeDocument/2006/relationships/hyperlink" Target="https://doi.org/10.1016/j.cpr.2021.102021" TargetMode="External"/><Relationship Id="rId3" Type="http://schemas.openxmlformats.org/officeDocument/2006/relationships/image" Target="../media/image1.png"/><Relationship Id="rId7" Type="http://schemas.openxmlformats.org/officeDocument/2006/relationships/image" Target="../media/image22.png"/><Relationship Id="rId12" Type="http://schemas.openxmlformats.org/officeDocument/2006/relationships/hyperlink" Target="https://doi.org/10.1001/jamanetworkopen.2024.19881" TargetMode="External"/><Relationship Id="rId2" Type="http://schemas.openxmlformats.org/officeDocument/2006/relationships/notesSlide" Target="../notesSlides/notesSlide40.xml"/><Relationship Id="rId1" Type="http://schemas.openxmlformats.org/officeDocument/2006/relationships/slideLayout" Target="../slideLayouts/slideLayout1.xml"/><Relationship Id="rId6" Type="http://schemas.openxmlformats.org/officeDocument/2006/relationships/image" Target="../media/image17.png"/><Relationship Id="rId11" Type="http://schemas.openxmlformats.org/officeDocument/2006/relationships/hyperlink" Target="https://doi.org/10.1177/109019818801500203" TargetMode="External"/><Relationship Id="rId5" Type="http://schemas.openxmlformats.org/officeDocument/2006/relationships/image" Target="../media/image3.png"/><Relationship Id="rId10" Type="http://schemas.openxmlformats.org/officeDocument/2006/relationships/hyperlink" Target="https://doi.org/10.1186/s41043-022-00344-4" TargetMode="External"/><Relationship Id="rId4" Type="http://schemas.openxmlformats.org/officeDocument/2006/relationships/image" Target="../media/image2.png"/><Relationship Id="rId9" Type="http://schemas.openxmlformats.org/officeDocument/2006/relationships/hyperlink" Target="https://doi.org/10.3390/jfmk9040236" TargetMode="External"/><Relationship Id="rId14" Type="http://schemas.openxmlformats.org/officeDocument/2006/relationships/hyperlink" Target="https://publications.parliament.uk/pa/cm5804/cmselect/cmeduc/118/repor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69D0F6"/>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999113" y="0"/>
            <a:ext cx="1603335" cy="1141313"/>
          </a:xfrm>
          <a:prstGeom prst="rect">
            <a:avLst/>
          </a:prstGeom>
        </p:spPr>
      </p:pic>
      <p:sp>
        <p:nvSpPr>
          <p:cNvPr id="6"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7" name="Text 1"/>
          <p:cNvSpPr/>
          <p:nvPr/>
        </p:nvSpPr>
        <p:spPr>
          <a:xfrm>
            <a:off x="761981" y="1963341"/>
            <a:ext cx="9254199" cy="365720"/>
          </a:xfrm>
          <a:prstGeom prst="rect">
            <a:avLst/>
          </a:prstGeom>
          <a:noFill/>
          <a:ln/>
        </p:spPr>
        <p:txBody>
          <a:bodyPr wrap="none" lIns="0" tIns="0" rIns="0" bIns="0" rtlCol="0" anchor="t"/>
          <a:lstStyle/>
          <a:p>
            <a:pPr marL="0" indent="0" algn="l">
              <a:lnSpc>
                <a:spcPct val="100000"/>
              </a:lnSpc>
              <a:buNone/>
            </a:pPr>
            <a:r>
              <a:rPr lang="en-US" sz="2400" b="1" dirty="0">
                <a:solidFill>
                  <a:srgbClr val="FFFF00"/>
                </a:solidFill>
                <a:latin typeface="Tinos Bold" pitchFamily="34" charset="0"/>
                <a:ea typeface="Tinos Bold" pitchFamily="34" charset="-122"/>
                <a:cs typeface="Tinos Bold" pitchFamily="34" charset="-120"/>
              </a:rPr>
              <a:t>LCHS7000 COMPONENT 1 – GROUP PRESENTATION</a:t>
            </a:r>
            <a:endParaRPr lang="en-US" sz="2400" dirty="0"/>
          </a:p>
        </p:txBody>
      </p:sp>
      <p:sp>
        <p:nvSpPr>
          <p:cNvPr id="8" name="Text 2"/>
          <p:cNvSpPr/>
          <p:nvPr/>
        </p:nvSpPr>
        <p:spPr>
          <a:xfrm>
            <a:off x="761981" y="2523232"/>
            <a:ext cx="11372565" cy="569516"/>
          </a:xfrm>
          <a:prstGeom prst="rect">
            <a:avLst/>
          </a:prstGeom>
          <a:noFill/>
          <a:ln/>
        </p:spPr>
        <p:txBody>
          <a:bodyPr wrap="none" lIns="0" tIns="0" rIns="0" bIns="0" rtlCol="0" anchor="t"/>
          <a:lstStyle/>
          <a:p>
            <a:pPr marL="0" indent="0" algn="l">
              <a:lnSpc>
                <a:spcPct val="96000"/>
              </a:lnSpc>
              <a:buNone/>
            </a:pPr>
            <a:r>
              <a:rPr lang="en-US" sz="3900" b="1" dirty="0">
                <a:solidFill>
                  <a:srgbClr val="FFFFFF"/>
                </a:solidFill>
                <a:latin typeface="Tinos Bold" pitchFamily="34" charset="0"/>
                <a:ea typeface="Tinos Bold" pitchFamily="34" charset="-122"/>
                <a:cs typeface="Tinos Bold" pitchFamily="34" charset="-120"/>
              </a:rPr>
              <a:t>Screen Smart 6–12 – Move, Connect, Create</a:t>
            </a:r>
            <a:endParaRPr lang="en-US" sz="3900" dirty="0"/>
          </a:p>
        </p:txBody>
      </p:sp>
      <p:sp>
        <p:nvSpPr>
          <p:cNvPr id="9" name="Text 3"/>
          <p:cNvSpPr/>
          <p:nvPr/>
        </p:nvSpPr>
        <p:spPr>
          <a:xfrm>
            <a:off x="761981" y="3588048"/>
            <a:ext cx="11429714" cy="293291"/>
          </a:xfrm>
          <a:prstGeom prst="rect">
            <a:avLst/>
          </a:prstGeom>
          <a:noFill/>
          <a:ln/>
        </p:spPr>
        <p:txBody>
          <a:bodyPr wrap="none" lIns="0" tIns="0" rIns="0" bIns="0" rtlCol="0" anchor="t"/>
          <a:lstStyle/>
          <a:p>
            <a:pPr marL="0" indent="0" algn="l">
              <a:lnSpc>
                <a:spcPct val="117000"/>
              </a:lnSpc>
              <a:buNone/>
            </a:pPr>
            <a:r>
              <a:rPr lang="en-US" sz="1650" b="1" dirty="0">
                <a:solidFill>
                  <a:srgbClr val="F1F5F9"/>
                </a:solidFill>
                <a:latin typeface="Tinos Bold" pitchFamily="34" charset="0"/>
                <a:ea typeface="Tinos Bold" pitchFamily="34" charset="-122"/>
                <a:cs typeface="Tinos Bold" pitchFamily="34" charset="-120"/>
              </a:rPr>
              <a:t>Topic:</a:t>
            </a:r>
            <a:r>
              <a:rPr lang="en-US" sz="1650" dirty="0">
                <a:solidFill>
                  <a:srgbClr val="F1F5F9"/>
                </a:solidFill>
                <a:latin typeface="Tinos" pitchFamily="34" charset="0"/>
                <a:ea typeface="Tinos" pitchFamily="34" charset="-122"/>
                <a:cs typeface="Tinos" pitchFamily="34" charset="-120"/>
              </a:rPr>
              <a:t> Screen Time</a:t>
            </a:r>
            <a:endParaRPr lang="en-US" sz="1650" dirty="0"/>
          </a:p>
        </p:txBody>
      </p:sp>
      <p:sp>
        <p:nvSpPr>
          <p:cNvPr id="10" name="Text 4"/>
          <p:cNvSpPr/>
          <p:nvPr/>
        </p:nvSpPr>
        <p:spPr>
          <a:xfrm>
            <a:off x="761981" y="3976588"/>
            <a:ext cx="11429714" cy="293291"/>
          </a:xfrm>
          <a:prstGeom prst="rect">
            <a:avLst/>
          </a:prstGeom>
          <a:noFill/>
          <a:ln/>
        </p:spPr>
        <p:txBody>
          <a:bodyPr wrap="none" lIns="0" tIns="0" rIns="0" bIns="0" rtlCol="0" anchor="t"/>
          <a:lstStyle/>
          <a:p>
            <a:pPr marL="0" indent="0" algn="l">
              <a:lnSpc>
                <a:spcPct val="117000"/>
              </a:lnSpc>
              <a:buNone/>
            </a:pPr>
            <a:r>
              <a:rPr lang="en-US" sz="1650" b="1" dirty="0">
                <a:solidFill>
                  <a:srgbClr val="F1F5F9"/>
                </a:solidFill>
                <a:latin typeface="Tinos Bold" pitchFamily="34" charset="0"/>
                <a:ea typeface="Tinos Bold" pitchFamily="34" charset="-122"/>
                <a:cs typeface="Tinos Bold" pitchFamily="34" charset="-120"/>
              </a:rPr>
              <a:t>Target group:</a:t>
            </a:r>
            <a:r>
              <a:rPr lang="en-US" sz="1650" dirty="0">
                <a:solidFill>
                  <a:srgbClr val="F1F5F9"/>
                </a:solidFill>
                <a:latin typeface="Tinos" pitchFamily="34" charset="0"/>
                <a:ea typeface="Tinos" pitchFamily="34" charset="-122"/>
                <a:cs typeface="Tinos" pitchFamily="34" charset="-120"/>
              </a:rPr>
              <a:t> Children aged 6–12</a:t>
            </a:r>
            <a:endParaRPr lang="en-US" sz="1650" dirty="0"/>
          </a:p>
        </p:txBody>
      </p:sp>
      <p:sp>
        <p:nvSpPr>
          <p:cNvPr id="11" name="Text 5"/>
          <p:cNvSpPr/>
          <p:nvPr/>
        </p:nvSpPr>
        <p:spPr>
          <a:xfrm>
            <a:off x="761981" y="4365228"/>
            <a:ext cx="11429714" cy="293291"/>
          </a:xfrm>
          <a:prstGeom prst="rect">
            <a:avLst/>
          </a:prstGeom>
          <a:noFill/>
          <a:ln/>
        </p:spPr>
        <p:txBody>
          <a:bodyPr wrap="none" lIns="0" tIns="0" rIns="0" bIns="0" rtlCol="0" anchor="t"/>
          <a:lstStyle/>
          <a:p>
            <a:pPr marL="0" indent="0" algn="l">
              <a:lnSpc>
                <a:spcPct val="117000"/>
              </a:lnSpc>
              <a:buNone/>
            </a:pPr>
            <a:r>
              <a:rPr lang="en-US" sz="1650" b="1" dirty="0">
                <a:solidFill>
                  <a:srgbClr val="F1F5F9"/>
                </a:solidFill>
                <a:latin typeface="Tinos Bold" pitchFamily="34" charset="0"/>
                <a:ea typeface="Tinos Bold" pitchFamily="34" charset="-122"/>
                <a:cs typeface="Tinos Bold" pitchFamily="34" charset="-120"/>
              </a:rPr>
              <a:t>Campaign:</a:t>
            </a:r>
            <a:r>
              <a:rPr lang="en-US" sz="1650" dirty="0">
                <a:solidFill>
                  <a:srgbClr val="F1F5F9"/>
                </a:solidFill>
                <a:latin typeface="Tinos" pitchFamily="34" charset="0"/>
                <a:ea typeface="Tinos" pitchFamily="34" charset="-122"/>
                <a:cs typeface="Tinos" pitchFamily="34" charset="-120"/>
              </a:rPr>
              <a:t> Screen Smart 6–12 – Move, Connect, Create</a:t>
            </a:r>
            <a:endParaRPr lang="en-US" sz="1650" dirty="0"/>
          </a:p>
        </p:txBody>
      </p:sp>
      <p:sp>
        <p:nvSpPr>
          <p:cNvPr id="12" name="Shape 6"/>
          <p:cNvSpPr/>
          <p:nvPr/>
        </p:nvSpPr>
        <p:spPr>
          <a:xfrm>
            <a:off x="761981" y="3187998"/>
            <a:ext cx="7606911" cy="264120"/>
          </a:xfrm>
          <a:prstGeom prst="rect">
            <a:avLst/>
          </a:prstGeom>
          <a:solidFill>
            <a:srgbClr val="FFFFFF"/>
          </a:solidFill>
          <a:ln/>
        </p:spPr>
      </p:sp>
      <p:sp>
        <p:nvSpPr>
          <p:cNvPr id="13" name="Text 7"/>
          <p:cNvSpPr/>
          <p:nvPr/>
        </p:nvSpPr>
        <p:spPr>
          <a:xfrm>
            <a:off x="761981" y="3157538"/>
            <a:ext cx="8216496" cy="325041"/>
          </a:xfrm>
          <a:prstGeom prst="rect">
            <a:avLst/>
          </a:prstGeom>
          <a:noFill/>
          <a:ln/>
        </p:spPr>
        <p:txBody>
          <a:bodyPr wrap="none" lIns="0" tIns="0" rIns="0" bIns="0" rtlCol="0" anchor="t"/>
          <a:lstStyle/>
          <a:p>
            <a:pPr marL="0" indent="0" algn="l">
              <a:lnSpc>
                <a:spcPct val="133000"/>
              </a:lnSpc>
              <a:buNone/>
            </a:pPr>
            <a:r>
              <a:rPr lang="en-US" sz="1600" dirty="0">
                <a:solidFill>
                  <a:srgbClr val="57646F"/>
                </a:solidFill>
                <a:latin typeface="Tinos" pitchFamily="34" charset="0"/>
                <a:ea typeface="Tinos" pitchFamily="34" charset="-122"/>
                <a:cs typeface="Tinos" pitchFamily="34" charset="-120"/>
              </a:rPr>
              <a:t>Member 1 – Task 1: Rationale · Target population: Young adults aged 18–25</a:t>
            </a:r>
            <a:endParaRPr lang="en-US" sz="1600" dirty="0"/>
          </a:p>
        </p:txBody>
      </p:sp>
      <p:sp>
        <p:nvSpPr>
          <p:cNvPr id="14" name="Shape 8"/>
          <p:cNvSpPr/>
          <p:nvPr/>
        </p:nvSpPr>
        <p:spPr>
          <a:xfrm>
            <a:off x="2540036" y="4956373"/>
            <a:ext cx="7873505" cy="845046"/>
          </a:xfrm>
          <a:prstGeom prst="rect">
            <a:avLst/>
          </a:prstGeom>
          <a:solidFill>
            <a:srgbClr val="FFFFFF"/>
          </a:solidFill>
          <a:ln w="12700">
            <a:solidFill>
              <a:srgbClr val="70AD47"/>
            </a:solidFill>
            <a:prstDash val="solid"/>
          </a:ln>
        </p:spPr>
      </p:sp>
      <p:sp>
        <p:nvSpPr>
          <p:cNvPr id="15" name="Text 9"/>
          <p:cNvSpPr/>
          <p:nvPr/>
        </p:nvSpPr>
        <p:spPr>
          <a:xfrm>
            <a:off x="2631414" y="4975205"/>
            <a:ext cx="7690749" cy="822722"/>
          </a:xfrm>
          <a:prstGeom prst="rect">
            <a:avLst/>
          </a:prstGeom>
          <a:noFill/>
          <a:ln/>
        </p:spPr>
        <p:txBody>
          <a:bodyPr wrap="square" lIns="0" tIns="0" rIns="0" bIns="0" rtlCol="0" anchor="t">
            <a:normAutofit lnSpcReduction="10000"/>
          </a:bodyPr>
          <a:lstStyle/>
          <a:p>
            <a:pPr marL="0" indent="0" algn="ctr">
              <a:lnSpc>
                <a:spcPct val="100000"/>
              </a:lnSpc>
              <a:buNone/>
            </a:pPr>
            <a:r>
              <a:rPr lang="en-US" sz="1800" dirty="0">
                <a:solidFill>
                  <a:srgbClr val="000000"/>
                </a:solidFill>
                <a:latin typeface="Tinos" pitchFamily="34" charset="0"/>
                <a:ea typeface="Tinos" pitchFamily="34" charset="-122"/>
                <a:cs typeface="Tinos" pitchFamily="34" charset="-120"/>
              </a:rPr>
              <a:t>Student Name: Mahesh</a:t>
            </a:r>
            <a:endParaRPr lang="en-US" sz="1800" dirty="0"/>
          </a:p>
          <a:p>
            <a:pPr algn="ctr"/>
            <a:r>
              <a:rPr lang="en-US" sz="1800" dirty="0">
                <a:solidFill>
                  <a:srgbClr val="000000"/>
                </a:solidFill>
                <a:latin typeface="Tinos" pitchFamily="34" charset="0"/>
                <a:ea typeface="Tinos" pitchFamily="34" charset="-122"/>
                <a:cs typeface="Tinos" pitchFamily="34" charset="-120"/>
              </a:rPr>
              <a:t>Student Number:</a:t>
            </a:r>
            <a:r>
              <a:rPr lang="en-US" dirty="0">
                <a:solidFill>
                  <a:srgbClr val="000000"/>
                </a:solidFill>
                <a:latin typeface="Tinos" pitchFamily="34" charset="0"/>
                <a:ea typeface="Tinos" pitchFamily="34" charset="-122"/>
                <a:cs typeface="Tinos" pitchFamily="34" charset="-120"/>
              </a:rPr>
              <a:t> 2609068</a:t>
            </a:r>
            <a:endParaRPr lang="en-US" sz="1800" dirty="0"/>
          </a:p>
          <a:p>
            <a:pPr marL="0" indent="0" algn="ctr">
              <a:lnSpc>
                <a:spcPct val="100000"/>
              </a:lnSpc>
              <a:buNone/>
            </a:pPr>
            <a:r>
              <a:rPr lang="en-US" sz="1800" dirty="0">
                <a:solidFill>
                  <a:srgbClr val="000000"/>
                </a:solidFill>
                <a:latin typeface="Tinos" pitchFamily="34" charset="0"/>
                <a:ea typeface="Tinos" pitchFamily="34" charset="-122"/>
                <a:cs typeface="Tinos" pitchFamily="34" charset="-120"/>
              </a:rPr>
              <a:t>Lecturer: Dr Hamdi Hussain</a:t>
            </a:r>
            <a:endParaRPr lang="en-US" sz="1800" dirty="0"/>
          </a:p>
        </p:txBody>
      </p:sp>
      <p:pic>
        <p:nvPicPr>
          <p:cNvPr id="16" name="Image 4" descr="preencoded.png"/>
          <p:cNvPicPr>
            <a:picLocks noChangeAspect="1"/>
          </p:cNvPicPr>
          <p:nvPr/>
        </p:nvPicPr>
        <p:blipFill>
          <a:blip r:embed="rId7"/>
          <a:stretch>
            <a:fillRect/>
          </a:stretch>
        </p:blipFill>
        <p:spPr>
          <a:xfrm>
            <a:off x="8605721" y="6096000"/>
            <a:ext cx="993750" cy="7620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B01513"/>
                </a:solidFill>
                <a:latin typeface="Tinos Bold" pitchFamily="34" charset="0"/>
                <a:ea typeface="Tinos Bold" pitchFamily="34" charset="-122"/>
                <a:cs typeface="Tinos Bold" pitchFamily="34" charset="-120"/>
              </a:rPr>
              <a:t>EIGHT WEEKLY SESSIONS + FINAL ASSESSMENT</a:t>
            </a:r>
            <a:endParaRPr lang="en-US" sz="1050" dirty="0"/>
          </a:p>
        </p:txBody>
      </p:sp>
      <p:sp>
        <p:nvSpPr>
          <p:cNvPr id="3" name="Text 1"/>
          <p:cNvSpPr/>
          <p:nvPr/>
        </p:nvSpPr>
        <p:spPr>
          <a:xfrm>
            <a:off x="609585" y="628650"/>
            <a:ext cx="11429714"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Eight-week programme structure</a:t>
            </a:r>
            <a:endParaRPr lang="en-US" sz="2100" dirty="0"/>
          </a:p>
        </p:txBody>
      </p:sp>
      <p:sp>
        <p:nvSpPr>
          <p:cNvPr id="4" name="Shape 2"/>
          <p:cNvSpPr/>
          <p:nvPr/>
        </p:nvSpPr>
        <p:spPr>
          <a:xfrm>
            <a:off x="609585" y="1043880"/>
            <a:ext cx="533387" cy="28575"/>
          </a:xfrm>
          <a:prstGeom prst="rect">
            <a:avLst/>
          </a:prstGeom>
          <a:solidFill>
            <a:srgbClr val="2B5346"/>
          </a:solidFill>
          <a:ln/>
        </p:spPr>
      </p:sp>
      <p:sp>
        <p:nvSpPr>
          <p:cNvPr id="5" name="Shape 3"/>
          <p:cNvSpPr/>
          <p:nvPr/>
        </p:nvSpPr>
        <p:spPr>
          <a:xfrm>
            <a:off x="609585" y="1270000"/>
            <a:ext cx="11109664" cy="381000"/>
          </a:xfrm>
          <a:prstGeom prst="roundRect">
            <a:avLst>
              <a:gd name="adj" fmla="val 9000"/>
            </a:avLst>
          </a:prstGeom>
          <a:solidFill>
            <a:srgbClr val="2B5346"/>
          </a:solidFill>
          <a:ln/>
        </p:spPr>
      </p:sp>
      <p:sp>
        <p:nvSpPr>
          <p:cNvPr id="6" name="Text 4"/>
          <p:cNvSpPr/>
          <p:nvPr/>
        </p:nvSpPr>
        <p:spPr>
          <a:xfrm>
            <a:off x="361941" y="1369020"/>
            <a:ext cx="11829754" cy="182860"/>
          </a:xfrm>
          <a:prstGeom prst="rect">
            <a:avLst/>
          </a:prstGeom>
          <a:noFill/>
          <a:ln/>
        </p:spPr>
        <p:txBody>
          <a:bodyPr wrap="none" lIns="0" tIns="0" rIns="0" bIns="0" rtlCol="0" anchor="t"/>
          <a:lstStyle/>
          <a:p>
            <a:pPr marL="0" indent="0" algn="ctr">
              <a:lnSpc>
                <a:spcPct val="100000"/>
              </a:lnSpc>
              <a:buNone/>
            </a:pPr>
            <a:r>
              <a:rPr lang="en-US" sz="1200" b="1" dirty="0">
                <a:solidFill>
                  <a:srgbClr val="FFFFFF"/>
                </a:solidFill>
                <a:latin typeface="Tinos Bold" pitchFamily="34" charset="0"/>
                <a:ea typeface="Tinos Bold" pitchFamily="34" charset="-122"/>
                <a:cs typeface="Tinos Bold" pitchFamily="34" charset="-120"/>
              </a:rPr>
              <a:t>Weeks 1–7 = practical WEEK activities | Week 8 = assessment + maintenance planning</a:t>
            </a:r>
            <a:endParaRPr lang="en-US" sz="1200" dirty="0"/>
          </a:p>
        </p:txBody>
      </p:sp>
      <p:sp>
        <p:nvSpPr>
          <p:cNvPr id="7" name="Shape 5"/>
          <p:cNvSpPr/>
          <p:nvPr/>
        </p:nvSpPr>
        <p:spPr>
          <a:xfrm>
            <a:off x="609585" y="1854200"/>
            <a:ext cx="5638659" cy="1016000"/>
          </a:xfrm>
          <a:prstGeom prst="roundRect">
            <a:avLst>
              <a:gd name="adj" fmla="val 21000"/>
            </a:avLst>
          </a:prstGeom>
          <a:solidFill>
            <a:srgbClr val="F7F1E1"/>
          </a:solidFill>
          <a:ln w="12700">
            <a:solidFill>
              <a:srgbClr val="DCCFB0"/>
            </a:solidFill>
            <a:prstDash val="solid"/>
          </a:ln>
        </p:spPr>
      </p:sp>
      <p:sp>
        <p:nvSpPr>
          <p:cNvPr id="8" name="Shape 6"/>
          <p:cNvSpPr/>
          <p:nvPr/>
        </p:nvSpPr>
        <p:spPr>
          <a:xfrm>
            <a:off x="838179" y="2108200"/>
            <a:ext cx="507987" cy="319980"/>
          </a:xfrm>
          <a:prstGeom prst="roundRect">
            <a:avLst>
              <a:gd name="adj" fmla="val 49999"/>
            </a:avLst>
          </a:prstGeom>
          <a:solidFill>
            <a:srgbClr val="B01513"/>
          </a:solidFill>
          <a:ln/>
        </p:spPr>
      </p:sp>
      <p:sp>
        <p:nvSpPr>
          <p:cNvPr id="9" name="Text 7"/>
          <p:cNvSpPr/>
          <p:nvPr/>
        </p:nvSpPr>
        <p:spPr>
          <a:xfrm>
            <a:off x="571486" y="2152015"/>
            <a:ext cx="1041374" cy="243780"/>
          </a:xfrm>
          <a:prstGeom prst="rect">
            <a:avLst/>
          </a:prstGeom>
          <a:noFill/>
          <a:ln/>
        </p:spPr>
        <p:txBody>
          <a:bodyPr wrap="none" lIns="0" tIns="0" rIns="0" bIns="0" rtlCol="0" anchor="t"/>
          <a:lstStyle/>
          <a:p>
            <a:pPr marL="0" indent="0" algn="ctr">
              <a:lnSpc>
                <a:spcPct val="100000"/>
              </a:lnSpc>
              <a:buNone/>
            </a:pPr>
            <a:r>
              <a:rPr lang="en-US" sz="1600" b="1" dirty="0">
                <a:solidFill>
                  <a:srgbClr val="FFFFFF"/>
                </a:solidFill>
                <a:latin typeface="Tinos Bold" pitchFamily="34" charset="0"/>
                <a:ea typeface="Tinos Bold" pitchFamily="34" charset="-122"/>
                <a:cs typeface="Tinos Bold" pitchFamily="34" charset="-120"/>
              </a:rPr>
              <a:t>1</a:t>
            </a:r>
            <a:endParaRPr lang="en-US" sz="1600" dirty="0"/>
          </a:p>
        </p:txBody>
      </p:sp>
      <p:sp>
        <p:nvSpPr>
          <p:cNvPr id="10" name="Text 8"/>
          <p:cNvSpPr/>
          <p:nvPr/>
        </p:nvSpPr>
        <p:spPr>
          <a:xfrm>
            <a:off x="1549361" y="2032000"/>
            <a:ext cx="5022724" cy="187920"/>
          </a:xfrm>
          <a:prstGeom prst="rect">
            <a:avLst/>
          </a:prstGeom>
          <a:noFill/>
          <a:ln/>
        </p:spPr>
        <p:txBody>
          <a:bodyPr wrap="none" lIns="0" tIns="0" rIns="0" bIns="0" rtlCol="0" anchor="t"/>
          <a:lstStyle/>
          <a:p>
            <a:pPr marL="0" indent="0" algn="l">
              <a:lnSpc>
                <a:spcPct val="123000"/>
              </a:lnSpc>
              <a:buNone/>
            </a:pPr>
            <a:r>
              <a:rPr lang="en-US" sz="1000" b="1" dirty="0">
                <a:solidFill>
                  <a:srgbClr val="B01513"/>
                </a:solidFill>
                <a:latin typeface="Tinos Bold" pitchFamily="34" charset="0"/>
                <a:ea typeface="Tinos Bold" pitchFamily="34" charset="-122"/>
                <a:cs typeface="Tinos Bold" pitchFamily="34" charset="-120"/>
              </a:rPr>
              <a:t>WEEK 1</a:t>
            </a:r>
            <a:endParaRPr lang="en-US" sz="1000" dirty="0"/>
          </a:p>
        </p:txBody>
      </p:sp>
      <p:sp>
        <p:nvSpPr>
          <p:cNvPr id="11" name="Text 9"/>
          <p:cNvSpPr/>
          <p:nvPr/>
        </p:nvSpPr>
        <p:spPr>
          <a:xfrm>
            <a:off x="1549361" y="2448520"/>
            <a:ext cx="5022724" cy="263128"/>
          </a:xfrm>
          <a:prstGeom prst="rect">
            <a:avLst/>
          </a:prstGeom>
          <a:noFill/>
          <a:ln/>
        </p:spPr>
        <p:txBody>
          <a:bodyPr wrap="none" lIns="0" tIns="0" rIns="0" bIns="0" rtlCol="0" anchor="t"/>
          <a:lstStyle/>
          <a:p>
            <a:pPr marL="0" indent="0" algn="l">
              <a:lnSpc>
                <a:spcPct val="123000"/>
              </a:lnSpc>
              <a:buNone/>
            </a:pPr>
            <a:r>
              <a:rPr lang="en-US" sz="1400" b="1" dirty="0">
                <a:solidFill>
                  <a:srgbClr val="1A202C"/>
                </a:solidFill>
                <a:latin typeface="Tinos Bold" pitchFamily="34" charset="0"/>
                <a:ea typeface="Tinos Bold" pitchFamily="34" charset="-122"/>
                <a:cs typeface="Tinos Bold" pitchFamily="34" charset="-120"/>
              </a:rPr>
              <a:t>Screen Detective (baseline diary + triggers)</a:t>
            </a:r>
            <a:endParaRPr lang="en-US" sz="1400" dirty="0"/>
          </a:p>
        </p:txBody>
      </p:sp>
      <p:sp>
        <p:nvSpPr>
          <p:cNvPr id="12" name="Shape 10"/>
          <p:cNvSpPr/>
          <p:nvPr/>
        </p:nvSpPr>
        <p:spPr>
          <a:xfrm>
            <a:off x="6553036" y="1854200"/>
            <a:ext cx="5166213" cy="1016000"/>
          </a:xfrm>
          <a:prstGeom prst="roundRect">
            <a:avLst>
              <a:gd name="adj" fmla="val 21000"/>
            </a:avLst>
          </a:prstGeom>
          <a:solidFill>
            <a:srgbClr val="F7F1E1"/>
          </a:solidFill>
          <a:ln w="12700">
            <a:solidFill>
              <a:srgbClr val="DCCFB0"/>
            </a:solidFill>
            <a:prstDash val="solid"/>
          </a:ln>
        </p:spPr>
      </p:sp>
      <p:sp>
        <p:nvSpPr>
          <p:cNvPr id="13" name="Shape 11"/>
          <p:cNvSpPr/>
          <p:nvPr/>
        </p:nvSpPr>
        <p:spPr>
          <a:xfrm>
            <a:off x="6781630" y="2108200"/>
            <a:ext cx="507987" cy="319980"/>
          </a:xfrm>
          <a:prstGeom prst="roundRect">
            <a:avLst>
              <a:gd name="adj" fmla="val 49999"/>
            </a:avLst>
          </a:prstGeom>
          <a:solidFill>
            <a:srgbClr val="B01513"/>
          </a:solidFill>
          <a:ln/>
        </p:spPr>
      </p:sp>
      <p:sp>
        <p:nvSpPr>
          <p:cNvPr id="14" name="Text 12"/>
          <p:cNvSpPr/>
          <p:nvPr/>
        </p:nvSpPr>
        <p:spPr>
          <a:xfrm>
            <a:off x="6514937" y="2152015"/>
            <a:ext cx="1041374" cy="243780"/>
          </a:xfrm>
          <a:prstGeom prst="rect">
            <a:avLst/>
          </a:prstGeom>
          <a:noFill/>
          <a:ln/>
        </p:spPr>
        <p:txBody>
          <a:bodyPr wrap="none" lIns="0" tIns="0" rIns="0" bIns="0" rtlCol="0" anchor="t"/>
          <a:lstStyle/>
          <a:p>
            <a:pPr marL="0" indent="0" algn="ctr">
              <a:lnSpc>
                <a:spcPct val="100000"/>
              </a:lnSpc>
              <a:buNone/>
            </a:pPr>
            <a:r>
              <a:rPr lang="en-US" sz="1600" b="1" dirty="0">
                <a:solidFill>
                  <a:srgbClr val="FFFFFF"/>
                </a:solidFill>
                <a:latin typeface="Tinos Bold" pitchFamily="34" charset="0"/>
                <a:ea typeface="Tinos Bold" pitchFamily="34" charset="-122"/>
                <a:cs typeface="Tinos Bold" pitchFamily="34" charset="-120"/>
              </a:rPr>
              <a:t>2</a:t>
            </a:r>
            <a:endParaRPr lang="en-US" sz="1600" dirty="0"/>
          </a:p>
        </p:txBody>
      </p:sp>
      <p:sp>
        <p:nvSpPr>
          <p:cNvPr id="15" name="Text 13"/>
          <p:cNvSpPr/>
          <p:nvPr/>
        </p:nvSpPr>
        <p:spPr>
          <a:xfrm>
            <a:off x="7492813" y="2032000"/>
            <a:ext cx="4698882" cy="187920"/>
          </a:xfrm>
          <a:prstGeom prst="rect">
            <a:avLst/>
          </a:prstGeom>
          <a:noFill/>
          <a:ln/>
        </p:spPr>
        <p:txBody>
          <a:bodyPr wrap="none" lIns="0" tIns="0" rIns="0" bIns="0" rtlCol="0" anchor="t"/>
          <a:lstStyle/>
          <a:p>
            <a:pPr marL="0" indent="0" algn="l">
              <a:lnSpc>
                <a:spcPct val="123000"/>
              </a:lnSpc>
              <a:buNone/>
            </a:pPr>
            <a:r>
              <a:rPr lang="en-US" sz="1000" b="1" dirty="0">
                <a:solidFill>
                  <a:srgbClr val="B01513"/>
                </a:solidFill>
                <a:latin typeface="Tinos Bold" pitchFamily="34" charset="0"/>
                <a:ea typeface="Tinos Bold" pitchFamily="34" charset="-122"/>
                <a:cs typeface="Tinos Bold" pitchFamily="34" charset="-120"/>
              </a:rPr>
              <a:t>WEEK 2</a:t>
            </a:r>
            <a:endParaRPr lang="en-US" sz="1000" dirty="0"/>
          </a:p>
        </p:txBody>
      </p:sp>
      <p:sp>
        <p:nvSpPr>
          <p:cNvPr id="16" name="Text 14"/>
          <p:cNvSpPr/>
          <p:nvPr/>
        </p:nvSpPr>
        <p:spPr>
          <a:xfrm>
            <a:off x="7492813" y="2448520"/>
            <a:ext cx="4698882" cy="263128"/>
          </a:xfrm>
          <a:prstGeom prst="rect">
            <a:avLst/>
          </a:prstGeom>
          <a:noFill/>
          <a:ln/>
        </p:spPr>
        <p:txBody>
          <a:bodyPr wrap="none" lIns="0" tIns="0" rIns="0" bIns="0" rtlCol="0" anchor="t"/>
          <a:lstStyle/>
          <a:p>
            <a:pPr marL="0" indent="0" algn="l">
              <a:lnSpc>
                <a:spcPct val="123000"/>
              </a:lnSpc>
              <a:buNone/>
            </a:pPr>
            <a:r>
              <a:rPr lang="en-US" sz="1400" b="1" dirty="0">
                <a:solidFill>
                  <a:srgbClr val="1A202C"/>
                </a:solidFill>
                <a:latin typeface="Tinos Bold" pitchFamily="34" charset="0"/>
                <a:ea typeface="Tinos Bold" pitchFamily="34" charset="-122"/>
                <a:cs typeface="Tinos Bold" pitchFamily="34" charset="-120"/>
              </a:rPr>
              <a:t>Choose Your Goal</a:t>
            </a:r>
            <a:endParaRPr lang="en-US" sz="1400" dirty="0"/>
          </a:p>
        </p:txBody>
      </p:sp>
      <p:sp>
        <p:nvSpPr>
          <p:cNvPr id="17" name="Shape 15"/>
          <p:cNvSpPr/>
          <p:nvPr/>
        </p:nvSpPr>
        <p:spPr>
          <a:xfrm>
            <a:off x="609585" y="2984500"/>
            <a:ext cx="5638659" cy="1016000"/>
          </a:xfrm>
          <a:prstGeom prst="roundRect">
            <a:avLst>
              <a:gd name="adj" fmla="val 21000"/>
            </a:avLst>
          </a:prstGeom>
          <a:solidFill>
            <a:srgbClr val="F7F1E1"/>
          </a:solidFill>
          <a:ln w="12700">
            <a:solidFill>
              <a:srgbClr val="DCCFB0"/>
            </a:solidFill>
            <a:prstDash val="solid"/>
          </a:ln>
        </p:spPr>
      </p:sp>
      <p:sp>
        <p:nvSpPr>
          <p:cNvPr id="18" name="Shape 16"/>
          <p:cNvSpPr/>
          <p:nvPr/>
        </p:nvSpPr>
        <p:spPr>
          <a:xfrm>
            <a:off x="838179" y="3238500"/>
            <a:ext cx="507987" cy="319980"/>
          </a:xfrm>
          <a:prstGeom prst="roundRect">
            <a:avLst>
              <a:gd name="adj" fmla="val 49999"/>
            </a:avLst>
          </a:prstGeom>
          <a:solidFill>
            <a:srgbClr val="B01513"/>
          </a:solidFill>
          <a:ln/>
        </p:spPr>
      </p:sp>
      <p:sp>
        <p:nvSpPr>
          <p:cNvPr id="19" name="Text 17"/>
          <p:cNvSpPr/>
          <p:nvPr/>
        </p:nvSpPr>
        <p:spPr>
          <a:xfrm>
            <a:off x="571486" y="3282315"/>
            <a:ext cx="1041374" cy="243780"/>
          </a:xfrm>
          <a:prstGeom prst="rect">
            <a:avLst/>
          </a:prstGeom>
          <a:noFill/>
          <a:ln/>
        </p:spPr>
        <p:txBody>
          <a:bodyPr wrap="none" lIns="0" tIns="0" rIns="0" bIns="0" rtlCol="0" anchor="t"/>
          <a:lstStyle/>
          <a:p>
            <a:pPr marL="0" indent="0" algn="ctr">
              <a:lnSpc>
                <a:spcPct val="100000"/>
              </a:lnSpc>
              <a:buNone/>
            </a:pPr>
            <a:r>
              <a:rPr lang="en-US" sz="1600" b="1" dirty="0">
                <a:solidFill>
                  <a:srgbClr val="FFFFFF"/>
                </a:solidFill>
                <a:latin typeface="Tinos Bold" pitchFamily="34" charset="0"/>
                <a:ea typeface="Tinos Bold" pitchFamily="34" charset="-122"/>
                <a:cs typeface="Tinos Bold" pitchFamily="34" charset="-120"/>
              </a:rPr>
              <a:t>3</a:t>
            </a:r>
            <a:endParaRPr lang="en-US" sz="1600" dirty="0"/>
          </a:p>
        </p:txBody>
      </p:sp>
      <p:sp>
        <p:nvSpPr>
          <p:cNvPr id="20" name="Text 18"/>
          <p:cNvSpPr/>
          <p:nvPr/>
        </p:nvSpPr>
        <p:spPr>
          <a:xfrm>
            <a:off x="1549361" y="3162300"/>
            <a:ext cx="5022724" cy="187920"/>
          </a:xfrm>
          <a:prstGeom prst="rect">
            <a:avLst/>
          </a:prstGeom>
          <a:noFill/>
          <a:ln/>
        </p:spPr>
        <p:txBody>
          <a:bodyPr wrap="none" lIns="0" tIns="0" rIns="0" bIns="0" rtlCol="0" anchor="t"/>
          <a:lstStyle/>
          <a:p>
            <a:pPr marL="0" indent="0" algn="l">
              <a:lnSpc>
                <a:spcPct val="123000"/>
              </a:lnSpc>
              <a:buNone/>
            </a:pPr>
            <a:r>
              <a:rPr lang="en-US" sz="1000" b="1" dirty="0">
                <a:solidFill>
                  <a:srgbClr val="B01513"/>
                </a:solidFill>
                <a:latin typeface="Tinos Bold" pitchFamily="34" charset="0"/>
                <a:ea typeface="Tinos Bold" pitchFamily="34" charset="-122"/>
                <a:cs typeface="Tinos Bold" pitchFamily="34" charset="-120"/>
              </a:rPr>
              <a:t>WEEK 3</a:t>
            </a:r>
            <a:endParaRPr lang="en-US" sz="1000" dirty="0"/>
          </a:p>
        </p:txBody>
      </p:sp>
      <p:sp>
        <p:nvSpPr>
          <p:cNvPr id="21" name="Text 19"/>
          <p:cNvSpPr/>
          <p:nvPr/>
        </p:nvSpPr>
        <p:spPr>
          <a:xfrm>
            <a:off x="1549361" y="3578820"/>
            <a:ext cx="5022724" cy="263128"/>
          </a:xfrm>
          <a:prstGeom prst="rect">
            <a:avLst/>
          </a:prstGeom>
          <a:noFill/>
          <a:ln/>
        </p:spPr>
        <p:txBody>
          <a:bodyPr wrap="none" lIns="0" tIns="0" rIns="0" bIns="0" rtlCol="0" anchor="t"/>
          <a:lstStyle/>
          <a:p>
            <a:pPr marL="0" indent="0" algn="l">
              <a:lnSpc>
                <a:spcPct val="123000"/>
              </a:lnSpc>
              <a:buNone/>
            </a:pPr>
            <a:r>
              <a:rPr lang="en-US" sz="1400" b="1" dirty="0">
                <a:solidFill>
                  <a:srgbClr val="1A202C"/>
                </a:solidFill>
                <a:latin typeface="Tinos Bold" pitchFamily="34" charset="0"/>
                <a:ea typeface="Tinos Bold" pitchFamily="34" charset="-122"/>
                <a:cs typeface="Tinos Bold" pitchFamily="34" charset="-120"/>
              </a:rPr>
              <a:t>Sleep Switch-Off</a:t>
            </a:r>
            <a:endParaRPr lang="en-US" sz="1400" dirty="0"/>
          </a:p>
        </p:txBody>
      </p:sp>
      <p:sp>
        <p:nvSpPr>
          <p:cNvPr id="22" name="Shape 20"/>
          <p:cNvSpPr/>
          <p:nvPr/>
        </p:nvSpPr>
        <p:spPr>
          <a:xfrm>
            <a:off x="6553036" y="2984500"/>
            <a:ext cx="5166213" cy="953710"/>
          </a:xfrm>
          <a:prstGeom prst="roundRect">
            <a:avLst>
              <a:gd name="adj" fmla="val 21000"/>
            </a:avLst>
          </a:prstGeom>
          <a:solidFill>
            <a:srgbClr val="F7F1E1"/>
          </a:solidFill>
          <a:ln w="12700">
            <a:solidFill>
              <a:srgbClr val="DCCFB0"/>
            </a:solidFill>
            <a:prstDash val="solid"/>
          </a:ln>
        </p:spPr>
      </p:sp>
      <p:sp>
        <p:nvSpPr>
          <p:cNvPr id="23" name="Shape 21"/>
          <p:cNvSpPr/>
          <p:nvPr/>
        </p:nvSpPr>
        <p:spPr>
          <a:xfrm>
            <a:off x="6781630" y="3238500"/>
            <a:ext cx="507987" cy="319980"/>
          </a:xfrm>
          <a:prstGeom prst="roundRect">
            <a:avLst>
              <a:gd name="adj" fmla="val 49999"/>
            </a:avLst>
          </a:prstGeom>
          <a:solidFill>
            <a:srgbClr val="B01513"/>
          </a:solidFill>
          <a:ln/>
        </p:spPr>
      </p:sp>
      <p:sp>
        <p:nvSpPr>
          <p:cNvPr id="24" name="Text 22"/>
          <p:cNvSpPr/>
          <p:nvPr/>
        </p:nvSpPr>
        <p:spPr>
          <a:xfrm>
            <a:off x="6514937" y="3282315"/>
            <a:ext cx="1041374" cy="243780"/>
          </a:xfrm>
          <a:prstGeom prst="rect">
            <a:avLst/>
          </a:prstGeom>
          <a:noFill/>
          <a:ln/>
        </p:spPr>
        <p:txBody>
          <a:bodyPr wrap="none" lIns="0" tIns="0" rIns="0" bIns="0" rtlCol="0" anchor="t"/>
          <a:lstStyle/>
          <a:p>
            <a:pPr marL="0" indent="0" algn="ctr">
              <a:lnSpc>
                <a:spcPct val="100000"/>
              </a:lnSpc>
              <a:buNone/>
            </a:pPr>
            <a:r>
              <a:rPr lang="en-US" sz="1600" b="1" dirty="0">
                <a:solidFill>
                  <a:srgbClr val="FFFFFF"/>
                </a:solidFill>
                <a:latin typeface="Tinos Bold" pitchFamily="34" charset="0"/>
                <a:ea typeface="Tinos Bold" pitchFamily="34" charset="-122"/>
                <a:cs typeface="Tinos Bold" pitchFamily="34" charset="-120"/>
              </a:rPr>
              <a:t>4</a:t>
            </a:r>
            <a:endParaRPr lang="en-US" sz="1600" dirty="0"/>
          </a:p>
        </p:txBody>
      </p:sp>
      <p:sp>
        <p:nvSpPr>
          <p:cNvPr id="25" name="Text 23"/>
          <p:cNvSpPr/>
          <p:nvPr/>
        </p:nvSpPr>
        <p:spPr>
          <a:xfrm>
            <a:off x="7492813" y="3162300"/>
            <a:ext cx="4698882" cy="187920"/>
          </a:xfrm>
          <a:prstGeom prst="rect">
            <a:avLst/>
          </a:prstGeom>
          <a:noFill/>
          <a:ln/>
        </p:spPr>
        <p:txBody>
          <a:bodyPr wrap="none" lIns="0" tIns="0" rIns="0" bIns="0" rtlCol="0" anchor="t"/>
          <a:lstStyle/>
          <a:p>
            <a:pPr marL="0" indent="0" algn="l">
              <a:lnSpc>
                <a:spcPct val="123000"/>
              </a:lnSpc>
              <a:buNone/>
            </a:pPr>
            <a:r>
              <a:rPr lang="en-US" sz="1000" b="1" dirty="0">
                <a:solidFill>
                  <a:srgbClr val="B01513"/>
                </a:solidFill>
                <a:latin typeface="Tinos Bold" pitchFamily="34" charset="0"/>
                <a:ea typeface="Tinos Bold" pitchFamily="34" charset="-122"/>
                <a:cs typeface="Tinos Bold" pitchFamily="34" charset="-120"/>
              </a:rPr>
              <a:t>WEEK 4</a:t>
            </a:r>
            <a:endParaRPr lang="en-US" sz="1000" dirty="0"/>
          </a:p>
        </p:txBody>
      </p:sp>
      <p:sp>
        <p:nvSpPr>
          <p:cNvPr id="26" name="Text 24"/>
          <p:cNvSpPr/>
          <p:nvPr/>
        </p:nvSpPr>
        <p:spPr>
          <a:xfrm>
            <a:off x="7492813" y="3578820"/>
            <a:ext cx="4698882" cy="263128"/>
          </a:xfrm>
          <a:prstGeom prst="rect">
            <a:avLst/>
          </a:prstGeom>
          <a:noFill/>
          <a:ln/>
        </p:spPr>
        <p:txBody>
          <a:bodyPr wrap="none" lIns="0" tIns="0" rIns="0" bIns="0" rtlCol="0" anchor="t"/>
          <a:lstStyle/>
          <a:p>
            <a:pPr marL="0" indent="0" algn="l">
              <a:lnSpc>
                <a:spcPct val="123000"/>
              </a:lnSpc>
              <a:buNone/>
            </a:pPr>
            <a:r>
              <a:rPr lang="en-US" sz="1400" b="1" dirty="0">
                <a:solidFill>
                  <a:srgbClr val="1A202C"/>
                </a:solidFill>
                <a:latin typeface="Tinos Bold" pitchFamily="34" charset="0"/>
                <a:ea typeface="Tinos Bold" pitchFamily="34" charset="-122"/>
                <a:cs typeface="Tinos Bold" pitchFamily="34" charset="-120"/>
              </a:rPr>
              <a:t>Move More Mission</a:t>
            </a:r>
            <a:endParaRPr lang="en-US" sz="1400" dirty="0"/>
          </a:p>
        </p:txBody>
      </p:sp>
      <p:sp>
        <p:nvSpPr>
          <p:cNvPr id="27" name="Shape 25"/>
          <p:cNvSpPr/>
          <p:nvPr/>
        </p:nvSpPr>
        <p:spPr>
          <a:xfrm>
            <a:off x="609585" y="4114800"/>
            <a:ext cx="5638659" cy="1016000"/>
          </a:xfrm>
          <a:prstGeom prst="roundRect">
            <a:avLst>
              <a:gd name="adj" fmla="val 21000"/>
            </a:avLst>
          </a:prstGeom>
          <a:solidFill>
            <a:srgbClr val="F7F1E1"/>
          </a:solidFill>
          <a:ln w="12700">
            <a:solidFill>
              <a:srgbClr val="DCCFB0"/>
            </a:solidFill>
            <a:prstDash val="solid"/>
          </a:ln>
        </p:spPr>
      </p:sp>
      <p:sp>
        <p:nvSpPr>
          <p:cNvPr id="28" name="Shape 26"/>
          <p:cNvSpPr/>
          <p:nvPr/>
        </p:nvSpPr>
        <p:spPr>
          <a:xfrm>
            <a:off x="838179" y="4368800"/>
            <a:ext cx="507987" cy="319980"/>
          </a:xfrm>
          <a:prstGeom prst="roundRect">
            <a:avLst>
              <a:gd name="adj" fmla="val 49999"/>
            </a:avLst>
          </a:prstGeom>
          <a:solidFill>
            <a:srgbClr val="B01513"/>
          </a:solidFill>
          <a:ln/>
        </p:spPr>
      </p:sp>
      <p:sp>
        <p:nvSpPr>
          <p:cNvPr id="29" name="Text 27"/>
          <p:cNvSpPr/>
          <p:nvPr/>
        </p:nvSpPr>
        <p:spPr>
          <a:xfrm>
            <a:off x="571486" y="4412615"/>
            <a:ext cx="1041374" cy="243780"/>
          </a:xfrm>
          <a:prstGeom prst="rect">
            <a:avLst/>
          </a:prstGeom>
          <a:noFill/>
          <a:ln/>
        </p:spPr>
        <p:txBody>
          <a:bodyPr wrap="none" lIns="0" tIns="0" rIns="0" bIns="0" rtlCol="0" anchor="t"/>
          <a:lstStyle/>
          <a:p>
            <a:pPr marL="0" indent="0" algn="ctr">
              <a:lnSpc>
                <a:spcPct val="100000"/>
              </a:lnSpc>
              <a:buNone/>
            </a:pPr>
            <a:r>
              <a:rPr lang="en-US" sz="1600" b="1" dirty="0">
                <a:solidFill>
                  <a:srgbClr val="FFFFFF"/>
                </a:solidFill>
                <a:latin typeface="Tinos Bold" pitchFamily="34" charset="0"/>
                <a:ea typeface="Tinos Bold" pitchFamily="34" charset="-122"/>
                <a:cs typeface="Tinos Bold" pitchFamily="34" charset="-120"/>
              </a:rPr>
              <a:t>5</a:t>
            </a:r>
            <a:endParaRPr lang="en-US" sz="1600" dirty="0"/>
          </a:p>
        </p:txBody>
      </p:sp>
      <p:sp>
        <p:nvSpPr>
          <p:cNvPr id="30" name="Text 28"/>
          <p:cNvSpPr/>
          <p:nvPr/>
        </p:nvSpPr>
        <p:spPr>
          <a:xfrm>
            <a:off x="1549361" y="4292600"/>
            <a:ext cx="5022724" cy="187920"/>
          </a:xfrm>
          <a:prstGeom prst="rect">
            <a:avLst/>
          </a:prstGeom>
          <a:noFill/>
          <a:ln/>
        </p:spPr>
        <p:txBody>
          <a:bodyPr wrap="none" lIns="0" tIns="0" rIns="0" bIns="0" rtlCol="0" anchor="t"/>
          <a:lstStyle/>
          <a:p>
            <a:pPr marL="0" indent="0" algn="l">
              <a:lnSpc>
                <a:spcPct val="123000"/>
              </a:lnSpc>
              <a:buNone/>
            </a:pPr>
            <a:r>
              <a:rPr lang="en-US" sz="1000" b="1" dirty="0">
                <a:solidFill>
                  <a:srgbClr val="B01513"/>
                </a:solidFill>
                <a:latin typeface="Tinos Bold" pitchFamily="34" charset="0"/>
                <a:ea typeface="Tinos Bold" pitchFamily="34" charset="-122"/>
                <a:cs typeface="Tinos Bold" pitchFamily="34" charset="-120"/>
              </a:rPr>
              <a:t>WEEK 5</a:t>
            </a:r>
            <a:endParaRPr lang="en-US" sz="1000" dirty="0"/>
          </a:p>
        </p:txBody>
      </p:sp>
      <p:sp>
        <p:nvSpPr>
          <p:cNvPr id="31" name="Text 29"/>
          <p:cNvSpPr/>
          <p:nvPr/>
        </p:nvSpPr>
        <p:spPr>
          <a:xfrm>
            <a:off x="1549361" y="4709120"/>
            <a:ext cx="5022724" cy="263128"/>
          </a:xfrm>
          <a:prstGeom prst="rect">
            <a:avLst/>
          </a:prstGeom>
          <a:noFill/>
          <a:ln/>
        </p:spPr>
        <p:txBody>
          <a:bodyPr wrap="none" lIns="0" tIns="0" rIns="0" bIns="0" rtlCol="0" anchor="t"/>
          <a:lstStyle/>
          <a:p>
            <a:pPr marL="0" indent="0" algn="l">
              <a:lnSpc>
                <a:spcPct val="123000"/>
              </a:lnSpc>
              <a:buNone/>
            </a:pPr>
            <a:r>
              <a:rPr lang="en-US" sz="1400" b="1" dirty="0">
                <a:solidFill>
                  <a:srgbClr val="1A202C"/>
                </a:solidFill>
                <a:latin typeface="Tinos Bold" pitchFamily="34" charset="0"/>
                <a:ea typeface="Tinos Bold" pitchFamily="34" charset="-122"/>
                <a:cs typeface="Tinos Bold" pitchFamily="34" charset="-120"/>
              </a:rPr>
              <a:t>Connect Without Screens</a:t>
            </a:r>
            <a:endParaRPr lang="en-US" sz="1400" dirty="0"/>
          </a:p>
        </p:txBody>
      </p:sp>
      <p:sp>
        <p:nvSpPr>
          <p:cNvPr id="32" name="Shape 30"/>
          <p:cNvSpPr/>
          <p:nvPr/>
        </p:nvSpPr>
        <p:spPr>
          <a:xfrm>
            <a:off x="6553036" y="4114800"/>
            <a:ext cx="5166213" cy="971748"/>
          </a:xfrm>
          <a:prstGeom prst="roundRect">
            <a:avLst>
              <a:gd name="adj" fmla="val 21000"/>
            </a:avLst>
          </a:prstGeom>
          <a:solidFill>
            <a:srgbClr val="F7F1E1"/>
          </a:solidFill>
          <a:ln w="12700">
            <a:solidFill>
              <a:srgbClr val="DCCFB0"/>
            </a:solidFill>
            <a:prstDash val="solid"/>
          </a:ln>
        </p:spPr>
      </p:sp>
      <p:sp>
        <p:nvSpPr>
          <p:cNvPr id="33" name="Shape 31"/>
          <p:cNvSpPr/>
          <p:nvPr/>
        </p:nvSpPr>
        <p:spPr>
          <a:xfrm>
            <a:off x="6781630" y="4368800"/>
            <a:ext cx="507987" cy="319980"/>
          </a:xfrm>
          <a:prstGeom prst="roundRect">
            <a:avLst>
              <a:gd name="adj" fmla="val 49999"/>
            </a:avLst>
          </a:prstGeom>
          <a:solidFill>
            <a:srgbClr val="B01513"/>
          </a:solidFill>
          <a:ln/>
        </p:spPr>
      </p:sp>
      <p:sp>
        <p:nvSpPr>
          <p:cNvPr id="34" name="Text 32"/>
          <p:cNvSpPr/>
          <p:nvPr/>
        </p:nvSpPr>
        <p:spPr>
          <a:xfrm>
            <a:off x="6514937" y="4412615"/>
            <a:ext cx="1041374" cy="243780"/>
          </a:xfrm>
          <a:prstGeom prst="rect">
            <a:avLst/>
          </a:prstGeom>
          <a:noFill/>
          <a:ln/>
        </p:spPr>
        <p:txBody>
          <a:bodyPr wrap="none" lIns="0" tIns="0" rIns="0" bIns="0" rtlCol="0" anchor="t"/>
          <a:lstStyle/>
          <a:p>
            <a:pPr marL="0" indent="0" algn="ctr">
              <a:lnSpc>
                <a:spcPct val="100000"/>
              </a:lnSpc>
              <a:buNone/>
            </a:pPr>
            <a:r>
              <a:rPr lang="en-US" sz="1600" b="1" dirty="0">
                <a:solidFill>
                  <a:srgbClr val="FFFFFF"/>
                </a:solidFill>
                <a:latin typeface="Tinos Bold" pitchFamily="34" charset="0"/>
                <a:ea typeface="Tinos Bold" pitchFamily="34" charset="-122"/>
                <a:cs typeface="Tinos Bold" pitchFamily="34" charset="-120"/>
              </a:rPr>
              <a:t>6</a:t>
            </a:r>
            <a:endParaRPr lang="en-US" sz="1600" dirty="0"/>
          </a:p>
        </p:txBody>
      </p:sp>
      <p:sp>
        <p:nvSpPr>
          <p:cNvPr id="35" name="Text 33"/>
          <p:cNvSpPr/>
          <p:nvPr/>
        </p:nvSpPr>
        <p:spPr>
          <a:xfrm>
            <a:off x="7492813" y="4292600"/>
            <a:ext cx="4698882" cy="187920"/>
          </a:xfrm>
          <a:prstGeom prst="rect">
            <a:avLst/>
          </a:prstGeom>
          <a:noFill/>
          <a:ln/>
        </p:spPr>
        <p:txBody>
          <a:bodyPr wrap="none" lIns="0" tIns="0" rIns="0" bIns="0" rtlCol="0" anchor="t"/>
          <a:lstStyle/>
          <a:p>
            <a:pPr marL="0" indent="0" algn="l">
              <a:lnSpc>
                <a:spcPct val="123000"/>
              </a:lnSpc>
              <a:buNone/>
            </a:pPr>
            <a:r>
              <a:rPr lang="en-US" sz="1000" b="1" dirty="0">
                <a:solidFill>
                  <a:srgbClr val="B01513"/>
                </a:solidFill>
                <a:latin typeface="Tinos Bold" pitchFamily="34" charset="0"/>
                <a:ea typeface="Tinos Bold" pitchFamily="34" charset="-122"/>
                <a:cs typeface="Tinos Bold" pitchFamily="34" charset="-120"/>
              </a:rPr>
              <a:t>WEEK 6</a:t>
            </a:r>
            <a:endParaRPr lang="en-US" sz="1000" dirty="0"/>
          </a:p>
        </p:txBody>
      </p:sp>
      <p:sp>
        <p:nvSpPr>
          <p:cNvPr id="36" name="Text 34"/>
          <p:cNvSpPr/>
          <p:nvPr/>
        </p:nvSpPr>
        <p:spPr>
          <a:xfrm>
            <a:off x="7492813" y="4709120"/>
            <a:ext cx="4698882" cy="263128"/>
          </a:xfrm>
          <a:prstGeom prst="rect">
            <a:avLst/>
          </a:prstGeom>
          <a:noFill/>
          <a:ln/>
        </p:spPr>
        <p:txBody>
          <a:bodyPr wrap="none" lIns="0" tIns="0" rIns="0" bIns="0" rtlCol="0" anchor="t"/>
          <a:lstStyle/>
          <a:p>
            <a:pPr marL="0" indent="0" algn="l">
              <a:lnSpc>
                <a:spcPct val="123000"/>
              </a:lnSpc>
              <a:buNone/>
            </a:pPr>
            <a:r>
              <a:rPr lang="en-US" sz="1400" b="1" dirty="0">
                <a:solidFill>
                  <a:srgbClr val="1A202C"/>
                </a:solidFill>
                <a:latin typeface="Tinos Bold" pitchFamily="34" charset="0"/>
                <a:ea typeface="Tinos Bold" pitchFamily="34" charset="-122"/>
                <a:cs typeface="Tinos Bold" pitchFamily="34" charset="-120"/>
              </a:rPr>
              <a:t>Create Offline</a:t>
            </a:r>
            <a:endParaRPr lang="en-US" sz="1400" dirty="0"/>
          </a:p>
        </p:txBody>
      </p:sp>
      <p:sp>
        <p:nvSpPr>
          <p:cNvPr id="37" name="Shape 35"/>
          <p:cNvSpPr/>
          <p:nvPr/>
        </p:nvSpPr>
        <p:spPr>
          <a:xfrm>
            <a:off x="609585" y="5245100"/>
            <a:ext cx="5638659" cy="1016000"/>
          </a:xfrm>
          <a:prstGeom prst="roundRect">
            <a:avLst>
              <a:gd name="adj" fmla="val 21000"/>
            </a:avLst>
          </a:prstGeom>
          <a:solidFill>
            <a:srgbClr val="F7F1E1"/>
          </a:solidFill>
          <a:ln w="12700">
            <a:solidFill>
              <a:srgbClr val="DCCFB0"/>
            </a:solidFill>
            <a:prstDash val="solid"/>
          </a:ln>
        </p:spPr>
      </p:sp>
      <p:sp>
        <p:nvSpPr>
          <p:cNvPr id="38" name="Shape 36"/>
          <p:cNvSpPr/>
          <p:nvPr/>
        </p:nvSpPr>
        <p:spPr>
          <a:xfrm>
            <a:off x="838179" y="5499100"/>
            <a:ext cx="507987" cy="319980"/>
          </a:xfrm>
          <a:prstGeom prst="roundRect">
            <a:avLst>
              <a:gd name="adj" fmla="val 49999"/>
            </a:avLst>
          </a:prstGeom>
          <a:solidFill>
            <a:srgbClr val="B01513"/>
          </a:solidFill>
          <a:ln/>
        </p:spPr>
      </p:sp>
      <p:sp>
        <p:nvSpPr>
          <p:cNvPr id="39" name="Text 37"/>
          <p:cNvSpPr/>
          <p:nvPr/>
        </p:nvSpPr>
        <p:spPr>
          <a:xfrm>
            <a:off x="571486" y="5542915"/>
            <a:ext cx="1041374" cy="243780"/>
          </a:xfrm>
          <a:prstGeom prst="rect">
            <a:avLst/>
          </a:prstGeom>
          <a:noFill/>
          <a:ln/>
        </p:spPr>
        <p:txBody>
          <a:bodyPr wrap="none" lIns="0" tIns="0" rIns="0" bIns="0" rtlCol="0" anchor="t"/>
          <a:lstStyle/>
          <a:p>
            <a:pPr marL="0" indent="0" algn="ctr">
              <a:lnSpc>
                <a:spcPct val="100000"/>
              </a:lnSpc>
              <a:buNone/>
            </a:pPr>
            <a:r>
              <a:rPr lang="en-US" sz="1600" b="1" dirty="0">
                <a:solidFill>
                  <a:srgbClr val="FFFFFF"/>
                </a:solidFill>
                <a:latin typeface="Tinos Bold" pitchFamily="34" charset="0"/>
                <a:ea typeface="Tinos Bold" pitchFamily="34" charset="-122"/>
                <a:cs typeface="Tinos Bold" pitchFamily="34" charset="-120"/>
              </a:rPr>
              <a:t>7</a:t>
            </a:r>
            <a:endParaRPr lang="en-US" sz="1600" dirty="0"/>
          </a:p>
        </p:txBody>
      </p:sp>
      <p:sp>
        <p:nvSpPr>
          <p:cNvPr id="40" name="Text 38"/>
          <p:cNvSpPr/>
          <p:nvPr/>
        </p:nvSpPr>
        <p:spPr>
          <a:xfrm>
            <a:off x="1549361" y="5422900"/>
            <a:ext cx="5022724" cy="187920"/>
          </a:xfrm>
          <a:prstGeom prst="rect">
            <a:avLst/>
          </a:prstGeom>
          <a:noFill/>
          <a:ln/>
        </p:spPr>
        <p:txBody>
          <a:bodyPr wrap="none" lIns="0" tIns="0" rIns="0" bIns="0" rtlCol="0" anchor="t"/>
          <a:lstStyle/>
          <a:p>
            <a:pPr marL="0" indent="0" algn="l">
              <a:lnSpc>
                <a:spcPct val="123000"/>
              </a:lnSpc>
              <a:buNone/>
            </a:pPr>
            <a:r>
              <a:rPr lang="en-US" sz="1000" b="1" dirty="0">
                <a:solidFill>
                  <a:srgbClr val="B01513"/>
                </a:solidFill>
                <a:latin typeface="Tinos Bold" pitchFamily="34" charset="0"/>
                <a:ea typeface="Tinos Bold" pitchFamily="34" charset="-122"/>
                <a:cs typeface="Tinos Bold" pitchFamily="34" charset="-120"/>
              </a:rPr>
              <a:t>WEEK 7</a:t>
            </a:r>
            <a:endParaRPr lang="en-US" sz="1000" dirty="0"/>
          </a:p>
        </p:txBody>
      </p:sp>
      <p:sp>
        <p:nvSpPr>
          <p:cNvPr id="41" name="Text 39"/>
          <p:cNvSpPr/>
          <p:nvPr/>
        </p:nvSpPr>
        <p:spPr>
          <a:xfrm>
            <a:off x="1549361" y="5839420"/>
            <a:ext cx="5022724" cy="263128"/>
          </a:xfrm>
          <a:prstGeom prst="rect">
            <a:avLst/>
          </a:prstGeom>
          <a:noFill/>
          <a:ln/>
        </p:spPr>
        <p:txBody>
          <a:bodyPr wrap="none" lIns="0" tIns="0" rIns="0" bIns="0" rtlCol="0" anchor="t"/>
          <a:lstStyle/>
          <a:p>
            <a:pPr marL="0" indent="0" algn="l">
              <a:lnSpc>
                <a:spcPct val="123000"/>
              </a:lnSpc>
              <a:buNone/>
            </a:pPr>
            <a:r>
              <a:rPr lang="en-US" sz="1400" b="1" dirty="0">
                <a:solidFill>
                  <a:srgbClr val="1A202C"/>
                </a:solidFill>
                <a:latin typeface="Tinos Bold" pitchFamily="34" charset="0"/>
                <a:ea typeface="Tinos Bold" pitchFamily="34" charset="-122"/>
                <a:cs typeface="Tinos Bold" pitchFamily="34" charset="-120"/>
              </a:rPr>
              <a:t>Family Media Plan</a:t>
            </a:r>
            <a:endParaRPr lang="en-US" sz="1400" dirty="0"/>
          </a:p>
        </p:txBody>
      </p:sp>
      <p:sp>
        <p:nvSpPr>
          <p:cNvPr id="42" name="Shape 40"/>
          <p:cNvSpPr/>
          <p:nvPr/>
        </p:nvSpPr>
        <p:spPr>
          <a:xfrm>
            <a:off x="6553036" y="5245100"/>
            <a:ext cx="5166213" cy="971748"/>
          </a:xfrm>
          <a:prstGeom prst="roundRect">
            <a:avLst>
              <a:gd name="adj" fmla="val 21000"/>
            </a:avLst>
          </a:prstGeom>
          <a:solidFill>
            <a:srgbClr val="F7F1E1"/>
          </a:solidFill>
          <a:ln w="12700">
            <a:solidFill>
              <a:srgbClr val="DCCFB0"/>
            </a:solidFill>
            <a:prstDash val="solid"/>
          </a:ln>
        </p:spPr>
      </p:sp>
      <p:sp>
        <p:nvSpPr>
          <p:cNvPr id="43" name="Shape 41"/>
          <p:cNvSpPr/>
          <p:nvPr/>
        </p:nvSpPr>
        <p:spPr>
          <a:xfrm>
            <a:off x="6781630" y="5499100"/>
            <a:ext cx="507987" cy="319980"/>
          </a:xfrm>
          <a:prstGeom prst="roundRect">
            <a:avLst>
              <a:gd name="adj" fmla="val 49999"/>
            </a:avLst>
          </a:prstGeom>
          <a:solidFill>
            <a:srgbClr val="2B5346"/>
          </a:solidFill>
          <a:ln/>
        </p:spPr>
      </p:sp>
      <p:sp>
        <p:nvSpPr>
          <p:cNvPr id="44" name="Text 42"/>
          <p:cNvSpPr/>
          <p:nvPr/>
        </p:nvSpPr>
        <p:spPr>
          <a:xfrm>
            <a:off x="6514937" y="5542915"/>
            <a:ext cx="1041374" cy="243780"/>
          </a:xfrm>
          <a:prstGeom prst="rect">
            <a:avLst/>
          </a:prstGeom>
          <a:noFill/>
          <a:ln/>
        </p:spPr>
        <p:txBody>
          <a:bodyPr wrap="none" lIns="0" tIns="0" rIns="0" bIns="0" rtlCol="0" anchor="t"/>
          <a:lstStyle/>
          <a:p>
            <a:pPr marL="0" indent="0" algn="ctr">
              <a:lnSpc>
                <a:spcPct val="100000"/>
              </a:lnSpc>
              <a:buNone/>
            </a:pPr>
            <a:r>
              <a:rPr lang="en-US" sz="1600" b="1" dirty="0">
                <a:solidFill>
                  <a:srgbClr val="FFFFFF"/>
                </a:solidFill>
                <a:latin typeface="Tinos Bold" pitchFamily="34" charset="0"/>
                <a:ea typeface="Tinos Bold" pitchFamily="34" charset="-122"/>
                <a:cs typeface="Tinos Bold" pitchFamily="34" charset="-120"/>
              </a:rPr>
              <a:t>8</a:t>
            </a:r>
            <a:endParaRPr lang="en-US" sz="1600" dirty="0"/>
          </a:p>
        </p:txBody>
      </p:sp>
      <p:sp>
        <p:nvSpPr>
          <p:cNvPr id="45" name="Text 43"/>
          <p:cNvSpPr/>
          <p:nvPr/>
        </p:nvSpPr>
        <p:spPr>
          <a:xfrm>
            <a:off x="7492813" y="5422900"/>
            <a:ext cx="4698882" cy="187920"/>
          </a:xfrm>
          <a:prstGeom prst="rect">
            <a:avLst/>
          </a:prstGeom>
          <a:noFill/>
          <a:ln/>
        </p:spPr>
        <p:txBody>
          <a:bodyPr wrap="none" lIns="0" tIns="0" rIns="0" bIns="0" rtlCol="0" anchor="t"/>
          <a:lstStyle/>
          <a:p>
            <a:pPr marL="0" indent="0" algn="l">
              <a:lnSpc>
                <a:spcPct val="123000"/>
              </a:lnSpc>
              <a:buNone/>
            </a:pPr>
            <a:r>
              <a:rPr lang="en-US" sz="1000" b="1" dirty="0">
                <a:solidFill>
                  <a:srgbClr val="2B5346"/>
                </a:solidFill>
                <a:latin typeface="Tinos Bold" pitchFamily="34" charset="0"/>
                <a:ea typeface="Tinos Bold" pitchFamily="34" charset="-122"/>
                <a:cs typeface="Tinos Bold" pitchFamily="34" charset="-120"/>
              </a:rPr>
              <a:t>WEEK 8</a:t>
            </a:r>
            <a:endParaRPr lang="en-US" sz="1000" dirty="0"/>
          </a:p>
        </p:txBody>
      </p:sp>
      <p:sp>
        <p:nvSpPr>
          <p:cNvPr id="46" name="Text 44"/>
          <p:cNvSpPr/>
          <p:nvPr/>
        </p:nvSpPr>
        <p:spPr>
          <a:xfrm>
            <a:off x="7492813" y="5839420"/>
            <a:ext cx="4067816" cy="243780"/>
          </a:xfrm>
          <a:prstGeom prst="rect">
            <a:avLst/>
          </a:prstGeom>
          <a:noFill/>
          <a:ln/>
        </p:spPr>
        <p:txBody>
          <a:bodyPr wrap="none" lIns="0" tIns="0" rIns="0" bIns="0" rtlCol="0" anchor="t"/>
          <a:lstStyle/>
          <a:p>
            <a:pPr marL="0" indent="0" algn="l">
              <a:lnSpc>
                <a:spcPct val="123000"/>
              </a:lnSpc>
              <a:buNone/>
            </a:pPr>
            <a:r>
              <a:rPr lang="en-US" sz="1200" b="1" dirty="0">
                <a:solidFill>
                  <a:srgbClr val="1A202C"/>
                </a:solidFill>
                <a:latin typeface="Tinos Bold" pitchFamily="34" charset="0"/>
                <a:ea typeface="Tinos Bold" pitchFamily="34" charset="-122"/>
                <a:cs typeface="Tinos Bold" pitchFamily="34" charset="-120"/>
              </a:rPr>
              <a:t>Screen Smart Challenge (repeat measures + maintenance)</a:t>
            </a:r>
            <a:endParaRPr lang="en-US" sz="1200" dirty="0"/>
          </a:p>
        </p:txBody>
      </p:sp>
      <p:pic>
        <p:nvPicPr>
          <p:cNvPr id="47" name="Image 0" descr="preencoded.png"/>
          <p:cNvPicPr>
            <a:picLocks noChangeAspect="1"/>
          </p:cNvPicPr>
          <p:nvPr/>
        </p:nvPicPr>
        <p:blipFill>
          <a:blip r:embed="rId3"/>
          <a:stretch>
            <a:fillRect/>
          </a:stretch>
        </p:blipFill>
        <p:spPr>
          <a:xfrm>
            <a:off x="8605721" y="6096000"/>
            <a:ext cx="993750" cy="762000"/>
          </a:xfrm>
          <a:prstGeom prst="rect">
            <a:avLst/>
          </a:prstGeom>
        </p:spPr>
      </p:pic>
    </p:spTree>
    <p:extLst>
      <p:ext uri="{BB962C8B-B14F-4D97-AF65-F5344CB8AC3E}">
        <p14:creationId xmlns:p14="http://schemas.microsoft.com/office/powerpoint/2010/main" val="1777379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133253" y="1262955"/>
            <a:ext cx="4448758" cy="4381500"/>
          </a:xfrm>
          <a:prstGeom prst="rect">
            <a:avLst/>
          </a:prstGeom>
        </p:spPr>
      </p:pic>
      <p:pic>
        <p:nvPicPr>
          <p:cNvPr id="6" name="Image 4" descr="preencoded.png"/>
          <p:cNvPicPr>
            <a:picLocks noChangeAspect="1"/>
          </p:cNvPicPr>
          <p:nvPr/>
        </p:nvPicPr>
        <p:blipFill>
          <a:blip r:embed="rId7"/>
          <a:stretch>
            <a:fillRect/>
          </a:stretch>
        </p:blipFill>
        <p:spPr>
          <a:xfrm>
            <a:off x="7142778" y="1272480"/>
            <a:ext cx="4429709" cy="4362450"/>
          </a:xfrm>
          <a:prstGeom prst="rect">
            <a:avLst/>
          </a:prstGeom>
        </p:spPr>
      </p:pic>
      <p:pic>
        <p:nvPicPr>
          <p:cNvPr id="7" name="Image 5" descr="preencoded.png"/>
          <p:cNvPicPr>
            <a:picLocks noChangeAspect="1"/>
          </p:cNvPicPr>
          <p:nvPr/>
        </p:nvPicPr>
        <p:blipFill>
          <a:blip r:embed="rId8"/>
          <a:stretch>
            <a:fillRect/>
          </a:stretch>
        </p:blipFill>
        <p:spPr>
          <a:xfrm>
            <a:off x="8151509" y="0"/>
            <a:ext cx="1298543" cy="988913"/>
          </a:xfrm>
          <a:prstGeom prst="rect">
            <a:avLst/>
          </a:prstGeom>
        </p:spPr>
      </p:pic>
      <p:sp>
        <p:nvSpPr>
          <p:cNvPr id="8"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9"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1 - Rationale | Campaign identity</a:t>
            </a:r>
            <a:endParaRPr lang="en-US" sz="2100" dirty="0"/>
          </a:p>
        </p:txBody>
      </p:sp>
      <p:sp>
        <p:nvSpPr>
          <p:cNvPr id="10" name="Shape 2"/>
          <p:cNvSpPr/>
          <p:nvPr/>
        </p:nvSpPr>
        <p:spPr>
          <a:xfrm>
            <a:off x="609585" y="1043880"/>
            <a:ext cx="533387" cy="28575"/>
          </a:xfrm>
          <a:prstGeom prst="rect">
            <a:avLst/>
          </a:prstGeom>
          <a:solidFill>
            <a:srgbClr val="2B5346"/>
          </a:solidFill>
          <a:ln/>
        </p:spPr>
      </p:sp>
      <p:sp>
        <p:nvSpPr>
          <p:cNvPr id="11"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1 – RATIONALE</a:t>
            </a:r>
            <a:endParaRPr lang="en-US" sz="1050" dirty="0"/>
          </a:p>
        </p:txBody>
      </p:sp>
      <p:sp>
        <p:nvSpPr>
          <p:cNvPr id="12"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Campaign: Screen Smart 6-12 - Move, Connect, Create (Local Council intervention) (Lai et al., 2025).</a:t>
            </a:r>
            <a:endParaRPr lang="en-US" sz="1450" dirty="0"/>
          </a:p>
        </p:txBody>
      </p:sp>
      <p:sp>
        <p:nvSpPr>
          <p:cNvPr id="13"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Target group: children aged 6-12, with parents/carers as key gatekeepers (Chong et al., 2023).</a:t>
            </a:r>
            <a:endParaRPr lang="en-US" sz="1450" dirty="0"/>
          </a:p>
        </p:txBody>
      </p:sp>
      <p:sp>
        <p:nvSpPr>
          <p:cNvPr id="14"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Focus: reduce excessive recreational screen time while protecting useful educational digital use (Presta et al., 2024).</a:t>
            </a:r>
            <a:endParaRPr lang="en-US" sz="1450" dirty="0"/>
          </a:p>
        </p:txBody>
      </p:sp>
      <p:sp>
        <p:nvSpPr>
          <p:cNvPr id="15"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Approach: replace sedentary screen time with sleep, movement, play, family and creative activities (DHSC, 2019).</a:t>
            </a:r>
            <a:endParaRPr lang="en-US" sz="1450" dirty="0"/>
          </a:p>
        </p:txBody>
      </p:sp>
      <p:pic>
        <p:nvPicPr>
          <p:cNvPr id="16" name="Image 6" descr="preencoded.png"/>
          <p:cNvPicPr>
            <a:picLocks noChangeAspect="1"/>
          </p:cNvPicPr>
          <p:nvPr/>
        </p:nvPicPr>
        <p:blipFill>
          <a:blip r:embed="rId9"/>
          <a:stretch>
            <a:fillRect/>
          </a:stretch>
        </p:blipFill>
        <p:spPr>
          <a:xfrm>
            <a:off x="8605721" y="6096000"/>
            <a:ext cx="993750" cy="762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133253" y="1262955"/>
            <a:ext cx="4448758" cy="4381500"/>
          </a:xfrm>
          <a:prstGeom prst="rect">
            <a:avLst/>
          </a:prstGeom>
        </p:spPr>
      </p:pic>
      <p:pic>
        <p:nvPicPr>
          <p:cNvPr id="6" name="Image 4" descr="preencoded.png"/>
          <p:cNvPicPr>
            <a:picLocks noChangeAspect="1"/>
          </p:cNvPicPr>
          <p:nvPr/>
        </p:nvPicPr>
        <p:blipFill>
          <a:blip r:embed="rId7"/>
          <a:stretch>
            <a:fillRect/>
          </a:stretch>
        </p:blipFill>
        <p:spPr>
          <a:xfrm>
            <a:off x="7142778" y="1272480"/>
            <a:ext cx="4429709" cy="4362450"/>
          </a:xfrm>
          <a:prstGeom prst="rect">
            <a:avLst/>
          </a:prstGeom>
        </p:spPr>
      </p:pic>
      <p:pic>
        <p:nvPicPr>
          <p:cNvPr id="7" name="Image 5" descr="preencoded.png"/>
          <p:cNvPicPr>
            <a:picLocks noChangeAspect="1"/>
          </p:cNvPicPr>
          <p:nvPr/>
        </p:nvPicPr>
        <p:blipFill>
          <a:blip r:embed="rId8"/>
          <a:stretch>
            <a:fillRect/>
          </a:stretch>
        </p:blipFill>
        <p:spPr>
          <a:xfrm>
            <a:off x="8151509" y="0"/>
            <a:ext cx="1298543" cy="988913"/>
          </a:xfrm>
          <a:prstGeom prst="rect">
            <a:avLst/>
          </a:prstGeom>
        </p:spPr>
      </p:pic>
      <p:sp>
        <p:nvSpPr>
          <p:cNvPr id="8"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9"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1 - Why screen time matters</a:t>
            </a:r>
            <a:endParaRPr lang="en-US" sz="2100" dirty="0"/>
          </a:p>
        </p:txBody>
      </p:sp>
      <p:sp>
        <p:nvSpPr>
          <p:cNvPr id="10" name="Shape 2"/>
          <p:cNvSpPr/>
          <p:nvPr/>
        </p:nvSpPr>
        <p:spPr>
          <a:xfrm>
            <a:off x="609585" y="1043880"/>
            <a:ext cx="533387" cy="28575"/>
          </a:xfrm>
          <a:prstGeom prst="rect">
            <a:avLst/>
          </a:prstGeom>
          <a:solidFill>
            <a:srgbClr val="2B5346"/>
          </a:solidFill>
          <a:ln/>
        </p:spPr>
      </p:sp>
      <p:sp>
        <p:nvSpPr>
          <p:cNvPr id="11"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1 – RATIONALE</a:t>
            </a:r>
            <a:endParaRPr lang="en-US" sz="1050" dirty="0"/>
          </a:p>
        </p:txBody>
      </p:sp>
      <p:sp>
        <p:nvSpPr>
          <p:cNvPr id="12"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Digital media are now embedded in children’s learning, communication and leisure (Ofcom, 2024).</a:t>
            </a:r>
            <a:endParaRPr lang="en-US" sz="1450" dirty="0"/>
          </a:p>
        </p:txBody>
      </p:sp>
      <p:sp>
        <p:nvSpPr>
          <p:cNvPr id="13"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Extended recreational use can displace movement, sleep and face-to-face interaction (Presta et al., 2024).</a:t>
            </a:r>
            <a:endParaRPr lang="en-US" sz="1450" dirty="0"/>
          </a:p>
        </p:txBody>
      </p:sp>
      <p:sp>
        <p:nvSpPr>
          <p:cNvPr id="14"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Effects vary by content, context, timing and purpose, not time alone (Tang et al., 2021).</a:t>
            </a:r>
            <a:endParaRPr lang="en-US" sz="1450" dirty="0"/>
          </a:p>
        </p:txBody>
      </p:sp>
      <p:sp>
        <p:nvSpPr>
          <p:cNvPr id="15"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The campaign therefore promotes healthier balance rather than an absolute ban (UK Parliament, 2024).</a:t>
            </a:r>
            <a:endParaRPr lang="en-US" sz="1450" dirty="0"/>
          </a:p>
        </p:txBody>
      </p:sp>
      <p:pic>
        <p:nvPicPr>
          <p:cNvPr id="16" name="Image 6" descr="preencoded.png"/>
          <p:cNvPicPr>
            <a:picLocks noChangeAspect="1"/>
          </p:cNvPicPr>
          <p:nvPr/>
        </p:nvPicPr>
        <p:blipFill>
          <a:blip r:embed="rId9"/>
          <a:stretch>
            <a:fillRect/>
          </a:stretch>
        </p:blipFill>
        <p:spPr>
          <a:xfrm>
            <a:off x="8605721" y="6096000"/>
            <a:ext cx="993750" cy="762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133253" y="1262955"/>
            <a:ext cx="4448758" cy="4381500"/>
          </a:xfrm>
          <a:prstGeom prst="rect">
            <a:avLst/>
          </a:prstGeom>
        </p:spPr>
      </p:pic>
      <p:pic>
        <p:nvPicPr>
          <p:cNvPr id="6" name="Image 4" descr="preencoded.png"/>
          <p:cNvPicPr>
            <a:picLocks noChangeAspect="1"/>
          </p:cNvPicPr>
          <p:nvPr/>
        </p:nvPicPr>
        <p:blipFill>
          <a:blip r:embed="rId7"/>
          <a:stretch>
            <a:fillRect/>
          </a:stretch>
        </p:blipFill>
        <p:spPr>
          <a:xfrm>
            <a:off x="7142778" y="1272480"/>
            <a:ext cx="4429709" cy="4362450"/>
          </a:xfrm>
          <a:prstGeom prst="rect">
            <a:avLst/>
          </a:prstGeom>
        </p:spPr>
      </p:pic>
      <p:pic>
        <p:nvPicPr>
          <p:cNvPr id="7" name="Image 5" descr="preencoded.png"/>
          <p:cNvPicPr>
            <a:picLocks noChangeAspect="1"/>
          </p:cNvPicPr>
          <p:nvPr/>
        </p:nvPicPr>
        <p:blipFill>
          <a:blip r:embed="rId8"/>
          <a:stretch>
            <a:fillRect/>
          </a:stretch>
        </p:blipFill>
        <p:spPr>
          <a:xfrm>
            <a:off x="8151509" y="0"/>
            <a:ext cx="1298543" cy="988913"/>
          </a:xfrm>
          <a:prstGeom prst="rect">
            <a:avLst/>
          </a:prstGeom>
        </p:spPr>
      </p:pic>
      <p:sp>
        <p:nvSpPr>
          <p:cNvPr id="8"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9"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1 - UK digital exposure</a:t>
            </a:r>
            <a:endParaRPr lang="en-US" sz="2100" dirty="0"/>
          </a:p>
        </p:txBody>
      </p:sp>
      <p:sp>
        <p:nvSpPr>
          <p:cNvPr id="10" name="Shape 2"/>
          <p:cNvSpPr/>
          <p:nvPr/>
        </p:nvSpPr>
        <p:spPr>
          <a:xfrm>
            <a:off x="609585" y="1043880"/>
            <a:ext cx="533387" cy="28575"/>
          </a:xfrm>
          <a:prstGeom prst="rect">
            <a:avLst/>
          </a:prstGeom>
          <a:solidFill>
            <a:srgbClr val="2B5346"/>
          </a:solidFill>
          <a:ln/>
        </p:spPr>
      </p:sp>
      <p:sp>
        <p:nvSpPr>
          <p:cNvPr id="11"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1 – RATIONALE</a:t>
            </a:r>
            <a:endParaRPr lang="en-US" sz="1050" dirty="0"/>
          </a:p>
        </p:txBody>
      </p:sp>
      <p:sp>
        <p:nvSpPr>
          <p:cNvPr id="12"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Ofcom reports that UK children aged 8-14 spent almost three hours online daily in 2025.</a:t>
            </a:r>
            <a:endParaRPr lang="en-US" sz="1450" dirty="0"/>
          </a:p>
        </p:txBody>
      </p:sp>
      <p:sp>
        <p:nvSpPr>
          <p:cNvPr id="13" name="Text 5"/>
          <p:cNvSpPr/>
          <p:nvPr/>
        </p:nvSpPr>
        <p:spPr>
          <a:xfrm>
            <a:off x="609585" y="3224709"/>
            <a:ext cx="6237925"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Younger 8-9-year-olds averaged about two hours of online time daily.</a:t>
            </a:r>
            <a:endParaRPr lang="en-US" sz="1450" dirty="0"/>
          </a:p>
        </p:txBody>
      </p:sp>
      <p:sp>
        <p:nvSpPr>
          <p:cNvPr id="14"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YouTube and Snapchat together accounted for about half of online time among 8-14s.</a:t>
            </a:r>
            <a:endParaRPr lang="en-US" sz="1450" dirty="0"/>
          </a:p>
        </p:txBody>
      </p:sp>
      <p:sp>
        <p:nvSpPr>
          <p:cNvPr id="15"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These figures provide a close UK benchmark for children within our 6-12 target (Ofcom, 2025).</a:t>
            </a:r>
            <a:endParaRPr lang="en-US" sz="1450" dirty="0"/>
          </a:p>
        </p:txBody>
      </p:sp>
      <p:pic>
        <p:nvPicPr>
          <p:cNvPr id="16" name="Image 6" descr="preencoded.png"/>
          <p:cNvPicPr>
            <a:picLocks noChangeAspect="1"/>
          </p:cNvPicPr>
          <p:nvPr/>
        </p:nvPicPr>
        <p:blipFill>
          <a:blip r:embed="rId9"/>
          <a:stretch>
            <a:fillRect/>
          </a:stretch>
        </p:blipFill>
        <p:spPr>
          <a:xfrm>
            <a:off x="8605721" y="6096000"/>
            <a:ext cx="993750" cy="7620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133253" y="1262955"/>
            <a:ext cx="4448758" cy="4381500"/>
          </a:xfrm>
          <a:prstGeom prst="rect">
            <a:avLst/>
          </a:prstGeom>
        </p:spPr>
      </p:pic>
      <p:pic>
        <p:nvPicPr>
          <p:cNvPr id="6" name="Image 4" descr="preencoded.png"/>
          <p:cNvPicPr>
            <a:picLocks noChangeAspect="1"/>
          </p:cNvPicPr>
          <p:nvPr/>
        </p:nvPicPr>
        <p:blipFill>
          <a:blip r:embed="rId7"/>
          <a:stretch>
            <a:fillRect/>
          </a:stretch>
        </p:blipFill>
        <p:spPr>
          <a:xfrm>
            <a:off x="7142778" y="1272480"/>
            <a:ext cx="4429709" cy="4362450"/>
          </a:xfrm>
          <a:prstGeom prst="rect">
            <a:avLst/>
          </a:prstGeom>
        </p:spPr>
      </p:pic>
      <p:pic>
        <p:nvPicPr>
          <p:cNvPr id="7" name="Image 5" descr="preencoded.png"/>
          <p:cNvPicPr>
            <a:picLocks noChangeAspect="1"/>
          </p:cNvPicPr>
          <p:nvPr/>
        </p:nvPicPr>
        <p:blipFill>
          <a:blip r:embed="rId8"/>
          <a:stretch>
            <a:fillRect/>
          </a:stretch>
        </p:blipFill>
        <p:spPr>
          <a:xfrm>
            <a:off x="8151509" y="0"/>
            <a:ext cx="1298543" cy="988913"/>
          </a:xfrm>
          <a:prstGeom prst="rect">
            <a:avLst/>
          </a:prstGeom>
        </p:spPr>
      </p:pic>
      <p:sp>
        <p:nvSpPr>
          <p:cNvPr id="8"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9"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1 - National guidance and the evidence gap</a:t>
            </a:r>
            <a:endParaRPr lang="en-US" sz="2100" dirty="0"/>
          </a:p>
        </p:txBody>
      </p:sp>
      <p:sp>
        <p:nvSpPr>
          <p:cNvPr id="10" name="Shape 2"/>
          <p:cNvSpPr/>
          <p:nvPr/>
        </p:nvSpPr>
        <p:spPr>
          <a:xfrm>
            <a:off x="609585" y="1043880"/>
            <a:ext cx="533387" cy="28575"/>
          </a:xfrm>
          <a:prstGeom prst="rect">
            <a:avLst/>
          </a:prstGeom>
          <a:solidFill>
            <a:srgbClr val="2B5346"/>
          </a:solidFill>
          <a:ln/>
        </p:spPr>
      </p:sp>
      <p:sp>
        <p:nvSpPr>
          <p:cNvPr id="11"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1 – RATIONALE</a:t>
            </a:r>
            <a:endParaRPr lang="en-US" sz="1050" dirty="0"/>
          </a:p>
        </p:txBody>
      </p:sp>
      <p:sp>
        <p:nvSpPr>
          <p:cNvPr id="12"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UK Chief Medical Officers recommend at least 60 minutes of moderate-to-vigorous activity daily across the week (DHSC, 2019).</a:t>
            </a:r>
            <a:endParaRPr lang="en-US" sz="1450" dirty="0"/>
          </a:p>
        </p:txBody>
      </p:sp>
      <p:sp>
        <p:nvSpPr>
          <p:cNvPr id="13"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Children should minimise sedentary time and break long periods of sitting with light activity (DHSC, 2019).</a:t>
            </a:r>
            <a:endParaRPr lang="en-US" sz="1450" dirty="0"/>
          </a:p>
        </p:txBody>
      </p:sp>
      <p:sp>
        <p:nvSpPr>
          <p:cNvPr id="14"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The UK guideline does not prescribe one universal recreational screen-time ceiling for ages 5-18 (DHSC, 2019).</a:t>
            </a:r>
            <a:endParaRPr lang="en-US" sz="1450" dirty="0"/>
          </a:p>
        </p:txBody>
      </p:sp>
      <p:sp>
        <p:nvSpPr>
          <p:cNvPr id="15"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Our campaign uses a measurable reduction target as an intervention goal, not as a national limit (DHSC, 2019).</a:t>
            </a:r>
            <a:endParaRPr lang="en-US" sz="1450" dirty="0"/>
          </a:p>
        </p:txBody>
      </p:sp>
      <p:pic>
        <p:nvPicPr>
          <p:cNvPr id="16" name="Image 6" descr="preencoded.png"/>
          <p:cNvPicPr>
            <a:picLocks noChangeAspect="1"/>
          </p:cNvPicPr>
          <p:nvPr/>
        </p:nvPicPr>
        <p:blipFill>
          <a:blip r:embed="rId9"/>
          <a:stretch>
            <a:fillRect/>
          </a:stretch>
        </p:blipFill>
        <p:spPr>
          <a:xfrm>
            <a:off x="8605721" y="6096000"/>
            <a:ext cx="993750" cy="762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133253" y="1262955"/>
            <a:ext cx="4448758" cy="4381500"/>
          </a:xfrm>
          <a:prstGeom prst="rect">
            <a:avLst/>
          </a:prstGeom>
        </p:spPr>
      </p:pic>
      <p:pic>
        <p:nvPicPr>
          <p:cNvPr id="6" name="Image 4" descr="preencoded.png"/>
          <p:cNvPicPr>
            <a:picLocks noChangeAspect="1"/>
          </p:cNvPicPr>
          <p:nvPr/>
        </p:nvPicPr>
        <p:blipFill>
          <a:blip r:embed="rId7"/>
          <a:stretch>
            <a:fillRect/>
          </a:stretch>
        </p:blipFill>
        <p:spPr>
          <a:xfrm>
            <a:off x="7133253" y="1262955"/>
            <a:ext cx="4448758" cy="4381500"/>
          </a:xfrm>
          <a:prstGeom prst="rect">
            <a:avLst/>
          </a:prstGeom>
        </p:spPr>
      </p:pic>
      <p:pic>
        <p:nvPicPr>
          <p:cNvPr id="7" name="Image 5" descr="preencoded.png"/>
          <p:cNvPicPr>
            <a:picLocks noChangeAspect="1"/>
          </p:cNvPicPr>
          <p:nvPr/>
        </p:nvPicPr>
        <p:blipFill>
          <a:blip r:embed="rId8"/>
          <a:stretch>
            <a:fillRect/>
          </a:stretch>
        </p:blipFill>
        <p:spPr>
          <a:xfrm>
            <a:off x="8151509" y="0"/>
            <a:ext cx="1298543" cy="988913"/>
          </a:xfrm>
          <a:prstGeom prst="rect">
            <a:avLst/>
          </a:prstGeom>
        </p:spPr>
      </p:pic>
      <p:sp>
        <p:nvSpPr>
          <p:cNvPr id="8"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9"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1 - Screen time and physical activity</a:t>
            </a:r>
            <a:endParaRPr lang="en-US" sz="2100" dirty="0"/>
          </a:p>
        </p:txBody>
      </p:sp>
      <p:sp>
        <p:nvSpPr>
          <p:cNvPr id="10" name="Shape 2"/>
          <p:cNvSpPr/>
          <p:nvPr/>
        </p:nvSpPr>
        <p:spPr>
          <a:xfrm>
            <a:off x="609585" y="1043880"/>
            <a:ext cx="533387" cy="28575"/>
          </a:xfrm>
          <a:prstGeom prst="rect">
            <a:avLst/>
          </a:prstGeom>
          <a:solidFill>
            <a:srgbClr val="2B5346"/>
          </a:solidFill>
          <a:ln/>
        </p:spPr>
      </p:sp>
      <p:sp>
        <p:nvSpPr>
          <p:cNvPr id="11"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1 – RATIONALE</a:t>
            </a:r>
            <a:endParaRPr lang="en-US" sz="1050" dirty="0"/>
          </a:p>
        </p:txBody>
      </p:sp>
      <p:sp>
        <p:nvSpPr>
          <p:cNvPr id="12"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In England, 49.1% of 5-16-year-olds met the 60-minute activity guideline in 2024-25 (Sport England, 2025).</a:t>
            </a:r>
            <a:endParaRPr lang="en-US" sz="1450" dirty="0"/>
          </a:p>
        </p:txBody>
      </p:sp>
      <p:sp>
        <p:nvSpPr>
          <p:cNvPr id="13"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28.4% were classified as less active, averaging under 30 minutes daily (Sport England, 2025).</a:t>
            </a:r>
            <a:endParaRPr lang="en-US" sz="1450" dirty="0"/>
          </a:p>
        </p:txBody>
      </p:sp>
      <p:sp>
        <p:nvSpPr>
          <p:cNvPr id="14"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Greater screen exposure can compete with opportunities for movement and active play (Bacil et al., 2024).</a:t>
            </a:r>
            <a:endParaRPr lang="en-US" sz="1450" dirty="0"/>
          </a:p>
        </p:txBody>
      </p:sp>
      <p:sp>
        <p:nvSpPr>
          <p:cNvPr id="15"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Campaign activities therefore replace screen minutes with enjoyable, accessible movement (Oh et al., 2022).</a:t>
            </a:r>
            <a:endParaRPr lang="en-US" sz="1450" dirty="0"/>
          </a:p>
        </p:txBody>
      </p:sp>
      <p:pic>
        <p:nvPicPr>
          <p:cNvPr id="16" name="Image 6" descr="preencoded.png"/>
          <p:cNvPicPr>
            <a:picLocks noChangeAspect="1"/>
          </p:cNvPicPr>
          <p:nvPr/>
        </p:nvPicPr>
        <p:blipFill>
          <a:blip r:embed="rId9"/>
          <a:stretch>
            <a:fillRect/>
          </a:stretch>
        </p:blipFill>
        <p:spPr>
          <a:xfrm>
            <a:off x="8605721" y="6096000"/>
            <a:ext cx="993750" cy="762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133253" y="1262955"/>
            <a:ext cx="4448758" cy="4381500"/>
          </a:xfrm>
          <a:prstGeom prst="rect">
            <a:avLst/>
          </a:prstGeom>
        </p:spPr>
      </p:pic>
      <p:pic>
        <p:nvPicPr>
          <p:cNvPr id="6" name="Image 4" descr="preencoded.png"/>
          <p:cNvPicPr>
            <a:picLocks noChangeAspect="1"/>
          </p:cNvPicPr>
          <p:nvPr/>
        </p:nvPicPr>
        <p:blipFill>
          <a:blip r:embed="rId7"/>
          <a:stretch>
            <a:fillRect/>
          </a:stretch>
        </p:blipFill>
        <p:spPr>
          <a:xfrm>
            <a:off x="7142778" y="1272480"/>
            <a:ext cx="4429709" cy="4362450"/>
          </a:xfrm>
          <a:prstGeom prst="rect">
            <a:avLst/>
          </a:prstGeom>
        </p:spPr>
      </p:pic>
      <p:pic>
        <p:nvPicPr>
          <p:cNvPr id="7" name="Image 5" descr="preencoded.png"/>
          <p:cNvPicPr>
            <a:picLocks noChangeAspect="1"/>
          </p:cNvPicPr>
          <p:nvPr/>
        </p:nvPicPr>
        <p:blipFill>
          <a:blip r:embed="rId8"/>
          <a:stretch>
            <a:fillRect/>
          </a:stretch>
        </p:blipFill>
        <p:spPr>
          <a:xfrm>
            <a:off x="8151509" y="0"/>
            <a:ext cx="1298543" cy="988913"/>
          </a:xfrm>
          <a:prstGeom prst="rect">
            <a:avLst/>
          </a:prstGeom>
        </p:spPr>
      </p:pic>
      <p:sp>
        <p:nvSpPr>
          <p:cNvPr id="8"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9"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1 - Screen time and sleep</a:t>
            </a:r>
            <a:endParaRPr lang="en-US" sz="2100" dirty="0"/>
          </a:p>
        </p:txBody>
      </p:sp>
      <p:sp>
        <p:nvSpPr>
          <p:cNvPr id="10" name="Shape 2"/>
          <p:cNvSpPr/>
          <p:nvPr/>
        </p:nvSpPr>
        <p:spPr>
          <a:xfrm>
            <a:off x="609585" y="1043880"/>
            <a:ext cx="533387" cy="28575"/>
          </a:xfrm>
          <a:prstGeom prst="rect">
            <a:avLst/>
          </a:prstGeom>
          <a:solidFill>
            <a:srgbClr val="2B5346"/>
          </a:solidFill>
          <a:ln/>
        </p:spPr>
      </p:sp>
      <p:sp>
        <p:nvSpPr>
          <p:cNvPr id="11"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1 – RATIONALE</a:t>
            </a:r>
            <a:endParaRPr lang="en-US" sz="1050" dirty="0"/>
          </a:p>
        </p:txBody>
      </p:sp>
      <p:sp>
        <p:nvSpPr>
          <p:cNvPr id="12"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Smartphone/tablet exposure in children aged 5-10 is associated with shorter sleep duration (Bacil et al., 2024).</a:t>
            </a:r>
            <a:endParaRPr lang="en-US" sz="1450" dirty="0"/>
          </a:p>
        </p:txBody>
      </p:sp>
      <p:sp>
        <p:nvSpPr>
          <p:cNvPr id="13"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Each additional hour of device use was linked with about 11 minutes less sleep in the meta-analysis (Bacil et al., 2024).</a:t>
            </a:r>
            <a:endParaRPr lang="en-US" sz="1450" dirty="0"/>
          </a:p>
        </p:txBody>
      </p:sp>
      <p:sp>
        <p:nvSpPr>
          <p:cNvPr id="14" name="Text 6"/>
          <p:cNvSpPr/>
          <p:nvPr/>
        </p:nvSpPr>
        <p:spPr>
          <a:xfrm>
            <a:off x="609585" y="3912592"/>
            <a:ext cx="6237925"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Digital devices were also associated with poorer sleep quality in children (Bacil et al., 2024).</a:t>
            </a:r>
            <a:endParaRPr lang="en-US" sz="1450" dirty="0"/>
          </a:p>
        </p:txBody>
      </p:sp>
      <p:sp>
        <p:nvSpPr>
          <p:cNvPr id="15"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Our campaign includes a screen-free bedtime routine to protect sleep opportunities (Martin et al., 2021).</a:t>
            </a:r>
            <a:endParaRPr lang="en-US" sz="1450" dirty="0"/>
          </a:p>
        </p:txBody>
      </p:sp>
      <p:pic>
        <p:nvPicPr>
          <p:cNvPr id="16" name="Image 6" descr="preencoded.png"/>
          <p:cNvPicPr>
            <a:picLocks noChangeAspect="1"/>
          </p:cNvPicPr>
          <p:nvPr/>
        </p:nvPicPr>
        <p:blipFill>
          <a:blip r:embed="rId9"/>
          <a:stretch>
            <a:fillRect/>
          </a:stretch>
        </p:blipFill>
        <p:spPr>
          <a:xfrm>
            <a:off x="8605721" y="6096000"/>
            <a:ext cx="993750" cy="7620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133253" y="1262955"/>
            <a:ext cx="4448758" cy="4381500"/>
          </a:xfrm>
          <a:prstGeom prst="rect">
            <a:avLst/>
          </a:prstGeom>
        </p:spPr>
      </p:pic>
      <p:pic>
        <p:nvPicPr>
          <p:cNvPr id="6" name="Image 4" descr="preencoded.png"/>
          <p:cNvPicPr>
            <a:picLocks noChangeAspect="1"/>
          </p:cNvPicPr>
          <p:nvPr/>
        </p:nvPicPr>
        <p:blipFill>
          <a:blip r:embed="rId7"/>
          <a:stretch>
            <a:fillRect/>
          </a:stretch>
        </p:blipFill>
        <p:spPr>
          <a:xfrm>
            <a:off x="7142778" y="1272480"/>
            <a:ext cx="4429709" cy="4362450"/>
          </a:xfrm>
          <a:prstGeom prst="rect">
            <a:avLst/>
          </a:prstGeom>
        </p:spPr>
      </p:pic>
      <p:pic>
        <p:nvPicPr>
          <p:cNvPr id="7" name="Image 5" descr="preencoded.png"/>
          <p:cNvPicPr>
            <a:picLocks noChangeAspect="1"/>
          </p:cNvPicPr>
          <p:nvPr/>
        </p:nvPicPr>
        <p:blipFill>
          <a:blip r:embed="rId8"/>
          <a:stretch>
            <a:fillRect/>
          </a:stretch>
        </p:blipFill>
        <p:spPr>
          <a:xfrm>
            <a:off x="8151509" y="0"/>
            <a:ext cx="1298543" cy="988913"/>
          </a:xfrm>
          <a:prstGeom prst="rect">
            <a:avLst/>
          </a:prstGeom>
        </p:spPr>
      </p:pic>
      <p:sp>
        <p:nvSpPr>
          <p:cNvPr id="8"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9"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1 - Physical health consequences</a:t>
            </a:r>
            <a:endParaRPr lang="en-US" sz="2100" dirty="0"/>
          </a:p>
        </p:txBody>
      </p:sp>
      <p:sp>
        <p:nvSpPr>
          <p:cNvPr id="10" name="Shape 2"/>
          <p:cNvSpPr/>
          <p:nvPr/>
        </p:nvSpPr>
        <p:spPr>
          <a:xfrm>
            <a:off x="609585" y="1043880"/>
            <a:ext cx="533387" cy="28575"/>
          </a:xfrm>
          <a:prstGeom prst="rect">
            <a:avLst/>
          </a:prstGeom>
          <a:solidFill>
            <a:srgbClr val="2B5346"/>
          </a:solidFill>
          <a:ln/>
        </p:spPr>
      </p:sp>
      <p:sp>
        <p:nvSpPr>
          <p:cNvPr id="11"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1 – RATIONALE</a:t>
            </a:r>
            <a:endParaRPr lang="en-US" sz="1050" dirty="0"/>
          </a:p>
        </p:txBody>
      </p:sp>
      <p:sp>
        <p:nvSpPr>
          <p:cNvPr id="12"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Higher screen time has been associated with higher obesity risk in children (Ramirez-Coronel et al., 2023).</a:t>
            </a:r>
            <a:endParaRPr lang="en-US" sz="1450" dirty="0"/>
          </a:p>
        </p:txBody>
      </p:sp>
      <p:sp>
        <p:nvSpPr>
          <p:cNvPr id="13"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Longer screen exposure was associated with slightly higher waist circumference in another meta-analysis (Ghasemirad et al., 2023).</a:t>
            </a:r>
            <a:endParaRPr lang="en-US" sz="1450" dirty="0"/>
          </a:p>
        </p:txBody>
      </p:sp>
      <p:sp>
        <p:nvSpPr>
          <p:cNvPr id="14"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Prolonged device exposure is also linked with lower physical activity and eye strain (Presta et al., 2024).</a:t>
            </a:r>
            <a:endParaRPr lang="en-US" sz="1450" dirty="0"/>
          </a:p>
        </p:txBody>
      </p:sp>
      <p:sp>
        <p:nvSpPr>
          <p:cNvPr id="15"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Associations are not identical across studies, so the campaign avoids claiming simple causation (Ghasemirad et al., 2023).</a:t>
            </a:r>
            <a:endParaRPr lang="en-US" sz="1450" dirty="0"/>
          </a:p>
        </p:txBody>
      </p:sp>
      <p:pic>
        <p:nvPicPr>
          <p:cNvPr id="16" name="Image 6" descr="preencoded.png"/>
          <p:cNvPicPr>
            <a:picLocks noChangeAspect="1"/>
          </p:cNvPicPr>
          <p:nvPr/>
        </p:nvPicPr>
        <p:blipFill>
          <a:blip r:embed="rId9"/>
          <a:stretch>
            <a:fillRect/>
          </a:stretch>
        </p:blipFill>
        <p:spPr>
          <a:xfrm>
            <a:off x="8605721" y="6096000"/>
            <a:ext cx="993750" cy="7620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133253" y="1262955"/>
            <a:ext cx="4448758" cy="4381500"/>
          </a:xfrm>
          <a:prstGeom prst="rect">
            <a:avLst/>
          </a:prstGeom>
        </p:spPr>
      </p:pic>
      <p:pic>
        <p:nvPicPr>
          <p:cNvPr id="6" name="Image 4" descr="preencoded.png"/>
          <p:cNvPicPr>
            <a:picLocks noChangeAspect="1"/>
          </p:cNvPicPr>
          <p:nvPr/>
        </p:nvPicPr>
        <p:blipFill>
          <a:blip r:embed="rId7"/>
          <a:stretch>
            <a:fillRect/>
          </a:stretch>
        </p:blipFill>
        <p:spPr>
          <a:xfrm>
            <a:off x="7142778" y="1272480"/>
            <a:ext cx="4429709" cy="4362450"/>
          </a:xfrm>
          <a:prstGeom prst="rect">
            <a:avLst/>
          </a:prstGeom>
        </p:spPr>
      </p:pic>
      <p:pic>
        <p:nvPicPr>
          <p:cNvPr id="7" name="Image 5" descr="preencoded.png"/>
          <p:cNvPicPr>
            <a:picLocks noChangeAspect="1"/>
          </p:cNvPicPr>
          <p:nvPr/>
        </p:nvPicPr>
        <p:blipFill>
          <a:blip r:embed="rId8"/>
          <a:stretch>
            <a:fillRect/>
          </a:stretch>
        </p:blipFill>
        <p:spPr>
          <a:xfrm>
            <a:off x="8151509" y="0"/>
            <a:ext cx="1298543" cy="988913"/>
          </a:xfrm>
          <a:prstGeom prst="rect">
            <a:avLst/>
          </a:prstGeom>
        </p:spPr>
      </p:pic>
      <p:sp>
        <p:nvSpPr>
          <p:cNvPr id="8"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9"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1 - Psychological, cognitive and social consequences</a:t>
            </a:r>
            <a:endParaRPr lang="en-US" sz="2100" dirty="0"/>
          </a:p>
        </p:txBody>
      </p:sp>
      <p:sp>
        <p:nvSpPr>
          <p:cNvPr id="10" name="Shape 2"/>
          <p:cNvSpPr/>
          <p:nvPr/>
        </p:nvSpPr>
        <p:spPr>
          <a:xfrm>
            <a:off x="609585" y="1043880"/>
            <a:ext cx="533387" cy="28575"/>
          </a:xfrm>
          <a:prstGeom prst="rect">
            <a:avLst/>
          </a:prstGeom>
          <a:solidFill>
            <a:srgbClr val="2B5346"/>
          </a:solidFill>
          <a:ln/>
        </p:spPr>
      </p:sp>
      <p:sp>
        <p:nvSpPr>
          <p:cNvPr id="11"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1 – RATIONALE</a:t>
            </a:r>
            <a:endParaRPr lang="en-US" sz="1050" dirty="0"/>
          </a:p>
        </p:txBody>
      </p:sp>
      <p:sp>
        <p:nvSpPr>
          <p:cNvPr id="12"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A longitudinal review found small associations between screen time and later depressive symptoms (Tang et al., 2021).</a:t>
            </a:r>
            <a:endParaRPr lang="en-US" sz="1450" dirty="0"/>
          </a:p>
        </p:txBody>
      </p:sp>
      <p:sp>
        <p:nvSpPr>
          <p:cNvPr id="13"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Screen use and socioemotional difficulties may influence each other in both directions (Schmidt-Persson et al., 2024).</a:t>
            </a:r>
            <a:endParaRPr lang="en-US" sz="1450" dirty="0"/>
          </a:p>
        </p:txBody>
      </p:sp>
      <p:sp>
        <p:nvSpPr>
          <p:cNvPr id="14"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Screen exposure has been associated with attention difficulties in many child studies (Santos et al., 2022).</a:t>
            </a:r>
            <a:endParaRPr lang="en-US" sz="1450" dirty="0"/>
          </a:p>
        </p:txBody>
      </p:sp>
      <p:sp>
        <p:nvSpPr>
          <p:cNvPr id="15"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Reducing leisure screen media produced short-term improvements in behavioural difficulties in a trial (Schmidt-Persson et al., 2024).</a:t>
            </a:r>
            <a:endParaRPr lang="en-US" sz="1450" dirty="0"/>
          </a:p>
        </p:txBody>
      </p:sp>
      <p:pic>
        <p:nvPicPr>
          <p:cNvPr id="16" name="Image 6" descr="preencoded.png"/>
          <p:cNvPicPr>
            <a:picLocks noChangeAspect="1"/>
          </p:cNvPicPr>
          <p:nvPr/>
        </p:nvPicPr>
        <p:blipFill>
          <a:blip r:embed="rId9"/>
          <a:stretch>
            <a:fillRect/>
          </a:stretch>
        </p:blipFill>
        <p:spPr>
          <a:xfrm>
            <a:off x="8605721" y="6096000"/>
            <a:ext cx="993750" cy="7620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133253" y="1262955"/>
            <a:ext cx="4448758" cy="4381500"/>
          </a:xfrm>
          <a:prstGeom prst="rect">
            <a:avLst/>
          </a:prstGeom>
        </p:spPr>
      </p:pic>
      <p:pic>
        <p:nvPicPr>
          <p:cNvPr id="6" name="Image 4" descr="preencoded.png"/>
          <p:cNvPicPr>
            <a:picLocks noChangeAspect="1"/>
          </p:cNvPicPr>
          <p:nvPr/>
        </p:nvPicPr>
        <p:blipFill>
          <a:blip r:embed="rId7"/>
          <a:stretch>
            <a:fillRect/>
          </a:stretch>
        </p:blipFill>
        <p:spPr>
          <a:xfrm>
            <a:off x="7142778" y="1272480"/>
            <a:ext cx="4429709" cy="4362450"/>
          </a:xfrm>
          <a:prstGeom prst="rect">
            <a:avLst/>
          </a:prstGeom>
        </p:spPr>
      </p:pic>
      <p:pic>
        <p:nvPicPr>
          <p:cNvPr id="7" name="Image 5" descr="preencoded.png"/>
          <p:cNvPicPr>
            <a:picLocks noChangeAspect="1"/>
          </p:cNvPicPr>
          <p:nvPr/>
        </p:nvPicPr>
        <p:blipFill>
          <a:blip r:embed="rId8"/>
          <a:stretch>
            <a:fillRect/>
          </a:stretch>
        </p:blipFill>
        <p:spPr>
          <a:xfrm>
            <a:off x="8151509" y="0"/>
            <a:ext cx="1298543" cy="988913"/>
          </a:xfrm>
          <a:prstGeom prst="rect">
            <a:avLst/>
          </a:prstGeom>
        </p:spPr>
      </p:pic>
      <p:sp>
        <p:nvSpPr>
          <p:cNvPr id="8"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9"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1 - Critical perspective and health inequalities</a:t>
            </a:r>
            <a:endParaRPr lang="en-US" sz="2100" dirty="0"/>
          </a:p>
        </p:txBody>
      </p:sp>
      <p:sp>
        <p:nvSpPr>
          <p:cNvPr id="10" name="Shape 2"/>
          <p:cNvSpPr/>
          <p:nvPr/>
        </p:nvSpPr>
        <p:spPr>
          <a:xfrm>
            <a:off x="609585" y="1043880"/>
            <a:ext cx="533387" cy="28575"/>
          </a:xfrm>
          <a:prstGeom prst="rect">
            <a:avLst/>
          </a:prstGeom>
          <a:solidFill>
            <a:srgbClr val="2B5346"/>
          </a:solidFill>
          <a:ln/>
        </p:spPr>
      </p:sp>
      <p:sp>
        <p:nvSpPr>
          <p:cNvPr id="11"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1 – RATIONALE</a:t>
            </a:r>
            <a:endParaRPr lang="en-US" sz="1050" dirty="0"/>
          </a:p>
        </p:txBody>
      </p:sp>
      <p:sp>
        <p:nvSpPr>
          <p:cNvPr id="12" name="Text 4"/>
          <p:cNvSpPr/>
          <p:nvPr/>
        </p:nvSpPr>
        <p:spPr>
          <a:xfrm>
            <a:off x="609585" y="2536825"/>
            <a:ext cx="6237925"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UK evidence shows substantial digital exposure, but effects differ by activity, age and context (Ofcom, 2024; Tang et al., 2021).</a:t>
            </a:r>
            <a:endParaRPr lang="en-US" sz="1450" dirty="0"/>
          </a:p>
        </p:txBody>
      </p:sp>
      <p:sp>
        <p:nvSpPr>
          <p:cNvPr id="13"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Families may rely on screens for homework, communication, childcare or low-cost entertainment (Chong et al., 2023).</a:t>
            </a:r>
            <a:endParaRPr lang="en-US" sz="1450" dirty="0"/>
          </a:p>
        </p:txBody>
      </p:sp>
      <p:sp>
        <p:nvSpPr>
          <p:cNvPr id="14"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Parents report uncertainty about how to set workable screen-time rules (Chong et al., 2023).</a:t>
            </a:r>
            <a:endParaRPr lang="en-US" sz="1450" dirty="0"/>
          </a:p>
        </p:txBody>
      </p:sp>
      <p:sp>
        <p:nvSpPr>
          <p:cNvPr id="15"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The intervention should be supportive and affordable, avoiding blame and assuming equal access to alternatives (Chong et al., 2023).</a:t>
            </a:r>
            <a:endParaRPr lang="en-US" sz="1450" dirty="0"/>
          </a:p>
        </p:txBody>
      </p:sp>
      <p:pic>
        <p:nvPicPr>
          <p:cNvPr id="16" name="Image 6" descr="preencoded.png"/>
          <p:cNvPicPr>
            <a:picLocks noChangeAspect="1"/>
          </p:cNvPicPr>
          <p:nvPr/>
        </p:nvPicPr>
        <p:blipFill>
          <a:blip r:embed="rId9"/>
          <a:stretch>
            <a:fillRect/>
          </a:stretch>
        </p:blipFill>
        <p:spPr>
          <a:xfrm>
            <a:off x="8605721" y="6096000"/>
            <a:ext cx="993750" cy="7620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133253" y="1262955"/>
            <a:ext cx="4448758" cy="4381500"/>
          </a:xfrm>
          <a:prstGeom prst="rect">
            <a:avLst/>
          </a:prstGeom>
        </p:spPr>
      </p:pic>
      <p:pic>
        <p:nvPicPr>
          <p:cNvPr id="6" name="Image 4" descr="preencoded.png"/>
          <p:cNvPicPr>
            <a:picLocks noChangeAspect="1"/>
          </p:cNvPicPr>
          <p:nvPr/>
        </p:nvPicPr>
        <p:blipFill>
          <a:blip r:embed="rId7"/>
          <a:stretch>
            <a:fillRect/>
          </a:stretch>
        </p:blipFill>
        <p:spPr>
          <a:xfrm>
            <a:off x="7133253" y="1262955"/>
            <a:ext cx="4448758" cy="4381500"/>
          </a:xfrm>
          <a:prstGeom prst="rect">
            <a:avLst/>
          </a:prstGeom>
        </p:spPr>
      </p:pic>
      <p:pic>
        <p:nvPicPr>
          <p:cNvPr id="7" name="Image 5" descr="preencoded.png"/>
          <p:cNvPicPr>
            <a:picLocks noChangeAspect="1"/>
          </p:cNvPicPr>
          <p:nvPr/>
        </p:nvPicPr>
        <p:blipFill>
          <a:blip r:embed="rId8"/>
          <a:stretch>
            <a:fillRect/>
          </a:stretch>
        </p:blipFill>
        <p:spPr>
          <a:xfrm>
            <a:off x="8151509" y="0"/>
            <a:ext cx="1298543" cy="988913"/>
          </a:xfrm>
          <a:prstGeom prst="rect">
            <a:avLst/>
          </a:prstGeom>
        </p:spPr>
      </p:pic>
      <p:sp>
        <p:nvSpPr>
          <p:cNvPr id="8"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9"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1 - Three measurable campaign aims</a:t>
            </a:r>
            <a:endParaRPr lang="en-US" sz="2100" dirty="0"/>
          </a:p>
        </p:txBody>
      </p:sp>
      <p:sp>
        <p:nvSpPr>
          <p:cNvPr id="10" name="Shape 2"/>
          <p:cNvSpPr/>
          <p:nvPr/>
        </p:nvSpPr>
        <p:spPr>
          <a:xfrm>
            <a:off x="609585" y="1043880"/>
            <a:ext cx="533387" cy="28575"/>
          </a:xfrm>
          <a:prstGeom prst="rect">
            <a:avLst/>
          </a:prstGeom>
          <a:solidFill>
            <a:srgbClr val="2B5346"/>
          </a:solidFill>
          <a:ln/>
        </p:spPr>
      </p:sp>
      <p:sp>
        <p:nvSpPr>
          <p:cNvPr id="11"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1 – RATIONALE</a:t>
            </a:r>
            <a:endParaRPr lang="en-US" sz="1050" dirty="0"/>
          </a:p>
        </p:txBody>
      </p:sp>
      <p:sp>
        <p:nvSpPr>
          <p:cNvPr id="12"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Aim 1: reduce mean recreational screen time by at least 30 minutes/day by week 8 (campaign target; Jones et al., 2021).</a:t>
            </a:r>
            <a:endParaRPr lang="en-US" sz="1450" dirty="0"/>
          </a:p>
        </p:txBody>
      </p:sp>
      <p:sp>
        <p:nvSpPr>
          <p:cNvPr id="13"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Aim 2: increase the proportion meeting an average of 60 active minutes/day by week 8 (DHSC, 2019).</a:t>
            </a:r>
            <a:endParaRPr lang="en-US" sz="1450" dirty="0"/>
          </a:p>
        </p:txBody>
      </p:sp>
      <p:sp>
        <p:nvSpPr>
          <p:cNvPr id="14"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Aim 3: achieve screen-free bedtime and meal routines in at least 80% of participating families by week 8 (Chong et al., 2023).</a:t>
            </a:r>
            <a:endParaRPr lang="en-US" sz="1450" dirty="0"/>
          </a:p>
        </p:txBody>
      </p:sp>
      <p:sp>
        <p:nvSpPr>
          <p:cNvPr id="15"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All aims will use baseline, post-intervention and four-week follow-up measures (Lai et al., 2025).</a:t>
            </a:r>
            <a:endParaRPr lang="en-US" sz="1450" dirty="0"/>
          </a:p>
        </p:txBody>
      </p:sp>
      <p:pic>
        <p:nvPicPr>
          <p:cNvPr id="16" name="Image 6" descr="preencoded.png"/>
          <p:cNvPicPr>
            <a:picLocks noChangeAspect="1"/>
          </p:cNvPicPr>
          <p:nvPr/>
        </p:nvPicPr>
        <p:blipFill>
          <a:blip r:embed="rId9"/>
          <a:stretch>
            <a:fillRect/>
          </a:stretch>
        </p:blipFill>
        <p:spPr>
          <a:xfrm>
            <a:off x="8605721" y="6096000"/>
            <a:ext cx="993750" cy="7620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8151509" y="0"/>
            <a:ext cx="1298543" cy="988913"/>
          </a:xfrm>
          <a:prstGeom prst="rect">
            <a:avLst/>
          </a:prstGeom>
        </p:spPr>
      </p:pic>
      <p:sp>
        <p:nvSpPr>
          <p:cNvPr id="6"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7" name="Text 1"/>
          <p:cNvSpPr/>
          <p:nvPr/>
        </p:nvSpPr>
        <p:spPr>
          <a:xfrm>
            <a:off x="571486" y="590550"/>
            <a:ext cx="11620209" cy="319980"/>
          </a:xfrm>
          <a:prstGeom prst="rect">
            <a:avLst/>
          </a:prstGeom>
          <a:noFill/>
          <a:ln/>
        </p:spPr>
        <p:txBody>
          <a:bodyPr wrap="none" lIns="0" tIns="0" rIns="0" bIns="0" rtlCol="0" anchor="t"/>
          <a:lstStyle/>
          <a:p>
            <a:pPr marL="0" indent="0" algn="l">
              <a:lnSpc>
                <a:spcPct val="117000"/>
              </a:lnSpc>
              <a:buNone/>
            </a:pPr>
            <a:r>
              <a:rPr lang="en-US" sz="1800" dirty="0">
                <a:solidFill>
                  <a:srgbClr val="FFFFFF"/>
                </a:solidFill>
                <a:latin typeface="Tinos" pitchFamily="34" charset="0"/>
                <a:ea typeface="Tinos" pitchFamily="34" charset="-122"/>
                <a:cs typeface="Tinos" pitchFamily="34" charset="-120"/>
              </a:rPr>
              <a:t>ACADEMIC EVIDENCE</a:t>
            </a:r>
            <a:endParaRPr lang="en-US" sz="1800" dirty="0"/>
          </a:p>
        </p:txBody>
      </p:sp>
      <p:pic>
        <p:nvPicPr>
          <p:cNvPr id="8" name="Image 4" descr="preencoded.png"/>
          <p:cNvPicPr>
            <a:picLocks noChangeAspect="1"/>
          </p:cNvPicPr>
          <p:nvPr/>
        </p:nvPicPr>
        <p:blipFill>
          <a:blip r:embed="rId7"/>
          <a:stretch>
            <a:fillRect/>
          </a:stretch>
        </p:blipFill>
        <p:spPr>
          <a:xfrm>
            <a:off x="8782426" y="6272709"/>
            <a:ext cx="640143" cy="585192"/>
          </a:xfrm>
          <a:prstGeom prst="rect">
            <a:avLst/>
          </a:prstGeom>
        </p:spPr>
      </p:pic>
      <p:sp>
        <p:nvSpPr>
          <p:cNvPr id="9" name="Shape 2"/>
          <p:cNvSpPr/>
          <p:nvPr/>
        </p:nvSpPr>
        <p:spPr>
          <a:xfrm>
            <a:off x="571486" y="1005780"/>
            <a:ext cx="533387" cy="28575"/>
          </a:xfrm>
          <a:prstGeom prst="rect">
            <a:avLst/>
          </a:prstGeom>
          <a:solidFill>
            <a:srgbClr val="2B5346"/>
          </a:solidFill>
          <a:ln/>
        </p:spPr>
      </p:sp>
      <p:sp>
        <p:nvSpPr>
          <p:cNvPr id="10" name="Text 3"/>
          <p:cNvSpPr/>
          <p:nvPr/>
        </p:nvSpPr>
        <p:spPr>
          <a:xfrm>
            <a:off x="571486" y="381000"/>
            <a:ext cx="11620209"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ACADEMIC EVIDENCE</a:t>
            </a:r>
            <a:endParaRPr lang="en-US" sz="1050" dirty="0"/>
          </a:p>
        </p:txBody>
      </p:sp>
      <p:sp>
        <p:nvSpPr>
          <p:cNvPr id="11" name="Shape 4"/>
          <p:cNvSpPr/>
          <p:nvPr/>
        </p:nvSpPr>
        <p:spPr>
          <a:xfrm>
            <a:off x="571486" y="1189732"/>
            <a:ext cx="11138316" cy="5258594"/>
          </a:xfrm>
          <a:prstGeom prst="rect">
            <a:avLst/>
          </a:prstGeom>
          <a:solidFill>
            <a:srgbClr val="FFFFFF"/>
          </a:solidFill>
          <a:ln w="6350">
            <a:solidFill>
              <a:srgbClr val="9E5E9B"/>
            </a:solidFill>
            <a:prstDash val="solid"/>
          </a:ln>
        </p:spPr>
      </p:sp>
      <p:sp>
        <p:nvSpPr>
          <p:cNvPr id="12" name="Text 5"/>
          <p:cNvSpPr/>
          <p:nvPr/>
        </p:nvSpPr>
        <p:spPr>
          <a:xfrm>
            <a:off x="662864" y="1265297"/>
            <a:ext cx="11509782" cy="243780"/>
          </a:xfrm>
          <a:prstGeom prst="rect">
            <a:avLst/>
          </a:prstGeom>
          <a:noFill/>
          <a:ln/>
        </p:spPr>
        <p:txBody>
          <a:bodyPr wrap="none" lIns="0" tIns="0" rIns="0" bIns="0" rtlCol="0" anchor="t"/>
          <a:lstStyle/>
          <a:p>
            <a:pPr marL="0" indent="0" algn="l">
              <a:lnSpc>
                <a:spcPct val="100000"/>
              </a:lnSpc>
              <a:buNone/>
            </a:pPr>
            <a:r>
              <a:rPr lang="en-US" sz="1600" b="1" dirty="0">
                <a:solidFill>
                  <a:srgbClr val="000000"/>
                </a:solidFill>
                <a:latin typeface="Tinos Bold" pitchFamily="34" charset="0"/>
                <a:ea typeface="Tinos Bold" pitchFamily="34" charset="-122"/>
                <a:cs typeface="Tinos Bold" pitchFamily="34" charset="-120"/>
              </a:rPr>
              <a:t>Reference List – Task 1 – Part 1</a:t>
            </a:r>
            <a:endParaRPr lang="en-US" sz="1600" dirty="0"/>
          </a:p>
        </p:txBody>
      </p:sp>
      <p:sp>
        <p:nvSpPr>
          <p:cNvPr id="13" name="Text 6"/>
          <p:cNvSpPr/>
          <p:nvPr/>
        </p:nvSpPr>
        <p:spPr>
          <a:xfrm>
            <a:off x="662864" y="1509078"/>
            <a:ext cx="10900197" cy="4875609"/>
          </a:xfrm>
          <a:prstGeom prst="rect">
            <a:avLst/>
          </a:prstGeom>
          <a:noFill/>
          <a:ln/>
        </p:spPr>
        <p:txBody>
          <a:bodyPr wrap="square" lIns="0" tIns="0" rIns="0" bIns="0" rtlCol="0" anchor="t">
            <a:normAutofit lnSpcReduction="10000"/>
          </a:bodyPr>
          <a:lstStyle/>
          <a:p>
            <a:pPr marL="0" indent="0" algn="l">
              <a:lnSpc>
                <a:spcPct val="100000"/>
              </a:lnSpc>
              <a:buNone/>
            </a:pPr>
            <a:r>
              <a:rPr lang="en-US" sz="1600" dirty="0">
                <a:solidFill>
                  <a:srgbClr val="000000"/>
                </a:solidFill>
                <a:latin typeface="Tinos" pitchFamily="34" charset="0"/>
                <a:ea typeface="Tinos" pitchFamily="34" charset="-122"/>
                <a:cs typeface="Tinos" pitchFamily="34" charset="-120"/>
              </a:rPr>
              <a:t>Bacil, E.D.A., da Silva, M.P., Martins, R.V., da Costa, C.G. and de Campos, W. (2024). Exposure to Smartphones and Tablets, Physical Activity and Sleep in Children From 5 to 10 Years Old: A Systematic Review and Meta-Analysis. American Journal of Health Promotion, 38(7), pp. 1033-1047. </a:t>
            </a:r>
            <a:r>
              <a:rPr lang="en-US" sz="1600" u="sng" dirty="0">
                <a:solidFill>
                  <a:srgbClr val="58C1BA"/>
                </a:solidFill>
                <a:latin typeface="Tinos" pitchFamily="34" charset="0"/>
                <a:ea typeface="Tinos" pitchFamily="34" charset="-122"/>
                <a:cs typeface="Tinos" pitchFamily="34" charset="-120"/>
                <a:hlinkClick r:id="rId8">
                  <a:extLst>
                    <a:ext uri="{A12FA001-AC4F-418D-AE19-62706E023703}">
                      <ahyp:hlinkClr xmlns:ahyp="http://schemas.microsoft.com/office/drawing/2018/hyperlinkcolor" val="tx"/>
                    </a:ext>
                  </a:extLst>
                </a:hlinkClick>
              </a:rPr>
              <a:t>https://doi.org/10.1177/08901171241242556</a:t>
            </a:r>
            <a:r>
              <a:rPr lang="en-US" sz="1600" dirty="0">
                <a:solidFill>
                  <a:srgbClr val="000000"/>
                </a:solidFill>
                <a:latin typeface="Tinos" pitchFamily="34" charset="0"/>
                <a:ea typeface="Tinos" pitchFamily="34" charset="-122"/>
                <a:cs typeface="Tinos" pitchFamily="34" charset="-120"/>
              </a:rPr>
              <a:t> </a:t>
            </a:r>
            <a:endParaRPr lang="en-US" sz="1600" dirty="0"/>
          </a:p>
          <a:p>
            <a:pPr marL="0" indent="0" algn="l">
              <a:lnSpc>
                <a:spcPct val="100000"/>
              </a:lnSpc>
              <a:buNone/>
            </a:pPr>
            <a:r>
              <a:rPr lang="en-US" sz="1600" dirty="0">
                <a:solidFill>
                  <a:srgbClr val="000000"/>
                </a:solidFill>
                <a:latin typeface="Tinos" pitchFamily="34" charset="0"/>
                <a:ea typeface="Tinos" pitchFamily="34" charset="-122"/>
                <a:cs typeface="Tinos" pitchFamily="34" charset="-120"/>
              </a:rPr>
              <a:t>Chong, S.C., Teo, W.Z. and Shorey, S. (2023). Exploring the perception of parents on children's screentime: a systematic review and meta-synthesis of qualitative studies. Pediatric Research, 94(3), pp. 915-925. </a:t>
            </a:r>
            <a:r>
              <a:rPr lang="en-US" sz="1600" u="sng" dirty="0">
                <a:solidFill>
                  <a:srgbClr val="58C1BA"/>
                </a:solidFill>
                <a:latin typeface="Tinos" pitchFamily="34" charset="0"/>
                <a:ea typeface="Tinos" pitchFamily="34" charset="-122"/>
                <a:cs typeface="Tinos" pitchFamily="34" charset="-120"/>
                <a:hlinkClick r:id="rId9">
                  <a:extLst>
                    <a:ext uri="{A12FA001-AC4F-418D-AE19-62706E023703}">
                      <ahyp:hlinkClr xmlns:ahyp="http://schemas.microsoft.com/office/drawing/2018/hyperlinkcolor" val="tx"/>
                    </a:ext>
                  </a:extLst>
                </a:hlinkClick>
              </a:rPr>
              <a:t>https://doi.org/10.1038/s41390-023-02555-9</a:t>
            </a:r>
            <a:r>
              <a:rPr lang="en-US" sz="1600" dirty="0">
                <a:solidFill>
                  <a:srgbClr val="000000"/>
                </a:solidFill>
                <a:latin typeface="Tinos" pitchFamily="34" charset="0"/>
                <a:ea typeface="Tinos" pitchFamily="34" charset="-122"/>
                <a:cs typeface="Tinos" pitchFamily="34" charset="-120"/>
              </a:rPr>
              <a:t> </a:t>
            </a:r>
            <a:endParaRPr lang="en-US" sz="1600" dirty="0"/>
          </a:p>
          <a:p>
            <a:pPr marL="0" indent="0" algn="l">
              <a:lnSpc>
                <a:spcPct val="100000"/>
              </a:lnSpc>
              <a:buNone/>
            </a:pPr>
            <a:r>
              <a:rPr lang="en-US" sz="1600" dirty="0">
                <a:solidFill>
                  <a:srgbClr val="000000"/>
                </a:solidFill>
                <a:latin typeface="Tinos" pitchFamily="34" charset="0"/>
                <a:ea typeface="Tinos" pitchFamily="34" charset="-122"/>
                <a:cs typeface="Tinos" pitchFamily="34" charset="-120"/>
              </a:rPr>
              <a:t>Department of Health and Social Care (DHSC) (2019). UK Chief Medical Officers’ physical activity guidelines. Guidance, GOV.UK. </a:t>
            </a:r>
            <a:r>
              <a:rPr lang="en-US" sz="1600" u="sng" dirty="0">
                <a:solidFill>
                  <a:srgbClr val="58C1BA"/>
                </a:solidFill>
                <a:latin typeface="Tinos" pitchFamily="34" charset="0"/>
                <a:ea typeface="Tinos" pitchFamily="34" charset="-122"/>
                <a:cs typeface="Tinos" pitchFamily="34" charset="-120"/>
                <a:hlinkClick r:id="rId10">
                  <a:extLst>
                    <a:ext uri="{A12FA001-AC4F-418D-AE19-62706E023703}">
                      <ahyp:hlinkClr xmlns:ahyp="http://schemas.microsoft.com/office/drawing/2018/hyperlinkcolor" val="tx"/>
                    </a:ext>
                  </a:extLst>
                </a:hlinkClick>
              </a:rPr>
              <a:t>https://www.gov.uk/government/publications/physical-activity-guidelines-uk-chief-medical-officers-report/uk-chief-medical-officers-physical-activity-guidelines</a:t>
            </a:r>
            <a:r>
              <a:rPr lang="en-US" sz="1600" dirty="0">
                <a:solidFill>
                  <a:srgbClr val="000000"/>
                </a:solidFill>
                <a:latin typeface="Tinos" pitchFamily="34" charset="0"/>
                <a:ea typeface="Tinos" pitchFamily="34" charset="-122"/>
                <a:cs typeface="Tinos" pitchFamily="34" charset="-120"/>
              </a:rPr>
              <a:t> </a:t>
            </a:r>
            <a:endParaRPr lang="en-US" sz="1600" dirty="0"/>
          </a:p>
          <a:p>
            <a:pPr marL="0" indent="0" algn="l">
              <a:lnSpc>
                <a:spcPct val="100000"/>
              </a:lnSpc>
              <a:buNone/>
            </a:pPr>
            <a:r>
              <a:rPr lang="en-US" sz="1600" dirty="0">
                <a:solidFill>
                  <a:srgbClr val="000000"/>
                </a:solidFill>
                <a:latin typeface="Tinos" pitchFamily="34" charset="0"/>
                <a:ea typeface="Tinos" pitchFamily="34" charset="-122"/>
                <a:cs typeface="Tinos" pitchFamily="34" charset="-120"/>
              </a:rPr>
              <a:t>Ghasemirad, M. et al. (2023). The association between screen use and central obesity among children and adolescents: a systematic review and meta-analysis. Journal of Health, Population and Nutrition, 42, 51. </a:t>
            </a:r>
            <a:r>
              <a:rPr lang="en-US" sz="1600" u="sng" dirty="0">
                <a:solidFill>
                  <a:srgbClr val="58C1BA"/>
                </a:solidFill>
                <a:latin typeface="Tinos" pitchFamily="34" charset="0"/>
                <a:ea typeface="Tinos" pitchFamily="34" charset="-122"/>
                <a:cs typeface="Tinos" pitchFamily="34" charset="-120"/>
                <a:hlinkClick r:id="rId11">
                  <a:extLst>
                    <a:ext uri="{A12FA001-AC4F-418D-AE19-62706E023703}">
                      <ahyp:hlinkClr xmlns:ahyp="http://schemas.microsoft.com/office/drawing/2018/hyperlinkcolor" val="tx"/>
                    </a:ext>
                  </a:extLst>
                </a:hlinkClick>
              </a:rPr>
              <a:t>https://doi.org/10.1186/s41043-023-00391-5</a:t>
            </a:r>
            <a:r>
              <a:rPr lang="en-US" sz="1600" dirty="0">
                <a:solidFill>
                  <a:srgbClr val="000000"/>
                </a:solidFill>
                <a:latin typeface="Tinos" pitchFamily="34" charset="0"/>
                <a:ea typeface="Tinos" pitchFamily="34" charset="-122"/>
                <a:cs typeface="Tinos" pitchFamily="34" charset="-120"/>
              </a:rPr>
              <a:t> </a:t>
            </a:r>
            <a:endParaRPr lang="en-US" sz="1600" dirty="0"/>
          </a:p>
          <a:p>
            <a:pPr marL="0" indent="0" algn="l">
              <a:lnSpc>
                <a:spcPct val="100000"/>
              </a:lnSpc>
              <a:buNone/>
            </a:pPr>
            <a:r>
              <a:rPr lang="en-US" sz="1600" dirty="0">
                <a:solidFill>
                  <a:srgbClr val="000000"/>
                </a:solidFill>
                <a:latin typeface="Tinos" pitchFamily="34" charset="0"/>
                <a:ea typeface="Tinos" pitchFamily="34" charset="-122"/>
                <a:cs typeface="Tinos" pitchFamily="34" charset="-120"/>
              </a:rPr>
              <a:t>Jones, A. et al. (2021). Identifying effective intervention strategies to reduce children's screen time: a systematic review and meta-analysis. International Journal of Behavioral Nutrition and Physical Activity, 18, 126. </a:t>
            </a:r>
            <a:r>
              <a:rPr lang="en-US" sz="1600" u="sng" dirty="0">
                <a:solidFill>
                  <a:srgbClr val="58C1BA"/>
                </a:solidFill>
                <a:latin typeface="Tinos" pitchFamily="34" charset="0"/>
                <a:ea typeface="Tinos" pitchFamily="34" charset="-122"/>
                <a:cs typeface="Tinos" pitchFamily="34" charset="-120"/>
                <a:hlinkClick r:id="rId12">
                  <a:extLst>
                    <a:ext uri="{A12FA001-AC4F-418D-AE19-62706E023703}">
                      <ahyp:hlinkClr xmlns:ahyp="http://schemas.microsoft.com/office/drawing/2018/hyperlinkcolor" val="tx"/>
                    </a:ext>
                  </a:extLst>
                </a:hlinkClick>
              </a:rPr>
              <a:t>https://doi.org/10.1186/s12966-021-01189-6</a:t>
            </a:r>
            <a:r>
              <a:rPr lang="en-US" sz="1600" dirty="0">
                <a:solidFill>
                  <a:srgbClr val="000000"/>
                </a:solidFill>
                <a:latin typeface="Tinos" pitchFamily="34" charset="0"/>
                <a:ea typeface="Tinos" pitchFamily="34" charset="-122"/>
                <a:cs typeface="Tinos" pitchFamily="34" charset="-120"/>
              </a:rPr>
              <a:t> </a:t>
            </a:r>
            <a:endParaRPr lang="en-US" sz="1600" dirty="0"/>
          </a:p>
          <a:p>
            <a:pPr marL="0" indent="0" algn="l">
              <a:lnSpc>
                <a:spcPct val="100000"/>
              </a:lnSpc>
              <a:buNone/>
            </a:pPr>
            <a:r>
              <a:rPr lang="en-US" sz="1600" dirty="0">
                <a:solidFill>
                  <a:srgbClr val="000000"/>
                </a:solidFill>
                <a:latin typeface="Tinos" pitchFamily="34" charset="0"/>
                <a:ea typeface="Tinos" pitchFamily="34" charset="-122"/>
                <a:cs typeface="Tinos" pitchFamily="34" charset="-120"/>
              </a:rPr>
              <a:t>Lai, N.M. et al. (2025). The effectiveness of school-based interventions for reducing screen time – a systematic review and meta-analysis. Child and Adolescent Mental Health, 30(3), pp. 223-237. </a:t>
            </a:r>
            <a:r>
              <a:rPr lang="en-US" sz="1600" u="sng" dirty="0">
                <a:solidFill>
                  <a:srgbClr val="58C1BA"/>
                </a:solidFill>
                <a:latin typeface="Tinos" pitchFamily="34" charset="0"/>
                <a:ea typeface="Tinos" pitchFamily="34" charset="-122"/>
                <a:cs typeface="Tinos" pitchFamily="34" charset="-120"/>
                <a:hlinkClick r:id="rId13">
                  <a:extLst>
                    <a:ext uri="{A12FA001-AC4F-418D-AE19-62706E023703}">
                      <ahyp:hlinkClr xmlns:ahyp="http://schemas.microsoft.com/office/drawing/2018/hyperlinkcolor" val="tx"/>
                    </a:ext>
                  </a:extLst>
                </a:hlinkClick>
              </a:rPr>
              <a:t>https://doi.org/10.1111/camh.70022</a:t>
            </a:r>
            <a:r>
              <a:rPr lang="en-US" sz="1600" dirty="0">
                <a:solidFill>
                  <a:srgbClr val="000000"/>
                </a:solidFill>
                <a:latin typeface="Tinos" pitchFamily="34" charset="0"/>
                <a:ea typeface="Tinos" pitchFamily="34" charset="-122"/>
                <a:cs typeface="Tinos" pitchFamily="34" charset="-120"/>
              </a:rPr>
              <a:t> </a:t>
            </a:r>
            <a:endParaRPr lang="en-US" sz="1600" dirty="0"/>
          </a:p>
          <a:p>
            <a:pPr marL="0" indent="0" algn="l">
              <a:lnSpc>
                <a:spcPct val="100000"/>
              </a:lnSpc>
              <a:buNone/>
            </a:pPr>
            <a:r>
              <a:rPr lang="en-US" sz="1600" dirty="0">
                <a:solidFill>
                  <a:srgbClr val="000000"/>
                </a:solidFill>
                <a:latin typeface="Tinos" pitchFamily="34" charset="0"/>
                <a:ea typeface="Tinos" pitchFamily="34" charset="-122"/>
                <a:cs typeface="Tinos" pitchFamily="34" charset="-120"/>
              </a:rPr>
              <a:t>Martin, K.B., Bednarz, J.M. and Aromataris, E.C. (2021). Interventions to control children's screen use and their effect on sleep: A systematic review and meta-analysis. Journal of Sleep Research, 30(3), e13130. </a:t>
            </a:r>
            <a:r>
              <a:rPr lang="en-US" sz="1600" u="sng" dirty="0">
                <a:solidFill>
                  <a:srgbClr val="58C1BA"/>
                </a:solidFill>
                <a:latin typeface="Tinos" pitchFamily="34" charset="0"/>
                <a:ea typeface="Tinos" pitchFamily="34" charset="-122"/>
                <a:cs typeface="Tinos" pitchFamily="34" charset="-120"/>
                <a:hlinkClick r:id="rId14">
                  <a:extLst>
                    <a:ext uri="{A12FA001-AC4F-418D-AE19-62706E023703}">
                      <ahyp:hlinkClr xmlns:ahyp="http://schemas.microsoft.com/office/drawing/2018/hyperlinkcolor" val="tx"/>
                    </a:ext>
                  </a:extLst>
                </a:hlinkClick>
              </a:rPr>
              <a:t>https://doi.org/10.1111/jsr.13130</a:t>
            </a:r>
            <a:r>
              <a:rPr lang="en-US" sz="1600" dirty="0">
                <a:solidFill>
                  <a:srgbClr val="000000"/>
                </a:solidFill>
                <a:latin typeface="Tinos" pitchFamily="34" charset="0"/>
                <a:ea typeface="Tinos" pitchFamily="34" charset="-122"/>
                <a:cs typeface="Tinos" pitchFamily="34" charset="-120"/>
              </a:rPr>
              <a:t> </a:t>
            </a:r>
            <a:endParaRPr lang="en-US" sz="1600" dirty="0"/>
          </a:p>
          <a:p>
            <a:pPr marL="0" indent="0" algn="l">
              <a:lnSpc>
                <a:spcPct val="100000"/>
              </a:lnSpc>
              <a:buNone/>
            </a:pPr>
            <a:r>
              <a:rPr lang="en-US" sz="1600" dirty="0">
                <a:solidFill>
                  <a:srgbClr val="000000"/>
                </a:solidFill>
                <a:latin typeface="Tinos" pitchFamily="34" charset="0"/>
                <a:ea typeface="Tinos" pitchFamily="34" charset="-122"/>
                <a:cs typeface="Tinos" pitchFamily="34" charset="-120"/>
              </a:rPr>
              <a:t>Ofcom (2024). Children and parents: media use and attitudes report 2024. Ofcom. </a:t>
            </a:r>
            <a:r>
              <a:rPr lang="en-US" sz="1600" u="sng" dirty="0">
                <a:solidFill>
                  <a:srgbClr val="58C1BA"/>
                </a:solidFill>
                <a:latin typeface="Tinos" pitchFamily="34" charset="0"/>
                <a:ea typeface="Tinos" pitchFamily="34" charset="-122"/>
                <a:cs typeface="Tinos" pitchFamily="34" charset="-120"/>
                <a:hlinkClick r:id="rId15">
                  <a:extLst>
                    <a:ext uri="{A12FA001-AC4F-418D-AE19-62706E023703}">
                      <ahyp:hlinkClr xmlns:ahyp="http://schemas.microsoft.com/office/drawing/2018/hyperlinkcolor" val="tx"/>
                    </a:ext>
                  </a:extLst>
                </a:hlinkClick>
              </a:rPr>
              <a:t>https://www.ofcom.org.uk/media-use-and-attitudes/media-habits-children/children-and-parents-media-use-and-attitudes-report-2024</a:t>
            </a:r>
            <a:r>
              <a:rPr lang="en-US" sz="1600" dirty="0">
                <a:solidFill>
                  <a:srgbClr val="000000"/>
                </a:solidFill>
                <a:latin typeface="Tinos" pitchFamily="34" charset="0"/>
                <a:ea typeface="Tinos" pitchFamily="34" charset="-122"/>
                <a:cs typeface="Tinos" pitchFamily="34" charset="-120"/>
              </a:rPr>
              <a:t> </a:t>
            </a:r>
            <a:endParaRPr lang="en-US" sz="1600" dirty="0"/>
          </a:p>
          <a:p>
            <a:pPr marL="0" indent="0" algn="l">
              <a:lnSpc>
                <a:spcPct val="100000"/>
              </a:lnSpc>
              <a:buNone/>
            </a:pPr>
            <a:r>
              <a:rPr lang="en-US" sz="1600" dirty="0">
                <a:solidFill>
                  <a:srgbClr val="000000"/>
                </a:solidFill>
                <a:latin typeface="Tinos" pitchFamily="34" charset="0"/>
                <a:ea typeface="Tinos" pitchFamily="34" charset="-122"/>
                <a:cs typeface="Tinos" pitchFamily="34" charset="-120"/>
              </a:rPr>
              <a:t>Ofcom (2025). From apps to AI search: how the UK goes online in 2025. Ofcom. </a:t>
            </a:r>
            <a:r>
              <a:rPr lang="en-US" sz="1600" u="sng" dirty="0">
                <a:solidFill>
                  <a:srgbClr val="58C1BA"/>
                </a:solidFill>
                <a:latin typeface="Tinos" pitchFamily="34" charset="0"/>
                <a:ea typeface="Tinos" pitchFamily="34" charset="-122"/>
                <a:cs typeface="Tinos" pitchFamily="34" charset="-120"/>
                <a:hlinkClick r:id="rId16">
                  <a:extLst>
                    <a:ext uri="{A12FA001-AC4F-418D-AE19-62706E023703}">
                      <ahyp:hlinkClr xmlns:ahyp="http://schemas.microsoft.com/office/drawing/2018/hyperlinkcolor" val="tx"/>
                    </a:ext>
                  </a:extLst>
                </a:hlinkClick>
              </a:rPr>
              <a:t>https://www.ofcom.org.uk/media-use-and-attitudes/online-habits/from-apps-to-ai-search-how-the-uk-goes-online-in-2025</a:t>
            </a:r>
            <a:r>
              <a:rPr lang="en-US" sz="1600" dirty="0">
                <a:solidFill>
                  <a:srgbClr val="000000"/>
                </a:solidFill>
                <a:latin typeface="Tinos" pitchFamily="34" charset="0"/>
                <a:ea typeface="Tinos" pitchFamily="34" charset="-122"/>
                <a:cs typeface="Tinos" pitchFamily="34" charset="-120"/>
              </a:rPr>
              <a:t> </a:t>
            </a:r>
            <a:endParaRPr lang="en-US" sz="1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8151509" y="0"/>
            <a:ext cx="1298543" cy="988913"/>
          </a:xfrm>
          <a:prstGeom prst="rect">
            <a:avLst/>
          </a:prstGeom>
        </p:spPr>
      </p:pic>
      <p:sp>
        <p:nvSpPr>
          <p:cNvPr id="6"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7" name="Text 1"/>
          <p:cNvSpPr/>
          <p:nvPr/>
        </p:nvSpPr>
        <p:spPr>
          <a:xfrm>
            <a:off x="571486" y="590550"/>
            <a:ext cx="11620209" cy="319980"/>
          </a:xfrm>
          <a:prstGeom prst="rect">
            <a:avLst/>
          </a:prstGeom>
          <a:noFill/>
          <a:ln/>
        </p:spPr>
        <p:txBody>
          <a:bodyPr wrap="none" lIns="0" tIns="0" rIns="0" bIns="0" rtlCol="0" anchor="t"/>
          <a:lstStyle/>
          <a:p>
            <a:pPr marL="0" indent="0" algn="l">
              <a:lnSpc>
                <a:spcPct val="117000"/>
              </a:lnSpc>
              <a:buNone/>
            </a:pPr>
            <a:r>
              <a:rPr lang="en-US" sz="1800" dirty="0">
                <a:solidFill>
                  <a:srgbClr val="FFFFFF"/>
                </a:solidFill>
                <a:latin typeface="Tinos" pitchFamily="34" charset="0"/>
                <a:ea typeface="Tinos" pitchFamily="34" charset="-122"/>
                <a:cs typeface="Tinos" pitchFamily="34" charset="-120"/>
              </a:rPr>
              <a:t>ACADEMIC EVIDENCE</a:t>
            </a:r>
            <a:endParaRPr lang="en-US" sz="1800" dirty="0"/>
          </a:p>
        </p:txBody>
      </p:sp>
      <p:pic>
        <p:nvPicPr>
          <p:cNvPr id="8" name="Image 4" descr="preencoded.png"/>
          <p:cNvPicPr>
            <a:picLocks noChangeAspect="1"/>
          </p:cNvPicPr>
          <p:nvPr/>
        </p:nvPicPr>
        <p:blipFill>
          <a:blip r:embed="rId7"/>
          <a:stretch>
            <a:fillRect/>
          </a:stretch>
        </p:blipFill>
        <p:spPr>
          <a:xfrm>
            <a:off x="8782426" y="6272709"/>
            <a:ext cx="640143" cy="585192"/>
          </a:xfrm>
          <a:prstGeom prst="rect">
            <a:avLst/>
          </a:prstGeom>
        </p:spPr>
      </p:pic>
      <p:sp>
        <p:nvSpPr>
          <p:cNvPr id="9" name="Shape 2"/>
          <p:cNvSpPr/>
          <p:nvPr/>
        </p:nvSpPr>
        <p:spPr>
          <a:xfrm>
            <a:off x="571486" y="1005780"/>
            <a:ext cx="533387" cy="28575"/>
          </a:xfrm>
          <a:prstGeom prst="rect">
            <a:avLst/>
          </a:prstGeom>
          <a:solidFill>
            <a:srgbClr val="2B5346"/>
          </a:solidFill>
          <a:ln/>
        </p:spPr>
      </p:sp>
      <p:sp>
        <p:nvSpPr>
          <p:cNvPr id="10" name="Text 3"/>
          <p:cNvSpPr/>
          <p:nvPr/>
        </p:nvSpPr>
        <p:spPr>
          <a:xfrm>
            <a:off x="571486" y="381000"/>
            <a:ext cx="11620209"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ACADEMIC EVIDENCE</a:t>
            </a:r>
            <a:endParaRPr lang="en-US" sz="1050" dirty="0"/>
          </a:p>
        </p:txBody>
      </p:sp>
      <p:sp>
        <p:nvSpPr>
          <p:cNvPr id="11" name="Shape 4"/>
          <p:cNvSpPr/>
          <p:nvPr/>
        </p:nvSpPr>
        <p:spPr>
          <a:xfrm>
            <a:off x="571486" y="1130598"/>
            <a:ext cx="11039993" cy="5564981"/>
          </a:xfrm>
          <a:prstGeom prst="rect">
            <a:avLst/>
          </a:prstGeom>
          <a:solidFill>
            <a:srgbClr val="FFFFFF"/>
          </a:solidFill>
          <a:ln w="6350">
            <a:solidFill>
              <a:srgbClr val="9E5E9B"/>
            </a:solidFill>
            <a:prstDash val="solid"/>
          </a:ln>
        </p:spPr>
      </p:sp>
      <p:sp>
        <p:nvSpPr>
          <p:cNvPr id="12" name="Text 5"/>
          <p:cNvSpPr/>
          <p:nvPr/>
        </p:nvSpPr>
        <p:spPr>
          <a:xfrm>
            <a:off x="662864" y="1225907"/>
            <a:ext cx="10900197" cy="4631829"/>
          </a:xfrm>
          <a:prstGeom prst="rect">
            <a:avLst/>
          </a:prstGeom>
          <a:noFill/>
          <a:ln/>
        </p:spPr>
        <p:txBody>
          <a:bodyPr wrap="square" lIns="0" tIns="0" rIns="0" bIns="0" rtlCol="0" anchor="t">
            <a:normAutofit lnSpcReduction="10000"/>
          </a:bodyPr>
          <a:lstStyle/>
          <a:p>
            <a:pPr marL="0" indent="0" algn="l">
              <a:lnSpc>
                <a:spcPct val="100000"/>
              </a:lnSpc>
              <a:buNone/>
            </a:pPr>
            <a:r>
              <a:rPr lang="en-US" sz="1600" b="1" dirty="0">
                <a:solidFill>
                  <a:srgbClr val="000000"/>
                </a:solidFill>
                <a:latin typeface="Tinos Bold" pitchFamily="34" charset="0"/>
                <a:ea typeface="Tinos Bold" pitchFamily="34" charset="-122"/>
                <a:cs typeface="Tinos Bold" pitchFamily="34" charset="-120"/>
              </a:rPr>
              <a:t>Reference List – Task 1 – Part 2</a:t>
            </a:r>
            <a:endParaRPr lang="en-US" sz="1600" dirty="0"/>
          </a:p>
          <a:p>
            <a:pPr marL="0" indent="0" algn="l">
              <a:lnSpc>
                <a:spcPct val="100000"/>
              </a:lnSpc>
              <a:buNone/>
            </a:pPr>
            <a:r>
              <a:rPr lang="en-US" sz="1600" dirty="0">
                <a:solidFill>
                  <a:srgbClr val="000000"/>
                </a:solidFill>
                <a:latin typeface="Tinos" pitchFamily="34" charset="0"/>
                <a:ea typeface="Tinos" pitchFamily="34" charset="-122"/>
                <a:cs typeface="Tinos" pitchFamily="34" charset="-120"/>
              </a:rPr>
              <a:t>Oh, C., Carducci, B., Vaivada, T. and Bhutta, Z.A. (2022). Interventions to Promote Physical Activity and Healthy Digital Media Use in Children and Adolescents: A Systematic Review. Pediatrics, 149(Suppl 5), e2021053852I. </a:t>
            </a:r>
            <a:r>
              <a:rPr lang="en-US" sz="1600" u="sng" dirty="0">
                <a:solidFill>
                  <a:srgbClr val="58C1BA"/>
                </a:solidFill>
                <a:latin typeface="Tinos" pitchFamily="34" charset="0"/>
                <a:ea typeface="Tinos" pitchFamily="34" charset="-122"/>
                <a:cs typeface="Tinos" pitchFamily="34" charset="-120"/>
                <a:hlinkClick r:id="rId8">
                  <a:extLst>
                    <a:ext uri="{A12FA001-AC4F-418D-AE19-62706E023703}">
                      <ahyp:hlinkClr xmlns:ahyp="http://schemas.microsoft.com/office/drawing/2018/hyperlinkcolor" val="tx"/>
                    </a:ext>
                  </a:extLst>
                </a:hlinkClick>
              </a:rPr>
              <a:t>https://doi.org/10.1542/peds.2021-053852I</a:t>
            </a:r>
            <a:r>
              <a:rPr lang="en-US" sz="1600" dirty="0">
                <a:solidFill>
                  <a:srgbClr val="000000"/>
                </a:solidFill>
                <a:latin typeface="Tinos" pitchFamily="34" charset="0"/>
                <a:ea typeface="Tinos" pitchFamily="34" charset="-122"/>
                <a:cs typeface="Tinos" pitchFamily="34" charset="-120"/>
              </a:rPr>
              <a:t> </a:t>
            </a:r>
            <a:endParaRPr lang="en-US" sz="1600" dirty="0"/>
          </a:p>
          <a:p>
            <a:pPr marL="0" indent="0" algn="l">
              <a:lnSpc>
                <a:spcPct val="100000"/>
              </a:lnSpc>
              <a:buNone/>
            </a:pPr>
            <a:r>
              <a:rPr lang="en-US" sz="1600" dirty="0">
                <a:solidFill>
                  <a:srgbClr val="000000"/>
                </a:solidFill>
                <a:latin typeface="Tinos" pitchFamily="34" charset="0"/>
                <a:ea typeface="Tinos" pitchFamily="34" charset="-122"/>
                <a:cs typeface="Tinos" pitchFamily="34" charset="-120"/>
              </a:rPr>
              <a:t>Presta, V. et al. (2024). The Impact of Digital Devices on Children's Health: A Systematic Literature Review. Journal of Functional Morphology and Kinesiology, 9(4), 236. </a:t>
            </a:r>
            <a:r>
              <a:rPr lang="en-US" sz="1600" u="sng" dirty="0">
                <a:solidFill>
                  <a:srgbClr val="58C1BA"/>
                </a:solidFill>
                <a:latin typeface="Tinos" pitchFamily="34" charset="0"/>
                <a:ea typeface="Tinos" pitchFamily="34" charset="-122"/>
                <a:cs typeface="Tinos" pitchFamily="34" charset="-120"/>
                <a:hlinkClick r:id="rId9">
                  <a:extLst>
                    <a:ext uri="{A12FA001-AC4F-418D-AE19-62706E023703}">
                      <ahyp:hlinkClr xmlns:ahyp="http://schemas.microsoft.com/office/drawing/2018/hyperlinkcolor" val="tx"/>
                    </a:ext>
                  </a:extLst>
                </a:hlinkClick>
              </a:rPr>
              <a:t>https://doi.org/10.3390/jfmk9040236</a:t>
            </a:r>
            <a:r>
              <a:rPr lang="en-US" sz="1600" dirty="0">
                <a:solidFill>
                  <a:srgbClr val="000000"/>
                </a:solidFill>
                <a:latin typeface="Tinos" pitchFamily="34" charset="0"/>
                <a:ea typeface="Tinos" pitchFamily="34" charset="-122"/>
                <a:cs typeface="Tinos" pitchFamily="34" charset="-120"/>
              </a:rPr>
              <a:t> </a:t>
            </a:r>
            <a:endParaRPr lang="en-US" sz="1600" dirty="0"/>
          </a:p>
          <a:p>
            <a:pPr marL="0" indent="0" algn="l">
              <a:lnSpc>
                <a:spcPct val="100000"/>
              </a:lnSpc>
              <a:buNone/>
            </a:pPr>
            <a:r>
              <a:rPr lang="en-US" sz="1600" dirty="0">
                <a:solidFill>
                  <a:srgbClr val="000000"/>
                </a:solidFill>
                <a:latin typeface="Tinos" pitchFamily="34" charset="0"/>
                <a:ea typeface="Tinos" pitchFamily="34" charset="-122"/>
                <a:cs typeface="Tinos" pitchFamily="34" charset="-120"/>
              </a:rPr>
              <a:t>Ramirez-Coronel, A.A. et al. (2023). Childhood obesity risk increases with increased screen time: a systematic review and dose-response meta-analysis. Journal of Health, Population and Nutrition, 42. </a:t>
            </a:r>
            <a:r>
              <a:rPr lang="en-US" sz="1600" u="sng" dirty="0">
                <a:solidFill>
                  <a:srgbClr val="58C1BA"/>
                </a:solidFill>
                <a:latin typeface="Tinos" pitchFamily="34" charset="0"/>
                <a:ea typeface="Tinos" pitchFamily="34" charset="-122"/>
                <a:cs typeface="Tinos" pitchFamily="34" charset="-120"/>
                <a:hlinkClick r:id="rId10">
                  <a:extLst>
                    <a:ext uri="{A12FA001-AC4F-418D-AE19-62706E023703}">
                      <ahyp:hlinkClr xmlns:ahyp="http://schemas.microsoft.com/office/drawing/2018/hyperlinkcolor" val="tx"/>
                    </a:ext>
                  </a:extLst>
                </a:hlinkClick>
              </a:rPr>
              <a:t>https://doi.org/10.1186/s41043-022-00344-4</a:t>
            </a:r>
            <a:r>
              <a:rPr lang="en-US" sz="1600" dirty="0">
                <a:solidFill>
                  <a:srgbClr val="000000"/>
                </a:solidFill>
                <a:latin typeface="Tinos" pitchFamily="34" charset="0"/>
                <a:ea typeface="Tinos" pitchFamily="34" charset="-122"/>
                <a:cs typeface="Tinos" pitchFamily="34" charset="-120"/>
              </a:rPr>
              <a:t> </a:t>
            </a:r>
            <a:endParaRPr lang="en-US" sz="1600" dirty="0"/>
          </a:p>
          <a:p>
            <a:pPr marL="0" indent="0" algn="l">
              <a:lnSpc>
                <a:spcPct val="100000"/>
              </a:lnSpc>
              <a:buNone/>
            </a:pPr>
            <a:r>
              <a:rPr lang="en-US" sz="1600" dirty="0">
                <a:solidFill>
                  <a:srgbClr val="000000"/>
                </a:solidFill>
                <a:latin typeface="Tinos" pitchFamily="34" charset="0"/>
                <a:ea typeface="Tinos" pitchFamily="34" charset="-122"/>
                <a:cs typeface="Tinos" pitchFamily="34" charset="-120"/>
              </a:rPr>
              <a:t>Santos, R.M.S. et al. (2022). The Association between Screen Time and Attention in Children: A Systematic Review. Developmental Neuropsychology, 47(4), pp. 175-192. </a:t>
            </a:r>
            <a:r>
              <a:rPr lang="en-US" sz="1600" u="sng" dirty="0">
                <a:solidFill>
                  <a:srgbClr val="58C1BA"/>
                </a:solidFill>
                <a:latin typeface="Tinos" pitchFamily="34" charset="0"/>
                <a:ea typeface="Tinos" pitchFamily="34" charset="-122"/>
                <a:cs typeface="Tinos" pitchFamily="34" charset="-120"/>
                <a:hlinkClick r:id="rId11">
                  <a:extLst>
                    <a:ext uri="{A12FA001-AC4F-418D-AE19-62706E023703}">
                      <ahyp:hlinkClr xmlns:ahyp="http://schemas.microsoft.com/office/drawing/2018/hyperlinkcolor" val="tx"/>
                    </a:ext>
                  </a:extLst>
                </a:hlinkClick>
              </a:rPr>
              <a:t>https://doi.org/10.1080/87565641.2022.2064863</a:t>
            </a:r>
            <a:r>
              <a:rPr lang="en-US" sz="1600" dirty="0">
                <a:solidFill>
                  <a:srgbClr val="000000"/>
                </a:solidFill>
                <a:latin typeface="Tinos" pitchFamily="34" charset="0"/>
                <a:ea typeface="Tinos" pitchFamily="34" charset="-122"/>
                <a:cs typeface="Tinos" pitchFamily="34" charset="-120"/>
              </a:rPr>
              <a:t> </a:t>
            </a:r>
            <a:endParaRPr lang="en-US" sz="1600" dirty="0"/>
          </a:p>
          <a:p>
            <a:pPr marL="0" indent="0" algn="l">
              <a:lnSpc>
                <a:spcPct val="100000"/>
              </a:lnSpc>
              <a:buNone/>
            </a:pPr>
            <a:r>
              <a:rPr lang="en-US" sz="1600" dirty="0">
                <a:solidFill>
                  <a:srgbClr val="000000"/>
                </a:solidFill>
                <a:latin typeface="Tinos" pitchFamily="34" charset="0"/>
                <a:ea typeface="Tinos" pitchFamily="34" charset="-122"/>
                <a:cs typeface="Tinos" pitchFamily="34" charset="-120"/>
              </a:rPr>
              <a:t>Schmidt-Persson, J. et al. (2024). Screen Media Use and Mental Health of Children and Adolescents: A Secondary Analysis of a Randomized Clinical Trial. JAMA Network Open, 7(7), e2419881. </a:t>
            </a:r>
            <a:r>
              <a:rPr lang="en-US" sz="1600" u="sng" dirty="0">
                <a:solidFill>
                  <a:srgbClr val="58C1BA"/>
                </a:solidFill>
                <a:latin typeface="Tinos" pitchFamily="34" charset="0"/>
                <a:ea typeface="Tinos" pitchFamily="34" charset="-122"/>
                <a:cs typeface="Tinos" pitchFamily="34" charset="-120"/>
                <a:hlinkClick r:id="rId12">
                  <a:extLst>
                    <a:ext uri="{A12FA001-AC4F-418D-AE19-62706E023703}">
                      <ahyp:hlinkClr xmlns:ahyp="http://schemas.microsoft.com/office/drawing/2018/hyperlinkcolor" val="tx"/>
                    </a:ext>
                  </a:extLst>
                </a:hlinkClick>
              </a:rPr>
              <a:t>https://doi.org/10.1001/jamanetworkopen.2024.19881</a:t>
            </a:r>
            <a:r>
              <a:rPr lang="en-US" sz="1600" dirty="0">
                <a:solidFill>
                  <a:srgbClr val="000000"/>
                </a:solidFill>
                <a:latin typeface="Tinos" pitchFamily="34" charset="0"/>
                <a:ea typeface="Tinos" pitchFamily="34" charset="-122"/>
                <a:cs typeface="Tinos" pitchFamily="34" charset="-120"/>
              </a:rPr>
              <a:t> </a:t>
            </a:r>
            <a:endParaRPr lang="en-US" sz="1600" dirty="0"/>
          </a:p>
          <a:p>
            <a:pPr marL="0" indent="0" algn="l">
              <a:lnSpc>
                <a:spcPct val="100000"/>
              </a:lnSpc>
              <a:buNone/>
            </a:pPr>
            <a:r>
              <a:rPr lang="en-US" sz="1600" dirty="0">
                <a:solidFill>
                  <a:srgbClr val="000000"/>
                </a:solidFill>
                <a:latin typeface="Tinos" pitchFamily="34" charset="0"/>
                <a:ea typeface="Tinos" pitchFamily="34" charset="-122"/>
                <a:cs typeface="Tinos" pitchFamily="34" charset="-120"/>
              </a:rPr>
              <a:t>Sport England (2025). Active Lives Children and Young People Survey: academic year 2024-25. Sport England. </a:t>
            </a:r>
            <a:r>
              <a:rPr lang="en-US" sz="1600" u="sng" dirty="0">
                <a:solidFill>
                  <a:srgbClr val="58C1BA"/>
                </a:solidFill>
                <a:latin typeface="Tinos" pitchFamily="34" charset="0"/>
                <a:ea typeface="Tinos" pitchFamily="34" charset="-122"/>
                <a:cs typeface="Tinos" pitchFamily="34" charset="-120"/>
                <a:hlinkClick r:id="rId13">
                  <a:extLst>
                    <a:ext uri="{A12FA001-AC4F-418D-AE19-62706E023703}">
                      <ahyp:hlinkClr xmlns:ahyp="http://schemas.microsoft.com/office/drawing/2018/hyperlinkcolor" val="tx"/>
                    </a:ext>
                  </a:extLst>
                </a:hlinkClick>
              </a:rPr>
              <a:t>https://www.sportengland.org/research-and-data/data/active-lives/active-lives-data-tables</a:t>
            </a:r>
            <a:r>
              <a:rPr lang="en-US" sz="1600" dirty="0">
                <a:solidFill>
                  <a:srgbClr val="000000"/>
                </a:solidFill>
                <a:latin typeface="Tinos" pitchFamily="34" charset="0"/>
                <a:ea typeface="Tinos" pitchFamily="34" charset="-122"/>
                <a:cs typeface="Tinos" pitchFamily="34" charset="-120"/>
              </a:rPr>
              <a:t> </a:t>
            </a:r>
            <a:endParaRPr lang="en-US" sz="1600" dirty="0"/>
          </a:p>
          <a:p>
            <a:pPr marL="0" indent="0" algn="l">
              <a:lnSpc>
                <a:spcPct val="100000"/>
              </a:lnSpc>
              <a:buNone/>
            </a:pPr>
            <a:r>
              <a:rPr lang="en-US" sz="1600" dirty="0">
                <a:solidFill>
                  <a:srgbClr val="000000"/>
                </a:solidFill>
                <a:latin typeface="Tinos" pitchFamily="34" charset="0"/>
                <a:ea typeface="Tinos" pitchFamily="34" charset="-122"/>
                <a:cs typeface="Tinos" pitchFamily="34" charset="-120"/>
              </a:rPr>
              <a:t>Tang, S., Werner-Seidler, A., Torok, M., Mackinnon, A.J. and Christensen, H. (2021). The relationship between screen time and mental health in young people: A systematic review of longitudinal studies. Clinical Psychology Review, 86, 102021. </a:t>
            </a:r>
            <a:r>
              <a:rPr lang="en-US" sz="1600" u="sng" dirty="0">
                <a:solidFill>
                  <a:srgbClr val="58C1BA"/>
                </a:solidFill>
                <a:latin typeface="Tinos" pitchFamily="34" charset="0"/>
                <a:ea typeface="Tinos" pitchFamily="34" charset="-122"/>
                <a:cs typeface="Tinos" pitchFamily="34" charset="-120"/>
                <a:hlinkClick r:id="rId14">
                  <a:extLst>
                    <a:ext uri="{A12FA001-AC4F-418D-AE19-62706E023703}">
                      <ahyp:hlinkClr xmlns:ahyp="http://schemas.microsoft.com/office/drawing/2018/hyperlinkcolor" val="tx"/>
                    </a:ext>
                  </a:extLst>
                </a:hlinkClick>
              </a:rPr>
              <a:t>https://doi.org/10.1016/j.cpr.2021.102021</a:t>
            </a:r>
            <a:r>
              <a:rPr lang="en-US" sz="1600" dirty="0">
                <a:solidFill>
                  <a:srgbClr val="000000"/>
                </a:solidFill>
                <a:latin typeface="Tinos" pitchFamily="34" charset="0"/>
                <a:ea typeface="Tinos" pitchFamily="34" charset="-122"/>
                <a:cs typeface="Tinos" pitchFamily="34" charset="-120"/>
              </a:rPr>
              <a:t> </a:t>
            </a:r>
            <a:endParaRPr lang="en-US" sz="1600" dirty="0"/>
          </a:p>
          <a:p>
            <a:pPr marL="0" indent="0" algn="l">
              <a:lnSpc>
                <a:spcPct val="100000"/>
              </a:lnSpc>
              <a:buNone/>
            </a:pPr>
            <a:r>
              <a:rPr lang="en-US" sz="1600" dirty="0">
                <a:solidFill>
                  <a:srgbClr val="000000"/>
                </a:solidFill>
                <a:latin typeface="Tinos" pitchFamily="34" charset="0"/>
                <a:ea typeface="Tinos" pitchFamily="34" charset="-122"/>
                <a:cs typeface="Tinos" pitchFamily="34" charset="-120"/>
              </a:rPr>
              <a:t>UK Parliament Education Committee (2024). Screen time: impacts on education and wellbeing. Fourth Report of Session 2023-24, HC 118. </a:t>
            </a:r>
            <a:r>
              <a:rPr lang="en-US" sz="1600" u="sng" dirty="0">
                <a:solidFill>
                  <a:srgbClr val="58C1BA"/>
                </a:solidFill>
                <a:latin typeface="Tinos" pitchFamily="34" charset="0"/>
                <a:ea typeface="Tinos" pitchFamily="34" charset="-122"/>
                <a:cs typeface="Tinos" pitchFamily="34" charset="-120"/>
                <a:hlinkClick r:id="rId15">
                  <a:extLst>
                    <a:ext uri="{A12FA001-AC4F-418D-AE19-62706E023703}">
                      <ahyp:hlinkClr xmlns:ahyp="http://schemas.microsoft.com/office/drawing/2018/hyperlinkcolor" val="tx"/>
                    </a:ext>
                  </a:extLst>
                </a:hlinkClick>
              </a:rPr>
              <a:t>https://publications.parliament.uk/pa/cm5804/cmselect/cmeduc/118/report.html</a:t>
            </a:r>
            <a:r>
              <a:rPr lang="en-US" sz="1600" dirty="0">
                <a:solidFill>
                  <a:srgbClr val="000000"/>
                </a:solidFill>
                <a:latin typeface="Tinos" pitchFamily="34" charset="0"/>
                <a:ea typeface="Tinos" pitchFamily="34" charset="-122"/>
                <a:cs typeface="Tinos" pitchFamily="34" charset="-120"/>
              </a:rPr>
              <a:t> </a:t>
            </a:r>
            <a:endParaRPr lang="en-US" sz="16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4">
    <p:bg>
      <p:bgPr>
        <a:solidFill>
          <a:srgbClr val="61CE93"/>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999113" y="0"/>
            <a:ext cx="1603335" cy="1141313"/>
          </a:xfrm>
          <a:prstGeom prst="rect">
            <a:avLst/>
          </a:prstGeom>
        </p:spPr>
      </p:pic>
      <p:sp>
        <p:nvSpPr>
          <p:cNvPr id="6"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7" name="Text 1"/>
          <p:cNvSpPr/>
          <p:nvPr/>
        </p:nvSpPr>
        <p:spPr>
          <a:xfrm>
            <a:off x="761981" y="1963341"/>
            <a:ext cx="9254199" cy="365720"/>
          </a:xfrm>
          <a:prstGeom prst="rect">
            <a:avLst/>
          </a:prstGeom>
          <a:noFill/>
          <a:ln/>
        </p:spPr>
        <p:txBody>
          <a:bodyPr wrap="none" lIns="0" tIns="0" rIns="0" bIns="0" rtlCol="0" anchor="t"/>
          <a:lstStyle/>
          <a:p>
            <a:pPr marL="0" indent="0" algn="l">
              <a:lnSpc>
                <a:spcPct val="100000"/>
              </a:lnSpc>
              <a:buNone/>
            </a:pPr>
            <a:r>
              <a:rPr lang="en-US" sz="2400" b="1" dirty="0">
                <a:solidFill>
                  <a:srgbClr val="FFFF00"/>
                </a:solidFill>
                <a:latin typeface="Tinos Bold" pitchFamily="34" charset="0"/>
                <a:ea typeface="Tinos Bold" pitchFamily="34" charset="-122"/>
                <a:cs typeface="Tinos Bold" pitchFamily="34" charset="-120"/>
              </a:rPr>
              <a:t>LCHS7000 COMPONENT 1 – GROUP PRESENTATION</a:t>
            </a:r>
            <a:endParaRPr lang="en-US" sz="2400" dirty="0"/>
          </a:p>
        </p:txBody>
      </p:sp>
      <p:sp>
        <p:nvSpPr>
          <p:cNvPr id="8" name="Text 2"/>
          <p:cNvSpPr/>
          <p:nvPr/>
        </p:nvSpPr>
        <p:spPr>
          <a:xfrm>
            <a:off x="761981" y="2523232"/>
            <a:ext cx="11372565" cy="569516"/>
          </a:xfrm>
          <a:prstGeom prst="rect">
            <a:avLst/>
          </a:prstGeom>
          <a:noFill/>
          <a:ln/>
        </p:spPr>
        <p:txBody>
          <a:bodyPr wrap="none" lIns="0" tIns="0" rIns="0" bIns="0" rtlCol="0" anchor="t"/>
          <a:lstStyle/>
          <a:p>
            <a:pPr marL="0" indent="0" algn="l">
              <a:lnSpc>
                <a:spcPct val="96000"/>
              </a:lnSpc>
              <a:buNone/>
            </a:pPr>
            <a:r>
              <a:rPr lang="en-US" sz="3900" b="1" dirty="0">
                <a:solidFill>
                  <a:srgbClr val="FFFFFF"/>
                </a:solidFill>
                <a:latin typeface="Tinos Bold" pitchFamily="34" charset="0"/>
                <a:ea typeface="Tinos Bold" pitchFamily="34" charset="-122"/>
                <a:cs typeface="Tinos Bold" pitchFamily="34" charset="-120"/>
              </a:rPr>
              <a:t>Screen Smart 6–12 – Move, Connect, Create</a:t>
            </a:r>
            <a:endParaRPr lang="en-US" sz="3900" dirty="0"/>
          </a:p>
        </p:txBody>
      </p:sp>
      <p:sp>
        <p:nvSpPr>
          <p:cNvPr id="9" name="Text 3"/>
          <p:cNvSpPr/>
          <p:nvPr/>
        </p:nvSpPr>
        <p:spPr>
          <a:xfrm>
            <a:off x="761981" y="3588048"/>
            <a:ext cx="11429714" cy="293291"/>
          </a:xfrm>
          <a:prstGeom prst="rect">
            <a:avLst/>
          </a:prstGeom>
          <a:noFill/>
          <a:ln/>
        </p:spPr>
        <p:txBody>
          <a:bodyPr wrap="none" lIns="0" tIns="0" rIns="0" bIns="0" rtlCol="0" anchor="t"/>
          <a:lstStyle/>
          <a:p>
            <a:pPr marL="0" indent="0" algn="l">
              <a:lnSpc>
                <a:spcPct val="117000"/>
              </a:lnSpc>
              <a:buNone/>
            </a:pPr>
            <a:r>
              <a:rPr lang="en-US" sz="1650" b="1" dirty="0">
                <a:solidFill>
                  <a:srgbClr val="F1F5F9"/>
                </a:solidFill>
                <a:latin typeface="Tinos Bold" pitchFamily="34" charset="0"/>
                <a:ea typeface="Tinos Bold" pitchFamily="34" charset="-122"/>
                <a:cs typeface="Tinos Bold" pitchFamily="34" charset="-120"/>
              </a:rPr>
              <a:t>Topic:</a:t>
            </a:r>
            <a:r>
              <a:rPr lang="en-US" sz="1650" dirty="0">
                <a:solidFill>
                  <a:srgbClr val="F1F5F9"/>
                </a:solidFill>
                <a:latin typeface="Tinos" pitchFamily="34" charset="0"/>
                <a:ea typeface="Tinos" pitchFamily="34" charset="-122"/>
                <a:cs typeface="Tinos" pitchFamily="34" charset="-120"/>
              </a:rPr>
              <a:t> Screen Time</a:t>
            </a:r>
            <a:endParaRPr lang="en-US" sz="1650" dirty="0"/>
          </a:p>
        </p:txBody>
      </p:sp>
      <p:sp>
        <p:nvSpPr>
          <p:cNvPr id="10" name="Text 4"/>
          <p:cNvSpPr/>
          <p:nvPr/>
        </p:nvSpPr>
        <p:spPr>
          <a:xfrm>
            <a:off x="761981" y="3976588"/>
            <a:ext cx="11429714" cy="293291"/>
          </a:xfrm>
          <a:prstGeom prst="rect">
            <a:avLst/>
          </a:prstGeom>
          <a:noFill/>
          <a:ln/>
        </p:spPr>
        <p:txBody>
          <a:bodyPr wrap="none" lIns="0" tIns="0" rIns="0" bIns="0" rtlCol="0" anchor="t"/>
          <a:lstStyle/>
          <a:p>
            <a:pPr marL="0" indent="0" algn="l">
              <a:lnSpc>
                <a:spcPct val="117000"/>
              </a:lnSpc>
              <a:buNone/>
            </a:pPr>
            <a:r>
              <a:rPr lang="en-US" sz="1650" b="1" dirty="0">
                <a:solidFill>
                  <a:srgbClr val="F1F5F9"/>
                </a:solidFill>
                <a:latin typeface="Tinos Bold" pitchFamily="34" charset="0"/>
                <a:ea typeface="Tinos Bold" pitchFamily="34" charset="-122"/>
                <a:cs typeface="Tinos Bold" pitchFamily="34" charset="-120"/>
              </a:rPr>
              <a:t>Target group:</a:t>
            </a:r>
            <a:r>
              <a:rPr lang="en-US" sz="1650" dirty="0">
                <a:solidFill>
                  <a:srgbClr val="F1F5F9"/>
                </a:solidFill>
                <a:latin typeface="Tinos" pitchFamily="34" charset="0"/>
                <a:ea typeface="Tinos" pitchFamily="34" charset="-122"/>
                <a:cs typeface="Tinos" pitchFamily="34" charset="-120"/>
              </a:rPr>
              <a:t> Children aged 6–12</a:t>
            </a:r>
            <a:endParaRPr lang="en-US" sz="1650" dirty="0"/>
          </a:p>
        </p:txBody>
      </p:sp>
      <p:sp>
        <p:nvSpPr>
          <p:cNvPr id="11" name="Text 5"/>
          <p:cNvSpPr/>
          <p:nvPr/>
        </p:nvSpPr>
        <p:spPr>
          <a:xfrm>
            <a:off x="761981" y="4365228"/>
            <a:ext cx="11429714" cy="293291"/>
          </a:xfrm>
          <a:prstGeom prst="rect">
            <a:avLst/>
          </a:prstGeom>
          <a:noFill/>
          <a:ln/>
        </p:spPr>
        <p:txBody>
          <a:bodyPr wrap="none" lIns="0" tIns="0" rIns="0" bIns="0" rtlCol="0" anchor="t"/>
          <a:lstStyle/>
          <a:p>
            <a:pPr marL="0" indent="0" algn="l">
              <a:lnSpc>
                <a:spcPct val="117000"/>
              </a:lnSpc>
              <a:buNone/>
            </a:pPr>
            <a:r>
              <a:rPr lang="en-US" sz="1650" b="1" dirty="0">
                <a:solidFill>
                  <a:srgbClr val="F1F5F9"/>
                </a:solidFill>
                <a:latin typeface="Tinos Bold" pitchFamily="34" charset="0"/>
                <a:ea typeface="Tinos Bold" pitchFamily="34" charset="-122"/>
                <a:cs typeface="Tinos Bold" pitchFamily="34" charset="-120"/>
              </a:rPr>
              <a:t>Campaign:</a:t>
            </a:r>
            <a:r>
              <a:rPr lang="en-US" sz="1650" dirty="0">
                <a:solidFill>
                  <a:srgbClr val="F1F5F9"/>
                </a:solidFill>
                <a:latin typeface="Tinos" pitchFamily="34" charset="0"/>
                <a:ea typeface="Tinos" pitchFamily="34" charset="-122"/>
                <a:cs typeface="Tinos" pitchFamily="34" charset="-120"/>
              </a:rPr>
              <a:t> Screen Smart 6–12 – Move, Connect, Create</a:t>
            </a:r>
            <a:endParaRPr lang="en-US" sz="1650" dirty="0"/>
          </a:p>
        </p:txBody>
      </p:sp>
      <p:sp>
        <p:nvSpPr>
          <p:cNvPr id="12" name="Shape 6"/>
          <p:cNvSpPr/>
          <p:nvPr/>
        </p:nvSpPr>
        <p:spPr>
          <a:xfrm>
            <a:off x="2540036" y="4956373"/>
            <a:ext cx="7873505" cy="845046"/>
          </a:xfrm>
          <a:prstGeom prst="rect">
            <a:avLst/>
          </a:prstGeom>
          <a:solidFill>
            <a:srgbClr val="FFFFFF"/>
          </a:solidFill>
          <a:ln w="12700">
            <a:solidFill>
              <a:srgbClr val="70AD47"/>
            </a:solidFill>
            <a:prstDash val="solid"/>
          </a:ln>
        </p:spPr>
      </p:sp>
      <p:sp>
        <p:nvSpPr>
          <p:cNvPr id="13" name="Text 7"/>
          <p:cNvSpPr/>
          <p:nvPr/>
        </p:nvSpPr>
        <p:spPr>
          <a:xfrm>
            <a:off x="2631414" y="4975205"/>
            <a:ext cx="7690749" cy="822722"/>
          </a:xfrm>
          <a:prstGeom prst="rect">
            <a:avLst/>
          </a:prstGeom>
          <a:noFill/>
          <a:ln/>
        </p:spPr>
        <p:txBody>
          <a:bodyPr wrap="square" lIns="0" tIns="0" rIns="0" bIns="0" rtlCol="0" anchor="t">
            <a:normAutofit lnSpcReduction="10000"/>
          </a:bodyPr>
          <a:lstStyle/>
          <a:p>
            <a:pPr marL="0" indent="0" algn="ctr">
              <a:lnSpc>
                <a:spcPct val="100000"/>
              </a:lnSpc>
              <a:buNone/>
            </a:pPr>
            <a:r>
              <a:rPr lang="en-US" sz="1800" dirty="0">
                <a:solidFill>
                  <a:srgbClr val="000000"/>
                </a:solidFill>
                <a:latin typeface="Tinos" pitchFamily="34" charset="0"/>
                <a:ea typeface="Tinos" pitchFamily="34" charset="-122"/>
                <a:cs typeface="Tinos" pitchFamily="34" charset="-120"/>
              </a:rPr>
              <a:t>Student Name: Drashti Ravindrabhai Shirke</a:t>
            </a:r>
            <a:endParaRPr lang="en-US" sz="1800" dirty="0"/>
          </a:p>
          <a:p>
            <a:pPr marL="0" indent="0" algn="ctr">
              <a:lnSpc>
                <a:spcPct val="100000"/>
              </a:lnSpc>
              <a:buNone/>
            </a:pPr>
            <a:r>
              <a:rPr lang="en-US" sz="1800" dirty="0">
                <a:solidFill>
                  <a:srgbClr val="000000"/>
                </a:solidFill>
                <a:latin typeface="Tinos" pitchFamily="34" charset="0"/>
                <a:ea typeface="Tinos" pitchFamily="34" charset="-122"/>
                <a:cs typeface="Tinos" pitchFamily="34" charset="-120"/>
              </a:rPr>
              <a:t>Student Number: 2539016</a:t>
            </a:r>
            <a:endParaRPr lang="en-US" sz="1800" dirty="0"/>
          </a:p>
          <a:p>
            <a:pPr marL="0" indent="0" algn="ctr">
              <a:lnSpc>
                <a:spcPct val="100000"/>
              </a:lnSpc>
              <a:buNone/>
            </a:pPr>
            <a:r>
              <a:rPr lang="en-US" sz="1800" dirty="0">
                <a:solidFill>
                  <a:srgbClr val="000000"/>
                </a:solidFill>
                <a:latin typeface="Tinos" pitchFamily="34" charset="0"/>
                <a:ea typeface="Tinos" pitchFamily="34" charset="-122"/>
                <a:cs typeface="Tinos" pitchFamily="34" charset="-120"/>
              </a:rPr>
              <a:t>Lecturer: Dr Hamdi Hussain</a:t>
            </a:r>
            <a:endParaRPr lang="en-US" sz="1800" dirty="0"/>
          </a:p>
        </p:txBody>
      </p:sp>
      <p:sp>
        <p:nvSpPr>
          <p:cNvPr id="14" name="Shape 8"/>
          <p:cNvSpPr/>
          <p:nvPr/>
        </p:nvSpPr>
        <p:spPr>
          <a:xfrm>
            <a:off x="761981" y="3160613"/>
            <a:ext cx="5860903" cy="393898"/>
          </a:xfrm>
          <a:prstGeom prst="rect">
            <a:avLst/>
          </a:prstGeom>
          <a:solidFill>
            <a:srgbClr val="FFFFFF"/>
          </a:solidFill>
          <a:ln/>
        </p:spPr>
      </p:sp>
      <p:sp>
        <p:nvSpPr>
          <p:cNvPr id="15" name="Text 9"/>
          <p:cNvSpPr/>
          <p:nvPr/>
        </p:nvSpPr>
        <p:spPr>
          <a:xfrm>
            <a:off x="789365" y="3201313"/>
            <a:ext cx="5776371" cy="335260"/>
          </a:xfrm>
          <a:prstGeom prst="rect">
            <a:avLst/>
          </a:prstGeom>
          <a:noFill/>
          <a:ln/>
        </p:spPr>
        <p:txBody>
          <a:bodyPr wrap="none" lIns="0" tIns="0" rIns="0" bIns="0" rtlCol="0" anchor="t"/>
          <a:lstStyle/>
          <a:p>
            <a:pPr marL="0" indent="0" algn="l">
              <a:lnSpc>
                <a:spcPct val="100000"/>
              </a:lnSpc>
              <a:buNone/>
            </a:pPr>
            <a:r>
              <a:rPr lang="en-US" sz="2200" b="1" dirty="0">
                <a:solidFill>
                  <a:srgbClr val="CD4829"/>
                </a:solidFill>
                <a:latin typeface="Tinos Bold" pitchFamily="34" charset="0"/>
                <a:ea typeface="Tinos Bold" pitchFamily="34" charset="-122"/>
                <a:cs typeface="Tinos Bold" pitchFamily="34" charset="-120"/>
              </a:rPr>
              <a:t>Member 2 – Task 2: Campaign</a:t>
            </a:r>
            <a:endParaRPr lang="en-US" sz="2200" dirty="0"/>
          </a:p>
        </p:txBody>
      </p:sp>
      <p:pic>
        <p:nvPicPr>
          <p:cNvPr id="16" name="Image 4" descr="preencoded.png"/>
          <p:cNvPicPr>
            <a:picLocks noChangeAspect="1"/>
          </p:cNvPicPr>
          <p:nvPr/>
        </p:nvPicPr>
        <p:blipFill>
          <a:blip r:embed="rId7"/>
          <a:stretch>
            <a:fillRect/>
          </a:stretch>
        </p:blipFill>
        <p:spPr>
          <a:xfrm>
            <a:off x="8605721" y="6096000"/>
            <a:ext cx="993750" cy="76200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5">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133253" y="1262955"/>
            <a:ext cx="4448758" cy="4381500"/>
          </a:xfrm>
          <a:prstGeom prst="rect">
            <a:avLst/>
          </a:prstGeom>
        </p:spPr>
      </p:pic>
      <p:pic>
        <p:nvPicPr>
          <p:cNvPr id="6" name="Image 4" descr="preencoded.png"/>
          <p:cNvPicPr>
            <a:picLocks noChangeAspect="1"/>
          </p:cNvPicPr>
          <p:nvPr/>
        </p:nvPicPr>
        <p:blipFill>
          <a:blip r:embed="rId7"/>
          <a:stretch>
            <a:fillRect/>
          </a:stretch>
        </p:blipFill>
        <p:spPr>
          <a:xfrm>
            <a:off x="7142778" y="1272480"/>
            <a:ext cx="4429709" cy="4362450"/>
          </a:xfrm>
          <a:prstGeom prst="rect">
            <a:avLst/>
          </a:prstGeom>
        </p:spPr>
      </p:pic>
      <p:pic>
        <p:nvPicPr>
          <p:cNvPr id="7" name="Image 5" descr="preencoded.png"/>
          <p:cNvPicPr>
            <a:picLocks noChangeAspect="1"/>
          </p:cNvPicPr>
          <p:nvPr/>
        </p:nvPicPr>
        <p:blipFill>
          <a:blip r:embed="rId8"/>
          <a:stretch>
            <a:fillRect/>
          </a:stretch>
        </p:blipFill>
        <p:spPr>
          <a:xfrm>
            <a:off x="8151509" y="0"/>
            <a:ext cx="1298543" cy="988913"/>
          </a:xfrm>
          <a:prstGeom prst="rect">
            <a:avLst/>
          </a:prstGeom>
        </p:spPr>
      </p:pic>
      <p:sp>
        <p:nvSpPr>
          <p:cNvPr id="8"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9"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2 - Campaign overview</a:t>
            </a:r>
            <a:endParaRPr lang="en-US" sz="2100" dirty="0"/>
          </a:p>
        </p:txBody>
      </p:sp>
      <p:sp>
        <p:nvSpPr>
          <p:cNvPr id="10" name="Shape 2"/>
          <p:cNvSpPr/>
          <p:nvPr/>
        </p:nvSpPr>
        <p:spPr>
          <a:xfrm>
            <a:off x="609585" y="1043880"/>
            <a:ext cx="533387" cy="28575"/>
          </a:xfrm>
          <a:prstGeom prst="rect">
            <a:avLst/>
          </a:prstGeom>
          <a:solidFill>
            <a:srgbClr val="2B5346"/>
          </a:solidFill>
          <a:ln/>
        </p:spPr>
      </p:sp>
      <p:sp>
        <p:nvSpPr>
          <p:cNvPr id="11"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2 – CAMPAIGN</a:t>
            </a:r>
            <a:endParaRPr lang="en-US" sz="1050" dirty="0"/>
          </a:p>
        </p:txBody>
      </p:sp>
      <p:sp>
        <p:nvSpPr>
          <p:cNvPr id="12"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Screen Smart 6-12 is an eight-week school-and-family practice intervention (Lai et al., 2025).</a:t>
            </a:r>
            <a:endParaRPr lang="en-US" sz="1450" dirty="0"/>
          </a:p>
        </p:txBody>
      </p:sp>
      <p:sp>
        <p:nvSpPr>
          <p:cNvPr id="13"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Each weekly session combines knowledge, goal-setting, practice and an off-screen replacement activity (Jones et al., 2021).</a:t>
            </a:r>
            <a:endParaRPr lang="en-US" sz="1450" dirty="0"/>
          </a:p>
        </p:txBody>
      </p:sp>
      <p:sp>
        <p:nvSpPr>
          <p:cNvPr id="14"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Children choose one personal screen-time goal and one replacement behaviour each week (Jones et al., 2021).</a:t>
            </a:r>
            <a:endParaRPr lang="en-US" sz="1450" dirty="0"/>
          </a:p>
        </p:txBody>
      </p:sp>
      <p:sp>
        <p:nvSpPr>
          <p:cNvPr id="15"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Parents receive a short home challenge so behaviour change continues beyond school (Chong et al., 2023).</a:t>
            </a:r>
            <a:endParaRPr lang="en-US" sz="1450" dirty="0"/>
          </a:p>
        </p:txBody>
      </p:sp>
      <p:pic>
        <p:nvPicPr>
          <p:cNvPr id="26" name="Image 7" descr="preencoded.png"/>
          <p:cNvPicPr>
            <a:picLocks noChangeAspect="1"/>
          </p:cNvPicPr>
          <p:nvPr/>
        </p:nvPicPr>
        <p:blipFill>
          <a:blip r:embed="rId9"/>
          <a:stretch>
            <a:fillRect/>
          </a:stretch>
        </p:blipFill>
        <p:spPr>
          <a:xfrm>
            <a:off x="8605721" y="6096000"/>
            <a:ext cx="993750" cy="7620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6">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133253" y="1262955"/>
            <a:ext cx="4448758" cy="4381500"/>
          </a:xfrm>
          <a:prstGeom prst="rect">
            <a:avLst/>
          </a:prstGeom>
        </p:spPr>
      </p:pic>
      <p:pic>
        <p:nvPicPr>
          <p:cNvPr id="6" name="Image 4" descr="preencoded.png"/>
          <p:cNvPicPr>
            <a:picLocks noChangeAspect="1"/>
          </p:cNvPicPr>
          <p:nvPr/>
        </p:nvPicPr>
        <p:blipFill>
          <a:blip r:embed="rId7"/>
          <a:stretch>
            <a:fillRect/>
          </a:stretch>
        </p:blipFill>
        <p:spPr>
          <a:xfrm>
            <a:off x="7142778" y="1272480"/>
            <a:ext cx="4429709" cy="4362450"/>
          </a:xfrm>
          <a:prstGeom prst="rect">
            <a:avLst/>
          </a:prstGeom>
        </p:spPr>
      </p:pic>
      <p:pic>
        <p:nvPicPr>
          <p:cNvPr id="7" name="Image 5" descr="preencoded.png"/>
          <p:cNvPicPr>
            <a:picLocks noChangeAspect="1"/>
          </p:cNvPicPr>
          <p:nvPr/>
        </p:nvPicPr>
        <p:blipFill>
          <a:blip r:embed="rId8"/>
          <a:stretch>
            <a:fillRect/>
          </a:stretch>
        </p:blipFill>
        <p:spPr>
          <a:xfrm>
            <a:off x="8151509" y="0"/>
            <a:ext cx="1298543" cy="988913"/>
          </a:xfrm>
          <a:prstGeom prst="rect">
            <a:avLst/>
          </a:prstGeom>
        </p:spPr>
      </p:pic>
      <p:sp>
        <p:nvSpPr>
          <p:cNvPr id="8"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9"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2 - Weeks 1-2: notice and choose</a:t>
            </a:r>
            <a:endParaRPr lang="en-US" sz="2100" dirty="0"/>
          </a:p>
        </p:txBody>
      </p:sp>
      <p:sp>
        <p:nvSpPr>
          <p:cNvPr id="10" name="Shape 2"/>
          <p:cNvSpPr/>
          <p:nvPr/>
        </p:nvSpPr>
        <p:spPr>
          <a:xfrm>
            <a:off x="609585" y="1043880"/>
            <a:ext cx="533387" cy="28575"/>
          </a:xfrm>
          <a:prstGeom prst="rect">
            <a:avLst/>
          </a:prstGeom>
          <a:solidFill>
            <a:srgbClr val="2B5346"/>
          </a:solidFill>
          <a:ln/>
        </p:spPr>
      </p:sp>
      <p:sp>
        <p:nvSpPr>
          <p:cNvPr id="11"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2 – CAMPAIGN</a:t>
            </a:r>
            <a:endParaRPr lang="en-US" sz="1050" dirty="0"/>
          </a:p>
        </p:txBody>
      </p:sp>
      <p:sp>
        <p:nvSpPr>
          <p:cNvPr id="12"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Week 1: Screen Detective - complete a seven-day baseline diary and identify screen triggers (Jones et al., 2021).</a:t>
            </a:r>
            <a:endParaRPr lang="en-US" sz="1450" dirty="0"/>
          </a:p>
        </p:txBody>
      </p:sp>
      <p:sp>
        <p:nvSpPr>
          <p:cNvPr id="13"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Week 1: children map screens used for schoolwork, gaming, video and communication (Ofcom, 2024).</a:t>
            </a:r>
            <a:endParaRPr lang="en-US" sz="1450" dirty="0"/>
          </a:p>
        </p:txBody>
      </p:sp>
      <p:sp>
        <p:nvSpPr>
          <p:cNvPr id="14"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Week 2: Choose Your Goal - set one SMART reduction goal and one off-screen alternative (Jones et al., 2021).</a:t>
            </a:r>
            <a:endParaRPr lang="en-US" sz="1450" dirty="0"/>
          </a:p>
        </p:txBody>
      </p:sp>
      <p:sp>
        <p:nvSpPr>
          <p:cNvPr id="15"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Parents agree one consistent routine and record progress without punishment (Chong et al., 2023).</a:t>
            </a:r>
            <a:endParaRPr lang="en-US" sz="1450" dirty="0"/>
          </a:p>
        </p:txBody>
      </p:sp>
      <p:pic>
        <p:nvPicPr>
          <p:cNvPr id="16" name="Image 6" descr="preencoded.png"/>
          <p:cNvPicPr>
            <a:picLocks noChangeAspect="1"/>
          </p:cNvPicPr>
          <p:nvPr/>
        </p:nvPicPr>
        <p:blipFill>
          <a:blip r:embed="rId9"/>
          <a:stretch>
            <a:fillRect/>
          </a:stretch>
        </p:blipFill>
        <p:spPr>
          <a:xfrm>
            <a:off x="8605721" y="6096000"/>
            <a:ext cx="993750" cy="76200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7">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133253" y="1262955"/>
            <a:ext cx="4448758" cy="4381500"/>
          </a:xfrm>
          <a:prstGeom prst="rect">
            <a:avLst/>
          </a:prstGeom>
        </p:spPr>
      </p:pic>
      <p:pic>
        <p:nvPicPr>
          <p:cNvPr id="6" name="Image 4" descr="preencoded.png"/>
          <p:cNvPicPr>
            <a:picLocks noChangeAspect="1"/>
          </p:cNvPicPr>
          <p:nvPr/>
        </p:nvPicPr>
        <p:blipFill>
          <a:blip r:embed="rId7"/>
          <a:stretch>
            <a:fillRect/>
          </a:stretch>
        </p:blipFill>
        <p:spPr>
          <a:xfrm>
            <a:off x="7142778" y="1272480"/>
            <a:ext cx="4429709" cy="4362450"/>
          </a:xfrm>
          <a:prstGeom prst="rect">
            <a:avLst/>
          </a:prstGeom>
        </p:spPr>
      </p:pic>
      <p:pic>
        <p:nvPicPr>
          <p:cNvPr id="7" name="Image 5" descr="preencoded.png"/>
          <p:cNvPicPr>
            <a:picLocks noChangeAspect="1"/>
          </p:cNvPicPr>
          <p:nvPr/>
        </p:nvPicPr>
        <p:blipFill>
          <a:blip r:embed="rId8"/>
          <a:stretch>
            <a:fillRect/>
          </a:stretch>
        </p:blipFill>
        <p:spPr>
          <a:xfrm>
            <a:off x="8151509" y="0"/>
            <a:ext cx="1298543" cy="988913"/>
          </a:xfrm>
          <a:prstGeom prst="rect">
            <a:avLst/>
          </a:prstGeom>
        </p:spPr>
      </p:pic>
      <p:sp>
        <p:nvSpPr>
          <p:cNvPr id="8"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9"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2 - Weeks 3-4: sleep and movement</a:t>
            </a:r>
            <a:endParaRPr lang="en-US" sz="2100" dirty="0"/>
          </a:p>
        </p:txBody>
      </p:sp>
      <p:sp>
        <p:nvSpPr>
          <p:cNvPr id="10" name="Shape 2"/>
          <p:cNvSpPr/>
          <p:nvPr/>
        </p:nvSpPr>
        <p:spPr>
          <a:xfrm>
            <a:off x="609585" y="1043880"/>
            <a:ext cx="533387" cy="28575"/>
          </a:xfrm>
          <a:prstGeom prst="rect">
            <a:avLst/>
          </a:prstGeom>
          <a:solidFill>
            <a:srgbClr val="2B5346"/>
          </a:solidFill>
          <a:ln/>
        </p:spPr>
      </p:sp>
      <p:sp>
        <p:nvSpPr>
          <p:cNvPr id="11"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2 – CAMPAIGN</a:t>
            </a:r>
            <a:endParaRPr lang="en-US" sz="1050" dirty="0"/>
          </a:p>
        </p:txBody>
      </p:sp>
      <p:sp>
        <p:nvSpPr>
          <p:cNvPr id="12"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Week 3: Sleep Switch-Off - establish a consistent screen-free period before bedtime (Bacil et al., 2024).</a:t>
            </a:r>
            <a:endParaRPr lang="en-US" sz="1450" dirty="0"/>
          </a:p>
        </p:txBody>
      </p:sp>
      <p:sp>
        <p:nvSpPr>
          <p:cNvPr id="13"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Week 3: families place devices outside bedrooms where practical and charge them overnight (Martin et al., 2021).</a:t>
            </a:r>
            <a:endParaRPr lang="en-US" sz="1450" dirty="0"/>
          </a:p>
        </p:txBody>
      </p:sp>
      <p:sp>
        <p:nvSpPr>
          <p:cNvPr id="14" name="Text 6"/>
          <p:cNvSpPr/>
          <p:nvPr/>
        </p:nvSpPr>
        <p:spPr>
          <a:xfrm>
            <a:off x="609585" y="3912592"/>
            <a:ext cx="6237925"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Week 4: Move More Mission - replace 30 screen minutes with active play, walking or cycling (DHSC, 2019).</a:t>
            </a:r>
            <a:endParaRPr lang="en-US" sz="1450" dirty="0"/>
          </a:p>
        </p:txBody>
      </p:sp>
      <p:sp>
        <p:nvSpPr>
          <p:cNvPr id="15"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Children choose activities that match local space, cost and ability (Sport England, 2025).</a:t>
            </a:r>
            <a:endParaRPr lang="en-US" sz="1450" dirty="0"/>
          </a:p>
        </p:txBody>
      </p:sp>
      <p:pic>
        <p:nvPicPr>
          <p:cNvPr id="16" name="Image 6" descr="preencoded.png"/>
          <p:cNvPicPr>
            <a:picLocks noChangeAspect="1"/>
          </p:cNvPicPr>
          <p:nvPr/>
        </p:nvPicPr>
        <p:blipFill>
          <a:blip r:embed="rId9"/>
          <a:stretch>
            <a:fillRect/>
          </a:stretch>
        </p:blipFill>
        <p:spPr>
          <a:xfrm>
            <a:off x="8605721" y="6096000"/>
            <a:ext cx="993750" cy="7620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8">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133253" y="1262955"/>
            <a:ext cx="4448758" cy="4381500"/>
          </a:xfrm>
          <a:prstGeom prst="rect">
            <a:avLst/>
          </a:prstGeom>
        </p:spPr>
      </p:pic>
      <p:pic>
        <p:nvPicPr>
          <p:cNvPr id="6" name="Image 4" descr="preencoded.png"/>
          <p:cNvPicPr>
            <a:picLocks noChangeAspect="1"/>
          </p:cNvPicPr>
          <p:nvPr/>
        </p:nvPicPr>
        <p:blipFill>
          <a:blip r:embed="rId7"/>
          <a:stretch>
            <a:fillRect/>
          </a:stretch>
        </p:blipFill>
        <p:spPr>
          <a:xfrm>
            <a:off x="7142778" y="1272480"/>
            <a:ext cx="4429709" cy="4362450"/>
          </a:xfrm>
          <a:prstGeom prst="rect">
            <a:avLst/>
          </a:prstGeom>
        </p:spPr>
      </p:pic>
      <p:pic>
        <p:nvPicPr>
          <p:cNvPr id="7" name="Image 5" descr="preencoded.png"/>
          <p:cNvPicPr>
            <a:picLocks noChangeAspect="1"/>
          </p:cNvPicPr>
          <p:nvPr/>
        </p:nvPicPr>
        <p:blipFill>
          <a:blip r:embed="rId8"/>
          <a:stretch>
            <a:fillRect/>
          </a:stretch>
        </p:blipFill>
        <p:spPr>
          <a:xfrm>
            <a:off x="8151509" y="0"/>
            <a:ext cx="1298543" cy="988913"/>
          </a:xfrm>
          <a:prstGeom prst="rect">
            <a:avLst/>
          </a:prstGeom>
        </p:spPr>
      </p:pic>
      <p:sp>
        <p:nvSpPr>
          <p:cNvPr id="8"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9"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2 - Weeks 5-6: connect and create</a:t>
            </a:r>
            <a:endParaRPr lang="en-US" sz="2100" dirty="0"/>
          </a:p>
        </p:txBody>
      </p:sp>
      <p:sp>
        <p:nvSpPr>
          <p:cNvPr id="10" name="Shape 2"/>
          <p:cNvSpPr/>
          <p:nvPr/>
        </p:nvSpPr>
        <p:spPr>
          <a:xfrm>
            <a:off x="609585" y="1043880"/>
            <a:ext cx="533387" cy="28575"/>
          </a:xfrm>
          <a:prstGeom prst="rect">
            <a:avLst/>
          </a:prstGeom>
          <a:solidFill>
            <a:srgbClr val="2B5346"/>
          </a:solidFill>
          <a:ln/>
        </p:spPr>
      </p:sp>
      <p:sp>
        <p:nvSpPr>
          <p:cNvPr id="11"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2 – CAMPAIGN</a:t>
            </a:r>
            <a:endParaRPr lang="en-US" sz="1050" dirty="0"/>
          </a:p>
        </p:txBody>
      </p:sp>
      <p:sp>
        <p:nvSpPr>
          <p:cNvPr id="12"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Week 5: Connect Without Screens - complete a family or peer activity for at least 30 minutes (Schmidt-Persson et al., 2024).</a:t>
            </a:r>
            <a:endParaRPr lang="en-US" sz="1450" dirty="0"/>
          </a:p>
        </p:txBody>
      </p:sp>
      <p:sp>
        <p:nvSpPr>
          <p:cNvPr id="13"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Face-to-face interaction can support prosocial behaviour and social connection (Schmidt-Persson et al., 2024).</a:t>
            </a:r>
            <a:endParaRPr lang="en-US" sz="1450" dirty="0"/>
          </a:p>
        </p:txBody>
      </p:sp>
      <p:sp>
        <p:nvSpPr>
          <p:cNvPr id="14"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Week 6: Create Offline - choose reading, drawing, music, crafts or a hobby as a replacement behaviour (Krafft et al., 2023).</a:t>
            </a:r>
            <a:endParaRPr lang="en-US" sz="1450" dirty="0"/>
          </a:p>
        </p:txBody>
      </p:sp>
      <p:sp>
        <p:nvSpPr>
          <p:cNvPr id="15"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Replacement activities are prioritised over restriction alone because interventions show mixed effects (Krafft et al., 2023).</a:t>
            </a:r>
            <a:endParaRPr lang="en-US" sz="1450" dirty="0"/>
          </a:p>
        </p:txBody>
      </p:sp>
      <p:pic>
        <p:nvPicPr>
          <p:cNvPr id="16" name="Image 6" descr="preencoded.png"/>
          <p:cNvPicPr>
            <a:picLocks noChangeAspect="1"/>
          </p:cNvPicPr>
          <p:nvPr/>
        </p:nvPicPr>
        <p:blipFill>
          <a:blip r:embed="rId9"/>
          <a:stretch>
            <a:fillRect/>
          </a:stretch>
        </p:blipFill>
        <p:spPr>
          <a:xfrm>
            <a:off x="8605721" y="6096000"/>
            <a:ext cx="993750" cy="76200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9">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133253" y="1262955"/>
            <a:ext cx="4448758" cy="4381500"/>
          </a:xfrm>
          <a:prstGeom prst="rect">
            <a:avLst/>
          </a:prstGeom>
        </p:spPr>
      </p:pic>
      <p:pic>
        <p:nvPicPr>
          <p:cNvPr id="6" name="Image 4" descr="preencoded.png"/>
          <p:cNvPicPr>
            <a:picLocks noChangeAspect="1"/>
          </p:cNvPicPr>
          <p:nvPr/>
        </p:nvPicPr>
        <p:blipFill>
          <a:blip r:embed="rId7"/>
          <a:stretch>
            <a:fillRect/>
          </a:stretch>
        </p:blipFill>
        <p:spPr>
          <a:xfrm>
            <a:off x="7142778" y="1272480"/>
            <a:ext cx="4429709" cy="4362450"/>
          </a:xfrm>
          <a:prstGeom prst="rect">
            <a:avLst/>
          </a:prstGeom>
        </p:spPr>
      </p:pic>
      <p:pic>
        <p:nvPicPr>
          <p:cNvPr id="7" name="Image 5" descr="preencoded.png"/>
          <p:cNvPicPr>
            <a:picLocks noChangeAspect="1"/>
          </p:cNvPicPr>
          <p:nvPr/>
        </p:nvPicPr>
        <p:blipFill>
          <a:blip r:embed="rId8"/>
          <a:stretch>
            <a:fillRect/>
          </a:stretch>
        </p:blipFill>
        <p:spPr>
          <a:xfrm>
            <a:off x="8151509" y="0"/>
            <a:ext cx="1298543" cy="988913"/>
          </a:xfrm>
          <a:prstGeom prst="rect">
            <a:avLst/>
          </a:prstGeom>
        </p:spPr>
      </p:pic>
      <p:sp>
        <p:nvSpPr>
          <p:cNvPr id="8"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9"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2 - Weeks 7-8: family plan and sustain</a:t>
            </a:r>
            <a:endParaRPr lang="en-US" sz="2100" dirty="0"/>
          </a:p>
        </p:txBody>
      </p:sp>
      <p:sp>
        <p:nvSpPr>
          <p:cNvPr id="10" name="Shape 2"/>
          <p:cNvSpPr/>
          <p:nvPr/>
        </p:nvSpPr>
        <p:spPr>
          <a:xfrm>
            <a:off x="609585" y="1043880"/>
            <a:ext cx="533387" cy="28575"/>
          </a:xfrm>
          <a:prstGeom prst="rect">
            <a:avLst/>
          </a:prstGeom>
          <a:solidFill>
            <a:srgbClr val="2B5346"/>
          </a:solidFill>
          <a:ln/>
        </p:spPr>
      </p:sp>
      <p:sp>
        <p:nvSpPr>
          <p:cNvPr id="11"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2 – CAMPAIGN</a:t>
            </a:r>
            <a:endParaRPr lang="en-US" sz="1050" dirty="0"/>
          </a:p>
        </p:txBody>
      </p:sp>
      <p:sp>
        <p:nvSpPr>
          <p:cNvPr id="12"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Week 7: Family Media Plan - agree rules for meals, bedtime, homework and recreational use (Chong et al., 2023).</a:t>
            </a:r>
            <a:endParaRPr lang="en-US" sz="1450" dirty="0"/>
          </a:p>
        </p:txBody>
      </p:sp>
      <p:sp>
        <p:nvSpPr>
          <p:cNvPr id="13"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Families identify triggers, barriers and practical solutions using a problem-solving worksheet (Michie et al., 2011).</a:t>
            </a:r>
            <a:endParaRPr lang="en-US" sz="1450" dirty="0"/>
          </a:p>
        </p:txBody>
      </p:sp>
      <p:sp>
        <p:nvSpPr>
          <p:cNvPr id="14"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Week 8: Screen Smart Challenge - repeat measures, celebrate progress and plan maintenance for four weeks (Krafft et al., 2023).</a:t>
            </a:r>
            <a:endParaRPr lang="en-US" sz="1450" dirty="0"/>
          </a:p>
        </p:txBody>
      </p:sp>
      <p:sp>
        <p:nvSpPr>
          <p:cNvPr id="15"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Follow-up is essential because intervention effects may weaken without sustained support (Krafft et al., 2023).</a:t>
            </a:r>
            <a:endParaRPr lang="en-US" sz="1450" dirty="0"/>
          </a:p>
        </p:txBody>
      </p:sp>
      <p:pic>
        <p:nvPicPr>
          <p:cNvPr id="16" name="Image 6" descr="preencoded.png"/>
          <p:cNvPicPr>
            <a:picLocks noChangeAspect="1"/>
          </p:cNvPicPr>
          <p:nvPr/>
        </p:nvPicPr>
        <p:blipFill>
          <a:blip r:embed="rId9"/>
          <a:stretch>
            <a:fillRect/>
          </a:stretch>
        </p:blipFill>
        <p:spPr>
          <a:xfrm>
            <a:off x="8605721" y="6096000"/>
            <a:ext cx="993750" cy="76200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0">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133253" y="1262955"/>
            <a:ext cx="4448758" cy="4381500"/>
          </a:xfrm>
          <a:prstGeom prst="rect">
            <a:avLst/>
          </a:prstGeom>
        </p:spPr>
      </p:pic>
      <p:pic>
        <p:nvPicPr>
          <p:cNvPr id="6" name="Image 4" descr="preencoded.png"/>
          <p:cNvPicPr>
            <a:picLocks noChangeAspect="1"/>
          </p:cNvPicPr>
          <p:nvPr/>
        </p:nvPicPr>
        <p:blipFill>
          <a:blip r:embed="rId7"/>
          <a:stretch>
            <a:fillRect/>
          </a:stretch>
        </p:blipFill>
        <p:spPr>
          <a:xfrm>
            <a:off x="7142778" y="1272480"/>
            <a:ext cx="4429709" cy="4362450"/>
          </a:xfrm>
          <a:prstGeom prst="rect">
            <a:avLst/>
          </a:prstGeom>
        </p:spPr>
      </p:pic>
      <p:pic>
        <p:nvPicPr>
          <p:cNvPr id="7" name="Image 5" descr="preencoded.png"/>
          <p:cNvPicPr>
            <a:picLocks noChangeAspect="1"/>
          </p:cNvPicPr>
          <p:nvPr/>
        </p:nvPicPr>
        <p:blipFill>
          <a:blip r:embed="rId8"/>
          <a:stretch>
            <a:fillRect/>
          </a:stretch>
        </p:blipFill>
        <p:spPr>
          <a:xfrm>
            <a:off x="8151509" y="0"/>
            <a:ext cx="1298543" cy="988913"/>
          </a:xfrm>
          <a:prstGeom prst="rect">
            <a:avLst/>
          </a:prstGeom>
        </p:spPr>
      </p:pic>
      <p:sp>
        <p:nvSpPr>
          <p:cNvPr id="8"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9"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2 - Intervention logic and delivery</a:t>
            </a:r>
            <a:endParaRPr lang="en-US" sz="2100" dirty="0"/>
          </a:p>
        </p:txBody>
      </p:sp>
      <p:sp>
        <p:nvSpPr>
          <p:cNvPr id="10" name="Shape 2"/>
          <p:cNvSpPr/>
          <p:nvPr/>
        </p:nvSpPr>
        <p:spPr>
          <a:xfrm>
            <a:off x="609585" y="1043880"/>
            <a:ext cx="533387" cy="28575"/>
          </a:xfrm>
          <a:prstGeom prst="rect">
            <a:avLst/>
          </a:prstGeom>
          <a:solidFill>
            <a:srgbClr val="2B5346"/>
          </a:solidFill>
          <a:ln/>
        </p:spPr>
      </p:sp>
      <p:sp>
        <p:nvSpPr>
          <p:cNvPr id="11"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2 – CAMPAIGN</a:t>
            </a:r>
            <a:endParaRPr lang="en-US" sz="1050" dirty="0"/>
          </a:p>
        </p:txBody>
      </p:sp>
      <p:sp>
        <p:nvSpPr>
          <p:cNvPr id="12"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Inputs: school staff, local public-health support, parent materials, activity resources and trained facilitators (Lai et al., 2025).</a:t>
            </a:r>
            <a:endParaRPr lang="en-US" sz="1450" dirty="0"/>
          </a:p>
        </p:txBody>
      </p:sp>
      <p:sp>
        <p:nvSpPr>
          <p:cNvPr id="13"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Activities: eight sessions, home challenges, goal-setting, feedback and replacement activities (Jones et al., 2021).</a:t>
            </a:r>
            <a:endParaRPr lang="en-US" sz="1450" dirty="0"/>
          </a:p>
        </p:txBody>
      </p:sp>
      <p:sp>
        <p:nvSpPr>
          <p:cNvPr id="14"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Outputs: attendance, completed diaries, family plans and replacement-activity participation (Lai et al., 2025).</a:t>
            </a:r>
            <a:endParaRPr lang="en-US" sz="1450" dirty="0"/>
          </a:p>
        </p:txBody>
      </p:sp>
      <p:sp>
        <p:nvSpPr>
          <p:cNvPr id="15"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Outcomes: lower recreational screen time, more activity, better routines and improved wellbeing (Lai et al., 2025).</a:t>
            </a:r>
            <a:endParaRPr lang="en-US" sz="1450" dirty="0"/>
          </a:p>
        </p:txBody>
      </p:sp>
      <p:pic>
        <p:nvPicPr>
          <p:cNvPr id="16" name="Image 6" descr="preencoded.png"/>
          <p:cNvPicPr>
            <a:picLocks noChangeAspect="1"/>
          </p:cNvPicPr>
          <p:nvPr/>
        </p:nvPicPr>
        <p:blipFill>
          <a:blip r:embed="rId9"/>
          <a:stretch>
            <a:fillRect/>
          </a:stretch>
        </p:blipFill>
        <p:spPr>
          <a:xfrm>
            <a:off x="8605721" y="6096000"/>
            <a:ext cx="993750" cy="76200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1">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133253" y="1262955"/>
            <a:ext cx="4448758" cy="4381500"/>
          </a:xfrm>
          <a:prstGeom prst="rect">
            <a:avLst/>
          </a:prstGeom>
        </p:spPr>
      </p:pic>
      <p:pic>
        <p:nvPicPr>
          <p:cNvPr id="6" name="Image 4" descr="preencoded.png"/>
          <p:cNvPicPr>
            <a:picLocks noChangeAspect="1"/>
          </p:cNvPicPr>
          <p:nvPr/>
        </p:nvPicPr>
        <p:blipFill>
          <a:blip r:embed="rId7"/>
          <a:stretch>
            <a:fillRect/>
          </a:stretch>
        </p:blipFill>
        <p:spPr>
          <a:xfrm>
            <a:off x="7142778" y="1272480"/>
            <a:ext cx="4429709" cy="4362450"/>
          </a:xfrm>
          <a:prstGeom prst="rect">
            <a:avLst/>
          </a:prstGeom>
        </p:spPr>
      </p:pic>
      <p:pic>
        <p:nvPicPr>
          <p:cNvPr id="7" name="Image 5" descr="preencoded.png"/>
          <p:cNvPicPr>
            <a:picLocks noChangeAspect="1"/>
          </p:cNvPicPr>
          <p:nvPr/>
        </p:nvPicPr>
        <p:blipFill>
          <a:blip r:embed="rId8"/>
          <a:stretch>
            <a:fillRect/>
          </a:stretch>
        </p:blipFill>
        <p:spPr>
          <a:xfrm>
            <a:off x="8151509" y="0"/>
            <a:ext cx="1298543" cy="988913"/>
          </a:xfrm>
          <a:prstGeom prst="rect">
            <a:avLst/>
          </a:prstGeom>
        </p:spPr>
      </p:pic>
      <p:sp>
        <p:nvSpPr>
          <p:cNvPr id="8"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9"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2 - Evaluation design</a:t>
            </a:r>
            <a:endParaRPr lang="en-US" sz="2100" dirty="0"/>
          </a:p>
        </p:txBody>
      </p:sp>
      <p:sp>
        <p:nvSpPr>
          <p:cNvPr id="10" name="Shape 2"/>
          <p:cNvSpPr/>
          <p:nvPr/>
        </p:nvSpPr>
        <p:spPr>
          <a:xfrm>
            <a:off x="609585" y="1043880"/>
            <a:ext cx="533387" cy="28575"/>
          </a:xfrm>
          <a:prstGeom prst="rect">
            <a:avLst/>
          </a:prstGeom>
          <a:solidFill>
            <a:srgbClr val="2B5346"/>
          </a:solidFill>
          <a:ln/>
        </p:spPr>
      </p:sp>
      <p:sp>
        <p:nvSpPr>
          <p:cNvPr id="11"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2 – CAMPAIGN</a:t>
            </a:r>
            <a:endParaRPr lang="en-US" sz="1050" dirty="0"/>
          </a:p>
        </p:txBody>
      </p:sp>
      <p:sp>
        <p:nvSpPr>
          <p:cNvPr id="12"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Process evaluation checks reach, attendance, completion and parent participation during delivery (Lai et al., 2025).</a:t>
            </a:r>
            <a:endParaRPr lang="en-US" sz="1450" dirty="0"/>
          </a:p>
        </p:txBody>
      </p:sp>
      <p:sp>
        <p:nvSpPr>
          <p:cNvPr id="13" name="Text 5"/>
          <p:cNvSpPr/>
          <p:nvPr/>
        </p:nvSpPr>
        <p:spPr>
          <a:xfrm>
            <a:off x="609585" y="3224709"/>
            <a:ext cx="6237925"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Impact evaluation compares baseline and week-eight screen time, activity and routine measures (Jones et al., 2021).</a:t>
            </a:r>
            <a:endParaRPr lang="en-US" sz="1450" dirty="0"/>
          </a:p>
        </p:txBody>
      </p:sp>
      <p:sp>
        <p:nvSpPr>
          <p:cNvPr id="14"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Outcome evaluation repeats the core measures four weeks after completion to assess maintenance (Krafft et al., 2023).</a:t>
            </a:r>
            <a:endParaRPr lang="en-US" sz="1450" dirty="0"/>
          </a:p>
        </p:txBody>
      </p:sp>
      <p:sp>
        <p:nvSpPr>
          <p:cNvPr id="15"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Qualitative feedback identifies what children and families found acceptable, difficult or useful (Krafft et al., 2023).</a:t>
            </a:r>
            <a:endParaRPr lang="en-US" sz="1450" dirty="0"/>
          </a:p>
        </p:txBody>
      </p:sp>
      <p:pic>
        <p:nvPicPr>
          <p:cNvPr id="16" name="Image 6" descr="preencoded.png"/>
          <p:cNvPicPr>
            <a:picLocks noChangeAspect="1"/>
          </p:cNvPicPr>
          <p:nvPr/>
        </p:nvPicPr>
        <p:blipFill>
          <a:blip r:embed="rId9"/>
          <a:stretch>
            <a:fillRect/>
          </a:stretch>
        </p:blipFill>
        <p:spPr>
          <a:xfrm>
            <a:off x="8605721" y="6096000"/>
            <a:ext cx="993750" cy="76200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2">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133253" y="1262955"/>
            <a:ext cx="4448758" cy="4381500"/>
          </a:xfrm>
          <a:prstGeom prst="rect">
            <a:avLst/>
          </a:prstGeom>
        </p:spPr>
      </p:pic>
      <p:pic>
        <p:nvPicPr>
          <p:cNvPr id="6" name="Image 4" descr="preencoded.png"/>
          <p:cNvPicPr>
            <a:picLocks noChangeAspect="1"/>
          </p:cNvPicPr>
          <p:nvPr/>
        </p:nvPicPr>
        <p:blipFill>
          <a:blip r:embed="rId7"/>
          <a:stretch>
            <a:fillRect/>
          </a:stretch>
        </p:blipFill>
        <p:spPr>
          <a:xfrm>
            <a:off x="7142778" y="1272480"/>
            <a:ext cx="4429709" cy="4362450"/>
          </a:xfrm>
          <a:prstGeom prst="rect">
            <a:avLst/>
          </a:prstGeom>
        </p:spPr>
      </p:pic>
      <p:pic>
        <p:nvPicPr>
          <p:cNvPr id="7" name="Image 5" descr="preencoded.png"/>
          <p:cNvPicPr>
            <a:picLocks noChangeAspect="1"/>
          </p:cNvPicPr>
          <p:nvPr/>
        </p:nvPicPr>
        <p:blipFill>
          <a:blip r:embed="rId8"/>
          <a:stretch>
            <a:fillRect/>
          </a:stretch>
        </p:blipFill>
        <p:spPr>
          <a:xfrm>
            <a:off x="8151509" y="0"/>
            <a:ext cx="1298543" cy="988913"/>
          </a:xfrm>
          <a:prstGeom prst="rect">
            <a:avLst/>
          </a:prstGeom>
        </p:spPr>
      </p:pic>
      <p:sp>
        <p:nvSpPr>
          <p:cNvPr id="8"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9"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2 - Measurement framework</a:t>
            </a:r>
            <a:endParaRPr lang="en-US" sz="2100" dirty="0"/>
          </a:p>
        </p:txBody>
      </p:sp>
      <p:sp>
        <p:nvSpPr>
          <p:cNvPr id="10" name="Shape 2"/>
          <p:cNvSpPr/>
          <p:nvPr/>
        </p:nvSpPr>
        <p:spPr>
          <a:xfrm>
            <a:off x="609585" y="1043880"/>
            <a:ext cx="533387" cy="28575"/>
          </a:xfrm>
          <a:prstGeom prst="rect">
            <a:avLst/>
          </a:prstGeom>
          <a:solidFill>
            <a:srgbClr val="2B5346"/>
          </a:solidFill>
          <a:ln/>
        </p:spPr>
      </p:sp>
      <p:sp>
        <p:nvSpPr>
          <p:cNvPr id="11"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2 – CAMPAIGN</a:t>
            </a:r>
            <a:endParaRPr lang="en-US" sz="1050" dirty="0"/>
          </a:p>
        </p:txBody>
      </p:sp>
      <p:sp>
        <p:nvSpPr>
          <p:cNvPr id="12"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Screen time: seven-day recreational screen diary plus device-use records where available (Jones et al., 2021).</a:t>
            </a:r>
            <a:endParaRPr lang="en-US" sz="1450" dirty="0"/>
          </a:p>
        </p:txBody>
      </p:sp>
      <p:sp>
        <p:nvSpPr>
          <p:cNvPr id="13"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Physical activity: seven-day activity diary aligned with the 60-minute UK guideline (DHSC, 2019).</a:t>
            </a:r>
            <a:endParaRPr lang="en-US" sz="1450" dirty="0"/>
          </a:p>
        </p:txBody>
      </p:sp>
      <p:sp>
        <p:nvSpPr>
          <p:cNvPr id="14"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Family routines: checklist for screen-free meals, bedrooms and pre-bedtime period (Chong et al., 2023).</a:t>
            </a:r>
            <a:endParaRPr lang="en-US" sz="1450" dirty="0"/>
          </a:p>
        </p:txBody>
      </p:sp>
      <p:sp>
        <p:nvSpPr>
          <p:cNvPr id="15"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Wellbeing and feasibility: brief child/parent questionnaire plus attendance and completion records (Lai et al., 2025).</a:t>
            </a:r>
            <a:endParaRPr lang="en-US" sz="1450" dirty="0"/>
          </a:p>
        </p:txBody>
      </p:sp>
      <p:pic>
        <p:nvPicPr>
          <p:cNvPr id="16" name="Image 6" descr="preencoded.png"/>
          <p:cNvPicPr>
            <a:picLocks noChangeAspect="1"/>
          </p:cNvPicPr>
          <p:nvPr/>
        </p:nvPicPr>
        <p:blipFill>
          <a:blip r:embed="rId9"/>
          <a:stretch>
            <a:fillRect/>
          </a:stretch>
        </p:blipFill>
        <p:spPr>
          <a:xfrm>
            <a:off x="8605721" y="6096000"/>
            <a:ext cx="993750" cy="76200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3">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8151509" y="0"/>
            <a:ext cx="1298543" cy="988913"/>
          </a:xfrm>
          <a:prstGeom prst="rect">
            <a:avLst/>
          </a:prstGeom>
        </p:spPr>
      </p:pic>
      <p:sp>
        <p:nvSpPr>
          <p:cNvPr id="6"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7"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2 - Campaign poster concept</a:t>
            </a:r>
            <a:endParaRPr lang="en-US" sz="2100" dirty="0"/>
          </a:p>
        </p:txBody>
      </p:sp>
      <p:pic>
        <p:nvPicPr>
          <p:cNvPr id="8" name="Image 4" descr="preencoded.png"/>
          <p:cNvPicPr>
            <a:picLocks noChangeAspect="1"/>
          </p:cNvPicPr>
          <p:nvPr/>
        </p:nvPicPr>
        <p:blipFill>
          <a:blip r:embed="rId7"/>
          <a:stretch>
            <a:fillRect/>
          </a:stretch>
        </p:blipFill>
        <p:spPr>
          <a:xfrm>
            <a:off x="8782426" y="6272709"/>
            <a:ext cx="640143" cy="585192"/>
          </a:xfrm>
          <a:prstGeom prst="rect">
            <a:avLst/>
          </a:prstGeom>
        </p:spPr>
      </p:pic>
      <p:sp>
        <p:nvSpPr>
          <p:cNvPr id="9" name="Shape 2"/>
          <p:cNvSpPr/>
          <p:nvPr/>
        </p:nvSpPr>
        <p:spPr>
          <a:xfrm>
            <a:off x="609585" y="1043880"/>
            <a:ext cx="533387" cy="28575"/>
          </a:xfrm>
          <a:prstGeom prst="rect">
            <a:avLst/>
          </a:prstGeom>
          <a:solidFill>
            <a:srgbClr val="2B5346"/>
          </a:solidFill>
          <a:ln/>
        </p:spPr>
      </p:sp>
      <p:sp>
        <p:nvSpPr>
          <p:cNvPr id="10"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2 – CAMPAIGN</a:t>
            </a:r>
            <a:endParaRPr lang="en-US" sz="1050" dirty="0"/>
          </a:p>
        </p:txBody>
      </p:sp>
      <p:pic>
        <p:nvPicPr>
          <p:cNvPr id="11" name="Image 5" descr="preencoded.png"/>
          <p:cNvPicPr>
            <a:picLocks noChangeAspect="1"/>
          </p:cNvPicPr>
          <p:nvPr/>
        </p:nvPicPr>
        <p:blipFill>
          <a:blip r:embed="rId8"/>
          <a:stretch>
            <a:fillRect/>
          </a:stretch>
        </p:blipFill>
        <p:spPr>
          <a:xfrm>
            <a:off x="2693920" y="1043880"/>
            <a:ext cx="9497676" cy="5342632"/>
          </a:xfrm>
          <a:prstGeom prst="rect">
            <a:avLst/>
          </a:prstGeom>
        </p:spPr>
      </p:pic>
      <p:sp>
        <p:nvSpPr>
          <p:cNvPr id="12" name="Shape 4"/>
          <p:cNvSpPr/>
          <p:nvPr/>
        </p:nvSpPr>
        <p:spPr>
          <a:xfrm>
            <a:off x="294970" y="1043880"/>
            <a:ext cx="212720" cy="36314"/>
          </a:xfrm>
          <a:prstGeom prst="rect">
            <a:avLst/>
          </a:prstGeom>
          <a:solidFill>
            <a:srgbClr val="2B5346"/>
          </a:solidFill>
          <a:ln/>
        </p:spPr>
      </p:sp>
      <p:sp>
        <p:nvSpPr>
          <p:cNvPr id="13" name="Text 5"/>
          <p:cNvSpPr/>
          <p:nvPr/>
        </p:nvSpPr>
        <p:spPr>
          <a:xfrm>
            <a:off x="294970" y="1310878"/>
            <a:ext cx="2430302" cy="804565"/>
          </a:xfrm>
          <a:prstGeom prst="rect">
            <a:avLst/>
          </a:prstGeom>
          <a:noFill/>
          <a:ln/>
        </p:spPr>
        <p:txBody>
          <a:bodyPr wrap="square" lIns="0" tIns="0" rIns="0" bIns="0" rtlCol="0" anchor="t">
            <a:normAutofit/>
          </a:bodyPr>
          <a:lstStyle/>
          <a:p>
            <a:pPr marL="0" indent="0" algn="l">
              <a:lnSpc>
                <a:spcPct val="147000"/>
              </a:lnSpc>
              <a:buNone/>
            </a:pPr>
            <a:r>
              <a:rPr lang="en-US" sz="1200" dirty="0">
                <a:solidFill>
                  <a:srgbClr val="1A202C"/>
                </a:solidFill>
                <a:latin typeface="Tinos" pitchFamily="34" charset="0"/>
                <a:ea typeface="Tinos" pitchFamily="34" charset="-122"/>
                <a:cs typeface="Tinos" pitchFamily="34" charset="-120"/>
              </a:rPr>
              <a:t> Headline: SCREEN SMART 6-12 - Move, Connect, Create (Lai et al., 2025).</a:t>
            </a:r>
            <a:endParaRPr lang="en-US" sz="1200" dirty="0"/>
          </a:p>
        </p:txBody>
      </p:sp>
      <p:sp>
        <p:nvSpPr>
          <p:cNvPr id="14" name="Text 6"/>
          <p:cNvSpPr/>
          <p:nvPr/>
        </p:nvSpPr>
        <p:spPr>
          <a:xfrm>
            <a:off x="294970" y="2304355"/>
            <a:ext cx="2430302" cy="804565"/>
          </a:xfrm>
          <a:prstGeom prst="rect">
            <a:avLst/>
          </a:prstGeom>
          <a:noFill/>
          <a:ln/>
        </p:spPr>
        <p:txBody>
          <a:bodyPr wrap="square" lIns="0" tIns="0" rIns="0" bIns="0" rtlCol="0" anchor="t">
            <a:normAutofit/>
          </a:bodyPr>
          <a:lstStyle/>
          <a:p>
            <a:pPr marL="0" indent="0" algn="l">
              <a:lnSpc>
                <a:spcPct val="147000"/>
              </a:lnSpc>
              <a:buNone/>
            </a:pPr>
            <a:r>
              <a:rPr lang="en-US" sz="1200" dirty="0">
                <a:solidFill>
                  <a:srgbClr val="1A202C"/>
                </a:solidFill>
                <a:latin typeface="Tinos" pitchFamily="34" charset="0"/>
                <a:ea typeface="Tinos" pitchFamily="34" charset="-122"/>
                <a:cs typeface="Tinos" pitchFamily="34" charset="-120"/>
              </a:rPr>
              <a:t> Slogan: Less scrolling. More moving. More sleeping. More living (Lai et al., 2025).</a:t>
            </a:r>
            <a:endParaRPr lang="en-US" sz="1200" dirty="0"/>
          </a:p>
        </p:txBody>
      </p:sp>
      <p:sp>
        <p:nvSpPr>
          <p:cNvPr id="15" name="Text 7"/>
          <p:cNvSpPr/>
          <p:nvPr/>
        </p:nvSpPr>
        <p:spPr>
          <a:xfrm>
            <a:off x="294970" y="3403005"/>
            <a:ext cx="2430302" cy="1072753"/>
          </a:xfrm>
          <a:prstGeom prst="rect">
            <a:avLst/>
          </a:prstGeom>
          <a:noFill/>
          <a:ln/>
        </p:spPr>
        <p:txBody>
          <a:bodyPr wrap="square" lIns="0" tIns="0" rIns="0" bIns="0" rtlCol="0" anchor="t">
            <a:normAutofit/>
          </a:bodyPr>
          <a:lstStyle/>
          <a:p>
            <a:pPr marL="0" indent="0" algn="l">
              <a:lnSpc>
                <a:spcPct val="147000"/>
              </a:lnSpc>
              <a:buNone/>
            </a:pPr>
            <a:r>
              <a:rPr lang="en-US" sz="1200" dirty="0">
                <a:solidFill>
                  <a:srgbClr val="1A202C"/>
                </a:solidFill>
                <a:latin typeface="Tinos" pitchFamily="34" charset="0"/>
                <a:ea typeface="Tinos" pitchFamily="34" charset="-122"/>
                <a:cs typeface="Tinos" pitchFamily="34" charset="-120"/>
              </a:rPr>
              <a:t> Call to action: Join the eight-week family challenge and choose one screen-smart change each week (Chong et al., 2023).</a:t>
            </a:r>
            <a:endParaRPr lang="en-US" sz="1200" dirty="0"/>
          </a:p>
        </p:txBody>
      </p:sp>
      <p:sp>
        <p:nvSpPr>
          <p:cNvPr id="16" name="Text 8"/>
          <p:cNvSpPr/>
          <p:nvPr/>
        </p:nvSpPr>
        <p:spPr>
          <a:xfrm>
            <a:off x="294970" y="4660602"/>
            <a:ext cx="2430302" cy="1072753"/>
          </a:xfrm>
          <a:prstGeom prst="rect">
            <a:avLst/>
          </a:prstGeom>
          <a:noFill/>
          <a:ln/>
        </p:spPr>
        <p:txBody>
          <a:bodyPr wrap="square" lIns="0" tIns="0" rIns="0" bIns="0" rtlCol="0" anchor="t">
            <a:normAutofit/>
          </a:bodyPr>
          <a:lstStyle/>
          <a:p>
            <a:pPr marL="0" indent="0" algn="l">
              <a:lnSpc>
                <a:spcPct val="147000"/>
              </a:lnSpc>
              <a:buNone/>
            </a:pPr>
            <a:r>
              <a:rPr lang="en-US" sz="1200" dirty="0">
                <a:solidFill>
                  <a:srgbClr val="1A202C"/>
                </a:solidFill>
                <a:latin typeface="Tinos" pitchFamily="34" charset="0"/>
                <a:ea typeface="Tinos" pitchFamily="34" charset="-122"/>
                <a:cs typeface="Tinos" pitchFamily="34" charset="-120"/>
              </a:rPr>
              <a:t> Poster benefits: better sleep opportunities, active play, family time and creative choices (Bacil et al., 2024; Schmidt-Persson et al., 2024).</a:t>
            </a:r>
            <a:endParaRPr lang="en-US" sz="12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4">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7133253" y="1262955"/>
            <a:ext cx="4448758" cy="4112003"/>
          </a:xfrm>
          <a:prstGeom prst="rect">
            <a:avLst/>
          </a:prstGeom>
        </p:spPr>
      </p:pic>
      <p:pic>
        <p:nvPicPr>
          <p:cNvPr id="6" name="Image 4" descr="preencoded.png"/>
          <p:cNvPicPr>
            <a:picLocks noChangeAspect="1"/>
          </p:cNvPicPr>
          <p:nvPr/>
        </p:nvPicPr>
        <p:blipFill>
          <a:blip r:embed="rId7"/>
          <a:stretch>
            <a:fillRect/>
          </a:stretch>
        </p:blipFill>
        <p:spPr>
          <a:xfrm>
            <a:off x="7142778" y="1272480"/>
            <a:ext cx="4429709" cy="4086225"/>
          </a:xfrm>
          <a:prstGeom prst="rect">
            <a:avLst/>
          </a:prstGeom>
        </p:spPr>
      </p:pic>
      <p:pic>
        <p:nvPicPr>
          <p:cNvPr id="7" name="Image 5" descr="preencoded.png"/>
          <p:cNvPicPr>
            <a:picLocks noChangeAspect="1"/>
          </p:cNvPicPr>
          <p:nvPr/>
        </p:nvPicPr>
        <p:blipFill>
          <a:blip r:embed="rId8"/>
          <a:stretch>
            <a:fillRect/>
          </a:stretch>
        </p:blipFill>
        <p:spPr>
          <a:xfrm>
            <a:off x="8151509" y="0"/>
            <a:ext cx="1298543" cy="988913"/>
          </a:xfrm>
          <a:prstGeom prst="rect">
            <a:avLst/>
          </a:prstGeom>
        </p:spPr>
      </p:pic>
      <p:sp>
        <p:nvSpPr>
          <p:cNvPr id="8"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9"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2 - Partners and transferable resources</a:t>
            </a:r>
            <a:endParaRPr lang="en-US" sz="2100" dirty="0"/>
          </a:p>
        </p:txBody>
      </p:sp>
      <p:sp>
        <p:nvSpPr>
          <p:cNvPr id="10" name="Shape 2"/>
          <p:cNvSpPr/>
          <p:nvPr/>
        </p:nvSpPr>
        <p:spPr>
          <a:xfrm>
            <a:off x="609585" y="1043880"/>
            <a:ext cx="533387" cy="28575"/>
          </a:xfrm>
          <a:prstGeom prst="rect">
            <a:avLst/>
          </a:prstGeom>
          <a:solidFill>
            <a:srgbClr val="2B5346"/>
          </a:solidFill>
          <a:ln/>
        </p:spPr>
      </p:sp>
      <p:sp>
        <p:nvSpPr>
          <p:cNvPr id="11"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2 – CAMPAIGN</a:t>
            </a:r>
            <a:endParaRPr lang="en-US" sz="1050" dirty="0"/>
          </a:p>
        </p:txBody>
      </p:sp>
      <p:sp>
        <p:nvSpPr>
          <p:cNvPr id="12" name="Text 4"/>
          <p:cNvSpPr/>
          <p:nvPr/>
        </p:nvSpPr>
        <p:spPr>
          <a:xfrm>
            <a:off x="609585" y="2402880"/>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Local partners: council public-health team, primary schools, school nursing, libraries and leisure services (Lai et al., 2025).</a:t>
            </a:r>
            <a:endParaRPr lang="en-US" sz="1450" dirty="0"/>
          </a:p>
        </p:txBody>
      </p:sp>
      <p:sp>
        <p:nvSpPr>
          <p:cNvPr id="13" name="Text 5"/>
          <p:cNvSpPr/>
          <p:nvPr/>
        </p:nvSpPr>
        <p:spPr>
          <a:xfrm>
            <a:off x="609585" y="3090763"/>
            <a:ext cx="6180777" cy="806053"/>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National partners: NHS Better Health, Sport England, Ofcom and Childnet can support health, activity and digital-literacy messaging (Ofcom, 2024; Sport England, 2025).</a:t>
            </a:r>
            <a:endParaRPr lang="en-US" sz="1450" dirty="0"/>
          </a:p>
        </p:txBody>
      </p:sp>
      <p:sp>
        <p:nvSpPr>
          <p:cNvPr id="14" name="Text 6"/>
          <p:cNvSpPr/>
          <p:nvPr/>
        </p:nvSpPr>
        <p:spPr>
          <a:xfrm>
            <a:off x="609585" y="4046438"/>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Replicable resources: screen diary, family media plan, activity cards, bedtime checklist and goal tracker (Jones et al., 2021).</a:t>
            </a:r>
            <a:endParaRPr lang="en-US" sz="1450" dirty="0"/>
          </a:p>
        </p:txBody>
      </p:sp>
      <p:sp>
        <p:nvSpPr>
          <p:cNvPr id="15" name="Text 7"/>
          <p:cNvSpPr/>
          <p:nvPr/>
        </p:nvSpPr>
        <p:spPr>
          <a:xfrm>
            <a:off x="609585" y="4734223"/>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Partner roles should be clear: recruitment, venue, health messaging, activity opportunities and digital-safety resources (Lai et al., 2025).</a:t>
            </a:r>
            <a:endParaRPr lang="en-US" sz="1450" dirty="0"/>
          </a:p>
        </p:txBody>
      </p:sp>
      <p:sp>
        <p:nvSpPr>
          <p:cNvPr id="17" name="Text 9"/>
          <p:cNvSpPr/>
          <p:nvPr/>
        </p:nvSpPr>
        <p:spPr>
          <a:xfrm>
            <a:off x="482588" y="5374958"/>
            <a:ext cx="1066773" cy="198041"/>
          </a:xfrm>
          <a:prstGeom prst="rect">
            <a:avLst/>
          </a:prstGeom>
          <a:noFill/>
          <a:ln/>
        </p:spPr>
        <p:txBody>
          <a:bodyPr wrap="none" lIns="0" tIns="0" rIns="0" bIns="0" rtlCol="0" anchor="t"/>
          <a:lstStyle/>
          <a:p>
            <a:pPr marL="0" indent="0" algn="ctr">
              <a:lnSpc>
                <a:spcPct val="100000"/>
              </a:lnSpc>
              <a:buNone/>
            </a:pPr>
            <a:r>
              <a:rPr lang="en-US" sz="1300" b="1" dirty="0">
                <a:solidFill>
                  <a:srgbClr val="FFFFFF"/>
                </a:solidFill>
                <a:latin typeface="Tinos Bold" pitchFamily="34" charset="0"/>
                <a:ea typeface="Tinos Bold" pitchFamily="34" charset="-122"/>
                <a:cs typeface="Tinos Bold" pitchFamily="34" charset="-120"/>
              </a:rPr>
              <a:t>H</a:t>
            </a:r>
            <a:endParaRPr lang="en-US" sz="1300" dirty="0"/>
          </a:p>
        </p:txBody>
      </p:sp>
      <p:sp>
        <p:nvSpPr>
          <p:cNvPr id="23" name="Text 15"/>
          <p:cNvSpPr/>
          <p:nvPr/>
        </p:nvSpPr>
        <p:spPr>
          <a:xfrm>
            <a:off x="2971726" y="5374958"/>
            <a:ext cx="1066773" cy="198041"/>
          </a:xfrm>
          <a:prstGeom prst="rect">
            <a:avLst/>
          </a:prstGeom>
          <a:noFill/>
          <a:ln/>
        </p:spPr>
        <p:txBody>
          <a:bodyPr wrap="none" lIns="0" tIns="0" rIns="0" bIns="0" rtlCol="0" anchor="t"/>
          <a:lstStyle/>
          <a:p>
            <a:pPr marL="0" indent="0" algn="ctr">
              <a:lnSpc>
                <a:spcPct val="100000"/>
              </a:lnSpc>
              <a:buNone/>
            </a:pPr>
            <a:r>
              <a:rPr lang="en-US" sz="1300" b="1" dirty="0">
                <a:solidFill>
                  <a:srgbClr val="FFFFFF"/>
                </a:solidFill>
                <a:latin typeface="Tinos Bold" pitchFamily="34" charset="0"/>
                <a:ea typeface="Tinos Bold" pitchFamily="34" charset="-122"/>
                <a:cs typeface="Tinos Bold" pitchFamily="34" charset="-120"/>
              </a:rPr>
              <a:t>SN</a:t>
            </a:r>
            <a:endParaRPr lang="en-US" sz="1300" dirty="0"/>
          </a:p>
        </p:txBody>
      </p:sp>
      <p:sp>
        <p:nvSpPr>
          <p:cNvPr id="26" name="Text 18"/>
          <p:cNvSpPr/>
          <p:nvPr/>
        </p:nvSpPr>
        <p:spPr>
          <a:xfrm>
            <a:off x="4216295" y="5374958"/>
            <a:ext cx="1066773" cy="198041"/>
          </a:xfrm>
          <a:prstGeom prst="rect">
            <a:avLst/>
          </a:prstGeom>
          <a:noFill/>
          <a:ln/>
        </p:spPr>
        <p:txBody>
          <a:bodyPr wrap="none" lIns="0" tIns="0" rIns="0" bIns="0" rtlCol="0" anchor="t"/>
          <a:lstStyle/>
          <a:p>
            <a:pPr marL="0" indent="0" algn="ctr">
              <a:lnSpc>
                <a:spcPct val="100000"/>
              </a:lnSpc>
              <a:buNone/>
            </a:pPr>
            <a:r>
              <a:rPr lang="en-US" sz="1300" b="1" dirty="0">
                <a:solidFill>
                  <a:srgbClr val="FFFFFF"/>
                </a:solidFill>
                <a:latin typeface="Tinos Bold" pitchFamily="34" charset="0"/>
                <a:ea typeface="Tinos Bold" pitchFamily="34" charset="-122"/>
                <a:cs typeface="Tinos Bold" pitchFamily="34" charset="-120"/>
              </a:rPr>
              <a:t>LB</a:t>
            </a:r>
            <a:endParaRPr lang="en-US" sz="1300" dirty="0"/>
          </a:p>
        </p:txBody>
      </p:sp>
      <p:pic>
        <p:nvPicPr>
          <p:cNvPr id="43" name="Image 6" descr="preencoded.png"/>
          <p:cNvPicPr>
            <a:picLocks noChangeAspect="1"/>
          </p:cNvPicPr>
          <p:nvPr/>
        </p:nvPicPr>
        <p:blipFill>
          <a:blip r:embed="rId9"/>
          <a:stretch>
            <a:fillRect/>
          </a:stretch>
        </p:blipFill>
        <p:spPr>
          <a:xfrm>
            <a:off x="8605721" y="6096000"/>
            <a:ext cx="993750" cy="762000"/>
          </a:xfrm>
          <a:prstGeom prst="rect">
            <a:avLst/>
          </a:prstGeom>
        </p:spPr>
      </p:pic>
      <p:sp>
        <p:nvSpPr>
          <p:cNvPr id="45" name="Rounded Rectangle 3">
            <a:extLst>
              <a:ext uri="{FF2B5EF4-FFF2-40B4-BE49-F238E27FC236}">
                <a16:creationId xmlns:a16="http://schemas.microsoft.com/office/drawing/2014/main" id="{AC6BB2D2-DC22-97E7-9CF0-CF5DF9EA133C}"/>
              </a:ext>
            </a:extLst>
          </p:cNvPr>
          <p:cNvSpPr/>
          <p:nvPr/>
        </p:nvSpPr>
        <p:spPr>
          <a:xfrm>
            <a:off x="487521" y="5472401"/>
            <a:ext cx="2072580" cy="1371600"/>
          </a:xfrm>
          <a:prstGeom prst="roundRect">
            <a:avLst>
              <a:gd name="adj" fmla="val 8333"/>
            </a:avLst>
          </a:prstGeom>
          <a:solidFill>
            <a:srgbClr val="FFFFFF"/>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7" name="Rounded Rectangle 4">
            <a:extLst>
              <a:ext uri="{FF2B5EF4-FFF2-40B4-BE49-F238E27FC236}">
                <a16:creationId xmlns:a16="http://schemas.microsoft.com/office/drawing/2014/main" id="{6A752676-FE1A-536B-2351-47A62012D84A}"/>
              </a:ext>
            </a:extLst>
          </p:cNvPr>
          <p:cNvSpPr/>
          <p:nvPr/>
        </p:nvSpPr>
        <p:spPr>
          <a:xfrm>
            <a:off x="2731551" y="5472401"/>
            <a:ext cx="2072580" cy="1371600"/>
          </a:xfrm>
          <a:prstGeom prst="roundRect">
            <a:avLst>
              <a:gd name="adj" fmla="val 8333"/>
            </a:avLst>
          </a:prstGeom>
          <a:solidFill>
            <a:srgbClr val="FFFFFF"/>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Rounded Rectangle 5">
            <a:extLst>
              <a:ext uri="{FF2B5EF4-FFF2-40B4-BE49-F238E27FC236}">
                <a16:creationId xmlns:a16="http://schemas.microsoft.com/office/drawing/2014/main" id="{69648E57-153B-CB56-1AB0-39508632ABE6}"/>
              </a:ext>
            </a:extLst>
          </p:cNvPr>
          <p:cNvSpPr/>
          <p:nvPr/>
        </p:nvSpPr>
        <p:spPr>
          <a:xfrm>
            <a:off x="4975581" y="5472401"/>
            <a:ext cx="2072580" cy="1371600"/>
          </a:xfrm>
          <a:prstGeom prst="roundRect">
            <a:avLst>
              <a:gd name="adj" fmla="val 8333"/>
            </a:avLst>
          </a:prstGeom>
          <a:solidFill>
            <a:srgbClr val="FFFFFF"/>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1" name="Rounded Rectangle 6">
            <a:extLst>
              <a:ext uri="{FF2B5EF4-FFF2-40B4-BE49-F238E27FC236}">
                <a16:creationId xmlns:a16="http://schemas.microsoft.com/office/drawing/2014/main" id="{B9313231-605D-5036-CD11-1B9D90691B39}"/>
              </a:ext>
            </a:extLst>
          </p:cNvPr>
          <p:cNvSpPr/>
          <p:nvPr/>
        </p:nvSpPr>
        <p:spPr>
          <a:xfrm>
            <a:off x="7219612" y="5472401"/>
            <a:ext cx="2072580" cy="1371600"/>
          </a:xfrm>
          <a:prstGeom prst="roundRect">
            <a:avLst>
              <a:gd name="adj" fmla="val 8333"/>
            </a:avLst>
          </a:prstGeom>
          <a:solidFill>
            <a:srgbClr val="FFFFFF"/>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3" name="Rounded Rectangle 7">
            <a:extLst>
              <a:ext uri="{FF2B5EF4-FFF2-40B4-BE49-F238E27FC236}">
                <a16:creationId xmlns:a16="http://schemas.microsoft.com/office/drawing/2014/main" id="{750908BD-D63F-0FA7-E3DB-96F4DF7F6C60}"/>
              </a:ext>
            </a:extLst>
          </p:cNvPr>
          <p:cNvSpPr/>
          <p:nvPr/>
        </p:nvSpPr>
        <p:spPr>
          <a:xfrm>
            <a:off x="9463642" y="5472401"/>
            <a:ext cx="2072580" cy="1371600"/>
          </a:xfrm>
          <a:prstGeom prst="roundRect">
            <a:avLst>
              <a:gd name="adj" fmla="val 8333"/>
            </a:avLst>
          </a:prstGeom>
          <a:solidFill>
            <a:srgbClr val="FFFFFF"/>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5" name="Rounded Rectangle 11">
            <a:extLst>
              <a:ext uri="{FF2B5EF4-FFF2-40B4-BE49-F238E27FC236}">
                <a16:creationId xmlns:a16="http://schemas.microsoft.com/office/drawing/2014/main" id="{3F2E0FE7-AB24-D2BE-460C-19BF4DB88283}"/>
              </a:ext>
            </a:extLst>
          </p:cNvPr>
          <p:cNvSpPr/>
          <p:nvPr/>
        </p:nvSpPr>
        <p:spPr>
          <a:xfrm>
            <a:off x="3405891" y="5691476"/>
            <a:ext cx="723900" cy="342900"/>
          </a:xfrm>
          <a:prstGeom prst="roundRect">
            <a:avLst>
              <a:gd name="adj" fmla="val 13888"/>
            </a:avLst>
          </a:prstGeom>
          <a:solidFill>
            <a:srgbClr val="005EB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57" name="Picture 56" descr="image.png">
            <a:extLst>
              <a:ext uri="{FF2B5EF4-FFF2-40B4-BE49-F238E27FC236}">
                <a16:creationId xmlns:a16="http://schemas.microsoft.com/office/drawing/2014/main" id="{D9A4F6A3-C73E-0345-2D9A-0243F233B516}"/>
              </a:ext>
            </a:extLst>
          </p:cNvPr>
          <p:cNvPicPr>
            <a:picLocks noChangeAspect="1"/>
          </p:cNvPicPr>
          <p:nvPr/>
        </p:nvPicPr>
        <p:blipFill>
          <a:blip r:embed="rId10"/>
          <a:stretch>
            <a:fillRect/>
          </a:stretch>
        </p:blipFill>
        <p:spPr>
          <a:xfrm>
            <a:off x="1285686" y="5634326"/>
            <a:ext cx="476250" cy="476250"/>
          </a:xfrm>
          <a:prstGeom prst="rect">
            <a:avLst/>
          </a:prstGeom>
        </p:spPr>
      </p:pic>
      <p:pic>
        <p:nvPicPr>
          <p:cNvPr id="59" name="Picture 58" descr="image.png">
            <a:extLst>
              <a:ext uri="{FF2B5EF4-FFF2-40B4-BE49-F238E27FC236}">
                <a16:creationId xmlns:a16="http://schemas.microsoft.com/office/drawing/2014/main" id="{C4D1F341-9545-1E3E-68BB-3B32AEEB5AFD}"/>
              </a:ext>
            </a:extLst>
          </p:cNvPr>
          <p:cNvPicPr>
            <a:picLocks noChangeAspect="1"/>
          </p:cNvPicPr>
          <p:nvPr/>
        </p:nvPicPr>
        <p:blipFill>
          <a:blip r:embed="rId11"/>
          <a:stretch>
            <a:fillRect/>
          </a:stretch>
        </p:blipFill>
        <p:spPr>
          <a:xfrm>
            <a:off x="5773747" y="5634326"/>
            <a:ext cx="476250" cy="476250"/>
          </a:xfrm>
          <a:prstGeom prst="rect">
            <a:avLst/>
          </a:prstGeom>
        </p:spPr>
      </p:pic>
      <p:pic>
        <p:nvPicPr>
          <p:cNvPr id="61" name="Picture 60" descr="image.png">
            <a:extLst>
              <a:ext uri="{FF2B5EF4-FFF2-40B4-BE49-F238E27FC236}">
                <a16:creationId xmlns:a16="http://schemas.microsoft.com/office/drawing/2014/main" id="{83737AA1-1329-A26B-7122-944B179C52C6}"/>
              </a:ext>
            </a:extLst>
          </p:cNvPr>
          <p:cNvPicPr>
            <a:picLocks noChangeAspect="1"/>
          </p:cNvPicPr>
          <p:nvPr/>
        </p:nvPicPr>
        <p:blipFill>
          <a:blip r:embed="rId12"/>
          <a:stretch>
            <a:fillRect/>
          </a:stretch>
        </p:blipFill>
        <p:spPr>
          <a:xfrm>
            <a:off x="8017777" y="5634326"/>
            <a:ext cx="476250" cy="476250"/>
          </a:xfrm>
          <a:prstGeom prst="rect">
            <a:avLst/>
          </a:prstGeom>
        </p:spPr>
      </p:pic>
      <p:pic>
        <p:nvPicPr>
          <p:cNvPr id="63" name="Picture 62" descr="image.png">
            <a:extLst>
              <a:ext uri="{FF2B5EF4-FFF2-40B4-BE49-F238E27FC236}">
                <a16:creationId xmlns:a16="http://schemas.microsoft.com/office/drawing/2014/main" id="{1BBF3CEC-FD14-C905-6753-940D053F9686}"/>
              </a:ext>
            </a:extLst>
          </p:cNvPr>
          <p:cNvPicPr>
            <a:picLocks noChangeAspect="1"/>
          </p:cNvPicPr>
          <p:nvPr/>
        </p:nvPicPr>
        <p:blipFill>
          <a:blip r:embed="rId13"/>
          <a:stretch>
            <a:fillRect/>
          </a:stretch>
        </p:blipFill>
        <p:spPr>
          <a:xfrm>
            <a:off x="10261808" y="5634326"/>
            <a:ext cx="476250" cy="476250"/>
          </a:xfrm>
          <a:prstGeom prst="rect">
            <a:avLst/>
          </a:prstGeom>
        </p:spPr>
      </p:pic>
      <p:pic>
        <p:nvPicPr>
          <p:cNvPr id="65" name="Picture 64" descr="image.png">
            <a:extLst>
              <a:ext uri="{FF2B5EF4-FFF2-40B4-BE49-F238E27FC236}">
                <a16:creationId xmlns:a16="http://schemas.microsoft.com/office/drawing/2014/main" id="{5DA7D2C2-9D0C-EC01-DB6F-BE2A23723E62}"/>
              </a:ext>
            </a:extLst>
          </p:cNvPr>
          <p:cNvPicPr>
            <a:picLocks noChangeAspect="1"/>
          </p:cNvPicPr>
          <p:nvPr/>
        </p:nvPicPr>
        <p:blipFill>
          <a:blip r:embed="rId14"/>
          <a:stretch>
            <a:fillRect/>
          </a:stretch>
        </p:blipFill>
        <p:spPr>
          <a:xfrm>
            <a:off x="1409511" y="5758151"/>
            <a:ext cx="228600" cy="228600"/>
          </a:xfrm>
          <a:prstGeom prst="rect">
            <a:avLst/>
          </a:prstGeom>
        </p:spPr>
      </p:pic>
      <p:pic>
        <p:nvPicPr>
          <p:cNvPr id="67" name="Picture 66" descr="image.png">
            <a:extLst>
              <a:ext uri="{FF2B5EF4-FFF2-40B4-BE49-F238E27FC236}">
                <a16:creationId xmlns:a16="http://schemas.microsoft.com/office/drawing/2014/main" id="{EF396CE6-80DE-7F30-2FAE-D715C599246C}"/>
              </a:ext>
            </a:extLst>
          </p:cNvPr>
          <p:cNvPicPr>
            <a:picLocks noChangeAspect="1"/>
          </p:cNvPicPr>
          <p:nvPr/>
        </p:nvPicPr>
        <p:blipFill>
          <a:blip r:embed="rId15"/>
          <a:stretch>
            <a:fillRect/>
          </a:stretch>
        </p:blipFill>
        <p:spPr>
          <a:xfrm>
            <a:off x="5911859" y="5758151"/>
            <a:ext cx="200025" cy="228600"/>
          </a:xfrm>
          <a:prstGeom prst="rect">
            <a:avLst/>
          </a:prstGeom>
        </p:spPr>
      </p:pic>
      <p:pic>
        <p:nvPicPr>
          <p:cNvPr id="69" name="Picture 68" descr="image.png">
            <a:extLst>
              <a:ext uri="{FF2B5EF4-FFF2-40B4-BE49-F238E27FC236}">
                <a16:creationId xmlns:a16="http://schemas.microsoft.com/office/drawing/2014/main" id="{9E870E92-E136-9539-D497-3558ED0490E2}"/>
              </a:ext>
            </a:extLst>
          </p:cNvPr>
          <p:cNvPicPr>
            <a:picLocks noChangeAspect="1"/>
          </p:cNvPicPr>
          <p:nvPr/>
        </p:nvPicPr>
        <p:blipFill>
          <a:blip r:embed="rId16"/>
          <a:stretch>
            <a:fillRect/>
          </a:stretch>
        </p:blipFill>
        <p:spPr>
          <a:xfrm>
            <a:off x="8141602" y="5758151"/>
            <a:ext cx="228600" cy="228600"/>
          </a:xfrm>
          <a:prstGeom prst="rect">
            <a:avLst/>
          </a:prstGeom>
        </p:spPr>
      </p:pic>
      <p:pic>
        <p:nvPicPr>
          <p:cNvPr id="71" name="Picture 70" descr="image.png">
            <a:extLst>
              <a:ext uri="{FF2B5EF4-FFF2-40B4-BE49-F238E27FC236}">
                <a16:creationId xmlns:a16="http://schemas.microsoft.com/office/drawing/2014/main" id="{298E4CB5-BEA8-CF5B-919D-2BF59673801D}"/>
              </a:ext>
            </a:extLst>
          </p:cNvPr>
          <p:cNvPicPr>
            <a:picLocks noChangeAspect="1"/>
          </p:cNvPicPr>
          <p:nvPr/>
        </p:nvPicPr>
        <p:blipFill>
          <a:blip r:embed="rId17"/>
          <a:stretch>
            <a:fillRect/>
          </a:stretch>
        </p:blipFill>
        <p:spPr>
          <a:xfrm>
            <a:off x="10385633" y="5758151"/>
            <a:ext cx="228600" cy="228600"/>
          </a:xfrm>
          <a:prstGeom prst="rect">
            <a:avLst/>
          </a:prstGeom>
        </p:spPr>
      </p:pic>
      <p:sp>
        <p:nvSpPr>
          <p:cNvPr id="73" name="TextBox 72">
            <a:extLst>
              <a:ext uri="{FF2B5EF4-FFF2-40B4-BE49-F238E27FC236}">
                <a16:creationId xmlns:a16="http://schemas.microsoft.com/office/drawing/2014/main" id="{F5F14871-2F5A-E43A-5B63-8D9CE500E1F3}"/>
              </a:ext>
            </a:extLst>
          </p:cNvPr>
          <p:cNvSpPr txBox="1"/>
          <p:nvPr/>
        </p:nvSpPr>
        <p:spPr>
          <a:xfrm>
            <a:off x="933261" y="6186776"/>
            <a:ext cx="1181100" cy="171450"/>
          </a:xfrm>
          <a:prstGeom prst="rect">
            <a:avLst/>
          </a:prstGeom>
          <a:noFill/>
        </p:spPr>
        <p:txBody>
          <a:bodyPr wrap="none" lIns="0" tIns="0" rIns="0" bIns="0" anchor="t">
            <a:spAutoFit/>
          </a:bodyPr>
          <a:lstStyle/>
          <a:p>
            <a:pPr algn="ctr"/>
            <a:r>
              <a:rPr sz="1050" b="1" i="0" u="none">
                <a:solidFill>
                  <a:srgbClr val="0F172A"/>
                </a:solidFill>
                <a:latin typeface="Plus Jakarta Sans"/>
              </a:rPr>
              <a:t>Local Council</a:t>
            </a:r>
          </a:p>
        </p:txBody>
      </p:sp>
      <p:sp>
        <p:nvSpPr>
          <p:cNvPr id="75" name="TextBox 74">
            <a:extLst>
              <a:ext uri="{FF2B5EF4-FFF2-40B4-BE49-F238E27FC236}">
                <a16:creationId xmlns:a16="http://schemas.microsoft.com/office/drawing/2014/main" id="{778BFAC8-AEF4-3588-CC52-EB1E0A5A93F9}"/>
              </a:ext>
            </a:extLst>
          </p:cNvPr>
          <p:cNvSpPr txBox="1"/>
          <p:nvPr/>
        </p:nvSpPr>
        <p:spPr>
          <a:xfrm>
            <a:off x="861823" y="6377276"/>
            <a:ext cx="1323975" cy="142875"/>
          </a:xfrm>
          <a:prstGeom prst="rect">
            <a:avLst/>
          </a:prstGeom>
          <a:noFill/>
        </p:spPr>
        <p:txBody>
          <a:bodyPr wrap="none" lIns="0" tIns="0" rIns="0" bIns="0" anchor="t">
            <a:spAutoFit/>
          </a:bodyPr>
          <a:lstStyle/>
          <a:p>
            <a:pPr algn="ctr"/>
            <a:r>
              <a:rPr sz="900" b="1" i="0" u="none">
                <a:solidFill>
                  <a:srgbClr val="059669"/>
                </a:solidFill>
                <a:latin typeface="Plus Jakarta Sans"/>
              </a:rPr>
              <a:t>Public Health Team</a:t>
            </a:r>
          </a:p>
        </p:txBody>
      </p:sp>
      <p:sp>
        <p:nvSpPr>
          <p:cNvPr id="77" name="TextBox 76">
            <a:extLst>
              <a:ext uri="{FF2B5EF4-FFF2-40B4-BE49-F238E27FC236}">
                <a16:creationId xmlns:a16="http://schemas.microsoft.com/office/drawing/2014/main" id="{9FE67FCD-4532-6F21-B712-C890D42058EF}"/>
              </a:ext>
            </a:extLst>
          </p:cNvPr>
          <p:cNvSpPr txBox="1"/>
          <p:nvPr/>
        </p:nvSpPr>
        <p:spPr>
          <a:xfrm>
            <a:off x="818961" y="6558251"/>
            <a:ext cx="1409700" cy="123825"/>
          </a:xfrm>
          <a:prstGeom prst="rect">
            <a:avLst/>
          </a:prstGeom>
          <a:noFill/>
        </p:spPr>
        <p:txBody>
          <a:bodyPr wrap="none" lIns="0" tIns="0" rIns="0" bIns="0" anchor="t">
            <a:spAutoFit/>
          </a:bodyPr>
          <a:lstStyle/>
          <a:p>
            <a:pPr algn="ctr"/>
            <a:r>
              <a:rPr sz="825" b="0" i="0" u="none">
                <a:solidFill>
                  <a:srgbClr val="64748B"/>
                </a:solidFill>
                <a:latin typeface="Plus Jakarta Sans"/>
              </a:rPr>
              <a:t>Funding &amp; Governance</a:t>
            </a:r>
          </a:p>
        </p:txBody>
      </p:sp>
      <p:sp>
        <p:nvSpPr>
          <p:cNvPr id="79" name="TextBox 78">
            <a:extLst>
              <a:ext uri="{FF2B5EF4-FFF2-40B4-BE49-F238E27FC236}">
                <a16:creationId xmlns:a16="http://schemas.microsoft.com/office/drawing/2014/main" id="{610B6C65-B1E9-50C0-F440-F350A7910DE1}"/>
              </a:ext>
            </a:extLst>
          </p:cNvPr>
          <p:cNvSpPr txBox="1"/>
          <p:nvPr/>
        </p:nvSpPr>
        <p:spPr>
          <a:xfrm>
            <a:off x="3263016" y="5691476"/>
            <a:ext cx="1009650" cy="342900"/>
          </a:xfrm>
          <a:prstGeom prst="rect">
            <a:avLst/>
          </a:prstGeom>
          <a:noFill/>
        </p:spPr>
        <p:txBody>
          <a:bodyPr wrap="square" lIns="0" tIns="0" rIns="0" bIns="0" anchor="ctr">
            <a:spAutoFit/>
          </a:bodyPr>
          <a:lstStyle/>
          <a:p>
            <a:pPr algn="ctr"/>
            <a:r>
              <a:rPr sz="1500" b="1" i="0" u="none">
                <a:solidFill>
                  <a:srgbClr val="FFFFFF"/>
                </a:solidFill>
                <a:latin typeface="Space Grotesk"/>
              </a:rPr>
              <a:t>NHS</a:t>
            </a:r>
          </a:p>
        </p:txBody>
      </p:sp>
      <p:sp>
        <p:nvSpPr>
          <p:cNvPr id="81" name="TextBox 80">
            <a:extLst>
              <a:ext uri="{FF2B5EF4-FFF2-40B4-BE49-F238E27FC236}">
                <a16:creationId xmlns:a16="http://schemas.microsoft.com/office/drawing/2014/main" id="{7F534C9A-7B58-A7B5-24F2-11042E77EA2C}"/>
              </a:ext>
            </a:extLst>
          </p:cNvPr>
          <p:cNvSpPr txBox="1"/>
          <p:nvPr/>
        </p:nvSpPr>
        <p:spPr>
          <a:xfrm>
            <a:off x="3182054" y="6186776"/>
            <a:ext cx="1171575" cy="171450"/>
          </a:xfrm>
          <a:prstGeom prst="rect">
            <a:avLst/>
          </a:prstGeom>
          <a:noFill/>
        </p:spPr>
        <p:txBody>
          <a:bodyPr wrap="none" lIns="0" tIns="0" rIns="0" bIns="0" anchor="t">
            <a:spAutoFit/>
          </a:bodyPr>
          <a:lstStyle/>
          <a:p>
            <a:pPr algn="ctr"/>
            <a:r>
              <a:rPr sz="1050" b="1" i="0" u="none">
                <a:solidFill>
                  <a:srgbClr val="0F172A"/>
                </a:solidFill>
                <a:latin typeface="Plus Jakarta Sans"/>
              </a:rPr>
              <a:t>Better Health</a:t>
            </a:r>
          </a:p>
        </p:txBody>
      </p:sp>
      <p:sp>
        <p:nvSpPr>
          <p:cNvPr id="83" name="TextBox 82">
            <a:extLst>
              <a:ext uri="{FF2B5EF4-FFF2-40B4-BE49-F238E27FC236}">
                <a16:creationId xmlns:a16="http://schemas.microsoft.com/office/drawing/2014/main" id="{9C5F0253-F5C3-5480-C128-BB0B1038D7E0}"/>
              </a:ext>
            </a:extLst>
          </p:cNvPr>
          <p:cNvSpPr txBox="1"/>
          <p:nvPr/>
        </p:nvSpPr>
        <p:spPr>
          <a:xfrm>
            <a:off x="3210629" y="6377276"/>
            <a:ext cx="1114425" cy="142875"/>
          </a:xfrm>
          <a:prstGeom prst="rect">
            <a:avLst/>
          </a:prstGeom>
          <a:noFill/>
        </p:spPr>
        <p:txBody>
          <a:bodyPr wrap="none" lIns="0" tIns="0" rIns="0" bIns="0" anchor="t">
            <a:spAutoFit/>
          </a:bodyPr>
          <a:lstStyle/>
          <a:p>
            <a:pPr algn="ctr"/>
            <a:r>
              <a:rPr sz="900" b="1" i="0" u="none">
                <a:solidFill>
                  <a:srgbClr val="005EB8"/>
                </a:solidFill>
                <a:latin typeface="Plus Jakarta Sans"/>
              </a:rPr>
              <a:t>School Nursing</a:t>
            </a:r>
          </a:p>
        </p:txBody>
      </p:sp>
      <p:sp>
        <p:nvSpPr>
          <p:cNvPr id="85" name="TextBox 84">
            <a:extLst>
              <a:ext uri="{FF2B5EF4-FFF2-40B4-BE49-F238E27FC236}">
                <a16:creationId xmlns:a16="http://schemas.microsoft.com/office/drawing/2014/main" id="{B44BD247-A610-4ED3-D101-09494354990F}"/>
              </a:ext>
            </a:extLst>
          </p:cNvPr>
          <p:cNvSpPr txBox="1"/>
          <p:nvPr/>
        </p:nvSpPr>
        <p:spPr>
          <a:xfrm>
            <a:off x="3153479" y="6558251"/>
            <a:ext cx="1228725" cy="123825"/>
          </a:xfrm>
          <a:prstGeom prst="rect">
            <a:avLst/>
          </a:prstGeom>
          <a:noFill/>
        </p:spPr>
        <p:txBody>
          <a:bodyPr wrap="none" lIns="0" tIns="0" rIns="0" bIns="0" anchor="t">
            <a:spAutoFit/>
          </a:bodyPr>
          <a:lstStyle/>
          <a:p>
            <a:pPr algn="ctr"/>
            <a:r>
              <a:rPr sz="825" b="0" i="0" u="none">
                <a:solidFill>
                  <a:srgbClr val="64748B"/>
                </a:solidFill>
                <a:latin typeface="Plus Jakarta Sans"/>
              </a:rPr>
              <a:t>Clinical Messaging</a:t>
            </a:r>
          </a:p>
        </p:txBody>
      </p:sp>
      <p:sp>
        <p:nvSpPr>
          <p:cNvPr id="87" name="TextBox 86">
            <a:extLst>
              <a:ext uri="{FF2B5EF4-FFF2-40B4-BE49-F238E27FC236}">
                <a16:creationId xmlns:a16="http://schemas.microsoft.com/office/drawing/2014/main" id="{829F7FB5-E4E9-C71C-CCFD-A9C1713B4DE5}"/>
              </a:ext>
            </a:extLst>
          </p:cNvPr>
          <p:cNvSpPr txBox="1"/>
          <p:nvPr/>
        </p:nvSpPr>
        <p:spPr>
          <a:xfrm>
            <a:off x="5416559" y="6186776"/>
            <a:ext cx="1190625" cy="171450"/>
          </a:xfrm>
          <a:prstGeom prst="rect">
            <a:avLst/>
          </a:prstGeom>
          <a:noFill/>
        </p:spPr>
        <p:txBody>
          <a:bodyPr wrap="none" lIns="0" tIns="0" rIns="0" bIns="0" anchor="t">
            <a:spAutoFit/>
          </a:bodyPr>
          <a:lstStyle/>
          <a:p>
            <a:pPr algn="ctr"/>
            <a:r>
              <a:rPr sz="1050" b="1" i="0" u="none">
                <a:solidFill>
                  <a:srgbClr val="0F172A"/>
                </a:solidFill>
                <a:latin typeface="Plus Jakarta Sans"/>
              </a:rPr>
              <a:t>Sport England</a:t>
            </a:r>
          </a:p>
        </p:txBody>
      </p:sp>
      <p:sp>
        <p:nvSpPr>
          <p:cNvPr id="89" name="TextBox 88">
            <a:extLst>
              <a:ext uri="{FF2B5EF4-FFF2-40B4-BE49-F238E27FC236}">
                <a16:creationId xmlns:a16="http://schemas.microsoft.com/office/drawing/2014/main" id="{5EE2C1BC-778A-BBF4-1D85-4E79A4D04878}"/>
              </a:ext>
            </a:extLst>
          </p:cNvPr>
          <p:cNvSpPr txBox="1"/>
          <p:nvPr/>
        </p:nvSpPr>
        <p:spPr>
          <a:xfrm>
            <a:off x="5335597" y="6377276"/>
            <a:ext cx="1352550" cy="142875"/>
          </a:xfrm>
          <a:prstGeom prst="rect">
            <a:avLst/>
          </a:prstGeom>
          <a:noFill/>
        </p:spPr>
        <p:txBody>
          <a:bodyPr wrap="none" lIns="0" tIns="0" rIns="0" bIns="0" anchor="t">
            <a:spAutoFit/>
          </a:bodyPr>
          <a:lstStyle/>
          <a:p>
            <a:pPr algn="ctr"/>
            <a:r>
              <a:rPr sz="900" b="1" i="0" u="none">
                <a:solidFill>
                  <a:srgbClr val="8B1D6E"/>
                </a:solidFill>
                <a:latin typeface="Plus Jakarta Sans"/>
              </a:rPr>
              <a:t>Active Partnerships</a:t>
            </a:r>
          </a:p>
        </p:txBody>
      </p:sp>
      <p:sp>
        <p:nvSpPr>
          <p:cNvPr id="91" name="TextBox 90">
            <a:extLst>
              <a:ext uri="{FF2B5EF4-FFF2-40B4-BE49-F238E27FC236}">
                <a16:creationId xmlns:a16="http://schemas.microsoft.com/office/drawing/2014/main" id="{15FE2547-396E-96F9-07D5-8BC90CE2806A}"/>
              </a:ext>
            </a:extLst>
          </p:cNvPr>
          <p:cNvSpPr txBox="1"/>
          <p:nvPr/>
        </p:nvSpPr>
        <p:spPr>
          <a:xfrm>
            <a:off x="5421322" y="6558251"/>
            <a:ext cx="1181100" cy="123825"/>
          </a:xfrm>
          <a:prstGeom prst="rect">
            <a:avLst/>
          </a:prstGeom>
          <a:noFill/>
        </p:spPr>
        <p:txBody>
          <a:bodyPr wrap="none" lIns="0" tIns="0" rIns="0" bIns="0" anchor="t">
            <a:spAutoFit/>
          </a:bodyPr>
          <a:lstStyle/>
          <a:p>
            <a:pPr algn="ctr"/>
            <a:r>
              <a:rPr sz="825" b="0" i="0" u="none">
                <a:solidFill>
                  <a:srgbClr val="64748B"/>
                </a:solidFill>
                <a:latin typeface="Plus Jakarta Sans"/>
              </a:rPr>
              <a:t>Activity Subsidies</a:t>
            </a:r>
          </a:p>
        </p:txBody>
      </p:sp>
      <p:sp>
        <p:nvSpPr>
          <p:cNvPr id="93" name="TextBox 92">
            <a:extLst>
              <a:ext uri="{FF2B5EF4-FFF2-40B4-BE49-F238E27FC236}">
                <a16:creationId xmlns:a16="http://schemas.microsoft.com/office/drawing/2014/main" id="{6AE94607-07A1-71FF-99C9-23C2CE30927D}"/>
              </a:ext>
            </a:extLst>
          </p:cNvPr>
          <p:cNvSpPr txBox="1"/>
          <p:nvPr/>
        </p:nvSpPr>
        <p:spPr>
          <a:xfrm>
            <a:off x="7476043" y="6186776"/>
            <a:ext cx="1559718" cy="171450"/>
          </a:xfrm>
          <a:prstGeom prst="rect">
            <a:avLst/>
          </a:prstGeom>
          <a:noFill/>
        </p:spPr>
        <p:txBody>
          <a:bodyPr wrap="none" lIns="0" tIns="0" rIns="0" bIns="0" anchor="t">
            <a:spAutoFit/>
          </a:bodyPr>
          <a:lstStyle/>
          <a:p>
            <a:pPr algn="ctr"/>
            <a:r>
              <a:rPr sz="1050" b="1" i="0" u="none">
                <a:solidFill>
                  <a:srgbClr val="0F172A"/>
                </a:solidFill>
                <a:latin typeface="Plus Jakarta Sans"/>
              </a:rPr>
              <a:t>Libraries &amp; Schools</a:t>
            </a:r>
          </a:p>
        </p:txBody>
      </p:sp>
      <p:sp>
        <p:nvSpPr>
          <p:cNvPr id="95" name="TextBox 94">
            <a:extLst>
              <a:ext uri="{FF2B5EF4-FFF2-40B4-BE49-F238E27FC236}">
                <a16:creationId xmlns:a16="http://schemas.microsoft.com/office/drawing/2014/main" id="{3BD85B04-B15A-D946-5491-604BAF4B611F}"/>
              </a:ext>
            </a:extLst>
          </p:cNvPr>
          <p:cNvSpPr txBox="1"/>
          <p:nvPr/>
        </p:nvSpPr>
        <p:spPr>
          <a:xfrm>
            <a:off x="7546290" y="6377276"/>
            <a:ext cx="1419225" cy="142875"/>
          </a:xfrm>
          <a:prstGeom prst="rect">
            <a:avLst/>
          </a:prstGeom>
          <a:noFill/>
        </p:spPr>
        <p:txBody>
          <a:bodyPr wrap="none" lIns="0" tIns="0" rIns="0" bIns="0" anchor="t">
            <a:spAutoFit/>
          </a:bodyPr>
          <a:lstStyle/>
          <a:p>
            <a:pPr algn="ctr"/>
            <a:r>
              <a:rPr sz="900" b="1" i="0" u="none">
                <a:solidFill>
                  <a:srgbClr val="0284C7"/>
                </a:solidFill>
                <a:latin typeface="Plus Jakarta Sans"/>
              </a:rPr>
              <a:t>Community Services</a:t>
            </a:r>
          </a:p>
        </p:txBody>
      </p:sp>
      <p:sp>
        <p:nvSpPr>
          <p:cNvPr id="97" name="TextBox 96">
            <a:extLst>
              <a:ext uri="{FF2B5EF4-FFF2-40B4-BE49-F238E27FC236}">
                <a16:creationId xmlns:a16="http://schemas.microsoft.com/office/drawing/2014/main" id="{92BD7185-0599-0620-B433-C6347B2F7D79}"/>
              </a:ext>
            </a:extLst>
          </p:cNvPr>
          <p:cNvSpPr txBox="1"/>
          <p:nvPr/>
        </p:nvSpPr>
        <p:spPr>
          <a:xfrm>
            <a:off x="7584390" y="6558251"/>
            <a:ext cx="1343025" cy="123825"/>
          </a:xfrm>
          <a:prstGeom prst="rect">
            <a:avLst/>
          </a:prstGeom>
          <a:noFill/>
        </p:spPr>
        <p:txBody>
          <a:bodyPr wrap="none" lIns="0" tIns="0" rIns="0" bIns="0" anchor="t">
            <a:spAutoFit/>
          </a:bodyPr>
          <a:lstStyle/>
          <a:p>
            <a:pPr algn="ctr"/>
            <a:r>
              <a:rPr sz="825" b="0" i="0" u="none">
                <a:solidFill>
                  <a:srgbClr val="64748B"/>
                </a:solidFill>
                <a:latin typeface="Plus Jakarta Sans"/>
              </a:rPr>
              <a:t>Venues &amp; Book Clubs</a:t>
            </a:r>
          </a:p>
        </p:txBody>
      </p:sp>
      <p:sp>
        <p:nvSpPr>
          <p:cNvPr id="99" name="TextBox 98">
            <a:extLst>
              <a:ext uri="{FF2B5EF4-FFF2-40B4-BE49-F238E27FC236}">
                <a16:creationId xmlns:a16="http://schemas.microsoft.com/office/drawing/2014/main" id="{7DDF90E0-6B76-CD88-A559-7394E8BA7066}"/>
              </a:ext>
            </a:extLst>
          </p:cNvPr>
          <p:cNvSpPr txBox="1"/>
          <p:nvPr/>
        </p:nvSpPr>
        <p:spPr>
          <a:xfrm>
            <a:off x="9755792" y="6186776"/>
            <a:ext cx="1488281" cy="171450"/>
          </a:xfrm>
          <a:prstGeom prst="rect">
            <a:avLst/>
          </a:prstGeom>
          <a:noFill/>
        </p:spPr>
        <p:txBody>
          <a:bodyPr wrap="none" lIns="0" tIns="0" rIns="0" bIns="0" anchor="t">
            <a:spAutoFit/>
          </a:bodyPr>
          <a:lstStyle/>
          <a:p>
            <a:pPr algn="ctr"/>
            <a:r>
              <a:rPr sz="1050" b="1" i="0" u="none">
                <a:solidFill>
                  <a:srgbClr val="0F172A"/>
                </a:solidFill>
                <a:latin typeface="Plus Jakarta Sans"/>
              </a:rPr>
              <a:t>Childnet &amp; Ofcom</a:t>
            </a:r>
          </a:p>
        </p:txBody>
      </p:sp>
      <p:sp>
        <p:nvSpPr>
          <p:cNvPr id="101" name="TextBox 100">
            <a:extLst>
              <a:ext uri="{FF2B5EF4-FFF2-40B4-BE49-F238E27FC236}">
                <a16:creationId xmlns:a16="http://schemas.microsoft.com/office/drawing/2014/main" id="{AF3DF56E-81C7-8BD5-0496-50C42D58EF7B}"/>
              </a:ext>
            </a:extLst>
          </p:cNvPr>
          <p:cNvSpPr txBox="1"/>
          <p:nvPr/>
        </p:nvSpPr>
        <p:spPr>
          <a:xfrm>
            <a:off x="9942720" y="6377276"/>
            <a:ext cx="1114425" cy="142875"/>
          </a:xfrm>
          <a:prstGeom prst="rect">
            <a:avLst/>
          </a:prstGeom>
          <a:noFill/>
        </p:spPr>
        <p:txBody>
          <a:bodyPr wrap="none" lIns="0" tIns="0" rIns="0" bIns="0" anchor="t">
            <a:spAutoFit/>
          </a:bodyPr>
          <a:lstStyle/>
          <a:p>
            <a:pPr algn="ctr"/>
            <a:r>
              <a:rPr sz="900" b="1" i="0" u="none">
                <a:solidFill>
                  <a:srgbClr val="B45309"/>
                </a:solidFill>
                <a:latin typeface="Plus Jakarta Sans"/>
              </a:rPr>
              <a:t>Digital Literacy</a:t>
            </a:r>
          </a:p>
        </p:txBody>
      </p:sp>
      <p:sp>
        <p:nvSpPr>
          <p:cNvPr id="103" name="TextBox 102">
            <a:extLst>
              <a:ext uri="{FF2B5EF4-FFF2-40B4-BE49-F238E27FC236}">
                <a16:creationId xmlns:a16="http://schemas.microsoft.com/office/drawing/2014/main" id="{9A0C71FB-36C6-EE41-1DD1-6A0FA7E151BB}"/>
              </a:ext>
            </a:extLst>
          </p:cNvPr>
          <p:cNvSpPr txBox="1"/>
          <p:nvPr/>
        </p:nvSpPr>
        <p:spPr>
          <a:xfrm>
            <a:off x="9828420" y="6558251"/>
            <a:ext cx="1343025" cy="123825"/>
          </a:xfrm>
          <a:prstGeom prst="rect">
            <a:avLst/>
          </a:prstGeom>
          <a:noFill/>
        </p:spPr>
        <p:txBody>
          <a:bodyPr wrap="none" lIns="0" tIns="0" rIns="0" bIns="0" anchor="t">
            <a:spAutoFit/>
          </a:bodyPr>
          <a:lstStyle/>
          <a:p>
            <a:pPr algn="ctr"/>
            <a:r>
              <a:rPr sz="825" b="0" i="0" u="none">
                <a:solidFill>
                  <a:srgbClr val="64748B"/>
                </a:solidFill>
                <a:latin typeface="Plus Jakarta Sans"/>
              </a:rPr>
              <a:t>Online Safety Guides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8151509" y="0"/>
            <a:ext cx="1298543" cy="988913"/>
          </a:xfrm>
          <a:prstGeom prst="rect">
            <a:avLst/>
          </a:prstGeom>
        </p:spPr>
      </p:pic>
      <p:sp>
        <p:nvSpPr>
          <p:cNvPr id="6"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7" name="Text 1"/>
          <p:cNvSpPr/>
          <p:nvPr/>
        </p:nvSpPr>
        <p:spPr>
          <a:xfrm>
            <a:off x="571486" y="590550"/>
            <a:ext cx="11620209" cy="319980"/>
          </a:xfrm>
          <a:prstGeom prst="rect">
            <a:avLst/>
          </a:prstGeom>
          <a:noFill/>
          <a:ln/>
        </p:spPr>
        <p:txBody>
          <a:bodyPr wrap="none" lIns="0" tIns="0" rIns="0" bIns="0" rtlCol="0" anchor="t"/>
          <a:lstStyle/>
          <a:p>
            <a:pPr marL="0" indent="0" algn="l">
              <a:lnSpc>
                <a:spcPct val="117000"/>
              </a:lnSpc>
              <a:buNone/>
            </a:pPr>
            <a:r>
              <a:rPr lang="en-US" sz="1800" dirty="0">
                <a:solidFill>
                  <a:srgbClr val="FFFFFF"/>
                </a:solidFill>
                <a:latin typeface="Tinos" pitchFamily="34" charset="0"/>
                <a:ea typeface="Tinos" pitchFamily="34" charset="-122"/>
                <a:cs typeface="Tinos" pitchFamily="34" charset="-120"/>
              </a:rPr>
              <a:t>ACADEMIC EVIDENCE</a:t>
            </a:r>
            <a:endParaRPr lang="en-US" sz="1800" dirty="0"/>
          </a:p>
        </p:txBody>
      </p:sp>
      <p:pic>
        <p:nvPicPr>
          <p:cNvPr id="8" name="Image 4" descr="preencoded.png"/>
          <p:cNvPicPr>
            <a:picLocks noChangeAspect="1"/>
          </p:cNvPicPr>
          <p:nvPr/>
        </p:nvPicPr>
        <p:blipFill>
          <a:blip r:embed="rId7"/>
          <a:stretch>
            <a:fillRect/>
          </a:stretch>
        </p:blipFill>
        <p:spPr>
          <a:xfrm>
            <a:off x="8782426" y="6272709"/>
            <a:ext cx="640143" cy="585192"/>
          </a:xfrm>
          <a:prstGeom prst="rect">
            <a:avLst/>
          </a:prstGeom>
        </p:spPr>
      </p:pic>
      <p:sp>
        <p:nvSpPr>
          <p:cNvPr id="9" name="Shape 2"/>
          <p:cNvSpPr/>
          <p:nvPr/>
        </p:nvSpPr>
        <p:spPr>
          <a:xfrm>
            <a:off x="571486" y="1005780"/>
            <a:ext cx="533387" cy="28575"/>
          </a:xfrm>
          <a:prstGeom prst="rect">
            <a:avLst/>
          </a:prstGeom>
          <a:solidFill>
            <a:srgbClr val="2B5346"/>
          </a:solidFill>
          <a:ln/>
        </p:spPr>
      </p:sp>
      <p:sp>
        <p:nvSpPr>
          <p:cNvPr id="10" name="Text 3"/>
          <p:cNvSpPr/>
          <p:nvPr/>
        </p:nvSpPr>
        <p:spPr>
          <a:xfrm>
            <a:off x="571486" y="381000"/>
            <a:ext cx="11620209"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ACADEMIC EVIDENCE</a:t>
            </a:r>
            <a:endParaRPr lang="en-US" sz="1050" dirty="0"/>
          </a:p>
        </p:txBody>
      </p:sp>
      <p:sp>
        <p:nvSpPr>
          <p:cNvPr id="11" name="Shape 4"/>
          <p:cNvSpPr/>
          <p:nvPr/>
        </p:nvSpPr>
        <p:spPr>
          <a:xfrm>
            <a:off x="571486" y="1189732"/>
            <a:ext cx="11138316" cy="5258594"/>
          </a:xfrm>
          <a:prstGeom prst="rect">
            <a:avLst/>
          </a:prstGeom>
          <a:solidFill>
            <a:srgbClr val="FFFFFF"/>
          </a:solidFill>
          <a:ln w="6350">
            <a:solidFill>
              <a:srgbClr val="9E5E9B"/>
            </a:solidFill>
            <a:prstDash val="solid"/>
          </a:ln>
        </p:spPr>
      </p:sp>
      <p:sp>
        <p:nvSpPr>
          <p:cNvPr id="12" name="Text 5"/>
          <p:cNvSpPr/>
          <p:nvPr/>
        </p:nvSpPr>
        <p:spPr>
          <a:xfrm>
            <a:off x="662864" y="1261547"/>
            <a:ext cx="11509782" cy="274241"/>
          </a:xfrm>
          <a:prstGeom prst="rect">
            <a:avLst/>
          </a:prstGeom>
          <a:noFill/>
          <a:ln/>
        </p:spPr>
        <p:txBody>
          <a:bodyPr wrap="none" lIns="0" tIns="0" rIns="0" bIns="0" rtlCol="0" anchor="t"/>
          <a:lstStyle/>
          <a:p>
            <a:pPr marL="0" indent="0" algn="l">
              <a:lnSpc>
                <a:spcPct val="100000"/>
              </a:lnSpc>
              <a:buNone/>
            </a:pPr>
            <a:r>
              <a:rPr lang="en-US" sz="1800" b="1" dirty="0">
                <a:solidFill>
                  <a:srgbClr val="000000"/>
                </a:solidFill>
                <a:latin typeface="Tinos Bold" pitchFamily="34" charset="0"/>
                <a:ea typeface="Tinos Bold" pitchFamily="34" charset="-122"/>
                <a:cs typeface="Tinos Bold" pitchFamily="34" charset="-120"/>
              </a:rPr>
              <a:t>Reference List – Task 2 – Part 1</a:t>
            </a:r>
            <a:endParaRPr lang="en-US" sz="1800" dirty="0"/>
          </a:p>
        </p:txBody>
      </p:sp>
      <p:sp>
        <p:nvSpPr>
          <p:cNvPr id="13" name="Text 6"/>
          <p:cNvSpPr/>
          <p:nvPr/>
        </p:nvSpPr>
        <p:spPr>
          <a:xfrm>
            <a:off x="662864" y="1535787"/>
            <a:ext cx="10900197" cy="4662091"/>
          </a:xfrm>
          <a:prstGeom prst="rect">
            <a:avLst/>
          </a:prstGeom>
          <a:noFill/>
          <a:ln/>
        </p:spPr>
        <p:txBody>
          <a:bodyPr wrap="square" lIns="0" tIns="0" rIns="0" bIns="0" rtlCol="0" anchor="t">
            <a:normAutofit lnSpcReduction="10000"/>
          </a:bodyPr>
          <a:lstStyle/>
          <a:p>
            <a:pPr marL="0" indent="0" algn="l">
              <a:lnSpc>
                <a:spcPct val="100000"/>
              </a:lnSpc>
              <a:buNone/>
            </a:pPr>
            <a:r>
              <a:rPr lang="en-US" sz="1800" dirty="0">
                <a:solidFill>
                  <a:srgbClr val="000000"/>
                </a:solidFill>
                <a:latin typeface="Tinos" pitchFamily="34" charset="0"/>
                <a:ea typeface="Tinos" pitchFamily="34" charset="-122"/>
                <a:cs typeface="Tinos" pitchFamily="34" charset="-120"/>
              </a:rPr>
              <a:t>Bacil, E.D.A., da Silva, M.P., Martins, R.V., da Costa, C.G. and de Campos, W. (2024). Exposure to Smartphones and Tablets, Physical Activity and Sleep in Children From 5 to 10 Years Old: A Systematic Review and Meta-Analysis. American Journal of Health Promotion, 38(7), pp. 1033-1047. </a:t>
            </a:r>
            <a:r>
              <a:rPr lang="en-US" sz="1800" u="sng" dirty="0">
                <a:solidFill>
                  <a:srgbClr val="58C1BA"/>
                </a:solidFill>
                <a:latin typeface="Tinos" pitchFamily="34" charset="0"/>
                <a:ea typeface="Tinos" pitchFamily="34" charset="-122"/>
                <a:cs typeface="Tinos" pitchFamily="34" charset="-120"/>
                <a:hlinkClick r:id="rId8">
                  <a:extLst>
                    <a:ext uri="{A12FA001-AC4F-418D-AE19-62706E023703}">
                      <ahyp:hlinkClr xmlns:ahyp="http://schemas.microsoft.com/office/drawing/2018/hyperlinkcolor" val="tx"/>
                    </a:ext>
                  </a:extLst>
                </a:hlinkClick>
              </a:rPr>
              <a:t>https://doi.org/10.1177/08901171241242556</a:t>
            </a:r>
            <a:r>
              <a:rPr lang="en-US" sz="1800" dirty="0">
                <a:solidFill>
                  <a:srgbClr val="000000"/>
                </a:solidFill>
                <a:latin typeface="Tinos" pitchFamily="34" charset="0"/>
                <a:ea typeface="Tinos" pitchFamily="34" charset="-122"/>
                <a:cs typeface="Tinos" pitchFamily="34" charset="-120"/>
              </a:rPr>
              <a:t> </a:t>
            </a:r>
            <a:endParaRPr lang="en-US" sz="1800" dirty="0"/>
          </a:p>
          <a:p>
            <a:pPr marL="0" indent="0" algn="l">
              <a:lnSpc>
                <a:spcPct val="100000"/>
              </a:lnSpc>
              <a:buNone/>
            </a:pPr>
            <a:r>
              <a:rPr lang="en-US" sz="1800" dirty="0">
                <a:solidFill>
                  <a:srgbClr val="000000"/>
                </a:solidFill>
                <a:latin typeface="Tinos" pitchFamily="34" charset="0"/>
                <a:ea typeface="Tinos" pitchFamily="34" charset="-122"/>
                <a:cs typeface="Tinos" pitchFamily="34" charset="-120"/>
              </a:rPr>
              <a:t>Chong, S.C., Teo, W.Z. and Shorey, S. (2023). Exploring the perception of parents on children's screentime: a systematic review and meta-synthesis of qualitative studies. Pediatric Research, 94(3), pp. 915-925. </a:t>
            </a:r>
            <a:r>
              <a:rPr lang="en-US" sz="1800" u="sng" dirty="0">
                <a:solidFill>
                  <a:srgbClr val="58C1BA"/>
                </a:solidFill>
                <a:latin typeface="Tinos" pitchFamily="34" charset="0"/>
                <a:ea typeface="Tinos" pitchFamily="34" charset="-122"/>
                <a:cs typeface="Tinos" pitchFamily="34" charset="-120"/>
                <a:hlinkClick r:id="rId9">
                  <a:extLst>
                    <a:ext uri="{A12FA001-AC4F-418D-AE19-62706E023703}">
                      <ahyp:hlinkClr xmlns:ahyp="http://schemas.microsoft.com/office/drawing/2018/hyperlinkcolor" val="tx"/>
                    </a:ext>
                  </a:extLst>
                </a:hlinkClick>
              </a:rPr>
              <a:t>https://doi.org/10.1038/s41390-023-02555-9</a:t>
            </a:r>
            <a:r>
              <a:rPr lang="en-US" sz="1800" dirty="0">
                <a:solidFill>
                  <a:srgbClr val="000000"/>
                </a:solidFill>
                <a:latin typeface="Tinos" pitchFamily="34" charset="0"/>
                <a:ea typeface="Tinos" pitchFamily="34" charset="-122"/>
                <a:cs typeface="Tinos" pitchFamily="34" charset="-120"/>
              </a:rPr>
              <a:t> </a:t>
            </a:r>
            <a:endParaRPr lang="en-US" sz="1800" dirty="0"/>
          </a:p>
          <a:p>
            <a:pPr marL="0" indent="0" algn="l">
              <a:lnSpc>
                <a:spcPct val="100000"/>
              </a:lnSpc>
              <a:buNone/>
            </a:pPr>
            <a:r>
              <a:rPr lang="en-US" sz="1800" dirty="0">
                <a:solidFill>
                  <a:srgbClr val="000000"/>
                </a:solidFill>
                <a:latin typeface="Tinos" pitchFamily="34" charset="0"/>
                <a:ea typeface="Tinos" pitchFamily="34" charset="-122"/>
                <a:cs typeface="Tinos" pitchFamily="34" charset="-120"/>
              </a:rPr>
              <a:t>Department of Health and Social Care (DHSC) (2019). UK Chief Medical Officers’ physical activity guidelines. Guidance, GOV.UK. </a:t>
            </a:r>
            <a:r>
              <a:rPr lang="en-US" sz="1800" u="sng" dirty="0">
                <a:solidFill>
                  <a:srgbClr val="58C1BA"/>
                </a:solidFill>
                <a:latin typeface="Tinos" pitchFamily="34" charset="0"/>
                <a:ea typeface="Tinos" pitchFamily="34" charset="-122"/>
                <a:cs typeface="Tinos" pitchFamily="34" charset="-120"/>
                <a:hlinkClick r:id="rId10">
                  <a:extLst>
                    <a:ext uri="{A12FA001-AC4F-418D-AE19-62706E023703}">
                      <ahyp:hlinkClr xmlns:ahyp="http://schemas.microsoft.com/office/drawing/2018/hyperlinkcolor" val="tx"/>
                    </a:ext>
                  </a:extLst>
                </a:hlinkClick>
              </a:rPr>
              <a:t>https://www.gov.uk/government/publications/physical-activity-guidelines-uk-chief-medical-officers-report/uk-chief-medical-officers-physical-activity-guidelines</a:t>
            </a:r>
            <a:r>
              <a:rPr lang="en-US" sz="1800" dirty="0">
                <a:solidFill>
                  <a:srgbClr val="000000"/>
                </a:solidFill>
                <a:latin typeface="Tinos" pitchFamily="34" charset="0"/>
                <a:ea typeface="Tinos" pitchFamily="34" charset="-122"/>
                <a:cs typeface="Tinos" pitchFamily="34" charset="-120"/>
              </a:rPr>
              <a:t> </a:t>
            </a:r>
            <a:endParaRPr lang="en-US" sz="1800" dirty="0"/>
          </a:p>
          <a:p>
            <a:pPr marL="0" indent="0" algn="l">
              <a:lnSpc>
                <a:spcPct val="100000"/>
              </a:lnSpc>
              <a:buNone/>
            </a:pPr>
            <a:r>
              <a:rPr lang="en-US" sz="1800" dirty="0">
                <a:solidFill>
                  <a:srgbClr val="000000"/>
                </a:solidFill>
                <a:latin typeface="Tinos" pitchFamily="34" charset="0"/>
                <a:ea typeface="Tinos" pitchFamily="34" charset="-122"/>
                <a:cs typeface="Tinos" pitchFamily="34" charset="-120"/>
              </a:rPr>
              <a:t>Jones, A. et al. (2021). Identifying effective intervention strategies to reduce children's screen time: a systematic review and meta-analysis. International Journal of Behavioral Nutrition and Physical Activity, 18, 126. </a:t>
            </a:r>
            <a:r>
              <a:rPr lang="en-US" sz="1800" u="sng" dirty="0">
                <a:solidFill>
                  <a:srgbClr val="58C1BA"/>
                </a:solidFill>
                <a:latin typeface="Tinos" pitchFamily="34" charset="0"/>
                <a:ea typeface="Tinos" pitchFamily="34" charset="-122"/>
                <a:cs typeface="Tinos" pitchFamily="34" charset="-120"/>
                <a:hlinkClick r:id="rId11">
                  <a:extLst>
                    <a:ext uri="{A12FA001-AC4F-418D-AE19-62706E023703}">
                      <ahyp:hlinkClr xmlns:ahyp="http://schemas.microsoft.com/office/drawing/2018/hyperlinkcolor" val="tx"/>
                    </a:ext>
                  </a:extLst>
                </a:hlinkClick>
              </a:rPr>
              <a:t>https://doi.org/10.1186/s12966-021-01189-6</a:t>
            </a:r>
            <a:r>
              <a:rPr lang="en-US" sz="1800" dirty="0">
                <a:solidFill>
                  <a:srgbClr val="000000"/>
                </a:solidFill>
                <a:latin typeface="Tinos" pitchFamily="34" charset="0"/>
                <a:ea typeface="Tinos" pitchFamily="34" charset="-122"/>
                <a:cs typeface="Tinos" pitchFamily="34" charset="-120"/>
              </a:rPr>
              <a:t> </a:t>
            </a:r>
            <a:endParaRPr lang="en-US" sz="1800" dirty="0"/>
          </a:p>
          <a:p>
            <a:pPr marL="0" indent="0" algn="l">
              <a:lnSpc>
                <a:spcPct val="100000"/>
              </a:lnSpc>
              <a:buNone/>
            </a:pPr>
            <a:r>
              <a:rPr lang="en-US" sz="1800" dirty="0">
                <a:solidFill>
                  <a:srgbClr val="000000"/>
                </a:solidFill>
                <a:latin typeface="Tinos" pitchFamily="34" charset="0"/>
                <a:ea typeface="Tinos" pitchFamily="34" charset="-122"/>
                <a:cs typeface="Tinos" pitchFamily="34" charset="-120"/>
              </a:rPr>
              <a:t>Krafft, H., Boehm, K., Schwarz, S. et al. (2023). Media Awareness and Screen Time Reduction in Children, Youth or Families: A Systematic Literature Review. Child Psychiatry &amp; Human Development, 54, pp. 815-825. </a:t>
            </a:r>
            <a:r>
              <a:rPr lang="en-US" sz="1800" u="sng" dirty="0">
                <a:solidFill>
                  <a:srgbClr val="58C1BA"/>
                </a:solidFill>
                <a:latin typeface="Tinos" pitchFamily="34" charset="0"/>
                <a:ea typeface="Tinos" pitchFamily="34" charset="-122"/>
                <a:cs typeface="Tinos" pitchFamily="34" charset="-120"/>
                <a:hlinkClick r:id="rId12">
                  <a:extLst>
                    <a:ext uri="{A12FA001-AC4F-418D-AE19-62706E023703}">
                      <ahyp:hlinkClr xmlns:ahyp="http://schemas.microsoft.com/office/drawing/2018/hyperlinkcolor" val="tx"/>
                    </a:ext>
                  </a:extLst>
                </a:hlinkClick>
              </a:rPr>
              <a:t>https://doi.org/10.1007/s10578-021-01281-9</a:t>
            </a:r>
            <a:r>
              <a:rPr lang="en-US" sz="1800" dirty="0">
                <a:solidFill>
                  <a:srgbClr val="000000"/>
                </a:solidFill>
                <a:latin typeface="Tinos" pitchFamily="34" charset="0"/>
                <a:ea typeface="Tinos" pitchFamily="34" charset="-122"/>
                <a:cs typeface="Tinos" pitchFamily="34" charset="-120"/>
              </a:rPr>
              <a:t> </a:t>
            </a:r>
            <a:endParaRPr lang="en-US" sz="1800" dirty="0"/>
          </a:p>
          <a:p>
            <a:pPr marL="0" indent="0" algn="l">
              <a:lnSpc>
                <a:spcPct val="100000"/>
              </a:lnSpc>
              <a:buNone/>
            </a:pPr>
            <a:r>
              <a:rPr lang="en-US" sz="1800" dirty="0">
                <a:solidFill>
                  <a:srgbClr val="000000"/>
                </a:solidFill>
                <a:latin typeface="Tinos" pitchFamily="34" charset="0"/>
                <a:ea typeface="Tinos" pitchFamily="34" charset="-122"/>
                <a:cs typeface="Tinos" pitchFamily="34" charset="-120"/>
              </a:rPr>
              <a:t>Lai, N.M. et al. (2025). The effectiveness of school-based interventions for reducing screen time – a systematic review and meta-analysis. Child and Adolescent Mental Health, 30(3), pp. 223-237. </a:t>
            </a:r>
            <a:r>
              <a:rPr lang="en-US" sz="1800" u="sng" dirty="0">
                <a:solidFill>
                  <a:srgbClr val="58C1BA"/>
                </a:solidFill>
                <a:latin typeface="Tinos" pitchFamily="34" charset="0"/>
                <a:ea typeface="Tinos" pitchFamily="34" charset="-122"/>
                <a:cs typeface="Tinos" pitchFamily="34" charset="-120"/>
                <a:hlinkClick r:id="rId13">
                  <a:extLst>
                    <a:ext uri="{A12FA001-AC4F-418D-AE19-62706E023703}">
                      <ahyp:hlinkClr xmlns:ahyp="http://schemas.microsoft.com/office/drawing/2018/hyperlinkcolor" val="tx"/>
                    </a:ext>
                  </a:extLst>
                </a:hlinkClick>
              </a:rPr>
              <a:t>https://doi.org/10.1111/camh.70022</a:t>
            </a:r>
            <a:r>
              <a:rPr lang="en-US" sz="1800" dirty="0">
                <a:solidFill>
                  <a:srgbClr val="000000"/>
                </a:solidFill>
                <a:latin typeface="Tinos" pitchFamily="34" charset="0"/>
                <a:ea typeface="Tinos" pitchFamily="34" charset="-122"/>
                <a:cs typeface="Tinos" pitchFamily="34" charset="-120"/>
              </a:rPr>
              <a:t> </a:t>
            </a:r>
            <a:endParaRPr lang="en-US" sz="18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8151509" y="0"/>
            <a:ext cx="1298543" cy="988913"/>
          </a:xfrm>
          <a:prstGeom prst="rect">
            <a:avLst/>
          </a:prstGeom>
        </p:spPr>
      </p:pic>
      <p:sp>
        <p:nvSpPr>
          <p:cNvPr id="6"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7" name="Text 1"/>
          <p:cNvSpPr/>
          <p:nvPr/>
        </p:nvSpPr>
        <p:spPr>
          <a:xfrm>
            <a:off x="571486" y="590550"/>
            <a:ext cx="11620209" cy="319980"/>
          </a:xfrm>
          <a:prstGeom prst="rect">
            <a:avLst/>
          </a:prstGeom>
          <a:noFill/>
          <a:ln/>
        </p:spPr>
        <p:txBody>
          <a:bodyPr wrap="none" lIns="0" tIns="0" rIns="0" bIns="0" rtlCol="0" anchor="t"/>
          <a:lstStyle/>
          <a:p>
            <a:pPr marL="0" indent="0" algn="l">
              <a:lnSpc>
                <a:spcPct val="117000"/>
              </a:lnSpc>
              <a:buNone/>
            </a:pPr>
            <a:r>
              <a:rPr lang="en-US" sz="1800" dirty="0">
                <a:solidFill>
                  <a:srgbClr val="FFFFFF"/>
                </a:solidFill>
                <a:latin typeface="Tinos" pitchFamily="34" charset="0"/>
                <a:ea typeface="Tinos" pitchFamily="34" charset="-122"/>
                <a:cs typeface="Tinos" pitchFamily="34" charset="-120"/>
              </a:rPr>
              <a:t>ACADEMIC EVIDENCE</a:t>
            </a:r>
            <a:endParaRPr lang="en-US" sz="1800" dirty="0"/>
          </a:p>
        </p:txBody>
      </p:sp>
      <p:pic>
        <p:nvPicPr>
          <p:cNvPr id="8" name="Image 4" descr="preencoded.png"/>
          <p:cNvPicPr>
            <a:picLocks noChangeAspect="1"/>
          </p:cNvPicPr>
          <p:nvPr/>
        </p:nvPicPr>
        <p:blipFill>
          <a:blip r:embed="rId7"/>
          <a:stretch>
            <a:fillRect/>
          </a:stretch>
        </p:blipFill>
        <p:spPr>
          <a:xfrm>
            <a:off x="8782426" y="6272709"/>
            <a:ext cx="640143" cy="585192"/>
          </a:xfrm>
          <a:prstGeom prst="rect">
            <a:avLst/>
          </a:prstGeom>
        </p:spPr>
      </p:pic>
      <p:sp>
        <p:nvSpPr>
          <p:cNvPr id="9" name="Shape 2"/>
          <p:cNvSpPr/>
          <p:nvPr/>
        </p:nvSpPr>
        <p:spPr>
          <a:xfrm>
            <a:off x="571486" y="1005780"/>
            <a:ext cx="533387" cy="28575"/>
          </a:xfrm>
          <a:prstGeom prst="rect">
            <a:avLst/>
          </a:prstGeom>
          <a:solidFill>
            <a:srgbClr val="2B5346"/>
          </a:solidFill>
          <a:ln/>
        </p:spPr>
      </p:sp>
      <p:sp>
        <p:nvSpPr>
          <p:cNvPr id="10" name="Text 3"/>
          <p:cNvSpPr/>
          <p:nvPr/>
        </p:nvSpPr>
        <p:spPr>
          <a:xfrm>
            <a:off x="571486" y="381000"/>
            <a:ext cx="11620209"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ACADEMIC EVIDENCE</a:t>
            </a:r>
            <a:endParaRPr lang="en-US" sz="1050" dirty="0"/>
          </a:p>
        </p:txBody>
      </p:sp>
      <p:sp>
        <p:nvSpPr>
          <p:cNvPr id="11" name="Shape 4"/>
          <p:cNvSpPr/>
          <p:nvPr/>
        </p:nvSpPr>
        <p:spPr>
          <a:xfrm>
            <a:off x="571486" y="1130598"/>
            <a:ext cx="11039993" cy="5564981"/>
          </a:xfrm>
          <a:prstGeom prst="rect">
            <a:avLst/>
          </a:prstGeom>
          <a:solidFill>
            <a:srgbClr val="FFFFFF"/>
          </a:solidFill>
          <a:ln w="6350">
            <a:solidFill>
              <a:srgbClr val="9E5E9B"/>
            </a:solidFill>
            <a:prstDash val="solid"/>
          </a:ln>
        </p:spPr>
      </p:sp>
      <p:sp>
        <p:nvSpPr>
          <p:cNvPr id="12" name="Text 5"/>
          <p:cNvSpPr/>
          <p:nvPr/>
        </p:nvSpPr>
        <p:spPr>
          <a:xfrm>
            <a:off x="662864" y="1208980"/>
            <a:ext cx="10900197" cy="4572000"/>
          </a:xfrm>
          <a:prstGeom prst="rect">
            <a:avLst/>
          </a:prstGeom>
          <a:noFill/>
          <a:ln/>
        </p:spPr>
        <p:txBody>
          <a:bodyPr wrap="square" lIns="0" tIns="0" rIns="0" bIns="0" rtlCol="0" anchor="t">
            <a:normAutofit/>
          </a:bodyPr>
          <a:lstStyle/>
          <a:p>
            <a:pPr marL="0" indent="0" algn="l">
              <a:lnSpc>
                <a:spcPct val="100000"/>
              </a:lnSpc>
              <a:buNone/>
            </a:pPr>
            <a:r>
              <a:rPr lang="en-US" sz="2000" b="1" dirty="0">
                <a:solidFill>
                  <a:srgbClr val="000000"/>
                </a:solidFill>
                <a:latin typeface="Tinos Bold" pitchFamily="34" charset="0"/>
                <a:ea typeface="Tinos Bold" pitchFamily="34" charset="-122"/>
                <a:cs typeface="Tinos Bold" pitchFamily="34" charset="-120"/>
              </a:rPr>
              <a:t>Reference List – Task 2 – Part 2</a:t>
            </a:r>
            <a:endParaRPr lang="en-US" sz="2000" dirty="0"/>
          </a:p>
          <a:p>
            <a:pPr marL="0" indent="0" algn="l">
              <a:lnSpc>
                <a:spcPct val="100000"/>
              </a:lnSpc>
              <a:buNone/>
            </a:pPr>
            <a:r>
              <a:rPr lang="en-US" sz="2000" dirty="0">
                <a:solidFill>
                  <a:srgbClr val="000000"/>
                </a:solidFill>
                <a:latin typeface="Tinos" pitchFamily="34" charset="0"/>
                <a:ea typeface="Tinos" pitchFamily="34" charset="-122"/>
                <a:cs typeface="Tinos" pitchFamily="34" charset="-120"/>
              </a:rPr>
              <a:t>Martin, K.B., Bednarz, J.M. and Aromataris, E.C. (2021). Interventions to control children's screen use and their effect on sleep: A systematic review and meta-analysis. Journal of Sleep Research, 30(3), e13130. </a:t>
            </a:r>
            <a:r>
              <a:rPr lang="en-US" sz="2000" u="sng" dirty="0">
                <a:solidFill>
                  <a:srgbClr val="58C1BA"/>
                </a:solidFill>
                <a:latin typeface="Tinos" pitchFamily="34" charset="0"/>
                <a:ea typeface="Tinos" pitchFamily="34" charset="-122"/>
                <a:cs typeface="Tinos" pitchFamily="34" charset="-120"/>
                <a:hlinkClick r:id="rId8">
                  <a:extLst>
                    <a:ext uri="{A12FA001-AC4F-418D-AE19-62706E023703}">
                      <ahyp:hlinkClr xmlns:ahyp="http://schemas.microsoft.com/office/drawing/2018/hyperlinkcolor" val="tx"/>
                    </a:ext>
                  </a:extLst>
                </a:hlinkClick>
              </a:rPr>
              <a:t>https://doi.org/10.1111/jsr.13130</a:t>
            </a:r>
            <a:r>
              <a:rPr lang="en-US" sz="2000" dirty="0">
                <a:solidFill>
                  <a:srgbClr val="000000"/>
                </a:solidFill>
                <a:latin typeface="Tinos" pitchFamily="34" charset="0"/>
                <a:ea typeface="Tinos" pitchFamily="34" charset="-122"/>
                <a:cs typeface="Tinos" pitchFamily="34" charset="-120"/>
              </a:rPr>
              <a:t> </a:t>
            </a:r>
            <a:endParaRPr lang="en-US" sz="2000" dirty="0"/>
          </a:p>
          <a:p>
            <a:pPr marL="0" indent="0" algn="l">
              <a:lnSpc>
                <a:spcPct val="100000"/>
              </a:lnSpc>
              <a:buNone/>
            </a:pPr>
            <a:r>
              <a:rPr lang="en-US" sz="2000" dirty="0">
                <a:solidFill>
                  <a:srgbClr val="000000"/>
                </a:solidFill>
                <a:latin typeface="Tinos" pitchFamily="34" charset="0"/>
                <a:ea typeface="Tinos" pitchFamily="34" charset="-122"/>
                <a:cs typeface="Tinos" pitchFamily="34" charset="-120"/>
              </a:rPr>
              <a:t>Michie, S., van Stralen, M.M. and West, R. (2011). The behaviour change wheel: a new method for characterising and designing behaviour change interventions. Implementation Science, 6, 42. </a:t>
            </a:r>
            <a:r>
              <a:rPr lang="en-US" sz="2000" u="sng" dirty="0">
                <a:solidFill>
                  <a:srgbClr val="58C1BA"/>
                </a:solidFill>
                <a:latin typeface="Tinos" pitchFamily="34" charset="0"/>
                <a:ea typeface="Tinos" pitchFamily="34" charset="-122"/>
                <a:cs typeface="Tinos" pitchFamily="34" charset="-120"/>
                <a:hlinkClick r:id="rId9">
                  <a:extLst>
                    <a:ext uri="{A12FA001-AC4F-418D-AE19-62706E023703}">
                      <ahyp:hlinkClr xmlns:ahyp="http://schemas.microsoft.com/office/drawing/2018/hyperlinkcolor" val="tx"/>
                    </a:ext>
                  </a:extLst>
                </a:hlinkClick>
              </a:rPr>
              <a:t>https://doi.org/10.1186/1748-5908-6-42</a:t>
            </a:r>
            <a:r>
              <a:rPr lang="en-US" sz="2000" dirty="0">
                <a:solidFill>
                  <a:srgbClr val="000000"/>
                </a:solidFill>
                <a:latin typeface="Tinos" pitchFamily="34" charset="0"/>
                <a:ea typeface="Tinos" pitchFamily="34" charset="-122"/>
                <a:cs typeface="Tinos" pitchFamily="34" charset="-120"/>
              </a:rPr>
              <a:t> </a:t>
            </a:r>
            <a:endParaRPr lang="en-US" sz="2000" dirty="0"/>
          </a:p>
          <a:p>
            <a:pPr marL="0" indent="0" algn="l">
              <a:lnSpc>
                <a:spcPct val="100000"/>
              </a:lnSpc>
              <a:buNone/>
            </a:pPr>
            <a:r>
              <a:rPr lang="en-US" sz="2000" dirty="0">
                <a:solidFill>
                  <a:srgbClr val="000000"/>
                </a:solidFill>
                <a:latin typeface="Tinos" pitchFamily="34" charset="0"/>
                <a:ea typeface="Tinos" pitchFamily="34" charset="-122"/>
                <a:cs typeface="Tinos" pitchFamily="34" charset="-120"/>
              </a:rPr>
              <a:t>Ofcom (2024). Children and parents: media use and attitudes report 2024. Ofcom. </a:t>
            </a:r>
            <a:r>
              <a:rPr lang="en-US" sz="2000" u="sng" dirty="0">
                <a:solidFill>
                  <a:srgbClr val="58C1BA"/>
                </a:solidFill>
                <a:latin typeface="Tinos" pitchFamily="34" charset="0"/>
                <a:ea typeface="Tinos" pitchFamily="34" charset="-122"/>
                <a:cs typeface="Tinos" pitchFamily="34" charset="-120"/>
                <a:hlinkClick r:id="rId10">
                  <a:extLst>
                    <a:ext uri="{A12FA001-AC4F-418D-AE19-62706E023703}">
                      <ahyp:hlinkClr xmlns:ahyp="http://schemas.microsoft.com/office/drawing/2018/hyperlinkcolor" val="tx"/>
                    </a:ext>
                  </a:extLst>
                </a:hlinkClick>
              </a:rPr>
              <a:t>https://www.ofcom.org.uk/media-use-and-attitudes/media-habits-children/children-and-parents-media-use-and-attitudes-report-2024</a:t>
            </a:r>
            <a:r>
              <a:rPr lang="en-US" sz="2000" dirty="0">
                <a:solidFill>
                  <a:srgbClr val="000000"/>
                </a:solidFill>
                <a:latin typeface="Tinos" pitchFamily="34" charset="0"/>
                <a:ea typeface="Tinos" pitchFamily="34" charset="-122"/>
                <a:cs typeface="Tinos" pitchFamily="34" charset="-120"/>
              </a:rPr>
              <a:t> </a:t>
            </a:r>
            <a:endParaRPr lang="en-US" sz="2000" dirty="0"/>
          </a:p>
          <a:p>
            <a:pPr marL="0" indent="0" algn="l">
              <a:lnSpc>
                <a:spcPct val="100000"/>
              </a:lnSpc>
              <a:buNone/>
            </a:pPr>
            <a:r>
              <a:rPr lang="en-US" sz="2000" dirty="0">
                <a:solidFill>
                  <a:srgbClr val="000000"/>
                </a:solidFill>
                <a:latin typeface="Tinos" pitchFamily="34" charset="0"/>
                <a:ea typeface="Tinos" pitchFamily="34" charset="-122"/>
                <a:cs typeface="Tinos" pitchFamily="34" charset="-120"/>
              </a:rPr>
              <a:t>Schmidt-Persson, J. et al. (2024). Screen Media Use and Mental Health of Children and Adolescents: A Secondary Analysis of a Randomized Clinical Trial. JAMA Network Open, 7(7), e2419881. </a:t>
            </a:r>
            <a:r>
              <a:rPr lang="en-US" sz="2000" u="sng" dirty="0">
                <a:solidFill>
                  <a:srgbClr val="58C1BA"/>
                </a:solidFill>
                <a:latin typeface="Tinos" pitchFamily="34" charset="0"/>
                <a:ea typeface="Tinos" pitchFamily="34" charset="-122"/>
                <a:cs typeface="Tinos" pitchFamily="34" charset="-120"/>
                <a:hlinkClick r:id="rId11">
                  <a:extLst>
                    <a:ext uri="{A12FA001-AC4F-418D-AE19-62706E023703}">
                      <ahyp:hlinkClr xmlns:ahyp="http://schemas.microsoft.com/office/drawing/2018/hyperlinkcolor" val="tx"/>
                    </a:ext>
                  </a:extLst>
                </a:hlinkClick>
              </a:rPr>
              <a:t>https://doi.org/10.1001/jamanetworkopen.2024.19881</a:t>
            </a:r>
            <a:r>
              <a:rPr lang="en-US" sz="2000" dirty="0">
                <a:solidFill>
                  <a:srgbClr val="000000"/>
                </a:solidFill>
                <a:latin typeface="Tinos" pitchFamily="34" charset="0"/>
                <a:ea typeface="Tinos" pitchFamily="34" charset="-122"/>
                <a:cs typeface="Tinos" pitchFamily="34" charset="-120"/>
              </a:rPr>
              <a:t> </a:t>
            </a:r>
            <a:endParaRPr lang="en-US" sz="2000" dirty="0"/>
          </a:p>
          <a:p>
            <a:pPr marL="0" indent="0" algn="l">
              <a:lnSpc>
                <a:spcPct val="100000"/>
              </a:lnSpc>
              <a:buNone/>
            </a:pPr>
            <a:r>
              <a:rPr lang="en-US" sz="2000" dirty="0">
                <a:solidFill>
                  <a:srgbClr val="000000"/>
                </a:solidFill>
                <a:latin typeface="Tinos" pitchFamily="34" charset="0"/>
                <a:ea typeface="Tinos" pitchFamily="34" charset="-122"/>
                <a:cs typeface="Tinos" pitchFamily="34" charset="-120"/>
              </a:rPr>
              <a:t>Sport England (2025). Active Lives Children and Young People Survey: academic year 2024-25. Sport England. </a:t>
            </a:r>
            <a:r>
              <a:rPr lang="en-US" sz="2000" u="sng" dirty="0">
                <a:solidFill>
                  <a:srgbClr val="58C1BA"/>
                </a:solidFill>
                <a:latin typeface="Tinos" pitchFamily="34" charset="0"/>
                <a:ea typeface="Tinos" pitchFamily="34" charset="-122"/>
                <a:cs typeface="Tinos" pitchFamily="34" charset="-120"/>
                <a:hlinkClick r:id="rId12">
                  <a:extLst>
                    <a:ext uri="{A12FA001-AC4F-418D-AE19-62706E023703}">
                      <ahyp:hlinkClr xmlns:ahyp="http://schemas.microsoft.com/office/drawing/2018/hyperlinkcolor" val="tx"/>
                    </a:ext>
                  </a:extLst>
                </a:hlinkClick>
              </a:rPr>
              <a:t>https://www.sportengland.org/research-and-data/data/active-lives/active-lives-data-tables</a:t>
            </a:r>
            <a:r>
              <a:rPr lang="en-US" sz="2000" dirty="0">
                <a:solidFill>
                  <a:srgbClr val="000000"/>
                </a:solidFill>
                <a:latin typeface="Tinos" pitchFamily="34" charset="0"/>
                <a:ea typeface="Tinos" pitchFamily="34" charset="-122"/>
                <a:cs typeface="Tinos" pitchFamily="34" charset="-120"/>
              </a:rPr>
              <a:t> </a:t>
            </a:r>
            <a:endParaRPr lang="en-US" sz="20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bg>
      <p:bgPr>
        <a:solidFill>
          <a:srgbClr val="688183"/>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608698" y="1676400"/>
            <a:ext cx="2819329" cy="2819400"/>
          </a:xfrm>
          <a:prstGeom prst="rect">
            <a:avLst/>
          </a:prstGeom>
        </p:spPr>
      </p:pic>
      <p:sp>
        <p:nvSpPr>
          <p:cNvPr id="3"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4" name="Text 1"/>
          <p:cNvSpPr/>
          <p:nvPr/>
        </p:nvSpPr>
        <p:spPr>
          <a:xfrm>
            <a:off x="761981" y="1963341"/>
            <a:ext cx="9254199" cy="365720"/>
          </a:xfrm>
          <a:prstGeom prst="rect">
            <a:avLst/>
          </a:prstGeom>
          <a:noFill/>
          <a:ln/>
        </p:spPr>
        <p:txBody>
          <a:bodyPr wrap="none" lIns="0" tIns="0" rIns="0" bIns="0" rtlCol="0" anchor="t"/>
          <a:lstStyle/>
          <a:p>
            <a:pPr marL="0" indent="0" algn="l">
              <a:lnSpc>
                <a:spcPct val="100000"/>
              </a:lnSpc>
              <a:buNone/>
            </a:pPr>
            <a:r>
              <a:rPr lang="en-US" sz="2400" b="1" dirty="0">
                <a:solidFill>
                  <a:srgbClr val="FFFF00"/>
                </a:solidFill>
                <a:latin typeface="Tinos Bold" pitchFamily="34" charset="0"/>
                <a:ea typeface="Tinos Bold" pitchFamily="34" charset="-122"/>
                <a:cs typeface="Tinos Bold" pitchFamily="34" charset="-120"/>
              </a:rPr>
              <a:t>LCHS7000 COMPONENT 1 – GROUP PRESENTATION</a:t>
            </a:r>
            <a:endParaRPr lang="en-US" sz="2400" dirty="0"/>
          </a:p>
        </p:txBody>
      </p:sp>
      <p:sp>
        <p:nvSpPr>
          <p:cNvPr id="5" name="Text 2"/>
          <p:cNvSpPr/>
          <p:nvPr/>
        </p:nvSpPr>
        <p:spPr>
          <a:xfrm>
            <a:off x="761981" y="2523232"/>
            <a:ext cx="10610585" cy="569516"/>
          </a:xfrm>
          <a:prstGeom prst="rect">
            <a:avLst/>
          </a:prstGeom>
          <a:noFill/>
          <a:ln/>
        </p:spPr>
        <p:txBody>
          <a:bodyPr wrap="none" lIns="0" tIns="0" rIns="0" bIns="0" rtlCol="0" anchor="t"/>
          <a:lstStyle/>
          <a:p>
            <a:pPr marL="0" indent="0" algn="l">
              <a:lnSpc>
                <a:spcPct val="96000"/>
              </a:lnSpc>
              <a:buNone/>
            </a:pPr>
            <a:r>
              <a:rPr lang="en-US" sz="3900" b="1" dirty="0">
                <a:solidFill>
                  <a:srgbClr val="FFFFFF"/>
                </a:solidFill>
                <a:latin typeface="Tinos Bold" pitchFamily="34" charset="0"/>
                <a:ea typeface="Tinos Bold" pitchFamily="34" charset="-122"/>
                <a:cs typeface="Tinos Bold" pitchFamily="34" charset="-120"/>
              </a:rPr>
              <a:t>Screen Smart 6–12 – Move, Connect, Create</a:t>
            </a:r>
            <a:endParaRPr lang="en-US" sz="3900" dirty="0"/>
          </a:p>
        </p:txBody>
      </p:sp>
      <p:sp>
        <p:nvSpPr>
          <p:cNvPr id="6" name="Text 3"/>
          <p:cNvSpPr/>
          <p:nvPr/>
        </p:nvSpPr>
        <p:spPr>
          <a:xfrm>
            <a:off x="761981" y="3588048"/>
            <a:ext cx="11220169" cy="293291"/>
          </a:xfrm>
          <a:prstGeom prst="rect">
            <a:avLst/>
          </a:prstGeom>
          <a:noFill/>
          <a:ln/>
        </p:spPr>
        <p:txBody>
          <a:bodyPr wrap="none" lIns="0" tIns="0" rIns="0" bIns="0" rtlCol="0" anchor="t"/>
          <a:lstStyle/>
          <a:p>
            <a:pPr marL="0" indent="0" algn="l">
              <a:lnSpc>
                <a:spcPct val="117000"/>
              </a:lnSpc>
              <a:buNone/>
            </a:pPr>
            <a:r>
              <a:rPr lang="en-US" sz="1650" b="1" dirty="0">
                <a:solidFill>
                  <a:srgbClr val="000000"/>
                </a:solidFill>
                <a:latin typeface="Tinos Bold" pitchFamily="34" charset="0"/>
                <a:ea typeface="Tinos Bold" pitchFamily="34" charset="-122"/>
                <a:cs typeface="Tinos Bold" pitchFamily="34" charset="-120"/>
              </a:rPr>
              <a:t>Topic:</a:t>
            </a:r>
            <a:r>
              <a:rPr lang="en-US" sz="1650" dirty="0">
                <a:solidFill>
                  <a:srgbClr val="000000"/>
                </a:solidFill>
                <a:latin typeface="Tinos" pitchFamily="34" charset="0"/>
                <a:ea typeface="Tinos" pitchFamily="34" charset="-122"/>
                <a:cs typeface="Tinos" pitchFamily="34" charset="-120"/>
              </a:rPr>
              <a:t> Screen Time</a:t>
            </a:r>
            <a:endParaRPr lang="en-US" sz="1650" dirty="0"/>
          </a:p>
        </p:txBody>
      </p:sp>
      <p:sp>
        <p:nvSpPr>
          <p:cNvPr id="7" name="Text 4"/>
          <p:cNvSpPr/>
          <p:nvPr/>
        </p:nvSpPr>
        <p:spPr>
          <a:xfrm>
            <a:off x="761981" y="3976588"/>
            <a:ext cx="11220169" cy="293291"/>
          </a:xfrm>
          <a:prstGeom prst="rect">
            <a:avLst/>
          </a:prstGeom>
          <a:noFill/>
          <a:ln/>
        </p:spPr>
        <p:txBody>
          <a:bodyPr wrap="none" lIns="0" tIns="0" rIns="0" bIns="0" rtlCol="0" anchor="t"/>
          <a:lstStyle/>
          <a:p>
            <a:pPr marL="0" indent="0" algn="l">
              <a:lnSpc>
                <a:spcPct val="117000"/>
              </a:lnSpc>
              <a:buNone/>
            </a:pPr>
            <a:r>
              <a:rPr lang="en-US" sz="1650" b="1" dirty="0">
                <a:solidFill>
                  <a:srgbClr val="000000"/>
                </a:solidFill>
                <a:latin typeface="Tinos Bold" pitchFamily="34" charset="0"/>
                <a:ea typeface="Tinos Bold" pitchFamily="34" charset="-122"/>
                <a:cs typeface="Tinos Bold" pitchFamily="34" charset="-120"/>
              </a:rPr>
              <a:t>Target group:</a:t>
            </a:r>
            <a:r>
              <a:rPr lang="en-US" sz="1650" dirty="0">
                <a:solidFill>
                  <a:srgbClr val="000000"/>
                </a:solidFill>
                <a:latin typeface="Tinos" pitchFamily="34" charset="0"/>
                <a:ea typeface="Tinos" pitchFamily="34" charset="-122"/>
                <a:cs typeface="Tinos" pitchFamily="34" charset="-120"/>
              </a:rPr>
              <a:t> Children aged 6–12</a:t>
            </a:r>
            <a:endParaRPr lang="en-US" sz="1650" dirty="0"/>
          </a:p>
        </p:txBody>
      </p:sp>
      <p:sp>
        <p:nvSpPr>
          <p:cNvPr id="8" name="Text 5"/>
          <p:cNvSpPr/>
          <p:nvPr/>
        </p:nvSpPr>
        <p:spPr>
          <a:xfrm>
            <a:off x="761981" y="4365228"/>
            <a:ext cx="11429714" cy="293291"/>
          </a:xfrm>
          <a:prstGeom prst="rect">
            <a:avLst/>
          </a:prstGeom>
          <a:noFill/>
          <a:ln/>
        </p:spPr>
        <p:txBody>
          <a:bodyPr wrap="none" lIns="0" tIns="0" rIns="0" bIns="0" rtlCol="0" anchor="t"/>
          <a:lstStyle/>
          <a:p>
            <a:pPr marL="0" indent="0" algn="l">
              <a:lnSpc>
                <a:spcPct val="117000"/>
              </a:lnSpc>
              <a:buNone/>
            </a:pPr>
            <a:r>
              <a:rPr lang="en-US" sz="1650" b="1" dirty="0">
                <a:solidFill>
                  <a:srgbClr val="F1F5F9"/>
                </a:solidFill>
                <a:latin typeface="Tinos Bold" pitchFamily="34" charset="0"/>
                <a:ea typeface="Tinos Bold" pitchFamily="34" charset="-122"/>
                <a:cs typeface="Tinos Bold" pitchFamily="34" charset="-120"/>
              </a:rPr>
              <a:t>Campaign:</a:t>
            </a:r>
            <a:r>
              <a:rPr lang="en-US" sz="1650" dirty="0">
                <a:solidFill>
                  <a:srgbClr val="F1F5F9"/>
                </a:solidFill>
                <a:latin typeface="Tinos" pitchFamily="34" charset="0"/>
                <a:ea typeface="Tinos" pitchFamily="34" charset="-122"/>
                <a:cs typeface="Tinos" pitchFamily="34" charset="-120"/>
              </a:rPr>
              <a:t> Screen Smart 6–12 – Move, Connect, Create</a:t>
            </a:r>
            <a:endParaRPr lang="en-US" sz="1650" dirty="0"/>
          </a:p>
        </p:txBody>
      </p:sp>
      <p:sp>
        <p:nvSpPr>
          <p:cNvPr id="9" name="Shape 6"/>
          <p:cNvSpPr/>
          <p:nvPr/>
        </p:nvSpPr>
        <p:spPr>
          <a:xfrm>
            <a:off x="2540036" y="4956373"/>
            <a:ext cx="7873505" cy="845046"/>
          </a:xfrm>
          <a:prstGeom prst="rect">
            <a:avLst/>
          </a:prstGeom>
          <a:solidFill>
            <a:srgbClr val="FFFFFF"/>
          </a:solidFill>
          <a:ln w="12700">
            <a:solidFill>
              <a:srgbClr val="70AD47"/>
            </a:solidFill>
            <a:prstDash val="solid"/>
          </a:ln>
        </p:spPr>
      </p:sp>
      <p:sp>
        <p:nvSpPr>
          <p:cNvPr id="10" name="Text 7"/>
          <p:cNvSpPr/>
          <p:nvPr/>
        </p:nvSpPr>
        <p:spPr>
          <a:xfrm>
            <a:off x="2631414" y="4975205"/>
            <a:ext cx="7690749" cy="822722"/>
          </a:xfrm>
          <a:prstGeom prst="rect">
            <a:avLst/>
          </a:prstGeom>
          <a:noFill/>
          <a:ln/>
        </p:spPr>
        <p:txBody>
          <a:bodyPr wrap="square" lIns="0" tIns="0" rIns="0" bIns="0" rtlCol="0" anchor="t">
            <a:normAutofit lnSpcReduction="10000"/>
          </a:bodyPr>
          <a:lstStyle/>
          <a:p>
            <a:pPr marL="0" indent="0" algn="ctr">
              <a:lnSpc>
                <a:spcPct val="100000"/>
              </a:lnSpc>
              <a:buNone/>
            </a:pPr>
            <a:r>
              <a:rPr lang="en-US" sz="1800" dirty="0">
                <a:solidFill>
                  <a:srgbClr val="000000"/>
                </a:solidFill>
                <a:latin typeface="Tinos" pitchFamily="34" charset="0"/>
                <a:ea typeface="Tinos" pitchFamily="34" charset="-122"/>
                <a:cs typeface="Tinos" pitchFamily="34" charset="-120"/>
              </a:rPr>
              <a:t>Student Name: Bhaveshkumar Vaghela</a:t>
            </a:r>
            <a:endParaRPr lang="en-US" sz="1800" dirty="0"/>
          </a:p>
          <a:p>
            <a:pPr marL="0" indent="0" algn="ctr">
              <a:lnSpc>
                <a:spcPct val="100000"/>
              </a:lnSpc>
              <a:buNone/>
            </a:pPr>
            <a:r>
              <a:rPr lang="en-US" sz="1800" dirty="0">
                <a:solidFill>
                  <a:srgbClr val="000000"/>
                </a:solidFill>
                <a:latin typeface="Tinos" pitchFamily="34" charset="0"/>
                <a:ea typeface="Tinos" pitchFamily="34" charset="-122"/>
                <a:cs typeface="Tinos" pitchFamily="34" charset="-120"/>
              </a:rPr>
              <a:t>Student Number:2615206</a:t>
            </a:r>
            <a:endParaRPr lang="en-US" sz="1800" dirty="0"/>
          </a:p>
          <a:p>
            <a:pPr marL="0" indent="0" algn="ctr">
              <a:lnSpc>
                <a:spcPct val="100000"/>
              </a:lnSpc>
              <a:buNone/>
            </a:pPr>
            <a:r>
              <a:rPr lang="en-US" sz="1800" dirty="0">
                <a:solidFill>
                  <a:srgbClr val="000000"/>
                </a:solidFill>
                <a:latin typeface="Tinos" pitchFamily="34" charset="0"/>
                <a:ea typeface="Tinos" pitchFamily="34" charset="-122"/>
                <a:cs typeface="Tinos" pitchFamily="34" charset="-120"/>
              </a:rPr>
              <a:t>Lecturer: Dr Hamdi Hussain</a:t>
            </a:r>
            <a:endParaRPr lang="en-US" sz="1800" dirty="0"/>
          </a:p>
        </p:txBody>
      </p:sp>
      <p:sp>
        <p:nvSpPr>
          <p:cNvPr id="11" name="Shape 8"/>
          <p:cNvSpPr/>
          <p:nvPr/>
        </p:nvSpPr>
        <p:spPr>
          <a:xfrm>
            <a:off x="761981" y="3123505"/>
            <a:ext cx="6095848" cy="369292"/>
          </a:xfrm>
          <a:prstGeom prst="rect">
            <a:avLst/>
          </a:prstGeom>
          <a:solidFill>
            <a:srgbClr val="FFFFFF"/>
          </a:solidFill>
          <a:ln/>
        </p:spPr>
      </p:sp>
      <p:sp>
        <p:nvSpPr>
          <p:cNvPr id="12" name="Text 9"/>
          <p:cNvSpPr/>
          <p:nvPr/>
        </p:nvSpPr>
        <p:spPr>
          <a:xfrm>
            <a:off x="853359" y="3176766"/>
            <a:ext cx="6581809" cy="274241"/>
          </a:xfrm>
          <a:prstGeom prst="rect">
            <a:avLst/>
          </a:prstGeom>
          <a:noFill/>
          <a:ln/>
        </p:spPr>
        <p:txBody>
          <a:bodyPr wrap="none" lIns="0" tIns="0" rIns="0" bIns="0" rtlCol="0" anchor="t"/>
          <a:lstStyle/>
          <a:p>
            <a:pPr marL="0" indent="0" algn="l">
              <a:lnSpc>
                <a:spcPct val="100000"/>
              </a:lnSpc>
              <a:buNone/>
            </a:pPr>
            <a:r>
              <a:rPr lang="en-US" sz="1800" b="1" dirty="0">
                <a:solidFill>
                  <a:srgbClr val="000000"/>
                </a:solidFill>
                <a:latin typeface="Tinos Bold" pitchFamily="34" charset="0"/>
                <a:ea typeface="Tinos Bold" pitchFamily="34" charset="-122"/>
                <a:cs typeface="Tinos Bold" pitchFamily="34" charset="-120"/>
              </a:rPr>
              <a:t>Task 3 – Benefits and Challenges</a:t>
            </a:r>
            <a:endParaRPr lang="en-US" sz="1800" dirty="0"/>
          </a:p>
        </p:txBody>
      </p:sp>
      <p:pic>
        <p:nvPicPr>
          <p:cNvPr id="13" name="Image 1" descr="preencoded.png"/>
          <p:cNvPicPr>
            <a:picLocks noChangeAspect="1"/>
          </p:cNvPicPr>
          <p:nvPr/>
        </p:nvPicPr>
        <p:blipFill>
          <a:blip r:embed="rId4"/>
          <a:stretch>
            <a:fillRect/>
          </a:stretch>
        </p:blipFill>
        <p:spPr>
          <a:xfrm>
            <a:off x="8381790" y="3048000"/>
            <a:ext cx="3047924" cy="1778000"/>
          </a:xfrm>
          <a:prstGeom prst="rect">
            <a:avLst/>
          </a:prstGeom>
        </p:spPr>
      </p:pic>
      <p:pic>
        <p:nvPicPr>
          <p:cNvPr id="14" name="Image 2" descr="preencoded.png"/>
          <p:cNvPicPr>
            <a:picLocks noChangeAspect="1"/>
          </p:cNvPicPr>
          <p:nvPr/>
        </p:nvPicPr>
        <p:blipFill>
          <a:blip r:embed="rId5"/>
          <a:stretch>
            <a:fillRect/>
          </a:stretch>
        </p:blipFill>
        <p:spPr>
          <a:xfrm>
            <a:off x="8605721" y="6096000"/>
            <a:ext cx="993750" cy="762000"/>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608698" y="1676400"/>
            <a:ext cx="2819329" cy="2819400"/>
          </a:xfrm>
          <a:prstGeom prst="rect">
            <a:avLst/>
          </a:prstGeom>
        </p:spPr>
      </p:pic>
      <p:sp>
        <p:nvSpPr>
          <p:cNvPr id="3"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4"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3 - Physiological benefits of healthier screen habits</a:t>
            </a:r>
            <a:endParaRPr lang="en-US" sz="2100" dirty="0"/>
          </a:p>
        </p:txBody>
      </p:sp>
      <p:sp>
        <p:nvSpPr>
          <p:cNvPr id="5" name="Shape 2"/>
          <p:cNvSpPr/>
          <p:nvPr/>
        </p:nvSpPr>
        <p:spPr>
          <a:xfrm>
            <a:off x="609585" y="1043880"/>
            <a:ext cx="533387" cy="28575"/>
          </a:xfrm>
          <a:prstGeom prst="rect">
            <a:avLst/>
          </a:prstGeom>
          <a:solidFill>
            <a:srgbClr val="2B5346"/>
          </a:solidFill>
          <a:ln/>
        </p:spPr>
      </p:sp>
      <p:sp>
        <p:nvSpPr>
          <p:cNvPr id="6"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3 – BENEFITS &amp; CHALLENGES</a:t>
            </a:r>
            <a:endParaRPr lang="en-US" sz="1050" dirty="0"/>
          </a:p>
        </p:txBody>
      </p:sp>
      <p:sp>
        <p:nvSpPr>
          <p:cNvPr id="7"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Reducing recreational screen time can create more opportunity for sleep (Bacil et al., 2024).</a:t>
            </a:r>
            <a:endParaRPr lang="en-US" sz="1450" dirty="0"/>
          </a:p>
        </p:txBody>
      </p:sp>
      <p:sp>
        <p:nvSpPr>
          <p:cNvPr id="8"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More active replacement time can help children approach the UK 60-minute activity guideline (DHSC, 2019).</a:t>
            </a:r>
            <a:endParaRPr lang="en-US" sz="1450" dirty="0"/>
          </a:p>
        </p:txBody>
      </p:sp>
      <p:sp>
        <p:nvSpPr>
          <p:cNvPr id="9"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Lower sedentary exposure may support healthier weight-related behaviours (Ramirez-Coronel et al., 2023).</a:t>
            </a:r>
            <a:endParaRPr lang="en-US" sz="1450" dirty="0"/>
          </a:p>
        </p:txBody>
      </p:sp>
      <p:sp>
        <p:nvSpPr>
          <p:cNvPr id="10"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Less continuous device use may also reduce opportunities for eye strain and prolonged sitting (Presta et al., 2024).</a:t>
            </a:r>
            <a:endParaRPr lang="en-US" sz="1450" dirty="0"/>
          </a:p>
        </p:txBody>
      </p:sp>
      <p:pic>
        <p:nvPicPr>
          <p:cNvPr id="11" name="Image 1" descr="preencoded.png"/>
          <p:cNvPicPr>
            <a:picLocks noChangeAspect="1"/>
          </p:cNvPicPr>
          <p:nvPr/>
        </p:nvPicPr>
        <p:blipFill>
          <a:blip r:embed="rId4"/>
          <a:stretch>
            <a:fillRect/>
          </a:stretch>
        </p:blipFill>
        <p:spPr>
          <a:xfrm>
            <a:off x="7619809" y="1397000"/>
            <a:ext cx="3962301" cy="4191000"/>
          </a:xfrm>
          <a:prstGeom prst="rect">
            <a:avLst/>
          </a:prstGeom>
        </p:spPr>
      </p:pic>
      <p:pic>
        <p:nvPicPr>
          <p:cNvPr id="12" name="Image 2" descr="preencoded.png"/>
          <p:cNvPicPr>
            <a:picLocks noChangeAspect="1"/>
          </p:cNvPicPr>
          <p:nvPr/>
        </p:nvPicPr>
        <p:blipFill>
          <a:blip r:embed="rId5"/>
          <a:stretch>
            <a:fillRect/>
          </a:stretch>
        </p:blipFill>
        <p:spPr>
          <a:xfrm>
            <a:off x="8605721" y="6096000"/>
            <a:ext cx="993750" cy="76200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608698" y="1676400"/>
            <a:ext cx="2819329" cy="2819400"/>
          </a:xfrm>
          <a:prstGeom prst="rect">
            <a:avLst/>
          </a:prstGeom>
        </p:spPr>
      </p:pic>
      <p:sp>
        <p:nvSpPr>
          <p:cNvPr id="3"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4"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3 - Sociological benefits</a:t>
            </a:r>
            <a:endParaRPr lang="en-US" sz="2100" dirty="0"/>
          </a:p>
        </p:txBody>
      </p:sp>
      <p:sp>
        <p:nvSpPr>
          <p:cNvPr id="5" name="Shape 2"/>
          <p:cNvSpPr/>
          <p:nvPr/>
        </p:nvSpPr>
        <p:spPr>
          <a:xfrm>
            <a:off x="609585" y="1043880"/>
            <a:ext cx="533387" cy="28575"/>
          </a:xfrm>
          <a:prstGeom prst="rect">
            <a:avLst/>
          </a:prstGeom>
          <a:solidFill>
            <a:srgbClr val="2B5346"/>
          </a:solidFill>
          <a:ln/>
        </p:spPr>
      </p:sp>
      <p:sp>
        <p:nvSpPr>
          <p:cNvPr id="6"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3 – BENEFITS &amp; CHALLENGES</a:t>
            </a:r>
            <a:endParaRPr lang="en-US" sz="1050" dirty="0"/>
          </a:p>
        </p:txBody>
      </p:sp>
      <p:sp>
        <p:nvSpPr>
          <p:cNvPr id="7"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Screen-free shared activities increase opportunities for face-to-face family interaction (Chong et al., 2023).</a:t>
            </a:r>
            <a:endParaRPr lang="en-US" sz="1450" dirty="0"/>
          </a:p>
        </p:txBody>
      </p:sp>
      <p:sp>
        <p:nvSpPr>
          <p:cNvPr id="8"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Peer play can strengthen communication, cooperation and shared problem-solving through active interaction (Schmidt-Persson et al., 2024).</a:t>
            </a:r>
            <a:endParaRPr lang="en-US" sz="1450" dirty="0"/>
          </a:p>
        </p:txBody>
      </p:sp>
      <p:sp>
        <p:nvSpPr>
          <p:cNvPr id="9"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Prosocial outcomes improved after leisure screen reduction in a randomised trial (Schmidt-Persson et al., 2024).</a:t>
            </a:r>
            <a:endParaRPr lang="en-US" sz="1450" dirty="0"/>
          </a:p>
        </p:txBody>
      </p:sp>
      <p:sp>
        <p:nvSpPr>
          <p:cNvPr id="10"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Community activities can reduce reliance on household devices for affordable recreation (Chong et al., 2023).</a:t>
            </a:r>
            <a:endParaRPr lang="en-US" sz="1450" dirty="0"/>
          </a:p>
        </p:txBody>
      </p:sp>
      <p:pic>
        <p:nvPicPr>
          <p:cNvPr id="11" name="Image 1" descr="preencoded.png"/>
          <p:cNvPicPr>
            <a:picLocks noChangeAspect="1"/>
          </p:cNvPicPr>
          <p:nvPr/>
        </p:nvPicPr>
        <p:blipFill>
          <a:blip r:embed="rId4"/>
          <a:stretch>
            <a:fillRect/>
          </a:stretch>
        </p:blipFill>
        <p:spPr>
          <a:xfrm>
            <a:off x="7619809" y="1397000"/>
            <a:ext cx="3962301" cy="4191000"/>
          </a:xfrm>
          <a:prstGeom prst="rect">
            <a:avLst/>
          </a:prstGeom>
        </p:spPr>
      </p:pic>
      <p:pic>
        <p:nvPicPr>
          <p:cNvPr id="12" name="Image 2" descr="preencoded.png"/>
          <p:cNvPicPr>
            <a:picLocks noChangeAspect="1"/>
          </p:cNvPicPr>
          <p:nvPr/>
        </p:nvPicPr>
        <p:blipFill>
          <a:blip r:embed="rId5"/>
          <a:stretch>
            <a:fillRect/>
          </a:stretch>
        </p:blipFill>
        <p:spPr>
          <a:xfrm>
            <a:off x="8605721" y="6096000"/>
            <a:ext cx="993750" cy="762000"/>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608698" y="1676400"/>
            <a:ext cx="2819329" cy="2819400"/>
          </a:xfrm>
          <a:prstGeom prst="rect">
            <a:avLst/>
          </a:prstGeom>
        </p:spPr>
      </p:pic>
      <p:sp>
        <p:nvSpPr>
          <p:cNvPr id="3"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4"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3 - Psychological benefits</a:t>
            </a:r>
            <a:endParaRPr lang="en-US" sz="2100" dirty="0"/>
          </a:p>
        </p:txBody>
      </p:sp>
      <p:sp>
        <p:nvSpPr>
          <p:cNvPr id="5" name="Shape 2"/>
          <p:cNvSpPr/>
          <p:nvPr/>
        </p:nvSpPr>
        <p:spPr>
          <a:xfrm>
            <a:off x="609585" y="1043880"/>
            <a:ext cx="533387" cy="28575"/>
          </a:xfrm>
          <a:prstGeom prst="rect">
            <a:avLst/>
          </a:prstGeom>
          <a:solidFill>
            <a:srgbClr val="2B5346"/>
          </a:solidFill>
          <a:ln/>
        </p:spPr>
      </p:sp>
      <p:sp>
        <p:nvSpPr>
          <p:cNvPr id="6"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3 – BENEFITS &amp; CHALLENGES</a:t>
            </a:r>
            <a:endParaRPr lang="en-US" sz="1050" dirty="0"/>
          </a:p>
        </p:txBody>
      </p:sp>
      <p:sp>
        <p:nvSpPr>
          <p:cNvPr id="7"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Reducing leisure screen media improved overall behavioural difficulties in a randomised trial (Schmidt-Persson et al., 2024).</a:t>
            </a:r>
            <a:endParaRPr lang="en-US" sz="1450" dirty="0"/>
          </a:p>
        </p:txBody>
      </p:sp>
      <p:sp>
        <p:nvSpPr>
          <p:cNvPr id="8"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Internalising symptoms, including emotional and peer problems, showed notable improvement after reduction (Schmidt-Persson et al., 2024).</a:t>
            </a:r>
            <a:endParaRPr lang="en-US" sz="1450" dirty="0"/>
          </a:p>
        </p:txBody>
      </p:sp>
      <p:sp>
        <p:nvSpPr>
          <p:cNvPr id="9"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Longitudinal evidence links screen time with only small later depressive effects (Tang et al., 2021).</a:t>
            </a:r>
            <a:endParaRPr lang="en-US" sz="1450" dirty="0"/>
          </a:p>
        </p:txBody>
      </p:sp>
      <p:sp>
        <p:nvSpPr>
          <p:cNvPr id="10"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Benefits should be presented cautiously because mental health is influenced by many factors (UK Parliament, 2024).</a:t>
            </a:r>
            <a:endParaRPr lang="en-US" sz="1450" dirty="0"/>
          </a:p>
        </p:txBody>
      </p:sp>
      <p:pic>
        <p:nvPicPr>
          <p:cNvPr id="11" name="Image 1" descr="preencoded.png"/>
          <p:cNvPicPr>
            <a:picLocks noChangeAspect="1"/>
          </p:cNvPicPr>
          <p:nvPr/>
        </p:nvPicPr>
        <p:blipFill>
          <a:blip r:embed="rId4"/>
          <a:stretch>
            <a:fillRect/>
          </a:stretch>
        </p:blipFill>
        <p:spPr>
          <a:xfrm>
            <a:off x="7619809" y="1397000"/>
            <a:ext cx="3962301" cy="4191000"/>
          </a:xfrm>
          <a:prstGeom prst="rect">
            <a:avLst/>
          </a:prstGeom>
        </p:spPr>
      </p:pic>
      <p:pic>
        <p:nvPicPr>
          <p:cNvPr id="12" name="Image 2" descr="preencoded.png"/>
          <p:cNvPicPr>
            <a:picLocks noChangeAspect="1"/>
          </p:cNvPicPr>
          <p:nvPr/>
        </p:nvPicPr>
        <p:blipFill>
          <a:blip r:embed="rId5"/>
          <a:stretch>
            <a:fillRect/>
          </a:stretch>
        </p:blipFill>
        <p:spPr>
          <a:xfrm>
            <a:off x="8605721" y="6096000"/>
            <a:ext cx="993750" cy="762000"/>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608698" y="1676400"/>
            <a:ext cx="2819329" cy="2819400"/>
          </a:xfrm>
          <a:prstGeom prst="rect">
            <a:avLst/>
          </a:prstGeom>
        </p:spPr>
      </p:pic>
      <p:sp>
        <p:nvSpPr>
          <p:cNvPr id="3"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4"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Slide 24: Task 3 - Behavioural model 1: COM-B</a:t>
            </a:r>
            <a:endParaRPr lang="en-US" sz="2100" dirty="0"/>
          </a:p>
        </p:txBody>
      </p:sp>
      <p:sp>
        <p:nvSpPr>
          <p:cNvPr id="5" name="Shape 2"/>
          <p:cNvSpPr/>
          <p:nvPr/>
        </p:nvSpPr>
        <p:spPr>
          <a:xfrm>
            <a:off x="609585" y="1043880"/>
            <a:ext cx="533387" cy="28575"/>
          </a:xfrm>
          <a:prstGeom prst="rect">
            <a:avLst/>
          </a:prstGeom>
          <a:solidFill>
            <a:srgbClr val="2B5346"/>
          </a:solidFill>
          <a:ln/>
        </p:spPr>
      </p:sp>
      <p:sp>
        <p:nvSpPr>
          <p:cNvPr id="6"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3 – BENEFITS &amp; CHALLENGES</a:t>
            </a:r>
            <a:endParaRPr lang="en-US" sz="1050" dirty="0"/>
          </a:p>
        </p:txBody>
      </p:sp>
      <p:sp>
        <p:nvSpPr>
          <p:cNvPr id="7"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Capability: children need skills to notice triggers, set goals and switch activities (Michie et al., 2011).</a:t>
            </a:r>
            <a:endParaRPr lang="en-US" sz="1450" dirty="0"/>
          </a:p>
        </p:txBody>
      </p:sp>
      <p:sp>
        <p:nvSpPr>
          <p:cNvPr id="8"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Opportunity: routines, device access, bedrooms and available activities shape behaviour (Michie et al., 2011).</a:t>
            </a:r>
            <a:endParaRPr lang="en-US" sz="1450" dirty="0"/>
          </a:p>
        </p:txBody>
      </p:sp>
      <p:sp>
        <p:nvSpPr>
          <p:cNvPr id="9"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Motivation: immediate enjoyment can compete with longer-term health benefits (Michie et al., 2011).</a:t>
            </a:r>
            <a:endParaRPr lang="en-US" sz="1450" dirty="0"/>
          </a:p>
        </p:txBody>
      </p:sp>
      <p:sp>
        <p:nvSpPr>
          <p:cNvPr id="10"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Campaign response: teach skills, change environments and make replacement activities attractive (Lai et al., 2025).</a:t>
            </a:r>
            <a:endParaRPr lang="en-US" sz="1450" dirty="0"/>
          </a:p>
        </p:txBody>
      </p:sp>
      <p:pic>
        <p:nvPicPr>
          <p:cNvPr id="11" name="Image 1" descr="preencoded.png"/>
          <p:cNvPicPr>
            <a:picLocks noChangeAspect="1"/>
          </p:cNvPicPr>
          <p:nvPr/>
        </p:nvPicPr>
        <p:blipFill>
          <a:blip r:embed="rId4"/>
          <a:stretch>
            <a:fillRect/>
          </a:stretch>
        </p:blipFill>
        <p:spPr>
          <a:xfrm>
            <a:off x="7619809" y="1397000"/>
            <a:ext cx="3962301" cy="4191000"/>
          </a:xfrm>
          <a:prstGeom prst="rect">
            <a:avLst/>
          </a:prstGeom>
        </p:spPr>
      </p:pic>
      <p:pic>
        <p:nvPicPr>
          <p:cNvPr id="12" name="Image 2" descr="preencoded.png"/>
          <p:cNvPicPr>
            <a:picLocks noChangeAspect="1"/>
          </p:cNvPicPr>
          <p:nvPr/>
        </p:nvPicPr>
        <p:blipFill>
          <a:blip r:embed="rId5"/>
          <a:stretch>
            <a:fillRect/>
          </a:stretch>
        </p:blipFill>
        <p:spPr>
          <a:xfrm>
            <a:off x="8605721" y="6096000"/>
            <a:ext cx="993750" cy="762000"/>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608698" y="1676400"/>
            <a:ext cx="2819329" cy="2819400"/>
          </a:xfrm>
          <a:prstGeom prst="rect">
            <a:avLst/>
          </a:prstGeom>
        </p:spPr>
      </p:pic>
      <p:sp>
        <p:nvSpPr>
          <p:cNvPr id="3"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4" name="Text 1"/>
          <p:cNvSpPr/>
          <p:nvPr/>
        </p:nvSpPr>
        <p:spPr>
          <a:xfrm>
            <a:off x="609585" y="628650"/>
            <a:ext cx="11429714"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3 - Behavioural model 2: Social Cognitive Theory</a:t>
            </a:r>
            <a:endParaRPr lang="en-US" sz="2100" dirty="0"/>
          </a:p>
        </p:txBody>
      </p:sp>
      <p:sp>
        <p:nvSpPr>
          <p:cNvPr id="5" name="Shape 2"/>
          <p:cNvSpPr/>
          <p:nvPr/>
        </p:nvSpPr>
        <p:spPr>
          <a:xfrm>
            <a:off x="609585" y="1043880"/>
            <a:ext cx="533387" cy="28575"/>
          </a:xfrm>
          <a:prstGeom prst="rect">
            <a:avLst/>
          </a:prstGeom>
          <a:solidFill>
            <a:srgbClr val="2B5346"/>
          </a:solidFill>
          <a:ln/>
        </p:spPr>
      </p:sp>
      <p:sp>
        <p:nvSpPr>
          <p:cNvPr id="6"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3 – BENEFITS &amp; CHALLENGES</a:t>
            </a:r>
            <a:endParaRPr lang="en-US" sz="1050" dirty="0"/>
          </a:p>
        </p:txBody>
      </p:sp>
      <p:sp>
        <p:nvSpPr>
          <p:cNvPr id="7"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Behaviour is influenced by personal factors and the social environment through reciprocal interactions (Bandura, 2001).</a:t>
            </a:r>
            <a:endParaRPr lang="en-US" sz="1450" dirty="0"/>
          </a:p>
        </p:txBody>
      </p:sp>
      <p:sp>
        <p:nvSpPr>
          <p:cNvPr id="8"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Self-efficacy is important: children need confidence that they can change a routine (Bandura, 2001).</a:t>
            </a:r>
            <a:endParaRPr lang="en-US" sz="1450" dirty="0"/>
          </a:p>
        </p:txBody>
      </p:sp>
      <p:sp>
        <p:nvSpPr>
          <p:cNvPr id="9"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Observational learning supports modelling through parents, teachers and peers (Bandura, 2001).</a:t>
            </a:r>
            <a:endParaRPr lang="en-US" sz="1450" dirty="0"/>
          </a:p>
        </p:txBody>
      </p:sp>
      <p:sp>
        <p:nvSpPr>
          <p:cNvPr id="10"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Campaign response: demonstrations, peer role models, small goals and positive feedback build confidence (Bandura, 2001).</a:t>
            </a:r>
            <a:endParaRPr lang="en-US" sz="1450" dirty="0"/>
          </a:p>
        </p:txBody>
      </p:sp>
      <p:pic>
        <p:nvPicPr>
          <p:cNvPr id="11" name="Image 1" descr="preencoded.png"/>
          <p:cNvPicPr>
            <a:picLocks noChangeAspect="1"/>
          </p:cNvPicPr>
          <p:nvPr/>
        </p:nvPicPr>
        <p:blipFill>
          <a:blip r:embed="rId4"/>
          <a:stretch>
            <a:fillRect/>
          </a:stretch>
        </p:blipFill>
        <p:spPr>
          <a:xfrm>
            <a:off x="7619809" y="1397000"/>
            <a:ext cx="3962301" cy="4191000"/>
          </a:xfrm>
          <a:prstGeom prst="rect">
            <a:avLst/>
          </a:prstGeom>
        </p:spPr>
      </p:pic>
      <p:pic>
        <p:nvPicPr>
          <p:cNvPr id="12" name="Image 2" descr="preencoded.png"/>
          <p:cNvPicPr>
            <a:picLocks noChangeAspect="1"/>
          </p:cNvPicPr>
          <p:nvPr/>
        </p:nvPicPr>
        <p:blipFill>
          <a:blip r:embed="rId5"/>
          <a:stretch>
            <a:fillRect/>
          </a:stretch>
        </p:blipFill>
        <p:spPr>
          <a:xfrm>
            <a:off x="8605721" y="6096000"/>
            <a:ext cx="993750" cy="762000"/>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608698" y="1676400"/>
            <a:ext cx="2819329" cy="2819400"/>
          </a:xfrm>
          <a:prstGeom prst="rect">
            <a:avLst/>
          </a:prstGeom>
        </p:spPr>
      </p:pic>
      <p:sp>
        <p:nvSpPr>
          <p:cNvPr id="3"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4"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3 - Behavioural model 3: Health Belief Model</a:t>
            </a:r>
            <a:endParaRPr lang="en-US" sz="2100" dirty="0"/>
          </a:p>
        </p:txBody>
      </p:sp>
      <p:sp>
        <p:nvSpPr>
          <p:cNvPr id="5" name="Shape 2"/>
          <p:cNvSpPr/>
          <p:nvPr/>
        </p:nvSpPr>
        <p:spPr>
          <a:xfrm>
            <a:off x="609585" y="1043880"/>
            <a:ext cx="533387" cy="28575"/>
          </a:xfrm>
          <a:prstGeom prst="rect">
            <a:avLst/>
          </a:prstGeom>
          <a:solidFill>
            <a:srgbClr val="2B5346"/>
          </a:solidFill>
          <a:ln/>
        </p:spPr>
      </p:sp>
      <p:sp>
        <p:nvSpPr>
          <p:cNvPr id="6"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3 – BENEFITS &amp; CHALLENGES</a:t>
            </a:r>
            <a:endParaRPr lang="en-US" sz="1050" dirty="0"/>
          </a:p>
        </p:txBody>
      </p:sp>
      <p:sp>
        <p:nvSpPr>
          <p:cNvPr id="7"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Parents may underestimate susceptibility to harms from high sedentary screen use (Rosenstock et al., 1988).</a:t>
            </a:r>
            <a:endParaRPr lang="en-US" sz="1450" dirty="0"/>
          </a:p>
        </p:txBody>
      </p:sp>
      <p:sp>
        <p:nvSpPr>
          <p:cNvPr id="8"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Perceived benefits must compete with perceived barriers such as homework, convenience and child resistance (Lai et al., 2025).</a:t>
            </a:r>
            <a:endParaRPr lang="en-US" sz="1450" dirty="0"/>
          </a:p>
        </p:txBody>
      </p:sp>
      <p:sp>
        <p:nvSpPr>
          <p:cNvPr id="9"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Cues to action include bedtime prompts, device reminders and weekly family challenges (Chong et al., 2023).</a:t>
            </a:r>
            <a:endParaRPr lang="en-US" sz="1450" dirty="0"/>
          </a:p>
        </p:txBody>
      </p:sp>
      <p:sp>
        <p:nvSpPr>
          <p:cNvPr id="10" name="Text 7"/>
          <p:cNvSpPr/>
          <p:nvPr/>
        </p:nvSpPr>
        <p:spPr>
          <a:xfrm>
            <a:off x="609585" y="4600575"/>
            <a:ext cx="6237925"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Campaign response: concise risk information, visible benefits and practical low-effort solutions (Lai et al., 2025).</a:t>
            </a:r>
            <a:endParaRPr lang="en-US" sz="1450" dirty="0"/>
          </a:p>
        </p:txBody>
      </p:sp>
      <p:pic>
        <p:nvPicPr>
          <p:cNvPr id="11" name="Image 1" descr="preencoded.png"/>
          <p:cNvPicPr>
            <a:picLocks noChangeAspect="1"/>
          </p:cNvPicPr>
          <p:nvPr/>
        </p:nvPicPr>
        <p:blipFill>
          <a:blip r:embed="rId4"/>
          <a:stretch>
            <a:fillRect/>
          </a:stretch>
        </p:blipFill>
        <p:spPr>
          <a:xfrm>
            <a:off x="7619809" y="1397000"/>
            <a:ext cx="3962301" cy="4191000"/>
          </a:xfrm>
          <a:prstGeom prst="rect">
            <a:avLst/>
          </a:prstGeom>
        </p:spPr>
      </p:pic>
      <p:pic>
        <p:nvPicPr>
          <p:cNvPr id="12" name="Image 2" descr="preencoded.png"/>
          <p:cNvPicPr>
            <a:picLocks noChangeAspect="1"/>
          </p:cNvPicPr>
          <p:nvPr/>
        </p:nvPicPr>
        <p:blipFill>
          <a:blip r:embed="rId5"/>
          <a:stretch>
            <a:fillRect/>
          </a:stretch>
        </p:blipFill>
        <p:spPr>
          <a:xfrm>
            <a:off x="8605721" y="6096000"/>
            <a:ext cx="993750" cy="762000"/>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608698" y="1676400"/>
            <a:ext cx="2819329" cy="2819400"/>
          </a:xfrm>
          <a:prstGeom prst="rect">
            <a:avLst/>
          </a:prstGeom>
        </p:spPr>
      </p:pic>
      <p:sp>
        <p:nvSpPr>
          <p:cNvPr id="3"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4"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3 - Key barriers to behaviour change</a:t>
            </a:r>
            <a:endParaRPr lang="en-US" sz="2100" dirty="0"/>
          </a:p>
        </p:txBody>
      </p:sp>
      <p:sp>
        <p:nvSpPr>
          <p:cNvPr id="5" name="Shape 2"/>
          <p:cNvSpPr/>
          <p:nvPr/>
        </p:nvSpPr>
        <p:spPr>
          <a:xfrm>
            <a:off x="609585" y="1043880"/>
            <a:ext cx="533387" cy="28575"/>
          </a:xfrm>
          <a:prstGeom prst="rect">
            <a:avLst/>
          </a:prstGeom>
          <a:solidFill>
            <a:srgbClr val="2B5346"/>
          </a:solidFill>
          <a:ln/>
        </p:spPr>
      </p:sp>
      <p:sp>
        <p:nvSpPr>
          <p:cNvPr id="6"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3 – BENEFITS &amp; CHALLENGES</a:t>
            </a:r>
            <a:endParaRPr lang="en-US" sz="1050" dirty="0"/>
          </a:p>
        </p:txBody>
      </p:sp>
      <p:sp>
        <p:nvSpPr>
          <p:cNvPr id="7"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Habit: automatic checking and gaming can make stopping difficult (Jones et al., 2021).</a:t>
            </a:r>
            <a:endParaRPr lang="en-US" sz="1450" dirty="0"/>
          </a:p>
        </p:txBody>
      </p:sp>
      <p:sp>
        <p:nvSpPr>
          <p:cNvPr id="8"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Environment: devices in bedrooms or unrestricted access can sustain high exposure (Chong et al., 2023).</a:t>
            </a:r>
            <a:endParaRPr lang="en-US" sz="1450" dirty="0"/>
          </a:p>
        </p:txBody>
      </p:sp>
      <p:sp>
        <p:nvSpPr>
          <p:cNvPr id="9"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Family pressure: parents may use screens for homework, childcare and calm-down time (Chong et al., 2023).</a:t>
            </a:r>
            <a:endParaRPr lang="en-US" sz="1450" dirty="0"/>
          </a:p>
        </p:txBody>
      </p:sp>
      <p:sp>
        <p:nvSpPr>
          <p:cNvPr id="10"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Child preferences: enjoyable digital content can make alternatives seem less rewarding (Lai et al., 2025).</a:t>
            </a:r>
            <a:endParaRPr lang="en-US" sz="1450" dirty="0"/>
          </a:p>
        </p:txBody>
      </p:sp>
      <p:pic>
        <p:nvPicPr>
          <p:cNvPr id="11" name="Image 1" descr="preencoded.png"/>
          <p:cNvPicPr>
            <a:picLocks noChangeAspect="1"/>
          </p:cNvPicPr>
          <p:nvPr/>
        </p:nvPicPr>
        <p:blipFill>
          <a:blip r:embed="rId4"/>
          <a:stretch>
            <a:fillRect/>
          </a:stretch>
        </p:blipFill>
        <p:spPr>
          <a:xfrm>
            <a:off x="7619809" y="1397000"/>
            <a:ext cx="3962301" cy="4191000"/>
          </a:xfrm>
          <a:prstGeom prst="rect">
            <a:avLst/>
          </a:prstGeom>
        </p:spPr>
      </p:pic>
      <p:pic>
        <p:nvPicPr>
          <p:cNvPr id="12" name="Image 2" descr="preencoded.png"/>
          <p:cNvPicPr>
            <a:picLocks noChangeAspect="1"/>
          </p:cNvPicPr>
          <p:nvPr/>
        </p:nvPicPr>
        <p:blipFill>
          <a:blip r:embed="rId5"/>
          <a:stretch>
            <a:fillRect/>
          </a:stretch>
        </p:blipFill>
        <p:spPr>
          <a:xfrm>
            <a:off x="8605721" y="6096000"/>
            <a:ext cx="993750" cy="762000"/>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608698" y="1676400"/>
            <a:ext cx="2819329" cy="2819400"/>
          </a:xfrm>
          <a:prstGeom prst="rect">
            <a:avLst/>
          </a:prstGeom>
        </p:spPr>
      </p:pic>
      <p:sp>
        <p:nvSpPr>
          <p:cNvPr id="3"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4"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3 - Campaign solutions matched to barriers</a:t>
            </a:r>
            <a:endParaRPr lang="en-US" sz="2100" dirty="0"/>
          </a:p>
        </p:txBody>
      </p:sp>
      <p:sp>
        <p:nvSpPr>
          <p:cNvPr id="5" name="Shape 2"/>
          <p:cNvSpPr/>
          <p:nvPr/>
        </p:nvSpPr>
        <p:spPr>
          <a:xfrm>
            <a:off x="609585" y="1043880"/>
            <a:ext cx="533387" cy="28575"/>
          </a:xfrm>
          <a:prstGeom prst="rect">
            <a:avLst/>
          </a:prstGeom>
          <a:solidFill>
            <a:srgbClr val="2B5346"/>
          </a:solidFill>
          <a:ln/>
        </p:spPr>
      </p:sp>
      <p:sp>
        <p:nvSpPr>
          <p:cNvPr id="6"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3 – BENEFITS &amp; CHALLENGES</a:t>
            </a:r>
            <a:endParaRPr lang="en-US" sz="1050" dirty="0"/>
          </a:p>
        </p:txBody>
      </p:sp>
      <p:sp>
        <p:nvSpPr>
          <p:cNvPr id="7"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Habit -&gt; visual timers, transition warnings and planned stop points reduce abrupt stopping (Jones et al., 2021).</a:t>
            </a:r>
            <a:endParaRPr lang="en-US" sz="1450" dirty="0"/>
          </a:p>
        </p:txBody>
      </p:sp>
      <p:sp>
        <p:nvSpPr>
          <p:cNvPr id="8"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Environment -&gt; screen-free bedrooms and device charging stations create helpful cues (Chong et al., 2023).</a:t>
            </a:r>
            <a:endParaRPr lang="en-US" sz="1450" dirty="0"/>
          </a:p>
        </p:txBody>
      </p:sp>
      <p:sp>
        <p:nvSpPr>
          <p:cNvPr id="9"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Low motivation -&gt; children choose replacement activities, increasing ownership and reward (Michie et al., 2011).</a:t>
            </a:r>
            <a:endParaRPr lang="en-US" sz="1450" dirty="0"/>
          </a:p>
        </p:txBody>
      </p:sp>
      <p:sp>
        <p:nvSpPr>
          <p:cNvPr id="10"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Family pressure -&gt; flexible routines and free community alternatives reduce practical barriers (Michie et al., 2011).</a:t>
            </a:r>
            <a:endParaRPr lang="en-US" sz="1450" dirty="0"/>
          </a:p>
        </p:txBody>
      </p:sp>
      <p:pic>
        <p:nvPicPr>
          <p:cNvPr id="11" name="Image 1" descr="preencoded.png"/>
          <p:cNvPicPr>
            <a:picLocks noChangeAspect="1"/>
          </p:cNvPicPr>
          <p:nvPr/>
        </p:nvPicPr>
        <p:blipFill>
          <a:blip r:embed="rId4"/>
          <a:stretch>
            <a:fillRect/>
          </a:stretch>
        </p:blipFill>
        <p:spPr>
          <a:xfrm>
            <a:off x="7619809" y="1397000"/>
            <a:ext cx="3962301" cy="4191000"/>
          </a:xfrm>
          <a:prstGeom prst="rect">
            <a:avLst/>
          </a:prstGeom>
        </p:spPr>
      </p:pic>
      <p:pic>
        <p:nvPicPr>
          <p:cNvPr id="12" name="Image 2" descr="preencoded.png"/>
          <p:cNvPicPr>
            <a:picLocks noChangeAspect="1"/>
          </p:cNvPicPr>
          <p:nvPr/>
        </p:nvPicPr>
        <p:blipFill>
          <a:blip r:embed="rId5"/>
          <a:stretch>
            <a:fillRect/>
          </a:stretch>
        </p:blipFill>
        <p:spPr>
          <a:xfrm>
            <a:off x="8605721" y="6096000"/>
            <a:ext cx="993750" cy="762000"/>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608698" y="1676400"/>
            <a:ext cx="2819329" cy="2819400"/>
          </a:xfrm>
          <a:prstGeom prst="rect">
            <a:avLst/>
          </a:prstGeom>
        </p:spPr>
      </p:pic>
      <p:sp>
        <p:nvSpPr>
          <p:cNvPr id="3"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4" name="Text 1"/>
          <p:cNvSpPr/>
          <p:nvPr/>
        </p:nvSpPr>
        <p:spPr>
          <a:xfrm>
            <a:off x="609585" y="628650"/>
            <a:ext cx="11429714"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3 - Critical evaluation of the proposed intervention</a:t>
            </a:r>
            <a:endParaRPr lang="en-US" sz="2100" dirty="0"/>
          </a:p>
        </p:txBody>
      </p:sp>
      <p:sp>
        <p:nvSpPr>
          <p:cNvPr id="5" name="Shape 2"/>
          <p:cNvSpPr/>
          <p:nvPr/>
        </p:nvSpPr>
        <p:spPr>
          <a:xfrm>
            <a:off x="609585" y="1043880"/>
            <a:ext cx="533387" cy="28575"/>
          </a:xfrm>
          <a:prstGeom prst="rect">
            <a:avLst/>
          </a:prstGeom>
          <a:solidFill>
            <a:srgbClr val="2B5346"/>
          </a:solidFill>
          <a:ln/>
        </p:spPr>
      </p:sp>
      <p:sp>
        <p:nvSpPr>
          <p:cNvPr id="6"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3 – BENEFITS &amp; CHALLENGES</a:t>
            </a:r>
            <a:endParaRPr lang="en-US" sz="1050" dirty="0"/>
          </a:p>
        </p:txBody>
      </p:sp>
      <p:sp>
        <p:nvSpPr>
          <p:cNvPr id="7"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Expected effects are likely to be modest because school-based screen interventions show mixed results (Lai et al., 2025).</a:t>
            </a:r>
            <a:endParaRPr lang="en-US" sz="1450" dirty="0"/>
          </a:p>
        </p:txBody>
      </p:sp>
      <p:sp>
        <p:nvSpPr>
          <p:cNvPr id="8"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Screen time is heterogeneous; educational, social and recreational use should not be treated identically (Ofcom, 2024).</a:t>
            </a:r>
            <a:endParaRPr lang="en-US" sz="1450" dirty="0"/>
          </a:p>
        </p:txBody>
      </p:sp>
      <p:sp>
        <p:nvSpPr>
          <p:cNvPr id="9"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Self-reported diaries may introduce recall or social-desirability bias (Presta et al., 2024).</a:t>
            </a:r>
            <a:endParaRPr lang="en-US" sz="1450" dirty="0"/>
          </a:p>
        </p:txBody>
      </p:sp>
      <p:sp>
        <p:nvSpPr>
          <p:cNvPr id="10"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Equity risks can be reduced through free materials, local activities and non-punitive messaging (Lai et al., 2025).</a:t>
            </a:r>
            <a:endParaRPr lang="en-US" sz="1450" dirty="0"/>
          </a:p>
        </p:txBody>
      </p:sp>
      <p:pic>
        <p:nvPicPr>
          <p:cNvPr id="11" name="Image 1" descr="preencoded.png"/>
          <p:cNvPicPr>
            <a:picLocks noChangeAspect="1"/>
          </p:cNvPicPr>
          <p:nvPr/>
        </p:nvPicPr>
        <p:blipFill>
          <a:blip r:embed="rId4"/>
          <a:stretch>
            <a:fillRect/>
          </a:stretch>
        </p:blipFill>
        <p:spPr>
          <a:xfrm>
            <a:off x="7619809" y="1397000"/>
            <a:ext cx="3962301" cy="4191000"/>
          </a:xfrm>
          <a:prstGeom prst="rect">
            <a:avLst/>
          </a:prstGeom>
        </p:spPr>
      </p:pic>
      <p:pic>
        <p:nvPicPr>
          <p:cNvPr id="12" name="Image 2" descr="preencoded.png"/>
          <p:cNvPicPr>
            <a:picLocks noChangeAspect="1"/>
          </p:cNvPicPr>
          <p:nvPr/>
        </p:nvPicPr>
        <p:blipFill>
          <a:blip r:embed="rId5"/>
          <a:stretch>
            <a:fillRect/>
          </a:stretch>
        </p:blipFill>
        <p:spPr>
          <a:xfrm>
            <a:off x="8605721" y="6096000"/>
            <a:ext cx="993750" cy="762000"/>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608698" y="1676400"/>
            <a:ext cx="2819329" cy="2819400"/>
          </a:xfrm>
          <a:prstGeom prst="rect">
            <a:avLst/>
          </a:prstGeom>
        </p:spPr>
      </p:pic>
      <p:sp>
        <p:nvSpPr>
          <p:cNvPr id="3"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4" name="Text 1"/>
          <p:cNvSpPr/>
          <p:nvPr/>
        </p:nvSpPr>
        <p:spPr>
          <a:xfrm>
            <a:off x="609585" y="628650"/>
            <a:ext cx="11524962" cy="319980"/>
          </a:xfrm>
          <a:prstGeom prst="rect">
            <a:avLst/>
          </a:prstGeom>
          <a:noFill/>
          <a:ln/>
        </p:spPr>
        <p:txBody>
          <a:bodyPr wrap="none" lIns="0" tIns="0" rIns="0" bIns="0" rtlCol="0" anchor="t"/>
          <a:lstStyle/>
          <a:p>
            <a:pPr marL="0" indent="0" algn="l">
              <a:lnSpc>
                <a:spcPct val="100000"/>
              </a:lnSpc>
              <a:buNone/>
            </a:pPr>
            <a:r>
              <a:rPr lang="en-US" sz="2100" b="1" dirty="0">
                <a:solidFill>
                  <a:srgbClr val="14284B"/>
                </a:solidFill>
                <a:latin typeface="Tinos Bold" pitchFamily="34" charset="0"/>
                <a:ea typeface="Tinos Bold" pitchFamily="34" charset="-122"/>
                <a:cs typeface="Tinos Bold" pitchFamily="34" charset="-120"/>
              </a:rPr>
              <a:t>Task 3 - Conclusion and recommendation</a:t>
            </a:r>
            <a:endParaRPr lang="en-US" sz="2100" dirty="0"/>
          </a:p>
        </p:txBody>
      </p:sp>
      <p:sp>
        <p:nvSpPr>
          <p:cNvPr id="5" name="Shape 2"/>
          <p:cNvSpPr/>
          <p:nvPr/>
        </p:nvSpPr>
        <p:spPr>
          <a:xfrm>
            <a:off x="609585" y="1043880"/>
            <a:ext cx="533387" cy="28575"/>
          </a:xfrm>
          <a:prstGeom prst="rect">
            <a:avLst/>
          </a:prstGeom>
          <a:solidFill>
            <a:srgbClr val="2B5346"/>
          </a:solidFill>
          <a:ln/>
        </p:spPr>
      </p:sp>
      <p:sp>
        <p:nvSpPr>
          <p:cNvPr id="6" name="Text 3"/>
          <p:cNvSpPr/>
          <p:nvPr/>
        </p:nvSpPr>
        <p:spPr>
          <a:xfrm>
            <a:off x="609585" y="419100"/>
            <a:ext cx="11582110"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TASK 3 – BENEFITS &amp; CHALLENGES</a:t>
            </a:r>
            <a:endParaRPr lang="en-US" sz="1050" dirty="0"/>
          </a:p>
        </p:txBody>
      </p:sp>
      <p:sp>
        <p:nvSpPr>
          <p:cNvPr id="7" name="Text 4"/>
          <p:cNvSpPr/>
          <p:nvPr/>
        </p:nvSpPr>
        <p:spPr>
          <a:xfrm>
            <a:off x="609585" y="253682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Screen Smart 6-12 promotes balance: less avoidable recreational screen time and more movement, sleep, connection and creativity (Lai et al., 2025).</a:t>
            </a:r>
            <a:endParaRPr lang="en-US" sz="1450" dirty="0"/>
          </a:p>
        </p:txBody>
      </p:sp>
      <p:sp>
        <p:nvSpPr>
          <p:cNvPr id="8" name="Text 5"/>
          <p:cNvSpPr/>
          <p:nvPr/>
        </p:nvSpPr>
        <p:spPr>
          <a:xfrm>
            <a:off x="609585" y="3224709"/>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The three aims are measurable through screen, activity and family-routine indicators (DHSC, 2019; Jones et al., 2021).</a:t>
            </a:r>
            <a:endParaRPr lang="en-US" sz="1450" dirty="0"/>
          </a:p>
        </p:txBody>
      </p:sp>
      <p:sp>
        <p:nvSpPr>
          <p:cNvPr id="9" name="Text 6"/>
          <p:cNvSpPr/>
          <p:nvPr/>
        </p:nvSpPr>
        <p:spPr>
          <a:xfrm>
            <a:off x="609585" y="3912592"/>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Behavioural theories connect barriers to practical solutions (Michie et al., 2011; Rosenstock et al., 1988).</a:t>
            </a:r>
            <a:endParaRPr lang="en-US" sz="1450" dirty="0"/>
          </a:p>
        </p:txBody>
      </p:sp>
      <p:sp>
        <p:nvSpPr>
          <p:cNvPr id="10" name="Text 7"/>
          <p:cNvSpPr/>
          <p:nvPr/>
        </p:nvSpPr>
        <p:spPr>
          <a:xfrm>
            <a:off x="609585" y="4600575"/>
            <a:ext cx="6180777" cy="537369"/>
          </a:xfrm>
          <a:prstGeom prst="rect">
            <a:avLst/>
          </a:prstGeom>
          <a:noFill/>
          <a:ln/>
        </p:spPr>
        <p:txBody>
          <a:bodyPr wrap="square" lIns="0" tIns="0" rIns="0" bIns="0" rtlCol="0" anchor="t">
            <a:normAutofit/>
          </a:bodyPr>
          <a:lstStyle/>
          <a:p>
            <a:pPr marL="0" indent="0" algn="l">
              <a:lnSpc>
                <a:spcPct val="123000"/>
              </a:lnSpc>
              <a:buNone/>
            </a:pPr>
            <a:r>
              <a:rPr lang="en-US" sz="1450" dirty="0">
                <a:solidFill>
                  <a:srgbClr val="1A202C"/>
                </a:solidFill>
                <a:latin typeface="Tinos" pitchFamily="34" charset="0"/>
                <a:ea typeface="Tinos" pitchFamily="34" charset="-122"/>
                <a:cs typeface="Tinos" pitchFamily="34" charset="-120"/>
              </a:rPr>
              <a:t> Recommendation: pilot locally, evaluate at eight weeks and four weeks post-programme, then refine before scale-up (Lai et al., 2025).</a:t>
            </a:r>
            <a:endParaRPr lang="en-US" sz="1450" dirty="0"/>
          </a:p>
        </p:txBody>
      </p:sp>
      <p:pic>
        <p:nvPicPr>
          <p:cNvPr id="11" name="Image 1" descr="preencoded.png"/>
          <p:cNvPicPr>
            <a:picLocks noChangeAspect="1"/>
          </p:cNvPicPr>
          <p:nvPr/>
        </p:nvPicPr>
        <p:blipFill>
          <a:blip r:embed="rId4"/>
          <a:stretch>
            <a:fillRect/>
          </a:stretch>
        </p:blipFill>
        <p:spPr>
          <a:xfrm>
            <a:off x="7619809" y="1397000"/>
            <a:ext cx="3962301" cy="4191000"/>
          </a:xfrm>
          <a:prstGeom prst="rect">
            <a:avLst/>
          </a:prstGeom>
        </p:spPr>
      </p:pic>
      <p:pic>
        <p:nvPicPr>
          <p:cNvPr id="12" name="Image 2" descr="preencoded.png"/>
          <p:cNvPicPr>
            <a:picLocks noChangeAspect="1"/>
          </p:cNvPicPr>
          <p:nvPr/>
        </p:nvPicPr>
        <p:blipFill>
          <a:blip r:embed="rId5"/>
          <a:stretch>
            <a:fillRect/>
          </a:stretch>
        </p:blipFill>
        <p:spPr>
          <a:xfrm>
            <a:off x="8605721" y="6096000"/>
            <a:ext cx="993750" cy="762000"/>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8151509" y="0"/>
            <a:ext cx="1298543" cy="988913"/>
          </a:xfrm>
          <a:prstGeom prst="rect">
            <a:avLst/>
          </a:prstGeom>
        </p:spPr>
      </p:pic>
      <p:sp>
        <p:nvSpPr>
          <p:cNvPr id="6"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7" name="Text 1"/>
          <p:cNvSpPr/>
          <p:nvPr/>
        </p:nvSpPr>
        <p:spPr>
          <a:xfrm>
            <a:off x="571486" y="590550"/>
            <a:ext cx="11620209" cy="319980"/>
          </a:xfrm>
          <a:prstGeom prst="rect">
            <a:avLst/>
          </a:prstGeom>
          <a:noFill/>
          <a:ln/>
        </p:spPr>
        <p:txBody>
          <a:bodyPr wrap="none" lIns="0" tIns="0" rIns="0" bIns="0" rtlCol="0" anchor="t"/>
          <a:lstStyle/>
          <a:p>
            <a:pPr marL="0" indent="0" algn="l">
              <a:lnSpc>
                <a:spcPct val="117000"/>
              </a:lnSpc>
              <a:buNone/>
            </a:pPr>
            <a:r>
              <a:rPr lang="en-US" sz="1800" dirty="0">
                <a:solidFill>
                  <a:srgbClr val="FFFFFF"/>
                </a:solidFill>
                <a:latin typeface="Tinos" pitchFamily="34" charset="0"/>
                <a:ea typeface="Tinos" pitchFamily="34" charset="-122"/>
                <a:cs typeface="Tinos" pitchFamily="34" charset="-120"/>
              </a:rPr>
              <a:t>ACADEMIC EVIDENCE</a:t>
            </a:r>
            <a:endParaRPr lang="en-US" sz="1800" dirty="0"/>
          </a:p>
        </p:txBody>
      </p:sp>
      <p:pic>
        <p:nvPicPr>
          <p:cNvPr id="8" name="Image 4" descr="preencoded.png"/>
          <p:cNvPicPr>
            <a:picLocks noChangeAspect="1"/>
          </p:cNvPicPr>
          <p:nvPr/>
        </p:nvPicPr>
        <p:blipFill>
          <a:blip r:embed="rId7"/>
          <a:stretch>
            <a:fillRect/>
          </a:stretch>
        </p:blipFill>
        <p:spPr>
          <a:xfrm>
            <a:off x="8782426" y="6272709"/>
            <a:ext cx="640143" cy="585192"/>
          </a:xfrm>
          <a:prstGeom prst="rect">
            <a:avLst/>
          </a:prstGeom>
        </p:spPr>
      </p:pic>
      <p:sp>
        <p:nvSpPr>
          <p:cNvPr id="9" name="Shape 2"/>
          <p:cNvSpPr/>
          <p:nvPr/>
        </p:nvSpPr>
        <p:spPr>
          <a:xfrm>
            <a:off x="571486" y="1005780"/>
            <a:ext cx="533387" cy="28575"/>
          </a:xfrm>
          <a:prstGeom prst="rect">
            <a:avLst/>
          </a:prstGeom>
          <a:solidFill>
            <a:srgbClr val="2B5346"/>
          </a:solidFill>
          <a:ln/>
        </p:spPr>
      </p:sp>
      <p:sp>
        <p:nvSpPr>
          <p:cNvPr id="10" name="Text 3"/>
          <p:cNvSpPr/>
          <p:nvPr/>
        </p:nvSpPr>
        <p:spPr>
          <a:xfrm>
            <a:off x="571486" y="381000"/>
            <a:ext cx="11620209"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ACADEMIC EVIDENCE</a:t>
            </a:r>
            <a:endParaRPr lang="en-US" sz="1050" dirty="0"/>
          </a:p>
        </p:txBody>
      </p:sp>
      <p:sp>
        <p:nvSpPr>
          <p:cNvPr id="11" name="Shape 4"/>
          <p:cNvSpPr/>
          <p:nvPr/>
        </p:nvSpPr>
        <p:spPr>
          <a:xfrm>
            <a:off x="571486" y="1189732"/>
            <a:ext cx="11138316" cy="5258594"/>
          </a:xfrm>
          <a:prstGeom prst="rect">
            <a:avLst/>
          </a:prstGeom>
          <a:solidFill>
            <a:srgbClr val="FFFFFF"/>
          </a:solidFill>
          <a:ln w="6350">
            <a:solidFill>
              <a:srgbClr val="9E5E9B"/>
            </a:solidFill>
            <a:prstDash val="solid"/>
          </a:ln>
        </p:spPr>
      </p:sp>
      <p:sp>
        <p:nvSpPr>
          <p:cNvPr id="12" name="Text 5"/>
          <p:cNvSpPr/>
          <p:nvPr/>
        </p:nvSpPr>
        <p:spPr>
          <a:xfrm>
            <a:off x="662864" y="1256705"/>
            <a:ext cx="10900197" cy="5181203"/>
          </a:xfrm>
          <a:prstGeom prst="rect">
            <a:avLst/>
          </a:prstGeom>
          <a:noFill/>
          <a:ln/>
        </p:spPr>
        <p:txBody>
          <a:bodyPr wrap="square" lIns="0" tIns="0" rIns="0" bIns="0" rtlCol="0" anchor="t">
            <a:normAutofit lnSpcReduction="10000"/>
          </a:bodyPr>
          <a:lstStyle/>
          <a:p>
            <a:pPr marL="0" indent="0" algn="l">
              <a:lnSpc>
                <a:spcPct val="100000"/>
              </a:lnSpc>
              <a:buNone/>
            </a:pPr>
            <a:r>
              <a:rPr lang="en-US" sz="1700" b="1" dirty="0">
                <a:solidFill>
                  <a:srgbClr val="000000"/>
                </a:solidFill>
                <a:latin typeface="Tinos Bold" pitchFamily="34" charset="0"/>
                <a:ea typeface="Tinos Bold" pitchFamily="34" charset="-122"/>
                <a:cs typeface="Tinos Bold" pitchFamily="34" charset="-120"/>
              </a:rPr>
              <a:t>Reference List – Task 3 – Part 1</a:t>
            </a:r>
            <a:endParaRPr lang="en-US" sz="1700" dirty="0"/>
          </a:p>
          <a:p>
            <a:pPr marL="0" indent="0" algn="l">
              <a:lnSpc>
                <a:spcPct val="100000"/>
              </a:lnSpc>
              <a:buNone/>
            </a:pPr>
            <a:r>
              <a:rPr lang="en-US" sz="1700" dirty="0">
                <a:solidFill>
                  <a:srgbClr val="000000"/>
                </a:solidFill>
                <a:latin typeface="Tinos" pitchFamily="34" charset="0"/>
                <a:ea typeface="Tinos" pitchFamily="34" charset="-122"/>
                <a:cs typeface="Tinos" pitchFamily="34" charset="-120"/>
              </a:rPr>
              <a:t>Bacil, E.D.A., da Silva, M.P., Martins, R.V., da Costa, C.G. and de Campos, W. (2024). Exposure to Smartphones and Tablets, Physical Activity and Sleep in Children From 5 to 10 Years Old: A Systematic Review and Meta-Analysis. American Journal of Health Promotion, 38(7), pp. 1033-1047. </a:t>
            </a:r>
            <a:r>
              <a:rPr lang="en-US" sz="1700" u="sng" dirty="0">
                <a:solidFill>
                  <a:srgbClr val="58C1BA"/>
                </a:solidFill>
                <a:latin typeface="Tinos" pitchFamily="34" charset="0"/>
                <a:ea typeface="Tinos" pitchFamily="34" charset="-122"/>
                <a:cs typeface="Tinos" pitchFamily="34" charset="-120"/>
                <a:hlinkClick r:id="rId8">
                  <a:extLst>
                    <a:ext uri="{A12FA001-AC4F-418D-AE19-62706E023703}">
                      <ahyp:hlinkClr xmlns:ahyp="http://schemas.microsoft.com/office/drawing/2018/hyperlinkcolor" val="tx"/>
                    </a:ext>
                  </a:extLst>
                </a:hlinkClick>
              </a:rPr>
              <a:t>https://doi.org/10.1177/08901171241242556</a:t>
            </a:r>
            <a:r>
              <a:rPr lang="en-US" sz="1700" dirty="0">
                <a:solidFill>
                  <a:srgbClr val="000000"/>
                </a:solidFill>
                <a:latin typeface="Tinos" pitchFamily="34" charset="0"/>
                <a:ea typeface="Tinos" pitchFamily="34" charset="-122"/>
                <a:cs typeface="Tinos" pitchFamily="34" charset="-120"/>
              </a:rPr>
              <a:t> </a:t>
            </a:r>
            <a:endParaRPr lang="en-US" sz="1700" dirty="0"/>
          </a:p>
          <a:p>
            <a:pPr marL="0" indent="0" algn="l">
              <a:lnSpc>
                <a:spcPct val="100000"/>
              </a:lnSpc>
              <a:buNone/>
            </a:pPr>
            <a:r>
              <a:rPr lang="en-US" sz="1700" dirty="0">
                <a:solidFill>
                  <a:srgbClr val="000000"/>
                </a:solidFill>
                <a:latin typeface="Tinos" pitchFamily="34" charset="0"/>
                <a:ea typeface="Tinos" pitchFamily="34" charset="-122"/>
                <a:cs typeface="Tinos" pitchFamily="34" charset="-120"/>
              </a:rPr>
              <a:t>Bandura, A. (2001). Social Cognitive Theory: An Agentic Perspective. Annual Review of Psychology, 52, pp. 1-26. </a:t>
            </a:r>
            <a:r>
              <a:rPr lang="en-US" sz="1700" u="sng" dirty="0">
                <a:solidFill>
                  <a:srgbClr val="58C1BA"/>
                </a:solidFill>
                <a:latin typeface="Tinos" pitchFamily="34" charset="0"/>
                <a:ea typeface="Tinos" pitchFamily="34" charset="-122"/>
                <a:cs typeface="Tinos" pitchFamily="34" charset="-120"/>
                <a:hlinkClick r:id="rId9">
                  <a:extLst>
                    <a:ext uri="{A12FA001-AC4F-418D-AE19-62706E023703}">
                      <ahyp:hlinkClr xmlns:ahyp="http://schemas.microsoft.com/office/drawing/2018/hyperlinkcolor" val="tx"/>
                    </a:ext>
                  </a:extLst>
                </a:hlinkClick>
              </a:rPr>
              <a:t>https://doi.org/10.1146/annurev.psych.52.1.1</a:t>
            </a:r>
            <a:r>
              <a:rPr lang="en-US" sz="1700" dirty="0">
                <a:solidFill>
                  <a:srgbClr val="000000"/>
                </a:solidFill>
                <a:latin typeface="Tinos" pitchFamily="34" charset="0"/>
                <a:ea typeface="Tinos" pitchFamily="34" charset="-122"/>
                <a:cs typeface="Tinos" pitchFamily="34" charset="-120"/>
              </a:rPr>
              <a:t> </a:t>
            </a:r>
            <a:endParaRPr lang="en-US" sz="1700" dirty="0"/>
          </a:p>
          <a:p>
            <a:pPr marL="0" indent="0" algn="l">
              <a:lnSpc>
                <a:spcPct val="100000"/>
              </a:lnSpc>
              <a:buNone/>
            </a:pPr>
            <a:r>
              <a:rPr lang="en-US" sz="1700" dirty="0">
                <a:solidFill>
                  <a:srgbClr val="000000"/>
                </a:solidFill>
                <a:latin typeface="Tinos" pitchFamily="34" charset="0"/>
                <a:ea typeface="Tinos" pitchFamily="34" charset="-122"/>
                <a:cs typeface="Tinos" pitchFamily="34" charset="-120"/>
              </a:rPr>
              <a:t>Chong, S.C., Teo, W.Z. and Shorey, S. (2023). Exploring the perception of parents on children's screentime: a systematic review and meta-synthesis of qualitative studies. Pediatric Research, 94(3), pp. 915-925. </a:t>
            </a:r>
            <a:r>
              <a:rPr lang="en-US" sz="1700" u="sng" dirty="0">
                <a:solidFill>
                  <a:srgbClr val="58C1BA"/>
                </a:solidFill>
                <a:latin typeface="Tinos" pitchFamily="34" charset="0"/>
                <a:ea typeface="Tinos" pitchFamily="34" charset="-122"/>
                <a:cs typeface="Tinos" pitchFamily="34" charset="-120"/>
                <a:hlinkClick r:id="rId10">
                  <a:extLst>
                    <a:ext uri="{A12FA001-AC4F-418D-AE19-62706E023703}">
                      <ahyp:hlinkClr xmlns:ahyp="http://schemas.microsoft.com/office/drawing/2018/hyperlinkcolor" val="tx"/>
                    </a:ext>
                  </a:extLst>
                </a:hlinkClick>
              </a:rPr>
              <a:t>https://doi.org/10.1038/s41390-023-02555-9</a:t>
            </a:r>
            <a:r>
              <a:rPr lang="en-US" sz="1700" dirty="0">
                <a:solidFill>
                  <a:srgbClr val="000000"/>
                </a:solidFill>
                <a:latin typeface="Tinos" pitchFamily="34" charset="0"/>
                <a:ea typeface="Tinos" pitchFamily="34" charset="-122"/>
                <a:cs typeface="Tinos" pitchFamily="34" charset="-120"/>
              </a:rPr>
              <a:t> </a:t>
            </a:r>
            <a:endParaRPr lang="en-US" sz="1700" dirty="0"/>
          </a:p>
          <a:p>
            <a:pPr marL="0" indent="0" algn="l">
              <a:lnSpc>
                <a:spcPct val="100000"/>
              </a:lnSpc>
              <a:buNone/>
            </a:pPr>
            <a:r>
              <a:rPr lang="en-US" sz="1700" dirty="0">
                <a:solidFill>
                  <a:srgbClr val="000000"/>
                </a:solidFill>
                <a:latin typeface="Tinos" pitchFamily="34" charset="0"/>
                <a:ea typeface="Tinos" pitchFamily="34" charset="-122"/>
                <a:cs typeface="Tinos" pitchFamily="34" charset="-120"/>
              </a:rPr>
              <a:t>Department of Health and Social Care (DHSC) (2019). UK Chief Medical Officers’ physical activity guidelines. Guidance, GOV.UK. </a:t>
            </a:r>
            <a:r>
              <a:rPr lang="en-US" sz="1700" u="sng" dirty="0">
                <a:solidFill>
                  <a:srgbClr val="58C1BA"/>
                </a:solidFill>
                <a:latin typeface="Tinos" pitchFamily="34" charset="0"/>
                <a:ea typeface="Tinos" pitchFamily="34" charset="-122"/>
                <a:cs typeface="Tinos" pitchFamily="34" charset="-120"/>
                <a:hlinkClick r:id="rId11">
                  <a:extLst>
                    <a:ext uri="{A12FA001-AC4F-418D-AE19-62706E023703}">
                      <ahyp:hlinkClr xmlns:ahyp="http://schemas.microsoft.com/office/drawing/2018/hyperlinkcolor" val="tx"/>
                    </a:ext>
                  </a:extLst>
                </a:hlinkClick>
              </a:rPr>
              <a:t>https://www.gov.uk/government/publications/physical-activity-guidelines-uk-chief-medical-officers-report/uk-chief-medical-officers-physical-activity-guidelines</a:t>
            </a:r>
            <a:r>
              <a:rPr lang="en-US" sz="1700" dirty="0">
                <a:solidFill>
                  <a:srgbClr val="000000"/>
                </a:solidFill>
                <a:latin typeface="Tinos" pitchFamily="34" charset="0"/>
                <a:ea typeface="Tinos" pitchFamily="34" charset="-122"/>
                <a:cs typeface="Tinos" pitchFamily="34" charset="-120"/>
              </a:rPr>
              <a:t> </a:t>
            </a:r>
            <a:endParaRPr lang="en-US" sz="1700" dirty="0"/>
          </a:p>
          <a:p>
            <a:pPr marL="0" indent="0" algn="l">
              <a:lnSpc>
                <a:spcPct val="100000"/>
              </a:lnSpc>
              <a:buNone/>
            </a:pPr>
            <a:r>
              <a:rPr lang="en-US" sz="1700" dirty="0">
                <a:solidFill>
                  <a:srgbClr val="000000"/>
                </a:solidFill>
                <a:latin typeface="Tinos" pitchFamily="34" charset="0"/>
                <a:ea typeface="Tinos" pitchFamily="34" charset="-122"/>
                <a:cs typeface="Tinos" pitchFamily="34" charset="-120"/>
              </a:rPr>
              <a:t>Jones, A. et al. (2021). Identifying effective intervention strategies to reduce children's screen time: a systematic review and meta-analysis. International Journal of Behavioral Nutrition and Physical Activity, 18, 126. </a:t>
            </a:r>
            <a:r>
              <a:rPr lang="en-US" sz="1700" u="sng" dirty="0">
                <a:solidFill>
                  <a:srgbClr val="58C1BA"/>
                </a:solidFill>
                <a:latin typeface="Tinos" pitchFamily="34" charset="0"/>
                <a:ea typeface="Tinos" pitchFamily="34" charset="-122"/>
                <a:cs typeface="Tinos" pitchFamily="34" charset="-120"/>
                <a:hlinkClick r:id="rId12">
                  <a:extLst>
                    <a:ext uri="{A12FA001-AC4F-418D-AE19-62706E023703}">
                      <ahyp:hlinkClr xmlns:ahyp="http://schemas.microsoft.com/office/drawing/2018/hyperlinkcolor" val="tx"/>
                    </a:ext>
                  </a:extLst>
                </a:hlinkClick>
              </a:rPr>
              <a:t>https://doi.org/10.1186/s12966-021-01189-6</a:t>
            </a:r>
            <a:r>
              <a:rPr lang="en-US" sz="1700" dirty="0">
                <a:solidFill>
                  <a:srgbClr val="000000"/>
                </a:solidFill>
                <a:latin typeface="Tinos" pitchFamily="34" charset="0"/>
                <a:ea typeface="Tinos" pitchFamily="34" charset="-122"/>
                <a:cs typeface="Tinos" pitchFamily="34" charset="-120"/>
              </a:rPr>
              <a:t> </a:t>
            </a:r>
            <a:endParaRPr lang="en-US" sz="1700" dirty="0"/>
          </a:p>
          <a:p>
            <a:pPr marL="0" indent="0" algn="l">
              <a:lnSpc>
                <a:spcPct val="100000"/>
              </a:lnSpc>
              <a:buNone/>
            </a:pPr>
            <a:r>
              <a:rPr lang="en-US" sz="1700" dirty="0">
                <a:solidFill>
                  <a:srgbClr val="000000"/>
                </a:solidFill>
                <a:latin typeface="Tinos" pitchFamily="34" charset="0"/>
                <a:ea typeface="Tinos" pitchFamily="34" charset="-122"/>
                <a:cs typeface="Tinos" pitchFamily="34" charset="-120"/>
              </a:rPr>
              <a:t>Krafft, H., Boehm, K., Schwarz, S. et al. (2023). Media Awareness and Screen Time Reduction in Children, Youth or Families: A Systematic Literature Review. Child Psychiatry &amp; Human Development, 54, pp. 815-825. </a:t>
            </a:r>
            <a:r>
              <a:rPr lang="en-US" sz="1700" u="sng" dirty="0">
                <a:solidFill>
                  <a:srgbClr val="58C1BA"/>
                </a:solidFill>
                <a:latin typeface="Tinos" pitchFamily="34" charset="0"/>
                <a:ea typeface="Tinos" pitchFamily="34" charset="-122"/>
                <a:cs typeface="Tinos" pitchFamily="34" charset="-120"/>
                <a:hlinkClick r:id="rId13">
                  <a:extLst>
                    <a:ext uri="{A12FA001-AC4F-418D-AE19-62706E023703}">
                      <ahyp:hlinkClr xmlns:ahyp="http://schemas.microsoft.com/office/drawing/2018/hyperlinkcolor" val="tx"/>
                    </a:ext>
                  </a:extLst>
                </a:hlinkClick>
              </a:rPr>
              <a:t>https://doi.org/10.1007/s10578-021-01281-9</a:t>
            </a:r>
            <a:r>
              <a:rPr lang="en-US" sz="1700" dirty="0">
                <a:solidFill>
                  <a:srgbClr val="000000"/>
                </a:solidFill>
                <a:latin typeface="Tinos" pitchFamily="34" charset="0"/>
                <a:ea typeface="Tinos" pitchFamily="34" charset="-122"/>
                <a:cs typeface="Tinos" pitchFamily="34" charset="-120"/>
              </a:rPr>
              <a:t> </a:t>
            </a:r>
            <a:endParaRPr lang="en-US" sz="1700" dirty="0"/>
          </a:p>
          <a:p>
            <a:pPr marL="0" indent="0" algn="l">
              <a:lnSpc>
                <a:spcPct val="100000"/>
              </a:lnSpc>
              <a:buNone/>
            </a:pPr>
            <a:r>
              <a:rPr lang="en-US" sz="1700" dirty="0">
                <a:solidFill>
                  <a:srgbClr val="000000"/>
                </a:solidFill>
                <a:latin typeface="Tinos" pitchFamily="34" charset="0"/>
                <a:ea typeface="Tinos" pitchFamily="34" charset="-122"/>
                <a:cs typeface="Tinos" pitchFamily="34" charset="-120"/>
              </a:rPr>
              <a:t>Lai, N.M. et al. (2025). The effectiveness of school-based interventions for reducing screen time – a systematic review and meta-analysis. Child and Adolescent Mental Health, 30(3), pp. 223-237. </a:t>
            </a:r>
            <a:r>
              <a:rPr lang="en-US" sz="1700" u="sng" dirty="0">
                <a:solidFill>
                  <a:srgbClr val="58C1BA"/>
                </a:solidFill>
                <a:latin typeface="Tinos" pitchFamily="34" charset="0"/>
                <a:ea typeface="Tinos" pitchFamily="34" charset="-122"/>
                <a:cs typeface="Tinos" pitchFamily="34" charset="-120"/>
                <a:hlinkClick r:id="rId14">
                  <a:extLst>
                    <a:ext uri="{A12FA001-AC4F-418D-AE19-62706E023703}">
                      <ahyp:hlinkClr xmlns:ahyp="http://schemas.microsoft.com/office/drawing/2018/hyperlinkcolor" val="tx"/>
                    </a:ext>
                  </a:extLst>
                </a:hlinkClick>
              </a:rPr>
              <a:t>https://doi.org/10.1111/camh.70022</a:t>
            </a:r>
            <a:r>
              <a:rPr lang="en-US" sz="1700" dirty="0">
                <a:solidFill>
                  <a:srgbClr val="000000"/>
                </a:solidFill>
                <a:latin typeface="Tinos" pitchFamily="34" charset="0"/>
                <a:ea typeface="Tinos" pitchFamily="34" charset="-122"/>
                <a:cs typeface="Tinos" pitchFamily="34" charset="-120"/>
              </a:rPr>
              <a:t> </a:t>
            </a:r>
            <a:endParaRPr lang="en-US" sz="17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bg>
      <p:bgPr>
        <a:solidFill>
          <a:srgbClr val="FCFBF9"/>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53488" y="2974380"/>
            <a:ext cx="3578433" cy="3578721"/>
          </a:xfrm>
          <a:prstGeom prst="rect">
            <a:avLst/>
          </a:prstGeom>
        </p:spPr>
      </p:pic>
      <p:pic>
        <p:nvPicPr>
          <p:cNvPr id="3" name="Image 1" descr="preencoded.png"/>
          <p:cNvPicPr>
            <a:picLocks noChangeAspect="1"/>
          </p:cNvPicPr>
          <p:nvPr/>
        </p:nvPicPr>
        <p:blipFill>
          <a:blip r:embed="rId4"/>
          <a:stretch>
            <a:fillRect/>
          </a:stretch>
        </p:blipFill>
        <p:spPr>
          <a:xfrm>
            <a:off x="0" y="3099495"/>
            <a:ext cx="1315012" cy="1950938"/>
          </a:xfrm>
          <a:prstGeom prst="rect">
            <a:avLst/>
          </a:prstGeom>
        </p:spPr>
      </p:pic>
      <p:pic>
        <p:nvPicPr>
          <p:cNvPr id="4" name="Image 2" descr="preencoded.png"/>
          <p:cNvPicPr>
            <a:picLocks noChangeAspect="1"/>
          </p:cNvPicPr>
          <p:nvPr/>
        </p:nvPicPr>
        <p:blipFill>
          <a:blip r:embed="rId5"/>
          <a:stretch>
            <a:fillRect/>
          </a:stretch>
        </p:blipFill>
        <p:spPr>
          <a:xfrm>
            <a:off x="8608698" y="1676400"/>
            <a:ext cx="2819329" cy="2819400"/>
          </a:xfrm>
          <a:prstGeom prst="rect">
            <a:avLst/>
          </a:prstGeom>
        </p:spPr>
      </p:pic>
      <p:pic>
        <p:nvPicPr>
          <p:cNvPr id="5" name="Image 3" descr="preencoded.png"/>
          <p:cNvPicPr>
            <a:picLocks noChangeAspect="1"/>
          </p:cNvPicPr>
          <p:nvPr/>
        </p:nvPicPr>
        <p:blipFill>
          <a:blip r:embed="rId6"/>
          <a:stretch>
            <a:fillRect/>
          </a:stretch>
        </p:blipFill>
        <p:spPr>
          <a:xfrm>
            <a:off x="8151509" y="0"/>
            <a:ext cx="1298543" cy="988913"/>
          </a:xfrm>
          <a:prstGeom prst="rect">
            <a:avLst/>
          </a:prstGeom>
        </p:spPr>
      </p:pic>
      <p:sp>
        <p:nvSpPr>
          <p:cNvPr id="6" name="Shape 0"/>
          <p:cNvSpPr/>
          <p:nvPr/>
        </p:nvSpPr>
        <p:spPr>
          <a:xfrm>
            <a:off x="10437452" y="0"/>
            <a:ext cx="685783" cy="1143000"/>
          </a:xfrm>
          <a:prstGeom prst="rect">
            <a:avLst/>
          </a:prstGeom>
          <a:solidFill>
            <a:srgbClr val="B01513"/>
          </a:solidFill>
          <a:ln/>
          <a:effectLst>
            <a:outerShdw blurRad="36830" dist="24130" dir="5400000" algn="bl" rotWithShape="0">
              <a:srgbClr val="000000">
                <a:alpha val="40000"/>
              </a:srgbClr>
            </a:outerShdw>
          </a:effectLst>
        </p:spPr>
      </p:sp>
      <p:sp>
        <p:nvSpPr>
          <p:cNvPr id="7" name="Text 1"/>
          <p:cNvSpPr/>
          <p:nvPr/>
        </p:nvSpPr>
        <p:spPr>
          <a:xfrm>
            <a:off x="571486" y="590550"/>
            <a:ext cx="11620209" cy="319980"/>
          </a:xfrm>
          <a:prstGeom prst="rect">
            <a:avLst/>
          </a:prstGeom>
          <a:noFill/>
          <a:ln/>
        </p:spPr>
        <p:txBody>
          <a:bodyPr wrap="none" lIns="0" tIns="0" rIns="0" bIns="0" rtlCol="0" anchor="t"/>
          <a:lstStyle/>
          <a:p>
            <a:pPr marL="0" indent="0" algn="l">
              <a:lnSpc>
                <a:spcPct val="117000"/>
              </a:lnSpc>
              <a:buNone/>
            </a:pPr>
            <a:r>
              <a:rPr lang="en-US" sz="1800" dirty="0">
                <a:solidFill>
                  <a:srgbClr val="FFFFFF"/>
                </a:solidFill>
                <a:latin typeface="Tinos" pitchFamily="34" charset="0"/>
                <a:ea typeface="Tinos" pitchFamily="34" charset="-122"/>
                <a:cs typeface="Tinos" pitchFamily="34" charset="-120"/>
              </a:rPr>
              <a:t>ACADEMIC EVIDENCE</a:t>
            </a:r>
            <a:endParaRPr lang="en-US" sz="1800" dirty="0"/>
          </a:p>
        </p:txBody>
      </p:sp>
      <p:pic>
        <p:nvPicPr>
          <p:cNvPr id="8" name="Image 4" descr="preencoded.png"/>
          <p:cNvPicPr>
            <a:picLocks noChangeAspect="1"/>
          </p:cNvPicPr>
          <p:nvPr/>
        </p:nvPicPr>
        <p:blipFill>
          <a:blip r:embed="rId7"/>
          <a:stretch>
            <a:fillRect/>
          </a:stretch>
        </p:blipFill>
        <p:spPr>
          <a:xfrm>
            <a:off x="8782426" y="6272709"/>
            <a:ext cx="640143" cy="585192"/>
          </a:xfrm>
          <a:prstGeom prst="rect">
            <a:avLst/>
          </a:prstGeom>
        </p:spPr>
      </p:pic>
      <p:sp>
        <p:nvSpPr>
          <p:cNvPr id="9" name="Shape 2"/>
          <p:cNvSpPr/>
          <p:nvPr/>
        </p:nvSpPr>
        <p:spPr>
          <a:xfrm>
            <a:off x="571486" y="1005780"/>
            <a:ext cx="533387" cy="28575"/>
          </a:xfrm>
          <a:prstGeom prst="rect">
            <a:avLst/>
          </a:prstGeom>
          <a:solidFill>
            <a:srgbClr val="2B5346"/>
          </a:solidFill>
          <a:ln/>
        </p:spPr>
      </p:sp>
      <p:sp>
        <p:nvSpPr>
          <p:cNvPr id="10" name="Text 3"/>
          <p:cNvSpPr/>
          <p:nvPr/>
        </p:nvSpPr>
        <p:spPr>
          <a:xfrm>
            <a:off x="571486" y="381000"/>
            <a:ext cx="11620209" cy="159941"/>
          </a:xfrm>
          <a:prstGeom prst="rect">
            <a:avLst/>
          </a:prstGeom>
          <a:noFill/>
          <a:ln/>
        </p:spPr>
        <p:txBody>
          <a:bodyPr wrap="none" lIns="0" tIns="0" rIns="0" bIns="0" rtlCol="0" anchor="t"/>
          <a:lstStyle/>
          <a:p>
            <a:pPr marL="0" indent="0" algn="l">
              <a:lnSpc>
                <a:spcPct val="100000"/>
              </a:lnSpc>
              <a:buNone/>
            </a:pPr>
            <a:r>
              <a:rPr lang="en-US" sz="1050" b="1" dirty="0">
                <a:solidFill>
                  <a:srgbClr val="2B5346"/>
                </a:solidFill>
                <a:latin typeface="Tinos Bold" pitchFamily="34" charset="0"/>
                <a:ea typeface="Tinos Bold" pitchFamily="34" charset="-122"/>
                <a:cs typeface="Tinos Bold" pitchFamily="34" charset="-120"/>
              </a:rPr>
              <a:t>ACADEMIC EVIDENCE</a:t>
            </a:r>
            <a:endParaRPr lang="en-US" sz="1050" dirty="0"/>
          </a:p>
        </p:txBody>
      </p:sp>
      <p:sp>
        <p:nvSpPr>
          <p:cNvPr id="11" name="Shape 4"/>
          <p:cNvSpPr/>
          <p:nvPr/>
        </p:nvSpPr>
        <p:spPr>
          <a:xfrm>
            <a:off x="571486" y="1130598"/>
            <a:ext cx="11039993" cy="5564981"/>
          </a:xfrm>
          <a:prstGeom prst="rect">
            <a:avLst/>
          </a:prstGeom>
          <a:solidFill>
            <a:srgbClr val="FFFFFF"/>
          </a:solidFill>
          <a:ln w="6350">
            <a:solidFill>
              <a:srgbClr val="9E5E9B"/>
            </a:solidFill>
            <a:prstDash val="solid"/>
          </a:ln>
        </p:spPr>
      </p:sp>
      <p:sp>
        <p:nvSpPr>
          <p:cNvPr id="12" name="Text 5"/>
          <p:cNvSpPr/>
          <p:nvPr/>
        </p:nvSpPr>
        <p:spPr>
          <a:xfrm>
            <a:off x="662864" y="1222157"/>
            <a:ext cx="10900197" cy="4936331"/>
          </a:xfrm>
          <a:prstGeom prst="rect">
            <a:avLst/>
          </a:prstGeom>
          <a:noFill/>
          <a:ln/>
        </p:spPr>
        <p:txBody>
          <a:bodyPr wrap="square" lIns="0" tIns="0" rIns="0" bIns="0" rtlCol="0" anchor="t">
            <a:normAutofit lnSpcReduction="10000"/>
          </a:bodyPr>
          <a:lstStyle/>
          <a:p>
            <a:pPr marL="0" indent="0" algn="l">
              <a:lnSpc>
                <a:spcPct val="100000"/>
              </a:lnSpc>
              <a:buNone/>
            </a:pPr>
            <a:r>
              <a:rPr lang="en-US" sz="1800" b="1" dirty="0">
                <a:solidFill>
                  <a:srgbClr val="000000"/>
                </a:solidFill>
                <a:latin typeface="Tinos Bold" pitchFamily="34" charset="0"/>
                <a:ea typeface="Tinos Bold" pitchFamily="34" charset="-122"/>
                <a:cs typeface="Tinos Bold" pitchFamily="34" charset="-120"/>
              </a:rPr>
              <a:t>Reference List – Task 3 – Part 2</a:t>
            </a:r>
            <a:endParaRPr lang="en-US" sz="1800" dirty="0"/>
          </a:p>
          <a:p>
            <a:pPr marL="0" indent="0" algn="l">
              <a:lnSpc>
                <a:spcPct val="100000"/>
              </a:lnSpc>
              <a:buNone/>
            </a:pPr>
            <a:r>
              <a:rPr lang="en-US" sz="1800" dirty="0">
                <a:solidFill>
                  <a:srgbClr val="000000"/>
                </a:solidFill>
                <a:latin typeface="Tinos" pitchFamily="34" charset="0"/>
                <a:ea typeface="Tinos" pitchFamily="34" charset="-122"/>
                <a:cs typeface="Tinos" pitchFamily="34" charset="-120"/>
              </a:rPr>
              <a:t>Michie, S., van Stralen, M.M. and West, R. (2011). The behaviour change wheel: a new method for characterising and designing behaviour change interventions. Implementation Science, 6, 42. </a:t>
            </a:r>
            <a:r>
              <a:rPr lang="en-US" sz="1800" u="sng" dirty="0">
                <a:solidFill>
                  <a:srgbClr val="58C1BA"/>
                </a:solidFill>
                <a:latin typeface="Tinos" pitchFamily="34" charset="0"/>
                <a:ea typeface="Tinos" pitchFamily="34" charset="-122"/>
                <a:cs typeface="Tinos" pitchFamily="34" charset="-120"/>
                <a:hlinkClick r:id="rId8">
                  <a:extLst>
                    <a:ext uri="{A12FA001-AC4F-418D-AE19-62706E023703}">
                      <ahyp:hlinkClr xmlns:ahyp="http://schemas.microsoft.com/office/drawing/2018/hyperlinkcolor" val="tx"/>
                    </a:ext>
                  </a:extLst>
                </a:hlinkClick>
              </a:rPr>
              <a:t>https://doi.org/10.1186/1748-5908-6-42</a:t>
            </a:r>
            <a:r>
              <a:rPr lang="en-US" sz="1800" dirty="0">
                <a:solidFill>
                  <a:srgbClr val="000000"/>
                </a:solidFill>
                <a:latin typeface="Tinos" pitchFamily="34" charset="0"/>
                <a:ea typeface="Tinos" pitchFamily="34" charset="-122"/>
                <a:cs typeface="Tinos" pitchFamily="34" charset="-120"/>
              </a:rPr>
              <a:t> </a:t>
            </a:r>
            <a:endParaRPr lang="en-US" sz="1800" dirty="0"/>
          </a:p>
          <a:p>
            <a:pPr marL="0" indent="0" algn="l">
              <a:lnSpc>
                <a:spcPct val="100000"/>
              </a:lnSpc>
              <a:buNone/>
            </a:pPr>
            <a:r>
              <a:rPr lang="en-US" sz="1800" dirty="0">
                <a:solidFill>
                  <a:srgbClr val="000000"/>
                </a:solidFill>
                <a:latin typeface="Tinos" pitchFamily="34" charset="0"/>
                <a:ea typeface="Tinos" pitchFamily="34" charset="-122"/>
                <a:cs typeface="Tinos" pitchFamily="34" charset="-120"/>
              </a:rPr>
              <a:t>Presta, V. et al. (2024). The Impact of Digital Devices on Children's Health: A Systematic Literature Review. Journal of Functional Morphology and Kinesiology, 9(4), 236. </a:t>
            </a:r>
            <a:r>
              <a:rPr lang="en-US" sz="1800" u="sng" dirty="0">
                <a:solidFill>
                  <a:srgbClr val="58C1BA"/>
                </a:solidFill>
                <a:latin typeface="Tinos" pitchFamily="34" charset="0"/>
                <a:ea typeface="Tinos" pitchFamily="34" charset="-122"/>
                <a:cs typeface="Tinos" pitchFamily="34" charset="-120"/>
                <a:hlinkClick r:id="rId9">
                  <a:extLst>
                    <a:ext uri="{A12FA001-AC4F-418D-AE19-62706E023703}">
                      <ahyp:hlinkClr xmlns:ahyp="http://schemas.microsoft.com/office/drawing/2018/hyperlinkcolor" val="tx"/>
                    </a:ext>
                  </a:extLst>
                </a:hlinkClick>
              </a:rPr>
              <a:t>https://doi.org/10.3390/jfmk9040236</a:t>
            </a:r>
            <a:r>
              <a:rPr lang="en-US" sz="1800" dirty="0">
                <a:solidFill>
                  <a:srgbClr val="000000"/>
                </a:solidFill>
                <a:latin typeface="Tinos" pitchFamily="34" charset="0"/>
                <a:ea typeface="Tinos" pitchFamily="34" charset="-122"/>
                <a:cs typeface="Tinos" pitchFamily="34" charset="-120"/>
              </a:rPr>
              <a:t> </a:t>
            </a:r>
            <a:endParaRPr lang="en-US" sz="1800" dirty="0"/>
          </a:p>
          <a:p>
            <a:pPr marL="0" indent="0" algn="l">
              <a:lnSpc>
                <a:spcPct val="100000"/>
              </a:lnSpc>
              <a:buNone/>
            </a:pPr>
            <a:r>
              <a:rPr lang="en-US" sz="1800" dirty="0">
                <a:solidFill>
                  <a:srgbClr val="000000"/>
                </a:solidFill>
                <a:latin typeface="Tinos" pitchFamily="34" charset="0"/>
                <a:ea typeface="Tinos" pitchFamily="34" charset="-122"/>
                <a:cs typeface="Tinos" pitchFamily="34" charset="-120"/>
              </a:rPr>
              <a:t>Ramirez-Coronel, A.A. et al. (2023). Childhood obesity risk increases with increased screen time: a systematic review and dose-response meta-analysis. Journal of Health, Population and Nutrition, 42. </a:t>
            </a:r>
            <a:r>
              <a:rPr lang="en-US" sz="1800" u="sng" dirty="0">
                <a:solidFill>
                  <a:srgbClr val="58C1BA"/>
                </a:solidFill>
                <a:latin typeface="Tinos" pitchFamily="34" charset="0"/>
                <a:ea typeface="Tinos" pitchFamily="34" charset="-122"/>
                <a:cs typeface="Tinos" pitchFamily="34" charset="-120"/>
                <a:hlinkClick r:id="rId10">
                  <a:extLst>
                    <a:ext uri="{A12FA001-AC4F-418D-AE19-62706E023703}">
                      <ahyp:hlinkClr xmlns:ahyp="http://schemas.microsoft.com/office/drawing/2018/hyperlinkcolor" val="tx"/>
                    </a:ext>
                  </a:extLst>
                </a:hlinkClick>
              </a:rPr>
              <a:t>https://doi.org/10.1186/s41043-022-00344-4</a:t>
            </a:r>
            <a:r>
              <a:rPr lang="en-US" sz="1800" dirty="0">
                <a:solidFill>
                  <a:srgbClr val="000000"/>
                </a:solidFill>
                <a:latin typeface="Tinos" pitchFamily="34" charset="0"/>
                <a:ea typeface="Tinos" pitchFamily="34" charset="-122"/>
                <a:cs typeface="Tinos" pitchFamily="34" charset="-120"/>
              </a:rPr>
              <a:t> </a:t>
            </a:r>
            <a:endParaRPr lang="en-US" sz="1800" dirty="0"/>
          </a:p>
          <a:p>
            <a:pPr marL="0" indent="0" algn="l">
              <a:lnSpc>
                <a:spcPct val="100000"/>
              </a:lnSpc>
              <a:buNone/>
            </a:pPr>
            <a:r>
              <a:rPr lang="en-US" sz="1800" dirty="0">
                <a:solidFill>
                  <a:srgbClr val="000000"/>
                </a:solidFill>
                <a:latin typeface="Tinos" pitchFamily="34" charset="0"/>
                <a:ea typeface="Tinos" pitchFamily="34" charset="-122"/>
                <a:cs typeface="Tinos" pitchFamily="34" charset="-120"/>
              </a:rPr>
              <a:t>Rosenstock, I.M., Strecher, V.J. and Becker, M.H. (1988). Social learning theory and the Health Belief Model. Health Education Quarterly, 15(2), pp. 175-183. </a:t>
            </a:r>
            <a:r>
              <a:rPr lang="en-US" sz="1800" u="sng" dirty="0">
                <a:solidFill>
                  <a:srgbClr val="58C1BA"/>
                </a:solidFill>
                <a:latin typeface="Tinos" pitchFamily="34" charset="0"/>
                <a:ea typeface="Tinos" pitchFamily="34" charset="-122"/>
                <a:cs typeface="Tinos" pitchFamily="34" charset="-120"/>
                <a:hlinkClick r:id="rId11">
                  <a:extLst>
                    <a:ext uri="{A12FA001-AC4F-418D-AE19-62706E023703}">
                      <ahyp:hlinkClr xmlns:ahyp="http://schemas.microsoft.com/office/drawing/2018/hyperlinkcolor" val="tx"/>
                    </a:ext>
                  </a:extLst>
                </a:hlinkClick>
              </a:rPr>
              <a:t>https://doi.org/10.1177/109019818801500203</a:t>
            </a:r>
            <a:r>
              <a:rPr lang="en-US" sz="1800" dirty="0">
                <a:solidFill>
                  <a:srgbClr val="000000"/>
                </a:solidFill>
                <a:latin typeface="Tinos" pitchFamily="34" charset="0"/>
                <a:ea typeface="Tinos" pitchFamily="34" charset="-122"/>
                <a:cs typeface="Tinos" pitchFamily="34" charset="-120"/>
              </a:rPr>
              <a:t> </a:t>
            </a:r>
            <a:endParaRPr lang="en-US" sz="1800" dirty="0"/>
          </a:p>
          <a:p>
            <a:pPr marL="0" indent="0" algn="l">
              <a:lnSpc>
                <a:spcPct val="100000"/>
              </a:lnSpc>
              <a:buNone/>
            </a:pPr>
            <a:r>
              <a:rPr lang="en-US" sz="1800" dirty="0">
                <a:solidFill>
                  <a:srgbClr val="000000"/>
                </a:solidFill>
                <a:latin typeface="Tinos" pitchFamily="34" charset="0"/>
                <a:ea typeface="Tinos" pitchFamily="34" charset="-122"/>
                <a:cs typeface="Tinos" pitchFamily="34" charset="-120"/>
              </a:rPr>
              <a:t>Schmidt-Persson, J. et al. (2024). Screen Media Use and Mental Health of Children and Adolescents: A Secondary Analysis of a Randomized Clinical Trial. JAMA Network Open, 7(7), e2419881. </a:t>
            </a:r>
            <a:r>
              <a:rPr lang="en-US" sz="1800" u="sng" dirty="0">
                <a:solidFill>
                  <a:srgbClr val="58C1BA"/>
                </a:solidFill>
                <a:latin typeface="Tinos" pitchFamily="34" charset="0"/>
                <a:ea typeface="Tinos" pitchFamily="34" charset="-122"/>
                <a:cs typeface="Tinos" pitchFamily="34" charset="-120"/>
                <a:hlinkClick r:id="rId12">
                  <a:extLst>
                    <a:ext uri="{A12FA001-AC4F-418D-AE19-62706E023703}">
                      <ahyp:hlinkClr xmlns:ahyp="http://schemas.microsoft.com/office/drawing/2018/hyperlinkcolor" val="tx"/>
                    </a:ext>
                  </a:extLst>
                </a:hlinkClick>
              </a:rPr>
              <a:t>https://doi.org/10.1001/jamanetworkopen.2024.19881</a:t>
            </a:r>
            <a:r>
              <a:rPr lang="en-US" sz="1800" dirty="0">
                <a:solidFill>
                  <a:srgbClr val="000000"/>
                </a:solidFill>
                <a:latin typeface="Tinos" pitchFamily="34" charset="0"/>
                <a:ea typeface="Tinos" pitchFamily="34" charset="-122"/>
                <a:cs typeface="Tinos" pitchFamily="34" charset="-120"/>
              </a:rPr>
              <a:t> </a:t>
            </a:r>
            <a:endParaRPr lang="en-US" sz="1800" dirty="0"/>
          </a:p>
          <a:p>
            <a:pPr marL="0" indent="0" algn="l">
              <a:lnSpc>
                <a:spcPct val="100000"/>
              </a:lnSpc>
              <a:buNone/>
            </a:pPr>
            <a:r>
              <a:rPr lang="en-US" sz="1800" dirty="0">
                <a:solidFill>
                  <a:srgbClr val="000000"/>
                </a:solidFill>
                <a:latin typeface="Tinos" pitchFamily="34" charset="0"/>
                <a:ea typeface="Tinos" pitchFamily="34" charset="-122"/>
                <a:cs typeface="Tinos" pitchFamily="34" charset="-120"/>
              </a:rPr>
              <a:t>Tang, S., Werner-Seidler, A., Torok, M., Mackinnon, A.J. and Christensen, H. (2021). The relationship between screen time and mental health in young people: A systematic review of longitudinal studies. Clinical Psychology Review, 86, 102021. </a:t>
            </a:r>
            <a:r>
              <a:rPr lang="en-US" sz="1800" u="sng" dirty="0">
                <a:solidFill>
                  <a:srgbClr val="58C1BA"/>
                </a:solidFill>
                <a:latin typeface="Tinos" pitchFamily="34" charset="0"/>
                <a:ea typeface="Tinos" pitchFamily="34" charset="-122"/>
                <a:cs typeface="Tinos" pitchFamily="34" charset="-120"/>
                <a:hlinkClick r:id="rId13">
                  <a:extLst>
                    <a:ext uri="{A12FA001-AC4F-418D-AE19-62706E023703}">
                      <ahyp:hlinkClr xmlns:ahyp="http://schemas.microsoft.com/office/drawing/2018/hyperlinkcolor" val="tx"/>
                    </a:ext>
                  </a:extLst>
                </a:hlinkClick>
              </a:rPr>
              <a:t>https://doi.org/10.1016/j.cpr.2021.102021</a:t>
            </a:r>
            <a:r>
              <a:rPr lang="en-US" sz="1800" dirty="0">
                <a:solidFill>
                  <a:srgbClr val="000000"/>
                </a:solidFill>
                <a:latin typeface="Tinos" pitchFamily="34" charset="0"/>
                <a:ea typeface="Tinos" pitchFamily="34" charset="-122"/>
                <a:cs typeface="Tinos" pitchFamily="34" charset="-120"/>
              </a:rPr>
              <a:t> </a:t>
            </a:r>
            <a:endParaRPr lang="en-US" sz="1800" dirty="0"/>
          </a:p>
          <a:p>
            <a:pPr marL="0" indent="0" algn="l">
              <a:lnSpc>
                <a:spcPct val="100000"/>
              </a:lnSpc>
              <a:buNone/>
            </a:pPr>
            <a:r>
              <a:rPr lang="en-US" sz="1800" dirty="0">
                <a:solidFill>
                  <a:srgbClr val="000000"/>
                </a:solidFill>
                <a:latin typeface="Tinos" pitchFamily="34" charset="0"/>
                <a:ea typeface="Tinos" pitchFamily="34" charset="-122"/>
                <a:cs typeface="Tinos" pitchFamily="34" charset="-120"/>
              </a:rPr>
              <a:t>UK Parliament Education Committee (2024). Screen time: impacts on education and wellbeing. Fourth Report of Session 2023-24, HC 118. </a:t>
            </a:r>
            <a:r>
              <a:rPr lang="en-US" sz="1800" u="sng" dirty="0">
                <a:solidFill>
                  <a:srgbClr val="58C1BA"/>
                </a:solidFill>
                <a:latin typeface="Tinos" pitchFamily="34" charset="0"/>
                <a:ea typeface="Tinos" pitchFamily="34" charset="-122"/>
                <a:cs typeface="Tinos" pitchFamily="34" charset="-120"/>
                <a:hlinkClick r:id="rId14">
                  <a:extLst>
                    <a:ext uri="{A12FA001-AC4F-418D-AE19-62706E023703}">
                      <ahyp:hlinkClr xmlns:ahyp="http://schemas.microsoft.com/office/drawing/2018/hyperlinkcolor" val="tx"/>
                    </a:ext>
                  </a:extLst>
                </a:hlinkClick>
              </a:rPr>
              <a:t>https://publications.parliament.uk/pa/cm5804/cmselect/cmeduc/118/report.html</a:t>
            </a:r>
            <a:r>
              <a:rPr lang="en-US" sz="1800" dirty="0">
                <a:solidFill>
                  <a:srgbClr val="000000"/>
                </a:solidFill>
                <a:latin typeface="Tinos" pitchFamily="34" charset="0"/>
                <a:ea typeface="Tinos" pitchFamily="34" charset="-122"/>
                <a:cs typeface="Tinos" pitchFamily="34" charset="-120"/>
              </a:rPr>
              <a:t> </a:t>
            </a:r>
            <a:endParaRPr lang="en-US" sz="1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58C1BA"/>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7842</Words>
  <Application>Microsoft Office PowerPoint</Application>
  <PresentationFormat>Widescreen</PresentationFormat>
  <Paragraphs>392</Paragraphs>
  <Slides>40</Slides>
  <Notes>40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Tinos</vt:lpstr>
      <vt:lpstr>Plus Jakarta Sans</vt:lpstr>
      <vt:lpstr>Arial</vt:lpstr>
      <vt:lpstr>Tinos Bold</vt:lpstr>
      <vt:lpstr>Space Grotesk</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dcterms:created xsi:type="dcterms:W3CDTF">2026-10-11T08:55:09Z</dcterms:created>
  <dcterms:modified xsi:type="dcterms:W3CDTF">2026-10-11T09:52:20Z</dcterms:modified>
</cp:coreProperties>
</file>