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0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2952"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04-Dec-20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04-Dec-20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04-Dec-20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04-Dec-20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04-Dec-20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04-Dec-20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04-Dec-20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04-Dec-20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04-Dec-20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04-Dec-20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04-Dec-20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04-Dec-20</a:t>
            </a:fld>
            <a:endParaRPr lang="en-US" dirty="0"/>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dirty="0"/>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Relationship Id="rId13" Type="http://schemas.openxmlformats.org/officeDocument/2006/relationships/image" Target="../media/image8.png"/><Relationship Id="rId3" Type="http://schemas.openxmlformats.org/officeDocument/2006/relationships/image" Target="../media/image2.png"/><Relationship Id="rId7" Type="http://schemas.openxmlformats.org/officeDocument/2006/relationships/hyperlink" Target="https://www.solidsolutions.co.uk/solidworks/simulation/features/linear-stress-analysis.aspx" TargetMode="External"/><Relationship Id="rId12"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www.aero-performance-engineering.co.uk/home" TargetMode="External"/><Relationship Id="rId11" Type="http://schemas.openxmlformats.org/officeDocument/2006/relationships/image" Target="../media/image6.png"/><Relationship Id="rId5" Type="http://schemas.openxmlformats.org/officeDocument/2006/relationships/hyperlink" Target="https://hawkridgesys.com/blog/diagnosing-an-engine-with-solidworks-flow-simulation" TargetMode="External"/><Relationship Id="rId10" Type="http://schemas.openxmlformats.org/officeDocument/2006/relationships/image" Target="../media/image5.png"/><Relationship Id="rId4" Type="http://schemas.openxmlformats.org/officeDocument/2006/relationships/hyperlink" Target="https://blogs.solidworks.com/tech/2016/05/flow-simulation-finding-cost-effective-way-enjoy-florida-keys.html" TargetMode="External"/><Relationship Id="rId9" Type="http://schemas.openxmlformats.org/officeDocument/2006/relationships/image" Target="../media/image4.jpg"/><Relationship Id="rId1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Computer Aided Design and how it makes our lives easier</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By Liam Chess (2004144)</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Supervisors: Andrew Noble &amp; Richard Sutton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BEng-F Automotive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53383" y="5695503"/>
            <a:ext cx="6566654" cy="10783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Back in the day, engineering and electronics barely intertwined with each other but now? It’s not far from impossible to separate the two. Advancements in computational processing power have allowed for major changes in the field, chief among which is the use of Computer Aided Design (CAD) in engineering.</a:t>
            </a:r>
          </a:p>
          <a:p>
            <a:pPr>
              <a:spcBef>
                <a:spcPct val="50000"/>
              </a:spcBef>
            </a:pPr>
            <a:r>
              <a:rPr lang="en-US" altLang="en-US" sz="2800" dirty="0"/>
              <a:t>Its versatility and useability makes it applicable in a very wide range of challenges, making it invaluable for corporations and education. Those who can reliably complete projects in good time can help save time and money (every corp. loves that).</a:t>
            </a:r>
          </a:p>
          <a:p>
            <a:pPr>
              <a:spcBef>
                <a:spcPct val="50000"/>
              </a:spcBef>
            </a:pPr>
            <a:r>
              <a:rPr lang="en-US" altLang="en-US" sz="2800" dirty="0"/>
              <a:t>I will discuss the use of CAD, example being Solidworks, in the automotive industry and how using a virtual environment for design, testing and revisions can be very useful indeed.</a:t>
            </a:r>
          </a:p>
        </p:txBody>
      </p:sp>
      <p:sp>
        <p:nvSpPr>
          <p:cNvPr id="12" name="Text Box 8"/>
          <p:cNvSpPr txBox="1">
            <a:spLocks noChangeArrowheads="1"/>
          </p:cNvSpPr>
          <p:nvPr/>
        </p:nvSpPr>
        <p:spPr bwMode="auto">
          <a:xfrm>
            <a:off x="153686" y="16181982"/>
            <a:ext cx="6735336" cy="14187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Background: Solidworks</a:t>
            </a:r>
          </a:p>
          <a:p>
            <a:pPr>
              <a:spcBef>
                <a:spcPct val="40000"/>
              </a:spcBef>
            </a:pPr>
            <a:r>
              <a:rPr lang="en-AU" altLang="en-US" sz="2800" dirty="0"/>
              <a:t>I was introduced to this software only recently but straightaway it’s clear how useful it is and can be; Solidworks is a computational environment where you can virtually design and test parts, which can then go forth into an assembly and receive further testing and revisions.</a:t>
            </a:r>
          </a:p>
          <a:p>
            <a:pPr>
              <a:spcBef>
                <a:spcPct val="40000"/>
              </a:spcBef>
            </a:pPr>
            <a:r>
              <a:rPr lang="en-AU" altLang="en-US" sz="2800" dirty="0"/>
              <a:t>Words cannot truly express how useful this can be; being able to virtually model and test a problem’s solution compared to physical creation and testing is highly inexpensive and time-saving. Therefore, it is a powerful asset to anyone who can fully utilise it.</a:t>
            </a:r>
          </a:p>
          <a:p>
            <a:pPr>
              <a:spcBef>
                <a:spcPct val="40000"/>
              </a:spcBef>
            </a:pPr>
            <a:r>
              <a:rPr lang="en-AU" altLang="en-US" sz="2800" dirty="0"/>
              <a:t>It does have a downside referring to the last point; the operator using the software. People make mistakes, and programs aren’t always perfect. Unnoticed errors can delay projects if discovered too late but hey, this negative would be shared with non-CAD development or, in fact, anything.</a:t>
            </a:r>
          </a:p>
          <a:p>
            <a:pPr>
              <a:spcBef>
                <a:spcPct val="40000"/>
              </a:spcBef>
            </a:pPr>
            <a:r>
              <a:rPr lang="en-US" altLang="en-US" sz="2800" dirty="0"/>
              <a:t>So armed with this information, how is Computer Aided Design useful to the Automotive Industry? Many reasons.</a:t>
            </a:r>
          </a:p>
          <a:p>
            <a:pPr>
              <a:spcBef>
                <a:spcPct val="40000"/>
              </a:spcBef>
            </a:pPr>
            <a:endParaRPr lang="en-AU" altLang="en-US" sz="2800" dirty="0"/>
          </a:p>
          <a:p>
            <a:pPr>
              <a:spcBef>
                <a:spcPct val="40000"/>
              </a:spcBef>
            </a:pPr>
            <a:endParaRPr lang="en-AU" altLang="en-US" sz="2800" dirty="0"/>
          </a:p>
        </p:txBody>
      </p:sp>
      <p:sp>
        <p:nvSpPr>
          <p:cNvPr id="22" name="Text Box 10"/>
          <p:cNvSpPr txBox="1">
            <a:spLocks noChangeArrowheads="1"/>
          </p:cNvSpPr>
          <p:nvPr/>
        </p:nvSpPr>
        <p:spPr bwMode="auto">
          <a:xfrm>
            <a:off x="14694675" y="22431497"/>
            <a:ext cx="6708532" cy="3858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marL="0" indent="0">
              <a:spcBef>
                <a:spcPct val="50000"/>
              </a:spcBef>
            </a:pPr>
            <a:r>
              <a:rPr lang="en-GB" sz="1800" dirty="0">
                <a:effectLst/>
                <a:latin typeface="Arial" panose="020B0604020202020204" pitchFamily="34" charset="0"/>
                <a:cs typeface="Arial" panose="020B0604020202020204" pitchFamily="34" charset="0"/>
              </a:rPr>
              <a:t>Flow Simulation – Finding the Most Cost-Effective Way to Enjoy the Florida Keys (Stephen Petrock, 11</a:t>
            </a:r>
            <a:r>
              <a:rPr lang="en-GB" sz="1800" baseline="30000" dirty="0">
                <a:effectLst/>
                <a:latin typeface="Arial" panose="020B0604020202020204" pitchFamily="34" charset="0"/>
                <a:cs typeface="Arial" panose="020B0604020202020204" pitchFamily="34" charset="0"/>
              </a:rPr>
              <a:t>th</a:t>
            </a:r>
            <a:r>
              <a:rPr lang="en-GB" sz="1800" dirty="0">
                <a:effectLst/>
                <a:latin typeface="Arial" panose="020B0604020202020204" pitchFamily="34" charset="0"/>
                <a:cs typeface="Arial" panose="020B0604020202020204" pitchFamily="34" charset="0"/>
              </a:rPr>
              <a:t> May 2016). Available at: </a:t>
            </a:r>
            <a:r>
              <a:rPr lang="en-GB" sz="1800" dirty="0">
                <a:effectLst/>
                <a:latin typeface="Arial" panose="020B0604020202020204" pitchFamily="34" charset="0"/>
                <a:cs typeface="Arial" panose="020B0604020202020204" pitchFamily="34" charset="0"/>
                <a:hlinkClick r:id="rId4"/>
              </a:rPr>
              <a:t>https://blogs.solidworks.com/tech/2016/05/flow-simulation-finding-cost-effective-way-enjoy-florida-keys.html</a:t>
            </a:r>
            <a:r>
              <a:rPr lang="en-GB" sz="1800" dirty="0">
                <a:effectLst/>
                <a:latin typeface="Arial" panose="020B0604020202020204" pitchFamily="34" charset="0"/>
                <a:cs typeface="Arial" panose="020B0604020202020204" pitchFamily="34" charset="0"/>
              </a:rPr>
              <a:t> (accessed 4th December 2020</a:t>
            </a:r>
            <a:r>
              <a:rPr lang="en-US" altLang="en-US" sz="1800" dirty="0">
                <a:ea typeface="Arial" charset="0"/>
                <a:cs typeface="Arial" charset="0"/>
              </a:rPr>
              <a:t>)</a:t>
            </a:r>
          </a:p>
          <a:p>
            <a:pPr marL="0" indent="0">
              <a:spcBef>
                <a:spcPct val="50000"/>
              </a:spcBef>
            </a:pPr>
            <a:r>
              <a:rPr lang="en-GB" sz="1800" dirty="0">
                <a:effectLst/>
                <a:latin typeface="Arial" panose="020B0604020202020204" pitchFamily="34" charset="0"/>
                <a:cs typeface="Arial" panose="020B0604020202020204" pitchFamily="34" charset="0"/>
              </a:rPr>
              <a:t>Diagnosing an Engine with SOLIDWORKS Flow Simulation (Damon Tordini, 2</a:t>
            </a:r>
            <a:r>
              <a:rPr lang="en-GB" sz="1800" baseline="30000" dirty="0">
                <a:effectLst/>
                <a:latin typeface="Arial" panose="020B0604020202020204" pitchFamily="34" charset="0"/>
                <a:cs typeface="Arial" panose="020B0604020202020204" pitchFamily="34" charset="0"/>
              </a:rPr>
              <a:t>nd</a:t>
            </a:r>
            <a:r>
              <a:rPr lang="en-GB" sz="1800" dirty="0">
                <a:effectLst/>
                <a:latin typeface="Arial" panose="020B0604020202020204" pitchFamily="34" charset="0"/>
                <a:cs typeface="Arial" panose="020B0604020202020204" pitchFamily="34" charset="0"/>
              </a:rPr>
              <a:t> May 2019). Available at: </a:t>
            </a:r>
            <a:r>
              <a:rPr lang="en-GB" sz="1800" dirty="0">
                <a:effectLst/>
                <a:latin typeface="Arial" panose="020B0604020202020204" pitchFamily="34" charset="0"/>
                <a:cs typeface="Arial" panose="020B0604020202020204" pitchFamily="34" charset="0"/>
                <a:hlinkClick r:id="rId5"/>
              </a:rPr>
              <a:t>https://hawkridgesys.com/blog/diagnosing-an-engine-with-solidworks-flow-simulation</a:t>
            </a:r>
            <a:r>
              <a:rPr lang="en-GB" sz="1800" dirty="0">
                <a:effectLst/>
                <a:latin typeface="Arial" panose="020B0604020202020204" pitchFamily="34" charset="0"/>
                <a:cs typeface="Arial" panose="020B0604020202020204" pitchFamily="34" charset="0"/>
              </a:rPr>
              <a:t> (accessed 4th December 2020)</a:t>
            </a:r>
          </a:p>
        </p:txBody>
      </p:sp>
      <p:sp>
        <p:nvSpPr>
          <p:cNvPr id="23" name="Text Box 11"/>
          <p:cNvSpPr txBox="1">
            <a:spLocks noChangeArrowheads="1"/>
          </p:cNvSpPr>
          <p:nvPr/>
        </p:nvSpPr>
        <p:spPr bwMode="auto">
          <a:xfrm>
            <a:off x="14675095" y="25749075"/>
            <a:ext cx="6708532" cy="330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US" altLang="en-US" sz="1800" dirty="0">
                <a:ea typeface="Arial" charset="0"/>
                <a:cs typeface="Arial" charset="0"/>
              </a:rPr>
              <a:t>Aero Performance Engineering, Wind Tunnel vs. CFD. Available at: </a:t>
            </a:r>
            <a:r>
              <a:rPr lang="en-US" altLang="en-US" sz="1800" dirty="0">
                <a:ea typeface="Arial" charset="0"/>
                <a:cs typeface="Arial" charset="0"/>
                <a:hlinkClick r:id="rId6"/>
              </a:rPr>
              <a:t>http://www.aero-performance-engineering.co.uk/home</a:t>
            </a:r>
            <a:r>
              <a:rPr lang="en-US" altLang="en-US" sz="1800" dirty="0">
                <a:ea typeface="Arial" charset="0"/>
                <a:cs typeface="Arial" charset="0"/>
              </a:rPr>
              <a:t> (accessed 4th December 2020)</a:t>
            </a:r>
          </a:p>
          <a:p>
            <a:pPr marL="0" indent="0">
              <a:spcBef>
                <a:spcPct val="50000"/>
              </a:spcBef>
            </a:pPr>
            <a:r>
              <a:rPr lang="en-US" altLang="en-US" sz="1800" dirty="0">
                <a:ea typeface="Arial" charset="0"/>
                <a:cs typeface="Arial" charset="0"/>
              </a:rPr>
              <a:t>Solid Solutions, Linear Stress Analysis. Available at: </a:t>
            </a:r>
            <a:r>
              <a:rPr lang="en-US" altLang="en-US" sz="1800" dirty="0">
                <a:ea typeface="Arial" charset="0"/>
                <a:cs typeface="Arial" charset="0"/>
                <a:hlinkClick r:id="rId7"/>
              </a:rPr>
              <a:t>https://www.solidsolutions.co.uk/solidworks/simulation/ features/linear-stress-analysis.aspx</a:t>
            </a:r>
            <a:r>
              <a:rPr lang="en-US" altLang="en-US" sz="1800" dirty="0">
                <a:ea typeface="Arial" charset="0"/>
                <a:cs typeface="Arial" charset="0"/>
              </a:rPr>
              <a:t> (accessed 4th December 2020)</a:t>
            </a:r>
          </a:p>
        </p:txBody>
      </p:sp>
      <p:sp>
        <p:nvSpPr>
          <p:cNvPr id="24" name="Text Box 22"/>
          <p:cNvSpPr txBox="1">
            <a:spLocks noChangeArrowheads="1"/>
          </p:cNvSpPr>
          <p:nvPr/>
        </p:nvSpPr>
        <p:spPr bwMode="auto">
          <a:xfrm>
            <a:off x="14669614" y="18188527"/>
            <a:ext cx="6708532" cy="470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Conclusion</a:t>
            </a:r>
          </a:p>
          <a:p>
            <a:pPr>
              <a:spcBef>
                <a:spcPct val="40000"/>
              </a:spcBef>
            </a:pPr>
            <a:r>
              <a:rPr lang="en-AU" altLang="en-US" sz="2800" dirty="0"/>
              <a:t>Computer Aided Design has changed how engineers will learn and operate since it’s introduction to the masses, for years to come. The main benefits of cost and time efficiency are invaluable and unignorable, this paired with its versatility makes CAD a game changer in engineering. Simple as that.</a:t>
            </a: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0"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4744492" y="29294136"/>
            <a:ext cx="6459507"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sp>
        <p:nvSpPr>
          <p:cNvPr id="28" name="Text Box 8">
            <a:extLst>
              <a:ext uri="{FF2B5EF4-FFF2-40B4-BE49-F238E27FC236}">
                <a16:creationId xmlns:a16="http://schemas.microsoft.com/office/drawing/2014/main" id="{C0E729A4-3581-42F1-A9B5-AFF8CF514741}"/>
              </a:ext>
            </a:extLst>
          </p:cNvPr>
          <p:cNvSpPr txBox="1">
            <a:spLocks noChangeArrowheads="1"/>
          </p:cNvSpPr>
          <p:nvPr/>
        </p:nvSpPr>
        <p:spPr bwMode="auto">
          <a:xfrm>
            <a:off x="7527430" y="9565558"/>
            <a:ext cx="6735336" cy="10051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Discussion</a:t>
            </a:r>
          </a:p>
          <a:p>
            <a:pPr>
              <a:spcBef>
                <a:spcPct val="40000"/>
              </a:spcBef>
            </a:pPr>
            <a:r>
              <a:rPr lang="en-AU" altLang="en-US" sz="2800" dirty="0"/>
              <a:t>Cars have been continuously evolving since their existence in the late 19</a:t>
            </a:r>
            <a:r>
              <a:rPr lang="en-AU" altLang="en-US" sz="2800" baseline="30000" dirty="0"/>
              <a:t>th</a:t>
            </a:r>
            <a:r>
              <a:rPr lang="en-AU" altLang="en-US" sz="2800" dirty="0"/>
              <a:t> century, but recently the wants from clients and the Government have been pushing (soon to become) engineers to create vehicles that conform to new regulations (safety, emissions etc.) and silly trends (laughable fake exhausts).</a:t>
            </a:r>
          </a:p>
          <a:p>
            <a:pPr>
              <a:spcBef>
                <a:spcPct val="40000"/>
              </a:spcBef>
            </a:pPr>
            <a:r>
              <a:rPr lang="en-AU" altLang="en-US" sz="2800" dirty="0"/>
              <a:t>Jokes aside, let’s first look at Computational Fluid Dynamics (CFD) and how ‘overpowered’ it is. Previously, wind tunnels or on-track testing were the only ways to measure how air flows over a car body, both with limitations. Fluid testing with the use of computers allows the modelling of air particles with formula </a:t>
            </a:r>
            <a:r>
              <a:rPr lang="en-AU" altLang="en-US" sz="2800" b="1" dirty="0"/>
              <a:t>F = MA </a:t>
            </a:r>
            <a:r>
              <a:rPr lang="en-AU" altLang="en-US" sz="2800" dirty="0"/>
              <a:t>(Force = Mass x Acceleration), which can be applied to any modelled object in CAD, providing detailed and visually pleasing results.</a:t>
            </a:r>
          </a:p>
        </p:txBody>
      </p:sp>
      <p:pic>
        <p:nvPicPr>
          <p:cNvPr id="17" name="Picture 16" descr="A person posing for the camera&#10;&#10;Description automatically generated">
            <a:extLst>
              <a:ext uri="{FF2B5EF4-FFF2-40B4-BE49-F238E27FC236}">
                <a16:creationId xmlns:a16="http://schemas.microsoft.com/office/drawing/2014/main" id="{A4BF0FF3-21C0-426C-A839-8FB559E6C7A3}"/>
              </a:ext>
            </a:extLst>
          </p:cNvPr>
          <p:cNvPicPr>
            <a:picLocks noChangeAspect="1"/>
          </p:cNvPicPr>
          <p:nvPr/>
        </p:nvPicPr>
        <p:blipFill>
          <a:blip r:embed="rId8"/>
          <a:stretch>
            <a:fillRect/>
          </a:stretch>
        </p:blipFill>
        <p:spPr>
          <a:xfrm>
            <a:off x="348597" y="2066778"/>
            <a:ext cx="2661302" cy="3548403"/>
          </a:xfrm>
          <a:prstGeom prst="rect">
            <a:avLst/>
          </a:prstGeom>
        </p:spPr>
      </p:pic>
      <p:grpSp>
        <p:nvGrpSpPr>
          <p:cNvPr id="13" name="Group 12">
            <a:extLst>
              <a:ext uri="{FF2B5EF4-FFF2-40B4-BE49-F238E27FC236}">
                <a16:creationId xmlns:a16="http://schemas.microsoft.com/office/drawing/2014/main" id="{2A1AB142-8802-486E-BCB0-23BA4696A9B0}"/>
              </a:ext>
            </a:extLst>
          </p:cNvPr>
          <p:cNvGrpSpPr/>
          <p:nvPr/>
        </p:nvGrpSpPr>
        <p:grpSpPr>
          <a:xfrm>
            <a:off x="7007483" y="19427074"/>
            <a:ext cx="7359804" cy="4151638"/>
            <a:chOff x="7007483" y="19525552"/>
            <a:chExt cx="7359804" cy="4151638"/>
          </a:xfrm>
        </p:grpSpPr>
        <p:sp>
          <p:nvSpPr>
            <p:cNvPr id="45" name="Text Box 19"/>
            <p:cNvSpPr txBox="1">
              <a:spLocks noChangeArrowheads="1"/>
            </p:cNvSpPr>
            <p:nvPr/>
          </p:nvSpPr>
          <p:spPr bwMode="auto">
            <a:xfrm>
              <a:off x="7007483" y="22834755"/>
              <a:ext cx="7359804"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a:latin typeface="Times New Roman" charset="0"/>
                </a:rPr>
                <a:t>Figure 2: Flow Simulation over motorhome (source: Solidworks)</a:t>
              </a:r>
            </a:p>
          </p:txBody>
        </p:sp>
        <p:pic>
          <p:nvPicPr>
            <p:cNvPr id="33" name="Picture 32" descr="A picture containing small, green, sitting, road&#10;&#10;Description automatically generated">
              <a:extLst>
                <a:ext uri="{FF2B5EF4-FFF2-40B4-BE49-F238E27FC236}">
                  <a16:creationId xmlns:a16="http://schemas.microsoft.com/office/drawing/2014/main" id="{CCEDB6F3-D096-4672-81A7-349B061D3F7A}"/>
                </a:ext>
              </a:extLst>
            </p:cNvPr>
            <p:cNvPicPr>
              <a:picLocks noChangeAspect="1"/>
            </p:cNvPicPr>
            <p:nvPr/>
          </p:nvPicPr>
          <p:blipFill rotWithShape="1">
            <a:blip r:embed="rId9"/>
            <a:srcRect l="4806"/>
            <a:stretch/>
          </p:blipFill>
          <p:spPr>
            <a:xfrm>
              <a:off x="7324143" y="19525552"/>
              <a:ext cx="6735337" cy="3419776"/>
            </a:xfrm>
            <a:prstGeom prst="rect">
              <a:avLst/>
            </a:prstGeom>
          </p:spPr>
        </p:pic>
      </p:grpSp>
      <p:pic>
        <p:nvPicPr>
          <p:cNvPr id="38" name="Picture 37" descr="A picture containing drawing&#10;&#10;Description automatically generated">
            <a:extLst>
              <a:ext uri="{FF2B5EF4-FFF2-40B4-BE49-F238E27FC236}">
                <a16:creationId xmlns:a16="http://schemas.microsoft.com/office/drawing/2014/main" id="{11F47727-532B-4A5B-BB18-5AEAD79B0E3F}"/>
              </a:ext>
            </a:extLst>
          </p:cNvPr>
          <p:cNvPicPr>
            <a:picLocks noChangeAspect="1"/>
          </p:cNvPicPr>
          <p:nvPr/>
        </p:nvPicPr>
        <p:blipFill>
          <a:blip r:embed="rId10"/>
          <a:stretch>
            <a:fillRect/>
          </a:stretch>
        </p:blipFill>
        <p:spPr>
          <a:xfrm>
            <a:off x="277244" y="29106955"/>
            <a:ext cx="5154549" cy="959138"/>
          </a:xfrm>
          <a:prstGeom prst="rect">
            <a:avLst/>
          </a:prstGeom>
        </p:spPr>
      </p:pic>
      <p:sp>
        <p:nvSpPr>
          <p:cNvPr id="46" name="Text Box 8">
            <a:extLst>
              <a:ext uri="{FF2B5EF4-FFF2-40B4-BE49-F238E27FC236}">
                <a16:creationId xmlns:a16="http://schemas.microsoft.com/office/drawing/2014/main" id="{570F6F3F-D3CF-441A-BAFF-C0A5887C5106}"/>
              </a:ext>
            </a:extLst>
          </p:cNvPr>
          <p:cNvSpPr txBox="1">
            <a:spLocks noChangeArrowheads="1"/>
          </p:cNvSpPr>
          <p:nvPr/>
        </p:nvSpPr>
        <p:spPr bwMode="auto">
          <a:xfrm>
            <a:off x="7316252" y="23248142"/>
            <a:ext cx="6735336" cy="5791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US" altLang="en-US" sz="2800" dirty="0"/>
              <a:t>Having full control over every condition allows for accurate data collection and its virtuality can accommodate iteration and repeats with no hassle. Each method has its limitations, the needs of each project would justify the method. APE encapsulates this well, and from this, CFD is surely the most versatile.</a:t>
            </a:r>
          </a:p>
          <a:p>
            <a:pPr>
              <a:spcBef>
                <a:spcPct val="20000"/>
              </a:spcBef>
            </a:pPr>
            <a:r>
              <a:rPr lang="en-GB" sz="2800" dirty="0"/>
              <a:t>“Technical considerations aside, the choice between either a CFD or model scale wind tunnel development program will come down to cost and…</a:t>
            </a:r>
            <a:endParaRPr lang="en-AU" altLang="en-US" sz="2800" dirty="0"/>
          </a:p>
        </p:txBody>
      </p:sp>
      <p:sp>
        <p:nvSpPr>
          <p:cNvPr id="48" name="Text Box 8">
            <a:extLst>
              <a:ext uri="{FF2B5EF4-FFF2-40B4-BE49-F238E27FC236}">
                <a16:creationId xmlns:a16="http://schemas.microsoft.com/office/drawing/2014/main" id="{E79E1454-B1F7-43FF-BA65-85B59097A125}"/>
              </a:ext>
            </a:extLst>
          </p:cNvPr>
          <p:cNvSpPr txBox="1">
            <a:spLocks noChangeArrowheads="1"/>
          </p:cNvSpPr>
          <p:nvPr/>
        </p:nvSpPr>
        <p:spPr bwMode="auto">
          <a:xfrm>
            <a:off x="14694675" y="2856906"/>
            <a:ext cx="6708531" cy="11651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40000"/>
              </a:spcBef>
            </a:pPr>
            <a:r>
              <a:rPr lang="en-GB" sz="2800" dirty="0"/>
              <a:t>…expediency. There isn't a single right or wrong choice. The best choice will depend on the complexity and duration of the prospective program and on the resources available to it. To illustrate the choice, we'll consider a variety of development programs.” (Aero Performance Engineering, no date)</a:t>
            </a:r>
            <a:endParaRPr lang="en-AU" altLang="en-US" sz="2800" dirty="0"/>
          </a:p>
          <a:p>
            <a:pPr>
              <a:spcBef>
                <a:spcPct val="40000"/>
              </a:spcBef>
            </a:pPr>
            <a:r>
              <a:rPr lang="en-GB" sz="2800" dirty="0"/>
              <a:t>Another benefit of CAD is the ability to simulate moving parts in assemblies and calculate temperatures, stresses and/or wear to incredible accuracy. Engines, gearboxes, differentials, suspension, </a:t>
            </a:r>
            <a:r>
              <a:rPr lang="en-GB" sz="2800" b="1" dirty="0"/>
              <a:t>the list of use cases goes on and on.</a:t>
            </a:r>
            <a:r>
              <a:rPr lang="en-GB" sz="2800" dirty="0"/>
              <a:t> </a:t>
            </a:r>
          </a:p>
          <a:p>
            <a:pPr>
              <a:spcBef>
                <a:spcPct val="40000"/>
              </a:spcBef>
            </a:pPr>
            <a:r>
              <a:rPr lang="en-GB" sz="2800" dirty="0"/>
              <a:t>“</a:t>
            </a:r>
            <a:r>
              <a:rPr lang="en-GB" sz="2800" b="0" i="0" dirty="0">
                <a:solidFill>
                  <a:srgbClr val="000000"/>
                </a:solidFill>
                <a:effectLst/>
                <a:latin typeface="Arial" panose="020B0604020202020204" pitchFamily="34" charset="0"/>
                <a:cs typeface="Arial" panose="020B0604020202020204" pitchFamily="34" charset="0"/>
              </a:rPr>
              <a:t>SOLIDWORKS Simulation linear stress analysis allows designers and engineers to validate product quality, performance and safety throughout the design creation, integrating seamlessly with the design process. This results in fewer costly prototypes, reduced delays and greater time and cost efficiency.” (Solid Solutions, no date)</a:t>
            </a:r>
          </a:p>
        </p:txBody>
      </p:sp>
      <p:grpSp>
        <p:nvGrpSpPr>
          <p:cNvPr id="19" name="Group 18">
            <a:extLst>
              <a:ext uri="{FF2B5EF4-FFF2-40B4-BE49-F238E27FC236}">
                <a16:creationId xmlns:a16="http://schemas.microsoft.com/office/drawing/2014/main" id="{D57603C7-B67F-4D43-86D1-43EF49A275EB}"/>
              </a:ext>
            </a:extLst>
          </p:cNvPr>
          <p:cNvGrpSpPr/>
          <p:nvPr/>
        </p:nvGrpSpPr>
        <p:grpSpPr>
          <a:xfrm>
            <a:off x="7431695" y="5892759"/>
            <a:ext cx="6926804" cy="3939379"/>
            <a:chOff x="7431695" y="5892759"/>
            <a:chExt cx="6926804" cy="3939379"/>
          </a:xfrm>
        </p:grpSpPr>
        <p:sp>
          <p:nvSpPr>
            <p:cNvPr id="39" name="Text Box 27">
              <a:extLst>
                <a:ext uri="{FF2B5EF4-FFF2-40B4-BE49-F238E27FC236}">
                  <a16:creationId xmlns:a16="http://schemas.microsoft.com/office/drawing/2014/main" id="{64D95642-FE43-476E-A31C-8238B5082488}"/>
                </a:ext>
              </a:extLst>
            </p:cNvPr>
            <p:cNvSpPr txBox="1">
              <a:spLocks noChangeArrowheads="1"/>
            </p:cNvSpPr>
            <p:nvPr/>
          </p:nvSpPr>
          <p:spPr bwMode="auto">
            <a:xfrm>
              <a:off x="7431695" y="9257032"/>
              <a:ext cx="6926804"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Figure 1: Lego car, fabricated in Solidworks by myself</a:t>
              </a:r>
            </a:p>
          </p:txBody>
        </p:sp>
        <p:pic>
          <p:nvPicPr>
            <p:cNvPr id="44" name="Picture 43" descr="Graphical user interface&#10;&#10;Description automatically generated">
              <a:extLst>
                <a:ext uri="{FF2B5EF4-FFF2-40B4-BE49-F238E27FC236}">
                  <a16:creationId xmlns:a16="http://schemas.microsoft.com/office/drawing/2014/main" id="{C806C84B-527E-4DAA-A826-073213DE6BCD}"/>
                </a:ext>
              </a:extLst>
            </p:cNvPr>
            <p:cNvPicPr>
              <a:picLocks noChangeAspect="1"/>
            </p:cNvPicPr>
            <p:nvPr/>
          </p:nvPicPr>
          <p:blipFill rotWithShape="1">
            <a:blip r:embed="rId11"/>
            <a:srcRect l="29503" t="31075" r="18467" b="23999"/>
            <a:stretch/>
          </p:blipFill>
          <p:spPr>
            <a:xfrm>
              <a:off x="7431695" y="5892759"/>
              <a:ext cx="6926804" cy="3364273"/>
            </a:xfrm>
            <a:prstGeom prst="rect">
              <a:avLst/>
            </a:prstGeom>
          </p:spPr>
        </p:pic>
      </p:grpSp>
      <p:pic>
        <p:nvPicPr>
          <p:cNvPr id="1026" name="Picture 2" descr="Aero Performance Engineering | LinkedIn">
            <a:extLst>
              <a:ext uri="{FF2B5EF4-FFF2-40B4-BE49-F238E27FC236}">
                <a16:creationId xmlns:a16="http://schemas.microsoft.com/office/drawing/2014/main" id="{6A5EEB2B-F1EF-48FF-8F50-1211B9DA9F76}"/>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27659" t="24909" r="24677" b="35424"/>
          <a:stretch/>
        </p:blipFill>
        <p:spPr bwMode="auto">
          <a:xfrm>
            <a:off x="6781792" y="28964268"/>
            <a:ext cx="1495425" cy="124450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picture containing logo&#10;&#10;Description automatically generated">
            <a:extLst>
              <a:ext uri="{FF2B5EF4-FFF2-40B4-BE49-F238E27FC236}">
                <a16:creationId xmlns:a16="http://schemas.microsoft.com/office/drawing/2014/main" id="{0F151B4C-1AD6-43DA-9E9A-4B497C118BC1}"/>
              </a:ext>
            </a:extLst>
          </p:cNvPr>
          <p:cNvPicPr>
            <a:picLocks noChangeAspect="1"/>
          </p:cNvPicPr>
          <p:nvPr/>
        </p:nvPicPr>
        <p:blipFill>
          <a:blip r:embed="rId13"/>
          <a:stretch>
            <a:fillRect/>
          </a:stretch>
        </p:blipFill>
        <p:spPr>
          <a:xfrm>
            <a:off x="9524227" y="29060169"/>
            <a:ext cx="4614606" cy="1052707"/>
          </a:xfrm>
          <a:prstGeom prst="rect">
            <a:avLst/>
          </a:prstGeom>
        </p:spPr>
      </p:pic>
      <p:grpSp>
        <p:nvGrpSpPr>
          <p:cNvPr id="57" name="Group 56">
            <a:extLst>
              <a:ext uri="{FF2B5EF4-FFF2-40B4-BE49-F238E27FC236}">
                <a16:creationId xmlns:a16="http://schemas.microsoft.com/office/drawing/2014/main" id="{6CF4AE7F-6E43-4AD4-ABB5-B483D88BD90E}"/>
              </a:ext>
            </a:extLst>
          </p:cNvPr>
          <p:cNvGrpSpPr/>
          <p:nvPr/>
        </p:nvGrpSpPr>
        <p:grpSpPr>
          <a:xfrm>
            <a:off x="14493241" y="13768470"/>
            <a:ext cx="6909965" cy="4761752"/>
            <a:chOff x="14493241" y="14010589"/>
            <a:chExt cx="6909965" cy="4761752"/>
          </a:xfrm>
        </p:grpSpPr>
        <p:grpSp>
          <p:nvGrpSpPr>
            <p:cNvPr id="42" name="Group 41">
              <a:extLst>
                <a:ext uri="{FF2B5EF4-FFF2-40B4-BE49-F238E27FC236}">
                  <a16:creationId xmlns:a16="http://schemas.microsoft.com/office/drawing/2014/main" id="{FE8BBF0D-183F-4886-A359-31FB1244B53A}"/>
                </a:ext>
              </a:extLst>
            </p:cNvPr>
            <p:cNvGrpSpPr/>
            <p:nvPr/>
          </p:nvGrpSpPr>
          <p:grpSpPr>
            <a:xfrm>
              <a:off x="14493241" y="14010589"/>
              <a:ext cx="6887584" cy="3935844"/>
              <a:chOff x="3009899" y="16504661"/>
              <a:chExt cx="6723829" cy="3884770"/>
            </a:xfrm>
          </p:grpSpPr>
          <p:pic>
            <p:nvPicPr>
              <p:cNvPr id="50" name="Picture 49" descr="A picture containing toy&#10;&#10;Description automatically generated">
                <a:extLst>
                  <a:ext uri="{FF2B5EF4-FFF2-40B4-BE49-F238E27FC236}">
                    <a16:creationId xmlns:a16="http://schemas.microsoft.com/office/drawing/2014/main" id="{87802922-13AE-41E6-B78A-E452C0FBBFCB}"/>
                  </a:ext>
                </a:extLst>
              </p:cNvPr>
              <p:cNvPicPr>
                <a:picLocks noChangeAspect="1"/>
              </p:cNvPicPr>
              <p:nvPr/>
            </p:nvPicPr>
            <p:blipFill>
              <a:blip r:embed="rId14"/>
              <a:stretch>
                <a:fillRect/>
              </a:stretch>
            </p:blipFill>
            <p:spPr>
              <a:xfrm>
                <a:off x="3009899" y="16504661"/>
                <a:ext cx="6723829" cy="3884770"/>
              </a:xfrm>
              <a:prstGeom prst="rect">
                <a:avLst/>
              </a:prstGeom>
            </p:spPr>
          </p:pic>
          <p:pic>
            <p:nvPicPr>
              <p:cNvPr id="41" name="Picture 40" descr="A picture containing toy&#10;&#10;Description automatically generated">
                <a:extLst>
                  <a:ext uri="{FF2B5EF4-FFF2-40B4-BE49-F238E27FC236}">
                    <a16:creationId xmlns:a16="http://schemas.microsoft.com/office/drawing/2014/main" id="{6CB9C348-3811-41E2-951E-A98F78A21DA9}"/>
                  </a:ext>
                </a:extLst>
              </p:cNvPr>
              <p:cNvPicPr>
                <a:picLocks noChangeAspect="1"/>
              </p:cNvPicPr>
              <p:nvPr/>
            </p:nvPicPr>
            <p:blipFill rotWithShape="1">
              <a:blip r:embed="rId14"/>
              <a:srcRect l="86957" t="26575" b="26575"/>
              <a:stretch/>
            </p:blipFill>
            <p:spPr>
              <a:xfrm>
                <a:off x="8227548" y="16504661"/>
                <a:ext cx="1506180" cy="3125815"/>
              </a:xfrm>
              <a:prstGeom prst="rect">
                <a:avLst/>
              </a:prstGeom>
            </p:spPr>
          </p:pic>
        </p:grpSp>
        <p:sp>
          <p:nvSpPr>
            <p:cNvPr id="58" name="Text Box 27">
              <a:extLst>
                <a:ext uri="{FF2B5EF4-FFF2-40B4-BE49-F238E27FC236}">
                  <a16:creationId xmlns:a16="http://schemas.microsoft.com/office/drawing/2014/main" id="{8EAD9818-7368-4DE6-9841-684EFD2F7AAB}"/>
                </a:ext>
              </a:extLst>
            </p:cNvPr>
            <p:cNvSpPr txBox="1">
              <a:spLocks noChangeArrowheads="1"/>
            </p:cNvSpPr>
            <p:nvPr/>
          </p:nvSpPr>
          <p:spPr bwMode="auto">
            <a:xfrm>
              <a:off x="14515622" y="17889458"/>
              <a:ext cx="6887584"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Figure 3: Double-wishbone suspension assembly undergoing virtual load test (source: Solid Solutions)</a:t>
              </a:r>
            </a:p>
          </p:txBody>
        </p:sp>
      </p:grpSp>
      <p:cxnSp>
        <p:nvCxnSpPr>
          <p:cNvPr id="49" name="Straight Connector 48">
            <a:extLst>
              <a:ext uri="{FF2B5EF4-FFF2-40B4-BE49-F238E27FC236}">
                <a16:creationId xmlns:a16="http://schemas.microsoft.com/office/drawing/2014/main" id="{9C7F3B47-9249-4A33-9D46-3E073ECA2016}"/>
              </a:ext>
            </a:extLst>
          </p:cNvPr>
          <p:cNvCxnSpPr>
            <a:cxnSpLocks/>
          </p:cNvCxnSpPr>
          <p:nvPr/>
        </p:nvCxnSpPr>
        <p:spPr>
          <a:xfrm>
            <a:off x="180000" y="5761893"/>
            <a:ext cx="14178499"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15F2116-4292-46EE-8717-43E48BC5C395}"/>
              </a:ext>
            </a:extLst>
          </p:cNvPr>
          <p:cNvCxnSpPr>
            <a:cxnSpLocks/>
          </p:cNvCxnSpPr>
          <p:nvPr/>
        </p:nvCxnSpPr>
        <p:spPr>
          <a:xfrm>
            <a:off x="14843760" y="2912701"/>
            <a:ext cx="636024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036" name="Straight Connector 1035">
            <a:extLst>
              <a:ext uri="{FF2B5EF4-FFF2-40B4-BE49-F238E27FC236}">
                <a16:creationId xmlns:a16="http://schemas.microsoft.com/office/drawing/2014/main" id="{260FBAE7-247A-4C3D-8F55-3169C240B0FE}"/>
              </a:ext>
            </a:extLst>
          </p:cNvPr>
          <p:cNvCxnSpPr>
            <a:cxnSpLocks/>
          </p:cNvCxnSpPr>
          <p:nvPr/>
        </p:nvCxnSpPr>
        <p:spPr>
          <a:xfrm flipV="1">
            <a:off x="14367287" y="2912701"/>
            <a:ext cx="476473" cy="2849192"/>
          </a:xfrm>
          <a:prstGeom prst="line">
            <a:avLst/>
          </a:prstGeom>
          <a:ln>
            <a:solidFill>
              <a:srgbClr val="002060"/>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10" ma:contentTypeDescription="Create a new document." ma:contentTypeScope="" ma:versionID="db61db75445167683faf4ff38519637f">
  <xsd:schema xmlns:xsd="http://www.w3.org/2001/XMLSchema" xmlns:xs="http://www.w3.org/2001/XMLSchema" xmlns:p="http://schemas.microsoft.com/office/2006/metadata/properties" xmlns:ns2="d0c16ae7-32b4-4740-b0a7-dfd26a9ffd57" xmlns:ns3="cf19616a-23ad-4fd8-a146-2d8a5c50165e" targetNamespace="http://schemas.microsoft.com/office/2006/metadata/properties" ma:root="true" ma:fieldsID="38b7a157404285459168aaffc6a53b76" ns2:_="" ns3:_="">
    <xsd:import namespace="d0c16ae7-32b4-4740-b0a7-dfd26a9ffd57"/>
    <xsd:import namespace="cf19616a-23ad-4fd8-a146-2d8a5c50165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f19616a-23ad-4fd8-a146-2d8a5c50165e"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909EF34-92A1-4243-A165-5B0A08FE4A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c16ae7-32b4-4740-b0a7-dfd26a9ffd57"/>
    <ds:schemaRef ds:uri="cf19616a-23ad-4fd8-a146-2d8a5c5016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600BB99-BFF8-421F-B5E2-AB5FDF5B9A29}">
  <ds:schemaRefs>
    <ds:schemaRef ds:uri="http://schemas.microsoft.com/sharepoint/v3/contenttype/forms"/>
  </ds:schemaRefs>
</ds:datastoreItem>
</file>

<file path=customXml/itemProps3.xml><?xml version="1.0" encoding="utf-8"?>
<ds:datastoreItem xmlns:ds="http://schemas.openxmlformats.org/officeDocument/2006/customXml" ds:itemID="{8C5E8E95-153E-4E8C-9157-CCCF35F3C417}">
  <ds:schemaRefs>
    <ds:schemaRef ds:uri="d0c16ae7-32b4-4740-b0a7-dfd26a9ffd57"/>
    <ds:schemaRef ds:uri="http://www.w3.org/XML/1998/namespace"/>
    <ds:schemaRef ds:uri="http://schemas.openxmlformats.org/package/2006/metadata/core-properties"/>
    <ds:schemaRef ds:uri="http://purl.org/dc/terms/"/>
    <ds:schemaRef ds:uri="http://schemas.microsoft.com/office/2006/documentManagement/types"/>
    <ds:schemaRef ds:uri="http://schemas.microsoft.com/office/2006/metadata/properties"/>
    <ds:schemaRef ds:uri="http://purl.org/dc/elements/1.1/"/>
    <ds:schemaRef ds:uri="http://schemas.microsoft.com/office/infopath/2007/PartnerControls"/>
    <ds:schemaRef ds:uri="cf19616a-23ad-4fd8-a146-2d8a5c50165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15825</TotalTime>
  <Words>958</Words>
  <Application>Microsoft Office PowerPoint</Application>
  <PresentationFormat>Custom</PresentationFormat>
  <Paragraphs>35</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Eras Bold ITC</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Liam David Chess (2004144)</cp:lastModifiedBy>
  <cp:revision>76</cp:revision>
  <dcterms:created xsi:type="dcterms:W3CDTF">2016-02-25T08:27:32Z</dcterms:created>
  <dcterms:modified xsi:type="dcterms:W3CDTF">2020-12-04T16:14:25Z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0x010100F3E4129E1942A84CA5D85470FB25F56B</vt:lpwstr>
  </property>
</Properties>
</file>