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7" r:id="rId2"/>
    <p:sldId id="276" r:id="rId3"/>
    <p:sldId id="270" r:id="rId4"/>
    <p:sldId id="269" r:id="rId5"/>
    <p:sldId id="271" r:id="rId6"/>
    <p:sldId id="272" r:id="rId7"/>
    <p:sldId id="275" r:id="rId8"/>
    <p:sldId id="256" r:id="rId9"/>
    <p:sldId id="27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91515"/>
    <a:srgbClr val="2C567A"/>
    <a:srgbClr val="0D1D51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065" autoAdjust="0"/>
  </p:normalViewPr>
  <p:slideViewPr>
    <p:cSldViewPr snapToGrid="0" showGuides="1">
      <p:cViewPr varScale="1">
        <p:scale>
          <a:sx n="87" d="100"/>
          <a:sy n="87" d="100"/>
        </p:scale>
        <p:origin x="69" y="81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3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50357-9784-4A90-96B4-0B331B4230FA}" type="datetimeFigureOut">
              <a:rPr lang="en-US" smtClean="0"/>
              <a:t>11/8/2019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150802-3B37-42FB-BECC-88074371FEFB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11/8/2019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8</a:t>
            </a:fld>
            <a:endParaRPr lang="en-US" noProof="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openxmlformats.org/officeDocument/2006/relationships/image" Target="../media/image4.png"/><Relationship Id="rId4" Type="http://schemas.openxmlformats.org/officeDocument/2006/relationships/image" Target="../media/image1.svg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3.sv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/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6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/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/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6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/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biLevel thresh="25000"/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/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2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3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3" name="Picture Placeholder 22"/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/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/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Picture Placeholder 11"/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/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Content Placeholder 2"/>
          <p:cNvSpPr>
            <a:spLocks noGrp="1"/>
          </p:cNvSpPr>
          <p:nvPr>
            <p:ph idx="14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2"/>
          <p:cNvSpPr>
            <a:spLocks noGrp="1"/>
          </p:cNvSpPr>
          <p:nvPr>
            <p:ph idx="15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Content Placeholder 2"/>
          <p:cNvSpPr>
            <a:spLocks noGrp="1"/>
          </p:cNvSpPr>
          <p:nvPr>
            <p:ph idx="16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ectangle 3"/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2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0" name="Content Placeholder 2"/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/>
          <p:cNvSpPr>
            <a:spLocks noGrp="1"/>
          </p:cNvSpPr>
          <p:nvPr>
            <p:ph idx="19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4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/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11"/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8" name="Oval 27"/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Picture Placeholder 11"/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1" name="Group 10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3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4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1" name="Group 10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3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4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447800" y="1847056"/>
            <a:ext cx="9296400" cy="31638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1" name="Group 10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3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4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37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38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23" name="Oval 22"/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Oval 23"/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Oval 24"/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/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/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/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/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/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Content Placeholder 2"/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29" name="Content Placeholder 2"/>
          <p:cNvSpPr>
            <a:spLocks noGrp="1"/>
          </p:cNvSpPr>
          <p:nvPr>
            <p:ph idx="18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Content Placeholder 2"/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1" name="Content Placeholder 2"/>
          <p:cNvSpPr>
            <a:spLocks noGrp="1"/>
          </p:cNvSpPr>
          <p:nvPr>
            <p:ph idx="20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2" name="Content Placeholder 2"/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3" name="Content Placeholder 2"/>
          <p:cNvSpPr>
            <a:spLocks noGrp="1"/>
          </p:cNvSpPr>
          <p:nvPr>
            <p:ph idx="22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4" name="Content Placeholder 2"/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/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6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/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7" name="Graphic 16" descr="Envelope"/>
          <p:cNvPicPr>
            <a:picLocks noChangeAspect="1"/>
          </p:cNvPicPr>
          <p:nvPr userDrawn="1"/>
        </p:nvPicPr>
        <p:blipFill>
          <a:blip r:embed="rId3" cstate="print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/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998" y="3309109"/>
            <a:ext cx="5163222" cy="673365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4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/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6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/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22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8" name="Graphic 16" descr="Envelope"/>
          <p:cNvPicPr>
            <a:picLocks noChangeAspect="1"/>
          </p:cNvPicPr>
          <p:nvPr userDrawn="1"/>
        </p:nvPicPr>
        <p:blipFill>
          <a:blip r:embed="rId4" cstate="print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3" name="Graphic 17" descr="Network"/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7744" y="3275218"/>
            <a:ext cx="5188475" cy="82662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Oval 5"/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grpSp>
        <p:nvGrpSpPr>
          <p:cNvPr id="14" name="Group 13"/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6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/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biLevel thresh="25000"/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4" name="Group 3"/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/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8" name="Group 17"/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/>
              <p:cNvSpPr/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 noProof="0" dirty="0"/>
              </a:p>
            </p:txBody>
          </p:sp>
          <p:sp>
            <p:nvSpPr>
              <p:cNvPr id="20" name="Freeform 6"/>
              <p:cNvSpPr/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 noProof="0" dirty="0"/>
              </a:p>
            </p:txBody>
          </p:sp>
        </p:grpSp>
      </p:grpSp>
      <p:sp>
        <p:nvSpPr>
          <p:cNvPr id="21" name="Text Placeholder 2"/>
          <p:cNvSpPr>
            <a:spLocks noGrp="1"/>
          </p:cNvSpPr>
          <p:nvPr>
            <p:ph type="body" idx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5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6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0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2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3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4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Content Placeholder 3"/>
          <p:cNvSpPr>
            <a:spLocks noGrp="1"/>
          </p:cNvSpPr>
          <p:nvPr>
            <p:ph sz="half" idx="2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/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/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16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/>
            <p:cNvSpPr/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2" name="Freeform 6"/>
            <p:cNvSpPr/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 noProof="0" dirty="0"/>
            </a:p>
          </p:txBody>
        </p:sp>
      </p:grpSp>
      <p:sp>
        <p:nvSpPr>
          <p:cNvPr id="7" name="Rectangle 6"/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/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Content Placeholder 2"/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11/8/2019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5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16.pn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skyline buildings from below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/>
          <a:srcRect/>
          <a:stretch>
            <a:fillRect/>
          </a:stretch>
        </p:blipFill>
        <p:spPr/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dirty="0"/>
              <a:t>A critical evaluation of the impact of culture on counselling and psychotherapy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Katie stone </a:t>
            </a:r>
          </a:p>
          <a:p>
            <a:r>
              <a:rPr lang="en-US" dirty="0"/>
              <a:t>p147833 </a:t>
            </a:r>
          </a:p>
          <a:p>
            <a:r>
              <a:rPr lang="en-US" dirty="0"/>
              <a:t>MA PSYCHOTHERAPUTIC PRACTICE: HUMANISTIC </a:t>
            </a:r>
          </a:p>
          <a:p>
            <a:r>
              <a:rPr lang="en-US" dirty="0"/>
              <a:t>Professional practice</a:t>
            </a:r>
          </a:p>
          <a:p>
            <a:r>
              <a:rPr lang="en-US" dirty="0"/>
              <a:t>m7x01680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Brief overview of critical literature review </a:t>
            </a:r>
          </a:p>
        </p:txBody>
      </p:sp>
      <p:pic>
        <p:nvPicPr>
          <p:cNvPr id="2050" name="Picture 2" descr="Image result for critical literature review"/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 bwMode="auto">
          <a:xfrm>
            <a:off x="938182" y="725013"/>
            <a:ext cx="4650767" cy="4599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119357" y="5588950"/>
            <a:ext cx="4076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(Resources valley in thesis, 2013)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does culture mean?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960" y="1825625"/>
            <a:ext cx="4151027" cy="4351338"/>
          </a:xfrm>
        </p:spPr>
        <p:txBody>
          <a:bodyPr/>
          <a:lstStyle/>
          <a:p>
            <a:r>
              <a:rPr lang="en-US" sz="1800" dirty="0"/>
              <a:t>Difficult to define.</a:t>
            </a:r>
          </a:p>
          <a:p>
            <a:endParaRPr lang="en-US" sz="1800" dirty="0"/>
          </a:p>
          <a:p>
            <a:r>
              <a:rPr lang="en-US" sz="1800" dirty="0"/>
              <a:t>Accumulated knowledge, experience etc. shared by a large group of people</a:t>
            </a:r>
          </a:p>
          <a:p>
            <a:endParaRPr lang="en-US" sz="1800" dirty="0"/>
          </a:p>
          <a:p>
            <a:r>
              <a:rPr lang="en-US" sz="1800" dirty="0"/>
              <a:t>Collective way of thinking which distinguishes one group of people from another</a:t>
            </a:r>
          </a:p>
          <a:p>
            <a:endParaRPr lang="en-US" sz="1800" dirty="0"/>
          </a:p>
          <a:p>
            <a:r>
              <a:rPr lang="en-US" sz="1800" dirty="0"/>
              <a:t>Explicit and implicit patterns of behavior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da-DK" sz="1400" dirty="0"/>
              <a:t>                                                               (Hofstede, Hofstede and Minkov, 2017,</a:t>
            </a:r>
            <a:r>
              <a:rPr lang="en-GB" sz="1400" dirty="0"/>
              <a:t> </a:t>
            </a:r>
            <a:r>
              <a:rPr lang="en-GB" sz="1400" i="1" dirty="0"/>
              <a:t>as well as </a:t>
            </a:r>
            <a:r>
              <a:rPr lang="en-GB" sz="1400" dirty="0"/>
              <a:t>Spencer-</a:t>
            </a:r>
            <a:r>
              <a:rPr lang="en-GB" sz="1400" dirty="0" err="1"/>
              <a:t>Oatey</a:t>
            </a:r>
            <a:r>
              <a:rPr lang="en-GB" sz="1400" dirty="0"/>
              <a:t>, 2012)</a:t>
            </a:r>
            <a:endParaRPr lang="en-US" sz="1400" dirty="0"/>
          </a:p>
        </p:txBody>
      </p:sp>
      <p:pic>
        <p:nvPicPr>
          <p:cNvPr id="7" name="Picture Placeholder 6" descr="skyscrappers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/>
          <a:srcRect/>
          <a:stretch>
            <a:fillRect/>
          </a:stretch>
        </p:blipFill>
        <p:spPr/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t>3</a:t>
            </a:fld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820" y="216535"/>
            <a:ext cx="5676900" cy="1996440"/>
          </a:xfrm>
        </p:spPr>
        <p:txBody>
          <a:bodyPr/>
          <a:lstStyle/>
          <a:p>
            <a:r>
              <a:rPr lang="en-US" sz="2400" dirty="0"/>
              <a:t>Wh</a:t>
            </a:r>
            <a:r>
              <a:rPr lang="en-GB" altLang="en-US" sz="2400" dirty="0"/>
              <a:t>y the impact of culture on </a:t>
            </a:r>
            <a:r>
              <a:rPr lang="en-US" sz="2400" dirty="0"/>
              <a:t>counselling and psychotherapy?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961" y="1825625"/>
            <a:ext cx="399147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Do therapists understand the discriminatory nature and power imbalance of  Race and culture on the counselling relationship between dominant and minority groups? </a:t>
            </a:r>
          </a:p>
          <a:p>
            <a:pPr marL="0" indent="0">
              <a:buNone/>
            </a:pPr>
            <a:r>
              <a:rPr lang="en-GB" dirty="0"/>
              <a:t>Are they open to a wide range of challenging and perhaps contradictory views of the world expressed by clients?  </a:t>
            </a:r>
          </a:p>
          <a:p>
            <a:pPr marL="0" indent="0">
              <a:buNone/>
            </a:pPr>
            <a:r>
              <a:rPr lang="en-GB" dirty="0"/>
              <a:t>                                   (Lago, 2005)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7" name="Picture Placeholder 6" descr="skyscrappers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887949" y="0"/>
            <a:ext cx="6304051" cy="5777346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t>4</a:t>
            </a:fld>
            <a:endParaRPr lang="en-US" dirty="0"/>
          </a:p>
        </p:txBody>
      </p:sp>
      <p:pic>
        <p:nvPicPr>
          <p:cNvPr id="1026" name="Picture 2" descr="Image result for thinking emoj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965" y="3678382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858000" y="6380018"/>
            <a:ext cx="2369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(Guzman, 2019)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What can it mean for </a:t>
            </a:r>
            <a:r>
              <a:rPr lang="en-US" dirty="0"/>
              <a:t> in</a:t>
            </a:r>
            <a:r>
              <a:rPr lang="en-GB" altLang="en-US" dirty="0"/>
              <a:t>side</a:t>
            </a:r>
            <a:r>
              <a:rPr lang="en-US" dirty="0"/>
              <a:t> the counselling room </a:t>
            </a:r>
            <a:r>
              <a:rPr lang="en-GB" altLang="en-US" dirty="0"/>
              <a:t>?</a:t>
            </a:r>
          </a:p>
        </p:txBody>
      </p:sp>
      <p:pic>
        <p:nvPicPr>
          <p:cNvPr id="83" name="Picture Placeholder 82" descr="Bar chart"/>
          <p:cNvPicPr>
            <a:picLocks noGrp="1" noChangeAspect="1"/>
          </p:cNvPicPr>
          <p:nvPr>
            <p:ph type="pic" sz="quarter" idx="17"/>
          </p:nvPr>
        </p:nvPicPr>
        <p:blipFill>
          <a:blip r:embed="rId3" cstate="print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075" y="2983230"/>
            <a:ext cx="3445510" cy="2796540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impact of difference can prevent any therapeutic progress from being made in the therapeutic setting. </a:t>
            </a:r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Assumptions that values are similar across all cultures.</a:t>
            </a:r>
          </a:p>
          <a:p>
            <a:r>
              <a:rPr lang="en-GB" altLang="en-US" sz="2000" dirty="0"/>
              <a:t>(Lago, 2003)</a:t>
            </a:r>
          </a:p>
        </p:txBody>
      </p:sp>
      <p:pic>
        <p:nvPicPr>
          <p:cNvPr id="22" name="Picture Placeholder 21" descr="downtown area at dusk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/>
          <a:srcRect/>
          <a:stretch>
            <a:fillRect/>
          </a:stretch>
        </p:blipFill>
        <p:spPr/>
      </p:pic>
      <p:pic>
        <p:nvPicPr>
          <p:cNvPr id="85" name="Picture Placeholder 84" descr="Single gear"/>
          <p:cNvPicPr>
            <a:picLocks noGrp="1" noChangeAspect="1"/>
          </p:cNvPicPr>
          <p:nvPr>
            <p:ph type="pic" sz="quarter" idx="19"/>
          </p:nvPr>
        </p:nvPicPr>
        <p:blipFill>
          <a:blip r:embed="rId6" cstate="print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rcRect/>
          <a:stretch>
            <a:fillRect/>
          </a:stretch>
        </p:blipFill>
        <p:spPr>
          <a:xfrm>
            <a:off x="9998953" y="1988373"/>
            <a:ext cx="502873" cy="502873"/>
          </a:xfrm>
        </p:spPr>
      </p:pic>
      <p:sp>
        <p:nvSpPr>
          <p:cNvPr id="6" name="Content Placeholder 5"/>
          <p:cNvSpPr>
            <a:spLocks noGrp="1"/>
          </p:cNvSpPr>
          <p:nvPr>
            <p:ph idx="14"/>
          </p:nvPr>
        </p:nvSpPr>
        <p:spPr>
          <a:xfrm>
            <a:off x="8307705" y="2734310"/>
            <a:ext cx="3564255" cy="3045460"/>
          </a:xfrm>
        </p:spPr>
        <p:txBody>
          <a:bodyPr>
            <a:no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/>
              <a:t>Cultural difference itself is not necessarily a barrier to effective therapy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altLang="en-US" sz="2000" dirty="0"/>
              <a:t>Mis-understanding of intent behind actions                                                                       (O'connor, 2005)</a:t>
            </a:r>
          </a:p>
          <a:p>
            <a:pPr algn="l"/>
            <a:endParaRPr lang="en-GB" altLang="en-US" sz="2000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altLang="en-US" sz="2000" dirty="0"/>
              <a:t>The theraputic relationship is te most important factor (sue and Sue, 2003)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t>5</a:t>
            </a:fld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What does this mean for the profession?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5"/>
          </p:nvPr>
        </p:nvSpPr>
        <p:spPr/>
        <p:txBody>
          <a:bodyPr/>
          <a:lstStyle/>
          <a:p>
            <a:r>
              <a:rPr lang="en-US" dirty="0"/>
              <a:t>Be aware of language </a:t>
            </a:r>
          </a:p>
        </p:txBody>
      </p:sp>
      <p:pic>
        <p:nvPicPr>
          <p:cNvPr id="29" name="Picture Placeholder 28" descr="Pencil"/>
          <p:cNvPicPr>
            <a:picLocks noGrp="1" noChangeAspect="1"/>
          </p:cNvPicPr>
          <p:nvPr>
            <p:ph type="pic" sz="quarter" idx="2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/>
      </p:pic>
      <p:pic>
        <p:nvPicPr>
          <p:cNvPr id="31" name="Picture Placeholder 30" descr="Laptop"/>
          <p:cNvPicPr>
            <a:picLocks noGrp="1" noChangeAspect="1"/>
          </p:cNvPicPr>
          <p:nvPr>
            <p:ph type="pic" sz="quarter" idx="22"/>
          </p:nvPr>
        </p:nvPicPr>
        <p:blipFill>
          <a:blip r:embed="rId5" cstate="print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Content Placeholder 8"/>
          <p:cNvSpPr>
            <a:spLocks noGrp="1"/>
          </p:cNvSpPr>
          <p:nvPr>
            <p:ph idx="20"/>
          </p:nvPr>
        </p:nvSpPr>
        <p:spPr/>
        <p:txBody>
          <a:bodyPr/>
          <a:lstStyle/>
          <a:p>
            <a:r>
              <a:rPr lang="en-US" dirty="0"/>
              <a:t>Therapeutic approaches often take a western world view point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t>6</a:t>
            </a:fld>
            <a:endParaRPr lang="en-US" dirty="0"/>
          </a:p>
        </p:txBody>
      </p:sp>
      <p:pic>
        <p:nvPicPr>
          <p:cNvPr id="1026" name="Picture 2" descr="Image result for language"/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76" y="2756273"/>
            <a:ext cx="4744969" cy="320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western vs eastern culture"/>
          <p:cNvPicPr>
            <a:picLocks noGrp="1" noChangeAspect="1" noChangeArrowheads="1"/>
          </p:cNvPicPr>
          <p:nvPr>
            <p:ph idx="19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594" y="1716153"/>
            <a:ext cx="3730602" cy="264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9781563" y="4475517"/>
            <a:ext cx="1350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(Vash, 2015)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59310" y="5957559"/>
            <a:ext cx="28354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(University of Manchester, 2016)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skyscrappers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/>
          <a:srcRect/>
          <a:stretch>
            <a:fillRect/>
          </a:stretch>
        </p:blipFill>
        <p:spPr/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349526" y="2348501"/>
            <a:ext cx="5573294" cy="2402959"/>
          </a:xfrm>
        </p:spPr>
        <p:txBody>
          <a:bodyPr/>
          <a:lstStyle/>
          <a:p>
            <a:r>
              <a:rPr lang="en-US" sz="4800" dirty="0"/>
              <a:t>Thank you!</a:t>
            </a:r>
            <a:br>
              <a:rPr lang="en-US" sz="4800" dirty="0"/>
            </a:br>
            <a:r>
              <a:rPr lang="en-US" sz="4800" dirty="0"/>
              <a:t>Any questions?</a:t>
            </a:r>
          </a:p>
        </p:txBody>
      </p:sp>
      <p:sp>
        <p:nvSpPr>
          <p:cNvPr id="3" name="Smiley Face 2"/>
          <p:cNvSpPr/>
          <p:nvPr/>
        </p:nvSpPr>
        <p:spPr>
          <a:xfrm>
            <a:off x="5956419" y="4307080"/>
            <a:ext cx="2409914" cy="210226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t>8</a:t>
            </a:fld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>
          <a:xfrm>
            <a:off x="1254125" y="1166495"/>
            <a:ext cx="9490075" cy="5290185"/>
          </a:xfrm>
        </p:spPr>
        <p:txBody>
          <a:bodyPr>
            <a:normAutofit fontScale="85000"/>
          </a:bodyPr>
          <a:lstStyle/>
          <a:p>
            <a:endParaRPr lang="en-GB" sz="2400" dirty="0"/>
          </a:p>
          <a:p>
            <a:pPr algn="l"/>
            <a:r>
              <a:rPr lang="en-GB" sz="2400" dirty="0"/>
              <a:t> </a:t>
            </a:r>
            <a:r>
              <a:rPr lang="en-GB" sz="1800" dirty="0"/>
              <a:t>Arredondo, P. &amp; </a:t>
            </a:r>
            <a:r>
              <a:rPr lang="en-GB" sz="1800" dirty="0" err="1"/>
              <a:t>Toporek</a:t>
            </a:r>
            <a:r>
              <a:rPr lang="en-GB" sz="1800" dirty="0"/>
              <a:t>, R (2004) 'Multicultural </a:t>
            </a:r>
            <a:r>
              <a:rPr lang="en-GB" sz="1800" dirty="0" err="1"/>
              <a:t>counseling</a:t>
            </a:r>
            <a:r>
              <a:rPr lang="en-GB" sz="1800" dirty="0"/>
              <a:t> competencies = ethical practice', </a:t>
            </a:r>
            <a:r>
              <a:rPr lang="en-GB" sz="1800" i="1" dirty="0"/>
              <a:t>Journal of Mental Health </a:t>
            </a:r>
            <a:r>
              <a:rPr lang="en-GB" sz="1800" i="1" dirty="0" err="1"/>
              <a:t>Counseling</a:t>
            </a:r>
            <a:r>
              <a:rPr lang="en-GB" sz="1800" dirty="0"/>
              <a:t>, 26(1), 44-55.</a:t>
            </a:r>
          </a:p>
          <a:p>
            <a:pPr algn="l"/>
            <a:r>
              <a:rPr lang="en-GB" sz="1800" dirty="0"/>
              <a:t>Arredondo, P. (1999) 'Multicultural </a:t>
            </a:r>
            <a:r>
              <a:rPr lang="en-GB" sz="1800" dirty="0" err="1"/>
              <a:t>counseling</a:t>
            </a:r>
            <a:r>
              <a:rPr lang="en-GB" sz="1800" dirty="0"/>
              <a:t> competencies as tools to address oppression and racism,</a:t>
            </a:r>
            <a:r>
              <a:rPr lang="en-GB" sz="1800" i="1" dirty="0"/>
              <a:t>'Journal of </a:t>
            </a:r>
            <a:r>
              <a:rPr lang="en-GB" sz="1800" i="1" dirty="0" err="1"/>
              <a:t>Counseling</a:t>
            </a:r>
            <a:r>
              <a:rPr lang="en-GB" sz="1800" i="1" dirty="0"/>
              <a:t> &amp; Development,</a:t>
            </a:r>
            <a:r>
              <a:rPr lang="en-GB" sz="1800" dirty="0"/>
              <a:t> 77, 102-109.</a:t>
            </a:r>
          </a:p>
          <a:p>
            <a:pPr algn="l"/>
            <a:r>
              <a:rPr lang="en-GB" sz="1800" dirty="0"/>
              <a:t>Fuertes, J. N., Mueller, L. N., Chauhan, L. N., Walker, J. A., &amp; </a:t>
            </a:r>
            <a:r>
              <a:rPr lang="en-GB" sz="1800" dirty="0" err="1"/>
              <a:t>Ladany</a:t>
            </a:r>
            <a:r>
              <a:rPr lang="en-GB" sz="1800" dirty="0"/>
              <a:t>, N. (2002) 'An investigation of European American therapists’ approach to </a:t>
            </a:r>
            <a:r>
              <a:rPr lang="en-GB" sz="1800" dirty="0" err="1"/>
              <a:t>counseling</a:t>
            </a:r>
            <a:r>
              <a:rPr lang="en-GB" sz="1800" dirty="0"/>
              <a:t> African American clients', </a:t>
            </a:r>
            <a:r>
              <a:rPr lang="en-GB" sz="1800" i="1" dirty="0"/>
              <a:t>The </a:t>
            </a:r>
            <a:r>
              <a:rPr lang="en-GB" sz="1800" i="1" dirty="0" err="1"/>
              <a:t>Counseling</a:t>
            </a:r>
            <a:r>
              <a:rPr lang="en-GB" sz="1800" i="1" dirty="0"/>
              <a:t> Psychologist</a:t>
            </a:r>
            <a:r>
              <a:rPr lang="en-GB" sz="1800" dirty="0"/>
              <a:t>, 30, 763- 788.</a:t>
            </a:r>
          </a:p>
          <a:p>
            <a:pPr algn="l"/>
            <a:r>
              <a:rPr lang="en-GB" sz="1800" dirty="0"/>
              <a:t>Guzman, G. (2019). </a:t>
            </a:r>
            <a:r>
              <a:rPr lang="en-GB" sz="1800" i="1" dirty="0"/>
              <a:t>Hard thinking face</a:t>
            </a:r>
            <a:r>
              <a:rPr lang="en-GB" sz="1800" dirty="0"/>
              <a:t>. [image] https://www.pinterest.co.uk/pin/652388695994878305 (Accessed: 7 November 2019).</a:t>
            </a:r>
          </a:p>
          <a:p>
            <a:pPr algn="l"/>
            <a:r>
              <a:rPr lang="en-GB" sz="1800" dirty="0"/>
              <a:t>Hofstede, G., Hofstede, G. and </a:t>
            </a:r>
            <a:r>
              <a:rPr lang="en-GB" sz="1800" dirty="0" err="1"/>
              <a:t>Minkov</a:t>
            </a:r>
            <a:r>
              <a:rPr lang="en-GB" sz="1800" dirty="0"/>
              <a:t>, M. (2017) </a:t>
            </a:r>
            <a:r>
              <a:rPr lang="en-GB" sz="1800" i="1" dirty="0"/>
              <a:t>Cultures and organizations</a:t>
            </a:r>
            <a:r>
              <a:rPr lang="en-GB" sz="1800" dirty="0"/>
              <a:t>. </a:t>
            </a:r>
            <a:r>
              <a:rPr lang="en-GB" sz="1800" dirty="0" err="1"/>
              <a:t>Johanneshov</a:t>
            </a:r>
            <a:r>
              <a:rPr lang="en-GB" sz="1800" dirty="0"/>
              <a:t>: MTM.</a:t>
            </a:r>
          </a:p>
          <a:p>
            <a:pPr algn="l"/>
            <a:r>
              <a:rPr lang="en-GB" sz="1800" dirty="0"/>
              <a:t>Lago, C. (2005) </a:t>
            </a:r>
            <a:r>
              <a:rPr lang="en-GB" sz="1800" i="1" dirty="0"/>
              <a:t>Race, Culture, and Counselling: The Ongoing Challenge</a:t>
            </a:r>
            <a:r>
              <a:rPr lang="en-GB" sz="1800" dirty="0"/>
              <a:t>. 2nd ed. Open University.</a:t>
            </a:r>
          </a:p>
          <a:p>
            <a:pPr algn="l"/>
            <a:r>
              <a:rPr lang="en-GB" sz="1800" dirty="0"/>
              <a:t>Lunsford, A., Matsuda, P., Tardy, C. and Ede, L. (1995) </a:t>
            </a:r>
            <a:r>
              <a:rPr lang="en-GB" sz="1800" i="1" dirty="0"/>
              <a:t>The St. Martin's handbook</a:t>
            </a:r>
            <a:r>
              <a:rPr lang="en-GB" sz="1800" dirty="0"/>
              <a:t>. 3rd ed. New York: St Martins press.</a:t>
            </a:r>
          </a:p>
          <a:p>
            <a:pPr algn="l"/>
            <a:r>
              <a:rPr lang="en-GB" sz="1800" dirty="0" err="1"/>
              <a:t>Nadirshaw</a:t>
            </a:r>
            <a:r>
              <a:rPr lang="en-GB" sz="1800" dirty="0"/>
              <a:t>, Z. (1992) 'Therapeutic practice in multi-racial Britain', </a:t>
            </a:r>
            <a:r>
              <a:rPr lang="en-GB" sz="1800" i="1" dirty="0"/>
              <a:t>Counselling Psychology Quarterly</a:t>
            </a:r>
            <a:r>
              <a:rPr lang="en-GB" sz="1800" dirty="0"/>
              <a:t>, 5(3), 257-261.</a:t>
            </a:r>
          </a:p>
          <a:p>
            <a:pPr algn="l"/>
            <a:r>
              <a:rPr lang="en-GB" sz="1800" dirty="0"/>
              <a:t> </a:t>
            </a:r>
            <a:r>
              <a:rPr lang="en-GB" sz="1800" dirty="0" err="1"/>
              <a:t>Nadirshaw</a:t>
            </a:r>
            <a:r>
              <a:rPr lang="en-GB" sz="1800" dirty="0"/>
              <a:t>, Z. (2007) 'Therapeutic practice in multi-racial Britain, </a:t>
            </a:r>
            <a:r>
              <a:rPr lang="en-GB" sz="1800" i="1" dirty="0"/>
              <a:t>Counselling Psychology Quarterly'</a:t>
            </a:r>
            <a:r>
              <a:rPr lang="en-GB" sz="1800" dirty="0"/>
              <a:t>, 5(3), 257-261.</a:t>
            </a:r>
          </a:p>
          <a:p>
            <a:pPr algn="l"/>
            <a:r>
              <a:rPr lang="en-GB" sz="1800" dirty="0"/>
              <a:t>O'Connor, K. (2005) 'Addressing Diversity Issues in Play Therapy', </a:t>
            </a:r>
            <a:r>
              <a:rPr lang="en-GB" sz="1800" i="1" dirty="0"/>
              <a:t>Professional Psychology: Research and Practice</a:t>
            </a:r>
            <a:r>
              <a:rPr lang="en-GB" sz="1800" dirty="0"/>
              <a:t>, 36(5), pp.566-573.</a:t>
            </a:r>
          </a:p>
          <a:p>
            <a:endParaRPr lang="en-GB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t>9</a:t>
            </a:fld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1447800" y="419449"/>
            <a:ext cx="9296400" cy="6036289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dirty="0"/>
              <a:t>O'Connor, K. (2005) 'Addressing Diversity Issues in Play Therapy' </a:t>
            </a:r>
            <a:r>
              <a:rPr lang="en-GB" i="1" dirty="0"/>
              <a:t>Professional Psychology: Research and Practice</a:t>
            </a:r>
            <a:r>
              <a:rPr lang="en-GB" dirty="0"/>
              <a:t>, 36(5), pp.566-573.</a:t>
            </a:r>
          </a:p>
          <a:p>
            <a:pPr algn="l"/>
            <a:r>
              <a:rPr lang="en-GB" dirty="0"/>
              <a:t>Pan, M. (2003). </a:t>
            </a:r>
            <a:r>
              <a:rPr lang="en-GB" i="1" dirty="0"/>
              <a:t>Preparing literature reviews.</a:t>
            </a:r>
            <a:r>
              <a:rPr lang="en-GB" dirty="0"/>
              <a:t>. Los Angeles: </a:t>
            </a:r>
            <a:r>
              <a:rPr lang="en-GB" dirty="0" err="1"/>
              <a:t>Pyrczak</a:t>
            </a:r>
            <a:r>
              <a:rPr lang="en-GB" dirty="0"/>
              <a:t> Publishing., pp.170-190.</a:t>
            </a:r>
          </a:p>
          <a:p>
            <a:pPr algn="l"/>
            <a:r>
              <a:rPr lang="en-GB" dirty="0"/>
              <a:t>Resources valley in thesis (2013) </a:t>
            </a:r>
            <a:r>
              <a:rPr lang="en-GB" i="1" dirty="0"/>
              <a:t>CRITICAL literature review</a:t>
            </a:r>
            <a:r>
              <a:rPr lang="en-GB" dirty="0"/>
              <a:t>. [Image] https://www.resourcesvalley.com/critical-literature-review/ (Accessed: 7 November 2019).</a:t>
            </a:r>
          </a:p>
          <a:p>
            <a:pPr algn="l"/>
            <a:r>
              <a:rPr lang="en-GB" dirty="0"/>
              <a:t>Spencer-</a:t>
            </a:r>
            <a:r>
              <a:rPr lang="en-GB" dirty="0" err="1"/>
              <a:t>Oaty</a:t>
            </a:r>
            <a:r>
              <a:rPr lang="en-GB" dirty="0"/>
              <a:t> (2012) </a:t>
            </a:r>
            <a:r>
              <a:rPr lang="en-GB" i="1" dirty="0"/>
              <a:t>What is Culture? A Compilation of Quotations</a:t>
            </a:r>
            <a:r>
              <a:rPr lang="en-GB" dirty="0"/>
              <a:t>. Global PAD core concepts.  https://warwick.ac.uk/fac/soc/al/globalpad/openhouse/interculturalskills (Accessed:7 November 2019).</a:t>
            </a:r>
          </a:p>
          <a:p>
            <a:pPr algn="l"/>
            <a:r>
              <a:rPr lang="en-GB" dirty="0"/>
              <a:t>Sue, D. W. &amp; Sue, D. (2003)</a:t>
            </a:r>
            <a:r>
              <a:rPr lang="en-GB" i="1" dirty="0"/>
              <a:t> </a:t>
            </a:r>
            <a:r>
              <a:rPr lang="en-GB" i="1" dirty="0" err="1"/>
              <a:t>Counseling</a:t>
            </a:r>
            <a:r>
              <a:rPr lang="en-GB" i="1" dirty="0"/>
              <a:t> the culturally diverse: Theory and practice </a:t>
            </a:r>
            <a:r>
              <a:rPr lang="en-GB" dirty="0"/>
              <a:t>(4th Edition). New York: John Wiley &amp; Sons</a:t>
            </a:r>
          </a:p>
          <a:p>
            <a:pPr algn="l"/>
            <a:r>
              <a:rPr lang="en-GB" dirty="0"/>
              <a:t>Sue, D. W., Arredondo, P., &amp; </a:t>
            </a:r>
            <a:r>
              <a:rPr lang="en-GB" dirty="0" err="1"/>
              <a:t>McDavis</a:t>
            </a:r>
            <a:r>
              <a:rPr lang="en-GB" dirty="0"/>
              <a:t>, R. J. (1992) 'Multicultural </a:t>
            </a:r>
            <a:r>
              <a:rPr lang="en-GB" dirty="0" err="1"/>
              <a:t>counseling</a:t>
            </a:r>
            <a:r>
              <a:rPr lang="en-GB" dirty="0"/>
              <a:t> competencies and standards: A call to the profession',</a:t>
            </a:r>
            <a:r>
              <a:rPr lang="en-GB" i="1" dirty="0"/>
              <a:t> Journal of </a:t>
            </a:r>
            <a:r>
              <a:rPr lang="en-GB" i="1" dirty="0" err="1"/>
              <a:t>Counseling</a:t>
            </a:r>
            <a:r>
              <a:rPr lang="en-GB" i="1" dirty="0"/>
              <a:t> and Development</a:t>
            </a:r>
            <a:r>
              <a:rPr lang="en-GB" dirty="0"/>
              <a:t>, 70, 477-486. 113</a:t>
            </a:r>
          </a:p>
          <a:p>
            <a:pPr algn="l"/>
            <a:r>
              <a:rPr lang="en-GB" dirty="0"/>
              <a:t> Sue, D. W., Ivey, A. E. &amp; Pedersen, P. B. (1996) </a:t>
            </a:r>
            <a:r>
              <a:rPr lang="en-GB" i="1" dirty="0"/>
              <a:t>A theory of multicultural </a:t>
            </a:r>
            <a:r>
              <a:rPr lang="en-GB" i="1" dirty="0" err="1"/>
              <a:t>counseling</a:t>
            </a:r>
            <a:r>
              <a:rPr lang="en-GB" i="1" dirty="0"/>
              <a:t> and therapy.</a:t>
            </a:r>
            <a:r>
              <a:rPr lang="en-GB" dirty="0"/>
              <a:t> San Francisco: Brook/Cole Publishing.</a:t>
            </a:r>
          </a:p>
          <a:p>
            <a:pPr algn="l"/>
            <a:r>
              <a:rPr lang="en-GB" dirty="0"/>
              <a:t>Thompson, C. E. &amp; </a:t>
            </a:r>
            <a:r>
              <a:rPr lang="en-GB" dirty="0" err="1"/>
              <a:t>Jenal</a:t>
            </a:r>
            <a:r>
              <a:rPr lang="en-GB" dirty="0"/>
              <a:t>, S. T. (1994) 'Interracial and </a:t>
            </a:r>
            <a:r>
              <a:rPr lang="en-GB" dirty="0" err="1"/>
              <a:t>intraracial</a:t>
            </a:r>
            <a:r>
              <a:rPr lang="en-GB" dirty="0"/>
              <a:t> </a:t>
            </a:r>
            <a:r>
              <a:rPr lang="en-GB" dirty="0" err="1"/>
              <a:t>quasicounseling</a:t>
            </a:r>
            <a:r>
              <a:rPr lang="en-GB" dirty="0"/>
              <a:t> interactions when counsellors avoid discussing race: Qualitative research in </a:t>
            </a:r>
            <a:r>
              <a:rPr lang="en-GB" dirty="0" err="1"/>
              <a:t>counseling</a:t>
            </a:r>
            <a:r>
              <a:rPr lang="en-GB" dirty="0"/>
              <a:t> process and outcome',</a:t>
            </a:r>
            <a:r>
              <a:rPr lang="en-GB" i="1" dirty="0"/>
              <a:t> Journal of </a:t>
            </a:r>
            <a:r>
              <a:rPr lang="en-GB" i="1" dirty="0" err="1"/>
              <a:t>Counseling</a:t>
            </a:r>
            <a:r>
              <a:rPr lang="en-GB" i="1" dirty="0"/>
              <a:t> Psychology</a:t>
            </a:r>
            <a:r>
              <a:rPr lang="en-GB" dirty="0"/>
              <a:t>, 41, 484-491.</a:t>
            </a:r>
          </a:p>
          <a:p>
            <a:pPr algn="l"/>
            <a:r>
              <a:rPr lang="en-GB" dirty="0"/>
              <a:t>University of Manchester (2016). </a:t>
            </a:r>
            <a:r>
              <a:rPr lang="en-GB" i="1" dirty="0"/>
              <a:t>Modern Languages</a:t>
            </a:r>
            <a:r>
              <a:rPr lang="en-GB" dirty="0"/>
              <a:t>. [image]  https://www.manchester.ac.uk/discover/news/39-million-modern-languages-research-project-launched-in-manchester/ (Accessed: 7 November 2019).</a:t>
            </a:r>
          </a:p>
          <a:p>
            <a:pPr algn="l"/>
            <a:r>
              <a:rPr lang="en-GB" dirty="0"/>
              <a:t>Vash (2015). </a:t>
            </a:r>
            <a:r>
              <a:rPr lang="en-GB" i="1" dirty="0"/>
              <a:t>Western culture vs Eastern culture</a:t>
            </a:r>
            <a:r>
              <a:rPr lang="en-GB" dirty="0"/>
              <a:t>. [image]  http://vaishaleni.blogspot.com/2015/06/western-culture-vs-eastern-culture_2.html (Accessed: 7 November </a:t>
            </a:r>
            <a:r>
              <a:rPr lang="en-GB"/>
              <a:t>2019).</a:t>
            </a:r>
          </a:p>
          <a:p>
            <a:pPr algn="l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Contoso v2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Rose suite presentation</Template>
  <TotalTime>0</TotalTime>
  <Words>420</Words>
  <Application>Microsoft Office PowerPoint</Application>
  <PresentationFormat>Widescreen</PresentationFormat>
  <Paragraphs>75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Corbel</vt:lpstr>
      <vt:lpstr>Office Theme</vt:lpstr>
      <vt:lpstr>A critical evaluation of the impact of culture on counselling and psychotherapy </vt:lpstr>
      <vt:lpstr>Brief overview of critical literature review </vt:lpstr>
      <vt:lpstr>What does culture mean? </vt:lpstr>
      <vt:lpstr>Why the impact of culture on counselling and psychotherapy? </vt:lpstr>
      <vt:lpstr>What can it mean for  inside the counselling room ?</vt:lpstr>
      <vt:lpstr>What does this mean for the profession? </vt:lpstr>
      <vt:lpstr>Thank you! Any questions?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</cp:revision>
  <dcterms:created xsi:type="dcterms:W3CDTF">2019-11-04T13:25:00Z</dcterms:created>
  <dcterms:modified xsi:type="dcterms:W3CDTF">2019-11-08T08:45:20Z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KSOProductBuildVer">
    <vt:lpwstr>2057-11.2.0.8991</vt:lpwstr>
  </property>
</Properties>
</file>