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9" r:id="rId4"/>
    <p:sldId id="270" r:id="rId5"/>
    <p:sldId id="273" r:id="rId6"/>
    <p:sldId id="274" r:id="rId7"/>
    <p:sldId id="275" r:id="rId8"/>
    <p:sldId id="277" r:id="rId9"/>
    <p:sldId id="276" r:id="rId10"/>
    <p:sldId id="278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14/01/2011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r>
              <a:rPr lang="en-GB" dirty="0" smtClean="0"/>
              <a:t> is an SQL type language for C# </a:t>
            </a:r>
            <a:r>
              <a:rPr lang="en-GB" sz="1800" dirty="0" smtClean="0"/>
              <a:t>[1]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err="1" smtClean="0"/>
              <a:t>dotNET</a:t>
            </a:r>
            <a:r>
              <a:rPr lang="en-GB" dirty="0" smtClean="0"/>
              <a:t> Language-Integrated Query allows for objects to be queried</a:t>
            </a:r>
          </a:p>
          <a:p>
            <a:endParaRPr lang="en-GB" dirty="0" smtClean="0"/>
          </a:p>
          <a:p>
            <a:r>
              <a:rPr lang="en-GB" dirty="0" smtClean="0"/>
              <a:t>Just like C# datasets underlying </a:t>
            </a:r>
            <a:r>
              <a:rPr lang="en-GB" dirty="0" err="1" smtClean="0"/>
              <a:t>LinQ</a:t>
            </a:r>
            <a:r>
              <a:rPr lang="en-GB" dirty="0" smtClean="0"/>
              <a:t> objects can be database driven or XML based.  However through the use of </a:t>
            </a:r>
            <a:r>
              <a:rPr lang="en-GB" dirty="0" err="1" smtClean="0"/>
              <a:t>LinQ</a:t>
            </a:r>
            <a:r>
              <a:rPr lang="en-GB" dirty="0" smtClean="0"/>
              <a:t> many other data sources can be exposed (Active Directory, </a:t>
            </a:r>
            <a:r>
              <a:rPr lang="en-GB" dirty="0" err="1" smtClean="0"/>
              <a:t>Sharepoint</a:t>
            </a:r>
            <a:r>
              <a:rPr lang="en-GB" dirty="0" smtClean="0"/>
              <a:t>, C# Classes) and queried using a common syntax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r>
              <a:rPr lang="en-GB" dirty="0" smtClean="0"/>
              <a:t> in the context of 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Silverlight does not directly support the </a:t>
            </a:r>
            <a:r>
              <a:rPr lang="en-GB" dirty="0" err="1" smtClean="0"/>
              <a:t>System.Data</a:t>
            </a:r>
            <a:r>
              <a:rPr lang="en-GB" dirty="0" smtClean="0"/>
              <a:t> namespace and does not provide direct access to ODBC, OLEDB or </a:t>
            </a:r>
            <a:r>
              <a:rPr lang="en-GB" dirty="0" err="1" smtClean="0"/>
              <a:t>SQLClient</a:t>
            </a:r>
            <a:r>
              <a:rPr lang="en-GB" dirty="0" smtClean="0"/>
              <a:t> data objects</a:t>
            </a:r>
          </a:p>
          <a:p>
            <a:endParaRPr lang="en-GB" dirty="0" smtClean="0"/>
          </a:p>
          <a:p>
            <a:r>
              <a:rPr lang="en-GB" dirty="0" smtClean="0"/>
              <a:t>However Silverlight does support </a:t>
            </a:r>
            <a:r>
              <a:rPr lang="en-GB" dirty="0" err="1" smtClean="0"/>
              <a:t>LinQ</a:t>
            </a: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</a:t>
            </a:r>
            <a:r>
              <a:rPr lang="en-GB" dirty="0" err="1" smtClean="0"/>
              <a:t>LinQ</a:t>
            </a:r>
            <a:r>
              <a:rPr lang="en-GB" dirty="0" smtClean="0"/>
              <a:t> query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err="1" smtClean="0">
                <a:solidFill>
                  <a:schemeClr val="bg1">
                    <a:lumMod val="50000"/>
                  </a:schemeClr>
                </a:solidFill>
              </a:rPr>
              <a:t>var</a:t>
            </a:r>
            <a:r>
              <a:rPr lang="en-GB" sz="2800" dirty="0" smtClean="0">
                <a:solidFill>
                  <a:schemeClr val="bg1">
                    <a:lumMod val="50000"/>
                  </a:schemeClr>
                </a:solidFill>
              </a:rPr>
              <a:t> query = </a:t>
            </a:r>
            <a:r>
              <a:rPr lang="en-GB" sz="2800" dirty="0" smtClean="0">
                <a:solidFill>
                  <a:srgbClr val="C00000"/>
                </a:solidFill>
              </a:rPr>
              <a:t>from result in data </a:t>
            </a:r>
          </a:p>
          <a:p>
            <a:pPr>
              <a:buNone/>
            </a:pPr>
            <a:r>
              <a:rPr lang="en-GB" sz="2800" dirty="0" smtClean="0">
                <a:solidFill>
                  <a:srgbClr val="00B050"/>
                </a:solidFill>
              </a:rPr>
              <a:t>where </a:t>
            </a:r>
            <a:r>
              <a:rPr lang="en-GB" sz="2800" dirty="0" err="1" smtClean="0">
                <a:solidFill>
                  <a:srgbClr val="00B050"/>
                </a:solidFill>
              </a:rPr>
              <a:t>result.firstName</a:t>
            </a:r>
            <a:r>
              <a:rPr lang="en-GB" sz="2800" dirty="0" smtClean="0">
                <a:solidFill>
                  <a:srgbClr val="00B050"/>
                </a:solidFill>
              </a:rPr>
              <a:t> == “Mark” </a:t>
            </a:r>
          </a:p>
          <a:p>
            <a:pPr>
              <a:buNone/>
            </a:pPr>
            <a:r>
              <a:rPr lang="en-GB" sz="2800" dirty="0" err="1" smtClean="0">
                <a:solidFill>
                  <a:srgbClr val="00B050"/>
                </a:solidFill>
              </a:rPr>
              <a:t>orderby</a:t>
            </a:r>
            <a:r>
              <a:rPr lang="en-GB" sz="2800" dirty="0" smtClean="0">
                <a:solidFill>
                  <a:srgbClr val="00B050"/>
                </a:solidFill>
              </a:rPr>
              <a:t> result </a:t>
            </a:r>
          </a:p>
          <a:p>
            <a:pPr>
              <a:buNone/>
            </a:pPr>
            <a:r>
              <a:rPr lang="en-GB" sz="2800" dirty="0" smtClean="0">
                <a:solidFill>
                  <a:srgbClr val="C00000"/>
                </a:solidFill>
              </a:rPr>
              <a:t>select result; 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</a:t>
            </a:r>
            <a:r>
              <a:rPr lang="en-GB" dirty="0" err="1" smtClean="0"/>
              <a:t>LinQ</a:t>
            </a:r>
            <a:r>
              <a:rPr lang="en-GB" dirty="0" smtClean="0"/>
              <a:t> query syntax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err="1" smtClean="0">
                <a:solidFill>
                  <a:schemeClr val="bg1">
                    <a:lumMod val="50000"/>
                  </a:schemeClr>
                </a:solidFill>
              </a:rPr>
              <a:t>var</a:t>
            </a:r>
            <a:r>
              <a:rPr lang="en-GB" sz="2800" dirty="0" smtClean="0">
                <a:solidFill>
                  <a:schemeClr val="bg1">
                    <a:lumMod val="50000"/>
                  </a:schemeClr>
                </a:solidFill>
              </a:rPr>
              <a:t> query = </a:t>
            </a:r>
            <a:r>
              <a:rPr lang="en-GB" sz="2800" dirty="0" smtClean="0">
                <a:solidFill>
                  <a:srgbClr val="C00000"/>
                </a:solidFill>
              </a:rPr>
              <a:t>from result in data </a:t>
            </a:r>
          </a:p>
          <a:p>
            <a:pPr>
              <a:buNone/>
            </a:pPr>
            <a:r>
              <a:rPr lang="en-GB" sz="2800" dirty="0" smtClean="0">
                <a:solidFill>
                  <a:srgbClr val="00B050"/>
                </a:solidFill>
              </a:rPr>
              <a:t>.Where (result =&gt; </a:t>
            </a:r>
            <a:r>
              <a:rPr lang="en-GB" sz="2800" dirty="0" err="1" smtClean="0">
                <a:solidFill>
                  <a:srgbClr val="00B050"/>
                </a:solidFill>
              </a:rPr>
              <a:t>result.firstName</a:t>
            </a:r>
            <a:r>
              <a:rPr lang="en-GB" sz="2800" dirty="0" smtClean="0">
                <a:solidFill>
                  <a:srgbClr val="00B050"/>
                </a:solidFill>
              </a:rPr>
              <a:t> == “Mark” )</a:t>
            </a:r>
          </a:p>
          <a:p>
            <a:pPr>
              <a:buNone/>
            </a:pPr>
            <a:r>
              <a:rPr lang="en-GB" sz="2800" dirty="0" smtClean="0">
                <a:solidFill>
                  <a:srgbClr val="00B050"/>
                </a:solidFill>
              </a:rPr>
              <a:t>.</a:t>
            </a:r>
            <a:r>
              <a:rPr lang="en-GB" sz="2800" dirty="0" err="1" smtClean="0">
                <a:solidFill>
                  <a:srgbClr val="00B050"/>
                </a:solidFill>
              </a:rPr>
              <a:t>OrderBy</a:t>
            </a:r>
            <a:r>
              <a:rPr lang="en-GB" sz="2800" dirty="0" smtClean="0">
                <a:solidFill>
                  <a:srgbClr val="00B050"/>
                </a:solidFill>
              </a:rPr>
              <a:t> (result  =&gt; result)</a:t>
            </a:r>
          </a:p>
          <a:p>
            <a:pPr>
              <a:buNone/>
            </a:pPr>
            <a:r>
              <a:rPr lang="en-GB" sz="2800" dirty="0" smtClean="0">
                <a:solidFill>
                  <a:srgbClr val="C00000"/>
                </a:solidFill>
              </a:rPr>
              <a:t>.Select (result =&gt; result); 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By using the alternate syntax from the previous slide a Lambda expression is utilised and allows for greater extensibility for the </a:t>
            </a:r>
            <a:r>
              <a:rPr lang="en-GB" dirty="0" err="1" smtClean="0"/>
              <a:t>LinQ</a:t>
            </a:r>
            <a:r>
              <a:rPr lang="en-GB" dirty="0" smtClean="0"/>
              <a:t> language</a:t>
            </a:r>
          </a:p>
          <a:p>
            <a:endParaRPr lang="en-GB" dirty="0" smtClean="0"/>
          </a:p>
          <a:p>
            <a:r>
              <a:rPr lang="en-GB" dirty="0" smtClean="0"/>
              <a:t>This is useful for performing aggregate queries, joins and complex query operations</a:t>
            </a:r>
          </a:p>
          <a:p>
            <a:endParaRPr lang="en-GB" dirty="0" smtClean="0"/>
          </a:p>
          <a:p>
            <a:r>
              <a:rPr lang="en-GB" dirty="0" smtClean="0"/>
              <a:t>The complier is optimised for Lambda based </a:t>
            </a:r>
            <a:r>
              <a:rPr lang="en-GB" dirty="0" err="1" smtClean="0"/>
              <a:t>LinQ</a:t>
            </a:r>
            <a:r>
              <a:rPr lang="en-GB" dirty="0" smtClean="0"/>
              <a:t> code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Lambda expression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600" dirty="0" smtClean="0"/>
              <a:t>(</a:t>
            </a:r>
            <a:r>
              <a:rPr lang="en-GB" sz="3600" dirty="0" err="1" smtClean="0"/>
              <a:t>x,y</a:t>
            </a:r>
            <a:r>
              <a:rPr lang="en-GB" sz="3600" dirty="0" smtClean="0"/>
              <a:t>) =&gt; x + y</a:t>
            </a:r>
          </a:p>
          <a:p>
            <a:endParaRPr lang="en-GB" dirty="0" smtClean="0"/>
          </a:p>
          <a:p>
            <a:r>
              <a:rPr lang="en-GB" dirty="0" smtClean="0"/>
              <a:t>The left side contains parameter arguments and the right side the operation.  =&gt; can read as goes into</a:t>
            </a:r>
          </a:p>
          <a:p>
            <a:r>
              <a:rPr lang="en-GB" dirty="0" smtClean="0"/>
              <a:t>In this example </a:t>
            </a:r>
            <a:r>
              <a:rPr lang="en-GB" dirty="0" err="1" smtClean="0"/>
              <a:t>x,y</a:t>
            </a:r>
            <a:r>
              <a:rPr lang="en-GB" dirty="0" smtClean="0"/>
              <a:t> goes into </a:t>
            </a:r>
            <a:r>
              <a:rPr lang="en-GB" dirty="0" err="1" smtClean="0"/>
              <a:t>x+y</a:t>
            </a:r>
            <a:r>
              <a:rPr lang="en-GB" dirty="0" smtClean="0"/>
              <a:t> to produce the sum of both arguments, and is C# is written as follows:</a:t>
            </a:r>
          </a:p>
          <a:p>
            <a:endParaRPr lang="en-GB" dirty="0" smtClean="0"/>
          </a:p>
          <a:p>
            <a:r>
              <a:rPr lang="en-GB" sz="3600" dirty="0" smtClean="0"/>
              <a:t>(</a:t>
            </a:r>
            <a:r>
              <a:rPr lang="en-GB" sz="3600" dirty="0" err="1" smtClean="0"/>
              <a:t>int</a:t>
            </a:r>
            <a:r>
              <a:rPr lang="en-GB" sz="3600" dirty="0" smtClean="0"/>
              <a:t> x, </a:t>
            </a:r>
            <a:r>
              <a:rPr lang="en-GB" sz="3600" dirty="0" err="1" smtClean="0"/>
              <a:t>int</a:t>
            </a:r>
            <a:r>
              <a:rPr lang="en-GB" sz="3600" dirty="0" smtClean="0"/>
              <a:t> y) =&gt; x + y;</a:t>
            </a:r>
          </a:p>
          <a:p>
            <a:endParaRPr lang="en-GB" dirty="0" smtClean="0"/>
          </a:p>
          <a:p>
            <a:r>
              <a:rPr lang="en-GB" dirty="0" smtClean="0"/>
              <a:t>This can be expressed in non Lambda form as follows:</a:t>
            </a:r>
          </a:p>
          <a:p>
            <a:endParaRPr lang="en-GB" dirty="0" smtClean="0"/>
          </a:p>
          <a:p>
            <a:r>
              <a:rPr lang="en-GB" sz="3700" dirty="0" smtClean="0"/>
              <a:t>private </a:t>
            </a:r>
            <a:r>
              <a:rPr lang="en-GB" sz="3700" dirty="0" err="1" smtClean="0"/>
              <a:t>int</a:t>
            </a:r>
            <a:r>
              <a:rPr lang="en-GB" sz="3700" dirty="0" smtClean="0"/>
              <a:t> </a:t>
            </a:r>
            <a:r>
              <a:rPr lang="en-GB" sz="3700" dirty="0" err="1" smtClean="0"/>
              <a:t>getSum</a:t>
            </a:r>
            <a:r>
              <a:rPr lang="en-GB" sz="3700" dirty="0" smtClean="0"/>
              <a:t>(</a:t>
            </a:r>
            <a:r>
              <a:rPr lang="en-GB" sz="3700" dirty="0" err="1" smtClean="0"/>
              <a:t>int</a:t>
            </a:r>
            <a:r>
              <a:rPr lang="en-GB" sz="3700" dirty="0" smtClean="0"/>
              <a:t> x, </a:t>
            </a:r>
            <a:r>
              <a:rPr lang="en-GB" sz="3700" dirty="0" err="1" smtClean="0"/>
              <a:t>int</a:t>
            </a:r>
            <a:r>
              <a:rPr lang="en-GB" sz="3700" dirty="0" smtClean="0"/>
              <a:t> y)</a:t>
            </a:r>
          </a:p>
          <a:p>
            <a:pPr>
              <a:buNone/>
            </a:pPr>
            <a:r>
              <a:rPr lang="en-GB" sz="3700" dirty="0" smtClean="0"/>
              <a:t>	{</a:t>
            </a:r>
          </a:p>
          <a:p>
            <a:pPr>
              <a:buNone/>
            </a:pPr>
            <a:r>
              <a:rPr lang="en-GB" sz="3700" dirty="0" smtClean="0"/>
              <a:t>		return </a:t>
            </a:r>
            <a:r>
              <a:rPr lang="en-GB" sz="3700" dirty="0" err="1" smtClean="0"/>
              <a:t>x+y</a:t>
            </a:r>
            <a:r>
              <a:rPr lang="en-GB" sz="3700" dirty="0" smtClean="0"/>
              <a:t>;</a:t>
            </a:r>
          </a:p>
          <a:p>
            <a:pPr>
              <a:buNone/>
            </a:pPr>
            <a:r>
              <a:rPr lang="en-GB" sz="3700" dirty="0" smtClean="0"/>
              <a:t>	}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</a:t>
            </a:r>
            <a:r>
              <a:rPr lang="en-GB" dirty="0" err="1" smtClean="0"/>
              <a:t>LinQ</a:t>
            </a:r>
            <a:r>
              <a:rPr lang="en-GB" dirty="0" smtClean="0"/>
              <a:t> commands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981" y="1196753"/>
            <a:ext cx="6895331" cy="506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r>
              <a:rPr lang="en-GB" dirty="0" smtClean="0"/>
              <a:t> and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large enterprise level applications robust SQL databases form the back-end of such systems</a:t>
            </a:r>
          </a:p>
          <a:p>
            <a:endParaRPr lang="en-GB" dirty="0" smtClean="0"/>
          </a:p>
          <a:p>
            <a:r>
              <a:rPr lang="en-GB" dirty="0" smtClean="0"/>
              <a:t>By combining the power of SQL based queries with the </a:t>
            </a:r>
            <a:r>
              <a:rPr lang="en-GB" dirty="0" err="1" smtClean="0"/>
              <a:t>LinQ</a:t>
            </a:r>
            <a:r>
              <a:rPr lang="en-GB" dirty="0" smtClean="0"/>
              <a:t> framework SQL tables can be returned as C# objects</a:t>
            </a:r>
          </a:p>
          <a:p>
            <a:endParaRPr lang="en-GB" dirty="0" smtClean="0"/>
          </a:p>
          <a:p>
            <a:r>
              <a:rPr lang="en-GB" dirty="0" err="1" smtClean="0"/>
              <a:t>LinQ</a:t>
            </a:r>
            <a:r>
              <a:rPr lang="en-GB" dirty="0" smtClean="0"/>
              <a:t> to SQL provides a framework for exposing SQL data through the </a:t>
            </a:r>
            <a:r>
              <a:rPr lang="en-GB" dirty="0" err="1" smtClean="0"/>
              <a:t>LinQ</a:t>
            </a:r>
            <a:r>
              <a:rPr lang="en-GB" dirty="0" smtClean="0"/>
              <a:t> framework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</a:t>
            </a:r>
            <a:r>
              <a:rPr lang="en-GB" dirty="0" err="1" smtClean="0"/>
              <a:t>LinQ</a:t>
            </a:r>
            <a:r>
              <a:rPr lang="en-GB" dirty="0" smtClean="0"/>
              <a:t> Application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706755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[1] Kimmel, Paul</a:t>
            </a:r>
          </a:p>
          <a:p>
            <a:pPr lvl="1">
              <a:buNone/>
            </a:pPr>
            <a:r>
              <a:rPr lang="en-GB" dirty="0" err="1" smtClean="0"/>
              <a:t>LinQ</a:t>
            </a:r>
            <a:r>
              <a:rPr lang="en-GB" dirty="0" smtClean="0"/>
              <a:t> unleashed for C# ,  </a:t>
            </a:r>
            <a:r>
              <a:rPr lang="en-GB" dirty="0" err="1" smtClean="0"/>
              <a:t>Sams</a:t>
            </a:r>
            <a:r>
              <a:rPr lang="en-GB" dirty="0" smtClean="0"/>
              <a:t> 2009</a:t>
            </a:r>
          </a:p>
          <a:p>
            <a:pPr lvl="1">
              <a:buNone/>
            </a:pPr>
            <a:endParaRPr lang="en-GB" dirty="0" smtClean="0"/>
          </a:p>
          <a:p>
            <a:r>
              <a:rPr lang="en-GB" dirty="0" smtClean="0"/>
              <a:t>[2] Don Box, Anders Hejlsberg</a:t>
            </a:r>
          </a:p>
          <a:p>
            <a:pPr lvl="1">
              <a:buNone/>
            </a:pPr>
            <a:r>
              <a:rPr lang="en-GB" dirty="0" smtClean="0"/>
              <a:t>http://msdn.microsoft.com/library/bb308959.aspx,  14/012011</a:t>
            </a:r>
          </a:p>
          <a:p>
            <a:pPr>
              <a:buNone/>
            </a:pP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524</TotalTime>
  <Words>383</Words>
  <Application>Microsoft Office PowerPoint</Application>
  <PresentationFormat>On-screen Show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Origin</vt:lpstr>
      <vt:lpstr>Rich Internet Application Development</vt:lpstr>
      <vt:lpstr>LinQ</vt:lpstr>
      <vt:lpstr>LinQ in the context of RIA</vt:lpstr>
      <vt:lpstr>An example LinQ query </vt:lpstr>
      <vt:lpstr>Alternative LinQ query syntax</vt:lpstr>
      <vt:lpstr>Lambda expressions</vt:lpstr>
      <vt:lpstr>An example Lambda expression</vt:lpstr>
      <vt:lpstr>Common LinQ commands</vt:lpstr>
      <vt:lpstr>LinQ and SQL</vt:lpstr>
      <vt:lpstr>Building a LinQ Application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148</cp:revision>
  <dcterms:created xsi:type="dcterms:W3CDTF">2010-09-15T13:03:21Z</dcterms:created>
  <dcterms:modified xsi:type="dcterms:W3CDTF">2011-01-14T15:01:59Z</dcterms:modified>
</cp:coreProperties>
</file>