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6"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3752A3-1EEE-574F-892E-F4BDA8038B57}" v="7" dt="2023-09-13T18:23:13.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717"/>
    <p:restoredTop sz="94640"/>
  </p:normalViewPr>
  <p:slideViewPr>
    <p:cSldViewPr snapToGrid="0">
      <p:cViewPr varScale="1">
        <p:scale>
          <a:sx n="107" d="100"/>
          <a:sy n="107" d="100"/>
        </p:scale>
        <p:origin x="1136" y="16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a Dulceneya Ribeiro Silva (2008480)" userId="0ef35b44-b02d-4b53-925d-986d12c2872a" providerId="ADAL" clId="{8E3752A3-1EEE-574F-892E-F4BDA8038B57}"/>
    <pc:docChg chg="undo custSel modSld">
      <pc:chgData name="Adriana Dulceneya Ribeiro Silva (2008480)" userId="0ef35b44-b02d-4b53-925d-986d12c2872a" providerId="ADAL" clId="{8E3752A3-1EEE-574F-892E-F4BDA8038B57}" dt="2023-09-13T18:23:00.071" v="6" actId="20577"/>
      <pc:docMkLst>
        <pc:docMk/>
      </pc:docMkLst>
      <pc:sldChg chg="modSp mod">
        <pc:chgData name="Adriana Dulceneya Ribeiro Silva (2008480)" userId="0ef35b44-b02d-4b53-925d-986d12c2872a" providerId="ADAL" clId="{8E3752A3-1EEE-574F-892E-F4BDA8038B57}" dt="2023-09-13T18:23:00.071" v="6" actId="20577"/>
        <pc:sldMkLst>
          <pc:docMk/>
          <pc:sldMk cId="700315266" sldId="264"/>
        </pc:sldMkLst>
        <pc:spChg chg="mod">
          <ac:chgData name="Adriana Dulceneya Ribeiro Silva (2008480)" userId="0ef35b44-b02d-4b53-925d-986d12c2872a" providerId="ADAL" clId="{8E3752A3-1EEE-574F-892E-F4BDA8038B57}" dt="2023-09-13T18:23:00.071" v="6" actId="20577"/>
          <ac:spMkLst>
            <pc:docMk/>
            <pc:sldMk cId="700315266" sldId="264"/>
            <ac:spMk id="3" creationId="{7D40AE21-75BF-8BAA-4B38-6CDB6580249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D88449-AF4C-8748-90A1-1B8183DB68B0}" type="datetimeFigureOut">
              <a:rPr lang="en-US" smtClean="0"/>
              <a:t>9/13/23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C0A741-9AC6-4643-8AF6-AE3A1CBAB3C5}" type="slidenum">
              <a:rPr lang="en-US" smtClean="0"/>
              <a:t>‹#›</a:t>
            </a:fld>
            <a:endParaRPr lang="en-US"/>
          </a:p>
        </p:txBody>
      </p:sp>
    </p:spTree>
    <p:extLst>
      <p:ext uri="{BB962C8B-B14F-4D97-AF65-F5344CB8AC3E}">
        <p14:creationId xmlns:p14="http://schemas.microsoft.com/office/powerpoint/2010/main" val="3642480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C0A741-9AC6-4643-8AF6-AE3A1CBAB3C5}" type="slidenum">
              <a:rPr lang="en-US" smtClean="0"/>
              <a:t>7</a:t>
            </a:fld>
            <a:endParaRPr lang="en-US"/>
          </a:p>
        </p:txBody>
      </p:sp>
    </p:spTree>
    <p:extLst>
      <p:ext uri="{BB962C8B-B14F-4D97-AF65-F5344CB8AC3E}">
        <p14:creationId xmlns:p14="http://schemas.microsoft.com/office/powerpoint/2010/main" val="11831137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B1E02-A1F1-29EB-F708-00435B15E2C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589455-BFED-B78B-5B6C-ECE7B52585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77935FD-7B67-816E-B8BE-F15F9734ADF7}"/>
              </a:ext>
            </a:extLst>
          </p:cNvPr>
          <p:cNvSpPr>
            <a:spLocks noGrp="1"/>
          </p:cNvSpPr>
          <p:nvPr>
            <p:ph type="dt" sz="half" idx="10"/>
          </p:nvPr>
        </p:nvSpPr>
        <p:spPr/>
        <p:txBody>
          <a:bodyPr/>
          <a:lstStyle/>
          <a:p>
            <a:fld id="{BC4B8C93-336E-2D47-9805-D97DF5657137}" type="datetimeFigureOut">
              <a:rPr lang="en-US" smtClean="0"/>
              <a:t>9/13/23</a:t>
            </a:fld>
            <a:endParaRPr lang="en-US"/>
          </a:p>
        </p:txBody>
      </p:sp>
      <p:sp>
        <p:nvSpPr>
          <p:cNvPr id="5" name="Footer Placeholder 4">
            <a:extLst>
              <a:ext uri="{FF2B5EF4-FFF2-40B4-BE49-F238E27FC236}">
                <a16:creationId xmlns:a16="http://schemas.microsoft.com/office/drawing/2014/main" id="{34FE1B66-2338-B41C-6C6F-C05D3B7FEB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2D6A9A-C209-F8A9-D70B-E6573EDE392D}"/>
              </a:ext>
            </a:extLst>
          </p:cNvPr>
          <p:cNvSpPr>
            <a:spLocks noGrp="1"/>
          </p:cNvSpPr>
          <p:nvPr>
            <p:ph type="sldNum" sz="quarter" idx="12"/>
          </p:nvPr>
        </p:nvSpPr>
        <p:spPr/>
        <p:txBody>
          <a:bodyPr/>
          <a:lstStyle/>
          <a:p>
            <a:fld id="{3AEB5D65-5CD8-3B49-A1C4-F8107BCD3C70}" type="slidenum">
              <a:rPr lang="en-US" smtClean="0"/>
              <a:t>‹#›</a:t>
            </a:fld>
            <a:endParaRPr lang="en-US"/>
          </a:p>
        </p:txBody>
      </p:sp>
    </p:spTree>
    <p:extLst>
      <p:ext uri="{BB962C8B-B14F-4D97-AF65-F5344CB8AC3E}">
        <p14:creationId xmlns:p14="http://schemas.microsoft.com/office/powerpoint/2010/main" val="1209217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7FB50-B288-B283-019F-AE4A7478963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C90662-38C2-B368-BA97-CB7A9015645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C89F0D-587B-B7A2-D5A0-9AAFED36B411}"/>
              </a:ext>
            </a:extLst>
          </p:cNvPr>
          <p:cNvSpPr>
            <a:spLocks noGrp="1"/>
          </p:cNvSpPr>
          <p:nvPr>
            <p:ph type="dt" sz="half" idx="10"/>
          </p:nvPr>
        </p:nvSpPr>
        <p:spPr/>
        <p:txBody>
          <a:bodyPr/>
          <a:lstStyle/>
          <a:p>
            <a:fld id="{BC4B8C93-336E-2D47-9805-D97DF5657137}" type="datetimeFigureOut">
              <a:rPr lang="en-US" smtClean="0"/>
              <a:t>9/13/23</a:t>
            </a:fld>
            <a:endParaRPr lang="en-US"/>
          </a:p>
        </p:txBody>
      </p:sp>
      <p:sp>
        <p:nvSpPr>
          <p:cNvPr id="5" name="Footer Placeholder 4">
            <a:extLst>
              <a:ext uri="{FF2B5EF4-FFF2-40B4-BE49-F238E27FC236}">
                <a16:creationId xmlns:a16="http://schemas.microsoft.com/office/drawing/2014/main" id="{A04072FE-BCED-156A-6F23-6ED153CEC4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7A5670-90BD-6F39-BF92-EDB2FAD8161A}"/>
              </a:ext>
            </a:extLst>
          </p:cNvPr>
          <p:cNvSpPr>
            <a:spLocks noGrp="1"/>
          </p:cNvSpPr>
          <p:nvPr>
            <p:ph type="sldNum" sz="quarter" idx="12"/>
          </p:nvPr>
        </p:nvSpPr>
        <p:spPr/>
        <p:txBody>
          <a:bodyPr/>
          <a:lstStyle/>
          <a:p>
            <a:fld id="{3AEB5D65-5CD8-3B49-A1C4-F8107BCD3C70}" type="slidenum">
              <a:rPr lang="en-US" smtClean="0"/>
              <a:t>‹#›</a:t>
            </a:fld>
            <a:endParaRPr lang="en-US"/>
          </a:p>
        </p:txBody>
      </p:sp>
    </p:spTree>
    <p:extLst>
      <p:ext uri="{BB962C8B-B14F-4D97-AF65-F5344CB8AC3E}">
        <p14:creationId xmlns:p14="http://schemas.microsoft.com/office/powerpoint/2010/main" val="1225877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B0EE9-B2A2-E5E4-8603-200A6ADFE7B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913A99B-2F77-1178-8906-3EEF3E3028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EB87C78-9156-C124-6B2B-49EE5CA67998}"/>
              </a:ext>
            </a:extLst>
          </p:cNvPr>
          <p:cNvSpPr>
            <a:spLocks noGrp="1"/>
          </p:cNvSpPr>
          <p:nvPr>
            <p:ph type="dt" sz="half" idx="10"/>
          </p:nvPr>
        </p:nvSpPr>
        <p:spPr/>
        <p:txBody>
          <a:bodyPr/>
          <a:lstStyle/>
          <a:p>
            <a:fld id="{BC4B8C93-336E-2D47-9805-D97DF5657137}" type="datetimeFigureOut">
              <a:rPr lang="en-US" smtClean="0"/>
              <a:t>9/13/23</a:t>
            </a:fld>
            <a:endParaRPr lang="en-US"/>
          </a:p>
        </p:txBody>
      </p:sp>
      <p:sp>
        <p:nvSpPr>
          <p:cNvPr id="5" name="Footer Placeholder 4">
            <a:extLst>
              <a:ext uri="{FF2B5EF4-FFF2-40B4-BE49-F238E27FC236}">
                <a16:creationId xmlns:a16="http://schemas.microsoft.com/office/drawing/2014/main" id="{97EC23F7-1F66-EAA3-7BA2-FFD584AFE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D8DA80-42ED-CE95-EFC5-B5481AEF4381}"/>
              </a:ext>
            </a:extLst>
          </p:cNvPr>
          <p:cNvSpPr>
            <a:spLocks noGrp="1"/>
          </p:cNvSpPr>
          <p:nvPr>
            <p:ph type="sldNum" sz="quarter" idx="12"/>
          </p:nvPr>
        </p:nvSpPr>
        <p:spPr/>
        <p:txBody>
          <a:bodyPr/>
          <a:lstStyle/>
          <a:p>
            <a:fld id="{3AEB5D65-5CD8-3B49-A1C4-F8107BCD3C70}" type="slidenum">
              <a:rPr lang="en-US" smtClean="0"/>
              <a:t>‹#›</a:t>
            </a:fld>
            <a:endParaRPr lang="en-US"/>
          </a:p>
        </p:txBody>
      </p:sp>
    </p:spTree>
    <p:extLst>
      <p:ext uri="{BB962C8B-B14F-4D97-AF65-F5344CB8AC3E}">
        <p14:creationId xmlns:p14="http://schemas.microsoft.com/office/powerpoint/2010/main" val="86858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5A157-C9D5-1FFF-DE10-253EC583E42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56E6E6-76AF-EE4F-5ECE-217F4983F7A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BED2A2-81DC-1D8B-F580-D2815152E73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7C3D558-6D33-C47A-BADF-F8005E368F8A}"/>
              </a:ext>
            </a:extLst>
          </p:cNvPr>
          <p:cNvSpPr>
            <a:spLocks noGrp="1"/>
          </p:cNvSpPr>
          <p:nvPr>
            <p:ph type="dt" sz="half" idx="10"/>
          </p:nvPr>
        </p:nvSpPr>
        <p:spPr/>
        <p:txBody>
          <a:bodyPr/>
          <a:lstStyle/>
          <a:p>
            <a:fld id="{BC4B8C93-336E-2D47-9805-D97DF5657137}" type="datetimeFigureOut">
              <a:rPr lang="en-US" smtClean="0"/>
              <a:t>9/13/23</a:t>
            </a:fld>
            <a:endParaRPr lang="en-US"/>
          </a:p>
        </p:txBody>
      </p:sp>
      <p:sp>
        <p:nvSpPr>
          <p:cNvPr id="6" name="Footer Placeholder 5">
            <a:extLst>
              <a:ext uri="{FF2B5EF4-FFF2-40B4-BE49-F238E27FC236}">
                <a16:creationId xmlns:a16="http://schemas.microsoft.com/office/drawing/2014/main" id="{509C8BA9-65FC-DEDD-0419-83997577B8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1044FB-1C77-9E40-E611-AC880934EB7B}"/>
              </a:ext>
            </a:extLst>
          </p:cNvPr>
          <p:cNvSpPr>
            <a:spLocks noGrp="1"/>
          </p:cNvSpPr>
          <p:nvPr>
            <p:ph type="sldNum" sz="quarter" idx="12"/>
          </p:nvPr>
        </p:nvSpPr>
        <p:spPr/>
        <p:txBody>
          <a:bodyPr/>
          <a:lstStyle/>
          <a:p>
            <a:fld id="{3AEB5D65-5CD8-3B49-A1C4-F8107BCD3C70}" type="slidenum">
              <a:rPr lang="en-US" smtClean="0"/>
              <a:t>‹#›</a:t>
            </a:fld>
            <a:endParaRPr lang="en-US"/>
          </a:p>
        </p:txBody>
      </p:sp>
    </p:spTree>
    <p:extLst>
      <p:ext uri="{BB962C8B-B14F-4D97-AF65-F5344CB8AC3E}">
        <p14:creationId xmlns:p14="http://schemas.microsoft.com/office/powerpoint/2010/main" val="3439242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F96EF-FE5B-BBA7-4C95-D8F2A0309BB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11D9C15-20BC-E4D5-F9FE-6FFF938B3A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233E673-C0A1-2C22-D455-0738B48B111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E4EFD10-1A50-BE33-6C19-20FC348F4A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E825EF1-E5C6-5CBB-764C-015A1028D19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F4797D0-2930-8E73-8C6D-84F60FC511F4}"/>
              </a:ext>
            </a:extLst>
          </p:cNvPr>
          <p:cNvSpPr>
            <a:spLocks noGrp="1"/>
          </p:cNvSpPr>
          <p:nvPr>
            <p:ph type="dt" sz="half" idx="10"/>
          </p:nvPr>
        </p:nvSpPr>
        <p:spPr/>
        <p:txBody>
          <a:bodyPr/>
          <a:lstStyle/>
          <a:p>
            <a:fld id="{BC4B8C93-336E-2D47-9805-D97DF5657137}" type="datetimeFigureOut">
              <a:rPr lang="en-US" smtClean="0"/>
              <a:t>9/13/23</a:t>
            </a:fld>
            <a:endParaRPr lang="en-US"/>
          </a:p>
        </p:txBody>
      </p:sp>
      <p:sp>
        <p:nvSpPr>
          <p:cNvPr id="8" name="Footer Placeholder 7">
            <a:extLst>
              <a:ext uri="{FF2B5EF4-FFF2-40B4-BE49-F238E27FC236}">
                <a16:creationId xmlns:a16="http://schemas.microsoft.com/office/drawing/2014/main" id="{DEB01F05-A10E-F486-E775-0F130282BC9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9ED3291-8DEF-5EFE-41E6-96D10A8B82E0}"/>
              </a:ext>
            </a:extLst>
          </p:cNvPr>
          <p:cNvSpPr>
            <a:spLocks noGrp="1"/>
          </p:cNvSpPr>
          <p:nvPr>
            <p:ph type="sldNum" sz="quarter" idx="12"/>
          </p:nvPr>
        </p:nvSpPr>
        <p:spPr/>
        <p:txBody>
          <a:bodyPr/>
          <a:lstStyle/>
          <a:p>
            <a:fld id="{3AEB5D65-5CD8-3B49-A1C4-F8107BCD3C70}" type="slidenum">
              <a:rPr lang="en-US" smtClean="0"/>
              <a:t>‹#›</a:t>
            </a:fld>
            <a:endParaRPr lang="en-US"/>
          </a:p>
        </p:txBody>
      </p:sp>
    </p:spTree>
    <p:extLst>
      <p:ext uri="{BB962C8B-B14F-4D97-AF65-F5344CB8AC3E}">
        <p14:creationId xmlns:p14="http://schemas.microsoft.com/office/powerpoint/2010/main" val="2653416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CBA7-1452-7694-4EA8-426D103EF29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3814B12-1152-A50E-818F-19C108801A45}"/>
              </a:ext>
            </a:extLst>
          </p:cNvPr>
          <p:cNvSpPr>
            <a:spLocks noGrp="1"/>
          </p:cNvSpPr>
          <p:nvPr>
            <p:ph type="dt" sz="half" idx="10"/>
          </p:nvPr>
        </p:nvSpPr>
        <p:spPr/>
        <p:txBody>
          <a:bodyPr/>
          <a:lstStyle/>
          <a:p>
            <a:fld id="{BC4B8C93-336E-2D47-9805-D97DF5657137}" type="datetimeFigureOut">
              <a:rPr lang="en-US" smtClean="0"/>
              <a:t>9/13/23</a:t>
            </a:fld>
            <a:endParaRPr lang="en-US"/>
          </a:p>
        </p:txBody>
      </p:sp>
      <p:sp>
        <p:nvSpPr>
          <p:cNvPr id="4" name="Footer Placeholder 3">
            <a:extLst>
              <a:ext uri="{FF2B5EF4-FFF2-40B4-BE49-F238E27FC236}">
                <a16:creationId xmlns:a16="http://schemas.microsoft.com/office/drawing/2014/main" id="{620DDC9E-B864-5A27-525A-4A35CEAF493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7E38549-4256-01C0-8386-1B7272766519}"/>
              </a:ext>
            </a:extLst>
          </p:cNvPr>
          <p:cNvSpPr>
            <a:spLocks noGrp="1"/>
          </p:cNvSpPr>
          <p:nvPr>
            <p:ph type="sldNum" sz="quarter" idx="12"/>
          </p:nvPr>
        </p:nvSpPr>
        <p:spPr/>
        <p:txBody>
          <a:bodyPr/>
          <a:lstStyle/>
          <a:p>
            <a:fld id="{3AEB5D65-5CD8-3B49-A1C4-F8107BCD3C70}" type="slidenum">
              <a:rPr lang="en-US" smtClean="0"/>
              <a:t>‹#›</a:t>
            </a:fld>
            <a:endParaRPr lang="en-US"/>
          </a:p>
        </p:txBody>
      </p:sp>
    </p:spTree>
    <p:extLst>
      <p:ext uri="{BB962C8B-B14F-4D97-AF65-F5344CB8AC3E}">
        <p14:creationId xmlns:p14="http://schemas.microsoft.com/office/powerpoint/2010/main" val="3028874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BD7654-E6C8-C6CB-9FBE-3EDC169249B4}"/>
              </a:ext>
            </a:extLst>
          </p:cNvPr>
          <p:cNvSpPr>
            <a:spLocks noGrp="1"/>
          </p:cNvSpPr>
          <p:nvPr>
            <p:ph type="dt" sz="half" idx="10"/>
          </p:nvPr>
        </p:nvSpPr>
        <p:spPr/>
        <p:txBody>
          <a:bodyPr/>
          <a:lstStyle/>
          <a:p>
            <a:fld id="{BC4B8C93-336E-2D47-9805-D97DF5657137}" type="datetimeFigureOut">
              <a:rPr lang="en-US" smtClean="0"/>
              <a:t>9/13/23</a:t>
            </a:fld>
            <a:endParaRPr lang="en-US"/>
          </a:p>
        </p:txBody>
      </p:sp>
      <p:sp>
        <p:nvSpPr>
          <p:cNvPr id="3" name="Footer Placeholder 2">
            <a:extLst>
              <a:ext uri="{FF2B5EF4-FFF2-40B4-BE49-F238E27FC236}">
                <a16:creationId xmlns:a16="http://schemas.microsoft.com/office/drawing/2014/main" id="{B25FF49A-808A-3A86-BECB-8ACFD1F6392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90874EB-0316-41D0-8BE5-DBC34735F5D7}"/>
              </a:ext>
            </a:extLst>
          </p:cNvPr>
          <p:cNvSpPr>
            <a:spLocks noGrp="1"/>
          </p:cNvSpPr>
          <p:nvPr>
            <p:ph type="sldNum" sz="quarter" idx="12"/>
          </p:nvPr>
        </p:nvSpPr>
        <p:spPr/>
        <p:txBody>
          <a:bodyPr/>
          <a:lstStyle/>
          <a:p>
            <a:fld id="{3AEB5D65-5CD8-3B49-A1C4-F8107BCD3C70}" type="slidenum">
              <a:rPr lang="en-US" smtClean="0"/>
              <a:t>‹#›</a:t>
            </a:fld>
            <a:endParaRPr lang="en-US"/>
          </a:p>
        </p:txBody>
      </p:sp>
    </p:spTree>
    <p:extLst>
      <p:ext uri="{BB962C8B-B14F-4D97-AF65-F5344CB8AC3E}">
        <p14:creationId xmlns:p14="http://schemas.microsoft.com/office/powerpoint/2010/main" val="1929692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2FC82-5BD8-0C1F-7DF3-C4E0A49ADF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41F02D-228D-BF76-72AE-746BE3DA6E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FFB8A1B-C9F9-FFDE-93E8-ACB8768E0E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9AB296-2A9F-5FF5-624C-D598FEC37025}"/>
              </a:ext>
            </a:extLst>
          </p:cNvPr>
          <p:cNvSpPr>
            <a:spLocks noGrp="1"/>
          </p:cNvSpPr>
          <p:nvPr>
            <p:ph type="dt" sz="half" idx="10"/>
          </p:nvPr>
        </p:nvSpPr>
        <p:spPr/>
        <p:txBody>
          <a:bodyPr/>
          <a:lstStyle/>
          <a:p>
            <a:fld id="{BC4B8C93-336E-2D47-9805-D97DF5657137}" type="datetimeFigureOut">
              <a:rPr lang="en-US" smtClean="0"/>
              <a:t>9/13/23</a:t>
            </a:fld>
            <a:endParaRPr lang="en-US"/>
          </a:p>
        </p:txBody>
      </p:sp>
      <p:sp>
        <p:nvSpPr>
          <p:cNvPr id="6" name="Footer Placeholder 5">
            <a:extLst>
              <a:ext uri="{FF2B5EF4-FFF2-40B4-BE49-F238E27FC236}">
                <a16:creationId xmlns:a16="http://schemas.microsoft.com/office/drawing/2014/main" id="{FA91B607-3968-44ED-B2C7-EE7E17657F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AC1314-A8D3-868D-9C64-C41AE64C901F}"/>
              </a:ext>
            </a:extLst>
          </p:cNvPr>
          <p:cNvSpPr>
            <a:spLocks noGrp="1"/>
          </p:cNvSpPr>
          <p:nvPr>
            <p:ph type="sldNum" sz="quarter" idx="12"/>
          </p:nvPr>
        </p:nvSpPr>
        <p:spPr/>
        <p:txBody>
          <a:bodyPr/>
          <a:lstStyle/>
          <a:p>
            <a:fld id="{3AEB5D65-5CD8-3B49-A1C4-F8107BCD3C70}" type="slidenum">
              <a:rPr lang="en-US" smtClean="0"/>
              <a:t>‹#›</a:t>
            </a:fld>
            <a:endParaRPr lang="en-US"/>
          </a:p>
        </p:txBody>
      </p:sp>
    </p:spTree>
    <p:extLst>
      <p:ext uri="{BB962C8B-B14F-4D97-AF65-F5344CB8AC3E}">
        <p14:creationId xmlns:p14="http://schemas.microsoft.com/office/powerpoint/2010/main" val="1715191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71F0D-DF1E-8987-26EF-0AE4B0D8F5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F9F0023-1590-EB63-F5A9-673CD9C884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249804A-BE62-509C-D9EB-2CCEDD1500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A7A434-CB16-7CB2-A4A4-27C94B5180A4}"/>
              </a:ext>
            </a:extLst>
          </p:cNvPr>
          <p:cNvSpPr>
            <a:spLocks noGrp="1"/>
          </p:cNvSpPr>
          <p:nvPr>
            <p:ph type="dt" sz="half" idx="10"/>
          </p:nvPr>
        </p:nvSpPr>
        <p:spPr/>
        <p:txBody>
          <a:bodyPr/>
          <a:lstStyle/>
          <a:p>
            <a:fld id="{BC4B8C93-336E-2D47-9805-D97DF5657137}" type="datetimeFigureOut">
              <a:rPr lang="en-US" smtClean="0"/>
              <a:t>9/13/23</a:t>
            </a:fld>
            <a:endParaRPr lang="en-US"/>
          </a:p>
        </p:txBody>
      </p:sp>
      <p:sp>
        <p:nvSpPr>
          <p:cNvPr id="6" name="Footer Placeholder 5">
            <a:extLst>
              <a:ext uri="{FF2B5EF4-FFF2-40B4-BE49-F238E27FC236}">
                <a16:creationId xmlns:a16="http://schemas.microsoft.com/office/drawing/2014/main" id="{FFE004C6-E5FB-4950-BF09-19E1F6CD9C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56DAE5-2AC2-C89A-4F00-8F34C6A7C148}"/>
              </a:ext>
            </a:extLst>
          </p:cNvPr>
          <p:cNvSpPr>
            <a:spLocks noGrp="1"/>
          </p:cNvSpPr>
          <p:nvPr>
            <p:ph type="sldNum" sz="quarter" idx="12"/>
          </p:nvPr>
        </p:nvSpPr>
        <p:spPr/>
        <p:txBody>
          <a:bodyPr/>
          <a:lstStyle/>
          <a:p>
            <a:fld id="{3AEB5D65-5CD8-3B49-A1C4-F8107BCD3C70}" type="slidenum">
              <a:rPr lang="en-US" smtClean="0"/>
              <a:t>‹#›</a:t>
            </a:fld>
            <a:endParaRPr lang="en-US"/>
          </a:p>
        </p:txBody>
      </p:sp>
    </p:spTree>
    <p:extLst>
      <p:ext uri="{BB962C8B-B14F-4D97-AF65-F5344CB8AC3E}">
        <p14:creationId xmlns:p14="http://schemas.microsoft.com/office/powerpoint/2010/main" val="571017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AF6E6-A5B0-BE7B-36BC-2D0F8E3A76F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15A45E1-105A-8A69-CDD7-3C429E4AA11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C722EB-CC20-DCB9-6DAC-1A706DF71FD9}"/>
              </a:ext>
            </a:extLst>
          </p:cNvPr>
          <p:cNvSpPr>
            <a:spLocks noGrp="1"/>
          </p:cNvSpPr>
          <p:nvPr>
            <p:ph type="dt" sz="half" idx="10"/>
          </p:nvPr>
        </p:nvSpPr>
        <p:spPr/>
        <p:txBody>
          <a:bodyPr/>
          <a:lstStyle/>
          <a:p>
            <a:fld id="{BC4B8C93-336E-2D47-9805-D97DF5657137}" type="datetimeFigureOut">
              <a:rPr lang="en-US" smtClean="0"/>
              <a:t>9/13/23</a:t>
            </a:fld>
            <a:endParaRPr lang="en-US"/>
          </a:p>
        </p:txBody>
      </p:sp>
      <p:sp>
        <p:nvSpPr>
          <p:cNvPr id="5" name="Footer Placeholder 4">
            <a:extLst>
              <a:ext uri="{FF2B5EF4-FFF2-40B4-BE49-F238E27FC236}">
                <a16:creationId xmlns:a16="http://schemas.microsoft.com/office/drawing/2014/main" id="{1C01DA57-E220-9C87-0DE5-2ACE6D0E79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CCFFE5-BC9A-A3FD-1834-E1B49F96642E}"/>
              </a:ext>
            </a:extLst>
          </p:cNvPr>
          <p:cNvSpPr>
            <a:spLocks noGrp="1"/>
          </p:cNvSpPr>
          <p:nvPr>
            <p:ph type="sldNum" sz="quarter" idx="12"/>
          </p:nvPr>
        </p:nvSpPr>
        <p:spPr/>
        <p:txBody>
          <a:bodyPr/>
          <a:lstStyle/>
          <a:p>
            <a:fld id="{3AEB5D65-5CD8-3B49-A1C4-F8107BCD3C70}" type="slidenum">
              <a:rPr lang="en-US" smtClean="0"/>
              <a:t>‹#›</a:t>
            </a:fld>
            <a:endParaRPr lang="en-US"/>
          </a:p>
        </p:txBody>
      </p:sp>
    </p:spTree>
    <p:extLst>
      <p:ext uri="{BB962C8B-B14F-4D97-AF65-F5344CB8AC3E}">
        <p14:creationId xmlns:p14="http://schemas.microsoft.com/office/powerpoint/2010/main" val="3871145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52C2A6-4321-930C-4063-B28240D9CAD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B053BB5-FAD9-8BFF-AEF8-03089429CAA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BDF667-E4CF-A0E5-2704-5EDBAA26A38F}"/>
              </a:ext>
            </a:extLst>
          </p:cNvPr>
          <p:cNvSpPr>
            <a:spLocks noGrp="1"/>
          </p:cNvSpPr>
          <p:nvPr>
            <p:ph type="dt" sz="half" idx="10"/>
          </p:nvPr>
        </p:nvSpPr>
        <p:spPr/>
        <p:txBody>
          <a:bodyPr/>
          <a:lstStyle/>
          <a:p>
            <a:fld id="{BC4B8C93-336E-2D47-9805-D97DF5657137}" type="datetimeFigureOut">
              <a:rPr lang="en-US" smtClean="0"/>
              <a:t>9/13/23</a:t>
            </a:fld>
            <a:endParaRPr lang="en-US"/>
          </a:p>
        </p:txBody>
      </p:sp>
      <p:sp>
        <p:nvSpPr>
          <p:cNvPr id="5" name="Footer Placeholder 4">
            <a:extLst>
              <a:ext uri="{FF2B5EF4-FFF2-40B4-BE49-F238E27FC236}">
                <a16:creationId xmlns:a16="http://schemas.microsoft.com/office/drawing/2014/main" id="{8A32F8F8-BD3E-D3B1-C5F2-1A758E5D69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5BAC37-12B2-1817-27C6-2AAEEEEC3B6F}"/>
              </a:ext>
            </a:extLst>
          </p:cNvPr>
          <p:cNvSpPr>
            <a:spLocks noGrp="1"/>
          </p:cNvSpPr>
          <p:nvPr>
            <p:ph type="sldNum" sz="quarter" idx="12"/>
          </p:nvPr>
        </p:nvSpPr>
        <p:spPr/>
        <p:txBody>
          <a:bodyPr/>
          <a:lstStyle/>
          <a:p>
            <a:fld id="{3AEB5D65-5CD8-3B49-A1C4-F8107BCD3C70}" type="slidenum">
              <a:rPr lang="en-US" smtClean="0"/>
              <a:t>‹#›</a:t>
            </a:fld>
            <a:endParaRPr lang="en-US"/>
          </a:p>
        </p:txBody>
      </p:sp>
    </p:spTree>
    <p:extLst>
      <p:ext uri="{BB962C8B-B14F-4D97-AF65-F5344CB8AC3E}">
        <p14:creationId xmlns:p14="http://schemas.microsoft.com/office/powerpoint/2010/main" val="2736400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4FE457-7BE0-6A76-B169-9E39C3C052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863EE0F-D367-C439-76C3-EF4DF42103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869252-B1B5-AEA3-82CF-2D8961C0CD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4B8C93-336E-2D47-9805-D97DF5657137}" type="datetimeFigureOut">
              <a:rPr lang="en-US" smtClean="0"/>
              <a:t>9/13/23</a:t>
            </a:fld>
            <a:endParaRPr lang="en-US"/>
          </a:p>
        </p:txBody>
      </p:sp>
      <p:sp>
        <p:nvSpPr>
          <p:cNvPr id="5" name="Footer Placeholder 4">
            <a:extLst>
              <a:ext uri="{FF2B5EF4-FFF2-40B4-BE49-F238E27FC236}">
                <a16:creationId xmlns:a16="http://schemas.microsoft.com/office/drawing/2014/main" id="{50438ED0-8FDB-A9CB-4E07-B353AC8778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4435693-DC10-482A-2AF5-F7327FAC3A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EB5D65-5CD8-3B49-A1C4-F8107BCD3C70}" type="slidenum">
              <a:rPr lang="en-US" smtClean="0"/>
              <a:t>‹#›</a:t>
            </a:fld>
            <a:endParaRPr lang="en-US"/>
          </a:p>
        </p:txBody>
      </p:sp>
    </p:spTree>
    <p:extLst>
      <p:ext uri="{BB962C8B-B14F-4D97-AF65-F5344CB8AC3E}">
        <p14:creationId xmlns:p14="http://schemas.microsoft.com/office/powerpoint/2010/main" val="31053862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gettingitrightfirsttime.co.uk/medical_specialties/lung-cancer/" TargetMode="External"/><Relationship Id="rId7" Type="http://schemas.openxmlformats.org/officeDocument/2006/relationships/hyperlink" Target="https://www.who.int/news-room/fact-sheets/detail/lung-cancer/" TargetMode="External"/><Relationship Id="rId2" Type="http://schemas.openxmlformats.org/officeDocument/2006/relationships/hyperlink" Target="https://committees.parliament.uk/writtenevidence/38485/pdf/" TargetMode="External"/><Relationship Id="rId1" Type="http://schemas.openxmlformats.org/officeDocument/2006/relationships/slideLayout" Target="../slideLayouts/slideLayout2.xml"/><Relationship Id="rId6" Type="http://schemas.openxmlformats.org/officeDocument/2006/relationships/hyperlink" Target="https://www.nhs.uk/conditions/lung-cancer/" TargetMode="External"/><Relationship Id="rId5" Type="http://schemas.openxmlformats.org/officeDocument/2006/relationships/hyperlink" Target="https://view-health-screening-recommendations.service.gov.uk/lung-cancer/" TargetMode="External"/><Relationship Id="rId4" Type="http://schemas.openxmlformats.org/officeDocument/2006/relationships/hyperlink" Target="https://www.bbc.com/news/uk-northern-ireland-60751744/"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B0EF2-3FE5-EA46-713F-3E8A5FEB01D4}"/>
              </a:ext>
            </a:extLst>
          </p:cNvPr>
          <p:cNvSpPr>
            <a:spLocks noGrp="1"/>
          </p:cNvSpPr>
          <p:nvPr>
            <p:ph type="ctrTitle"/>
          </p:nvPr>
        </p:nvSpPr>
        <p:spPr>
          <a:xfrm>
            <a:off x="1440872" y="868362"/>
            <a:ext cx="9144000" cy="2387600"/>
          </a:xfrm>
        </p:spPr>
        <p:txBody>
          <a:bodyPr>
            <a:normAutofit fontScale="90000"/>
          </a:bodyPr>
          <a:lstStyle/>
          <a:p>
            <a:pPr>
              <a:lnSpc>
                <a:spcPct val="150000"/>
              </a:lnSpc>
              <a:spcAft>
                <a:spcPts val="1000"/>
              </a:spcAft>
            </a:pP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br>
              <a:rPr lang="en-GB" sz="1800" dirty="0">
                <a:effectLst/>
                <a:latin typeface="Cambria" panose="02040503050406030204" pitchFamily="18" charset="0"/>
                <a:ea typeface="Times New Roman" panose="02020603050405020304" pitchFamily="18" charset="0"/>
                <a:cs typeface="Times New Roman" panose="02020603050405020304" pitchFamily="18" charset="0"/>
              </a:rPr>
            </a:b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br>
              <a:rPr lang="en-GB" sz="1800" dirty="0">
                <a:effectLst/>
                <a:latin typeface="Cambria" panose="02040503050406030204" pitchFamily="18" charset="0"/>
                <a:ea typeface="Times New Roman" panose="02020603050405020304" pitchFamily="18" charset="0"/>
                <a:cs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30E3A34C-1196-1012-8A3F-0582C1A3B70F}"/>
              </a:ext>
            </a:extLst>
          </p:cNvPr>
          <p:cNvSpPr>
            <a:spLocks noGrp="1"/>
          </p:cNvSpPr>
          <p:nvPr>
            <p:ph type="subTitle" idx="1"/>
          </p:nvPr>
        </p:nvSpPr>
        <p:spPr>
          <a:xfrm>
            <a:off x="187569" y="1430215"/>
            <a:ext cx="11605845" cy="4290647"/>
          </a:xfrm>
        </p:spPr>
        <p:txBody>
          <a:bodyPr>
            <a:normAutofit/>
          </a:bodyPr>
          <a:lstStyle/>
          <a:p>
            <a:pPr>
              <a:lnSpc>
                <a:spcPct val="150000"/>
              </a:lnSpc>
            </a:pPr>
            <a:r>
              <a:rPr lang="en-US" dirty="0">
                <a:latin typeface="Arial" panose="020B0604020202020204" pitchFamily="34" charset="0"/>
                <a:cs typeface="Arial" panose="020B0604020202020204" pitchFamily="34" charset="0"/>
              </a:rPr>
              <a:t>Student name: Adriana Ribeiro Silva </a:t>
            </a:r>
          </a:p>
          <a:p>
            <a:pPr>
              <a:lnSpc>
                <a:spcPct val="150000"/>
              </a:lnSpc>
            </a:pPr>
            <a:r>
              <a:rPr lang="en-US" dirty="0">
                <a:latin typeface="Arial" panose="020B0604020202020204" pitchFamily="34" charset="0"/>
                <a:cs typeface="Arial" panose="020B0604020202020204" pitchFamily="34" charset="0"/>
              </a:rPr>
              <a:t>Student ID: 2008480</a:t>
            </a:r>
          </a:p>
          <a:p>
            <a:pPr>
              <a:lnSpc>
                <a:spcPct val="150000"/>
              </a:lnSpc>
            </a:pPr>
            <a:r>
              <a:rPr lang="en-US" dirty="0">
                <a:latin typeface="Arial" panose="020B0604020202020204" pitchFamily="34" charset="0"/>
                <a:cs typeface="Arial" panose="020B0604020202020204" pitchFamily="34" charset="0"/>
              </a:rPr>
              <a:t>Title of the dissertation: </a:t>
            </a:r>
            <a:r>
              <a:rPr lang="en-US"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br>
              <a:rPr lang="en-GB" dirty="0">
                <a:effectLst/>
                <a:latin typeface="Arial" panose="020B0604020202020204" pitchFamily="34" charset="0"/>
                <a:ea typeface="Times New Roman" panose="02020603050405020304" pitchFamily="18" charset="0"/>
                <a:cs typeface="Arial" panose="020B0604020202020204" pitchFamily="34" charset="0"/>
              </a:rPr>
            </a:br>
            <a:r>
              <a:rPr lang="en-GB" dirty="0">
                <a:solidFill>
                  <a:srgbClr val="000000"/>
                </a:solidFill>
                <a:effectLst/>
                <a:latin typeface="Arial" panose="020B0604020202020204" pitchFamily="34" charset="0"/>
                <a:ea typeface="Arial Unicode MS" panose="020B0604020202020204" pitchFamily="34" charset="-128"/>
                <a:cs typeface="Arial" panose="020B0604020202020204" pitchFamily="34" charset="0"/>
              </a:rPr>
              <a:t>Quality of Life (QoL)  of patients with advanced Lung Cancer </a:t>
            </a:r>
            <a:br>
              <a:rPr lang="en-GB" dirty="0">
                <a:effectLst/>
                <a:latin typeface="Arial" panose="020B0604020202020204" pitchFamily="34" charset="0"/>
                <a:ea typeface="Times New Roman" panose="02020603050405020304" pitchFamily="18"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0569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B7FAD-E23A-2EE1-62FB-75A17943B3CA}"/>
              </a:ext>
            </a:extLst>
          </p:cNvPr>
          <p:cNvSpPr>
            <a:spLocks noGrp="1"/>
          </p:cNvSpPr>
          <p:nvPr>
            <p:ph type="title"/>
          </p:nvPr>
        </p:nvSpPr>
        <p:spPr>
          <a:xfrm>
            <a:off x="3382537" y="-379141"/>
            <a:ext cx="10515600" cy="1325563"/>
          </a:xfrm>
        </p:spPr>
        <p:txBody>
          <a:bodyPr>
            <a:normAutofit/>
          </a:bodyPr>
          <a:lstStyle/>
          <a:p>
            <a:r>
              <a:rPr lang="en-US" sz="2400" b="1" dirty="0">
                <a:latin typeface="Arial" panose="020B0604020202020204" pitchFamily="34" charset="0"/>
                <a:cs typeface="Arial" panose="020B0604020202020204" pitchFamily="34" charset="0"/>
              </a:rPr>
              <a:t>Chapter One  – Introduction </a:t>
            </a:r>
          </a:p>
        </p:txBody>
      </p:sp>
      <p:sp>
        <p:nvSpPr>
          <p:cNvPr id="3" name="Content Placeholder 2">
            <a:extLst>
              <a:ext uri="{FF2B5EF4-FFF2-40B4-BE49-F238E27FC236}">
                <a16:creationId xmlns:a16="http://schemas.microsoft.com/office/drawing/2014/main" id="{55AB1A81-31AB-0C31-FB5B-57CA92F2CED8}"/>
              </a:ext>
            </a:extLst>
          </p:cNvPr>
          <p:cNvSpPr>
            <a:spLocks noGrp="1"/>
          </p:cNvSpPr>
          <p:nvPr>
            <p:ph idx="1"/>
          </p:nvPr>
        </p:nvSpPr>
        <p:spPr>
          <a:xfrm>
            <a:off x="0" y="657922"/>
            <a:ext cx="12192000" cy="6200078"/>
          </a:xfrm>
        </p:spPr>
        <p:txBody>
          <a:bodyPr>
            <a:normAutofit lnSpcReduction="10000"/>
          </a:bodyPr>
          <a:lstStyle/>
          <a:p>
            <a:r>
              <a:rPr lang="en-US" b="1"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Introduction to the study </a:t>
            </a:r>
          </a:p>
          <a:p>
            <a:r>
              <a:rPr lang="en-US" sz="1800" dirty="0">
                <a:latin typeface="Arial" panose="020B0604020202020204" pitchFamily="34" charset="0"/>
                <a:cs typeface="Arial" panose="020B0604020202020204" pitchFamily="34" charset="0"/>
              </a:rPr>
              <a:t>The aim of this study is to provide a comprehensive context of the research conducted by providing a clear introduction to the study, the rationale behind the aims and objectives, the need for improvement, the aims and objectives, and the study's structure.  </a:t>
            </a:r>
          </a:p>
          <a:p>
            <a:endParaRPr lang="en-US" sz="1800" dirty="0"/>
          </a:p>
          <a:p>
            <a:r>
              <a:rPr lang="en-US" sz="1800" b="1" dirty="0">
                <a:latin typeface="Arial" panose="020B0604020202020204" pitchFamily="34" charset="0"/>
                <a:cs typeface="Arial" panose="020B0604020202020204" pitchFamily="34" charset="0"/>
              </a:rPr>
              <a:t>Patients with advanced lung cancer </a:t>
            </a:r>
            <a:r>
              <a:rPr lang="en-US" sz="1800" dirty="0">
                <a:latin typeface="Arial" panose="020B0604020202020204" pitchFamily="34" charset="0"/>
                <a:cs typeface="Arial" panose="020B0604020202020204" pitchFamily="34" charset="0"/>
              </a:rPr>
              <a:t>(LC) are known to suffer from a number of severe psychosocial and psychological problems compared to other groups of cancer patients </a:t>
            </a:r>
            <a:r>
              <a:rPr lang="en-GB" sz="1800" b="0" i="0" u="none" strike="noStrike" dirty="0">
                <a:solidFill>
                  <a:srgbClr val="000000"/>
                </a:solidFill>
                <a:effectLst/>
                <a:latin typeface="Arial" panose="020B0604020202020204" pitchFamily="34" charset="0"/>
                <a:cs typeface="Arial" panose="020B0604020202020204" pitchFamily="34" charset="0"/>
              </a:rPr>
              <a:t>Henoch and Lövgren, (2014) (e.g., difficulty breathing, coughing, shortness of breath (</a:t>
            </a:r>
            <a:r>
              <a:rPr lang="en-GB" sz="1800" b="0" i="0" u="none" strike="noStrike" dirty="0" err="1">
                <a:solidFill>
                  <a:srgbClr val="000000"/>
                </a:solidFill>
                <a:effectLst/>
                <a:latin typeface="Arial" panose="020B0604020202020204" pitchFamily="34" charset="0"/>
                <a:cs typeface="Arial" panose="020B0604020202020204" pitchFamily="34" charset="0"/>
              </a:rPr>
              <a:t>dyspnea</a:t>
            </a:r>
            <a:r>
              <a:rPr lang="en-GB" sz="1800" b="0" i="0" u="none" strike="noStrike" dirty="0">
                <a:solidFill>
                  <a:srgbClr val="000000"/>
                </a:solidFill>
                <a:effectLst/>
                <a:latin typeface="Arial" panose="020B0604020202020204" pitchFamily="34" charset="0"/>
                <a:cs typeface="Arial" panose="020B0604020202020204" pitchFamily="34" charset="0"/>
              </a:rPr>
              <a:t>), tightness in the ches</a:t>
            </a:r>
            <a:r>
              <a:rPr lang="en-GB" sz="1800" dirty="0">
                <a:solidFill>
                  <a:srgbClr val="000000"/>
                </a:solidFill>
                <a:latin typeface="Arial" panose="020B0604020202020204" pitchFamily="34" charset="0"/>
                <a:cs typeface="Arial" panose="020B0604020202020204" pitchFamily="34" charset="0"/>
              </a:rPr>
              <a:t>t, pain, fatigue) </a:t>
            </a:r>
            <a:r>
              <a:rPr lang="en-GB" sz="1800" b="0" i="0" u="none" strike="noStrike" dirty="0">
                <a:solidFill>
                  <a:srgbClr val="000000"/>
                </a:solidFill>
                <a:effectLst/>
                <a:latin typeface="Arial" panose="020B0604020202020204" pitchFamily="34" charset="0"/>
                <a:cs typeface="Arial" panose="020B0604020202020204" pitchFamily="34" charset="0"/>
              </a:rPr>
              <a:t>(Lou et al., 2017)</a:t>
            </a:r>
            <a:r>
              <a:rPr lang="en-GB" sz="1800" dirty="0">
                <a:solidFill>
                  <a:srgbClr val="000000"/>
                </a:solidFill>
                <a:latin typeface="Arial" panose="020B0604020202020204" pitchFamily="34" charset="0"/>
                <a:cs typeface="Arial" panose="020B0604020202020204" pitchFamily="34" charset="0"/>
              </a:rPr>
              <a:t>, loss of strength, chemotherapy, radiotherapy treatments </a:t>
            </a:r>
            <a:r>
              <a:rPr lang="en-GB" sz="1800" b="0" i="0" u="none" strike="noStrike" dirty="0">
                <a:solidFill>
                  <a:srgbClr val="000000"/>
                </a:solidFill>
                <a:effectLst/>
                <a:latin typeface="Arial" panose="020B0604020202020204" pitchFamily="34" charset="0"/>
                <a:cs typeface="Arial" panose="020B0604020202020204" pitchFamily="34" charset="0"/>
              </a:rPr>
              <a:t>and a variety of other distressing symptoms</a:t>
            </a:r>
            <a:r>
              <a:rPr lang="en-GB" sz="1800" dirty="0">
                <a:solidFill>
                  <a:srgbClr val="000000"/>
                </a:solidFill>
                <a:latin typeface="Arial" panose="020B0604020202020204" pitchFamily="34" charset="0"/>
                <a:cs typeface="Arial" panose="020B0604020202020204" pitchFamily="34" charset="0"/>
              </a:rPr>
              <a:t> thus adversely affecting quality of life (QoL).</a:t>
            </a:r>
          </a:p>
          <a:p>
            <a:r>
              <a:rPr lang="en-GB" sz="1800" b="1" dirty="0">
                <a:solidFill>
                  <a:srgbClr val="000000"/>
                </a:solidFill>
                <a:latin typeface="Arial" panose="020B0604020202020204" pitchFamily="34" charset="0"/>
                <a:cs typeface="Arial" panose="020B0604020202020204" pitchFamily="34" charset="0"/>
              </a:rPr>
              <a:t>Aim</a:t>
            </a:r>
          </a:p>
          <a:p>
            <a:r>
              <a:rPr lang="en-GB" sz="1800" dirty="0">
                <a:solidFill>
                  <a:srgbClr val="000000"/>
                </a:solidFill>
                <a:latin typeface="Arial" panose="020B0604020202020204" pitchFamily="34" charset="0"/>
                <a:cs typeface="Arial" panose="020B0604020202020204" pitchFamily="34" charset="0"/>
              </a:rPr>
              <a:t>This project examines how advanced lung cancer impacts patients’ quality of life (QoL).</a:t>
            </a:r>
          </a:p>
          <a:p>
            <a:r>
              <a:rPr lang="en-GB" sz="1800" b="1" dirty="0">
                <a:solidFill>
                  <a:srgbClr val="000000"/>
                </a:solidFill>
                <a:latin typeface="Arial" panose="020B0604020202020204" pitchFamily="34" charset="0"/>
                <a:cs typeface="Arial" panose="020B0604020202020204" pitchFamily="34" charset="0"/>
              </a:rPr>
              <a:t>Objectives </a:t>
            </a:r>
          </a:p>
          <a:p>
            <a:r>
              <a:rPr lang="en-GB" sz="1800" dirty="0">
                <a:solidFill>
                  <a:srgbClr val="000000"/>
                </a:solidFill>
                <a:latin typeface="Arial" panose="020B0604020202020204" pitchFamily="34" charset="0"/>
                <a:cs typeface="Arial" panose="020B0604020202020204" pitchFamily="34" charset="0"/>
              </a:rPr>
              <a:t>To critically analyse how the quality of life (QoL( is one of the most concerning health issues for patients with advanced lung cancer. </a:t>
            </a:r>
          </a:p>
          <a:p>
            <a:r>
              <a:rPr lang="en-GB" sz="1800" dirty="0">
                <a:solidFill>
                  <a:srgbClr val="000000"/>
                </a:solidFill>
                <a:latin typeface="Arial" panose="020B0604020202020204" pitchFamily="34" charset="0"/>
                <a:cs typeface="Arial" panose="020B0604020202020204" pitchFamily="34" charset="0"/>
              </a:rPr>
              <a:t>To examine how patients with advanced lung cancer experience symptoms, side effects and psychological impact on the quality of life.</a:t>
            </a:r>
          </a:p>
          <a:p>
            <a:r>
              <a:rPr lang="en-GB" sz="1800" dirty="0">
                <a:solidFill>
                  <a:srgbClr val="000000"/>
                </a:solidFill>
                <a:latin typeface="Arial" panose="020B0604020202020204" pitchFamily="34" charset="0"/>
                <a:cs typeface="Arial" panose="020B0604020202020204" pitchFamily="34" charset="0"/>
              </a:rPr>
              <a:t>To examine how lung cancer diagnosis in the United Kingdom (UK) remains poor, the cost and the consequences of lack of access to healthcare services.</a:t>
            </a:r>
          </a:p>
          <a:p>
            <a:r>
              <a:rPr lang="en-GB" sz="1800" dirty="0">
                <a:solidFill>
                  <a:srgbClr val="000000"/>
                </a:solidFill>
                <a:latin typeface="Arial" panose="020B0604020202020204" pitchFamily="34" charset="0"/>
                <a:cs typeface="Arial" panose="020B0604020202020204" pitchFamily="34" charset="0"/>
              </a:rPr>
              <a:t>To examine how COVID-19 severely impacted lung cancer services and research.</a:t>
            </a:r>
          </a:p>
          <a:p>
            <a:endParaRPr lang="en-GB" sz="1800" dirty="0">
              <a:solidFill>
                <a:srgbClr val="000000"/>
              </a:solidFill>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7287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5E042-4D29-B054-F9D4-7942F3948BAC}"/>
              </a:ext>
            </a:extLst>
          </p:cNvPr>
          <p:cNvSpPr>
            <a:spLocks noGrp="1"/>
          </p:cNvSpPr>
          <p:nvPr>
            <p:ph type="title"/>
          </p:nvPr>
        </p:nvSpPr>
        <p:spPr>
          <a:xfrm>
            <a:off x="2600092" y="-433465"/>
            <a:ext cx="10515600" cy="1325563"/>
          </a:xfrm>
        </p:spPr>
        <p:txBody>
          <a:bodyPr>
            <a:normAutofit/>
          </a:bodyPr>
          <a:lstStyle/>
          <a:p>
            <a:r>
              <a:rPr lang="en-US" sz="2400" b="1" dirty="0">
                <a:latin typeface="Arial" panose="020B0604020202020204" pitchFamily="34" charset="0"/>
                <a:cs typeface="Arial" panose="020B0604020202020204" pitchFamily="34" charset="0"/>
              </a:rPr>
              <a:t>Chapter 2 –  Literature review (Background) </a:t>
            </a:r>
          </a:p>
        </p:txBody>
      </p:sp>
      <p:sp>
        <p:nvSpPr>
          <p:cNvPr id="3" name="Content Placeholder 2">
            <a:extLst>
              <a:ext uri="{FF2B5EF4-FFF2-40B4-BE49-F238E27FC236}">
                <a16:creationId xmlns:a16="http://schemas.microsoft.com/office/drawing/2014/main" id="{BE31F48A-DFED-C726-4C26-36F71CA38431}"/>
              </a:ext>
            </a:extLst>
          </p:cNvPr>
          <p:cNvSpPr>
            <a:spLocks noGrp="1"/>
          </p:cNvSpPr>
          <p:nvPr>
            <p:ph idx="1"/>
          </p:nvPr>
        </p:nvSpPr>
        <p:spPr>
          <a:xfrm>
            <a:off x="78059" y="412596"/>
            <a:ext cx="11073161" cy="6612672"/>
          </a:xfrm>
        </p:spPr>
        <p:txBody>
          <a:bodyPr>
            <a:normAutofit fontScale="92500" lnSpcReduction="20000"/>
          </a:bodyPr>
          <a:lstStyle/>
          <a:p>
            <a:r>
              <a:rPr lang="en-US" sz="1900" b="1" dirty="0">
                <a:latin typeface="Arial" panose="020B0604020202020204" pitchFamily="34" charset="0"/>
                <a:cs typeface="Arial" panose="020B0604020202020204" pitchFamily="34" charset="0"/>
              </a:rPr>
              <a:t>History of lung cancer</a:t>
            </a:r>
          </a:p>
          <a:p>
            <a:r>
              <a:rPr lang="en-US" sz="1900" dirty="0">
                <a:latin typeface="Arial" panose="020B0604020202020204" pitchFamily="34" charset="0"/>
                <a:cs typeface="Arial" panose="020B0604020202020204" pitchFamily="34" charset="0"/>
              </a:rPr>
              <a:t>Since the early 1400s, lung cancer has been described in the scientific literature (Ridge, </a:t>
            </a:r>
            <a:r>
              <a:rPr lang="en-US" sz="1900" dirty="0" err="1">
                <a:latin typeface="Arial" panose="020B0604020202020204" pitchFamily="34" charset="0"/>
                <a:cs typeface="Arial" panose="020B0604020202020204" pitchFamily="34" charset="0"/>
              </a:rPr>
              <a:t>McErlean</a:t>
            </a:r>
            <a:r>
              <a:rPr lang="en-US" sz="1900" dirty="0">
                <a:latin typeface="Arial" panose="020B0604020202020204" pitchFamily="34" charset="0"/>
                <a:cs typeface="Arial" panose="020B0604020202020204" pitchFamily="34" charset="0"/>
              </a:rPr>
              <a:t>, and Ginsberg, 2013). During the past century, lung cancer has transformed from a rare disease into a global concern. </a:t>
            </a:r>
          </a:p>
          <a:p>
            <a:pPr marL="0" indent="0">
              <a:buNone/>
            </a:pPr>
            <a:endParaRPr lang="en-US" sz="2000" b="1" dirty="0">
              <a:latin typeface="Arial" panose="020B0604020202020204" pitchFamily="34" charset="0"/>
              <a:cs typeface="Arial" panose="020B0604020202020204" pitchFamily="34" charset="0"/>
            </a:endParaRPr>
          </a:p>
          <a:p>
            <a:r>
              <a:rPr lang="en-US" sz="2200" b="1" dirty="0">
                <a:latin typeface="Arial" panose="020B0604020202020204" pitchFamily="34" charset="0"/>
                <a:cs typeface="Arial" panose="020B0604020202020204" pitchFamily="34" charset="0"/>
              </a:rPr>
              <a:t>Theoretical and conceptual literature on lung cancer</a:t>
            </a:r>
            <a:r>
              <a:rPr lang="en-US" sz="2000" b="1" dirty="0">
                <a:latin typeface="Arial" panose="020B0604020202020204" pitchFamily="34" charset="0"/>
                <a:cs typeface="Arial" panose="020B0604020202020204" pitchFamily="34" charset="0"/>
              </a:rPr>
              <a:t>  </a:t>
            </a:r>
          </a:p>
          <a:p>
            <a:r>
              <a:rPr lang="en-US" sz="1900" dirty="0">
                <a:latin typeface="Arial" panose="020B0604020202020204" pitchFamily="34" charset="0"/>
                <a:cs typeface="Arial" panose="020B0604020202020204" pitchFamily="34" charset="0"/>
              </a:rPr>
              <a:t>Lung cancer has a complex theoretical context involving multiple factors (e.g., molecular pathways, genetics, smoking, and environmental influences). </a:t>
            </a:r>
            <a:endParaRPr lang="en-US" sz="2000" b="1" dirty="0">
              <a:latin typeface="Arial" panose="020B0604020202020204" pitchFamily="34" charset="0"/>
              <a:cs typeface="Arial" panose="020B0604020202020204" pitchFamily="34" charset="0"/>
            </a:endParaRPr>
          </a:p>
          <a:p>
            <a:r>
              <a:rPr lang="en-US" sz="2200" b="1" dirty="0">
                <a:latin typeface="Arial" panose="020B0604020202020204" pitchFamily="34" charset="0"/>
                <a:cs typeface="Arial" panose="020B0604020202020204" pitchFamily="34" charset="0"/>
              </a:rPr>
              <a:t>Conceptual literature on lung cancer </a:t>
            </a:r>
          </a:p>
          <a:p>
            <a:r>
              <a:rPr lang="en-US" sz="1900" dirty="0">
                <a:latin typeface="Arial" panose="020B0604020202020204" pitchFamily="34" charset="0"/>
                <a:cs typeface="Arial" panose="020B0604020202020204" pitchFamily="34" charset="0"/>
              </a:rPr>
              <a:t>The conceptual literature on lung cancer identifies barriers to care and describes their impact on patients (e.g., inadequate accessibility, shortage of human resources, uncoordinated screening services). </a:t>
            </a:r>
            <a:endParaRPr lang="en-US" sz="1900" b="1" dirty="0">
              <a:latin typeface="Arial" panose="020B0604020202020204" pitchFamily="34" charset="0"/>
              <a:cs typeface="Arial" panose="020B0604020202020204" pitchFamily="34" charset="0"/>
            </a:endParaRPr>
          </a:p>
          <a:p>
            <a:r>
              <a:rPr lang="en-US" sz="2200" b="1" dirty="0">
                <a:latin typeface="Arial" panose="020B0604020202020204" pitchFamily="34" charset="0"/>
                <a:cs typeface="Arial" panose="020B0604020202020204" pitchFamily="34" charset="0"/>
              </a:rPr>
              <a:t>International context </a:t>
            </a:r>
          </a:p>
          <a:p>
            <a:r>
              <a:rPr lang="en-US" sz="1900" dirty="0">
                <a:latin typeface="Arial" panose="020B0604020202020204" pitchFamily="34" charset="0"/>
                <a:cs typeface="Arial" panose="020B0604020202020204" pitchFamily="34" charset="0"/>
              </a:rPr>
              <a:t>Lung cancer is the leading cause of cancer-related deaths worldwide, accounting for the most significant mortality rates among men and women, with cigarette smoking being the primary cause (WHO, 2023).</a:t>
            </a:r>
            <a:endParaRPr lang="en-US" sz="1900" b="1" dirty="0">
              <a:latin typeface="Arial" panose="020B0604020202020204" pitchFamily="34" charset="0"/>
              <a:cs typeface="Arial" panose="020B0604020202020204" pitchFamily="34" charset="0"/>
            </a:endParaRPr>
          </a:p>
          <a:p>
            <a:r>
              <a:rPr lang="en-US" sz="2200" b="1" dirty="0">
                <a:latin typeface="Arial" panose="020B0604020202020204" pitchFamily="34" charset="0"/>
                <a:cs typeface="Arial" panose="020B0604020202020204" pitchFamily="34" charset="0"/>
              </a:rPr>
              <a:t>National and local context in the UK</a:t>
            </a:r>
          </a:p>
          <a:p>
            <a:r>
              <a:rPr lang="en-GB" sz="1900" dirty="0">
                <a:solidFill>
                  <a:srgbClr val="000000"/>
                </a:solidFill>
                <a:latin typeface="Arial" panose="020B0604020202020204" pitchFamily="34" charset="0"/>
                <a:cs typeface="Arial" panose="020B0604020202020204" pitchFamily="34" charset="0"/>
              </a:rPr>
              <a:t>The NHS reports that each year in the United Kingdom, over 43,000 individuals are diagnosed with lung cancer (NHS, 2022).</a:t>
            </a:r>
          </a:p>
          <a:p>
            <a:r>
              <a:rPr lang="en-GB" sz="1900" dirty="0">
                <a:solidFill>
                  <a:srgbClr val="000000"/>
                </a:solidFill>
                <a:latin typeface="Arial" panose="020B0604020202020204" pitchFamily="34" charset="0"/>
                <a:cs typeface="Arial" panose="020B0604020202020204" pitchFamily="34" charset="0"/>
              </a:rPr>
              <a:t>Patients exhibit symptoms and adverse effects, such as appetite loss, weight loss, and coughing that don’t go away. The psychological impact of the disease is significant, as patients frequently feel less supported than those afflicted by other types of cancer. </a:t>
            </a:r>
          </a:p>
          <a:p>
            <a:r>
              <a:rPr lang="en-GB" sz="1900" dirty="0">
                <a:solidFill>
                  <a:srgbClr val="000000"/>
                </a:solidFill>
                <a:latin typeface="Arial" panose="020B0604020202020204" pitchFamily="34" charset="0"/>
                <a:cs typeface="Arial" panose="020B0604020202020204" pitchFamily="34" charset="0"/>
              </a:rPr>
              <a:t>Lung cancer is accompanied by limited accessibility to services and disparities in cost (Baldwin, 2021). </a:t>
            </a:r>
          </a:p>
          <a:p>
            <a:r>
              <a:rPr lang="en-GB" sz="1900" dirty="0">
                <a:solidFill>
                  <a:srgbClr val="000000"/>
                </a:solidFill>
                <a:latin typeface="Arial" panose="020B0604020202020204" pitchFamily="34" charset="0"/>
                <a:cs typeface="Arial" panose="020B0604020202020204" pitchFamily="34" charset="0"/>
              </a:rPr>
              <a:t>The COVID-19 pandemic affected lung cancer patients' treatment and prognosis (Connolly, 2022).</a:t>
            </a:r>
          </a:p>
          <a:p>
            <a:endParaRPr lang="en-GB" sz="1600" dirty="0">
              <a:solidFill>
                <a:srgbClr val="000000"/>
              </a:solidFill>
              <a:latin typeface="Arial" panose="020B0604020202020204" pitchFamily="34" charset="0"/>
              <a:cs typeface="Arial" panose="020B0604020202020204" pitchFamily="34" charset="0"/>
            </a:endParaRPr>
          </a:p>
          <a:p>
            <a:endParaRPr lang="en-GB" sz="1600" dirty="0">
              <a:solidFill>
                <a:srgbClr val="000000"/>
              </a:solidFill>
              <a:latin typeface="Arial" panose="020B0604020202020204" pitchFamily="34" charset="0"/>
              <a:cs typeface="Arial" panose="020B0604020202020204" pitchFamily="34" charset="0"/>
            </a:endParaRPr>
          </a:p>
          <a:p>
            <a:endParaRPr lang="en-GB" sz="1600" dirty="0">
              <a:solidFill>
                <a:srgbClr val="000000"/>
              </a:solidFill>
              <a:latin typeface="Arial" panose="020B0604020202020204" pitchFamily="34" charset="0"/>
              <a:cs typeface="Arial" panose="020B0604020202020204" pitchFamily="34" charset="0"/>
            </a:endParaRPr>
          </a:p>
          <a:p>
            <a:endParaRPr lang="en-GB" sz="1600" dirty="0">
              <a:solidFill>
                <a:srgbClr val="000000"/>
              </a:solidFill>
              <a:latin typeface="Arial" panose="020B0604020202020204" pitchFamily="34" charset="0"/>
              <a:cs typeface="Arial" panose="020B0604020202020204" pitchFamily="34" charset="0"/>
            </a:endParaRPr>
          </a:p>
          <a:p>
            <a:endParaRPr lang="en-GB" sz="1600" dirty="0">
              <a:solidFill>
                <a:srgbClr val="000000"/>
              </a:solidFill>
              <a:latin typeface="Arial" panose="020B0604020202020204" pitchFamily="34" charset="0"/>
              <a:cs typeface="Arial" panose="020B0604020202020204" pitchFamily="34" charset="0"/>
            </a:endParaRPr>
          </a:p>
          <a:p>
            <a:endParaRPr lang="en-GB" sz="1600" b="0" u="none" strike="noStrike" dirty="0">
              <a:solidFill>
                <a:srgbClr val="000000"/>
              </a:solidFill>
              <a:effectLst/>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5658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2686D-9E67-02C6-DD81-624C86651510}"/>
              </a:ext>
            </a:extLst>
          </p:cNvPr>
          <p:cNvSpPr>
            <a:spLocks noGrp="1"/>
          </p:cNvSpPr>
          <p:nvPr>
            <p:ph type="title"/>
          </p:nvPr>
        </p:nvSpPr>
        <p:spPr>
          <a:xfrm>
            <a:off x="3079594" y="-137862"/>
            <a:ext cx="10515600" cy="1325563"/>
          </a:xfrm>
        </p:spPr>
        <p:txBody>
          <a:bodyPr>
            <a:normAutofit/>
          </a:bodyPr>
          <a:lstStyle/>
          <a:p>
            <a:r>
              <a:rPr lang="en-US" sz="2400" b="1" dirty="0">
                <a:latin typeface="Arial" panose="020B0604020202020204" pitchFamily="34" charset="0"/>
                <a:cs typeface="Arial" panose="020B0604020202020204" pitchFamily="34" charset="0"/>
              </a:rPr>
              <a:t>Chapter Three  – Methods </a:t>
            </a:r>
          </a:p>
        </p:txBody>
      </p:sp>
      <p:sp>
        <p:nvSpPr>
          <p:cNvPr id="3" name="Content Placeholder 2">
            <a:extLst>
              <a:ext uri="{FF2B5EF4-FFF2-40B4-BE49-F238E27FC236}">
                <a16:creationId xmlns:a16="http://schemas.microsoft.com/office/drawing/2014/main" id="{8A4E0B73-3DFA-24EB-2769-D0277900BF68}"/>
              </a:ext>
            </a:extLst>
          </p:cNvPr>
          <p:cNvSpPr>
            <a:spLocks noGrp="1"/>
          </p:cNvSpPr>
          <p:nvPr>
            <p:ph idx="1"/>
          </p:nvPr>
        </p:nvSpPr>
        <p:spPr>
          <a:xfrm>
            <a:off x="615176" y="1535694"/>
            <a:ext cx="10515600" cy="4351338"/>
          </a:xfrm>
        </p:spPr>
        <p:txBody>
          <a:bodyPr>
            <a:normAutofit fontScale="92500" lnSpcReduction="20000"/>
          </a:bodyPr>
          <a:lstStyle/>
          <a:p>
            <a:pPr algn="just">
              <a:lnSpc>
                <a:spcPct val="150000"/>
              </a:lnSpc>
            </a:pPr>
            <a:r>
              <a:rPr lang="en-US" sz="2000" b="1" dirty="0">
                <a:latin typeface="Arial" panose="020B0604020202020204" pitchFamily="34" charset="0"/>
                <a:cs typeface="Arial" panose="020B0604020202020204" pitchFamily="34" charset="0"/>
              </a:rPr>
              <a:t>Introduction </a:t>
            </a:r>
          </a:p>
          <a:p>
            <a:pPr algn="just">
              <a:lnSpc>
                <a:spcPct val="150000"/>
              </a:lnSpc>
            </a:pPr>
            <a:r>
              <a:rPr lang="en-US" sz="1900" dirty="0">
                <a:latin typeface="Arial" panose="020B0604020202020204" pitchFamily="34" charset="0"/>
                <a:cs typeface="Arial" panose="020B0604020202020204" pitchFamily="34" charset="0"/>
              </a:rPr>
              <a:t>The research methods discussed in this chapter were the foundation for accumulating, analyzing, and deciphering gathered data used for the study. </a:t>
            </a:r>
          </a:p>
          <a:p>
            <a:pPr algn="just">
              <a:lnSpc>
                <a:spcPct val="150000"/>
              </a:lnSpc>
            </a:pPr>
            <a:r>
              <a:rPr lang="en-US" sz="2000" b="1" dirty="0">
                <a:latin typeface="Arial" panose="020B0604020202020204" pitchFamily="34" charset="0"/>
                <a:cs typeface="Arial" panose="020B0604020202020204" pitchFamily="34" charset="0"/>
              </a:rPr>
              <a:t>Data collection</a:t>
            </a:r>
          </a:p>
          <a:p>
            <a:pPr algn="just">
              <a:lnSpc>
                <a:spcPct val="150000"/>
              </a:lnSpc>
            </a:pPr>
            <a:r>
              <a:rPr lang="en-US" sz="1900" dirty="0">
                <a:latin typeface="Arial" panose="020B0604020202020204" pitchFamily="34" charset="0"/>
                <a:cs typeface="Arial" panose="020B0604020202020204" pitchFamily="34" charset="0"/>
              </a:rPr>
              <a:t>The method employed for the data collection is the secondary data collection method.  </a:t>
            </a:r>
          </a:p>
          <a:p>
            <a:pPr algn="just">
              <a:lnSpc>
                <a:spcPct val="150000"/>
              </a:lnSpc>
            </a:pPr>
            <a:r>
              <a:rPr lang="en-US" sz="2000" b="1" dirty="0">
                <a:latin typeface="Arial" panose="020B0604020202020204" pitchFamily="34" charset="0"/>
                <a:cs typeface="Arial" panose="020B0604020202020204" pitchFamily="34" charset="0"/>
              </a:rPr>
              <a:t>Secondary source data collection</a:t>
            </a:r>
            <a:r>
              <a:rPr lang="en-US" dirty="0">
                <a:latin typeface="Arial" panose="020B0604020202020204" pitchFamily="34" charset="0"/>
                <a:cs typeface="Arial" panose="020B0604020202020204" pitchFamily="34" charset="0"/>
              </a:rPr>
              <a:t> </a:t>
            </a:r>
          </a:p>
          <a:p>
            <a:pPr algn="just">
              <a:lnSpc>
                <a:spcPct val="150000"/>
              </a:lnSpc>
            </a:pPr>
            <a:r>
              <a:rPr lang="en-US" sz="1900" dirty="0">
                <a:latin typeface="Arial" panose="020B0604020202020204" pitchFamily="34" charset="0"/>
                <a:cs typeface="Arial" panose="020B0604020202020204" pitchFamily="34" charset="0"/>
              </a:rPr>
              <a:t>This study is secondary and based entirely on a thorough literature review of ten articles on the impact on the quality of life of patients with advanced lung cancer. Thus, will make use of systematic literature reviews (SLRs) </a:t>
            </a:r>
          </a:p>
        </p:txBody>
      </p:sp>
    </p:spTree>
    <p:extLst>
      <p:ext uri="{BB962C8B-B14F-4D97-AF65-F5344CB8AC3E}">
        <p14:creationId xmlns:p14="http://schemas.microsoft.com/office/powerpoint/2010/main" val="3564954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E889DE-C568-DA71-1150-EB692A4A08C3}"/>
              </a:ext>
            </a:extLst>
          </p:cNvPr>
          <p:cNvSpPr>
            <a:spLocks noGrp="1"/>
          </p:cNvSpPr>
          <p:nvPr>
            <p:ph idx="1"/>
          </p:nvPr>
        </p:nvSpPr>
        <p:spPr>
          <a:xfrm>
            <a:off x="107795" y="83634"/>
            <a:ext cx="11976410" cy="6690732"/>
          </a:xfrm>
        </p:spPr>
        <p:txBody>
          <a:bodyPr>
            <a:normAutofit lnSpcReduction="10000"/>
          </a:bodyPr>
          <a:lstStyle/>
          <a:p>
            <a:r>
              <a:rPr lang="en-US" sz="2000" b="1" dirty="0">
                <a:latin typeface="Arial" panose="020B0604020202020204" pitchFamily="34" charset="0"/>
                <a:cs typeface="Arial" panose="020B0604020202020204" pitchFamily="34" charset="0"/>
              </a:rPr>
              <a:t>Search strategy</a:t>
            </a:r>
          </a:p>
          <a:p>
            <a:r>
              <a:rPr lang="en-US" sz="1600" dirty="0"/>
              <a:t> </a:t>
            </a:r>
            <a:r>
              <a:rPr lang="en-US" sz="1600" dirty="0">
                <a:latin typeface="Arial" panose="020B0604020202020204" pitchFamily="34" charset="0"/>
                <a:cs typeface="Arial" panose="020B0604020202020204" pitchFamily="34" charset="0"/>
              </a:rPr>
              <a:t>UWTSD library, PubMed, Sage, ProQuest, Google, and Google Scholar databases to locate published articles related to the topic and published between 2012  and 2023. </a:t>
            </a:r>
          </a:p>
          <a:p>
            <a:r>
              <a:rPr lang="en-US" sz="2000" b="1" dirty="0">
                <a:latin typeface="Arial" panose="020B0604020202020204" pitchFamily="34" charset="0"/>
                <a:cs typeface="Arial" panose="020B0604020202020204" pitchFamily="34" charset="0"/>
              </a:rPr>
              <a:t>Study area</a:t>
            </a:r>
          </a:p>
          <a:p>
            <a:r>
              <a:rPr lang="en-US" sz="1800" dirty="0">
                <a:latin typeface="Arial" panose="020B0604020202020204" pitchFamily="34" charset="0"/>
                <a:cs typeface="Arial" panose="020B0604020202020204" pitchFamily="34" charset="0"/>
              </a:rPr>
              <a:t>All articles considered and related to the study area. The study area is the United Kingdom (UK). The UK compromises Scotland, England, Northern Ireland, and Wales. </a:t>
            </a:r>
          </a:p>
          <a:p>
            <a:pPr marL="0" indent="0">
              <a:buNone/>
            </a:pP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This chapter further discussed </a:t>
            </a:r>
            <a:r>
              <a:rPr lang="en-US" sz="2000" b="1" dirty="0">
                <a:latin typeface="Arial" panose="020B0604020202020204" pitchFamily="34" charset="0"/>
                <a:cs typeface="Arial" panose="020B0604020202020204" pitchFamily="34" charset="0"/>
              </a:rPr>
              <a:t>inclusion and exclusion criteria.</a:t>
            </a:r>
          </a:p>
          <a:p>
            <a:r>
              <a:rPr lang="en-US" sz="2000" b="1" dirty="0">
                <a:latin typeface="Arial" panose="020B0604020202020204" pitchFamily="34" charset="0"/>
                <a:cs typeface="Arial" panose="020B0604020202020204" pitchFamily="34" charset="0"/>
              </a:rPr>
              <a:t>Data analysis </a:t>
            </a:r>
            <a:r>
              <a:rPr lang="en-US" sz="2000" dirty="0">
                <a:latin typeface="Arial" panose="020B0604020202020204" pitchFamily="34" charset="0"/>
                <a:cs typeface="Arial" panose="020B0604020202020204" pitchFamily="34" charset="0"/>
              </a:rPr>
              <a:t>(to examine the findings of ten selected articles). </a:t>
            </a:r>
          </a:p>
          <a:p>
            <a:pPr marL="0" indent="0">
              <a:buNone/>
            </a:pPr>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Ethical consideration </a:t>
            </a:r>
            <a:r>
              <a:rPr lang="en-US" sz="2000" dirty="0">
                <a:latin typeface="Arial" panose="020B0604020202020204" pitchFamily="34" charset="0"/>
                <a:cs typeface="Arial" panose="020B0604020202020204" pitchFamily="34" charset="0"/>
              </a:rPr>
              <a:t>(adhering to ethical principles) </a:t>
            </a:r>
          </a:p>
          <a:p>
            <a:pPr marL="0" indent="0">
              <a:buNone/>
            </a:pPr>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Evaluating the bias risk</a:t>
            </a:r>
          </a:p>
          <a:p>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a:t>
            </a:r>
            <a:r>
              <a:rPr lang="en-GB" sz="1800" dirty="0">
                <a:effectLst/>
                <a:latin typeface="Arial" panose="020B0604020202020204" pitchFamily="34" charset="0"/>
                <a:ea typeface="Times New Roman" panose="02020603050405020304" pitchFamily="18" charset="0"/>
              </a:rPr>
              <a:t>The researcher assessed the quality of the papers using the Critical Appraisal Tool for Use in Systematic Reviews created by the Joanna Briggs Institute (Mallett, Hagen-</a:t>
            </a:r>
            <a:r>
              <a:rPr lang="en-GB" sz="1800" dirty="0" err="1">
                <a:effectLst/>
                <a:latin typeface="Arial" panose="020B0604020202020204" pitchFamily="34" charset="0"/>
                <a:ea typeface="Times New Roman" panose="02020603050405020304" pitchFamily="18" charset="0"/>
              </a:rPr>
              <a:t>Zanker</a:t>
            </a:r>
            <a:r>
              <a:rPr lang="en-GB" sz="1800" dirty="0">
                <a:effectLst/>
                <a:latin typeface="Arial" panose="020B0604020202020204" pitchFamily="34" charset="0"/>
                <a:ea typeface="Times New Roman" panose="02020603050405020304" pitchFamily="18" charset="0"/>
              </a:rPr>
              <a:t>, Slater, &amp; </a:t>
            </a:r>
            <a:r>
              <a:rPr lang="en-GB" sz="1800" dirty="0" err="1">
                <a:effectLst/>
                <a:latin typeface="Arial" panose="020B0604020202020204" pitchFamily="34" charset="0"/>
                <a:ea typeface="Times New Roman" panose="02020603050405020304" pitchFamily="18" charset="0"/>
              </a:rPr>
              <a:t>Duvendack</a:t>
            </a:r>
            <a:r>
              <a:rPr lang="en-GB" sz="1800" dirty="0">
                <a:effectLst/>
                <a:latin typeface="Arial" panose="020B0604020202020204" pitchFamily="34" charset="0"/>
                <a:ea typeface="Times New Roman" panose="02020603050405020304" pitchFamily="18" charset="0"/>
              </a:rPr>
              <a:t>, 2012). </a:t>
            </a:r>
          </a:p>
          <a:p>
            <a:endParaRPr lang="en-GB" sz="1800" dirty="0">
              <a:latin typeface="Arial" panose="020B0604020202020204" pitchFamily="34" charset="0"/>
              <a:ea typeface="Times New Roman" panose="02020603050405020304" pitchFamily="18" charset="0"/>
            </a:endParaRPr>
          </a:p>
          <a:p>
            <a:r>
              <a:rPr lang="en-GB" sz="2000" b="1" dirty="0">
                <a:latin typeface="Arial" panose="020B0604020202020204" pitchFamily="34" charset="0"/>
                <a:ea typeface="Times New Roman" panose="02020603050405020304" pitchFamily="18" charset="0"/>
              </a:rPr>
              <a:t>C</a:t>
            </a:r>
            <a:r>
              <a:rPr lang="en-GB" sz="2000" b="1" dirty="0">
                <a:effectLst/>
                <a:latin typeface="Arial" panose="020B0604020202020204" pitchFamily="34" charset="0"/>
                <a:ea typeface="Times New Roman" panose="02020603050405020304" pitchFamily="18" charset="0"/>
              </a:rPr>
              <a:t>hapter conclusion</a:t>
            </a:r>
          </a:p>
          <a:p>
            <a:r>
              <a:rPr lang="en-GB" sz="1800" dirty="0">
                <a:latin typeface="Arial" panose="020B0604020202020204" pitchFamily="34" charset="0"/>
                <a:ea typeface="Times New Roman" panose="02020603050405020304" pitchFamily="18" charset="0"/>
              </a:rPr>
              <a:t>Ten articles were used for the systematic literature review, and these articles were used extensively for the discussion session in chapter four. </a:t>
            </a:r>
            <a:endParaRPr lang="en-GB" sz="1800" dirty="0">
              <a:effectLst/>
              <a:latin typeface="Arial" panose="020B0604020202020204" pitchFamily="34" charset="0"/>
              <a:ea typeface="Times New Roman" panose="02020603050405020304" pitchFamily="18" charset="0"/>
            </a:endParaRPr>
          </a:p>
          <a:p>
            <a:pPr marL="0" indent="0">
              <a:buNone/>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66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4AB28-DC51-7D09-0269-262B30AEB97B}"/>
              </a:ext>
            </a:extLst>
          </p:cNvPr>
          <p:cNvSpPr>
            <a:spLocks noGrp="1"/>
          </p:cNvSpPr>
          <p:nvPr>
            <p:ph type="title"/>
          </p:nvPr>
        </p:nvSpPr>
        <p:spPr>
          <a:xfrm>
            <a:off x="1676400" y="18255"/>
            <a:ext cx="10515600" cy="1325563"/>
          </a:xfrm>
        </p:spPr>
        <p:txBody>
          <a:bodyPr>
            <a:normAutofit/>
          </a:bodyPr>
          <a:lstStyle/>
          <a:p>
            <a:r>
              <a:rPr lang="en-US" sz="2400" b="1" dirty="0">
                <a:latin typeface="Arial" panose="020B0604020202020204" pitchFamily="34" charset="0"/>
                <a:cs typeface="Arial" panose="020B0604020202020204" pitchFamily="34" charset="0"/>
              </a:rPr>
              <a:t>Chapter Four: Results  </a:t>
            </a:r>
          </a:p>
        </p:txBody>
      </p:sp>
      <p:sp>
        <p:nvSpPr>
          <p:cNvPr id="3" name="Content Placeholder 2">
            <a:extLst>
              <a:ext uri="{FF2B5EF4-FFF2-40B4-BE49-F238E27FC236}">
                <a16:creationId xmlns:a16="http://schemas.microsoft.com/office/drawing/2014/main" id="{9A22E6F4-D596-546B-52D6-2234CE15425C}"/>
              </a:ext>
            </a:extLst>
          </p:cNvPr>
          <p:cNvSpPr>
            <a:spLocks noGrp="1"/>
          </p:cNvSpPr>
          <p:nvPr>
            <p:ph idx="1"/>
          </p:nvPr>
        </p:nvSpPr>
        <p:spPr/>
        <p:txBody>
          <a:bodyPr/>
          <a:lstStyle/>
          <a:p>
            <a:pPr>
              <a:lnSpc>
                <a:spcPct val="150000"/>
              </a:lnSpc>
            </a:pPr>
            <a:r>
              <a:rPr lang="en-US" sz="1800" dirty="0">
                <a:latin typeface="Arial" panose="020B0604020202020204" pitchFamily="34" charset="0"/>
                <a:cs typeface="Arial" panose="020B0604020202020204" pitchFamily="34" charset="0"/>
              </a:rPr>
              <a:t>This chapter reviewed the ten articles that met the study’s objectives considering the inclusion and exclusion criteria and chosen through the PRISMA. </a:t>
            </a:r>
          </a:p>
          <a:p>
            <a:pPr>
              <a:lnSpc>
                <a:spcPct val="150000"/>
              </a:lnSpc>
            </a:pPr>
            <a:endParaRPr lang="en-US" sz="1800" dirty="0">
              <a:latin typeface="Arial" panose="020B0604020202020204" pitchFamily="34" charset="0"/>
              <a:cs typeface="Arial" panose="020B0604020202020204" pitchFamily="34" charset="0"/>
            </a:endParaRPr>
          </a:p>
          <a:p>
            <a:pPr>
              <a:lnSpc>
                <a:spcPct val="150000"/>
              </a:lnSpc>
            </a:pPr>
            <a:r>
              <a:rPr lang="en-US" sz="1800" b="1" dirty="0">
                <a:latin typeface="Arial" panose="020B0604020202020204" pitchFamily="34" charset="0"/>
                <a:cs typeface="Arial" panose="020B0604020202020204" pitchFamily="34" charset="0"/>
              </a:rPr>
              <a:t>Themes of the study </a:t>
            </a:r>
          </a:p>
          <a:p>
            <a:pPr>
              <a:lnSpc>
                <a:spcPct val="150000"/>
              </a:lnSpc>
            </a:pPr>
            <a:r>
              <a:rPr lang="en-US" sz="1800" dirty="0">
                <a:latin typeface="Arial" panose="020B0604020202020204" pitchFamily="34" charset="0"/>
                <a:cs typeface="Arial" panose="020B0604020202020204" pitchFamily="34" charset="0"/>
              </a:rPr>
              <a:t>The researcher discussed the themes identified in the thematically evaluated articles, with the findings related to the themes addressed. </a:t>
            </a:r>
          </a:p>
          <a:p>
            <a:endParaRPr lang="en-US" dirty="0"/>
          </a:p>
        </p:txBody>
      </p:sp>
    </p:spTree>
    <p:extLst>
      <p:ext uri="{BB962C8B-B14F-4D97-AF65-F5344CB8AC3E}">
        <p14:creationId xmlns:p14="http://schemas.microsoft.com/office/powerpoint/2010/main" val="25163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731DA-2731-D925-9825-7643AC322B52}"/>
              </a:ext>
            </a:extLst>
          </p:cNvPr>
          <p:cNvSpPr>
            <a:spLocks noGrp="1"/>
          </p:cNvSpPr>
          <p:nvPr>
            <p:ph type="title"/>
          </p:nvPr>
        </p:nvSpPr>
        <p:spPr>
          <a:xfrm>
            <a:off x="2129059" y="-176987"/>
            <a:ext cx="10515600" cy="1325563"/>
          </a:xfrm>
        </p:spPr>
        <p:txBody>
          <a:bodyPr>
            <a:normAutofit/>
          </a:bodyPr>
          <a:lstStyle/>
          <a:p>
            <a:r>
              <a:rPr lang="en-US" sz="2400" dirty="0">
                <a:latin typeface="Arial" panose="020B0604020202020204" pitchFamily="34" charset="0"/>
                <a:cs typeface="Arial" panose="020B0604020202020204" pitchFamily="34" charset="0"/>
              </a:rPr>
              <a:t>Chapter Four: Discussion </a:t>
            </a:r>
          </a:p>
        </p:txBody>
      </p:sp>
      <p:sp>
        <p:nvSpPr>
          <p:cNvPr id="3" name="Content Placeholder 2">
            <a:extLst>
              <a:ext uri="{FF2B5EF4-FFF2-40B4-BE49-F238E27FC236}">
                <a16:creationId xmlns:a16="http://schemas.microsoft.com/office/drawing/2014/main" id="{77B3F561-8AEB-7214-F34B-526DCABCE68D}"/>
              </a:ext>
            </a:extLst>
          </p:cNvPr>
          <p:cNvSpPr>
            <a:spLocks noGrp="1"/>
          </p:cNvSpPr>
          <p:nvPr>
            <p:ph idx="1"/>
          </p:nvPr>
        </p:nvSpPr>
        <p:spPr>
          <a:xfrm>
            <a:off x="381965" y="740780"/>
            <a:ext cx="11539959" cy="5879939"/>
          </a:xfrm>
        </p:spPr>
        <p:txBody>
          <a:bodyPr>
            <a:normAutofit fontScale="92500"/>
          </a:bodyPr>
          <a:lstStyle/>
          <a:p>
            <a:endParaRPr lang="en-US" sz="2000" dirty="0">
              <a:latin typeface="Arial" panose="020B0604020202020204" pitchFamily="34" charset="0"/>
              <a:cs typeface="Arial" panose="020B0604020202020204" pitchFamily="34" charset="0"/>
            </a:endParaRPr>
          </a:p>
          <a:p>
            <a:r>
              <a:rPr lang="en-US" sz="2100" dirty="0">
                <a:latin typeface="Arial" panose="020B0604020202020204" pitchFamily="34" charset="0"/>
                <a:cs typeface="Arial" panose="020B0604020202020204" pitchFamily="34" charset="0"/>
              </a:rPr>
              <a:t>The research discusses how lung cancer is a significant public health issue in both developed and developing nations, how symptoms, side effects, and psychological factors impact various quality of life (QoL) parameters and how lung cancer patients face a variety of challenges based on the progression of the disease (e.g., treatments, depression, emotional strain, financial problems).</a:t>
            </a:r>
          </a:p>
          <a:p>
            <a:r>
              <a:rPr lang="en-US" sz="2100" dirty="0">
                <a:latin typeface="Arial" panose="020B0604020202020204" pitchFamily="34" charset="0"/>
                <a:cs typeface="Arial" panose="020B0604020202020204" pitchFamily="34" charset="0"/>
              </a:rPr>
              <a:t>The researcher reflected on the journey to complete this topic, highlighting initial difficulties in locating adequate articles and obstacles encountered. However, guidance from the supervisor made it easier to complete the research subject matter. </a:t>
            </a:r>
          </a:p>
          <a:p>
            <a:endParaRPr lang="en-US" sz="2100" dirty="0">
              <a:latin typeface="Arial" panose="020B0604020202020204" pitchFamily="34" charset="0"/>
              <a:cs typeface="Arial" panose="020B0604020202020204" pitchFamily="34" charset="0"/>
            </a:endParaRPr>
          </a:p>
          <a:p>
            <a:r>
              <a:rPr lang="en-US" sz="2100" b="1" dirty="0">
                <a:latin typeface="Arial" panose="020B0604020202020204" pitchFamily="34" charset="0"/>
                <a:cs typeface="Arial" panose="020B0604020202020204" pitchFamily="34" charset="0"/>
              </a:rPr>
              <a:t>Strengths and limitations of the study </a:t>
            </a:r>
          </a:p>
          <a:p>
            <a:endParaRPr lang="en-US" sz="2100" dirty="0">
              <a:latin typeface="Arial" panose="020B0604020202020204" pitchFamily="34" charset="0"/>
              <a:cs typeface="Arial" panose="020B0604020202020204" pitchFamily="34" charset="0"/>
            </a:endParaRPr>
          </a:p>
          <a:p>
            <a:r>
              <a:rPr lang="en-US" sz="2100" dirty="0">
                <a:latin typeface="Arial" panose="020B0604020202020204" pitchFamily="34" charset="0"/>
                <a:cs typeface="Arial" panose="020B0604020202020204" pitchFamily="34" charset="0"/>
              </a:rPr>
              <a:t>It is a literature review that examines previously conducted research (secondary data research) without the time-consuming and challenging data collection that would have been required.</a:t>
            </a:r>
          </a:p>
          <a:p>
            <a:pPr marL="0" indent="0">
              <a:buNone/>
            </a:pPr>
            <a:endParaRPr lang="en-US" sz="2100" dirty="0">
              <a:latin typeface="Arial" panose="020B0604020202020204" pitchFamily="34" charset="0"/>
              <a:cs typeface="Arial" panose="020B0604020202020204" pitchFamily="34" charset="0"/>
            </a:endParaRPr>
          </a:p>
          <a:p>
            <a:r>
              <a:rPr lang="en-US" sz="2100" dirty="0">
                <a:latin typeface="Arial" panose="020B0604020202020204" pitchFamily="34" charset="0"/>
                <a:cs typeface="Arial" panose="020B0604020202020204" pitchFamily="34" charset="0"/>
              </a:rPr>
              <a:t>It restricts the articles to those addressing lung cancer in the United Kingdom. (such as the cost of accessing care and managing lung cancer) because there are so few articles in the United Kingdom. </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857379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3A68F-7DE4-2CBF-2A4E-40FD82A07CA2}"/>
              </a:ext>
            </a:extLst>
          </p:cNvPr>
          <p:cNvSpPr>
            <a:spLocks noGrp="1"/>
          </p:cNvSpPr>
          <p:nvPr>
            <p:ph type="title"/>
          </p:nvPr>
        </p:nvSpPr>
        <p:spPr>
          <a:xfrm>
            <a:off x="972015" y="0"/>
            <a:ext cx="10515600" cy="1325563"/>
          </a:xfrm>
        </p:spPr>
        <p:txBody>
          <a:bodyPr>
            <a:normAutofit/>
          </a:bodyPr>
          <a:lstStyle/>
          <a:p>
            <a:r>
              <a:rPr lang="en-US" sz="2000" b="1" dirty="0">
                <a:latin typeface="Arial" panose="020B0604020202020204" pitchFamily="34" charset="0"/>
                <a:cs typeface="Arial" panose="020B0604020202020204" pitchFamily="34" charset="0"/>
              </a:rPr>
              <a:t>Chapter Five: Recommendations </a:t>
            </a:r>
          </a:p>
        </p:txBody>
      </p:sp>
      <p:sp>
        <p:nvSpPr>
          <p:cNvPr id="3" name="Content Placeholder 2">
            <a:extLst>
              <a:ext uri="{FF2B5EF4-FFF2-40B4-BE49-F238E27FC236}">
                <a16:creationId xmlns:a16="http://schemas.microsoft.com/office/drawing/2014/main" id="{AA3480B4-F6D0-57D1-4DE7-A842C47837C7}"/>
              </a:ext>
            </a:extLst>
          </p:cNvPr>
          <p:cNvSpPr>
            <a:spLocks noGrp="1"/>
          </p:cNvSpPr>
          <p:nvPr>
            <p:ph idx="1"/>
          </p:nvPr>
        </p:nvSpPr>
        <p:spPr>
          <a:xfrm>
            <a:off x="409807" y="1013328"/>
            <a:ext cx="11372386" cy="5532437"/>
          </a:xfrm>
        </p:spPr>
        <p:txBody>
          <a:bodyPr/>
          <a:lstStyle/>
          <a:p>
            <a:r>
              <a:rPr lang="en-US" sz="1800" dirty="0">
                <a:latin typeface="Arial" panose="020B0604020202020204" pitchFamily="34" charset="0"/>
                <a:cs typeface="Arial" panose="020B0604020202020204" pitchFamily="34" charset="0"/>
              </a:rPr>
              <a:t>The United Kingdom National Screening Committee (UK NSC) has recommended that the four nations progress towards introducing targeted lung cancer screening and integrating smoking cessation services </a:t>
            </a:r>
            <a:r>
              <a:rPr lang="en-GB" sz="1800" b="0" i="0" u="none" strike="noStrike" dirty="0">
                <a:solidFill>
                  <a:srgbClr val="000000"/>
                </a:solidFill>
                <a:effectLst/>
                <a:latin typeface="Arial" panose="020B0604020202020204" pitchFamily="34" charset="0"/>
                <a:cs typeface="Arial" panose="020B0604020202020204" pitchFamily="34" charset="0"/>
              </a:rPr>
              <a:t>(GOV.UK, 2022).</a:t>
            </a:r>
          </a:p>
          <a:p>
            <a:endParaRPr lang="en-GB" sz="1800" dirty="0">
              <a:solidFill>
                <a:srgbClr val="000000"/>
              </a:solidFill>
              <a:latin typeface="Arial" panose="020B0604020202020204" pitchFamily="34" charset="0"/>
              <a:cs typeface="Arial" panose="020B0604020202020204" pitchFamily="34" charset="0"/>
            </a:endParaRPr>
          </a:p>
          <a:p>
            <a:r>
              <a:rPr lang="en-GB" sz="1800" dirty="0">
                <a:solidFill>
                  <a:srgbClr val="000000"/>
                </a:solidFill>
                <a:latin typeface="Arial" panose="020B0604020202020204" pitchFamily="34" charset="0"/>
                <a:cs typeface="Arial" panose="020B0604020202020204" pitchFamily="34" charset="0"/>
              </a:rPr>
              <a:t>Enhancing access to rapid and accurate diagnostics for early detection and introducing more specialised treatment and prevention programmes </a:t>
            </a:r>
            <a:r>
              <a:rPr lang="en-GB" sz="1800" b="0" i="0" u="none" strike="noStrike" dirty="0">
                <a:solidFill>
                  <a:srgbClr val="000000"/>
                </a:solidFill>
                <a:effectLst/>
                <a:latin typeface="Arial" panose="020B0604020202020204" pitchFamily="34" charset="0"/>
                <a:cs typeface="Arial" panose="020B0604020202020204" pitchFamily="34" charset="0"/>
              </a:rPr>
              <a:t>(Beckett et al., n.d.)</a:t>
            </a:r>
            <a:endParaRPr lang="en-GB" sz="1800" dirty="0">
              <a:solidFill>
                <a:srgbClr val="000000"/>
              </a:solidFill>
              <a:latin typeface="Arial" panose="020B0604020202020204" pitchFamily="34" charset="0"/>
              <a:cs typeface="Arial" panose="020B0604020202020204" pitchFamily="34" charset="0"/>
            </a:endParaRPr>
          </a:p>
          <a:p>
            <a:endParaRPr lang="en-GB" sz="1800" dirty="0">
              <a:solidFill>
                <a:srgbClr val="000000"/>
              </a:solidFill>
              <a:latin typeface="Arial" panose="020B0604020202020204" pitchFamily="34" charset="0"/>
              <a:cs typeface="Arial" panose="020B0604020202020204" pitchFamily="34" charset="0"/>
            </a:endParaRPr>
          </a:p>
          <a:p>
            <a:r>
              <a:rPr lang="en-GB" sz="1800" dirty="0">
                <a:solidFill>
                  <a:srgbClr val="000000"/>
                </a:solidFill>
                <a:latin typeface="Arial" panose="020B0604020202020204" pitchFamily="34" charset="0"/>
                <a:cs typeface="Arial" panose="020B0604020202020204" pitchFamily="34" charset="0"/>
              </a:rPr>
              <a:t>It is imperative for national bodies and local lung cancer services to continue to work in addressing the obstacles posed by the COVID-19 pandemic. Other recommendations can be implemented for support and practice, such as:</a:t>
            </a:r>
          </a:p>
          <a:p>
            <a:endParaRPr lang="en-GB" sz="1800" dirty="0">
              <a:solidFill>
                <a:srgbClr val="000000"/>
              </a:solidFill>
              <a:latin typeface="Arial" panose="020B0604020202020204" pitchFamily="34" charset="0"/>
              <a:cs typeface="Arial" panose="020B0604020202020204" pitchFamily="34" charset="0"/>
            </a:endParaRPr>
          </a:p>
          <a:p>
            <a:r>
              <a:rPr lang="en-GB" sz="1800" b="1" dirty="0">
                <a:solidFill>
                  <a:srgbClr val="000000"/>
                </a:solidFill>
                <a:latin typeface="Arial" panose="020B0604020202020204" pitchFamily="34" charset="0"/>
                <a:cs typeface="Arial" panose="020B0604020202020204" pitchFamily="34" charset="0"/>
              </a:rPr>
              <a:t>Factors affecting the quality of life</a:t>
            </a:r>
            <a:r>
              <a:rPr lang="en-GB" sz="1800" dirty="0">
                <a:solidFill>
                  <a:srgbClr val="000000"/>
                </a:solidFill>
                <a:latin typeface="Arial" panose="020B0604020202020204" pitchFamily="34" charset="0"/>
                <a:cs typeface="Arial" panose="020B0604020202020204" pitchFamily="34" charset="0"/>
              </a:rPr>
              <a:t> (QoL) -  the emotional and psychological support plan. </a:t>
            </a:r>
          </a:p>
          <a:p>
            <a:r>
              <a:rPr lang="en-GB" sz="1800" b="1" dirty="0">
                <a:solidFill>
                  <a:srgbClr val="000000"/>
                </a:solidFill>
                <a:latin typeface="Arial" panose="020B0604020202020204" pitchFamily="34" charset="0"/>
                <a:cs typeface="Arial" panose="020B0604020202020204" pitchFamily="34" charset="0"/>
              </a:rPr>
              <a:t>Social and practical considerations - </a:t>
            </a:r>
            <a:r>
              <a:rPr lang="en-GB" sz="1800" dirty="0">
                <a:solidFill>
                  <a:srgbClr val="000000"/>
                </a:solidFill>
                <a:latin typeface="Arial" panose="020B0604020202020204" pitchFamily="34" charset="0"/>
                <a:cs typeface="Arial" panose="020B0604020202020204" pitchFamily="34" charset="0"/>
              </a:rPr>
              <a:t>providing financial support and resources. </a:t>
            </a:r>
          </a:p>
          <a:p>
            <a:r>
              <a:rPr lang="en-GB" sz="1800" b="1" dirty="0">
                <a:solidFill>
                  <a:srgbClr val="000000"/>
                </a:solidFill>
                <a:latin typeface="Arial" panose="020B0604020202020204" pitchFamily="34" charset="0"/>
                <a:cs typeface="Arial" panose="020B0604020202020204" pitchFamily="34" charset="0"/>
              </a:rPr>
              <a:t>Strategies to improve quality of life (QoL) - </a:t>
            </a:r>
            <a:r>
              <a:rPr lang="en-GB" sz="1800" dirty="0">
                <a:solidFill>
                  <a:srgbClr val="000000"/>
                </a:solidFill>
                <a:latin typeface="Arial" panose="020B0604020202020204" pitchFamily="34" charset="0"/>
                <a:cs typeface="Arial" panose="020B0604020202020204" pitchFamily="34" charset="0"/>
              </a:rPr>
              <a:t> implementing palliative care programmes. </a:t>
            </a:r>
          </a:p>
          <a:p>
            <a:endParaRPr lang="en-GB" sz="2000" dirty="0">
              <a:solidFill>
                <a:srgbClr val="000000"/>
              </a:solidFill>
              <a:latin typeface="Arial" panose="020B0604020202020204" pitchFamily="34" charset="0"/>
              <a:cs typeface="Arial" panose="020B0604020202020204" pitchFamily="34" charset="0"/>
            </a:endParaRPr>
          </a:p>
          <a:p>
            <a:pPr marL="0" indent="0">
              <a:buNone/>
            </a:pPr>
            <a:endParaRPr lang="en-GB" sz="1600" dirty="0">
              <a:solidFill>
                <a:srgbClr val="000000"/>
              </a:solidFill>
              <a:latin typeface="Arial" panose="020B0604020202020204" pitchFamily="34" charset="0"/>
              <a:cs typeface="Arial" panose="020B0604020202020204" pitchFamily="34" charset="0"/>
            </a:endParaRPr>
          </a:p>
          <a:p>
            <a:pPr marL="0" indent="0">
              <a:buNone/>
            </a:pPr>
            <a:endParaRPr lang="en-GB" sz="1600" dirty="0">
              <a:solidFill>
                <a:srgbClr val="000000"/>
              </a:solidFill>
              <a:latin typeface="Arial" panose="020B0604020202020204" pitchFamily="34" charset="0"/>
              <a:cs typeface="Arial" panose="020B0604020202020204" pitchFamily="34" charset="0"/>
            </a:endParaRPr>
          </a:p>
          <a:p>
            <a:endParaRPr lang="en-GB" sz="1600" dirty="0">
              <a:solidFill>
                <a:srgbClr val="000000"/>
              </a:solidFill>
              <a:latin typeface="Arial" panose="020B0604020202020204" pitchFamily="34" charset="0"/>
              <a:cs typeface="Arial" panose="020B0604020202020204" pitchFamily="34" charset="0"/>
            </a:endParaRPr>
          </a:p>
          <a:p>
            <a:endParaRPr lang="en-GB" sz="1600" b="0" i="0" u="none" strike="noStrike" dirty="0">
              <a:solidFill>
                <a:srgbClr val="000000"/>
              </a:solidFill>
              <a:effectLst/>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773237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9231C-F211-E1DB-564B-E4616A6487FC}"/>
              </a:ext>
            </a:extLst>
          </p:cNvPr>
          <p:cNvSpPr>
            <a:spLocks noGrp="1"/>
          </p:cNvSpPr>
          <p:nvPr>
            <p:ph type="title"/>
          </p:nvPr>
        </p:nvSpPr>
        <p:spPr/>
        <p:txBody>
          <a:bodyPr>
            <a:normAutofit/>
          </a:bodyPr>
          <a:lstStyle/>
          <a:p>
            <a:r>
              <a:rPr lang="en-US" sz="2000" b="1" dirty="0">
                <a:latin typeface="Arial" panose="020B0604020202020204" pitchFamily="34" charset="0"/>
                <a:cs typeface="Arial" panose="020B0604020202020204" pitchFamily="34" charset="0"/>
              </a:rPr>
              <a:t>Chapter Five: Conclusion</a:t>
            </a:r>
          </a:p>
        </p:txBody>
      </p:sp>
      <p:sp>
        <p:nvSpPr>
          <p:cNvPr id="3" name="Content Placeholder 2">
            <a:extLst>
              <a:ext uri="{FF2B5EF4-FFF2-40B4-BE49-F238E27FC236}">
                <a16:creationId xmlns:a16="http://schemas.microsoft.com/office/drawing/2014/main" id="{C2056005-6ED0-7ADB-AE6E-867F91797DCD}"/>
              </a:ext>
            </a:extLst>
          </p:cNvPr>
          <p:cNvSpPr>
            <a:spLocks noGrp="1"/>
          </p:cNvSpPr>
          <p:nvPr>
            <p:ph idx="1"/>
          </p:nvPr>
        </p:nvSpPr>
        <p:spPr/>
        <p:txBody>
          <a:bodyPr>
            <a:normAutofit/>
          </a:bodyPr>
          <a:lstStyle/>
          <a:p>
            <a:r>
              <a:rPr lang="en-US" sz="1800" dirty="0">
                <a:latin typeface="Arial" panose="020B0604020202020204" pitchFamily="34" charset="0"/>
                <a:cs typeface="Arial" panose="020B0604020202020204" pitchFamily="34" charset="0"/>
              </a:rPr>
              <a:t>In conclusion, the disease frequently presents individuals with physical and emotional obstacles. However, medical treatment, palliative care, and support services developments can enhance patients' overall quality of life. Healthcare professionals must adopt a comprehensive approach to healthcare, encompassing the physical symptoms and the emotional, social, and psychological dimensions of the patient’s well-being. Further research is needed to fully understand the impact of COVID-19 on lung cancer research, which has been significantly disrupted. Consequently, it is imperative for researchers to actively strive to regain momentum in lung cancer research, thereby enhancing the quality of life (QoL).</a:t>
            </a:r>
          </a:p>
          <a:p>
            <a:endParaRPr lang="en-US" sz="1800" dirty="0">
              <a:latin typeface="Arial" panose="020B0604020202020204" pitchFamily="34" charset="0"/>
              <a:cs typeface="Arial" panose="020B0604020202020204" pitchFamily="34" charset="0"/>
            </a:endParaRPr>
          </a:p>
          <a:p>
            <a:r>
              <a:rPr lang="en-GB" sz="1800" dirty="0">
                <a:solidFill>
                  <a:srgbClr val="374151"/>
                </a:solidFill>
                <a:latin typeface="Arial" panose="020B0604020202020204" pitchFamily="34" charset="0"/>
                <a:cs typeface="Arial" panose="020B0604020202020204" pitchFamily="34" charset="0"/>
              </a:rPr>
              <a:t>T</a:t>
            </a:r>
            <a:r>
              <a:rPr lang="en-GB" sz="1800" b="0" i="0" u="none" strike="noStrike" dirty="0">
                <a:solidFill>
                  <a:srgbClr val="374151"/>
                </a:solidFill>
                <a:effectLst/>
                <a:latin typeface="Arial" panose="020B0604020202020204" pitchFamily="34" charset="0"/>
                <a:cs typeface="Arial" panose="020B0604020202020204" pitchFamily="34" charset="0"/>
              </a:rPr>
              <a:t>he diagnosis of lung cancer in the UK remains poor due to a combination of factors, including delayed diagnosis, limited screening, resource constraints, financial barriers and the </a:t>
            </a:r>
            <a:r>
              <a:rPr lang="en-GB" sz="1800" b="0" i="0" u="none" strike="noStrike">
                <a:solidFill>
                  <a:srgbClr val="374151"/>
                </a:solidFill>
                <a:effectLst/>
                <a:latin typeface="Arial" panose="020B0604020202020204" pitchFamily="34" charset="0"/>
                <a:cs typeface="Arial" panose="020B0604020202020204" pitchFamily="34" charset="0"/>
              </a:rPr>
              <a:t>cost being severely high, </a:t>
            </a:r>
            <a:r>
              <a:rPr lang="en-GB" sz="1800" b="0" i="0" u="none" strike="noStrike" dirty="0">
                <a:solidFill>
                  <a:srgbClr val="374151"/>
                </a:solidFill>
                <a:effectLst/>
                <a:latin typeface="Arial" panose="020B0604020202020204" pitchFamily="34" charset="0"/>
                <a:cs typeface="Arial" panose="020B0604020202020204" pitchFamily="34" charset="0"/>
              </a:rPr>
              <a:t>and geographical disparities in healthcare access. In conclusion, addressing these challenges requires a multi-faceted approach, including increased investment in healthcare infrastructure, enhanced public education, and efforts to reduce the stigma associated with lung cancer. Ultimately, early detection and improved access to healthcare are vital to improving outcomes for lung cancer patients in the UK.</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4461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59A67-DDC8-4FEA-42E5-8A4C688EC6D0}"/>
              </a:ext>
            </a:extLst>
          </p:cNvPr>
          <p:cNvSpPr>
            <a:spLocks noGrp="1"/>
          </p:cNvSpPr>
          <p:nvPr>
            <p:ph type="title"/>
          </p:nvPr>
        </p:nvSpPr>
        <p:spPr>
          <a:xfrm>
            <a:off x="2968082" y="-270496"/>
            <a:ext cx="10515600" cy="1325563"/>
          </a:xfrm>
        </p:spPr>
        <p:txBody>
          <a:bodyPr>
            <a:normAutofit/>
          </a:bodyPr>
          <a:lstStyle/>
          <a:p>
            <a:r>
              <a:rPr lang="en-US" sz="32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7D40AE21-75BF-8BAA-4B38-6CDB65802493}"/>
              </a:ext>
            </a:extLst>
          </p:cNvPr>
          <p:cNvSpPr>
            <a:spLocks noGrp="1"/>
          </p:cNvSpPr>
          <p:nvPr>
            <p:ph idx="1"/>
          </p:nvPr>
        </p:nvSpPr>
        <p:spPr>
          <a:xfrm>
            <a:off x="178420" y="669073"/>
            <a:ext cx="12013580" cy="6069129"/>
          </a:xfrm>
        </p:spPr>
        <p:txBody>
          <a:bodyPr>
            <a:normAutofit/>
          </a:bodyPr>
          <a:lstStyle/>
          <a:p>
            <a:pPr algn="l"/>
            <a:endParaRPr lang="en-GB" sz="1400" b="0" i="0" u="none" strike="noStrike" dirty="0">
              <a:solidFill>
                <a:srgbClr val="000000"/>
              </a:solidFill>
              <a:effectLst/>
              <a:latin typeface="Arial" panose="020B0604020202020204" pitchFamily="34" charset="0"/>
              <a:cs typeface="Arial" panose="020B0604020202020204" pitchFamily="34" charset="0"/>
            </a:endParaRPr>
          </a:p>
          <a:p>
            <a:r>
              <a:rPr lang="en-US" sz="1600" dirty="0">
                <a:effectLst/>
                <a:latin typeface="Arial" panose="020B0604020202020204" pitchFamily="34" charset="0"/>
                <a:ea typeface="Times New Roman" panose="02020603050405020304" pitchFamily="18" charset="0"/>
                <a:cs typeface="Times New Roman" panose="02020603050405020304" pitchFamily="18" charset="0"/>
              </a:rPr>
              <a:t>Baldwin, D. (2021) </a:t>
            </a:r>
            <a:r>
              <a:rPr lang="en-US" sz="1600" i="1" dirty="0">
                <a:effectLst/>
                <a:latin typeface="Arial" panose="020B0604020202020204" pitchFamily="34" charset="0"/>
                <a:ea typeface="Times New Roman" panose="02020603050405020304" pitchFamily="18" charset="0"/>
                <a:cs typeface="Times New Roman" panose="02020603050405020304" pitchFamily="18" charset="0"/>
              </a:rPr>
              <a:t>Lung cancer and health services in England Roy Castle Lung Cancer Foundation.</a:t>
            </a:r>
            <a:r>
              <a:rPr lang="en-US" sz="16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US" sz="1600" u="sng" dirty="0">
                <a:effectLst/>
                <a:latin typeface="Arial" panose="020B060402020202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https://committees.parliament.uk/writtenevidence/38485/pdf/</a:t>
            </a:r>
            <a:r>
              <a:rPr lang="en-US" sz="1600" dirty="0">
                <a:effectLst/>
                <a:latin typeface="Arial" panose="020B0604020202020204" pitchFamily="34" charset="0"/>
                <a:ea typeface="Times New Roman" panose="02020603050405020304" pitchFamily="18" charset="0"/>
                <a:cs typeface="Times New Roman" panose="02020603050405020304" pitchFamily="18" charset="0"/>
              </a:rPr>
              <a:t> (Accessed: 9 September 2023).</a:t>
            </a:r>
          </a:p>
          <a:p>
            <a:pPr algn="l"/>
            <a:r>
              <a:rPr lang="en-GB" sz="1600" b="0" i="0" u="none" strike="noStrike" dirty="0">
                <a:effectLst/>
                <a:latin typeface="Arial" panose="020B0604020202020204" pitchFamily="34" charset="0"/>
                <a:cs typeface="Arial" panose="020B0604020202020204" pitchFamily="34" charset="0"/>
              </a:rPr>
              <a:t>Beckett, P., Toy, E., Doffman, S., Anderson, V. and Hugh, M. (no d</a:t>
            </a:r>
            <a:r>
              <a:rPr lang="en-GB" sz="1600" dirty="0">
                <a:latin typeface="Arial" panose="020B0604020202020204" pitchFamily="34" charset="0"/>
                <a:cs typeface="Arial" panose="020B0604020202020204" pitchFamily="34" charset="0"/>
              </a:rPr>
              <a:t>ate</a:t>
            </a:r>
            <a:r>
              <a:rPr lang="en-GB" sz="1600" b="0" i="0" u="none" strike="noStrike" dirty="0">
                <a:effectLst/>
                <a:latin typeface="Arial" panose="020B0604020202020204" pitchFamily="34" charset="0"/>
                <a:cs typeface="Arial" panose="020B0604020202020204" pitchFamily="34" charset="0"/>
              </a:rPr>
              <a:t>)  </a:t>
            </a:r>
            <a:r>
              <a:rPr lang="en-GB" sz="1600" b="0" i="1" u="none" strike="noStrike" dirty="0">
                <a:effectLst/>
                <a:latin typeface="Arial" panose="020B0604020202020204" pitchFamily="34" charset="0"/>
                <a:cs typeface="Arial" panose="020B0604020202020204" pitchFamily="34" charset="0"/>
              </a:rPr>
              <a:t>Measures in GIRFT report aim to ensure faster diagnoses and more effective treatment for patients with lung cancer</a:t>
            </a:r>
            <a:r>
              <a:rPr lang="en-GB" sz="1600" b="0" i="0" u="none" strike="noStrike" dirty="0">
                <a:effectLst/>
                <a:latin typeface="Arial" panose="020B0604020202020204" pitchFamily="34" charset="0"/>
                <a:cs typeface="Arial" panose="020B0604020202020204" pitchFamily="34" charset="0"/>
              </a:rPr>
              <a:t>. Available at: </a:t>
            </a:r>
            <a:r>
              <a:rPr lang="en-GB" sz="1600" b="0" i="0" u="none" strike="noStrik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https://gettingitrightfirsttime.co.uk/medical_specialties/lung-cancer/</a:t>
            </a:r>
            <a:r>
              <a:rPr lang="en-GB" sz="1600" b="0" i="0" u="none" strike="noStrike" dirty="0">
                <a:effectLst/>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t>
            </a:r>
            <a:r>
              <a:rPr lang="en-GB" sz="1600" b="0" i="0" u="none" strike="noStrike" dirty="0">
                <a:effectLst/>
                <a:latin typeface="Arial" panose="020B0604020202020204" pitchFamily="34" charset="0"/>
                <a:cs typeface="Arial" panose="020B0604020202020204" pitchFamily="34" charset="0"/>
              </a:rPr>
              <a:t>Accessed: 10 September 2023).</a:t>
            </a:r>
          </a:p>
          <a:p>
            <a:r>
              <a:rPr lang="en-GB" sz="1600" b="0" i="0" u="none" strike="noStrike" dirty="0">
                <a:effectLst/>
                <a:latin typeface="Arial" panose="020B0604020202020204" pitchFamily="34" charset="0"/>
                <a:cs typeface="Arial" panose="020B0604020202020204" pitchFamily="34" charset="0"/>
              </a:rPr>
              <a:t>Connolly, M-L (2022) </a:t>
            </a:r>
            <a:r>
              <a:rPr lang="en-GB" sz="1600" b="0" i="1" u="none" strike="noStrike" dirty="0">
                <a:effectLst/>
                <a:latin typeface="Arial" panose="020B0604020202020204" pitchFamily="34" charset="0"/>
                <a:cs typeface="Arial" panose="020B0604020202020204" pitchFamily="34" charset="0"/>
              </a:rPr>
              <a:t>Covid-19 pandemic hit outlook for lung cancer patients</a:t>
            </a:r>
            <a:r>
              <a:rPr lang="en-GB" sz="1600" b="0" i="0" u="none" strike="noStrike" dirty="0">
                <a:effectLst/>
                <a:latin typeface="Arial" panose="020B0604020202020204" pitchFamily="34" charset="0"/>
                <a:cs typeface="Arial" panose="020B0604020202020204" pitchFamily="34" charset="0"/>
              </a:rPr>
              <a:t>, </a:t>
            </a:r>
            <a:r>
              <a:rPr lang="en-GB" sz="1600" b="0" i="1" u="none" strike="noStrike" dirty="0">
                <a:effectLst/>
                <a:latin typeface="Arial" panose="020B0604020202020204" pitchFamily="34" charset="0"/>
                <a:cs typeface="Arial" panose="020B0604020202020204" pitchFamily="34" charset="0"/>
              </a:rPr>
              <a:t>BBC News</a:t>
            </a:r>
            <a:r>
              <a:rPr lang="en-GB" sz="1600" b="0" i="0" u="none" strike="noStrike" dirty="0">
                <a:effectLst/>
                <a:latin typeface="Arial" panose="020B0604020202020204" pitchFamily="34" charset="0"/>
                <a:cs typeface="Arial" panose="020B0604020202020204" pitchFamily="34" charset="0"/>
              </a:rPr>
              <a:t>. Available at: </a:t>
            </a:r>
            <a:r>
              <a:rPr lang="en-GB" sz="1600" b="0" i="0" u="none"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https://www.bbc.com/news/uk-northern-ireland-60751744/</a:t>
            </a:r>
            <a:r>
              <a:rPr lang="en-GB" sz="1600" b="0" i="0" u="none" strike="noStrike" dirty="0">
                <a:effectLst/>
                <a:latin typeface="Arial" panose="020B0604020202020204" pitchFamily="34" charset="0"/>
                <a:cs typeface="Arial" panose="020B0604020202020204" pitchFamily="34" charset="0"/>
              </a:rPr>
              <a:t>  (Accessed: 3 September  2023).</a:t>
            </a:r>
          </a:p>
          <a:p>
            <a:pPr algn="l"/>
            <a:r>
              <a:rPr lang="en-GB" sz="1600" b="0" i="0" u="none" strike="noStrike" dirty="0">
                <a:effectLst/>
                <a:latin typeface="Arial" panose="020B0604020202020204" pitchFamily="34" charset="0"/>
                <a:cs typeface="Arial" panose="020B0604020202020204" pitchFamily="34" charset="0"/>
              </a:rPr>
              <a:t>GOV.UK (2022) </a:t>
            </a:r>
            <a:r>
              <a:rPr lang="en-GB" sz="1600" b="0" i="1" u="none" strike="noStrike" dirty="0">
                <a:effectLst/>
                <a:latin typeface="Arial" panose="020B0604020202020204" pitchFamily="34" charset="0"/>
                <a:cs typeface="Arial" panose="020B0604020202020204" pitchFamily="34" charset="0"/>
              </a:rPr>
              <a:t>Lung cancer - UK National Screening Committee</a:t>
            </a:r>
            <a:r>
              <a:rPr lang="en-GB" sz="1600" b="0" i="0" u="none" strike="noStrike" dirty="0">
                <a:effectLst/>
                <a:latin typeface="Arial" panose="020B0604020202020204" pitchFamily="34" charset="0"/>
                <a:cs typeface="Arial" panose="020B0604020202020204" pitchFamily="34" charset="0"/>
              </a:rPr>
              <a:t>. Available at: </a:t>
            </a:r>
            <a:r>
              <a:rPr lang="en-GB" sz="1600" b="0" i="0" u="none" strike="noStrik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https://view-health-screening-recommendations.service.gov.uk/lung-cancer/</a:t>
            </a:r>
            <a:r>
              <a:rPr lang="en-GB" sz="1600" b="0" i="0" u="none" strike="noStrike" dirty="0">
                <a:effectLst/>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t>
            </a:r>
            <a:r>
              <a:rPr lang="en-GB" sz="1600" b="0" i="0" u="none" strike="noStrike" dirty="0">
                <a:effectLst/>
                <a:latin typeface="Arial" panose="020B0604020202020204" pitchFamily="34" charset="0"/>
                <a:cs typeface="Arial" panose="020B0604020202020204" pitchFamily="34" charset="0"/>
              </a:rPr>
              <a:t>Accessed: 9 September 2023).</a:t>
            </a:r>
          </a:p>
          <a:p>
            <a:pPr algn="l"/>
            <a:r>
              <a:rPr lang="en-GB" sz="1600" dirty="0">
                <a:latin typeface="Arial" panose="020B0604020202020204" pitchFamily="34" charset="0"/>
                <a:cs typeface="Arial" panose="020B0604020202020204" pitchFamily="34" charset="0"/>
              </a:rPr>
              <a:t> </a:t>
            </a:r>
            <a:r>
              <a:rPr lang="en-GB" sz="1100" b="0" i="0" u="none" strike="noStrike" dirty="0">
                <a:effectLst/>
                <a:latin typeface="Times New Roman" panose="02020603050405020304" pitchFamily="18" charset="0"/>
              </a:rPr>
              <a:t>‌ </a:t>
            </a:r>
            <a:r>
              <a:rPr lang="en-GB" sz="1600" b="0" i="0" u="none" strike="noStrike" dirty="0">
                <a:effectLst/>
                <a:latin typeface="Arial" panose="020B0604020202020204" pitchFamily="34" charset="0"/>
                <a:cs typeface="Arial" panose="020B0604020202020204" pitchFamily="34" charset="0"/>
              </a:rPr>
              <a:t>Henoch, I. and Lövgren, M. (2014)  </a:t>
            </a:r>
            <a:r>
              <a:rPr lang="en-GB" sz="1600" b="0" i="1" u="none" strike="noStrike" dirty="0">
                <a:effectLst/>
                <a:latin typeface="Arial" panose="020B0604020202020204" pitchFamily="34" charset="0"/>
                <a:cs typeface="Arial" panose="020B0604020202020204" pitchFamily="34" charset="0"/>
              </a:rPr>
              <a:t>The influence of symptom clusters and the most distressing concerns regarding quality of life among patients with inoperable lung cancer</a:t>
            </a:r>
            <a:r>
              <a:rPr lang="en-GB" sz="1600" b="0" i="0" u="none" strike="noStrike" dirty="0">
                <a:effectLst/>
                <a:latin typeface="Arial" panose="020B0604020202020204" pitchFamily="34" charset="0"/>
                <a:cs typeface="Arial" panose="020B0604020202020204" pitchFamily="34" charset="0"/>
              </a:rPr>
              <a:t>. </a:t>
            </a:r>
            <a:r>
              <a:rPr lang="en-GB" sz="1600" b="0" i="1" u="none" strike="noStrike" dirty="0">
                <a:effectLst/>
                <a:latin typeface="Arial" panose="020B0604020202020204" pitchFamily="34" charset="0"/>
                <a:cs typeface="Arial" panose="020B0604020202020204" pitchFamily="34" charset="0"/>
              </a:rPr>
              <a:t>European Journal of Oncology Nursing</a:t>
            </a:r>
            <a:r>
              <a:rPr lang="en-GB" sz="1600" b="0" i="0" u="none" strike="noStrike" dirty="0">
                <a:effectLst/>
                <a:latin typeface="Arial" panose="020B0604020202020204" pitchFamily="34" charset="0"/>
                <a:cs typeface="Arial" panose="020B0604020202020204" pitchFamily="34" charset="0"/>
              </a:rPr>
              <a:t>, 18(3), pp.236–241. doi https://doi.org/10.1016/j.ejon.2013.12.001.</a:t>
            </a:r>
          </a:p>
          <a:p>
            <a:pPr algn="l"/>
            <a:r>
              <a:rPr lang="en-GB" sz="1600" b="0" i="0" u="none" strike="noStrike" dirty="0">
                <a:effectLst/>
                <a:latin typeface="Arial" panose="020B0604020202020204" pitchFamily="34" charset="0"/>
                <a:cs typeface="Arial" panose="020B0604020202020204" pitchFamily="34" charset="0"/>
              </a:rPr>
              <a:t>‌ Lou, V.W.Q., Chen, E.J., Jian, H., Zhou, Z., Zhu, J., Li, G. and He, Y. (2017). </a:t>
            </a:r>
            <a:r>
              <a:rPr lang="en-GB" sz="1600" b="0" i="1" u="none" strike="noStrike" dirty="0">
                <a:effectLst/>
                <a:latin typeface="Arial" panose="020B0604020202020204" pitchFamily="34" charset="0"/>
                <a:cs typeface="Arial" panose="020B0604020202020204" pitchFamily="34" charset="0"/>
              </a:rPr>
              <a:t>Respiratory Symptoms, Sleep, and Quality of Life in Patients With Advanced Lung Cancer</a:t>
            </a:r>
            <a:r>
              <a:rPr lang="en-GB" sz="1600" b="0" i="0" u="none" strike="noStrike" dirty="0">
                <a:effectLst/>
                <a:latin typeface="Arial" panose="020B0604020202020204" pitchFamily="34" charset="0"/>
                <a:cs typeface="Arial" panose="020B0604020202020204" pitchFamily="34" charset="0"/>
              </a:rPr>
              <a:t>. </a:t>
            </a:r>
            <a:r>
              <a:rPr lang="en-GB" sz="1600" b="0" i="1" u="none" strike="noStrike" dirty="0">
                <a:effectLst/>
                <a:latin typeface="Arial" panose="020B0604020202020204" pitchFamily="34" charset="0"/>
                <a:cs typeface="Arial" panose="020B0604020202020204" pitchFamily="34" charset="0"/>
              </a:rPr>
              <a:t>Journal of Pain and Symptom Management</a:t>
            </a:r>
            <a:r>
              <a:rPr lang="en-GB" sz="1600" b="0" i="0" u="none" strike="noStrike" dirty="0">
                <a:effectLst/>
                <a:latin typeface="Arial" panose="020B0604020202020204" pitchFamily="34" charset="0"/>
                <a:cs typeface="Arial" panose="020B0604020202020204" pitchFamily="34" charset="0"/>
              </a:rPr>
              <a:t>, 53(2), pp.250-256.e1. doi https://doi.org/10.1016/j.jpainsymman.2016.09.006.</a:t>
            </a:r>
          </a:p>
          <a:p>
            <a:pPr algn="l"/>
            <a:r>
              <a:rPr lang="en-GB" sz="1600" dirty="0">
                <a:latin typeface="Arial" panose="020B0604020202020204" pitchFamily="34" charset="0"/>
                <a:cs typeface="Arial" panose="020B0604020202020204" pitchFamily="34" charset="0"/>
              </a:rPr>
              <a:t> </a:t>
            </a:r>
            <a:r>
              <a:rPr lang="en-GB" sz="1100" b="0" i="0" u="none" strike="noStrike" dirty="0">
                <a:effectLst/>
                <a:latin typeface="Times New Roman" panose="02020603050405020304" pitchFamily="18" charset="0"/>
              </a:rPr>
              <a:t>‌</a:t>
            </a:r>
            <a:r>
              <a:rPr lang="en-GB" sz="1600" b="0" i="0" u="none" strike="noStrike" dirty="0">
                <a:effectLst/>
                <a:latin typeface="Arial" panose="020B0604020202020204" pitchFamily="34" charset="0"/>
                <a:cs typeface="Arial" panose="020B0604020202020204" pitchFamily="34" charset="0"/>
              </a:rPr>
              <a:t>National Health Service (2022) </a:t>
            </a:r>
            <a:r>
              <a:rPr lang="en-GB" sz="1600" i="1" dirty="0">
                <a:latin typeface="Arial" panose="020B0604020202020204" pitchFamily="34" charset="0"/>
                <a:cs typeface="Arial" panose="020B0604020202020204" pitchFamily="34" charset="0"/>
              </a:rPr>
              <a:t>Overview Lung cancer</a:t>
            </a:r>
            <a:r>
              <a:rPr lang="en-GB" sz="1600" b="0" i="0" u="none" strike="noStrike" dirty="0">
                <a:effectLst/>
                <a:latin typeface="Arial" panose="020B0604020202020204" pitchFamily="34" charset="0"/>
                <a:cs typeface="Arial" panose="020B0604020202020204" pitchFamily="34" charset="0"/>
              </a:rPr>
              <a:t>. Available at: </a:t>
            </a:r>
            <a:r>
              <a:rPr lang="en-GB" sz="1600" b="0" i="0" u="none" strike="noStrike" dirty="0">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https://www.nhs.uk/conditions/lung-cancer/</a:t>
            </a:r>
            <a:r>
              <a:rPr lang="en-GB" sz="1600" b="0" i="0" u="none" strike="noStrike" dirty="0">
                <a:effectLst/>
                <a:latin typeface="Arial" panose="020B0604020202020204" pitchFamily="34" charset="0"/>
                <a:cs typeface="Arial" panose="020B0604020202020204" pitchFamily="34" charset="0"/>
              </a:rPr>
              <a:t>  (Accessed: 5  September 2023).</a:t>
            </a:r>
          </a:p>
          <a:p>
            <a:r>
              <a:rPr lang="en-GB" sz="1600" b="0" i="0" u="none" strike="noStrike" dirty="0">
                <a:effectLst/>
                <a:latin typeface="Arial" panose="020B0604020202020204" pitchFamily="34" charset="0"/>
                <a:cs typeface="Arial" panose="020B0604020202020204" pitchFamily="34" charset="0"/>
              </a:rPr>
              <a:t>Ridge CA, McErlean AM, Ginsberg MS. Epidemiology of lung cancer. Semin Intervent Radiol. 2013 Jun;30(2):93-8. doi: 10.1055/s-0033-1342949. PMID: 24436524; PMCID: PMC3709917.</a:t>
            </a:r>
          </a:p>
          <a:p>
            <a:r>
              <a:rPr lang="en-GB" sz="1600" b="0" u="none" strike="noStrike" dirty="0">
                <a:effectLst/>
                <a:latin typeface="Arial" panose="020B0604020202020204" pitchFamily="34" charset="0"/>
                <a:cs typeface="Arial" panose="020B0604020202020204" pitchFamily="34" charset="0"/>
              </a:rPr>
              <a:t>World Health Organization</a:t>
            </a:r>
            <a:r>
              <a:rPr lang="en-GB" sz="1600" dirty="0">
                <a:latin typeface="Arial" panose="020B0604020202020204" pitchFamily="34" charset="0"/>
                <a:cs typeface="Arial" panose="020B0604020202020204" pitchFamily="34" charset="0"/>
              </a:rPr>
              <a:t> (2023) </a:t>
            </a:r>
            <a:r>
              <a:rPr lang="en-GB" sz="1600" i="1" dirty="0">
                <a:latin typeface="Arial" panose="020B0604020202020204" pitchFamily="34" charset="0"/>
                <a:cs typeface="Arial" panose="020B0604020202020204" pitchFamily="34" charset="0"/>
              </a:rPr>
              <a:t>Lung cancer. </a:t>
            </a:r>
            <a:r>
              <a:rPr lang="en-GB" sz="1600" b="0" i="0" u="none" strike="noStrike" dirty="0">
                <a:effectLst/>
                <a:latin typeface="Arial" panose="020B0604020202020204" pitchFamily="34" charset="0"/>
                <a:cs typeface="Arial" panose="020B0604020202020204" pitchFamily="34" charset="0"/>
              </a:rPr>
              <a:t>Available at: </a:t>
            </a:r>
            <a:r>
              <a:rPr lang="en-GB" sz="1600" b="0" i="0" u="none" strike="noStrike" dirty="0">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https://www.who.int/news-room/fact-sheets/detail/lung-cancer/</a:t>
            </a:r>
            <a:r>
              <a:rPr lang="en-GB" sz="1600" b="0" i="0" u="none" strike="noStrike" dirty="0">
                <a:effectLst/>
                <a:latin typeface="Arial" panose="020B0604020202020204" pitchFamily="34" charset="0"/>
                <a:cs typeface="Arial" panose="020B0604020202020204" pitchFamily="34" charset="0"/>
              </a:rPr>
              <a:t>  </a:t>
            </a:r>
            <a:r>
              <a:rPr lang="en-GB" sz="1600" b="0" i="0" u="none" strike="noStrike" dirty="0">
                <a:solidFill>
                  <a:srgbClr val="000000"/>
                </a:solidFill>
                <a:effectLst/>
                <a:latin typeface="Arial" panose="020B0604020202020204" pitchFamily="34" charset="0"/>
                <a:cs typeface="Arial" panose="020B0604020202020204" pitchFamily="34" charset="0"/>
              </a:rPr>
              <a:t>(Accessed: </a:t>
            </a:r>
            <a:r>
              <a:rPr lang="en-GB" sz="1600" dirty="0">
                <a:solidFill>
                  <a:srgbClr val="000000"/>
                </a:solidFill>
                <a:latin typeface="Arial" panose="020B0604020202020204" pitchFamily="34" charset="0"/>
                <a:cs typeface="Arial" panose="020B0604020202020204" pitchFamily="34" charset="0"/>
              </a:rPr>
              <a:t>7 </a:t>
            </a:r>
            <a:r>
              <a:rPr lang="en-GB" sz="1600" b="0" i="0" u="none" strike="noStrike" dirty="0">
                <a:solidFill>
                  <a:srgbClr val="000000"/>
                </a:solidFill>
                <a:effectLst/>
                <a:latin typeface="Arial" panose="020B0604020202020204" pitchFamily="34" charset="0"/>
                <a:cs typeface="Arial" panose="020B0604020202020204" pitchFamily="34" charset="0"/>
              </a:rPr>
              <a:t>September 2023).</a:t>
            </a:r>
            <a:endParaRPr lang="en-GB" sz="1600" dirty="0">
              <a:solidFill>
                <a:srgbClr val="000000"/>
              </a:solidFill>
              <a:latin typeface="Arial" panose="020B0604020202020204" pitchFamily="34" charset="0"/>
              <a:cs typeface="Arial" panose="020B0604020202020204" pitchFamily="34" charset="0"/>
            </a:endParaRPr>
          </a:p>
          <a:p>
            <a:endParaRPr lang="en-GB" sz="1400" b="0" i="0" u="none" strike="noStrike" dirty="0">
              <a:solidFill>
                <a:srgbClr val="000000"/>
              </a:solidFill>
              <a:effectLst/>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0315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99CDC-8590-6C7F-A17A-A0EF9D16A6A5}"/>
              </a:ext>
            </a:extLst>
          </p:cNvPr>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Appendices </a:t>
            </a:r>
          </a:p>
        </p:txBody>
      </p:sp>
      <p:sp>
        <p:nvSpPr>
          <p:cNvPr id="3" name="Content Placeholder 2">
            <a:extLst>
              <a:ext uri="{FF2B5EF4-FFF2-40B4-BE49-F238E27FC236}">
                <a16:creationId xmlns:a16="http://schemas.microsoft.com/office/drawing/2014/main" id="{025AFA69-8C0D-9B77-D5D1-BE848C79C087}"/>
              </a:ext>
            </a:extLst>
          </p:cNvPr>
          <p:cNvSpPr>
            <a:spLocks noGrp="1"/>
          </p:cNvSpPr>
          <p:nvPr>
            <p:ph idx="1"/>
          </p:nvPr>
        </p:nvSpPr>
        <p:spPr/>
        <p:txBody>
          <a:bodyPr>
            <a:normAutofit/>
          </a:bodyPr>
          <a:lstStyle/>
          <a:p>
            <a:r>
              <a:rPr lang="en-US" sz="1800" dirty="0">
                <a:latin typeface="Arial" panose="020B0604020202020204" pitchFamily="34" charset="0"/>
                <a:cs typeface="Arial" panose="020B0604020202020204" pitchFamily="34" charset="0"/>
              </a:rPr>
              <a:t>Available upon request</a:t>
            </a:r>
          </a:p>
        </p:txBody>
      </p:sp>
    </p:spTree>
    <p:extLst>
      <p:ext uri="{BB962C8B-B14F-4D97-AF65-F5344CB8AC3E}">
        <p14:creationId xmlns:p14="http://schemas.microsoft.com/office/powerpoint/2010/main" val="34374456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637</TotalTime>
  <Words>1861</Words>
  <Application>Microsoft Macintosh PowerPoint</Application>
  <PresentationFormat>Widescreen</PresentationFormat>
  <Paragraphs>113</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Cambria</vt:lpstr>
      <vt:lpstr>Times New Roman</vt:lpstr>
      <vt:lpstr>Office Theme</vt:lpstr>
      <vt:lpstr>     </vt:lpstr>
      <vt:lpstr>Chapter One  – Introduction </vt:lpstr>
      <vt:lpstr>Chapter 2 –  Literature review (Background) </vt:lpstr>
      <vt:lpstr>Chapter Three  – Methods </vt:lpstr>
      <vt:lpstr>PowerPoint Presentation</vt:lpstr>
      <vt:lpstr>Chapter Four: Results  </vt:lpstr>
      <vt:lpstr>Chapter Four: Discussion </vt:lpstr>
      <vt:lpstr>Chapter Five: Recommendations </vt:lpstr>
      <vt:lpstr>Chapter Five: Conclusion</vt:lpstr>
      <vt:lpstr>References </vt:lpstr>
      <vt:lpstr>Appendices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Quality of Life of Patients with Advanced Lung Cancer  </dc:title>
  <dc:creator>Adriana Dulceneya Ribeiro Silva (2008480)</dc:creator>
  <cp:lastModifiedBy>Adriana Dulceneya Ribeiro Silva (2008480)</cp:lastModifiedBy>
  <cp:revision>7</cp:revision>
  <dcterms:created xsi:type="dcterms:W3CDTF">2023-09-10T23:42:46Z</dcterms:created>
  <dcterms:modified xsi:type="dcterms:W3CDTF">2023-09-13T18:23:17Z</dcterms:modified>
</cp:coreProperties>
</file>