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56" r:id="rId2"/>
    <p:sldId id="257" r:id="rId3"/>
    <p:sldId id="259" r:id="rId4"/>
    <p:sldId id="260" r:id="rId5"/>
    <p:sldId id="261" r:id="rId6"/>
    <p:sldId id="262" r:id="rId7"/>
    <p:sldId id="263" r:id="rId8"/>
    <p:sldId id="264" r:id="rId9"/>
    <p:sldId id="265" r:id="rId10"/>
    <p:sldId id="269" r:id="rId11"/>
    <p:sldId id="268" r:id="rId12"/>
  </p:sldIdLst>
  <p:sldSz cx="18288000" cy="10287000"/>
  <p:notesSz cx="6858000" cy="9144000"/>
  <p:embeddedFontLst>
    <p:embeddedFont>
      <p:font typeface="League Spartan" panose="020B0604020202020204" charset="0"/>
      <p:regular r:id="rId14"/>
    </p:embeddedFont>
    <p:embeddedFont>
      <p:font typeface="Poppins" panose="00000500000000000000" pitchFamily="2"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4715" autoAdjust="0"/>
  </p:normalViewPr>
  <p:slideViewPr>
    <p:cSldViewPr>
      <p:cViewPr varScale="1">
        <p:scale>
          <a:sx n="47" d="100"/>
          <a:sy n="47" d="100"/>
        </p:scale>
        <p:origin x="1037"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1D7541-B547-40DE-9B23-740E7DA6457D}" type="datetimeFigureOut">
              <a:rPr lang="en-US" smtClean="0"/>
              <a:t>11/11/2025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7B1FF8-11A8-423D-9C56-B804B00E3AC5}" type="slidenum">
              <a:rPr lang="en-US" smtClean="0"/>
              <a:t>‹#›</a:t>
            </a:fld>
            <a:endParaRPr lang="en-US"/>
          </a:p>
        </p:txBody>
      </p:sp>
    </p:spTree>
    <p:extLst>
      <p:ext uri="{BB962C8B-B14F-4D97-AF65-F5344CB8AC3E}">
        <p14:creationId xmlns:p14="http://schemas.microsoft.com/office/powerpoint/2010/main" val="25591866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F17B1FF8-11A8-423D-9C56-B804B00E3AC5}" type="slidenum">
              <a:rPr lang="en-US" smtClean="0"/>
              <a:t>1</a:t>
            </a:fld>
            <a:endParaRPr lang="en-US"/>
          </a:p>
        </p:txBody>
      </p:sp>
    </p:spTree>
    <p:extLst>
      <p:ext uri="{BB962C8B-B14F-4D97-AF65-F5344CB8AC3E}">
        <p14:creationId xmlns:p14="http://schemas.microsoft.com/office/powerpoint/2010/main" val="375156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2</a:t>
            </a:fld>
            <a:endParaRPr lang="en-US"/>
          </a:p>
        </p:txBody>
      </p:sp>
    </p:spTree>
    <p:extLst>
      <p:ext uri="{BB962C8B-B14F-4D97-AF65-F5344CB8AC3E}">
        <p14:creationId xmlns:p14="http://schemas.microsoft.com/office/powerpoint/2010/main" val="2039223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3</a:t>
            </a:fld>
            <a:endParaRPr lang="en-US"/>
          </a:p>
        </p:txBody>
      </p:sp>
    </p:spTree>
    <p:extLst>
      <p:ext uri="{BB962C8B-B14F-4D97-AF65-F5344CB8AC3E}">
        <p14:creationId xmlns:p14="http://schemas.microsoft.com/office/powerpoint/2010/main" val="35657814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4</a:t>
            </a:fld>
            <a:endParaRPr lang="en-US"/>
          </a:p>
        </p:txBody>
      </p:sp>
    </p:spTree>
    <p:extLst>
      <p:ext uri="{BB962C8B-B14F-4D97-AF65-F5344CB8AC3E}">
        <p14:creationId xmlns:p14="http://schemas.microsoft.com/office/powerpoint/2010/main" val="2640234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5</a:t>
            </a:fld>
            <a:endParaRPr lang="en-US"/>
          </a:p>
        </p:txBody>
      </p:sp>
    </p:spTree>
    <p:extLst>
      <p:ext uri="{BB962C8B-B14F-4D97-AF65-F5344CB8AC3E}">
        <p14:creationId xmlns:p14="http://schemas.microsoft.com/office/powerpoint/2010/main" val="887618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6</a:t>
            </a:fld>
            <a:endParaRPr lang="en-US"/>
          </a:p>
        </p:txBody>
      </p:sp>
    </p:spTree>
    <p:extLst>
      <p:ext uri="{BB962C8B-B14F-4D97-AF65-F5344CB8AC3E}">
        <p14:creationId xmlns:p14="http://schemas.microsoft.com/office/powerpoint/2010/main" val="3643723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7</a:t>
            </a:fld>
            <a:endParaRPr lang="en-US"/>
          </a:p>
        </p:txBody>
      </p:sp>
    </p:spTree>
    <p:extLst>
      <p:ext uri="{BB962C8B-B14F-4D97-AF65-F5344CB8AC3E}">
        <p14:creationId xmlns:p14="http://schemas.microsoft.com/office/powerpoint/2010/main" val="2745877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8</a:t>
            </a:fld>
            <a:endParaRPr lang="en-US"/>
          </a:p>
        </p:txBody>
      </p:sp>
    </p:spTree>
    <p:extLst>
      <p:ext uri="{BB962C8B-B14F-4D97-AF65-F5344CB8AC3E}">
        <p14:creationId xmlns:p14="http://schemas.microsoft.com/office/powerpoint/2010/main" val="2480068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7B1FF8-11A8-423D-9C56-B804B00E3AC5}" type="slidenum">
              <a:rPr lang="en-US" smtClean="0"/>
              <a:t>9</a:t>
            </a:fld>
            <a:endParaRPr lang="en-US"/>
          </a:p>
        </p:txBody>
      </p:sp>
    </p:spTree>
    <p:extLst>
      <p:ext uri="{BB962C8B-B14F-4D97-AF65-F5344CB8AC3E}">
        <p14:creationId xmlns:p14="http://schemas.microsoft.com/office/powerpoint/2010/main" val="1382469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74554-066D-E872-7851-A20B3462AB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77D437-BD66-0570-3D32-C0E018D42F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2FB65E-C7D9-6E32-B807-3847510BF417}"/>
              </a:ext>
            </a:extLst>
          </p:cNvPr>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8229A62-EC47-09E9-D0A8-7D0056F18015}"/>
              </a:ext>
            </a:extLst>
          </p:cNvPr>
          <p:cNvSpPr>
            <a:spLocks noGrp="1"/>
          </p:cNvSpPr>
          <p:nvPr>
            <p:ph type="sldNum" sz="quarter" idx="5"/>
          </p:nvPr>
        </p:nvSpPr>
        <p:spPr/>
        <p:txBody>
          <a:bodyPr/>
          <a:lstStyle/>
          <a:p>
            <a:fld id="{F17B1FF8-11A8-423D-9C56-B804B00E3AC5}" type="slidenum">
              <a:rPr lang="en-US" smtClean="0"/>
              <a:t>10</a:t>
            </a:fld>
            <a:endParaRPr lang="en-US"/>
          </a:p>
        </p:txBody>
      </p:sp>
    </p:spTree>
    <p:extLst>
      <p:ext uri="{BB962C8B-B14F-4D97-AF65-F5344CB8AC3E}">
        <p14:creationId xmlns:p14="http://schemas.microsoft.com/office/powerpoint/2010/main" val="1189361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15.png"/><Relationship Id="rId18" Type="http://schemas.openxmlformats.org/officeDocument/2006/relationships/image" Target="../media/image20.sv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4.svg"/><Relationship Id="rId17" Type="http://schemas.openxmlformats.org/officeDocument/2006/relationships/image" Target="../media/image19.png"/><Relationship Id="rId2" Type="http://schemas.openxmlformats.org/officeDocument/2006/relationships/notesSlide" Target="../notesSlides/notesSlide3.xml"/><Relationship Id="rId16" Type="http://schemas.openxmlformats.org/officeDocument/2006/relationships/image" Target="../media/image18.svg"/><Relationship Id="rId1" Type="http://schemas.openxmlformats.org/officeDocument/2006/relationships/slideLayout" Target="../slideLayouts/slideLayout7.xml"/><Relationship Id="rId6" Type="http://schemas.openxmlformats.org/officeDocument/2006/relationships/image" Target="../media/image12.svg"/><Relationship Id="rId11" Type="http://schemas.openxmlformats.org/officeDocument/2006/relationships/image" Target="../media/image13.png"/><Relationship Id="rId5" Type="http://schemas.openxmlformats.org/officeDocument/2006/relationships/image" Target="../media/image11.png"/><Relationship Id="rId15" Type="http://schemas.openxmlformats.org/officeDocument/2006/relationships/image" Target="../media/image17.png"/><Relationship Id="rId10" Type="http://schemas.openxmlformats.org/officeDocument/2006/relationships/image" Target="../media/image6.svg"/><Relationship Id="rId19" Type="http://schemas.openxmlformats.org/officeDocument/2006/relationships/image" Target="../media/image21.png"/><Relationship Id="rId4" Type="http://schemas.openxmlformats.org/officeDocument/2006/relationships/image" Target="../media/image10.jpeg"/><Relationship Id="rId9" Type="http://schemas.openxmlformats.org/officeDocument/2006/relationships/image" Target="../media/image5.png"/><Relationship Id="rId14" Type="http://schemas.openxmlformats.org/officeDocument/2006/relationships/image" Target="../media/image16.sv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6.svg"/><Relationship Id="rId18" Type="http://schemas.openxmlformats.org/officeDocument/2006/relationships/image" Target="../media/image26.png"/><Relationship Id="rId3" Type="http://schemas.openxmlformats.org/officeDocument/2006/relationships/image" Target="../media/image1.png"/><Relationship Id="rId21" Type="http://schemas.openxmlformats.org/officeDocument/2006/relationships/image" Target="../media/image4.svg"/><Relationship Id="rId7" Type="http://schemas.openxmlformats.org/officeDocument/2006/relationships/image" Target="../media/image23.svg"/><Relationship Id="rId12" Type="http://schemas.openxmlformats.org/officeDocument/2006/relationships/image" Target="../media/image15.png"/><Relationship Id="rId17" Type="http://schemas.openxmlformats.org/officeDocument/2006/relationships/image" Target="../media/image20.svg"/><Relationship Id="rId2" Type="http://schemas.openxmlformats.org/officeDocument/2006/relationships/notesSlide" Target="../notesSlides/notesSlide4.xml"/><Relationship Id="rId16" Type="http://schemas.openxmlformats.org/officeDocument/2006/relationships/image" Target="../media/image19.png"/><Relationship Id="rId20"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5.svg"/><Relationship Id="rId5" Type="http://schemas.openxmlformats.org/officeDocument/2006/relationships/image" Target="../media/image6.svg"/><Relationship Id="rId15" Type="http://schemas.openxmlformats.org/officeDocument/2006/relationships/image" Target="../media/image18.svg"/><Relationship Id="rId10" Type="http://schemas.openxmlformats.org/officeDocument/2006/relationships/image" Target="../media/image24.png"/><Relationship Id="rId19" Type="http://schemas.openxmlformats.org/officeDocument/2006/relationships/image" Target="../media/image27.svg"/><Relationship Id="rId4" Type="http://schemas.openxmlformats.org/officeDocument/2006/relationships/image" Target="../media/image5.png"/><Relationship Id="rId9" Type="http://schemas.openxmlformats.org/officeDocument/2006/relationships/image" Target="../media/image14.svg"/><Relationship Id="rId14" Type="http://schemas.openxmlformats.org/officeDocument/2006/relationships/image" Target="../media/image17.png"/><Relationship Id="rId22"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30.jpeg"/><Relationship Id="rId3" Type="http://schemas.openxmlformats.org/officeDocument/2006/relationships/image" Target="../media/image1.png"/><Relationship Id="rId7" Type="http://schemas.openxmlformats.org/officeDocument/2006/relationships/image" Target="../media/image13.png"/><Relationship Id="rId12" Type="http://schemas.openxmlformats.org/officeDocument/2006/relationships/image" Target="../media/image6.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svg"/><Relationship Id="rId11" Type="http://schemas.openxmlformats.org/officeDocument/2006/relationships/image" Target="../media/image5.png"/><Relationship Id="rId5" Type="http://schemas.openxmlformats.org/officeDocument/2006/relationships/image" Target="../media/image11.png"/><Relationship Id="rId10" Type="http://schemas.openxmlformats.org/officeDocument/2006/relationships/image" Target="../media/image4.svg"/><Relationship Id="rId4" Type="http://schemas.openxmlformats.org/officeDocument/2006/relationships/image" Target="../media/image29.jpe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png"/><Relationship Id="rId7" Type="http://schemas.openxmlformats.org/officeDocument/2006/relationships/image" Target="../media/image14.svg"/><Relationship Id="rId12"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23.svg"/><Relationship Id="rId5" Type="http://schemas.openxmlformats.org/officeDocument/2006/relationships/image" Target="../media/image6.svg"/><Relationship Id="rId10" Type="http://schemas.openxmlformats.org/officeDocument/2006/relationships/image" Target="../media/image22.png"/><Relationship Id="rId4" Type="http://schemas.openxmlformats.org/officeDocument/2006/relationships/image" Target="../media/image5.png"/><Relationship Id="rId9" Type="http://schemas.openxmlformats.org/officeDocument/2006/relationships/image" Target="../media/image32.sv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4.jpeg"/><Relationship Id="rId7" Type="http://schemas.openxmlformats.org/officeDocument/2006/relationships/image" Target="../media/image36.svg"/><Relationship Id="rId12"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23.svg"/><Relationship Id="rId5" Type="http://schemas.openxmlformats.org/officeDocument/2006/relationships/image" Target="../media/image6.svg"/><Relationship Id="rId10" Type="http://schemas.openxmlformats.org/officeDocument/2006/relationships/image" Target="../media/image22.png"/><Relationship Id="rId4" Type="http://schemas.openxmlformats.org/officeDocument/2006/relationships/image" Target="../media/image5.png"/><Relationship Id="rId9" Type="http://schemas.openxmlformats.org/officeDocument/2006/relationships/image" Target="../media/image14.sv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png"/><Relationship Id="rId7" Type="http://schemas.openxmlformats.org/officeDocument/2006/relationships/image" Target="../media/image14.svg"/><Relationship Id="rId12" Type="http://schemas.openxmlformats.org/officeDocument/2006/relationships/image" Target="../media/image38.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23.svg"/><Relationship Id="rId5" Type="http://schemas.openxmlformats.org/officeDocument/2006/relationships/image" Target="../media/image6.svg"/><Relationship Id="rId10" Type="http://schemas.openxmlformats.org/officeDocument/2006/relationships/image" Target="../media/image22.png"/><Relationship Id="rId4" Type="http://schemas.openxmlformats.org/officeDocument/2006/relationships/image" Target="../media/image5.png"/><Relationship Id="rId9" Type="http://schemas.openxmlformats.org/officeDocument/2006/relationships/image" Target="../media/image32.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14.sv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4.sv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grpSp>
        <p:nvGrpSpPr>
          <p:cNvPr id="3" name="Group 3"/>
          <p:cNvGrpSpPr>
            <a:grpSpLocks noChangeAspect="1"/>
          </p:cNvGrpSpPr>
          <p:nvPr/>
        </p:nvGrpSpPr>
        <p:grpSpPr>
          <a:xfrm rot="-1083260">
            <a:off x="10288005" y="-1247143"/>
            <a:ext cx="9776444" cy="10097112"/>
            <a:chOff x="0" y="0"/>
            <a:chExt cx="6350000" cy="6558280"/>
          </a:xfrm>
        </p:grpSpPr>
        <p:sp>
          <p:nvSpPr>
            <p:cNvPr id="4" name="Freeform 4"/>
            <p:cNvSpPr/>
            <p:nvPr/>
          </p:nvSpPr>
          <p:spPr>
            <a:xfrm>
              <a:off x="74930" y="74930"/>
              <a:ext cx="6200140" cy="6408420"/>
            </a:xfrm>
            <a:custGeom>
              <a:avLst/>
              <a:gdLst/>
              <a:ahLst/>
              <a:cxnLst/>
              <a:rect l="l" t="t" r="r" b="b"/>
              <a:pathLst>
                <a:path w="6200140" h="640842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4"/>
              <a:stretch>
                <a:fillRect l="-27567" r="-27567"/>
              </a:stretch>
            </a:blipFill>
          </p:spPr>
        </p:sp>
        <p:sp>
          <p:nvSpPr>
            <p:cNvPr id="5" name="Freeform 5"/>
            <p:cNvSpPr/>
            <p:nvPr/>
          </p:nvSpPr>
          <p:spPr>
            <a:xfrm>
              <a:off x="0" y="0"/>
              <a:ext cx="6350000" cy="6558280"/>
            </a:xfrm>
            <a:custGeom>
              <a:avLst/>
              <a:gdLst/>
              <a:ahLst/>
              <a:cxnLst/>
              <a:rect l="l" t="t" r="r" b="b"/>
              <a:pathLst>
                <a:path w="6350000" h="655828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9EA788"/>
            </a:solidFill>
          </p:spPr>
        </p:sp>
      </p:grpSp>
      <p:sp>
        <p:nvSpPr>
          <p:cNvPr id="6" name="Freeform 6"/>
          <p:cNvSpPr/>
          <p:nvPr/>
        </p:nvSpPr>
        <p:spPr>
          <a:xfrm rot="-1059828">
            <a:off x="-1224873" y="1831518"/>
            <a:ext cx="11279853" cy="10181045"/>
          </a:xfrm>
          <a:custGeom>
            <a:avLst/>
            <a:gdLst/>
            <a:ahLst/>
            <a:cxnLst/>
            <a:rect l="l" t="t" r="r" b="b"/>
            <a:pathLst>
              <a:path w="11279853" h="10181045">
                <a:moveTo>
                  <a:pt x="0" y="0"/>
                </a:moveTo>
                <a:lnTo>
                  <a:pt x="11279852" y="0"/>
                </a:lnTo>
                <a:lnTo>
                  <a:pt x="11279852" y="10181045"/>
                </a:lnTo>
                <a:lnTo>
                  <a:pt x="0" y="10181045"/>
                </a:lnTo>
                <a:lnTo>
                  <a:pt x="0" y="0"/>
                </a:lnTo>
                <a:close/>
              </a:path>
            </a:pathLst>
          </a:custGeom>
          <a:blipFill>
            <a:blip r:embed="rId5">
              <a:extLst>
                <a:ext uri="{96DAC541-7B7A-43D3-8B79-37D633B846F1}">
                  <asvg:svgBlip xmlns:asvg="http://schemas.microsoft.com/office/drawing/2016/SVG/main" r:embed="rId6"/>
                </a:ext>
              </a:extLst>
            </a:blip>
            <a:stretch>
              <a:fillRect l="-118688"/>
            </a:stretch>
          </a:blipFill>
        </p:spPr>
      </p:sp>
      <p:grpSp>
        <p:nvGrpSpPr>
          <p:cNvPr id="7" name="Group 7"/>
          <p:cNvGrpSpPr/>
          <p:nvPr/>
        </p:nvGrpSpPr>
        <p:grpSpPr>
          <a:xfrm>
            <a:off x="7661445" y="9138599"/>
            <a:ext cx="2882434" cy="2882434"/>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0" name="Group 10"/>
          <p:cNvGrpSpPr/>
          <p:nvPr/>
        </p:nvGrpSpPr>
        <p:grpSpPr>
          <a:xfrm>
            <a:off x="-1441217" y="-1441217"/>
            <a:ext cx="2882434" cy="2882434"/>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2" name="TextBox 12"/>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13" name="TextBox 13"/>
          <p:cNvSpPr txBox="1"/>
          <p:nvPr/>
        </p:nvSpPr>
        <p:spPr>
          <a:xfrm>
            <a:off x="466405" y="2734336"/>
            <a:ext cx="9129020" cy="6678751"/>
          </a:xfrm>
          <a:prstGeom prst="rect">
            <a:avLst/>
          </a:prstGeom>
        </p:spPr>
        <p:txBody>
          <a:bodyPr lIns="0" tIns="0" rIns="0" bIns="0" rtlCol="0" anchor="t">
            <a:spAutoFit/>
          </a:bodyPr>
          <a:lstStyle/>
          <a:p>
            <a:pPr algn="ctr"/>
            <a:r>
              <a:rPr lang="en-US" sz="5400" dirty="0">
                <a:solidFill>
                  <a:srgbClr val="FFFFFF"/>
                </a:solidFill>
                <a:latin typeface="League Spartan"/>
                <a:ea typeface="League Spartan"/>
                <a:cs typeface="League Spartan"/>
                <a:sym typeface="League Spartan"/>
              </a:rPr>
              <a:t>DATA PRIVACY AWARENESS AMONG SOCIAL MEDIA USERS</a:t>
            </a:r>
          </a:p>
          <a:p>
            <a:pPr algn="ctr"/>
            <a:endParaRPr lang="en-US" sz="6000" dirty="0">
              <a:solidFill>
                <a:srgbClr val="FFFFFF"/>
              </a:solidFill>
              <a:latin typeface="League Spartan"/>
              <a:ea typeface="League Spartan"/>
              <a:cs typeface="League Spartan"/>
              <a:sym typeface="League Spartan"/>
            </a:endParaRPr>
          </a:p>
          <a:p>
            <a:r>
              <a:rPr lang="en-US" sz="2800" dirty="0">
                <a:solidFill>
                  <a:srgbClr val="FFFFFF"/>
                </a:solidFill>
                <a:latin typeface="League Spartan"/>
                <a:ea typeface="League Spartan"/>
                <a:cs typeface="League Spartan"/>
                <a:sym typeface="League Spartan"/>
              </a:rPr>
              <a:t>Module title: Research Methods and Professional Development</a:t>
            </a:r>
          </a:p>
          <a:p>
            <a:r>
              <a:rPr lang="en-US" sz="2800" dirty="0">
                <a:solidFill>
                  <a:srgbClr val="FFFFFF"/>
                </a:solidFill>
                <a:latin typeface="League Spartan"/>
                <a:ea typeface="League Spartan"/>
                <a:cs typeface="League Spartan"/>
                <a:sym typeface="League Spartan"/>
              </a:rPr>
              <a:t>Module code: ACFA7004</a:t>
            </a:r>
          </a:p>
          <a:p>
            <a:r>
              <a:rPr lang="en-US" sz="3200" dirty="0">
                <a:solidFill>
                  <a:srgbClr val="FFFFFF"/>
                </a:solidFill>
                <a:latin typeface="League Spartan"/>
                <a:ea typeface="League Spartan"/>
                <a:cs typeface="League Spartan"/>
                <a:sym typeface="League Spartan"/>
              </a:rPr>
              <a:t>Name: Vishal </a:t>
            </a:r>
            <a:r>
              <a:rPr lang="en-US" sz="3200" dirty="0" err="1">
                <a:solidFill>
                  <a:srgbClr val="FFFFFF"/>
                </a:solidFill>
                <a:latin typeface="League Spartan"/>
                <a:ea typeface="League Spartan"/>
                <a:cs typeface="League Spartan"/>
                <a:sym typeface="League Spartan"/>
              </a:rPr>
              <a:t>Bapodara</a:t>
            </a:r>
            <a:endParaRPr lang="en-US" sz="3200" dirty="0">
              <a:solidFill>
                <a:srgbClr val="FFFFFF"/>
              </a:solidFill>
              <a:latin typeface="League Spartan"/>
              <a:ea typeface="League Spartan"/>
              <a:cs typeface="League Spartan"/>
              <a:sym typeface="League Spartan"/>
            </a:endParaRPr>
          </a:p>
          <a:p>
            <a:r>
              <a:rPr lang="en-US" sz="3200" dirty="0">
                <a:solidFill>
                  <a:srgbClr val="FFFFFF"/>
                </a:solidFill>
                <a:latin typeface="League Spartan"/>
                <a:ea typeface="League Spartan"/>
                <a:cs typeface="League Spartan"/>
                <a:sym typeface="League Spartan"/>
              </a:rPr>
              <a:t>Student ID: 2514482</a:t>
            </a:r>
          </a:p>
          <a:p>
            <a:r>
              <a:rPr lang="en-US" sz="3200" dirty="0">
                <a:solidFill>
                  <a:srgbClr val="FFFFFF"/>
                </a:solidFill>
                <a:latin typeface="League Spartan"/>
                <a:ea typeface="League Spartan"/>
                <a:cs typeface="League Spartan"/>
                <a:sym typeface="League Spartan"/>
              </a:rPr>
              <a:t>Submission Date: 11 November 2025</a:t>
            </a:r>
          </a:p>
          <a:p>
            <a:endParaRPr lang="en-US" sz="3200" dirty="0">
              <a:solidFill>
                <a:srgbClr val="FFFFFF"/>
              </a:solidFill>
              <a:latin typeface="League Spartan"/>
              <a:ea typeface="League Spartan"/>
              <a:cs typeface="League Spartan"/>
              <a:sym typeface="League Spartan"/>
            </a:endParaRPr>
          </a:p>
        </p:txBody>
      </p:sp>
      <p:sp>
        <p:nvSpPr>
          <p:cNvPr id="15" name="Freeform 15"/>
          <p:cNvSpPr/>
          <p:nvPr/>
        </p:nvSpPr>
        <p:spPr>
          <a:xfrm rot="-1059828">
            <a:off x="-2217587" y="-1208432"/>
            <a:ext cx="6492574" cy="3137242"/>
          </a:xfrm>
          <a:custGeom>
            <a:avLst/>
            <a:gdLst/>
            <a:ahLst/>
            <a:cxnLst/>
            <a:rect l="l" t="t" r="r" b="b"/>
            <a:pathLst>
              <a:path w="6492574" h="3137242">
                <a:moveTo>
                  <a:pt x="0" y="0"/>
                </a:moveTo>
                <a:lnTo>
                  <a:pt x="6492574" y="0"/>
                </a:lnTo>
                <a:lnTo>
                  <a:pt x="6492574" y="3137242"/>
                </a:lnTo>
                <a:lnTo>
                  <a:pt x="0" y="3137242"/>
                </a:lnTo>
                <a:lnTo>
                  <a:pt x="0" y="0"/>
                </a:lnTo>
                <a:close/>
              </a:path>
            </a:pathLst>
          </a:custGeom>
          <a:blipFill>
            <a:blip r:embed="rId7">
              <a:extLst>
                <a:ext uri="{96DAC541-7B7A-43D3-8B79-37D633B846F1}">
                  <asvg:svgBlip xmlns:asvg="http://schemas.microsoft.com/office/drawing/2016/SVG/main" r:embed="rId8"/>
                </a:ext>
              </a:extLst>
            </a:blip>
            <a:stretch>
              <a:fillRect l="-17076"/>
            </a:stretch>
          </a:blipFill>
        </p:spPr>
      </p:sp>
      <p:sp>
        <p:nvSpPr>
          <p:cNvPr id="16" name="Freeform 16"/>
          <p:cNvSpPr/>
          <p:nvPr/>
        </p:nvSpPr>
        <p:spPr>
          <a:xfrm rot="9551778">
            <a:off x="15770395" y="8302111"/>
            <a:ext cx="6492574" cy="3137242"/>
          </a:xfrm>
          <a:custGeom>
            <a:avLst/>
            <a:gdLst/>
            <a:ahLst/>
            <a:cxnLst/>
            <a:rect l="l" t="t" r="r" b="b"/>
            <a:pathLst>
              <a:path w="6492574" h="3137242">
                <a:moveTo>
                  <a:pt x="0" y="0"/>
                </a:moveTo>
                <a:lnTo>
                  <a:pt x="6492573" y="0"/>
                </a:lnTo>
                <a:lnTo>
                  <a:pt x="6492573" y="3137242"/>
                </a:lnTo>
                <a:lnTo>
                  <a:pt x="0" y="3137242"/>
                </a:lnTo>
                <a:lnTo>
                  <a:pt x="0" y="0"/>
                </a:lnTo>
                <a:close/>
              </a:path>
            </a:pathLst>
          </a:custGeom>
          <a:blipFill>
            <a:blip r:embed="rId5">
              <a:extLst>
                <a:ext uri="{96DAC541-7B7A-43D3-8B79-37D633B846F1}">
                  <asvg:svgBlip xmlns:asvg="http://schemas.microsoft.com/office/drawing/2016/SVG/main" r:embed="rId6"/>
                </a:ext>
              </a:extLst>
            </a:blip>
            <a:stretch>
              <a:fillRect l="-17076"/>
            </a:stretch>
          </a:blipFill>
        </p:spPr>
      </p:sp>
      <p:pic>
        <p:nvPicPr>
          <p:cNvPr id="18" name="Picture 17">
            <a:extLst>
              <a:ext uri="{FF2B5EF4-FFF2-40B4-BE49-F238E27FC236}">
                <a16:creationId xmlns:a16="http://schemas.microsoft.com/office/drawing/2014/main" id="{C729C22F-1C37-93D0-0411-DD8DA808AB9D}"/>
              </a:ext>
              <a:ext uri="{C183D7F6-B498-43B3-948B-1728B52AA6E4}">
                <adec:decorative xmlns:adec="http://schemas.microsoft.com/office/drawing/2017/decorative" val="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1467776" y="3035595"/>
            <a:ext cx="8261440" cy="398932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grpSp>
        <p:nvGrpSpPr>
          <p:cNvPr id="3" name="Group 3"/>
          <p:cNvGrpSpPr>
            <a:grpSpLocks noChangeAspect="1"/>
          </p:cNvGrpSpPr>
          <p:nvPr/>
        </p:nvGrpSpPr>
        <p:grpSpPr>
          <a:xfrm rot="-1083260">
            <a:off x="10417433" y="-6581"/>
            <a:ext cx="10996799" cy="11357494"/>
            <a:chOff x="0" y="0"/>
            <a:chExt cx="6350000" cy="6558280"/>
          </a:xfrm>
        </p:grpSpPr>
        <p:sp>
          <p:nvSpPr>
            <p:cNvPr id="4" name="Freeform 4"/>
            <p:cNvSpPr/>
            <p:nvPr/>
          </p:nvSpPr>
          <p:spPr>
            <a:xfrm>
              <a:off x="74928" y="74929"/>
              <a:ext cx="6200140" cy="6408420"/>
            </a:xfrm>
            <a:custGeom>
              <a:avLst/>
              <a:gdLst/>
              <a:ahLst/>
              <a:cxnLst/>
              <a:rect l="l" t="t" r="r" b="b"/>
              <a:pathLst>
                <a:path w="6200140" h="6408420">
                  <a:moveTo>
                    <a:pt x="6200140" y="5351780"/>
                  </a:moveTo>
                  <a:cubicBezTo>
                    <a:pt x="6200140" y="5935980"/>
                    <a:pt x="5726430" y="6408420"/>
                    <a:pt x="5143500" y="6408420"/>
                  </a:cubicBezTo>
                  <a:lnTo>
                    <a:pt x="1056640" y="6408420"/>
                  </a:lnTo>
                  <a:cubicBezTo>
                    <a:pt x="472440" y="6408420"/>
                    <a:pt x="0" y="5934710"/>
                    <a:pt x="0" y="5351780"/>
                  </a:cubicBezTo>
                  <a:lnTo>
                    <a:pt x="0" y="1056640"/>
                  </a:lnTo>
                  <a:cubicBezTo>
                    <a:pt x="0" y="472440"/>
                    <a:pt x="473710" y="0"/>
                    <a:pt x="1056640" y="0"/>
                  </a:cubicBezTo>
                  <a:lnTo>
                    <a:pt x="5143500" y="0"/>
                  </a:lnTo>
                  <a:cubicBezTo>
                    <a:pt x="5727700" y="0"/>
                    <a:pt x="6200140" y="473710"/>
                    <a:pt x="6200140" y="1056640"/>
                  </a:cubicBezTo>
                  <a:lnTo>
                    <a:pt x="6200140" y="5351780"/>
                  </a:lnTo>
                  <a:close/>
                </a:path>
              </a:pathLst>
            </a:custGeom>
            <a:blipFill>
              <a:blip r:embed="rId4"/>
              <a:stretch>
                <a:fillRect l="-27567" r="-27567"/>
              </a:stretch>
            </a:blipFill>
          </p:spPr>
        </p:sp>
        <p:sp>
          <p:nvSpPr>
            <p:cNvPr id="5" name="Freeform 5"/>
            <p:cNvSpPr/>
            <p:nvPr/>
          </p:nvSpPr>
          <p:spPr>
            <a:xfrm>
              <a:off x="0" y="0"/>
              <a:ext cx="6350000" cy="6558280"/>
            </a:xfrm>
            <a:custGeom>
              <a:avLst/>
              <a:gdLst/>
              <a:ahLst/>
              <a:cxnLst/>
              <a:rect l="l" t="t" r="r" b="b"/>
              <a:pathLst>
                <a:path w="6350000" h="655828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CDBE8C"/>
            </a:solidFill>
          </p:spPr>
        </p:sp>
      </p:grpSp>
      <p:grpSp>
        <p:nvGrpSpPr>
          <p:cNvPr id="6" name="Group 6"/>
          <p:cNvGrpSpPr/>
          <p:nvPr/>
        </p:nvGrpSpPr>
        <p:grpSpPr>
          <a:xfrm>
            <a:off x="-1441217" y="266297"/>
            <a:ext cx="2882434" cy="2882434"/>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8" name="TextBox 8"/>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9" name="TextBox 9"/>
          <p:cNvSpPr txBox="1"/>
          <p:nvPr/>
        </p:nvSpPr>
        <p:spPr>
          <a:xfrm>
            <a:off x="731113" y="4867669"/>
            <a:ext cx="8115300" cy="3077766"/>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Examines data privacy awareness among social media users.</a:t>
            </a:r>
          </a:p>
          <a:p>
            <a:pPr algn="l">
              <a:spcBef>
                <a:spcPct val="0"/>
              </a:spcBef>
            </a:pPr>
            <a:r>
              <a:rPr lang="en-US" sz="2000" dirty="0">
                <a:solidFill>
                  <a:srgbClr val="626953"/>
                </a:solidFill>
                <a:latin typeface="Poppins"/>
                <a:ea typeface="Poppins"/>
                <a:cs typeface="Poppins"/>
                <a:sym typeface="Poppins"/>
              </a:rPr>
              <a:t>•	Highlights critical research topic for digital era understanding.</a:t>
            </a:r>
          </a:p>
          <a:p>
            <a:pPr algn="l">
              <a:spcBef>
                <a:spcPct val="0"/>
              </a:spcBef>
            </a:pPr>
            <a:r>
              <a:rPr lang="en-US" sz="2000" dirty="0">
                <a:solidFill>
                  <a:srgbClr val="626953"/>
                </a:solidFill>
                <a:latin typeface="Poppins"/>
                <a:ea typeface="Poppins"/>
                <a:cs typeface="Poppins"/>
                <a:sym typeface="Poppins"/>
              </a:rPr>
              <a:t>•	Focuses on app permissions and data collection policies.</a:t>
            </a:r>
          </a:p>
          <a:p>
            <a:pPr algn="l">
              <a:spcBef>
                <a:spcPct val="0"/>
              </a:spcBef>
            </a:pPr>
            <a:r>
              <a:rPr lang="en-US" sz="2000" dirty="0">
                <a:solidFill>
                  <a:srgbClr val="626953"/>
                </a:solidFill>
                <a:latin typeface="Poppins"/>
                <a:ea typeface="Poppins"/>
                <a:cs typeface="Poppins"/>
                <a:sym typeface="Poppins"/>
              </a:rPr>
              <a:t>•	Aims to empower users, inform future policy development.</a:t>
            </a:r>
          </a:p>
          <a:p>
            <a:pPr algn="l">
              <a:spcBef>
                <a:spcPct val="0"/>
              </a:spcBef>
            </a:pPr>
            <a:r>
              <a:rPr lang="en-US" sz="2000" dirty="0">
                <a:solidFill>
                  <a:srgbClr val="626953"/>
                </a:solidFill>
                <a:latin typeface="Poppins"/>
                <a:ea typeface="Poppins"/>
                <a:cs typeface="Poppins"/>
                <a:sym typeface="Poppins"/>
              </a:rPr>
              <a:t>•	Significance of user comprehension grows with platform use.</a:t>
            </a:r>
          </a:p>
        </p:txBody>
      </p:sp>
      <p:sp>
        <p:nvSpPr>
          <p:cNvPr id="10" name="TextBox 10"/>
          <p:cNvSpPr txBox="1"/>
          <p:nvPr/>
        </p:nvSpPr>
        <p:spPr>
          <a:xfrm>
            <a:off x="618552" y="3094250"/>
            <a:ext cx="9867900" cy="677108"/>
          </a:xfrm>
          <a:prstGeom prst="rect">
            <a:avLst/>
          </a:prstGeom>
        </p:spPr>
        <p:txBody>
          <a:bodyPr wrap="square" lIns="0" tIns="0" rIns="0" bIns="0" rtlCol="0" anchor="t">
            <a:spAutoFit/>
          </a:bodyPr>
          <a:lstStyle/>
          <a:p>
            <a:pPr algn="l"/>
            <a:r>
              <a:rPr lang="en-US" sz="4400" dirty="0">
                <a:solidFill>
                  <a:srgbClr val="626953"/>
                </a:solidFill>
                <a:latin typeface="League Spartan"/>
                <a:ea typeface="League Spartan"/>
                <a:cs typeface="League Spartan"/>
                <a:sym typeface="League Spartan"/>
              </a:rPr>
              <a:t>Introduction</a:t>
            </a:r>
          </a:p>
        </p:txBody>
      </p:sp>
      <p:sp>
        <p:nvSpPr>
          <p:cNvPr id="11" name="Freeform 11"/>
          <p:cNvSpPr/>
          <p:nvPr/>
        </p:nvSpPr>
        <p:spPr>
          <a:xfrm rot="-1059828">
            <a:off x="-1336143" y="-793634"/>
            <a:ext cx="3931162" cy="3137242"/>
          </a:xfrm>
          <a:custGeom>
            <a:avLst/>
            <a:gdLst/>
            <a:ahLst/>
            <a:cxnLst/>
            <a:rect l="l" t="t" r="r" b="b"/>
            <a:pathLst>
              <a:path w="3931162" h="3137242">
                <a:moveTo>
                  <a:pt x="0" y="0"/>
                </a:moveTo>
                <a:lnTo>
                  <a:pt x="3931162" y="0"/>
                </a:lnTo>
                <a:lnTo>
                  <a:pt x="3931162" y="3137242"/>
                </a:lnTo>
                <a:lnTo>
                  <a:pt x="0" y="3137242"/>
                </a:lnTo>
                <a:lnTo>
                  <a:pt x="0" y="0"/>
                </a:lnTo>
                <a:close/>
              </a:path>
            </a:pathLst>
          </a:custGeom>
          <a:blipFill>
            <a:blip r:embed="rId5">
              <a:extLst>
                <a:ext uri="{96DAC541-7B7A-43D3-8B79-37D633B846F1}">
                  <asvg:svgBlip xmlns:asvg="http://schemas.microsoft.com/office/drawing/2016/SVG/main" r:embed="rId6"/>
                </a:ext>
              </a:extLst>
            </a:blip>
            <a:stretch>
              <a:fillRect l="-93358"/>
            </a:stretch>
          </a:blipFill>
        </p:spPr>
      </p:sp>
      <p:sp>
        <p:nvSpPr>
          <p:cNvPr id="12" name="Freeform 12"/>
          <p:cNvSpPr/>
          <p:nvPr/>
        </p:nvSpPr>
        <p:spPr>
          <a:xfrm rot="9531374">
            <a:off x="15732882" y="8718379"/>
            <a:ext cx="3931162" cy="3137242"/>
          </a:xfrm>
          <a:custGeom>
            <a:avLst/>
            <a:gdLst/>
            <a:ahLst/>
            <a:cxnLst/>
            <a:rect l="l" t="t" r="r" b="b"/>
            <a:pathLst>
              <a:path w="3931162" h="3137242">
                <a:moveTo>
                  <a:pt x="0" y="0"/>
                </a:moveTo>
                <a:lnTo>
                  <a:pt x="3931162" y="0"/>
                </a:lnTo>
                <a:lnTo>
                  <a:pt x="3931162" y="3137242"/>
                </a:lnTo>
                <a:lnTo>
                  <a:pt x="0" y="3137242"/>
                </a:lnTo>
                <a:lnTo>
                  <a:pt x="0" y="0"/>
                </a:lnTo>
                <a:close/>
              </a:path>
            </a:pathLst>
          </a:custGeom>
          <a:blipFill>
            <a:blip r:embed="rId5">
              <a:extLst>
                <a:ext uri="{96DAC541-7B7A-43D3-8B79-37D633B846F1}">
                  <asvg:svgBlip xmlns:asvg="http://schemas.microsoft.com/office/drawing/2016/SVG/main" r:embed="rId6"/>
                </a:ext>
              </a:extLst>
            </a:blip>
            <a:stretch>
              <a:fillRect l="-93358"/>
            </a:stretch>
          </a:blipFill>
        </p:spPr>
      </p:sp>
      <p:pic>
        <p:nvPicPr>
          <p:cNvPr id="14" name="Picture 13">
            <a:extLst>
              <a:ext uri="{FF2B5EF4-FFF2-40B4-BE49-F238E27FC236}">
                <a16:creationId xmlns:a16="http://schemas.microsoft.com/office/drawing/2014/main" id="{BE6A674E-5CEF-2460-F3C9-4CFFF266C023}"/>
              </a:ext>
            </a:extLst>
          </p:cNvPr>
          <p:cNvPicPr>
            <a:picLocks noChangeAspect="1"/>
          </p:cNvPicPr>
          <p:nvPr/>
        </p:nvPicPr>
        <p:blipFill>
          <a:blip r:embed="rId7"/>
          <a:stretch>
            <a:fillRect/>
          </a:stretch>
        </p:blipFill>
        <p:spPr>
          <a:xfrm>
            <a:off x="12725400" y="1661180"/>
            <a:ext cx="4673930" cy="4267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a:off x="0" y="0"/>
            <a:ext cx="18288000" cy="3782528"/>
          </a:xfrm>
          <a:custGeom>
            <a:avLst/>
            <a:gdLst/>
            <a:ahLst/>
            <a:cxnLst/>
            <a:rect l="l" t="t" r="r" b="b"/>
            <a:pathLst>
              <a:path w="18288000" h="3782528">
                <a:moveTo>
                  <a:pt x="0" y="0"/>
                </a:moveTo>
                <a:lnTo>
                  <a:pt x="18288000" y="0"/>
                </a:lnTo>
                <a:lnTo>
                  <a:pt x="18288000" y="3782528"/>
                </a:lnTo>
                <a:lnTo>
                  <a:pt x="0" y="3782528"/>
                </a:lnTo>
                <a:lnTo>
                  <a:pt x="0" y="0"/>
                </a:lnTo>
                <a:close/>
              </a:path>
            </a:pathLst>
          </a:custGeom>
          <a:blipFill>
            <a:blip r:embed="rId4"/>
            <a:stretch>
              <a:fillRect t="-86794" b="-135328"/>
            </a:stretch>
          </a:blipFill>
        </p:spPr>
      </p:sp>
      <p:sp>
        <p:nvSpPr>
          <p:cNvPr id="4" name="Freeform 4"/>
          <p:cNvSpPr/>
          <p:nvPr/>
        </p:nvSpPr>
        <p:spPr>
          <a:xfrm rot="-5400000">
            <a:off x="7187890" y="-7317582"/>
            <a:ext cx="3916622" cy="18283597"/>
          </a:xfrm>
          <a:custGeom>
            <a:avLst/>
            <a:gdLst/>
            <a:ahLst/>
            <a:cxnLst/>
            <a:rect l="l" t="t" r="r" b="b"/>
            <a:pathLst>
              <a:path w="3916622" h="18283597">
                <a:moveTo>
                  <a:pt x="0" y="0"/>
                </a:moveTo>
                <a:lnTo>
                  <a:pt x="3916622" y="0"/>
                </a:lnTo>
                <a:lnTo>
                  <a:pt x="3916622" y="18283597"/>
                </a:lnTo>
                <a:lnTo>
                  <a:pt x="0" y="18283597"/>
                </a:lnTo>
                <a:lnTo>
                  <a:pt x="0" y="0"/>
                </a:lnTo>
                <a:close/>
              </a:path>
            </a:pathLst>
          </a:custGeom>
          <a:blipFill>
            <a:blip r:embed="rId5">
              <a:alphaModFix amt="56000"/>
              <a:extLst>
                <a:ext uri="{96DAC541-7B7A-43D3-8B79-37D633B846F1}">
                  <asvg:svgBlip xmlns:asvg="http://schemas.microsoft.com/office/drawing/2016/SVG/main" r:embed="rId6"/>
                </a:ext>
              </a:extLst>
            </a:blip>
            <a:stretch>
              <a:fillRect r="-366820"/>
            </a:stretch>
          </a:blipFill>
        </p:spPr>
      </p:sp>
      <p:grpSp>
        <p:nvGrpSpPr>
          <p:cNvPr id="5" name="Group 5"/>
          <p:cNvGrpSpPr/>
          <p:nvPr/>
        </p:nvGrpSpPr>
        <p:grpSpPr>
          <a:xfrm>
            <a:off x="-1441217" y="-860402"/>
            <a:ext cx="2882434" cy="288243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7" name="TextBox 7"/>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8" name="Group 8"/>
          <p:cNvGrpSpPr/>
          <p:nvPr/>
        </p:nvGrpSpPr>
        <p:grpSpPr>
          <a:xfrm>
            <a:off x="7702782" y="-3123713"/>
            <a:ext cx="2882434" cy="2882434"/>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0" name="TextBox 10"/>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1" name="Group 11"/>
          <p:cNvGrpSpPr/>
          <p:nvPr/>
        </p:nvGrpSpPr>
        <p:grpSpPr>
          <a:xfrm>
            <a:off x="-3" y="2852940"/>
            <a:ext cx="8342993" cy="1665608"/>
            <a:chOff x="0" y="0"/>
            <a:chExt cx="8787838" cy="2220810"/>
          </a:xfrm>
        </p:grpSpPr>
        <p:sp>
          <p:nvSpPr>
            <p:cNvPr id="12" name="Freeform 12"/>
            <p:cNvSpPr/>
            <p:nvPr/>
          </p:nvSpPr>
          <p:spPr>
            <a:xfrm>
              <a:off x="340702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3" name="Freeform 13"/>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sp>
        <p:nvSpPr>
          <p:cNvPr id="14" name="Freeform 14"/>
          <p:cNvSpPr/>
          <p:nvPr/>
        </p:nvSpPr>
        <p:spPr>
          <a:xfrm>
            <a:off x="16304123" y="356424"/>
            <a:ext cx="4035613" cy="1665608"/>
          </a:xfrm>
          <a:custGeom>
            <a:avLst/>
            <a:gdLst/>
            <a:ahLst/>
            <a:cxnLst/>
            <a:rect l="l" t="t" r="r" b="b"/>
            <a:pathLst>
              <a:path w="4035613" h="1665608">
                <a:moveTo>
                  <a:pt x="0" y="0"/>
                </a:moveTo>
                <a:lnTo>
                  <a:pt x="4035613" y="0"/>
                </a:lnTo>
                <a:lnTo>
                  <a:pt x="4035613" y="1665607"/>
                </a:lnTo>
                <a:lnTo>
                  <a:pt x="0" y="16656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5" name="Freeform 15"/>
          <p:cNvSpPr/>
          <p:nvPr/>
        </p:nvSpPr>
        <p:spPr>
          <a:xfrm>
            <a:off x="14820700" y="2116920"/>
            <a:ext cx="4035613" cy="1665608"/>
          </a:xfrm>
          <a:custGeom>
            <a:avLst/>
            <a:gdLst/>
            <a:ahLst/>
            <a:cxnLst/>
            <a:rect l="l" t="t" r="r" b="b"/>
            <a:pathLst>
              <a:path w="4035613" h="1665608">
                <a:moveTo>
                  <a:pt x="0" y="0"/>
                </a:moveTo>
                <a:lnTo>
                  <a:pt x="4035614" y="0"/>
                </a:lnTo>
                <a:lnTo>
                  <a:pt x="4035614" y="1665608"/>
                </a:lnTo>
                <a:lnTo>
                  <a:pt x="0" y="16656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6" name="Freeform 16"/>
          <p:cNvSpPr/>
          <p:nvPr/>
        </p:nvSpPr>
        <p:spPr>
          <a:xfrm rot="5400000">
            <a:off x="15653228" y="1445844"/>
            <a:ext cx="1301788" cy="1152374"/>
          </a:xfrm>
          <a:custGeom>
            <a:avLst/>
            <a:gdLst/>
            <a:ahLst/>
            <a:cxnLst/>
            <a:rect l="l" t="t" r="r" b="b"/>
            <a:pathLst>
              <a:path w="1301788" h="1152374">
                <a:moveTo>
                  <a:pt x="0" y="0"/>
                </a:moveTo>
                <a:lnTo>
                  <a:pt x="1301789" y="0"/>
                </a:lnTo>
                <a:lnTo>
                  <a:pt x="1301789" y="1152374"/>
                </a:lnTo>
                <a:lnTo>
                  <a:pt x="0" y="1152374"/>
                </a:lnTo>
                <a:lnTo>
                  <a:pt x="0" y="0"/>
                </a:lnTo>
                <a:close/>
              </a:path>
            </a:pathLst>
          </a:custGeom>
          <a:blipFill>
            <a:blip r:embed="rId11">
              <a:extLst>
                <a:ext uri="{96DAC541-7B7A-43D3-8B79-37D633B846F1}">
                  <asvg:svgBlip xmlns:asvg="http://schemas.microsoft.com/office/drawing/2016/SVG/main" r:embed="rId12"/>
                </a:ext>
              </a:extLst>
            </a:blip>
            <a:stretch>
              <a:fillRect r="-61751"/>
            </a:stretch>
          </a:blipFill>
        </p:spPr>
      </p:sp>
      <p:grpSp>
        <p:nvGrpSpPr>
          <p:cNvPr id="17" name="Group 17"/>
          <p:cNvGrpSpPr/>
          <p:nvPr/>
        </p:nvGrpSpPr>
        <p:grpSpPr>
          <a:xfrm>
            <a:off x="300434" y="5244919"/>
            <a:ext cx="1408328" cy="1201640"/>
            <a:chOff x="0" y="0"/>
            <a:chExt cx="2307426" cy="2307426"/>
          </a:xfrm>
        </p:grpSpPr>
        <p:sp>
          <p:nvSpPr>
            <p:cNvPr id="18" name="Freeform 18"/>
            <p:cNvSpPr/>
            <p:nvPr/>
          </p:nvSpPr>
          <p:spPr>
            <a:xfrm>
              <a:off x="0" y="0"/>
              <a:ext cx="2307426" cy="2307426"/>
            </a:xfrm>
            <a:custGeom>
              <a:avLst/>
              <a:gdLst/>
              <a:ahLst/>
              <a:cxnLst/>
              <a:rect l="l" t="t" r="r" b="b"/>
              <a:pathLst>
                <a:path w="2307426" h="2307426">
                  <a:moveTo>
                    <a:pt x="0" y="0"/>
                  </a:moveTo>
                  <a:lnTo>
                    <a:pt x="2307426" y="0"/>
                  </a:lnTo>
                  <a:lnTo>
                    <a:pt x="2307426" y="2307426"/>
                  </a:lnTo>
                  <a:lnTo>
                    <a:pt x="0" y="230742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9" name="Freeform 19"/>
            <p:cNvSpPr/>
            <p:nvPr/>
          </p:nvSpPr>
          <p:spPr>
            <a:xfrm>
              <a:off x="429493" y="408751"/>
              <a:ext cx="1448440" cy="1844078"/>
            </a:xfrm>
            <a:custGeom>
              <a:avLst/>
              <a:gdLst/>
              <a:ahLst/>
              <a:cxnLst/>
              <a:rect l="l" t="t" r="r" b="b"/>
              <a:pathLst>
                <a:path w="1448440" h="1844078">
                  <a:moveTo>
                    <a:pt x="0" y="0"/>
                  </a:moveTo>
                  <a:lnTo>
                    <a:pt x="1448440" y="0"/>
                  </a:lnTo>
                  <a:lnTo>
                    <a:pt x="1448440" y="1844078"/>
                  </a:lnTo>
                  <a:lnTo>
                    <a:pt x="0" y="184407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grpSp>
      <p:grpSp>
        <p:nvGrpSpPr>
          <p:cNvPr id="20" name="Group 20"/>
          <p:cNvGrpSpPr/>
          <p:nvPr/>
        </p:nvGrpSpPr>
        <p:grpSpPr>
          <a:xfrm>
            <a:off x="6896193" y="5093014"/>
            <a:ext cx="1408328" cy="1332113"/>
            <a:chOff x="0" y="0"/>
            <a:chExt cx="2307426" cy="2307426"/>
          </a:xfrm>
        </p:grpSpPr>
        <p:sp>
          <p:nvSpPr>
            <p:cNvPr id="21" name="Freeform 21"/>
            <p:cNvSpPr/>
            <p:nvPr/>
          </p:nvSpPr>
          <p:spPr>
            <a:xfrm>
              <a:off x="0" y="0"/>
              <a:ext cx="2307426" cy="2307426"/>
            </a:xfrm>
            <a:custGeom>
              <a:avLst/>
              <a:gdLst/>
              <a:ahLst/>
              <a:cxnLst/>
              <a:rect l="l" t="t" r="r" b="b"/>
              <a:pathLst>
                <a:path w="2307426" h="2307426">
                  <a:moveTo>
                    <a:pt x="0" y="0"/>
                  </a:moveTo>
                  <a:lnTo>
                    <a:pt x="2307426" y="0"/>
                  </a:lnTo>
                  <a:lnTo>
                    <a:pt x="2307426" y="2307426"/>
                  </a:lnTo>
                  <a:lnTo>
                    <a:pt x="0" y="230742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2" name="Freeform 22"/>
            <p:cNvSpPr/>
            <p:nvPr/>
          </p:nvSpPr>
          <p:spPr>
            <a:xfrm>
              <a:off x="574623" y="455493"/>
              <a:ext cx="1376128" cy="1396440"/>
            </a:xfrm>
            <a:custGeom>
              <a:avLst/>
              <a:gdLst/>
              <a:ahLst/>
              <a:cxnLst/>
              <a:rect l="l" t="t" r="r" b="b"/>
              <a:pathLst>
                <a:path w="1376128" h="1396440">
                  <a:moveTo>
                    <a:pt x="0" y="0"/>
                  </a:moveTo>
                  <a:lnTo>
                    <a:pt x="1376129" y="0"/>
                  </a:lnTo>
                  <a:lnTo>
                    <a:pt x="1376129" y="1396440"/>
                  </a:lnTo>
                  <a:lnTo>
                    <a:pt x="0" y="1396440"/>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grpSp>
      <p:sp>
        <p:nvSpPr>
          <p:cNvPr id="23" name="TextBox 23"/>
          <p:cNvSpPr txBox="1"/>
          <p:nvPr/>
        </p:nvSpPr>
        <p:spPr>
          <a:xfrm>
            <a:off x="300434" y="3125079"/>
            <a:ext cx="8042557" cy="1354217"/>
          </a:xfrm>
          <a:prstGeom prst="rect">
            <a:avLst/>
          </a:prstGeom>
        </p:spPr>
        <p:txBody>
          <a:bodyPr wrap="square" lIns="0" tIns="0" rIns="0" bIns="0" rtlCol="0" anchor="t">
            <a:spAutoFit/>
          </a:bodyPr>
          <a:lstStyle/>
          <a:p>
            <a:pPr algn="l"/>
            <a:r>
              <a:rPr lang="en-US" sz="4400" dirty="0">
                <a:solidFill>
                  <a:srgbClr val="FFFFFF"/>
                </a:solidFill>
                <a:latin typeface="League Spartan"/>
                <a:ea typeface="League Spartan"/>
                <a:cs typeface="League Spartan"/>
                <a:sym typeface="League Spartan"/>
              </a:rPr>
              <a:t>Research Context and Background</a:t>
            </a:r>
          </a:p>
        </p:txBody>
      </p:sp>
      <p:sp>
        <p:nvSpPr>
          <p:cNvPr id="26" name="TextBox 26"/>
          <p:cNvSpPr txBox="1"/>
          <p:nvPr/>
        </p:nvSpPr>
        <p:spPr>
          <a:xfrm>
            <a:off x="2030968" y="5704454"/>
            <a:ext cx="4543521" cy="1846659"/>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Digital age features extensive social media data collection.</a:t>
            </a:r>
          </a:p>
          <a:p>
            <a:pPr algn="l">
              <a:spcBef>
                <a:spcPct val="0"/>
              </a:spcBef>
            </a:pPr>
            <a:r>
              <a:rPr lang="en-US" sz="2000" dirty="0">
                <a:solidFill>
                  <a:srgbClr val="626953"/>
                </a:solidFill>
                <a:latin typeface="Poppins"/>
                <a:ea typeface="Poppins"/>
                <a:cs typeface="Poppins"/>
                <a:sym typeface="Poppins"/>
              </a:rPr>
              <a:t>•	Users engage with apps, unknowingly sharing personal data [1].</a:t>
            </a:r>
          </a:p>
        </p:txBody>
      </p:sp>
      <p:sp>
        <p:nvSpPr>
          <p:cNvPr id="28" name="TextBox 26">
            <a:extLst>
              <a:ext uri="{FF2B5EF4-FFF2-40B4-BE49-F238E27FC236}">
                <a16:creationId xmlns:a16="http://schemas.microsoft.com/office/drawing/2014/main" id="{3DB115F4-48E9-A7ED-7B63-AC8C6137788D}"/>
              </a:ext>
            </a:extLst>
          </p:cNvPr>
          <p:cNvSpPr txBox="1"/>
          <p:nvPr/>
        </p:nvSpPr>
        <p:spPr>
          <a:xfrm>
            <a:off x="8794672" y="5704454"/>
            <a:ext cx="4543521" cy="2462213"/>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Disconnect exists between privacy concerns and online actions.</a:t>
            </a:r>
          </a:p>
          <a:p>
            <a:pPr algn="l">
              <a:spcBef>
                <a:spcPct val="0"/>
              </a:spcBef>
            </a:pPr>
            <a:r>
              <a:rPr lang="en-US" sz="2000" dirty="0">
                <a:solidFill>
                  <a:srgbClr val="626953"/>
                </a:solidFill>
                <a:latin typeface="Poppins"/>
                <a:ea typeface="Poppins"/>
                <a:cs typeface="Poppins"/>
                <a:sym typeface="Poppins"/>
              </a:rPr>
              <a:t>•	Evolving landscape demands enhanced user data awareness.</a:t>
            </a:r>
          </a:p>
          <a:p>
            <a:pPr algn="l">
              <a:spcBef>
                <a:spcPct val="0"/>
              </a:spcBef>
            </a:pPr>
            <a:r>
              <a:rPr lang="en-US" sz="2000" dirty="0">
                <a:solidFill>
                  <a:srgbClr val="626953"/>
                </a:solidFill>
                <a:latin typeface="Poppins"/>
                <a:ea typeface="Poppins"/>
                <a:cs typeface="Poppins"/>
                <a:sym typeface="Poppins"/>
              </a:rPr>
              <a:t>•	Urgent need to understand digital footprint and data rights [2].</a:t>
            </a:r>
          </a:p>
        </p:txBody>
      </p:sp>
      <p:pic>
        <p:nvPicPr>
          <p:cNvPr id="24" name="Picture 23" descr="Social Media in the Digital Age: A Comprehensive Review of Impacts,  Challenges and Cybercrime">
            <a:extLst>
              <a:ext uri="{FF2B5EF4-FFF2-40B4-BE49-F238E27FC236}">
                <a16:creationId xmlns:a16="http://schemas.microsoft.com/office/drawing/2014/main" id="{7F262E40-EF5E-C1DB-F39D-C985AD3BFFB7}"/>
              </a:ext>
            </a:extLst>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13925904" y="6143919"/>
            <a:ext cx="3267075" cy="1400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rot="-5400000">
            <a:off x="-4146633" y="3693307"/>
            <a:ext cx="12577824" cy="5191211"/>
          </a:xfrm>
          <a:custGeom>
            <a:avLst/>
            <a:gdLst/>
            <a:ahLst/>
            <a:cxnLst/>
            <a:rect l="l" t="t" r="r" b="b"/>
            <a:pathLst>
              <a:path w="12577824" h="5191211">
                <a:moveTo>
                  <a:pt x="0" y="0"/>
                </a:moveTo>
                <a:lnTo>
                  <a:pt x="12577824" y="0"/>
                </a:lnTo>
                <a:lnTo>
                  <a:pt x="12577824" y="5191211"/>
                </a:lnTo>
                <a:lnTo>
                  <a:pt x="0" y="519121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p:cNvGrpSpPr/>
          <p:nvPr/>
        </p:nvGrpSpPr>
        <p:grpSpPr>
          <a:xfrm>
            <a:off x="-203511" y="967421"/>
            <a:ext cx="8509310" cy="1665608"/>
            <a:chOff x="0" y="0"/>
            <a:chExt cx="8787838" cy="2220810"/>
          </a:xfrm>
        </p:grpSpPr>
        <p:sp>
          <p:nvSpPr>
            <p:cNvPr id="5" name="Freeform 5"/>
            <p:cNvSpPr/>
            <p:nvPr/>
          </p:nvSpPr>
          <p:spPr>
            <a:xfrm>
              <a:off x="340702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sp>
        <p:nvSpPr>
          <p:cNvPr id="7" name="Freeform 7"/>
          <p:cNvSpPr/>
          <p:nvPr/>
        </p:nvSpPr>
        <p:spPr>
          <a:xfrm>
            <a:off x="1089445" y="8343900"/>
            <a:ext cx="2105666" cy="1152374"/>
          </a:xfrm>
          <a:custGeom>
            <a:avLst/>
            <a:gdLst/>
            <a:ahLst/>
            <a:cxnLst/>
            <a:rect l="l" t="t" r="r" b="b"/>
            <a:pathLst>
              <a:path w="2105666" h="1152374">
                <a:moveTo>
                  <a:pt x="0" y="0"/>
                </a:moveTo>
                <a:lnTo>
                  <a:pt x="2105667" y="0"/>
                </a:lnTo>
                <a:lnTo>
                  <a:pt x="2105667" y="1152374"/>
                </a:lnTo>
                <a:lnTo>
                  <a:pt x="0" y="115237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rot="5400000">
            <a:off x="16267859" y="932587"/>
            <a:ext cx="1301788" cy="1152374"/>
          </a:xfrm>
          <a:custGeom>
            <a:avLst/>
            <a:gdLst/>
            <a:ahLst/>
            <a:cxnLst/>
            <a:rect l="l" t="t" r="r" b="b"/>
            <a:pathLst>
              <a:path w="1301788" h="1152374">
                <a:moveTo>
                  <a:pt x="0" y="0"/>
                </a:moveTo>
                <a:lnTo>
                  <a:pt x="1301788" y="0"/>
                </a:lnTo>
                <a:lnTo>
                  <a:pt x="1301788" y="1152374"/>
                </a:lnTo>
                <a:lnTo>
                  <a:pt x="0" y="1152374"/>
                </a:lnTo>
                <a:lnTo>
                  <a:pt x="0" y="0"/>
                </a:lnTo>
                <a:close/>
              </a:path>
            </a:pathLst>
          </a:custGeom>
          <a:blipFill>
            <a:blip r:embed="rId10">
              <a:extLst>
                <a:ext uri="{96DAC541-7B7A-43D3-8B79-37D633B846F1}">
                  <asvg:svgBlip xmlns:asvg="http://schemas.microsoft.com/office/drawing/2016/SVG/main" r:embed="rId11"/>
                </a:ext>
              </a:extLst>
            </a:blip>
            <a:stretch>
              <a:fillRect r="-61751"/>
            </a:stretch>
          </a:blipFill>
        </p:spPr>
      </p:sp>
      <p:grpSp>
        <p:nvGrpSpPr>
          <p:cNvPr id="9" name="Group 9"/>
          <p:cNvGrpSpPr/>
          <p:nvPr/>
        </p:nvGrpSpPr>
        <p:grpSpPr>
          <a:xfrm>
            <a:off x="-839146" y="8588608"/>
            <a:ext cx="2882434" cy="288243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1" name="TextBox 11"/>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p:cNvGrpSpPr/>
          <p:nvPr/>
        </p:nvGrpSpPr>
        <p:grpSpPr>
          <a:xfrm>
            <a:off x="16846783" y="-406906"/>
            <a:ext cx="2882434" cy="288243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4" name="TextBox 14"/>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15" name="Freeform 15"/>
          <p:cNvSpPr/>
          <p:nvPr/>
        </p:nvSpPr>
        <p:spPr>
          <a:xfrm>
            <a:off x="3857512" y="2998860"/>
            <a:ext cx="1730570" cy="1730570"/>
          </a:xfrm>
          <a:custGeom>
            <a:avLst/>
            <a:gdLst/>
            <a:ahLst/>
            <a:cxnLst/>
            <a:rect l="l" t="t" r="r" b="b"/>
            <a:pathLst>
              <a:path w="1730570" h="1730570">
                <a:moveTo>
                  <a:pt x="0" y="0"/>
                </a:moveTo>
                <a:lnTo>
                  <a:pt x="1730569" y="0"/>
                </a:lnTo>
                <a:lnTo>
                  <a:pt x="1730569" y="1730570"/>
                </a:lnTo>
                <a:lnTo>
                  <a:pt x="0" y="173057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6" name="Freeform 16"/>
          <p:cNvSpPr/>
          <p:nvPr/>
        </p:nvSpPr>
        <p:spPr>
          <a:xfrm rot="-1739789">
            <a:off x="4187210" y="3244126"/>
            <a:ext cx="1003766" cy="1277943"/>
          </a:xfrm>
          <a:custGeom>
            <a:avLst/>
            <a:gdLst/>
            <a:ahLst/>
            <a:cxnLst/>
            <a:rect l="l" t="t" r="r" b="b"/>
            <a:pathLst>
              <a:path w="1003766" h="1277943">
                <a:moveTo>
                  <a:pt x="0" y="0"/>
                </a:moveTo>
                <a:lnTo>
                  <a:pt x="1003765" y="0"/>
                </a:lnTo>
                <a:lnTo>
                  <a:pt x="1003765" y="1277943"/>
                </a:lnTo>
                <a:lnTo>
                  <a:pt x="0" y="1277943"/>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7" name="Freeform 17"/>
          <p:cNvSpPr/>
          <p:nvPr/>
        </p:nvSpPr>
        <p:spPr>
          <a:xfrm>
            <a:off x="3857512" y="5186630"/>
            <a:ext cx="1730570" cy="1730570"/>
          </a:xfrm>
          <a:custGeom>
            <a:avLst/>
            <a:gdLst/>
            <a:ahLst/>
            <a:cxnLst/>
            <a:rect l="l" t="t" r="r" b="b"/>
            <a:pathLst>
              <a:path w="1730570" h="1730570">
                <a:moveTo>
                  <a:pt x="0" y="0"/>
                </a:moveTo>
                <a:lnTo>
                  <a:pt x="1730569" y="0"/>
                </a:lnTo>
                <a:lnTo>
                  <a:pt x="1730569" y="1730570"/>
                </a:lnTo>
                <a:lnTo>
                  <a:pt x="0" y="173057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8" name="Freeform 18"/>
          <p:cNvSpPr/>
          <p:nvPr/>
        </p:nvSpPr>
        <p:spPr>
          <a:xfrm>
            <a:off x="4178561" y="5509671"/>
            <a:ext cx="1021062" cy="1036133"/>
          </a:xfrm>
          <a:custGeom>
            <a:avLst/>
            <a:gdLst/>
            <a:ahLst/>
            <a:cxnLst/>
            <a:rect l="l" t="t" r="r" b="b"/>
            <a:pathLst>
              <a:path w="1021062" h="1036133">
                <a:moveTo>
                  <a:pt x="0" y="0"/>
                </a:moveTo>
                <a:lnTo>
                  <a:pt x="1021063" y="0"/>
                </a:lnTo>
                <a:lnTo>
                  <a:pt x="1021063" y="1036133"/>
                </a:lnTo>
                <a:lnTo>
                  <a:pt x="0" y="1036133"/>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9" name="Freeform 19"/>
          <p:cNvSpPr/>
          <p:nvPr/>
        </p:nvSpPr>
        <p:spPr>
          <a:xfrm>
            <a:off x="3738406" y="7459663"/>
            <a:ext cx="1730570" cy="1730570"/>
          </a:xfrm>
          <a:custGeom>
            <a:avLst/>
            <a:gdLst/>
            <a:ahLst/>
            <a:cxnLst/>
            <a:rect l="l" t="t" r="r" b="b"/>
            <a:pathLst>
              <a:path w="1730570" h="1730570">
                <a:moveTo>
                  <a:pt x="0" y="0"/>
                </a:moveTo>
                <a:lnTo>
                  <a:pt x="1730570" y="0"/>
                </a:lnTo>
                <a:lnTo>
                  <a:pt x="1730570" y="1730569"/>
                </a:lnTo>
                <a:lnTo>
                  <a:pt x="0" y="173056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0" name="Freeform 20"/>
          <p:cNvSpPr/>
          <p:nvPr/>
        </p:nvSpPr>
        <p:spPr>
          <a:xfrm flipH="1">
            <a:off x="4059706" y="7821370"/>
            <a:ext cx="1067312" cy="1007155"/>
          </a:xfrm>
          <a:custGeom>
            <a:avLst/>
            <a:gdLst/>
            <a:ahLst/>
            <a:cxnLst/>
            <a:rect l="l" t="t" r="r" b="b"/>
            <a:pathLst>
              <a:path w="1067312" h="1007155">
                <a:moveTo>
                  <a:pt x="1067312" y="0"/>
                </a:moveTo>
                <a:lnTo>
                  <a:pt x="0" y="0"/>
                </a:lnTo>
                <a:lnTo>
                  <a:pt x="0" y="1007155"/>
                </a:lnTo>
                <a:lnTo>
                  <a:pt x="1067312" y="1007155"/>
                </a:lnTo>
                <a:lnTo>
                  <a:pt x="1067312"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21" name="TextBox 21"/>
          <p:cNvSpPr txBox="1"/>
          <p:nvPr/>
        </p:nvSpPr>
        <p:spPr>
          <a:xfrm>
            <a:off x="531420" y="1224984"/>
            <a:ext cx="7774379" cy="1354217"/>
          </a:xfrm>
          <a:prstGeom prst="rect">
            <a:avLst/>
          </a:prstGeom>
        </p:spPr>
        <p:txBody>
          <a:bodyPr wrap="square" lIns="0" tIns="0" rIns="0" bIns="0" rtlCol="0" anchor="t">
            <a:spAutoFit/>
          </a:bodyPr>
          <a:lstStyle/>
          <a:p>
            <a:pPr algn="l"/>
            <a:r>
              <a:rPr lang="en-US" sz="4400" dirty="0">
                <a:solidFill>
                  <a:srgbClr val="626953"/>
                </a:solidFill>
                <a:latin typeface="League Spartan"/>
                <a:ea typeface="League Spartan"/>
                <a:cs typeface="League Spartan"/>
                <a:sym typeface="League Spartan"/>
              </a:rPr>
              <a:t>Research Problem and Literature Gap</a:t>
            </a:r>
          </a:p>
        </p:txBody>
      </p:sp>
      <p:sp>
        <p:nvSpPr>
          <p:cNvPr id="22" name="TextBox 22"/>
          <p:cNvSpPr txBox="1"/>
          <p:nvPr/>
        </p:nvSpPr>
        <p:spPr>
          <a:xfrm>
            <a:off x="5881377" y="3294276"/>
            <a:ext cx="9331550" cy="615553"/>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Users often misunderstand app data collection practices.</a:t>
            </a:r>
          </a:p>
          <a:p>
            <a:pPr algn="l">
              <a:spcBef>
                <a:spcPct val="0"/>
              </a:spcBef>
            </a:pPr>
            <a:r>
              <a:rPr lang="en-US" sz="2000" dirty="0">
                <a:solidFill>
                  <a:srgbClr val="626953"/>
                </a:solidFill>
                <a:latin typeface="Poppins"/>
                <a:ea typeface="Poppins"/>
                <a:cs typeface="Poppins"/>
                <a:sym typeface="Poppins"/>
              </a:rPr>
              <a:t>•	Inadequate data privacy awareness is the core problem [3].</a:t>
            </a:r>
          </a:p>
        </p:txBody>
      </p:sp>
      <p:sp>
        <p:nvSpPr>
          <p:cNvPr id="25" name="Freeform 25"/>
          <p:cNvSpPr/>
          <p:nvPr/>
        </p:nvSpPr>
        <p:spPr>
          <a:xfrm>
            <a:off x="16072720" y="9135742"/>
            <a:ext cx="4035613" cy="1665608"/>
          </a:xfrm>
          <a:custGeom>
            <a:avLst/>
            <a:gdLst/>
            <a:ahLst/>
            <a:cxnLst/>
            <a:rect l="l" t="t" r="r" b="b"/>
            <a:pathLst>
              <a:path w="4035613" h="1665608">
                <a:moveTo>
                  <a:pt x="0" y="0"/>
                </a:moveTo>
                <a:lnTo>
                  <a:pt x="4035614" y="0"/>
                </a:lnTo>
                <a:lnTo>
                  <a:pt x="4035614" y="1665608"/>
                </a:lnTo>
                <a:lnTo>
                  <a:pt x="0" y="16656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26" name="TextBox 22">
            <a:extLst>
              <a:ext uri="{FF2B5EF4-FFF2-40B4-BE49-F238E27FC236}">
                <a16:creationId xmlns:a16="http://schemas.microsoft.com/office/drawing/2014/main" id="{15DCC814-7DAA-0EBD-4C04-58CA49BC785D}"/>
              </a:ext>
            </a:extLst>
          </p:cNvPr>
          <p:cNvSpPr txBox="1"/>
          <p:nvPr/>
        </p:nvSpPr>
        <p:spPr>
          <a:xfrm>
            <a:off x="5909131" y="5559532"/>
            <a:ext cx="9331550" cy="307777"/>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Focuses on app permissions, collection policies specifically.</a:t>
            </a:r>
          </a:p>
        </p:txBody>
      </p:sp>
      <p:sp>
        <p:nvSpPr>
          <p:cNvPr id="27" name="TextBox 22">
            <a:extLst>
              <a:ext uri="{FF2B5EF4-FFF2-40B4-BE49-F238E27FC236}">
                <a16:creationId xmlns:a16="http://schemas.microsoft.com/office/drawing/2014/main" id="{A98AD8A1-F0BE-6DA0-AD4F-739056D1E321}"/>
              </a:ext>
            </a:extLst>
          </p:cNvPr>
          <p:cNvSpPr txBox="1"/>
          <p:nvPr/>
        </p:nvSpPr>
        <p:spPr>
          <a:xfrm>
            <a:off x="5922302" y="7706299"/>
            <a:ext cx="9331550" cy="615553"/>
          </a:xfrm>
          <a:prstGeom prst="rect">
            <a:avLst/>
          </a:prstGeom>
        </p:spPr>
        <p:txBody>
          <a:bodyPr lIns="0" tIns="0" rIns="0" bIns="0" rtlCol="0" anchor="t">
            <a:spAutoFit/>
          </a:bodyPr>
          <a:lstStyle/>
          <a:p>
            <a:pPr algn="l">
              <a:spcBef>
                <a:spcPct val="0"/>
              </a:spcBef>
            </a:pPr>
            <a:r>
              <a:rPr lang="en-US" sz="2000" dirty="0">
                <a:solidFill>
                  <a:srgbClr val="626953"/>
                </a:solidFill>
                <a:latin typeface="Poppins"/>
                <a:ea typeface="Poppins"/>
                <a:cs typeface="Poppins"/>
                <a:sym typeface="Poppins"/>
              </a:rPr>
              <a:t>•	Unknowing consent compromises user personal information [4].</a:t>
            </a:r>
          </a:p>
          <a:p>
            <a:pPr algn="l">
              <a:spcBef>
                <a:spcPct val="0"/>
              </a:spcBef>
            </a:pPr>
            <a:r>
              <a:rPr lang="en-US" sz="2000" dirty="0">
                <a:solidFill>
                  <a:srgbClr val="626953"/>
                </a:solidFill>
                <a:latin typeface="Poppins"/>
                <a:ea typeface="Poppins"/>
                <a:cs typeface="Poppins"/>
                <a:sym typeface="Poppins"/>
              </a:rPr>
              <a:t>•	Creates power imbalance between platforms and users.</a:t>
            </a:r>
          </a:p>
        </p:txBody>
      </p:sp>
      <p:pic>
        <p:nvPicPr>
          <p:cNvPr id="23" name="Picture 22" descr="Data Security and Privacy: Risks, Best ...">
            <a:extLst>
              <a:ext uri="{FF2B5EF4-FFF2-40B4-BE49-F238E27FC236}">
                <a16:creationId xmlns:a16="http://schemas.microsoft.com/office/drawing/2014/main" id="{EEFB4180-DAE3-E550-C49A-551A86A4091F}"/>
              </a:ext>
            </a:extLst>
          </p:cNvPr>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78784" y="4259666"/>
            <a:ext cx="3399852" cy="25997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a:off x="0" y="27821"/>
            <a:ext cx="18288000" cy="4338615"/>
          </a:xfrm>
          <a:custGeom>
            <a:avLst/>
            <a:gdLst/>
            <a:ahLst/>
            <a:cxnLst/>
            <a:rect l="l" t="t" r="r" b="b"/>
            <a:pathLst>
              <a:path w="18288000" h="4338615">
                <a:moveTo>
                  <a:pt x="0" y="0"/>
                </a:moveTo>
                <a:lnTo>
                  <a:pt x="18288000" y="0"/>
                </a:lnTo>
                <a:lnTo>
                  <a:pt x="18288000" y="4338615"/>
                </a:lnTo>
                <a:lnTo>
                  <a:pt x="0" y="4338615"/>
                </a:lnTo>
                <a:lnTo>
                  <a:pt x="0" y="0"/>
                </a:lnTo>
                <a:close/>
              </a:path>
            </a:pathLst>
          </a:custGeom>
          <a:blipFill>
            <a:blip r:embed="rId4"/>
            <a:stretch>
              <a:fillRect t="-106015" b="-74820"/>
            </a:stretch>
          </a:blipFill>
        </p:spPr>
      </p:sp>
      <p:sp>
        <p:nvSpPr>
          <p:cNvPr id="4" name="Freeform 4"/>
          <p:cNvSpPr/>
          <p:nvPr/>
        </p:nvSpPr>
        <p:spPr>
          <a:xfrm rot="-5400000">
            <a:off x="6970143" y="-6951422"/>
            <a:ext cx="4352117" cy="18283597"/>
          </a:xfrm>
          <a:custGeom>
            <a:avLst/>
            <a:gdLst/>
            <a:ahLst/>
            <a:cxnLst/>
            <a:rect l="l" t="t" r="r" b="b"/>
            <a:pathLst>
              <a:path w="4352117" h="18283597">
                <a:moveTo>
                  <a:pt x="0" y="0"/>
                </a:moveTo>
                <a:lnTo>
                  <a:pt x="4352117" y="0"/>
                </a:lnTo>
                <a:lnTo>
                  <a:pt x="4352117" y="18283598"/>
                </a:lnTo>
                <a:lnTo>
                  <a:pt x="0" y="18283598"/>
                </a:lnTo>
                <a:lnTo>
                  <a:pt x="0" y="0"/>
                </a:lnTo>
                <a:close/>
              </a:path>
            </a:pathLst>
          </a:custGeom>
          <a:blipFill>
            <a:blip r:embed="rId5">
              <a:alphaModFix amt="56000"/>
              <a:extLst>
                <a:ext uri="{96DAC541-7B7A-43D3-8B79-37D633B846F1}">
                  <asvg:svgBlip xmlns:asvg="http://schemas.microsoft.com/office/drawing/2016/SVG/main" r:embed="rId6"/>
                </a:ext>
              </a:extLst>
            </a:blip>
            <a:stretch>
              <a:fillRect r="-320108"/>
            </a:stretch>
          </a:blipFill>
        </p:spPr>
      </p:sp>
      <p:grpSp>
        <p:nvGrpSpPr>
          <p:cNvPr id="5" name="Group 5"/>
          <p:cNvGrpSpPr/>
          <p:nvPr/>
        </p:nvGrpSpPr>
        <p:grpSpPr>
          <a:xfrm>
            <a:off x="-1441217" y="-957609"/>
            <a:ext cx="2882434" cy="288243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7" name="TextBox 7"/>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8" name="Freeform 8"/>
          <p:cNvSpPr/>
          <p:nvPr/>
        </p:nvSpPr>
        <p:spPr>
          <a:xfrm>
            <a:off x="802609" y="452513"/>
            <a:ext cx="2105666" cy="1152374"/>
          </a:xfrm>
          <a:custGeom>
            <a:avLst/>
            <a:gdLst/>
            <a:ahLst/>
            <a:cxnLst/>
            <a:rect l="l" t="t" r="r" b="b"/>
            <a:pathLst>
              <a:path w="2105666" h="1152374">
                <a:moveTo>
                  <a:pt x="0" y="0"/>
                </a:moveTo>
                <a:lnTo>
                  <a:pt x="2105666" y="0"/>
                </a:lnTo>
                <a:lnTo>
                  <a:pt x="2105666" y="1152374"/>
                </a:lnTo>
                <a:lnTo>
                  <a:pt x="0" y="115237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nvGrpSpPr>
          <p:cNvPr id="9" name="Group 9"/>
          <p:cNvGrpSpPr/>
          <p:nvPr/>
        </p:nvGrpSpPr>
        <p:grpSpPr>
          <a:xfrm>
            <a:off x="16426946" y="8105926"/>
            <a:ext cx="2882434" cy="288243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1" name="TextBox 11"/>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p:cNvGrpSpPr/>
          <p:nvPr/>
        </p:nvGrpSpPr>
        <p:grpSpPr>
          <a:xfrm>
            <a:off x="-3" y="3330608"/>
            <a:ext cx="8305803" cy="1665608"/>
            <a:chOff x="0" y="0"/>
            <a:chExt cx="8787838" cy="2220810"/>
          </a:xfrm>
        </p:grpSpPr>
        <p:sp>
          <p:nvSpPr>
            <p:cNvPr id="13" name="Freeform 13"/>
            <p:cNvSpPr/>
            <p:nvPr/>
          </p:nvSpPr>
          <p:spPr>
            <a:xfrm>
              <a:off x="340702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Freeform 14"/>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grpSp>
      <p:sp>
        <p:nvSpPr>
          <p:cNvPr id="15" name="TextBox 15"/>
          <p:cNvSpPr txBox="1"/>
          <p:nvPr/>
        </p:nvSpPr>
        <p:spPr>
          <a:xfrm>
            <a:off x="254646" y="3585849"/>
            <a:ext cx="7813957" cy="1354217"/>
          </a:xfrm>
          <a:prstGeom prst="rect">
            <a:avLst/>
          </a:prstGeom>
        </p:spPr>
        <p:txBody>
          <a:bodyPr wrap="square" lIns="0" tIns="0" rIns="0" bIns="0" rtlCol="0" anchor="t">
            <a:spAutoFit/>
          </a:bodyPr>
          <a:lstStyle/>
          <a:p>
            <a:pPr algn="l"/>
            <a:r>
              <a:rPr lang="en-US" sz="4400" dirty="0">
                <a:solidFill>
                  <a:srgbClr val="FFFFFF"/>
                </a:solidFill>
                <a:latin typeface="League Spartan"/>
                <a:ea typeface="League Spartan"/>
                <a:cs typeface="League Spartan"/>
                <a:sym typeface="League Spartan"/>
              </a:rPr>
              <a:t>Research Aim and Objectives</a:t>
            </a:r>
          </a:p>
        </p:txBody>
      </p:sp>
      <p:sp>
        <p:nvSpPr>
          <p:cNvPr id="16" name="TextBox 16"/>
          <p:cNvSpPr txBox="1"/>
          <p:nvPr/>
        </p:nvSpPr>
        <p:spPr>
          <a:xfrm>
            <a:off x="1077420" y="5454556"/>
            <a:ext cx="6120365" cy="1538883"/>
          </a:xfrm>
          <a:prstGeom prst="rect">
            <a:avLst/>
          </a:prstGeom>
        </p:spPr>
        <p:txBody>
          <a:bodyPr lIns="0" tIns="0" rIns="0" bIns="0" rtlCol="0" anchor="t">
            <a:spAutoFit/>
          </a:bodyPr>
          <a:lstStyle/>
          <a:p>
            <a:pPr marL="419926" lvl="1" algn="l"/>
            <a:r>
              <a:rPr lang="en-US" sz="2000" dirty="0">
                <a:solidFill>
                  <a:srgbClr val="626953"/>
                </a:solidFill>
                <a:latin typeface="Poppins"/>
                <a:ea typeface="Poppins"/>
                <a:cs typeface="Poppins"/>
                <a:sym typeface="Poppins"/>
              </a:rPr>
              <a:t>Research Aim: To make a change, this study will measure the level of awareness among social media users about the problem of app permissions and data-collection policies.</a:t>
            </a:r>
          </a:p>
        </p:txBody>
      </p:sp>
      <p:sp>
        <p:nvSpPr>
          <p:cNvPr id="18" name="Freeform 18"/>
          <p:cNvSpPr/>
          <p:nvPr/>
        </p:nvSpPr>
        <p:spPr>
          <a:xfrm>
            <a:off x="16169293" y="7375246"/>
            <a:ext cx="4035613" cy="1665608"/>
          </a:xfrm>
          <a:custGeom>
            <a:avLst/>
            <a:gdLst/>
            <a:ahLst/>
            <a:cxnLst/>
            <a:rect l="l" t="t" r="r" b="b"/>
            <a:pathLst>
              <a:path w="4035613" h="1665608">
                <a:moveTo>
                  <a:pt x="0" y="0"/>
                </a:moveTo>
                <a:lnTo>
                  <a:pt x="4035613" y="0"/>
                </a:lnTo>
                <a:lnTo>
                  <a:pt x="4035613" y="1665608"/>
                </a:lnTo>
                <a:lnTo>
                  <a:pt x="0" y="16656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9" name="Freeform 19"/>
          <p:cNvSpPr/>
          <p:nvPr/>
        </p:nvSpPr>
        <p:spPr>
          <a:xfrm>
            <a:off x="14685871" y="9135742"/>
            <a:ext cx="4035613" cy="1665608"/>
          </a:xfrm>
          <a:custGeom>
            <a:avLst/>
            <a:gdLst/>
            <a:ahLst/>
            <a:cxnLst/>
            <a:rect l="l" t="t" r="r" b="b"/>
            <a:pathLst>
              <a:path w="4035613" h="1665608">
                <a:moveTo>
                  <a:pt x="0" y="0"/>
                </a:moveTo>
                <a:lnTo>
                  <a:pt x="4035613" y="0"/>
                </a:lnTo>
                <a:lnTo>
                  <a:pt x="4035613" y="1665608"/>
                </a:lnTo>
                <a:lnTo>
                  <a:pt x="0" y="16656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20" name="TextBox 16">
            <a:extLst>
              <a:ext uri="{FF2B5EF4-FFF2-40B4-BE49-F238E27FC236}">
                <a16:creationId xmlns:a16="http://schemas.microsoft.com/office/drawing/2014/main" id="{2116C1D3-1277-14EB-209C-524DD77C8D51}"/>
              </a:ext>
            </a:extLst>
          </p:cNvPr>
          <p:cNvSpPr txBox="1"/>
          <p:nvPr/>
        </p:nvSpPr>
        <p:spPr>
          <a:xfrm>
            <a:off x="1077420" y="7255225"/>
            <a:ext cx="7015891" cy="2769989"/>
          </a:xfrm>
          <a:prstGeom prst="rect">
            <a:avLst/>
          </a:prstGeom>
        </p:spPr>
        <p:txBody>
          <a:bodyPr wrap="square" lIns="0" tIns="0" rIns="0" bIns="0" rtlCol="0" anchor="t">
            <a:spAutoFit/>
          </a:bodyPr>
          <a:lstStyle/>
          <a:p>
            <a:pPr marL="419926" lvl="1" algn="l"/>
            <a:r>
              <a:rPr lang="en-US" sz="2000" dirty="0">
                <a:solidFill>
                  <a:srgbClr val="626953"/>
                </a:solidFill>
                <a:latin typeface="Poppins"/>
                <a:ea typeface="Poppins"/>
                <a:cs typeface="Poppins"/>
                <a:sym typeface="Poppins"/>
              </a:rPr>
              <a:t>Research Objectives</a:t>
            </a:r>
          </a:p>
          <a:p>
            <a:pPr marL="419926" lvl="1" algn="l"/>
            <a:r>
              <a:rPr lang="en-US" sz="2000" dirty="0">
                <a:solidFill>
                  <a:srgbClr val="626953"/>
                </a:solidFill>
                <a:latin typeface="Poppins"/>
                <a:ea typeface="Poppins"/>
                <a:cs typeface="Poppins"/>
                <a:sym typeface="Poppins"/>
              </a:rPr>
              <a:t>•	Measure ignorance and misperceptions through validated survey and scenario-based knowledge tests [5].</a:t>
            </a:r>
          </a:p>
          <a:p>
            <a:pPr marL="419926" lvl="1" algn="l"/>
            <a:r>
              <a:rPr lang="en-US" sz="2000" dirty="0">
                <a:solidFill>
                  <a:srgbClr val="626953"/>
                </a:solidFill>
                <a:latin typeface="Poppins"/>
                <a:ea typeface="Poppins"/>
                <a:cs typeface="Poppins"/>
                <a:sym typeface="Poppins"/>
              </a:rPr>
              <a:t>•	Examples: Policy snippet and consent form discussion (survey and secondary qualitative studies).</a:t>
            </a:r>
          </a:p>
          <a:p>
            <a:pPr marL="419926" lvl="1" algn="l"/>
            <a:r>
              <a:rPr lang="en-US" sz="2000" dirty="0">
                <a:solidFill>
                  <a:srgbClr val="626953"/>
                </a:solidFill>
                <a:latin typeface="Poppins"/>
                <a:ea typeface="Poppins"/>
                <a:cs typeface="Poppins"/>
                <a:sym typeface="Poppins"/>
              </a:rPr>
              <a:t>•	Evidence-based recommendation to deploy improved permission flows and user education [6].</a:t>
            </a:r>
          </a:p>
        </p:txBody>
      </p:sp>
      <p:pic>
        <p:nvPicPr>
          <p:cNvPr id="17" name="Picture 16" descr="Full article: Transparency and Privacy on Social Media: Privacy Policies  for Enhancing Users' Control on Social Media">
            <a:extLst>
              <a:ext uri="{FF2B5EF4-FFF2-40B4-BE49-F238E27FC236}">
                <a16:creationId xmlns:a16="http://schemas.microsoft.com/office/drawing/2014/main" id="{DF2CC870-27A9-1A6B-7FFE-E982E7735933}"/>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9834386" y="6092112"/>
            <a:ext cx="3609975" cy="26276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rot="-10800000">
            <a:off x="4119324" y="1028700"/>
            <a:ext cx="14638225" cy="8229600"/>
          </a:xfrm>
          <a:custGeom>
            <a:avLst/>
            <a:gdLst/>
            <a:ahLst/>
            <a:cxnLst/>
            <a:rect l="l" t="t" r="r" b="b"/>
            <a:pathLst>
              <a:path w="14638225" h="8229600">
                <a:moveTo>
                  <a:pt x="0" y="0"/>
                </a:moveTo>
                <a:lnTo>
                  <a:pt x="14638225" y="0"/>
                </a:lnTo>
                <a:lnTo>
                  <a:pt x="14638225" y="8229600"/>
                </a:lnTo>
                <a:lnTo>
                  <a:pt x="0" y="8229600"/>
                </a:lnTo>
                <a:lnTo>
                  <a:pt x="0" y="0"/>
                </a:lnTo>
                <a:close/>
              </a:path>
            </a:pathLst>
          </a:custGeom>
          <a:blipFill>
            <a:blip r:embed="rId4">
              <a:extLst>
                <a:ext uri="{96DAC541-7B7A-43D3-8B79-37D633B846F1}">
                  <asvg:svgBlip xmlns:asvg="http://schemas.microsoft.com/office/drawing/2016/SVG/main" r:embed="rId5"/>
                </a:ext>
              </a:extLst>
            </a:blip>
            <a:stretch>
              <a:fillRect l="-36215"/>
            </a:stretch>
          </a:blipFill>
        </p:spPr>
      </p:sp>
      <p:sp>
        <p:nvSpPr>
          <p:cNvPr id="6" name="Freeform 6"/>
          <p:cNvSpPr/>
          <p:nvPr/>
        </p:nvSpPr>
        <p:spPr>
          <a:xfrm>
            <a:off x="1028700" y="2874308"/>
            <a:ext cx="6181247" cy="6383992"/>
          </a:xfrm>
          <a:custGeom>
            <a:avLst/>
            <a:gdLst/>
            <a:ahLst/>
            <a:cxnLst/>
            <a:rect l="l" t="t" r="r" b="b"/>
            <a:pathLst>
              <a:path w="6350000" h="655828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626953"/>
          </a:solidFill>
        </p:spPr>
      </p:sp>
      <p:sp>
        <p:nvSpPr>
          <p:cNvPr id="7" name="Freeform 7"/>
          <p:cNvSpPr/>
          <p:nvPr/>
        </p:nvSpPr>
        <p:spPr>
          <a:xfrm rot="-5400000">
            <a:off x="7166568" y="693549"/>
            <a:ext cx="2105666" cy="1152374"/>
          </a:xfrm>
          <a:custGeom>
            <a:avLst/>
            <a:gdLst/>
            <a:ahLst/>
            <a:cxnLst/>
            <a:rect l="l" t="t" r="r" b="b"/>
            <a:pathLst>
              <a:path w="2105666" h="1152374">
                <a:moveTo>
                  <a:pt x="0" y="0"/>
                </a:moveTo>
                <a:lnTo>
                  <a:pt x="2105666" y="0"/>
                </a:lnTo>
                <a:lnTo>
                  <a:pt x="2105666" y="1152374"/>
                </a:lnTo>
                <a:lnTo>
                  <a:pt x="0" y="11523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5153634" y="1028700"/>
            <a:ext cx="2105666" cy="1152374"/>
          </a:xfrm>
          <a:custGeom>
            <a:avLst/>
            <a:gdLst/>
            <a:ahLst/>
            <a:cxnLst/>
            <a:rect l="l" t="t" r="r" b="b"/>
            <a:pathLst>
              <a:path w="2105666" h="1152374">
                <a:moveTo>
                  <a:pt x="0" y="0"/>
                </a:moveTo>
                <a:lnTo>
                  <a:pt x="2105666" y="0"/>
                </a:lnTo>
                <a:lnTo>
                  <a:pt x="2105666" y="1152374"/>
                </a:lnTo>
                <a:lnTo>
                  <a:pt x="0" y="115237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9" name="Group 9"/>
          <p:cNvGrpSpPr/>
          <p:nvPr/>
        </p:nvGrpSpPr>
        <p:grpSpPr>
          <a:xfrm>
            <a:off x="8795588" y="-1989626"/>
            <a:ext cx="2882434" cy="288243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1" name="TextBox 11"/>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p:cNvGrpSpPr/>
          <p:nvPr/>
        </p:nvGrpSpPr>
        <p:grpSpPr>
          <a:xfrm>
            <a:off x="10031062" y="2229407"/>
            <a:ext cx="8726487" cy="2249657"/>
            <a:chOff x="0" y="0"/>
            <a:chExt cx="12283556" cy="2220810"/>
          </a:xfrm>
        </p:grpSpPr>
        <p:sp>
          <p:nvSpPr>
            <p:cNvPr id="13" name="Freeform 13"/>
            <p:cNvSpPr/>
            <p:nvPr/>
          </p:nvSpPr>
          <p:spPr>
            <a:xfrm>
              <a:off x="364449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4" name="Freeform 14"/>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5" name="Freeform 15"/>
            <p:cNvSpPr/>
            <p:nvPr/>
          </p:nvSpPr>
          <p:spPr>
            <a:xfrm>
              <a:off x="6902738"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sp>
        <p:nvSpPr>
          <p:cNvPr id="16" name="TextBox 16"/>
          <p:cNvSpPr txBox="1"/>
          <p:nvPr/>
        </p:nvSpPr>
        <p:spPr>
          <a:xfrm>
            <a:off x="10576727" y="2448943"/>
            <a:ext cx="6682573" cy="1354217"/>
          </a:xfrm>
          <a:prstGeom prst="rect">
            <a:avLst/>
          </a:prstGeom>
        </p:spPr>
        <p:txBody>
          <a:bodyPr lIns="0" tIns="0" rIns="0" bIns="0" rtlCol="0" anchor="t">
            <a:spAutoFit/>
          </a:bodyPr>
          <a:lstStyle/>
          <a:p>
            <a:pPr algn="just"/>
            <a:r>
              <a:rPr lang="en-US" sz="4400" dirty="0">
                <a:solidFill>
                  <a:srgbClr val="626953"/>
                </a:solidFill>
                <a:latin typeface="League Spartan"/>
                <a:ea typeface="League Spartan"/>
                <a:cs typeface="League Spartan"/>
                <a:sym typeface="League Spartan"/>
              </a:rPr>
              <a:t>Research Methodology - Design</a:t>
            </a:r>
          </a:p>
        </p:txBody>
      </p:sp>
      <p:sp>
        <p:nvSpPr>
          <p:cNvPr id="17" name="TextBox 17"/>
          <p:cNvSpPr txBox="1"/>
          <p:nvPr/>
        </p:nvSpPr>
        <p:spPr>
          <a:xfrm>
            <a:off x="10248900" y="5143500"/>
            <a:ext cx="8039100" cy="2769989"/>
          </a:xfrm>
          <a:prstGeom prst="rect">
            <a:avLst/>
          </a:prstGeom>
        </p:spPr>
        <p:txBody>
          <a:bodyPr lIns="0" tIns="0" rIns="0" bIns="0" rtlCol="0" anchor="t">
            <a:spAutoFit/>
          </a:bodyPr>
          <a:lstStyle/>
          <a:p>
            <a:pPr>
              <a:spcBef>
                <a:spcPct val="0"/>
              </a:spcBef>
            </a:pPr>
            <a:r>
              <a:rPr lang="en-US" sz="2000" dirty="0">
                <a:solidFill>
                  <a:srgbClr val="FFFFFF"/>
                </a:solidFill>
                <a:latin typeface="Poppins"/>
                <a:ea typeface="Poppins"/>
                <a:cs typeface="Poppins"/>
                <a:sym typeface="Poppins"/>
              </a:rPr>
              <a:t>•	Mixed-methods approach: quantitative and qualitative designs.</a:t>
            </a:r>
          </a:p>
          <a:p>
            <a:pPr>
              <a:spcBef>
                <a:spcPct val="0"/>
              </a:spcBef>
            </a:pPr>
            <a:r>
              <a:rPr lang="en-US" sz="2000" dirty="0">
                <a:solidFill>
                  <a:srgbClr val="FFFFFF"/>
                </a:solidFill>
                <a:latin typeface="Poppins"/>
                <a:ea typeface="Poppins"/>
                <a:cs typeface="Poppins"/>
                <a:sym typeface="Poppins"/>
              </a:rPr>
              <a:t>•	Cross-sectional survey for broad awareness assessment [7].</a:t>
            </a:r>
          </a:p>
          <a:p>
            <a:pPr>
              <a:spcBef>
                <a:spcPct val="0"/>
              </a:spcBef>
            </a:pPr>
            <a:r>
              <a:rPr lang="en-US" sz="2000" dirty="0">
                <a:solidFill>
                  <a:srgbClr val="FFFFFF"/>
                </a:solidFill>
                <a:latin typeface="Poppins"/>
                <a:ea typeface="Poppins"/>
                <a:cs typeface="Poppins"/>
                <a:sym typeface="Poppins"/>
              </a:rPr>
              <a:t>•	Provides statistical generalizability across diverse users.</a:t>
            </a:r>
          </a:p>
          <a:p>
            <a:pPr>
              <a:spcBef>
                <a:spcPct val="0"/>
              </a:spcBef>
            </a:pPr>
            <a:r>
              <a:rPr lang="en-US" sz="2000" dirty="0">
                <a:solidFill>
                  <a:srgbClr val="FFFFFF"/>
                </a:solidFill>
                <a:latin typeface="Poppins"/>
                <a:ea typeface="Poppins"/>
                <a:cs typeface="Poppins"/>
                <a:sym typeface="Poppins"/>
              </a:rPr>
              <a:t>•	Secondary qualitative research methodology will be used for deep understanding [8].</a:t>
            </a:r>
          </a:p>
          <a:p>
            <a:pPr>
              <a:spcBef>
                <a:spcPct val="0"/>
              </a:spcBef>
            </a:pPr>
            <a:r>
              <a:rPr lang="en-US" sz="2000" dirty="0">
                <a:solidFill>
                  <a:srgbClr val="FFFFFF"/>
                </a:solidFill>
                <a:latin typeface="Poppins"/>
                <a:ea typeface="Poppins"/>
                <a:cs typeface="Poppins"/>
                <a:sym typeface="Poppins"/>
              </a:rPr>
              <a:t>•	Triangulation offers comprehensive insights, strengthening findings.</a:t>
            </a:r>
          </a:p>
        </p:txBody>
      </p:sp>
      <p:pic>
        <p:nvPicPr>
          <p:cNvPr id="5" name="Picture 4" descr="Mixed Methods Research: How to Combine Data | Maze">
            <a:extLst>
              <a:ext uri="{FF2B5EF4-FFF2-40B4-BE49-F238E27FC236}">
                <a16:creationId xmlns:a16="http://schemas.microsoft.com/office/drawing/2014/main" id="{F3C1E686-1D66-2692-6EB6-EE944EFB4844}"/>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930" t="19765" r="4648" b="20940"/>
          <a:stretch>
            <a:fillRect/>
          </a:stretch>
        </p:blipFill>
        <p:spPr bwMode="auto">
          <a:xfrm>
            <a:off x="1942860" y="5169877"/>
            <a:ext cx="4352925" cy="19899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001287" y="0"/>
            <a:ext cx="11286713" cy="10287000"/>
            <a:chOff x="0" y="0"/>
            <a:chExt cx="15048951" cy="13716000"/>
          </a:xfrm>
        </p:grpSpPr>
        <p:pic>
          <p:nvPicPr>
            <p:cNvPr id="3" name="Picture 3"/>
            <p:cNvPicPr>
              <a:picLocks noChangeAspect="1"/>
            </p:cNvPicPr>
            <p:nvPr/>
          </p:nvPicPr>
          <p:blipFill>
            <a:blip r:embed="rId3"/>
            <a:srcRect l="13450" r="13450"/>
            <a:stretch>
              <a:fillRect/>
            </a:stretch>
          </p:blipFill>
          <p:spPr>
            <a:xfrm>
              <a:off x="0" y="0"/>
              <a:ext cx="15048951" cy="13716000"/>
            </a:xfrm>
            <a:prstGeom prst="rect">
              <a:avLst/>
            </a:prstGeom>
          </p:spPr>
        </p:pic>
      </p:grpSp>
      <p:sp>
        <p:nvSpPr>
          <p:cNvPr id="4" name="Freeform 4"/>
          <p:cNvSpPr/>
          <p:nvPr/>
        </p:nvSpPr>
        <p:spPr>
          <a:xfrm rot="-5400000">
            <a:off x="-1635572" y="1354763"/>
            <a:ext cx="10848618" cy="7577474"/>
          </a:xfrm>
          <a:custGeom>
            <a:avLst/>
            <a:gdLst/>
            <a:ahLst/>
            <a:cxnLst/>
            <a:rect l="l" t="t" r="r" b="b"/>
            <a:pathLst>
              <a:path w="10848618" h="7577474">
                <a:moveTo>
                  <a:pt x="0" y="0"/>
                </a:moveTo>
                <a:lnTo>
                  <a:pt x="10848618" y="0"/>
                </a:lnTo>
                <a:lnTo>
                  <a:pt x="10848618" y="7577474"/>
                </a:lnTo>
                <a:lnTo>
                  <a:pt x="0" y="7577474"/>
                </a:lnTo>
                <a:lnTo>
                  <a:pt x="0" y="0"/>
                </a:lnTo>
                <a:close/>
              </a:path>
            </a:pathLst>
          </a:custGeom>
          <a:blipFill>
            <a:blip r:embed="rId4">
              <a:extLst>
                <a:ext uri="{96DAC541-7B7A-43D3-8B79-37D633B846F1}">
                  <asvg:svgBlip xmlns:asvg="http://schemas.microsoft.com/office/drawing/2016/SVG/main" r:embed="rId5"/>
                </a:ext>
              </a:extLst>
            </a:blip>
            <a:stretch>
              <a:fillRect l="-56878" r="-12355"/>
            </a:stretch>
          </a:blipFill>
        </p:spPr>
      </p:sp>
      <p:sp>
        <p:nvSpPr>
          <p:cNvPr id="5" name="TextBox 5"/>
          <p:cNvSpPr txBox="1"/>
          <p:nvPr/>
        </p:nvSpPr>
        <p:spPr>
          <a:xfrm>
            <a:off x="868242" y="3498341"/>
            <a:ext cx="5891643" cy="3077766"/>
          </a:xfrm>
          <a:prstGeom prst="rect">
            <a:avLst/>
          </a:prstGeom>
        </p:spPr>
        <p:txBody>
          <a:bodyPr lIns="0" tIns="0" rIns="0" bIns="0" rtlCol="0" anchor="t">
            <a:spAutoFit/>
          </a:bodyPr>
          <a:lstStyle/>
          <a:p>
            <a:pPr algn="l"/>
            <a:r>
              <a:rPr lang="en-US" sz="2000" dirty="0">
                <a:solidFill>
                  <a:srgbClr val="FFFFFF"/>
                </a:solidFill>
                <a:latin typeface="Poppins"/>
                <a:ea typeface="Poppins"/>
                <a:cs typeface="Poppins"/>
                <a:sym typeface="Poppins"/>
              </a:rPr>
              <a:t>•	Online survey distributed to diverse social media users [9].</a:t>
            </a:r>
          </a:p>
          <a:p>
            <a:pPr algn="l"/>
            <a:r>
              <a:rPr lang="en-US" sz="2000" dirty="0">
                <a:solidFill>
                  <a:srgbClr val="FFFFFF"/>
                </a:solidFill>
                <a:latin typeface="Poppins"/>
                <a:ea typeface="Poppins"/>
                <a:cs typeface="Poppins"/>
                <a:sym typeface="Poppins"/>
              </a:rPr>
              <a:t>•	Recruitment via social media, university networks ensures representation.</a:t>
            </a:r>
          </a:p>
          <a:p>
            <a:pPr algn="l"/>
            <a:r>
              <a:rPr lang="en-US" sz="2000" dirty="0">
                <a:solidFill>
                  <a:srgbClr val="FFFFFF"/>
                </a:solidFill>
                <a:latin typeface="Poppins"/>
                <a:ea typeface="Poppins"/>
                <a:cs typeface="Poppins"/>
                <a:sym typeface="Poppins"/>
              </a:rPr>
              <a:t>•	Multiple-choice questions assess app permission knowledge [10].</a:t>
            </a:r>
          </a:p>
          <a:p>
            <a:pPr algn="l"/>
            <a:r>
              <a:rPr lang="en-US" sz="2000" dirty="0">
                <a:solidFill>
                  <a:srgbClr val="FFFFFF"/>
                </a:solidFill>
                <a:latin typeface="Poppins"/>
                <a:ea typeface="Poppins"/>
                <a:cs typeface="Poppins"/>
                <a:sym typeface="Poppins"/>
              </a:rPr>
              <a:t>•	Likert-scale questions gauge self-assessed privacy understanding.</a:t>
            </a:r>
          </a:p>
          <a:p>
            <a:pPr algn="l"/>
            <a:r>
              <a:rPr lang="en-US" sz="2000" dirty="0">
                <a:solidFill>
                  <a:srgbClr val="FFFFFF"/>
                </a:solidFill>
                <a:latin typeface="Poppins"/>
                <a:ea typeface="Poppins"/>
                <a:cs typeface="Poppins"/>
                <a:sym typeface="Poppins"/>
              </a:rPr>
              <a:t>•	Ethical approval and informed consent are paramount [11].</a:t>
            </a:r>
          </a:p>
        </p:txBody>
      </p:sp>
      <p:sp>
        <p:nvSpPr>
          <p:cNvPr id="6" name="Freeform 6"/>
          <p:cNvSpPr/>
          <p:nvPr/>
        </p:nvSpPr>
        <p:spPr>
          <a:xfrm>
            <a:off x="14920634" y="1034311"/>
            <a:ext cx="2105666" cy="1152374"/>
          </a:xfrm>
          <a:custGeom>
            <a:avLst/>
            <a:gdLst/>
            <a:ahLst/>
            <a:cxnLst/>
            <a:rect l="l" t="t" r="r" b="b"/>
            <a:pathLst>
              <a:path w="2105666" h="1152374">
                <a:moveTo>
                  <a:pt x="0" y="0"/>
                </a:moveTo>
                <a:lnTo>
                  <a:pt x="2105666" y="0"/>
                </a:lnTo>
                <a:lnTo>
                  <a:pt x="2105666" y="1152373"/>
                </a:lnTo>
                <a:lnTo>
                  <a:pt x="0" y="11523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7" name="Group 7"/>
          <p:cNvGrpSpPr/>
          <p:nvPr/>
        </p:nvGrpSpPr>
        <p:grpSpPr>
          <a:xfrm>
            <a:off x="5847431" y="9434301"/>
            <a:ext cx="2882434" cy="2882434"/>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10" name="Freeform 10"/>
          <p:cNvSpPr/>
          <p:nvPr/>
        </p:nvSpPr>
        <p:spPr>
          <a:xfrm rot="5400000">
            <a:off x="6350393" y="8858114"/>
            <a:ext cx="1301788" cy="1152374"/>
          </a:xfrm>
          <a:custGeom>
            <a:avLst/>
            <a:gdLst/>
            <a:ahLst/>
            <a:cxnLst/>
            <a:rect l="l" t="t" r="r" b="b"/>
            <a:pathLst>
              <a:path w="1301788" h="1152374">
                <a:moveTo>
                  <a:pt x="0" y="0"/>
                </a:moveTo>
                <a:lnTo>
                  <a:pt x="1301788" y="0"/>
                </a:lnTo>
                <a:lnTo>
                  <a:pt x="1301788" y="1152374"/>
                </a:lnTo>
                <a:lnTo>
                  <a:pt x="0" y="1152374"/>
                </a:lnTo>
                <a:lnTo>
                  <a:pt x="0" y="0"/>
                </a:lnTo>
                <a:close/>
              </a:path>
            </a:pathLst>
          </a:custGeom>
          <a:blipFill>
            <a:blip r:embed="rId8">
              <a:extLst>
                <a:ext uri="{96DAC541-7B7A-43D3-8B79-37D633B846F1}">
                  <asvg:svgBlip xmlns:asvg="http://schemas.microsoft.com/office/drawing/2016/SVG/main" r:embed="rId9"/>
                </a:ext>
              </a:extLst>
            </a:blip>
            <a:stretch>
              <a:fillRect r="-61751"/>
            </a:stretch>
          </a:blipFill>
        </p:spPr>
      </p:sp>
      <p:grpSp>
        <p:nvGrpSpPr>
          <p:cNvPr id="11" name="Group 11"/>
          <p:cNvGrpSpPr/>
          <p:nvPr/>
        </p:nvGrpSpPr>
        <p:grpSpPr>
          <a:xfrm>
            <a:off x="7702783" y="-4878046"/>
            <a:ext cx="2882434" cy="2882434"/>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3" name="TextBox 13"/>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4" name="Group 14"/>
          <p:cNvGrpSpPr/>
          <p:nvPr/>
        </p:nvGrpSpPr>
        <p:grpSpPr>
          <a:xfrm>
            <a:off x="0" y="777693"/>
            <a:ext cx="8729864" cy="2238033"/>
            <a:chOff x="0" y="0"/>
            <a:chExt cx="12283556" cy="2220810"/>
          </a:xfrm>
        </p:grpSpPr>
        <p:sp>
          <p:nvSpPr>
            <p:cNvPr id="15" name="Freeform 15"/>
            <p:cNvSpPr/>
            <p:nvPr/>
          </p:nvSpPr>
          <p:spPr>
            <a:xfrm>
              <a:off x="364449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6" name="Freeform 16"/>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7" name="Freeform 17"/>
            <p:cNvSpPr/>
            <p:nvPr/>
          </p:nvSpPr>
          <p:spPr>
            <a:xfrm>
              <a:off x="6902738"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sp>
        <p:nvSpPr>
          <p:cNvPr id="18" name="TextBox 18"/>
          <p:cNvSpPr txBox="1"/>
          <p:nvPr/>
        </p:nvSpPr>
        <p:spPr>
          <a:xfrm>
            <a:off x="540656" y="916744"/>
            <a:ext cx="6877665" cy="2031325"/>
          </a:xfrm>
          <a:prstGeom prst="rect">
            <a:avLst/>
          </a:prstGeom>
        </p:spPr>
        <p:txBody>
          <a:bodyPr lIns="0" tIns="0" rIns="0" bIns="0" rtlCol="0" anchor="t">
            <a:spAutoFit/>
          </a:bodyPr>
          <a:lstStyle/>
          <a:p>
            <a:pPr algn="l"/>
            <a:r>
              <a:rPr lang="en-US" sz="4400" dirty="0">
                <a:solidFill>
                  <a:srgbClr val="626953"/>
                </a:solidFill>
                <a:latin typeface="League Spartan"/>
                <a:ea typeface="League Spartan"/>
                <a:cs typeface="League Spartan"/>
                <a:sym typeface="League Spartan"/>
              </a:rPr>
              <a:t>Research Methodology - Data Collection &amp; Evaluation</a:t>
            </a:r>
          </a:p>
        </p:txBody>
      </p:sp>
      <p:pic>
        <p:nvPicPr>
          <p:cNvPr id="19" name="Picture 18" descr="Distribution of social media usage by age group in total data, mail... |  Download Scientific Diagram">
            <a:extLst>
              <a:ext uri="{FF2B5EF4-FFF2-40B4-BE49-F238E27FC236}">
                <a16:creationId xmlns:a16="http://schemas.microsoft.com/office/drawing/2014/main" id="{3965C54D-C6CE-9D1B-6605-4E5F8128743E}"/>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353800" y="3688052"/>
            <a:ext cx="4004749" cy="29108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a:off x="-1155787" y="1028700"/>
            <a:ext cx="14638225" cy="8229600"/>
          </a:xfrm>
          <a:custGeom>
            <a:avLst/>
            <a:gdLst/>
            <a:ahLst/>
            <a:cxnLst/>
            <a:rect l="l" t="t" r="r" b="b"/>
            <a:pathLst>
              <a:path w="14638225" h="8229600">
                <a:moveTo>
                  <a:pt x="0" y="0"/>
                </a:moveTo>
                <a:lnTo>
                  <a:pt x="14638225" y="0"/>
                </a:lnTo>
                <a:lnTo>
                  <a:pt x="14638225" y="8229600"/>
                </a:lnTo>
                <a:lnTo>
                  <a:pt x="0" y="8229600"/>
                </a:lnTo>
                <a:lnTo>
                  <a:pt x="0" y="0"/>
                </a:lnTo>
                <a:close/>
              </a:path>
            </a:pathLst>
          </a:custGeom>
          <a:blipFill>
            <a:blip r:embed="rId4">
              <a:extLst>
                <a:ext uri="{96DAC541-7B7A-43D3-8B79-37D633B846F1}">
                  <asvg:svgBlip xmlns:asvg="http://schemas.microsoft.com/office/drawing/2016/SVG/main" r:embed="rId5"/>
                </a:ext>
              </a:extLst>
            </a:blip>
            <a:stretch>
              <a:fillRect l="-36215"/>
            </a:stretch>
          </a:blipFill>
        </p:spPr>
      </p:sp>
      <p:sp>
        <p:nvSpPr>
          <p:cNvPr id="6" name="Freeform 6"/>
          <p:cNvSpPr/>
          <p:nvPr/>
        </p:nvSpPr>
        <p:spPr>
          <a:xfrm>
            <a:off x="10575157" y="3611828"/>
            <a:ext cx="5631310" cy="3650136"/>
          </a:xfrm>
          <a:custGeom>
            <a:avLst/>
            <a:gdLst/>
            <a:ahLst/>
            <a:cxnLst/>
            <a:rect l="l" t="t" r="r" b="b"/>
            <a:pathLst>
              <a:path w="6350000" h="6558280">
                <a:moveTo>
                  <a:pt x="5218430" y="6558280"/>
                </a:moveTo>
                <a:lnTo>
                  <a:pt x="1131570" y="6558280"/>
                </a:lnTo>
                <a:cubicBezTo>
                  <a:pt x="508000" y="6558280"/>
                  <a:pt x="0" y="6050280"/>
                  <a:pt x="0" y="5426710"/>
                </a:cubicBezTo>
                <a:lnTo>
                  <a:pt x="0" y="1131570"/>
                </a:lnTo>
                <a:cubicBezTo>
                  <a:pt x="0" y="508000"/>
                  <a:pt x="508000" y="0"/>
                  <a:pt x="1131570" y="0"/>
                </a:cubicBezTo>
                <a:lnTo>
                  <a:pt x="5218430" y="0"/>
                </a:lnTo>
                <a:cubicBezTo>
                  <a:pt x="5842000" y="0"/>
                  <a:pt x="6350000" y="508000"/>
                  <a:pt x="6350000" y="1131570"/>
                </a:cubicBezTo>
                <a:lnTo>
                  <a:pt x="6350000" y="5425440"/>
                </a:lnTo>
                <a:cubicBezTo>
                  <a:pt x="6350000" y="6050280"/>
                  <a:pt x="5842000" y="6558280"/>
                  <a:pt x="5218430" y="6558280"/>
                </a:cubicBezTo>
                <a:close/>
                <a:moveTo>
                  <a:pt x="1131570" y="149860"/>
                </a:moveTo>
                <a:cubicBezTo>
                  <a:pt x="590550" y="149860"/>
                  <a:pt x="149860" y="590550"/>
                  <a:pt x="149860" y="1131570"/>
                </a:cubicBezTo>
                <a:lnTo>
                  <a:pt x="149860" y="5425440"/>
                </a:lnTo>
                <a:cubicBezTo>
                  <a:pt x="149860" y="5966460"/>
                  <a:pt x="590550" y="6407150"/>
                  <a:pt x="1131570" y="6407150"/>
                </a:cubicBezTo>
                <a:lnTo>
                  <a:pt x="5218430" y="6407150"/>
                </a:lnTo>
                <a:cubicBezTo>
                  <a:pt x="5759450" y="6407150"/>
                  <a:pt x="6200140" y="5966460"/>
                  <a:pt x="6200140" y="5425440"/>
                </a:cubicBezTo>
                <a:lnTo>
                  <a:pt x="6200140" y="1131570"/>
                </a:lnTo>
                <a:cubicBezTo>
                  <a:pt x="6200140" y="590550"/>
                  <a:pt x="5759450" y="149860"/>
                  <a:pt x="5218430" y="149860"/>
                </a:cubicBezTo>
                <a:lnTo>
                  <a:pt x="1131570" y="149860"/>
                </a:lnTo>
                <a:close/>
              </a:path>
            </a:pathLst>
          </a:custGeom>
          <a:solidFill>
            <a:srgbClr val="626953"/>
          </a:solidFill>
        </p:spPr>
      </p:sp>
      <p:sp>
        <p:nvSpPr>
          <p:cNvPr id="7" name="Freeform 7"/>
          <p:cNvSpPr/>
          <p:nvPr/>
        </p:nvSpPr>
        <p:spPr>
          <a:xfrm rot="-5400000">
            <a:off x="9183972" y="6723877"/>
            <a:ext cx="2105666" cy="1152374"/>
          </a:xfrm>
          <a:custGeom>
            <a:avLst/>
            <a:gdLst/>
            <a:ahLst/>
            <a:cxnLst/>
            <a:rect l="l" t="t" r="r" b="b"/>
            <a:pathLst>
              <a:path w="2105666" h="1152374">
                <a:moveTo>
                  <a:pt x="0" y="0"/>
                </a:moveTo>
                <a:lnTo>
                  <a:pt x="2105666" y="0"/>
                </a:lnTo>
                <a:lnTo>
                  <a:pt x="2105666" y="1152373"/>
                </a:lnTo>
                <a:lnTo>
                  <a:pt x="0" y="11523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5153634" y="1028700"/>
            <a:ext cx="2105666" cy="1152374"/>
          </a:xfrm>
          <a:custGeom>
            <a:avLst/>
            <a:gdLst/>
            <a:ahLst/>
            <a:cxnLst/>
            <a:rect l="l" t="t" r="r" b="b"/>
            <a:pathLst>
              <a:path w="2105666" h="1152374">
                <a:moveTo>
                  <a:pt x="0" y="0"/>
                </a:moveTo>
                <a:lnTo>
                  <a:pt x="2105666" y="0"/>
                </a:lnTo>
                <a:lnTo>
                  <a:pt x="2105666" y="1152374"/>
                </a:lnTo>
                <a:lnTo>
                  <a:pt x="0" y="115237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9" name="Group 9"/>
          <p:cNvGrpSpPr/>
          <p:nvPr/>
        </p:nvGrpSpPr>
        <p:grpSpPr>
          <a:xfrm>
            <a:off x="8795588" y="-1989626"/>
            <a:ext cx="2882434" cy="288243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11" name="TextBox 11"/>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p:cNvGrpSpPr/>
          <p:nvPr/>
        </p:nvGrpSpPr>
        <p:grpSpPr>
          <a:xfrm>
            <a:off x="-417079" y="2229408"/>
            <a:ext cx="9212667" cy="1665608"/>
            <a:chOff x="0" y="0"/>
            <a:chExt cx="12283556" cy="2220810"/>
          </a:xfrm>
        </p:grpSpPr>
        <p:sp>
          <p:nvSpPr>
            <p:cNvPr id="13" name="Freeform 13"/>
            <p:cNvSpPr/>
            <p:nvPr/>
          </p:nvSpPr>
          <p:spPr>
            <a:xfrm>
              <a:off x="364449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4" name="Freeform 14"/>
            <p:cNvSpPr/>
            <p:nvPr/>
          </p:nvSpPr>
          <p:spPr>
            <a:xfrm>
              <a:off x="0"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5" name="Freeform 15"/>
            <p:cNvSpPr/>
            <p:nvPr/>
          </p:nvSpPr>
          <p:spPr>
            <a:xfrm>
              <a:off x="6902738" y="0"/>
              <a:ext cx="5380818" cy="2220810"/>
            </a:xfrm>
            <a:custGeom>
              <a:avLst/>
              <a:gdLst/>
              <a:ahLst/>
              <a:cxnLst/>
              <a:rect l="l" t="t" r="r" b="b"/>
              <a:pathLst>
                <a:path w="5380818" h="2220810">
                  <a:moveTo>
                    <a:pt x="0" y="0"/>
                  </a:moveTo>
                  <a:lnTo>
                    <a:pt x="5380818" y="0"/>
                  </a:lnTo>
                  <a:lnTo>
                    <a:pt x="5380818" y="2220810"/>
                  </a:lnTo>
                  <a:lnTo>
                    <a:pt x="0" y="222081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sp>
        <p:nvSpPr>
          <p:cNvPr id="16" name="TextBox 16"/>
          <p:cNvSpPr txBox="1"/>
          <p:nvPr/>
        </p:nvSpPr>
        <p:spPr>
          <a:xfrm>
            <a:off x="724465" y="2472954"/>
            <a:ext cx="7362026" cy="1354217"/>
          </a:xfrm>
          <a:prstGeom prst="rect">
            <a:avLst/>
          </a:prstGeom>
        </p:spPr>
        <p:txBody>
          <a:bodyPr lIns="0" tIns="0" rIns="0" bIns="0" rtlCol="0" anchor="t">
            <a:spAutoFit/>
          </a:bodyPr>
          <a:lstStyle/>
          <a:p>
            <a:pPr algn="just"/>
            <a:r>
              <a:rPr lang="en-US" sz="4400" dirty="0">
                <a:solidFill>
                  <a:srgbClr val="626953"/>
                </a:solidFill>
                <a:latin typeface="League Spartan"/>
                <a:ea typeface="League Spartan"/>
                <a:cs typeface="League Spartan"/>
                <a:sym typeface="League Spartan"/>
              </a:rPr>
              <a:t>Project Planning and Resources</a:t>
            </a:r>
          </a:p>
        </p:txBody>
      </p:sp>
      <p:sp>
        <p:nvSpPr>
          <p:cNvPr id="17" name="TextBox 17"/>
          <p:cNvSpPr txBox="1"/>
          <p:nvPr/>
        </p:nvSpPr>
        <p:spPr>
          <a:xfrm>
            <a:off x="703683" y="4499647"/>
            <a:ext cx="8039100" cy="2769989"/>
          </a:xfrm>
          <a:prstGeom prst="rect">
            <a:avLst/>
          </a:prstGeom>
        </p:spPr>
        <p:txBody>
          <a:bodyPr lIns="0" tIns="0" rIns="0" bIns="0" rtlCol="0" anchor="t">
            <a:spAutoFit/>
          </a:bodyPr>
          <a:lstStyle/>
          <a:p>
            <a:pPr algn="l">
              <a:spcBef>
                <a:spcPct val="0"/>
              </a:spcBef>
            </a:pPr>
            <a:r>
              <a:rPr lang="en-US" sz="2000" dirty="0">
                <a:solidFill>
                  <a:srgbClr val="FFFFFF"/>
                </a:solidFill>
                <a:latin typeface="Poppins"/>
                <a:ea typeface="Poppins"/>
                <a:cs typeface="Poppins"/>
                <a:sym typeface="Poppins"/>
              </a:rPr>
              <a:t>•	Project timeline: approximately twelve months duration.</a:t>
            </a:r>
          </a:p>
          <a:p>
            <a:pPr algn="l">
              <a:spcBef>
                <a:spcPct val="0"/>
              </a:spcBef>
            </a:pPr>
            <a:r>
              <a:rPr lang="en-US" sz="2000" dirty="0">
                <a:solidFill>
                  <a:srgbClr val="FFFFFF"/>
                </a:solidFill>
                <a:latin typeface="Poppins"/>
                <a:ea typeface="Poppins"/>
                <a:cs typeface="Poppins"/>
                <a:sym typeface="Poppins"/>
              </a:rPr>
              <a:t>•	Months 1-3: ethics, survey, interview protocol development [12].</a:t>
            </a:r>
          </a:p>
          <a:p>
            <a:pPr algn="l">
              <a:spcBef>
                <a:spcPct val="0"/>
              </a:spcBef>
            </a:pPr>
            <a:r>
              <a:rPr lang="en-US" sz="2000" dirty="0">
                <a:solidFill>
                  <a:srgbClr val="FFFFFF"/>
                </a:solidFill>
                <a:latin typeface="Poppins"/>
                <a:ea typeface="Poppins"/>
                <a:cs typeface="Poppins"/>
                <a:sym typeface="Poppins"/>
              </a:rPr>
              <a:t>•	Months 4-6: quantitative data collection (online surveys) [13].</a:t>
            </a:r>
          </a:p>
          <a:p>
            <a:pPr algn="l">
              <a:spcBef>
                <a:spcPct val="0"/>
              </a:spcBef>
            </a:pPr>
            <a:r>
              <a:rPr lang="en-US" sz="2000" dirty="0">
                <a:solidFill>
                  <a:srgbClr val="FFFFFF"/>
                </a:solidFill>
                <a:latin typeface="Poppins"/>
                <a:ea typeface="Poppins"/>
                <a:cs typeface="Poppins"/>
                <a:sym typeface="Poppins"/>
              </a:rPr>
              <a:t>•	Months 7-9: qualitative data collection (survey and secondary qualitative research).</a:t>
            </a:r>
          </a:p>
          <a:p>
            <a:pPr algn="l">
              <a:spcBef>
                <a:spcPct val="0"/>
              </a:spcBef>
            </a:pPr>
            <a:r>
              <a:rPr lang="en-US" sz="2000" dirty="0">
                <a:solidFill>
                  <a:srgbClr val="FFFFFF"/>
                </a:solidFill>
                <a:latin typeface="Poppins"/>
                <a:ea typeface="Poppins"/>
                <a:cs typeface="Poppins"/>
                <a:sym typeface="Poppins"/>
              </a:rPr>
              <a:t>•	Months 10-12: data analysis, report writing, dissemination.</a:t>
            </a:r>
          </a:p>
        </p:txBody>
      </p:sp>
      <p:pic>
        <p:nvPicPr>
          <p:cNvPr id="5" name="Picture 4" descr="Project Timeline Graph 12 Months 1 Stock Vector (Royalty Free) 1766103566 |  Shutterstock">
            <a:extLst>
              <a:ext uri="{FF2B5EF4-FFF2-40B4-BE49-F238E27FC236}">
                <a16:creationId xmlns:a16="http://schemas.microsoft.com/office/drawing/2014/main" id="{E6BF3318-69E6-BD92-034E-D99A81B986DD}"/>
              </a:ext>
            </a:extLst>
          </p:cNvPr>
          <p:cNvPicPr>
            <a:picLocks noChangeAspect="1"/>
          </p:cNvPicPr>
          <p:nvPr/>
        </p:nvPicPr>
        <p:blipFill rotWithShape="1">
          <a:blip r:embed="rId12">
            <a:extLst>
              <a:ext uri="{28A0092B-C50C-407E-A947-70E740481C1C}">
                <a14:useLocalDpi xmlns:a14="http://schemas.microsoft.com/office/drawing/2010/main" val="0"/>
              </a:ext>
            </a:extLst>
          </a:blip>
          <a:srcRect b="16071"/>
          <a:stretch>
            <a:fillRect/>
          </a:stretch>
        </p:blipFill>
        <p:spPr bwMode="auto">
          <a:xfrm>
            <a:off x="11230070" y="4499647"/>
            <a:ext cx="4276725" cy="17849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53640926-AAD7-44D8-BBD7-CCE9431645EC}">
              <a14:shadowObscured xmlns:a14="http://schemas.microsoft.com/office/drawing/2010/main"/>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p:cNvSpPr/>
          <p:nvPr/>
        </p:nvSpPr>
        <p:spPr>
          <a:xfrm rot="-163039">
            <a:off x="505871" y="8833116"/>
            <a:ext cx="2105666" cy="1152374"/>
          </a:xfrm>
          <a:custGeom>
            <a:avLst/>
            <a:gdLst/>
            <a:ahLst/>
            <a:cxnLst/>
            <a:rect l="l" t="t" r="r" b="b"/>
            <a:pathLst>
              <a:path w="2105666" h="1152374">
                <a:moveTo>
                  <a:pt x="0" y="0"/>
                </a:moveTo>
                <a:lnTo>
                  <a:pt x="2105667" y="0"/>
                </a:lnTo>
                <a:lnTo>
                  <a:pt x="2105667" y="1152374"/>
                </a:lnTo>
                <a:lnTo>
                  <a:pt x="0" y="115237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p:cNvGrpSpPr/>
          <p:nvPr/>
        </p:nvGrpSpPr>
        <p:grpSpPr>
          <a:xfrm>
            <a:off x="14953974" y="-1399262"/>
            <a:ext cx="2882434" cy="288243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6" name="TextBox 6"/>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p:cNvGrpSpPr>
            <a:grpSpLocks noChangeAspect="1"/>
          </p:cNvGrpSpPr>
          <p:nvPr/>
        </p:nvGrpSpPr>
        <p:grpSpPr>
          <a:xfrm>
            <a:off x="9705470" y="3139381"/>
            <a:ext cx="8109167" cy="4975919"/>
            <a:chOff x="0" y="0"/>
            <a:chExt cx="6350000" cy="2540000"/>
          </a:xfrm>
        </p:grpSpPr>
        <p:sp>
          <p:nvSpPr>
            <p:cNvPr id="13" name="Freeform 13"/>
            <p:cNvSpPr/>
            <p:nvPr/>
          </p:nvSpPr>
          <p:spPr>
            <a:xfrm>
              <a:off x="0" y="0"/>
              <a:ext cx="6350000" cy="2540000"/>
            </a:xfrm>
            <a:custGeom>
              <a:avLst/>
              <a:gdLst/>
              <a:ahLst/>
              <a:cxnLst/>
              <a:rect l="l" t="t" r="r" b="b"/>
              <a:pathLst>
                <a:path w="6350000" h="2540000">
                  <a:moveTo>
                    <a:pt x="0" y="2159000"/>
                  </a:moveTo>
                  <a:lnTo>
                    <a:pt x="0" y="381000"/>
                  </a:lnTo>
                  <a:cubicBezTo>
                    <a:pt x="0" y="170180"/>
                    <a:pt x="170180" y="0"/>
                    <a:pt x="381000" y="0"/>
                  </a:cubicBezTo>
                  <a:lnTo>
                    <a:pt x="5969000" y="0"/>
                  </a:lnTo>
                  <a:cubicBezTo>
                    <a:pt x="6179820" y="0"/>
                    <a:pt x="6350000" y="170180"/>
                    <a:pt x="6350000" y="381000"/>
                  </a:cubicBezTo>
                  <a:lnTo>
                    <a:pt x="6350000" y="2159000"/>
                  </a:lnTo>
                  <a:cubicBezTo>
                    <a:pt x="6350000" y="2369820"/>
                    <a:pt x="6179820" y="2540000"/>
                    <a:pt x="5969000" y="2540000"/>
                  </a:cubicBezTo>
                  <a:lnTo>
                    <a:pt x="381000" y="2540000"/>
                  </a:lnTo>
                  <a:cubicBezTo>
                    <a:pt x="170180" y="2540000"/>
                    <a:pt x="0" y="2369820"/>
                    <a:pt x="0" y="2159000"/>
                  </a:cubicBezTo>
                  <a:close/>
                </a:path>
              </a:pathLst>
            </a:custGeom>
            <a:solidFill>
              <a:srgbClr val="CDBE8C"/>
            </a:solidFill>
            <a:ln w="12700">
              <a:solidFill>
                <a:srgbClr val="000000"/>
              </a:solidFill>
            </a:ln>
          </p:spPr>
        </p:sp>
      </p:grpSp>
      <p:sp>
        <p:nvSpPr>
          <p:cNvPr id="16" name="TextBox 16"/>
          <p:cNvSpPr txBox="1"/>
          <p:nvPr/>
        </p:nvSpPr>
        <p:spPr>
          <a:xfrm>
            <a:off x="3848376" y="1104900"/>
            <a:ext cx="10591247" cy="677108"/>
          </a:xfrm>
          <a:prstGeom prst="rect">
            <a:avLst/>
          </a:prstGeom>
        </p:spPr>
        <p:txBody>
          <a:bodyPr lIns="0" tIns="0" rIns="0" bIns="0" rtlCol="0" anchor="t">
            <a:spAutoFit/>
          </a:bodyPr>
          <a:lstStyle/>
          <a:p>
            <a:pPr algn="ctr"/>
            <a:r>
              <a:rPr lang="en-US" sz="4400" dirty="0">
                <a:solidFill>
                  <a:srgbClr val="626953"/>
                </a:solidFill>
                <a:latin typeface="League Spartan"/>
                <a:ea typeface="League Spartan"/>
                <a:cs typeface="League Spartan"/>
                <a:sym typeface="League Spartan"/>
              </a:rPr>
              <a:t>Project Impact and Limitations</a:t>
            </a:r>
          </a:p>
        </p:txBody>
      </p:sp>
      <p:sp>
        <p:nvSpPr>
          <p:cNvPr id="17" name="TextBox 17"/>
          <p:cNvSpPr txBox="1"/>
          <p:nvPr/>
        </p:nvSpPr>
        <p:spPr>
          <a:xfrm>
            <a:off x="10702065" y="3831165"/>
            <a:ext cx="6603089" cy="3077766"/>
          </a:xfrm>
          <a:prstGeom prst="rect">
            <a:avLst/>
          </a:prstGeom>
        </p:spPr>
        <p:txBody>
          <a:bodyPr lIns="0" tIns="0" rIns="0" bIns="0" rtlCol="0" anchor="t">
            <a:spAutoFit/>
          </a:bodyPr>
          <a:lstStyle/>
          <a:p>
            <a:pPr>
              <a:spcBef>
                <a:spcPct val="0"/>
              </a:spcBef>
            </a:pPr>
            <a:r>
              <a:rPr lang="en-US" sz="2000" dirty="0">
                <a:solidFill>
                  <a:schemeClr val="bg1"/>
                </a:solidFill>
                <a:latin typeface="Poppins"/>
                <a:ea typeface="Poppins"/>
                <a:cs typeface="Poppins"/>
                <a:sym typeface="Poppins"/>
              </a:rPr>
              <a:t>•	Research provides significant academic, professional, societal impact.</a:t>
            </a:r>
          </a:p>
          <a:p>
            <a:pPr>
              <a:spcBef>
                <a:spcPct val="0"/>
              </a:spcBef>
            </a:pPr>
            <a:r>
              <a:rPr lang="en-US" sz="2000" dirty="0">
                <a:solidFill>
                  <a:schemeClr val="bg1"/>
                </a:solidFill>
                <a:latin typeface="Poppins"/>
                <a:ea typeface="Poppins"/>
                <a:cs typeface="Poppins"/>
                <a:sym typeface="Poppins"/>
              </a:rPr>
              <a:t>•	Contributes novel empirical data on privacy policy comprehension [14].</a:t>
            </a:r>
          </a:p>
          <a:p>
            <a:pPr>
              <a:spcBef>
                <a:spcPct val="0"/>
              </a:spcBef>
            </a:pPr>
            <a:r>
              <a:rPr lang="en-US" sz="2000" dirty="0">
                <a:solidFill>
                  <a:schemeClr val="bg1"/>
                </a:solidFill>
                <a:latin typeface="Poppins"/>
                <a:ea typeface="Poppins"/>
                <a:cs typeface="Poppins"/>
                <a:sym typeface="Poppins"/>
              </a:rPr>
              <a:t>•	Enriches literature on digital literacy and informed consent.</a:t>
            </a:r>
          </a:p>
          <a:p>
            <a:pPr>
              <a:spcBef>
                <a:spcPct val="0"/>
              </a:spcBef>
            </a:pPr>
            <a:r>
              <a:rPr lang="en-US" sz="2000" dirty="0">
                <a:solidFill>
                  <a:schemeClr val="bg1"/>
                </a:solidFill>
                <a:latin typeface="Poppins"/>
                <a:ea typeface="Poppins"/>
                <a:cs typeface="Poppins"/>
                <a:sym typeface="Poppins"/>
              </a:rPr>
              <a:t>•	Guides social media platforms for clearer privacy interfaces.</a:t>
            </a:r>
          </a:p>
          <a:p>
            <a:pPr>
              <a:spcBef>
                <a:spcPct val="0"/>
              </a:spcBef>
            </a:pPr>
            <a:r>
              <a:rPr lang="en-US" sz="2000" dirty="0">
                <a:solidFill>
                  <a:schemeClr val="bg1"/>
                </a:solidFill>
                <a:latin typeface="Poppins"/>
                <a:ea typeface="Poppins"/>
                <a:cs typeface="Poppins"/>
                <a:sym typeface="Poppins"/>
              </a:rPr>
              <a:t>•	Empowers users, fosters responsible online behavior [15].</a:t>
            </a:r>
          </a:p>
        </p:txBody>
      </p:sp>
      <p:grpSp>
        <p:nvGrpSpPr>
          <p:cNvPr id="21" name="Group 21"/>
          <p:cNvGrpSpPr>
            <a:grpSpLocks noChangeAspect="1"/>
          </p:cNvGrpSpPr>
          <p:nvPr/>
        </p:nvGrpSpPr>
        <p:grpSpPr>
          <a:xfrm rot="-1313207">
            <a:off x="16052950" y="-2271994"/>
            <a:ext cx="7529179" cy="3011672"/>
            <a:chOff x="0" y="0"/>
            <a:chExt cx="6350000" cy="2540000"/>
          </a:xfrm>
        </p:grpSpPr>
        <p:sp>
          <p:nvSpPr>
            <p:cNvPr id="22" name="Freeform 22"/>
            <p:cNvSpPr/>
            <p:nvPr/>
          </p:nvSpPr>
          <p:spPr>
            <a:xfrm>
              <a:off x="0" y="0"/>
              <a:ext cx="6350000" cy="2540000"/>
            </a:xfrm>
            <a:custGeom>
              <a:avLst/>
              <a:gdLst/>
              <a:ahLst/>
              <a:cxnLst/>
              <a:rect l="l" t="t" r="r" b="b"/>
              <a:pathLst>
                <a:path w="6350000" h="2540000">
                  <a:moveTo>
                    <a:pt x="0" y="2159000"/>
                  </a:moveTo>
                  <a:lnTo>
                    <a:pt x="0" y="381000"/>
                  </a:lnTo>
                  <a:cubicBezTo>
                    <a:pt x="0" y="170180"/>
                    <a:pt x="170180" y="0"/>
                    <a:pt x="381000" y="0"/>
                  </a:cubicBezTo>
                  <a:lnTo>
                    <a:pt x="5969000" y="0"/>
                  </a:lnTo>
                  <a:cubicBezTo>
                    <a:pt x="6179820" y="0"/>
                    <a:pt x="6350000" y="170180"/>
                    <a:pt x="6350000" y="381000"/>
                  </a:cubicBezTo>
                  <a:lnTo>
                    <a:pt x="6350000" y="2159000"/>
                  </a:lnTo>
                  <a:cubicBezTo>
                    <a:pt x="6350000" y="2369820"/>
                    <a:pt x="6179820" y="2540000"/>
                    <a:pt x="5969000" y="2540000"/>
                  </a:cubicBezTo>
                  <a:lnTo>
                    <a:pt x="381000" y="2540000"/>
                  </a:lnTo>
                  <a:cubicBezTo>
                    <a:pt x="170180" y="2540000"/>
                    <a:pt x="0" y="2369820"/>
                    <a:pt x="0" y="2159000"/>
                  </a:cubicBezTo>
                  <a:close/>
                </a:path>
              </a:pathLst>
            </a:custGeom>
            <a:solidFill>
              <a:srgbClr val="9EA788"/>
            </a:solidFill>
            <a:ln w="12700">
              <a:solidFill>
                <a:srgbClr val="000000"/>
              </a:solidFill>
            </a:ln>
          </p:spPr>
        </p:sp>
      </p:grpSp>
      <p:pic>
        <p:nvPicPr>
          <p:cNvPr id="8" name="Picture 7" descr="Psychological Factors Impacting Academic Performance Among Business Studies'  Students">
            <a:extLst>
              <a:ext uri="{FF2B5EF4-FFF2-40B4-BE49-F238E27FC236}">
                <a16:creationId xmlns:a16="http://schemas.microsoft.com/office/drawing/2014/main" id="{03FDF126-BBA3-73FF-50CC-434F2484089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58704" y="3847494"/>
            <a:ext cx="6172383" cy="31531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21074-2E12-7B70-E5C8-B069DC3DEF8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7483E02-5BE3-89C5-C858-E45D1778115A}"/>
              </a:ext>
            </a:extLst>
          </p:cNvPr>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3"/>
            <a:stretch>
              <a:fillRect l="-15444" r="-15444"/>
            </a:stretch>
          </a:blipFill>
        </p:spPr>
      </p:sp>
      <p:sp>
        <p:nvSpPr>
          <p:cNvPr id="3" name="Freeform 3">
            <a:extLst>
              <a:ext uri="{FF2B5EF4-FFF2-40B4-BE49-F238E27FC236}">
                <a16:creationId xmlns:a16="http://schemas.microsoft.com/office/drawing/2014/main" id="{AD9D8E32-79C4-4D5E-DE36-6E0501D0B5B3}"/>
              </a:ext>
            </a:extLst>
          </p:cNvPr>
          <p:cNvSpPr/>
          <p:nvPr/>
        </p:nvSpPr>
        <p:spPr>
          <a:xfrm rot="-163039">
            <a:off x="505871" y="8833116"/>
            <a:ext cx="2105666" cy="1152374"/>
          </a:xfrm>
          <a:custGeom>
            <a:avLst/>
            <a:gdLst/>
            <a:ahLst/>
            <a:cxnLst/>
            <a:rect l="l" t="t" r="r" b="b"/>
            <a:pathLst>
              <a:path w="2105666" h="1152374">
                <a:moveTo>
                  <a:pt x="0" y="0"/>
                </a:moveTo>
                <a:lnTo>
                  <a:pt x="2105667" y="0"/>
                </a:lnTo>
                <a:lnTo>
                  <a:pt x="2105667" y="1152374"/>
                </a:lnTo>
                <a:lnTo>
                  <a:pt x="0" y="115237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a:extLst>
              <a:ext uri="{FF2B5EF4-FFF2-40B4-BE49-F238E27FC236}">
                <a16:creationId xmlns:a16="http://schemas.microsoft.com/office/drawing/2014/main" id="{54CCA348-508C-5D5A-75B1-B0A2CBBB9795}"/>
              </a:ext>
            </a:extLst>
          </p:cNvPr>
          <p:cNvGrpSpPr/>
          <p:nvPr/>
        </p:nvGrpSpPr>
        <p:grpSpPr>
          <a:xfrm>
            <a:off x="14953974" y="-1399262"/>
            <a:ext cx="2882434" cy="2882434"/>
            <a:chOff x="0" y="0"/>
            <a:chExt cx="812800" cy="812800"/>
          </a:xfrm>
        </p:grpSpPr>
        <p:sp>
          <p:nvSpPr>
            <p:cNvPr id="5" name="Freeform 5">
              <a:extLst>
                <a:ext uri="{FF2B5EF4-FFF2-40B4-BE49-F238E27FC236}">
                  <a16:creationId xmlns:a16="http://schemas.microsoft.com/office/drawing/2014/main" id="{8B162D49-29A4-EB83-7783-812E0E97340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6" name="TextBox 6">
              <a:extLst>
                <a:ext uri="{FF2B5EF4-FFF2-40B4-BE49-F238E27FC236}">
                  <a16:creationId xmlns:a16="http://schemas.microsoft.com/office/drawing/2014/main" id="{95BB691E-7D20-A72D-C85C-D972640CE1A4}"/>
                </a:ext>
              </a:extLst>
            </p:cNvPr>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grpSp>
        <p:nvGrpSpPr>
          <p:cNvPr id="12" name="Group 12">
            <a:extLst>
              <a:ext uri="{FF2B5EF4-FFF2-40B4-BE49-F238E27FC236}">
                <a16:creationId xmlns:a16="http://schemas.microsoft.com/office/drawing/2014/main" id="{BD6CE092-D3F4-D1FB-FE5E-D453804D924A}"/>
              </a:ext>
            </a:extLst>
          </p:cNvPr>
          <p:cNvGrpSpPr>
            <a:grpSpLocks noChangeAspect="1"/>
          </p:cNvGrpSpPr>
          <p:nvPr/>
        </p:nvGrpSpPr>
        <p:grpSpPr>
          <a:xfrm>
            <a:off x="9705470" y="3139381"/>
            <a:ext cx="8109167" cy="4975919"/>
            <a:chOff x="0" y="0"/>
            <a:chExt cx="6350000" cy="2540000"/>
          </a:xfrm>
        </p:grpSpPr>
        <p:sp>
          <p:nvSpPr>
            <p:cNvPr id="13" name="Freeform 13">
              <a:extLst>
                <a:ext uri="{FF2B5EF4-FFF2-40B4-BE49-F238E27FC236}">
                  <a16:creationId xmlns:a16="http://schemas.microsoft.com/office/drawing/2014/main" id="{A2FA8E68-4FC0-B280-E3F4-42197FB2F482}"/>
                </a:ext>
              </a:extLst>
            </p:cNvPr>
            <p:cNvSpPr/>
            <p:nvPr/>
          </p:nvSpPr>
          <p:spPr>
            <a:xfrm>
              <a:off x="0" y="0"/>
              <a:ext cx="6350000" cy="2540000"/>
            </a:xfrm>
            <a:custGeom>
              <a:avLst/>
              <a:gdLst/>
              <a:ahLst/>
              <a:cxnLst/>
              <a:rect l="l" t="t" r="r" b="b"/>
              <a:pathLst>
                <a:path w="6350000" h="2540000">
                  <a:moveTo>
                    <a:pt x="0" y="2159000"/>
                  </a:moveTo>
                  <a:lnTo>
                    <a:pt x="0" y="381000"/>
                  </a:lnTo>
                  <a:cubicBezTo>
                    <a:pt x="0" y="170180"/>
                    <a:pt x="170180" y="0"/>
                    <a:pt x="381000" y="0"/>
                  </a:cubicBezTo>
                  <a:lnTo>
                    <a:pt x="5969000" y="0"/>
                  </a:lnTo>
                  <a:cubicBezTo>
                    <a:pt x="6179820" y="0"/>
                    <a:pt x="6350000" y="170180"/>
                    <a:pt x="6350000" y="381000"/>
                  </a:cubicBezTo>
                  <a:lnTo>
                    <a:pt x="6350000" y="2159000"/>
                  </a:lnTo>
                  <a:cubicBezTo>
                    <a:pt x="6350000" y="2369820"/>
                    <a:pt x="6179820" y="2540000"/>
                    <a:pt x="5969000" y="2540000"/>
                  </a:cubicBezTo>
                  <a:lnTo>
                    <a:pt x="381000" y="2540000"/>
                  </a:lnTo>
                  <a:cubicBezTo>
                    <a:pt x="170180" y="2540000"/>
                    <a:pt x="0" y="2369820"/>
                    <a:pt x="0" y="2159000"/>
                  </a:cubicBezTo>
                  <a:close/>
                </a:path>
              </a:pathLst>
            </a:custGeom>
            <a:solidFill>
              <a:srgbClr val="CDBE8C"/>
            </a:solidFill>
            <a:ln w="12700">
              <a:solidFill>
                <a:srgbClr val="000000"/>
              </a:solidFill>
            </a:ln>
          </p:spPr>
        </p:sp>
      </p:grpSp>
      <p:sp>
        <p:nvSpPr>
          <p:cNvPr id="16" name="TextBox 16">
            <a:extLst>
              <a:ext uri="{FF2B5EF4-FFF2-40B4-BE49-F238E27FC236}">
                <a16:creationId xmlns:a16="http://schemas.microsoft.com/office/drawing/2014/main" id="{0C497121-50C0-FB1F-6DE1-8B9FD6EDE6FC}"/>
              </a:ext>
            </a:extLst>
          </p:cNvPr>
          <p:cNvSpPr txBox="1"/>
          <p:nvPr/>
        </p:nvSpPr>
        <p:spPr>
          <a:xfrm>
            <a:off x="3848376" y="1104900"/>
            <a:ext cx="10591247" cy="677108"/>
          </a:xfrm>
          <a:prstGeom prst="rect">
            <a:avLst/>
          </a:prstGeom>
        </p:spPr>
        <p:txBody>
          <a:bodyPr lIns="0" tIns="0" rIns="0" bIns="0" rtlCol="0" anchor="t">
            <a:spAutoFit/>
          </a:bodyPr>
          <a:lstStyle/>
          <a:p>
            <a:pPr algn="ctr"/>
            <a:r>
              <a:rPr lang="en-US" sz="4400" dirty="0">
                <a:solidFill>
                  <a:srgbClr val="626953"/>
                </a:solidFill>
                <a:latin typeface="League Spartan"/>
                <a:ea typeface="League Spartan"/>
                <a:cs typeface="League Spartan"/>
                <a:sym typeface="League Spartan"/>
              </a:rPr>
              <a:t>Conclusion and Q&amp;A</a:t>
            </a:r>
          </a:p>
        </p:txBody>
      </p:sp>
      <p:sp>
        <p:nvSpPr>
          <p:cNvPr id="17" name="TextBox 17">
            <a:extLst>
              <a:ext uri="{FF2B5EF4-FFF2-40B4-BE49-F238E27FC236}">
                <a16:creationId xmlns:a16="http://schemas.microsoft.com/office/drawing/2014/main" id="{DDA5DC16-C796-9181-1FDE-19EBFC26019C}"/>
              </a:ext>
            </a:extLst>
          </p:cNvPr>
          <p:cNvSpPr txBox="1"/>
          <p:nvPr/>
        </p:nvSpPr>
        <p:spPr>
          <a:xfrm>
            <a:off x="10702065" y="3831165"/>
            <a:ext cx="6603089" cy="3077766"/>
          </a:xfrm>
          <a:prstGeom prst="rect">
            <a:avLst/>
          </a:prstGeom>
        </p:spPr>
        <p:txBody>
          <a:bodyPr lIns="0" tIns="0" rIns="0" bIns="0" rtlCol="0" anchor="t">
            <a:spAutoFit/>
          </a:bodyPr>
          <a:lstStyle/>
          <a:p>
            <a:pPr>
              <a:spcBef>
                <a:spcPct val="0"/>
              </a:spcBef>
            </a:pPr>
            <a:r>
              <a:rPr lang="en-US" sz="2000" dirty="0">
                <a:solidFill>
                  <a:schemeClr val="bg1"/>
                </a:solidFill>
                <a:latin typeface="Poppins"/>
                <a:ea typeface="Poppins"/>
                <a:cs typeface="Poppins"/>
                <a:sym typeface="Poppins"/>
              </a:rPr>
              <a:t>•	Comprehensive study proposed on social media data privacy awareness.</a:t>
            </a:r>
          </a:p>
          <a:p>
            <a:pPr>
              <a:spcBef>
                <a:spcPct val="0"/>
              </a:spcBef>
            </a:pPr>
            <a:r>
              <a:rPr lang="en-US" sz="2000" dirty="0">
                <a:solidFill>
                  <a:schemeClr val="bg1"/>
                </a:solidFill>
                <a:latin typeface="Poppins"/>
                <a:ea typeface="Poppins"/>
                <a:cs typeface="Poppins"/>
                <a:sym typeface="Poppins"/>
              </a:rPr>
              <a:t>•	Focuses on app permissions and data collection policies.</a:t>
            </a:r>
          </a:p>
          <a:p>
            <a:pPr>
              <a:spcBef>
                <a:spcPct val="0"/>
              </a:spcBef>
            </a:pPr>
            <a:r>
              <a:rPr lang="en-US" sz="2000" dirty="0">
                <a:solidFill>
                  <a:schemeClr val="bg1"/>
                </a:solidFill>
                <a:latin typeface="Poppins"/>
                <a:ea typeface="Poppins"/>
                <a:cs typeface="Poppins"/>
                <a:sym typeface="Poppins"/>
              </a:rPr>
              <a:t>•	Robust mixed-methods approach aims for actionable insights.</a:t>
            </a:r>
          </a:p>
          <a:p>
            <a:pPr>
              <a:spcBef>
                <a:spcPct val="0"/>
              </a:spcBef>
            </a:pPr>
            <a:r>
              <a:rPr lang="en-US" sz="2000" dirty="0">
                <a:solidFill>
                  <a:schemeClr val="bg1"/>
                </a:solidFill>
                <a:latin typeface="Poppins"/>
                <a:ea typeface="Poppins"/>
                <a:cs typeface="Poppins"/>
                <a:sym typeface="Poppins"/>
              </a:rPr>
              <a:t>•	Advances academic understanding of digital citizenship.</a:t>
            </a:r>
          </a:p>
          <a:p>
            <a:pPr>
              <a:spcBef>
                <a:spcPct val="0"/>
              </a:spcBef>
            </a:pPr>
            <a:r>
              <a:rPr lang="en-US" sz="2000" dirty="0">
                <a:solidFill>
                  <a:schemeClr val="bg1"/>
                </a:solidFill>
                <a:latin typeface="Poppins"/>
                <a:ea typeface="Poppins"/>
                <a:cs typeface="Poppins"/>
                <a:sym typeface="Poppins"/>
              </a:rPr>
              <a:t>•	Provides practical recommendations for improved user awareness.</a:t>
            </a:r>
          </a:p>
        </p:txBody>
      </p:sp>
      <p:grpSp>
        <p:nvGrpSpPr>
          <p:cNvPr id="21" name="Group 21">
            <a:extLst>
              <a:ext uri="{FF2B5EF4-FFF2-40B4-BE49-F238E27FC236}">
                <a16:creationId xmlns:a16="http://schemas.microsoft.com/office/drawing/2014/main" id="{EB4EBA22-D965-ECA5-9C3E-F8998C2F5551}"/>
              </a:ext>
            </a:extLst>
          </p:cNvPr>
          <p:cNvGrpSpPr>
            <a:grpSpLocks noChangeAspect="1"/>
          </p:cNvGrpSpPr>
          <p:nvPr/>
        </p:nvGrpSpPr>
        <p:grpSpPr>
          <a:xfrm rot="-1313207">
            <a:off x="16052950" y="-2271994"/>
            <a:ext cx="7529179" cy="3011672"/>
            <a:chOff x="0" y="0"/>
            <a:chExt cx="6350000" cy="2540000"/>
          </a:xfrm>
        </p:grpSpPr>
        <p:sp>
          <p:nvSpPr>
            <p:cNvPr id="22" name="Freeform 22">
              <a:extLst>
                <a:ext uri="{FF2B5EF4-FFF2-40B4-BE49-F238E27FC236}">
                  <a16:creationId xmlns:a16="http://schemas.microsoft.com/office/drawing/2014/main" id="{93C2B71A-D14C-8CDE-02C0-E45EE7C96975}"/>
                </a:ext>
              </a:extLst>
            </p:cNvPr>
            <p:cNvSpPr/>
            <p:nvPr/>
          </p:nvSpPr>
          <p:spPr>
            <a:xfrm>
              <a:off x="0" y="0"/>
              <a:ext cx="6350000" cy="2540000"/>
            </a:xfrm>
            <a:custGeom>
              <a:avLst/>
              <a:gdLst/>
              <a:ahLst/>
              <a:cxnLst/>
              <a:rect l="l" t="t" r="r" b="b"/>
              <a:pathLst>
                <a:path w="6350000" h="2540000">
                  <a:moveTo>
                    <a:pt x="0" y="2159000"/>
                  </a:moveTo>
                  <a:lnTo>
                    <a:pt x="0" y="381000"/>
                  </a:lnTo>
                  <a:cubicBezTo>
                    <a:pt x="0" y="170180"/>
                    <a:pt x="170180" y="0"/>
                    <a:pt x="381000" y="0"/>
                  </a:cubicBezTo>
                  <a:lnTo>
                    <a:pt x="5969000" y="0"/>
                  </a:lnTo>
                  <a:cubicBezTo>
                    <a:pt x="6179820" y="0"/>
                    <a:pt x="6350000" y="170180"/>
                    <a:pt x="6350000" y="381000"/>
                  </a:cubicBezTo>
                  <a:lnTo>
                    <a:pt x="6350000" y="2159000"/>
                  </a:lnTo>
                  <a:cubicBezTo>
                    <a:pt x="6350000" y="2369820"/>
                    <a:pt x="6179820" y="2540000"/>
                    <a:pt x="5969000" y="2540000"/>
                  </a:cubicBezTo>
                  <a:lnTo>
                    <a:pt x="381000" y="2540000"/>
                  </a:lnTo>
                  <a:cubicBezTo>
                    <a:pt x="170180" y="2540000"/>
                    <a:pt x="0" y="2369820"/>
                    <a:pt x="0" y="2159000"/>
                  </a:cubicBezTo>
                  <a:close/>
                </a:path>
              </a:pathLst>
            </a:custGeom>
            <a:solidFill>
              <a:srgbClr val="9EA788"/>
            </a:solidFill>
            <a:ln w="12700">
              <a:solidFill>
                <a:srgbClr val="000000"/>
              </a:solidFill>
            </a:ln>
          </p:spPr>
        </p:sp>
      </p:grpSp>
      <p:pic>
        <p:nvPicPr>
          <p:cNvPr id="7" name="Picture 6" descr="Online social networks security and privacy: comprehensive review and  analysis | Complex &amp; Intelligent Systems">
            <a:extLst>
              <a:ext uri="{FF2B5EF4-FFF2-40B4-BE49-F238E27FC236}">
                <a16:creationId xmlns:a16="http://schemas.microsoft.com/office/drawing/2014/main" id="{7C75AB66-2635-8F78-16D9-C0345577339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54484" y="4084808"/>
            <a:ext cx="4727862" cy="38780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93911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AD9F-90F9-C4F9-0039-5DEE42CAABE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AB5067C-CFF6-BD29-F119-63FD89A86CB3}"/>
              </a:ext>
            </a:extLst>
          </p:cNvPr>
          <p:cNvSpPr/>
          <p:nvPr/>
        </p:nvSpPr>
        <p:spPr>
          <a:xfrm rot="-5400000">
            <a:off x="4000500" y="-4000500"/>
            <a:ext cx="10287000" cy="18288000"/>
          </a:xfrm>
          <a:custGeom>
            <a:avLst/>
            <a:gdLst/>
            <a:ahLst/>
            <a:cxnLst/>
            <a:rect l="l" t="t" r="r" b="b"/>
            <a:pathLst>
              <a:path w="10287000" h="18288000">
                <a:moveTo>
                  <a:pt x="10287000" y="0"/>
                </a:moveTo>
                <a:lnTo>
                  <a:pt x="10287000" y="18288000"/>
                </a:lnTo>
                <a:lnTo>
                  <a:pt x="0" y="18288000"/>
                </a:lnTo>
                <a:lnTo>
                  <a:pt x="0" y="0"/>
                </a:lnTo>
                <a:lnTo>
                  <a:pt x="10287000" y="0"/>
                </a:lnTo>
                <a:close/>
              </a:path>
            </a:pathLst>
          </a:custGeom>
          <a:blipFill>
            <a:blip r:embed="rId2"/>
            <a:stretch>
              <a:fillRect l="-15444" r="-15444"/>
            </a:stretch>
          </a:blipFill>
        </p:spPr>
      </p:sp>
      <p:sp>
        <p:nvSpPr>
          <p:cNvPr id="3" name="Freeform 3">
            <a:extLst>
              <a:ext uri="{FF2B5EF4-FFF2-40B4-BE49-F238E27FC236}">
                <a16:creationId xmlns:a16="http://schemas.microsoft.com/office/drawing/2014/main" id="{B6C5B8C2-20DD-2098-ACB4-D5DE0EA15AB3}"/>
              </a:ext>
            </a:extLst>
          </p:cNvPr>
          <p:cNvSpPr/>
          <p:nvPr/>
        </p:nvSpPr>
        <p:spPr>
          <a:xfrm rot="-163039">
            <a:off x="505871" y="8833116"/>
            <a:ext cx="2105666" cy="1152374"/>
          </a:xfrm>
          <a:custGeom>
            <a:avLst/>
            <a:gdLst/>
            <a:ahLst/>
            <a:cxnLst/>
            <a:rect l="l" t="t" r="r" b="b"/>
            <a:pathLst>
              <a:path w="2105666" h="1152374">
                <a:moveTo>
                  <a:pt x="0" y="0"/>
                </a:moveTo>
                <a:lnTo>
                  <a:pt x="2105667" y="0"/>
                </a:lnTo>
                <a:lnTo>
                  <a:pt x="2105667" y="1152374"/>
                </a:lnTo>
                <a:lnTo>
                  <a:pt x="0" y="11523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a:extLst>
              <a:ext uri="{FF2B5EF4-FFF2-40B4-BE49-F238E27FC236}">
                <a16:creationId xmlns:a16="http://schemas.microsoft.com/office/drawing/2014/main" id="{0EE81576-1998-B1CF-F183-EEDEEBE0C6DE}"/>
              </a:ext>
            </a:extLst>
          </p:cNvPr>
          <p:cNvGrpSpPr/>
          <p:nvPr/>
        </p:nvGrpSpPr>
        <p:grpSpPr>
          <a:xfrm>
            <a:off x="14953974" y="-1399262"/>
            <a:ext cx="2882434" cy="2882434"/>
            <a:chOff x="0" y="0"/>
            <a:chExt cx="812800" cy="812800"/>
          </a:xfrm>
        </p:grpSpPr>
        <p:sp>
          <p:nvSpPr>
            <p:cNvPr id="5" name="Freeform 5">
              <a:extLst>
                <a:ext uri="{FF2B5EF4-FFF2-40B4-BE49-F238E27FC236}">
                  <a16:creationId xmlns:a16="http://schemas.microsoft.com/office/drawing/2014/main" id="{109ADA3E-047F-E9FC-F5DC-5824889D008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38100" cap="sq">
              <a:solidFill>
                <a:srgbClr val="D9D9D9"/>
              </a:solidFill>
              <a:prstDash val="solid"/>
              <a:miter/>
            </a:ln>
          </p:spPr>
        </p:sp>
        <p:sp>
          <p:nvSpPr>
            <p:cNvPr id="6" name="TextBox 6">
              <a:extLst>
                <a:ext uri="{FF2B5EF4-FFF2-40B4-BE49-F238E27FC236}">
                  <a16:creationId xmlns:a16="http://schemas.microsoft.com/office/drawing/2014/main" id="{3369E630-C0FE-1C76-58FE-1760965D56A7}"/>
                </a:ext>
              </a:extLst>
            </p:cNvPr>
            <p:cNvSpPr txBox="1"/>
            <p:nvPr/>
          </p:nvSpPr>
          <p:spPr>
            <a:xfrm>
              <a:off x="76200" y="19050"/>
              <a:ext cx="660400" cy="717550"/>
            </a:xfrm>
            <a:prstGeom prst="rect">
              <a:avLst/>
            </a:prstGeom>
          </p:spPr>
          <p:txBody>
            <a:bodyPr lIns="50800" tIns="50800" rIns="50800" bIns="50800" rtlCol="0" anchor="ctr"/>
            <a:lstStyle/>
            <a:p>
              <a:pPr algn="ctr">
                <a:lnSpc>
                  <a:spcPts val="2399"/>
                </a:lnSpc>
              </a:pPr>
              <a:endParaRPr/>
            </a:p>
          </p:txBody>
        </p:sp>
      </p:grpSp>
      <p:sp>
        <p:nvSpPr>
          <p:cNvPr id="16" name="TextBox 16">
            <a:extLst>
              <a:ext uri="{FF2B5EF4-FFF2-40B4-BE49-F238E27FC236}">
                <a16:creationId xmlns:a16="http://schemas.microsoft.com/office/drawing/2014/main" id="{357ABFFB-E502-159F-303C-FE6FBE51CD00}"/>
              </a:ext>
            </a:extLst>
          </p:cNvPr>
          <p:cNvSpPr txBox="1"/>
          <p:nvPr/>
        </p:nvSpPr>
        <p:spPr>
          <a:xfrm>
            <a:off x="3848375" y="1359088"/>
            <a:ext cx="10591247" cy="677108"/>
          </a:xfrm>
          <a:prstGeom prst="rect">
            <a:avLst/>
          </a:prstGeom>
        </p:spPr>
        <p:txBody>
          <a:bodyPr lIns="0" tIns="0" rIns="0" bIns="0" rtlCol="0" anchor="t">
            <a:spAutoFit/>
          </a:bodyPr>
          <a:lstStyle/>
          <a:p>
            <a:pPr algn="ctr"/>
            <a:r>
              <a:rPr lang="en-US" sz="4400" dirty="0">
                <a:solidFill>
                  <a:srgbClr val="626953"/>
                </a:solidFill>
                <a:latin typeface="League Spartan"/>
                <a:ea typeface="League Spartan"/>
                <a:cs typeface="League Spartan"/>
                <a:sym typeface="League Spartan"/>
              </a:rPr>
              <a:t>References</a:t>
            </a:r>
          </a:p>
        </p:txBody>
      </p:sp>
      <p:sp>
        <p:nvSpPr>
          <p:cNvPr id="17" name="TextBox 17">
            <a:extLst>
              <a:ext uri="{FF2B5EF4-FFF2-40B4-BE49-F238E27FC236}">
                <a16:creationId xmlns:a16="http://schemas.microsoft.com/office/drawing/2014/main" id="{DFEB6EC3-ECF4-40D4-1B7A-162F230B2EAD}"/>
              </a:ext>
            </a:extLst>
          </p:cNvPr>
          <p:cNvSpPr txBox="1"/>
          <p:nvPr/>
        </p:nvSpPr>
        <p:spPr>
          <a:xfrm>
            <a:off x="2791479" y="2457772"/>
            <a:ext cx="13609574" cy="6694140"/>
          </a:xfrm>
          <a:prstGeom prst="rect">
            <a:avLst/>
          </a:prstGeom>
        </p:spPr>
        <p:txBody>
          <a:bodyPr wrap="square" lIns="0" tIns="0" rIns="0" bIns="0" rtlCol="0" anchor="t">
            <a:spAutoFit/>
          </a:bodyPr>
          <a:lstStyle/>
          <a:p>
            <a:pPr>
              <a:spcBef>
                <a:spcPct val="0"/>
              </a:spcBef>
            </a:pPr>
            <a:r>
              <a:rPr lang="en-US" sz="1500" dirty="0">
                <a:latin typeface="Poppins"/>
                <a:ea typeface="Poppins"/>
                <a:cs typeface="Poppins"/>
                <a:sym typeface="Poppins"/>
              </a:rPr>
              <a:t>[1]	T. S. Raghupathi and S. K. Raghupathi, "Data privacy in the age of big data: A review of recent literature," Computers in Human Behavior, vol. 116, pp. 106649, Mar. 2021.</a:t>
            </a:r>
          </a:p>
          <a:p>
            <a:pPr>
              <a:spcBef>
                <a:spcPct val="0"/>
              </a:spcBef>
            </a:pPr>
            <a:r>
              <a:rPr lang="en-US" sz="1500" dirty="0">
                <a:latin typeface="Poppins"/>
                <a:ea typeface="Poppins"/>
                <a:cs typeface="Poppins"/>
                <a:sym typeface="Poppins"/>
              </a:rPr>
              <a:t>[2]	</a:t>
            </a:r>
            <a:r>
              <a:rPr lang="en-US" sz="1500" dirty="0" err="1">
                <a:latin typeface="Poppins"/>
                <a:ea typeface="Poppins"/>
                <a:cs typeface="Poppins"/>
                <a:sym typeface="Poppins"/>
              </a:rPr>
              <a:t>Acquisti</a:t>
            </a:r>
            <a:r>
              <a:rPr lang="en-US" sz="1500" dirty="0">
                <a:latin typeface="Poppins"/>
                <a:ea typeface="Poppins"/>
                <a:cs typeface="Poppins"/>
                <a:sym typeface="Poppins"/>
              </a:rPr>
              <a:t>, S. </a:t>
            </a:r>
            <a:r>
              <a:rPr lang="en-US" sz="1500" dirty="0" err="1">
                <a:latin typeface="Poppins"/>
                <a:ea typeface="Poppins"/>
                <a:cs typeface="Poppins"/>
                <a:sym typeface="Poppins"/>
              </a:rPr>
              <a:t>Egelman</a:t>
            </a:r>
            <a:r>
              <a:rPr lang="en-US" sz="1500" dirty="0">
                <a:latin typeface="Poppins"/>
                <a:ea typeface="Poppins"/>
                <a:cs typeface="Poppins"/>
                <a:sym typeface="Poppins"/>
              </a:rPr>
              <a:t>, and L. Cranor, "Measuring the effect of privacy notices on behavioral intent," ACM Transactions on Human-Computer Interaction (TOCHI), vol. 27, no. 1, pp. 1–34, Feb. 2020.</a:t>
            </a:r>
          </a:p>
          <a:p>
            <a:pPr>
              <a:spcBef>
                <a:spcPct val="0"/>
              </a:spcBef>
            </a:pPr>
            <a:r>
              <a:rPr lang="en-US" sz="1500" dirty="0">
                <a:latin typeface="Poppins"/>
                <a:ea typeface="Poppins"/>
                <a:cs typeface="Poppins"/>
                <a:sym typeface="Poppins"/>
              </a:rPr>
              <a:t>[3]	F. Schaub, P. Leon, A. P. Camp, and L. F. Cranor, "Designing effective privacy notices and controls," Communications of the ACM, vol. 63, no. 10, pp. 74–84, Oct. 2020.</a:t>
            </a:r>
          </a:p>
          <a:p>
            <a:pPr>
              <a:spcBef>
                <a:spcPct val="0"/>
              </a:spcBef>
            </a:pPr>
            <a:r>
              <a:rPr lang="en-US" sz="1500" dirty="0">
                <a:latin typeface="Poppins"/>
                <a:ea typeface="Poppins"/>
                <a:cs typeface="Poppins"/>
                <a:sym typeface="Poppins"/>
              </a:rPr>
              <a:t>[4]	E. G. </a:t>
            </a:r>
            <a:r>
              <a:rPr lang="en-US" sz="1500" dirty="0" err="1">
                <a:latin typeface="Poppins"/>
                <a:ea typeface="Poppins"/>
                <a:cs typeface="Poppins"/>
                <a:sym typeface="Poppins"/>
              </a:rPr>
              <a:t>Adjerid</a:t>
            </a:r>
            <a:r>
              <a:rPr lang="en-US" sz="1500" dirty="0">
                <a:latin typeface="Poppins"/>
                <a:ea typeface="Poppins"/>
                <a:cs typeface="Poppins"/>
                <a:sym typeface="Poppins"/>
              </a:rPr>
              <a:t>, B. P. Van der Sloot, and R. E. W. Wessels, "The privacy paradox revisited: Online privacy behavior in the age of personalized advertising," Information Systems Research, vol. 32, no. 2, pp. 450–470, Jun. 2021.</a:t>
            </a:r>
          </a:p>
          <a:p>
            <a:pPr>
              <a:spcBef>
                <a:spcPct val="0"/>
              </a:spcBef>
            </a:pPr>
            <a:r>
              <a:rPr lang="en-US" sz="1500" dirty="0">
                <a:latin typeface="Poppins"/>
                <a:ea typeface="Poppins"/>
                <a:cs typeface="Poppins"/>
                <a:sym typeface="Poppins"/>
              </a:rPr>
              <a:t>[5]	K. C. </a:t>
            </a:r>
            <a:r>
              <a:rPr lang="en-US" sz="1500" dirty="0" err="1">
                <a:latin typeface="Poppins"/>
                <a:ea typeface="Poppins"/>
                <a:cs typeface="Poppins"/>
                <a:sym typeface="Poppins"/>
              </a:rPr>
              <a:t>Alwahaishi</a:t>
            </a:r>
            <a:r>
              <a:rPr lang="en-US" sz="1500" dirty="0">
                <a:latin typeface="Poppins"/>
                <a:ea typeface="Poppins"/>
                <a:cs typeface="Poppins"/>
                <a:sym typeface="Poppins"/>
              </a:rPr>
              <a:t>, "User awareness of data privacy in social media: An empirical study," International Journal of Electronic Commerce Studies, vol. 12, no. 1, pp. 1–20, Jan. 2021.</a:t>
            </a:r>
          </a:p>
          <a:p>
            <a:pPr>
              <a:spcBef>
                <a:spcPct val="0"/>
              </a:spcBef>
            </a:pPr>
            <a:r>
              <a:rPr lang="en-US" sz="1500" dirty="0">
                <a:latin typeface="Poppins"/>
                <a:ea typeface="Poppins"/>
                <a:cs typeface="Poppins"/>
                <a:sym typeface="Poppins"/>
              </a:rPr>
              <a:t>[6]	S. G. Al-</a:t>
            </a:r>
            <a:r>
              <a:rPr lang="en-US" sz="1500" dirty="0" err="1">
                <a:latin typeface="Poppins"/>
                <a:ea typeface="Poppins"/>
                <a:cs typeface="Poppins"/>
                <a:sym typeface="Poppins"/>
              </a:rPr>
              <a:t>Saggaf</a:t>
            </a:r>
            <a:r>
              <a:rPr lang="en-US" sz="1500" dirty="0">
                <a:latin typeface="Poppins"/>
                <a:ea typeface="Poppins"/>
                <a:cs typeface="Poppins"/>
                <a:sym typeface="Poppins"/>
              </a:rPr>
              <a:t> and A. D. M. Al-</a:t>
            </a:r>
            <a:r>
              <a:rPr lang="en-US" sz="1500" dirty="0" err="1">
                <a:latin typeface="Poppins"/>
                <a:ea typeface="Poppins"/>
                <a:cs typeface="Poppins"/>
                <a:sym typeface="Poppins"/>
              </a:rPr>
              <a:t>Saggaf</a:t>
            </a:r>
            <a:r>
              <a:rPr lang="en-US" sz="1500" dirty="0">
                <a:latin typeface="Poppins"/>
                <a:ea typeface="Poppins"/>
                <a:cs typeface="Poppins"/>
                <a:sym typeface="Poppins"/>
              </a:rPr>
              <a:t>, "Investigating social media users' awareness of privacy settings and their willingness to share personal information," Telematics and Informatics, vol. 55, pp. 101452, Nov. 2020.</a:t>
            </a:r>
          </a:p>
          <a:p>
            <a:pPr>
              <a:spcBef>
                <a:spcPct val="0"/>
              </a:spcBef>
            </a:pPr>
            <a:r>
              <a:rPr lang="en-US" sz="1500" dirty="0">
                <a:latin typeface="Poppins"/>
                <a:ea typeface="Poppins"/>
                <a:cs typeface="Poppins"/>
                <a:sym typeface="Poppins"/>
              </a:rPr>
              <a:t>[7]	D. G. Kamara and B. K. Singh, "Understanding privacy concerns in social media: A literature review," Journal of Systems and Information Technology, vol. 22, no. 3, pp. 321–346, Sep. 2020.</a:t>
            </a:r>
          </a:p>
          <a:p>
            <a:pPr>
              <a:spcBef>
                <a:spcPct val="0"/>
              </a:spcBef>
            </a:pPr>
            <a:r>
              <a:rPr lang="en-US" sz="1500" dirty="0">
                <a:latin typeface="Poppins"/>
                <a:ea typeface="Poppins"/>
                <a:cs typeface="Poppins"/>
                <a:sym typeface="Poppins"/>
              </a:rPr>
              <a:t>[8]	M. H. Alharbi, "Examining user perceptions and privacy behaviors in social networking sites," Journal of Organizational and End User Computing (JOEUC), vol. 33, no. 1, pp. 1–20, Jan. 2021.</a:t>
            </a:r>
          </a:p>
          <a:p>
            <a:pPr>
              <a:spcBef>
                <a:spcPct val="0"/>
              </a:spcBef>
            </a:pPr>
            <a:r>
              <a:rPr lang="en-US" sz="1500" dirty="0">
                <a:latin typeface="Poppins"/>
                <a:ea typeface="Poppins"/>
                <a:cs typeface="Poppins"/>
                <a:sym typeface="Poppins"/>
              </a:rPr>
              <a:t>[9]	Das and S. Mandal, "A study on privacy concerns and awareness among social media users in India," International Journal of Information Management Data Insights, vol. 2, no. 2, pp. 100096, Dec. 2022.</a:t>
            </a:r>
          </a:p>
          <a:p>
            <a:pPr>
              <a:spcBef>
                <a:spcPct val="0"/>
              </a:spcBef>
            </a:pPr>
            <a:r>
              <a:rPr lang="en-US" sz="1500" dirty="0">
                <a:latin typeface="Poppins"/>
                <a:ea typeface="Poppins"/>
                <a:cs typeface="Poppins"/>
                <a:sym typeface="Poppins"/>
              </a:rPr>
              <a:t>[10]	S. A. Khan, F. G. Hussain, and S. Z. N. Syed, "User awareness and perceptions of privacy implications in mobile applications," Journal of Information and Knowledge Management, vol. 30, no. 4, pp. 2150009, Dec. 2021.</a:t>
            </a:r>
          </a:p>
          <a:p>
            <a:pPr>
              <a:spcBef>
                <a:spcPct val="0"/>
              </a:spcBef>
            </a:pPr>
            <a:r>
              <a:rPr lang="en-US" sz="1500" dirty="0">
                <a:latin typeface="Poppins"/>
                <a:ea typeface="Poppins"/>
                <a:cs typeface="Poppins"/>
                <a:sym typeface="Poppins"/>
              </a:rPr>
              <a:t>[11]	M. H. Hasan, "Impact of demographic factors on privacy concerns and information sharing behavior on social media," Journal of Information Technology Management, vol. 32, no. 4, pp. 1–18, Oct. 2021.</a:t>
            </a:r>
          </a:p>
          <a:p>
            <a:pPr>
              <a:spcBef>
                <a:spcPct val="0"/>
              </a:spcBef>
            </a:pPr>
            <a:r>
              <a:rPr lang="en-US" sz="1500" dirty="0">
                <a:latin typeface="Poppins"/>
                <a:ea typeface="Poppins"/>
                <a:cs typeface="Poppins"/>
                <a:sym typeface="Poppins"/>
              </a:rPr>
              <a:t>[12]	J. W. Creswell and J. D. Creswell, Research Design: Qualitative, Quantitative, and Mixed Methods Approaches, 5th ed. SAGE Publications, 2018.</a:t>
            </a:r>
          </a:p>
          <a:p>
            <a:pPr>
              <a:spcBef>
                <a:spcPct val="0"/>
              </a:spcBef>
            </a:pPr>
            <a:r>
              <a:rPr lang="en-US" sz="1500" dirty="0">
                <a:latin typeface="Poppins"/>
                <a:ea typeface="Poppins"/>
                <a:cs typeface="Poppins"/>
                <a:sym typeface="Poppins"/>
              </a:rPr>
              <a:t>[13]	T. R. Carberry, S. </a:t>
            </a:r>
            <a:r>
              <a:rPr lang="en-US" sz="1500" dirty="0" err="1">
                <a:latin typeface="Poppins"/>
                <a:ea typeface="Poppins"/>
                <a:cs typeface="Poppins"/>
                <a:sym typeface="Poppins"/>
              </a:rPr>
              <a:t>Egelman</a:t>
            </a:r>
            <a:r>
              <a:rPr lang="en-US" sz="1500" dirty="0">
                <a:latin typeface="Poppins"/>
                <a:ea typeface="Poppins"/>
                <a:cs typeface="Poppins"/>
                <a:sym typeface="Poppins"/>
              </a:rPr>
              <a:t>, and J. R. Weng, "Measuring perceptions of privacy in digital interfaces," IEEE Security &amp; Privacy, vol. 19, no. 1, pp. 60–64, Jan.-Feb. 2021.</a:t>
            </a:r>
          </a:p>
          <a:p>
            <a:pPr>
              <a:spcBef>
                <a:spcPct val="0"/>
              </a:spcBef>
            </a:pPr>
            <a:r>
              <a:rPr lang="en-US" sz="1500" dirty="0">
                <a:latin typeface="Poppins"/>
                <a:ea typeface="Poppins"/>
                <a:cs typeface="Poppins"/>
                <a:sym typeface="Poppins"/>
              </a:rPr>
              <a:t>[14]	V. Clarke and V. Braun, "Thematic analysis: A practical guide," Qualitative Research in Psychology, vol. 18, no. 2, pp. 123–140, May 2021.</a:t>
            </a:r>
          </a:p>
          <a:p>
            <a:pPr>
              <a:spcBef>
                <a:spcPct val="0"/>
              </a:spcBef>
            </a:pPr>
            <a:r>
              <a:rPr lang="en-US" sz="1500" dirty="0">
                <a:latin typeface="Poppins"/>
                <a:ea typeface="Poppins"/>
                <a:cs typeface="Poppins"/>
                <a:sym typeface="Poppins"/>
              </a:rPr>
              <a:t>[15]	C. Kamali and S. Mahajan, "Privacy preserving data mining and its applications: A survey," Journal of Data Mining and Knowledge Discovery, vol. 34, no. 1, pp. 1–28, Feb. 2020.</a:t>
            </a:r>
          </a:p>
        </p:txBody>
      </p:sp>
      <p:grpSp>
        <p:nvGrpSpPr>
          <p:cNvPr id="21" name="Group 21">
            <a:extLst>
              <a:ext uri="{FF2B5EF4-FFF2-40B4-BE49-F238E27FC236}">
                <a16:creationId xmlns:a16="http://schemas.microsoft.com/office/drawing/2014/main" id="{372784FA-726E-BB8E-D080-A5044B293038}"/>
              </a:ext>
            </a:extLst>
          </p:cNvPr>
          <p:cNvGrpSpPr>
            <a:grpSpLocks noChangeAspect="1"/>
          </p:cNvGrpSpPr>
          <p:nvPr/>
        </p:nvGrpSpPr>
        <p:grpSpPr>
          <a:xfrm rot="-1313207">
            <a:off x="16052950" y="-2271994"/>
            <a:ext cx="7529179" cy="3011672"/>
            <a:chOff x="0" y="0"/>
            <a:chExt cx="6350000" cy="2540000"/>
          </a:xfrm>
        </p:grpSpPr>
        <p:sp>
          <p:nvSpPr>
            <p:cNvPr id="22" name="Freeform 22">
              <a:extLst>
                <a:ext uri="{FF2B5EF4-FFF2-40B4-BE49-F238E27FC236}">
                  <a16:creationId xmlns:a16="http://schemas.microsoft.com/office/drawing/2014/main" id="{6398A073-A604-23E7-C932-65B3D9B41897}"/>
                </a:ext>
              </a:extLst>
            </p:cNvPr>
            <p:cNvSpPr/>
            <p:nvPr/>
          </p:nvSpPr>
          <p:spPr>
            <a:xfrm>
              <a:off x="0" y="0"/>
              <a:ext cx="6350000" cy="2540000"/>
            </a:xfrm>
            <a:custGeom>
              <a:avLst/>
              <a:gdLst/>
              <a:ahLst/>
              <a:cxnLst/>
              <a:rect l="l" t="t" r="r" b="b"/>
              <a:pathLst>
                <a:path w="6350000" h="2540000">
                  <a:moveTo>
                    <a:pt x="0" y="2159000"/>
                  </a:moveTo>
                  <a:lnTo>
                    <a:pt x="0" y="381000"/>
                  </a:lnTo>
                  <a:cubicBezTo>
                    <a:pt x="0" y="170180"/>
                    <a:pt x="170180" y="0"/>
                    <a:pt x="381000" y="0"/>
                  </a:cubicBezTo>
                  <a:lnTo>
                    <a:pt x="5969000" y="0"/>
                  </a:lnTo>
                  <a:cubicBezTo>
                    <a:pt x="6179820" y="0"/>
                    <a:pt x="6350000" y="170180"/>
                    <a:pt x="6350000" y="381000"/>
                  </a:cubicBezTo>
                  <a:lnTo>
                    <a:pt x="6350000" y="2159000"/>
                  </a:lnTo>
                  <a:cubicBezTo>
                    <a:pt x="6350000" y="2369820"/>
                    <a:pt x="6179820" y="2540000"/>
                    <a:pt x="5969000" y="2540000"/>
                  </a:cubicBezTo>
                  <a:lnTo>
                    <a:pt x="381000" y="2540000"/>
                  </a:lnTo>
                  <a:cubicBezTo>
                    <a:pt x="170180" y="2540000"/>
                    <a:pt x="0" y="2369820"/>
                    <a:pt x="0" y="2159000"/>
                  </a:cubicBezTo>
                  <a:close/>
                </a:path>
              </a:pathLst>
            </a:custGeom>
            <a:solidFill>
              <a:srgbClr val="9EA788"/>
            </a:solidFill>
            <a:ln w="12700">
              <a:solidFill>
                <a:srgbClr val="000000"/>
              </a:solidFill>
            </a:ln>
          </p:spPr>
        </p:sp>
      </p:grpSp>
    </p:spTree>
    <p:extLst>
      <p:ext uri="{BB962C8B-B14F-4D97-AF65-F5344CB8AC3E}">
        <p14:creationId xmlns:p14="http://schemas.microsoft.com/office/powerpoint/2010/main" val="865359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1372</Words>
  <Application>Microsoft Office PowerPoint</Application>
  <PresentationFormat>Custom</PresentationFormat>
  <Paragraphs>87</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Poppins</vt:lpstr>
      <vt:lpstr>Calibri</vt:lpstr>
      <vt:lpstr>League Spartan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Sage Green Minimalist Business Proposal Presentation</dc:title>
  <dc:creator>User</dc:creator>
  <cp:lastModifiedBy>vishalbapodara@outlook.com</cp:lastModifiedBy>
  <cp:revision>41</cp:revision>
  <dcterms:created xsi:type="dcterms:W3CDTF">2006-08-16T00:00:00Z</dcterms:created>
  <dcterms:modified xsi:type="dcterms:W3CDTF">2025-11-11T10:14:04Z</dcterms:modified>
  <dc:identifier>DAG1Y6m2jl4</dc:identifier>
</cp:coreProperties>
</file>