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13"/>
  </p:notesMasterIdLst>
  <p:handoutMasterIdLst>
    <p:handoutMasterId r:id="rId14"/>
  </p:handoutMasterIdLst>
  <p:sldIdLst>
    <p:sldId id="352" r:id="rId2"/>
    <p:sldId id="387" r:id="rId3"/>
    <p:sldId id="396" r:id="rId4"/>
    <p:sldId id="397" r:id="rId5"/>
    <p:sldId id="401" r:id="rId6"/>
    <p:sldId id="402" r:id="rId7"/>
    <p:sldId id="256" r:id="rId8"/>
    <p:sldId id="398" r:id="rId9"/>
    <p:sldId id="399" r:id="rId10"/>
    <p:sldId id="400" r:id="rId11"/>
    <p:sldId id="395" r:id="rId12"/>
  </p:sldIdLst>
  <p:sldSz cx="9144000" cy="6858000" type="screen4x3"/>
  <p:notesSz cx="6669088" cy="9926638"/>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p:cViewPr varScale="1">
        <p:scale>
          <a:sx n="114" d="100"/>
          <a:sy n="114" d="100"/>
        </p:scale>
        <p:origin x="1560" y="84"/>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8D4A13-6700-4B38-B9CE-EEA051131298}" type="doc">
      <dgm:prSet loTypeId="urn:microsoft.com/office/officeart/2005/8/layout/hProcess9" loCatId="process" qsTypeId="urn:microsoft.com/office/officeart/2005/8/quickstyle/simple1" qsCatId="simple" csTypeId="urn:microsoft.com/office/officeart/2005/8/colors/colorful5" csCatId="colorful" phldr="1"/>
      <dgm:spPr/>
    </dgm:pt>
    <dgm:pt modelId="{468DF012-5734-4B37-8637-889435308B19}">
      <dgm:prSet phldrT="[Text]" custT="1">
        <dgm:style>
          <a:lnRef idx="0">
            <a:schemeClr val="accent4"/>
          </a:lnRef>
          <a:fillRef idx="3">
            <a:schemeClr val="accent4"/>
          </a:fillRef>
          <a:effectRef idx="3">
            <a:schemeClr val="accent4"/>
          </a:effectRef>
          <a:fontRef idx="minor">
            <a:schemeClr val="lt1"/>
          </a:fontRef>
        </dgm:style>
      </dgm:prSet>
      <dgm:spPr>
        <a:solidFill>
          <a:schemeClr val="accent6"/>
        </a:solidFill>
      </dgm:spPr>
      <dgm:t>
        <a:bodyPr/>
        <a:lstStyle/>
        <a:p>
          <a:r>
            <a:rPr lang="en-US" sz="2000" dirty="0"/>
            <a:t>Change Theory</a:t>
          </a:r>
        </a:p>
      </dgm:t>
    </dgm:pt>
    <dgm:pt modelId="{C87F277A-ED40-438A-A5B4-254A8251E003}" type="parTrans" cxnId="{A69362CD-81ED-4AFC-B4F5-7CE5D1C6797C}">
      <dgm:prSet/>
      <dgm:spPr/>
      <dgm:t>
        <a:bodyPr/>
        <a:lstStyle/>
        <a:p>
          <a:endParaRPr lang="en-US"/>
        </a:p>
      </dgm:t>
    </dgm:pt>
    <dgm:pt modelId="{39ABD3D9-1C0D-43C0-99F4-10D131C5791F}" type="sibTrans" cxnId="{A69362CD-81ED-4AFC-B4F5-7CE5D1C6797C}">
      <dgm:prSet/>
      <dgm:spPr/>
      <dgm:t>
        <a:bodyPr/>
        <a:lstStyle/>
        <a:p>
          <a:endParaRPr lang="en-US"/>
        </a:p>
      </dgm:t>
    </dgm:pt>
    <dgm:pt modelId="{67C95E14-FCDB-472D-A76E-CADAF221BADC}">
      <dgm:prSet custT="1">
        <dgm:style>
          <a:lnRef idx="1">
            <a:schemeClr val="accent4"/>
          </a:lnRef>
          <a:fillRef idx="2">
            <a:schemeClr val="accent4"/>
          </a:fillRef>
          <a:effectRef idx="1">
            <a:schemeClr val="accent4"/>
          </a:effectRef>
          <a:fontRef idx="minor">
            <a:schemeClr val="dk1"/>
          </a:fontRef>
        </dgm:style>
      </dgm:prSet>
      <dgm:spPr>
        <a:solidFill>
          <a:schemeClr val="accent2">
            <a:lumMod val="20000"/>
            <a:lumOff val="80000"/>
          </a:schemeClr>
        </a:solidFill>
      </dgm:spPr>
      <dgm:t>
        <a:bodyPr/>
        <a:lstStyle/>
        <a:p>
          <a:r>
            <a:rPr lang="en-US" sz="1200" b="1" dirty="0">
              <a:effectLst/>
            </a:rPr>
            <a:t>Lewin theorized that “behavior is a functional interaction of person and environment” (Miner, 2006).</a:t>
          </a:r>
        </a:p>
      </dgm:t>
    </dgm:pt>
    <dgm:pt modelId="{C394EB5F-3400-46ED-A8D6-3F2A4CA538EC}" type="parTrans" cxnId="{A3F2B421-8FC1-4B83-AD35-291839866FC5}">
      <dgm:prSet/>
      <dgm:spPr/>
      <dgm:t>
        <a:bodyPr/>
        <a:lstStyle/>
        <a:p>
          <a:endParaRPr lang="en-US"/>
        </a:p>
      </dgm:t>
    </dgm:pt>
    <dgm:pt modelId="{E438F356-1ED5-4E75-815D-A40310A4E4DD}" type="sibTrans" cxnId="{A3F2B421-8FC1-4B83-AD35-291839866FC5}">
      <dgm:prSet/>
      <dgm:spPr/>
      <dgm:t>
        <a:bodyPr/>
        <a:lstStyle/>
        <a:p>
          <a:endParaRPr lang="en-US"/>
        </a:p>
      </dgm:t>
    </dgm:pt>
    <dgm:pt modelId="{AD87B95F-A2BE-44BC-B18C-3B98E72088F2}">
      <dgm:prSet>
        <dgm:style>
          <a:lnRef idx="3">
            <a:schemeClr val="lt1"/>
          </a:lnRef>
          <a:fillRef idx="1">
            <a:schemeClr val="accent4"/>
          </a:fillRef>
          <a:effectRef idx="1">
            <a:schemeClr val="accent4"/>
          </a:effectRef>
          <a:fontRef idx="minor">
            <a:schemeClr val="lt1"/>
          </a:fontRef>
        </dgm:style>
      </dgm:prSet>
      <dgm:spPr>
        <a:solidFill>
          <a:srgbClr val="C00000"/>
        </a:solidFill>
      </dgm:spPr>
      <dgm:t>
        <a:bodyPr/>
        <a:lstStyle/>
        <a:p>
          <a:r>
            <a:rPr lang="en-US" dirty="0"/>
            <a:t>Studied leadership and leadership climates which led to the development of the field  of Organizational Behavior and Change Theory (Miner, 2006). </a:t>
          </a:r>
        </a:p>
      </dgm:t>
    </dgm:pt>
    <dgm:pt modelId="{0FE2B96F-ADB9-4F54-B5EA-789172F08335}" type="parTrans" cxnId="{BF733504-FA13-438E-A6B4-F6BA0FDE898A}">
      <dgm:prSet/>
      <dgm:spPr/>
      <dgm:t>
        <a:bodyPr/>
        <a:lstStyle/>
        <a:p>
          <a:endParaRPr lang="en-US"/>
        </a:p>
      </dgm:t>
    </dgm:pt>
    <dgm:pt modelId="{13AB2332-E9A7-4F9F-8E4C-1B269FA49D76}" type="sibTrans" cxnId="{BF733504-FA13-438E-A6B4-F6BA0FDE898A}">
      <dgm:prSet/>
      <dgm:spPr/>
      <dgm:t>
        <a:bodyPr/>
        <a:lstStyle/>
        <a:p>
          <a:endParaRPr lang="en-US"/>
        </a:p>
      </dgm:t>
    </dgm:pt>
    <dgm:pt modelId="{17073F6C-A3AE-489D-9993-92235E86EFC6}">
      <dgm:prSet>
        <dgm:style>
          <a:lnRef idx="3">
            <a:schemeClr val="lt1"/>
          </a:lnRef>
          <a:fillRef idx="1">
            <a:schemeClr val="accent4"/>
          </a:fillRef>
          <a:effectRef idx="1">
            <a:schemeClr val="accent4"/>
          </a:effectRef>
          <a:fontRef idx="minor">
            <a:schemeClr val="lt1"/>
          </a:fontRef>
        </dgm:style>
      </dgm:prSet>
      <dgm:spPr>
        <a:solidFill>
          <a:schemeClr val="accent2">
            <a:lumMod val="75000"/>
          </a:schemeClr>
        </a:solidFill>
      </dgm:spPr>
      <dgm:t>
        <a:bodyPr/>
        <a:lstStyle/>
        <a:p>
          <a:r>
            <a:rPr lang="en-US" dirty="0"/>
            <a:t>Research on group decisions and democratic processes led to the development of theories focusing on the motivation of change (Miner, 2006). </a:t>
          </a:r>
        </a:p>
      </dgm:t>
    </dgm:pt>
    <dgm:pt modelId="{864DA7E3-E1A7-4B94-AFF8-E04A50C130CF}" type="parTrans" cxnId="{90F610E4-D2F0-4E00-A280-5D3A77256EE4}">
      <dgm:prSet/>
      <dgm:spPr/>
      <dgm:t>
        <a:bodyPr/>
        <a:lstStyle/>
        <a:p>
          <a:endParaRPr lang="en-US"/>
        </a:p>
      </dgm:t>
    </dgm:pt>
    <dgm:pt modelId="{C04DA960-22F7-4690-8236-0D1F0D50FE7B}" type="sibTrans" cxnId="{90F610E4-D2F0-4E00-A280-5D3A77256EE4}">
      <dgm:prSet/>
      <dgm:spPr/>
      <dgm:t>
        <a:bodyPr/>
        <a:lstStyle/>
        <a:p>
          <a:endParaRPr lang="en-US"/>
        </a:p>
      </dgm:t>
    </dgm:pt>
    <dgm:pt modelId="{877C12AF-A397-4E48-AE1B-ED79E7E705A6}">
      <dgm:prSet phldrT="[Text]">
        <dgm:style>
          <a:lnRef idx="3">
            <a:schemeClr val="lt1"/>
          </a:lnRef>
          <a:fillRef idx="1">
            <a:schemeClr val="accent4"/>
          </a:fillRef>
          <a:effectRef idx="1">
            <a:schemeClr val="accent4"/>
          </a:effectRef>
          <a:fontRef idx="minor">
            <a:schemeClr val="lt1"/>
          </a:fontRef>
        </dgm:style>
      </dgm:prSet>
      <dgm:spPr>
        <a:solidFill>
          <a:schemeClr val="accent6">
            <a:lumMod val="50000"/>
          </a:schemeClr>
        </a:solidFill>
      </dgm:spPr>
      <dgm:t>
        <a:bodyPr/>
        <a:lstStyle/>
        <a:p>
          <a:r>
            <a:rPr lang="en-US" dirty="0" err="1"/>
            <a:t>Lewin</a:t>
          </a:r>
          <a:r>
            <a:rPr lang="en-US" dirty="0"/>
            <a:t>  studied group dynamics and field theory which led to the development of  Action Research and eventually change theory (</a:t>
          </a:r>
          <a:r>
            <a:rPr lang="en-US" dirty="0" err="1"/>
            <a:t>Suc</a:t>
          </a:r>
          <a:r>
            <a:rPr lang="en-US" dirty="0"/>
            <a:t>, </a:t>
          </a:r>
          <a:r>
            <a:rPr lang="en-US" dirty="0" err="1"/>
            <a:t>Prokosch</a:t>
          </a:r>
          <a:r>
            <a:rPr lang="en-US" dirty="0"/>
            <a:t> &amp; </a:t>
          </a:r>
          <a:r>
            <a:rPr lang="en-US" dirty="0" err="1"/>
            <a:t>Ganslandt</a:t>
          </a:r>
          <a:r>
            <a:rPr lang="en-US" dirty="0"/>
            <a:t>, 2009).</a:t>
          </a:r>
        </a:p>
      </dgm:t>
    </dgm:pt>
    <dgm:pt modelId="{1FAFE8D6-DEC5-4517-9CF6-DCAA49DAFF44}" type="parTrans" cxnId="{E7890979-FDAA-4577-B3F7-FD5353321F0D}">
      <dgm:prSet/>
      <dgm:spPr/>
      <dgm:t>
        <a:bodyPr/>
        <a:lstStyle/>
        <a:p>
          <a:endParaRPr lang="en-US"/>
        </a:p>
      </dgm:t>
    </dgm:pt>
    <dgm:pt modelId="{37B2562D-6C5C-4D0A-BB67-0926CB60D302}" type="sibTrans" cxnId="{E7890979-FDAA-4577-B3F7-FD5353321F0D}">
      <dgm:prSet/>
      <dgm:spPr/>
      <dgm:t>
        <a:bodyPr/>
        <a:lstStyle/>
        <a:p>
          <a:endParaRPr lang="en-US"/>
        </a:p>
      </dgm:t>
    </dgm:pt>
    <dgm:pt modelId="{0B2BADE3-4BEB-47A1-8DC9-72C856CFA51F}" type="pres">
      <dgm:prSet presAssocID="{DA8D4A13-6700-4B38-B9CE-EEA051131298}" presName="CompostProcess" presStyleCnt="0">
        <dgm:presLayoutVars>
          <dgm:dir/>
          <dgm:resizeHandles val="exact"/>
        </dgm:presLayoutVars>
      </dgm:prSet>
      <dgm:spPr/>
    </dgm:pt>
    <dgm:pt modelId="{08D36C6B-D323-42DB-B1E5-4620FFD64200}" type="pres">
      <dgm:prSet presAssocID="{DA8D4A13-6700-4B38-B9CE-EEA051131298}" presName="arrow" presStyleLbl="bgShp" presStyleIdx="0" presStyleCnt="1" custScaleX="117647" custLinFactNeighborX="5882" custLinFactNeighborY="-625">
        <dgm:style>
          <a:lnRef idx="1">
            <a:schemeClr val="accent2"/>
          </a:lnRef>
          <a:fillRef idx="2">
            <a:schemeClr val="accent2"/>
          </a:fillRef>
          <a:effectRef idx="1">
            <a:schemeClr val="accent2"/>
          </a:effectRef>
          <a:fontRef idx="minor">
            <a:schemeClr val="dk1"/>
          </a:fontRef>
        </dgm:style>
      </dgm:prSet>
      <dgm:spPr/>
    </dgm:pt>
    <dgm:pt modelId="{4C90E387-E1EF-486C-9043-9A18E3506535}" type="pres">
      <dgm:prSet presAssocID="{DA8D4A13-6700-4B38-B9CE-EEA051131298}" presName="linearProcess" presStyleCnt="0"/>
      <dgm:spPr/>
    </dgm:pt>
    <dgm:pt modelId="{4ABF28EF-D45C-4442-84C3-8AC20642251B}" type="pres">
      <dgm:prSet presAssocID="{67C95E14-FCDB-472D-A76E-CADAF221BADC}" presName="textNode" presStyleLbl="node1" presStyleIdx="0" presStyleCnt="5" custScaleY="131250">
        <dgm:presLayoutVars>
          <dgm:bulletEnabled val="1"/>
        </dgm:presLayoutVars>
      </dgm:prSet>
      <dgm:spPr/>
    </dgm:pt>
    <dgm:pt modelId="{6ED0AADE-5867-4921-B559-33B398078619}" type="pres">
      <dgm:prSet presAssocID="{E438F356-1ED5-4E75-815D-A40310A4E4DD}" presName="sibTrans" presStyleCnt="0"/>
      <dgm:spPr/>
    </dgm:pt>
    <dgm:pt modelId="{A76326DA-33FE-4710-B9B8-3E33328D6E09}" type="pres">
      <dgm:prSet presAssocID="{AD87B95F-A2BE-44BC-B18C-3B98E72088F2}" presName="textNode" presStyleLbl="node1" presStyleIdx="1" presStyleCnt="5" custScaleY="128125">
        <dgm:presLayoutVars>
          <dgm:bulletEnabled val="1"/>
        </dgm:presLayoutVars>
      </dgm:prSet>
      <dgm:spPr/>
    </dgm:pt>
    <dgm:pt modelId="{D86A0D97-6493-46C5-9A40-600A34A2BCA8}" type="pres">
      <dgm:prSet presAssocID="{13AB2332-E9A7-4F9F-8E4C-1B269FA49D76}" presName="sibTrans" presStyleCnt="0"/>
      <dgm:spPr/>
    </dgm:pt>
    <dgm:pt modelId="{4A9505C1-5190-47FB-A2AD-A8DD484A1F85}" type="pres">
      <dgm:prSet presAssocID="{17073F6C-A3AE-489D-9993-92235E86EFC6}" presName="textNode" presStyleLbl="node1" presStyleIdx="2" presStyleCnt="5" custScaleY="128125">
        <dgm:presLayoutVars>
          <dgm:bulletEnabled val="1"/>
        </dgm:presLayoutVars>
      </dgm:prSet>
      <dgm:spPr/>
    </dgm:pt>
    <dgm:pt modelId="{3817CD0C-57C8-4273-B00D-15FDFD4C05F7}" type="pres">
      <dgm:prSet presAssocID="{C04DA960-22F7-4690-8236-0D1F0D50FE7B}" presName="sibTrans" presStyleCnt="0"/>
      <dgm:spPr/>
    </dgm:pt>
    <dgm:pt modelId="{87D9F708-97D5-4649-A48C-5D7EA9056BF5}" type="pres">
      <dgm:prSet presAssocID="{468DF012-5734-4B37-8637-889435308B19}" presName="textNode" presStyleLbl="node1" presStyleIdx="3" presStyleCnt="5" custScaleY="115625" custLinFactX="90933" custLinFactNeighborX="100000" custLinFactNeighborY="0">
        <dgm:presLayoutVars>
          <dgm:bulletEnabled val="1"/>
        </dgm:presLayoutVars>
      </dgm:prSet>
      <dgm:spPr/>
    </dgm:pt>
    <dgm:pt modelId="{E60A5169-1FF1-4816-BCDA-D7B05491058B}" type="pres">
      <dgm:prSet presAssocID="{39ABD3D9-1C0D-43C0-99F4-10D131C5791F}" presName="sibTrans" presStyleCnt="0"/>
      <dgm:spPr/>
    </dgm:pt>
    <dgm:pt modelId="{2CD3E02A-55AB-4520-BF03-8AC2A489E7D6}" type="pres">
      <dgm:prSet presAssocID="{877C12AF-A397-4E48-AE1B-ED79E7E705A6}" presName="textNode" presStyleLbl="node1" presStyleIdx="4" presStyleCnt="5" custScaleY="128125" custLinFactX="-100000" custLinFactNeighborX="-159084" custLinFactNeighborY="0">
        <dgm:presLayoutVars>
          <dgm:bulletEnabled val="1"/>
        </dgm:presLayoutVars>
      </dgm:prSet>
      <dgm:spPr/>
    </dgm:pt>
  </dgm:ptLst>
  <dgm:cxnLst>
    <dgm:cxn modelId="{BF733504-FA13-438E-A6B4-F6BA0FDE898A}" srcId="{DA8D4A13-6700-4B38-B9CE-EEA051131298}" destId="{AD87B95F-A2BE-44BC-B18C-3B98E72088F2}" srcOrd="1" destOrd="0" parTransId="{0FE2B96F-ADB9-4F54-B5EA-789172F08335}" sibTransId="{13AB2332-E9A7-4F9F-8E4C-1B269FA49D76}"/>
    <dgm:cxn modelId="{A3F2B421-8FC1-4B83-AD35-291839866FC5}" srcId="{DA8D4A13-6700-4B38-B9CE-EEA051131298}" destId="{67C95E14-FCDB-472D-A76E-CADAF221BADC}" srcOrd="0" destOrd="0" parTransId="{C394EB5F-3400-46ED-A8D6-3F2A4CA538EC}" sibTransId="{E438F356-1ED5-4E75-815D-A40310A4E4DD}"/>
    <dgm:cxn modelId="{59AFA32D-7E58-4DCD-907B-572A2A48150C}" type="presOf" srcId="{17073F6C-A3AE-489D-9993-92235E86EFC6}" destId="{4A9505C1-5190-47FB-A2AD-A8DD484A1F85}" srcOrd="0" destOrd="0" presId="urn:microsoft.com/office/officeart/2005/8/layout/hProcess9"/>
    <dgm:cxn modelId="{AC795D62-5E6B-48FE-8297-834ABA6E93ED}" type="presOf" srcId="{877C12AF-A397-4E48-AE1B-ED79E7E705A6}" destId="{2CD3E02A-55AB-4520-BF03-8AC2A489E7D6}" srcOrd="0" destOrd="0" presId="urn:microsoft.com/office/officeart/2005/8/layout/hProcess9"/>
    <dgm:cxn modelId="{4B2F0A6B-3A86-4592-9B62-CB8D25754044}" type="presOf" srcId="{468DF012-5734-4B37-8637-889435308B19}" destId="{87D9F708-97D5-4649-A48C-5D7EA9056BF5}" srcOrd="0" destOrd="0" presId="urn:microsoft.com/office/officeart/2005/8/layout/hProcess9"/>
    <dgm:cxn modelId="{E7890979-FDAA-4577-B3F7-FD5353321F0D}" srcId="{DA8D4A13-6700-4B38-B9CE-EEA051131298}" destId="{877C12AF-A397-4E48-AE1B-ED79E7E705A6}" srcOrd="4" destOrd="0" parTransId="{1FAFE8D6-DEC5-4517-9CF6-DCAA49DAFF44}" sibTransId="{37B2562D-6C5C-4D0A-BB67-0926CB60D302}"/>
    <dgm:cxn modelId="{A05D4488-980C-4D60-A3EC-3B7493D208CA}" type="presOf" srcId="{67C95E14-FCDB-472D-A76E-CADAF221BADC}" destId="{4ABF28EF-D45C-4442-84C3-8AC20642251B}" srcOrd="0" destOrd="0" presId="urn:microsoft.com/office/officeart/2005/8/layout/hProcess9"/>
    <dgm:cxn modelId="{B5C3C5B3-6A58-4C29-9A42-CD3FD8629F67}" type="presOf" srcId="{DA8D4A13-6700-4B38-B9CE-EEA051131298}" destId="{0B2BADE3-4BEB-47A1-8DC9-72C856CFA51F}" srcOrd="0" destOrd="0" presId="urn:microsoft.com/office/officeart/2005/8/layout/hProcess9"/>
    <dgm:cxn modelId="{A69362CD-81ED-4AFC-B4F5-7CE5D1C6797C}" srcId="{DA8D4A13-6700-4B38-B9CE-EEA051131298}" destId="{468DF012-5734-4B37-8637-889435308B19}" srcOrd="3" destOrd="0" parTransId="{C87F277A-ED40-438A-A5B4-254A8251E003}" sibTransId="{39ABD3D9-1C0D-43C0-99F4-10D131C5791F}"/>
    <dgm:cxn modelId="{90F610E4-D2F0-4E00-A280-5D3A77256EE4}" srcId="{DA8D4A13-6700-4B38-B9CE-EEA051131298}" destId="{17073F6C-A3AE-489D-9993-92235E86EFC6}" srcOrd="2" destOrd="0" parTransId="{864DA7E3-E1A7-4B94-AFF8-E04A50C130CF}" sibTransId="{C04DA960-22F7-4690-8236-0D1F0D50FE7B}"/>
    <dgm:cxn modelId="{40357CF9-7445-44F2-8A31-8692EF746302}" type="presOf" srcId="{AD87B95F-A2BE-44BC-B18C-3B98E72088F2}" destId="{A76326DA-33FE-4710-B9B8-3E33328D6E09}" srcOrd="0" destOrd="0" presId="urn:microsoft.com/office/officeart/2005/8/layout/hProcess9"/>
    <dgm:cxn modelId="{C29914DF-2864-4AD1-A764-EAEC5BD06F44}" type="presParOf" srcId="{0B2BADE3-4BEB-47A1-8DC9-72C856CFA51F}" destId="{08D36C6B-D323-42DB-B1E5-4620FFD64200}" srcOrd="0" destOrd="0" presId="urn:microsoft.com/office/officeart/2005/8/layout/hProcess9"/>
    <dgm:cxn modelId="{94F7A97E-4777-40C6-9AB7-59C9B17F06C7}" type="presParOf" srcId="{0B2BADE3-4BEB-47A1-8DC9-72C856CFA51F}" destId="{4C90E387-E1EF-486C-9043-9A18E3506535}" srcOrd="1" destOrd="0" presId="urn:microsoft.com/office/officeart/2005/8/layout/hProcess9"/>
    <dgm:cxn modelId="{B6C3EFB6-4314-47C8-A1E6-842132058C6D}" type="presParOf" srcId="{4C90E387-E1EF-486C-9043-9A18E3506535}" destId="{4ABF28EF-D45C-4442-84C3-8AC20642251B}" srcOrd="0" destOrd="0" presId="urn:microsoft.com/office/officeart/2005/8/layout/hProcess9"/>
    <dgm:cxn modelId="{DDF67349-91FB-4D15-9EB0-2A40168A9BD0}" type="presParOf" srcId="{4C90E387-E1EF-486C-9043-9A18E3506535}" destId="{6ED0AADE-5867-4921-B559-33B398078619}" srcOrd="1" destOrd="0" presId="urn:microsoft.com/office/officeart/2005/8/layout/hProcess9"/>
    <dgm:cxn modelId="{E333A562-224A-46EB-A277-E0A0BC75D817}" type="presParOf" srcId="{4C90E387-E1EF-486C-9043-9A18E3506535}" destId="{A76326DA-33FE-4710-B9B8-3E33328D6E09}" srcOrd="2" destOrd="0" presId="urn:microsoft.com/office/officeart/2005/8/layout/hProcess9"/>
    <dgm:cxn modelId="{AFCA4EC3-60A8-4C2B-A57E-33FBA169E7FD}" type="presParOf" srcId="{4C90E387-E1EF-486C-9043-9A18E3506535}" destId="{D86A0D97-6493-46C5-9A40-600A34A2BCA8}" srcOrd="3" destOrd="0" presId="urn:microsoft.com/office/officeart/2005/8/layout/hProcess9"/>
    <dgm:cxn modelId="{1FBCC6CA-EF61-4463-9C98-B86A7AA2EE91}" type="presParOf" srcId="{4C90E387-E1EF-486C-9043-9A18E3506535}" destId="{4A9505C1-5190-47FB-A2AD-A8DD484A1F85}" srcOrd="4" destOrd="0" presId="urn:microsoft.com/office/officeart/2005/8/layout/hProcess9"/>
    <dgm:cxn modelId="{20988C43-A9A0-4403-9E9F-A21127A1B021}" type="presParOf" srcId="{4C90E387-E1EF-486C-9043-9A18E3506535}" destId="{3817CD0C-57C8-4273-B00D-15FDFD4C05F7}" srcOrd="5" destOrd="0" presId="urn:microsoft.com/office/officeart/2005/8/layout/hProcess9"/>
    <dgm:cxn modelId="{B6EC0A7D-2B5A-4B68-BFCA-A3849268EB32}" type="presParOf" srcId="{4C90E387-E1EF-486C-9043-9A18E3506535}" destId="{87D9F708-97D5-4649-A48C-5D7EA9056BF5}" srcOrd="6" destOrd="0" presId="urn:microsoft.com/office/officeart/2005/8/layout/hProcess9"/>
    <dgm:cxn modelId="{DEBD04EA-B7D1-4EBA-8D18-C1235B97D9BB}" type="presParOf" srcId="{4C90E387-E1EF-486C-9043-9A18E3506535}" destId="{E60A5169-1FF1-4816-BCDA-D7B05491058B}" srcOrd="7" destOrd="0" presId="urn:microsoft.com/office/officeart/2005/8/layout/hProcess9"/>
    <dgm:cxn modelId="{67FF14EC-9597-4F4C-899D-A8FEB98601A0}" type="presParOf" srcId="{4C90E387-E1EF-486C-9043-9A18E3506535}" destId="{2CD3E02A-55AB-4520-BF03-8AC2A489E7D6}"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36C6B-D323-42DB-B1E5-4620FFD64200}">
      <dsp:nvSpPr>
        <dsp:cNvPr id="0" name=""/>
        <dsp:cNvSpPr/>
      </dsp:nvSpPr>
      <dsp:spPr>
        <a:xfrm>
          <a:off x="4" y="0"/>
          <a:ext cx="8229595" cy="3916363"/>
        </a:xfrm>
        <a:prstGeom prst="rightArrow">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2">
              <a:shade val="95000"/>
              <a:satMod val="105000"/>
            </a:schemeClr>
          </a:solidFill>
          <a:prstDash val="solid"/>
        </a:ln>
        <a:effectLst>
          <a:outerShdw blurRad="40000" dist="20000" dir="5400000" rotWithShape="0">
            <a:srgbClr val="000000">
              <a:alpha val="38000"/>
            </a:srgbClr>
          </a:outerShdw>
        </a:effectLst>
      </dsp:spPr>
      <dsp:style>
        <a:lnRef idx="1">
          <a:schemeClr val="accent2"/>
        </a:lnRef>
        <a:fillRef idx="2">
          <a:schemeClr val="accent2"/>
        </a:fillRef>
        <a:effectRef idx="1">
          <a:schemeClr val="accent2"/>
        </a:effectRef>
        <a:fontRef idx="minor">
          <a:schemeClr val="dk1"/>
        </a:fontRef>
      </dsp:style>
    </dsp:sp>
    <dsp:sp modelId="{4ABF28EF-D45C-4442-84C3-8AC20642251B}">
      <dsp:nvSpPr>
        <dsp:cNvPr id="0" name=""/>
        <dsp:cNvSpPr/>
      </dsp:nvSpPr>
      <dsp:spPr>
        <a:xfrm>
          <a:off x="3616" y="930136"/>
          <a:ext cx="1581224" cy="2056090"/>
        </a:xfrm>
        <a:prstGeom prst="roundRect">
          <a:avLst/>
        </a:prstGeom>
        <a:solidFill>
          <a:schemeClr val="accent2">
            <a:lumMod val="20000"/>
            <a:lumOff val="80000"/>
          </a:schemeClr>
        </a:soli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effectLst/>
            </a:rPr>
            <a:t>Lewin theorized that “behavior is a functional interaction of person and environment” (Miner, 2006).</a:t>
          </a:r>
        </a:p>
      </dsp:txBody>
      <dsp:txXfrm>
        <a:off x="80805" y="1007325"/>
        <a:ext cx="1426846" cy="1901712"/>
      </dsp:txXfrm>
    </dsp:sp>
    <dsp:sp modelId="{A76326DA-33FE-4710-B9B8-3E33328D6E09}">
      <dsp:nvSpPr>
        <dsp:cNvPr id="0" name=""/>
        <dsp:cNvSpPr/>
      </dsp:nvSpPr>
      <dsp:spPr>
        <a:xfrm>
          <a:off x="1663902" y="954613"/>
          <a:ext cx="1581224" cy="2007136"/>
        </a:xfrm>
        <a:prstGeom prst="roundRect">
          <a:avLst/>
        </a:prstGeom>
        <a:solidFill>
          <a:srgbClr val="C00000"/>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Studied leadership and leadership climates which led to the development of the field  of Organizational Behavior and Change Theory (Miner, 2006). </a:t>
          </a:r>
        </a:p>
      </dsp:txBody>
      <dsp:txXfrm>
        <a:off x="1741091" y="1031802"/>
        <a:ext cx="1426846" cy="1852758"/>
      </dsp:txXfrm>
    </dsp:sp>
    <dsp:sp modelId="{4A9505C1-5190-47FB-A2AD-A8DD484A1F85}">
      <dsp:nvSpPr>
        <dsp:cNvPr id="0" name=""/>
        <dsp:cNvSpPr/>
      </dsp:nvSpPr>
      <dsp:spPr>
        <a:xfrm>
          <a:off x="3324187" y="954613"/>
          <a:ext cx="1581224" cy="2007136"/>
        </a:xfrm>
        <a:prstGeom prst="roundRect">
          <a:avLst/>
        </a:prstGeom>
        <a:solidFill>
          <a:schemeClr val="accent2">
            <a:lumMod val="75000"/>
          </a:schemeClr>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Research on group decisions and democratic processes led to the development of theories focusing on the motivation of change (Miner, 2006). </a:t>
          </a:r>
        </a:p>
      </dsp:txBody>
      <dsp:txXfrm>
        <a:off x="3401376" y="1031802"/>
        <a:ext cx="1426846" cy="1852758"/>
      </dsp:txXfrm>
    </dsp:sp>
    <dsp:sp modelId="{87D9F708-97D5-4649-A48C-5D7EA9056BF5}">
      <dsp:nvSpPr>
        <dsp:cNvPr id="0" name=""/>
        <dsp:cNvSpPr/>
      </dsp:nvSpPr>
      <dsp:spPr>
        <a:xfrm>
          <a:off x="6501389" y="1052522"/>
          <a:ext cx="1581224" cy="1811317"/>
        </a:xfrm>
        <a:prstGeom prst="roundRect">
          <a:avLst/>
        </a:prstGeom>
        <a:solidFill>
          <a:schemeClr val="accent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4"/>
        </a:lnRef>
        <a:fillRef idx="3">
          <a:schemeClr val="accent4"/>
        </a:fillRef>
        <a:effectRef idx="3">
          <a:schemeClr val="accent4"/>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Change Theory</a:t>
          </a:r>
        </a:p>
      </dsp:txBody>
      <dsp:txXfrm>
        <a:off x="6578578" y="1129711"/>
        <a:ext cx="1426846" cy="1656939"/>
      </dsp:txXfrm>
    </dsp:sp>
    <dsp:sp modelId="{2CD3E02A-55AB-4520-BF03-8AC2A489E7D6}">
      <dsp:nvSpPr>
        <dsp:cNvPr id="0" name=""/>
        <dsp:cNvSpPr/>
      </dsp:nvSpPr>
      <dsp:spPr>
        <a:xfrm>
          <a:off x="4937760" y="954613"/>
          <a:ext cx="1581224" cy="2007136"/>
        </a:xfrm>
        <a:prstGeom prst="roundRect">
          <a:avLst/>
        </a:prstGeom>
        <a:solidFill>
          <a:schemeClr val="accent6">
            <a:lumMod val="50000"/>
          </a:schemeClr>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err="1"/>
            <a:t>Lewin</a:t>
          </a:r>
          <a:r>
            <a:rPr lang="en-US" sz="1000" kern="1200" dirty="0"/>
            <a:t>  studied group dynamics and field theory which led to the development of  Action Research and eventually change theory (</a:t>
          </a:r>
          <a:r>
            <a:rPr lang="en-US" sz="1000" kern="1200" dirty="0" err="1"/>
            <a:t>Suc</a:t>
          </a:r>
          <a:r>
            <a:rPr lang="en-US" sz="1000" kern="1200" dirty="0"/>
            <a:t>, </a:t>
          </a:r>
          <a:r>
            <a:rPr lang="en-US" sz="1000" kern="1200" dirty="0" err="1"/>
            <a:t>Prokosch</a:t>
          </a:r>
          <a:r>
            <a:rPr lang="en-US" sz="1000" kern="1200" dirty="0"/>
            <a:t> &amp; </a:t>
          </a:r>
          <a:r>
            <a:rPr lang="en-US" sz="1000" kern="1200" dirty="0" err="1"/>
            <a:t>Ganslandt</a:t>
          </a:r>
          <a:r>
            <a:rPr lang="en-US" sz="1000" kern="1200" dirty="0"/>
            <a:t>, 2009).</a:t>
          </a:r>
        </a:p>
      </dsp:txBody>
      <dsp:txXfrm>
        <a:off x="5014949" y="1031802"/>
        <a:ext cx="1426846" cy="185275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355EC43-FE38-4DD2-9EA6-54162B9174F1}" type="slidenum">
              <a:rPr lang="en-CA" altLang="en-US" sz="1200"/>
              <a:pPr/>
              <a:t>2</a:t>
            </a:fld>
            <a:endParaRPr lang="en-CA"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xfrm>
            <a:off x="457200" y="4343400"/>
            <a:ext cx="6019800" cy="4114800"/>
          </a:xfrm>
          <a:noFill/>
        </p:spPr>
        <p:txBody>
          <a:bodyPr/>
          <a:lstStyle/>
          <a:p>
            <a:pPr eaLnBrk="1" hangingPunct="1"/>
            <a:endParaRPr lang="en-US" altLang="en-US"/>
          </a:p>
        </p:txBody>
      </p:sp>
    </p:spTree>
    <p:extLst>
      <p:ext uri="{BB962C8B-B14F-4D97-AF65-F5344CB8AC3E}">
        <p14:creationId xmlns:p14="http://schemas.microsoft.com/office/powerpoint/2010/main" val="2358583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FD302B66-8A36-4294-BE7C-94D3DD2C7597}" type="datetime1">
              <a:rPr lang="en-GB" smtClean="0"/>
              <a:pPr>
                <a:defRPr/>
              </a:pPr>
              <a:t>07/11/2019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07/11/2019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07/11/2019</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07/11/2019</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07/11/2019</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07/11/2019</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07/11/2019</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07/11/2019</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07/11/2019</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07/11/2019</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07/11/2019</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07/11/2019</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p:txBody>
          <a:bodyPr/>
          <a:lstStyle/>
          <a:p>
            <a:r>
              <a:rPr lang="en-US" altLang="en-US" sz="3600" dirty="0">
                <a:latin typeface="Tahoma" panose="020B0604030504040204" pitchFamily="34" charset="0"/>
              </a:rPr>
              <a:t>Strategies for Managing </a:t>
            </a:r>
            <a:r>
              <a:rPr lang="en-US" altLang="en-US" sz="3600" dirty="0" err="1">
                <a:latin typeface="Tahoma" panose="020B0604030504040204" pitchFamily="34" charset="0"/>
              </a:rPr>
              <a:t>Organisational</a:t>
            </a:r>
            <a:r>
              <a:rPr lang="en-US" altLang="en-US" sz="3600" dirty="0">
                <a:latin typeface="Tahoma" panose="020B0604030504040204" pitchFamily="34" charset="0"/>
              </a:rPr>
              <a:t>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p:txBody>
          <a:bodyPr>
            <a:normAutofit/>
          </a:bodyPr>
          <a:lstStyle/>
          <a:p>
            <a:pPr eaLnBrk="1" hangingPunct="1"/>
            <a:endParaRPr lang="en-GB" altLang="en-US" dirty="0">
              <a:solidFill>
                <a:schemeClr val="bg1">
                  <a:lumMod val="95000"/>
                </a:schemeClr>
              </a:solidFill>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5254C0A-2FB8-45AC-B1B7-C616C8611398}"/>
              </a:ext>
            </a:extLst>
          </p:cNvPr>
          <p:cNvSpPr>
            <a:spLocks noGrp="1"/>
          </p:cNvSpPr>
          <p:nvPr>
            <p:ph type="ftr" sz="quarter" idx="10"/>
          </p:nvPr>
        </p:nvSpPr>
        <p:spPr/>
        <p:txBody>
          <a:bodyPr/>
          <a:lstStyle/>
          <a:p>
            <a:pPr>
              <a:defRPr/>
            </a:pPr>
            <a:r>
              <a:rPr lang="en-US" altLang="en-US"/>
              <a:t>Chapter 10, Nancy Langton and Stephen P. Robbins, </a:t>
            </a:r>
            <a:r>
              <a:rPr lang="en-US" altLang="en-US" i="1"/>
              <a:t>Fundamentals of Organizational Behaviour, </a:t>
            </a:r>
            <a:r>
              <a:rPr lang="en-US" altLang="en-US"/>
              <a:t>Third Canadian Edition                                                                                  </a:t>
            </a:r>
            <a:r>
              <a:rPr lang="en-US" altLang="en-US" sz="1200" b="1"/>
              <a:t>10-</a:t>
            </a:r>
            <a:fld id="{2BF081B2-26F7-4F1F-9E96-42AE790A4DB7}" type="slidenum">
              <a:rPr lang="en-US" altLang="en-US" sz="1200" b="1" smtClean="0"/>
              <a:pPr>
                <a:defRPr/>
              </a:pPr>
              <a:t>2</a:t>
            </a:fld>
            <a:endParaRPr lang="en-US" altLang="en-US" sz="1200" b="1"/>
          </a:p>
          <a:p>
            <a:pPr>
              <a:defRPr/>
            </a:pPr>
            <a:r>
              <a:rPr lang="en-US" altLang="en-US"/>
              <a:t>Copyright © 2007 Pearson Education Canada</a:t>
            </a:r>
          </a:p>
        </p:txBody>
      </p:sp>
      <p:sp>
        <p:nvSpPr>
          <p:cNvPr id="50179" name="Rectangle 2"/>
          <p:cNvSpPr>
            <a:spLocks noGrp="1" noChangeArrowheads="1"/>
          </p:cNvSpPr>
          <p:nvPr>
            <p:ph type="title"/>
          </p:nvPr>
        </p:nvSpPr>
        <p:spPr/>
        <p:txBody>
          <a:bodyPr/>
          <a:lstStyle/>
          <a:p>
            <a:pPr eaLnBrk="1" hangingPunct="1"/>
            <a:r>
              <a:rPr lang="en-US" altLang="en-US" dirty="0"/>
              <a:t>Major Approaches for Managing Change.</a:t>
            </a:r>
          </a:p>
        </p:txBody>
      </p:sp>
      <p:sp>
        <p:nvSpPr>
          <p:cNvPr id="50180" name="Rectangle 3"/>
          <p:cNvSpPr>
            <a:spLocks noGrp="1" noChangeArrowheads="1"/>
          </p:cNvSpPr>
          <p:nvPr>
            <p:ph type="body" idx="1"/>
          </p:nvPr>
        </p:nvSpPr>
        <p:spPr/>
        <p:txBody>
          <a:bodyPr/>
          <a:lstStyle/>
          <a:p>
            <a:pPr eaLnBrk="1" hangingPunct="1"/>
            <a:r>
              <a:rPr lang="en-US" altLang="en-US" dirty="0"/>
              <a:t>Lewin’s Three-Step Model</a:t>
            </a:r>
          </a:p>
          <a:p>
            <a:pPr eaLnBrk="1" hangingPunct="1"/>
            <a:r>
              <a:rPr lang="en-US" altLang="en-US" dirty="0"/>
              <a:t>Kotter’s Eight-Step Plan for Implementing Change</a:t>
            </a:r>
          </a:p>
          <a:p>
            <a:pPr eaLnBrk="1" hangingPunct="1"/>
            <a:r>
              <a:rPr lang="en-US" altLang="en-US" dirty="0"/>
              <a:t>Action Research</a:t>
            </a:r>
          </a:p>
          <a:p>
            <a:pPr eaLnBrk="1" hangingPunct="1"/>
            <a:r>
              <a:rPr lang="en-US" altLang="en-US" dirty="0"/>
              <a:t>Appreciative Inquiry</a:t>
            </a:r>
          </a:p>
          <a:p>
            <a:pPr eaLnBrk="1" hangingPunct="1"/>
            <a:endParaRPr lang="en-US" altLang="en-US" dirty="0"/>
          </a:p>
          <a:p>
            <a:pPr eaLnBrk="1" hangingPunct="1"/>
            <a:r>
              <a:rPr lang="en-US" altLang="en-US" dirty="0"/>
              <a:t>More to be discussed in the next slides. </a:t>
            </a:r>
          </a:p>
        </p:txBody>
      </p:sp>
    </p:spTree>
    <p:extLst>
      <p:ext uri="{BB962C8B-B14F-4D97-AF65-F5344CB8AC3E}">
        <p14:creationId xmlns:p14="http://schemas.microsoft.com/office/powerpoint/2010/main" val="3807137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328E-312D-49A6-9DA0-039DD0B4E4F3}"/>
              </a:ext>
            </a:extLst>
          </p:cNvPr>
          <p:cNvSpPr>
            <a:spLocks noGrp="1"/>
          </p:cNvSpPr>
          <p:nvPr>
            <p:ph type="title"/>
          </p:nvPr>
        </p:nvSpPr>
        <p:spPr>
          <a:xfrm>
            <a:off x="457200" y="116632"/>
            <a:ext cx="8229600" cy="720080"/>
          </a:xfrm>
        </p:spPr>
        <p:txBody>
          <a:bodyPr/>
          <a:lstStyle/>
          <a:p>
            <a:r>
              <a:rPr lang="en-US" dirty="0"/>
              <a:t>Who is Kurt Lewin</a:t>
            </a:r>
            <a:endParaRPr lang="en-GB" dirty="0"/>
          </a:p>
        </p:txBody>
      </p:sp>
      <p:sp>
        <p:nvSpPr>
          <p:cNvPr id="3" name="Content Placeholder 2">
            <a:extLst>
              <a:ext uri="{FF2B5EF4-FFF2-40B4-BE49-F238E27FC236}">
                <a16:creationId xmlns:a16="http://schemas.microsoft.com/office/drawing/2014/main" id="{2A86FF92-BA44-4F2C-AE05-DEC1C8272DD1}"/>
              </a:ext>
            </a:extLst>
          </p:cNvPr>
          <p:cNvSpPr>
            <a:spLocks noGrp="1"/>
          </p:cNvSpPr>
          <p:nvPr>
            <p:ph idx="1"/>
          </p:nvPr>
        </p:nvSpPr>
        <p:spPr>
          <a:xfrm>
            <a:off x="457200" y="836712"/>
            <a:ext cx="8229600" cy="4680521"/>
          </a:xfrm>
        </p:spPr>
        <p:txBody>
          <a:bodyPr>
            <a:normAutofit/>
          </a:bodyPr>
          <a:lstStyle/>
          <a:p>
            <a:r>
              <a:rPr lang="en-GB" dirty="0"/>
              <a:t>He developed the </a:t>
            </a:r>
            <a:r>
              <a:rPr lang="en-US" altLang="en-US" dirty="0"/>
              <a:t>Lewin’s Three-Step Model</a:t>
            </a:r>
          </a:p>
          <a:p>
            <a:r>
              <a:rPr lang="en-GB" dirty="0"/>
              <a:t>He was a </a:t>
            </a:r>
            <a:r>
              <a:rPr lang="en-GB" dirty="0" err="1"/>
              <a:t>jewish</a:t>
            </a:r>
            <a:r>
              <a:rPr lang="en-GB" dirty="0"/>
              <a:t> psychologist who was born in 1890 into a Jewish family in </a:t>
            </a:r>
            <a:r>
              <a:rPr lang="en-GB" dirty="0" err="1"/>
              <a:t>Mogilno</a:t>
            </a:r>
            <a:r>
              <a:rPr lang="en-GB" dirty="0"/>
              <a:t>, County of </a:t>
            </a:r>
            <a:r>
              <a:rPr lang="en-GB" dirty="0" err="1"/>
              <a:t>Mogilno</a:t>
            </a:r>
            <a:r>
              <a:rPr lang="en-GB" dirty="0"/>
              <a:t>, Province of </a:t>
            </a:r>
            <a:r>
              <a:rPr lang="en-GB" dirty="0" err="1"/>
              <a:t>Poznań</a:t>
            </a:r>
            <a:r>
              <a:rPr lang="en-GB" dirty="0"/>
              <a:t>, Prussia (modern Poland but at the time part of the </a:t>
            </a:r>
            <a:r>
              <a:rPr lang="en-GB" dirty="0" err="1"/>
              <a:t>german</a:t>
            </a:r>
            <a:r>
              <a:rPr lang="en-GB" dirty="0"/>
              <a:t> Empire). Family moved to Berlin in 1905 to ensure Lewin and his siblings can receive better education.</a:t>
            </a:r>
          </a:p>
          <a:p>
            <a:r>
              <a:rPr lang="en-GB" dirty="0"/>
              <a:t>Completed his doctoral studies from the University of Berlin. Moved to the US in 1933.</a:t>
            </a:r>
          </a:p>
          <a:p>
            <a:r>
              <a:rPr lang="en-GB" dirty="0"/>
              <a:t>In the US, amongst other projects, Lewin coined the “</a:t>
            </a:r>
            <a:r>
              <a:rPr lang="en-US" altLang="en-US" dirty="0"/>
              <a:t>Lewin’s Three-Step Model</a:t>
            </a:r>
            <a:r>
              <a:rPr lang="en-GB" dirty="0"/>
              <a:t>” of change   </a:t>
            </a:r>
          </a:p>
        </p:txBody>
      </p:sp>
      <p:sp>
        <p:nvSpPr>
          <p:cNvPr id="4" name="Footer Placeholder 3">
            <a:extLst>
              <a:ext uri="{FF2B5EF4-FFF2-40B4-BE49-F238E27FC236}">
                <a16:creationId xmlns:a16="http://schemas.microsoft.com/office/drawing/2014/main" id="{AB5963B9-915E-486A-B7CF-38840237F154}"/>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280494296"/>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34E04-3489-4B15-9A17-B6580D46B23C}"/>
              </a:ext>
            </a:extLst>
          </p:cNvPr>
          <p:cNvSpPr>
            <a:spLocks noGrp="1"/>
          </p:cNvSpPr>
          <p:nvPr>
            <p:ph type="title"/>
          </p:nvPr>
        </p:nvSpPr>
        <p:spPr/>
        <p:txBody>
          <a:bodyPr/>
          <a:lstStyle/>
          <a:p>
            <a:r>
              <a:rPr lang="en-GB" dirty="0"/>
              <a:t>Path to the Development of the Change theory.</a:t>
            </a:r>
          </a:p>
        </p:txBody>
      </p:sp>
      <p:sp>
        <p:nvSpPr>
          <p:cNvPr id="4" name="Footer Placeholder 3">
            <a:extLst>
              <a:ext uri="{FF2B5EF4-FFF2-40B4-BE49-F238E27FC236}">
                <a16:creationId xmlns:a16="http://schemas.microsoft.com/office/drawing/2014/main" id="{FECA9BE9-E762-4E01-9DD9-D61F5E7AF230}"/>
              </a:ext>
            </a:extLst>
          </p:cNvPr>
          <p:cNvSpPr>
            <a:spLocks noGrp="1"/>
          </p:cNvSpPr>
          <p:nvPr>
            <p:ph type="ftr" sz="quarter" idx="11"/>
          </p:nvPr>
        </p:nvSpPr>
        <p:spPr/>
        <p:txBody>
          <a:bodyPr/>
          <a:lstStyle/>
          <a:p>
            <a:pPr>
              <a:defRPr/>
            </a:pPr>
            <a:endParaRPr lang="en-GB" dirty="0"/>
          </a:p>
        </p:txBody>
      </p:sp>
      <p:graphicFrame>
        <p:nvGraphicFramePr>
          <p:cNvPr id="5" name="Content Placeholder 4">
            <a:extLst>
              <a:ext uri="{FF2B5EF4-FFF2-40B4-BE49-F238E27FC236}">
                <a16:creationId xmlns:a16="http://schemas.microsoft.com/office/drawing/2014/main" id="{14927D37-C652-423C-B5D9-363037BE2AD4}"/>
              </a:ext>
            </a:extLst>
          </p:cNvPr>
          <p:cNvGraphicFramePr>
            <a:graphicFrameLocks noGrp="1"/>
          </p:cNvGraphicFramePr>
          <p:nvPr>
            <p:ph idx="1"/>
            <p:extLst>
              <p:ext uri="{D42A27DB-BD31-4B8C-83A1-F6EECF244321}">
                <p14:modId xmlns:p14="http://schemas.microsoft.com/office/powerpoint/2010/main" val="1835253305"/>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325385"/>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40CA-3371-4E34-89BF-0A87C74CF644}"/>
              </a:ext>
            </a:extLst>
          </p:cNvPr>
          <p:cNvSpPr>
            <a:spLocks noGrp="1"/>
          </p:cNvSpPr>
          <p:nvPr>
            <p:ph type="title"/>
          </p:nvPr>
        </p:nvSpPr>
        <p:spPr/>
        <p:txBody>
          <a:bodyPr/>
          <a:lstStyle/>
          <a:p>
            <a:r>
              <a:rPr lang="en-GB" dirty="0"/>
              <a:t>Lewin’s view of the best route towards achieving change</a:t>
            </a:r>
          </a:p>
        </p:txBody>
      </p:sp>
      <p:sp>
        <p:nvSpPr>
          <p:cNvPr id="3" name="Content Placeholder 2">
            <a:extLst>
              <a:ext uri="{FF2B5EF4-FFF2-40B4-BE49-F238E27FC236}">
                <a16:creationId xmlns:a16="http://schemas.microsoft.com/office/drawing/2014/main" id="{4CF4F14D-8235-4379-A823-EF0C96E0E50B}"/>
              </a:ext>
            </a:extLst>
          </p:cNvPr>
          <p:cNvSpPr>
            <a:spLocks noGrp="1"/>
          </p:cNvSpPr>
          <p:nvPr>
            <p:ph idx="1"/>
          </p:nvPr>
        </p:nvSpPr>
        <p:spPr/>
        <p:txBody>
          <a:bodyPr/>
          <a:lstStyle/>
          <a:p>
            <a:r>
              <a:rPr lang="en-GB" dirty="0"/>
              <a:t>Lewin argues that to achieve change, it is necessary to look at all the options available that can help the organisation move from the present to the desired state and adopt the best route possible. </a:t>
            </a:r>
          </a:p>
          <a:p>
            <a:r>
              <a:rPr lang="en-GB" dirty="0"/>
              <a:t>The possibilities of each route must therefore be carefully analysed before being adopted or abandoned. </a:t>
            </a:r>
          </a:p>
          <a:p>
            <a:r>
              <a:rPr lang="en-GB" dirty="0"/>
              <a:t>It is unwise to just evaluate the desired future state and adopt the easiest route possible as the easiest route may not necessarily be the best route.  </a:t>
            </a:r>
          </a:p>
        </p:txBody>
      </p:sp>
      <p:sp>
        <p:nvSpPr>
          <p:cNvPr id="4" name="Footer Placeholder 3">
            <a:extLst>
              <a:ext uri="{FF2B5EF4-FFF2-40B4-BE49-F238E27FC236}">
                <a16:creationId xmlns:a16="http://schemas.microsoft.com/office/drawing/2014/main" id="{664F8838-171D-473C-924B-E9986596356E}"/>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755317892"/>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C8A1-11D5-480D-94F4-837066C42511}"/>
              </a:ext>
            </a:extLst>
          </p:cNvPr>
          <p:cNvSpPr>
            <a:spLocks noGrp="1"/>
          </p:cNvSpPr>
          <p:nvPr>
            <p:ph type="title"/>
          </p:nvPr>
        </p:nvSpPr>
        <p:spPr>
          <a:xfrm>
            <a:off x="457200" y="31093"/>
            <a:ext cx="8229600" cy="877627"/>
          </a:xfrm>
        </p:spPr>
        <p:txBody>
          <a:bodyPr>
            <a:normAutofit fontScale="90000"/>
          </a:bodyPr>
          <a:lstStyle/>
          <a:p>
            <a:r>
              <a:rPr lang="en-GB" dirty="0"/>
              <a:t>Causes of resistance to change – Lewin’s View</a:t>
            </a:r>
          </a:p>
        </p:txBody>
      </p:sp>
      <p:sp>
        <p:nvSpPr>
          <p:cNvPr id="3" name="Content Placeholder 2">
            <a:extLst>
              <a:ext uri="{FF2B5EF4-FFF2-40B4-BE49-F238E27FC236}">
                <a16:creationId xmlns:a16="http://schemas.microsoft.com/office/drawing/2014/main" id="{C49D3D2B-2999-4A68-8565-53DC0D889ED2}"/>
              </a:ext>
            </a:extLst>
          </p:cNvPr>
          <p:cNvSpPr>
            <a:spLocks noGrp="1"/>
          </p:cNvSpPr>
          <p:nvPr>
            <p:ph idx="1"/>
          </p:nvPr>
        </p:nvSpPr>
        <p:spPr>
          <a:xfrm>
            <a:off x="457200" y="836712"/>
            <a:ext cx="8229600" cy="4680521"/>
          </a:xfrm>
        </p:spPr>
        <p:txBody>
          <a:bodyPr>
            <a:normAutofit/>
          </a:bodyPr>
          <a:lstStyle/>
          <a:p>
            <a:r>
              <a:rPr lang="en-GB" dirty="0"/>
              <a:t>Two kinds of resistance to change – first from social habits and customs and secondly from the creation of an inner resistance to change. </a:t>
            </a:r>
          </a:p>
          <a:p>
            <a:r>
              <a:rPr lang="en-GB" dirty="0"/>
              <a:t>Most members will want to stay within the habits and customs of the group. The implication is that individual resistance to change will increase as members are being induced to move away from the current values of the group. </a:t>
            </a:r>
          </a:p>
          <a:p>
            <a:r>
              <a:rPr lang="en-GB" dirty="0"/>
              <a:t>Resistance can be lowered if management works to reduce the value the group attaches to something or by changing what the group values. </a:t>
            </a:r>
          </a:p>
        </p:txBody>
      </p:sp>
      <p:sp>
        <p:nvSpPr>
          <p:cNvPr id="4" name="Footer Placeholder 3">
            <a:extLst>
              <a:ext uri="{FF2B5EF4-FFF2-40B4-BE49-F238E27FC236}">
                <a16:creationId xmlns:a16="http://schemas.microsoft.com/office/drawing/2014/main" id="{31B774C2-1F1E-4C71-A113-B36EAEACCD98}"/>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90953364"/>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9655" y="526473"/>
            <a:ext cx="7772400" cy="1466850"/>
          </a:xfrm>
        </p:spPr>
        <p:txBody>
          <a:bodyPr/>
          <a:lstStyle/>
          <a:p>
            <a:r>
              <a:rPr lang="en-US" dirty="0"/>
              <a:t>Lewin’s Change Theory</a:t>
            </a:r>
          </a:p>
        </p:txBody>
      </p:sp>
      <p:sp>
        <p:nvSpPr>
          <p:cNvPr id="4" name="Rectangle 3"/>
          <p:cNvSpPr/>
          <p:nvPr/>
        </p:nvSpPr>
        <p:spPr>
          <a:xfrm>
            <a:off x="3275856" y="1752600"/>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UNFREEZE</a:t>
            </a:r>
          </a:p>
        </p:txBody>
      </p:sp>
      <p:sp>
        <p:nvSpPr>
          <p:cNvPr id="5" name="Down Arrow 4"/>
          <p:cNvSpPr/>
          <p:nvPr/>
        </p:nvSpPr>
        <p:spPr>
          <a:xfrm>
            <a:off x="3955170" y="2795986"/>
            <a:ext cx="484632" cy="633014"/>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6" name="Rectangle 5"/>
          <p:cNvSpPr/>
          <p:nvPr/>
        </p:nvSpPr>
        <p:spPr>
          <a:xfrm>
            <a:off x="3275856" y="3519055"/>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CHANGE</a:t>
            </a:r>
          </a:p>
        </p:txBody>
      </p:sp>
      <p:sp>
        <p:nvSpPr>
          <p:cNvPr id="7" name="Down Arrow 6"/>
          <p:cNvSpPr/>
          <p:nvPr/>
        </p:nvSpPr>
        <p:spPr>
          <a:xfrm flipH="1">
            <a:off x="3972493" y="4507023"/>
            <a:ext cx="609600" cy="807027"/>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275856" y="5387618"/>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REFREEZE</a:t>
            </a:r>
          </a:p>
        </p:txBody>
      </p:sp>
    </p:spTree>
    <p:extLst>
      <p:ext uri="{BB962C8B-B14F-4D97-AF65-F5344CB8AC3E}">
        <p14:creationId xmlns:p14="http://schemas.microsoft.com/office/powerpoint/2010/main" val="19045756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AA5CF-31B0-457B-88FD-AB745C8B9742}"/>
              </a:ext>
            </a:extLst>
          </p:cNvPr>
          <p:cNvSpPr>
            <a:spLocks noGrp="1"/>
          </p:cNvSpPr>
          <p:nvPr>
            <p:ph type="title"/>
          </p:nvPr>
        </p:nvSpPr>
        <p:spPr/>
        <p:txBody>
          <a:bodyPr/>
          <a:lstStyle/>
          <a:p>
            <a:r>
              <a:rPr lang="en-GB" dirty="0"/>
              <a:t>Unfreezing</a:t>
            </a:r>
          </a:p>
        </p:txBody>
      </p:sp>
      <p:sp>
        <p:nvSpPr>
          <p:cNvPr id="3" name="Content Placeholder 2">
            <a:extLst>
              <a:ext uri="{FF2B5EF4-FFF2-40B4-BE49-F238E27FC236}">
                <a16:creationId xmlns:a16="http://schemas.microsoft.com/office/drawing/2014/main" id="{7A7557C7-C1A3-4460-A385-7E0D3A786D4A}"/>
              </a:ext>
            </a:extLst>
          </p:cNvPr>
          <p:cNvSpPr>
            <a:spLocks noGrp="1"/>
          </p:cNvSpPr>
          <p:nvPr>
            <p:ph idx="1"/>
          </p:nvPr>
        </p:nvSpPr>
        <p:spPr>
          <a:xfrm>
            <a:off x="457200" y="1268760"/>
            <a:ext cx="8229600" cy="4248473"/>
          </a:xfrm>
        </p:spPr>
        <p:txBody>
          <a:bodyPr>
            <a:normAutofit fontScale="92500" lnSpcReduction="20000"/>
          </a:bodyPr>
          <a:lstStyle/>
          <a:p>
            <a:r>
              <a:rPr lang="en-GB" dirty="0"/>
              <a:t>This is the first stage in Lewin’s change management process. </a:t>
            </a:r>
          </a:p>
          <a:p>
            <a:r>
              <a:rPr lang="en-GB" dirty="0"/>
              <a:t>Involves dismantling existing mindsets and must be part of surviving and defence mechanisms must be by passed for the second stage to succeed. </a:t>
            </a:r>
          </a:p>
          <a:p>
            <a:r>
              <a:rPr lang="en-GB" dirty="0"/>
              <a:t>During this stage, the change agent has to find a way to ensure that employees can let go of any old behaviours that were counter productive. </a:t>
            </a:r>
          </a:p>
          <a:p>
            <a:r>
              <a:rPr lang="en-GB" dirty="0"/>
              <a:t>The process of finding this must be interactive, transparent and inclusive. </a:t>
            </a:r>
          </a:p>
          <a:p>
            <a:r>
              <a:rPr lang="en-GB" dirty="0"/>
              <a:t>This is the stage where desire for change can be initiated and implemented. </a:t>
            </a:r>
          </a:p>
          <a:p>
            <a:r>
              <a:rPr lang="en-GB" dirty="0"/>
              <a:t>Individuals will experience and learn from other productive views and in a sense begin to adapt their own views (from counter productive to productive). </a:t>
            </a:r>
          </a:p>
        </p:txBody>
      </p:sp>
      <p:sp>
        <p:nvSpPr>
          <p:cNvPr id="4" name="Footer Placeholder 3">
            <a:extLst>
              <a:ext uri="{FF2B5EF4-FFF2-40B4-BE49-F238E27FC236}">
                <a16:creationId xmlns:a16="http://schemas.microsoft.com/office/drawing/2014/main" id="{E9892076-393B-4BC7-BB98-B78B26538867}"/>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063743521"/>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6D180-ED79-4E11-9F1B-912742D99D1F}"/>
              </a:ext>
            </a:extLst>
          </p:cNvPr>
          <p:cNvSpPr>
            <a:spLocks noGrp="1"/>
          </p:cNvSpPr>
          <p:nvPr>
            <p:ph type="title"/>
          </p:nvPr>
        </p:nvSpPr>
        <p:spPr>
          <a:xfrm>
            <a:off x="457200" y="31093"/>
            <a:ext cx="8229600" cy="805619"/>
          </a:xfrm>
        </p:spPr>
        <p:txBody>
          <a:bodyPr/>
          <a:lstStyle/>
          <a:p>
            <a:r>
              <a:rPr lang="en-GB" dirty="0"/>
              <a:t>Change</a:t>
            </a:r>
          </a:p>
        </p:txBody>
      </p:sp>
      <p:sp>
        <p:nvSpPr>
          <p:cNvPr id="3" name="Content Placeholder 2">
            <a:extLst>
              <a:ext uri="{FF2B5EF4-FFF2-40B4-BE49-F238E27FC236}">
                <a16:creationId xmlns:a16="http://schemas.microsoft.com/office/drawing/2014/main" id="{91D8AED9-F2CF-4037-8792-9F9C24AA9FF3}"/>
              </a:ext>
            </a:extLst>
          </p:cNvPr>
          <p:cNvSpPr>
            <a:spLocks noGrp="1"/>
          </p:cNvSpPr>
          <p:nvPr>
            <p:ph idx="1"/>
          </p:nvPr>
        </p:nvSpPr>
        <p:spPr>
          <a:xfrm>
            <a:off x="457200" y="836712"/>
            <a:ext cx="8229600" cy="4680521"/>
          </a:xfrm>
        </p:spPr>
        <p:txBody>
          <a:bodyPr>
            <a:normAutofit fontScale="92500" lnSpcReduction="20000"/>
          </a:bodyPr>
          <a:lstStyle/>
          <a:p>
            <a:r>
              <a:rPr lang="en-GB" dirty="0"/>
              <a:t>The stage where the change occurs and typically the period where there is anxiety, transition and confusion. </a:t>
            </a:r>
          </a:p>
          <a:p>
            <a:r>
              <a:rPr lang="en-US" dirty="0"/>
              <a:t>Employees need to </a:t>
            </a:r>
            <a:r>
              <a:rPr lang="en-US"/>
              <a:t>adopt a change </a:t>
            </a:r>
            <a:r>
              <a:rPr lang="en-US" dirty="0"/>
              <a:t>in thoughts, feelings, behavior, or all three that is more productive in some way.</a:t>
            </a:r>
          </a:p>
          <a:p>
            <a:r>
              <a:rPr lang="en-GB" dirty="0"/>
              <a:t>Employees are aware that the old process is being challenged and that changes need to be made but may be confused as to what needs to effectively replace the old to ensure organisational efficiency. </a:t>
            </a:r>
          </a:p>
          <a:p>
            <a:r>
              <a:rPr lang="en-GB" dirty="0"/>
              <a:t>During this stage, the change agents need to establish clear goals, institute smaller acceptable steps that will reinforce the change programme.</a:t>
            </a:r>
          </a:p>
          <a:p>
            <a:r>
              <a:rPr lang="en-GB" dirty="0"/>
              <a:t>The structure responsible for managing change needs to be developed at this stage and communication between this structure and the employees need to be made as open as possible. </a:t>
            </a:r>
          </a:p>
          <a:p>
            <a:endParaRPr lang="en-GB" dirty="0"/>
          </a:p>
        </p:txBody>
      </p:sp>
      <p:sp>
        <p:nvSpPr>
          <p:cNvPr id="4" name="Footer Placeholder 3">
            <a:extLst>
              <a:ext uri="{FF2B5EF4-FFF2-40B4-BE49-F238E27FC236}">
                <a16:creationId xmlns:a16="http://schemas.microsoft.com/office/drawing/2014/main" id="{E7B8E28F-A578-4E98-BEB6-551F234D467D}"/>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126513935"/>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3986-131D-4FAA-BA02-E400815E8E0A}"/>
              </a:ext>
            </a:extLst>
          </p:cNvPr>
          <p:cNvSpPr>
            <a:spLocks noGrp="1"/>
          </p:cNvSpPr>
          <p:nvPr>
            <p:ph type="title"/>
          </p:nvPr>
        </p:nvSpPr>
        <p:spPr>
          <a:xfrm>
            <a:off x="457200" y="31093"/>
            <a:ext cx="8229600" cy="805619"/>
          </a:xfrm>
        </p:spPr>
        <p:txBody>
          <a:bodyPr/>
          <a:lstStyle/>
          <a:p>
            <a:r>
              <a:rPr lang="en-US" altLang="en-US" dirty="0"/>
              <a:t>Refreezing</a:t>
            </a:r>
            <a:endParaRPr lang="en-GB" dirty="0"/>
          </a:p>
        </p:txBody>
      </p:sp>
      <p:sp>
        <p:nvSpPr>
          <p:cNvPr id="3" name="Content Placeholder 2">
            <a:extLst>
              <a:ext uri="{FF2B5EF4-FFF2-40B4-BE49-F238E27FC236}">
                <a16:creationId xmlns:a16="http://schemas.microsoft.com/office/drawing/2014/main" id="{198D1315-44AC-49CA-A995-F70880101E40}"/>
              </a:ext>
            </a:extLst>
          </p:cNvPr>
          <p:cNvSpPr>
            <a:spLocks noGrp="1"/>
          </p:cNvSpPr>
          <p:nvPr>
            <p:ph idx="1"/>
          </p:nvPr>
        </p:nvSpPr>
        <p:spPr>
          <a:xfrm>
            <a:off x="107504" y="836712"/>
            <a:ext cx="8928992" cy="4680521"/>
          </a:xfrm>
        </p:spPr>
        <p:txBody>
          <a:bodyPr>
            <a:normAutofit lnSpcReduction="10000"/>
          </a:bodyPr>
          <a:lstStyle/>
          <a:p>
            <a:r>
              <a:rPr lang="en-GB" dirty="0"/>
              <a:t>During this stage, the changes made to organizational processes, goals, structure, or people are accepted as the new norm or status quo. </a:t>
            </a:r>
          </a:p>
          <a:p>
            <a:r>
              <a:rPr lang="en-GB" dirty="0"/>
              <a:t>the refreezing step is important because it ensures that people do not revert back to their old ways of thinking or doing prior to the implementation of the change. </a:t>
            </a:r>
          </a:p>
          <a:p>
            <a:r>
              <a:rPr lang="en-GB" dirty="0"/>
              <a:t>Efforts must be made by the leadership to guarantee the change is not lost; rather, it needs to be cemented into the organization's culture and maintained as the acceptable way of thinking or doing things. </a:t>
            </a:r>
          </a:p>
          <a:p>
            <a:r>
              <a:rPr lang="en-GB" dirty="0"/>
              <a:t>Individuals need to be rewarded and acknowledged as part of the strategy in reinforcing this new state because it is believed that positively reinforced </a:t>
            </a:r>
            <a:r>
              <a:rPr lang="en-GB" dirty="0" err="1"/>
              <a:t>behavior</a:t>
            </a:r>
            <a:r>
              <a:rPr lang="en-GB" dirty="0"/>
              <a:t> will likely be repeated.</a:t>
            </a:r>
          </a:p>
        </p:txBody>
      </p:sp>
      <p:sp>
        <p:nvSpPr>
          <p:cNvPr id="4" name="Footer Placeholder 3">
            <a:extLst>
              <a:ext uri="{FF2B5EF4-FFF2-40B4-BE49-F238E27FC236}">
                <a16:creationId xmlns:a16="http://schemas.microsoft.com/office/drawing/2014/main" id="{613C5375-D7D5-494E-8511-09F220E5B435}"/>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557547888"/>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lgn="ctr"/>
            <a:endParaRPr lang="en-GB" dirty="0"/>
          </a:p>
          <a:p>
            <a:pPr algn="ctr"/>
            <a:endParaRPr lang="en-GB" dirty="0"/>
          </a:p>
          <a:p>
            <a:pPr algn="ctr"/>
            <a:endParaRPr lang="en-GB" dirty="0"/>
          </a:p>
          <a:p>
            <a:pPr algn="ctr"/>
            <a:endParaRPr lang="en-GB" dirty="0"/>
          </a:p>
          <a:p>
            <a:pPr algn="ctr"/>
            <a:r>
              <a:rPr lang="en-GB" dirty="0"/>
              <a:t>Any Questions?</a:t>
            </a:r>
          </a:p>
          <a:p>
            <a:pPr algn="ctr"/>
            <a:endParaRPr lang="en-GB"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4051869006"/>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329</TotalTime>
  <Words>845</Words>
  <Application>Microsoft Office PowerPoint</Application>
  <PresentationFormat>On-screen Show (4:3)</PresentationFormat>
  <Paragraphs>59</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Myriad Pro</vt:lpstr>
      <vt:lpstr>Tahoma</vt:lpstr>
      <vt:lpstr>Times</vt:lpstr>
      <vt:lpstr>Times New Roman</vt:lpstr>
      <vt:lpstr>1_Default Theme</vt:lpstr>
      <vt:lpstr>Strategies for Managing Organisational Change.</vt:lpstr>
      <vt:lpstr>Major Approaches for Managing Change.</vt:lpstr>
      <vt:lpstr>Who is Kurt Lewin</vt:lpstr>
      <vt:lpstr>Path to the Development of the Change theory.</vt:lpstr>
      <vt:lpstr>Lewin’s view of the best route towards achieving change</vt:lpstr>
      <vt:lpstr>Causes of resistance to change – Lewin’s View</vt:lpstr>
      <vt:lpstr>Lewin’s Change Theory</vt:lpstr>
      <vt:lpstr>Unfreezing</vt:lpstr>
      <vt:lpstr>Change</vt:lpstr>
      <vt:lpstr>Refreezing</vt:lpstr>
      <vt:lpstr>PowerPoint Presentation</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Rexon Nting</cp:lastModifiedBy>
  <cp:revision>20</cp:revision>
  <cp:lastPrinted>2015-05-08T17:50:00Z</cp:lastPrinted>
  <dcterms:created xsi:type="dcterms:W3CDTF">2018-06-14T10:40:44Z</dcterms:created>
  <dcterms:modified xsi:type="dcterms:W3CDTF">2019-11-07T13:13:05Z</dcterms:modified>
</cp:coreProperties>
</file>