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71" r:id="rId7"/>
    <p:sldId id="272" r:id="rId8"/>
    <p:sldId id="261" r:id="rId9"/>
    <p:sldId id="262" r:id="rId10"/>
    <p:sldId id="263" r:id="rId11"/>
    <p:sldId id="264" r:id="rId12"/>
    <p:sldId id="274" r:id="rId13"/>
    <p:sldId id="265" r:id="rId14"/>
    <p:sldId id="266" r:id="rId15"/>
    <p:sldId id="267" r:id="rId16"/>
    <p:sldId id="275" r:id="rId17"/>
    <p:sldId id="268" r:id="rId18"/>
    <p:sldId id="276" r:id="rId19"/>
    <p:sldId id="269" r:id="rId20"/>
    <p:sldId id="270" r:id="rId21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131" d="100"/>
          <a:sy n="131" d="100"/>
        </p:scale>
        <p:origin x="-246" y="-9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8644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48640" y="594360"/>
            <a:ext cx="8412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kern="0" spc="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 NETWORK SECURITY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8412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Portfolio – Part 2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548640" y="1965960"/>
            <a:ext cx="7772400" cy="36576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2194560"/>
            <a:ext cx="548640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40000"/>
              </a:lnSpc>
              <a:buNone/>
            </a:pPr>
            <a:r>
              <a:rPr lang="en-US" sz="1300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 Security (ACCA7032)
</a:t>
            </a:r>
            <a:r>
              <a:rPr lang="en-US" sz="1300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Programme: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
</a:t>
            </a:r>
            <a:r>
              <a:rPr lang="en-US" sz="1300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Platform: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GAIA R81.20
</a:t>
            </a:r>
            <a:r>
              <a:rPr lang="en-US" sz="1300" b="1" dirty="0">
                <a:solidFill>
                  <a:srgbClr val="CCFBF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Renuga Jayakumar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583680" y="2194560"/>
            <a:ext cx="2286000" cy="1188720"/>
          </a:xfrm>
          <a:prstGeom prst="rect">
            <a:avLst/>
          </a:prstGeom>
          <a:solidFill>
            <a:srgbClr val="0D9488">
              <a:alpha val="80000"/>
            </a:srgbClr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6583680" y="2194560"/>
            <a:ext cx="22860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SWANSEA.ACCA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Network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48640" y="466344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Analysis, Design, and Implementation of a Network Security Solution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Agenda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868680"/>
            <a:ext cx="8229600" cy="36576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457200" y="10972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10972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960120" y="10972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960120" y="13350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Defence-in-depth approach for SWANSEA.ACCA enterprise network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457200" y="20116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57200" y="20116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960120" y="20116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1: Check Point Infrastructure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960120" y="22494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 of A-SMS, A-GW, SmartConsole &amp; Licensing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457200" y="29260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57200" y="29260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960120" y="29260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Firewall Rules &amp; Access Control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960120" y="31638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10-rule policy based on least privilege (NIST SP 800-41)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57200" y="38404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457200" y="38404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960120" y="38404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2: Policy Testing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960120" y="40782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Verification of all firewall rules with live test results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4754880" y="10972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754880" y="10972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5257800" y="10972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3: IPS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5257800" y="13350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Intrusion Prevention System – Optimised Protection Profile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4754880" y="20116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4754880" y="20116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5257800" y="20116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3: Identity Awareness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5257800" y="22494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Directory-based RBAC and Zero Trust principles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4754880" y="29260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4754880" y="29260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5257800" y="29260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3: Anti-Malware &amp; Anti-Bot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5257800" y="31638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ThreatCloud intelligence – blocking malware and C2 traffic</a:t>
            </a:r>
            <a:endParaRPr lang="en-US" sz="950" dirty="0"/>
          </a:p>
        </p:txBody>
      </p:sp>
      <p:sp>
        <p:nvSpPr>
          <p:cNvPr id="32" name="Shape 30"/>
          <p:cNvSpPr/>
          <p:nvPr/>
        </p:nvSpPr>
        <p:spPr>
          <a:xfrm>
            <a:off x="4754880" y="3840480"/>
            <a:ext cx="411480" cy="411480"/>
          </a:xfrm>
          <a:prstGeom prst="ellipse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4754880" y="384048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5257800" y="3840480"/>
            <a:ext cx="393192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5257800" y="4078224"/>
            <a:ext cx="393192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Defence-in-depth summary and outcomes</a:t>
            </a:r>
            <a:endParaRPr lang="en-US" sz="9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64592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Introduction</a:t>
            </a:r>
            <a:endParaRPr lang="en-US" sz="2600" dirty="0"/>
          </a:p>
        </p:txBody>
      </p:sp>
      <p:sp>
        <p:nvSpPr>
          <p:cNvPr id="4" name="Text 2"/>
          <p:cNvSpPr/>
          <p:nvPr/>
        </p:nvSpPr>
        <p:spPr>
          <a:xfrm>
            <a:off x="365760" y="105156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Scope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417320"/>
            <a:ext cx="4114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Design, implement &amp; justify a comprehensive network security solution for SWANSEA.ACCA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on Part 1 infrastructure: AD DS, DNS, DHCP, VPN, IIS across two sites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Focus: hardening enterprise perimeter using Check Point GAIA R81.20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365760" y="283464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Defence-in-Depth Approach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65760" y="3200400"/>
            <a:ext cx="411480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Centralised policy management via A-SMS (Security Management Server)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Stateful packet inspection &amp; filtering via A-GW (Security Gateway)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Advanced threat prevention: IPS, Identity Awareness, Anti-Malware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Aligned with NIST CSF and CIS Critical Security Controls v8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5029200" y="1051560"/>
            <a:ext cx="3749040" cy="100584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9" name="Text 7"/>
          <p:cNvSpPr/>
          <p:nvPr/>
        </p:nvSpPr>
        <p:spPr>
          <a:xfrm>
            <a:off x="5029200" y="1051560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5029200" y="1399032"/>
            <a:ext cx="3749040" cy="658368"/>
          </a:xfrm>
          <a:prstGeom prst="rect">
            <a:avLst/>
          </a:prstGeom>
          <a:noFill/>
          <a:ln/>
        </p:spPr>
        <p:txBody>
          <a:bodyPr wrap="square" lIns="63500" tIns="63500" rIns="63500" bIns="6350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Point Infrastructure Deployment &amp; Licensing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5029200" y="2331720"/>
            <a:ext cx="3749040" cy="1005840"/>
          </a:xfrm>
          <a:prstGeom prst="rect">
            <a:avLst/>
          </a:prstGeom>
          <a:solidFill>
            <a:srgbClr val="0D9488"/>
          </a:solidFill>
          <a:ln w="12700">
            <a:solidFill>
              <a:srgbClr val="1A2A4A"/>
            </a:solidFill>
            <a:prstDash val="solid"/>
          </a:ln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2" name="Text 10"/>
          <p:cNvSpPr/>
          <p:nvPr/>
        </p:nvSpPr>
        <p:spPr>
          <a:xfrm>
            <a:off x="5029200" y="2331720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5029200" y="2679192"/>
            <a:ext cx="3749040" cy="658368"/>
          </a:xfrm>
          <a:prstGeom prst="rect">
            <a:avLst/>
          </a:prstGeom>
          <a:noFill/>
          <a:ln/>
        </p:spPr>
        <p:txBody>
          <a:bodyPr wrap="square" lIns="63500" tIns="63500" rIns="63500" bIns="6350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Rules &amp; Access Control Policy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029200" y="3611880"/>
            <a:ext cx="3749040" cy="1005840"/>
          </a:xfrm>
          <a:prstGeom prst="rect">
            <a:avLst/>
          </a:prstGeom>
          <a:solidFill>
            <a:srgbClr val="0F766E"/>
          </a:solidFill>
          <a:ln w="12700">
            <a:solidFill>
              <a:srgbClr val="1A2A4A"/>
            </a:solidFill>
            <a:prstDash val="solid"/>
          </a:ln>
          <a:effectLst>
            <a:outerShdw blurRad="76200" dist="38100" dir="81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5" name="Text 13"/>
          <p:cNvSpPr/>
          <p:nvPr/>
        </p:nvSpPr>
        <p:spPr>
          <a:xfrm>
            <a:off x="5029200" y="3611880"/>
            <a:ext cx="37490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5029200" y="3959352"/>
            <a:ext cx="3749040" cy="658368"/>
          </a:xfrm>
          <a:prstGeom prst="rect">
            <a:avLst/>
          </a:prstGeom>
          <a:noFill/>
          <a:ln/>
        </p:spPr>
        <p:txBody>
          <a:bodyPr wrap="square" lIns="63500" tIns="63500" rIns="63500" bIns="6350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IPS, Identity Awareness &amp; Anti-Malware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64592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– Check Point Infrastructure Deployment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320040" y="1051560"/>
            <a:ext cx="274320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320040" y="1051560"/>
            <a:ext cx="2743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(Security Mgmt Server)</a:t>
            </a:r>
            <a:endParaRPr lang="en-US" sz="1150" dirty="0"/>
          </a:p>
        </p:txBody>
      </p:sp>
      <p:sp>
        <p:nvSpPr>
          <p:cNvPr id="6" name="Shape 4"/>
          <p:cNvSpPr/>
          <p:nvPr/>
        </p:nvSpPr>
        <p:spPr>
          <a:xfrm>
            <a:off x="320040" y="1554480"/>
            <a:ext cx="2743200" cy="2011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411480" y="1600200"/>
            <a:ext cx="256032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installation &amp; configuration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Time Config Wizard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management hub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Connected via SIC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246120" y="1051560"/>
            <a:ext cx="274320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246120" y="1051560"/>
            <a:ext cx="2743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(Security Gateway)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3246120" y="1554480"/>
            <a:ext cx="2743200" cy="2011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337560" y="1600200"/>
            <a:ext cx="256032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 installation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First Time Config Wizard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Registered to A-SMS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SIC established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6172200" y="1051560"/>
            <a:ext cx="2743200" cy="50292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172200" y="1051560"/>
            <a:ext cx="2743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A-GUI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(SmartConsole)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6172200" y="1554480"/>
            <a:ext cx="2743200" cy="20116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263640" y="1600200"/>
            <a:ext cx="2560320" cy="1920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installed on A-GUI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for all policy management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VirtualBox adapter configured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Licensing via SmartUpdate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365760" y="3749040"/>
            <a:ext cx="8412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Licensing &amp; Service Contracts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365760" y="4114800"/>
            <a:ext cx="84124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blades (Firewall, IPS, Anti-Malware, Identity Awareness) require valid licences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Licences managed via SmartUpdate in SmartConsole; without licence, A-GW shows 'Not Activated'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Contracts activated by importing ServiceContract.xml file (from Moodle)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 – Licensing &amp; Service Contracts (Screenshots)</a:t>
            </a:r>
            <a:endParaRPr lang="en-US" sz="20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8600" y="868680"/>
            <a:ext cx="8549640" cy="333756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28600" y="4251960"/>
            <a:ext cx="854964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</a:t>
            </a:r>
            <a:r>
              <a:rPr lang="en-US" sz="950" i="1" dirty="0" err="1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Licence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Status</a:t>
            </a:r>
            <a:r>
              <a:rPr lang="en-US" sz="950" dirty="0"/>
              <a:t>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Activated</a:t>
            </a:r>
            <a:endParaRPr lang="en-US" sz="9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1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775251" y="510872"/>
            <a:ext cx="7712765" cy="3337560"/>
          </a:xfrm>
          <a:prstGeom prst="rect">
            <a:avLst/>
          </a:prstGeom>
        </p:spPr>
      </p:pic>
      <p:sp>
        <p:nvSpPr>
          <p:cNvPr id="3" name="Text 3"/>
          <p:cNvSpPr/>
          <p:nvPr/>
        </p:nvSpPr>
        <p:spPr>
          <a:xfrm>
            <a:off x="775250" y="4063117"/>
            <a:ext cx="7712765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err="1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SmartUpdate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Both</a:t>
            </a:r>
            <a:r>
              <a:rPr lang="en-US" sz="950" dirty="0" smtClean="0"/>
              <a:t>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A-SMS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A-GW Licences Installed</a:t>
            </a:r>
            <a:endParaRPr lang="en-US" sz="950" dirty="0"/>
          </a:p>
        </p:txBody>
      </p:sp>
    </p:spTree>
    <p:extLst>
      <p:ext uri="{BB962C8B-B14F-4D97-AF65-F5344CB8AC3E}">
        <p14:creationId xmlns:p14="http://schemas.microsoft.com/office/powerpoint/2010/main" val="2757340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2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54156" y="471114"/>
            <a:ext cx="7446397" cy="3337560"/>
          </a:xfrm>
          <a:prstGeom prst="rect">
            <a:avLst/>
          </a:prstGeom>
        </p:spPr>
      </p:pic>
      <p:sp>
        <p:nvSpPr>
          <p:cNvPr id="3" name="Text 4"/>
          <p:cNvSpPr/>
          <p:nvPr/>
        </p:nvSpPr>
        <p:spPr>
          <a:xfrm>
            <a:off x="954156" y="4053177"/>
            <a:ext cx="7446397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err="1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Licence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Blades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&amp; Inactive Listed</a:t>
            </a:r>
            <a:endParaRPr lang="en-US" sz="950" dirty="0"/>
          </a:p>
        </p:txBody>
      </p:sp>
    </p:spTree>
    <p:extLst>
      <p:ext uri="{BB962C8B-B14F-4D97-AF65-F5344CB8AC3E}">
        <p14:creationId xmlns:p14="http://schemas.microsoft.com/office/powerpoint/2010/main" val="2825130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64592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– Firewall Rule Base Design Rationale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100584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Principles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371600"/>
            <a:ext cx="411480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Principle of least privilege – deny all by default (NIST SP 800-41)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traffic denied unless explicitly authorised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Minimises attack surface; aligns with defence-in-depth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Logging enabled on all rules for auditing &amp; incident response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Rules processed top-to-bottom; first match applied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365760" y="329184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Legacy Protocol Risks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65760" y="3657600"/>
            <a:ext cx="411480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(TCP 23) – transmits credentials in plaintext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FTP (TCP 21) – deprecated by IETF RFC 9207 (2022)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Both expose authentication to any network-path adversary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4754880" y="100584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Asymmetric Protocol Handling</a:t>
            </a:r>
            <a:endParaRPr lang="en-US" sz="1400" dirty="0"/>
          </a:p>
        </p:txBody>
      </p:sp>
      <p:sp>
        <p:nvSpPr>
          <p:cNvPr id="9" name="Shape 7"/>
          <p:cNvSpPr/>
          <p:nvPr/>
        </p:nvSpPr>
        <p:spPr>
          <a:xfrm>
            <a:off x="4754880" y="1371600"/>
            <a:ext cx="4023360" cy="347472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754880" y="1371600"/>
            <a:ext cx="40233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(TCP 22)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4754880" y="1719072"/>
            <a:ext cx="4023360" cy="100584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846320" y="1783080"/>
            <a:ext cx="3840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ALLOW outbound – encrypted admin access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BLOCK inbound – prevents brute-force attacks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4754880" y="2834640"/>
            <a:ext cx="4023360" cy="347472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754880" y="2834640"/>
            <a:ext cx="40233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(Ping)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4754880" y="3182112"/>
            <a:ext cx="4023360" cy="100584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4846320" y="3246120"/>
            <a:ext cx="3840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ALLOW outbound – internal diagnostics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✗ BLOCK inbound – prevents network discovery</a:t>
            </a:r>
            <a:endParaRPr lang="en-US" sz="1050" dirty="0"/>
          </a:p>
        </p:txBody>
      </p:sp>
      <p:sp>
        <p:nvSpPr>
          <p:cNvPr id="17" name="Shape 15"/>
          <p:cNvSpPr/>
          <p:nvPr/>
        </p:nvSpPr>
        <p:spPr>
          <a:xfrm>
            <a:off x="4754880" y="3657600"/>
            <a:ext cx="4023360" cy="1325880"/>
          </a:xfrm>
          <a:prstGeom prst="rect">
            <a:avLst/>
          </a:prstGeom>
          <a:solidFill>
            <a:srgbClr val="EFF6FF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4846320" y="3703320"/>
            <a:ext cx="38404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DNS &amp; Web Traffic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846320" y="4005072"/>
            <a:ext cx="384048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DNS (UDP 53) – restricted to S-DC (192.168.1.1) to prevent tunnelling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 (TCP 80) &amp; HTTPS (TCP 443) – both allowed for web operations</a:t>
            </a:r>
            <a:endParaRPr lang="en-US" sz="1050" dirty="0"/>
          </a:p>
          <a:p>
            <a:pPr marL="342900" indent="-342900">
              <a:buSzPct val="100000"/>
              <a:buChar char="•"/>
            </a:pPr>
            <a:r>
              <a:rPr lang="en-US" sz="10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Cleanup Rule 10 – implicit deny on all unmatched traffic</a:t>
            </a:r>
            <a:endParaRPr lang="en-US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– Firewall Rule Base (All 10 Rules)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274320" y="841248"/>
            <a:ext cx="32004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274320" y="841248"/>
            <a:ext cx="3200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#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594360" y="841248"/>
            <a:ext cx="192024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94360" y="841248"/>
            <a:ext cx="19202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Name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2514600" y="841248"/>
            <a:ext cx="128016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514600" y="841248"/>
            <a:ext cx="12801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794760" y="841248"/>
            <a:ext cx="141732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794760" y="841248"/>
            <a:ext cx="141732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Destination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5212080" y="841248"/>
            <a:ext cx="105156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5212080" y="841248"/>
            <a:ext cx="105156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6263640" y="841248"/>
            <a:ext cx="868680" cy="384048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263640" y="841248"/>
            <a:ext cx="8686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Action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274320" y="1225296"/>
            <a:ext cx="3200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274320" y="1225296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  <p:sp>
        <p:nvSpPr>
          <p:cNvPr id="18" name="Shape 16"/>
          <p:cNvSpPr/>
          <p:nvPr/>
        </p:nvSpPr>
        <p:spPr>
          <a:xfrm>
            <a:off x="594360" y="1225296"/>
            <a:ext cx="19202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94360" y="1225296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Telnet</a:t>
            </a:r>
            <a:endParaRPr lang="en-US" sz="900" dirty="0"/>
          </a:p>
        </p:txBody>
      </p:sp>
      <p:sp>
        <p:nvSpPr>
          <p:cNvPr id="20" name="Shape 18"/>
          <p:cNvSpPr/>
          <p:nvPr/>
        </p:nvSpPr>
        <p:spPr>
          <a:xfrm>
            <a:off x="2514600" y="1225296"/>
            <a:ext cx="12801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2514600" y="1225296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3794760" y="1225296"/>
            <a:ext cx="141732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3794760" y="1225296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24" name="Shape 22"/>
          <p:cNvSpPr/>
          <p:nvPr/>
        </p:nvSpPr>
        <p:spPr>
          <a:xfrm>
            <a:off x="5212080" y="1225296"/>
            <a:ext cx="10515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5212080" y="1225296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23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6263640" y="1225296"/>
            <a:ext cx="868680" cy="374904"/>
          </a:xfrm>
          <a:prstGeom prst="rect">
            <a:avLst/>
          </a:prstGeom>
          <a:solidFill>
            <a:srgbClr val="FEE2E2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6263640" y="1225296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900" dirty="0"/>
          </a:p>
        </p:txBody>
      </p:sp>
      <p:sp>
        <p:nvSpPr>
          <p:cNvPr id="28" name="Shape 26"/>
          <p:cNvSpPr/>
          <p:nvPr/>
        </p:nvSpPr>
        <p:spPr>
          <a:xfrm>
            <a:off x="274320" y="1600200"/>
            <a:ext cx="3200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274320" y="1600200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  <p:sp>
        <p:nvSpPr>
          <p:cNvPr id="30" name="Shape 28"/>
          <p:cNvSpPr/>
          <p:nvPr/>
        </p:nvSpPr>
        <p:spPr>
          <a:xfrm>
            <a:off x="594360" y="1600200"/>
            <a:ext cx="19202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594360" y="1600200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FTP</a:t>
            </a:r>
            <a:endParaRPr lang="en-US" sz="900" dirty="0"/>
          </a:p>
        </p:txBody>
      </p:sp>
      <p:sp>
        <p:nvSpPr>
          <p:cNvPr id="32" name="Shape 30"/>
          <p:cNvSpPr/>
          <p:nvPr/>
        </p:nvSpPr>
        <p:spPr>
          <a:xfrm>
            <a:off x="2514600" y="1600200"/>
            <a:ext cx="12801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2514600" y="1600200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34" name="Shape 32"/>
          <p:cNvSpPr/>
          <p:nvPr/>
        </p:nvSpPr>
        <p:spPr>
          <a:xfrm>
            <a:off x="3794760" y="1600200"/>
            <a:ext cx="141732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3794760" y="1600200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36" name="Shape 34"/>
          <p:cNvSpPr/>
          <p:nvPr/>
        </p:nvSpPr>
        <p:spPr>
          <a:xfrm>
            <a:off x="5212080" y="1600200"/>
            <a:ext cx="10515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5212080" y="1600200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21</a:t>
            </a:r>
            <a:endParaRPr lang="en-US" sz="900" dirty="0"/>
          </a:p>
        </p:txBody>
      </p:sp>
      <p:sp>
        <p:nvSpPr>
          <p:cNvPr id="38" name="Shape 36"/>
          <p:cNvSpPr/>
          <p:nvPr/>
        </p:nvSpPr>
        <p:spPr>
          <a:xfrm>
            <a:off x="6263640" y="1600200"/>
            <a:ext cx="868680" cy="374904"/>
          </a:xfrm>
          <a:prstGeom prst="rect">
            <a:avLst/>
          </a:prstGeom>
          <a:solidFill>
            <a:srgbClr val="FEE2E2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6263640" y="1600200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900" dirty="0"/>
          </a:p>
        </p:txBody>
      </p:sp>
      <p:sp>
        <p:nvSpPr>
          <p:cNvPr id="40" name="Shape 38"/>
          <p:cNvSpPr/>
          <p:nvPr/>
        </p:nvSpPr>
        <p:spPr>
          <a:xfrm>
            <a:off x="274320" y="1975104"/>
            <a:ext cx="3200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274320" y="1975104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  <p:sp>
        <p:nvSpPr>
          <p:cNvPr id="42" name="Shape 40"/>
          <p:cNvSpPr/>
          <p:nvPr/>
        </p:nvSpPr>
        <p:spPr>
          <a:xfrm>
            <a:off x="594360" y="1975104"/>
            <a:ext cx="19202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3" name="Text 41"/>
          <p:cNvSpPr/>
          <p:nvPr/>
        </p:nvSpPr>
        <p:spPr>
          <a:xfrm>
            <a:off x="594360" y="1975104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Inbound SSH</a:t>
            </a:r>
            <a:endParaRPr lang="en-US" sz="900" dirty="0"/>
          </a:p>
        </p:txBody>
      </p:sp>
      <p:sp>
        <p:nvSpPr>
          <p:cNvPr id="44" name="Shape 42"/>
          <p:cNvSpPr/>
          <p:nvPr/>
        </p:nvSpPr>
        <p:spPr>
          <a:xfrm>
            <a:off x="2514600" y="1975104"/>
            <a:ext cx="12801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5" name="Text 43"/>
          <p:cNvSpPr/>
          <p:nvPr/>
        </p:nvSpPr>
        <p:spPr>
          <a:xfrm>
            <a:off x="2514600" y="1975104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46" name="Shape 44"/>
          <p:cNvSpPr/>
          <p:nvPr/>
        </p:nvSpPr>
        <p:spPr>
          <a:xfrm>
            <a:off x="3794760" y="1975104"/>
            <a:ext cx="141732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7" name="Text 45"/>
          <p:cNvSpPr/>
          <p:nvPr/>
        </p:nvSpPr>
        <p:spPr>
          <a:xfrm>
            <a:off x="3794760" y="1975104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Nets</a:t>
            </a:r>
            <a:endParaRPr lang="en-US" sz="900" dirty="0"/>
          </a:p>
        </p:txBody>
      </p:sp>
      <p:sp>
        <p:nvSpPr>
          <p:cNvPr id="48" name="Shape 46"/>
          <p:cNvSpPr/>
          <p:nvPr/>
        </p:nvSpPr>
        <p:spPr>
          <a:xfrm>
            <a:off x="5212080" y="1975104"/>
            <a:ext cx="10515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9" name="Text 47"/>
          <p:cNvSpPr/>
          <p:nvPr/>
        </p:nvSpPr>
        <p:spPr>
          <a:xfrm>
            <a:off x="5212080" y="1975104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22</a:t>
            </a:r>
            <a:endParaRPr lang="en-US" sz="900" dirty="0"/>
          </a:p>
        </p:txBody>
      </p:sp>
      <p:sp>
        <p:nvSpPr>
          <p:cNvPr id="50" name="Shape 48"/>
          <p:cNvSpPr/>
          <p:nvPr/>
        </p:nvSpPr>
        <p:spPr>
          <a:xfrm>
            <a:off x="6263640" y="1975104"/>
            <a:ext cx="868680" cy="374904"/>
          </a:xfrm>
          <a:prstGeom prst="rect">
            <a:avLst/>
          </a:prstGeom>
          <a:solidFill>
            <a:srgbClr val="FEE2E2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1" name="Text 49"/>
          <p:cNvSpPr/>
          <p:nvPr/>
        </p:nvSpPr>
        <p:spPr>
          <a:xfrm>
            <a:off x="6263640" y="1975104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900" dirty="0"/>
          </a:p>
        </p:txBody>
      </p:sp>
      <p:sp>
        <p:nvSpPr>
          <p:cNvPr id="52" name="Shape 50"/>
          <p:cNvSpPr/>
          <p:nvPr/>
        </p:nvSpPr>
        <p:spPr>
          <a:xfrm>
            <a:off x="274320" y="2350008"/>
            <a:ext cx="3200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3" name="Text 51"/>
          <p:cNvSpPr/>
          <p:nvPr/>
        </p:nvSpPr>
        <p:spPr>
          <a:xfrm>
            <a:off x="274320" y="2350008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  <p:sp>
        <p:nvSpPr>
          <p:cNvPr id="54" name="Shape 52"/>
          <p:cNvSpPr/>
          <p:nvPr/>
        </p:nvSpPr>
        <p:spPr>
          <a:xfrm>
            <a:off x="594360" y="2350008"/>
            <a:ext cx="19202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5" name="Text 53"/>
          <p:cNvSpPr/>
          <p:nvPr/>
        </p:nvSpPr>
        <p:spPr>
          <a:xfrm>
            <a:off x="594360" y="2350008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Outbound SSH</a:t>
            </a:r>
            <a:endParaRPr lang="en-US" sz="900" dirty="0"/>
          </a:p>
        </p:txBody>
      </p:sp>
      <p:sp>
        <p:nvSpPr>
          <p:cNvPr id="56" name="Shape 54"/>
          <p:cNvSpPr/>
          <p:nvPr/>
        </p:nvSpPr>
        <p:spPr>
          <a:xfrm>
            <a:off x="2514600" y="2350008"/>
            <a:ext cx="12801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7" name="Text 55"/>
          <p:cNvSpPr/>
          <p:nvPr/>
        </p:nvSpPr>
        <p:spPr>
          <a:xfrm>
            <a:off x="2514600" y="2350008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Nets</a:t>
            </a:r>
            <a:endParaRPr lang="en-US" sz="900" dirty="0"/>
          </a:p>
        </p:txBody>
      </p:sp>
      <p:sp>
        <p:nvSpPr>
          <p:cNvPr id="58" name="Shape 56"/>
          <p:cNvSpPr/>
          <p:nvPr/>
        </p:nvSpPr>
        <p:spPr>
          <a:xfrm>
            <a:off x="3794760" y="2350008"/>
            <a:ext cx="141732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9" name="Text 57"/>
          <p:cNvSpPr/>
          <p:nvPr/>
        </p:nvSpPr>
        <p:spPr>
          <a:xfrm>
            <a:off x="3794760" y="2350008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60" name="Shape 58"/>
          <p:cNvSpPr/>
          <p:nvPr/>
        </p:nvSpPr>
        <p:spPr>
          <a:xfrm>
            <a:off x="5212080" y="2350008"/>
            <a:ext cx="10515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1" name="Text 59"/>
          <p:cNvSpPr/>
          <p:nvPr/>
        </p:nvSpPr>
        <p:spPr>
          <a:xfrm>
            <a:off x="5212080" y="2350008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22</a:t>
            </a:r>
            <a:endParaRPr lang="en-US" sz="900" dirty="0"/>
          </a:p>
        </p:txBody>
      </p:sp>
      <p:sp>
        <p:nvSpPr>
          <p:cNvPr id="62" name="Shape 60"/>
          <p:cNvSpPr/>
          <p:nvPr/>
        </p:nvSpPr>
        <p:spPr>
          <a:xfrm>
            <a:off x="6263640" y="2350008"/>
            <a:ext cx="868680" cy="374904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3" name="Text 61"/>
          <p:cNvSpPr/>
          <p:nvPr/>
        </p:nvSpPr>
        <p:spPr>
          <a:xfrm>
            <a:off x="6263640" y="2350008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900" dirty="0"/>
          </a:p>
        </p:txBody>
      </p:sp>
      <p:sp>
        <p:nvSpPr>
          <p:cNvPr id="64" name="Shape 62"/>
          <p:cNvSpPr/>
          <p:nvPr/>
        </p:nvSpPr>
        <p:spPr>
          <a:xfrm>
            <a:off x="274320" y="2724912"/>
            <a:ext cx="3200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5" name="Text 63"/>
          <p:cNvSpPr/>
          <p:nvPr/>
        </p:nvSpPr>
        <p:spPr>
          <a:xfrm>
            <a:off x="274320" y="2724912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  <p:sp>
        <p:nvSpPr>
          <p:cNvPr id="66" name="Shape 64"/>
          <p:cNvSpPr/>
          <p:nvPr/>
        </p:nvSpPr>
        <p:spPr>
          <a:xfrm>
            <a:off x="594360" y="2724912"/>
            <a:ext cx="19202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7" name="Text 65"/>
          <p:cNvSpPr/>
          <p:nvPr/>
        </p:nvSpPr>
        <p:spPr>
          <a:xfrm>
            <a:off x="594360" y="2724912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Inbound ICMP</a:t>
            </a:r>
            <a:endParaRPr lang="en-US" sz="900" dirty="0"/>
          </a:p>
        </p:txBody>
      </p:sp>
      <p:sp>
        <p:nvSpPr>
          <p:cNvPr id="68" name="Shape 66"/>
          <p:cNvSpPr/>
          <p:nvPr/>
        </p:nvSpPr>
        <p:spPr>
          <a:xfrm>
            <a:off x="2514600" y="2724912"/>
            <a:ext cx="12801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9" name="Text 67"/>
          <p:cNvSpPr/>
          <p:nvPr/>
        </p:nvSpPr>
        <p:spPr>
          <a:xfrm>
            <a:off x="2514600" y="2724912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70" name="Shape 68"/>
          <p:cNvSpPr/>
          <p:nvPr/>
        </p:nvSpPr>
        <p:spPr>
          <a:xfrm>
            <a:off x="3794760" y="2724912"/>
            <a:ext cx="141732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1" name="Text 69"/>
          <p:cNvSpPr/>
          <p:nvPr/>
        </p:nvSpPr>
        <p:spPr>
          <a:xfrm>
            <a:off x="3794760" y="2724912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Nets</a:t>
            </a:r>
            <a:endParaRPr lang="en-US" sz="900" dirty="0"/>
          </a:p>
        </p:txBody>
      </p:sp>
      <p:sp>
        <p:nvSpPr>
          <p:cNvPr id="72" name="Shape 70"/>
          <p:cNvSpPr/>
          <p:nvPr/>
        </p:nvSpPr>
        <p:spPr>
          <a:xfrm>
            <a:off x="5212080" y="2724912"/>
            <a:ext cx="10515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3" name="Text 71"/>
          <p:cNvSpPr/>
          <p:nvPr/>
        </p:nvSpPr>
        <p:spPr>
          <a:xfrm>
            <a:off x="5212080" y="2724912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</a:t>
            </a:r>
            <a:endParaRPr lang="en-US" sz="900" dirty="0"/>
          </a:p>
        </p:txBody>
      </p:sp>
      <p:sp>
        <p:nvSpPr>
          <p:cNvPr id="74" name="Shape 72"/>
          <p:cNvSpPr/>
          <p:nvPr/>
        </p:nvSpPr>
        <p:spPr>
          <a:xfrm>
            <a:off x="6263640" y="2724912"/>
            <a:ext cx="868680" cy="374904"/>
          </a:xfrm>
          <a:prstGeom prst="rect">
            <a:avLst/>
          </a:prstGeom>
          <a:solidFill>
            <a:srgbClr val="FEE2E2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5" name="Text 73"/>
          <p:cNvSpPr/>
          <p:nvPr/>
        </p:nvSpPr>
        <p:spPr>
          <a:xfrm>
            <a:off x="6263640" y="2724912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900" dirty="0"/>
          </a:p>
        </p:txBody>
      </p:sp>
      <p:sp>
        <p:nvSpPr>
          <p:cNvPr id="76" name="Shape 74"/>
          <p:cNvSpPr/>
          <p:nvPr/>
        </p:nvSpPr>
        <p:spPr>
          <a:xfrm>
            <a:off x="274320" y="3099816"/>
            <a:ext cx="3200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7" name="Text 75"/>
          <p:cNvSpPr/>
          <p:nvPr/>
        </p:nvSpPr>
        <p:spPr>
          <a:xfrm>
            <a:off x="274320" y="3099816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  <p:sp>
        <p:nvSpPr>
          <p:cNvPr id="78" name="Shape 76"/>
          <p:cNvSpPr/>
          <p:nvPr/>
        </p:nvSpPr>
        <p:spPr>
          <a:xfrm>
            <a:off x="594360" y="3099816"/>
            <a:ext cx="19202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79" name="Text 77"/>
          <p:cNvSpPr/>
          <p:nvPr/>
        </p:nvSpPr>
        <p:spPr>
          <a:xfrm>
            <a:off x="594360" y="3099816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Outbound ICMP</a:t>
            </a:r>
            <a:endParaRPr lang="en-US" sz="900" dirty="0"/>
          </a:p>
        </p:txBody>
      </p:sp>
      <p:sp>
        <p:nvSpPr>
          <p:cNvPr id="80" name="Shape 78"/>
          <p:cNvSpPr/>
          <p:nvPr/>
        </p:nvSpPr>
        <p:spPr>
          <a:xfrm>
            <a:off x="2514600" y="3099816"/>
            <a:ext cx="12801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81" name="Text 79"/>
          <p:cNvSpPr/>
          <p:nvPr/>
        </p:nvSpPr>
        <p:spPr>
          <a:xfrm>
            <a:off x="2514600" y="3099816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Nets</a:t>
            </a:r>
            <a:endParaRPr lang="en-US" sz="900" dirty="0"/>
          </a:p>
        </p:txBody>
      </p:sp>
      <p:sp>
        <p:nvSpPr>
          <p:cNvPr id="82" name="Shape 80"/>
          <p:cNvSpPr/>
          <p:nvPr/>
        </p:nvSpPr>
        <p:spPr>
          <a:xfrm>
            <a:off x="3794760" y="3099816"/>
            <a:ext cx="141732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83" name="Text 81"/>
          <p:cNvSpPr/>
          <p:nvPr/>
        </p:nvSpPr>
        <p:spPr>
          <a:xfrm>
            <a:off x="3794760" y="3099816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84" name="Shape 82"/>
          <p:cNvSpPr/>
          <p:nvPr/>
        </p:nvSpPr>
        <p:spPr>
          <a:xfrm>
            <a:off x="5212080" y="3099816"/>
            <a:ext cx="10515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85" name="Text 83"/>
          <p:cNvSpPr/>
          <p:nvPr/>
        </p:nvSpPr>
        <p:spPr>
          <a:xfrm>
            <a:off x="5212080" y="3099816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</a:t>
            </a:r>
            <a:endParaRPr lang="en-US" sz="900" dirty="0"/>
          </a:p>
        </p:txBody>
      </p:sp>
      <p:sp>
        <p:nvSpPr>
          <p:cNvPr id="86" name="Shape 84"/>
          <p:cNvSpPr/>
          <p:nvPr/>
        </p:nvSpPr>
        <p:spPr>
          <a:xfrm>
            <a:off x="6263640" y="3099816"/>
            <a:ext cx="868680" cy="374904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87" name="Text 85"/>
          <p:cNvSpPr/>
          <p:nvPr/>
        </p:nvSpPr>
        <p:spPr>
          <a:xfrm>
            <a:off x="6263640" y="3099816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900" dirty="0"/>
          </a:p>
        </p:txBody>
      </p:sp>
      <p:sp>
        <p:nvSpPr>
          <p:cNvPr id="88" name="Shape 86"/>
          <p:cNvSpPr/>
          <p:nvPr/>
        </p:nvSpPr>
        <p:spPr>
          <a:xfrm>
            <a:off x="274320" y="3474720"/>
            <a:ext cx="3200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89" name="Text 87"/>
          <p:cNvSpPr/>
          <p:nvPr/>
        </p:nvSpPr>
        <p:spPr>
          <a:xfrm>
            <a:off x="274320" y="3474720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  <p:sp>
        <p:nvSpPr>
          <p:cNvPr id="90" name="Shape 88"/>
          <p:cNvSpPr/>
          <p:nvPr/>
        </p:nvSpPr>
        <p:spPr>
          <a:xfrm>
            <a:off x="594360" y="3474720"/>
            <a:ext cx="19202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91" name="Text 89"/>
          <p:cNvSpPr/>
          <p:nvPr/>
        </p:nvSpPr>
        <p:spPr>
          <a:xfrm>
            <a:off x="594360" y="3474720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HTTP</a:t>
            </a:r>
            <a:endParaRPr lang="en-US" sz="900" dirty="0"/>
          </a:p>
        </p:txBody>
      </p:sp>
      <p:sp>
        <p:nvSpPr>
          <p:cNvPr id="92" name="Shape 90"/>
          <p:cNvSpPr/>
          <p:nvPr/>
        </p:nvSpPr>
        <p:spPr>
          <a:xfrm>
            <a:off x="2514600" y="3474720"/>
            <a:ext cx="12801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93" name="Text 91"/>
          <p:cNvSpPr/>
          <p:nvPr/>
        </p:nvSpPr>
        <p:spPr>
          <a:xfrm>
            <a:off x="2514600" y="3474720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94" name="Shape 92"/>
          <p:cNvSpPr/>
          <p:nvPr/>
        </p:nvSpPr>
        <p:spPr>
          <a:xfrm>
            <a:off x="3794760" y="3474720"/>
            <a:ext cx="141732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95" name="Text 93"/>
          <p:cNvSpPr/>
          <p:nvPr/>
        </p:nvSpPr>
        <p:spPr>
          <a:xfrm>
            <a:off x="3794760" y="3474720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96" name="Shape 94"/>
          <p:cNvSpPr/>
          <p:nvPr/>
        </p:nvSpPr>
        <p:spPr>
          <a:xfrm>
            <a:off x="5212080" y="3474720"/>
            <a:ext cx="10515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97" name="Text 95"/>
          <p:cNvSpPr/>
          <p:nvPr/>
        </p:nvSpPr>
        <p:spPr>
          <a:xfrm>
            <a:off x="5212080" y="3474720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80</a:t>
            </a:r>
            <a:endParaRPr lang="en-US" sz="900" dirty="0"/>
          </a:p>
        </p:txBody>
      </p:sp>
      <p:sp>
        <p:nvSpPr>
          <p:cNvPr id="98" name="Shape 96"/>
          <p:cNvSpPr/>
          <p:nvPr/>
        </p:nvSpPr>
        <p:spPr>
          <a:xfrm>
            <a:off x="6263640" y="3474720"/>
            <a:ext cx="868680" cy="374904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99" name="Text 97"/>
          <p:cNvSpPr/>
          <p:nvPr/>
        </p:nvSpPr>
        <p:spPr>
          <a:xfrm>
            <a:off x="6263640" y="3474720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900" dirty="0"/>
          </a:p>
        </p:txBody>
      </p:sp>
      <p:sp>
        <p:nvSpPr>
          <p:cNvPr id="100" name="Shape 98"/>
          <p:cNvSpPr/>
          <p:nvPr/>
        </p:nvSpPr>
        <p:spPr>
          <a:xfrm>
            <a:off x="274320" y="3849624"/>
            <a:ext cx="3200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01" name="Text 99"/>
          <p:cNvSpPr/>
          <p:nvPr/>
        </p:nvSpPr>
        <p:spPr>
          <a:xfrm>
            <a:off x="274320" y="3849624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  <p:sp>
        <p:nvSpPr>
          <p:cNvPr id="102" name="Shape 100"/>
          <p:cNvSpPr/>
          <p:nvPr/>
        </p:nvSpPr>
        <p:spPr>
          <a:xfrm>
            <a:off x="594360" y="3849624"/>
            <a:ext cx="19202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03" name="Text 101"/>
          <p:cNvSpPr/>
          <p:nvPr/>
        </p:nvSpPr>
        <p:spPr>
          <a:xfrm>
            <a:off x="594360" y="3849624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HTTPS</a:t>
            </a:r>
            <a:endParaRPr lang="en-US" sz="900" dirty="0"/>
          </a:p>
        </p:txBody>
      </p:sp>
      <p:sp>
        <p:nvSpPr>
          <p:cNvPr id="104" name="Shape 102"/>
          <p:cNvSpPr/>
          <p:nvPr/>
        </p:nvSpPr>
        <p:spPr>
          <a:xfrm>
            <a:off x="2514600" y="3849624"/>
            <a:ext cx="12801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05" name="Text 103"/>
          <p:cNvSpPr/>
          <p:nvPr/>
        </p:nvSpPr>
        <p:spPr>
          <a:xfrm>
            <a:off x="2514600" y="3849624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06" name="Shape 104"/>
          <p:cNvSpPr/>
          <p:nvPr/>
        </p:nvSpPr>
        <p:spPr>
          <a:xfrm>
            <a:off x="3794760" y="3849624"/>
            <a:ext cx="141732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07" name="Text 105"/>
          <p:cNvSpPr/>
          <p:nvPr/>
        </p:nvSpPr>
        <p:spPr>
          <a:xfrm>
            <a:off x="3794760" y="3849624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08" name="Shape 106"/>
          <p:cNvSpPr/>
          <p:nvPr/>
        </p:nvSpPr>
        <p:spPr>
          <a:xfrm>
            <a:off x="5212080" y="3849624"/>
            <a:ext cx="10515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09" name="Text 107"/>
          <p:cNvSpPr/>
          <p:nvPr/>
        </p:nvSpPr>
        <p:spPr>
          <a:xfrm>
            <a:off x="5212080" y="3849624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TCP 443</a:t>
            </a:r>
            <a:endParaRPr lang="en-US" sz="900" dirty="0"/>
          </a:p>
        </p:txBody>
      </p:sp>
      <p:sp>
        <p:nvSpPr>
          <p:cNvPr id="110" name="Shape 108"/>
          <p:cNvSpPr/>
          <p:nvPr/>
        </p:nvSpPr>
        <p:spPr>
          <a:xfrm>
            <a:off x="6263640" y="3849624"/>
            <a:ext cx="868680" cy="374904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1" name="Text 109"/>
          <p:cNvSpPr/>
          <p:nvPr/>
        </p:nvSpPr>
        <p:spPr>
          <a:xfrm>
            <a:off x="6263640" y="3849624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900" dirty="0"/>
          </a:p>
        </p:txBody>
      </p:sp>
      <p:sp>
        <p:nvSpPr>
          <p:cNvPr id="112" name="Shape 110"/>
          <p:cNvSpPr/>
          <p:nvPr/>
        </p:nvSpPr>
        <p:spPr>
          <a:xfrm>
            <a:off x="274320" y="4224528"/>
            <a:ext cx="3200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3" name="Text 111"/>
          <p:cNvSpPr/>
          <p:nvPr/>
        </p:nvSpPr>
        <p:spPr>
          <a:xfrm>
            <a:off x="274320" y="4224528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  <p:sp>
        <p:nvSpPr>
          <p:cNvPr id="114" name="Shape 112"/>
          <p:cNvSpPr/>
          <p:nvPr/>
        </p:nvSpPr>
        <p:spPr>
          <a:xfrm>
            <a:off x="594360" y="4224528"/>
            <a:ext cx="192024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5" name="Text 113"/>
          <p:cNvSpPr/>
          <p:nvPr/>
        </p:nvSpPr>
        <p:spPr>
          <a:xfrm>
            <a:off x="594360" y="4224528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Allow DNS</a:t>
            </a:r>
            <a:endParaRPr lang="en-US" sz="900" dirty="0"/>
          </a:p>
        </p:txBody>
      </p:sp>
      <p:sp>
        <p:nvSpPr>
          <p:cNvPr id="116" name="Shape 114"/>
          <p:cNvSpPr/>
          <p:nvPr/>
        </p:nvSpPr>
        <p:spPr>
          <a:xfrm>
            <a:off x="2514600" y="4224528"/>
            <a:ext cx="12801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7" name="Text 115"/>
          <p:cNvSpPr/>
          <p:nvPr/>
        </p:nvSpPr>
        <p:spPr>
          <a:xfrm>
            <a:off x="2514600" y="4224528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Nets</a:t>
            </a:r>
            <a:endParaRPr lang="en-US" sz="900" dirty="0"/>
          </a:p>
        </p:txBody>
      </p:sp>
      <p:sp>
        <p:nvSpPr>
          <p:cNvPr id="118" name="Shape 116"/>
          <p:cNvSpPr/>
          <p:nvPr/>
        </p:nvSpPr>
        <p:spPr>
          <a:xfrm>
            <a:off x="3794760" y="4224528"/>
            <a:ext cx="141732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19" name="Text 117"/>
          <p:cNvSpPr/>
          <p:nvPr/>
        </p:nvSpPr>
        <p:spPr>
          <a:xfrm>
            <a:off x="3794760" y="4224528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S-DC 192.168.1.1</a:t>
            </a:r>
            <a:endParaRPr lang="en-US" sz="900" dirty="0"/>
          </a:p>
        </p:txBody>
      </p:sp>
      <p:sp>
        <p:nvSpPr>
          <p:cNvPr id="120" name="Shape 118"/>
          <p:cNvSpPr/>
          <p:nvPr/>
        </p:nvSpPr>
        <p:spPr>
          <a:xfrm>
            <a:off x="5212080" y="4224528"/>
            <a:ext cx="1051560" cy="374904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1" name="Text 119"/>
          <p:cNvSpPr/>
          <p:nvPr/>
        </p:nvSpPr>
        <p:spPr>
          <a:xfrm>
            <a:off x="5212080" y="4224528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UDP 53</a:t>
            </a:r>
            <a:endParaRPr lang="en-US" sz="900" dirty="0"/>
          </a:p>
        </p:txBody>
      </p:sp>
      <p:sp>
        <p:nvSpPr>
          <p:cNvPr id="122" name="Shape 120"/>
          <p:cNvSpPr/>
          <p:nvPr/>
        </p:nvSpPr>
        <p:spPr>
          <a:xfrm>
            <a:off x="6263640" y="4224528"/>
            <a:ext cx="868680" cy="374904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3" name="Text 121"/>
          <p:cNvSpPr/>
          <p:nvPr/>
        </p:nvSpPr>
        <p:spPr>
          <a:xfrm>
            <a:off x="6263640" y="4224528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ACCEPT</a:t>
            </a:r>
            <a:endParaRPr lang="en-US" sz="900" dirty="0"/>
          </a:p>
        </p:txBody>
      </p:sp>
      <p:sp>
        <p:nvSpPr>
          <p:cNvPr id="124" name="Shape 122"/>
          <p:cNvSpPr/>
          <p:nvPr/>
        </p:nvSpPr>
        <p:spPr>
          <a:xfrm>
            <a:off x="274320" y="4599432"/>
            <a:ext cx="3200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5" name="Text 123"/>
          <p:cNvSpPr/>
          <p:nvPr/>
        </p:nvSpPr>
        <p:spPr>
          <a:xfrm>
            <a:off x="274320" y="4599432"/>
            <a:ext cx="3200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  <p:sp>
        <p:nvSpPr>
          <p:cNvPr id="126" name="Shape 124"/>
          <p:cNvSpPr/>
          <p:nvPr/>
        </p:nvSpPr>
        <p:spPr>
          <a:xfrm>
            <a:off x="594360" y="4599432"/>
            <a:ext cx="192024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7" name="Text 125"/>
          <p:cNvSpPr/>
          <p:nvPr/>
        </p:nvSpPr>
        <p:spPr>
          <a:xfrm>
            <a:off x="594360" y="4599432"/>
            <a:ext cx="192024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Cleanup Rule</a:t>
            </a:r>
            <a:endParaRPr lang="en-US" sz="900" dirty="0"/>
          </a:p>
        </p:txBody>
      </p:sp>
      <p:sp>
        <p:nvSpPr>
          <p:cNvPr id="128" name="Shape 126"/>
          <p:cNvSpPr/>
          <p:nvPr/>
        </p:nvSpPr>
        <p:spPr>
          <a:xfrm>
            <a:off x="2514600" y="4599432"/>
            <a:ext cx="12801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29" name="Text 127"/>
          <p:cNvSpPr/>
          <p:nvPr/>
        </p:nvSpPr>
        <p:spPr>
          <a:xfrm>
            <a:off x="2514600" y="4599432"/>
            <a:ext cx="12801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30" name="Shape 128"/>
          <p:cNvSpPr/>
          <p:nvPr/>
        </p:nvSpPr>
        <p:spPr>
          <a:xfrm>
            <a:off x="3794760" y="4599432"/>
            <a:ext cx="141732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31" name="Text 129"/>
          <p:cNvSpPr/>
          <p:nvPr/>
        </p:nvSpPr>
        <p:spPr>
          <a:xfrm>
            <a:off x="3794760" y="4599432"/>
            <a:ext cx="141732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32" name="Shape 130"/>
          <p:cNvSpPr/>
          <p:nvPr/>
        </p:nvSpPr>
        <p:spPr>
          <a:xfrm>
            <a:off x="5212080" y="4599432"/>
            <a:ext cx="1051560" cy="374904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33" name="Text 131"/>
          <p:cNvSpPr/>
          <p:nvPr/>
        </p:nvSpPr>
        <p:spPr>
          <a:xfrm>
            <a:off x="5212080" y="4599432"/>
            <a:ext cx="105156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</a:t>
            </a:r>
            <a:endParaRPr lang="en-US" sz="900" dirty="0"/>
          </a:p>
        </p:txBody>
      </p:sp>
      <p:sp>
        <p:nvSpPr>
          <p:cNvPr id="134" name="Shape 132"/>
          <p:cNvSpPr/>
          <p:nvPr/>
        </p:nvSpPr>
        <p:spPr>
          <a:xfrm>
            <a:off x="6263640" y="4599432"/>
            <a:ext cx="868680" cy="374904"/>
          </a:xfrm>
          <a:prstGeom prst="rect">
            <a:avLst/>
          </a:prstGeom>
          <a:solidFill>
            <a:srgbClr val="FEE2E2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35" name="Text 133"/>
          <p:cNvSpPr/>
          <p:nvPr/>
        </p:nvSpPr>
        <p:spPr>
          <a:xfrm>
            <a:off x="6263640" y="4599432"/>
            <a:ext cx="868680" cy="3749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DC262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DROP</a:t>
            </a:r>
            <a:endParaRPr lang="en-US" sz="900" dirty="0"/>
          </a:p>
        </p:txBody>
      </p:sp>
      <p:sp>
        <p:nvSpPr>
          <p:cNvPr id="136" name="Text 134"/>
          <p:cNvSpPr/>
          <p:nvPr/>
        </p:nvSpPr>
        <p:spPr>
          <a:xfrm>
            <a:off x="274320" y="4800600"/>
            <a:ext cx="8595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SmartConsole Security Policies &gt; Access Control | All rules include logging for auditing</a:t>
            </a:r>
            <a:endParaRPr lang="en-US" sz="8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– Rule Base in SmartConsole (Live)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8600" y="868680"/>
            <a:ext cx="4641574" cy="29718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28600" y="3858768"/>
            <a:ext cx="5029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Firewall Rule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</a:t>
            </a:r>
            <a:r>
              <a:rPr lang="en-US" sz="950" dirty="0"/>
              <a:t>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</a:t>
            </a:r>
            <a:endParaRPr lang="en-US" sz="9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969565" y="868680"/>
            <a:ext cx="3945835" cy="297180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532120" y="3858768"/>
            <a:ext cx="3383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SmartConsole: Rule Base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</a:t>
            </a:r>
            <a:r>
              <a:rPr lang="en-US" sz="950" dirty="0"/>
              <a:t>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entries visible</a:t>
            </a:r>
            <a:endParaRPr lang="en-US" sz="950" dirty="0"/>
          </a:p>
        </p:txBody>
      </p:sp>
      <p:sp>
        <p:nvSpPr>
          <p:cNvPr id="8" name="Shape 4"/>
          <p:cNvSpPr/>
          <p:nvPr/>
        </p:nvSpPr>
        <p:spPr>
          <a:xfrm>
            <a:off x="228600" y="4434840"/>
            <a:ext cx="8686800" cy="548640"/>
          </a:xfrm>
          <a:prstGeom prst="rect">
            <a:avLst/>
          </a:prstGeom>
          <a:solidFill>
            <a:srgbClr val="CCFBF1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9" name="Text 5"/>
          <p:cNvSpPr/>
          <p:nvPr/>
        </p:nvSpPr>
        <p:spPr>
          <a:xfrm>
            <a:off x="320040" y="4462272"/>
            <a:ext cx="8503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1A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Key: Rules processed top-to-bottom • First match applied • Logging enabled on ALL rules for auditing and incident response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– Policy Installation &amp; Testing Results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8599" y="841248"/>
            <a:ext cx="4184375" cy="233172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34887" y="3172968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Installation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Selecting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A-GW as Target</a:t>
            </a:r>
            <a:endParaRPr lang="en-US" sz="9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32243" y="841248"/>
            <a:ext cx="4452731" cy="233172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387008" y="3227832"/>
            <a:ext cx="2743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Installation</a:t>
            </a:r>
            <a:r>
              <a:rPr lang="en-US" sz="900" dirty="0"/>
              <a:t>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Completed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Successfully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2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944216" y="342900"/>
            <a:ext cx="7285383" cy="2509630"/>
          </a:xfrm>
          <a:prstGeom prst="rect">
            <a:avLst/>
          </a:prstGeom>
        </p:spPr>
      </p:pic>
      <p:sp>
        <p:nvSpPr>
          <p:cNvPr id="3" name="Text 4"/>
          <p:cNvSpPr/>
          <p:nvPr/>
        </p:nvSpPr>
        <p:spPr>
          <a:xfrm>
            <a:off x="2519568" y="2758108"/>
            <a:ext cx="4134678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Logs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</a:t>
            </a:r>
            <a:r>
              <a:rPr lang="en-US" sz="900" dirty="0" smtClean="0"/>
              <a:t>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FTP Dropped in SmartConsole</a:t>
            </a:r>
            <a:endParaRPr lang="en-US" sz="900" dirty="0"/>
          </a:p>
        </p:txBody>
      </p:sp>
      <p:sp>
        <p:nvSpPr>
          <p:cNvPr id="4" name="Shape 5"/>
          <p:cNvSpPr/>
          <p:nvPr/>
        </p:nvSpPr>
        <p:spPr>
          <a:xfrm>
            <a:off x="1381538" y="3215308"/>
            <a:ext cx="1920240" cy="246888"/>
          </a:xfrm>
          <a:prstGeom prst="rect">
            <a:avLst/>
          </a:prstGeom>
          <a:solidFill>
            <a:srgbClr val="334155"/>
          </a:solidFill>
          <a:ln w="12700">
            <a:solidFill>
              <a:srgbClr val="334155"/>
            </a:solidFill>
            <a:prstDash val="solid"/>
          </a:ln>
        </p:spPr>
      </p:sp>
      <p:sp>
        <p:nvSpPr>
          <p:cNvPr id="5" name="Text 6"/>
          <p:cNvSpPr/>
          <p:nvPr/>
        </p:nvSpPr>
        <p:spPr>
          <a:xfrm>
            <a:off x="1381538" y="3215308"/>
            <a:ext cx="192024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</a:t>
            </a:r>
            <a:endParaRPr lang="en-US" sz="900" dirty="0"/>
          </a:p>
        </p:txBody>
      </p:sp>
      <p:sp>
        <p:nvSpPr>
          <p:cNvPr id="6" name="Shape 7"/>
          <p:cNvSpPr/>
          <p:nvPr/>
        </p:nvSpPr>
        <p:spPr>
          <a:xfrm>
            <a:off x="3301778" y="3215308"/>
            <a:ext cx="1463040" cy="246888"/>
          </a:xfrm>
          <a:prstGeom prst="rect">
            <a:avLst/>
          </a:prstGeom>
          <a:solidFill>
            <a:srgbClr val="334155"/>
          </a:solidFill>
          <a:ln w="12700">
            <a:solidFill>
              <a:srgbClr val="334155"/>
            </a:solidFill>
            <a:prstDash val="solid"/>
          </a:ln>
        </p:spPr>
      </p:sp>
      <p:sp>
        <p:nvSpPr>
          <p:cNvPr id="7" name="Text 8"/>
          <p:cNvSpPr/>
          <p:nvPr/>
        </p:nvSpPr>
        <p:spPr>
          <a:xfrm>
            <a:off x="3301778" y="3215308"/>
            <a:ext cx="146304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</a:t>
            </a:r>
            <a:endParaRPr lang="en-US" sz="900" dirty="0"/>
          </a:p>
        </p:txBody>
      </p:sp>
      <p:sp>
        <p:nvSpPr>
          <p:cNvPr id="8" name="Shape 9"/>
          <p:cNvSpPr/>
          <p:nvPr/>
        </p:nvSpPr>
        <p:spPr>
          <a:xfrm>
            <a:off x="4764818" y="3215308"/>
            <a:ext cx="2286000" cy="246888"/>
          </a:xfrm>
          <a:prstGeom prst="rect">
            <a:avLst/>
          </a:prstGeom>
          <a:solidFill>
            <a:srgbClr val="334155"/>
          </a:solidFill>
          <a:ln w="12700">
            <a:solidFill>
              <a:srgbClr val="334155"/>
            </a:solidFill>
            <a:prstDash val="solid"/>
          </a:ln>
        </p:spPr>
      </p:sp>
      <p:sp>
        <p:nvSpPr>
          <p:cNvPr id="9" name="Text 10"/>
          <p:cNvSpPr/>
          <p:nvPr/>
        </p:nvSpPr>
        <p:spPr>
          <a:xfrm>
            <a:off x="4764818" y="3215308"/>
            <a:ext cx="228600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Command</a:t>
            </a:r>
            <a:endParaRPr lang="en-US" sz="900" dirty="0"/>
          </a:p>
        </p:txBody>
      </p:sp>
      <p:sp>
        <p:nvSpPr>
          <p:cNvPr id="10" name="Shape 11"/>
          <p:cNvSpPr/>
          <p:nvPr/>
        </p:nvSpPr>
        <p:spPr>
          <a:xfrm>
            <a:off x="7050818" y="3215308"/>
            <a:ext cx="777240" cy="246888"/>
          </a:xfrm>
          <a:prstGeom prst="rect">
            <a:avLst/>
          </a:prstGeom>
          <a:solidFill>
            <a:srgbClr val="334155"/>
          </a:solidFill>
          <a:ln w="12700">
            <a:solidFill>
              <a:srgbClr val="334155"/>
            </a:solidFill>
            <a:prstDash val="solid"/>
          </a:ln>
        </p:spPr>
      </p:sp>
      <p:sp>
        <p:nvSpPr>
          <p:cNvPr id="11" name="Text 12"/>
          <p:cNvSpPr/>
          <p:nvPr/>
        </p:nvSpPr>
        <p:spPr>
          <a:xfrm>
            <a:off x="7050818" y="3215308"/>
            <a:ext cx="777240" cy="2468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</a:t>
            </a:r>
            <a:endParaRPr lang="en-US" sz="900" dirty="0"/>
          </a:p>
        </p:txBody>
      </p:sp>
      <p:sp>
        <p:nvSpPr>
          <p:cNvPr id="12" name="Shape 13"/>
          <p:cNvSpPr/>
          <p:nvPr/>
        </p:nvSpPr>
        <p:spPr>
          <a:xfrm>
            <a:off x="1381538" y="3462196"/>
            <a:ext cx="19202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3" name="Text 14"/>
          <p:cNvSpPr/>
          <p:nvPr/>
        </p:nvSpPr>
        <p:spPr>
          <a:xfrm>
            <a:off x="1381538" y="346219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Blocked</a:t>
            </a:r>
            <a:endParaRPr lang="en-US" sz="850" dirty="0"/>
          </a:p>
        </p:txBody>
      </p:sp>
      <p:sp>
        <p:nvSpPr>
          <p:cNvPr id="14" name="Shape 15"/>
          <p:cNvSpPr/>
          <p:nvPr/>
        </p:nvSpPr>
        <p:spPr>
          <a:xfrm>
            <a:off x="3301778" y="3462196"/>
            <a:ext cx="14630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5" name="Text 16"/>
          <p:cNvSpPr/>
          <p:nvPr/>
        </p:nvSpPr>
        <p:spPr>
          <a:xfrm>
            <a:off x="3301778" y="346219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850" dirty="0"/>
          </a:p>
        </p:txBody>
      </p:sp>
      <p:sp>
        <p:nvSpPr>
          <p:cNvPr id="16" name="Shape 17"/>
          <p:cNvSpPr/>
          <p:nvPr/>
        </p:nvSpPr>
        <p:spPr>
          <a:xfrm>
            <a:off x="4764818" y="3462196"/>
            <a:ext cx="228600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7" name="Text 18"/>
          <p:cNvSpPr/>
          <p:nvPr/>
        </p:nvSpPr>
        <p:spPr>
          <a:xfrm>
            <a:off x="4764818" y="346219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192.168.2.1</a:t>
            </a:r>
            <a:endParaRPr lang="en-US" sz="850" dirty="0"/>
          </a:p>
        </p:txBody>
      </p:sp>
      <p:sp>
        <p:nvSpPr>
          <p:cNvPr id="18" name="Shape 19"/>
          <p:cNvSpPr/>
          <p:nvPr/>
        </p:nvSpPr>
        <p:spPr>
          <a:xfrm>
            <a:off x="7050818" y="346219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19" name="Text 20"/>
          <p:cNvSpPr/>
          <p:nvPr/>
        </p:nvSpPr>
        <p:spPr>
          <a:xfrm>
            <a:off x="7050818" y="346219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20" name="Shape 21"/>
          <p:cNvSpPr/>
          <p:nvPr/>
        </p:nvSpPr>
        <p:spPr>
          <a:xfrm>
            <a:off x="1381538" y="3645076"/>
            <a:ext cx="19202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1" name="Text 22"/>
          <p:cNvSpPr/>
          <p:nvPr/>
        </p:nvSpPr>
        <p:spPr>
          <a:xfrm>
            <a:off x="1381538" y="364507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FTP Blocked</a:t>
            </a:r>
            <a:endParaRPr lang="en-US" sz="850" dirty="0"/>
          </a:p>
        </p:txBody>
      </p:sp>
      <p:sp>
        <p:nvSpPr>
          <p:cNvPr id="22" name="Shape 23"/>
          <p:cNvSpPr/>
          <p:nvPr/>
        </p:nvSpPr>
        <p:spPr>
          <a:xfrm>
            <a:off x="3301778" y="3645076"/>
            <a:ext cx="14630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3" name="Text 24"/>
          <p:cNvSpPr/>
          <p:nvPr/>
        </p:nvSpPr>
        <p:spPr>
          <a:xfrm>
            <a:off x="3301778" y="364507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850" dirty="0"/>
          </a:p>
        </p:txBody>
      </p:sp>
      <p:sp>
        <p:nvSpPr>
          <p:cNvPr id="24" name="Shape 25"/>
          <p:cNvSpPr/>
          <p:nvPr/>
        </p:nvSpPr>
        <p:spPr>
          <a:xfrm>
            <a:off x="4764818" y="3645076"/>
            <a:ext cx="228600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5" name="Text 26"/>
          <p:cNvSpPr/>
          <p:nvPr/>
        </p:nvSpPr>
        <p:spPr>
          <a:xfrm>
            <a:off x="4764818" y="364507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ftp 192.168.2.1</a:t>
            </a:r>
            <a:endParaRPr lang="en-US" sz="850" dirty="0"/>
          </a:p>
        </p:txBody>
      </p:sp>
      <p:sp>
        <p:nvSpPr>
          <p:cNvPr id="26" name="Shape 27"/>
          <p:cNvSpPr/>
          <p:nvPr/>
        </p:nvSpPr>
        <p:spPr>
          <a:xfrm>
            <a:off x="7050818" y="364507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7" name="Text 28"/>
          <p:cNvSpPr/>
          <p:nvPr/>
        </p:nvSpPr>
        <p:spPr>
          <a:xfrm>
            <a:off x="7050818" y="364507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28" name="Shape 29"/>
          <p:cNvSpPr/>
          <p:nvPr/>
        </p:nvSpPr>
        <p:spPr>
          <a:xfrm>
            <a:off x="1381538" y="3827956"/>
            <a:ext cx="19202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29" name="Text 30"/>
          <p:cNvSpPr/>
          <p:nvPr/>
        </p:nvSpPr>
        <p:spPr>
          <a:xfrm>
            <a:off x="1381538" y="382795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Inbound Blocked</a:t>
            </a:r>
            <a:endParaRPr lang="en-US" sz="850" dirty="0"/>
          </a:p>
        </p:txBody>
      </p:sp>
      <p:sp>
        <p:nvSpPr>
          <p:cNvPr id="30" name="Shape 31"/>
          <p:cNvSpPr/>
          <p:nvPr/>
        </p:nvSpPr>
        <p:spPr>
          <a:xfrm>
            <a:off x="3301778" y="3827956"/>
            <a:ext cx="14630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1" name="Text 32"/>
          <p:cNvSpPr/>
          <p:nvPr/>
        </p:nvSpPr>
        <p:spPr>
          <a:xfrm>
            <a:off x="3301778" y="382795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Host</a:t>
            </a:r>
            <a:endParaRPr lang="en-US" sz="850" dirty="0"/>
          </a:p>
        </p:txBody>
      </p:sp>
      <p:sp>
        <p:nvSpPr>
          <p:cNvPr id="32" name="Shape 33"/>
          <p:cNvSpPr/>
          <p:nvPr/>
        </p:nvSpPr>
        <p:spPr>
          <a:xfrm>
            <a:off x="4764818" y="3827956"/>
            <a:ext cx="228600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3" name="Text 34"/>
          <p:cNvSpPr/>
          <p:nvPr/>
        </p:nvSpPr>
        <p:spPr>
          <a:xfrm>
            <a:off x="4764818" y="382795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admin@192.168.1.1</a:t>
            </a:r>
            <a:endParaRPr lang="en-US" sz="850" dirty="0"/>
          </a:p>
        </p:txBody>
      </p:sp>
      <p:sp>
        <p:nvSpPr>
          <p:cNvPr id="34" name="Shape 35"/>
          <p:cNvSpPr/>
          <p:nvPr/>
        </p:nvSpPr>
        <p:spPr>
          <a:xfrm>
            <a:off x="7050818" y="382795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5" name="Text 36"/>
          <p:cNvSpPr/>
          <p:nvPr/>
        </p:nvSpPr>
        <p:spPr>
          <a:xfrm>
            <a:off x="7050818" y="382795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36" name="Shape 37"/>
          <p:cNvSpPr/>
          <p:nvPr/>
        </p:nvSpPr>
        <p:spPr>
          <a:xfrm>
            <a:off x="1381538" y="4010836"/>
            <a:ext cx="19202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7" name="Text 38"/>
          <p:cNvSpPr/>
          <p:nvPr/>
        </p:nvSpPr>
        <p:spPr>
          <a:xfrm>
            <a:off x="1381538" y="401083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Outbound Allowed</a:t>
            </a:r>
            <a:endParaRPr lang="en-US" sz="850" dirty="0"/>
          </a:p>
        </p:txBody>
      </p:sp>
      <p:sp>
        <p:nvSpPr>
          <p:cNvPr id="38" name="Shape 39"/>
          <p:cNvSpPr/>
          <p:nvPr/>
        </p:nvSpPr>
        <p:spPr>
          <a:xfrm>
            <a:off x="3301778" y="4010836"/>
            <a:ext cx="14630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39" name="Text 40"/>
          <p:cNvSpPr/>
          <p:nvPr/>
        </p:nvSpPr>
        <p:spPr>
          <a:xfrm>
            <a:off x="3301778" y="401083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850" dirty="0"/>
          </a:p>
        </p:txBody>
      </p:sp>
      <p:sp>
        <p:nvSpPr>
          <p:cNvPr id="40" name="Shape 41"/>
          <p:cNvSpPr/>
          <p:nvPr/>
        </p:nvSpPr>
        <p:spPr>
          <a:xfrm>
            <a:off x="4764818" y="4010836"/>
            <a:ext cx="228600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1" name="Text 42"/>
          <p:cNvSpPr/>
          <p:nvPr/>
        </p:nvSpPr>
        <p:spPr>
          <a:xfrm>
            <a:off x="4764818" y="401083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8.8.8.8</a:t>
            </a:r>
            <a:endParaRPr lang="en-US" sz="850" dirty="0"/>
          </a:p>
        </p:txBody>
      </p:sp>
      <p:sp>
        <p:nvSpPr>
          <p:cNvPr id="42" name="Shape 43"/>
          <p:cNvSpPr/>
          <p:nvPr/>
        </p:nvSpPr>
        <p:spPr>
          <a:xfrm>
            <a:off x="7050818" y="401083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3" name="Text 44"/>
          <p:cNvSpPr/>
          <p:nvPr/>
        </p:nvSpPr>
        <p:spPr>
          <a:xfrm>
            <a:off x="7050818" y="401083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44" name="Shape 45"/>
          <p:cNvSpPr/>
          <p:nvPr/>
        </p:nvSpPr>
        <p:spPr>
          <a:xfrm>
            <a:off x="1381538" y="4193716"/>
            <a:ext cx="19202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5" name="Text 46"/>
          <p:cNvSpPr/>
          <p:nvPr/>
        </p:nvSpPr>
        <p:spPr>
          <a:xfrm>
            <a:off x="1381538" y="419371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Inbound Blocked</a:t>
            </a:r>
            <a:endParaRPr lang="en-US" sz="850" dirty="0"/>
          </a:p>
        </p:txBody>
      </p:sp>
      <p:sp>
        <p:nvSpPr>
          <p:cNvPr id="46" name="Shape 47"/>
          <p:cNvSpPr/>
          <p:nvPr/>
        </p:nvSpPr>
        <p:spPr>
          <a:xfrm>
            <a:off x="3301778" y="4193716"/>
            <a:ext cx="14630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7" name="Text 48"/>
          <p:cNvSpPr/>
          <p:nvPr/>
        </p:nvSpPr>
        <p:spPr>
          <a:xfrm>
            <a:off x="3301778" y="419371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Host</a:t>
            </a:r>
            <a:endParaRPr lang="en-US" sz="850" dirty="0"/>
          </a:p>
        </p:txBody>
      </p:sp>
      <p:sp>
        <p:nvSpPr>
          <p:cNvPr id="48" name="Shape 49"/>
          <p:cNvSpPr/>
          <p:nvPr/>
        </p:nvSpPr>
        <p:spPr>
          <a:xfrm>
            <a:off x="4764818" y="4193716"/>
            <a:ext cx="228600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49" name="Text 50"/>
          <p:cNvSpPr/>
          <p:nvPr/>
        </p:nvSpPr>
        <p:spPr>
          <a:xfrm>
            <a:off x="4764818" y="419371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ping 192.168.1.1</a:t>
            </a:r>
            <a:endParaRPr lang="en-US" sz="850" dirty="0"/>
          </a:p>
        </p:txBody>
      </p:sp>
      <p:sp>
        <p:nvSpPr>
          <p:cNvPr id="50" name="Shape 51"/>
          <p:cNvSpPr/>
          <p:nvPr/>
        </p:nvSpPr>
        <p:spPr>
          <a:xfrm>
            <a:off x="7050818" y="419371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1" name="Text 52"/>
          <p:cNvSpPr/>
          <p:nvPr/>
        </p:nvSpPr>
        <p:spPr>
          <a:xfrm>
            <a:off x="7050818" y="419371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52" name="Shape 53"/>
          <p:cNvSpPr/>
          <p:nvPr/>
        </p:nvSpPr>
        <p:spPr>
          <a:xfrm>
            <a:off x="1381538" y="4376596"/>
            <a:ext cx="19202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3" name="Text 54"/>
          <p:cNvSpPr/>
          <p:nvPr/>
        </p:nvSpPr>
        <p:spPr>
          <a:xfrm>
            <a:off x="1381538" y="437659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HTTP/HTTPS Allowed</a:t>
            </a:r>
            <a:endParaRPr lang="en-US" sz="850" dirty="0"/>
          </a:p>
        </p:txBody>
      </p:sp>
      <p:sp>
        <p:nvSpPr>
          <p:cNvPr id="54" name="Shape 55"/>
          <p:cNvSpPr/>
          <p:nvPr/>
        </p:nvSpPr>
        <p:spPr>
          <a:xfrm>
            <a:off x="3301778" y="4376596"/>
            <a:ext cx="146304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5" name="Text 56"/>
          <p:cNvSpPr/>
          <p:nvPr/>
        </p:nvSpPr>
        <p:spPr>
          <a:xfrm>
            <a:off x="3301778" y="437659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 Browser</a:t>
            </a:r>
            <a:endParaRPr lang="en-US" sz="850" dirty="0"/>
          </a:p>
        </p:txBody>
      </p:sp>
      <p:sp>
        <p:nvSpPr>
          <p:cNvPr id="56" name="Shape 57"/>
          <p:cNvSpPr/>
          <p:nvPr/>
        </p:nvSpPr>
        <p:spPr>
          <a:xfrm>
            <a:off x="4764818" y="4376596"/>
            <a:ext cx="2286000" cy="182880"/>
          </a:xfrm>
          <a:prstGeom prst="rect">
            <a:avLst/>
          </a:prstGeom>
          <a:solidFill>
            <a:srgbClr val="F0F4F8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7" name="Text 58"/>
          <p:cNvSpPr/>
          <p:nvPr/>
        </p:nvSpPr>
        <p:spPr>
          <a:xfrm>
            <a:off x="4764818" y="437659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http/https://example.com</a:t>
            </a:r>
            <a:endParaRPr lang="en-US" sz="850" dirty="0"/>
          </a:p>
        </p:txBody>
      </p:sp>
      <p:sp>
        <p:nvSpPr>
          <p:cNvPr id="58" name="Shape 59"/>
          <p:cNvSpPr/>
          <p:nvPr/>
        </p:nvSpPr>
        <p:spPr>
          <a:xfrm>
            <a:off x="7050818" y="437659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59" name="Text 60"/>
          <p:cNvSpPr/>
          <p:nvPr/>
        </p:nvSpPr>
        <p:spPr>
          <a:xfrm>
            <a:off x="7050818" y="437659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  <p:sp>
        <p:nvSpPr>
          <p:cNvPr id="60" name="Shape 61"/>
          <p:cNvSpPr/>
          <p:nvPr/>
        </p:nvSpPr>
        <p:spPr>
          <a:xfrm>
            <a:off x="1381538" y="4559476"/>
            <a:ext cx="19202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1" name="Text 62"/>
          <p:cNvSpPr/>
          <p:nvPr/>
        </p:nvSpPr>
        <p:spPr>
          <a:xfrm>
            <a:off x="1381538" y="4559476"/>
            <a:ext cx="1920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DNS Resolution</a:t>
            </a:r>
            <a:endParaRPr lang="en-US" sz="850" dirty="0"/>
          </a:p>
        </p:txBody>
      </p:sp>
      <p:sp>
        <p:nvSpPr>
          <p:cNvPr id="62" name="Shape 63"/>
          <p:cNvSpPr/>
          <p:nvPr/>
        </p:nvSpPr>
        <p:spPr>
          <a:xfrm>
            <a:off x="3301778" y="4559476"/>
            <a:ext cx="146304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3" name="Text 64"/>
          <p:cNvSpPr/>
          <p:nvPr/>
        </p:nvSpPr>
        <p:spPr>
          <a:xfrm>
            <a:off x="3301778" y="4559476"/>
            <a:ext cx="14630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ClientS1</a:t>
            </a:r>
            <a:endParaRPr lang="en-US" sz="850" dirty="0"/>
          </a:p>
        </p:txBody>
      </p:sp>
      <p:sp>
        <p:nvSpPr>
          <p:cNvPr id="64" name="Shape 65"/>
          <p:cNvSpPr/>
          <p:nvPr/>
        </p:nvSpPr>
        <p:spPr>
          <a:xfrm>
            <a:off x="4764818" y="4559476"/>
            <a:ext cx="2286000" cy="182880"/>
          </a:xfrm>
          <a:prstGeom prst="rect">
            <a:avLst/>
          </a:prstGeom>
          <a:solidFill>
            <a:srgbClr val="FFFFFF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5" name="Text 66"/>
          <p:cNvSpPr/>
          <p:nvPr/>
        </p:nvSpPr>
        <p:spPr>
          <a:xfrm>
            <a:off x="4764818" y="4559476"/>
            <a:ext cx="228600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nslookup swansea.acca</a:t>
            </a:r>
            <a:endParaRPr lang="en-US" sz="850" dirty="0"/>
          </a:p>
        </p:txBody>
      </p:sp>
      <p:sp>
        <p:nvSpPr>
          <p:cNvPr id="66" name="Shape 67"/>
          <p:cNvSpPr/>
          <p:nvPr/>
        </p:nvSpPr>
        <p:spPr>
          <a:xfrm>
            <a:off x="7050818" y="4559476"/>
            <a:ext cx="777240" cy="182880"/>
          </a:xfrm>
          <a:prstGeom prst="rect">
            <a:avLst/>
          </a:prstGeom>
          <a:solidFill>
            <a:srgbClr val="DCFCE7"/>
          </a:solidFill>
          <a:ln w="12700">
            <a:solidFill>
              <a:srgbClr val="CBD5E1"/>
            </a:solidFill>
            <a:prstDash val="solid"/>
          </a:ln>
        </p:spPr>
      </p:sp>
      <p:sp>
        <p:nvSpPr>
          <p:cNvPr id="67" name="Text 68"/>
          <p:cNvSpPr/>
          <p:nvPr/>
        </p:nvSpPr>
        <p:spPr>
          <a:xfrm>
            <a:off x="7050818" y="4559476"/>
            <a:ext cx="77724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6A3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PASS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389888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 – Live Test Evidence</a:t>
            </a:r>
            <a:endParaRPr lang="en-US" sz="22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74320" y="868680"/>
            <a:ext cx="4206240" cy="32004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274320" y="4096512"/>
            <a:ext cx="4206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Outbound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ICMP Test</a:t>
            </a:r>
            <a:endParaRPr lang="en-US" sz="950" dirty="0"/>
          </a:p>
          <a:p>
            <a:pPr marL="0" indent="0" algn="ctr">
              <a:buNone/>
            </a:pP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(ping 8.8.8.8) </a:t>
            </a: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Successful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ClientS1</a:t>
            </a:r>
            <a:endParaRPr lang="en-US" sz="95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754880" y="868680"/>
            <a:ext cx="4206240" cy="320040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754880" y="4096512"/>
            <a:ext cx="4206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Telnet </a:t>
            </a: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Test </a:t>
            </a:r>
            <a:endParaRPr lang="en-US" sz="950" dirty="0"/>
          </a:p>
          <a:p>
            <a:pPr marL="0" indent="0" algn="ctr">
              <a:buNone/>
            </a:pPr>
            <a:r>
              <a:rPr lang="en-US" sz="9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Connection Refused as Expected</a:t>
            </a:r>
            <a:endParaRPr lang="en-US" sz="9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64592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– Intrusion Prevention System (IPS)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100584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IPS Works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371600"/>
            <a:ext cx="420624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Inline, real-time inspection of all traffic through A-GW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Checks against continuously updated signature database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Detects protocol anomalies and known exploit attempts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Actively blocks threats before reaching internal systems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365760" y="288036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 Configuration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365760" y="3246120"/>
            <a:ext cx="4206240" cy="1600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selected: Optimised Protection (low false-positive rate)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Activated via A-GW General Properties &gt; Threat Prevention tab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Prevention policy created and applied to A-GW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Production note: Strict profile evaluated after baselining period</a:t>
            </a:r>
            <a:endParaRPr lang="en-US" sz="11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442791" y="960120"/>
            <a:ext cx="4426889" cy="182880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4709160" y="2745188"/>
            <a:ext cx="4023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Blade</a:t>
            </a:r>
            <a:r>
              <a:rPr lang="en-US" sz="900" dirty="0"/>
              <a:t>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Enabled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 A-GW</a:t>
            </a:r>
            <a:endParaRPr lang="en-US" sz="900" dirty="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442791" y="3065228"/>
            <a:ext cx="4426889" cy="173736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4846320" y="4850296"/>
            <a:ext cx="4023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Optimized</a:t>
            </a:r>
            <a:r>
              <a:rPr lang="en-US" sz="900" dirty="0" smtClean="0"/>
              <a:t> </a:t>
            </a:r>
            <a:r>
              <a:rPr lang="en-US" sz="9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Protection </a:t>
            </a:r>
            <a:r>
              <a:rPr lang="en-US" sz="9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Profile Configured</a:t>
            </a:r>
            <a:endParaRPr lang="en-US" sz="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-9939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54653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– Identity Awareness (RBAC)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995901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It Does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361661"/>
            <a:ext cx="420624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Extends firewall policy beyond IP to Active Directory user identity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Role-based access control (RBAC) based on AD group membership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Aligns with Zero Trust (NIST SP 800-207): all users authenticated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case: SSH restricted to IT_Admins AD group only</a:t>
            </a:r>
            <a:endParaRPr lang="en-US" sz="11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72001" y="950181"/>
            <a:ext cx="4283764" cy="192024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4572002" y="2782957"/>
            <a:ext cx="4283763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Identity Awareness</a:t>
            </a:r>
            <a:r>
              <a:rPr lang="en-US" sz="800" dirty="0"/>
              <a:t> 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Blade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Enabled on A-GW</a:t>
            </a:r>
            <a:endParaRPr lang="en-US" sz="800" dirty="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152939" y="3015533"/>
            <a:ext cx="7285383" cy="192024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3311718" y="4848309"/>
            <a:ext cx="2011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Query 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 SWANSEA.ACCA</a:t>
            </a:r>
            <a:endParaRPr lang="en-US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4"/>
          <p:cNvSpPr/>
          <p:nvPr/>
        </p:nvSpPr>
        <p:spPr>
          <a:xfrm>
            <a:off x="314077" y="41804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Steps</a:t>
            </a:r>
            <a:endParaRPr lang="en-US" sz="1400" dirty="0"/>
          </a:p>
        </p:txBody>
      </p:sp>
      <p:sp>
        <p:nvSpPr>
          <p:cNvPr id="3" name="Text 5"/>
          <p:cNvSpPr/>
          <p:nvPr/>
        </p:nvSpPr>
        <p:spPr>
          <a:xfrm>
            <a:off x="314077" y="783800"/>
            <a:ext cx="4206240" cy="1645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 Identity Awareness blade in A-GW General Properties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Configure AD Query – points to S-DC at 192.168.1.1 with domain admin credentials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Access Role objects for IT_Admins &amp; Standard_Users groups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Modify SSH rules: use Access Role objects in Source column</a:t>
            </a:r>
            <a:endParaRPr lang="en-US" sz="1100" dirty="0"/>
          </a:p>
        </p:txBody>
      </p:sp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4520317" y="555200"/>
            <a:ext cx="4365266" cy="1920240"/>
          </a:xfrm>
          <a:prstGeom prst="rect">
            <a:avLst/>
          </a:prstGeom>
        </p:spPr>
      </p:pic>
      <p:sp>
        <p:nvSpPr>
          <p:cNvPr id="5" name="Text 8"/>
          <p:cNvSpPr/>
          <p:nvPr/>
        </p:nvSpPr>
        <p:spPr>
          <a:xfrm>
            <a:off x="4520317" y="2493728"/>
            <a:ext cx="4365266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 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</a:t>
            </a:r>
            <a:r>
              <a:rPr lang="en-US" sz="800" dirty="0"/>
              <a:t> </a:t>
            </a:r>
            <a:r>
              <a:rPr lang="en-US" sz="800" i="1" dirty="0" err="1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IT_Admins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Group</a:t>
            </a:r>
            <a:endParaRPr lang="en-US" sz="800" dirty="0"/>
          </a:p>
        </p:txBody>
      </p:sp>
      <p:pic>
        <p:nvPicPr>
          <p:cNvPr id="6" name="Image 3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441174" y="2767849"/>
            <a:ext cx="5854148" cy="1920240"/>
          </a:xfrm>
          <a:prstGeom prst="rect">
            <a:avLst/>
          </a:prstGeom>
        </p:spPr>
      </p:pic>
      <p:sp>
        <p:nvSpPr>
          <p:cNvPr id="7" name="Text 9"/>
          <p:cNvSpPr/>
          <p:nvPr/>
        </p:nvSpPr>
        <p:spPr>
          <a:xfrm>
            <a:off x="1441174" y="4737984"/>
            <a:ext cx="5784574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00" i="1" dirty="0" err="1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dentity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-Based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Rule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80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SSH </a:t>
            </a:r>
            <a:r>
              <a:rPr lang="en-US" sz="8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Restricted to IT_Admins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26292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164592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– Anti-Malware &amp; Anti-Bot Protection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65760" y="100584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Anti-Malware Blade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365760" y="1371600"/>
            <a:ext cx="420624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Inspects traffic &amp; files against Check Point ThreatCloud database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Continuously updated signatures for known malicious content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Gateway-level malware inspection – critical per Verizon DBIR 2023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Configured to Block and log all detections for incident response</a:t>
            </a:r>
            <a:endParaRPr lang="en-US" sz="11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171301" y="2652413"/>
            <a:ext cx="6470469" cy="1918716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2233749" y="4773821"/>
            <a:ext cx="4023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Anti-Malware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</a:t>
            </a: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Anti-Bot</a:t>
            </a:r>
            <a:r>
              <a:rPr lang="en-US" sz="850" dirty="0"/>
              <a:t> </a:t>
            </a: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Blades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Enabled on A-GW</a:t>
            </a:r>
            <a:endParaRPr lang="en-US" sz="850" dirty="0"/>
          </a:p>
        </p:txBody>
      </p:sp>
      <p:sp>
        <p:nvSpPr>
          <p:cNvPr id="14" name="Text 4"/>
          <p:cNvSpPr/>
          <p:nvPr/>
        </p:nvSpPr>
        <p:spPr>
          <a:xfrm>
            <a:off x="4846320" y="960120"/>
            <a:ext cx="4206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D94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Anti-Bot Blade</a:t>
            </a:r>
            <a:endParaRPr lang="en-US" sz="1400" dirty="0"/>
          </a:p>
        </p:txBody>
      </p:sp>
      <p:sp>
        <p:nvSpPr>
          <p:cNvPr id="15" name="Text 5"/>
          <p:cNvSpPr/>
          <p:nvPr/>
        </p:nvSpPr>
        <p:spPr>
          <a:xfrm>
            <a:off x="4846320" y="1325880"/>
            <a:ext cx="420624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Identifies outbound C2 (command &amp; control) communications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Detects active infections even if initial delivery was missed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Monitors for botnet infrastructure connections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logging in SmartConsole for rapid investigation</a:t>
            </a:r>
            <a:endParaRPr lang="en-US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2" descr="preencoded.png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25287" y="257430"/>
            <a:ext cx="8638494" cy="1820678"/>
          </a:xfrm>
          <a:prstGeom prst="rect">
            <a:avLst/>
          </a:prstGeom>
        </p:spPr>
      </p:pic>
      <p:sp>
        <p:nvSpPr>
          <p:cNvPr id="3" name="Text 8"/>
          <p:cNvSpPr/>
          <p:nvPr/>
        </p:nvSpPr>
        <p:spPr>
          <a:xfrm>
            <a:off x="2365512" y="2105433"/>
            <a:ext cx="4023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Logs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Malicious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Traffic Detected &amp; Blocked</a:t>
            </a:r>
            <a:endParaRPr lang="en-US" sz="850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5287" y="2315638"/>
            <a:ext cx="8638494" cy="2418594"/>
          </a:xfrm>
          <a:prstGeom prst="rect">
            <a:avLst/>
          </a:prstGeom>
        </p:spPr>
      </p:pic>
      <p:sp>
        <p:nvSpPr>
          <p:cNvPr id="5" name="Text 7"/>
          <p:cNvSpPr/>
          <p:nvPr/>
        </p:nvSpPr>
        <p:spPr>
          <a:xfrm>
            <a:off x="2103120" y="4610181"/>
            <a:ext cx="4023360" cy="4838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Anti-Malware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</a:t>
            </a: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Anti-Bot</a:t>
            </a:r>
            <a:r>
              <a:rPr lang="en-US" sz="850" dirty="0"/>
              <a:t> </a:t>
            </a:r>
            <a:r>
              <a:rPr lang="en-US" sz="850" i="1" dirty="0" smtClean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</a:t>
            </a:r>
            <a:r>
              <a:rPr lang="en-US" sz="85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Configuration</a:t>
            </a:r>
            <a:endParaRPr lang="en-US" sz="850" dirty="0"/>
          </a:p>
        </p:txBody>
      </p:sp>
    </p:spTree>
    <p:extLst>
      <p:ext uri="{BB962C8B-B14F-4D97-AF65-F5344CB8AC3E}">
        <p14:creationId xmlns:p14="http://schemas.microsoft.com/office/powerpoint/2010/main" val="304853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0F4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0"/>
          </a:xfrm>
          <a:prstGeom prst="rect">
            <a:avLst/>
          </a:prstGeom>
          <a:solidFill>
            <a:srgbClr val="1A2A4A"/>
          </a:solidFill>
          <a:ln w="12700">
            <a:solidFill>
              <a:srgbClr val="1A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365760" y="91440"/>
            <a:ext cx="8412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 – Security Logs &amp; Monitoring Evidence</a:t>
            </a:r>
            <a:endParaRPr lang="en-US" sz="20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7200" y="868680"/>
            <a:ext cx="8229600" cy="38404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457200" y="475488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3341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SmartConsole Logs: Identity Awareness &amp; Access Role traffic monitoring – showing policy enforcement in action</a:t>
            </a:r>
            <a:endParaRPr lang="en-US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A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4864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960120"/>
            <a:ext cx="7772400" cy="36576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48640" y="1188720"/>
            <a:ext cx="1188720" cy="8229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1188720"/>
            <a:ext cx="1188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1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1920240" y="1188720"/>
            <a:ext cx="6675120" cy="822960"/>
          </a:xfrm>
          <a:prstGeom prst="rect">
            <a:avLst/>
          </a:prstGeom>
          <a:solidFill>
            <a:srgbClr val="1E3A5F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057400" y="1261872"/>
            <a:ext cx="640080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Check Point deployment: A-SMS, A-GW, SmartConsole. SIC verified. Both appliances fully licensed via SmartUpdate with Service Contracts.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548640" y="2377440"/>
            <a:ext cx="1188720" cy="8229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548640" y="2377440"/>
            <a:ext cx="1188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2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1920240" y="2377440"/>
            <a:ext cx="6675120" cy="822960"/>
          </a:xfrm>
          <a:prstGeom prst="rect">
            <a:avLst/>
          </a:prstGeom>
          <a:solidFill>
            <a:srgbClr val="1E3A5F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057400" y="2450592"/>
            <a:ext cx="640080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10-rule firewall policy based on least privilege. Telnet &amp; FTP blocked; SSH &amp; ICMP managed asymmetrically; cleanup rule enforces implicit deny. All 9 tests PASSED.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548640" y="3566160"/>
            <a:ext cx="1188720" cy="822960"/>
          </a:xfrm>
          <a:prstGeom prst="rect">
            <a:avLst/>
          </a:prstGeom>
          <a:solidFill>
            <a:srgbClr val="0D9488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48640" y="3566160"/>
            <a:ext cx="1188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Task 3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1920240" y="3566160"/>
            <a:ext cx="6675120" cy="822960"/>
          </a:xfrm>
          <a:prstGeom prst="rect">
            <a:avLst/>
          </a:prstGeom>
          <a:solidFill>
            <a:srgbClr val="1E3A5F"/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2057400" y="3639312"/>
            <a:ext cx="6400800" cy="67665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IPS (Optimised Protection), Identity Awareness (AD-integrated RBAC), and Anti-Malware/Anti-Bot deployed. Threats not mitigated by static rules are now addressed.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548640" y="4617720"/>
            <a:ext cx="8046720" cy="347472"/>
          </a:xfrm>
          <a:prstGeom prst="rect">
            <a:avLst/>
          </a:prstGeom>
          <a:solidFill>
            <a:srgbClr val="0D9488">
              <a:alpha val="70000"/>
            </a:srgbClr>
          </a:solidFill>
          <a:ln w="12700">
            <a:solidFill>
              <a:srgbClr val="0D9488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594360" y="4636008"/>
            <a:ext cx="7955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Defence-in-depth architecture achieved — significantly reduces the SWANSEA.ACCA attack surface  |  Aligned with NIST CSF · CIS CSC v8 · NIST SP 800-41 · Zero Trust (NIST SP 800-207)</a:t>
            </a:r>
            <a:endParaRPr lang="en-US" sz="9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1298</Words>
  <Application>Microsoft Office PowerPoint</Application>
  <PresentationFormat>On-screen Show (16:9)</PresentationFormat>
  <Paragraphs>276</Paragraphs>
  <Slides>20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Applied Network Security – Enterprise Network Security Portfolio</dc:title>
  <dc:subject>PptxGenJS Presentation</dc:subject>
  <dc:creator>PptxGenJS</dc:creator>
  <cp:lastModifiedBy>ACER</cp:lastModifiedBy>
  <cp:revision>9</cp:revision>
  <dcterms:created xsi:type="dcterms:W3CDTF">2026-04-25T14:35:30Z</dcterms:created>
  <dcterms:modified xsi:type="dcterms:W3CDTF">2026-04-25T14:57:38Z</dcterms:modified>
</cp:coreProperties>
</file>