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84" r:id="rId15"/>
    <p:sldId id="285" r:id="rId16"/>
    <p:sldId id="286" r:id="rId17"/>
    <p:sldId id="270" r:id="rId18"/>
    <p:sldId id="271" r:id="rId19"/>
    <p:sldId id="272" r:id="rId20"/>
    <p:sldId id="273" r:id="rId21"/>
    <p:sldId id="274" r:id="rId22"/>
    <p:sldId id="275" r:id="rId23"/>
    <p:sldId id="287" r:id="rId24"/>
    <p:sldId id="276" r:id="rId25"/>
    <p:sldId id="277" r:id="rId26"/>
    <p:sldId id="278" r:id="rId27"/>
    <p:sldId id="279" r:id="rId28"/>
    <p:sldId id="280" r:id="rId29"/>
    <p:sldId id="282" r:id="rId30"/>
    <p:sldId id="281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103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63429-316F-43B7-829C-0101D167C499}" type="datetimeFigureOut">
              <a:rPr lang="en-GB" smtClean="0"/>
              <a:pPr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A0944-5E55-4EC6-9001-6124466E5E4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en-GB" dirty="0" smtClean="0"/>
              <a:t>A Brief History of Apple</a:t>
            </a:r>
            <a:br>
              <a:rPr lang="en-GB" dirty="0" smtClean="0"/>
            </a:br>
            <a:r>
              <a:rPr lang="en-GB" dirty="0" smtClean="0"/>
              <a:t>mobile devices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780928"/>
            <a:ext cx="26289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tablets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Newton </a:t>
            </a:r>
            <a:r>
              <a:rPr lang="en-GB" dirty="0" err="1" smtClean="0"/>
              <a:t>MessagePad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   (1993)</a:t>
            </a: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412776"/>
            <a:ext cx="3312368" cy="5016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Ended in 1998 with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err="1" smtClean="0"/>
              <a:t>MessagePad</a:t>
            </a:r>
            <a:r>
              <a:rPr lang="en-GB" dirty="0" smtClean="0"/>
              <a:t> 2100</a:t>
            </a:r>
          </a:p>
          <a:p>
            <a:endParaRPr lang="en-GB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980728"/>
            <a:ext cx="3152775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did Newton fail?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Financial disaster – 1 billion in development, 250M only in sales</a:t>
            </a:r>
          </a:p>
          <a:p>
            <a:r>
              <a:rPr lang="en-GB" dirty="0" smtClean="0"/>
              <a:t>Too big/heavy</a:t>
            </a:r>
          </a:p>
          <a:p>
            <a:r>
              <a:rPr lang="en-GB" dirty="0" smtClean="0"/>
              <a:t>Too expensive ($700 - $1000)</a:t>
            </a:r>
          </a:p>
          <a:p>
            <a:r>
              <a:rPr lang="en-GB" dirty="0" smtClean="0"/>
              <a:t>Cumbersome to use – software too slow</a:t>
            </a:r>
          </a:p>
          <a:p>
            <a:r>
              <a:rPr lang="en-GB" dirty="0" smtClean="0"/>
              <a:t>Customer needs were not the same in the 1990s (no </a:t>
            </a:r>
            <a:r>
              <a:rPr lang="en-GB" dirty="0" err="1" smtClean="0"/>
              <a:t>wifi</a:t>
            </a:r>
            <a:r>
              <a:rPr lang="en-GB" dirty="0" smtClean="0"/>
              <a:t>, not much portable computing)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          iPod (2001)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generation 2001</a:t>
            </a:r>
          </a:p>
          <a:p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generation 2007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Also </a:t>
            </a:r>
            <a:r>
              <a:rPr lang="en-GB" dirty="0" err="1" smtClean="0"/>
              <a:t>ipod</a:t>
            </a:r>
            <a:r>
              <a:rPr lang="en-GB" dirty="0" smtClean="0"/>
              <a:t> Mini (2004-2005), </a:t>
            </a:r>
          </a:p>
          <a:p>
            <a:r>
              <a:rPr lang="en-GB" dirty="0" err="1" smtClean="0"/>
              <a:t>ipod</a:t>
            </a:r>
            <a:r>
              <a:rPr lang="en-GB" dirty="0" smtClean="0"/>
              <a:t> Shuffle (2005-2010),</a:t>
            </a:r>
          </a:p>
          <a:p>
            <a:r>
              <a:rPr lang="en-GB" dirty="0" err="1" smtClean="0"/>
              <a:t>Ipod</a:t>
            </a:r>
            <a:r>
              <a:rPr lang="en-GB" dirty="0" smtClean="0"/>
              <a:t> </a:t>
            </a:r>
            <a:r>
              <a:rPr lang="en-GB" dirty="0" err="1" smtClean="0"/>
              <a:t>Nano</a:t>
            </a:r>
            <a:r>
              <a:rPr lang="en-GB" dirty="0" smtClean="0"/>
              <a:t> (2005-2012)</a:t>
            </a:r>
          </a:p>
          <a:p>
            <a:pPr>
              <a:buNone/>
            </a:pPr>
            <a:r>
              <a:rPr lang="en-GB" dirty="0" smtClean="0"/>
              <a:t>(later, iPod Touch)</a:t>
            </a:r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0400" y="404664"/>
            <a:ext cx="2133600" cy="320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933056"/>
            <a:ext cx="14859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3789040"/>
            <a:ext cx="1504950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04664"/>
            <a:ext cx="1952633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iPhone</a:t>
            </a:r>
            <a:r>
              <a:rPr lang="en-GB" dirty="0" smtClean="0"/>
              <a:t> (2007)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3.5 inch screen (8.9cms)</a:t>
            </a:r>
          </a:p>
          <a:p>
            <a:r>
              <a:rPr lang="en-GB" dirty="0" smtClean="0"/>
              <a:t>No GPS</a:t>
            </a:r>
          </a:p>
          <a:p>
            <a:r>
              <a:rPr lang="en-GB" dirty="0" smtClean="0"/>
              <a:t>No 3G</a:t>
            </a:r>
          </a:p>
          <a:p>
            <a:r>
              <a:rPr lang="en-GB" dirty="0" smtClean="0"/>
              <a:t>No video recording</a:t>
            </a:r>
          </a:p>
          <a:p>
            <a:r>
              <a:rPr lang="en-GB" b="1" dirty="0" smtClean="0"/>
              <a:t>No 3</a:t>
            </a:r>
            <a:r>
              <a:rPr lang="en-GB" b="1" baseline="30000" dirty="0" smtClean="0"/>
              <a:t>rd</a:t>
            </a:r>
            <a:r>
              <a:rPr lang="en-GB" b="1" dirty="0" smtClean="0"/>
              <a:t> party apps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r>
              <a:rPr lang="en-GB" sz="3600" dirty="0" err="1" smtClean="0"/>
              <a:t>iPhone</a:t>
            </a:r>
            <a:r>
              <a:rPr lang="en-GB" sz="3600" dirty="0" smtClean="0"/>
              <a:t> 3G (2008)</a:t>
            </a:r>
            <a:endParaRPr lang="en-GB" sz="3600" dirty="0"/>
          </a:p>
          <a:p>
            <a:r>
              <a:rPr lang="en-GB" dirty="0" err="1" smtClean="0"/>
              <a:t>iPhone</a:t>
            </a:r>
            <a:r>
              <a:rPr lang="en-GB" dirty="0" smtClean="0"/>
              <a:t> with 3G on it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268760"/>
            <a:ext cx="2676525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iPhone</a:t>
            </a:r>
            <a:r>
              <a:rPr lang="en-GB" dirty="0" smtClean="0"/>
              <a:t> 3GS (2009)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More software speed</a:t>
            </a:r>
          </a:p>
          <a:p>
            <a:r>
              <a:rPr lang="en-GB" dirty="0" smtClean="0"/>
              <a:t>Voice control (early version of “</a:t>
            </a:r>
            <a:r>
              <a:rPr lang="en-GB" dirty="0" err="1" smtClean="0"/>
              <a:t>Siri</a:t>
            </a:r>
            <a:r>
              <a:rPr lang="en-GB" dirty="0" smtClean="0"/>
              <a:t>”)</a:t>
            </a:r>
          </a:p>
          <a:p>
            <a:r>
              <a:rPr lang="en-GB" dirty="0" smtClean="0"/>
              <a:t>Started tradition of “S” releases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iPhone</a:t>
            </a:r>
            <a:r>
              <a:rPr lang="en-GB" dirty="0" smtClean="0"/>
              <a:t> 4 (2010)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 cameras</a:t>
            </a:r>
          </a:p>
          <a:p>
            <a:r>
              <a:rPr lang="en-GB" dirty="0" err="1" smtClean="0"/>
              <a:t>FaceTime</a:t>
            </a:r>
            <a:endParaRPr lang="en-GB" dirty="0" smtClean="0"/>
          </a:p>
          <a:p>
            <a:r>
              <a:rPr lang="en-GB" dirty="0" smtClean="0"/>
              <a:t>Still 3.5 inch screen</a:t>
            </a:r>
          </a:p>
          <a:p>
            <a:r>
              <a:rPr lang="en-GB" dirty="0" smtClean="0"/>
              <a:t>Better graphics</a:t>
            </a:r>
          </a:p>
          <a:p>
            <a:endParaRPr lang="en-GB" dirty="0"/>
          </a:p>
          <a:p>
            <a:pPr>
              <a:buNone/>
            </a:pPr>
            <a:r>
              <a:rPr lang="en-GB" sz="3600" dirty="0" err="1" smtClean="0"/>
              <a:t>iPhone</a:t>
            </a:r>
            <a:r>
              <a:rPr lang="en-GB" sz="3600" dirty="0" smtClean="0"/>
              <a:t> 4S (2011)</a:t>
            </a:r>
          </a:p>
          <a:p>
            <a:r>
              <a:rPr lang="en-GB" dirty="0" err="1" smtClean="0"/>
              <a:t>Siri</a:t>
            </a:r>
            <a:endParaRPr lang="en-GB" dirty="0" smtClean="0"/>
          </a:p>
          <a:p>
            <a:r>
              <a:rPr lang="en-GB" dirty="0" smtClean="0"/>
              <a:t>Better camera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556792"/>
            <a:ext cx="4514850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iPhone</a:t>
            </a:r>
            <a:r>
              <a:rPr lang="en-GB" dirty="0" smtClean="0"/>
              <a:t> 5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Bigger screen – 4 inches (diagonally)</a:t>
            </a:r>
          </a:p>
          <a:p>
            <a:pPr>
              <a:buNone/>
            </a:pPr>
            <a:r>
              <a:rPr lang="en-GB" dirty="0" smtClean="0"/>
              <a:t>    (4.87 inches x 2.31 inches)</a:t>
            </a:r>
          </a:p>
          <a:p>
            <a:r>
              <a:rPr lang="en-GB" dirty="0" smtClean="0"/>
              <a:t>Lightning connector</a:t>
            </a:r>
          </a:p>
          <a:p>
            <a:r>
              <a:rPr lang="en-GB" dirty="0" smtClean="0"/>
              <a:t>Apple Maps replaces Google</a:t>
            </a:r>
          </a:p>
          <a:p>
            <a:pPr>
              <a:buNone/>
            </a:pPr>
            <a:r>
              <a:rPr lang="en-GB" dirty="0" smtClean="0"/>
              <a:t>	Maps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276872"/>
            <a:ext cx="3000375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04656"/>
          </a:xfrm>
        </p:spPr>
        <p:txBody>
          <a:bodyPr/>
          <a:lstStyle/>
          <a:p>
            <a:r>
              <a:rPr lang="en-GB" dirty="0" smtClean="0"/>
              <a:t>Apple Maps had some teething problems</a:t>
            </a:r>
            <a:endParaRPr lang="en-GB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84784"/>
            <a:ext cx="5832648" cy="4236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iPhone</a:t>
            </a:r>
            <a:r>
              <a:rPr lang="en-GB" dirty="0" smtClean="0"/>
              <a:t> 5C/5S (2013)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iPhone</a:t>
            </a:r>
            <a:r>
              <a:rPr lang="en-GB" dirty="0" smtClean="0"/>
              <a:t> 5C – colour</a:t>
            </a:r>
          </a:p>
          <a:p>
            <a:r>
              <a:rPr lang="en-GB" dirty="0" err="1" smtClean="0"/>
              <a:t>iPhone</a:t>
            </a:r>
            <a:r>
              <a:rPr lang="en-GB" dirty="0" smtClean="0"/>
              <a:t> 5S – 64 bit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iPhone 5S is still on sale at time of writing (October </a:t>
            </a:r>
            <a:r>
              <a:rPr lang="en-GB" dirty="0" smtClean="0"/>
              <a:t>2017)</a:t>
            </a:r>
            <a:endParaRPr lang="en-GB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 t="2113"/>
          <a:stretch>
            <a:fillRect/>
          </a:stretch>
        </p:blipFill>
        <p:spPr bwMode="auto">
          <a:xfrm>
            <a:off x="4860032" y="1484784"/>
            <a:ext cx="3860912" cy="3336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iPhone</a:t>
            </a:r>
            <a:r>
              <a:rPr lang="en-GB" dirty="0" smtClean="0"/>
              <a:t> 6/6 plus (2014)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iPhone</a:t>
            </a:r>
            <a:r>
              <a:rPr lang="en-GB" dirty="0" smtClean="0"/>
              <a:t> 6 Plus – screen is wider and taller</a:t>
            </a:r>
          </a:p>
          <a:p>
            <a:r>
              <a:rPr lang="en-GB" dirty="0" smtClean="0"/>
              <a:t>5.5 inches diagonally</a:t>
            </a:r>
          </a:p>
          <a:p>
            <a:endParaRPr lang="en-GB" dirty="0"/>
          </a:p>
          <a:p>
            <a:r>
              <a:rPr lang="en-GB" dirty="0" err="1" smtClean="0"/>
              <a:t>iPhone</a:t>
            </a:r>
            <a:r>
              <a:rPr lang="en-GB" dirty="0" smtClean="0"/>
              <a:t> 6S (2015)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420888"/>
            <a:ext cx="3543300" cy="405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iPhone</a:t>
            </a:r>
            <a:r>
              <a:rPr lang="en-GB" dirty="0" smtClean="0"/>
              <a:t> 7/7 Plus (2016)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Released </a:t>
            </a:r>
            <a:r>
              <a:rPr lang="en-GB" dirty="0" smtClean="0"/>
              <a:t>September 2016</a:t>
            </a:r>
            <a:endParaRPr lang="en-GB" dirty="0" smtClean="0"/>
          </a:p>
          <a:p>
            <a:r>
              <a:rPr lang="en-GB" dirty="0" smtClean="0"/>
              <a:t>Same sized screen as 6/6 Plus</a:t>
            </a:r>
          </a:p>
          <a:p>
            <a:r>
              <a:rPr lang="en-GB" dirty="0" smtClean="0"/>
              <a:t>Controversially, no standard headphone </a:t>
            </a:r>
            <a:r>
              <a:rPr lang="en-GB" dirty="0" smtClean="0"/>
              <a:t>jack</a:t>
            </a:r>
          </a:p>
          <a:p>
            <a:r>
              <a:rPr lang="en-GB" dirty="0" smtClean="0"/>
              <a:t>Mixed </a:t>
            </a:r>
            <a:r>
              <a:rPr lang="en-GB" dirty="0" smtClean="0"/>
              <a:t>reception, </a:t>
            </a:r>
            <a:r>
              <a:rPr lang="en-GB" dirty="0" smtClean="0"/>
              <a:t>but sales </a:t>
            </a:r>
            <a:r>
              <a:rPr lang="en-GB" dirty="0" smtClean="0"/>
              <a:t>remained </a:t>
            </a:r>
            <a:r>
              <a:rPr lang="en-GB" dirty="0" smtClean="0"/>
              <a:t>strong</a:t>
            </a:r>
            <a:endParaRPr lang="en-GB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861048"/>
            <a:ext cx="4153727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iPhone </a:t>
            </a:r>
            <a:r>
              <a:rPr lang="en-GB" dirty="0" smtClean="0"/>
              <a:t>8/8 Plus (2017)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Released </a:t>
            </a:r>
            <a:r>
              <a:rPr lang="en-GB" dirty="0" smtClean="0"/>
              <a:t>22</a:t>
            </a:r>
            <a:r>
              <a:rPr lang="en-GB" baseline="30000" dirty="0" smtClean="0"/>
              <a:t>nd</a:t>
            </a:r>
            <a:r>
              <a:rPr lang="en-GB" dirty="0" smtClean="0"/>
              <a:t> September 2017</a:t>
            </a:r>
          </a:p>
          <a:p>
            <a:r>
              <a:rPr lang="en-GB" dirty="0" smtClean="0"/>
              <a:t>4K video</a:t>
            </a:r>
          </a:p>
          <a:p>
            <a:r>
              <a:rPr lang="en-GB" dirty="0" smtClean="0"/>
              <a:t>Wireless charging/water resistant</a:t>
            </a:r>
          </a:p>
          <a:p>
            <a:r>
              <a:rPr lang="en-GB" dirty="0" err="1" smtClean="0"/>
              <a:t>Screensize</a:t>
            </a:r>
            <a:r>
              <a:rPr lang="en-GB" dirty="0" smtClean="0"/>
              <a:t>: </a:t>
            </a:r>
            <a:r>
              <a:rPr lang="en-GB" dirty="0" smtClean="0"/>
              <a:t>4.7 inches diagonal for 8, 5.5 inches for 8 Plus</a:t>
            </a:r>
          </a:p>
        </p:txBody>
      </p:sp>
    </p:spTree>
    <p:extLst>
      <p:ext uri="{BB962C8B-B14F-4D97-AF65-F5344CB8AC3E}">
        <p14:creationId xmlns:p14="http://schemas.microsoft.com/office/powerpoint/2010/main" val="31286022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iPhone </a:t>
            </a:r>
            <a:r>
              <a:rPr lang="en-GB" dirty="0" smtClean="0"/>
              <a:t>X (2017)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Proposed release: October 27</a:t>
            </a:r>
            <a:r>
              <a:rPr lang="en-GB" baseline="30000" dirty="0" smtClean="0"/>
              <a:t>th</a:t>
            </a:r>
            <a:r>
              <a:rPr lang="en-GB" dirty="0" smtClean="0"/>
              <a:t> 2017 (pre-order), November 3</a:t>
            </a:r>
            <a:r>
              <a:rPr lang="en-GB" baseline="30000" dirty="0" smtClean="0"/>
              <a:t>rd</a:t>
            </a:r>
            <a:r>
              <a:rPr lang="en-GB" dirty="0" smtClean="0"/>
              <a:t> 2017</a:t>
            </a:r>
          </a:p>
          <a:p>
            <a:r>
              <a:rPr lang="en-GB" dirty="0" err="1" smtClean="0"/>
              <a:t>Screensize</a:t>
            </a:r>
            <a:r>
              <a:rPr lang="en-GB" dirty="0" smtClean="0"/>
              <a:t>: 5.8 inches diagonal “Phablet”</a:t>
            </a:r>
          </a:p>
          <a:p>
            <a:r>
              <a:rPr lang="en-GB" dirty="0" smtClean="0"/>
              <a:t>No home button on front</a:t>
            </a:r>
          </a:p>
          <a:p>
            <a:r>
              <a:rPr lang="en-GB" dirty="0" smtClean="0"/>
              <a:t>Face recognition/OLED</a:t>
            </a:r>
          </a:p>
          <a:p>
            <a:r>
              <a:rPr lang="en-GB" dirty="0" smtClean="0"/>
              <a:t>Cost: circa £1000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389861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iPhone 8/X size comparison</a:t>
            </a:r>
            <a:endParaRPr lang="en-GB" dirty="0"/>
          </a:p>
        </p:txBody>
      </p:sp>
      <p:sp>
        <p:nvSpPr>
          <p:cNvPr id="4" name="AutoShape 2" descr="Image result for iphone x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3680" y="1600200"/>
            <a:ext cx="7496640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78977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Tablets - iPad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iPad was being developed before the </a:t>
            </a:r>
            <a:r>
              <a:rPr lang="en-GB" dirty="0" smtClean="0"/>
              <a:t>iPhone was released in 2007</a:t>
            </a:r>
            <a:endParaRPr lang="en-GB" dirty="0" smtClean="0"/>
          </a:p>
          <a:p>
            <a:r>
              <a:rPr lang="en-GB" dirty="0" smtClean="0"/>
              <a:t>Apple were cautious due to previous failure of Newton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iPad</a:t>
            </a:r>
            <a:r>
              <a:rPr lang="en-GB" dirty="0" smtClean="0"/>
              <a:t> (2010)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9.7 inch </a:t>
            </a:r>
            <a:r>
              <a:rPr lang="en-GB" dirty="0" err="1" smtClean="0"/>
              <a:t>touchscreen</a:t>
            </a:r>
            <a:endParaRPr lang="en-GB" dirty="0" smtClean="0"/>
          </a:p>
          <a:p>
            <a:r>
              <a:rPr lang="en-GB" dirty="0" err="1" smtClean="0"/>
              <a:t>Wifi</a:t>
            </a:r>
            <a:r>
              <a:rPr lang="en-GB" dirty="0" smtClean="0"/>
              <a:t> only at first, then 3G</a:t>
            </a:r>
          </a:p>
          <a:p>
            <a:pPr>
              <a:buNone/>
            </a:pPr>
            <a:r>
              <a:rPr lang="en-GB" dirty="0" smtClean="0"/>
              <a:t>model added within a month</a:t>
            </a:r>
            <a:endParaRPr lang="en-GB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6038" y="1844824"/>
            <a:ext cx="3007962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en-GB" dirty="0" err="1" smtClean="0"/>
              <a:t>iPad</a:t>
            </a:r>
            <a:r>
              <a:rPr lang="en-GB" dirty="0" smtClean="0"/>
              <a:t> 2 (2011)</a:t>
            </a:r>
          </a:p>
          <a:p>
            <a:r>
              <a:rPr lang="en-GB" dirty="0" err="1" smtClean="0"/>
              <a:t>iPad</a:t>
            </a:r>
            <a:r>
              <a:rPr lang="en-GB" dirty="0"/>
              <a:t> </a:t>
            </a:r>
            <a:r>
              <a:rPr lang="en-GB" dirty="0" smtClean="0"/>
              <a:t>3 (March 2012) - gyroscope</a:t>
            </a:r>
          </a:p>
          <a:p>
            <a:r>
              <a:rPr lang="en-GB" dirty="0" err="1" smtClean="0"/>
              <a:t>iPad</a:t>
            </a:r>
            <a:r>
              <a:rPr lang="en-GB" dirty="0" smtClean="0"/>
              <a:t> 4 (November 2012) – Lightning</a:t>
            </a:r>
          </a:p>
          <a:p>
            <a:pPr>
              <a:buNone/>
            </a:pPr>
            <a:r>
              <a:rPr lang="en-GB" dirty="0" smtClean="0"/>
              <a:t>	All 9.7 inch screen so far</a:t>
            </a:r>
          </a:p>
          <a:p>
            <a:endParaRPr lang="en-GB" dirty="0"/>
          </a:p>
          <a:p>
            <a:r>
              <a:rPr lang="en-GB" dirty="0" err="1" smtClean="0"/>
              <a:t>iPad</a:t>
            </a:r>
            <a:r>
              <a:rPr lang="en-GB" dirty="0" smtClean="0"/>
              <a:t> Mini (November 2012)</a:t>
            </a:r>
          </a:p>
          <a:p>
            <a:r>
              <a:rPr lang="en-GB" dirty="0" smtClean="0"/>
              <a:t>7.9 inch screen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852936"/>
            <a:ext cx="2971800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en-GB" dirty="0" smtClean="0"/>
              <a:t>iPad </a:t>
            </a:r>
            <a:r>
              <a:rPr lang="en-GB" dirty="0" smtClean="0"/>
              <a:t>Air (</a:t>
            </a:r>
            <a:r>
              <a:rPr lang="en-GB" dirty="0" smtClean="0"/>
              <a:t>5</a:t>
            </a:r>
            <a:r>
              <a:rPr lang="en-GB" baseline="30000" dirty="0" smtClean="0"/>
              <a:t>th</a:t>
            </a:r>
            <a:r>
              <a:rPr lang="en-GB" dirty="0" smtClean="0"/>
              <a:t> generation)/iPad mini 2 – (2013)</a:t>
            </a:r>
          </a:p>
          <a:p>
            <a:r>
              <a:rPr lang="en-GB" dirty="0" smtClean="0"/>
              <a:t>iPad Air 2/iPad mini 3 (2014</a:t>
            </a:r>
            <a:r>
              <a:rPr lang="en-GB" dirty="0" smtClean="0"/>
              <a:t>)</a:t>
            </a:r>
          </a:p>
          <a:p>
            <a:r>
              <a:rPr lang="en-GB" dirty="0" smtClean="0"/>
              <a:t>“iPad (2017)” – back to original name!</a:t>
            </a:r>
            <a:endParaRPr lang="en-GB" dirty="0" smtClean="0"/>
          </a:p>
          <a:p>
            <a:r>
              <a:rPr lang="en-GB" dirty="0" smtClean="0"/>
              <a:t>iPad mini 4 (2017)</a:t>
            </a:r>
          </a:p>
          <a:p>
            <a:endParaRPr lang="en-GB" dirty="0"/>
          </a:p>
          <a:p>
            <a:r>
              <a:rPr lang="en-GB" dirty="0"/>
              <a:t>Same screen </a:t>
            </a:r>
            <a:r>
              <a:rPr lang="en-GB" dirty="0" smtClean="0"/>
              <a:t>sizes maintained</a:t>
            </a:r>
            <a:endParaRPr lang="en-GB" dirty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iPad </a:t>
            </a:r>
            <a:r>
              <a:rPr lang="en-GB" dirty="0" smtClean="0"/>
              <a:t>Pro 1</a:t>
            </a:r>
            <a:r>
              <a:rPr lang="en-GB" baseline="30000" dirty="0" smtClean="0"/>
              <a:t>st</a:t>
            </a:r>
            <a:r>
              <a:rPr lang="en-GB" dirty="0" smtClean="0"/>
              <a:t> generation </a:t>
            </a:r>
            <a:r>
              <a:rPr lang="en-GB" dirty="0" smtClean="0"/>
              <a:t>(</a:t>
            </a:r>
            <a:r>
              <a:rPr lang="en-GB" dirty="0" smtClean="0"/>
              <a:t>2015/6)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12.9 inch </a:t>
            </a:r>
            <a:r>
              <a:rPr lang="en-GB" dirty="0" smtClean="0"/>
              <a:t>screen (2015) with 9.7 inch version in 2016</a:t>
            </a:r>
            <a:endParaRPr lang="en-GB" dirty="0"/>
          </a:p>
        </p:txBody>
      </p:sp>
      <p:pic>
        <p:nvPicPr>
          <p:cNvPr id="13315" name="Picture 3" descr="C:\Users\Gaynor\Dropbox\Screenshots\Screenshot 2016-10-09 11.57.48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708920"/>
            <a:ext cx="5166226" cy="31090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iPad </a:t>
            </a:r>
            <a:r>
              <a:rPr lang="en-GB" dirty="0" smtClean="0"/>
              <a:t>Pro 2nd Generation (2017)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June 13</a:t>
            </a:r>
            <a:r>
              <a:rPr lang="en-GB" baseline="30000" dirty="0" smtClean="0"/>
              <a:t>th</a:t>
            </a:r>
            <a:r>
              <a:rPr lang="en-GB" dirty="0" smtClean="0"/>
              <a:t> 2017</a:t>
            </a:r>
          </a:p>
          <a:p>
            <a:r>
              <a:rPr lang="en-GB" dirty="0" smtClean="0"/>
              <a:t>12.9 inch / 10.5 inch versions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Apple Watch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Apple </a:t>
            </a:r>
            <a:r>
              <a:rPr lang="en-GB" dirty="0"/>
              <a:t>Watch (2014)</a:t>
            </a:r>
          </a:p>
          <a:p>
            <a:pPr>
              <a:buNone/>
            </a:pPr>
            <a:r>
              <a:rPr lang="en-GB" dirty="0"/>
              <a:t>1.5 inch /1.7 inch </a:t>
            </a:r>
            <a:r>
              <a:rPr lang="en-GB" dirty="0" smtClean="0"/>
              <a:t>screen</a:t>
            </a:r>
          </a:p>
          <a:p>
            <a:pPr>
              <a:buNone/>
            </a:pPr>
            <a:r>
              <a:rPr lang="en-GB" dirty="0" smtClean="0"/>
              <a:t>Version 3  - 2015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356992"/>
            <a:ext cx="3614057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8881173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iOS </a:t>
            </a:r>
            <a:r>
              <a:rPr lang="en-GB" dirty="0" smtClean="0"/>
              <a:t>/ Apps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iTunes 2003 – release of digital media</a:t>
            </a:r>
          </a:p>
          <a:p>
            <a:r>
              <a:rPr lang="en-GB" dirty="0" err="1" smtClean="0"/>
              <a:t>iPhone</a:t>
            </a:r>
            <a:r>
              <a:rPr lang="en-GB" dirty="0" smtClean="0"/>
              <a:t> 1 – no 3</a:t>
            </a:r>
            <a:r>
              <a:rPr lang="en-GB" baseline="30000" dirty="0" smtClean="0"/>
              <a:t>rd</a:t>
            </a:r>
            <a:r>
              <a:rPr lang="en-GB" dirty="0" smtClean="0"/>
              <a:t> party apps</a:t>
            </a:r>
          </a:p>
          <a:p>
            <a:r>
              <a:rPr lang="en-GB" dirty="0" smtClean="0"/>
              <a:t>App Store launched in July 2008 (</a:t>
            </a:r>
            <a:r>
              <a:rPr lang="en-GB" dirty="0" err="1" smtClean="0"/>
              <a:t>iOS</a:t>
            </a:r>
            <a:r>
              <a:rPr lang="en-GB" dirty="0" smtClean="0"/>
              <a:t> 2 at that time)</a:t>
            </a:r>
          </a:p>
          <a:p>
            <a:r>
              <a:rPr lang="en-GB" dirty="0" smtClean="0"/>
              <a:t>iOS has generally releases one new version per year with iOS </a:t>
            </a:r>
            <a:r>
              <a:rPr lang="en-GB" dirty="0" smtClean="0"/>
              <a:t>11 </a:t>
            </a:r>
            <a:r>
              <a:rPr lang="en-GB" dirty="0" smtClean="0"/>
              <a:t>released on </a:t>
            </a:r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September </a:t>
            </a:r>
            <a:r>
              <a:rPr lang="en-GB" dirty="0" smtClean="0"/>
              <a:t>2017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Apple and App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Objective C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developed in 1980s</a:t>
            </a:r>
          </a:p>
          <a:p>
            <a:pPr>
              <a:buNone/>
            </a:pPr>
            <a:r>
              <a:rPr lang="en-GB" dirty="0" smtClean="0"/>
              <a:t>	- based on “classic” language C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Apple bought company that owned it (NeXT) in 1996.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- became main programming language for </a:t>
            </a:r>
            <a:r>
              <a:rPr lang="en-GB" dirty="0" err="1" smtClean="0"/>
              <a:t>MacOS</a:t>
            </a:r>
            <a:r>
              <a:rPr lang="en-GB" dirty="0" smtClean="0"/>
              <a:t>…and later </a:t>
            </a:r>
            <a:r>
              <a:rPr lang="en-GB" dirty="0" err="1" smtClean="0"/>
              <a:t>iPhone</a:t>
            </a:r>
            <a:r>
              <a:rPr lang="en-GB" dirty="0" smtClean="0"/>
              <a:t>, iPod touch and </a:t>
            </a:r>
            <a:r>
              <a:rPr lang="en-GB" dirty="0" err="1" smtClean="0"/>
              <a:t>iPad</a:t>
            </a:r>
            <a:endParaRPr lang="en-GB" dirty="0" smtClean="0"/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(2008)</a:t>
            </a:r>
          </a:p>
        </p:txBody>
      </p:sp>
      <p:pic>
        <p:nvPicPr>
          <p:cNvPr id="27649" name="Picture 1" descr="C:\Users\Gaynor\Dropbox\Screenshots\Screenshot 2016-10-09 12.20.5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1268760"/>
            <a:ext cx="1367134" cy="1944216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 C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Stuck with legacy problems of C</a:t>
            </a:r>
          </a:p>
          <a:p>
            <a:r>
              <a:rPr lang="en-GB" dirty="0" smtClean="0"/>
              <a:t>Syntax generally considered bulky</a:t>
            </a:r>
          </a:p>
          <a:p>
            <a:r>
              <a:rPr lang="en-GB" dirty="0" smtClean="0"/>
              <a:t>Some consider it “weird”!</a:t>
            </a:r>
            <a:endParaRPr lang="en-GB" dirty="0"/>
          </a:p>
        </p:txBody>
      </p:sp>
      <p:pic>
        <p:nvPicPr>
          <p:cNvPr id="26625" name="Picture 1" descr="C:\Users\Gaynor\Dropbox\Screenshots\Screenshot 2016-10-09 12.22.5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933056"/>
            <a:ext cx="6172822" cy="180784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Swift (2014)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More accessible syntax</a:t>
            </a:r>
          </a:p>
          <a:p>
            <a:r>
              <a:rPr lang="en-GB" dirty="0" smtClean="0"/>
              <a:t>Version 2 (2015)</a:t>
            </a:r>
          </a:p>
          <a:p>
            <a:r>
              <a:rPr lang="en-GB" dirty="0" smtClean="0"/>
              <a:t>Version 2.2 (Dec 2015) – Open sourced</a:t>
            </a:r>
          </a:p>
          <a:p>
            <a:r>
              <a:rPr lang="en-GB" dirty="0" smtClean="0"/>
              <a:t>Version 3 - September 16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2016</a:t>
            </a:r>
          </a:p>
          <a:p>
            <a:r>
              <a:rPr lang="en-GB" dirty="0" smtClean="0"/>
              <a:t>Version 4 – “Fall of 2017”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While Objective C can still be used to make apps, Swift is widely considered “the future”</a:t>
            </a:r>
            <a:endParaRPr lang="en-GB" dirty="0"/>
          </a:p>
        </p:txBody>
      </p:sp>
      <p:pic>
        <p:nvPicPr>
          <p:cNvPr id="25602" name="Picture 2" descr="http://swift.berlin/img/ic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60648"/>
            <a:ext cx="2425452" cy="24254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Swift is still developing</a:t>
            </a:r>
          </a:p>
          <a:p>
            <a:endParaRPr lang="en-GB" dirty="0" smtClean="0"/>
          </a:p>
          <a:p>
            <a:r>
              <a:rPr lang="en-GB" dirty="0" smtClean="0"/>
              <a:t>Some </a:t>
            </a:r>
            <a:r>
              <a:rPr lang="en-GB" dirty="0" smtClean="0"/>
              <a:t>features are not </a:t>
            </a:r>
            <a:r>
              <a:rPr lang="en-GB" dirty="0" smtClean="0"/>
              <a:t>backward-compatible, particularly between Swift 2 and 3</a:t>
            </a:r>
            <a:endParaRPr lang="en-GB" dirty="0" smtClean="0"/>
          </a:p>
          <a:p>
            <a:r>
              <a:rPr lang="en-GB" dirty="0" smtClean="0"/>
              <a:t>Apps need to be re-written to make them future-compatible</a:t>
            </a:r>
          </a:p>
          <a:p>
            <a:r>
              <a:rPr lang="en-GB" dirty="0" smtClean="0"/>
              <a:t>Undoubtedly </a:t>
            </a:r>
            <a:r>
              <a:rPr lang="en-GB" dirty="0" smtClean="0"/>
              <a:t>more developments to come</a:t>
            </a:r>
          </a:p>
          <a:p>
            <a:r>
              <a:rPr lang="en-GB" dirty="0" smtClean="0"/>
              <a:t>We will learn </a:t>
            </a:r>
            <a:r>
              <a:rPr lang="en-GB" dirty="0" smtClean="0"/>
              <a:t>about Swift 4 together!</a:t>
            </a:r>
            <a:endParaRPr lang="en-GB" dirty="0" smtClean="0"/>
          </a:p>
          <a:p>
            <a:r>
              <a:rPr lang="en-GB" dirty="0" err="1" smtClean="0"/>
              <a:t>Xcode</a:t>
            </a:r>
            <a:r>
              <a:rPr lang="en-GB" dirty="0" smtClean="0"/>
              <a:t> </a:t>
            </a:r>
            <a:r>
              <a:rPr lang="en-GB" dirty="0" smtClean="0"/>
              <a:t>9/iOS 11</a:t>
            </a:r>
            <a:endParaRPr lang="en-GB" dirty="0"/>
          </a:p>
        </p:txBody>
      </p:sp>
      <p:pic>
        <p:nvPicPr>
          <p:cNvPr id="4" name="Picture 2" descr="http://swift.berlin/img/ic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04664"/>
            <a:ext cx="2281436" cy="22814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screen sizes</a:t>
            </a:r>
          </a:p>
          <a:p>
            <a:r>
              <a:rPr lang="en-GB" dirty="0" smtClean="0"/>
              <a:t>4 inch, 4.7 inch, 5.5 inch, 7.9 inch, 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9.7 inch</a:t>
            </a:r>
            <a:r>
              <a:rPr lang="en-GB" dirty="0" smtClean="0"/>
              <a:t>, 10.5 inch, 12.9 </a:t>
            </a:r>
            <a:r>
              <a:rPr lang="en-GB" dirty="0" smtClean="0"/>
              <a:t>inch</a:t>
            </a:r>
          </a:p>
          <a:p>
            <a:r>
              <a:rPr lang="en-GB" dirty="0" smtClean="0"/>
              <a:t>Future? </a:t>
            </a:r>
            <a:r>
              <a:rPr lang="en-GB" dirty="0" err="1" smtClean="0"/>
              <a:t>watchOS</a:t>
            </a:r>
            <a:r>
              <a:rPr lang="en-GB" dirty="0" smtClean="0"/>
              <a:t>, </a:t>
            </a:r>
            <a:r>
              <a:rPr lang="en-GB" dirty="0" err="1" smtClean="0"/>
              <a:t>AppleTV</a:t>
            </a:r>
            <a:r>
              <a:rPr lang="en-GB" dirty="0" smtClean="0"/>
              <a:t> etc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Apple </a:t>
            </a:r>
            <a:r>
              <a:rPr lang="en-GB" dirty="0" err="1" smtClean="0"/>
              <a:t>iOS</a:t>
            </a:r>
            <a:r>
              <a:rPr lang="en-GB" dirty="0" smtClean="0"/>
              <a:t> apps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Can only be released on Apple’s App Store</a:t>
            </a:r>
          </a:p>
          <a:p>
            <a:r>
              <a:rPr lang="en-GB" dirty="0" smtClean="0"/>
              <a:t>70/30 revenue split </a:t>
            </a:r>
            <a:r>
              <a:rPr lang="en-GB" dirty="0" smtClean="0"/>
              <a:t>(subscription soon </a:t>
            </a:r>
            <a:r>
              <a:rPr lang="en-GB" dirty="0" smtClean="0"/>
              <a:t>to be 85/15)</a:t>
            </a:r>
          </a:p>
          <a:p>
            <a:endParaRPr lang="en-GB" dirty="0"/>
          </a:p>
          <a:p>
            <a:r>
              <a:rPr lang="en-GB" dirty="0" smtClean="0"/>
              <a:t>130 billion app downloads since 2008</a:t>
            </a:r>
          </a:p>
          <a:p>
            <a:r>
              <a:rPr lang="en-GB" dirty="0" smtClean="0"/>
              <a:t>Available apps: 2 million (approx)</a:t>
            </a:r>
          </a:p>
          <a:p>
            <a:r>
              <a:rPr lang="en-GB" dirty="0" smtClean="0"/>
              <a:t>$50 billion revenue for app developers</a:t>
            </a:r>
          </a:p>
          <a:p>
            <a:r>
              <a:rPr lang="en-GB" dirty="0" smtClean="0"/>
              <a:t>1,260 developers: at least $1 million</a:t>
            </a:r>
          </a:p>
          <a:p>
            <a:r>
              <a:rPr lang="en-GB" dirty="0" smtClean="0"/>
              <a:t>(Android 1.9 million apps March 2016)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</TotalTime>
  <Words>759</Words>
  <Application>Microsoft Office PowerPoint</Application>
  <PresentationFormat>On-screen Show (4:3)</PresentationFormat>
  <Paragraphs>154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Calibri</vt:lpstr>
      <vt:lpstr>Office Theme</vt:lpstr>
      <vt:lpstr>A Brief History of Apple mobile devices</vt:lpstr>
      <vt:lpstr>Early tablets</vt:lpstr>
      <vt:lpstr>PowerPoint Presentation</vt:lpstr>
      <vt:lpstr>Why did Newton fail?</vt:lpstr>
      <vt:lpstr>          iPod (2001)</vt:lpstr>
      <vt:lpstr>iPhone (2007)</vt:lpstr>
      <vt:lpstr>iPhone 3GS (2009)</vt:lpstr>
      <vt:lpstr>iPhone 4 (2010)</vt:lpstr>
      <vt:lpstr>iPhone 5 (2012)</vt:lpstr>
      <vt:lpstr>PowerPoint Presentation</vt:lpstr>
      <vt:lpstr>iPhone 5C/5S (2013)</vt:lpstr>
      <vt:lpstr>iPhone 6/6 plus (2014)</vt:lpstr>
      <vt:lpstr>iPhone 7/7 Plus (2016)</vt:lpstr>
      <vt:lpstr>iPhone 8/8 Plus (2017)</vt:lpstr>
      <vt:lpstr>iPhone X (2017)</vt:lpstr>
      <vt:lpstr>iPhone 8/X size comparison</vt:lpstr>
      <vt:lpstr>Tablets - iPad</vt:lpstr>
      <vt:lpstr>iPad (2010)</vt:lpstr>
      <vt:lpstr>PowerPoint Presentation</vt:lpstr>
      <vt:lpstr>PowerPoint Presentation</vt:lpstr>
      <vt:lpstr>iPad Pro 1st generation (2015/6)</vt:lpstr>
      <vt:lpstr>iPad Pro 2nd Generation (2017)</vt:lpstr>
      <vt:lpstr>Apple Watch</vt:lpstr>
      <vt:lpstr>iOS / Apps</vt:lpstr>
      <vt:lpstr>Apple and App Programming</vt:lpstr>
      <vt:lpstr>Objective C problems</vt:lpstr>
      <vt:lpstr>Swift (2014)</vt:lpstr>
      <vt:lpstr>PowerPoint Presentation</vt:lpstr>
      <vt:lpstr>App Design</vt:lpstr>
      <vt:lpstr>Apple iOS apps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Brief History of Apple portable devices</dc:title>
  <dc:creator>Gaynor</dc:creator>
  <cp:lastModifiedBy>Gaynor Thomas</cp:lastModifiedBy>
  <cp:revision>53</cp:revision>
  <dcterms:created xsi:type="dcterms:W3CDTF">2016-10-09T09:58:04Z</dcterms:created>
  <dcterms:modified xsi:type="dcterms:W3CDTF">2017-09-26T13:22:40Z</dcterms:modified>
</cp:coreProperties>
</file>