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652" r:id="rId2"/>
    <p:sldId id="653" r:id="rId3"/>
    <p:sldId id="677" r:id="rId4"/>
    <p:sldId id="684" r:id="rId5"/>
    <p:sldId id="685" r:id="rId6"/>
    <p:sldId id="683" r:id="rId7"/>
    <p:sldId id="682" r:id="rId8"/>
    <p:sldId id="654" r:id="rId9"/>
    <p:sldId id="669" r:id="rId10"/>
    <p:sldId id="655" r:id="rId11"/>
    <p:sldId id="656" r:id="rId12"/>
    <p:sldId id="658" r:id="rId13"/>
    <p:sldId id="659" r:id="rId14"/>
    <p:sldId id="661" r:id="rId15"/>
    <p:sldId id="681" r:id="rId16"/>
    <p:sldId id="680" r:id="rId17"/>
    <p:sldId id="679" r:id="rId18"/>
    <p:sldId id="662" r:id="rId19"/>
    <p:sldId id="663" r:id="rId20"/>
    <p:sldId id="664" r:id="rId21"/>
    <p:sldId id="665" r:id="rId22"/>
    <p:sldId id="666" r:id="rId23"/>
    <p:sldId id="667" r:id="rId24"/>
    <p:sldId id="668" r:id="rId25"/>
    <p:sldId id="670" r:id="rId26"/>
    <p:sldId id="678" r:id="rId27"/>
    <p:sldId id="671" r:id="rId28"/>
    <p:sldId id="676" r:id="rId29"/>
    <p:sldId id="67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p:scale>
          <a:sx n="100" d="100"/>
          <a:sy n="100" d="100"/>
        </p:scale>
        <p:origin x="82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A5BC-7065-4376-F2AF-582C815AEF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820879-D1AB-C7DF-0B9A-8F082303DD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0F1D13-7233-7952-85B4-998047A5B40C}"/>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5" name="Footer Placeholder 4">
            <a:extLst>
              <a:ext uri="{FF2B5EF4-FFF2-40B4-BE49-F238E27FC236}">
                <a16:creationId xmlns:a16="http://schemas.microsoft.com/office/drawing/2014/main" id="{7D1DCA58-09AA-21B1-6956-90BDC7E5F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1D21FA-CFC5-C411-E062-08F7FB5688B1}"/>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363816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60D0-0CD8-E21F-2CC8-876B3CB8ED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1C630C-4E72-A1EA-2B0D-CD74FC3EE1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485D3-56F0-1FB6-93BB-65354F82EE12}"/>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5" name="Footer Placeholder 4">
            <a:extLst>
              <a:ext uri="{FF2B5EF4-FFF2-40B4-BE49-F238E27FC236}">
                <a16:creationId xmlns:a16="http://schemas.microsoft.com/office/drawing/2014/main" id="{2EBB4777-3593-2647-2A42-AD1ABE7B37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979A9-66C9-9986-7EF2-3653CAE0A80C}"/>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32418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D7BCA-9627-75E5-5F5E-69AAF9597D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4FF9F2-A3BB-7250-2A58-021B0A8454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18E48F-876D-4F32-2F6F-CB9FA21FB93D}"/>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5" name="Footer Placeholder 4">
            <a:extLst>
              <a:ext uri="{FF2B5EF4-FFF2-40B4-BE49-F238E27FC236}">
                <a16:creationId xmlns:a16="http://schemas.microsoft.com/office/drawing/2014/main" id="{12C8189D-E441-DDC8-74D9-B338B99CD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A98D2E-3650-D0C5-5832-B3940B34839A}"/>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333681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2BB5E-9A42-1488-63FA-3EB9E6992F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2CECA-2431-60BC-D7BF-BB927A504E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BA42ED-DCD7-2C50-F4C4-B21E124BB6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AA9332-7428-0BF3-2C4D-9BB7C2666108}"/>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6" name="Footer Placeholder 5">
            <a:extLst>
              <a:ext uri="{FF2B5EF4-FFF2-40B4-BE49-F238E27FC236}">
                <a16:creationId xmlns:a16="http://schemas.microsoft.com/office/drawing/2014/main" id="{0AC275C8-A9D2-FDC3-DD2C-CC5DBDA27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5C2382-29C3-92F0-A72B-B63D4507C756}"/>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530108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0E26-D519-0A41-1D2F-B96929DE8F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640961-9566-9F4D-3F27-4C64721A30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480869-C778-1FF0-D3B8-5AB32749C7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0F50FD-949C-9819-21AA-22CED3EE09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75E11C-0916-AA05-F0A8-A0EAC8A6A4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5C18EE-8CFA-6006-6697-FC63AD790CFC}"/>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8" name="Footer Placeholder 7">
            <a:extLst>
              <a:ext uri="{FF2B5EF4-FFF2-40B4-BE49-F238E27FC236}">
                <a16:creationId xmlns:a16="http://schemas.microsoft.com/office/drawing/2014/main" id="{604907F7-BF8E-1D80-2FD1-E119C937EC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47FE9F-33DA-E83D-930B-750BA2FD263D}"/>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1232258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D98F-3578-B075-5ECC-DDBDFEE14F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D31A33-8ABC-5F49-48F6-5703F91809AE}"/>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4" name="Footer Placeholder 3">
            <a:extLst>
              <a:ext uri="{FF2B5EF4-FFF2-40B4-BE49-F238E27FC236}">
                <a16:creationId xmlns:a16="http://schemas.microsoft.com/office/drawing/2014/main" id="{C79EDFA5-EEAD-C549-507B-A24C6566FF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1718A1-7533-1171-B841-901BF5E35AFC}"/>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1157320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2A1756-72CF-9977-EF74-B3AD399A41D9}"/>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3" name="Footer Placeholder 2">
            <a:extLst>
              <a:ext uri="{FF2B5EF4-FFF2-40B4-BE49-F238E27FC236}">
                <a16:creationId xmlns:a16="http://schemas.microsoft.com/office/drawing/2014/main" id="{2D69A4DA-9EFB-6D29-90BD-1E2E28194D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021017-C024-95E3-0263-1728F6D8AD6B}"/>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41267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5EBE4-E756-8859-9865-509B5C553F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392833-97C6-904B-6E85-4F8242F6CD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E516CC-3771-EC57-52F7-9C25B8D673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16B332-425B-B411-B0A3-15038B5CA29E}"/>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6" name="Footer Placeholder 5">
            <a:extLst>
              <a:ext uri="{FF2B5EF4-FFF2-40B4-BE49-F238E27FC236}">
                <a16:creationId xmlns:a16="http://schemas.microsoft.com/office/drawing/2014/main" id="{9543285E-0B59-867D-A985-636029F60E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31C389-46E2-5026-F11B-0B4C7B45C069}"/>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368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83F04-7375-80C6-2B3A-2C3AD5209D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5EE27D-961F-96B2-A38A-B41DF708C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EC28D5-7490-EA61-7112-B4837CFA0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8034BC-BD9E-929D-6C4F-FEBCC85B165B}"/>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6" name="Footer Placeholder 5">
            <a:extLst>
              <a:ext uri="{FF2B5EF4-FFF2-40B4-BE49-F238E27FC236}">
                <a16:creationId xmlns:a16="http://schemas.microsoft.com/office/drawing/2014/main" id="{20FCE851-97F9-D56E-683D-6038480FA4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3222BD-425C-2936-1B87-E2962A7D9933}"/>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26997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A8258-E104-AAB4-8ECF-87BF280DB4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139862-9DDB-536B-F2F5-849C9E9F03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E304A-8BB0-EA80-752F-284171B46B03}"/>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5" name="Footer Placeholder 4">
            <a:extLst>
              <a:ext uri="{FF2B5EF4-FFF2-40B4-BE49-F238E27FC236}">
                <a16:creationId xmlns:a16="http://schemas.microsoft.com/office/drawing/2014/main" id="{9A09821F-8DB1-BED5-B33E-5DDC33EB75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31356-55D3-C12B-CE83-4F6CA8AB65BB}"/>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71532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66D1AA-02F1-F2F9-6E45-60C32F23CC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C1B8B-F189-AEC1-5862-B65FD8B6F3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5C6D90-48D8-393C-6B96-D9A967D3BF5B}"/>
              </a:ext>
            </a:extLst>
          </p:cNvPr>
          <p:cNvSpPr>
            <a:spLocks noGrp="1"/>
          </p:cNvSpPr>
          <p:nvPr>
            <p:ph type="dt" sz="half" idx="10"/>
          </p:nvPr>
        </p:nvSpPr>
        <p:spPr/>
        <p:txBody>
          <a:bodyPr/>
          <a:lstStyle/>
          <a:p>
            <a:fld id="{C999D2A2-EC6D-43F9-B1BE-1497413FB12E}" type="datetimeFigureOut">
              <a:rPr lang="en-GB" smtClean="0"/>
              <a:t>19/02/2026</a:t>
            </a:fld>
            <a:endParaRPr lang="en-GB"/>
          </a:p>
        </p:txBody>
      </p:sp>
      <p:sp>
        <p:nvSpPr>
          <p:cNvPr id="5" name="Footer Placeholder 4">
            <a:extLst>
              <a:ext uri="{FF2B5EF4-FFF2-40B4-BE49-F238E27FC236}">
                <a16:creationId xmlns:a16="http://schemas.microsoft.com/office/drawing/2014/main" id="{82DCC658-9560-B415-3C53-676421837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9FDA3-C676-8F5F-204D-486F313AB761}"/>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53450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91AE19-A562-9AE5-E097-A8D5FA6A79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AA2E3A-9C05-4FEC-C02A-A10F9D427E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6B219-E4D3-EF47-DB89-D18836F281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99D2A2-EC6D-43F9-B1BE-1497413FB12E}" type="datetimeFigureOut">
              <a:rPr lang="en-GB" smtClean="0"/>
              <a:t>19/02/2026</a:t>
            </a:fld>
            <a:endParaRPr lang="en-GB"/>
          </a:p>
        </p:txBody>
      </p:sp>
      <p:sp>
        <p:nvSpPr>
          <p:cNvPr id="5" name="Footer Placeholder 4">
            <a:extLst>
              <a:ext uri="{FF2B5EF4-FFF2-40B4-BE49-F238E27FC236}">
                <a16:creationId xmlns:a16="http://schemas.microsoft.com/office/drawing/2014/main" id="{D9133CF9-0F01-8BCC-D737-D84BDFA5C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A163BC3-3DC4-CDB7-4471-2CD66ED7E5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9599A8-B6CD-45D7-BD12-AB2977F4036A}" type="slidenum">
              <a:rPr lang="en-GB" smtClean="0"/>
              <a:t>‹#›</a:t>
            </a:fld>
            <a:endParaRPr lang="en-GB"/>
          </a:p>
        </p:txBody>
      </p:sp>
    </p:spTree>
    <p:extLst>
      <p:ext uri="{BB962C8B-B14F-4D97-AF65-F5344CB8AC3E}">
        <p14:creationId xmlns:p14="http://schemas.microsoft.com/office/powerpoint/2010/main" val="459201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0aA33RUJ1v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CgrmjGPvFvQ"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VQbkw-SI8c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2307/27823624" TargetMode="External"/><Relationship Id="rId2" Type="http://schemas.openxmlformats.org/officeDocument/2006/relationships/hyperlink" Target="https://www.researchgate.net/journal/British-Educational-Research-Journal-1469-3518?_tp=eyJjb250ZXh0Ijp7ImZpcnN0UGFnZSI6InB1YmxpY2F0aW9uIiwicGFnZSI6InB1YmxpY2F0aW9uIn19"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0489-08E3-84B4-059E-6F897B2C8340}"/>
              </a:ext>
            </a:extLst>
          </p:cNvPr>
          <p:cNvSpPr>
            <a:spLocks noGrp="1"/>
          </p:cNvSpPr>
          <p:nvPr>
            <p:ph type="title"/>
          </p:nvPr>
        </p:nvSpPr>
        <p:spPr>
          <a:xfrm>
            <a:off x="628650" y="1504951"/>
            <a:ext cx="11068049" cy="2800350"/>
          </a:xfrm>
        </p:spPr>
        <p:txBody>
          <a:bodyPr/>
          <a:lstStyle/>
          <a:p>
            <a:pPr algn="ctr"/>
            <a:r>
              <a:rPr lang="en-GB" b="1" dirty="0">
                <a:solidFill>
                  <a:srgbClr val="FF0000"/>
                </a:solidFill>
                <a:latin typeface="+mn-lt"/>
              </a:rPr>
              <a:t>WEEK 6</a:t>
            </a:r>
            <a:br>
              <a:rPr lang="en-GB" b="1" dirty="0">
                <a:solidFill>
                  <a:srgbClr val="FF0000"/>
                </a:solidFill>
                <a:latin typeface="+mn-lt"/>
              </a:rPr>
            </a:br>
            <a:r>
              <a:rPr lang="en-GB" b="1" dirty="0">
                <a:solidFill>
                  <a:srgbClr val="FF0000"/>
                </a:solidFill>
                <a:latin typeface="+mn-lt"/>
              </a:rPr>
              <a:t>RESEARCH DESIGN</a:t>
            </a:r>
          </a:p>
        </p:txBody>
      </p:sp>
      <p:pic>
        <p:nvPicPr>
          <p:cNvPr id="4" name="Picture 3">
            <a:extLst>
              <a:ext uri="{FF2B5EF4-FFF2-40B4-BE49-F238E27FC236}">
                <a16:creationId xmlns:a16="http://schemas.microsoft.com/office/drawing/2014/main" id="{83C4A46F-1EDB-93E8-A382-5B1B8050DBA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92882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E8E-DB96-73CF-2A3E-AD6FDE249C89}"/>
              </a:ext>
            </a:extLst>
          </p:cNvPr>
          <p:cNvSpPr>
            <a:spLocks noGrp="1"/>
          </p:cNvSpPr>
          <p:nvPr>
            <p:ph type="title"/>
          </p:nvPr>
        </p:nvSpPr>
        <p:spPr>
          <a:xfrm>
            <a:off x="457200" y="365125"/>
            <a:ext cx="10896600" cy="1325563"/>
          </a:xfrm>
        </p:spPr>
        <p:txBody>
          <a:bodyPr/>
          <a:lstStyle/>
          <a:p>
            <a:r>
              <a:rPr lang="en-GB" b="1" dirty="0"/>
              <a:t>Learning Outcomes</a:t>
            </a:r>
          </a:p>
        </p:txBody>
      </p:sp>
      <p:sp>
        <p:nvSpPr>
          <p:cNvPr id="3" name="Content Placeholder 2">
            <a:extLst>
              <a:ext uri="{FF2B5EF4-FFF2-40B4-BE49-F238E27FC236}">
                <a16:creationId xmlns:a16="http://schemas.microsoft.com/office/drawing/2014/main" id="{CB768A92-750D-BEDE-68DD-80CBA798C618}"/>
              </a:ext>
            </a:extLst>
          </p:cNvPr>
          <p:cNvSpPr>
            <a:spLocks noGrp="1"/>
          </p:cNvSpPr>
          <p:nvPr>
            <p:ph idx="1"/>
          </p:nvPr>
        </p:nvSpPr>
        <p:spPr>
          <a:xfrm>
            <a:off x="142875" y="1381125"/>
            <a:ext cx="11887200" cy="4200526"/>
          </a:xfrm>
        </p:spPr>
        <p:txBody>
          <a:bodyPr/>
          <a:lstStyle/>
          <a:p>
            <a:pPr marL="0" indent="0">
              <a:buNone/>
            </a:pPr>
            <a:r>
              <a:rPr lang="en-GB" dirty="0"/>
              <a:t>Upon completion of this session, you should understand…</a:t>
            </a:r>
          </a:p>
          <a:p>
            <a:pPr>
              <a:buFont typeface="Wingdings" panose="05000000000000000000" pitchFamily="2" charset="2"/>
              <a:buChar char="§"/>
            </a:pPr>
            <a:r>
              <a:rPr lang="en-GB" dirty="0"/>
              <a:t>Difference between research design, research methodology and research methods</a:t>
            </a:r>
          </a:p>
          <a:p>
            <a:pPr>
              <a:buFont typeface="Wingdings" panose="05000000000000000000" pitchFamily="2" charset="2"/>
              <a:buChar char="§"/>
            </a:pPr>
            <a:r>
              <a:rPr lang="en-GB" dirty="0"/>
              <a:t>The basic stages of research design</a:t>
            </a:r>
          </a:p>
          <a:p>
            <a:pPr>
              <a:buFont typeface="Wingdings" panose="05000000000000000000" pitchFamily="2" charset="2"/>
              <a:buChar char="§"/>
            </a:pPr>
            <a:r>
              <a:rPr lang="en-GB" dirty="0"/>
              <a:t>The major descriptors of research design</a:t>
            </a:r>
          </a:p>
          <a:p>
            <a:pPr>
              <a:buFont typeface="Wingdings" panose="05000000000000000000" pitchFamily="2" charset="2"/>
              <a:buChar char="§"/>
            </a:pPr>
            <a:r>
              <a:rPr lang="en-GB" dirty="0"/>
              <a:t>The major types of research designs</a:t>
            </a:r>
          </a:p>
          <a:p>
            <a:pPr>
              <a:buFont typeface="Wingdings" panose="05000000000000000000" pitchFamily="2" charset="2"/>
              <a:buChar char="§"/>
            </a:pPr>
            <a:r>
              <a:rPr lang="en-GB" dirty="0"/>
              <a:t>The relationships that exist between variables in research design and the steps for evaluating those relationships.</a:t>
            </a:r>
          </a:p>
        </p:txBody>
      </p:sp>
      <p:pic>
        <p:nvPicPr>
          <p:cNvPr id="4" name="Picture 3">
            <a:extLst>
              <a:ext uri="{FF2B5EF4-FFF2-40B4-BE49-F238E27FC236}">
                <a16:creationId xmlns:a16="http://schemas.microsoft.com/office/drawing/2014/main" id="{F9EB0A81-9D5E-0A95-B94E-EDCB50CF7036}"/>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144384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A5813-C3B4-7E7A-F633-FB90A05B452A}"/>
              </a:ext>
            </a:extLst>
          </p:cNvPr>
          <p:cNvSpPr>
            <a:spLocks noGrp="1"/>
          </p:cNvSpPr>
          <p:nvPr>
            <p:ph type="title"/>
          </p:nvPr>
        </p:nvSpPr>
        <p:spPr>
          <a:xfrm>
            <a:off x="600075" y="365126"/>
            <a:ext cx="11077575" cy="1079086"/>
          </a:xfrm>
        </p:spPr>
        <p:txBody>
          <a:bodyPr>
            <a:norm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What is it about Research?</a:t>
            </a:r>
            <a:endParaRPr lang="en-GB" b="1" dirty="0">
              <a:solidFill>
                <a:srgbClr val="FF0000"/>
              </a:solidFill>
              <a:latin typeface="+mn-lt"/>
            </a:endParaRPr>
          </a:p>
        </p:txBody>
      </p:sp>
      <p:sp>
        <p:nvSpPr>
          <p:cNvPr id="3" name="Content Placeholder 2">
            <a:extLst>
              <a:ext uri="{FF2B5EF4-FFF2-40B4-BE49-F238E27FC236}">
                <a16:creationId xmlns:a16="http://schemas.microsoft.com/office/drawing/2014/main" id="{BF75C13B-2D19-C3C4-0D1A-17C097BC6D0B}"/>
              </a:ext>
            </a:extLst>
          </p:cNvPr>
          <p:cNvSpPr>
            <a:spLocks noGrp="1"/>
          </p:cNvSpPr>
          <p:nvPr>
            <p:ph idx="1"/>
          </p:nvPr>
        </p:nvSpPr>
        <p:spPr>
          <a:xfrm>
            <a:off x="190500" y="1190625"/>
            <a:ext cx="11791950" cy="4448175"/>
          </a:xfrm>
        </p:spPr>
        <p:txBody>
          <a:bodyPr>
            <a:normAutofit/>
          </a:bodyPr>
          <a:lstStyle/>
          <a:p>
            <a:pPr>
              <a:buFont typeface="Wingdings" panose="05000000000000000000" pitchFamily="2" charset="2"/>
              <a:buChar char="ü"/>
            </a:pPr>
            <a:r>
              <a:rPr lang="en-GB" b="1" dirty="0"/>
              <a:t>It </a:t>
            </a:r>
            <a:r>
              <a:rPr lang="en-GB" dirty="0"/>
              <a:t>is a logical and systematic search for new and useful information on a particular topic. </a:t>
            </a:r>
          </a:p>
          <a:p>
            <a:pPr>
              <a:buFont typeface="Wingdings" panose="05000000000000000000" pitchFamily="2" charset="2"/>
              <a:buChar char="ü"/>
            </a:pPr>
            <a:r>
              <a:rPr lang="en-GB" dirty="0"/>
              <a:t>It is an investigation of finding solutions to scientific and social problems through objective and systematic analysis. </a:t>
            </a:r>
          </a:p>
          <a:p>
            <a:pPr>
              <a:buFont typeface="Wingdings" panose="05000000000000000000" pitchFamily="2" charset="2"/>
              <a:buChar char="ü"/>
            </a:pPr>
            <a:r>
              <a:rPr lang="en-GB" dirty="0"/>
              <a:t>It is a search for knowledge, that is, a discovery of hidden truths. Here knowledge means information about matters. </a:t>
            </a:r>
          </a:p>
          <a:p>
            <a:pPr>
              <a:buFont typeface="Wingdings" panose="05000000000000000000" pitchFamily="2" charset="2"/>
              <a:buChar char="ü"/>
            </a:pPr>
            <a:r>
              <a:rPr lang="en-GB" dirty="0"/>
              <a:t>The information might be collected from different sources like experience, human beings, books, journals, nature, etc. </a:t>
            </a:r>
          </a:p>
          <a:p>
            <a:pPr>
              <a:buFont typeface="Wingdings" panose="05000000000000000000" pitchFamily="2" charset="2"/>
              <a:buChar char="ü"/>
            </a:pPr>
            <a:r>
              <a:rPr lang="en-GB" dirty="0"/>
              <a:t>A research can lead to new contributions to the existing knowledge. Only through research is it possible to make progress in a field.</a:t>
            </a:r>
          </a:p>
        </p:txBody>
      </p:sp>
      <p:pic>
        <p:nvPicPr>
          <p:cNvPr id="4" name="Picture 3">
            <a:extLst>
              <a:ext uri="{FF2B5EF4-FFF2-40B4-BE49-F238E27FC236}">
                <a16:creationId xmlns:a16="http://schemas.microsoft.com/office/drawing/2014/main" id="{C6FE4C0D-A501-7D3B-B8CF-6BADADE9C16F}"/>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82977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F9A8E-15C7-E729-044C-6AC1DB4620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6DBAB4-1FE6-E1FB-BBC3-640CBF107544}"/>
              </a:ext>
            </a:extLst>
          </p:cNvPr>
          <p:cNvSpPr>
            <a:spLocks noGrp="1"/>
          </p:cNvSpPr>
          <p:nvPr>
            <p:ph type="title"/>
          </p:nvPr>
        </p:nvSpPr>
        <p:spPr>
          <a:xfrm>
            <a:off x="314325" y="209550"/>
            <a:ext cx="11363325" cy="981075"/>
          </a:xfrm>
        </p:spPr>
        <p:txBody>
          <a:bodyPr>
            <a:norm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What is a Research Methodology?</a:t>
            </a:r>
            <a:endParaRPr lang="en-GB" b="1" dirty="0">
              <a:solidFill>
                <a:srgbClr val="FF0000"/>
              </a:solidFill>
              <a:latin typeface="+mn-lt"/>
            </a:endParaRPr>
          </a:p>
        </p:txBody>
      </p:sp>
      <p:sp>
        <p:nvSpPr>
          <p:cNvPr id="3" name="Content Placeholder 2">
            <a:extLst>
              <a:ext uri="{FF2B5EF4-FFF2-40B4-BE49-F238E27FC236}">
                <a16:creationId xmlns:a16="http://schemas.microsoft.com/office/drawing/2014/main" id="{DF476CF9-08F7-7129-C92E-E4114A8B027B}"/>
              </a:ext>
            </a:extLst>
          </p:cNvPr>
          <p:cNvSpPr>
            <a:spLocks noGrp="1"/>
          </p:cNvSpPr>
          <p:nvPr>
            <p:ph idx="1"/>
          </p:nvPr>
        </p:nvSpPr>
        <p:spPr>
          <a:xfrm>
            <a:off x="190500" y="1190625"/>
            <a:ext cx="11791950" cy="4448175"/>
          </a:xfrm>
        </p:spPr>
        <p:txBody>
          <a:bodyPr>
            <a:normAutofit/>
          </a:bodyPr>
          <a:lstStyle/>
          <a:p>
            <a:pPr>
              <a:buFont typeface="Wingdings" panose="05000000000000000000" pitchFamily="2" charset="2"/>
              <a:buChar char="ü"/>
            </a:pPr>
            <a:r>
              <a:rPr lang="en-GB" dirty="0"/>
              <a:t>Research methodology is a systematic way to solve a problem. It is a science of studying how research is to be carried out. </a:t>
            </a:r>
          </a:p>
          <a:p>
            <a:pPr>
              <a:buFont typeface="Wingdings" panose="05000000000000000000" pitchFamily="2" charset="2"/>
              <a:buChar char="ü"/>
            </a:pPr>
            <a:r>
              <a:rPr lang="en-GB" dirty="0"/>
              <a:t>Essentially, the procedures by which researchers go about their work of describing, explaining and predicting phenomena are called research methodology. </a:t>
            </a:r>
          </a:p>
          <a:p>
            <a:pPr>
              <a:buFont typeface="Wingdings" panose="05000000000000000000" pitchFamily="2" charset="2"/>
              <a:buChar char="ü"/>
            </a:pPr>
            <a:r>
              <a:rPr lang="en-GB" dirty="0"/>
              <a:t>It is also defined as the study of methods by which knowledge is gained. Its aim is to give the work plan of research. </a:t>
            </a:r>
          </a:p>
        </p:txBody>
      </p:sp>
      <p:pic>
        <p:nvPicPr>
          <p:cNvPr id="4" name="Picture 3">
            <a:extLst>
              <a:ext uri="{FF2B5EF4-FFF2-40B4-BE49-F238E27FC236}">
                <a16:creationId xmlns:a16="http://schemas.microsoft.com/office/drawing/2014/main" id="{AAD9FA9B-07A1-CC76-9B63-85340A1BB15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63661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173BC-0B7F-8D97-0FF7-ACE602BF4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B84A1F-F982-E8C9-464D-2C385073F5B1}"/>
              </a:ext>
            </a:extLst>
          </p:cNvPr>
          <p:cNvSpPr>
            <a:spLocks noGrp="1"/>
          </p:cNvSpPr>
          <p:nvPr>
            <p:ph type="title"/>
          </p:nvPr>
        </p:nvSpPr>
        <p:spPr>
          <a:xfrm>
            <a:off x="600075" y="365126"/>
            <a:ext cx="11077575" cy="1079086"/>
          </a:xfrm>
        </p:spPr>
        <p:txBody>
          <a:bodyPr>
            <a:norm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What is a Research Method?</a:t>
            </a:r>
            <a:endParaRPr lang="en-GB" b="1" dirty="0">
              <a:solidFill>
                <a:srgbClr val="FF0000"/>
              </a:solidFill>
              <a:latin typeface="+mn-lt"/>
            </a:endParaRPr>
          </a:p>
        </p:txBody>
      </p:sp>
      <p:sp>
        <p:nvSpPr>
          <p:cNvPr id="3" name="Content Placeholder 2">
            <a:extLst>
              <a:ext uri="{FF2B5EF4-FFF2-40B4-BE49-F238E27FC236}">
                <a16:creationId xmlns:a16="http://schemas.microsoft.com/office/drawing/2014/main" id="{F7C4DA75-48F8-CD01-0751-152862869163}"/>
              </a:ext>
            </a:extLst>
          </p:cNvPr>
          <p:cNvSpPr>
            <a:spLocks noGrp="1"/>
          </p:cNvSpPr>
          <p:nvPr>
            <p:ph idx="1"/>
          </p:nvPr>
        </p:nvSpPr>
        <p:spPr>
          <a:xfrm>
            <a:off x="190500" y="1190625"/>
            <a:ext cx="11791950" cy="4448175"/>
          </a:xfrm>
        </p:spPr>
        <p:txBody>
          <a:bodyPr>
            <a:normAutofit/>
          </a:bodyPr>
          <a:lstStyle/>
          <a:p>
            <a:pPr>
              <a:buFont typeface="Wingdings" panose="05000000000000000000" pitchFamily="2" charset="2"/>
              <a:buChar char="ü"/>
            </a:pPr>
            <a:r>
              <a:rPr lang="en-GB" dirty="0"/>
              <a:t>Research methods are the various procedures, schemes, algorithms, etc. used in research.</a:t>
            </a:r>
          </a:p>
          <a:p>
            <a:pPr>
              <a:buFont typeface="Wingdings" panose="05000000000000000000" pitchFamily="2" charset="2"/>
              <a:buChar char="ü"/>
            </a:pPr>
            <a:r>
              <a:rPr lang="en-GB" dirty="0"/>
              <a:t> All the methods used by a researcher during a research study are termed as research methods. </a:t>
            </a:r>
          </a:p>
          <a:p>
            <a:pPr>
              <a:buFont typeface="Wingdings" panose="05000000000000000000" pitchFamily="2" charset="2"/>
              <a:buChar char="ü"/>
            </a:pPr>
            <a:r>
              <a:rPr lang="en-GB" dirty="0"/>
              <a:t>They are essentially planned, scientific and value-neutral. They include theoretical procedures, experimental studies, numerical </a:t>
            </a:r>
          </a:p>
          <a:p>
            <a:pPr>
              <a:buFont typeface="Wingdings" panose="05000000000000000000" pitchFamily="2" charset="2"/>
              <a:buChar char="ü"/>
            </a:pPr>
            <a:r>
              <a:rPr lang="en-GB" dirty="0"/>
              <a:t>schemes, statistical approaches, etc. Research methods help us collect samples, data and find a solution to a problem.</a:t>
            </a:r>
          </a:p>
        </p:txBody>
      </p:sp>
      <p:pic>
        <p:nvPicPr>
          <p:cNvPr id="4" name="Picture 3">
            <a:extLst>
              <a:ext uri="{FF2B5EF4-FFF2-40B4-BE49-F238E27FC236}">
                <a16:creationId xmlns:a16="http://schemas.microsoft.com/office/drawing/2014/main" id="{DAFD0BBC-A3CC-9050-324E-CF739D3E1ED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401332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8F83F-CD14-D2A3-425F-26E1D47A6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E6546E-8ED7-E69F-CD6E-293C629839EC}"/>
              </a:ext>
            </a:extLst>
          </p:cNvPr>
          <p:cNvSpPr>
            <a:spLocks noGrp="1"/>
          </p:cNvSpPr>
          <p:nvPr>
            <p:ph type="title"/>
          </p:nvPr>
        </p:nvSpPr>
        <p:spPr>
          <a:xfrm>
            <a:off x="552449" y="365126"/>
            <a:ext cx="11249026" cy="1149350"/>
          </a:xfrm>
        </p:spPr>
        <p:txBody>
          <a:bodyPr>
            <a:normAutofit fontScale="90000"/>
          </a:bodyPr>
          <a:lstStyle/>
          <a:p>
            <a:r>
              <a:rPr lang="en-GB" sz="4000" b="1" dirty="0">
                <a:latin typeface="Calibri" panose="020F0502020204030204" pitchFamily="34" charset="0"/>
                <a:ea typeface="Calibri" panose="020F0502020204030204" pitchFamily="34" charset="0"/>
                <a:cs typeface="Times New Roman" panose="02020603050405020304" pitchFamily="18" charset="0"/>
              </a:rPr>
              <a:t>Difference between Research Design, Research Methodology and Research Methods</a:t>
            </a:r>
            <a:endParaRPr lang="en-GB" sz="4000" b="1" dirty="0">
              <a:solidFill>
                <a:srgbClr val="FF0000"/>
              </a:solidFill>
              <a:latin typeface="+mn-lt"/>
            </a:endParaRPr>
          </a:p>
        </p:txBody>
      </p:sp>
      <p:sp>
        <p:nvSpPr>
          <p:cNvPr id="3" name="Content Placeholder 2">
            <a:extLst>
              <a:ext uri="{FF2B5EF4-FFF2-40B4-BE49-F238E27FC236}">
                <a16:creationId xmlns:a16="http://schemas.microsoft.com/office/drawing/2014/main" id="{829F7F9C-46C0-A228-8592-5B5E4B8E21F3}"/>
              </a:ext>
            </a:extLst>
          </p:cNvPr>
          <p:cNvSpPr>
            <a:spLocks noGrp="1"/>
          </p:cNvSpPr>
          <p:nvPr>
            <p:ph idx="1"/>
          </p:nvPr>
        </p:nvSpPr>
        <p:spPr>
          <a:xfrm>
            <a:off x="685800" y="1581150"/>
            <a:ext cx="10668000" cy="4595813"/>
          </a:xfrm>
        </p:spPr>
        <p:txBody>
          <a:bodyPr>
            <a:normAutofit/>
          </a:bodyPr>
          <a:lstStyle/>
          <a:p>
            <a:pPr marL="0" indent="0">
              <a:buNone/>
            </a:pPr>
            <a:r>
              <a:rPr lang="en-GB" b="1" dirty="0"/>
              <a:t>Research Methods and Research Methodology are two terms that are often  confused as one and the same. </a:t>
            </a:r>
          </a:p>
          <a:p>
            <a:pPr marL="0" indent="0">
              <a:buNone/>
            </a:pPr>
            <a:endParaRPr lang="en-GB" dirty="0"/>
          </a:p>
        </p:txBody>
      </p:sp>
      <p:pic>
        <p:nvPicPr>
          <p:cNvPr id="4" name="Picture 3">
            <a:extLst>
              <a:ext uri="{FF2B5EF4-FFF2-40B4-BE49-F238E27FC236}">
                <a16:creationId xmlns:a16="http://schemas.microsoft.com/office/drawing/2014/main" id="{87F0B772-F3F7-77DD-A771-CA4ADBAFEF78}"/>
              </a:ext>
            </a:extLst>
          </p:cNvPr>
          <p:cNvPicPr>
            <a:picLocks noChangeAspect="1"/>
          </p:cNvPicPr>
          <p:nvPr/>
        </p:nvPicPr>
        <p:blipFill>
          <a:blip r:embed="rId2"/>
          <a:stretch>
            <a:fillRect/>
          </a:stretch>
        </p:blipFill>
        <p:spPr>
          <a:xfrm>
            <a:off x="0" y="5778914"/>
            <a:ext cx="2883658" cy="1079086"/>
          </a:xfrm>
          <a:prstGeom prst="rect">
            <a:avLst/>
          </a:prstGeom>
        </p:spPr>
      </p:pic>
      <p:graphicFrame>
        <p:nvGraphicFramePr>
          <p:cNvPr id="5" name="Table 4">
            <a:extLst>
              <a:ext uri="{FF2B5EF4-FFF2-40B4-BE49-F238E27FC236}">
                <a16:creationId xmlns:a16="http://schemas.microsoft.com/office/drawing/2014/main" id="{BF02DE03-F1A7-4FD6-BAFD-33A1AC31A626}"/>
              </a:ext>
            </a:extLst>
          </p:cNvPr>
          <p:cNvGraphicFramePr>
            <a:graphicFrameLocks noGrp="1"/>
          </p:cNvGraphicFramePr>
          <p:nvPr>
            <p:extLst>
              <p:ext uri="{D42A27DB-BD31-4B8C-83A1-F6EECF244321}">
                <p14:modId xmlns:p14="http://schemas.microsoft.com/office/powerpoint/2010/main" val="720278396"/>
              </p:ext>
            </p:extLst>
          </p:nvPr>
        </p:nvGraphicFramePr>
        <p:xfrm>
          <a:off x="552450" y="2451776"/>
          <a:ext cx="11249026" cy="3383280"/>
        </p:xfrm>
        <a:graphic>
          <a:graphicData uri="http://schemas.openxmlformats.org/drawingml/2006/table">
            <a:tbl>
              <a:tblPr firstRow="1" bandRow="1">
                <a:tableStyleId>{5C22544A-7EE6-4342-B048-85BDC9FD1C3A}</a:tableStyleId>
              </a:tblPr>
              <a:tblGrid>
                <a:gridCol w="5624513">
                  <a:extLst>
                    <a:ext uri="{9D8B030D-6E8A-4147-A177-3AD203B41FA5}">
                      <a16:colId xmlns:a16="http://schemas.microsoft.com/office/drawing/2014/main" val="1258623985"/>
                    </a:ext>
                  </a:extLst>
                </a:gridCol>
                <a:gridCol w="5624513">
                  <a:extLst>
                    <a:ext uri="{9D8B030D-6E8A-4147-A177-3AD203B41FA5}">
                      <a16:colId xmlns:a16="http://schemas.microsoft.com/office/drawing/2014/main" val="3641357545"/>
                    </a:ext>
                  </a:extLst>
                </a:gridCol>
              </a:tblGrid>
              <a:tr h="601148">
                <a:tc>
                  <a:txBody>
                    <a:bodyPr/>
                    <a:lstStyle/>
                    <a:p>
                      <a:r>
                        <a:rPr lang="en-GB" dirty="0"/>
                        <a:t>Research Methods </a:t>
                      </a:r>
                    </a:p>
                    <a:p>
                      <a:endParaRPr lang="en-GB" dirty="0"/>
                    </a:p>
                  </a:txBody>
                  <a:tcPr/>
                </a:tc>
                <a:tc>
                  <a:txBody>
                    <a:bodyPr/>
                    <a:lstStyle/>
                    <a:p>
                      <a:r>
                        <a:rPr lang="en-GB" dirty="0"/>
                        <a:t>Research Methodology</a:t>
                      </a:r>
                    </a:p>
                    <a:p>
                      <a:endParaRPr lang="en-GB" dirty="0"/>
                    </a:p>
                  </a:txBody>
                  <a:tcPr/>
                </a:tc>
                <a:extLst>
                  <a:ext uri="{0D108BD9-81ED-4DB2-BD59-A6C34878D82A}">
                    <a16:rowId xmlns:a16="http://schemas.microsoft.com/office/drawing/2014/main" val="3156364194"/>
                  </a:ext>
                </a:extLst>
              </a:tr>
              <a:tr h="858784">
                <a:tc>
                  <a:txBody>
                    <a:bodyPr/>
                    <a:lstStyle/>
                    <a:p>
                      <a:r>
                        <a:rPr lang="en-GB" dirty="0"/>
                        <a:t>Research methods are the methods by which you conduct research into a subject or a topic. </a:t>
                      </a:r>
                    </a:p>
                    <a:p>
                      <a:endParaRPr lang="en-GB" dirty="0"/>
                    </a:p>
                  </a:txBody>
                  <a:tcPr/>
                </a:tc>
                <a:tc>
                  <a:txBody>
                    <a:bodyPr/>
                    <a:lstStyle/>
                    <a:p>
                      <a:r>
                        <a:rPr lang="en-GB" dirty="0"/>
                        <a:t>Research methodology explains the methods by which you may proceed with your research. </a:t>
                      </a:r>
                    </a:p>
                  </a:txBody>
                  <a:tcPr/>
                </a:tc>
                <a:extLst>
                  <a:ext uri="{0D108BD9-81ED-4DB2-BD59-A6C34878D82A}">
                    <a16:rowId xmlns:a16="http://schemas.microsoft.com/office/drawing/2014/main" val="3297765973"/>
                  </a:ext>
                </a:extLst>
              </a:tr>
              <a:tr h="1374054">
                <a:tc>
                  <a:txBody>
                    <a:bodyPr/>
                    <a:lstStyle/>
                    <a:p>
                      <a:r>
                        <a:rPr lang="en-GB" dirty="0"/>
                        <a:t>Research methods involve conduct of experiments, tests, surveys and the like. </a:t>
                      </a:r>
                    </a:p>
                    <a:p>
                      <a:endParaRPr lang="en-GB" dirty="0"/>
                    </a:p>
                  </a:txBody>
                  <a:tcPr/>
                </a:tc>
                <a:tc>
                  <a:txBody>
                    <a:bodyPr/>
                    <a:lstStyle/>
                    <a:p>
                      <a:r>
                        <a:rPr lang="en-GB" dirty="0"/>
                        <a:t>Research methodology involves the learning of the various techniques that can be used in the conduct of research and in the conduct of tests, experiments, surveys and critical studies.</a:t>
                      </a:r>
                    </a:p>
                    <a:p>
                      <a:endParaRPr lang="en-GB" dirty="0"/>
                    </a:p>
                  </a:txBody>
                  <a:tcPr/>
                </a:tc>
                <a:extLst>
                  <a:ext uri="{0D108BD9-81ED-4DB2-BD59-A6C34878D82A}">
                    <a16:rowId xmlns:a16="http://schemas.microsoft.com/office/drawing/2014/main" val="546436883"/>
                  </a:ext>
                </a:extLst>
              </a:tr>
              <a:tr h="343513">
                <a:tc>
                  <a:txBody>
                    <a:bodyPr/>
                    <a:lstStyle/>
                    <a:p>
                      <a:endParaRPr lang="en-GB"/>
                    </a:p>
                  </a:txBody>
                  <a:tcPr/>
                </a:tc>
                <a:tc>
                  <a:txBody>
                    <a:bodyPr/>
                    <a:lstStyle/>
                    <a:p>
                      <a:endParaRPr lang="en-GB" dirty="0"/>
                    </a:p>
                  </a:txBody>
                  <a:tcPr/>
                </a:tc>
                <a:extLst>
                  <a:ext uri="{0D108BD9-81ED-4DB2-BD59-A6C34878D82A}">
                    <a16:rowId xmlns:a16="http://schemas.microsoft.com/office/drawing/2014/main" val="1890175643"/>
                  </a:ext>
                </a:extLst>
              </a:tr>
            </a:tbl>
          </a:graphicData>
        </a:graphic>
      </p:graphicFrame>
    </p:spTree>
    <p:extLst>
      <p:ext uri="{BB962C8B-B14F-4D97-AF65-F5344CB8AC3E}">
        <p14:creationId xmlns:p14="http://schemas.microsoft.com/office/powerpoint/2010/main" val="321528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3E173-9185-C04F-53F4-E6AEFB3E67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3CEF6A-E217-6280-BF44-52CD67D4C008}"/>
              </a:ext>
            </a:extLst>
          </p:cNvPr>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Difference between Research Design, Research Methodology and Research Methods</a:t>
            </a:r>
            <a:endParaRPr lang="en-GB" dirty="0">
              <a:solidFill>
                <a:srgbClr val="FF0000"/>
              </a:solidFill>
              <a:latin typeface="+mn-lt"/>
            </a:endParaRPr>
          </a:p>
        </p:txBody>
      </p:sp>
      <p:sp>
        <p:nvSpPr>
          <p:cNvPr id="3" name="Content Placeholder 2">
            <a:extLst>
              <a:ext uri="{FF2B5EF4-FFF2-40B4-BE49-F238E27FC236}">
                <a16:creationId xmlns:a16="http://schemas.microsoft.com/office/drawing/2014/main" id="{ED1FE544-FE2F-9687-E0A5-3E396D9FE2E9}"/>
              </a:ext>
            </a:extLst>
          </p:cNvPr>
          <p:cNvSpPr>
            <a:spLocks noGrp="1"/>
          </p:cNvSpPr>
          <p:nvPr>
            <p:ph idx="1"/>
          </p:nvPr>
        </p:nvSpPr>
        <p:spPr/>
        <p:txBody>
          <a:bodyPr>
            <a:normAutofit/>
          </a:bodyPr>
          <a:lstStyle/>
          <a:p>
            <a:pPr marL="0" indent="0">
              <a:buNone/>
            </a:pPr>
            <a:r>
              <a:rPr lang="en-GB" dirty="0"/>
              <a:t>Watch this video:</a:t>
            </a:r>
          </a:p>
          <a:p>
            <a:pPr marL="0" indent="0">
              <a:buNone/>
            </a:pPr>
            <a:r>
              <a:rPr lang="en-GB" dirty="0">
                <a:hlinkClick r:id="rId2"/>
              </a:rPr>
              <a:t>https://www.youtube.com/watch?v=0aA33RUJ1v8</a:t>
            </a:r>
            <a:endParaRPr lang="en-GB" dirty="0"/>
          </a:p>
          <a:p>
            <a:pPr marL="0" indent="0">
              <a:buNone/>
            </a:pPr>
            <a:endParaRPr lang="en-GB" dirty="0"/>
          </a:p>
          <a:p>
            <a:pPr marL="0" indent="0">
              <a:buNone/>
            </a:pPr>
            <a:endParaRPr lang="en-GB" dirty="0"/>
          </a:p>
          <a:p>
            <a:pPr marL="514350" indent="-514350">
              <a:buAutoNum type="alphaLcPeriod"/>
            </a:pPr>
            <a:endParaRPr lang="en-GB" dirty="0"/>
          </a:p>
        </p:txBody>
      </p:sp>
      <p:pic>
        <p:nvPicPr>
          <p:cNvPr id="4" name="Picture 3">
            <a:extLst>
              <a:ext uri="{FF2B5EF4-FFF2-40B4-BE49-F238E27FC236}">
                <a16:creationId xmlns:a16="http://schemas.microsoft.com/office/drawing/2014/main" id="{4AAE0AF6-A405-4194-08BB-BD39E52CC44B}"/>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9678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1F71A-88C0-4F51-4492-574B1C7FBE9A}"/>
              </a:ext>
            </a:extLst>
          </p:cNvPr>
          <p:cNvSpPr>
            <a:spLocks noGrp="1"/>
          </p:cNvSpPr>
          <p:nvPr>
            <p:ph type="title"/>
          </p:nvPr>
        </p:nvSpPr>
        <p:spPr>
          <a:xfrm>
            <a:off x="723900" y="188144"/>
            <a:ext cx="4276725" cy="688975"/>
          </a:xfrm>
        </p:spPr>
        <p:txBody>
          <a:bodyPr>
            <a:normAutofit fontScale="90000"/>
          </a:bodyPr>
          <a:lstStyle/>
          <a:p>
            <a:b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br>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Research Design</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F767ED61-86AF-B43D-F159-CB1CED9034CD}"/>
              </a:ext>
            </a:extLst>
          </p:cNvPr>
          <p:cNvSpPr>
            <a:spLocks noGrp="1"/>
          </p:cNvSpPr>
          <p:nvPr>
            <p:ph idx="1"/>
          </p:nvPr>
        </p:nvSpPr>
        <p:spPr>
          <a:xfrm>
            <a:off x="247650" y="873944"/>
            <a:ext cx="11639550" cy="4656701"/>
          </a:xfrm>
        </p:spPr>
        <p:txBody>
          <a:bodyPr>
            <a:normAutofit/>
          </a:bodyPr>
          <a:lstStyle/>
          <a:p>
            <a:pPr marL="0" indent="0">
              <a:buNone/>
            </a:pPr>
            <a:r>
              <a:rPr lang="en-GB" dirty="0"/>
              <a:t>A plan that considers your expectations and your content</a:t>
            </a:r>
          </a:p>
          <a:p>
            <a:pPr>
              <a:buFont typeface="Wingdings" panose="05000000000000000000" pitchFamily="2" charset="2"/>
              <a:buChar char="§"/>
            </a:pPr>
            <a:r>
              <a:rPr lang="en-GB" dirty="0"/>
              <a:t>Need to consider:</a:t>
            </a:r>
          </a:p>
          <a:p>
            <a:pPr lvl="1">
              <a:buFont typeface="Courier New" panose="02070309020205020404" pitchFamily="49" charset="0"/>
              <a:buChar char="o"/>
            </a:pPr>
            <a:r>
              <a:rPr lang="en-GB" dirty="0"/>
              <a:t>What is it you are trying to achieve? Will you want any findings to be used practically? If so, how?</a:t>
            </a:r>
          </a:p>
          <a:p>
            <a:pPr lvl="1">
              <a:buFont typeface="Courier New" panose="02070309020205020404" pitchFamily="49" charset="0"/>
              <a:buChar char="o"/>
            </a:pPr>
            <a:r>
              <a:rPr lang="en-GB" dirty="0"/>
              <a:t>What resources – time, money – do you have available?</a:t>
            </a:r>
          </a:p>
          <a:p>
            <a:pPr lvl="1">
              <a:buFont typeface="Courier New" panose="02070309020205020404" pitchFamily="49" charset="0"/>
              <a:buChar char="o"/>
            </a:pPr>
            <a:r>
              <a:rPr lang="en-GB" dirty="0"/>
              <a:t>What kind of access do you have to the people or the situations you will focus on?</a:t>
            </a:r>
          </a:p>
          <a:p>
            <a:pPr lvl="1">
              <a:buFont typeface="Courier New" panose="02070309020205020404" pitchFamily="49" charset="0"/>
              <a:buChar char="o"/>
            </a:pPr>
            <a:r>
              <a:rPr lang="en-GB" dirty="0"/>
              <a:t>What kind of expertise can be called on to support you?</a:t>
            </a:r>
          </a:p>
          <a:p>
            <a:pPr lvl="1">
              <a:buFont typeface="Courier New" panose="02070309020205020404" pitchFamily="49" charset="0"/>
              <a:buChar char="o"/>
            </a:pPr>
            <a:r>
              <a:rPr lang="en-GB" dirty="0"/>
              <a:t>What are your own strengths and skills, and could you realistically develop these in ways that will enable you to do a certain kind of research?</a:t>
            </a:r>
          </a:p>
          <a:p>
            <a:pPr lvl="1">
              <a:buFont typeface="Courier New" panose="02070309020205020404" pitchFamily="49" charset="0"/>
              <a:buChar char="o"/>
            </a:pPr>
            <a:r>
              <a:rPr lang="en-GB" dirty="0"/>
              <a:t>What kinds of formal and informal regulations will you have to adhere to?</a:t>
            </a:r>
          </a:p>
          <a:p>
            <a:pPr marL="0" indent="0">
              <a:buNone/>
            </a:pPr>
            <a:endParaRPr lang="en-GB" dirty="0"/>
          </a:p>
        </p:txBody>
      </p:sp>
      <p:pic>
        <p:nvPicPr>
          <p:cNvPr id="4" name="Picture 3">
            <a:extLst>
              <a:ext uri="{FF2B5EF4-FFF2-40B4-BE49-F238E27FC236}">
                <a16:creationId xmlns:a16="http://schemas.microsoft.com/office/drawing/2014/main" id="{20B52DEE-59D7-4146-F599-1F4414A3545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77774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21B8-FE60-91BD-3179-513AF2AF420F}"/>
              </a:ext>
            </a:extLst>
          </p:cNvPr>
          <p:cNvSpPr>
            <a:spLocks noGrp="1"/>
          </p:cNvSpPr>
          <p:nvPr>
            <p:ph type="title"/>
          </p:nvPr>
        </p:nvSpPr>
        <p:spPr>
          <a:xfrm>
            <a:off x="0" y="129150"/>
            <a:ext cx="4246306" cy="1325563"/>
          </a:xfrm>
        </p:spPr>
        <p:txBody>
          <a:bodyPr>
            <a:normAutofit fontScale="90000"/>
          </a:bodyPr>
          <a:lstStyle/>
          <a:p>
            <a:r>
              <a:rPr lang="en-GB" dirty="0">
                <a:solidFill>
                  <a:srgbClr val="FF0000"/>
                </a:solidFill>
                <a:latin typeface="+mn-lt"/>
              </a:rPr>
              <a:t>Design in the Research Process</a:t>
            </a:r>
          </a:p>
        </p:txBody>
      </p:sp>
      <p:pic>
        <p:nvPicPr>
          <p:cNvPr id="5" name="Picture 4">
            <a:extLst>
              <a:ext uri="{FF2B5EF4-FFF2-40B4-BE49-F238E27FC236}">
                <a16:creationId xmlns:a16="http://schemas.microsoft.com/office/drawing/2014/main" id="{7EA4AA4E-3B87-32A9-D80B-56A07AD14741}"/>
              </a:ext>
            </a:extLst>
          </p:cNvPr>
          <p:cNvPicPr>
            <a:picLocks noChangeAspect="1"/>
          </p:cNvPicPr>
          <p:nvPr/>
        </p:nvPicPr>
        <p:blipFill>
          <a:blip r:embed="rId2"/>
          <a:stretch>
            <a:fillRect/>
          </a:stretch>
        </p:blipFill>
        <p:spPr>
          <a:xfrm>
            <a:off x="5458134" y="129150"/>
            <a:ext cx="4586748" cy="5840362"/>
          </a:xfrm>
          <a:prstGeom prst="rect">
            <a:avLst/>
          </a:prstGeom>
        </p:spPr>
      </p:pic>
      <p:pic>
        <p:nvPicPr>
          <p:cNvPr id="6" name="Picture 5">
            <a:extLst>
              <a:ext uri="{FF2B5EF4-FFF2-40B4-BE49-F238E27FC236}">
                <a16:creationId xmlns:a16="http://schemas.microsoft.com/office/drawing/2014/main" id="{ACD574F3-7CC0-AD2A-4B19-F6839806283B}"/>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099349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F2CB5-4242-7D2C-6DE9-45EEC8199567}"/>
              </a:ext>
            </a:extLst>
          </p:cNvPr>
          <p:cNvSpPr>
            <a:spLocks noGrp="1"/>
          </p:cNvSpPr>
          <p:nvPr>
            <p:ph type="title"/>
          </p:nvPr>
        </p:nvSpPr>
        <p:spPr>
          <a:xfrm>
            <a:off x="2898672" y="47626"/>
            <a:ext cx="4349545"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Research design</a:t>
            </a:r>
            <a:endParaRPr lang="en-GB" dirty="0"/>
          </a:p>
        </p:txBody>
      </p:sp>
      <p:sp>
        <p:nvSpPr>
          <p:cNvPr id="3" name="Content Placeholder 2">
            <a:extLst>
              <a:ext uri="{FF2B5EF4-FFF2-40B4-BE49-F238E27FC236}">
                <a16:creationId xmlns:a16="http://schemas.microsoft.com/office/drawing/2014/main" id="{FD019342-533D-214A-1DB9-76CDE7015B22}"/>
              </a:ext>
            </a:extLst>
          </p:cNvPr>
          <p:cNvSpPr>
            <a:spLocks noGrp="1"/>
          </p:cNvSpPr>
          <p:nvPr>
            <p:ph idx="1"/>
          </p:nvPr>
        </p:nvSpPr>
        <p:spPr>
          <a:xfrm>
            <a:off x="0" y="736601"/>
            <a:ext cx="11828205" cy="5103760"/>
          </a:xfrm>
        </p:spPr>
        <p:txBody>
          <a:bodyPr>
            <a:normAutofit fontScale="92500" lnSpcReduction="10000"/>
          </a:bodyPr>
          <a:lstStyle/>
          <a:p>
            <a:pPr>
              <a:buFont typeface="Wingdings" panose="05000000000000000000" pitchFamily="2" charset="2"/>
              <a:buChar char="§"/>
            </a:pPr>
            <a:r>
              <a:rPr lang="en-GB" dirty="0"/>
              <a:t>There are many definitions of research design, but no single definition imparts the full range of important aspects.</a:t>
            </a:r>
          </a:p>
          <a:p>
            <a:pPr lvl="1">
              <a:buFont typeface="Courier New" panose="02070309020205020404" pitchFamily="49" charset="0"/>
              <a:buChar char="o"/>
            </a:pPr>
            <a:r>
              <a:rPr lang="en-GB" dirty="0">
                <a:highlight>
                  <a:srgbClr val="FFFF00"/>
                </a:highlight>
              </a:rPr>
              <a:t>Research design constitutes the blueprint for the collection, measurement, and analysis of data.</a:t>
            </a:r>
          </a:p>
          <a:p>
            <a:pPr marL="457200" lvl="1" indent="0">
              <a:buNone/>
            </a:pPr>
            <a:endParaRPr lang="en-GB" dirty="0">
              <a:highlight>
                <a:srgbClr val="FFFF00"/>
              </a:highlight>
            </a:endParaRPr>
          </a:p>
          <a:p>
            <a:pPr lvl="1">
              <a:buFont typeface="Courier New" panose="02070309020205020404" pitchFamily="49" charset="0"/>
              <a:buChar char="o"/>
            </a:pPr>
            <a:r>
              <a:rPr lang="en-GB" dirty="0">
                <a:highlight>
                  <a:srgbClr val="FFFF00"/>
                </a:highlight>
              </a:rPr>
              <a:t>Research design aids the researcher in the allocation of limited resource by posing crucial choices in methodology</a:t>
            </a:r>
          </a:p>
          <a:p>
            <a:pPr marL="457200" lvl="1" indent="0">
              <a:buNone/>
            </a:pPr>
            <a:endParaRPr lang="en-GB" dirty="0">
              <a:highlight>
                <a:srgbClr val="FFFF00"/>
              </a:highlight>
            </a:endParaRPr>
          </a:p>
          <a:p>
            <a:pPr lvl="1">
              <a:buFont typeface="Courier New" panose="02070309020205020404" pitchFamily="49" charset="0"/>
              <a:buChar char="o"/>
            </a:pPr>
            <a:r>
              <a:rPr lang="en-GB" dirty="0">
                <a:highlight>
                  <a:srgbClr val="FFFF00"/>
                </a:highlight>
              </a:rPr>
              <a:t>Research design is the plan and structure of investigation so conceived as to obtain answers to research questions. The plan is the overall scheme or programme of research. It includes an outline of what the investigator will do from writing hypotheses and their operational implications to the final analysis of data.</a:t>
            </a:r>
          </a:p>
          <a:p>
            <a:pPr marL="457200" lvl="1" indent="0">
              <a:buNone/>
            </a:pPr>
            <a:endParaRPr lang="en-GB" dirty="0">
              <a:highlight>
                <a:srgbClr val="FFFF00"/>
              </a:highlight>
            </a:endParaRPr>
          </a:p>
          <a:p>
            <a:pPr lvl="1">
              <a:buFont typeface="Courier New" panose="02070309020205020404" pitchFamily="49" charset="0"/>
              <a:buChar char="o"/>
            </a:pPr>
            <a:r>
              <a:rPr lang="en-GB" dirty="0">
                <a:highlight>
                  <a:srgbClr val="FFFF00"/>
                </a:highlight>
              </a:rPr>
              <a:t>Research design expresses both the structure of the research problem – the framework, organisation, or configuration of relationships among variables of a study – and the plan of investigation used to obtain empirical evidence on those relationships.</a:t>
            </a:r>
          </a:p>
        </p:txBody>
      </p:sp>
      <p:pic>
        <p:nvPicPr>
          <p:cNvPr id="4" name="Picture 3">
            <a:extLst>
              <a:ext uri="{FF2B5EF4-FFF2-40B4-BE49-F238E27FC236}">
                <a16:creationId xmlns:a16="http://schemas.microsoft.com/office/drawing/2014/main" id="{5BCC9FA6-D385-CA83-1663-E1663305FE9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05077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204F-9D38-7901-5047-5A6F203C1C0F}"/>
              </a:ext>
            </a:extLst>
          </p:cNvPr>
          <p:cNvSpPr>
            <a:spLocks noGrp="1"/>
          </p:cNvSpPr>
          <p:nvPr>
            <p:ph type="title"/>
          </p:nvPr>
        </p:nvSpPr>
        <p:spPr/>
        <p:txBody>
          <a:bodyPr/>
          <a:lstStyle/>
          <a:p>
            <a:r>
              <a:rPr lang="en-GB" dirty="0">
                <a:solidFill>
                  <a:srgbClr val="FF0000"/>
                </a:solidFill>
                <a:latin typeface="+mn-lt"/>
              </a:rPr>
              <a:t>Research Design</a:t>
            </a:r>
          </a:p>
        </p:txBody>
      </p:sp>
      <p:sp>
        <p:nvSpPr>
          <p:cNvPr id="3" name="Content Placeholder 2">
            <a:extLst>
              <a:ext uri="{FF2B5EF4-FFF2-40B4-BE49-F238E27FC236}">
                <a16:creationId xmlns:a16="http://schemas.microsoft.com/office/drawing/2014/main" id="{67F66578-35D7-AED5-D47C-29A9BF8790B6}"/>
              </a:ext>
            </a:extLst>
          </p:cNvPr>
          <p:cNvSpPr>
            <a:spLocks noGrp="1"/>
          </p:cNvSpPr>
          <p:nvPr>
            <p:ph idx="1"/>
          </p:nvPr>
        </p:nvSpPr>
        <p:spPr/>
        <p:txBody>
          <a:bodyPr/>
          <a:lstStyle/>
          <a:p>
            <a:pPr>
              <a:buFont typeface="Wingdings" panose="05000000000000000000" pitchFamily="2" charset="2"/>
              <a:buChar char="§"/>
            </a:pPr>
            <a:r>
              <a:rPr lang="en-GB" dirty="0"/>
              <a:t>Those definitions differ in detail, but together they give the essentials of research design:</a:t>
            </a:r>
          </a:p>
          <a:p>
            <a:pPr lvl="1">
              <a:buFont typeface="Courier New" panose="02070309020205020404" pitchFamily="49" charset="0"/>
              <a:buChar char="o"/>
            </a:pPr>
            <a:r>
              <a:rPr lang="en-GB" dirty="0">
                <a:highlight>
                  <a:srgbClr val="FFFF00"/>
                </a:highlight>
              </a:rPr>
              <a:t>An activity-and time-based plan</a:t>
            </a:r>
          </a:p>
          <a:p>
            <a:pPr lvl="1">
              <a:buFont typeface="Courier New" panose="02070309020205020404" pitchFamily="49" charset="0"/>
              <a:buChar char="o"/>
            </a:pPr>
            <a:r>
              <a:rPr lang="en-GB" dirty="0">
                <a:highlight>
                  <a:srgbClr val="FFFF00"/>
                </a:highlight>
              </a:rPr>
              <a:t>A plan always based on the research question.</a:t>
            </a:r>
          </a:p>
          <a:p>
            <a:pPr lvl="1">
              <a:buFont typeface="Courier New" panose="02070309020205020404" pitchFamily="49" charset="0"/>
              <a:buChar char="o"/>
            </a:pPr>
            <a:r>
              <a:rPr lang="en-GB" dirty="0">
                <a:highlight>
                  <a:srgbClr val="FFFF00"/>
                </a:highlight>
              </a:rPr>
              <a:t>A guide for selecting sources and types of information.</a:t>
            </a:r>
          </a:p>
          <a:p>
            <a:pPr lvl="1">
              <a:buFont typeface="Courier New" panose="02070309020205020404" pitchFamily="49" charset="0"/>
              <a:buChar char="o"/>
            </a:pPr>
            <a:r>
              <a:rPr lang="en-GB" dirty="0">
                <a:highlight>
                  <a:srgbClr val="FFFF00"/>
                </a:highlight>
              </a:rPr>
              <a:t>A framework for specifying the relationships among the study’s variables.</a:t>
            </a:r>
          </a:p>
          <a:p>
            <a:pPr lvl="1">
              <a:buFont typeface="Courier New" panose="02070309020205020404" pitchFamily="49" charset="0"/>
              <a:buChar char="o"/>
            </a:pPr>
            <a:r>
              <a:rPr lang="en-GB" dirty="0">
                <a:highlight>
                  <a:srgbClr val="FFFF00"/>
                </a:highlight>
              </a:rPr>
              <a:t>A procedural outline for every research activity.</a:t>
            </a:r>
          </a:p>
        </p:txBody>
      </p:sp>
      <p:pic>
        <p:nvPicPr>
          <p:cNvPr id="4" name="Picture 3">
            <a:extLst>
              <a:ext uri="{FF2B5EF4-FFF2-40B4-BE49-F238E27FC236}">
                <a16:creationId xmlns:a16="http://schemas.microsoft.com/office/drawing/2014/main" id="{2BE77C35-D9A9-15DE-F254-9D37AAA29026}"/>
              </a:ext>
            </a:extLst>
          </p:cNvPr>
          <p:cNvPicPr>
            <a:picLocks noChangeAspect="1"/>
          </p:cNvPicPr>
          <p:nvPr/>
        </p:nvPicPr>
        <p:blipFill>
          <a:blip r:embed="rId2"/>
          <a:stretch>
            <a:fillRect/>
          </a:stretch>
        </p:blipFill>
        <p:spPr>
          <a:xfrm>
            <a:off x="0" y="5793662"/>
            <a:ext cx="2883658" cy="1079086"/>
          </a:xfrm>
          <a:prstGeom prst="rect">
            <a:avLst/>
          </a:prstGeom>
        </p:spPr>
      </p:pic>
    </p:spTree>
    <p:extLst>
      <p:ext uri="{BB962C8B-B14F-4D97-AF65-F5344CB8AC3E}">
        <p14:creationId xmlns:p14="http://schemas.microsoft.com/office/powerpoint/2010/main" val="645653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0C31-6EF3-1484-2A9C-63454F30320E}"/>
              </a:ext>
            </a:extLst>
          </p:cNvPr>
          <p:cNvSpPr>
            <a:spLocks noGrp="1"/>
          </p:cNvSpPr>
          <p:nvPr>
            <p:ph type="title"/>
          </p:nvPr>
        </p:nvSpPr>
        <p:spPr>
          <a:xfrm>
            <a:off x="174523" y="398207"/>
            <a:ext cx="3749778" cy="2125918"/>
          </a:xfrm>
        </p:spPr>
        <p:txBody>
          <a:bodyPr>
            <a:noAutofit/>
          </a:bodyPr>
          <a:lstStyle/>
          <a:p>
            <a:r>
              <a:rPr lang="en-GB" sz="4000" dirty="0">
                <a:solidFill>
                  <a:srgbClr val="FF0000"/>
                </a:solidFill>
                <a:latin typeface="+mn-lt"/>
              </a:rPr>
              <a:t>Descriptors of Research Design</a:t>
            </a:r>
          </a:p>
        </p:txBody>
      </p:sp>
      <p:graphicFrame>
        <p:nvGraphicFramePr>
          <p:cNvPr id="4" name="Table 3">
            <a:extLst>
              <a:ext uri="{FF2B5EF4-FFF2-40B4-BE49-F238E27FC236}">
                <a16:creationId xmlns:a16="http://schemas.microsoft.com/office/drawing/2014/main" id="{29D3A5A9-3AB5-5F20-5AAB-880D5B185119}"/>
              </a:ext>
            </a:extLst>
          </p:cNvPr>
          <p:cNvGraphicFramePr>
            <a:graphicFrameLocks noGrp="1"/>
          </p:cNvGraphicFramePr>
          <p:nvPr>
            <p:extLst>
              <p:ext uri="{D42A27DB-BD31-4B8C-83A1-F6EECF244321}">
                <p14:modId xmlns:p14="http://schemas.microsoft.com/office/powerpoint/2010/main" val="194524099"/>
              </p:ext>
            </p:extLst>
          </p:nvPr>
        </p:nvGraphicFramePr>
        <p:xfrm>
          <a:off x="4133850" y="552450"/>
          <a:ext cx="6372225" cy="5486401"/>
        </p:xfrm>
        <a:graphic>
          <a:graphicData uri="http://schemas.openxmlformats.org/drawingml/2006/table">
            <a:tbl>
              <a:tblPr firstRow="1" firstCol="1" bandRow="1"/>
              <a:tblGrid>
                <a:gridCol w="2282057">
                  <a:extLst>
                    <a:ext uri="{9D8B030D-6E8A-4147-A177-3AD203B41FA5}">
                      <a16:colId xmlns:a16="http://schemas.microsoft.com/office/drawing/2014/main" val="2322854325"/>
                    </a:ext>
                  </a:extLst>
                </a:gridCol>
                <a:gridCol w="4090168">
                  <a:extLst>
                    <a:ext uri="{9D8B030D-6E8A-4147-A177-3AD203B41FA5}">
                      <a16:colId xmlns:a16="http://schemas.microsoft.com/office/drawing/2014/main" val="4087991445"/>
                    </a:ext>
                  </a:extLst>
                </a:gridCol>
              </a:tblGrid>
              <a:tr h="469911">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Category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extLst>
                  <a:ext uri="{0D108BD9-81ED-4DB2-BD59-A6C34878D82A}">
                    <a16:rowId xmlns:a16="http://schemas.microsoft.com/office/drawing/2014/main" val="2337185797"/>
                  </a:ext>
                </a:extLst>
              </a:tr>
              <a:tr h="1342749">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Research Purpose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Exploratory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Descriptive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Explanatory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Evaluative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5606482"/>
                  </a:ext>
                </a:extLst>
              </a:tr>
              <a:tr h="1003298">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Research Approach</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Qualitative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Quantitative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Mixed Methods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3958895"/>
                  </a:ext>
                </a:extLst>
              </a:tr>
              <a:tr h="663847">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Time Horizon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Cross-Sectional</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Longitudinal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5856519"/>
                  </a:ext>
                </a:extLst>
              </a:tr>
              <a:tr h="1342749">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Data Collection Methods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Surveys/Questionnaires</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Interviews</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Observations</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Experiments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8013119"/>
                  </a:ext>
                </a:extLst>
              </a:tr>
              <a:tr h="663847">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Data Sources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Primary Data</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Secondary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7414468"/>
                  </a:ext>
                </a:extLst>
              </a:tr>
            </a:tbl>
          </a:graphicData>
        </a:graphic>
      </p:graphicFrame>
      <p:pic>
        <p:nvPicPr>
          <p:cNvPr id="6" name="Picture 5">
            <a:extLst>
              <a:ext uri="{FF2B5EF4-FFF2-40B4-BE49-F238E27FC236}">
                <a16:creationId xmlns:a16="http://schemas.microsoft.com/office/drawing/2014/main" id="{F5F593F8-D537-8E38-14DC-9877F888B72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2322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32F64-0693-E026-EA09-7354AEECEDC3}"/>
              </a:ext>
            </a:extLst>
          </p:cNvPr>
          <p:cNvSpPr>
            <a:spLocks noGrp="1"/>
          </p:cNvSpPr>
          <p:nvPr>
            <p:ph type="title"/>
          </p:nvPr>
        </p:nvSpPr>
        <p:spPr>
          <a:xfrm>
            <a:off x="178207" y="365124"/>
            <a:ext cx="3965168" cy="2359025"/>
          </a:xfrm>
        </p:spPr>
        <p:txBody>
          <a:bodyPr/>
          <a:lstStyle/>
          <a:p>
            <a:r>
              <a:rPr kumimoji="0" lang="en-GB" sz="4400" b="0" i="0" u="none" strike="noStrike" kern="1200" cap="none" spc="0" normalizeH="0" baseline="0" noProof="0" dirty="0">
                <a:ln>
                  <a:noFill/>
                </a:ln>
                <a:solidFill>
                  <a:srgbClr val="FF0000"/>
                </a:solidFill>
                <a:effectLst/>
                <a:uLnTx/>
                <a:uFillTx/>
                <a:latin typeface="Calibri"/>
                <a:ea typeface="+mj-ea"/>
                <a:cs typeface="+mj-cs"/>
              </a:rPr>
              <a:t>Descriptors of Research Design</a:t>
            </a:r>
            <a:endParaRPr lang="en-GB" dirty="0"/>
          </a:p>
        </p:txBody>
      </p:sp>
      <p:graphicFrame>
        <p:nvGraphicFramePr>
          <p:cNvPr id="5" name="Table 4">
            <a:extLst>
              <a:ext uri="{FF2B5EF4-FFF2-40B4-BE49-F238E27FC236}">
                <a16:creationId xmlns:a16="http://schemas.microsoft.com/office/drawing/2014/main" id="{1531CE48-50C8-3927-075D-41C7A891C9C4}"/>
              </a:ext>
            </a:extLst>
          </p:cNvPr>
          <p:cNvGraphicFramePr>
            <a:graphicFrameLocks noGrp="1"/>
          </p:cNvGraphicFramePr>
          <p:nvPr>
            <p:extLst>
              <p:ext uri="{D42A27DB-BD31-4B8C-83A1-F6EECF244321}">
                <p14:modId xmlns:p14="http://schemas.microsoft.com/office/powerpoint/2010/main" val="667703025"/>
              </p:ext>
            </p:extLst>
          </p:nvPr>
        </p:nvGraphicFramePr>
        <p:xfrm>
          <a:off x="4743450" y="56575"/>
          <a:ext cx="5848350" cy="6391849"/>
        </p:xfrm>
        <a:graphic>
          <a:graphicData uri="http://schemas.openxmlformats.org/drawingml/2006/table">
            <a:tbl>
              <a:tblPr firstRow="1" firstCol="1" bandRow="1"/>
              <a:tblGrid>
                <a:gridCol w="1567097">
                  <a:extLst>
                    <a:ext uri="{9D8B030D-6E8A-4147-A177-3AD203B41FA5}">
                      <a16:colId xmlns:a16="http://schemas.microsoft.com/office/drawing/2014/main" val="2779560903"/>
                    </a:ext>
                  </a:extLst>
                </a:gridCol>
                <a:gridCol w="4281253">
                  <a:extLst>
                    <a:ext uri="{9D8B030D-6E8A-4147-A177-3AD203B41FA5}">
                      <a16:colId xmlns:a16="http://schemas.microsoft.com/office/drawing/2014/main" val="1663989338"/>
                    </a:ext>
                  </a:extLst>
                </a:gridCol>
              </a:tblGrid>
              <a:tr h="1384257">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Unit of 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Individual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Group</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Organization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Event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Document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5179344"/>
                  </a:ext>
                </a:extLst>
              </a:tr>
              <a:tr h="1663587">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Research Strategy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Case Study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Action Research</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Grounded Theory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Ethnography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Experiment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Archival Research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9558527"/>
                  </a:ext>
                </a:extLst>
              </a:tr>
              <a:tr h="546270">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Sampling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Probability Sampling</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Non-Probability Sampling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7770819"/>
                  </a:ext>
                </a:extLst>
              </a:tr>
              <a:tr h="1104928">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Philosophical Paradigm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Positivism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Interpretivism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Pragmatism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Critical Realism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19791039"/>
                  </a:ext>
                </a:extLst>
              </a:tr>
              <a:tr h="1384257">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Data Analysis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Statistical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Content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Thematic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Narrative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Discourse Analysis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29658996"/>
                  </a:ext>
                </a:extLst>
              </a:tr>
            </a:tbl>
          </a:graphicData>
        </a:graphic>
      </p:graphicFrame>
      <p:pic>
        <p:nvPicPr>
          <p:cNvPr id="4" name="Picture 3">
            <a:extLst>
              <a:ext uri="{FF2B5EF4-FFF2-40B4-BE49-F238E27FC236}">
                <a16:creationId xmlns:a16="http://schemas.microsoft.com/office/drawing/2014/main" id="{3BA9E452-F784-B6A8-C738-FCFF8109E59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16088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931F9-3B3B-580C-3C18-8BFF11CAA90F}"/>
              </a:ext>
            </a:extLst>
          </p:cNvPr>
          <p:cNvSpPr>
            <a:spLocks noGrp="1"/>
          </p:cNvSpPr>
          <p:nvPr>
            <p:ph type="title"/>
          </p:nvPr>
        </p:nvSpPr>
        <p:spPr>
          <a:xfrm>
            <a:off x="2316725" y="14545"/>
            <a:ext cx="6836799" cy="1214180"/>
          </a:xfrm>
        </p:spPr>
        <p:txBody>
          <a:bodyPr>
            <a:normAutofit fontScale="90000"/>
          </a:bodyPr>
          <a:lstStyle/>
          <a:p>
            <a:r>
              <a:rPr lang="en-GB" b="1" dirty="0">
                <a:solidFill>
                  <a:srgbClr val="FF0000"/>
                </a:solidFill>
              </a:rPr>
              <a:t>Explanation of Categories</a:t>
            </a:r>
            <a:br>
              <a:rPr lang="en-GB" b="1" dirty="0"/>
            </a:br>
            <a:endParaRPr lang="en-GB" dirty="0"/>
          </a:p>
        </p:txBody>
      </p:sp>
      <p:sp>
        <p:nvSpPr>
          <p:cNvPr id="3" name="Content Placeholder 2">
            <a:extLst>
              <a:ext uri="{FF2B5EF4-FFF2-40B4-BE49-F238E27FC236}">
                <a16:creationId xmlns:a16="http://schemas.microsoft.com/office/drawing/2014/main" id="{365291FD-FDEC-7567-BD23-87CF3084F8F3}"/>
              </a:ext>
            </a:extLst>
          </p:cNvPr>
          <p:cNvSpPr>
            <a:spLocks noGrp="1"/>
          </p:cNvSpPr>
          <p:nvPr>
            <p:ph idx="1"/>
          </p:nvPr>
        </p:nvSpPr>
        <p:spPr>
          <a:xfrm>
            <a:off x="371475" y="866774"/>
            <a:ext cx="11323996" cy="4934105"/>
          </a:xfrm>
        </p:spPr>
        <p:txBody>
          <a:bodyPr>
            <a:normAutofit fontScale="92500" lnSpcReduction="20000"/>
          </a:bodyPr>
          <a:lstStyle/>
          <a:p>
            <a:pPr marL="514350" indent="-514350">
              <a:buFont typeface="+mj-lt"/>
              <a:buAutoNum type="arabicParenR"/>
            </a:pPr>
            <a:r>
              <a:rPr lang="en-GB" sz="2400" b="1" dirty="0">
                <a:solidFill>
                  <a:srgbClr val="FF0000"/>
                </a:solidFill>
              </a:rPr>
              <a:t>Research Purpose</a:t>
            </a:r>
            <a:r>
              <a:rPr lang="en-GB" sz="2400" dirty="0"/>
              <a:t>: Determines the objective of the study (e.g., exploration, description, explanation).</a:t>
            </a:r>
          </a:p>
          <a:p>
            <a:pPr marL="514350" indent="-514350">
              <a:buFont typeface="+mj-lt"/>
              <a:buAutoNum type="arabicParenR"/>
            </a:pPr>
            <a:r>
              <a:rPr lang="en-GB" sz="2400" b="1" dirty="0">
                <a:solidFill>
                  <a:srgbClr val="FF0000"/>
                </a:solidFill>
              </a:rPr>
              <a:t>Research Approach</a:t>
            </a:r>
            <a:r>
              <a:rPr lang="en-GB" sz="2400" dirty="0"/>
              <a:t>: Defines whether the study focuses on numerical data, non-numerical insights, or a combination of both.</a:t>
            </a:r>
          </a:p>
          <a:p>
            <a:pPr marL="514350" indent="-514350">
              <a:buFont typeface="+mj-lt"/>
              <a:buAutoNum type="arabicParenR"/>
            </a:pPr>
            <a:r>
              <a:rPr lang="en-GB" sz="2400" b="1" dirty="0">
                <a:solidFill>
                  <a:srgbClr val="FF0000"/>
                </a:solidFill>
              </a:rPr>
              <a:t>Time Horizon</a:t>
            </a:r>
            <a:r>
              <a:rPr lang="en-GB" sz="2400" dirty="0"/>
              <a:t>: Indicates the study's duration—whether data is collected at one point (cross-sectional) or over time (longitudinal).</a:t>
            </a:r>
          </a:p>
          <a:p>
            <a:pPr marL="514350" indent="-514350">
              <a:buFont typeface="+mj-lt"/>
              <a:buAutoNum type="arabicParenR"/>
            </a:pPr>
            <a:r>
              <a:rPr lang="en-GB" sz="2400" b="1" dirty="0">
                <a:solidFill>
                  <a:srgbClr val="FF0000"/>
                </a:solidFill>
              </a:rPr>
              <a:t>Data Collection Methods</a:t>
            </a:r>
            <a:r>
              <a:rPr lang="en-GB" sz="2400" dirty="0"/>
              <a:t>: The tools or methods used to gather information.</a:t>
            </a:r>
          </a:p>
          <a:p>
            <a:pPr marL="514350" indent="-514350">
              <a:buFont typeface="+mj-lt"/>
              <a:buAutoNum type="arabicParenR"/>
            </a:pPr>
            <a:r>
              <a:rPr lang="en-GB" sz="2400" b="1" dirty="0">
                <a:solidFill>
                  <a:srgbClr val="FF0000"/>
                </a:solidFill>
              </a:rPr>
              <a:t>Data Sources</a:t>
            </a:r>
            <a:r>
              <a:rPr lang="en-GB" sz="2400" dirty="0"/>
              <a:t>: Where the data originates—primary (newly collected) or secondary (existing data).</a:t>
            </a:r>
          </a:p>
          <a:p>
            <a:pPr marL="514350" indent="-514350">
              <a:buFont typeface="+mj-lt"/>
              <a:buAutoNum type="arabicParenR"/>
            </a:pPr>
            <a:r>
              <a:rPr lang="en-GB" sz="2400" b="1" dirty="0">
                <a:solidFill>
                  <a:srgbClr val="FF0000"/>
                </a:solidFill>
              </a:rPr>
              <a:t>Unit of Analysis</a:t>
            </a:r>
            <a:r>
              <a:rPr lang="en-GB" sz="2400" dirty="0"/>
              <a:t>: The level at which the data is analysed (e.g., individuals, groups, or organisations).</a:t>
            </a:r>
          </a:p>
          <a:p>
            <a:pPr marL="514350" indent="-514350">
              <a:buFont typeface="+mj-lt"/>
              <a:buAutoNum type="arabicParenR"/>
            </a:pPr>
            <a:r>
              <a:rPr lang="en-GB" sz="2400" b="1" dirty="0">
                <a:solidFill>
                  <a:srgbClr val="FF0000"/>
                </a:solidFill>
              </a:rPr>
              <a:t>Research Strategy</a:t>
            </a:r>
            <a:r>
              <a:rPr lang="en-GB" sz="2400" dirty="0"/>
              <a:t>: The methodological framework used to conduct the study.</a:t>
            </a:r>
          </a:p>
          <a:p>
            <a:pPr marL="514350" indent="-514350">
              <a:buFont typeface="+mj-lt"/>
              <a:buAutoNum type="arabicParenR"/>
            </a:pPr>
            <a:r>
              <a:rPr lang="en-GB" sz="2400" b="1" dirty="0">
                <a:solidFill>
                  <a:srgbClr val="FF0000"/>
                </a:solidFill>
              </a:rPr>
              <a:t>Sampling Techniques</a:t>
            </a:r>
            <a:r>
              <a:rPr lang="en-GB" sz="2400" dirty="0"/>
              <a:t>: How participants or data points are selected for the study.</a:t>
            </a:r>
          </a:p>
          <a:p>
            <a:pPr marL="514350" indent="-514350">
              <a:buFont typeface="+mj-lt"/>
              <a:buAutoNum type="arabicParenR"/>
            </a:pPr>
            <a:r>
              <a:rPr lang="en-GB" sz="2400" b="1" dirty="0">
                <a:solidFill>
                  <a:srgbClr val="FF0000"/>
                </a:solidFill>
              </a:rPr>
              <a:t>Philosophical Paradigm</a:t>
            </a:r>
            <a:r>
              <a:rPr lang="en-GB" sz="2400" dirty="0"/>
              <a:t>: The worldview or perspective guiding the research.</a:t>
            </a:r>
          </a:p>
          <a:p>
            <a:pPr marL="514350" indent="-514350">
              <a:buFont typeface="+mj-lt"/>
              <a:buAutoNum type="arabicParenR"/>
            </a:pPr>
            <a:r>
              <a:rPr lang="en-GB" sz="2400" b="1" dirty="0">
                <a:solidFill>
                  <a:srgbClr val="FF0000"/>
                </a:solidFill>
              </a:rPr>
              <a:t>Data Analysis</a:t>
            </a:r>
            <a:r>
              <a:rPr lang="en-GB" sz="2400" dirty="0"/>
              <a:t>: The techniques applied to interpret and analyse the collected data.</a:t>
            </a:r>
          </a:p>
          <a:p>
            <a:pPr marL="0" indent="0">
              <a:buNone/>
            </a:pPr>
            <a:endParaRPr lang="en-GB" dirty="0"/>
          </a:p>
        </p:txBody>
      </p:sp>
      <p:pic>
        <p:nvPicPr>
          <p:cNvPr id="4" name="Picture 3">
            <a:extLst>
              <a:ext uri="{FF2B5EF4-FFF2-40B4-BE49-F238E27FC236}">
                <a16:creationId xmlns:a16="http://schemas.microsoft.com/office/drawing/2014/main" id="{A1D20666-240C-58CE-D077-991E7C703B9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08468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A7FE7-D37C-9363-AA58-4337B5F168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D10F33-165D-C52F-9579-4224F34C76EA}"/>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Qualitative R</a:t>
            </a:r>
            <a:r>
              <a:rPr lang="en-GB" dirty="0"/>
              <a:t>esearch Designs</a:t>
            </a:r>
            <a:endParaRPr lang="en-GB" dirty="0">
              <a:solidFill>
                <a:srgbClr val="FF0000"/>
              </a:solidFill>
              <a:latin typeface="+mn-lt"/>
            </a:endParaRPr>
          </a:p>
        </p:txBody>
      </p:sp>
      <p:sp>
        <p:nvSpPr>
          <p:cNvPr id="3" name="Content Placeholder 2">
            <a:extLst>
              <a:ext uri="{FF2B5EF4-FFF2-40B4-BE49-F238E27FC236}">
                <a16:creationId xmlns:a16="http://schemas.microsoft.com/office/drawing/2014/main" id="{050321D7-374D-8D3D-B29E-4B8700D7BD92}"/>
              </a:ext>
            </a:extLst>
          </p:cNvPr>
          <p:cNvSpPr>
            <a:spLocks noGrp="1"/>
          </p:cNvSpPr>
          <p:nvPr>
            <p:ph idx="1"/>
          </p:nvPr>
        </p:nvSpPr>
        <p:spPr/>
        <p:txBody>
          <a:bodyPr>
            <a:normAutofit/>
          </a:bodyPr>
          <a:lstStyle/>
          <a:p>
            <a:pPr marL="0" indent="0">
              <a:buNone/>
            </a:pPr>
            <a:r>
              <a:rPr lang="en-GB" b="1" dirty="0"/>
              <a:t>QUALITATIVE Research Design: Everything You Need To Know (With Examples)</a:t>
            </a:r>
            <a:r>
              <a:rPr lang="en-GB" dirty="0"/>
              <a:t>:</a:t>
            </a:r>
          </a:p>
          <a:p>
            <a:pPr marL="0" indent="0">
              <a:buNone/>
            </a:pPr>
            <a:r>
              <a:rPr lang="en-GB" dirty="0"/>
              <a:t>Watch this video:</a:t>
            </a:r>
          </a:p>
          <a:p>
            <a:pPr marL="0" indent="0">
              <a:buNone/>
            </a:pPr>
            <a:r>
              <a:rPr lang="en-GB" dirty="0">
                <a:hlinkClick r:id="rId2"/>
              </a:rPr>
              <a:t>https://www.youtube.com/watch?v=CgrmjGPvFvQ</a:t>
            </a:r>
            <a:endParaRPr lang="en-GB" dirty="0"/>
          </a:p>
          <a:p>
            <a:pPr marL="0" indent="0">
              <a:buNone/>
            </a:pPr>
            <a:endParaRPr lang="en-GB" dirty="0"/>
          </a:p>
          <a:p>
            <a:pPr marL="0" indent="0">
              <a:buNone/>
            </a:pPr>
            <a:endParaRPr lang="en-GB" dirty="0"/>
          </a:p>
          <a:p>
            <a:pPr marL="514350" indent="-514350">
              <a:buAutoNum type="alphaLcPeriod"/>
            </a:pPr>
            <a:endParaRPr lang="en-GB" dirty="0"/>
          </a:p>
        </p:txBody>
      </p:sp>
      <p:pic>
        <p:nvPicPr>
          <p:cNvPr id="4" name="Picture 3">
            <a:extLst>
              <a:ext uri="{FF2B5EF4-FFF2-40B4-BE49-F238E27FC236}">
                <a16:creationId xmlns:a16="http://schemas.microsoft.com/office/drawing/2014/main" id="{EF79A39F-D8F8-48EF-7391-BB4688321CBB}"/>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20169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2B96C-C173-2128-34B9-59A112FABF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95EA2B-A04E-EA81-5ECD-CDC1104941B8}"/>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Quantitative R</a:t>
            </a:r>
            <a:r>
              <a:rPr lang="en-GB" dirty="0"/>
              <a:t>esearch Designs</a:t>
            </a:r>
            <a:endParaRPr lang="en-GB" dirty="0">
              <a:solidFill>
                <a:srgbClr val="FF0000"/>
              </a:solidFill>
              <a:latin typeface="+mn-lt"/>
            </a:endParaRPr>
          </a:p>
        </p:txBody>
      </p:sp>
      <p:sp>
        <p:nvSpPr>
          <p:cNvPr id="3" name="Content Placeholder 2">
            <a:extLst>
              <a:ext uri="{FF2B5EF4-FFF2-40B4-BE49-F238E27FC236}">
                <a16:creationId xmlns:a16="http://schemas.microsoft.com/office/drawing/2014/main" id="{44C59630-195C-5A5A-A938-ECB728BBBEFB}"/>
              </a:ext>
            </a:extLst>
          </p:cNvPr>
          <p:cNvSpPr>
            <a:spLocks noGrp="1"/>
          </p:cNvSpPr>
          <p:nvPr>
            <p:ph idx="1"/>
          </p:nvPr>
        </p:nvSpPr>
        <p:spPr/>
        <p:txBody>
          <a:bodyPr/>
          <a:lstStyle/>
          <a:p>
            <a:pPr marL="0" indent="0">
              <a:buNone/>
            </a:pPr>
            <a:r>
              <a:rPr lang="en-GB" b="1" dirty="0"/>
              <a:t>QUANTITATIVE Research Design: Everything You Need To Know (With Examples)</a:t>
            </a:r>
            <a:r>
              <a:rPr lang="en-GB" dirty="0"/>
              <a:t>:</a:t>
            </a:r>
          </a:p>
          <a:p>
            <a:pPr marL="0" indent="0">
              <a:buNone/>
            </a:pPr>
            <a:r>
              <a:rPr lang="en-GB" dirty="0"/>
              <a:t>Watch this video:</a:t>
            </a:r>
          </a:p>
          <a:p>
            <a:pPr marL="0" indent="0">
              <a:buNone/>
            </a:pPr>
            <a:r>
              <a:rPr lang="en-GB" dirty="0">
                <a:hlinkClick r:id="rId2"/>
              </a:rPr>
              <a:t>https://www.youtube.com/watch?v=VQbkw-SI8c4</a:t>
            </a:r>
            <a:endParaRPr lang="en-GB" dirty="0"/>
          </a:p>
          <a:p>
            <a:pPr marL="0" indent="0">
              <a:buNone/>
            </a:pPr>
            <a:endParaRPr lang="en-GB" dirty="0"/>
          </a:p>
          <a:p>
            <a:pPr marL="514350" indent="-514350">
              <a:buAutoNum type="alphaLcPeriod"/>
            </a:pPr>
            <a:endParaRPr lang="en-GB" dirty="0"/>
          </a:p>
        </p:txBody>
      </p:sp>
      <p:pic>
        <p:nvPicPr>
          <p:cNvPr id="4" name="Picture 3">
            <a:extLst>
              <a:ext uri="{FF2B5EF4-FFF2-40B4-BE49-F238E27FC236}">
                <a16:creationId xmlns:a16="http://schemas.microsoft.com/office/drawing/2014/main" id="{3C407167-93FE-1E06-5BEF-5EECF1679661}"/>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286560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6DCC8-EF6D-DF88-ECE0-1B26CA341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1D0628-A559-B31B-2724-945866155CA0}"/>
              </a:ext>
            </a:extLst>
          </p:cNvPr>
          <p:cNvSpPr>
            <a:spLocks noGrp="1"/>
          </p:cNvSpPr>
          <p:nvPr>
            <p:ph type="title"/>
          </p:nvPr>
        </p:nvSpPr>
        <p:spPr/>
        <p:txBody>
          <a:bodyPr/>
          <a:lstStyle/>
          <a:p>
            <a:r>
              <a:rPr lang="en-GB" dirty="0">
                <a:solidFill>
                  <a:srgbClr val="FF0000"/>
                </a:solidFill>
                <a:latin typeface="+mn-lt"/>
              </a:rPr>
              <a:t>Your Turn – in groups of 3-4 students (20 minutes)</a:t>
            </a:r>
          </a:p>
        </p:txBody>
      </p:sp>
      <p:sp>
        <p:nvSpPr>
          <p:cNvPr id="3" name="Content Placeholder 2">
            <a:extLst>
              <a:ext uri="{FF2B5EF4-FFF2-40B4-BE49-F238E27FC236}">
                <a16:creationId xmlns:a16="http://schemas.microsoft.com/office/drawing/2014/main" id="{0D6244AB-0865-6441-4965-0F4B1FD61D10}"/>
              </a:ext>
            </a:extLst>
          </p:cNvPr>
          <p:cNvSpPr>
            <a:spLocks noGrp="1"/>
          </p:cNvSpPr>
          <p:nvPr>
            <p:ph idx="1"/>
          </p:nvPr>
        </p:nvSpPr>
        <p:spPr/>
        <p:txBody>
          <a:bodyPr/>
          <a:lstStyle/>
          <a:p>
            <a:pPr marL="0" indent="0">
              <a:buNone/>
            </a:pPr>
            <a:r>
              <a:rPr lang="en-GB" dirty="0"/>
              <a:t>Distinguish between the following:</a:t>
            </a:r>
          </a:p>
          <a:p>
            <a:pPr marL="514350" indent="-514350">
              <a:buAutoNum type="alphaLcPeriod"/>
            </a:pPr>
            <a:r>
              <a:rPr lang="en-GB" dirty="0"/>
              <a:t>Exploratory and formal studies.</a:t>
            </a:r>
          </a:p>
          <a:p>
            <a:pPr marL="514350" indent="-514350">
              <a:buAutoNum type="alphaLcPeriod"/>
            </a:pPr>
            <a:r>
              <a:rPr lang="en-GB" dirty="0"/>
              <a:t>Experimental and ex post facto research designs</a:t>
            </a:r>
          </a:p>
          <a:p>
            <a:pPr marL="514350" indent="-514350">
              <a:buAutoNum type="alphaLcPeriod"/>
            </a:pPr>
            <a:r>
              <a:rPr lang="en-GB" dirty="0"/>
              <a:t>Descriptive and causal studies</a:t>
            </a:r>
          </a:p>
          <a:p>
            <a:pPr marL="514350" indent="-514350">
              <a:buAutoNum type="alphaLcPeriod"/>
            </a:pPr>
            <a:r>
              <a:rPr lang="en-GB" sz="2800" dirty="0">
                <a:effectLst/>
                <a:latin typeface="Calibri" panose="020F0502020204030204" pitchFamily="34" charset="0"/>
                <a:ea typeface="Calibri" panose="020F0502020204030204" pitchFamily="34" charset="0"/>
                <a:cs typeface="Times New Roman" panose="02020603050405020304" pitchFamily="18" charset="0"/>
              </a:rPr>
              <a:t>Qualitative, Quantitative, and Mixed Methods</a:t>
            </a:r>
            <a:endParaRPr lang="en-GB" dirty="0"/>
          </a:p>
          <a:p>
            <a:pPr marL="514350" indent="-514350">
              <a:buAutoNum type="alphaLcPeriod"/>
            </a:pPr>
            <a:endParaRPr lang="en-GB" dirty="0"/>
          </a:p>
          <a:p>
            <a:pPr marL="514350" indent="-514350">
              <a:buAutoNum type="alphaLcPeriod"/>
            </a:pPr>
            <a:endParaRPr lang="en-GB" dirty="0"/>
          </a:p>
        </p:txBody>
      </p:sp>
      <p:pic>
        <p:nvPicPr>
          <p:cNvPr id="4" name="Picture 3">
            <a:extLst>
              <a:ext uri="{FF2B5EF4-FFF2-40B4-BE49-F238E27FC236}">
                <a16:creationId xmlns:a16="http://schemas.microsoft.com/office/drawing/2014/main" id="{53371BD1-607E-E92A-9527-FF1643D2F96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31441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984F-AE0D-C46A-ABA8-14D556B73585}"/>
              </a:ext>
            </a:extLst>
          </p:cNvPr>
          <p:cNvSpPr>
            <a:spLocks noGrp="1"/>
          </p:cNvSpPr>
          <p:nvPr>
            <p:ph type="title"/>
          </p:nvPr>
        </p:nvSpPr>
        <p:spPr/>
        <p:txBody>
          <a:bodyPr/>
          <a:lstStyle/>
          <a:p>
            <a:r>
              <a:rPr lang="en-GB" dirty="0">
                <a:solidFill>
                  <a:srgbClr val="FF0000"/>
                </a:solidFill>
                <a:latin typeface="+mn-lt"/>
              </a:rPr>
              <a:t>Paradigms</a:t>
            </a:r>
          </a:p>
        </p:txBody>
      </p:sp>
      <p:sp>
        <p:nvSpPr>
          <p:cNvPr id="3" name="Content Placeholder 2">
            <a:extLst>
              <a:ext uri="{FF2B5EF4-FFF2-40B4-BE49-F238E27FC236}">
                <a16:creationId xmlns:a16="http://schemas.microsoft.com/office/drawing/2014/main" id="{5D78118A-3785-6FB6-5A56-E8E025A69ABF}"/>
              </a:ext>
            </a:extLst>
          </p:cNvPr>
          <p:cNvSpPr>
            <a:spLocks noGrp="1"/>
          </p:cNvSpPr>
          <p:nvPr>
            <p:ph idx="1"/>
          </p:nvPr>
        </p:nvSpPr>
        <p:spPr/>
        <p:txBody>
          <a:bodyPr>
            <a:normAutofit/>
          </a:bodyPr>
          <a:lstStyle/>
          <a:p>
            <a:r>
              <a:rPr lang="en-GB" dirty="0"/>
              <a:t>Frameworks for thinking about the social world</a:t>
            </a:r>
          </a:p>
          <a:p>
            <a:r>
              <a:rPr lang="en-GB" dirty="0"/>
              <a:t>Shared ideas in a particular community of inquiry</a:t>
            </a:r>
          </a:p>
          <a:p>
            <a:r>
              <a:rPr lang="en-GB" dirty="0"/>
              <a:t>‘Thinking habits’ of researchers</a:t>
            </a:r>
          </a:p>
          <a:p>
            <a:r>
              <a:rPr lang="en-GB" dirty="0"/>
              <a:t>‘Rules’ of procedure</a:t>
            </a:r>
          </a:p>
          <a:p>
            <a:r>
              <a:rPr lang="en-GB" dirty="0"/>
              <a:t>Shift, as the old one proves to be inappropriate</a:t>
            </a:r>
          </a:p>
          <a:p>
            <a:pPr marL="0" indent="0">
              <a:buNone/>
            </a:pPr>
            <a:endParaRPr lang="en-GB" dirty="0"/>
          </a:p>
        </p:txBody>
      </p:sp>
      <p:pic>
        <p:nvPicPr>
          <p:cNvPr id="4" name="Picture 3">
            <a:extLst>
              <a:ext uri="{FF2B5EF4-FFF2-40B4-BE49-F238E27FC236}">
                <a16:creationId xmlns:a16="http://schemas.microsoft.com/office/drawing/2014/main" id="{3ACA7C2B-C095-7EF1-A120-01B547FB62E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19328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A7A68-E23A-E9E9-92A9-975D67B95579}"/>
              </a:ext>
            </a:extLst>
          </p:cNvPr>
          <p:cNvSpPr>
            <a:spLocks noGrp="1"/>
          </p:cNvSpPr>
          <p:nvPr>
            <p:ph type="title"/>
          </p:nvPr>
        </p:nvSpPr>
        <p:spPr/>
        <p:txBody>
          <a:bodyPr/>
          <a:lstStyle/>
          <a:p>
            <a:r>
              <a:rPr lang="en-GB" dirty="0">
                <a:solidFill>
                  <a:srgbClr val="FF0000"/>
                </a:solidFill>
                <a:latin typeface="+mn-lt"/>
              </a:rPr>
              <a:t>Positivism</a:t>
            </a:r>
          </a:p>
        </p:txBody>
      </p:sp>
      <p:sp>
        <p:nvSpPr>
          <p:cNvPr id="3" name="Content Placeholder 2">
            <a:extLst>
              <a:ext uri="{FF2B5EF4-FFF2-40B4-BE49-F238E27FC236}">
                <a16:creationId xmlns:a16="http://schemas.microsoft.com/office/drawing/2014/main" id="{716461BF-D0B1-027C-FB18-E9405B12DF67}"/>
              </a:ext>
            </a:extLst>
          </p:cNvPr>
          <p:cNvSpPr>
            <a:spLocks noGrp="1"/>
          </p:cNvSpPr>
          <p:nvPr>
            <p:ph idx="1"/>
          </p:nvPr>
        </p:nvSpPr>
        <p:spPr/>
        <p:txBody>
          <a:bodyPr/>
          <a:lstStyle/>
          <a:p>
            <a:pPr lvl="0"/>
            <a:r>
              <a:rPr lang="en-GB" dirty="0"/>
              <a:t>The social world can be studied objectively</a:t>
            </a:r>
          </a:p>
          <a:p>
            <a:pPr lvl="0"/>
            <a:r>
              <a:rPr lang="en-GB" dirty="0"/>
              <a:t>The methods of natural science are appropriate in social science</a:t>
            </a:r>
          </a:p>
          <a:p>
            <a:pPr lvl="0"/>
            <a:r>
              <a:rPr lang="en-GB" dirty="0"/>
              <a:t>General accounts inform the specific</a:t>
            </a:r>
          </a:p>
          <a:p>
            <a:r>
              <a:rPr lang="en-GB" dirty="0"/>
              <a:t>The act of trying to know ought to be conducted in such a way that the knower’s own value position is removed from the process</a:t>
            </a:r>
          </a:p>
          <a:p>
            <a:pPr marL="0" indent="0">
              <a:buNone/>
            </a:pPr>
            <a:endParaRPr lang="en-GB" dirty="0"/>
          </a:p>
        </p:txBody>
      </p:sp>
      <p:pic>
        <p:nvPicPr>
          <p:cNvPr id="4" name="Picture 3">
            <a:extLst>
              <a:ext uri="{FF2B5EF4-FFF2-40B4-BE49-F238E27FC236}">
                <a16:creationId xmlns:a16="http://schemas.microsoft.com/office/drawing/2014/main" id="{563F1ABB-8248-443A-9517-4F935E1464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81917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06BB2-7C16-D2A4-9B94-C23C500EF37E}"/>
              </a:ext>
            </a:extLst>
          </p:cNvPr>
          <p:cNvSpPr>
            <a:spLocks noGrp="1"/>
          </p:cNvSpPr>
          <p:nvPr>
            <p:ph type="title"/>
          </p:nvPr>
        </p:nvSpPr>
        <p:spPr>
          <a:xfrm>
            <a:off x="1594055" y="129151"/>
            <a:ext cx="3641623"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Interpretivism</a:t>
            </a:r>
            <a:endParaRPr lang="en-GB" dirty="0">
              <a:solidFill>
                <a:srgbClr val="FF0000"/>
              </a:solidFill>
            </a:endParaRPr>
          </a:p>
        </p:txBody>
      </p:sp>
      <p:sp>
        <p:nvSpPr>
          <p:cNvPr id="3" name="Content Placeholder 2">
            <a:extLst>
              <a:ext uri="{FF2B5EF4-FFF2-40B4-BE49-F238E27FC236}">
                <a16:creationId xmlns:a16="http://schemas.microsoft.com/office/drawing/2014/main" id="{973FC31B-A22F-AC17-A676-61BE2560C380}"/>
              </a:ext>
            </a:extLst>
          </p:cNvPr>
          <p:cNvSpPr>
            <a:spLocks noGrp="1"/>
          </p:cNvSpPr>
          <p:nvPr>
            <p:ph idx="1"/>
          </p:nvPr>
        </p:nvSpPr>
        <p:spPr>
          <a:xfrm>
            <a:off x="502674" y="1014464"/>
            <a:ext cx="10629900" cy="3978275"/>
          </a:xfrm>
        </p:spPr>
        <p:txBody>
          <a:bodyPr>
            <a:normAutofit/>
          </a:bodyPr>
          <a:lstStyle/>
          <a:p>
            <a:pPr lvl="0"/>
            <a:r>
              <a:rPr lang="en-GB" dirty="0"/>
              <a:t>Knowledge is everywhere and is socially constructed</a:t>
            </a:r>
          </a:p>
          <a:p>
            <a:pPr lvl="0"/>
            <a:r>
              <a:rPr lang="en-GB" dirty="0"/>
              <a:t>All kinds of information are valid and worthy of the name ‘knowledge’, even things ‘of the mind’</a:t>
            </a:r>
          </a:p>
          <a:p>
            <a:pPr lvl="0"/>
            <a:r>
              <a:rPr lang="en-GB" dirty="0"/>
              <a:t>Specific accounts inform each other</a:t>
            </a:r>
          </a:p>
          <a:p>
            <a:pPr lvl="0"/>
            <a:r>
              <a:rPr lang="en-GB" dirty="0"/>
              <a:t>The act of trying to know should be conducted such that the knower’s own value position is considered in the process</a:t>
            </a:r>
          </a:p>
          <a:p>
            <a:pPr marL="0" indent="0">
              <a:buNone/>
            </a:pPr>
            <a:endParaRPr lang="en-GB" dirty="0"/>
          </a:p>
        </p:txBody>
      </p:sp>
      <p:pic>
        <p:nvPicPr>
          <p:cNvPr id="4" name="Picture 3">
            <a:extLst>
              <a:ext uri="{FF2B5EF4-FFF2-40B4-BE49-F238E27FC236}">
                <a16:creationId xmlns:a16="http://schemas.microsoft.com/office/drawing/2014/main" id="{4A5A8769-4394-6D16-28AF-A3CCAF3B8BA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750064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AF7E7-8381-D672-246E-63328AA06743}"/>
              </a:ext>
            </a:extLst>
          </p:cNvPr>
          <p:cNvSpPr>
            <a:spLocks noGrp="1"/>
          </p:cNvSpPr>
          <p:nvPr>
            <p:ph type="title"/>
          </p:nvPr>
        </p:nvSpPr>
        <p:spPr>
          <a:xfrm>
            <a:off x="200025" y="365126"/>
            <a:ext cx="11153775" cy="728980"/>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Paradigms and Research </a:t>
            </a:r>
            <a:r>
              <a:rPr lang="en-GB" b="1" dirty="0">
                <a:ln w="0"/>
                <a:solidFill>
                  <a:srgbClr val="FF0000"/>
                </a:solidFill>
                <a:effectLst>
                  <a:outerShdw blurRad="38100" dist="25400" dir="5400000" algn="ctr" rotWithShape="0">
                    <a:srgbClr val="6E747A">
                      <a:alpha val="43000"/>
                    </a:srgbClr>
                  </a:outerShdw>
                </a:effectLst>
                <a:latin typeface="Calibri Light" panose="020F0302020204030204"/>
              </a:rPr>
              <a:t>A</a:t>
            </a:r>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pproach</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0B21FD55-CB7D-CA3B-D127-EF1AEAE3CD24}"/>
              </a:ext>
            </a:extLst>
          </p:cNvPr>
          <p:cNvSpPr>
            <a:spLocks noGrp="1"/>
          </p:cNvSpPr>
          <p:nvPr>
            <p:ph idx="1"/>
          </p:nvPr>
        </p:nvSpPr>
        <p:spPr>
          <a:xfrm>
            <a:off x="601980" y="1094105"/>
            <a:ext cx="10629900" cy="3978275"/>
          </a:xfrm>
        </p:spPr>
        <p:txBody>
          <a:bodyPr>
            <a:normAutofit/>
          </a:bodyPr>
          <a:lstStyle/>
          <a:p>
            <a:pPr>
              <a:buFont typeface="Wingdings" panose="05000000000000000000" pitchFamily="2" charset="2"/>
              <a:buChar char="§"/>
            </a:pPr>
            <a:r>
              <a:rPr lang="en-GB" sz="2800" dirty="0"/>
              <a:t>Need to understand which principles are guiding your research </a:t>
            </a:r>
          </a:p>
          <a:p>
            <a:pPr>
              <a:buFont typeface="Wingdings" panose="05000000000000000000" pitchFamily="2" charset="2"/>
              <a:buChar char="§"/>
            </a:pPr>
            <a:r>
              <a:rPr lang="en-GB" sz="2800" dirty="0"/>
              <a:t>Are you more on the positivist or interpretivist planet? </a:t>
            </a:r>
          </a:p>
          <a:p>
            <a:pPr>
              <a:buFont typeface="Wingdings" panose="05000000000000000000" pitchFamily="2" charset="2"/>
              <a:buChar char="§"/>
            </a:pPr>
            <a:r>
              <a:rPr lang="en-GB" sz="2800" dirty="0"/>
              <a:t>Demonstrate awareness of your approach by saying why you think it is a good idea to describe, interpret and analyse in this way or that</a:t>
            </a:r>
          </a:p>
          <a:p>
            <a:pPr>
              <a:buFont typeface="Wingdings" panose="05000000000000000000" pitchFamily="2" charset="2"/>
              <a:buChar char="§"/>
            </a:pPr>
            <a:r>
              <a:rPr lang="en-GB" sz="2800" dirty="0"/>
              <a:t>No single way of being scientific:  be open-minded about methods that you use to answer your research questions</a:t>
            </a:r>
          </a:p>
          <a:p>
            <a:pPr marL="0" indent="0">
              <a:buNone/>
            </a:pPr>
            <a:endParaRPr lang="en-GB" dirty="0"/>
          </a:p>
        </p:txBody>
      </p:sp>
      <p:pic>
        <p:nvPicPr>
          <p:cNvPr id="4" name="Picture 3">
            <a:extLst>
              <a:ext uri="{FF2B5EF4-FFF2-40B4-BE49-F238E27FC236}">
                <a16:creationId xmlns:a16="http://schemas.microsoft.com/office/drawing/2014/main" id="{4D81B62D-66FE-9CF5-0744-CD37F7D0EA4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08370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45D0-9163-8CAA-F12A-8654B38F33B6}"/>
              </a:ext>
            </a:extLst>
          </p:cNvPr>
          <p:cNvSpPr>
            <a:spLocks noGrp="1"/>
          </p:cNvSpPr>
          <p:nvPr>
            <p:ph type="title"/>
          </p:nvPr>
        </p:nvSpPr>
        <p:spPr>
          <a:xfrm>
            <a:off x="617220" y="496252"/>
            <a:ext cx="7901940"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Qualitative vs Quantitative </a:t>
            </a:r>
            <a:r>
              <a:rPr lang="en-GB" b="1" dirty="0">
                <a:ln w="0"/>
                <a:solidFill>
                  <a:srgbClr val="FF0000"/>
                </a:solidFill>
                <a:effectLst>
                  <a:outerShdw blurRad="38100" dist="25400" dir="5400000" algn="ctr" rotWithShape="0">
                    <a:srgbClr val="6E747A">
                      <a:alpha val="43000"/>
                    </a:srgbClr>
                  </a:outerShdw>
                </a:effectLst>
                <a:latin typeface="Calibri Light" panose="020F0302020204030204"/>
              </a:rPr>
              <a:t>E</a:t>
            </a:r>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vidence</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7A9A9AB7-588B-FEE9-D7AC-A71A3CA02B1B}"/>
              </a:ext>
            </a:extLst>
          </p:cNvPr>
          <p:cNvSpPr>
            <a:spLocks noGrp="1"/>
          </p:cNvSpPr>
          <p:nvPr>
            <p:ph idx="1"/>
          </p:nvPr>
        </p:nvSpPr>
        <p:spPr>
          <a:xfrm>
            <a:off x="617220" y="1096072"/>
            <a:ext cx="11391900" cy="3978275"/>
          </a:xfrm>
        </p:spPr>
        <p:txBody>
          <a:bodyPr/>
          <a:lstStyle/>
          <a:p>
            <a:pPr>
              <a:buFont typeface="Wingdings" panose="05000000000000000000" pitchFamily="2" charset="2"/>
              <a:buChar char="§"/>
            </a:pPr>
            <a:r>
              <a:rPr lang="en-GB" sz="2800" b="1" dirty="0"/>
              <a:t>Quantitative research</a:t>
            </a:r>
            <a:r>
              <a:rPr lang="en-GB" sz="2800" dirty="0"/>
              <a:t> refers to research using numbers, and </a:t>
            </a:r>
            <a:r>
              <a:rPr lang="en-GB" sz="2800" b="1" dirty="0"/>
              <a:t>qualitative research</a:t>
            </a:r>
            <a:r>
              <a:rPr lang="en-GB" sz="2800" dirty="0"/>
              <a:t> refers to that which does not use numbers.</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Can complement each other rather than be in opposition. </a:t>
            </a:r>
          </a:p>
          <a:p>
            <a:pPr marL="0" indent="0">
              <a:buNone/>
            </a:pPr>
            <a:endParaRPr lang="en-GB" sz="2800" dirty="0"/>
          </a:p>
          <a:p>
            <a:pPr>
              <a:buFont typeface="Wingdings" panose="05000000000000000000" pitchFamily="2" charset="2"/>
              <a:buChar char="§"/>
            </a:pPr>
            <a:r>
              <a:rPr lang="en-GB" sz="2800" dirty="0"/>
              <a:t>Start with your research question and determine different ways to answer it.</a:t>
            </a:r>
          </a:p>
          <a:p>
            <a:endParaRPr lang="en-GB" dirty="0"/>
          </a:p>
        </p:txBody>
      </p:sp>
      <p:pic>
        <p:nvPicPr>
          <p:cNvPr id="4" name="Picture 3">
            <a:extLst>
              <a:ext uri="{FF2B5EF4-FFF2-40B4-BE49-F238E27FC236}">
                <a16:creationId xmlns:a16="http://schemas.microsoft.com/office/drawing/2014/main" id="{7F55E2A1-28E3-FA15-3650-C54DBB01782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550951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FCED3-6D58-DCC9-6D83-02E4719DDB91}"/>
              </a:ext>
            </a:extLst>
          </p:cNvPr>
          <p:cNvSpPr>
            <a:spLocks noGrp="1"/>
          </p:cNvSpPr>
          <p:nvPr>
            <p:ph type="title"/>
          </p:nvPr>
        </p:nvSpPr>
        <p:spPr>
          <a:xfrm>
            <a:off x="723900" y="365126"/>
            <a:ext cx="5263945" cy="976978"/>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Thinking Critically </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739BB343-F77F-EF7B-1636-6B8372E82F05}"/>
              </a:ext>
            </a:extLst>
          </p:cNvPr>
          <p:cNvSpPr>
            <a:spLocks noGrp="1"/>
          </p:cNvSpPr>
          <p:nvPr>
            <p:ph idx="1"/>
          </p:nvPr>
        </p:nvSpPr>
        <p:spPr>
          <a:xfrm>
            <a:off x="265470" y="1102954"/>
            <a:ext cx="11926529" cy="3978275"/>
          </a:xfrm>
        </p:spPr>
        <p:txBody>
          <a:bodyPr>
            <a:normAutofit lnSpcReduction="10000"/>
          </a:bodyPr>
          <a:lstStyle/>
          <a:p>
            <a:pPr>
              <a:buFont typeface="Wingdings" panose="05000000000000000000" pitchFamily="2" charset="2"/>
              <a:buChar char="§"/>
            </a:pPr>
            <a:r>
              <a:rPr lang="en-GB" sz="2800" dirty="0"/>
              <a:t>Be sceptical about claims of knowledge </a:t>
            </a:r>
          </a:p>
          <a:p>
            <a:pPr>
              <a:buFont typeface="Wingdings" panose="05000000000000000000" pitchFamily="2" charset="2"/>
              <a:buChar char="§"/>
            </a:pPr>
            <a:endParaRPr lang="en-GB" sz="2800" dirty="0"/>
          </a:p>
          <a:p>
            <a:pPr>
              <a:buFont typeface="Wingdings" panose="05000000000000000000" pitchFamily="2" charset="2"/>
              <a:buChar char="§"/>
            </a:pPr>
            <a:r>
              <a:rPr lang="en-GB" sz="2800" b="1" dirty="0"/>
              <a:t>Ontology</a:t>
            </a:r>
            <a:r>
              <a:rPr lang="en-GB" sz="2800" dirty="0"/>
              <a:t> </a:t>
            </a:r>
            <a:r>
              <a:rPr lang="en-GB" sz="2800" dirty="0">
                <a:latin typeface="Arial"/>
                <a:cs typeface="Arial"/>
              </a:rPr>
              <a:t>‒ </a:t>
            </a:r>
            <a:r>
              <a:rPr lang="en-GB" sz="2800" dirty="0"/>
              <a:t>What are we looking at? What exists, and how should we view or study things? </a:t>
            </a:r>
          </a:p>
          <a:p>
            <a:pPr>
              <a:buFont typeface="Wingdings" panose="05000000000000000000" pitchFamily="2" charset="2"/>
              <a:buChar char="§"/>
            </a:pPr>
            <a:endParaRPr lang="en-GB" sz="2800" dirty="0"/>
          </a:p>
          <a:p>
            <a:pPr>
              <a:buFont typeface="Wingdings" panose="05000000000000000000" pitchFamily="2" charset="2"/>
              <a:buChar char="§"/>
            </a:pPr>
            <a:r>
              <a:rPr lang="en-GB" sz="2800" b="1" dirty="0"/>
              <a:t>Epistemology</a:t>
            </a:r>
            <a:r>
              <a:rPr lang="en-GB" sz="2800" dirty="0"/>
              <a:t> </a:t>
            </a:r>
            <a:r>
              <a:rPr lang="en-GB" sz="2800" dirty="0">
                <a:latin typeface="Arial"/>
                <a:cs typeface="Arial"/>
              </a:rPr>
              <a:t>‒ </a:t>
            </a:r>
            <a:r>
              <a:rPr lang="en-GB" sz="2800" dirty="0"/>
              <a:t>How do you look for and find out about these phenomena? How do we know about the world?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Be doubtful, be sceptical, be critical. </a:t>
            </a:r>
          </a:p>
          <a:p>
            <a:pPr marL="0" indent="0">
              <a:buNone/>
            </a:pPr>
            <a:endParaRPr lang="en-GB" dirty="0"/>
          </a:p>
        </p:txBody>
      </p:sp>
      <p:pic>
        <p:nvPicPr>
          <p:cNvPr id="4" name="Picture 3">
            <a:extLst>
              <a:ext uri="{FF2B5EF4-FFF2-40B4-BE49-F238E27FC236}">
                <a16:creationId xmlns:a16="http://schemas.microsoft.com/office/drawing/2014/main" id="{D6A8D22F-D771-FB47-C564-FDB41FB55EE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514033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CB6CD-85BD-E5F5-5012-807DB661B905}"/>
              </a:ext>
            </a:extLst>
          </p:cNvPr>
          <p:cNvSpPr>
            <a:spLocks noGrp="1"/>
          </p:cNvSpPr>
          <p:nvPr>
            <p:ph type="title"/>
          </p:nvPr>
        </p:nvSpPr>
        <p:spPr>
          <a:xfrm>
            <a:off x="304800" y="365126"/>
            <a:ext cx="11049000" cy="863600"/>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How Do We Know Things in the Social Sciences?</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BF405F4C-527F-6FB8-33EA-77F603E41F14}"/>
              </a:ext>
            </a:extLst>
          </p:cNvPr>
          <p:cNvSpPr>
            <a:spLocks noGrp="1"/>
          </p:cNvSpPr>
          <p:nvPr>
            <p:ph idx="1"/>
          </p:nvPr>
        </p:nvSpPr>
        <p:spPr>
          <a:xfrm>
            <a:off x="723900" y="1439862"/>
            <a:ext cx="10629900" cy="3978275"/>
          </a:xfrm>
        </p:spPr>
        <p:txBody>
          <a:bodyPr/>
          <a:lstStyle/>
          <a:p>
            <a:r>
              <a:rPr lang="en-GB" sz="2800" b="1" dirty="0"/>
              <a:t>Empiricism</a:t>
            </a:r>
            <a:r>
              <a:rPr lang="en-GB" sz="2800" dirty="0"/>
              <a:t>: knowledge comes from experience</a:t>
            </a:r>
          </a:p>
          <a:p>
            <a:pPr marL="0" indent="0">
              <a:buNone/>
            </a:pPr>
            <a:endParaRPr lang="en-GB" sz="2800" dirty="0"/>
          </a:p>
          <a:p>
            <a:r>
              <a:rPr lang="en-GB" sz="2800" b="1" dirty="0"/>
              <a:t>Inductive Reasoning</a:t>
            </a:r>
            <a:r>
              <a:rPr lang="en-GB" sz="2800" dirty="0"/>
              <a:t>: proceed based on many observations gathered from experience to derive a general principle</a:t>
            </a:r>
          </a:p>
          <a:p>
            <a:pPr marL="0" indent="0">
              <a:buNone/>
            </a:pPr>
            <a:endParaRPr lang="en-GB" sz="2800" dirty="0"/>
          </a:p>
          <a:p>
            <a:r>
              <a:rPr lang="en-GB" sz="2800" b="1" dirty="0"/>
              <a:t>Deductive Reasoning</a:t>
            </a:r>
            <a:r>
              <a:rPr lang="en-GB" sz="2800" dirty="0"/>
              <a:t>: proceed based on statements (or premises) that are assumed to be true, to conclusions which must be true if the premises are true</a:t>
            </a:r>
          </a:p>
          <a:p>
            <a:pPr marL="0" indent="0">
              <a:buNone/>
            </a:pPr>
            <a:endParaRPr lang="en-GB" dirty="0"/>
          </a:p>
        </p:txBody>
      </p:sp>
      <p:pic>
        <p:nvPicPr>
          <p:cNvPr id="4" name="Picture 3">
            <a:extLst>
              <a:ext uri="{FF2B5EF4-FFF2-40B4-BE49-F238E27FC236}">
                <a16:creationId xmlns:a16="http://schemas.microsoft.com/office/drawing/2014/main" id="{BCFA2C17-B379-401D-0E5F-9BA57521EE7A}"/>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474433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D662-1588-494E-C93E-242D4FD90B0F}"/>
              </a:ext>
            </a:extLst>
          </p:cNvPr>
          <p:cNvSpPr>
            <a:spLocks noGrp="1"/>
          </p:cNvSpPr>
          <p:nvPr>
            <p:ph type="title"/>
          </p:nvPr>
        </p:nvSpPr>
        <p:spPr>
          <a:xfrm>
            <a:off x="409575" y="365125"/>
            <a:ext cx="11420475" cy="1325563"/>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Moving From </a:t>
            </a:r>
            <a:r>
              <a:rPr lang="en-GB" b="1" dirty="0">
                <a:ln w="0"/>
                <a:solidFill>
                  <a:srgbClr val="FF0000"/>
                </a:solidFill>
                <a:effectLst>
                  <a:outerShdw blurRad="38100" dist="25400" dir="5400000" algn="ctr" rotWithShape="0">
                    <a:srgbClr val="6E747A">
                      <a:alpha val="43000"/>
                    </a:srgbClr>
                  </a:outerShdw>
                </a:effectLst>
                <a:latin typeface="Calibri Light" panose="020F0302020204030204"/>
              </a:rPr>
              <a:t>P</a:t>
            </a:r>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urpose to Question to Approach to </a:t>
            </a:r>
            <a:r>
              <a:rPr lang="en-GB" b="1" dirty="0">
                <a:ln w="0"/>
                <a:solidFill>
                  <a:srgbClr val="FF0000"/>
                </a:solidFill>
                <a:effectLst>
                  <a:outerShdw blurRad="38100" dist="25400" dir="5400000" algn="ctr" rotWithShape="0">
                    <a:srgbClr val="6E747A">
                      <a:alpha val="43000"/>
                    </a:srgbClr>
                  </a:outerShdw>
                </a:effectLst>
                <a:latin typeface="Calibri Light" panose="020F0302020204030204"/>
              </a:rPr>
              <a:t>D</a:t>
            </a:r>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ata </a:t>
            </a:r>
            <a:r>
              <a:rPr lang="en-GB" b="1" dirty="0">
                <a:ln w="0"/>
                <a:solidFill>
                  <a:srgbClr val="FF0000"/>
                </a:solidFill>
                <a:effectLst>
                  <a:outerShdw blurRad="38100" dist="25400" dir="5400000" algn="ctr" rotWithShape="0">
                    <a:srgbClr val="6E747A">
                      <a:alpha val="43000"/>
                    </a:srgbClr>
                  </a:outerShdw>
                </a:effectLst>
                <a:latin typeface="Calibri Light" panose="020F0302020204030204"/>
              </a:rPr>
              <a:t>G</a:t>
            </a:r>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athering</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ABB618AA-5850-A2A4-47CB-ADB3534D1FB7}"/>
              </a:ext>
            </a:extLst>
          </p:cNvPr>
          <p:cNvSpPr>
            <a:spLocks noGrp="1"/>
          </p:cNvSpPr>
          <p:nvPr>
            <p:ph idx="1"/>
          </p:nvPr>
        </p:nvSpPr>
        <p:spPr/>
        <p:txBody>
          <a:bodyPr/>
          <a:lstStyle/>
          <a:p>
            <a:r>
              <a:rPr lang="en-GB" sz="2800" dirty="0"/>
              <a:t>Can’t map one approach and one method to one kind of question</a:t>
            </a:r>
          </a:p>
          <a:p>
            <a:r>
              <a:rPr lang="en-GB" sz="2800" dirty="0"/>
              <a:t>Each part should inform the others</a:t>
            </a:r>
          </a:p>
          <a:p>
            <a:r>
              <a:rPr lang="en-GB" sz="2800" dirty="0"/>
              <a:t>Constantly revisiting and revising your views, but always need to demonstrate logic for why you’re doing so </a:t>
            </a:r>
            <a:r>
              <a:rPr lang="en-GB" sz="2800" dirty="0">
                <a:latin typeface="Arial"/>
                <a:cs typeface="Arial"/>
              </a:rPr>
              <a:t> </a:t>
            </a:r>
            <a:r>
              <a:rPr lang="en-GB" sz="2800" dirty="0"/>
              <a:t>justify your approach</a:t>
            </a:r>
          </a:p>
          <a:p>
            <a:r>
              <a:rPr lang="en-GB" sz="2800" dirty="0"/>
              <a:t>Think about your project’s interrelated issues</a:t>
            </a:r>
          </a:p>
          <a:p>
            <a:pPr marL="0" indent="0">
              <a:buNone/>
            </a:pPr>
            <a:endParaRPr lang="en-GB" dirty="0"/>
          </a:p>
        </p:txBody>
      </p:sp>
      <p:pic>
        <p:nvPicPr>
          <p:cNvPr id="4" name="Picture 3">
            <a:extLst>
              <a:ext uri="{FF2B5EF4-FFF2-40B4-BE49-F238E27FC236}">
                <a16:creationId xmlns:a16="http://schemas.microsoft.com/office/drawing/2014/main" id="{33D7C6A3-98CB-B296-9610-08B01F3C38FA}"/>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0797195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1662-A08B-1C55-C05E-54D40A1BF570}"/>
              </a:ext>
            </a:extLst>
          </p:cNvPr>
          <p:cNvSpPr>
            <a:spLocks noGrp="1"/>
          </p:cNvSpPr>
          <p:nvPr>
            <p:ph type="title"/>
          </p:nvPr>
        </p:nvSpPr>
        <p:spPr>
          <a:xfrm>
            <a:off x="723900" y="158648"/>
            <a:ext cx="10629900" cy="726256"/>
          </a:xfrm>
        </p:spPr>
        <p:txBody>
          <a:bodyPr>
            <a:normAutofit/>
          </a:bodyPr>
          <a:lstStyle/>
          <a:p>
            <a:r>
              <a:rPr lang="en-GB" sz="3200" dirty="0">
                <a:solidFill>
                  <a:srgbClr val="FF0000"/>
                </a:solidFill>
                <a:latin typeface="+mn-lt"/>
              </a:rPr>
              <a:t>OVER TO YOU – In groups of 3-4 students (30 minutes)</a:t>
            </a:r>
          </a:p>
        </p:txBody>
      </p:sp>
      <p:sp>
        <p:nvSpPr>
          <p:cNvPr id="3" name="Content Placeholder 2">
            <a:extLst>
              <a:ext uri="{FF2B5EF4-FFF2-40B4-BE49-F238E27FC236}">
                <a16:creationId xmlns:a16="http://schemas.microsoft.com/office/drawing/2014/main" id="{3EFDA3FD-FD1B-D8C7-7028-B1CCFD36317E}"/>
              </a:ext>
            </a:extLst>
          </p:cNvPr>
          <p:cNvSpPr>
            <a:spLocks noGrp="1"/>
          </p:cNvSpPr>
          <p:nvPr>
            <p:ph idx="1"/>
          </p:nvPr>
        </p:nvSpPr>
        <p:spPr>
          <a:xfrm>
            <a:off x="3393357" y="923773"/>
            <a:ext cx="4290553" cy="4872343"/>
          </a:xfrm>
        </p:spPr>
        <p:txBody>
          <a:bodyPr>
            <a:normAutofit fontScale="92500" lnSpcReduction="10000"/>
          </a:bodyPr>
          <a:lstStyle/>
          <a:p>
            <a:pPr marL="0" indent="0">
              <a:buNone/>
            </a:pPr>
            <a:r>
              <a:rPr lang="en-GB" dirty="0"/>
              <a:t>Discuss and give some examples:</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Positivism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Interpretivism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Pragmatism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Critical Realism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 Statistical Analysis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Content Analysis</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Thematic Analysis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 Narrative Analysis</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 Discourse Analysis</a:t>
            </a:r>
          </a:p>
          <a:p>
            <a:pPr>
              <a:buFontTx/>
              <a:buChar char="-"/>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2EB441C3-4006-37E0-8D6C-B7F03FE1375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9557932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6F78-9B0D-A024-A3C9-6AE7D77E4B80}"/>
              </a:ext>
            </a:extLst>
          </p:cNvPr>
          <p:cNvSpPr>
            <a:spLocks noGrp="1"/>
          </p:cNvSpPr>
          <p:nvPr>
            <p:ph type="title"/>
          </p:nvPr>
        </p:nvSpPr>
        <p:spPr/>
        <p:txBody>
          <a:bodyPr/>
          <a:lstStyle/>
          <a:p>
            <a:r>
              <a:rPr lang="en-GB" dirty="0">
                <a:solidFill>
                  <a:srgbClr val="FF0000"/>
                </a:solidFill>
                <a:latin typeface="+mn-lt"/>
              </a:rPr>
              <a:t>Summary</a:t>
            </a:r>
          </a:p>
        </p:txBody>
      </p:sp>
      <p:sp>
        <p:nvSpPr>
          <p:cNvPr id="3" name="Content Placeholder 2">
            <a:extLst>
              <a:ext uri="{FF2B5EF4-FFF2-40B4-BE49-F238E27FC236}">
                <a16:creationId xmlns:a16="http://schemas.microsoft.com/office/drawing/2014/main" id="{DB7796D6-FAA9-B199-B431-A332FFC25433}"/>
              </a:ext>
            </a:extLst>
          </p:cNvPr>
          <p:cNvSpPr>
            <a:spLocks noGrp="1"/>
          </p:cNvSpPr>
          <p:nvPr>
            <p:ph idx="1"/>
          </p:nvPr>
        </p:nvSpPr>
        <p:spPr>
          <a:xfrm>
            <a:off x="723900" y="1501161"/>
            <a:ext cx="10629900" cy="2289175"/>
          </a:xfrm>
        </p:spPr>
        <p:txBody>
          <a:bodyPr/>
          <a:lstStyle/>
          <a:p>
            <a:pPr marL="0" indent="0">
              <a:buNone/>
            </a:pPr>
            <a:r>
              <a:rPr lang="en-GB" sz="2800" dirty="0"/>
              <a:t>In this session we looked at the basic outlines of the Research design approaches and paradigms as a part of methodology and to think critically</a:t>
            </a:r>
          </a:p>
          <a:p>
            <a:pPr marL="0" indent="0">
              <a:buNone/>
            </a:pPr>
            <a:endParaRPr lang="en-GB" dirty="0"/>
          </a:p>
        </p:txBody>
      </p:sp>
      <p:pic>
        <p:nvPicPr>
          <p:cNvPr id="4" name="Picture 3">
            <a:extLst>
              <a:ext uri="{FF2B5EF4-FFF2-40B4-BE49-F238E27FC236}">
                <a16:creationId xmlns:a16="http://schemas.microsoft.com/office/drawing/2014/main" id="{1FE1005D-38D0-2E00-3F3D-4C97B90B67C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9938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B861C-98B7-F78A-D2D5-5441F6A57BFC}"/>
              </a:ext>
            </a:extLst>
          </p:cNvPr>
          <p:cNvSpPr>
            <a:spLocks noGrp="1"/>
          </p:cNvSpPr>
          <p:nvPr>
            <p:ph type="title"/>
          </p:nvPr>
        </p:nvSpPr>
        <p:spPr>
          <a:xfrm>
            <a:off x="200025" y="171451"/>
            <a:ext cx="11553825" cy="1079086"/>
          </a:xfrm>
        </p:spPr>
        <p:txBody>
          <a:bodyPr>
            <a:normAutofit fontScale="90000"/>
          </a:bodyPr>
          <a:lstStyle/>
          <a:p>
            <a:pPr algn="ctr"/>
            <a:r>
              <a:rPr lang="en-GB" dirty="0">
                <a:solidFill>
                  <a:srgbClr val="FF0000"/>
                </a:solidFill>
                <a:latin typeface="+mn-lt"/>
              </a:rPr>
              <a:t>OVER TO YOU – In Groups of 3-4 students </a:t>
            </a:r>
            <a:br>
              <a:rPr lang="en-GB" dirty="0">
                <a:solidFill>
                  <a:srgbClr val="FF0000"/>
                </a:solidFill>
                <a:latin typeface="+mn-lt"/>
              </a:rPr>
            </a:br>
            <a:r>
              <a:rPr lang="en-GB" dirty="0">
                <a:solidFill>
                  <a:srgbClr val="FF0000"/>
                </a:solidFill>
                <a:latin typeface="+mn-lt"/>
              </a:rPr>
              <a:t>(45 minutes)</a:t>
            </a:r>
          </a:p>
        </p:txBody>
      </p:sp>
      <p:sp>
        <p:nvSpPr>
          <p:cNvPr id="3" name="Content Placeholder 2">
            <a:extLst>
              <a:ext uri="{FF2B5EF4-FFF2-40B4-BE49-F238E27FC236}">
                <a16:creationId xmlns:a16="http://schemas.microsoft.com/office/drawing/2014/main" id="{A3BC2296-B0B6-82B4-6883-54CD6983DEBC}"/>
              </a:ext>
            </a:extLst>
          </p:cNvPr>
          <p:cNvSpPr>
            <a:spLocks noGrp="1"/>
          </p:cNvSpPr>
          <p:nvPr>
            <p:ph idx="1"/>
          </p:nvPr>
        </p:nvSpPr>
        <p:spPr>
          <a:xfrm>
            <a:off x="523875" y="1581150"/>
            <a:ext cx="10829925" cy="4595813"/>
          </a:xfrm>
        </p:spPr>
        <p:txBody>
          <a:bodyPr/>
          <a:lstStyle/>
          <a:p>
            <a:pPr marL="0" indent="0">
              <a:buNone/>
            </a:pPr>
            <a:r>
              <a:rPr lang="en-GB" dirty="0"/>
              <a:t>You are the administrative assistant for a division chief in a large holding company that owns several hotels and theme parks. You and the division chief have  just come from the CEO’s office, where you were informed that the guest complaints related to housekeeping and employee attitude are increasing. Your on-site managers have mentioned some tension among the workers but have not considered it unusual. The CEO and your division chief instruct you to investigate.</a:t>
            </a:r>
          </a:p>
          <a:p>
            <a:pPr marL="0" indent="0">
              <a:buNone/>
            </a:pPr>
            <a:r>
              <a:rPr lang="en-GB" dirty="0"/>
              <a:t>Suggest at least three different types of research that might be appropriate in this situation and justify. </a:t>
            </a:r>
          </a:p>
        </p:txBody>
      </p:sp>
      <p:pic>
        <p:nvPicPr>
          <p:cNvPr id="4" name="Picture 3">
            <a:extLst>
              <a:ext uri="{FF2B5EF4-FFF2-40B4-BE49-F238E27FC236}">
                <a16:creationId xmlns:a16="http://schemas.microsoft.com/office/drawing/2014/main" id="{23FE7CF3-A75D-DA91-58CC-D4AC9C7E9FE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04009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03DAF-E6A9-A64C-D0B2-0C667B22FDA1}"/>
              </a:ext>
            </a:extLst>
          </p:cNvPr>
          <p:cNvSpPr>
            <a:spLocks noGrp="1"/>
          </p:cNvSpPr>
          <p:nvPr>
            <p:ph type="title"/>
          </p:nvPr>
        </p:nvSpPr>
        <p:spPr>
          <a:xfrm>
            <a:off x="619125" y="365125"/>
            <a:ext cx="10734675" cy="739775"/>
          </a:xfrm>
        </p:spPr>
        <p:txBody>
          <a:bodyPr/>
          <a:lstStyle/>
          <a:p>
            <a:r>
              <a:rPr lang="en-GB" dirty="0">
                <a:solidFill>
                  <a:srgbClr val="FF0000"/>
                </a:solidFill>
                <a:latin typeface="+mn-lt"/>
              </a:rPr>
              <a:t>References</a:t>
            </a:r>
          </a:p>
        </p:txBody>
      </p:sp>
      <p:sp>
        <p:nvSpPr>
          <p:cNvPr id="3" name="Content Placeholder 2">
            <a:extLst>
              <a:ext uri="{FF2B5EF4-FFF2-40B4-BE49-F238E27FC236}">
                <a16:creationId xmlns:a16="http://schemas.microsoft.com/office/drawing/2014/main" id="{06B4DACD-278A-4BDA-95DC-C1CC811225CA}"/>
              </a:ext>
            </a:extLst>
          </p:cNvPr>
          <p:cNvSpPr>
            <a:spLocks noGrp="1"/>
          </p:cNvSpPr>
          <p:nvPr>
            <p:ph idx="1"/>
          </p:nvPr>
        </p:nvSpPr>
        <p:spPr>
          <a:xfrm>
            <a:off x="209550" y="1333500"/>
            <a:ext cx="11677650" cy="4843463"/>
          </a:xfrm>
        </p:spPr>
        <p:txBody>
          <a:bodyPr/>
          <a:lstStyle/>
          <a:p>
            <a:pPr marL="0" indent="0">
              <a:buNone/>
            </a:pPr>
            <a:r>
              <a:rPr lang="en-GB" dirty="0"/>
              <a:t>Goundar, S., (2012). Research Methodology and Research Method Methods Commonly Used By Researchers, available @:https://prallagon.com/wp-content/uploads/2021/05/Research-Methodology-A2.pdf, (19/01/2026).</a:t>
            </a:r>
          </a:p>
          <a:p>
            <a:pPr marL="0" indent="0">
              <a:buNone/>
            </a:pPr>
            <a:endParaRPr lang="en-GB" dirty="0"/>
          </a:p>
          <a:p>
            <a:pPr marL="0" indent="0">
              <a:buNone/>
            </a:pPr>
            <a:r>
              <a:rPr lang="en-GB" dirty="0"/>
              <a:t>Thomas, G., (2010). How to do your Research Project, </a:t>
            </a:r>
            <a:r>
              <a:rPr lang="en-GB" u="sng" dirty="0">
                <a:hlinkClick r:id="rId2"/>
              </a:rPr>
              <a:t>British Educational Research Journal</a:t>
            </a:r>
            <a:r>
              <a:rPr lang="en-GB" dirty="0"/>
              <a:t> 36(3):524-525, DOI:</a:t>
            </a:r>
            <a:r>
              <a:rPr lang="en-GB" u="sng" dirty="0">
                <a:hlinkClick r:id="rId3"/>
              </a:rPr>
              <a:t>10.2307/27823624</a:t>
            </a: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AA5DF945-07C0-7469-F1B4-354534F75875}"/>
              </a:ext>
            </a:extLst>
          </p:cNvPr>
          <p:cNvPicPr>
            <a:picLocks noChangeAspect="1"/>
          </p:cNvPicPr>
          <p:nvPr/>
        </p:nvPicPr>
        <p:blipFill>
          <a:blip r:embed="rId4"/>
          <a:stretch>
            <a:fillRect/>
          </a:stretch>
        </p:blipFill>
        <p:spPr>
          <a:xfrm>
            <a:off x="0" y="5778914"/>
            <a:ext cx="2883658" cy="1079086"/>
          </a:xfrm>
          <a:prstGeom prst="rect">
            <a:avLst/>
          </a:prstGeom>
        </p:spPr>
      </p:pic>
    </p:spTree>
    <p:extLst>
      <p:ext uri="{BB962C8B-B14F-4D97-AF65-F5344CB8AC3E}">
        <p14:creationId xmlns:p14="http://schemas.microsoft.com/office/powerpoint/2010/main" val="1449364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275</TotalTime>
  <Words>1917</Words>
  <Application>Microsoft Office PowerPoint</Application>
  <PresentationFormat>Widescreen</PresentationFormat>
  <Paragraphs>178</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Aptos Display</vt:lpstr>
      <vt:lpstr>Arial</vt:lpstr>
      <vt:lpstr>Calibri</vt:lpstr>
      <vt:lpstr>Calibri Light</vt:lpstr>
      <vt:lpstr>Courier New</vt:lpstr>
      <vt:lpstr>Wingdings</vt:lpstr>
      <vt:lpstr>Office Theme</vt:lpstr>
      <vt:lpstr>WEEK 6 RESEARCH DESIGN</vt:lpstr>
      <vt:lpstr>Learning Outcomes</vt:lpstr>
      <vt:lpstr>What is it about Research?</vt:lpstr>
      <vt:lpstr>What is a Research Methodology?</vt:lpstr>
      <vt:lpstr>What is a Research Method?</vt:lpstr>
      <vt:lpstr>Difference between Research Design, Research Methodology and Research Methods</vt:lpstr>
      <vt:lpstr>Difference between Research Design, Research Methodology and Research Methods</vt:lpstr>
      <vt:lpstr> Research Design </vt:lpstr>
      <vt:lpstr>Design in the Research Process</vt:lpstr>
      <vt:lpstr>Research design</vt:lpstr>
      <vt:lpstr>Research Design</vt:lpstr>
      <vt:lpstr>Descriptors of Research Design</vt:lpstr>
      <vt:lpstr>Descriptors of Research Design</vt:lpstr>
      <vt:lpstr>Explanation of Categories </vt:lpstr>
      <vt:lpstr>Qualitative Research Designs</vt:lpstr>
      <vt:lpstr>Quantitative Research Designs</vt:lpstr>
      <vt:lpstr>Your Turn – in groups of 3-4 students (20 minutes)</vt:lpstr>
      <vt:lpstr>Paradigms</vt:lpstr>
      <vt:lpstr>Positivism</vt:lpstr>
      <vt:lpstr>Interpretivism</vt:lpstr>
      <vt:lpstr>Paradigms and Research Approach </vt:lpstr>
      <vt:lpstr>Qualitative vs Quantitative Evidence </vt:lpstr>
      <vt:lpstr>Thinking Critically  </vt:lpstr>
      <vt:lpstr>How Do We Know Things in the Social Sciences? </vt:lpstr>
      <vt:lpstr>Moving From Purpose to Question to Approach to Data Gathering </vt:lpstr>
      <vt:lpstr>OVER TO YOU – In groups of 3-4 students (30 minutes)</vt:lpstr>
      <vt:lpstr>Summary</vt:lpstr>
      <vt:lpstr>OVER TO YOU – In Groups of 3-4 students  (45 minutes)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Samuel Ofori</dc:creator>
  <cp:lastModifiedBy>Olu Adegbite</cp:lastModifiedBy>
  <cp:revision>19</cp:revision>
  <dcterms:created xsi:type="dcterms:W3CDTF">2025-01-15T12:12:59Z</dcterms:created>
  <dcterms:modified xsi:type="dcterms:W3CDTF">2026-02-19T13:36:53Z</dcterms:modified>
</cp:coreProperties>
</file>