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88" r:id="rId3"/>
    <p:sldId id="289" r:id="rId4"/>
    <p:sldId id="257" r:id="rId5"/>
    <p:sldId id="290" r:id="rId6"/>
    <p:sldId id="306" r:id="rId7"/>
    <p:sldId id="322" r:id="rId8"/>
    <p:sldId id="294" r:id="rId9"/>
    <p:sldId id="299" r:id="rId10"/>
    <p:sldId id="303" r:id="rId11"/>
    <p:sldId id="295" r:id="rId12"/>
    <p:sldId id="304" r:id="rId13"/>
    <p:sldId id="305" r:id="rId14"/>
    <p:sldId id="292" r:id="rId15"/>
    <p:sldId id="291" r:id="rId16"/>
    <p:sldId id="293" r:id="rId17"/>
    <p:sldId id="296" r:id="rId18"/>
    <p:sldId id="297" r:id="rId19"/>
    <p:sldId id="298" r:id="rId20"/>
    <p:sldId id="300" r:id="rId21"/>
    <p:sldId id="301" r:id="rId22"/>
    <p:sldId id="30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p:scale>
          <a:sx n="95" d="100"/>
          <a:sy n="95" d="100"/>
        </p:scale>
        <p:origin x="12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85EC47-B9D8-4102-825F-5BE838558487}" type="datetimeFigureOut">
              <a:rPr lang="en-GB" smtClean="0"/>
              <a:t>13/03/2026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E4C83A-704D-4D63-B1E5-A93BFB869B66}" type="slidenum">
              <a:rPr lang="en-GB" smtClean="0"/>
              <a:t>‹#›</a:t>
            </a:fld>
            <a:endParaRPr lang="en-GB"/>
          </a:p>
        </p:txBody>
      </p:sp>
    </p:spTree>
    <p:extLst>
      <p:ext uri="{BB962C8B-B14F-4D97-AF65-F5344CB8AC3E}">
        <p14:creationId xmlns:p14="http://schemas.microsoft.com/office/powerpoint/2010/main" val="3119574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E1F2B-8DB5-9DAF-7AF8-48B3E3488F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B296E5-3276-F917-9152-673CF99FE9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19C34B-323C-B228-FC14-14AF604680C0}"/>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6D6D69BA-5355-107F-D626-5EF195035C3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FE7BD69F-76C0-1113-E64E-68EDC34B7A7A}"/>
              </a:ext>
            </a:extLst>
          </p:cNvPr>
          <p:cNvSpPr>
            <a:spLocks noGrp="1"/>
          </p:cNvSpPr>
          <p:nvPr>
            <p:ph type="sldNum" sz="quarter" idx="12"/>
          </p:nvPr>
        </p:nvSpPr>
        <p:spPr/>
        <p:txBody>
          <a:bodyPr/>
          <a:lstStyle/>
          <a:p>
            <a:fld id="{60A0B930-06E6-4433-ABA1-9FD97F8B1744}" type="slidenum">
              <a:rPr lang="en-GB" smtClean="0"/>
              <a:t>‹#›</a:t>
            </a:fld>
            <a:endParaRPr lang="en-GB"/>
          </a:p>
        </p:txBody>
      </p:sp>
    </p:spTree>
    <p:extLst>
      <p:ext uri="{BB962C8B-B14F-4D97-AF65-F5344CB8AC3E}">
        <p14:creationId xmlns:p14="http://schemas.microsoft.com/office/powerpoint/2010/main" val="4221592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62A4B-20EC-CAC5-0B58-8AD0B2A3AD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357AF0-87C1-A568-C0E1-6863E859F3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EE0178-1432-6103-8154-68FECE63D51E}"/>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4A61FC7D-BB08-D600-B601-9CEE0D93498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FBCFFF0-27AB-D339-9DD6-0533BD9DE648}"/>
              </a:ext>
            </a:extLst>
          </p:cNvPr>
          <p:cNvSpPr>
            <a:spLocks noGrp="1"/>
          </p:cNvSpPr>
          <p:nvPr>
            <p:ph type="sldNum" sz="quarter" idx="12"/>
          </p:nvPr>
        </p:nvSpPr>
        <p:spPr/>
        <p:txBody>
          <a:bodyPr/>
          <a:lstStyle/>
          <a:p>
            <a:fld id="{60A0B930-06E6-4433-ABA1-9FD97F8B1744}" type="slidenum">
              <a:rPr lang="en-GB" smtClean="0"/>
              <a:t>‹#›</a:t>
            </a:fld>
            <a:endParaRPr lang="en-GB"/>
          </a:p>
        </p:txBody>
      </p:sp>
    </p:spTree>
    <p:extLst>
      <p:ext uri="{BB962C8B-B14F-4D97-AF65-F5344CB8AC3E}">
        <p14:creationId xmlns:p14="http://schemas.microsoft.com/office/powerpoint/2010/main" val="1689389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71ABA-1639-D1BB-AE4F-E1871F5C1F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91B14C-7AB6-8561-4E04-95959AAE904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9982D6D-4E50-CBF7-1161-084A4438603B}"/>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28B39E00-D2B7-4556-D5AD-3915DD5D662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E94FE69-FFD6-7C95-86B1-62F2E8D36C45}"/>
              </a:ext>
            </a:extLst>
          </p:cNvPr>
          <p:cNvSpPr>
            <a:spLocks noGrp="1"/>
          </p:cNvSpPr>
          <p:nvPr>
            <p:ph type="sldNum" sz="quarter" idx="12"/>
          </p:nvPr>
        </p:nvSpPr>
        <p:spPr/>
        <p:txBody>
          <a:bodyPr/>
          <a:lstStyle/>
          <a:p>
            <a:fld id="{60A0B930-06E6-4433-ABA1-9FD97F8B1744}" type="slidenum">
              <a:rPr lang="en-GB" smtClean="0"/>
              <a:t>‹#›</a:t>
            </a:fld>
            <a:endParaRPr lang="en-GB"/>
          </a:p>
        </p:txBody>
      </p:sp>
    </p:spTree>
    <p:extLst>
      <p:ext uri="{BB962C8B-B14F-4D97-AF65-F5344CB8AC3E}">
        <p14:creationId xmlns:p14="http://schemas.microsoft.com/office/powerpoint/2010/main" val="2440966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BC655-3DB7-F72F-7727-5ECBC50906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DFBA5D-1AF4-4BF5-5399-FB13D1DE3A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E3E464-45C1-815F-3B9A-2D170EF5E3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774671B-1549-A26C-9D6D-9B8F10384CB3}"/>
              </a:ext>
            </a:extLst>
          </p:cNvPr>
          <p:cNvSpPr>
            <a:spLocks noGrp="1"/>
          </p:cNvSpPr>
          <p:nvPr>
            <p:ph type="dt" sz="half" idx="10"/>
          </p:nvPr>
        </p:nvSpPr>
        <p:spPr/>
        <p:txBody>
          <a:bodyPr/>
          <a:lstStyle/>
          <a:p>
            <a:r>
              <a:rPr lang="en-US"/>
              <a:t>BMHP4029</a:t>
            </a:r>
            <a:endParaRPr lang="en-GB"/>
          </a:p>
        </p:txBody>
      </p:sp>
      <p:sp>
        <p:nvSpPr>
          <p:cNvPr id="6" name="Footer Placeholder 5">
            <a:extLst>
              <a:ext uri="{FF2B5EF4-FFF2-40B4-BE49-F238E27FC236}">
                <a16:creationId xmlns:a16="http://schemas.microsoft.com/office/drawing/2014/main" id="{3E004D52-656F-679D-A2EF-C7778C5E8FB6}"/>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2B89CFFC-65BB-A508-EB13-5BFAF81540E8}"/>
              </a:ext>
            </a:extLst>
          </p:cNvPr>
          <p:cNvSpPr>
            <a:spLocks noGrp="1"/>
          </p:cNvSpPr>
          <p:nvPr>
            <p:ph type="sldNum" sz="quarter" idx="12"/>
          </p:nvPr>
        </p:nvSpPr>
        <p:spPr/>
        <p:txBody>
          <a:bodyPr/>
          <a:lstStyle/>
          <a:p>
            <a:fld id="{60A0B930-06E6-4433-ABA1-9FD97F8B1744}" type="slidenum">
              <a:rPr lang="en-GB" smtClean="0"/>
              <a:t>‹#›</a:t>
            </a:fld>
            <a:endParaRPr lang="en-GB"/>
          </a:p>
        </p:txBody>
      </p:sp>
    </p:spTree>
    <p:extLst>
      <p:ext uri="{BB962C8B-B14F-4D97-AF65-F5344CB8AC3E}">
        <p14:creationId xmlns:p14="http://schemas.microsoft.com/office/powerpoint/2010/main" val="2597632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7D440-C16D-D644-FF36-2222B66A283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38E22D-7089-ED96-4379-AC25986A72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16D078-C17F-DE19-9C43-A761B0F0923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E1B880-9C49-4EBD-49D3-34727C955B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1FA8E2-ACD3-421F-B28C-2946E0FD25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B7A0DE2-633C-7FBF-F613-FB42718C12F0}"/>
              </a:ext>
            </a:extLst>
          </p:cNvPr>
          <p:cNvSpPr>
            <a:spLocks noGrp="1"/>
          </p:cNvSpPr>
          <p:nvPr>
            <p:ph type="dt" sz="half" idx="10"/>
          </p:nvPr>
        </p:nvSpPr>
        <p:spPr/>
        <p:txBody>
          <a:bodyPr/>
          <a:lstStyle/>
          <a:p>
            <a:r>
              <a:rPr lang="en-US"/>
              <a:t>BMHP4029</a:t>
            </a:r>
            <a:endParaRPr lang="en-GB"/>
          </a:p>
        </p:txBody>
      </p:sp>
      <p:sp>
        <p:nvSpPr>
          <p:cNvPr id="8" name="Footer Placeholder 7">
            <a:extLst>
              <a:ext uri="{FF2B5EF4-FFF2-40B4-BE49-F238E27FC236}">
                <a16:creationId xmlns:a16="http://schemas.microsoft.com/office/drawing/2014/main" id="{CBDFFBB9-7167-C7D6-D7E4-95E642F6B295}"/>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01DCE948-BB58-1280-5556-45FA14020542}"/>
              </a:ext>
            </a:extLst>
          </p:cNvPr>
          <p:cNvSpPr>
            <a:spLocks noGrp="1"/>
          </p:cNvSpPr>
          <p:nvPr>
            <p:ph type="sldNum" sz="quarter" idx="12"/>
          </p:nvPr>
        </p:nvSpPr>
        <p:spPr/>
        <p:txBody>
          <a:bodyPr/>
          <a:lstStyle/>
          <a:p>
            <a:fld id="{60A0B930-06E6-4433-ABA1-9FD97F8B1744}" type="slidenum">
              <a:rPr lang="en-GB" smtClean="0"/>
              <a:t>‹#›</a:t>
            </a:fld>
            <a:endParaRPr lang="en-GB"/>
          </a:p>
        </p:txBody>
      </p:sp>
    </p:spTree>
    <p:extLst>
      <p:ext uri="{BB962C8B-B14F-4D97-AF65-F5344CB8AC3E}">
        <p14:creationId xmlns:p14="http://schemas.microsoft.com/office/powerpoint/2010/main" val="3252908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EAA8E-A070-8C2D-105D-C5D6F70072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56F1A7-7FE4-F8B2-38AD-68E16D552E1F}"/>
              </a:ext>
            </a:extLst>
          </p:cNvPr>
          <p:cNvSpPr>
            <a:spLocks noGrp="1"/>
          </p:cNvSpPr>
          <p:nvPr>
            <p:ph type="dt" sz="half" idx="10"/>
          </p:nvPr>
        </p:nvSpPr>
        <p:spPr/>
        <p:txBody>
          <a:bodyPr/>
          <a:lstStyle/>
          <a:p>
            <a:r>
              <a:rPr lang="en-US"/>
              <a:t>BMHP4029</a:t>
            </a:r>
            <a:endParaRPr lang="en-GB"/>
          </a:p>
        </p:txBody>
      </p:sp>
      <p:sp>
        <p:nvSpPr>
          <p:cNvPr id="4" name="Footer Placeholder 3">
            <a:extLst>
              <a:ext uri="{FF2B5EF4-FFF2-40B4-BE49-F238E27FC236}">
                <a16:creationId xmlns:a16="http://schemas.microsoft.com/office/drawing/2014/main" id="{42F10F34-5668-BAF1-8CAB-4C4F72BFAAEB}"/>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0CCEB9A2-D44F-66B8-A475-81359FA76592}"/>
              </a:ext>
            </a:extLst>
          </p:cNvPr>
          <p:cNvSpPr>
            <a:spLocks noGrp="1"/>
          </p:cNvSpPr>
          <p:nvPr>
            <p:ph type="sldNum" sz="quarter" idx="12"/>
          </p:nvPr>
        </p:nvSpPr>
        <p:spPr/>
        <p:txBody>
          <a:bodyPr/>
          <a:lstStyle/>
          <a:p>
            <a:fld id="{60A0B930-06E6-4433-ABA1-9FD97F8B1744}" type="slidenum">
              <a:rPr lang="en-GB" smtClean="0"/>
              <a:t>‹#›</a:t>
            </a:fld>
            <a:endParaRPr lang="en-GB"/>
          </a:p>
        </p:txBody>
      </p:sp>
    </p:spTree>
    <p:extLst>
      <p:ext uri="{BB962C8B-B14F-4D97-AF65-F5344CB8AC3E}">
        <p14:creationId xmlns:p14="http://schemas.microsoft.com/office/powerpoint/2010/main" val="1109449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CD2583-0853-DED4-29DF-0231B9CD39FD}"/>
              </a:ext>
            </a:extLst>
          </p:cNvPr>
          <p:cNvSpPr>
            <a:spLocks noGrp="1"/>
          </p:cNvSpPr>
          <p:nvPr>
            <p:ph type="dt" sz="half" idx="10"/>
          </p:nvPr>
        </p:nvSpPr>
        <p:spPr/>
        <p:txBody>
          <a:bodyPr/>
          <a:lstStyle/>
          <a:p>
            <a:r>
              <a:rPr lang="en-US"/>
              <a:t>BMHP4029</a:t>
            </a:r>
            <a:endParaRPr lang="en-GB"/>
          </a:p>
        </p:txBody>
      </p:sp>
      <p:sp>
        <p:nvSpPr>
          <p:cNvPr id="3" name="Footer Placeholder 2">
            <a:extLst>
              <a:ext uri="{FF2B5EF4-FFF2-40B4-BE49-F238E27FC236}">
                <a16:creationId xmlns:a16="http://schemas.microsoft.com/office/drawing/2014/main" id="{6147005B-6FB4-E5D7-F57F-34F64C68FF40}"/>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D67738F9-D228-C052-D7AC-33A31FDA0C20}"/>
              </a:ext>
            </a:extLst>
          </p:cNvPr>
          <p:cNvSpPr>
            <a:spLocks noGrp="1"/>
          </p:cNvSpPr>
          <p:nvPr>
            <p:ph type="sldNum" sz="quarter" idx="12"/>
          </p:nvPr>
        </p:nvSpPr>
        <p:spPr/>
        <p:txBody>
          <a:bodyPr/>
          <a:lstStyle/>
          <a:p>
            <a:fld id="{60A0B930-06E6-4433-ABA1-9FD97F8B1744}" type="slidenum">
              <a:rPr lang="en-GB" smtClean="0"/>
              <a:t>‹#›</a:t>
            </a:fld>
            <a:endParaRPr lang="en-GB"/>
          </a:p>
        </p:txBody>
      </p:sp>
    </p:spTree>
    <p:extLst>
      <p:ext uri="{BB962C8B-B14F-4D97-AF65-F5344CB8AC3E}">
        <p14:creationId xmlns:p14="http://schemas.microsoft.com/office/powerpoint/2010/main" val="1476049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9DE9E-11B7-B10E-2090-721C575407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C811567-0A7F-9278-E9D0-C3E6C0BFE7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14F64B-D9CD-553E-8C80-D6F097EA17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62437B-1026-573A-DAD9-6B2E4C220FE0}"/>
              </a:ext>
            </a:extLst>
          </p:cNvPr>
          <p:cNvSpPr>
            <a:spLocks noGrp="1"/>
          </p:cNvSpPr>
          <p:nvPr>
            <p:ph type="dt" sz="half" idx="10"/>
          </p:nvPr>
        </p:nvSpPr>
        <p:spPr/>
        <p:txBody>
          <a:bodyPr/>
          <a:lstStyle/>
          <a:p>
            <a:r>
              <a:rPr lang="en-US"/>
              <a:t>BMHP4029</a:t>
            </a:r>
            <a:endParaRPr lang="en-GB"/>
          </a:p>
        </p:txBody>
      </p:sp>
      <p:sp>
        <p:nvSpPr>
          <p:cNvPr id="6" name="Footer Placeholder 5">
            <a:extLst>
              <a:ext uri="{FF2B5EF4-FFF2-40B4-BE49-F238E27FC236}">
                <a16:creationId xmlns:a16="http://schemas.microsoft.com/office/drawing/2014/main" id="{D39A5C61-AC5C-43C4-FDF0-95380263464F}"/>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66276C76-0C16-7FD8-6969-144647082B65}"/>
              </a:ext>
            </a:extLst>
          </p:cNvPr>
          <p:cNvSpPr>
            <a:spLocks noGrp="1"/>
          </p:cNvSpPr>
          <p:nvPr>
            <p:ph type="sldNum" sz="quarter" idx="12"/>
          </p:nvPr>
        </p:nvSpPr>
        <p:spPr/>
        <p:txBody>
          <a:bodyPr/>
          <a:lstStyle/>
          <a:p>
            <a:fld id="{60A0B930-06E6-4433-ABA1-9FD97F8B1744}" type="slidenum">
              <a:rPr lang="en-GB" smtClean="0"/>
              <a:t>‹#›</a:t>
            </a:fld>
            <a:endParaRPr lang="en-GB"/>
          </a:p>
        </p:txBody>
      </p:sp>
    </p:spTree>
    <p:extLst>
      <p:ext uri="{BB962C8B-B14F-4D97-AF65-F5344CB8AC3E}">
        <p14:creationId xmlns:p14="http://schemas.microsoft.com/office/powerpoint/2010/main" val="424930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33E82-A4CA-4A44-1DBE-75DCEFBDE5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F6DD70-8000-50E6-3538-04251E5029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5310A3-C03B-BF26-933B-BCD22DBC30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95FE22-2EFC-9727-CD79-6040AD500C3E}"/>
              </a:ext>
            </a:extLst>
          </p:cNvPr>
          <p:cNvSpPr>
            <a:spLocks noGrp="1"/>
          </p:cNvSpPr>
          <p:nvPr>
            <p:ph type="dt" sz="half" idx="10"/>
          </p:nvPr>
        </p:nvSpPr>
        <p:spPr/>
        <p:txBody>
          <a:bodyPr/>
          <a:lstStyle/>
          <a:p>
            <a:r>
              <a:rPr lang="en-US"/>
              <a:t>BMHP4029</a:t>
            </a:r>
            <a:endParaRPr lang="en-GB"/>
          </a:p>
        </p:txBody>
      </p:sp>
      <p:sp>
        <p:nvSpPr>
          <p:cNvPr id="6" name="Footer Placeholder 5">
            <a:extLst>
              <a:ext uri="{FF2B5EF4-FFF2-40B4-BE49-F238E27FC236}">
                <a16:creationId xmlns:a16="http://schemas.microsoft.com/office/drawing/2014/main" id="{6A69FCF4-4145-E214-F040-15F8CCF55A29}"/>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7E1656CD-E23F-F4BF-9F76-1D101C435CCD}"/>
              </a:ext>
            </a:extLst>
          </p:cNvPr>
          <p:cNvSpPr>
            <a:spLocks noGrp="1"/>
          </p:cNvSpPr>
          <p:nvPr>
            <p:ph type="sldNum" sz="quarter" idx="12"/>
          </p:nvPr>
        </p:nvSpPr>
        <p:spPr/>
        <p:txBody>
          <a:bodyPr/>
          <a:lstStyle/>
          <a:p>
            <a:fld id="{60A0B930-06E6-4433-ABA1-9FD97F8B1744}" type="slidenum">
              <a:rPr lang="en-GB" smtClean="0"/>
              <a:t>‹#›</a:t>
            </a:fld>
            <a:endParaRPr lang="en-GB"/>
          </a:p>
        </p:txBody>
      </p:sp>
    </p:spTree>
    <p:extLst>
      <p:ext uri="{BB962C8B-B14F-4D97-AF65-F5344CB8AC3E}">
        <p14:creationId xmlns:p14="http://schemas.microsoft.com/office/powerpoint/2010/main" val="547874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2CF36-C99E-3752-2F5C-C6788F1D68E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F8FD02-DF5E-2DE7-3974-58D461478A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948149-6B0D-BF9C-2798-FF89782142C1}"/>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A44942A0-1D96-4EA0-B407-D03F5C45D1E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82DBE6F-FCF5-54EE-95AD-958092B504EB}"/>
              </a:ext>
            </a:extLst>
          </p:cNvPr>
          <p:cNvSpPr>
            <a:spLocks noGrp="1"/>
          </p:cNvSpPr>
          <p:nvPr>
            <p:ph type="sldNum" sz="quarter" idx="12"/>
          </p:nvPr>
        </p:nvSpPr>
        <p:spPr/>
        <p:txBody>
          <a:bodyPr/>
          <a:lstStyle/>
          <a:p>
            <a:fld id="{60A0B930-06E6-4433-ABA1-9FD97F8B1744}" type="slidenum">
              <a:rPr lang="en-GB" smtClean="0"/>
              <a:t>‹#›</a:t>
            </a:fld>
            <a:endParaRPr lang="en-GB"/>
          </a:p>
        </p:txBody>
      </p:sp>
    </p:spTree>
    <p:extLst>
      <p:ext uri="{BB962C8B-B14F-4D97-AF65-F5344CB8AC3E}">
        <p14:creationId xmlns:p14="http://schemas.microsoft.com/office/powerpoint/2010/main" val="1867882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4DE966-ED74-3395-2B3B-BC0134F673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B191DC-03AF-A0EB-B607-5147A8A3BBA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007CB2-EFC0-F160-1C19-F211A707BF55}"/>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DB0CFD0C-FB52-F508-019A-F711A1CF219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A8786F31-4900-12AA-7826-2A1FFFB431F2}"/>
              </a:ext>
            </a:extLst>
          </p:cNvPr>
          <p:cNvSpPr>
            <a:spLocks noGrp="1"/>
          </p:cNvSpPr>
          <p:nvPr>
            <p:ph type="sldNum" sz="quarter" idx="12"/>
          </p:nvPr>
        </p:nvSpPr>
        <p:spPr/>
        <p:txBody>
          <a:bodyPr/>
          <a:lstStyle/>
          <a:p>
            <a:fld id="{60A0B930-06E6-4433-ABA1-9FD97F8B1744}" type="slidenum">
              <a:rPr lang="en-GB" smtClean="0"/>
              <a:t>‹#›</a:t>
            </a:fld>
            <a:endParaRPr lang="en-GB"/>
          </a:p>
        </p:txBody>
      </p:sp>
    </p:spTree>
    <p:extLst>
      <p:ext uri="{BB962C8B-B14F-4D97-AF65-F5344CB8AC3E}">
        <p14:creationId xmlns:p14="http://schemas.microsoft.com/office/powerpoint/2010/main" val="1957089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6FAEE3-36F9-AC4B-BF73-020D44BAB9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A79BA0-9DF5-E4C8-B4A6-20AD62224F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90D2A1-555A-DF2F-2134-E3B2C2F177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US"/>
              <a:t>BMHP4029</a:t>
            </a:r>
            <a:endParaRPr lang="en-GB"/>
          </a:p>
        </p:txBody>
      </p:sp>
      <p:sp>
        <p:nvSpPr>
          <p:cNvPr id="5" name="Footer Placeholder 4">
            <a:extLst>
              <a:ext uri="{FF2B5EF4-FFF2-40B4-BE49-F238E27FC236}">
                <a16:creationId xmlns:a16="http://schemas.microsoft.com/office/drawing/2014/main" id="{5300CCF1-6107-0A9C-08E8-00892941D5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DEE12255-AC1B-B57F-EE3D-EB11168B33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0A0B930-06E6-4433-ABA1-9FD97F8B1744}" type="slidenum">
              <a:rPr lang="en-GB" smtClean="0"/>
              <a:t>‹#›</a:t>
            </a:fld>
            <a:endParaRPr lang="en-GB"/>
          </a:p>
        </p:txBody>
      </p:sp>
    </p:spTree>
    <p:extLst>
      <p:ext uri="{BB962C8B-B14F-4D97-AF65-F5344CB8AC3E}">
        <p14:creationId xmlns:p14="http://schemas.microsoft.com/office/powerpoint/2010/main" val="941541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s.ferraraccio@uwtsd.ac.uk"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vecteezy.com/free-vector/man-taking-notes"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ar.inspiredpencil.com/pictures-2023/take-a-break"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12.jpg"/><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13.jpg"/><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15.jpg"/><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15.jpg"/><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2" Type="http://schemas.openxmlformats.org/officeDocument/2006/relationships/hyperlink" Target="https://www.legislation.gov.uk/ukpga/2014/23/content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ebarchive.nationalarchives.gov.uk/ukgwa/20250707103655/https:/www.longtermplan.nhs.u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nice.org.uk/guidance/ng27"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legislation.gov.uk/ukpga/2022/31/content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england.nhs.uk/long-read/nhs-long-term-workforce-plan-2/"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england.nhs.uk/6cs/wp-content/uploads/sites/25/2015/03/introducing-the-6cs.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gov.uk/government/publications/the-nhs-constitution-for-england/the-nhs-constitution-for-england"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england.nhs.uk/publication/urgent-and-emergency-care-recovery-plan-year-2-building-on-learning-from-2023-24/"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england.nhs.uk/publication/national-quality-board-guidance-on-safe-staff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reative Problem Solving Kids Images – Browse 38,683 Stock Photos, Vectors,  and Video | Adobe Stock">
            <a:extLst>
              <a:ext uri="{FF2B5EF4-FFF2-40B4-BE49-F238E27FC236}">
                <a16:creationId xmlns:a16="http://schemas.microsoft.com/office/drawing/2014/main" id="{31EB858F-A0E8-2565-C6BB-6A07AC76DD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119" r="1117"/>
          <a:stretch>
            <a:fillRect/>
          </a:stretch>
        </p:blipFill>
        <p:spPr bwMode="auto">
          <a:xfrm>
            <a:off x="1" y="10"/>
            <a:ext cx="931866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E587A9A1-44EC-549F-605B-F8A158BD2026}"/>
              </a:ext>
            </a:extLst>
          </p:cNvPr>
          <p:cNvSpPr>
            <a:spLocks noGrp="1"/>
          </p:cNvSpPr>
          <p:nvPr>
            <p:ph type="ctrTitle"/>
          </p:nvPr>
        </p:nvSpPr>
        <p:spPr>
          <a:xfrm>
            <a:off x="8825500" y="743447"/>
            <a:ext cx="3366499" cy="2685553"/>
          </a:xfrm>
          <a:noFill/>
        </p:spPr>
        <p:txBody>
          <a:bodyPr vert="horz" lIns="91440" tIns="45720" rIns="91440" bIns="45720" rtlCol="0">
            <a:normAutofit/>
          </a:bodyPr>
          <a:lstStyle/>
          <a:p>
            <a:r>
              <a:rPr lang="en-US" sz="3600" b="1"/>
              <a:t>Problem solving in </a:t>
            </a:r>
            <a:br>
              <a:rPr lang="en-US" sz="3600" b="1"/>
            </a:br>
            <a:r>
              <a:rPr lang="en-US" sz="3600" b="1"/>
              <a:t>Health and Care</a:t>
            </a:r>
          </a:p>
        </p:txBody>
      </p:sp>
      <p:sp>
        <p:nvSpPr>
          <p:cNvPr id="6" name="Subtitle 2">
            <a:extLst>
              <a:ext uri="{FF2B5EF4-FFF2-40B4-BE49-F238E27FC236}">
                <a16:creationId xmlns:a16="http://schemas.microsoft.com/office/drawing/2014/main" id="{C36426B1-6A51-2F5B-36F8-6DE45A04F533}"/>
              </a:ext>
            </a:extLst>
          </p:cNvPr>
          <p:cNvSpPr>
            <a:spLocks noGrp="1"/>
          </p:cNvSpPr>
          <p:nvPr>
            <p:ph type="subTitle" idx="1"/>
          </p:nvPr>
        </p:nvSpPr>
        <p:spPr>
          <a:xfrm>
            <a:off x="8536027" y="3696965"/>
            <a:ext cx="3445766" cy="2417588"/>
          </a:xfrm>
          <a:noFill/>
        </p:spPr>
        <p:txBody>
          <a:bodyPr vert="horz" lIns="91440" tIns="45720" rIns="91440" bIns="45720" rtlCol="0">
            <a:normAutofit/>
          </a:bodyPr>
          <a:lstStyle/>
          <a:p>
            <a:r>
              <a:rPr lang="en-US" sz="2000" dirty="0"/>
              <a:t>BMHP4029</a:t>
            </a:r>
          </a:p>
          <a:p>
            <a:r>
              <a:rPr lang="en-US" sz="2000" dirty="0">
                <a:hlinkClick r:id="rId3"/>
              </a:rPr>
              <a:t>s.ferraraccio@uwtsd.ac.uk</a:t>
            </a:r>
            <a:endParaRPr lang="en-US" sz="2000" dirty="0"/>
          </a:p>
          <a:p>
            <a:endParaRPr lang="en-US" sz="2000" dirty="0"/>
          </a:p>
          <a:p>
            <a:r>
              <a:rPr lang="en-US" sz="2000" dirty="0"/>
              <a:t>Week 8 - 16.03.2026</a:t>
            </a:r>
          </a:p>
          <a:p>
            <a:endParaRPr lang="en-US" sz="2000" dirty="0"/>
          </a:p>
          <a:p>
            <a:r>
              <a:rPr lang="en-US" sz="2000" dirty="0"/>
              <a:t>IM13</a:t>
            </a:r>
          </a:p>
        </p:txBody>
      </p:sp>
      <p:sp>
        <p:nvSpPr>
          <p:cNvPr id="7" name="Date Placeholder 6">
            <a:extLst>
              <a:ext uri="{FF2B5EF4-FFF2-40B4-BE49-F238E27FC236}">
                <a16:creationId xmlns:a16="http://schemas.microsoft.com/office/drawing/2014/main" id="{A558DE20-D703-D868-FEAD-6A8EFA3A8810}"/>
              </a:ext>
            </a:extLst>
          </p:cNvPr>
          <p:cNvSpPr>
            <a:spLocks noGrp="1"/>
          </p:cNvSpPr>
          <p:nvPr>
            <p:ph type="dt" sz="half" idx="10"/>
          </p:nvPr>
        </p:nvSpPr>
        <p:spPr/>
        <p:txBody>
          <a:bodyPr/>
          <a:lstStyle/>
          <a:p>
            <a:r>
              <a:rPr lang="en-US"/>
              <a:t>BMHP4029</a:t>
            </a:r>
            <a:endParaRPr lang="en-GB"/>
          </a:p>
        </p:txBody>
      </p:sp>
      <p:sp>
        <p:nvSpPr>
          <p:cNvPr id="8" name="Footer Placeholder 7">
            <a:extLst>
              <a:ext uri="{FF2B5EF4-FFF2-40B4-BE49-F238E27FC236}">
                <a16:creationId xmlns:a16="http://schemas.microsoft.com/office/drawing/2014/main" id="{D131EB34-91F5-EDD1-6773-64B26F2DA6BD}"/>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DDCBD60E-8880-998C-FB1A-4D9FE7A1FA36}"/>
              </a:ext>
            </a:extLst>
          </p:cNvPr>
          <p:cNvSpPr>
            <a:spLocks noGrp="1"/>
          </p:cNvSpPr>
          <p:nvPr>
            <p:ph type="sldNum" sz="quarter" idx="12"/>
          </p:nvPr>
        </p:nvSpPr>
        <p:spPr/>
        <p:txBody>
          <a:bodyPr/>
          <a:lstStyle/>
          <a:p>
            <a:fld id="{60A0B930-06E6-4433-ABA1-9FD97F8B1744}" type="slidenum">
              <a:rPr lang="en-GB" smtClean="0"/>
              <a:t>1</a:t>
            </a:fld>
            <a:endParaRPr lang="en-GB"/>
          </a:p>
        </p:txBody>
      </p:sp>
    </p:spTree>
    <p:extLst>
      <p:ext uri="{BB962C8B-B14F-4D97-AF65-F5344CB8AC3E}">
        <p14:creationId xmlns:p14="http://schemas.microsoft.com/office/powerpoint/2010/main" val="328734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C1D51-D37C-B273-7C4B-097768A05C6B}"/>
              </a:ext>
            </a:extLst>
          </p:cNvPr>
          <p:cNvSpPr>
            <a:spLocks noGrp="1"/>
          </p:cNvSpPr>
          <p:nvPr>
            <p:ph type="title"/>
          </p:nvPr>
        </p:nvSpPr>
        <p:spPr>
          <a:xfrm>
            <a:off x="221750" y="314323"/>
            <a:ext cx="10515600" cy="1325563"/>
          </a:xfrm>
        </p:spPr>
        <p:txBody>
          <a:bodyPr/>
          <a:lstStyle/>
          <a:p>
            <a:r>
              <a:rPr lang="en-GB" b="1"/>
              <a:t>Key dates</a:t>
            </a:r>
          </a:p>
        </p:txBody>
      </p:sp>
      <p:sp>
        <p:nvSpPr>
          <p:cNvPr id="3" name="Content Placeholder 2">
            <a:extLst>
              <a:ext uri="{FF2B5EF4-FFF2-40B4-BE49-F238E27FC236}">
                <a16:creationId xmlns:a16="http://schemas.microsoft.com/office/drawing/2014/main" id="{6927B327-0D9D-717D-F1DA-41BD2E484851}"/>
              </a:ext>
            </a:extLst>
          </p:cNvPr>
          <p:cNvSpPr>
            <a:spLocks noGrp="1"/>
          </p:cNvSpPr>
          <p:nvPr>
            <p:ph idx="1"/>
          </p:nvPr>
        </p:nvSpPr>
        <p:spPr>
          <a:xfrm>
            <a:off x="221750" y="2005011"/>
            <a:ext cx="10515600" cy="4351338"/>
          </a:xfrm>
        </p:spPr>
        <p:txBody>
          <a:bodyPr/>
          <a:lstStyle/>
          <a:p>
            <a:r>
              <a:rPr lang="en-GB" strike="sngStrike"/>
              <a:t>Week 3 (09 Feb 2026): Referencing lecture </a:t>
            </a:r>
          </a:p>
          <a:p>
            <a:r>
              <a:rPr lang="en-GB" strike="sngStrike"/>
              <a:t>Week 4 (16 Feb 2026): Reading week</a:t>
            </a:r>
          </a:p>
          <a:p>
            <a:r>
              <a:rPr lang="en-GB" strike="sngStrike"/>
              <a:t>Week 6 (02 Mar 2026): Escape room activity</a:t>
            </a:r>
            <a:r>
              <a:rPr lang="en-GB"/>
              <a:t> </a:t>
            </a:r>
          </a:p>
          <a:p>
            <a:r>
              <a:rPr lang="en-GB"/>
              <a:t>Easter break (30 Mar 2026 – 12 Apr 2026)</a:t>
            </a:r>
          </a:p>
          <a:p>
            <a:r>
              <a:rPr lang="en-GB"/>
              <a:t>Bank holiday (04 May 2026)</a:t>
            </a:r>
          </a:p>
          <a:p>
            <a:r>
              <a:rPr lang="en-GB"/>
              <a:t>Final Submission: 08 May 2026</a:t>
            </a:r>
          </a:p>
        </p:txBody>
      </p:sp>
      <p:sp>
        <p:nvSpPr>
          <p:cNvPr id="4" name="Footer Placeholder 3">
            <a:extLst>
              <a:ext uri="{FF2B5EF4-FFF2-40B4-BE49-F238E27FC236}">
                <a16:creationId xmlns:a16="http://schemas.microsoft.com/office/drawing/2014/main" id="{FA734F36-11C8-C1C6-D5A5-3EFA30E4071E}"/>
              </a:ext>
            </a:extLst>
          </p:cNvPr>
          <p:cNvSpPr>
            <a:spLocks noGrp="1"/>
          </p:cNvSpPr>
          <p:nvPr>
            <p:ph type="ftr" sz="quarter" idx="11"/>
          </p:nvPr>
        </p:nvSpPr>
        <p:spPr/>
        <p:txBody>
          <a:bodyPr/>
          <a:lstStyle/>
          <a:p>
            <a:r>
              <a:rPr lang="en-US"/>
              <a:t>Dr Simona Ferraraccio</a:t>
            </a:r>
          </a:p>
        </p:txBody>
      </p:sp>
      <p:sp>
        <p:nvSpPr>
          <p:cNvPr id="5" name="Slide Number Placeholder 4">
            <a:extLst>
              <a:ext uri="{FF2B5EF4-FFF2-40B4-BE49-F238E27FC236}">
                <a16:creationId xmlns:a16="http://schemas.microsoft.com/office/drawing/2014/main" id="{98DB116B-332F-21C4-C09B-FA3C1F908FBA}"/>
              </a:ext>
            </a:extLst>
          </p:cNvPr>
          <p:cNvSpPr>
            <a:spLocks noGrp="1"/>
          </p:cNvSpPr>
          <p:nvPr>
            <p:ph type="sldNum" sz="quarter" idx="12"/>
          </p:nvPr>
        </p:nvSpPr>
        <p:spPr/>
        <p:txBody>
          <a:bodyPr/>
          <a:lstStyle/>
          <a:p>
            <a:fld id="{E1076ED0-0DB3-4879-AAE5-5C20D22C1DF4}" type="slidenum">
              <a:rPr lang="en-US" smtClean="0"/>
              <a:t>2</a:t>
            </a:fld>
            <a:endParaRPr lang="en-US"/>
          </a:p>
        </p:txBody>
      </p:sp>
      <p:pic>
        <p:nvPicPr>
          <p:cNvPr id="7" name="Picture 2" descr="Creative Problem Solving Kids Images – Browse 38,683 Stock Photos, Vectors,  and Video | Adobe Stock">
            <a:extLst>
              <a:ext uri="{FF2B5EF4-FFF2-40B4-BE49-F238E27FC236}">
                <a16:creationId xmlns:a16="http://schemas.microsoft.com/office/drawing/2014/main" id="{B6887DE1-B604-F54E-1BBA-2F6EE190DE48}"/>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5119" r="1117"/>
          <a:stretch>
            <a:fillRect/>
          </a:stretch>
        </p:blipFill>
        <p:spPr bwMode="auto">
          <a:xfrm>
            <a:off x="2522358" y="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8" name="Date Placeholder 7">
            <a:extLst>
              <a:ext uri="{FF2B5EF4-FFF2-40B4-BE49-F238E27FC236}">
                <a16:creationId xmlns:a16="http://schemas.microsoft.com/office/drawing/2014/main" id="{65953C54-6682-848F-9DFB-EA6E5C1FB7ED}"/>
              </a:ext>
            </a:extLst>
          </p:cNvPr>
          <p:cNvSpPr>
            <a:spLocks noGrp="1"/>
          </p:cNvSpPr>
          <p:nvPr>
            <p:ph type="dt" sz="half" idx="10"/>
          </p:nvPr>
        </p:nvSpPr>
        <p:spPr/>
        <p:txBody>
          <a:bodyPr/>
          <a:lstStyle/>
          <a:p>
            <a:r>
              <a:rPr lang="en-US"/>
              <a:t>BMHP4029</a:t>
            </a:r>
            <a:endParaRPr lang="en-GB"/>
          </a:p>
        </p:txBody>
      </p:sp>
    </p:spTree>
    <p:extLst>
      <p:ext uri="{BB962C8B-B14F-4D97-AF65-F5344CB8AC3E}">
        <p14:creationId xmlns:p14="http://schemas.microsoft.com/office/powerpoint/2010/main" val="2978079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8FAA17B-595C-1593-C6FB-4B6F1A5655EC}"/>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6A06364B-3B05-44D3-8ACF-19858E5D0F9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8EAA293-C778-4554-6259-68A586AFCFC4}"/>
              </a:ext>
            </a:extLst>
          </p:cNvPr>
          <p:cNvSpPr>
            <a:spLocks noGrp="1"/>
          </p:cNvSpPr>
          <p:nvPr>
            <p:ph type="sldNum" sz="quarter" idx="12"/>
          </p:nvPr>
        </p:nvSpPr>
        <p:spPr/>
        <p:txBody>
          <a:bodyPr/>
          <a:lstStyle/>
          <a:p>
            <a:fld id="{6F751E00-08BC-4BA3-B9D8-B600BC476DBA}" type="slidenum">
              <a:rPr lang="en-GB" smtClean="0"/>
              <a:t>3</a:t>
            </a:fld>
            <a:endParaRPr lang="en-GB"/>
          </a:p>
        </p:txBody>
      </p:sp>
      <p:sp>
        <p:nvSpPr>
          <p:cNvPr id="7" name="TextBox 6">
            <a:extLst>
              <a:ext uri="{FF2B5EF4-FFF2-40B4-BE49-F238E27FC236}">
                <a16:creationId xmlns:a16="http://schemas.microsoft.com/office/drawing/2014/main" id="{375873EC-5CA0-1E7F-61AE-C88E9AAF3596}"/>
              </a:ext>
            </a:extLst>
          </p:cNvPr>
          <p:cNvSpPr txBox="1"/>
          <p:nvPr/>
        </p:nvSpPr>
        <p:spPr>
          <a:xfrm>
            <a:off x="480363" y="1572963"/>
            <a:ext cx="1700466" cy="523220"/>
          </a:xfrm>
          <a:prstGeom prst="rect">
            <a:avLst/>
          </a:prstGeom>
          <a:noFill/>
        </p:spPr>
        <p:txBody>
          <a:bodyPr wrap="none" rtlCol="0">
            <a:spAutoFit/>
          </a:bodyPr>
          <a:lstStyle/>
          <a:p>
            <a:r>
              <a:rPr lang="en-GB" sz="2800" b="1"/>
              <a:t>Contents</a:t>
            </a:r>
          </a:p>
        </p:txBody>
      </p:sp>
      <p:sp>
        <p:nvSpPr>
          <p:cNvPr id="8" name="TextBox 7">
            <a:extLst>
              <a:ext uri="{FF2B5EF4-FFF2-40B4-BE49-F238E27FC236}">
                <a16:creationId xmlns:a16="http://schemas.microsoft.com/office/drawing/2014/main" id="{0A7621AE-1B9B-7343-4252-142F58F82AC3}"/>
              </a:ext>
            </a:extLst>
          </p:cNvPr>
          <p:cNvSpPr txBox="1"/>
          <p:nvPr/>
        </p:nvSpPr>
        <p:spPr>
          <a:xfrm>
            <a:off x="118622" y="2639266"/>
            <a:ext cx="5826584" cy="1298882"/>
          </a:xfrm>
          <a:prstGeom prst="rect">
            <a:avLst/>
          </a:prstGeom>
          <a:noFill/>
        </p:spPr>
        <p:txBody>
          <a:bodyPr wrap="square" rtlCol="0">
            <a:spAutoFit/>
          </a:bodyPr>
          <a:lstStyle/>
          <a:p>
            <a:pPr marL="342900" indent="-342900">
              <a:lnSpc>
                <a:spcPct val="150000"/>
              </a:lnSpc>
              <a:buFontTx/>
              <a:buAutoNum type="arabicPeriod"/>
            </a:pPr>
            <a:r>
              <a:rPr lang="en-GB" dirty="0"/>
              <a:t>Policies and legislations relevant to the issues in health and social care</a:t>
            </a:r>
          </a:p>
          <a:p>
            <a:pPr marL="342900" indent="-342900">
              <a:lnSpc>
                <a:spcPct val="150000"/>
              </a:lnSpc>
              <a:buFontTx/>
              <a:buAutoNum type="arabicPeriod"/>
            </a:pPr>
            <a:r>
              <a:rPr lang="en-GB" dirty="0"/>
              <a:t>Workshop</a:t>
            </a:r>
          </a:p>
        </p:txBody>
      </p:sp>
      <p:pic>
        <p:nvPicPr>
          <p:cNvPr id="9" name="Picture 2" descr="Creative Problem Solving Kids Images – Browse 38,683 Stock Photos, Vectors,  and Video | Adobe Stock">
            <a:extLst>
              <a:ext uri="{FF2B5EF4-FFF2-40B4-BE49-F238E27FC236}">
                <a16:creationId xmlns:a16="http://schemas.microsoft.com/office/drawing/2014/main" id="{A6561974-8131-DF26-AC16-8D770D52A536}"/>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5119" r="1117"/>
          <a:stretch>
            <a:fillRect/>
          </a:stretch>
        </p:blipFill>
        <p:spPr bwMode="auto">
          <a:xfrm>
            <a:off x="2522358" y="0"/>
            <a:ext cx="9669642" cy="685799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A69F7B0F-7D68-A5D3-9B11-D21D1BE383F3}"/>
              </a:ext>
            </a:extLst>
          </p:cNvPr>
          <p:cNvPicPr>
            <a:picLocks noChangeAspect="1"/>
          </p:cNvPicPr>
          <p:nvPr/>
        </p:nvPicPr>
        <p:blipFill>
          <a:blip r:embed="rId3"/>
          <a:srcRect l="66875" t="26198" r="11731" b="9450"/>
          <a:stretch>
            <a:fillRect/>
          </a:stretch>
        </p:blipFill>
        <p:spPr>
          <a:xfrm>
            <a:off x="5945206" y="351692"/>
            <a:ext cx="6200259" cy="5828044"/>
          </a:xfrm>
          <a:prstGeom prst="rect">
            <a:avLst/>
          </a:prstGeom>
        </p:spPr>
      </p:pic>
      <p:sp>
        <p:nvSpPr>
          <p:cNvPr id="3" name="Oval 2">
            <a:extLst>
              <a:ext uri="{FF2B5EF4-FFF2-40B4-BE49-F238E27FC236}">
                <a16:creationId xmlns:a16="http://schemas.microsoft.com/office/drawing/2014/main" id="{30C01F5D-2B30-EFAD-878A-90F14F0AE37D}"/>
              </a:ext>
            </a:extLst>
          </p:cNvPr>
          <p:cNvSpPr/>
          <p:nvPr/>
        </p:nvSpPr>
        <p:spPr>
          <a:xfrm>
            <a:off x="5845148" y="5116715"/>
            <a:ext cx="6300317" cy="562708"/>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0725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C756629-3016-5126-BB6D-81FE4CF7FA09}"/>
              </a:ext>
            </a:extLst>
          </p:cNvPr>
          <p:cNvSpPr>
            <a:spLocks noGrp="1"/>
          </p:cNvSpPr>
          <p:nvPr>
            <p:ph type="title"/>
          </p:nvPr>
        </p:nvSpPr>
        <p:spPr>
          <a:xfrm>
            <a:off x="786385" y="841248"/>
            <a:ext cx="5129600" cy="5340097"/>
          </a:xfrm>
        </p:spPr>
        <p:txBody>
          <a:bodyPr anchor="ctr">
            <a:normAutofit/>
          </a:bodyPr>
          <a:lstStyle/>
          <a:p>
            <a:r>
              <a:rPr lang="en-GB" sz="3600" b="1" dirty="0">
                <a:solidFill>
                  <a:schemeClr val="bg1"/>
                </a:solidFill>
              </a:rPr>
              <a:t>Why we need to talk about policy and legislations with Problem solving in Health and Social Care?</a:t>
            </a:r>
          </a:p>
        </p:txBody>
      </p:sp>
      <p:sp>
        <p:nvSpPr>
          <p:cNvPr id="3" name="Content Placeholder 2">
            <a:extLst>
              <a:ext uri="{FF2B5EF4-FFF2-40B4-BE49-F238E27FC236}">
                <a16:creationId xmlns:a16="http://schemas.microsoft.com/office/drawing/2014/main" id="{2FC6B6A7-19E2-0E58-BF52-CC9D445CDA03}"/>
              </a:ext>
            </a:extLst>
          </p:cNvPr>
          <p:cNvSpPr>
            <a:spLocks noGrp="1"/>
          </p:cNvSpPr>
          <p:nvPr>
            <p:ph idx="1"/>
          </p:nvPr>
        </p:nvSpPr>
        <p:spPr>
          <a:xfrm>
            <a:off x="6193912" y="841247"/>
            <a:ext cx="5850042" cy="5340097"/>
          </a:xfrm>
        </p:spPr>
        <p:txBody>
          <a:bodyPr anchor="ctr">
            <a:normAutofit/>
          </a:bodyPr>
          <a:lstStyle/>
          <a:p>
            <a:pPr marL="0" indent="0">
              <a:buNone/>
            </a:pPr>
            <a:r>
              <a:rPr lang="en-GB" dirty="0">
                <a:solidFill>
                  <a:schemeClr val="tx2"/>
                </a:solidFill>
              </a:rPr>
              <a:t>In your 3,000-word report, you must investigate the background of your issue. </a:t>
            </a:r>
          </a:p>
          <a:p>
            <a:pPr marL="0" indent="0">
              <a:buNone/>
            </a:pPr>
            <a:endParaRPr lang="en-GB" dirty="0">
              <a:solidFill>
                <a:schemeClr val="tx2"/>
              </a:solidFill>
            </a:endParaRPr>
          </a:p>
          <a:p>
            <a:pPr marL="0" indent="0">
              <a:buNone/>
            </a:pPr>
            <a:r>
              <a:rPr lang="en-GB" dirty="0">
                <a:solidFill>
                  <a:schemeClr val="tx2"/>
                </a:solidFill>
              </a:rPr>
              <a:t>This isn't just about what is happening, but about the </a:t>
            </a:r>
            <a:r>
              <a:rPr lang="en-GB" b="1" dirty="0">
                <a:solidFill>
                  <a:schemeClr val="tx2"/>
                </a:solidFill>
              </a:rPr>
              <a:t>legal and professional structures</a:t>
            </a:r>
            <a:r>
              <a:rPr lang="en-GB" dirty="0">
                <a:solidFill>
                  <a:schemeClr val="tx2"/>
                </a:solidFill>
              </a:rPr>
              <a:t> that dictate how it </a:t>
            </a:r>
            <a:r>
              <a:rPr lang="en-GB" i="1" dirty="0">
                <a:solidFill>
                  <a:schemeClr val="tx2"/>
                </a:solidFill>
              </a:rPr>
              <a:t>must</a:t>
            </a:r>
            <a:r>
              <a:rPr lang="en-GB" dirty="0">
                <a:solidFill>
                  <a:schemeClr val="tx2"/>
                </a:solidFill>
              </a:rPr>
              <a:t> be managed</a:t>
            </a:r>
          </a:p>
        </p:txBody>
      </p:sp>
      <p:sp>
        <p:nvSpPr>
          <p:cNvPr id="4" name="Date Placeholder 3">
            <a:extLst>
              <a:ext uri="{FF2B5EF4-FFF2-40B4-BE49-F238E27FC236}">
                <a16:creationId xmlns:a16="http://schemas.microsoft.com/office/drawing/2014/main" id="{5586A713-7DE5-DCAF-65C9-DC9D2EFD4C00}"/>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9EA0C85B-003B-0E38-64D4-F8617AE7295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8B99C8DF-4AA7-70E9-458F-36410C55E5E5}"/>
              </a:ext>
            </a:extLst>
          </p:cNvPr>
          <p:cNvSpPr>
            <a:spLocks noGrp="1"/>
          </p:cNvSpPr>
          <p:nvPr>
            <p:ph type="sldNum" sz="quarter" idx="12"/>
          </p:nvPr>
        </p:nvSpPr>
        <p:spPr/>
        <p:txBody>
          <a:bodyPr/>
          <a:lstStyle/>
          <a:p>
            <a:fld id="{60A0B930-06E6-4433-ABA1-9FD97F8B1744}" type="slidenum">
              <a:rPr lang="en-GB" smtClean="0"/>
              <a:t>4</a:t>
            </a:fld>
            <a:endParaRPr lang="en-GB"/>
          </a:p>
        </p:txBody>
      </p:sp>
    </p:spTree>
    <p:extLst>
      <p:ext uri="{BB962C8B-B14F-4D97-AF65-F5344CB8AC3E}">
        <p14:creationId xmlns:p14="http://schemas.microsoft.com/office/powerpoint/2010/main" val="48209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FBA6E2-D8F0-BD10-7E6B-F06684099DC7}"/>
              </a:ext>
            </a:extLst>
          </p:cNvPr>
          <p:cNvSpPr>
            <a:spLocks noGrp="1"/>
          </p:cNvSpPr>
          <p:nvPr>
            <p:ph type="title"/>
          </p:nvPr>
        </p:nvSpPr>
        <p:spPr>
          <a:xfrm>
            <a:off x="687359" y="850090"/>
            <a:ext cx="3600860" cy="2023738"/>
          </a:xfrm>
        </p:spPr>
        <p:txBody>
          <a:bodyPr>
            <a:normAutofit/>
          </a:bodyPr>
          <a:lstStyle/>
          <a:p>
            <a:r>
              <a:rPr lang="en-GB" sz="3200" b="1" dirty="0"/>
              <a:t>Some definitions: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860332-3C2C-EF04-770B-748C0A59BD9B}"/>
              </a:ext>
            </a:extLst>
          </p:cNvPr>
          <p:cNvSpPr>
            <a:spLocks noGrp="1"/>
          </p:cNvSpPr>
          <p:nvPr>
            <p:ph idx="1"/>
          </p:nvPr>
        </p:nvSpPr>
        <p:spPr>
          <a:xfrm>
            <a:off x="5126418" y="552091"/>
            <a:ext cx="6224335" cy="5431536"/>
          </a:xfrm>
        </p:spPr>
        <p:txBody>
          <a:bodyPr anchor="ctr">
            <a:normAutofit/>
          </a:bodyPr>
          <a:lstStyle/>
          <a:p>
            <a:pPr marL="514350" indent="-514350">
              <a:buFont typeface="+mj-lt"/>
              <a:buAutoNum type="arabicPeriod"/>
            </a:pPr>
            <a:r>
              <a:rPr lang="en-GB" sz="2200" b="1"/>
              <a:t>Legislation: </a:t>
            </a:r>
            <a:r>
              <a:rPr lang="en-GB" sz="2200"/>
              <a:t>these are the laws (Acts of Parliament) that provide the legal mandate for care (for example The Care Act 2014)</a:t>
            </a:r>
          </a:p>
          <a:p>
            <a:pPr marL="514350" indent="-514350">
              <a:buFont typeface="+mj-lt"/>
              <a:buAutoNum type="arabicPeriod"/>
            </a:pPr>
            <a:endParaRPr lang="en-GB" sz="2200" b="1"/>
          </a:p>
          <a:p>
            <a:pPr marL="514350" indent="-514350">
              <a:buFont typeface="+mj-lt"/>
              <a:buAutoNum type="arabicPeriod"/>
            </a:pPr>
            <a:r>
              <a:rPr lang="en-GB" sz="2200" b="1"/>
              <a:t>Policies: </a:t>
            </a:r>
            <a:r>
              <a:rPr lang="en-GB" sz="2200"/>
              <a:t>these are the specific “rules” or goals set by the government or the NHS (for example the NHS Long Term Plan)</a:t>
            </a:r>
          </a:p>
          <a:p>
            <a:pPr marL="514350" indent="-514350">
              <a:buFont typeface="+mj-lt"/>
              <a:buAutoNum type="arabicPeriod"/>
            </a:pPr>
            <a:endParaRPr lang="en-GB" sz="2200" b="1"/>
          </a:p>
          <a:p>
            <a:pPr marL="514350" indent="-514350">
              <a:buFont typeface="+mj-lt"/>
              <a:buAutoNum type="arabicPeriod"/>
            </a:pPr>
            <a:r>
              <a:rPr lang="en-GB" sz="2200" b="1"/>
              <a:t>Frameworks: </a:t>
            </a:r>
            <a:r>
              <a:rPr lang="en-GB" sz="2200"/>
              <a:t>these are the “how-to” guides or standards that ensure safety and quality (for example NICE guideline or the ^Cs of Nursing)</a:t>
            </a:r>
            <a:endParaRPr lang="en-GB" sz="2200" b="1"/>
          </a:p>
        </p:txBody>
      </p:sp>
      <p:pic>
        <p:nvPicPr>
          <p:cNvPr id="5" name="Picture 4">
            <a:extLst>
              <a:ext uri="{FF2B5EF4-FFF2-40B4-BE49-F238E27FC236}">
                <a16:creationId xmlns:a16="http://schemas.microsoft.com/office/drawing/2014/main" id="{53CA2684-0EB6-09B6-1935-F5183AC5882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0058" y="2416419"/>
            <a:ext cx="3315462" cy="3315462"/>
          </a:xfrm>
          <a:prstGeom prst="rect">
            <a:avLst/>
          </a:prstGeom>
        </p:spPr>
      </p:pic>
      <p:sp>
        <p:nvSpPr>
          <p:cNvPr id="6" name="Date Placeholder 5">
            <a:extLst>
              <a:ext uri="{FF2B5EF4-FFF2-40B4-BE49-F238E27FC236}">
                <a16:creationId xmlns:a16="http://schemas.microsoft.com/office/drawing/2014/main" id="{E8AC3DA6-8695-E316-D637-8BFA8FA2EF9D}"/>
              </a:ext>
            </a:extLst>
          </p:cNvPr>
          <p:cNvSpPr>
            <a:spLocks noGrp="1"/>
          </p:cNvSpPr>
          <p:nvPr>
            <p:ph type="dt" sz="half" idx="10"/>
          </p:nvPr>
        </p:nvSpPr>
        <p:spPr/>
        <p:txBody>
          <a:bodyPr/>
          <a:lstStyle/>
          <a:p>
            <a:r>
              <a:rPr lang="en-US"/>
              <a:t>BMHP4029</a:t>
            </a:r>
            <a:endParaRPr lang="en-GB"/>
          </a:p>
        </p:txBody>
      </p:sp>
      <p:sp>
        <p:nvSpPr>
          <p:cNvPr id="7" name="Footer Placeholder 6">
            <a:extLst>
              <a:ext uri="{FF2B5EF4-FFF2-40B4-BE49-F238E27FC236}">
                <a16:creationId xmlns:a16="http://schemas.microsoft.com/office/drawing/2014/main" id="{C5D52BDA-DF0D-46A3-2AE0-A7BE3715CB25}"/>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9EB60EF7-3F8A-1905-4895-5F99131DF5E9}"/>
              </a:ext>
            </a:extLst>
          </p:cNvPr>
          <p:cNvSpPr>
            <a:spLocks noGrp="1"/>
          </p:cNvSpPr>
          <p:nvPr>
            <p:ph type="sldNum" sz="quarter" idx="12"/>
          </p:nvPr>
        </p:nvSpPr>
        <p:spPr/>
        <p:txBody>
          <a:bodyPr/>
          <a:lstStyle/>
          <a:p>
            <a:fld id="{60A0B930-06E6-4433-ABA1-9FD97F8B1744}" type="slidenum">
              <a:rPr lang="en-GB" smtClean="0"/>
              <a:t>5</a:t>
            </a:fld>
            <a:endParaRPr lang="en-GB"/>
          </a:p>
        </p:txBody>
      </p:sp>
    </p:spTree>
    <p:extLst>
      <p:ext uri="{BB962C8B-B14F-4D97-AF65-F5344CB8AC3E}">
        <p14:creationId xmlns:p14="http://schemas.microsoft.com/office/powerpoint/2010/main" val="3641025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5" name="Group 1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6" name="Freeform: Shape 1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EF7F6FA-5190-AAA9-0EDC-ACCEC154F1D4}"/>
              </a:ext>
            </a:extLst>
          </p:cNvPr>
          <p:cNvSpPr>
            <a:spLocks noGrp="1"/>
          </p:cNvSpPr>
          <p:nvPr>
            <p:ph type="title"/>
          </p:nvPr>
        </p:nvSpPr>
        <p:spPr>
          <a:xfrm>
            <a:off x="182880" y="1422801"/>
            <a:ext cx="3855720" cy="4371974"/>
          </a:xfrm>
        </p:spPr>
        <p:txBody>
          <a:bodyPr>
            <a:normAutofit/>
          </a:bodyPr>
          <a:lstStyle/>
          <a:p>
            <a:pPr algn="ctr"/>
            <a:r>
              <a:rPr lang="en-GB" sz="3600" b="1" dirty="0">
                <a:solidFill>
                  <a:schemeClr val="tx2"/>
                </a:solidFill>
              </a:rPr>
              <a:t>Individual Activity</a:t>
            </a:r>
            <a:br>
              <a:rPr lang="en-GB" sz="3600" b="1" dirty="0">
                <a:solidFill>
                  <a:schemeClr val="tx2"/>
                </a:solidFill>
              </a:rPr>
            </a:br>
            <a:br>
              <a:rPr lang="en-GB" sz="3600" b="1" dirty="0">
                <a:solidFill>
                  <a:schemeClr val="tx2"/>
                </a:solidFill>
              </a:rPr>
            </a:br>
            <a:r>
              <a:rPr lang="en-GB" sz="3600" b="1" dirty="0">
                <a:solidFill>
                  <a:schemeClr val="tx2"/>
                </a:solidFill>
              </a:rPr>
              <a:t>30 mins</a:t>
            </a:r>
          </a:p>
        </p:txBody>
      </p:sp>
      <p:sp>
        <p:nvSpPr>
          <p:cNvPr id="3" name="Content Placeholder 2">
            <a:extLst>
              <a:ext uri="{FF2B5EF4-FFF2-40B4-BE49-F238E27FC236}">
                <a16:creationId xmlns:a16="http://schemas.microsoft.com/office/drawing/2014/main" id="{9D1789C7-14D4-CF35-DF4F-C710B2DE7658}"/>
              </a:ext>
            </a:extLst>
          </p:cNvPr>
          <p:cNvSpPr>
            <a:spLocks noGrp="1"/>
          </p:cNvSpPr>
          <p:nvPr>
            <p:ph idx="1"/>
          </p:nvPr>
        </p:nvSpPr>
        <p:spPr>
          <a:xfrm>
            <a:off x="5215811" y="804672"/>
            <a:ext cx="6975884" cy="5230368"/>
          </a:xfrm>
        </p:spPr>
        <p:txBody>
          <a:bodyPr anchor="ctr">
            <a:normAutofit/>
          </a:bodyPr>
          <a:lstStyle/>
          <a:p>
            <a:pPr marL="0" indent="0">
              <a:buNone/>
            </a:pPr>
            <a:r>
              <a:rPr lang="en-GB" sz="1800" dirty="0">
                <a:solidFill>
                  <a:schemeClr val="tx2"/>
                </a:solidFill>
              </a:rPr>
              <a:t>Consider the issue you want to analyse in your assignment</a:t>
            </a:r>
          </a:p>
          <a:p>
            <a:endParaRPr lang="en-GB" sz="1800" dirty="0">
              <a:solidFill>
                <a:schemeClr val="tx2"/>
              </a:solidFill>
            </a:endParaRPr>
          </a:p>
          <a:p>
            <a:pPr marL="914400" lvl="1" indent="-457200">
              <a:buFont typeface="+mj-lt"/>
              <a:buAutoNum type="arabicPeriod"/>
            </a:pPr>
            <a:r>
              <a:rPr lang="en-GB" sz="1800" dirty="0">
                <a:solidFill>
                  <a:schemeClr val="tx2"/>
                </a:solidFill>
              </a:rPr>
              <a:t>How does the issue impact:</a:t>
            </a:r>
          </a:p>
          <a:p>
            <a:pPr lvl="2"/>
            <a:r>
              <a:rPr lang="en-GB" sz="1800" dirty="0">
                <a:solidFill>
                  <a:schemeClr val="tx2"/>
                </a:solidFill>
              </a:rPr>
              <a:t>Patients</a:t>
            </a:r>
          </a:p>
          <a:p>
            <a:pPr lvl="2"/>
            <a:r>
              <a:rPr lang="en-GB" sz="1800" dirty="0">
                <a:solidFill>
                  <a:schemeClr val="tx2"/>
                </a:solidFill>
              </a:rPr>
              <a:t>Workforce</a:t>
            </a:r>
          </a:p>
          <a:p>
            <a:pPr marL="914400" lvl="1" indent="-457200">
              <a:buFont typeface="+mj-lt"/>
              <a:buAutoNum type="arabicPeriod"/>
            </a:pPr>
            <a:r>
              <a:rPr lang="en-GB" sz="1800" dirty="0">
                <a:solidFill>
                  <a:schemeClr val="tx2"/>
                </a:solidFill>
              </a:rPr>
              <a:t>What policy/legislation can you find that should support the issue</a:t>
            </a:r>
          </a:p>
          <a:p>
            <a:pPr marL="914400" lvl="1" indent="-457200">
              <a:buFont typeface="+mj-lt"/>
              <a:buAutoNum type="arabicPeriod"/>
            </a:pPr>
            <a:r>
              <a:rPr lang="en-GB" sz="1800" dirty="0">
                <a:solidFill>
                  <a:schemeClr val="tx2"/>
                </a:solidFill>
              </a:rPr>
              <a:t>Find a real case study about the issue  </a:t>
            </a:r>
          </a:p>
          <a:p>
            <a:pPr marL="914400" lvl="1" indent="-457200">
              <a:buFont typeface="+mj-lt"/>
              <a:buAutoNum type="arabicPeriod"/>
            </a:pPr>
            <a:r>
              <a:rPr lang="en-GB" sz="1800" dirty="0">
                <a:solidFill>
                  <a:schemeClr val="tx2"/>
                </a:solidFill>
              </a:rPr>
              <a:t>Find real solutions implemented and documented in the literature </a:t>
            </a:r>
          </a:p>
          <a:p>
            <a:pPr marL="914400" lvl="1" indent="-457200">
              <a:buFont typeface="+mj-lt"/>
              <a:buAutoNum type="arabicPeriod"/>
            </a:pPr>
            <a:r>
              <a:rPr lang="en-GB" sz="1800" dirty="0">
                <a:solidFill>
                  <a:schemeClr val="tx2"/>
                </a:solidFill>
              </a:rPr>
              <a:t>Present your findings to the class</a:t>
            </a:r>
          </a:p>
        </p:txBody>
      </p:sp>
      <p:sp>
        <p:nvSpPr>
          <p:cNvPr id="4" name="Date Placeholder 3">
            <a:extLst>
              <a:ext uri="{FF2B5EF4-FFF2-40B4-BE49-F238E27FC236}">
                <a16:creationId xmlns:a16="http://schemas.microsoft.com/office/drawing/2014/main" id="{5702A0BE-4872-FE95-22E1-AB1D33BEC7A8}"/>
              </a:ext>
            </a:extLst>
          </p:cNvPr>
          <p:cNvSpPr>
            <a:spLocks noGrp="1"/>
          </p:cNvSpPr>
          <p:nvPr>
            <p:ph type="dt" sz="half" idx="10"/>
          </p:nvPr>
        </p:nvSpPr>
        <p:spPr>
          <a:xfrm>
            <a:off x="804672" y="6356350"/>
            <a:ext cx="2743200" cy="365125"/>
          </a:xfrm>
        </p:spPr>
        <p:txBody>
          <a:bodyPr>
            <a:normAutofit/>
          </a:bodyPr>
          <a:lstStyle/>
          <a:p>
            <a:pPr>
              <a:spcAft>
                <a:spcPts val="600"/>
              </a:spcAft>
            </a:pPr>
            <a:r>
              <a:rPr lang="en-US"/>
              <a:t>BMHP4029</a:t>
            </a:r>
            <a:endParaRPr lang="en-GB"/>
          </a:p>
        </p:txBody>
      </p:sp>
      <p:sp>
        <p:nvSpPr>
          <p:cNvPr id="5" name="Footer Placeholder 4">
            <a:extLst>
              <a:ext uri="{FF2B5EF4-FFF2-40B4-BE49-F238E27FC236}">
                <a16:creationId xmlns:a16="http://schemas.microsoft.com/office/drawing/2014/main" id="{79BBA08D-A69B-2BAE-7DD9-EEF33202856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6" name="Slide Number Placeholder 5">
            <a:extLst>
              <a:ext uri="{FF2B5EF4-FFF2-40B4-BE49-F238E27FC236}">
                <a16:creationId xmlns:a16="http://schemas.microsoft.com/office/drawing/2014/main" id="{2BAB5CA8-E50D-52A0-88BF-0628EF97A73A}"/>
              </a:ext>
            </a:extLst>
          </p:cNvPr>
          <p:cNvSpPr>
            <a:spLocks noGrp="1"/>
          </p:cNvSpPr>
          <p:nvPr>
            <p:ph type="sldNum" sz="quarter" idx="12"/>
          </p:nvPr>
        </p:nvSpPr>
        <p:spPr>
          <a:xfrm>
            <a:off x="8610600" y="6356350"/>
            <a:ext cx="2743200" cy="365125"/>
          </a:xfrm>
        </p:spPr>
        <p:txBody>
          <a:bodyPr>
            <a:normAutofit/>
          </a:bodyPr>
          <a:lstStyle/>
          <a:p>
            <a:pPr>
              <a:spcAft>
                <a:spcPts val="600"/>
              </a:spcAft>
            </a:pPr>
            <a:fld id="{60A0B930-06E6-4433-ABA1-9FD97F8B1744}" type="slidenum">
              <a:rPr lang="en-GB" smtClean="0"/>
              <a:pPr>
                <a:spcAft>
                  <a:spcPts val="600"/>
                </a:spcAft>
              </a:pPr>
              <a:t>6</a:t>
            </a:fld>
            <a:endParaRPr lang="en-GB"/>
          </a:p>
        </p:txBody>
      </p:sp>
    </p:spTree>
    <p:extLst>
      <p:ext uri="{BB962C8B-B14F-4D97-AF65-F5344CB8AC3E}">
        <p14:creationId xmlns:p14="http://schemas.microsoft.com/office/powerpoint/2010/main" val="1938984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DBF19-A300-F4A6-C0D2-54AEE3EC05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0615FC5-B88D-CE0F-0F4E-B7C3DE8F67EF}"/>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EB37471A-A3FD-54BD-B61D-E0E85AEF41FC}"/>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0F3AE49A-EEC6-92BF-32A6-F20B1BFF987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AA7D014-EEBD-6631-F9B4-BA2AFDF4E67B}"/>
              </a:ext>
            </a:extLst>
          </p:cNvPr>
          <p:cNvSpPr>
            <a:spLocks noGrp="1"/>
          </p:cNvSpPr>
          <p:nvPr>
            <p:ph type="sldNum" sz="quarter" idx="12"/>
          </p:nvPr>
        </p:nvSpPr>
        <p:spPr/>
        <p:txBody>
          <a:bodyPr/>
          <a:lstStyle/>
          <a:p>
            <a:fld id="{6F751E00-08BC-4BA3-B9D8-B600BC476DBA}" type="slidenum">
              <a:rPr lang="en-GB" smtClean="0"/>
              <a:t>7</a:t>
            </a:fld>
            <a:endParaRPr lang="en-GB"/>
          </a:p>
        </p:txBody>
      </p:sp>
      <p:pic>
        <p:nvPicPr>
          <p:cNvPr id="7" name="Picture 6" descr="A clock with arrows pointing to the time&#10;&#10;AI-generated content may be incorrect.">
            <a:extLst>
              <a:ext uri="{FF2B5EF4-FFF2-40B4-BE49-F238E27FC236}">
                <a16:creationId xmlns:a16="http://schemas.microsoft.com/office/drawing/2014/main" id="{45F00C44-3886-6BAE-AB3A-4B881C78C75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
            <a:ext cx="12192000" cy="6858000"/>
          </a:xfrm>
          <a:prstGeom prst="rect">
            <a:avLst/>
          </a:prstGeom>
        </p:spPr>
      </p:pic>
      <p:sp>
        <p:nvSpPr>
          <p:cNvPr id="8" name="TextBox 7">
            <a:extLst>
              <a:ext uri="{FF2B5EF4-FFF2-40B4-BE49-F238E27FC236}">
                <a16:creationId xmlns:a16="http://schemas.microsoft.com/office/drawing/2014/main" id="{AAD9FFF3-500F-066F-EAFB-8AEC54146986}"/>
              </a:ext>
            </a:extLst>
          </p:cNvPr>
          <p:cNvSpPr txBox="1"/>
          <p:nvPr/>
        </p:nvSpPr>
        <p:spPr>
          <a:xfrm>
            <a:off x="0" y="1273996"/>
            <a:ext cx="2362199" cy="523220"/>
          </a:xfrm>
          <a:prstGeom prst="rect">
            <a:avLst/>
          </a:prstGeom>
          <a:noFill/>
        </p:spPr>
        <p:txBody>
          <a:bodyPr wrap="square" rtlCol="0">
            <a:spAutoFit/>
          </a:bodyPr>
          <a:lstStyle/>
          <a:p>
            <a:pPr algn="ctr"/>
            <a:r>
              <a:rPr lang="en-GB" sz="2800" b="1"/>
              <a:t>15 mins</a:t>
            </a:r>
          </a:p>
        </p:txBody>
      </p:sp>
    </p:spTree>
    <p:extLst>
      <p:ext uri="{BB962C8B-B14F-4D97-AF65-F5344CB8AC3E}">
        <p14:creationId xmlns:p14="http://schemas.microsoft.com/office/powerpoint/2010/main" val="1946038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Cartoon of a hospital block with a group of people in bed&#10;&#10;AI-generated content may be incorrect.">
            <a:extLst>
              <a:ext uri="{FF2B5EF4-FFF2-40B4-BE49-F238E27FC236}">
                <a16:creationId xmlns:a16="http://schemas.microsoft.com/office/drawing/2014/main" id="{7B869564-CA6C-85D4-FA29-DFF6C948F59A}"/>
              </a:ext>
            </a:extLst>
          </p:cNvPr>
          <p:cNvPicPr>
            <a:picLocks noChangeAspect="1"/>
          </p:cNvPicPr>
          <p:nvPr/>
        </p:nvPicPr>
        <p:blipFill>
          <a:blip r:embed="rId2">
            <a:alphaModFix amt="35000"/>
            <a:extLst>
              <a:ext uri="{28A0092B-C50C-407E-A947-70E740481C1C}">
                <a14:useLocalDpi xmlns:a14="http://schemas.microsoft.com/office/drawing/2010/main" val="0"/>
              </a:ext>
            </a:extLst>
          </a:blip>
          <a:srcRect b="7158"/>
          <a:stretch>
            <a:fillRect/>
          </a:stretch>
        </p:blipFill>
        <p:spPr>
          <a:xfrm>
            <a:off x="0" y="589425"/>
            <a:ext cx="6117021" cy="5679150"/>
          </a:xfrm>
          <a:prstGeom prst="rect">
            <a:avLst/>
          </a:prstGeom>
        </p:spPr>
      </p:pic>
      <p:sp>
        <p:nvSpPr>
          <p:cNvPr id="4" name="Date Placeholder 3">
            <a:extLst>
              <a:ext uri="{FF2B5EF4-FFF2-40B4-BE49-F238E27FC236}">
                <a16:creationId xmlns:a16="http://schemas.microsoft.com/office/drawing/2014/main" id="{11F873CD-F725-6830-CCC6-67F664E20FFE}"/>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E6E0350E-40C8-1DBD-D620-74072EBC362B}"/>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378D517-F906-A54E-F3BB-C091D166CB31}"/>
              </a:ext>
            </a:extLst>
          </p:cNvPr>
          <p:cNvSpPr>
            <a:spLocks noGrp="1"/>
          </p:cNvSpPr>
          <p:nvPr>
            <p:ph type="sldNum" sz="quarter" idx="12"/>
          </p:nvPr>
        </p:nvSpPr>
        <p:spPr/>
        <p:txBody>
          <a:bodyPr/>
          <a:lstStyle/>
          <a:p>
            <a:fld id="{60A0B930-06E6-4433-ABA1-9FD97F8B1744}" type="slidenum">
              <a:rPr lang="en-GB" smtClean="0"/>
              <a:t>8</a:t>
            </a:fld>
            <a:endParaRPr lang="en-GB"/>
          </a:p>
        </p:txBody>
      </p:sp>
      <p:sp>
        <p:nvSpPr>
          <p:cNvPr id="9" name="Title 8">
            <a:extLst>
              <a:ext uri="{FF2B5EF4-FFF2-40B4-BE49-F238E27FC236}">
                <a16:creationId xmlns:a16="http://schemas.microsoft.com/office/drawing/2014/main" id="{D2DA72DF-B125-423A-0BD0-23F7AEDA0850}"/>
              </a:ext>
            </a:extLst>
          </p:cNvPr>
          <p:cNvSpPr>
            <a:spLocks noGrp="1"/>
          </p:cNvSpPr>
          <p:nvPr>
            <p:ph type="title"/>
          </p:nvPr>
        </p:nvSpPr>
        <p:spPr>
          <a:xfrm>
            <a:off x="1571730" y="139910"/>
            <a:ext cx="10515600" cy="1325563"/>
          </a:xfrm>
        </p:spPr>
        <p:txBody>
          <a:bodyPr/>
          <a:lstStyle/>
          <a:p>
            <a:pPr algn="r"/>
            <a:r>
              <a:rPr lang="en-GB" b="1" dirty="0"/>
              <a:t>Bed Blocking</a:t>
            </a:r>
          </a:p>
        </p:txBody>
      </p:sp>
      <p:grpSp>
        <p:nvGrpSpPr>
          <p:cNvPr id="13" name="Group 12">
            <a:extLst>
              <a:ext uri="{FF2B5EF4-FFF2-40B4-BE49-F238E27FC236}">
                <a16:creationId xmlns:a16="http://schemas.microsoft.com/office/drawing/2014/main" id="{D3EE2544-D95A-1E99-1A53-0F1BB8AC3233}"/>
              </a:ext>
            </a:extLst>
          </p:cNvPr>
          <p:cNvGrpSpPr/>
          <p:nvPr/>
        </p:nvGrpSpPr>
        <p:grpSpPr>
          <a:xfrm>
            <a:off x="3864339" y="2381459"/>
            <a:ext cx="8117012" cy="2987939"/>
            <a:chOff x="3864339" y="2646778"/>
            <a:chExt cx="8117012" cy="2722620"/>
          </a:xfrm>
        </p:grpSpPr>
        <p:sp>
          <p:nvSpPr>
            <p:cNvPr id="14" name="Rectangle: Top Corners Rounded 13">
              <a:extLst>
                <a:ext uri="{FF2B5EF4-FFF2-40B4-BE49-F238E27FC236}">
                  <a16:creationId xmlns:a16="http://schemas.microsoft.com/office/drawing/2014/main" id="{B2B31912-2E2D-C54A-FD66-EA8CD2B4B578}"/>
                </a:ext>
              </a:extLst>
            </p:cNvPr>
            <p:cNvSpPr/>
            <p:nvPr/>
          </p:nvSpPr>
          <p:spPr>
            <a:xfrm>
              <a:off x="3864339" y="2646778"/>
              <a:ext cx="2372728" cy="1771191"/>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1DD3EC0B-0F5E-0AC1-B836-21916E9B5AF9}"/>
                </a:ext>
              </a:extLst>
            </p:cNvPr>
            <p:cNvSpPr/>
            <p:nvPr/>
          </p:nvSpPr>
          <p:spPr>
            <a:xfrm>
              <a:off x="3864339"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marL="0" lvl="0" indent="0" algn="l" defTabSz="800100">
                <a:lnSpc>
                  <a:spcPct val="90000"/>
                </a:lnSpc>
                <a:spcBef>
                  <a:spcPct val="0"/>
                </a:spcBef>
                <a:spcAft>
                  <a:spcPct val="35000"/>
                </a:spcAft>
                <a:buNone/>
              </a:pPr>
              <a:r>
                <a:rPr lang="en-GB" sz="1800" kern="1200" dirty="0"/>
                <a:t>The care Act (2014)</a:t>
              </a:r>
            </a:p>
          </p:txBody>
        </p:sp>
        <p:sp>
          <p:nvSpPr>
            <p:cNvPr id="16" name="Oval 15" descr="Badge 1 outline">
              <a:extLst>
                <a:ext uri="{FF2B5EF4-FFF2-40B4-BE49-F238E27FC236}">
                  <a16:creationId xmlns:a16="http://schemas.microsoft.com/office/drawing/2014/main" id="{8B0806A4-6206-800F-DFFC-E3979A312A60}"/>
                </a:ext>
              </a:extLst>
            </p:cNvPr>
            <p:cNvSpPr/>
            <p:nvPr/>
          </p:nvSpPr>
          <p:spPr>
            <a:xfrm>
              <a:off x="5602395" y="4538944"/>
              <a:ext cx="830454" cy="830454"/>
            </a:xfrm>
            <a:prstGeom prst="ellipse">
              <a:avLst/>
            </a:prstGeom>
            <a:blipFill>
              <a:blip r:embed="rId3">
                <a:extLst>
                  <a:ext uri="{96DAC541-7B7A-43D3-8B79-37D633B846F1}">
                    <asvg:svgBlip xmlns:asvg="http://schemas.microsoft.com/office/drawing/2016/SVG/main" r:embed="rId4"/>
                  </a:ext>
                </a:extLst>
              </a:blip>
              <a:srcRect/>
              <a:stretch>
                <a:fillRect/>
              </a:stretch>
            </a:blipFill>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7" name="Rectangle: Top Corners Rounded 16">
              <a:extLst>
                <a:ext uri="{FF2B5EF4-FFF2-40B4-BE49-F238E27FC236}">
                  <a16:creationId xmlns:a16="http://schemas.microsoft.com/office/drawing/2014/main" id="{8B8BCCA6-DC94-E674-B560-99D40403DD87}"/>
                </a:ext>
              </a:extLst>
            </p:cNvPr>
            <p:cNvSpPr/>
            <p:nvPr/>
          </p:nvSpPr>
          <p:spPr>
            <a:xfrm>
              <a:off x="6638590" y="2646778"/>
              <a:ext cx="2372728" cy="1771191"/>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8" name="Freeform: Shape 17">
              <a:extLst>
                <a:ext uri="{FF2B5EF4-FFF2-40B4-BE49-F238E27FC236}">
                  <a16:creationId xmlns:a16="http://schemas.microsoft.com/office/drawing/2014/main" id="{C86035C1-E4C6-81C7-968E-26BDC3C952B1}"/>
                </a:ext>
              </a:extLst>
            </p:cNvPr>
            <p:cNvSpPr/>
            <p:nvPr/>
          </p:nvSpPr>
          <p:spPr>
            <a:xfrm>
              <a:off x="6638590"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marL="0" lvl="0" indent="0" algn="l" defTabSz="800100">
                <a:lnSpc>
                  <a:spcPct val="90000"/>
                </a:lnSpc>
                <a:spcBef>
                  <a:spcPct val="0"/>
                </a:spcBef>
                <a:spcAft>
                  <a:spcPct val="35000"/>
                </a:spcAft>
                <a:buNone/>
              </a:pPr>
              <a:r>
                <a:rPr lang="en-GB" sz="1800" kern="1200" dirty="0"/>
                <a:t>NHS Long Term plan (2019)</a:t>
              </a:r>
            </a:p>
          </p:txBody>
        </p:sp>
        <p:sp>
          <p:nvSpPr>
            <p:cNvPr id="19" name="Oval 18" descr="Badge outline">
              <a:extLst>
                <a:ext uri="{FF2B5EF4-FFF2-40B4-BE49-F238E27FC236}">
                  <a16:creationId xmlns:a16="http://schemas.microsoft.com/office/drawing/2014/main" id="{389043EE-FFB6-E531-24A3-8B21814AF7B9}"/>
                </a:ext>
              </a:extLst>
            </p:cNvPr>
            <p:cNvSpPr/>
            <p:nvPr/>
          </p:nvSpPr>
          <p:spPr>
            <a:xfrm>
              <a:off x="8376646" y="4538944"/>
              <a:ext cx="830454" cy="830454"/>
            </a:xfrm>
            <a:prstGeom prst="ellipse">
              <a:avLst/>
            </a:prstGeom>
            <a:blipFill>
              <a:blip r:embed="rId5">
                <a:extLst>
                  <a:ext uri="{96DAC541-7B7A-43D3-8B79-37D633B846F1}">
                    <asvg:svgBlip xmlns:asvg="http://schemas.microsoft.com/office/drawing/2016/SVG/main" r:embed="rId6"/>
                  </a:ext>
                </a:extLst>
              </a:blip>
              <a:srcRect/>
              <a:stretch>
                <a:fillRect/>
              </a:stretch>
            </a:blipFill>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0" name="Rectangle: Top Corners Rounded 19">
              <a:extLst>
                <a:ext uri="{FF2B5EF4-FFF2-40B4-BE49-F238E27FC236}">
                  <a16:creationId xmlns:a16="http://schemas.microsoft.com/office/drawing/2014/main" id="{8F75B696-9620-2D90-37A2-3E1E3E23FA15}"/>
                </a:ext>
              </a:extLst>
            </p:cNvPr>
            <p:cNvSpPr/>
            <p:nvPr/>
          </p:nvSpPr>
          <p:spPr>
            <a:xfrm>
              <a:off x="9412841" y="2646778"/>
              <a:ext cx="2372728" cy="1771191"/>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1" name="Freeform: Shape 20">
              <a:extLst>
                <a:ext uri="{FF2B5EF4-FFF2-40B4-BE49-F238E27FC236}">
                  <a16:creationId xmlns:a16="http://schemas.microsoft.com/office/drawing/2014/main" id="{FCBD4B24-DCF6-7095-8266-FD52B0A93404}"/>
                </a:ext>
              </a:extLst>
            </p:cNvPr>
            <p:cNvSpPr/>
            <p:nvPr/>
          </p:nvSpPr>
          <p:spPr>
            <a:xfrm>
              <a:off x="9412841"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marL="0" lvl="0" indent="0" algn="l" defTabSz="800100">
                <a:lnSpc>
                  <a:spcPct val="90000"/>
                </a:lnSpc>
                <a:spcBef>
                  <a:spcPct val="0"/>
                </a:spcBef>
                <a:spcAft>
                  <a:spcPct val="35000"/>
                </a:spcAft>
                <a:buNone/>
              </a:pPr>
              <a:r>
                <a:rPr lang="en-GB" sz="1800" kern="1200" dirty="0"/>
                <a:t>NICE guideline [NG27]</a:t>
              </a:r>
            </a:p>
          </p:txBody>
        </p:sp>
        <p:sp>
          <p:nvSpPr>
            <p:cNvPr id="22" name="Oval 21" descr="Badge 3 outline">
              <a:extLst>
                <a:ext uri="{FF2B5EF4-FFF2-40B4-BE49-F238E27FC236}">
                  <a16:creationId xmlns:a16="http://schemas.microsoft.com/office/drawing/2014/main" id="{13D9D80B-9753-43B6-402B-0B2F1A5F1B80}"/>
                </a:ext>
              </a:extLst>
            </p:cNvPr>
            <p:cNvSpPr/>
            <p:nvPr/>
          </p:nvSpPr>
          <p:spPr>
            <a:xfrm>
              <a:off x="11150897" y="4538944"/>
              <a:ext cx="830454" cy="830454"/>
            </a:xfrm>
            <a:prstGeom prst="ellipse">
              <a:avLst/>
            </a:prstGeom>
            <a:blipFill>
              <a:blip r:embed="rId7">
                <a:extLst>
                  <a:ext uri="{96DAC541-7B7A-43D3-8B79-37D633B846F1}">
                    <asvg:svgBlip xmlns:asvg="http://schemas.microsoft.com/office/drawing/2016/SVG/main" r:embed="rId8"/>
                  </a:ext>
                </a:extLst>
              </a:blip>
              <a:srcRect/>
              <a:stretch>
                <a:fillRect/>
              </a:stretch>
            </a:blipFill>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grpSp>
      <p:sp>
        <p:nvSpPr>
          <p:cNvPr id="12" name="TextBox 11">
            <a:extLst>
              <a:ext uri="{FF2B5EF4-FFF2-40B4-BE49-F238E27FC236}">
                <a16:creationId xmlns:a16="http://schemas.microsoft.com/office/drawing/2014/main" id="{2B5858D2-ADDB-D0FD-4ACB-F59BFBE545C2}"/>
              </a:ext>
            </a:extLst>
          </p:cNvPr>
          <p:cNvSpPr txBox="1"/>
          <p:nvPr/>
        </p:nvSpPr>
        <p:spPr>
          <a:xfrm>
            <a:off x="3860113" y="2399984"/>
            <a:ext cx="2381180" cy="1938992"/>
          </a:xfrm>
          <a:prstGeom prst="rect">
            <a:avLst/>
          </a:prstGeom>
          <a:noFill/>
        </p:spPr>
        <p:txBody>
          <a:bodyPr wrap="square" rtlCol="0">
            <a:spAutoFit/>
          </a:bodyPr>
          <a:lstStyle/>
          <a:p>
            <a:r>
              <a:rPr lang="en-GB" sz="1200" dirty="0"/>
              <a:t>This is the primary law in England and Wales. </a:t>
            </a:r>
          </a:p>
          <a:p>
            <a:r>
              <a:rPr lang="en-GB" sz="1200" dirty="0"/>
              <a:t>It mandates that local authorities must ensure "integration" between health and social care. </a:t>
            </a:r>
          </a:p>
          <a:p>
            <a:r>
              <a:rPr lang="en-GB" sz="1200" dirty="0"/>
              <a:t>It places a legal duty on hospitals and councils to cooperate so that a patient is not stuck in a ward when they are clinically fit for discharge.</a:t>
            </a:r>
          </a:p>
        </p:txBody>
      </p:sp>
      <p:sp>
        <p:nvSpPr>
          <p:cNvPr id="24" name="TextBox 23">
            <a:extLst>
              <a:ext uri="{FF2B5EF4-FFF2-40B4-BE49-F238E27FC236}">
                <a16:creationId xmlns:a16="http://schemas.microsoft.com/office/drawing/2014/main" id="{9CAAF90C-7647-4BD6-4E05-26FD71C9664E}"/>
              </a:ext>
            </a:extLst>
          </p:cNvPr>
          <p:cNvSpPr txBox="1"/>
          <p:nvPr/>
        </p:nvSpPr>
        <p:spPr>
          <a:xfrm>
            <a:off x="6634364" y="2676982"/>
            <a:ext cx="2368502" cy="1384995"/>
          </a:xfrm>
          <a:prstGeom prst="rect">
            <a:avLst/>
          </a:prstGeom>
          <a:noFill/>
        </p:spPr>
        <p:txBody>
          <a:bodyPr wrap="square">
            <a:spAutoFit/>
          </a:bodyPr>
          <a:lstStyle/>
          <a:p>
            <a:r>
              <a:rPr lang="en-GB" sz="1400" dirty="0"/>
              <a:t>This policy sets the goal of "Ageing Well," focusing on providing more care in the community to prevent hospital admissions and speed up discharges.</a:t>
            </a:r>
          </a:p>
        </p:txBody>
      </p:sp>
      <p:sp>
        <p:nvSpPr>
          <p:cNvPr id="26" name="TextBox 25">
            <a:extLst>
              <a:ext uri="{FF2B5EF4-FFF2-40B4-BE49-F238E27FC236}">
                <a16:creationId xmlns:a16="http://schemas.microsoft.com/office/drawing/2014/main" id="{1C12594F-99D2-8902-31DF-494EF3280863}"/>
              </a:ext>
            </a:extLst>
          </p:cNvPr>
          <p:cNvSpPr txBox="1"/>
          <p:nvPr/>
        </p:nvSpPr>
        <p:spPr>
          <a:xfrm>
            <a:off x="9419875" y="2784703"/>
            <a:ext cx="2372728" cy="1169551"/>
          </a:xfrm>
          <a:prstGeom prst="rect">
            <a:avLst/>
          </a:prstGeom>
          <a:noFill/>
        </p:spPr>
        <p:txBody>
          <a:bodyPr wrap="square">
            <a:spAutoFit/>
          </a:bodyPr>
          <a:lstStyle/>
          <a:p>
            <a:r>
              <a:rPr lang="en-GB" sz="1400" dirty="0"/>
              <a:t>This provides the "best practice" steps for discharge, such as having a "Discharge Coordinator" for every patient.</a:t>
            </a:r>
          </a:p>
        </p:txBody>
      </p:sp>
    </p:spTree>
    <p:extLst>
      <p:ext uri="{BB962C8B-B14F-4D97-AF65-F5344CB8AC3E}">
        <p14:creationId xmlns:p14="http://schemas.microsoft.com/office/powerpoint/2010/main" val="2281194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135E44-9552-CBDF-50AB-982FC5F2E5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F77B84-5F2F-E3D5-9218-BDB7FB54B825}"/>
              </a:ext>
            </a:extLst>
          </p:cNvPr>
          <p:cNvSpPr>
            <a:spLocks noGrp="1"/>
          </p:cNvSpPr>
          <p:nvPr>
            <p:ph type="title"/>
          </p:nvPr>
        </p:nvSpPr>
        <p:spPr>
          <a:xfrm>
            <a:off x="1465751" y="359995"/>
            <a:ext cx="10515600" cy="1325563"/>
          </a:xfrm>
        </p:spPr>
        <p:txBody>
          <a:bodyPr/>
          <a:lstStyle/>
          <a:p>
            <a:pPr algn="r"/>
            <a:r>
              <a:rPr lang="en-GB" b="1" dirty="0"/>
              <a:t>Ambulance pressures</a:t>
            </a:r>
          </a:p>
        </p:txBody>
      </p:sp>
      <p:pic>
        <p:nvPicPr>
          <p:cNvPr id="19" name="Picture 18">
            <a:extLst>
              <a:ext uri="{FF2B5EF4-FFF2-40B4-BE49-F238E27FC236}">
                <a16:creationId xmlns:a16="http://schemas.microsoft.com/office/drawing/2014/main" id="{5C102A3F-46AC-B35D-8BBC-8F571000899E}"/>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0" y="1582783"/>
            <a:ext cx="7324459" cy="4101697"/>
          </a:xfrm>
          <a:prstGeom prst="rect">
            <a:avLst/>
          </a:prstGeom>
        </p:spPr>
      </p:pic>
      <p:sp>
        <p:nvSpPr>
          <p:cNvPr id="4" name="Date Placeholder 3">
            <a:extLst>
              <a:ext uri="{FF2B5EF4-FFF2-40B4-BE49-F238E27FC236}">
                <a16:creationId xmlns:a16="http://schemas.microsoft.com/office/drawing/2014/main" id="{E247BB5F-3A19-E0A7-D523-C2884AA3107E}"/>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9A9B85B0-DA63-B5AB-5953-47626429923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F339C864-ED2E-F916-1C58-B2AC4993F790}"/>
              </a:ext>
            </a:extLst>
          </p:cNvPr>
          <p:cNvSpPr>
            <a:spLocks noGrp="1"/>
          </p:cNvSpPr>
          <p:nvPr>
            <p:ph type="sldNum" sz="quarter" idx="12"/>
          </p:nvPr>
        </p:nvSpPr>
        <p:spPr/>
        <p:txBody>
          <a:bodyPr/>
          <a:lstStyle/>
          <a:p>
            <a:fld id="{60A0B930-06E6-4433-ABA1-9FD97F8B1744}" type="slidenum">
              <a:rPr lang="en-GB" smtClean="0"/>
              <a:t>9</a:t>
            </a:fld>
            <a:endParaRPr lang="en-GB"/>
          </a:p>
        </p:txBody>
      </p:sp>
      <p:grpSp>
        <p:nvGrpSpPr>
          <p:cNvPr id="7" name="Group 6">
            <a:extLst>
              <a:ext uri="{FF2B5EF4-FFF2-40B4-BE49-F238E27FC236}">
                <a16:creationId xmlns:a16="http://schemas.microsoft.com/office/drawing/2014/main" id="{AC88C553-65DA-0D29-7FF8-036D13322CF1}"/>
              </a:ext>
            </a:extLst>
          </p:cNvPr>
          <p:cNvGrpSpPr/>
          <p:nvPr/>
        </p:nvGrpSpPr>
        <p:grpSpPr>
          <a:xfrm>
            <a:off x="3864339" y="2381459"/>
            <a:ext cx="8117012" cy="2987939"/>
            <a:chOff x="3864339" y="2646778"/>
            <a:chExt cx="8117012" cy="2722620"/>
          </a:xfrm>
        </p:grpSpPr>
        <p:sp>
          <p:nvSpPr>
            <p:cNvPr id="8" name="Rectangle: Top Corners Rounded 7">
              <a:extLst>
                <a:ext uri="{FF2B5EF4-FFF2-40B4-BE49-F238E27FC236}">
                  <a16:creationId xmlns:a16="http://schemas.microsoft.com/office/drawing/2014/main" id="{119E0259-2417-D821-0F6D-AC2E6D2EABFF}"/>
                </a:ext>
              </a:extLst>
            </p:cNvPr>
            <p:cNvSpPr/>
            <p:nvPr/>
          </p:nvSpPr>
          <p:spPr>
            <a:xfrm>
              <a:off x="3864339" y="2646778"/>
              <a:ext cx="2372728" cy="1771191"/>
            </a:xfrm>
            <a:prstGeom prst="round2SameRect">
              <a:avLst>
                <a:gd name="adj1" fmla="val 8000"/>
                <a:gd name="adj2" fmla="val 0"/>
              </a:avLst>
            </a:prstGeom>
            <a:ln>
              <a:solidFill>
                <a:schemeClr val="accent6">
                  <a:lumMod val="50000"/>
                </a:schemeClr>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C6A7F9BB-140B-6A5F-B5A6-8B13D7554B1D}"/>
                </a:ext>
              </a:extLst>
            </p:cNvPr>
            <p:cNvSpPr/>
            <p:nvPr/>
          </p:nvSpPr>
          <p:spPr>
            <a:xfrm>
              <a:off x="3864339"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a:solidFill>
              <a:schemeClr val="accent6">
                <a:lumMod val="75000"/>
              </a:schemeClr>
            </a:solidFill>
            <a:ln>
              <a:solidFill>
                <a:schemeClr val="accent6">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marL="0" lvl="0" indent="0" algn="l" defTabSz="800100">
                <a:lnSpc>
                  <a:spcPct val="90000"/>
                </a:lnSpc>
                <a:spcBef>
                  <a:spcPct val="0"/>
                </a:spcBef>
                <a:spcAft>
                  <a:spcPct val="35000"/>
                </a:spcAft>
                <a:buNone/>
              </a:pPr>
              <a:r>
                <a:rPr lang="en-GB" sz="1800" kern="1200" dirty="0"/>
                <a:t>The NHS Constitution (2012)</a:t>
              </a:r>
            </a:p>
          </p:txBody>
        </p:sp>
        <p:sp>
          <p:nvSpPr>
            <p:cNvPr id="10" name="Oval 9" descr="Badge 1 outline">
              <a:extLst>
                <a:ext uri="{FF2B5EF4-FFF2-40B4-BE49-F238E27FC236}">
                  <a16:creationId xmlns:a16="http://schemas.microsoft.com/office/drawing/2014/main" id="{42101DC0-AFB8-76CA-BDC0-539A4E642759}"/>
                </a:ext>
              </a:extLst>
            </p:cNvPr>
            <p:cNvSpPr/>
            <p:nvPr/>
          </p:nvSpPr>
          <p:spPr>
            <a:xfrm>
              <a:off x="5602395" y="4538944"/>
              <a:ext cx="830454" cy="830454"/>
            </a:xfrm>
            <a:prstGeom prst="ellipse">
              <a:avLst/>
            </a:prstGeom>
            <a:blipFill>
              <a:blip r:embed="rId3">
                <a:extLst>
                  <a:ext uri="{96DAC541-7B7A-43D3-8B79-37D633B846F1}">
                    <asvg:svgBlip xmlns:asvg="http://schemas.microsoft.com/office/drawing/2016/SVG/main" r:embed="rId4"/>
                  </a:ext>
                </a:extLst>
              </a:blip>
              <a:srcRect/>
              <a:stretch>
                <a:fillRect/>
              </a:stretch>
            </a:blipFill>
            <a:ln>
              <a:solidFill>
                <a:schemeClr val="accent6">
                  <a:lumMod val="50000"/>
                </a:schemeClr>
              </a:solidFill>
            </a:ln>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Rectangle: Top Corners Rounded 10">
              <a:extLst>
                <a:ext uri="{FF2B5EF4-FFF2-40B4-BE49-F238E27FC236}">
                  <a16:creationId xmlns:a16="http://schemas.microsoft.com/office/drawing/2014/main" id="{864E8258-1A8C-E259-55AE-5195F9C6EB43}"/>
                </a:ext>
              </a:extLst>
            </p:cNvPr>
            <p:cNvSpPr/>
            <p:nvPr/>
          </p:nvSpPr>
          <p:spPr>
            <a:xfrm>
              <a:off x="6638590" y="2646778"/>
              <a:ext cx="2372728" cy="1771191"/>
            </a:xfrm>
            <a:prstGeom prst="round2SameRect">
              <a:avLst>
                <a:gd name="adj1" fmla="val 8000"/>
                <a:gd name="adj2" fmla="val 0"/>
              </a:avLst>
            </a:prstGeom>
            <a:ln>
              <a:solidFill>
                <a:schemeClr val="accent6">
                  <a:lumMod val="50000"/>
                </a:schemeClr>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B734EEB6-B80E-1F63-F941-E3B92E1B3C14}"/>
                </a:ext>
              </a:extLst>
            </p:cNvPr>
            <p:cNvSpPr/>
            <p:nvPr/>
          </p:nvSpPr>
          <p:spPr>
            <a:xfrm>
              <a:off x="6638590"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a:solidFill>
              <a:schemeClr val="accent6">
                <a:lumMod val="75000"/>
              </a:schemeClr>
            </a:solidFill>
            <a:ln>
              <a:solidFill>
                <a:schemeClr val="accent6">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marL="0" lvl="0" indent="0" algn="l" defTabSz="800100">
                <a:lnSpc>
                  <a:spcPct val="90000"/>
                </a:lnSpc>
                <a:spcBef>
                  <a:spcPct val="0"/>
                </a:spcBef>
                <a:spcAft>
                  <a:spcPct val="35000"/>
                </a:spcAft>
                <a:buNone/>
              </a:pPr>
              <a:r>
                <a:rPr lang="en-GB" sz="1800" kern="1200" dirty="0"/>
                <a:t>EUC Recovery Plan (2023)</a:t>
              </a:r>
            </a:p>
          </p:txBody>
        </p:sp>
        <p:sp>
          <p:nvSpPr>
            <p:cNvPr id="13" name="Oval 12" descr="Badge outline">
              <a:extLst>
                <a:ext uri="{FF2B5EF4-FFF2-40B4-BE49-F238E27FC236}">
                  <a16:creationId xmlns:a16="http://schemas.microsoft.com/office/drawing/2014/main" id="{4B7540CC-FE2E-B499-D6D6-8B0E97A2A200}"/>
                </a:ext>
              </a:extLst>
            </p:cNvPr>
            <p:cNvSpPr/>
            <p:nvPr/>
          </p:nvSpPr>
          <p:spPr>
            <a:xfrm>
              <a:off x="8376646" y="4538944"/>
              <a:ext cx="830454" cy="830454"/>
            </a:xfrm>
            <a:prstGeom prst="ellipse">
              <a:avLst/>
            </a:prstGeom>
            <a:blipFill>
              <a:blip r:embed="rId5">
                <a:extLst>
                  <a:ext uri="{96DAC541-7B7A-43D3-8B79-37D633B846F1}">
                    <asvg:svgBlip xmlns:asvg="http://schemas.microsoft.com/office/drawing/2016/SVG/main" r:embed="rId6"/>
                  </a:ext>
                </a:extLst>
              </a:blip>
              <a:srcRect/>
              <a:stretch>
                <a:fillRect/>
              </a:stretch>
            </a:blipFill>
            <a:ln>
              <a:solidFill>
                <a:schemeClr val="accent6">
                  <a:lumMod val="50000"/>
                </a:schemeClr>
              </a:solidFill>
            </a:ln>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Rectangle: Top Corners Rounded 13">
              <a:extLst>
                <a:ext uri="{FF2B5EF4-FFF2-40B4-BE49-F238E27FC236}">
                  <a16:creationId xmlns:a16="http://schemas.microsoft.com/office/drawing/2014/main" id="{30FA055E-0ED6-CAA2-501D-3746A4B5BB59}"/>
                </a:ext>
              </a:extLst>
            </p:cNvPr>
            <p:cNvSpPr/>
            <p:nvPr/>
          </p:nvSpPr>
          <p:spPr>
            <a:xfrm>
              <a:off x="9412841" y="2646778"/>
              <a:ext cx="2372728" cy="1771191"/>
            </a:xfrm>
            <a:prstGeom prst="round2SameRect">
              <a:avLst>
                <a:gd name="adj1" fmla="val 8000"/>
                <a:gd name="adj2" fmla="val 0"/>
              </a:avLst>
            </a:prstGeom>
            <a:ln>
              <a:solidFill>
                <a:schemeClr val="accent6">
                  <a:lumMod val="50000"/>
                </a:schemeClr>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26994D2F-0821-BEB5-24F2-783C4B3D9009}"/>
                </a:ext>
              </a:extLst>
            </p:cNvPr>
            <p:cNvSpPr/>
            <p:nvPr/>
          </p:nvSpPr>
          <p:spPr>
            <a:xfrm>
              <a:off x="9412841"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a:solidFill>
              <a:schemeClr val="accent6">
                <a:lumMod val="75000"/>
              </a:schemeClr>
            </a:solidFill>
            <a:ln>
              <a:solidFill>
                <a:schemeClr val="accent6">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marL="0" lvl="0" indent="0" algn="l" defTabSz="800100">
                <a:lnSpc>
                  <a:spcPct val="90000"/>
                </a:lnSpc>
                <a:spcBef>
                  <a:spcPct val="0"/>
                </a:spcBef>
                <a:spcAft>
                  <a:spcPct val="35000"/>
                </a:spcAft>
                <a:buNone/>
              </a:pPr>
              <a:r>
                <a:rPr lang="en-GB" sz="1400" kern="1200" dirty="0"/>
                <a:t>The National Quality Board Safe staffing framework</a:t>
              </a:r>
            </a:p>
          </p:txBody>
        </p:sp>
        <p:sp>
          <p:nvSpPr>
            <p:cNvPr id="16" name="Oval 15" descr="Badge 3 outline">
              <a:extLst>
                <a:ext uri="{FF2B5EF4-FFF2-40B4-BE49-F238E27FC236}">
                  <a16:creationId xmlns:a16="http://schemas.microsoft.com/office/drawing/2014/main" id="{EB112C2B-9F85-FA26-3F7D-6EEDF66ED907}"/>
                </a:ext>
              </a:extLst>
            </p:cNvPr>
            <p:cNvSpPr/>
            <p:nvPr/>
          </p:nvSpPr>
          <p:spPr>
            <a:xfrm>
              <a:off x="11150897" y="4538944"/>
              <a:ext cx="830454" cy="830454"/>
            </a:xfrm>
            <a:prstGeom prst="ellipse">
              <a:avLst/>
            </a:prstGeom>
            <a:blipFill>
              <a:blip r:embed="rId7">
                <a:extLst>
                  <a:ext uri="{96DAC541-7B7A-43D3-8B79-37D633B846F1}">
                    <asvg:svgBlip xmlns:asvg="http://schemas.microsoft.com/office/drawing/2016/SVG/main" r:embed="rId8"/>
                  </a:ext>
                </a:extLst>
              </a:blip>
              <a:srcRect/>
              <a:stretch>
                <a:fillRect/>
              </a:stretch>
            </a:blipFill>
            <a:ln>
              <a:solidFill>
                <a:schemeClr val="accent6">
                  <a:lumMod val="50000"/>
                </a:schemeClr>
              </a:solidFill>
            </a:ln>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grpSp>
      <p:sp>
        <p:nvSpPr>
          <p:cNvPr id="17" name="TextBox 16">
            <a:extLst>
              <a:ext uri="{FF2B5EF4-FFF2-40B4-BE49-F238E27FC236}">
                <a16:creationId xmlns:a16="http://schemas.microsoft.com/office/drawing/2014/main" id="{92ED70EF-E0C1-7AE0-1E41-AB5B43FCCEBE}"/>
              </a:ext>
            </a:extLst>
          </p:cNvPr>
          <p:cNvSpPr txBox="1"/>
          <p:nvPr/>
        </p:nvSpPr>
        <p:spPr>
          <a:xfrm>
            <a:off x="3864339" y="2665675"/>
            <a:ext cx="2381180" cy="1600438"/>
          </a:xfrm>
          <a:prstGeom prst="rect">
            <a:avLst/>
          </a:prstGeom>
          <a:noFill/>
        </p:spPr>
        <p:txBody>
          <a:bodyPr wrap="square" rtlCol="0">
            <a:spAutoFit/>
          </a:bodyPr>
          <a:lstStyle/>
          <a:p>
            <a:r>
              <a:rPr lang="en-GB" sz="1400" dirty="0"/>
              <a:t>This establishes the "rights" of patients to receive care within maximum waiting times. It creates a legal accountability for the NHS to meet response time targets.</a:t>
            </a:r>
          </a:p>
        </p:txBody>
      </p:sp>
      <p:sp>
        <p:nvSpPr>
          <p:cNvPr id="18" name="TextBox 17">
            <a:extLst>
              <a:ext uri="{FF2B5EF4-FFF2-40B4-BE49-F238E27FC236}">
                <a16:creationId xmlns:a16="http://schemas.microsoft.com/office/drawing/2014/main" id="{1062520A-48B9-63CE-1A21-579ED92EFBAA}"/>
              </a:ext>
            </a:extLst>
          </p:cNvPr>
          <p:cNvSpPr txBox="1"/>
          <p:nvPr/>
        </p:nvSpPr>
        <p:spPr>
          <a:xfrm>
            <a:off x="6630138" y="2770567"/>
            <a:ext cx="2381180" cy="1169551"/>
          </a:xfrm>
          <a:prstGeom prst="rect">
            <a:avLst/>
          </a:prstGeom>
          <a:noFill/>
        </p:spPr>
        <p:txBody>
          <a:bodyPr wrap="square" rtlCol="0">
            <a:spAutoFit/>
          </a:bodyPr>
          <a:lstStyle/>
          <a:p>
            <a:r>
              <a:rPr lang="en-GB" sz="1400" dirty="0"/>
              <a:t>A specific government policy designed to reduce ambulance response times and tackle handover delays at A&amp;E departments.</a:t>
            </a:r>
          </a:p>
        </p:txBody>
      </p:sp>
      <p:sp>
        <p:nvSpPr>
          <p:cNvPr id="20" name="TextBox 19">
            <a:extLst>
              <a:ext uri="{FF2B5EF4-FFF2-40B4-BE49-F238E27FC236}">
                <a16:creationId xmlns:a16="http://schemas.microsoft.com/office/drawing/2014/main" id="{B3480897-3AE6-0B5A-24BD-38593ED8465E}"/>
              </a:ext>
            </a:extLst>
          </p:cNvPr>
          <p:cNvSpPr txBox="1"/>
          <p:nvPr/>
        </p:nvSpPr>
        <p:spPr>
          <a:xfrm>
            <a:off x="9416033" y="2876302"/>
            <a:ext cx="2372728" cy="1169551"/>
          </a:xfrm>
          <a:prstGeom prst="rect">
            <a:avLst/>
          </a:prstGeom>
          <a:noFill/>
        </p:spPr>
        <p:txBody>
          <a:bodyPr wrap="square">
            <a:spAutoFit/>
          </a:bodyPr>
          <a:lstStyle/>
          <a:p>
            <a:r>
              <a:rPr lang="en-GB" sz="1400" dirty="0"/>
              <a:t>This ensures that there are enough staff at the "front door" of the hospital to accept patients from ambulances safely.</a:t>
            </a:r>
          </a:p>
        </p:txBody>
      </p:sp>
    </p:spTree>
    <p:extLst>
      <p:ext uri="{BB962C8B-B14F-4D97-AF65-F5344CB8AC3E}">
        <p14:creationId xmlns:p14="http://schemas.microsoft.com/office/powerpoint/2010/main" val="1777880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2B025B-E3E3-85D6-9F24-B837FF33AF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79BBD2-DC08-A86E-19C9-E86978C50EC7}"/>
              </a:ext>
            </a:extLst>
          </p:cNvPr>
          <p:cNvSpPr>
            <a:spLocks noGrp="1"/>
          </p:cNvSpPr>
          <p:nvPr>
            <p:ph type="title"/>
          </p:nvPr>
        </p:nvSpPr>
        <p:spPr>
          <a:xfrm>
            <a:off x="1465751" y="359995"/>
            <a:ext cx="10515600" cy="1325563"/>
          </a:xfrm>
        </p:spPr>
        <p:txBody>
          <a:bodyPr/>
          <a:lstStyle/>
          <a:p>
            <a:pPr algn="r"/>
            <a:r>
              <a:rPr lang="en-GB" b="1" dirty="0"/>
              <a:t>Digital services and data safety</a:t>
            </a:r>
          </a:p>
        </p:txBody>
      </p:sp>
      <p:sp>
        <p:nvSpPr>
          <p:cNvPr id="4" name="Date Placeholder 3">
            <a:extLst>
              <a:ext uri="{FF2B5EF4-FFF2-40B4-BE49-F238E27FC236}">
                <a16:creationId xmlns:a16="http://schemas.microsoft.com/office/drawing/2014/main" id="{622B59D7-7590-FBE7-5D15-E1BB5DF1EBD6}"/>
              </a:ext>
            </a:extLst>
          </p:cNvPr>
          <p:cNvSpPr>
            <a:spLocks noGrp="1"/>
          </p:cNvSpPr>
          <p:nvPr>
            <p:ph type="dt" sz="half" idx="10"/>
          </p:nvPr>
        </p:nvSpPr>
        <p:spPr/>
        <p:txBody>
          <a:bodyPr/>
          <a:lstStyle/>
          <a:p>
            <a:r>
              <a:rPr lang="en-US"/>
              <a:t>BMHP4029</a:t>
            </a:r>
            <a:endParaRPr lang="en-GB"/>
          </a:p>
        </p:txBody>
      </p:sp>
      <p:pic>
        <p:nvPicPr>
          <p:cNvPr id="21" name="Picture 20">
            <a:extLst>
              <a:ext uri="{FF2B5EF4-FFF2-40B4-BE49-F238E27FC236}">
                <a16:creationId xmlns:a16="http://schemas.microsoft.com/office/drawing/2014/main" id="{8664E16B-6F69-890A-5926-A751C7F2D6A0}"/>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0" y="1470062"/>
            <a:ext cx="7254910" cy="4062750"/>
          </a:xfrm>
          <a:prstGeom prst="rect">
            <a:avLst/>
          </a:prstGeom>
        </p:spPr>
      </p:pic>
      <p:sp>
        <p:nvSpPr>
          <p:cNvPr id="5" name="Footer Placeholder 4">
            <a:extLst>
              <a:ext uri="{FF2B5EF4-FFF2-40B4-BE49-F238E27FC236}">
                <a16:creationId xmlns:a16="http://schemas.microsoft.com/office/drawing/2014/main" id="{D03B376E-2580-798D-B9F8-8029D5C8B71D}"/>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AE57F310-DC73-004A-9A42-C0EC42B7D929}"/>
              </a:ext>
            </a:extLst>
          </p:cNvPr>
          <p:cNvSpPr>
            <a:spLocks noGrp="1"/>
          </p:cNvSpPr>
          <p:nvPr>
            <p:ph type="sldNum" sz="quarter" idx="12"/>
          </p:nvPr>
        </p:nvSpPr>
        <p:spPr/>
        <p:txBody>
          <a:bodyPr/>
          <a:lstStyle/>
          <a:p>
            <a:fld id="{60A0B930-06E6-4433-ABA1-9FD97F8B1744}" type="slidenum">
              <a:rPr lang="en-GB" smtClean="0"/>
              <a:t>10</a:t>
            </a:fld>
            <a:endParaRPr lang="en-GB"/>
          </a:p>
        </p:txBody>
      </p:sp>
      <p:grpSp>
        <p:nvGrpSpPr>
          <p:cNvPr id="7" name="Group 6">
            <a:extLst>
              <a:ext uri="{FF2B5EF4-FFF2-40B4-BE49-F238E27FC236}">
                <a16:creationId xmlns:a16="http://schemas.microsoft.com/office/drawing/2014/main" id="{CAFF54F5-2815-673E-F3D9-B96A0AB606CE}"/>
              </a:ext>
            </a:extLst>
          </p:cNvPr>
          <p:cNvGrpSpPr/>
          <p:nvPr/>
        </p:nvGrpSpPr>
        <p:grpSpPr>
          <a:xfrm>
            <a:off x="3864339" y="2381459"/>
            <a:ext cx="8117012" cy="2987939"/>
            <a:chOff x="3864339" y="2646778"/>
            <a:chExt cx="8117012" cy="2722620"/>
          </a:xfrm>
        </p:grpSpPr>
        <p:sp>
          <p:nvSpPr>
            <p:cNvPr id="8" name="Rectangle: Top Corners Rounded 7">
              <a:extLst>
                <a:ext uri="{FF2B5EF4-FFF2-40B4-BE49-F238E27FC236}">
                  <a16:creationId xmlns:a16="http://schemas.microsoft.com/office/drawing/2014/main" id="{CB2F578E-E98F-A297-C793-E186E2D19D1F}"/>
                </a:ext>
              </a:extLst>
            </p:cNvPr>
            <p:cNvSpPr/>
            <p:nvPr/>
          </p:nvSpPr>
          <p:spPr>
            <a:xfrm>
              <a:off x="3864339" y="2646778"/>
              <a:ext cx="2372728" cy="1771191"/>
            </a:xfrm>
            <a:prstGeom prst="round2SameRect">
              <a:avLst>
                <a:gd name="adj1" fmla="val 8000"/>
                <a:gd name="adj2" fmla="val 0"/>
              </a:avLst>
            </a:prstGeom>
            <a:ln>
              <a:solidFill>
                <a:schemeClr val="accent6">
                  <a:lumMod val="50000"/>
                </a:schemeClr>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47FBA561-49BA-088C-E7BD-9E2A75883094}"/>
                </a:ext>
              </a:extLst>
            </p:cNvPr>
            <p:cNvSpPr/>
            <p:nvPr/>
          </p:nvSpPr>
          <p:spPr>
            <a:xfrm>
              <a:off x="3864339"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a:solidFill>
              <a:schemeClr val="accent5">
                <a:lumMod val="75000"/>
              </a:schemeClr>
            </a:solidFill>
            <a:ln>
              <a:solidFill>
                <a:schemeClr val="accent5">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marL="0" lvl="0" indent="0" algn="l" defTabSz="800100">
                <a:lnSpc>
                  <a:spcPct val="90000"/>
                </a:lnSpc>
                <a:spcBef>
                  <a:spcPct val="0"/>
                </a:spcBef>
                <a:spcAft>
                  <a:spcPct val="35000"/>
                </a:spcAft>
                <a:buNone/>
              </a:pPr>
              <a:r>
                <a:rPr lang="en-GB" sz="1800" kern="1200" dirty="0"/>
                <a:t>Data Protection Act (2018)</a:t>
              </a:r>
            </a:p>
          </p:txBody>
        </p:sp>
        <p:sp>
          <p:nvSpPr>
            <p:cNvPr id="10" name="Oval 9" descr="Badge 1 outline">
              <a:extLst>
                <a:ext uri="{FF2B5EF4-FFF2-40B4-BE49-F238E27FC236}">
                  <a16:creationId xmlns:a16="http://schemas.microsoft.com/office/drawing/2014/main" id="{75F8AEC7-22BB-AA33-A8D4-E94EE4CD2860}"/>
                </a:ext>
              </a:extLst>
            </p:cNvPr>
            <p:cNvSpPr/>
            <p:nvPr/>
          </p:nvSpPr>
          <p:spPr>
            <a:xfrm>
              <a:off x="5602395" y="4538944"/>
              <a:ext cx="830454" cy="830454"/>
            </a:xfrm>
            <a:prstGeom prst="ellipse">
              <a:avLst/>
            </a:prstGeom>
            <a:blipFill>
              <a:blip r:embed="rId3">
                <a:extLst>
                  <a:ext uri="{96DAC541-7B7A-43D3-8B79-37D633B846F1}">
                    <asvg:svgBlip xmlns:asvg="http://schemas.microsoft.com/office/drawing/2016/SVG/main" r:embed="rId4"/>
                  </a:ext>
                </a:extLst>
              </a:blip>
              <a:srcRect/>
              <a:stretch>
                <a:fillRect/>
              </a:stretch>
            </a:blipFill>
            <a:ln>
              <a:solidFill>
                <a:schemeClr val="accent6">
                  <a:lumMod val="50000"/>
                </a:schemeClr>
              </a:solidFill>
            </a:ln>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Rectangle: Top Corners Rounded 10">
              <a:extLst>
                <a:ext uri="{FF2B5EF4-FFF2-40B4-BE49-F238E27FC236}">
                  <a16:creationId xmlns:a16="http://schemas.microsoft.com/office/drawing/2014/main" id="{E07CEF4A-09D4-3CAF-9C7F-AB67066D8CFC}"/>
                </a:ext>
              </a:extLst>
            </p:cNvPr>
            <p:cNvSpPr/>
            <p:nvPr/>
          </p:nvSpPr>
          <p:spPr>
            <a:xfrm>
              <a:off x="6638590" y="2646778"/>
              <a:ext cx="2372728" cy="1771191"/>
            </a:xfrm>
            <a:prstGeom prst="round2SameRect">
              <a:avLst>
                <a:gd name="adj1" fmla="val 8000"/>
                <a:gd name="adj2" fmla="val 0"/>
              </a:avLst>
            </a:prstGeom>
            <a:ln>
              <a:solidFill>
                <a:schemeClr val="accent6">
                  <a:lumMod val="50000"/>
                </a:schemeClr>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062C17DC-DF16-812D-6A64-CD6CF3F5B20D}"/>
                </a:ext>
              </a:extLst>
            </p:cNvPr>
            <p:cNvSpPr/>
            <p:nvPr/>
          </p:nvSpPr>
          <p:spPr>
            <a:xfrm>
              <a:off x="6638590"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a:solidFill>
              <a:schemeClr val="accent5">
                <a:lumMod val="75000"/>
              </a:schemeClr>
            </a:solidFill>
            <a:ln>
              <a:solidFill>
                <a:schemeClr val="accent5">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marL="0" lvl="0" indent="0" algn="l" defTabSz="800100">
                <a:lnSpc>
                  <a:spcPct val="90000"/>
                </a:lnSpc>
                <a:spcBef>
                  <a:spcPct val="0"/>
                </a:spcBef>
                <a:spcAft>
                  <a:spcPct val="35000"/>
                </a:spcAft>
                <a:buNone/>
              </a:pPr>
              <a:r>
                <a:rPr lang="en-GB" sz="1600" kern="1200" dirty="0"/>
                <a:t>A plan for digital health and social care (2022)</a:t>
              </a:r>
            </a:p>
          </p:txBody>
        </p:sp>
        <p:sp>
          <p:nvSpPr>
            <p:cNvPr id="13" name="Oval 12" descr="Badge outline">
              <a:extLst>
                <a:ext uri="{FF2B5EF4-FFF2-40B4-BE49-F238E27FC236}">
                  <a16:creationId xmlns:a16="http://schemas.microsoft.com/office/drawing/2014/main" id="{8FC8177E-600E-AB5D-C6DF-A8EEE4F572EB}"/>
                </a:ext>
              </a:extLst>
            </p:cNvPr>
            <p:cNvSpPr/>
            <p:nvPr/>
          </p:nvSpPr>
          <p:spPr>
            <a:xfrm>
              <a:off x="8376646" y="4538944"/>
              <a:ext cx="830454" cy="830454"/>
            </a:xfrm>
            <a:prstGeom prst="ellipse">
              <a:avLst/>
            </a:prstGeom>
            <a:blipFill>
              <a:blip r:embed="rId5">
                <a:extLst>
                  <a:ext uri="{96DAC541-7B7A-43D3-8B79-37D633B846F1}">
                    <asvg:svgBlip xmlns:asvg="http://schemas.microsoft.com/office/drawing/2016/SVG/main" r:embed="rId6"/>
                  </a:ext>
                </a:extLst>
              </a:blip>
              <a:srcRect/>
              <a:stretch>
                <a:fillRect/>
              </a:stretch>
            </a:blipFill>
            <a:ln>
              <a:solidFill>
                <a:schemeClr val="accent6">
                  <a:lumMod val="50000"/>
                </a:schemeClr>
              </a:solidFill>
            </a:ln>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Rectangle: Top Corners Rounded 13">
              <a:extLst>
                <a:ext uri="{FF2B5EF4-FFF2-40B4-BE49-F238E27FC236}">
                  <a16:creationId xmlns:a16="http://schemas.microsoft.com/office/drawing/2014/main" id="{0941F2A5-E296-9439-F114-C908167D20AB}"/>
                </a:ext>
              </a:extLst>
            </p:cNvPr>
            <p:cNvSpPr/>
            <p:nvPr/>
          </p:nvSpPr>
          <p:spPr>
            <a:xfrm>
              <a:off x="9412841" y="2646778"/>
              <a:ext cx="2372728" cy="1771191"/>
            </a:xfrm>
            <a:prstGeom prst="round2SameRect">
              <a:avLst>
                <a:gd name="adj1" fmla="val 8000"/>
                <a:gd name="adj2" fmla="val 0"/>
              </a:avLst>
            </a:prstGeom>
            <a:ln>
              <a:solidFill>
                <a:schemeClr val="accent6">
                  <a:lumMod val="50000"/>
                </a:schemeClr>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31151FD3-D70B-1AB8-7F79-60D44C9893F0}"/>
                </a:ext>
              </a:extLst>
            </p:cNvPr>
            <p:cNvSpPr/>
            <p:nvPr/>
          </p:nvSpPr>
          <p:spPr>
            <a:xfrm>
              <a:off x="9412841"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a:solidFill>
              <a:schemeClr val="accent5">
                <a:lumMod val="75000"/>
              </a:schemeClr>
            </a:solidFill>
            <a:ln>
              <a:solidFill>
                <a:schemeClr val="accent5">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marL="0" lvl="0" indent="0" algn="l" defTabSz="800100">
                <a:lnSpc>
                  <a:spcPct val="90000"/>
                </a:lnSpc>
                <a:spcBef>
                  <a:spcPct val="0"/>
                </a:spcBef>
                <a:spcAft>
                  <a:spcPct val="35000"/>
                </a:spcAft>
                <a:buNone/>
              </a:pPr>
              <a:r>
                <a:rPr lang="en-GB" sz="1400" kern="1200" dirty="0"/>
                <a:t>DCB0129 and DCB0160 Clinical Risk Management</a:t>
              </a:r>
            </a:p>
          </p:txBody>
        </p:sp>
        <p:sp>
          <p:nvSpPr>
            <p:cNvPr id="16" name="Oval 15" descr="Badge 3 outline">
              <a:extLst>
                <a:ext uri="{FF2B5EF4-FFF2-40B4-BE49-F238E27FC236}">
                  <a16:creationId xmlns:a16="http://schemas.microsoft.com/office/drawing/2014/main" id="{517D3526-50C4-0EB7-D0E1-7BDFF6C34C03}"/>
                </a:ext>
              </a:extLst>
            </p:cNvPr>
            <p:cNvSpPr/>
            <p:nvPr/>
          </p:nvSpPr>
          <p:spPr>
            <a:xfrm>
              <a:off x="11150897" y="4538944"/>
              <a:ext cx="830454" cy="830454"/>
            </a:xfrm>
            <a:prstGeom prst="ellipse">
              <a:avLst/>
            </a:prstGeom>
            <a:blipFill>
              <a:blip r:embed="rId7">
                <a:extLst>
                  <a:ext uri="{96DAC541-7B7A-43D3-8B79-37D633B846F1}">
                    <asvg:svgBlip xmlns:asvg="http://schemas.microsoft.com/office/drawing/2016/SVG/main" r:embed="rId8"/>
                  </a:ext>
                </a:extLst>
              </a:blip>
              <a:srcRect/>
              <a:stretch>
                <a:fillRect/>
              </a:stretch>
            </a:blipFill>
            <a:ln>
              <a:solidFill>
                <a:schemeClr val="accent6">
                  <a:lumMod val="50000"/>
                </a:schemeClr>
              </a:solidFill>
            </a:ln>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grpSp>
      <p:sp>
        <p:nvSpPr>
          <p:cNvPr id="17" name="TextBox 16">
            <a:extLst>
              <a:ext uri="{FF2B5EF4-FFF2-40B4-BE49-F238E27FC236}">
                <a16:creationId xmlns:a16="http://schemas.microsoft.com/office/drawing/2014/main" id="{89C1B33B-4B69-35EF-35CF-D66D79588136}"/>
              </a:ext>
            </a:extLst>
          </p:cNvPr>
          <p:cNvSpPr txBox="1"/>
          <p:nvPr/>
        </p:nvSpPr>
        <p:spPr>
          <a:xfrm>
            <a:off x="3864339" y="2770567"/>
            <a:ext cx="2381180" cy="1384995"/>
          </a:xfrm>
          <a:prstGeom prst="rect">
            <a:avLst/>
          </a:prstGeom>
          <a:noFill/>
        </p:spPr>
        <p:txBody>
          <a:bodyPr wrap="square" rtlCol="0">
            <a:spAutoFit/>
          </a:bodyPr>
          <a:lstStyle/>
          <a:p>
            <a:r>
              <a:rPr lang="en-GB" sz="1400" dirty="0"/>
              <a:t>The law governing how patient data is handled. As services move online, this law ensures that "Digital Services" remain private and secure.</a:t>
            </a:r>
          </a:p>
        </p:txBody>
      </p:sp>
      <p:sp>
        <p:nvSpPr>
          <p:cNvPr id="18" name="TextBox 17">
            <a:extLst>
              <a:ext uri="{FF2B5EF4-FFF2-40B4-BE49-F238E27FC236}">
                <a16:creationId xmlns:a16="http://schemas.microsoft.com/office/drawing/2014/main" id="{1B90F3F8-C0A4-A5BC-F063-75573D60B3A1}"/>
              </a:ext>
            </a:extLst>
          </p:cNvPr>
          <p:cNvSpPr txBox="1"/>
          <p:nvPr/>
        </p:nvSpPr>
        <p:spPr>
          <a:xfrm>
            <a:off x="6630138" y="2770567"/>
            <a:ext cx="2381180" cy="1384995"/>
          </a:xfrm>
          <a:prstGeom prst="rect">
            <a:avLst/>
          </a:prstGeom>
          <a:noFill/>
        </p:spPr>
        <p:txBody>
          <a:bodyPr wrap="square" rtlCol="0">
            <a:spAutoFit/>
          </a:bodyPr>
          <a:lstStyle/>
          <a:p>
            <a:r>
              <a:rPr lang="en-GB" sz="1400" dirty="0"/>
              <a:t>The government's roadmap to digitize all health and social care records by 2025. It aims to put "the NHS in your pocket" via the NHS App.</a:t>
            </a:r>
          </a:p>
        </p:txBody>
      </p:sp>
      <p:sp>
        <p:nvSpPr>
          <p:cNvPr id="20" name="TextBox 19">
            <a:extLst>
              <a:ext uri="{FF2B5EF4-FFF2-40B4-BE49-F238E27FC236}">
                <a16:creationId xmlns:a16="http://schemas.microsoft.com/office/drawing/2014/main" id="{46BE27BB-6049-C408-710E-0286C4C16A7A}"/>
              </a:ext>
            </a:extLst>
          </p:cNvPr>
          <p:cNvSpPr txBox="1"/>
          <p:nvPr/>
        </p:nvSpPr>
        <p:spPr>
          <a:xfrm>
            <a:off x="9404389" y="2778566"/>
            <a:ext cx="2372728" cy="1384995"/>
          </a:xfrm>
          <a:prstGeom prst="rect">
            <a:avLst/>
          </a:prstGeom>
          <a:noFill/>
        </p:spPr>
        <p:txBody>
          <a:bodyPr wrap="square">
            <a:spAutoFit/>
          </a:bodyPr>
          <a:lstStyle/>
          <a:p>
            <a:r>
              <a:rPr lang="en-GB" sz="1400" dirty="0"/>
              <a:t>Standards that ensure digital tools (like apps or electronic records) are clinically safe and do not cause "unintended harm" to patients.</a:t>
            </a:r>
          </a:p>
        </p:txBody>
      </p:sp>
    </p:spTree>
    <p:extLst>
      <p:ext uri="{BB962C8B-B14F-4D97-AF65-F5344CB8AC3E}">
        <p14:creationId xmlns:p14="http://schemas.microsoft.com/office/powerpoint/2010/main" val="4089922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385F0-8AA7-0EC4-02D9-ECC58A74D91F}"/>
              </a:ext>
            </a:extLst>
          </p:cNvPr>
          <p:cNvSpPr>
            <a:spLocks noGrp="1"/>
          </p:cNvSpPr>
          <p:nvPr>
            <p:ph type="title"/>
          </p:nvPr>
        </p:nvSpPr>
        <p:spPr>
          <a:xfrm>
            <a:off x="1465751" y="359995"/>
            <a:ext cx="10515600" cy="1325563"/>
          </a:xfrm>
        </p:spPr>
        <p:txBody>
          <a:bodyPr/>
          <a:lstStyle/>
          <a:p>
            <a:pPr algn="r"/>
            <a:r>
              <a:rPr lang="en-GB" b="1" dirty="0"/>
              <a:t>Staff shortage</a:t>
            </a:r>
          </a:p>
        </p:txBody>
      </p:sp>
      <p:sp>
        <p:nvSpPr>
          <p:cNvPr id="4" name="Date Placeholder 3">
            <a:extLst>
              <a:ext uri="{FF2B5EF4-FFF2-40B4-BE49-F238E27FC236}">
                <a16:creationId xmlns:a16="http://schemas.microsoft.com/office/drawing/2014/main" id="{4916FB2E-2652-D9A8-4D02-9CACCDB42B84}"/>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1587AADF-1583-F1C4-E457-F2B025AF35E6}"/>
              </a:ext>
            </a:extLst>
          </p:cNvPr>
          <p:cNvSpPr>
            <a:spLocks noGrp="1"/>
          </p:cNvSpPr>
          <p:nvPr>
            <p:ph type="ftr" sz="quarter" idx="11"/>
          </p:nvPr>
        </p:nvSpPr>
        <p:spPr/>
        <p:txBody>
          <a:bodyPr/>
          <a:lstStyle/>
          <a:p>
            <a:r>
              <a:rPr lang="en-GB"/>
              <a:t>Dr Simona Ferraraccio</a:t>
            </a:r>
          </a:p>
        </p:txBody>
      </p:sp>
      <p:pic>
        <p:nvPicPr>
          <p:cNvPr id="21" name="Picture 20" descr="A cartoon of a bridge with a large wave crashing over it&#10;&#10;AI-generated content may be incorrect.">
            <a:extLst>
              <a:ext uri="{FF2B5EF4-FFF2-40B4-BE49-F238E27FC236}">
                <a16:creationId xmlns:a16="http://schemas.microsoft.com/office/drawing/2014/main" id="{8A1BB668-0D06-DE91-2D91-ADFF0F8379C8}"/>
              </a:ext>
            </a:extLst>
          </p:cNvPr>
          <p:cNvPicPr>
            <a:picLocks noChangeAspect="1"/>
          </p:cNvPicPr>
          <p:nvPr/>
        </p:nvPicPr>
        <p:blipFill>
          <a:blip r:embed="rId2">
            <a:alphaModFix amt="35000"/>
            <a:extLst>
              <a:ext uri="{28A0092B-C50C-407E-A947-70E740481C1C}">
                <a14:useLocalDpi xmlns:a14="http://schemas.microsoft.com/office/drawing/2010/main" val="0"/>
              </a:ext>
            </a:extLst>
          </a:blip>
          <a:srcRect r="11012"/>
          <a:stretch>
            <a:fillRect/>
          </a:stretch>
        </p:blipFill>
        <p:spPr>
          <a:xfrm>
            <a:off x="0" y="0"/>
            <a:ext cx="6102825" cy="6858000"/>
          </a:xfrm>
          <a:prstGeom prst="rect">
            <a:avLst/>
          </a:prstGeom>
        </p:spPr>
      </p:pic>
      <p:sp>
        <p:nvSpPr>
          <p:cNvPr id="6" name="Slide Number Placeholder 5">
            <a:extLst>
              <a:ext uri="{FF2B5EF4-FFF2-40B4-BE49-F238E27FC236}">
                <a16:creationId xmlns:a16="http://schemas.microsoft.com/office/drawing/2014/main" id="{E9587457-ADAC-9D11-B5FE-0C87E87148EB}"/>
              </a:ext>
            </a:extLst>
          </p:cNvPr>
          <p:cNvSpPr>
            <a:spLocks noGrp="1"/>
          </p:cNvSpPr>
          <p:nvPr>
            <p:ph type="sldNum" sz="quarter" idx="12"/>
          </p:nvPr>
        </p:nvSpPr>
        <p:spPr/>
        <p:txBody>
          <a:bodyPr/>
          <a:lstStyle/>
          <a:p>
            <a:fld id="{60A0B930-06E6-4433-ABA1-9FD97F8B1744}" type="slidenum">
              <a:rPr lang="en-GB" smtClean="0"/>
              <a:t>11</a:t>
            </a:fld>
            <a:endParaRPr lang="en-GB"/>
          </a:p>
        </p:txBody>
      </p:sp>
      <p:grpSp>
        <p:nvGrpSpPr>
          <p:cNvPr id="7" name="Group 6">
            <a:extLst>
              <a:ext uri="{FF2B5EF4-FFF2-40B4-BE49-F238E27FC236}">
                <a16:creationId xmlns:a16="http://schemas.microsoft.com/office/drawing/2014/main" id="{F75684DD-B838-585C-E0EB-78A8A7B58D3C}"/>
              </a:ext>
            </a:extLst>
          </p:cNvPr>
          <p:cNvGrpSpPr/>
          <p:nvPr/>
        </p:nvGrpSpPr>
        <p:grpSpPr>
          <a:xfrm>
            <a:off x="3864339" y="2381459"/>
            <a:ext cx="8117012" cy="2987939"/>
            <a:chOff x="3864339" y="2646778"/>
            <a:chExt cx="8117012" cy="2722620"/>
          </a:xfrm>
        </p:grpSpPr>
        <p:sp>
          <p:nvSpPr>
            <p:cNvPr id="8" name="Rectangle: Top Corners Rounded 7">
              <a:extLst>
                <a:ext uri="{FF2B5EF4-FFF2-40B4-BE49-F238E27FC236}">
                  <a16:creationId xmlns:a16="http://schemas.microsoft.com/office/drawing/2014/main" id="{54BA16CE-75C6-838E-039E-1938F63074A4}"/>
                </a:ext>
              </a:extLst>
            </p:cNvPr>
            <p:cNvSpPr/>
            <p:nvPr/>
          </p:nvSpPr>
          <p:spPr>
            <a:xfrm>
              <a:off x="3864339" y="2646778"/>
              <a:ext cx="2372728" cy="1771191"/>
            </a:xfrm>
            <a:prstGeom prst="round2SameRect">
              <a:avLst>
                <a:gd name="adj1" fmla="val 8000"/>
                <a:gd name="adj2" fmla="val 0"/>
              </a:avLst>
            </a:prstGeom>
            <a:ln>
              <a:solidFill>
                <a:schemeClr val="accent2">
                  <a:lumMod val="50000"/>
                </a:schemeClr>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0E98327A-4CE4-3AC3-1FBD-FB96EFEFAFB5}"/>
                </a:ext>
              </a:extLst>
            </p:cNvPr>
            <p:cNvSpPr/>
            <p:nvPr/>
          </p:nvSpPr>
          <p:spPr>
            <a:xfrm>
              <a:off x="3864339"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a:solidFill>
              <a:schemeClr val="accent2">
                <a:lumMod val="75000"/>
              </a:schemeClr>
            </a:solidFill>
            <a:ln>
              <a:solidFill>
                <a:schemeClr val="accent2">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marL="0" lvl="0" indent="0" algn="l" defTabSz="800100">
                <a:lnSpc>
                  <a:spcPct val="90000"/>
                </a:lnSpc>
                <a:spcBef>
                  <a:spcPct val="0"/>
                </a:spcBef>
                <a:spcAft>
                  <a:spcPct val="35000"/>
                </a:spcAft>
                <a:buNone/>
              </a:pPr>
              <a:r>
                <a:rPr lang="en-GB" sz="1800" kern="1200" dirty="0"/>
                <a:t>The Health and Care Act (2022)</a:t>
              </a:r>
            </a:p>
          </p:txBody>
        </p:sp>
        <p:sp>
          <p:nvSpPr>
            <p:cNvPr id="10" name="Oval 9" descr="Badge 1 outline">
              <a:extLst>
                <a:ext uri="{FF2B5EF4-FFF2-40B4-BE49-F238E27FC236}">
                  <a16:creationId xmlns:a16="http://schemas.microsoft.com/office/drawing/2014/main" id="{BF49A536-5D62-ACA4-6BE3-915B6A21C234}"/>
                </a:ext>
              </a:extLst>
            </p:cNvPr>
            <p:cNvSpPr/>
            <p:nvPr/>
          </p:nvSpPr>
          <p:spPr>
            <a:xfrm>
              <a:off x="5602395" y="4538944"/>
              <a:ext cx="830454" cy="830454"/>
            </a:xfrm>
            <a:prstGeom prst="ellipse">
              <a:avLst/>
            </a:prstGeom>
            <a:blipFill>
              <a:blip r:embed="rId3">
                <a:extLst>
                  <a:ext uri="{96DAC541-7B7A-43D3-8B79-37D633B846F1}">
                    <asvg:svgBlip xmlns:asvg="http://schemas.microsoft.com/office/drawing/2016/SVG/main" r:embed="rId4"/>
                  </a:ext>
                </a:extLst>
              </a:blip>
              <a:srcRect/>
              <a:stretch>
                <a:fillRect/>
              </a:stretch>
            </a:blipFill>
            <a:ln>
              <a:solidFill>
                <a:schemeClr val="accent2">
                  <a:lumMod val="50000"/>
                </a:schemeClr>
              </a:solidFill>
            </a:ln>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Rectangle: Top Corners Rounded 10">
              <a:extLst>
                <a:ext uri="{FF2B5EF4-FFF2-40B4-BE49-F238E27FC236}">
                  <a16:creationId xmlns:a16="http://schemas.microsoft.com/office/drawing/2014/main" id="{B3D3CC25-06F1-8CB8-158B-570FD7800647}"/>
                </a:ext>
              </a:extLst>
            </p:cNvPr>
            <p:cNvSpPr/>
            <p:nvPr/>
          </p:nvSpPr>
          <p:spPr>
            <a:xfrm>
              <a:off x="6638590" y="2646778"/>
              <a:ext cx="2372728" cy="1771191"/>
            </a:xfrm>
            <a:prstGeom prst="round2SameRect">
              <a:avLst>
                <a:gd name="adj1" fmla="val 8000"/>
                <a:gd name="adj2" fmla="val 0"/>
              </a:avLst>
            </a:prstGeom>
            <a:ln>
              <a:solidFill>
                <a:schemeClr val="accent2">
                  <a:lumMod val="50000"/>
                </a:schemeClr>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90A72A43-CDAC-665B-10B5-C469F4E7984D}"/>
                </a:ext>
              </a:extLst>
            </p:cNvPr>
            <p:cNvSpPr/>
            <p:nvPr/>
          </p:nvSpPr>
          <p:spPr>
            <a:xfrm>
              <a:off x="6638590"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a:solidFill>
              <a:schemeClr val="accent2">
                <a:lumMod val="75000"/>
              </a:schemeClr>
            </a:solidFill>
            <a:ln>
              <a:solidFill>
                <a:schemeClr val="accent2">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marL="0" lvl="0" indent="0" algn="l" defTabSz="800100">
                <a:lnSpc>
                  <a:spcPct val="90000"/>
                </a:lnSpc>
                <a:spcBef>
                  <a:spcPct val="0"/>
                </a:spcBef>
                <a:spcAft>
                  <a:spcPct val="35000"/>
                </a:spcAft>
                <a:buNone/>
              </a:pPr>
              <a:r>
                <a:rPr lang="en-GB" sz="1800" kern="1200" dirty="0"/>
                <a:t>NHS Long Term Workforce plan (2019)</a:t>
              </a:r>
            </a:p>
          </p:txBody>
        </p:sp>
        <p:sp>
          <p:nvSpPr>
            <p:cNvPr id="13" name="Oval 12" descr="Badge outline">
              <a:extLst>
                <a:ext uri="{FF2B5EF4-FFF2-40B4-BE49-F238E27FC236}">
                  <a16:creationId xmlns:a16="http://schemas.microsoft.com/office/drawing/2014/main" id="{F92132EA-5D58-8D7B-0118-1A0379E08EC4}"/>
                </a:ext>
              </a:extLst>
            </p:cNvPr>
            <p:cNvSpPr/>
            <p:nvPr/>
          </p:nvSpPr>
          <p:spPr>
            <a:xfrm>
              <a:off x="8376646" y="4538944"/>
              <a:ext cx="830454" cy="830454"/>
            </a:xfrm>
            <a:prstGeom prst="ellipse">
              <a:avLst/>
            </a:prstGeom>
            <a:blipFill>
              <a:blip r:embed="rId5">
                <a:extLst>
                  <a:ext uri="{96DAC541-7B7A-43D3-8B79-37D633B846F1}">
                    <asvg:svgBlip xmlns:asvg="http://schemas.microsoft.com/office/drawing/2016/SVG/main" r:embed="rId6"/>
                  </a:ext>
                </a:extLst>
              </a:blip>
              <a:srcRect/>
              <a:stretch>
                <a:fillRect/>
              </a:stretch>
            </a:blipFill>
            <a:ln>
              <a:solidFill>
                <a:schemeClr val="accent2">
                  <a:lumMod val="50000"/>
                </a:schemeClr>
              </a:solidFill>
            </a:ln>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Rectangle: Top Corners Rounded 13">
              <a:extLst>
                <a:ext uri="{FF2B5EF4-FFF2-40B4-BE49-F238E27FC236}">
                  <a16:creationId xmlns:a16="http://schemas.microsoft.com/office/drawing/2014/main" id="{276FC2EB-EE58-2923-087D-67412063516C}"/>
                </a:ext>
              </a:extLst>
            </p:cNvPr>
            <p:cNvSpPr/>
            <p:nvPr/>
          </p:nvSpPr>
          <p:spPr>
            <a:xfrm>
              <a:off x="9412841" y="2646778"/>
              <a:ext cx="2372728" cy="1771191"/>
            </a:xfrm>
            <a:prstGeom prst="round2SameRect">
              <a:avLst>
                <a:gd name="adj1" fmla="val 8000"/>
                <a:gd name="adj2" fmla="val 0"/>
              </a:avLst>
            </a:prstGeom>
            <a:ln>
              <a:solidFill>
                <a:schemeClr val="accent2">
                  <a:lumMod val="50000"/>
                </a:schemeClr>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81895DD1-1B97-619B-1B76-E57B1A0C5AAE}"/>
                </a:ext>
              </a:extLst>
            </p:cNvPr>
            <p:cNvSpPr/>
            <p:nvPr/>
          </p:nvSpPr>
          <p:spPr>
            <a:xfrm>
              <a:off x="9412841"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a:solidFill>
              <a:schemeClr val="accent2">
                <a:lumMod val="75000"/>
              </a:schemeClr>
            </a:solidFill>
            <a:ln>
              <a:solidFill>
                <a:schemeClr val="accent2">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marL="0" lvl="0" indent="0" algn="l" defTabSz="800100">
                <a:lnSpc>
                  <a:spcPct val="90000"/>
                </a:lnSpc>
                <a:spcBef>
                  <a:spcPct val="0"/>
                </a:spcBef>
                <a:spcAft>
                  <a:spcPct val="35000"/>
                </a:spcAft>
                <a:buNone/>
              </a:pPr>
              <a:r>
                <a:rPr lang="en-GB" sz="1800" kern="1200" dirty="0"/>
                <a:t>The 6Cs of Nursing</a:t>
              </a:r>
            </a:p>
          </p:txBody>
        </p:sp>
        <p:sp>
          <p:nvSpPr>
            <p:cNvPr id="16" name="Oval 15" descr="Badge 3 outline">
              <a:extLst>
                <a:ext uri="{FF2B5EF4-FFF2-40B4-BE49-F238E27FC236}">
                  <a16:creationId xmlns:a16="http://schemas.microsoft.com/office/drawing/2014/main" id="{E3D63944-AA2A-244E-F7E7-953DF30C0A3C}"/>
                </a:ext>
              </a:extLst>
            </p:cNvPr>
            <p:cNvSpPr/>
            <p:nvPr/>
          </p:nvSpPr>
          <p:spPr>
            <a:xfrm>
              <a:off x="11150897" y="4538944"/>
              <a:ext cx="830454" cy="830454"/>
            </a:xfrm>
            <a:prstGeom prst="ellipse">
              <a:avLst/>
            </a:prstGeom>
            <a:blipFill>
              <a:blip r:embed="rId7">
                <a:extLst>
                  <a:ext uri="{96DAC541-7B7A-43D3-8B79-37D633B846F1}">
                    <asvg:svgBlip xmlns:asvg="http://schemas.microsoft.com/office/drawing/2016/SVG/main" r:embed="rId8"/>
                  </a:ext>
                </a:extLst>
              </a:blip>
              <a:srcRect/>
              <a:stretch>
                <a:fillRect/>
              </a:stretch>
            </a:blipFill>
            <a:ln>
              <a:solidFill>
                <a:schemeClr val="accent2">
                  <a:lumMod val="50000"/>
                </a:schemeClr>
              </a:solidFill>
            </a:ln>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grpSp>
      <p:sp>
        <p:nvSpPr>
          <p:cNvPr id="17" name="TextBox 16">
            <a:extLst>
              <a:ext uri="{FF2B5EF4-FFF2-40B4-BE49-F238E27FC236}">
                <a16:creationId xmlns:a16="http://schemas.microsoft.com/office/drawing/2014/main" id="{12333D56-6098-7695-2522-A2F670868D8F}"/>
              </a:ext>
            </a:extLst>
          </p:cNvPr>
          <p:cNvSpPr txBox="1"/>
          <p:nvPr/>
        </p:nvSpPr>
        <p:spPr>
          <a:xfrm>
            <a:off x="3864339" y="2665675"/>
            <a:ext cx="2381180" cy="1384995"/>
          </a:xfrm>
          <a:prstGeom prst="rect">
            <a:avLst/>
          </a:prstGeom>
          <a:noFill/>
        </p:spPr>
        <p:txBody>
          <a:bodyPr wrap="square" rtlCol="0">
            <a:spAutoFit/>
          </a:bodyPr>
          <a:lstStyle/>
          <a:p>
            <a:r>
              <a:rPr lang="en-GB" sz="1400" dirty="0"/>
              <a:t>This law established "Integrated Care Systems" (ICSs) and placed a duty on the Secretary of State to report on workforce planning every five years.</a:t>
            </a:r>
          </a:p>
        </p:txBody>
      </p:sp>
      <p:sp>
        <p:nvSpPr>
          <p:cNvPr id="18" name="TextBox 17">
            <a:extLst>
              <a:ext uri="{FF2B5EF4-FFF2-40B4-BE49-F238E27FC236}">
                <a16:creationId xmlns:a16="http://schemas.microsoft.com/office/drawing/2014/main" id="{4817BAF8-7162-097B-0AA1-E79188B9AA70}"/>
              </a:ext>
            </a:extLst>
          </p:cNvPr>
          <p:cNvSpPr txBox="1"/>
          <p:nvPr/>
        </p:nvSpPr>
        <p:spPr>
          <a:xfrm>
            <a:off x="6630138" y="2665675"/>
            <a:ext cx="2381180" cy="1384995"/>
          </a:xfrm>
          <a:prstGeom prst="rect">
            <a:avLst/>
          </a:prstGeom>
          <a:noFill/>
        </p:spPr>
        <p:txBody>
          <a:bodyPr wrap="square" rtlCol="0">
            <a:spAutoFit/>
          </a:bodyPr>
          <a:lstStyle/>
          <a:p>
            <a:r>
              <a:rPr lang="en-GB" sz="1400" dirty="0"/>
              <a:t>A massive policy document outlining how the NHS plans to "Train, Retain, and Reform" the workforce over the next 15 years to fill the gap of 150,000 staff.</a:t>
            </a:r>
          </a:p>
        </p:txBody>
      </p:sp>
      <p:sp>
        <p:nvSpPr>
          <p:cNvPr id="20" name="TextBox 19">
            <a:extLst>
              <a:ext uri="{FF2B5EF4-FFF2-40B4-BE49-F238E27FC236}">
                <a16:creationId xmlns:a16="http://schemas.microsoft.com/office/drawing/2014/main" id="{58A8DBF4-31AF-62F4-905E-E657837757AB}"/>
              </a:ext>
            </a:extLst>
          </p:cNvPr>
          <p:cNvSpPr txBox="1"/>
          <p:nvPr/>
        </p:nvSpPr>
        <p:spPr>
          <a:xfrm>
            <a:off x="9416033" y="2876302"/>
            <a:ext cx="2372728" cy="954107"/>
          </a:xfrm>
          <a:prstGeom prst="rect">
            <a:avLst/>
          </a:prstGeom>
          <a:noFill/>
        </p:spPr>
        <p:txBody>
          <a:bodyPr wrap="square">
            <a:spAutoFit/>
          </a:bodyPr>
          <a:lstStyle/>
          <a:p>
            <a:r>
              <a:rPr lang="en-GB" sz="1400" dirty="0"/>
              <a:t>A professional framework that guides staff behaviour and retention by focusing on the values of the profession.</a:t>
            </a:r>
          </a:p>
        </p:txBody>
      </p:sp>
    </p:spTree>
    <p:extLst>
      <p:ext uri="{BB962C8B-B14F-4D97-AF65-F5344CB8AC3E}">
        <p14:creationId xmlns:p14="http://schemas.microsoft.com/office/powerpoint/2010/main" val="99292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B65BFC-56C3-14CF-D29C-E101651B1E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970161-F5FE-7F93-90BC-5A508DC3C123}"/>
              </a:ext>
            </a:extLst>
          </p:cNvPr>
          <p:cNvSpPr>
            <a:spLocks noGrp="1"/>
          </p:cNvSpPr>
          <p:nvPr>
            <p:ph type="title"/>
          </p:nvPr>
        </p:nvSpPr>
        <p:spPr>
          <a:xfrm>
            <a:off x="1465751" y="359995"/>
            <a:ext cx="10515600" cy="1325563"/>
          </a:xfrm>
        </p:spPr>
        <p:txBody>
          <a:bodyPr/>
          <a:lstStyle/>
          <a:p>
            <a:pPr algn="r"/>
            <a:r>
              <a:rPr lang="en-GB" b="1" dirty="0"/>
              <a:t>Access to Healthcare Services</a:t>
            </a:r>
          </a:p>
        </p:txBody>
      </p:sp>
      <p:pic>
        <p:nvPicPr>
          <p:cNvPr id="19" name="Picture 18">
            <a:extLst>
              <a:ext uri="{FF2B5EF4-FFF2-40B4-BE49-F238E27FC236}">
                <a16:creationId xmlns:a16="http://schemas.microsoft.com/office/drawing/2014/main" id="{E504BB48-7CF5-18C8-ECD6-8B888D166382}"/>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0" y="1731691"/>
            <a:ext cx="6630138" cy="3712877"/>
          </a:xfrm>
          <a:prstGeom prst="rect">
            <a:avLst/>
          </a:prstGeom>
        </p:spPr>
      </p:pic>
      <p:sp>
        <p:nvSpPr>
          <p:cNvPr id="4" name="Date Placeholder 3">
            <a:extLst>
              <a:ext uri="{FF2B5EF4-FFF2-40B4-BE49-F238E27FC236}">
                <a16:creationId xmlns:a16="http://schemas.microsoft.com/office/drawing/2014/main" id="{1127DB18-8302-E2E5-A91A-BF4FE8454FCC}"/>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57610693-FBA0-9D98-24F0-10FB0FD5BA9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D7126CB-0E64-81CF-5062-15464A411736}"/>
              </a:ext>
            </a:extLst>
          </p:cNvPr>
          <p:cNvSpPr>
            <a:spLocks noGrp="1"/>
          </p:cNvSpPr>
          <p:nvPr>
            <p:ph type="sldNum" sz="quarter" idx="12"/>
          </p:nvPr>
        </p:nvSpPr>
        <p:spPr/>
        <p:txBody>
          <a:bodyPr/>
          <a:lstStyle/>
          <a:p>
            <a:fld id="{60A0B930-06E6-4433-ABA1-9FD97F8B1744}" type="slidenum">
              <a:rPr lang="en-GB" smtClean="0"/>
              <a:t>12</a:t>
            </a:fld>
            <a:endParaRPr lang="en-GB"/>
          </a:p>
        </p:txBody>
      </p:sp>
      <p:grpSp>
        <p:nvGrpSpPr>
          <p:cNvPr id="7" name="Group 6">
            <a:extLst>
              <a:ext uri="{FF2B5EF4-FFF2-40B4-BE49-F238E27FC236}">
                <a16:creationId xmlns:a16="http://schemas.microsoft.com/office/drawing/2014/main" id="{0529753F-8878-25DA-0126-7BE3CC95A68F}"/>
              </a:ext>
            </a:extLst>
          </p:cNvPr>
          <p:cNvGrpSpPr/>
          <p:nvPr/>
        </p:nvGrpSpPr>
        <p:grpSpPr>
          <a:xfrm>
            <a:off x="3864339" y="2381459"/>
            <a:ext cx="8117012" cy="2987939"/>
            <a:chOff x="3864339" y="2646778"/>
            <a:chExt cx="8117012" cy="2722620"/>
          </a:xfrm>
        </p:grpSpPr>
        <p:sp>
          <p:nvSpPr>
            <p:cNvPr id="8" name="Rectangle: Top Corners Rounded 7">
              <a:extLst>
                <a:ext uri="{FF2B5EF4-FFF2-40B4-BE49-F238E27FC236}">
                  <a16:creationId xmlns:a16="http://schemas.microsoft.com/office/drawing/2014/main" id="{7A95F2F7-42D5-13E0-78FB-F37C36B04FAD}"/>
                </a:ext>
              </a:extLst>
            </p:cNvPr>
            <p:cNvSpPr/>
            <p:nvPr/>
          </p:nvSpPr>
          <p:spPr>
            <a:xfrm>
              <a:off x="3864339" y="2646778"/>
              <a:ext cx="2372728" cy="1771191"/>
            </a:xfrm>
            <a:prstGeom prst="round2SameRect">
              <a:avLst>
                <a:gd name="adj1" fmla="val 8000"/>
                <a:gd name="adj2" fmla="val 0"/>
              </a:avLst>
            </a:prstGeom>
            <a:ln>
              <a:solidFill>
                <a:schemeClr val="accent2">
                  <a:lumMod val="50000"/>
                </a:schemeClr>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6FAAC572-0F15-8C42-5F69-7308E0D2E06E}"/>
                </a:ext>
              </a:extLst>
            </p:cNvPr>
            <p:cNvSpPr/>
            <p:nvPr/>
          </p:nvSpPr>
          <p:spPr>
            <a:xfrm>
              <a:off x="3864339"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a:solidFill>
              <a:schemeClr val="accent4">
                <a:lumMod val="75000"/>
              </a:schemeClr>
            </a:solidFill>
            <a:ln>
              <a:solidFill>
                <a:schemeClr val="accent2">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marL="0" lvl="0" indent="0" algn="l" defTabSz="800100">
                <a:lnSpc>
                  <a:spcPct val="90000"/>
                </a:lnSpc>
                <a:spcBef>
                  <a:spcPct val="0"/>
                </a:spcBef>
                <a:spcAft>
                  <a:spcPct val="35000"/>
                </a:spcAft>
                <a:buNone/>
              </a:pPr>
              <a:r>
                <a:rPr lang="en-GB" sz="1800" kern="1200" dirty="0"/>
                <a:t>The Health and Care Act (2022)</a:t>
              </a:r>
            </a:p>
          </p:txBody>
        </p:sp>
        <p:sp>
          <p:nvSpPr>
            <p:cNvPr id="10" name="Oval 9" descr="Badge 1 outline">
              <a:extLst>
                <a:ext uri="{FF2B5EF4-FFF2-40B4-BE49-F238E27FC236}">
                  <a16:creationId xmlns:a16="http://schemas.microsoft.com/office/drawing/2014/main" id="{2957A6DA-508E-EE5F-2DE8-F76D69E223A2}"/>
                </a:ext>
              </a:extLst>
            </p:cNvPr>
            <p:cNvSpPr/>
            <p:nvPr/>
          </p:nvSpPr>
          <p:spPr>
            <a:xfrm>
              <a:off x="5602395" y="4538944"/>
              <a:ext cx="830454" cy="830454"/>
            </a:xfrm>
            <a:prstGeom prst="ellipse">
              <a:avLst/>
            </a:prstGeom>
            <a:blipFill>
              <a:blip r:embed="rId3">
                <a:extLst>
                  <a:ext uri="{96DAC541-7B7A-43D3-8B79-37D633B846F1}">
                    <asvg:svgBlip xmlns:asvg="http://schemas.microsoft.com/office/drawing/2016/SVG/main" r:embed="rId4"/>
                  </a:ext>
                </a:extLst>
              </a:blip>
              <a:srcRect/>
              <a:stretch>
                <a:fillRect/>
              </a:stretch>
            </a:blipFill>
            <a:ln>
              <a:solidFill>
                <a:schemeClr val="accent2">
                  <a:lumMod val="50000"/>
                </a:schemeClr>
              </a:solidFill>
            </a:ln>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Rectangle: Top Corners Rounded 10">
              <a:extLst>
                <a:ext uri="{FF2B5EF4-FFF2-40B4-BE49-F238E27FC236}">
                  <a16:creationId xmlns:a16="http://schemas.microsoft.com/office/drawing/2014/main" id="{8CD5E527-17CE-7A30-528B-6E30DFF5DA46}"/>
                </a:ext>
              </a:extLst>
            </p:cNvPr>
            <p:cNvSpPr/>
            <p:nvPr/>
          </p:nvSpPr>
          <p:spPr>
            <a:xfrm>
              <a:off x="6638590" y="2646778"/>
              <a:ext cx="2372728" cy="1771191"/>
            </a:xfrm>
            <a:prstGeom prst="round2SameRect">
              <a:avLst>
                <a:gd name="adj1" fmla="val 8000"/>
                <a:gd name="adj2" fmla="val 0"/>
              </a:avLst>
            </a:prstGeom>
            <a:ln>
              <a:solidFill>
                <a:schemeClr val="accent2">
                  <a:lumMod val="50000"/>
                </a:schemeClr>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E8828CF4-35E7-AE66-C224-D0F69DF355B9}"/>
                </a:ext>
              </a:extLst>
            </p:cNvPr>
            <p:cNvSpPr/>
            <p:nvPr/>
          </p:nvSpPr>
          <p:spPr>
            <a:xfrm>
              <a:off x="6638590"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a:solidFill>
              <a:schemeClr val="accent4">
                <a:lumMod val="75000"/>
              </a:schemeClr>
            </a:solidFill>
            <a:ln>
              <a:solidFill>
                <a:schemeClr val="accent2">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lvl="0" defTabSz="800100">
                <a:lnSpc>
                  <a:spcPct val="90000"/>
                </a:lnSpc>
                <a:spcBef>
                  <a:spcPct val="0"/>
                </a:spcBef>
                <a:spcAft>
                  <a:spcPct val="35000"/>
                </a:spcAft>
              </a:pPr>
              <a:r>
                <a:rPr lang="en-GB" sz="1400" dirty="0"/>
                <a:t>Delivery Plan for Tackling the COVID-19 Backlog of Elective Care (2022)</a:t>
              </a:r>
              <a:endParaRPr lang="en-GB" sz="1400" kern="1200" dirty="0"/>
            </a:p>
          </p:txBody>
        </p:sp>
        <p:sp>
          <p:nvSpPr>
            <p:cNvPr id="13" name="Oval 12" descr="Badge outline">
              <a:extLst>
                <a:ext uri="{FF2B5EF4-FFF2-40B4-BE49-F238E27FC236}">
                  <a16:creationId xmlns:a16="http://schemas.microsoft.com/office/drawing/2014/main" id="{8746A1E4-F121-228C-8FDD-BAC0B41604CB}"/>
                </a:ext>
              </a:extLst>
            </p:cNvPr>
            <p:cNvSpPr/>
            <p:nvPr/>
          </p:nvSpPr>
          <p:spPr>
            <a:xfrm>
              <a:off x="8376646" y="4538944"/>
              <a:ext cx="830454" cy="830454"/>
            </a:xfrm>
            <a:prstGeom prst="ellipse">
              <a:avLst/>
            </a:prstGeom>
            <a:blipFill>
              <a:blip r:embed="rId5">
                <a:extLst>
                  <a:ext uri="{96DAC541-7B7A-43D3-8B79-37D633B846F1}">
                    <asvg:svgBlip xmlns:asvg="http://schemas.microsoft.com/office/drawing/2016/SVG/main" r:embed="rId6"/>
                  </a:ext>
                </a:extLst>
              </a:blip>
              <a:srcRect/>
              <a:stretch>
                <a:fillRect/>
              </a:stretch>
            </a:blipFill>
            <a:ln>
              <a:solidFill>
                <a:schemeClr val="accent2">
                  <a:lumMod val="50000"/>
                </a:schemeClr>
              </a:solidFill>
            </a:ln>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Rectangle: Top Corners Rounded 13">
              <a:extLst>
                <a:ext uri="{FF2B5EF4-FFF2-40B4-BE49-F238E27FC236}">
                  <a16:creationId xmlns:a16="http://schemas.microsoft.com/office/drawing/2014/main" id="{451C748D-EB02-E66D-CA2D-BCE3A99E1964}"/>
                </a:ext>
              </a:extLst>
            </p:cNvPr>
            <p:cNvSpPr/>
            <p:nvPr/>
          </p:nvSpPr>
          <p:spPr>
            <a:xfrm>
              <a:off x="9412841" y="2646778"/>
              <a:ext cx="2372728" cy="1771191"/>
            </a:xfrm>
            <a:prstGeom prst="round2SameRect">
              <a:avLst>
                <a:gd name="adj1" fmla="val 8000"/>
                <a:gd name="adj2" fmla="val 0"/>
              </a:avLst>
            </a:prstGeom>
            <a:ln>
              <a:solidFill>
                <a:schemeClr val="accent2">
                  <a:lumMod val="50000"/>
                </a:schemeClr>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1928F5FE-4579-5E3B-3584-746D31C0D4A2}"/>
                </a:ext>
              </a:extLst>
            </p:cNvPr>
            <p:cNvSpPr/>
            <p:nvPr/>
          </p:nvSpPr>
          <p:spPr>
            <a:xfrm>
              <a:off x="9412841"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a:solidFill>
              <a:schemeClr val="accent4">
                <a:lumMod val="75000"/>
              </a:schemeClr>
            </a:solidFill>
            <a:ln>
              <a:solidFill>
                <a:schemeClr val="accent2">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marL="0" lvl="0" indent="0" algn="l" defTabSz="800100">
                <a:lnSpc>
                  <a:spcPct val="90000"/>
                </a:lnSpc>
                <a:spcBef>
                  <a:spcPct val="0"/>
                </a:spcBef>
                <a:spcAft>
                  <a:spcPct val="35000"/>
                </a:spcAft>
                <a:buNone/>
              </a:pPr>
              <a:r>
                <a:rPr lang="en-GB" dirty="0"/>
                <a:t>The NHS Choice framework</a:t>
              </a:r>
              <a:endParaRPr lang="en-GB" sz="1800" kern="1200" dirty="0"/>
            </a:p>
          </p:txBody>
        </p:sp>
        <p:sp>
          <p:nvSpPr>
            <p:cNvPr id="16" name="Oval 15" descr="Badge 3 outline">
              <a:extLst>
                <a:ext uri="{FF2B5EF4-FFF2-40B4-BE49-F238E27FC236}">
                  <a16:creationId xmlns:a16="http://schemas.microsoft.com/office/drawing/2014/main" id="{9F181D9D-68C0-9C3D-48FA-C420070036F4}"/>
                </a:ext>
              </a:extLst>
            </p:cNvPr>
            <p:cNvSpPr/>
            <p:nvPr/>
          </p:nvSpPr>
          <p:spPr>
            <a:xfrm>
              <a:off x="11150897" y="4538944"/>
              <a:ext cx="830454" cy="830454"/>
            </a:xfrm>
            <a:prstGeom prst="ellipse">
              <a:avLst/>
            </a:prstGeom>
            <a:blipFill>
              <a:blip r:embed="rId7">
                <a:extLst>
                  <a:ext uri="{96DAC541-7B7A-43D3-8B79-37D633B846F1}">
                    <asvg:svgBlip xmlns:asvg="http://schemas.microsoft.com/office/drawing/2016/SVG/main" r:embed="rId8"/>
                  </a:ext>
                </a:extLst>
              </a:blip>
              <a:srcRect/>
              <a:stretch>
                <a:fillRect/>
              </a:stretch>
            </a:blipFill>
            <a:ln>
              <a:solidFill>
                <a:schemeClr val="accent2">
                  <a:lumMod val="50000"/>
                </a:schemeClr>
              </a:solidFill>
            </a:ln>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grpSp>
      <p:sp>
        <p:nvSpPr>
          <p:cNvPr id="17" name="TextBox 16">
            <a:extLst>
              <a:ext uri="{FF2B5EF4-FFF2-40B4-BE49-F238E27FC236}">
                <a16:creationId xmlns:a16="http://schemas.microsoft.com/office/drawing/2014/main" id="{0F2C3B8F-584F-B564-01B0-47CD5E3592A3}"/>
              </a:ext>
            </a:extLst>
          </p:cNvPr>
          <p:cNvSpPr txBox="1"/>
          <p:nvPr/>
        </p:nvSpPr>
        <p:spPr>
          <a:xfrm>
            <a:off x="3864339" y="2644170"/>
            <a:ext cx="2381180" cy="1569660"/>
          </a:xfrm>
          <a:prstGeom prst="rect">
            <a:avLst/>
          </a:prstGeom>
          <a:noFill/>
        </p:spPr>
        <p:txBody>
          <a:bodyPr wrap="square" rtlCol="0">
            <a:spAutoFit/>
          </a:bodyPr>
          <a:lstStyle/>
          <a:p>
            <a:r>
              <a:rPr lang="en-GB" sz="1200" dirty="0"/>
              <a:t>Under Section 14Z35, Integrated Care Boards (ICBs) have a </a:t>
            </a:r>
            <a:r>
              <a:rPr lang="en-GB" sz="1200" b="1" dirty="0"/>
              <a:t>legal duty to reduce inequalities in access</a:t>
            </a:r>
            <a:r>
              <a:rPr lang="en-GB" sz="1200" dirty="0"/>
              <a:t> to health services. This means they are legally accountable if certain groups of people are waiting significantly longer than others for care.</a:t>
            </a:r>
          </a:p>
        </p:txBody>
      </p:sp>
      <p:sp>
        <p:nvSpPr>
          <p:cNvPr id="18" name="TextBox 17">
            <a:extLst>
              <a:ext uri="{FF2B5EF4-FFF2-40B4-BE49-F238E27FC236}">
                <a16:creationId xmlns:a16="http://schemas.microsoft.com/office/drawing/2014/main" id="{B8DB7AA6-251D-A55B-A25B-65093C122EA5}"/>
              </a:ext>
            </a:extLst>
          </p:cNvPr>
          <p:cNvSpPr txBox="1"/>
          <p:nvPr/>
        </p:nvSpPr>
        <p:spPr>
          <a:xfrm>
            <a:off x="6647042" y="2538081"/>
            <a:ext cx="2381180" cy="1600438"/>
          </a:xfrm>
          <a:prstGeom prst="rect">
            <a:avLst/>
          </a:prstGeom>
          <a:noFill/>
        </p:spPr>
        <p:txBody>
          <a:bodyPr wrap="square" rtlCol="0">
            <a:spAutoFit/>
          </a:bodyPr>
          <a:lstStyle/>
          <a:p>
            <a:r>
              <a:rPr lang="en-GB" sz="1400" dirty="0"/>
              <a:t>It introduced </a:t>
            </a:r>
            <a:r>
              <a:rPr lang="en-GB" sz="1400" b="1" dirty="0"/>
              <a:t>Surgical Hubs</a:t>
            </a:r>
            <a:r>
              <a:rPr lang="en-GB" sz="1400" dirty="0"/>
              <a:t> (specialized centres only for planned surgery) and </a:t>
            </a:r>
            <a:r>
              <a:rPr lang="en-GB" sz="1400" b="1" dirty="0"/>
              <a:t>Community Diagnostic Centres (CDCs)</a:t>
            </a:r>
            <a:r>
              <a:rPr lang="en-GB" sz="1400" dirty="0"/>
              <a:t> to separate elective care from emergency "A&amp;E" pressures.</a:t>
            </a:r>
          </a:p>
        </p:txBody>
      </p:sp>
      <p:sp>
        <p:nvSpPr>
          <p:cNvPr id="20" name="TextBox 19">
            <a:extLst>
              <a:ext uri="{FF2B5EF4-FFF2-40B4-BE49-F238E27FC236}">
                <a16:creationId xmlns:a16="http://schemas.microsoft.com/office/drawing/2014/main" id="{DB384168-82A4-9D58-DB55-9310D98FEE3F}"/>
              </a:ext>
            </a:extLst>
          </p:cNvPr>
          <p:cNvSpPr txBox="1"/>
          <p:nvPr/>
        </p:nvSpPr>
        <p:spPr>
          <a:xfrm>
            <a:off x="9404389" y="2644170"/>
            <a:ext cx="2372728" cy="1569660"/>
          </a:xfrm>
          <a:prstGeom prst="rect">
            <a:avLst/>
          </a:prstGeom>
          <a:noFill/>
        </p:spPr>
        <p:txBody>
          <a:bodyPr wrap="square">
            <a:spAutoFit/>
          </a:bodyPr>
          <a:lstStyle/>
          <a:p>
            <a:r>
              <a:rPr lang="en-GB" sz="1200" dirty="0"/>
              <a:t>This framework provides the guidelines for staff to help patients exercise their legal right to choose where they are treated. For example, it dictates how a GP must offer a patient a choice of at least five different providers at the point of referral.</a:t>
            </a:r>
          </a:p>
        </p:txBody>
      </p:sp>
    </p:spTree>
    <p:extLst>
      <p:ext uri="{BB962C8B-B14F-4D97-AF65-F5344CB8AC3E}">
        <p14:creationId xmlns:p14="http://schemas.microsoft.com/office/powerpoint/2010/main" val="29609485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C4A741-F5CE-4D68-3141-E4F6D9E61E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45D72A-F35C-C6D0-A086-B71847C4C0DD}"/>
              </a:ext>
            </a:extLst>
          </p:cNvPr>
          <p:cNvSpPr>
            <a:spLocks noGrp="1"/>
          </p:cNvSpPr>
          <p:nvPr>
            <p:ph type="title"/>
          </p:nvPr>
        </p:nvSpPr>
        <p:spPr>
          <a:xfrm>
            <a:off x="1465751" y="359995"/>
            <a:ext cx="10515600" cy="1325563"/>
          </a:xfrm>
        </p:spPr>
        <p:txBody>
          <a:bodyPr/>
          <a:lstStyle/>
          <a:p>
            <a:pPr algn="r"/>
            <a:r>
              <a:rPr lang="en-GB" b="1" dirty="0"/>
              <a:t>Long waiting list</a:t>
            </a:r>
          </a:p>
        </p:txBody>
      </p:sp>
      <p:pic>
        <p:nvPicPr>
          <p:cNvPr id="19" name="Picture 18">
            <a:extLst>
              <a:ext uri="{FF2B5EF4-FFF2-40B4-BE49-F238E27FC236}">
                <a16:creationId xmlns:a16="http://schemas.microsoft.com/office/drawing/2014/main" id="{9C76CF1C-5972-6E95-BC9A-27719BD4E2AA}"/>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0" y="1731691"/>
            <a:ext cx="6630138" cy="3712877"/>
          </a:xfrm>
          <a:prstGeom prst="rect">
            <a:avLst/>
          </a:prstGeom>
        </p:spPr>
      </p:pic>
      <p:sp>
        <p:nvSpPr>
          <p:cNvPr id="4" name="Date Placeholder 3">
            <a:extLst>
              <a:ext uri="{FF2B5EF4-FFF2-40B4-BE49-F238E27FC236}">
                <a16:creationId xmlns:a16="http://schemas.microsoft.com/office/drawing/2014/main" id="{230EBA7F-2EF9-0EE0-FE6B-AA07E496DFF9}"/>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D369D626-1A36-8B79-F3B4-C65CB583761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B88BE2B-740F-B251-0B0C-D6642D51DE28}"/>
              </a:ext>
            </a:extLst>
          </p:cNvPr>
          <p:cNvSpPr>
            <a:spLocks noGrp="1"/>
          </p:cNvSpPr>
          <p:nvPr>
            <p:ph type="sldNum" sz="quarter" idx="12"/>
          </p:nvPr>
        </p:nvSpPr>
        <p:spPr/>
        <p:txBody>
          <a:bodyPr/>
          <a:lstStyle/>
          <a:p>
            <a:fld id="{60A0B930-06E6-4433-ABA1-9FD97F8B1744}" type="slidenum">
              <a:rPr lang="en-GB" smtClean="0"/>
              <a:t>13</a:t>
            </a:fld>
            <a:endParaRPr lang="en-GB"/>
          </a:p>
        </p:txBody>
      </p:sp>
      <p:grpSp>
        <p:nvGrpSpPr>
          <p:cNvPr id="7" name="Group 6">
            <a:extLst>
              <a:ext uri="{FF2B5EF4-FFF2-40B4-BE49-F238E27FC236}">
                <a16:creationId xmlns:a16="http://schemas.microsoft.com/office/drawing/2014/main" id="{D02B7117-4937-4D8E-FF24-AC06E2D7F8B1}"/>
              </a:ext>
            </a:extLst>
          </p:cNvPr>
          <p:cNvGrpSpPr/>
          <p:nvPr/>
        </p:nvGrpSpPr>
        <p:grpSpPr>
          <a:xfrm>
            <a:off x="3864339" y="1731691"/>
            <a:ext cx="8117012" cy="3637707"/>
            <a:chOff x="3864339" y="2646778"/>
            <a:chExt cx="8117012" cy="2722620"/>
          </a:xfrm>
        </p:grpSpPr>
        <p:sp>
          <p:nvSpPr>
            <p:cNvPr id="8" name="Rectangle: Top Corners Rounded 7">
              <a:extLst>
                <a:ext uri="{FF2B5EF4-FFF2-40B4-BE49-F238E27FC236}">
                  <a16:creationId xmlns:a16="http://schemas.microsoft.com/office/drawing/2014/main" id="{796A26BC-DBD6-807E-FCBF-B60CF760DA2E}"/>
                </a:ext>
              </a:extLst>
            </p:cNvPr>
            <p:cNvSpPr/>
            <p:nvPr/>
          </p:nvSpPr>
          <p:spPr>
            <a:xfrm>
              <a:off x="3864339" y="2646778"/>
              <a:ext cx="2372728" cy="1771191"/>
            </a:xfrm>
            <a:prstGeom prst="round2SameRect">
              <a:avLst>
                <a:gd name="adj1" fmla="val 8000"/>
                <a:gd name="adj2" fmla="val 0"/>
              </a:avLst>
            </a:prstGeom>
            <a:ln>
              <a:solidFill>
                <a:schemeClr val="accent2">
                  <a:lumMod val="50000"/>
                </a:schemeClr>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0D04C2BA-C15D-FDD6-C27E-EC4FDA355062}"/>
                </a:ext>
              </a:extLst>
            </p:cNvPr>
            <p:cNvSpPr/>
            <p:nvPr/>
          </p:nvSpPr>
          <p:spPr>
            <a:xfrm>
              <a:off x="3864339"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a:solidFill>
              <a:schemeClr val="accent4">
                <a:lumMod val="75000"/>
              </a:schemeClr>
            </a:solidFill>
            <a:ln>
              <a:solidFill>
                <a:schemeClr val="accent2">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marL="0" lvl="0" indent="0" algn="l" defTabSz="800100">
                <a:lnSpc>
                  <a:spcPct val="90000"/>
                </a:lnSpc>
                <a:spcBef>
                  <a:spcPct val="0"/>
                </a:spcBef>
                <a:spcAft>
                  <a:spcPct val="35000"/>
                </a:spcAft>
                <a:buNone/>
              </a:pPr>
              <a:r>
                <a:rPr lang="en-GB" sz="1800" kern="1200" dirty="0"/>
                <a:t>The NHS Constitution</a:t>
              </a:r>
            </a:p>
          </p:txBody>
        </p:sp>
        <p:sp>
          <p:nvSpPr>
            <p:cNvPr id="10" name="Oval 9" descr="Badge 1 outline">
              <a:extLst>
                <a:ext uri="{FF2B5EF4-FFF2-40B4-BE49-F238E27FC236}">
                  <a16:creationId xmlns:a16="http://schemas.microsoft.com/office/drawing/2014/main" id="{11BD218F-3690-737B-16F2-6C93AAF349E4}"/>
                </a:ext>
              </a:extLst>
            </p:cNvPr>
            <p:cNvSpPr/>
            <p:nvPr/>
          </p:nvSpPr>
          <p:spPr>
            <a:xfrm>
              <a:off x="5602395" y="4538944"/>
              <a:ext cx="830454" cy="830454"/>
            </a:xfrm>
            <a:prstGeom prst="ellipse">
              <a:avLst/>
            </a:prstGeom>
            <a:blipFill>
              <a:blip r:embed="rId3">
                <a:extLst>
                  <a:ext uri="{96DAC541-7B7A-43D3-8B79-37D633B846F1}">
                    <asvg:svgBlip xmlns:asvg="http://schemas.microsoft.com/office/drawing/2016/SVG/main" r:embed="rId4"/>
                  </a:ext>
                </a:extLst>
              </a:blip>
              <a:srcRect/>
              <a:stretch>
                <a:fillRect/>
              </a:stretch>
            </a:blipFill>
            <a:ln>
              <a:solidFill>
                <a:schemeClr val="accent2">
                  <a:lumMod val="50000"/>
                </a:schemeClr>
              </a:solidFill>
            </a:ln>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Rectangle: Top Corners Rounded 10">
              <a:extLst>
                <a:ext uri="{FF2B5EF4-FFF2-40B4-BE49-F238E27FC236}">
                  <a16:creationId xmlns:a16="http://schemas.microsoft.com/office/drawing/2014/main" id="{A03BD55F-B56F-6B12-FC82-F22E7391D1F9}"/>
                </a:ext>
              </a:extLst>
            </p:cNvPr>
            <p:cNvSpPr/>
            <p:nvPr/>
          </p:nvSpPr>
          <p:spPr>
            <a:xfrm>
              <a:off x="6638590" y="2646778"/>
              <a:ext cx="2372728" cy="1771191"/>
            </a:xfrm>
            <a:prstGeom prst="round2SameRect">
              <a:avLst>
                <a:gd name="adj1" fmla="val 8000"/>
                <a:gd name="adj2" fmla="val 0"/>
              </a:avLst>
            </a:prstGeom>
            <a:ln>
              <a:solidFill>
                <a:schemeClr val="accent2">
                  <a:lumMod val="50000"/>
                </a:schemeClr>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A1867154-792E-5FC7-67E0-8C6C747D7F42}"/>
                </a:ext>
              </a:extLst>
            </p:cNvPr>
            <p:cNvSpPr/>
            <p:nvPr/>
          </p:nvSpPr>
          <p:spPr>
            <a:xfrm>
              <a:off x="6638590"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a:solidFill>
              <a:schemeClr val="accent4">
                <a:lumMod val="75000"/>
              </a:schemeClr>
            </a:solidFill>
            <a:ln>
              <a:solidFill>
                <a:schemeClr val="accent2">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marL="0" lvl="0" indent="0" algn="l" defTabSz="800100">
                <a:lnSpc>
                  <a:spcPct val="90000"/>
                </a:lnSpc>
                <a:spcBef>
                  <a:spcPct val="0"/>
                </a:spcBef>
                <a:spcAft>
                  <a:spcPct val="35000"/>
                </a:spcAft>
                <a:buNone/>
              </a:pPr>
              <a:r>
                <a:rPr lang="en-GB" sz="1800" kern="1200" dirty="0"/>
                <a:t>The NHS Long term plan (2019) </a:t>
              </a:r>
            </a:p>
          </p:txBody>
        </p:sp>
        <p:sp>
          <p:nvSpPr>
            <p:cNvPr id="13" name="Oval 12" descr="Badge outline">
              <a:extLst>
                <a:ext uri="{FF2B5EF4-FFF2-40B4-BE49-F238E27FC236}">
                  <a16:creationId xmlns:a16="http://schemas.microsoft.com/office/drawing/2014/main" id="{D0CE9DB8-FCEA-15C4-FA9A-432FC6EC8E49}"/>
                </a:ext>
              </a:extLst>
            </p:cNvPr>
            <p:cNvSpPr/>
            <p:nvPr/>
          </p:nvSpPr>
          <p:spPr>
            <a:xfrm>
              <a:off x="8376646" y="4538944"/>
              <a:ext cx="830454" cy="830454"/>
            </a:xfrm>
            <a:prstGeom prst="ellipse">
              <a:avLst/>
            </a:prstGeom>
            <a:blipFill>
              <a:blip r:embed="rId5">
                <a:extLst>
                  <a:ext uri="{96DAC541-7B7A-43D3-8B79-37D633B846F1}">
                    <asvg:svgBlip xmlns:asvg="http://schemas.microsoft.com/office/drawing/2016/SVG/main" r:embed="rId6"/>
                  </a:ext>
                </a:extLst>
              </a:blip>
              <a:srcRect/>
              <a:stretch>
                <a:fillRect/>
              </a:stretch>
            </a:blipFill>
            <a:ln>
              <a:solidFill>
                <a:schemeClr val="accent2">
                  <a:lumMod val="50000"/>
                </a:schemeClr>
              </a:solidFill>
            </a:ln>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Rectangle: Top Corners Rounded 13">
              <a:extLst>
                <a:ext uri="{FF2B5EF4-FFF2-40B4-BE49-F238E27FC236}">
                  <a16:creationId xmlns:a16="http://schemas.microsoft.com/office/drawing/2014/main" id="{576EEAB0-027C-C567-0C5D-1082B03FCCA5}"/>
                </a:ext>
              </a:extLst>
            </p:cNvPr>
            <p:cNvSpPr/>
            <p:nvPr/>
          </p:nvSpPr>
          <p:spPr>
            <a:xfrm>
              <a:off x="9412841" y="2646778"/>
              <a:ext cx="2372728" cy="1771191"/>
            </a:xfrm>
            <a:prstGeom prst="round2SameRect">
              <a:avLst>
                <a:gd name="adj1" fmla="val 8000"/>
                <a:gd name="adj2" fmla="val 0"/>
              </a:avLst>
            </a:prstGeom>
            <a:ln>
              <a:solidFill>
                <a:schemeClr val="accent2">
                  <a:lumMod val="50000"/>
                </a:schemeClr>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9CA9F1CE-7478-1540-AE67-9B86227E9FC8}"/>
                </a:ext>
              </a:extLst>
            </p:cNvPr>
            <p:cNvSpPr/>
            <p:nvPr/>
          </p:nvSpPr>
          <p:spPr>
            <a:xfrm>
              <a:off x="9412841" y="4417969"/>
              <a:ext cx="2372728" cy="761612"/>
            </a:xfrm>
            <a:custGeom>
              <a:avLst/>
              <a:gdLst>
                <a:gd name="csX0" fmla="*/ 0 w 2372728"/>
                <a:gd name="csY0" fmla="*/ 0 h 761612"/>
                <a:gd name="csX1" fmla="*/ 2372728 w 2372728"/>
                <a:gd name="csY1" fmla="*/ 0 h 761612"/>
                <a:gd name="csX2" fmla="*/ 2372728 w 2372728"/>
                <a:gd name="csY2" fmla="*/ 761612 h 761612"/>
                <a:gd name="csX3" fmla="*/ 0 w 2372728"/>
                <a:gd name="csY3" fmla="*/ 761612 h 761612"/>
                <a:gd name="csX4" fmla="*/ 0 w 2372728"/>
                <a:gd name="csY4" fmla="*/ 0 h 761612"/>
              </a:gdLst>
              <a:ahLst/>
              <a:cxnLst>
                <a:cxn ang="0">
                  <a:pos x="csX0" y="csY0"/>
                </a:cxn>
                <a:cxn ang="0">
                  <a:pos x="csX1" y="csY1"/>
                </a:cxn>
                <a:cxn ang="0">
                  <a:pos x="csX2" y="csY2"/>
                </a:cxn>
                <a:cxn ang="0">
                  <a:pos x="csX3" y="csY3"/>
                </a:cxn>
                <a:cxn ang="0">
                  <a:pos x="csX4" y="csY4"/>
                </a:cxn>
              </a:cxnLst>
              <a:rect l="l" t="t" r="r" b="b"/>
              <a:pathLst>
                <a:path w="2372728" h="761612">
                  <a:moveTo>
                    <a:pt x="0" y="0"/>
                  </a:moveTo>
                  <a:lnTo>
                    <a:pt x="2372728" y="0"/>
                  </a:lnTo>
                  <a:lnTo>
                    <a:pt x="2372728" y="761612"/>
                  </a:lnTo>
                  <a:lnTo>
                    <a:pt x="0" y="761612"/>
                  </a:lnTo>
                  <a:lnTo>
                    <a:pt x="0" y="0"/>
                  </a:lnTo>
                  <a:close/>
                </a:path>
              </a:pathLst>
            </a:custGeom>
            <a:solidFill>
              <a:schemeClr val="accent4">
                <a:lumMod val="75000"/>
              </a:schemeClr>
            </a:solidFill>
            <a:ln>
              <a:solidFill>
                <a:schemeClr val="accent2">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8580" tIns="0" rIns="724653" bIns="0" numCol="1" spcCol="1270" anchor="ctr" anchorCtr="0">
              <a:noAutofit/>
            </a:bodyPr>
            <a:lstStyle/>
            <a:p>
              <a:pPr marL="0" lvl="0" indent="0" algn="l" defTabSz="800100">
                <a:lnSpc>
                  <a:spcPct val="90000"/>
                </a:lnSpc>
                <a:spcBef>
                  <a:spcPct val="0"/>
                </a:spcBef>
                <a:spcAft>
                  <a:spcPct val="35000"/>
                </a:spcAft>
                <a:buNone/>
              </a:pPr>
              <a:r>
                <a:rPr lang="en-GB" dirty="0"/>
                <a:t>The National Elective Access Policy</a:t>
              </a:r>
              <a:endParaRPr lang="en-GB" sz="1800" kern="1200" dirty="0"/>
            </a:p>
          </p:txBody>
        </p:sp>
        <p:sp>
          <p:nvSpPr>
            <p:cNvPr id="16" name="Oval 15" descr="Badge 3 outline">
              <a:extLst>
                <a:ext uri="{FF2B5EF4-FFF2-40B4-BE49-F238E27FC236}">
                  <a16:creationId xmlns:a16="http://schemas.microsoft.com/office/drawing/2014/main" id="{08729AA1-A335-F215-BFFB-4B7D29A4F180}"/>
                </a:ext>
              </a:extLst>
            </p:cNvPr>
            <p:cNvSpPr/>
            <p:nvPr/>
          </p:nvSpPr>
          <p:spPr>
            <a:xfrm>
              <a:off x="11150897" y="4538944"/>
              <a:ext cx="830454" cy="830454"/>
            </a:xfrm>
            <a:prstGeom prst="ellipse">
              <a:avLst/>
            </a:prstGeom>
            <a:blipFill>
              <a:blip r:embed="rId7">
                <a:extLst>
                  <a:ext uri="{96DAC541-7B7A-43D3-8B79-37D633B846F1}">
                    <asvg:svgBlip xmlns:asvg="http://schemas.microsoft.com/office/drawing/2016/SVG/main" r:embed="rId8"/>
                  </a:ext>
                </a:extLst>
              </a:blip>
              <a:srcRect/>
              <a:stretch>
                <a:fillRect/>
              </a:stretch>
            </a:blipFill>
            <a:ln>
              <a:solidFill>
                <a:schemeClr val="accent2">
                  <a:lumMod val="50000"/>
                </a:schemeClr>
              </a:solidFill>
            </a:ln>
          </p:spPr>
          <p:style>
            <a:lnRef idx="2">
              <a:schemeClr val="accent1">
                <a:alpha val="90000"/>
                <a:tint val="40000"/>
                <a:hueOff val="0"/>
                <a:satOff val="0"/>
                <a:lumOff val="0"/>
                <a:alphaOff val="0"/>
              </a:schemeClr>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grpSp>
      <p:sp>
        <p:nvSpPr>
          <p:cNvPr id="17" name="TextBox 16">
            <a:extLst>
              <a:ext uri="{FF2B5EF4-FFF2-40B4-BE49-F238E27FC236}">
                <a16:creationId xmlns:a16="http://schemas.microsoft.com/office/drawing/2014/main" id="{2DCE02B9-B5C6-FCE8-4A13-394DF9338B20}"/>
              </a:ext>
            </a:extLst>
          </p:cNvPr>
          <p:cNvSpPr txBox="1"/>
          <p:nvPr/>
        </p:nvSpPr>
        <p:spPr>
          <a:xfrm>
            <a:off x="3881447" y="1808805"/>
            <a:ext cx="2381180" cy="2677656"/>
          </a:xfrm>
          <a:prstGeom prst="rect">
            <a:avLst/>
          </a:prstGeom>
          <a:noFill/>
        </p:spPr>
        <p:txBody>
          <a:bodyPr wrap="square" rtlCol="0">
            <a:spAutoFit/>
          </a:bodyPr>
          <a:lstStyle/>
          <a:p>
            <a:r>
              <a:rPr lang="en-GB" sz="1200" dirty="0"/>
              <a:t>Under the Constitution, patients have a </a:t>
            </a:r>
            <a:r>
              <a:rPr lang="en-GB" sz="1200" b="1" dirty="0"/>
              <a:t>legal right</a:t>
            </a:r>
            <a:r>
              <a:rPr lang="en-GB" sz="1200" dirty="0"/>
              <a:t> to start non-emergency consultant-led treatment within </a:t>
            </a:r>
            <a:r>
              <a:rPr lang="en-GB" sz="1200" b="1" dirty="0"/>
              <a:t>18 weeks</a:t>
            </a:r>
            <a:r>
              <a:rPr lang="en-GB" sz="1200" dirty="0"/>
              <a:t> of referral. If a provider cannot meet this 18-week target, the law requires the NHS to take all reasonable steps to offer the patient a range of </a:t>
            </a:r>
            <a:r>
              <a:rPr lang="en-GB" sz="1200" b="1" dirty="0"/>
              <a:t>alternative providers</a:t>
            </a:r>
            <a:r>
              <a:rPr lang="en-GB" sz="1200" dirty="0"/>
              <a:t> (including private hospitals funded by the NHS) to speed up their access.</a:t>
            </a:r>
          </a:p>
          <a:p>
            <a:endParaRPr lang="en-GB" sz="1200" dirty="0"/>
          </a:p>
          <a:p>
            <a:endParaRPr lang="en-GB" sz="1200" dirty="0"/>
          </a:p>
        </p:txBody>
      </p:sp>
      <p:sp>
        <p:nvSpPr>
          <p:cNvPr id="18" name="TextBox 17">
            <a:extLst>
              <a:ext uri="{FF2B5EF4-FFF2-40B4-BE49-F238E27FC236}">
                <a16:creationId xmlns:a16="http://schemas.microsoft.com/office/drawing/2014/main" id="{E9454FB9-3808-013E-8754-AB2B82B5D560}"/>
              </a:ext>
            </a:extLst>
          </p:cNvPr>
          <p:cNvSpPr txBox="1"/>
          <p:nvPr/>
        </p:nvSpPr>
        <p:spPr>
          <a:xfrm>
            <a:off x="6630138" y="2118988"/>
            <a:ext cx="2381180" cy="1815882"/>
          </a:xfrm>
          <a:prstGeom prst="rect">
            <a:avLst/>
          </a:prstGeom>
          <a:noFill/>
        </p:spPr>
        <p:txBody>
          <a:bodyPr wrap="square" rtlCol="0">
            <a:spAutoFit/>
          </a:bodyPr>
          <a:lstStyle/>
          <a:p>
            <a:r>
              <a:rPr lang="en-GB" sz="1400" dirty="0"/>
              <a:t>To move toward "Integrated Care." By coordinating hospitals and GP surgeries better, the policy aims to prevent people from needing hospital care in the first place, thereby shortening the waiting list.</a:t>
            </a:r>
          </a:p>
        </p:txBody>
      </p:sp>
      <p:sp>
        <p:nvSpPr>
          <p:cNvPr id="20" name="TextBox 19">
            <a:extLst>
              <a:ext uri="{FF2B5EF4-FFF2-40B4-BE49-F238E27FC236}">
                <a16:creationId xmlns:a16="http://schemas.microsoft.com/office/drawing/2014/main" id="{8F21F5AF-1930-8F5C-628F-2268FE551095}"/>
              </a:ext>
            </a:extLst>
          </p:cNvPr>
          <p:cNvSpPr txBox="1"/>
          <p:nvPr/>
        </p:nvSpPr>
        <p:spPr>
          <a:xfrm>
            <a:off x="9412841" y="1986046"/>
            <a:ext cx="2372728" cy="2031325"/>
          </a:xfrm>
          <a:prstGeom prst="rect">
            <a:avLst/>
          </a:prstGeom>
          <a:noFill/>
        </p:spPr>
        <p:txBody>
          <a:bodyPr wrap="square">
            <a:spAutoFit/>
          </a:bodyPr>
          <a:lstStyle/>
          <a:p>
            <a:r>
              <a:rPr lang="en-GB" sz="1400" dirty="0"/>
              <a:t>This is the "rulebook" for staff on how to manage waiting lists. It ensures that patients are treated in a </a:t>
            </a:r>
            <a:r>
              <a:rPr lang="en-GB" sz="1400" b="1" dirty="0"/>
              <a:t>transparent, fair, and equitable way</a:t>
            </a:r>
            <a:r>
              <a:rPr lang="en-GB" sz="1400" dirty="0"/>
              <a:t> based on clinical priority (who needs it most) rather than just who was referred first.</a:t>
            </a:r>
          </a:p>
        </p:txBody>
      </p:sp>
    </p:spTree>
    <p:extLst>
      <p:ext uri="{BB962C8B-B14F-4D97-AF65-F5344CB8AC3E}">
        <p14:creationId xmlns:p14="http://schemas.microsoft.com/office/powerpoint/2010/main" val="859207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27A80-5330-5CB1-0662-824C89ECE6C9}"/>
              </a:ext>
            </a:extLst>
          </p:cNvPr>
          <p:cNvSpPr>
            <a:spLocks noGrp="1"/>
          </p:cNvSpPr>
          <p:nvPr>
            <p:ph type="title"/>
          </p:nvPr>
        </p:nvSpPr>
        <p:spPr>
          <a:xfrm>
            <a:off x="188406" y="451848"/>
            <a:ext cx="10515600" cy="656011"/>
          </a:xfrm>
        </p:spPr>
        <p:txBody>
          <a:bodyPr>
            <a:normAutofit fontScale="90000"/>
          </a:bodyPr>
          <a:lstStyle/>
          <a:p>
            <a:r>
              <a:rPr lang="en-GB" b="1" dirty="0"/>
              <a:t>The Care Act 2014</a:t>
            </a:r>
          </a:p>
        </p:txBody>
      </p:sp>
      <p:sp>
        <p:nvSpPr>
          <p:cNvPr id="4" name="Date Placeholder 3">
            <a:extLst>
              <a:ext uri="{FF2B5EF4-FFF2-40B4-BE49-F238E27FC236}">
                <a16:creationId xmlns:a16="http://schemas.microsoft.com/office/drawing/2014/main" id="{484A5C54-7840-3317-6C30-A0CA6ABBC159}"/>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CD65EA29-C5A4-1831-5FFD-043B742F954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BCCE3AF-948E-6BD5-EEDA-B613BB6D10AC}"/>
              </a:ext>
            </a:extLst>
          </p:cNvPr>
          <p:cNvSpPr>
            <a:spLocks noGrp="1"/>
          </p:cNvSpPr>
          <p:nvPr>
            <p:ph type="sldNum" sz="quarter" idx="12"/>
          </p:nvPr>
        </p:nvSpPr>
        <p:spPr/>
        <p:txBody>
          <a:bodyPr/>
          <a:lstStyle/>
          <a:p>
            <a:fld id="{60A0B930-06E6-4433-ABA1-9FD97F8B1744}" type="slidenum">
              <a:rPr lang="en-GB" smtClean="0"/>
              <a:t>14</a:t>
            </a:fld>
            <a:endParaRPr lang="en-GB"/>
          </a:p>
        </p:txBody>
      </p:sp>
      <p:sp>
        <p:nvSpPr>
          <p:cNvPr id="9" name="TextBox 8">
            <a:extLst>
              <a:ext uri="{FF2B5EF4-FFF2-40B4-BE49-F238E27FC236}">
                <a16:creationId xmlns:a16="http://schemas.microsoft.com/office/drawing/2014/main" id="{8EF83B03-58B8-D389-1867-CDA73CCCA6B8}"/>
              </a:ext>
            </a:extLst>
          </p:cNvPr>
          <p:cNvSpPr txBox="1"/>
          <p:nvPr/>
        </p:nvSpPr>
        <p:spPr>
          <a:xfrm>
            <a:off x="8107345" y="361535"/>
            <a:ext cx="2848665" cy="369332"/>
          </a:xfrm>
          <a:prstGeom prst="rect">
            <a:avLst/>
          </a:prstGeom>
          <a:noFill/>
          <a:ln>
            <a:solidFill>
              <a:srgbClr val="C00000"/>
            </a:solidFill>
          </a:ln>
        </p:spPr>
        <p:txBody>
          <a:bodyPr wrap="none" rtlCol="0">
            <a:spAutoFit/>
          </a:bodyPr>
          <a:lstStyle/>
          <a:p>
            <a:r>
              <a:rPr lang="en-GB" dirty="0"/>
              <a:t>Available at: </a:t>
            </a:r>
            <a:r>
              <a:rPr lang="en-GB" dirty="0">
                <a:hlinkClick r:id="rId2"/>
              </a:rPr>
              <a:t>Care Act 2014</a:t>
            </a:r>
            <a:endParaRPr lang="en-GB" dirty="0"/>
          </a:p>
        </p:txBody>
      </p:sp>
      <p:sp>
        <p:nvSpPr>
          <p:cNvPr id="16" name="TextBox 15">
            <a:extLst>
              <a:ext uri="{FF2B5EF4-FFF2-40B4-BE49-F238E27FC236}">
                <a16:creationId xmlns:a16="http://schemas.microsoft.com/office/drawing/2014/main" id="{E3C816E3-329B-6638-798B-8CFED7C3D7C4}"/>
              </a:ext>
            </a:extLst>
          </p:cNvPr>
          <p:cNvSpPr txBox="1"/>
          <p:nvPr/>
        </p:nvSpPr>
        <p:spPr>
          <a:xfrm>
            <a:off x="118067" y="1641730"/>
            <a:ext cx="12192000" cy="4616648"/>
          </a:xfrm>
          <a:prstGeom prst="rect">
            <a:avLst/>
          </a:prstGeom>
          <a:noFill/>
        </p:spPr>
        <p:txBody>
          <a:bodyPr wrap="square" rtlCol="0">
            <a:spAutoFit/>
          </a:bodyPr>
          <a:lstStyle/>
          <a:p>
            <a:pPr marL="342900" indent="-342900">
              <a:buAutoNum type="arabicPeriod"/>
            </a:pPr>
            <a:r>
              <a:rPr lang="en-GB" sz="1400" b="1" dirty="0"/>
              <a:t>The Wellbeing Principle: </a:t>
            </a:r>
            <a:r>
              <a:rPr lang="en-GB" sz="1400" dirty="0"/>
              <a:t>The central "duty" of the Act is for local authorities to promote an individual's </a:t>
            </a:r>
            <a:r>
              <a:rPr lang="en-GB" sz="1400" b="1" dirty="0"/>
              <a:t>wellbeing</a:t>
            </a:r>
            <a:r>
              <a:rPr lang="en-GB" sz="1400" dirty="0"/>
              <a:t> whenever they carry out a care or support function. This moves away from just providing services to focusing on what the person wants to achieve in their life (e.g., personal dignity, physical/mental health, and participation in work or education).</a:t>
            </a:r>
          </a:p>
          <a:p>
            <a:pPr marL="342900" indent="-342900">
              <a:buAutoNum type="arabicPeriod"/>
            </a:pPr>
            <a:endParaRPr lang="en-GB" sz="1400" b="1" dirty="0"/>
          </a:p>
          <a:p>
            <a:pPr marL="342900" indent="-342900">
              <a:buAutoNum type="arabicPeriod"/>
            </a:pPr>
            <a:r>
              <a:rPr lang="en-GB" sz="1400" b="1" dirty="0"/>
              <a:t>Prevention: </a:t>
            </a:r>
            <a:r>
              <a:rPr lang="en-GB" sz="1400" dirty="0"/>
              <a:t>The Act places a legal duty on local authorities to provide or arrange services that help </a:t>
            </a:r>
            <a:r>
              <a:rPr lang="en-GB" sz="1400" b="1" dirty="0"/>
              <a:t>prevent, delay, or reduce</a:t>
            </a:r>
            <a:r>
              <a:rPr lang="en-GB" sz="1400" dirty="0"/>
              <a:t> the need for care and support. Instead of waiting for a person to reach a "crisis point," the law encourages early intervention to keep people independent for longer.</a:t>
            </a:r>
          </a:p>
          <a:p>
            <a:pPr marL="342900" indent="-342900">
              <a:buAutoNum type="arabicPeriod"/>
            </a:pPr>
            <a:endParaRPr lang="en-GB" sz="1400" b="1" dirty="0"/>
          </a:p>
          <a:p>
            <a:pPr marL="342900" indent="-342900">
              <a:buAutoNum type="arabicPeriod"/>
            </a:pPr>
            <a:r>
              <a:rPr lang="en-GB" sz="1400" b="1" dirty="0"/>
              <a:t> National Eligibility Criteria: </a:t>
            </a:r>
            <a:r>
              <a:rPr lang="en-GB" sz="1400" dirty="0"/>
              <a:t>Before 2014, different councils had different rules about who qualified for help. The Care Act introduced a </a:t>
            </a:r>
            <a:r>
              <a:rPr lang="en-GB" sz="1400" b="1" dirty="0"/>
              <a:t>national minimum threshold</a:t>
            </a:r>
            <a:r>
              <a:rPr lang="en-GB" sz="1400" dirty="0"/>
              <a:t>. This ensures that if a person's needs meet the criteria, they have a legal right to support, regardless of which part of the country they live in.</a:t>
            </a:r>
          </a:p>
          <a:p>
            <a:pPr marL="342900" indent="-342900">
              <a:buAutoNum type="arabicPeriod"/>
            </a:pPr>
            <a:endParaRPr lang="en-GB" sz="1400" b="1" dirty="0"/>
          </a:p>
          <a:p>
            <a:pPr marL="342900" indent="-342900">
              <a:buAutoNum type="arabicPeriod"/>
            </a:pPr>
            <a:r>
              <a:rPr lang="en-GB" sz="1400" b="1" dirty="0"/>
              <a:t>Support for Carers: </a:t>
            </a:r>
            <a:r>
              <a:rPr lang="en-GB" sz="1400" dirty="0"/>
              <a:t>For the first time, </a:t>
            </a:r>
            <a:r>
              <a:rPr lang="en-GB" sz="1400" b="1" dirty="0"/>
              <a:t>unpaid carers</a:t>
            </a:r>
            <a:r>
              <a:rPr lang="en-GB" sz="1400" dirty="0"/>
              <a:t> (family and friends) were given the same legal rights as the people they care for. Local authorities must assess a carer’s own needs for support and provide services to help them maintain their own health and wellbeing.</a:t>
            </a:r>
          </a:p>
          <a:p>
            <a:pPr marL="342900" indent="-342900">
              <a:buAutoNum type="arabicPeriod"/>
            </a:pPr>
            <a:endParaRPr lang="en-GB" sz="1400" b="1" dirty="0"/>
          </a:p>
          <a:p>
            <a:pPr marL="342900" indent="-342900">
              <a:buAutoNum type="arabicPeriod"/>
            </a:pPr>
            <a:r>
              <a:rPr lang="en-GB" sz="1400" b="1" dirty="0"/>
              <a:t>Information and Advice: </a:t>
            </a:r>
            <a:r>
              <a:rPr lang="en-GB" sz="1400" dirty="0"/>
              <a:t>Local authorities must provide a comprehensive service that offers information and advice about care and support. This is designed to help service users and their families navigate the complex "wicked problems" of the healthcare system, such as finding a care home or understanding funding.</a:t>
            </a:r>
          </a:p>
          <a:p>
            <a:pPr marL="342900" indent="-342900">
              <a:buAutoNum type="arabicPeriod"/>
            </a:pPr>
            <a:endParaRPr lang="en-GB" sz="1400" b="1" dirty="0"/>
          </a:p>
          <a:p>
            <a:pPr marL="342900" indent="-342900">
              <a:buAutoNum type="arabicPeriod"/>
            </a:pPr>
            <a:r>
              <a:rPr lang="en-GB" sz="1400" b="1" dirty="0"/>
              <a:t>Safeguarding Adults: </a:t>
            </a:r>
            <a:r>
              <a:rPr lang="en-GB" sz="1400" dirty="0"/>
              <a:t>The Act put adult safeguarding on a legal footing. It requires local authorities to set up </a:t>
            </a:r>
            <a:r>
              <a:rPr lang="en-GB" sz="1400" b="1" dirty="0"/>
              <a:t>Safeguarding Adults Boards (SABs)</a:t>
            </a:r>
            <a:r>
              <a:rPr lang="en-GB" sz="1400" dirty="0"/>
              <a:t> to investigate cases of abuse or neglect and ensure that different agencies (NHS, Police, Council) work together to protect vulnerable adults.</a:t>
            </a:r>
          </a:p>
          <a:p>
            <a:endParaRPr lang="en-GB" sz="1400" dirty="0"/>
          </a:p>
        </p:txBody>
      </p:sp>
    </p:spTree>
    <p:extLst>
      <p:ext uri="{BB962C8B-B14F-4D97-AF65-F5344CB8AC3E}">
        <p14:creationId xmlns:p14="http://schemas.microsoft.com/office/powerpoint/2010/main" val="38126434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B435A-89BE-DB2C-8783-046769DFF7D7}"/>
              </a:ext>
            </a:extLst>
          </p:cNvPr>
          <p:cNvSpPr>
            <a:spLocks noGrp="1"/>
          </p:cNvSpPr>
          <p:nvPr>
            <p:ph type="title"/>
          </p:nvPr>
        </p:nvSpPr>
        <p:spPr>
          <a:xfrm>
            <a:off x="0" y="18255"/>
            <a:ext cx="7556360" cy="1325563"/>
          </a:xfrm>
        </p:spPr>
        <p:txBody>
          <a:bodyPr>
            <a:normAutofit/>
          </a:bodyPr>
          <a:lstStyle/>
          <a:p>
            <a:r>
              <a:rPr lang="en-GB" sz="4000" b="1" dirty="0"/>
              <a:t>The NHS Long Term Plan (2019)</a:t>
            </a:r>
          </a:p>
        </p:txBody>
      </p:sp>
      <p:sp>
        <p:nvSpPr>
          <p:cNvPr id="4" name="Date Placeholder 3">
            <a:extLst>
              <a:ext uri="{FF2B5EF4-FFF2-40B4-BE49-F238E27FC236}">
                <a16:creationId xmlns:a16="http://schemas.microsoft.com/office/drawing/2014/main" id="{0891483C-2DD0-6DF9-76F8-464675EAAED9}"/>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8C90AB3E-30EB-8F6E-F261-591FD4D7EC6A}"/>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5AF3769-5AF0-36D3-2123-CBF2500DE351}"/>
              </a:ext>
            </a:extLst>
          </p:cNvPr>
          <p:cNvSpPr>
            <a:spLocks noGrp="1"/>
          </p:cNvSpPr>
          <p:nvPr>
            <p:ph type="sldNum" sz="quarter" idx="12"/>
          </p:nvPr>
        </p:nvSpPr>
        <p:spPr/>
        <p:txBody>
          <a:bodyPr/>
          <a:lstStyle/>
          <a:p>
            <a:fld id="{60A0B930-06E6-4433-ABA1-9FD97F8B1744}" type="slidenum">
              <a:rPr lang="en-GB" smtClean="0"/>
              <a:t>15</a:t>
            </a:fld>
            <a:endParaRPr lang="en-GB"/>
          </a:p>
        </p:txBody>
      </p:sp>
      <p:sp>
        <p:nvSpPr>
          <p:cNvPr id="7" name="TextBox 6">
            <a:extLst>
              <a:ext uri="{FF2B5EF4-FFF2-40B4-BE49-F238E27FC236}">
                <a16:creationId xmlns:a16="http://schemas.microsoft.com/office/drawing/2014/main" id="{2D22C83E-9C9F-4FD5-2AA8-6D419B90810D}"/>
              </a:ext>
            </a:extLst>
          </p:cNvPr>
          <p:cNvSpPr txBox="1"/>
          <p:nvPr/>
        </p:nvSpPr>
        <p:spPr>
          <a:xfrm>
            <a:off x="7419635" y="239516"/>
            <a:ext cx="4538294" cy="307777"/>
          </a:xfrm>
          <a:prstGeom prst="rect">
            <a:avLst/>
          </a:prstGeom>
          <a:noFill/>
        </p:spPr>
        <p:txBody>
          <a:bodyPr wrap="none" rtlCol="0">
            <a:spAutoFit/>
          </a:bodyPr>
          <a:lstStyle/>
          <a:p>
            <a:r>
              <a:rPr lang="en-GB" sz="1400" dirty="0"/>
              <a:t>Available at: </a:t>
            </a:r>
            <a:r>
              <a:rPr lang="en-GB" sz="1400" dirty="0">
                <a:hlinkClick r:id="rId2"/>
              </a:rPr>
              <a:t>[ARCHIVED CONTENT] NHS Long Term Plan</a:t>
            </a:r>
            <a:endParaRPr lang="en-GB" sz="1400" dirty="0"/>
          </a:p>
        </p:txBody>
      </p:sp>
      <p:sp>
        <p:nvSpPr>
          <p:cNvPr id="9" name="TextBox 8">
            <a:extLst>
              <a:ext uri="{FF2B5EF4-FFF2-40B4-BE49-F238E27FC236}">
                <a16:creationId xmlns:a16="http://schemas.microsoft.com/office/drawing/2014/main" id="{C243ED0A-DA43-1489-7394-DC7EA2B634C9}"/>
              </a:ext>
            </a:extLst>
          </p:cNvPr>
          <p:cNvSpPr txBox="1"/>
          <p:nvPr/>
        </p:nvSpPr>
        <p:spPr>
          <a:xfrm>
            <a:off x="0" y="1371302"/>
            <a:ext cx="12192000" cy="4616648"/>
          </a:xfrm>
          <a:prstGeom prst="rect">
            <a:avLst/>
          </a:prstGeom>
          <a:noFill/>
        </p:spPr>
        <p:txBody>
          <a:bodyPr wrap="square">
            <a:spAutoFit/>
          </a:bodyPr>
          <a:lstStyle/>
          <a:p>
            <a:pPr marL="342900" indent="-342900">
              <a:buFont typeface="+mj-lt"/>
              <a:buAutoNum type="arabicPeriod"/>
            </a:pPr>
            <a:r>
              <a:rPr lang="en-GB" sz="1400" b="1" dirty="0"/>
              <a:t> A New Service Model (Integrated Care): </a:t>
            </a:r>
            <a:r>
              <a:rPr lang="en-GB" sz="1400" dirty="0"/>
              <a:t>The plan aims to break down the "silos" between GPs, hospitals, and social care. It introduced </a:t>
            </a:r>
            <a:r>
              <a:rPr lang="en-GB" sz="1400" b="1" dirty="0"/>
              <a:t>Integrated Care Systems (ICSs)</a:t>
            </a:r>
            <a:r>
              <a:rPr lang="en-GB" sz="1400" dirty="0"/>
              <a:t>, which ensure that different parts of the health and care system work together rather than in isolation.</a:t>
            </a:r>
          </a:p>
          <a:p>
            <a:pPr lvl="1">
              <a:buFont typeface="Arial" panose="020B0604020202020204" pitchFamily="34" charset="0"/>
              <a:buChar char="•"/>
            </a:pPr>
            <a:r>
              <a:rPr lang="en-GB" sz="1400" b="1" dirty="0"/>
              <a:t> Relevance:</a:t>
            </a:r>
            <a:r>
              <a:rPr lang="en-GB" sz="1400" dirty="0"/>
              <a:t> This is the direct policy response to "Wicked Problems" like </a:t>
            </a:r>
            <a:r>
              <a:rPr lang="en-GB" sz="1400" b="1" dirty="0"/>
              <a:t>Bed Blocking</a:t>
            </a:r>
            <a:r>
              <a:rPr lang="en-GB" sz="1400" dirty="0"/>
              <a:t>, where the lack of communication between hospitals and councils causes delays.</a:t>
            </a:r>
          </a:p>
          <a:p>
            <a:pPr lvl="1">
              <a:buFont typeface="Arial" panose="020B0604020202020204" pitchFamily="34" charset="0"/>
              <a:buChar char="•"/>
            </a:pPr>
            <a:endParaRPr lang="en-GB" sz="1400" dirty="0"/>
          </a:p>
          <a:p>
            <a:pPr marL="342900" indent="-342900">
              <a:buFont typeface="+mj-lt"/>
              <a:buAutoNum type="arabicPeriod"/>
            </a:pPr>
            <a:r>
              <a:rPr lang="en-GB" sz="1400" b="1" dirty="0"/>
              <a:t>Focus on Prevention and Personalisation: </a:t>
            </a:r>
            <a:r>
              <a:rPr lang="en-GB" sz="1400" dirty="0"/>
              <a:t>The plan shifts funding toward community-based care to prevent illnesses before they require a hospital bed. It also champions </a:t>
            </a:r>
            <a:r>
              <a:rPr lang="en-GB" sz="1400" b="1" dirty="0"/>
              <a:t>"Social Prescribing“, </a:t>
            </a:r>
            <a:r>
              <a:rPr lang="en-GB" sz="1400" dirty="0"/>
              <a:t>connecting patients to community groups (like a music therapy club) to improve mental and physical wellbeing.</a:t>
            </a:r>
          </a:p>
          <a:p>
            <a:pPr lvl="1">
              <a:buFont typeface="Arial" panose="020B0604020202020204" pitchFamily="34" charset="0"/>
              <a:buChar char="•"/>
            </a:pPr>
            <a:r>
              <a:rPr lang="en-GB" sz="1400" b="1" dirty="0"/>
              <a:t> Relevance:</a:t>
            </a:r>
            <a:r>
              <a:rPr lang="en-GB" sz="1400" dirty="0"/>
              <a:t> It supports non-pharmacological interventions for dementia and chronic health issues.</a:t>
            </a:r>
          </a:p>
          <a:p>
            <a:pPr lvl="1">
              <a:buFont typeface="Arial" panose="020B0604020202020204" pitchFamily="34" charset="0"/>
              <a:buChar char="•"/>
            </a:pPr>
            <a:endParaRPr lang="en-GB" sz="1400" dirty="0"/>
          </a:p>
          <a:p>
            <a:pPr marL="342900" indent="-342900">
              <a:buFont typeface="+mj-lt"/>
              <a:buAutoNum type="arabicPeriod"/>
            </a:pPr>
            <a:r>
              <a:rPr lang="en-GB" sz="1400" b="1" dirty="0"/>
              <a:t> Digital Transformation: </a:t>
            </a:r>
            <a:r>
              <a:rPr lang="en-GB" sz="1400" dirty="0"/>
              <a:t>The policy commits to a "digital-first" approach, making it easier for patients to access GP consultations online and for clinicians to share data securely across different services.</a:t>
            </a:r>
          </a:p>
          <a:p>
            <a:pPr lvl="1">
              <a:buFont typeface="Arial" panose="020B0604020202020204" pitchFamily="34" charset="0"/>
              <a:buChar char="•"/>
            </a:pPr>
            <a:r>
              <a:rPr lang="en-GB" sz="1400" b="1" dirty="0"/>
              <a:t> Relevance:</a:t>
            </a:r>
            <a:r>
              <a:rPr lang="en-GB" sz="1400" dirty="0"/>
              <a:t> Directly links to the issue of </a:t>
            </a:r>
            <a:r>
              <a:rPr lang="en-GB" sz="1400" b="1" dirty="0"/>
              <a:t>Digital Services</a:t>
            </a:r>
            <a:r>
              <a:rPr lang="en-GB" sz="1400" dirty="0"/>
              <a:t> and the need for modern infrastructure to support staff and patients.</a:t>
            </a:r>
          </a:p>
          <a:p>
            <a:pPr lvl="1">
              <a:buFont typeface="Arial" panose="020B0604020202020204" pitchFamily="34" charset="0"/>
              <a:buChar char="•"/>
            </a:pPr>
            <a:endParaRPr lang="en-GB" sz="1400" dirty="0"/>
          </a:p>
          <a:p>
            <a:pPr marL="342900" indent="-342900">
              <a:buFont typeface="+mj-lt"/>
              <a:buAutoNum type="arabicPeriod"/>
            </a:pPr>
            <a:r>
              <a:rPr lang="en-GB" sz="1400" b="1" dirty="0"/>
              <a:t>Clinical Priorities (The Big Killers): </a:t>
            </a:r>
            <a:r>
              <a:rPr lang="en-GB" sz="1400" dirty="0"/>
              <a:t>The plan sets specific targets to improve outcomes for major health challenges, including:</a:t>
            </a:r>
          </a:p>
          <a:p>
            <a:pPr lvl="1">
              <a:buFont typeface="Arial" panose="020B0604020202020204" pitchFamily="34" charset="0"/>
              <a:buChar char="•"/>
            </a:pPr>
            <a:r>
              <a:rPr lang="en-GB" sz="1400" b="1" dirty="0"/>
              <a:t> Cancer:</a:t>
            </a:r>
            <a:r>
              <a:rPr lang="en-GB" sz="1400" dirty="0"/>
              <a:t> Increasing the proportion of cancers diagnosed at an early stage.</a:t>
            </a:r>
          </a:p>
          <a:p>
            <a:pPr lvl="1">
              <a:buFont typeface="Arial" panose="020B0604020202020204" pitchFamily="34" charset="0"/>
              <a:buChar char="•"/>
            </a:pPr>
            <a:r>
              <a:rPr lang="en-GB" sz="1400" b="1" dirty="0"/>
              <a:t> Mental Health:</a:t>
            </a:r>
            <a:r>
              <a:rPr lang="en-GB" sz="1400" dirty="0"/>
              <a:t> Expanding access to services for children, young people, and adults.</a:t>
            </a:r>
          </a:p>
          <a:p>
            <a:pPr lvl="1">
              <a:buFont typeface="Arial" panose="020B0604020202020204" pitchFamily="34" charset="0"/>
              <a:buChar char="•"/>
            </a:pPr>
            <a:r>
              <a:rPr lang="en-GB" sz="1400" b="1" dirty="0"/>
              <a:t> Cardiovascular Disease:</a:t>
            </a:r>
            <a:r>
              <a:rPr lang="en-GB" sz="1400" dirty="0"/>
              <a:t> Preventing strokes and heart attacks by improving the detection of high blood pressure and cholesterol.</a:t>
            </a:r>
          </a:p>
          <a:p>
            <a:pPr lvl="1">
              <a:buFont typeface="Arial" panose="020B0604020202020204" pitchFamily="34" charset="0"/>
              <a:buChar char="•"/>
            </a:pPr>
            <a:endParaRPr lang="en-GB" sz="1400" dirty="0"/>
          </a:p>
          <a:p>
            <a:pPr marL="342900" indent="-342900">
              <a:buFont typeface="+mj-lt"/>
              <a:buAutoNum type="arabicPeriod"/>
            </a:pPr>
            <a:r>
              <a:rPr lang="en-GB" sz="1400" b="1" dirty="0"/>
              <a:t>Workforce Reform: </a:t>
            </a:r>
            <a:r>
              <a:rPr lang="en-GB" sz="1400" dirty="0"/>
              <a:t>The plan acknowledges that none of its goals can be met without enough staff. It focuses on nursing and medical recruitment and improving the working conditions of the current workforce to increase retention.</a:t>
            </a:r>
          </a:p>
          <a:p>
            <a:pPr lvl="1">
              <a:buFont typeface="Arial" panose="020B0604020202020204" pitchFamily="34" charset="0"/>
              <a:buChar char="•"/>
            </a:pPr>
            <a:r>
              <a:rPr lang="en-GB" sz="1400" b="1" dirty="0"/>
              <a:t> Relevance:</a:t>
            </a:r>
            <a:r>
              <a:rPr lang="en-GB" sz="1400" dirty="0"/>
              <a:t> This is the policy framework used to address </a:t>
            </a:r>
            <a:r>
              <a:rPr lang="en-GB" sz="1400" b="1" dirty="0"/>
              <a:t>Staff Shortages</a:t>
            </a:r>
            <a:r>
              <a:rPr lang="en-GB" sz="1400" dirty="0"/>
              <a:t>.</a:t>
            </a:r>
          </a:p>
        </p:txBody>
      </p:sp>
    </p:spTree>
    <p:extLst>
      <p:ext uri="{BB962C8B-B14F-4D97-AF65-F5344CB8AC3E}">
        <p14:creationId xmlns:p14="http://schemas.microsoft.com/office/powerpoint/2010/main" val="7768455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67459-DFA8-A246-3A02-9AA6CD4AB02E}"/>
              </a:ext>
            </a:extLst>
          </p:cNvPr>
          <p:cNvSpPr>
            <a:spLocks noGrp="1"/>
          </p:cNvSpPr>
          <p:nvPr>
            <p:ph type="title"/>
          </p:nvPr>
        </p:nvSpPr>
        <p:spPr>
          <a:xfrm>
            <a:off x="365927" y="146779"/>
            <a:ext cx="10515600" cy="1325563"/>
          </a:xfrm>
        </p:spPr>
        <p:txBody>
          <a:bodyPr/>
          <a:lstStyle/>
          <a:p>
            <a:r>
              <a:rPr lang="en-GB" b="1" dirty="0"/>
              <a:t>NICE guideline [NG27]</a:t>
            </a:r>
          </a:p>
        </p:txBody>
      </p:sp>
      <p:sp>
        <p:nvSpPr>
          <p:cNvPr id="3" name="Content Placeholder 2">
            <a:extLst>
              <a:ext uri="{FF2B5EF4-FFF2-40B4-BE49-F238E27FC236}">
                <a16:creationId xmlns:a16="http://schemas.microsoft.com/office/drawing/2014/main" id="{4927B9D9-031E-A9B9-AA38-F22EB4E1F44E}"/>
              </a:ext>
            </a:extLst>
          </p:cNvPr>
          <p:cNvSpPr>
            <a:spLocks noGrp="1"/>
          </p:cNvSpPr>
          <p:nvPr>
            <p:ph idx="1"/>
          </p:nvPr>
        </p:nvSpPr>
        <p:spPr>
          <a:xfrm>
            <a:off x="231112" y="1472342"/>
            <a:ext cx="11888105" cy="738664"/>
          </a:xfrm>
        </p:spPr>
        <p:txBody>
          <a:bodyPr>
            <a:normAutofit/>
          </a:bodyPr>
          <a:lstStyle/>
          <a:p>
            <a:pPr marL="0" indent="0" algn="ctr">
              <a:buNone/>
            </a:pPr>
            <a:r>
              <a:rPr lang="en-GB" sz="2000" i="1" dirty="0"/>
              <a:t>“Transition between hospital settings and community or care home settings for adults with complex health and social care needs”</a:t>
            </a:r>
          </a:p>
        </p:txBody>
      </p:sp>
      <p:sp>
        <p:nvSpPr>
          <p:cNvPr id="4" name="Date Placeholder 3">
            <a:extLst>
              <a:ext uri="{FF2B5EF4-FFF2-40B4-BE49-F238E27FC236}">
                <a16:creationId xmlns:a16="http://schemas.microsoft.com/office/drawing/2014/main" id="{F2F3A614-8927-5CA4-B365-DEB94FD79409}"/>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2E638ACF-E07C-58DF-B121-9E4B2979274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AB557DD3-03E5-6B9B-6F7E-45ABF63485ED}"/>
              </a:ext>
            </a:extLst>
          </p:cNvPr>
          <p:cNvSpPr>
            <a:spLocks noGrp="1"/>
          </p:cNvSpPr>
          <p:nvPr>
            <p:ph type="sldNum" sz="quarter" idx="12"/>
          </p:nvPr>
        </p:nvSpPr>
        <p:spPr/>
        <p:txBody>
          <a:bodyPr/>
          <a:lstStyle/>
          <a:p>
            <a:fld id="{60A0B930-06E6-4433-ABA1-9FD97F8B1744}" type="slidenum">
              <a:rPr lang="en-GB" smtClean="0"/>
              <a:t>16</a:t>
            </a:fld>
            <a:endParaRPr lang="en-GB"/>
          </a:p>
        </p:txBody>
      </p:sp>
      <p:sp>
        <p:nvSpPr>
          <p:cNvPr id="7" name="TextBox 6">
            <a:extLst>
              <a:ext uri="{FF2B5EF4-FFF2-40B4-BE49-F238E27FC236}">
                <a16:creationId xmlns:a16="http://schemas.microsoft.com/office/drawing/2014/main" id="{0D5612BF-F78F-B140-248E-F20DA90DAD1D}"/>
              </a:ext>
            </a:extLst>
          </p:cNvPr>
          <p:cNvSpPr txBox="1"/>
          <p:nvPr/>
        </p:nvSpPr>
        <p:spPr>
          <a:xfrm>
            <a:off x="7013751" y="311705"/>
            <a:ext cx="5105466" cy="738664"/>
          </a:xfrm>
          <a:prstGeom prst="rect">
            <a:avLst/>
          </a:prstGeom>
          <a:noFill/>
        </p:spPr>
        <p:txBody>
          <a:bodyPr wrap="square" rtlCol="0">
            <a:spAutoFit/>
          </a:bodyPr>
          <a:lstStyle/>
          <a:p>
            <a:r>
              <a:rPr lang="en-GB" sz="1400" dirty="0"/>
              <a:t>Available at: </a:t>
            </a:r>
            <a:r>
              <a:rPr lang="en-GB" sz="1400" dirty="0">
                <a:hlinkClick r:id="rId2"/>
              </a:rPr>
              <a:t>Overview | Transition between inpatient hospital settings and community or care home settings for adults with social care needs | Guidance | NICE</a:t>
            </a:r>
            <a:endParaRPr lang="en-GB" sz="1400" dirty="0"/>
          </a:p>
        </p:txBody>
      </p:sp>
      <p:sp>
        <p:nvSpPr>
          <p:cNvPr id="8" name="Rectangle 1">
            <a:extLst>
              <a:ext uri="{FF2B5EF4-FFF2-40B4-BE49-F238E27FC236}">
                <a16:creationId xmlns:a16="http://schemas.microsoft.com/office/drawing/2014/main" id="{A345ABA2-7E34-C4DA-2C9E-214791B8C4DB}"/>
              </a:ext>
            </a:extLst>
          </p:cNvPr>
          <p:cNvSpPr>
            <a:spLocks noChangeArrowheads="1"/>
          </p:cNvSpPr>
          <p:nvPr/>
        </p:nvSpPr>
        <p:spPr bwMode="auto">
          <a:xfrm>
            <a:off x="0" y="2211006"/>
            <a:ext cx="12106724" cy="1338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Tx/>
              <a:buAutoNum type="arabicPeriod"/>
              <a:tabLst/>
            </a:pPr>
            <a:r>
              <a:rPr kumimoji="0" lang="en-US" altLang="en-US" sz="1400" b="1" i="0" u="none" strike="noStrike" cap="none" normalizeH="0" baseline="0" dirty="0">
                <a:ln>
                  <a:noFill/>
                </a:ln>
                <a:solidFill>
                  <a:schemeClr val="tx1"/>
                </a:solidFill>
                <a:effectLst/>
                <a:ea typeface="Google Sans Text"/>
              </a:rPr>
              <a:t>Person-</a:t>
            </a:r>
            <a:r>
              <a:rPr kumimoji="0" lang="en-US" altLang="en-US" sz="1400" b="1" i="0" u="none" strike="noStrike" cap="none" normalizeH="0" baseline="0" dirty="0" err="1">
                <a:ln>
                  <a:noFill/>
                </a:ln>
                <a:solidFill>
                  <a:schemeClr val="tx1"/>
                </a:solidFill>
                <a:effectLst/>
                <a:ea typeface="Google Sans Text"/>
              </a:rPr>
              <a:t>Centred</a:t>
            </a:r>
            <a:r>
              <a:rPr kumimoji="0" lang="en-US" altLang="en-US" sz="1400" b="1" i="0" u="none" strike="noStrike" cap="none" normalizeH="0" baseline="0" dirty="0">
                <a:ln>
                  <a:noFill/>
                </a:ln>
                <a:solidFill>
                  <a:schemeClr val="tx1"/>
                </a:solidFill>
                <a:effectLst/>
                <a:ea typeface="Google Sans Text"/>
              </a:rPr>
              <a:t> Discharge Planning</a:t>
            </a:r>
          </a:p>
          <a:p>
            <a:pPr marL="342900" marR="0" lvl="0" indent="-342900" algn="l" defTabSz="914400" rtl="0" eaLnBrk="0" fontAlgn="base" latinLnBrk="0" hangingPunct="0">
              <a:lnSpc>
                <a:spcPct val="100000"/>
              </a:lnSpc>
              <a:spcBef>
                <a:spcPct val="0"/>
              </a:spcBef>
              <a:spcAft>
                <a:spcPct val="0"/>
              </a:spcAft>
              <a:buClrTx/>
              <a:buSzTx/>
              <a:buFontTx/>
              <a:buAutoNum type="arabicPeriod"/>
              <a:tabLst/>
            </a:pPr>
            <a:endParaRPr kumimoji="0" lang="en-US" altLang="en-US" sz="1400" b="1" i="0" u="none" strike="noStrike" cap="none" normalizeH="0" baseline="0" dirty="0">
              <a:ln>
                <a:noFill/>
              </a:ln>
              <a:solidFill>
                <a:schemeClr val="tx1"/>
              </a:solidFill>
              <a:effectLst/>
              <a:ea typeface="Google Sans"/>
            </a:endParaRPr>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ea typeface="Google Sans Text"/>
              </a:rPr>
              <a:t> Early Planning:</a:t>
            </a:r>
            <a:r>
              <a:rPr kumimoji="0" lang="en-US" altLang="en-US" sz="1400" b="0" i="0" u="none" strike="noStrike" cap="none" normalizeH="0" baseline="0" dirty="0">
                <a:ln>
                  <a:noFill/>
                </a:ln>
                <a:solidFill>
                  <a:schemeClr val="tx1"/>
                </a:solidFill>
                <a:effectLst/>
                <a:ea typeface="Google Sans Text"/>
              </a:rPr>
              <a:t> Discharge planning should begin as soon as possible after a patient is admitted to the hospital.</a:t>
            </a:r>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ea typeface="Google Sans Text"/>
              </a:rPr>
              <a:t> Single Point of Contact:</a:t>
            </a:r>
            <a:r>
              <a:rPr kumimoji="0" lang="en-US" altLang="en-US" sz="1400" b="0" i="0" u="none" strike="noStrike" cap="none" normalizeH="0" baseline="0" dirty="0">
                <a:ln>
                  <a:noFill/>
                </a:ln>
                <a:solidFill>
                  <a:schemeClr val="tx1"/>
                </a:solidFill>
                <a:effectLst/>
                <a:ea typeface="Google Sans Text"/>
              </a:rPr>
              <a:t> Every patient with complex needs must have a designated </a:t>
            </a:r>
            <a:r>
              <a:rPr kumimoji="0" lang="en-US" altLang="en-US" sz="1400" b="1" i="0" u="none" strike="noStrike" cap="none" normalizeH="0" baseline="0" dirty="0">
                <a:ln>
                  <a:noFill/>
                </a:ln>
                <a:solidFill>
                  <a:schemeClr val="tx1"/>
                </a:solidFill>
                <a:effectLst/>
                <a:ea typeface="Google Sans Text"/>
              </a:rPr>
              <a:t>Discharge Coordinator</a:t>
            </a:r>
            <a:r>
              <a:rPr kumimoji="0" lang="en-US" altLang="en-US" sz="1400" b="0" i="0" u="none" strike="noStrike" cap="none" normalizeH="0" baseline="0" dirty="0">
                <a:ln>
                  <a:noFill/>
                </a:ln>
                <a:solidFill>
                  <a:schemeClr val="tx1"/>
                </a:solidFill>
                <a:effectLst/>
                <a:ea typeface="Google Sans Text"/>
              </a:rPr>
              <a:t> to oversee the transition.</a:t>
            </a:r>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ea typeface="Google Sans Text"/>
              </a:rPr>
              <a:t> Involvement:</a:t>
            </a:r>
            <a:r>
              <a:rPr kumimoji="0" lang="en-US" altLang="en-US" sz="1400" b="0" i="0" u="none" strike="noStrike" cap="none" normalizeH="0" baseline="0" dirty="0">
                <a:ln>
                  <a:noFill/>
                </a:ln>
                <a:solidFill>
                  <a:schemeClr val="tx1"/>
                </a:solidFill>
                <a:effectLst/>
                <a:ea typeface="Google Sans Text"/>
              </a:rPr>
              <a:t> Patients and their carers must be actively involved in all decisions regarding their discharge and future care.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endParaRPr>
          </a:p>
        </p:txBody>
      </p:sp>
      <p:sp>
        <p:nvSpPr>
          <p:cNvPr id="10" name="Rectangle 3">
            <a:extLst>
              <a:ext uri="{FF2B5EF4-FFF2-40B4-BE49-F238E27FC236}">
                <a16:creationId xmlns:a16="http://schemas.microsoft.com/office/drawing/2014/main" id="{55A604B8-8F4B-A732-4F2C-5390D5ECCC8B}"/>
              </a:ext>
            </a:extLst>
          </p:cNvPr>
          <p:cNvSpPr>
            <a:spLocks noChangeArrowheads="1"/>
          </p:cNvSpPr>
          <p:nvPr/>
        </p:nvSpPr>
        <p:spPr bwMode="auto">
          <a:xfrm>
            <a:off x="0" y="3429000"/>
            <a:ext cx="12106724" cy="15542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ea typeface="Google Sans Text"/>
              </a:rPr>
              <a:t>2. Integrated Team Working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1" i="0" u="none" strike="noStrike" cap="none" normalizeH="0" baseline="0" dirty="0">
              <a:ln>
                <a:noFill/>
              </a:ln>
              <a:solidFill>
                <a:schemeClr val="tx1"/>
              </a:solidFill>
              <a:effectLst/>
              <a:ea typeface="Google Sans"/>
            </a:endParaRPr>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ea typeface="Google Sans Text"/>
              </a:rPr>
              <a:t> Multidisciplinary Teams (MDTs):</a:t>
            </a:r>
            <a:r>
              <a:rPr kumimoji="0" lang="en-US" altLang="en-US" sz="1400" b="0" i="0" u="none" strike="noStrike" cap="none" normalizeH="0" baseline="0" dirty="0">
                <a:ln>
                  <a:noFill/>
                </a:ln>
                <a:solidFill>
                  <a:schemeClr val="tx1"/>
                </a:solidFill>
                <a:effectLst/>
                <a:ea typeface="Google Sans Text"/>
              </a:rPr>
              <a:t> The guideline mandates that health and social care teams (e.g., doctors, nurses, social workers, and therapists) work collaboratively rather than in isolation.</a:t>
            </a:r>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ea typeface="Google Sans Text"/>
              </a:rPr>
              <a:t> Communication:</a:t>
            </a:r>
            <a:r>
              <a:rPr kumimoji="0" lang="en-US" altLang="en-US" sz="1400" b="0" i="0" u="none" strike="noStrike" cap="none" normalizeH="0" baseline="0" dirty="0">
                <a:ln>
                  <a:noFill/>
                </a:ln>
                <a:solidFill>
                  <a:schemeClr val="tx1"/>
                </a:solidFill>
                <a:effectLst/>
                <a:ea typeface="Google Sans Text"/>
              </a:rPr>
              <a:t> Clear and timely communication is required between the hospital and the community-based services (like GPs or care homes) that will be taking over the patient's care.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endParaRPr>
          </a:p>
        </p:txBody>
      </p:sp>
      <p:sp>
        <p:nvSpPr>
          <p:cNvPr id="12" name="Rectangle 5">
            <a:extLst>
              <a:ext uri="{FF2B5EF4-FFF2-40B4-BE49-F238E27FC236}">
                <a16:creationId xmlns:a16="http://schemas.microsoft.com/office/drawing/2014/main" id="{885CC23B-3CE2-4796-B445-3385F51E11F8}"/>
              </a:ext>
            </a:extLst>
          </p:cNvPr>
          <p:cNvSpPr>
            <a:spLocks noChangeArrowheads="1"/>
          </p:cNvSpPr>
          <p:nvPr/>
        </p:nvSpPr>
        <p:spPr bwMode="auto">
          <a:xfrm>
            <a:off x="-72782" y="4840550"/>
            <a:ext cx="12106724" cy="15542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ea typeface="Google Sans Text"/>
              </a:rPr>
              <a:t>3. Safe Transition and Follow-up</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1" i="0" u="none" strike="noStrike" cap="none" normalizeH="0" baseline="0" dirty="0">
              <a:ln>
                <a:noFill/>
              </a:ln>
              <a:solidFill>
                <a:schemeClr val="tx1"/>
              </a:solidFill>
              <a:effectLst/>
              <a:ea typeface="Google Sans"/>
            </a:endParaRPr>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ea typeface="Google Sans Text"/>
              </a:rPr>
              <a:t> Medicine Management:</a:t>
            </a:r>
            <a:r>
              <a:rPr kumimoji="0" lang="en-US" altLang="en-US" sz="1400" b="0" i="0" u="none" strike="noStrike" cap="none" normalizeH="0" baseline="0" dirty="0">
                <a:ln>
                  <a:noFill/>
                </a:ln>
                <a:solidFill>
                  <a:schemeClr val="tx1"/>
                </a:solidFill>
                <a:effectLst/>
                <a:ea typeface="Google Sans Text"/>
              </a:rPr>
              <a:t> Systems must be in place to ensure patients have the correct medications and understand how to use them before leaving the hospital.</a:t>
            </a:r>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ea typeface="Google Sans Text"/>
              </a:rPr>
              <a:t> Home Assessments:</a:t>
            </a:r>
            <a:r>
              <a:rPr kumimoji="0" lang="en-US" altLang="en-US" sz="1400" b="0" i="0" u="none" strike="noStrike" cap="none" normalizeH="0" baseline="0" dirty="0">
                <a:ln>
                  <a:noFill/>
                </a:ln>
                <a:solidFill>
                  <a:schemeClr val="tx1"/>
                </a:solidFill>
                <a:effectLst/>
                <a:ea typeface="Google Sans Text"/>
              </a:rPr>
              <a:t> Environmental assessments should be conducted to ensure the patient’s home is safe and suitable for their return.</a:t>
            </a:r>
          </a:p>
          <a:p>
            <a:pPr lvl="1"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ea typeface="Google Sans Text"/>
              </a:rPr>
              <a:t> Post-Discharge Support:</a:t>
            </a:r>
            <a:r>
              <a:rPr kumimoji="0" lang="en-US" altLang="en-US" sz="1400" b="0" i="0" u="none" strike="noStrike" cap="none" normalizeH="0" baseline="0" dirty="0">
                <a:ln>
                  <a:noFill/>
                </a:ln>
                <a:solidFill>
                  <a:schemeClr val="tx1"/>
                </a:solidFill>
                <a:effectLst/>
                <a:ea typeface="Google Sans Text"/>
              </a:rPr>
              <a:t> A follow-up plan must be established to monitor the patient’s progress and prevent readmission to the hospital.</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41374434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C5212-1CCF-B88F-C2FB-950345C80A1E}"/>
              </a:ext>
            </a:extLst>
          </p:cNvPr>
          <p:cNvSpPr>
            <a:spLocks noGrp="1"/>
          </p:cNvSpPr>
          <p:nvPr>
            <p:ph type="title"/>
          </p:nvPr>
        </p:nvSpPr>
        <p:spPr>
          <a:xfrm>
            <a:off x="5566786" y="834210"/>
            <a:ext cx="6625213" cy="729694"/>
          </a:xfrm>
        </p:spPr>
        <p:txBody>
          <a:bodyPr/>
          <a:lstStyle/>
          <a:p>
            <a:r>
              <a:rPr lang="en-GB" b="1" dirty="0"/>
              <a:t>Health and Care Act 2022 </a:t>
            </a:r>
          </a:p>
        </p:txBody>
      </p:sp>
      <p:sp>
        <p:nvSpPr>
          <p:cNvPr id="4" name="Date Placeholder 3">
            <a:extLst>
              <a:ext uri="{FF2B5EF4-FFF2-40B4-BE49-F238E27FC236}">
                <a16:creationId xmlns:a16="http://schemas.microsoft.com/office/drawing/2014/main" id="{DA5EFB55-1D72-B84C-936F-8F5E22F9268B}"/>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0F494A5F-F0BE-236F-27B6-4C85BB0A5CA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2BC152F-7D72-B2C2-23AC-DFD82BED8857}"/>
              </a:ext>
            </a:extLst>
          </p:cNvPr>
          <p:cNvSpPr>
            <a:spLocks noGrp="1"/>
          </p:cNvSpPr>
          <p:nvPr>
            <p:ph type="sldNum" sz="quarter" idx="12"/>
          </p:nvPr>
        </p:nvSpPr>
        <p:spPr/>
        <p:txBody>
          <a:bodyPr/>
          <a:lstStyle/>
          <a:p>
            <a:fld id="{60A0B930-06E6-4433-ABA1-9FD97F8B1744}" type="slidenum">
              <a:rPr lang="en-GB" smtClean="0"/>
              <a:t>17</a:t>
            </a:fld>
            <a:endParaRPr lang="en-GB"/>
          </a:p>
        </p:txBody>
      </p:sp>
      <p:sp>
        <p:nvSpPr>
          <p:cNvPr id="7" name="TextBox 6">
            <a:extLst>
              <a:ext uri="{FF2B5EF4-FFF2-40B4-BE49-F238E27FC236}">
                <a16:creationId xmlns:a16="http://schemas.microsoft.com/office/drawing/2014/main" id="{DF97ED97-2A22-EA2C-3A42-17E3E39EBDE5}"/>
              </a:ext>
            </a:extLst>
          </p:cNvPr>
          <p:cNvSpPr txBox="1"/>
          <p:nvPr/>
        </p:nvSpPr>
        <p:spPr>
          <a:xfrm>
            <a:off x="7916058" y="1870569"/>
            <a:ext cx="3991606" cy="369332"/>
          </a:xfrm>
          <a:prstGeom prst="rect">
            <a:avLst/>
          </a:prstGeom>
          <a:noFill/>
        </p:spPr>
        <p:txBody>
          <a:bodyPr wrap="none" rtlCol="0">
            <a:spAutoFit/>
          </a:bodyPr>
          <a:lstStyle/>
          <a:p>
            <a:r>
              <a:rPr lang="en-GB" dirty="0"/>
              <a:t>Available at: </a:t>
            </a:r>
            <a:r>
              <a:rPr lang="en-GB" dirty="0">
                <a:hlinkClick r:id="rId2"/>
              </a:rPr>
              <a:t>Health and Care Act 2022</a:t>
            </a:r>
            <a:endParaRPr lang="en-GB" dirty="0"/>
          </a:p>
        </p:txBody>
      </p:sp>
      <p:sp>
        <p:nvSpPr>
          <p:cNvPr id="8" name="TextBox 7">
            <a:extLst>
              <a:ext uri="{FF2B5EF4-FFF2-40B4-BE49-F238E27FC236}">
                <a16:creationId xmlns:a16="http://schemas.microsoft.com/office/drawing/2014/main" id="{E7B75288-AF52-1C0F-2CDE-49B39CFE9C35}"/>
              </a:ext>
            </a:extLst>
          </p:cNvPr>
          <p:cNvSpPr txBox="1"/>
          <p:nvPr/>
        </p:nvSpPr>
        <p:spPr>
          <a:xfrm>
            <a:off x="0" y="136525"/>
            <a:ext cx="5255288" cy="6247864"/>
          </a:xfrm>
          <a:prstGeom prst="rect">
            <a:avLst/>
          </a:prstGeom>
          <a:noFill/>
        </p:spPr>
        <p:txBody>
          <a:bodyPr wrap="square">
            <a:spAutoFit/>
          </a:bodyPr>
          <a:lstStyle/>
          <a:p>
            <a:r>
              <a:rPr lang="en-GB" sz="1600" b="1" dirty="0"/>
              <a:t>1. Establishment of Integrated Care Systems (ICSs): </a:t>
            </a:r>
            <a:r>
              <a:rPr lang="en-GB" sz="1600" dirty="0"/>
              <a:t>The Act turned Integrated Care Systems into </a:t>
            </a:r>
            <a:r>
              <a:rPr lang="en-GB" sz="1600" b="1" dirty="0"/>
              <a:t>legal entities</a:t>
            </a:r>
            <a:r>
              <a:rPr lang="en-GB" sz="1600" dirty="0"/>
              <a:t>. Every part of England and Wales is now covered by an ICS, which brings together the NHS, local councils, and social care providers to plan services jointly.</a:t>
            </a:r>
          </a:p>
          <a:p>
            <a:endParaRPr lang="en-GB" sz="1600" b="1" dirty="0"/>
          </a:p>
          <a:p>
            <a:r>
              <a:rPr lang="en-GB" sz="1600" b="1" dirty="0"/>
              <a:t>2. The "Triple Aim" Duty: </a:t>
            </a:r>
            <a:r>
              <a:rPr lang="en-GB" sz="1600" dirty="0"/>
              <a:t>This is a new legal duty placed on all NHS bodies. They must now plan services with three goals in mind:</a:t>
            </a:r>
          </a:p>
          <a:p>
            <a:r>
              <a:rPr lang="en-GB" sz="1600" dirty="0"/>
              <a:t>Better health and wellbeing for everyone.</a:t>
            </a:r>
          </a:p>
          <a:p>
            <a:r>
              <a:rPr lang="en-GB" sz="1600" dirty="0"/>
              <a:t>Better quality of healthcare for all patients.</a:t>
            </a:r>
          </a:p>
          <a:p>
            <a:r>
              <a:rPr lang="en-GB" sz="1600" dirty="0"/>
              <a:t>Sustainable use of NHS resources (value for money).</a:t>
            </a:r>
          </a:p>
          <a:p>
            <a:endParaRPr lang="en-GB" sz="1600" b="1" dirty="0"/>
          </a:p>
          <a:p>
            <a:r>
              <a:rPr lang="en-GB" sz="1600" b="1" dirty="0"/>
              <a:t>3. Workforce Reporting: </a:t>
            </a:r>
            <a:r>
              <a:rPr lang="en-GB" sz="1600" dirty="0"/>
              <a:t>The Act legally requires the Secretary of State for Health to publish a report every five years on how the healthcare workforce is being planned and managed.</a:t>
            </a:r>
          </a:p>
          <a:p>
            <a:endParaRPr lang="en-GB" sz="1600" b="1" dirty="0"/>
          </a:p>
          <a:p>
            <a:r>
              <a:rPr lang="en-GB" sz="1600" b="1" dirty="0"/>
              <a:t>4. Hospital Discharge (Moving away from "Assessment and Discharge"): </a:t>
            </a:r>
            <a:r>
              <a:rPr lang="en-GB" sz="1600" dirty="0"/>
              <a:t>The Act changed the rules on discharge. It removed the legal requirement to carry out a full social care assessment </a:t>
            </a:r>
            <a:r>
              <a:rPr lang="en-GB" sz="1600" i="1" dirty="0"/>
              <a:t>before</a:t>
            </a:r>
            <a:r>
              <a:rPr lang="en-GB" sz="1600" dirty="0"/>
              <a:t> a patient leaves the hospital. Instead, it supports the </a:t>
            </a:r>
            <a:r>
              <a:rPr lang="en-GB" sz="1600" b="1" dirty="0"/>
              <a:t>"Discharge to Assess"</a:t>
            </a:r>
            <a:r>
              <a:rPr lang="en-GB" sz="1600" dirty="0"/>
              <a:t> model—getting the patient home first and assessing their long-term needs there.</a:t>
            </a:r>
          </a:p>
        </p:txBody>
      </p:sp>
      <p:graphicFrame>
        <p:nvGraphicFramePr>
          <p:cNvPr id="9" name="Table 8">
            <a:extLst>
              <a:ext uri="{FF2B5EF4-FFF2-40B4-BE49-F238E27FC236}">
                <a16:creationId xmlns:a16="http://schemas.microsoft.com/office/drawing/2014/main" id="{9E488C5F-BFE7-1331-0730-7813CFF21F2C}"/>
              </a:ext>
            </a:extLst>
          </p:cNvPr>
          <p:cNvGraphicFramePr>
            <a:graphicFrameLocks noGrp="1"/>
          </p:cNvGraphicFramePr>
          <p:nvPr>
            <p:extLst>
              <p:ext uri="{D42A27DB-BD31-4B8C-83A1-F6EECF244321}">
                <p14:modId xmlns:p14="http://schemas.microsoft.com/office/powerpoint/2010/main" val="572702468"/>
              </p:ext>
            </p:extLst>
          </p:nvPr>
        </p:nvGraphicFramePr>
        <p:xfrm>
          <a:off x="5255288" y="2697798"/>
          <a:ext cx="6936712" cy="2987040"/>
        </p:xfrm>
        <a:graphic>
          <a:graphicData uri="http://schemas.openxmlformats.org/drawingml/2006/table">
            <a:tbl>
              <a:tblPr>
                <a:tableStyleId>{5DA37D80-6434-44D0-A028-1B22A696006F}</a:tableStyleId>
              </a:tblPr>
              <a:tblGrid>
                <a:gridCol w="1128877">
                  <a:extLst>
                    <a:ext uri="{9D8B030D-6E8A-4147-A177-3AD203B41FA5}">
                      <a16:colId xmlns:a16="http://schemas.microsoft.com/office/drawing/2014/main" val="685723907"/>
                    </a:ext>
                  </a:extLst>
                </a:gridCol>
                <a:gridCol w="2605824">
                  <a:extLst>
                    <a:ext uri="{9D8B030D-6E8A-4147-A177-3AD203B41FA5}">
                      <a16:colId xmlns:a16="http://schemas.microsoft.com/office/drawing/2014/main" val="1912949340"/>
                    </a:ext>
                  </a:extLst>
                </a:gridCol>
                <a:gridCol w="3202011">
                  <a:extLst>
                    <a:ext uri="{9D8B030D-6E8A-4147-A177-3AD203B41FA5}">
                      <a16:colId xmlns:a16="http://schemas.microsoft.com/office/drawing/2014/main" val="503887310"/>
                    </a:ext>
                  </a:extLst>
                </a:gridCol>
              </a:tblGrid>
              <a:tr h="0">
                <a:tc>
                  <a:txBody>
                    <a:bodyPr/>
                    <a:lstStyle/>
                    <a:p>
                      <a:pPr rtl="0">
                        <a:buNone/>
                      </a:pPr>
                      <a:r>
                        <a:rPr lang="en-GB" sz="1200" b="1">
                          <a:solidFill>
                            <a:srgbClr val="1F1F1F"/>
                          </a:solidFill>
                          <a:effectLst/>
                        </a:rPr>
                        <a:t>Feature</a:t>
                      </a:r>
                      <a:endParaRPr lang="en-GB" sz="1200">
                        <a:solidFill>
                          <a:srgbClr val="1F1F1F"/>
                        </a:solidFill>
                        <a:effectLst/>
                        <a:latin typeface="Google Sans Text"/>
                      </a:endParaRPr>
                    </a:p>
                  </a:txBody>
                  <a:tcPr marR="114300" marT="152400" marB="152400" anchor="ctr">
                    <a:solidFill>
                      <a:schemeClr val="accent2">
                        <a:lumMod val="20000"/>
                        <a:lumOff val="80000"/>
                      </a:schemeClr>
                    </a:solidFill>
                  </a:tcPr>
                </a:tc>
                <a:tc>
                  <a:txBody>
                    <a:bodyPr/>
                    <a:lstStyle/>
                    <a:p>
                      <a:pPr rtl="0">
                        <a:buNone/>
                      </a:pPr>
                      <a:r>
                        <a:rPr lang="en-GB" sz="1200" b="1" dirty="0">
                          <a:solidFill>
                            <a:srgbClr val="1F1F1F"/>
                          </a:solidFill>
                          <a:effectLst/>
                        </a:rPr>
                        <a:t>What the Act 2022 Says</a:t>
                      </a:r>
                      <a:endParaRPr lang="en-GB" sz="1200" dirty="0">
                        <a:solidFill>
                          <a:srgbClr val="1F1F1F"/>
                        </a:solidFill>
                        <a:effectLst/>
                        <a:latin typeface="Google Sans Text"/>
                      </a:endParaRPr>
                    </a:p>
                  </a:txBody>
                  <a:tcPr marR="114300" marT="152400" marB="152400" anchor="ctr">
                    <a:solidFill>
                      <a:schemeClr val="accent2">
                        <a:lumMod val="20000"/>
                        <a:lumOff val="80000"/>
                      </a:schemeClr>
                    </a:solidFill>
                  </a:tcPr>
                </a:tc>
                <a:tc>
                  <a:txBody>
                    <a:bodyPr/>
                    <a:lstStyle/>
                    <a:p>
                      <a:pPr rtl="0">
                        <a:buNone/>
                      </a:pPr>
                      <a:r>
                        <a:rPr lang="en-GB" sz="1200" b="1" dirty="0">
                          <a:solidFill>
                            <a:srgbClr val="1F1F1F"/>
                          </a:solidFill>
                          <a:effectLst/>
                        </a:rPr>
                        <a:t>Which "Wicked Problem" it addresses</a:t>
                      </a:r>
                      <a:endParaRPr lang="en-GB" sz="1200" dirty="0">
                        <a:solidFill>
                          <a:srgbClr val="1F1F1F"/>
                        </a:solidFill>
                        <a:effectLst/>
                        <a:latin typeface="Google Sans Text"/>
                      </a:endParaRPr>
                    </a:p>
                  </a:txBody>
                  <a:tcPr marT="152400" marB="152400" anchor="ctr">
                    <a:solidFill>
                      <a:schemeClr val="accent2">
                        <a:lumMod val="20000"/>
                        <a:lumOff val="80000"/>
                      </a:schemeClr>
                    </a:solidFill>
                  </a:tcPr>
                </a:tc>
                <a:extLst>
                  <a:ext uri="{0D108BD9-81ED-4DB2-BD59-A6C34878D82A}">
                    <a16:rowId xmlns:a16="http://schemas.microsoft.com/office/drawing/2014/main" val="1513370653"/>
                  </a:ext>
                </a:extLst>
              </a:tr>
              <a:tr h="0">
                <a:tc>
                  <a:txBody>
                    <a:bodyPr/>
                    <a:lstStyle/>
                    <a:p>
                      <a:pPr rtl="0">
                        <a:buNone/>
                      </a:pPr>
                      <a:r>
                        <a:rPr lang="en-GB" sz="1200" b="1">
                          <a:solidFill>
                            <a:srgbClr val="1F1F1F"/>
                          </a:solidFill>
                          <a:effectLst/>
                        </a:rPr>
                        <a:t>ICSs</a:t>
                      </a:r>
                      <a:endParaRPr lang="en-GB" sz="1200">
                        <a:solidFill>
                          <a:srgbClr val="1F1F1F"/>
                        </a:solidFill>
                        <a:effectLst/>
                        <a:latin typeface="Google Sans Text"/>
                      </a:endParaRPr>
                    </a:p>
                  </a:txBody>
                  <a:tcPr marR="114300" marT="152400" marB="152400" anchor="ctr">
                    <a:solidFill>
                      <a:schemeClr val="accent2">
                        <a:lumMod val="20000"/>
                        <a:lumOff val="80000"/>
                      </a:schemeClr>
                    </a:solidFill>
                  </a:tcPr>
                </a:tc>
                <a:tc>
                  <a:txBody>
                    <a:bodyPr/>
                    <a:lstStyle/>
                    <a:p>
                      <a:pPr rtl="0">
                        <a:buNone/>
                      </a:pPr>
                      <a:r>
                        <a:rPr lang="en-GB" sz="1200">
                          <a:solidFill>
                            <a:srgbClr val="1F1F1F"/>
                          </a:solidFill>
                          <a:effectLst/>
                        </a:rPr>
                        <a:t>Health and Social Care must plan together.</a:t>
                      </a:r>
                      <a:endParaRPr lang="en-GB" sz="1200">
                        <a:solidFill>
                          <a:srgbClr val="1F1F1F"/>
                        </a:solidFill>
                        <a:effectLst/>
                        <a:latin typeface="Google Sans Text"/>
                      </a:endParaRPr>
                    </a:p>
                  </a:txBody>
                  <a:tcPr marR="114300" marT="152400" marB="152400" anchor="ctr"/>
                </a:tc>
                <a:tc>
                  <a:txBody>
                    <a:bodyPr/>
                    <a:lstStyle/>
                    <a:p>
                      <a:pPr rtl="0">
                        <a:buNone/>
                      </a:pPr>
                      <a:r>
                        <a:rPr lang="en-GB" sz="1200" b="0" dirty="0">
                          <a:solidFill>
                            <a:srgbClr val="1F1F1F"/>
                          </a:solidFill>
                          <a:effectLst/>
                        </a:rPr>
                        <a:t>Bed Blocking / Ambulance Pressures</a:t>
                      </a:r>
                      <a:endParaRPr lang="en-GB" sz="1200" b="0" dirty="0">
                        <a:solidFill>
                          <a:srgbClr val="1F1F1F"/>
                        </a:solidFill>
                        <a:effectLst/>
                        <a:latin typeface="Google Sans Text"/>
                      </a:endParaRPr>
                    </a:p>
                  </a:txBody>
                  <a:tcPr marT="152400" marB="152400" anchor="ctr"/>
                </a:tc>
                <a:extLst>
                  <a:ext uri="{0D108BD9-81ED-4DB2-BD59-A6C34878D82A}">
                    <a16:rowId xmlns:a16="http://schemas.microsoft.com/office/drawing/2014/main" val="3683365897"/>
                  </a:ext>
                </a:extLst>
              </a:tr>
              <a:tr h="0">
                <a:tc>
                  <a:txBody>
                    <a:bodyPr/>
                    <a:lstStyle/>
                    <a:p>
                      <a:pPr rtl="0">
                        <a:buNone/>
                      </a:pPr>
                      <a:r>
                        <a:rPr lang="en-GB" sz="1200" b="1">
                          <a:solidFill>
                            <a:srgbClr val="1F1F1F"/>
                          </a:solidFill>
                          <a:effectLst/>
                        </a:rPr>
                        <a:t>Workforce Duty</a:t>
                      </a:r>
                      <a:endParaRPr lang="en-GB" sz="1200">
                        <a:solidFill>
                          <a:srgbClr val="1F1F1F"/>
                        </a:solidFill>
                        <a:effectLst/>
                        <a:latin typeface="Google Sans Text"/>
                      </a:endParaRPr>
                    </a:p>
                  </a:txBody>
                  <a:tcPr marR="114300" marT="152400" marB="152400" anchor="ctr">
                    <a:solidFill>
                      <a:schemeClr val="accent2">
                        <a:lumMod val="20000"/>
                        <a:lumOff val="80000"/>
                      </a:schemeClr>
                    </a:solidFill>
                  </a:tcPr>
                </a:tc>
                <a:tc>
                  <a:txBody>
                    <a:bodyPr/>
                    <a:lstStyle/>
                    <a:p>
                      <a:pPr rtl="0">
                        <a:buNone/>
                      </a:pPr>
                      <a:r>
                        <a:rPr lang="en-GB" sz="1200" dirty="0">
                          <a:solidFill>
                            <a:srgbClr val="1F1F1F"/>
                          </a:solidFill>
                          <a:effectLst/>
                        </a:rPr>
                        <a:t>Government must report on staff numbers.</a:t>
                      </a:r>
                      <a:endParaRPr lang="en-GB" sz="1200" dirty="0">
                        <a:solidFill>
                          <a:srgbClr val="1F1F1F"/>
                        </a:solidFill>
                        <a:effectLst/>
                        <a:latin typeface="Google Sans Text"/>
                      </a:endParaRPr>
                    </a:p>
                  </a:txBody>
                  <a:tcPr marR="114300" marT="152400" marB="152400" anchor="ctr"/>
                </a:tc>
                <a:tc>
                  <a:txBody>
                    <a:bodyPr/>
                    <a:lstStyle/>
                    <a:p>
                      <a:pPr rtl="0">
                        <a:buNone/>
                      </a:pPr>
                      <a:r>
                        <a:rPr lang="en-GB" sz="1200" b="0" dirty="0">
                          <a:solidFill>
                            <a:srgbClr val="1F1F1F"/>
                          </a:solidFill>
                          <a:effectLst/>
                        </a:rPr>
                        <a:t>Staff Shortages</a:t>
                      </a:r>
                      <a:endParaRPr lang="en-GB" sz="1200" b="0" dirty="0">
                        <a:solidFill>
                          <a:srgbClr val="1F1F1F"/>
                        </a:solidFill>
                        <a:effectLst/>
                        <a:latin typeface="Google Sans Text"/>
                      </a:endParaRPr>
                    </a:p>
                  </a:txBody>
                  <a:tcPr marT="152400" marB="152400" anchor="ctr"/>
                </a:tc>
                <a:extLst>
                  <a:ext uri="{0D108BD9-81ED-4DB2-BD59-A6C34878D82A}">
                    <a16:rowId xmlns:a16="http://schemas.microsoft.com/office/drawing/2014/main" val="796840900"/>
                  </a:ext>
                </a:extLst>
              </a:tr>
              <a:tr h="0">
                <a:tc>
                  <a:txBody>
                    <a:bodyPr/>
                    <a:lstStyle/>
                    <a:p>
                      <a:pPr rtl="0">
                        <a:buNone/>
                      </a:pPr>
                      <a:r>
                        <a:rPr lang="en-GB" sz="1200" b="1">
                          <a:solidFill>
                            <a:srgbClr val="1F1F1F"/>
                          </a:solidFill>
                          <a:effectLst/>
                        </a:rPr>
                        <a:t>Digital Sharing</a:t>
                      </a:r>
                      <a:endParaRPr lang="en-GB" sz="1200">
                        <a:solidFill>
                          <a:srgbClr val="1F1F1F"/>
                        </a:solidFill>
                        <a:effectLst/>
                        <a:latin typeface="Google Sans Text"/>
                      </a:endParaRPr>
                    </a:p>
                  </a:txBody>
                  <a:tcPr marR="114300" marT="152400" marB="152400" anchor="ctr">
                    <a:solidFill>
                      <a:schemeClr val="accent2">
                        <a:lumMod val="20000"/>
                        <a:lumOff val="80000"/>
                      </a:schemeClr>
                    </a:solidFill>
                  </a:tcPr>
                </a:tc>
                <a:tc>
                  <a:txBody>
                    <a:bodyPr/>
                    <a:lstStyle/>
                    <a:p>
                      <a:pPr rtl="0">
                        <a:buNone/>
                      </a:pPr>
                      <a:r>
                        <a:rPr lang="en-GB" sz="1200">
                          <a:solidFill>
                            <a:srgbClr val="1F1F1F"/>
                          </a:solidFill>
                          <a:effectLst/>
                        </a:rPr>
                        <a:t>Duty to share data across the system.</a:t>
                      </a:r>
                      <a:endParaRPr lang="en-GB" sz="1200">
                        <a:solidFill>
                          <a:srgbClr val="1F1F1F"/>
                        </a:solidFill>
                        <a:effectLst/>
                        <a:latin typeface="Google Sans Text"/>
                      </a:endParaRPr>
                    </a:p>
                  </a:txBody>
                  <a:tcPr marR="114300" marT="152400" marB="152400" anchor="ctr"/>
                </a:tc>
                <a:tc>
                  <a:txBody>
                    <a:bodyPr/>
                    <a:lstStyle/>
                    <a:p>
                      <a:pPr rtl="0">
                        <a:buNone/>
                      </a:pPr>
                      <a:r>
                        <a:rPr lang="en-GB" sz="1200" b="0" dirty="0">
                          <a:solidFill>
                            <a:srgbClr val="1F1F1F"/>
                          </a:solidFill>
                          <a:effectLst/>
                        </a:rPr>
                        <a:t>Digital Services / Data Safety</a:t>
                      </a:r>
                      <a:endParaRPr lang="en-GB" sz="1200" b="0" dirty="0">
                        <a:solidFill>
                          <a:srgbClr val="1F1F1F"/>
                        </a:solidFill>
                        <a:effectLst/>
                        <a:latin typeface="Google Sans Text"/>
                      </a:endParaRPr>
                    </a:p>
                  </a:txBody>
                  <a:tcPr marT="152400" marB="152400" anchor="ctr"/>
                </a:tc>
                <a:extLst>
                  <a:ext uri="{0D108BD9-81ED-4DB2-BD59-A6C34878D82A}">
                    <a16:rowId xmlns:a16="http://schemas.microsoft.com/office/drawing/2014/main" val="1036654513"/>
                  </a:ext>
                </a:extLst>
              </a:tr>
              <a:tr h="0">
                <a:tc>
                  <a:txBody>
                    <a:bodyPr/>
                    <a:lstStyle/>
                    <a:p>
                      <a:pPr rtl="0">
                        <a:buNone/>
                      </a:pPr>
                      <a:r>
                        <a:rPr lang="en-GB" sz="1200" b="1" dirty="0">
                          <a:solidFill>
                            <a:srgbClr val="1F1F1F"/>
                          </a:solidFill>
                          <a:effectLst/>
                        </a:rPr>
                        <a:t>Triple Aim</a:t>
                      </a:r>
                      <a:endParaRPr lang="en-GB" sz="1200" dirty="0">
                        <a:solidFill>
                          <a:srgbClr val="1F1F1F"/>
                        </a:solidFill>
                        <a:effectLst/>
                        <a:latin typeface="Google Sans Text"/>
                      </a:endParaRPr>
                    </a:p>
                  </a:txBody>
                  <a:tcPr marR="114300" marT="152400" marB="152400" anchor="ctr">
                    <a:solidFill>
                      <a:schemeClr val="accent2">
                        <a:lumMod val="20000"/>
                        <a:lumOff val="80000"/>
                      </a:schemeClr>
                    </a:solidFill>
                  </a:tcPr>
                </a:tc>
                <a:tc>
                  <a:txBody>
                    <a:bodyPr/>
                    <a:lstStyle/>
                    <a:p>
                      <a:pPr rtl="0">
                        <a:buNone/>
                      </a:pPr>
                      <a:r>
                        <a:rPr lang="en-GB" sz="1200">
                          <a:solidFill>
                            <a:srgbClr val="1F1F1F"/>
                          </a:solidFill>
                          <a:effectLst/>
                        </a:rPr>
                        <a:t>Focus on health, quality, and cost.</a:t>
                      </a:r>
                      <a:endParaRPr lang="en-GB" sz="1200">
                        <a:solidFill>
                          <a:srgbClr val="1F1F1F"/>
                        </a:solidFill>
                        <a:effectLst/>
                        <a:latin typeface="Google Sans Text"/>
                      </a:endParaRPr>
                    </a:p>
                  </a:txBody>
                  <a:tcPr marR="114300" marT="152400" marB="152400" anchor="ctr"/>
                </a:tc>
                <a:tc>
                  <a:txBody>
                    <a:bodyPr/>
                    <a:lstStyle/>
                    <a:p>
                      <a:pPr rtl="0">
                        <a:buNone/>
                      </a:pPr>
                      <a:r>
                        <a:rPr lang="en-GB" sz="1200" b="0" dirty="0">
                          <a:solidFill>
                            <a:srgbClr val="1F1F1F"/>
                          </a:solidFill>
                          <a:effectLst/>
                        </a:rPr>
                        <a:t>Overall System Efficiency</a:t>
                      </a:r>
                      <a:endParaRPr lang="en-GB" sz="1200" b="0" dirty="0">
                        <a:solidFill>
                          <a:srgbClr val="1F1F1F"/>
                        </a:solidFill>
                        <a:effectLst/>
                        <a:latin typeface="Google Sans Text"/>
                      </a:endParaRPr>
                    </a:p>
                  </a:txBody>
                  <a:tcPr marT="152400" marB="152400" anchor="ctr"/>
                </a:tc>
                <a:extLst>
                  <a:ext uri="{0D108BD9-81ED-4DB2-BD59-A6C34878D82A}">
                    <a16:rowId xmlns:a16="http://schemas.microsoft.com/office/drawing/2014/main" val="2718064609"/>
                  </a:ext>
                </a:extLst>
              </a:tr>
            </a:tbl>
          </a:graphicData>
        </a:graphic>
      </p:graphicFrame>
    </p:spTree>
    <p:extLst>
      <p:ext uri="{BB962C8B-B14F-4D97-AF65-F5344CB8AC3E}">
        <p14:creationId xmlns:p14="http://schemas.microsoft.com/office/powerpoint/2010/main" val="4244199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B17CC-E6C2-A6EF-F4BD-5C965E079E9E}"/>
              </a:ext>
            </a:extLst>
          </p:cNvPr>
          <p:cNvSpPr>
            <a:spLocks noGrp="1"/>
          </p:cNvSpPr>
          <p:nvPr>
            <p:ph type="title"/>
          </p:nvPr>
        </p:nvSpPr>
        <p:spPr>
          <a:xfrm>
            <a:off x="70339" y="130629"/>
            <a:ext cx="7903866" cy="645895"/>
          </a:xfrm>
        </p:spPr>
        <p:txBody>
          <a:bodyPr>
            <a:normAutofit/>
          </a:bodyPr>
          <a:lstStyle/>
          <a:p>
            <a:r>
              <a:rPr lang="en-GB" sz="3600" b="1" dirty="0"/>
              <a:t>NHS Long Term Workforce plan (2019)</a:t>
            </a:r>
          </a:p>
        </p:txBody>
      </p:sp>
      <p:sp>
        <p:nvSpPr>
          <p:cNvPr id="4" name="Date Placeholder 3">
            <a:extLst>
              <a:ext uri="{FF2B5EF4-FFF2-40B4-BE49-F238E27FC236}">
                <a16:creationId xmlns:a16="http://schemas.microsoft.com/office/drawing/2014/main" id="{E35D9B12-56F0-9E13-3EBD-070823E6E1EB}"/>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C8BC17E1-B7FC-C0A5-4D17-21F71330974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88031F5D-9345-0523-1C8D-724557C1988F}"/>
              </a:ext>
            </a:extLst>
          </p:cNvPr>
          <p:cNvSpPr>
            <a:spLocks noGrp="1"/>
          </p:cNvSpPr>
          <p:nvPr>
            <p:ph type="sldNum" sz="quarter" idx="12"/>
          </p:nvPr>
        </p:nvSpPr>
        <p:spPr/>
        <p:txBody>
          <a:bodyPr/>
          <a:lstStyle/>
          <a:p>
            <a:fld id="{60A0B930-06E6-4433-ABA1-9FD97F8B1744}" type="slidenum">
              <a:rPr lang="en-GB" smtClean="0"/>
              <a:t>18</a:t>
            </a:fld>
            <a:endParaRPr lang="en-GB"/>
          </a:p>
        </p:txBody>
      </p:sp>
      <p:sp>
        <p:nvSpPr>
          <p:cNvPr id="7" name="TextBox 6">
            <a:extLst>
              <a:ext uri="{FF2B5EF4-FFF2-40B4-BE49-F238E27FC236}">
                <a16:creationId xmlns:a16="http://schemas.microsoft.com/office/drawing/2014/main" id="{E050DFA0-5A12-F023-736A-C6E457BC3FBF}"/>
              </a:ext>
            </a:extLst>
          </p:cNvPr>
          <p:cNvSpPr txBox="1"/>
          <p:nvPr/>
        </p:nvSpPr>
        <p:spPr>
          <a:xfrm>
            <a:off x="8078875" y="130629"/>
            <a:ext cx="4008455" cy="584775"/>
          </a:xfrm>
          <a:prstGeom prst="rect">
            <a:avLst/>
          </a:prstGeom>
          <a:noFill/>
        </p:spPr>
        <p:txBody>
          <a:bodyPr wrap="square" rtlCol="0">
            <a:spAutoFit/>
          </a:bodyPr>
          <a:lstStyle/>
          <a:p>
            <a:r>
              <a:rPr lang="en-GB" sz="1600" dirty="0"/>
              <a:t>Available at: </a:t>
            </a:r>
            <a:r>
              <a:rPr lang="en-GB" sz="1600" dirty="0">
                <a:hlinkClick r:id="rId2"/>
              </a:rPr>
              <a:t>NHS England » NHS Long Term Workforce Plan</a:t>
            </a:r>
            <a:endParaRPr lang="en-GB" sz="1600" dirty="0"/>
          </a:p>
        </p:txBody>
      </p:sp>
      <p:sp>
        <p:nvSpPr>
          <p:cNvPr id="9" name="TextBox 8">
            <a:extLst>
              <a:ext uri="{FF2B5EF4-FFF2-40B4-BE49-F238E27FC236}">
                <a16:creationId xmlns:a16="http://schemas.microsoft.com/office/drawing/2014/main" id="{B2F912A0-3FD7-5D5C-60DC-C21A65418408}"/>
              </a:ext>
            </a:extLst>
          </p:cNvPr>
          <p:cNvSpPr txBox="1"/>
          <p:nvPr/>
        </p:nvSpPr>
        <p:spPr>
          <a:xfrm>
            <a:off x="0" y="1042669"/>
            <a:ext cx="12192000" cy="5047536"/>
          </a:xfrm>
          <a:prstGeom prst="rect">
            <a:avLst/>
          </a:prstGeom>
          <a:noFill/>
        </p:spPr>
        <p:txBody>
          <a:bodyPr wrap="square">
            <a:spAutoFit/>
          </a:bodyPr>
          <a:lstStyle/>
          <a:p>
            <a:pPr>
              <a:buNone/>
            </a:pPr>
            <a:r>
              <a:rPr lang="en-GB" sz="1400" b="1" dirty="0"/>
              <a:t>1. A New Service Model (Integrated Care)</a:t>
            </a:r>
          </a:p>
          <a:p>
            <a:pPr lvl="1">
              <a:buFont typeface="Arial" panose="020B0604020202020204" pitchFamily="34" charset="0"/>
              <a:buChar char="•"/>
            </a:pPr>
            <a:r>
              <a:rPr lang="en-GB" sz="1400" b="1" dirty="0"/>
              <a:t> Collaboration over Competition</a:t>
            </a:r>
            <a:r>
              <a:rPr lang="en-GB" sz="1400" dirty="0"/>
              <a:t>: The plan established </a:t>
            </a:r>
            <a:r>
              <a:rPr lang="en-GB" sz="1400" b="1" dirty="0"/>
              <a:t>Integrated Care Systems (ICSs)</a:t>
            </a:r>
            <a:r>
              <a:rPr lang="en-GB" sz="1400" dirty="0"/>
              <a:t> to dissolve the historic divide between primary, community, and hospital health services.</a:t>
            </a:r>
          </a:p>
          <a:p>
            <a:pPr lvl="1">
              <a:buFont typeface="Arial" panose="020B0604020202020204" pitchFamily="34" charset="0"/>
              <a:buChar char="•"/>
            </a:pPr>
            <a:r>
              <a:rPr lang="en-GB" sz="1400" b="1" dirty="0"/>
              <a:t> Addressing Bed Blocking</a:t>
            </a:r>
            <a:r>
              <a:rPr lang="en-GB" sz="1400" dirty="0"/>
              <a:t>: By integrating social work and therapy teams earlier in a patient's hospital stay, the plan aims to reduce delayed transfers of care (DTOC) to an average of 4,000 or fewer delays.</a:t>
            </a:r>
          </a:p>
          <a:p>
            <a:pPr>
              <a:buNone/>
            </a:pPr>
            <a:r>
              <a:rPr lang="en-GB" sz="1400" b="1" dirty="0"/>
              <a:t>2. Focus on Prevention and Personalised Care</a:t>
            </a:r>
          </a:p>
          <a:p>
            <a:pPr lvl="1">
              <a:buFont typeface="Arial" panose="020B0604020202020204" pitchFamily="34" charset="0"/>
              <a:buChar char="•"/>
            </a:pPr>
            <a:r>
              <a:rPr lang="en-GB" sz="1400" b="1" dirty="0"/>
              <a:t> Health Inequalities</a:t>
            </a:r>
            <a:r>
              <a:rPr lang="en-GB" sz="1400" dirty="0"/>
              <a:t>: The plan allocates specific funding to geographical areas with high health inequalities, aiming to narrow the gap in life expectancy.</a:t>
            </a:r>
          </a:p>
          <a:p>
            <a:pPr lvl="1">
              <a:buFont typeface="Arial" panose="020B0604020202020204" pitchFamily="34" charset="0"/>
              <a:buChar char="•"/>
            </a:pPr>
            <a:r>
              <a:rPr lang="en-GB" sz="1400" b="1" dirty="0"/>
              <a:t> Personalisation</a:t>
            </a:r>
            <a:r>
              <a:rPr lang="en-GB" sz="1400" dirty="0"/>
              <a:t>: It expands the use of </a:t>
            </a:r>
            <a:r>
              <a:rPr lang="en-GB" sz="1400" b="1" dirty="0"/>
              <a:t>Personal Health Budgets (PHBs)</a:t>
            </a:r>
            <a:r>
              <a:rPr lang="en-GB" sz="1400" dirty="0"/>
              <a:t> and social prescribing to give service users more control over their own care plans.</a:t>
            </a:r>
          </a:p>
          <a:p>
            <a:pPr>
              <a:buNone/>
            </a:pPr>
            <a:r>
              <a:rPr lang="en-GB" sz="1400" b="1" dirty="0"/>
              <a:t>3. Digital Transformation</a:t>
            </a:r>
          </a:p>
          <a:p>
            <a:pPr lvl="1">
              <a:buFont typeface="Arial" panose="020B0604020202020204" pitchFamily="34" charset="0"/>
              <a:buChar char="•"/>
            </a:pPr>
            <a:r>
              <a:rPr lang="en-GB" sz="1400" b="1" dirty="0"/>
              <a:t> The "Digital Front Door"</a:t>
            </a:r>
            <a:r>
              <a:rPr lang="en-GB" sz="1400" dirty="0"/>
              <a:t>: Through the NHS App, patients can check symptoms, book appointments, and access their own health records digitally.</a:t>
            </a:r>
          </a:p>
          <a:p>
            <a:pPr lvl="1">
              <a:buFont typeface="Arial" panose="020B0604020202020204" pitchFamily="34" charset="0"/>
              <a:buChar char="•"/>
            </a:pPr>
            <a:r>
              <a:rPr lang="en-GB" sz="1400" b="1" dirty="0"/>
              <a:t> Virtual Care</a:t>
            </a:r>
            <a:r>
              <a:rPr lang="en-GB" sz="1400" dirty="0"/>
              <a:t>: Up to one-third of face-to-face outpatient visits are to be avoided over five years by using video and telephone consultations, reducing travel for staff and patients.</a:t>
            </a:r>
          </a:p>
          <a:p>
            <a:pPr>
              <a:buNone/>
            </a:pPr>
            <a:r>
              <a:rPr lang="en-GB" sz="1400" b="1" dirty="0"/>
              <a:t>4. Clinical Priorities (Major Killers)</a:t>
            </a:r>
          </a:p>
          <a:p>
            <a:pPr lvl="1">
              <a:buFont typeface="Arial" panose="020B0604020202020204" pitchFamily="34" charset="0"/>
              <a:buChar char="•"/>
            </a:pPr>
            <a:r>
              <a:rPr lang="en-GB" sz="1400" b="1" dirty="0"/>
              <a:t> Cancer</a:t>
            </a:r>
            <a:r>
              <a:rPr lang="en-GB" sz="1400" dirty="0"/>
              <a:t>: A goal for three-quarters of cancer patients to be diagnosed at stages 1 and 2 by 2028, significantly improving survival rates.</a:t>
            </a:r>
          </a:p>
          <a:p>
            <a:pPr lvl="1">
              <a:buFont typeface="Arial" panose="020B0604020202020204" pitchFamily="34" charset="0"/>
              <a:buChar char="•"/>
            </a:pPr>
            <a:r>
              <a:rPr lang="en-GB" sz="1400" b="1" dirty="0"/>
              <a:t> Mental Health</a:t>
            </a:r>
            <a:r>
              <a:rPr lang="en-GB" sz="1400" dirty="0"/>
              <a:t>: Significant investment to provide mental health support to an additional 345,000 children and young people through community and school-based services.</a:t>
            </a:r>
          </a:p>
          <a:p>
            <a:pPr>
              <a:buNone/>
            </a:pPr>
            <a:r>
              <a:rPr lang="en-GB" sz="1400" b="1" dirty="0"/>
              <a:t>5. Workforce Reform (Interim Plan)</a:t>
            </a:r>
          </a:p>
          <a:p>
            <a:pPr lvl="1">
              <a:buFont typeface="Arial" panose="020B0604020202020204" pitchFamily="34" charset="0"/>
              <a:buChar char="•"/>
            </a:pPr>
            <a:r>
              <a:rPr lang="en-GB" sz="1400" b="1" dirty="0"/>
              <a:t> Recruitment and Training</a:t>
            </a:r>
            <a:r>
              <a:rPr lang="en-GB" sz="1400" dirty="0"/>
              <a:t>: The plan initially committed to increasing nursing clinical placements by 25% and doubling the number of medical school places.</a:t>
            </a:r>
          </a:p>
          <a:p>
            <a:pPr lvl="1">
              <a:buFont typeface="Arial" panose="020B0604020202020204" pitchFamily="34" charset="0"/>
              <a:buChar char="•"/>
            </a:pPr>
            <a:r>
              <a:rPr lang="en-GB" sz="1400" b="1" dirty="0"/>
              <a:t> Retention</a:t>
            </a:r>
            <a:r>
              <a:rPr lang="en-GB" sz="1400" dirty="0"/>
              <a:t>: It focuses on making the NHS a "better place to work" by improving staff wellbeing, flexible working, and professional development to reduce widespread vacancies.</a:t>
            </a:r>
          </a:p>
        </p:txBody>
      </p:sp>
    </p:spTree>
    <p:extLst>
      <p:ext uri="{BB962C8B-B14F-4D97-AF65-F5344CB8AC3E}">
        <p14:creationId xmlns:p14="http://schemas.microsoft.com/office/powerpoint/2010/main" val="2168108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21F89FAC-CB27-19DA-752D-0AE17F748BC5}"/>
              </a:ext>
            </a:extLst>
          </p:cNvPr>
          <p:cNvSpPr txBox="1"/>
          <p:nvPr/>
        </p:nvSpPr>
        <p:spPr>
          <a:xfrm>
            <a:off x="0" y="954031"/>
            <a:ext cx="8090296" cy="4801314"/>
          </a:xfrm>
          <a:prstGeom prst="rect">
            <a:avLst/>
          </a:prstGeom>
          <a:noFill/>
        </p:spPr>
        <p:txBody>
          <a:bodyPr wrap="square">
            <a:spAutoFit/>
          </a:bodyPr>
          <a:lstStyle/>
          <a:p>
            <a:pPr>
              <a:buNone/>
            </a:pPr>
            <a:r>
              <a:rPr lang="en-GB" b="1" dirty="0"/>
              <a:t>1. Care: </a:t>
            </a:r>
            <a:r>
              <a:rPr lang="en-GB" dirty="0"/>
              <a:t>This is the core business of the NHS. It means providing high-quality treatment that is right for the person throughout their life.</a:t>
            </a:r>
          </a:p>
          <a:p>
            <a:pPr>
              <a:buNone/>
            </a:pPr>
            <a:endParaRPr lang="en-GB" b="1" dirty="0"/>
          </a:p>
          <a:p>
            <a:pPr>
              <a:buNone/>
            </a:pPr>
            <a:r>
              <a:rPr lang="en-GB" b="1" dirty="0"/>
              <a:t>2. Compassion:</a:t>
            </a:r>
            <a:r>
              <a:rPr lang="en-GB" dirty="0"/>
              <a:t> This is how care is given. It is based on empathy, respect, and dignity.</a:t>
            </a:r>
          </a:p>
          <a:p>
            <a:pPr>
              <a:buNone/>
            </a:pPr>
            <a:endParaRPr lang="en-GB" b="1" dirty="0"/>
          </a:p>
          <a:p>
            <a:pPr>
              <a:buNone/>
            </a:pPr>
            <a:r>
              <a:rPr lang="en-GB" b="1" dirty="0"/>
              <a:t>3. Competence: </a:t>
            </a:r>
            <a:r>
              <a:rPr lang="en-GB" dirty="0"/>
              <a:t>Ensuring staff have the expertise, clinical knowledge, and skills to deliver effective care based on research and evidence.</a:t>
            </a:r>
          </a:p>
          <a:p>
            <a:pPr>
              <a:buNone/>
            </a:pPr>
            <a:endParaRPr lang="en-GB" b="1" dirty="0"/>
          </a:p>
          <a:p>
            <a:pPr>
              <a:buNone/>
            </a:pPr>
            <a:r>
              <a:rPr lang="en-GB" b="1" dirty="0"/>
              <a:t>4. Communication:</a:t>
            </a:r>
            <a:r>
              <a:rPr lang="en-GB" dirty="0"/>
              <a:t> Listening to patients and colleagues is central to successful caring relationships and effective team working.</a:t>
            </a:r>
          </a:p>
          <a:p>
            <a:pPr>
              <a:buNone/>
            </a:pPr>
            <a:endParaRPr lang="en-GB" b="1" dirty="0"/>
          </a:p>
          <a:p>
            <a:pPr>
              <a:buNone/>
            </a:pPr>
            <a:r>
              <a:rPr lang="en-GB" b="1" dirty="0"/>
              <a:t>5. Courage:</a:t>
            </a:r>
            <a:r>
              <a:rPr lang="en-GB" dirty="0"/>
              <a:t> Doing the right thing for the people we care for and speaking up when there are concerns.</a:t>
            </a:r>
          </a:p>
          <a:p>
            <a:pPr>
              <a:buNone/>
            </a:pPr>
            <a:endParaRPr lang="en-GB" b="1" dirty="0"/>
          </a:p>
          <a:p>
            <a:pPr>
              <a:buNone/>
            </a:pPr>
            <a:r>
              <a:rPr lang="en-GB" b="1" dirty="0"/>
              <a:t>6. Commitment:</a:t>
            </a:r>
            <a:r>
              <a:rPr lang="en-GB" dirty="0"/>
              <a:t> A commitment to the patients and the populations we serve, and a commitment to constantly improving the quality of care.</a:t>
            </a:r>
          </a:p>
        </p:txBody>
      </p:sp>
      <p:sp>
        <p:nvSpPr>
          <p:cNvPr id="2" name="Title 1">
            <a:extLst>
              <a:ext uri="{FF2B5EF4-FFF2-40B4-BE49-F238E27FC236}">
                <a16:creationId xmlns:a16="http://schemas.microsoft.com/office/drawing/2014/main" id="{F4B8901D-E424-C85C-DDEA-36A41301A1C3}"/>
              </a:ext>
            </a:extLst>
          </p:cNvPr>
          <p:cNvSpPr>
            <a:spLocks noGrp="1"/>
          </p:cNvSpPr>
          <p:nvPr>
            <p:ph type="title"/>
          </p:nvPr>
        </p:nvSpPr>
        <p:spPr>
          <a:xfrm>
            <a:off x="8077733" y="1518196"/>
            <a:ext cx="4020479" cy="1325563"/>
          </a:xfrm>
        </p:spPr>
        <p:txBody>
          <a:bodyPr>
            <a:normAutofit/>
          </a:bodyPr>
          <a:lstStyle/>
          <a:p>
            <a:r>
              <a:rPr lang="en-GB" sz="3600" b="1" dirty="0"/>
              <a:t>The 6Cs of Nursing</a:t>
            </a:r>
          </a:p>
        </p:txBody>
      </p:sp>
      <p:sp>
        <p:nvSpPr>
          <p:cNvPr id="4" name="Date Placeholder 3">
            <a:extLst>
              <a:ext uri="{FF2B5EF4-FFF2-40B4-BE49-F238E27FC236}">
                <a16:creationId xmlns:a16="http://schemas.microsoft.com/office/drawing/2014/main" id="{9CA7BCE8-6BB7-0CEC-51CA-768AC29110E0}"/>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CC260287-4341-6E02-7896-5A6738FC4D7B}"/>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A29C60AD-DA5C-2E75-B49F-6B8D616BACE0}"/>
              </a:ext>
            </a:extLst>
          </p:cNvPr>
          <p:cNvSpPr>
            <a:spLocks noGrp="1"/>
          </p:cNvSpPr>
          <p:nvPr>
            <p:ph type="sldNum" sz="quarter" idx="12"/>
          </p:nvPr>
        </p:nvSpPr>
        <p:spPr/>
        <p:txBody>
          <a:bodyPr/>
          <a:lstStyle/>
          <a:p>
            <a:fld id="{60A0B930-06E6-4433-ABA1-9FD97F8B1744}" type="slidenum">
              <a:rPr lang="en-GB" smtClean="0"/>
              <a:t>19</a:t>
            </a:fld>
            <a:endParaRPr lang="en-GB"/>
          </a:p>
        </p:txBody>
      </p:sp>
      <p:sp>
        <p:nvSpPr>
          <p:cNvPr id="7" name="TextBox 6">
            <a:extLst>
              <a:ext uri="{FF2B5EF4-FFF2-40B4-BE49-F238E27FC236}">
                <a16:creationId xmlns:a16="http://schemas.microsoft.com/office/drawing/2014/main" id="{5CFA4986-BA65-23AC-02F2-E0B6DCC86BC3}"/>
              </a:ext>
            </a:extLst>
          </p:cNvPr>
          <p:cNvSpPr txBox="1"/>
          <p:nvPr/>
        </p:nvSpPr>
        <p:spPr>
          <a:xfrm>
            <a:off x="8183510" y="1518196"/>
            <a:ext cx="3808928" cy="369332"/>
          </a:xfrm>
          <a:prstGeom prst="rect">
            <a:avLst/>
          </a:prstGeom>
          <a:noFill/>
        </p:spPr>
        <p:txBody>
          <a:bodyPr wrap="none" rtlCol="0">
            <a:spAutoFit/>
          </a:bodyPr>
          <a:lstStyle/>
          <a:p>
            <a:r>
              <a:rPr lang="en-GB" dirty="0"/>
              <a:t>Available at: </a:t>
            </a:r>
            <a:r>
              <a:rPr lang="en-GB" dirty="0">
                <a:hlinkClick r:id="rId2"/>
              </a:rPr>
              <a:t>introducing-the-6cs.pdf</a:t>
            </a:r>
            <a:endParaRPr lang="en-GB" dirty="0"/>
          </a:p>
        </p:txBody>
      </p:sp>
      <p:pic>
        <p:nvPicPr>
          <p:cNvPr id="9" name="Picture 8">
            <a:extLst>
              <a:ext uri="{FF2B5EF4-FFF2-40B4-BE49-F238E27FC236}">
                <a16:creationId xmlns:a16="http://schemas.microsoft.com/office/drawing/2014/main" id="{70B268E4-1535-9AE4-5790-903E96788394}"/>
              </a:ext>
            </a:extLst>
          </p:cNvPr>
          <p:cNvPicPr>
            <a:picLocks noChangeAspect="1"/>
          </p:cNvPicPr>
          <p:nvPr/>
        </p:nvPicPr>
        <p:blipFill>
          <a:blip r:embed="rId3"/>
          <a:srcRect l="26456" t="37011" r="59945" b="18681"/>
          <a:stretch>
            <a:fillRect/>
          </a:stretch>
        </p:blipFill>
        <p:spPr>
          <a:xfrm>
            <a:off x="8658178" y="2843759"/>
            <a:ext cx="2859593" cy="2911586"/>
          </a:xfrm>
          <a:prstGeom prst="rect">
            <a:avLst/>
          </a:prstGeom>
        </p:spPr>
      </p:pic>
    </p:spTree>
    <p:extLst>
      <p:ext uri="{BB962C8B-B14F-4D97-AF65-F5344CB8AC3E}">
        <p14:creationId xmlns:p14="http://schemas.microsoft.com/office/powerpoint/2010/main" val="3638563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F4DF3-5819-37EB-E57D-0851306A0DF4}"/>
              </a:ext>
            </a:extLst>
          </p:cNvPr>
          <p:cNvSpPr>
            <a:spLocks noGrp="1"/>
          </p:cNvSpPr>
          <p:nvPr>
            <p:ph type="title"/>
          </p:nvPr>
        </p:nvSpPr>
        <p:spPr>
          <a:xfrm>
            <a:off x="0" y="136525"/>
            <a:ext cx="7391400" cy="1325563"/>
          </a:xfrm>
        </p:spPr>
        <p:txBody>
          <a:bodyPr/>
          <a:lstStyle/>
          <a:p>
            <a:r>
              <a:rPr lang="en-GB" b="1" dirty="0"/>
              <a:t>The NHS Constitution (2022)</a:t>
            </a:r>
          </a:p>
        </p:txBody>
      </p:sp>
      <p:sp>
        <p:nvSpPr>
          <p:cNvPr id="4" name="Date Placeholder 3">
            <a:extLst>
              <a:ext uri="{FF2B5EF4-FFF2-40B4-BE49-F238E27FC236}">
                <a16:creationId xmlns:a16="http://schemas.microsoft.com/office/drawing/2014/main" id="{2709950C-E8A2-1AA2-C252-7703E2FBB022}"/>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21842864-70EE-B1B7-5821-0C3D41AC5A9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49642E2-BD43-8A24-1DCB-C2A704235FA1}"/>
              </a:ext>
            </a:extLst>
          </p:cNvPr>
          <p:cNvSpPr>
            <a:spLocks noGrp="1"/>
          </p:cNvSpPr>
          <p:nvPr>
            <p:ph type="sldNum" sz="quarter" idx="12"/>
          </p:nvPr>
        </p:nvSpPr>
        <p:spPr/>
        <p:txBody>
          <a:bodyPr/>
          <a:lstStyle/>
          <a:p>
            <a:fld id="{60A0B930-06E6-4433-ABA1-9FD97F8B1744}" type="slidenum">
              <a:rPr lang="en-GB" smtClean="0"/>
              <a:t>20</a:t>
            </a:fld>
            <a:endParaRPr lang="en-GB"/>
          </a:p>
        </p:txBody>
      </p:sp>
      <p:sp>
        <p:nvSpPr>
          <p:cNvPr id="7" name="TextBox 6">
            <a:extLst>
              <a:ext uri="{FF2B5EF4-FFF2-40B4-BE49-F238E27FC236}">
                <a16:creationId xmlns:a16="http://schemas.microsoft.com/office/drawing/2014/main" id="{B055D8D0-F1CE-A515-C31D-D13CFE7AB3DC}"/>
              </a:ext>
            </a:extLst>
          </p:cNvPr>
          <p:cNvSpPr txBox="1"/>
          <p:nvPr/>
        </p:nvSpPr>
        <p:spPr>
          <a:xfrm>
            <a:off x="7243281" y="110532"/>
            <a:ext cx="4948720" cy="338554"/>
          </a:xfrm>
          <a:prstGeom prst="rect">
            <a:avLst/>
          </a:prstGeom>
          <a:noFill/>
        </p:spPr>
        <p:txBody>
          <a:bodyPr wrap="square" rtlCol="0">
            <a:spAutoFit/>
          </a:bodyPr>
          <a:lstStyle/>
          <a:p>
            <a:r>
              <a:rPr lang="en-GB" sz="1600" dirty="0"/>
              <a:t>Available: </a:t>
            </a:r>
            <a:r>
              <a:rPr lang="en-GB" sz="1600" dirty="0">
                <a:hlinkClick r:id="rId2"/>
              </a:rPr>
              <a:t>The NHS Constitution for England - GOV.UK</a:t>
            </a:r>
            <a:endParaRPr lang="en-GB" sz="1600" dirty="0"/>
          </a:p>
        </p:txBody>
      </p:sp>
      <p:sp>
        <p:nvSpPr>
          <p:cNvPr id="9" name="TextBox 8">
            <a:extLst>
              <a:ext uri="{FF2B5EF4-FFF2-40B4-BE49-F238E27FC236}">
                <a16:creationId xmlns:a16="http://schemas.microsoft.com/office/drawing/2014/main" id="{F2FC99D3-A8D0-A0AF-97BC-B08DD37C1363}"/>
              </a:ext>
            </a:extLst>
          </p:cNvPr>
          <p:cNvSpPr txBox="1"/>
          <p:nvPr/>
        </p:nvSpPr>
        <p:spPr>
          <a:xfrm>
            <a:off x="0" y="1226824"/>
            <a:ext cx="12192000" cy="5047536"/>
          </a:xfrm>
          <a:prstGeom prst="rect">
            <a:avLst/>
          </a:prstGeom>
          <a:noFill/>
        </p:spPr>
        <p:txBody>
          <a:bodyPr wrap="square">
            <a:spAutoFit/>
          </a:bodyPr>
          <a:lstStyle/>
          <a:p>
            <a:pPr marL="0" indent="0">
              <a:buNone/>
            </a:pPr>
            <a:r>
              <a:rPr lang="en-GB" sz="1400" b="1" dirty="0"/>
              <a:t>1. Patients' Rights (The Legal Mandate)</a:t>
            </a:r>
          </a:p>
          <a:p>
            <a:pPr marL="0" indent="0">
              <a:buNone/>
            </a:pPr>
            <a:r>
              <a:rPr lang="en-GB" sz="1400" dirty="0"/>
              <a:t>The Constitution outlines specific rights that are protected by law.</a:t>
            </a:r>
          </a:p>
          <a:p>
            <a:pPr marL="742950" lvl="1" indent="-285750">
              <a:buFont typeface="Arial" panose="020B0604020202020204" pitchFamily="34" charset="0"/>
              <a:buChar char="•"/>
            </a:pPr>
            <a:r>
              <a:rPr lang="en-GB" sz="1400" b="1" dirty="0"/>
              <a:t>Access to Care:</a:t>
            </a:r>
            <a:r>
              <a:rPr lang="en-GB" sz="1400" dirty="0"/>
              <a:t> Patients have the right to receive care within maximum waiting times (e.g., the 18-week target for non-urgent consultant-led treatment).</a:t>
            </a:r>
          </a:p>
          <a:p>
            <a:pPr marL="742950" lvl="1" indent="-285750">
              <a:buFont typeface="Arial" panose="020B0604020202020204" pitchFamily="34" charset="0"/>
              <a:buChar char="•"/>
            </a:pPr>
            <a:r>
              <a:rPr lang="en-GB" sz="1400" b="1" dirty="0"/>
              <a:t>Choice:</a:t>
            </a:r>
            <a:r>
              <a:rPr lang="en-GB" sz="1400" dirty="0"/>
              <a:t> The right to choose your GP practice and your hospital consultant.</a:t>
            </a:r>
          </a:p>
          <a:p>
            <a:pPr marL="0" indent="0">
              <a:buNone/>
            </a:pPr>
            <a:endParaRPr lang="en-GB" sz="1400" dirty="0"/>
          </a:p>
          <a:p>
            <a:pPr marL="0" indent="0">
              <a:buNone/>
            </a:pPr>
            <a:r>
              <a:rPr lang="en-GB" sz="1400" b="1" dirty="0"/>
              <a:t>2. The NHS Values</a:t>
            </a:r>
          </a:p>
          <a:p>
            <a:pPr marL="0" indent="0">
              <a:buNone/>
            </a:pPr>
            <a:r>
              <a:rPr lang="en-GB" sz="1400" dirty="0"/>
              <a:t>The 2022 update reinforces six core values that guide how problem-solving should occur:</a:t>
            </a:r>
          </a:p>
          <a:p>
            <a:pPr marL="0" indent="0">
              <a:buNone/>
            </a:pPr>
            <a:endParaRPr lang="en-GB" sz="1400" b="1" dirty="0"/>
          </a:p>
          <a:p>
            <a:pPr marL="742950" lvl="1" indent="-285750">
              <a:buFont typeface="Arial" panose="020B0604020202020204" pitchFamily="34" charset="0"/>
              <a:buChar char="•"/>
            </a:pPr>
            <a:r>
              <a:rPr lang="en-GB" sz="1400" b="1" dirty="0"/>
              <a:t>Working together for patients:</a:t>
            </a:r>
            <a:r>
              <a:rPr lang="en-GB" sz="1400" dirty="0"/>
              <a:t> Collaboration over competition.</a:t>
            </a:r>
          </a:p>
          <a:p>
            <a:pPr marL="742950" lvl="1" indent="-285750">
              <a:buFont typeface="Arial" panose="020B0604020202020204" pitchFamily="34" charset="0"/>
              <a:buChar char="•"/>
            </a:pPr>
            <a:r>
              <a:rPr lang="en-GB" sz="1400" b="1" dirty="0"/>
              <a:t>Respect and dignity:</a:t>
            </a:r>
            <a:r>
              <a:rPr lang="en-GB" sz="1400" dirty="0"/>
              <a:t> Treating every service user as an individual.</a:t>
            </a:r>
          </a:p>
          <a:p>
            <a:pPr marL="742950" lvl="1" indent="-285750">
              <a:buFont typeface="Arial" panose="020B0604020202020204" pitchFamily="34" charset="0"/>
              <a:buChar char="•"/>
            </a:pPr>
            <a:r>
              <a:rPr lang="en-GB" sz="1400" b="1" dirty="0"/>
              <a:t>Commitment to quality of care:</a:t>
            </a:r>
            <a:r>
              <a:rPr lang="en-GB" sz="1400" dirty="0"/>
              <a:t> Striving for the best outcomes.</a:t>
            </a:r>
          </a:p>
          <a:p>
            <a:pPr marL="742950" lvl="1" indent="-285750">
              <a:buFont typeface="Arial" panose="020B0604020202020204" pitchFamily="34" charset="0"/>
              <a:buChar char="•"/>
            </a:pPr>
            <a:r>
              <a:rPr lang="en-GB" sz="1400" b="1" dirty="0"/>
              <a:t>Compassion:</a:t>
            </a:r>
            <a:r>
              <a:rPr lang="en-GB" sz="1400" dirty="0"/>
              <a:t> Responding with humanity and kindness.</a:t>
            </a:r>
          </a:p>
          <a:p>
            <a:pPr marL="742950" lvl="1" indent="-285750">
              <a:buFont typeface="Arial" panose="020B0604020202020204" pitchFamily="34" charset="0"/>
              <a:buChar char="•"/>
            </a:pPr>
            <a:r>
              <a:rPr lang="en-GB" sz="1400" b="1" dirty="0"/>
              <a:t>Improving lives:</a:t>
            </a:r>
            <a:r>
              <a:rPr lang="en-GB" sz="1400" dirty="0"/>
              <a:t> Focusing on health and wellbeing.</a:t>
            </a:r>
          </a:p>
          <a:p>
            <a:pPr marL="742950" lvl="1" indent="-285750">
              <a:buFont typeface="Arial" panose="020B0604020202020204" pitchFamily="34" charset="0"/>
              <a:buChar char="•"/>
            </a:pPr>
            <a:r>
              <a:rPr lang="en-GB" sz="1400" b="1" dirty="0"/>
              <a:t>Everyone counts:</a:t>
            </a:r>
            <a:r>
              <a:rPr lang="en-GB" sz="1400" dirty="0"/>
              <a:t> Ensuring equity and tackling health inequalities.</a:t>
            </a:r>
          </a:p>
          <a:p>
            <a:pPr marL="742950" lvl="1" indent="-285750">
              <a:buFont typeface="Arial" panose="020B0604020202020204" pitchFamily="34" charset="0"/>
              <a:buChar char="•"/>
            </a:pPr>
            <a:endParaRPr lang="en-GB" sz="1400" dirty="0"/>
          </a:p>
          <a:p>
            <a:pPr marL="0" indent="0">
              <a:buNone/>
            </a:pPr>
            <a:r>
              <a:rPr lang="en-GB" sz="1400" b="1" dirty="0"/>
              <a:t>3. Staff Rights and Responsibilities</a:t>
            </a:r>
          </a:p>
          <a:p>
            <a:pPr marL="0" indent="0">
              <a:buNone/>
            </a:pPr>
            <a:r>
              <a:rPr lang="en-GB" sz="1400" dirty="0"/>
              <a:t>The Constitution isn't just for patients; it outlines what staff can expect from their employers.</a:t>
            </a:r>
          </a:p>
          <a:p>
            <a:pPr marL="742950" lvl="1" indent="-285750">
              <a:buFont typeface="Arial" panose="020B0604020202020204" pitchFamily="34" charset="0"/>
              <a:buChar char="•"/>
            </a:pPr>
            <a:r>
              <a:rPr lang="en-GB" sz="1400" b="1" dirty="0"/>
              <a:t>Rights:</a:t>
            </a:r>
            <a:r>
              <a:rPr lang="en-GB" sz="1400" dirty="0"/>
              <a:t> To work in a safe environment, to have fair pay, and to receive training.</a:t>
            </a:r>
          </a:p>
          <a:p>
            <a:pPr marL="742950" lvl="1" indent="-285750">
              <a:buFont typeface="Arial" panose="020B0604020202020204" pitchFamily="34" charset="0"/>
              <a:buChar char="•"/>
            </a:pPr>
            <a:r>
              <a:rPr lang="en-GB" sz="1400" b="1" dirty="0"/>
              <a:t>Responsibilities:</a:t>
            </a:r>
            <a:r>
              <a:rPr lang="en-GB" sz="1400" dirty="0"/>
              <a:t> To maintain professional standards and to "blow the whistle" if they see unsafe care.</a:t>
            </a:r>
          </a:p>
          <a:p>
            <a:pPr marL="0" indent="0">
              <a:buNone/>
            </a:pPr>
            <a:endParaRPr lang="en-GB" sz="1400" b="1" dirty="0"/>
          </a:p>
          <a:p>
            <a:pPr marL="0" indent="0">
              <a:buNone/>
            </a:pPr>
            <a:r>
              <a:rPr lang="en-GB" sz="1400" b="1" dirty="0"/>
              <a:t>4. Government and Transparency</a:t>
            </a:r>
          </a:p>
          <a:p>
            <a:pPr marL="0" indent="0">
              <a:buNone/>
            </a:pPr>
            <a:r>
              <a:rPr lang="en-GB" sz="1400" dirty="0"/>
              <a:t>The 2022 update places a heavier emphasis on transparency and the duty of candour—meaning the NHS must be honest with patients when things go wrong.</a:t>
            </a:r>
          </a:p>
        </p:txBody>
      </p:sp>
    </p:spTree>
    <p:extLst>
      <p:ext uri="{BB962C8B-B14F-4D97-AF65-F5344CB8AC3E}">
        <p14:creationId xmlns:p14="http://schemas.microsoft.com/office/powerpoint/2010/main" val="17334058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AD1A3-E693-56E3-1789-60E090929122}"/>
              </a:ext>
            </a:extLst>
          </p:cNvPr>
          <p:cNvSpPr>
            <a:spLocks noGrp="1"/>
          </p:cNvSpPr>
          <p:nvPr>
            <p:ph type="title"/>
          </p:nvPr>
        </p:nvSpPr>
        <p:spPr>
          <a:xfrm>
            <a:off x="74525" y="320675"/>
            <a:ext cx="7200482" cy="1325563"/>
          </a:xfrm>
        </p:spPr>
        <p:txBody>
          <a:bodyPr/>
          <a:lstStyle/>
          <a:p>
            <a:r>
              <a:rPr lang="en-GB" b="1" dirty="0"/>
              <a:t>EUC Recovery Plan (2023)</a:t>
            </a:r>
          </a:p>
        </p:txBody>
      </p:sp>
      <p:sp>
        <p:nvSpPr>
          <p:cNvPr id="4" name="Date Placeholder 3">
            <a:extLst>
              <a:ext uri="{FF2B5EF4-FFF2-40B4-BE49-F238E27FC236}">
                <a16:creationId xmlns:a16="http://schemas.microsoft.com/office/drawing/2014/main" id="{01ECE3C8-7E6F-DE62-2B30-D6B23D781E59}"/>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28CDBA9A-3450-8472-D1B8-213A478545C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4796A7F-84DA-4CDD-E270-1FC7A0717C48}"/>
              </a:ext>
            </a:extLst>
          </p:cNvPr>
          <p:cNvSpPr>
            <a:spLocks noGrp="1"/>
          </p:cNvSpPr>
          <p:nvPr>
            <p:ph type="sldNum" sz="quarter" idx="12"/>
          </p:nvPr>
        </p:nvSpPr>
        <p:spPr/>
        <p:txBody>
          <a:bodyPr/>
          <a:lstStyle/>
          <a:p>
            <a:fld id="{60A0B930-06E6-4433-ABA1-9FD97F8B1744}" type="slidenum">
              <a:rPr lang="en-GB" smtClean="0"/>
              <a:t>21</a:t>
            </a:fld>
            <a:endParaRPr lang="en-GB"/>
          </a:p>
        </p:txBody>
      </p:sp>
      <p:sp>
        <p:nvSpPr>
          <p:cNvPr id="7" name="TextBox 6">
            <a:extLst>
              <a:ext uri="{FF2B5EF4-FFF2-40B4-BE49-F238E27FC236}">
                <a16:creationId xmlns:a16="http://schemas.microsoft.com/office/drawing/2014/main" id="{1E7A9DFE-D1BA-48B3-6DDF-979AF93387C9}"/>
              </a:ext>
            </a:extLst>
          </p:cNvPr>
          <p:cNvSpPr txBox="1"/>
          <p:nvPr/>
        </p:nvSpPr>
        <p:spPr>
          <a:xfrm>
            <a:off x="6963509" y="320675"/>
            <a:ext cx="5228492" cy="584775"/>
          </a:xfrm>
          <a:prstGeom prst="rect">
            <a:avLst/>
          </a:prstGeom>
          <a:noFill/>
        </p:spPr>
        <p:txBody>
          <a:bodyPr wrap="square" rtlCol="0">
            <a:spAutoFit/>
          </a:bodyPr>
          <a:lstStyle/>
          <a:p>
            <a:r>
              <a:rPr lang="en-GB" sz="1600" dirty="0"/>
              <a:t>Available at: </a:t>
            </a:r>
            <a:r>
              <a:rPr lang="en-GB" sz="1600" dirty="0">
                <a:hlinkClick r:id="rId2"/>
              </a:rPr>
              <a:t>NHS England » Urgent and emergency care recovery plan year 2: building on learning from 2023/24</a:t>
            </a:r>
            <a:endParaRPr lang="en-GB" sz="1600" dirty="0"/>
          </a:p>
        </p:txBody>
      </p:sp>
      <p:sp>
        <p:nvSpPr>
          <p:cNvPr id="9" name="TextBox 8">
            <a:extLst>
              <a:ext uri="{FF2B5EF4-FFF2-40B4-BE49-F238E27FC236}">
                <a16:creationId xmlns:a16="http://schemas.microsoft.com/office/drawing/2014/main" id="{1D5DCD4E-7AA1-3A32-E8BB-F59C1E2E0B88}"/>
              </a:ext>
            </a:extLst>
          </p:cNvPr>
          <p:cNvSpPr txBox="1"/>
          <p:nvPr/>
        </p:nvSpPr>
        <p:spPr>
          <a:xfrm>
            <a:off x="-41868" y="1646238"/>
            <a:ext cx="12275736" cy="4770537"/>
          </a:xfrm>
          <a:prstGeom prst="rect">
            <a:avLst/>
          </a:prstGeom>
          <a:noFill/>
        </p:spPr>
        <p:txBody>
          <a:bodyPr wrap="square">
            <a:spAutoFit/>
          </a:bodyPr>
          <a:lstStyle/>
          <a:p>
            <a:pPr>
              <a:buNone/>
            </a:pPr>
            <a:r>
              <a:rPr lang="en-GB" sz="1600" b="1" dirty="0"/>
              <a:t>1. Increasing Capacity (Beds and Ambulances)</a:t>
            </a:r>
          </a:p>
          <a:p>
            <a:pPr lvl="1">
              <a:buFont typeface="Arial" panose="020B0604020202020204" pitchFamily="34" charset="0"/>
              <a:buChar char="•"/>
            </a:pPr>
            <a:r>
              <a:rPr lang="en-GB" sz="1600" b="1" dirty="0"/>
              <a:t> The Goal:</a:t>
            </a:r>
            <a:r>
              <a:rPr lang="en-GB" sz="1600" dirty="0"/>
              <a:t> To reduce the "bottleneck" at the front and back of the hospital.</a:t>
            </a:r>
          </a:p>
          <a:p>
            <a:pPr lvl="1">
              <a:buFont typeface="Arial" panose="020B0604020202020204" pitchFamily="34" charset="0"/>
              <a:buChar char="•"/>
            </a:pPr>
            <a:r>
              <a:rPr lang="en-GB" sz="1600" b="1" dirty="0"/>
              <a:t> Practical Action:</a:t>
            </a:r>
            <a:r>
              <a:rPr lang="en-GB" sz="1600" dirty="0"/>
              <a:t> A £1 billion investment to provide </a:t>
            </a:r>
            <a:r>
              <a:rPr lang="en-GB" sz="1600" b="1" dirty="0"/>
              <a:t>5,000 new sustainable hospital beds</a:t>
            </a:r>
            <a:r>
              <a:rPr lang="en-GB" sz="1600" dirty="0"/>
              <a:t> and over </a:t>
            </a:r>
            <a:r>
              <a:rPr lang="en-GB" sz="1600" b="1" dirty="0"/>
              <a:t>800 new ambulances</a:t>
            </a:r>
            <a:r>
              <a:rPr lang="en-GB" sz="1600" dirty="0"/>
              <a:t> (including 100 specialist mental health ambulances).</a:t>
            </a:r>
          </a:p>
          <a:p>
            <a:pPr>
              <a:buFont typeface="Arial" panose="020B0604020202020204" pitchFamily="34" charset="0"/>
              <a:buChar char="•"/>
            </a:pPr>
            <a:endParaRPr lang="en-GB" sz="1600" b="1" dirty="0"/>
          </a:p>
          <a:p>
            <a:r>
              <a:rPr lang="en-GB" sz="1600" b="1" dirty="0"/>
              <a:t>2. Improving Discharge (The Better Care Fund)</a:t>
            </a:r>
          </a:p>
          <a:p>
            <a:pPr lvl="1">
              <a:buFont typeface="Arial" panose="020B0604020202020204" pitchFamily="34" charset="0"/>
              <a:buChar char="•"/>
            </a:pPr>
            <a:r>
              <a:rPr lang="en-GB" sz="1600" b="1" dirty="0"/>
              <a:t> The Goal:</a:t>
            </a:r>
            <a:r>
              <a:rPr lang="en-GB" sz="1600" dirty="0"/>
              <a:t> To solve </a:t>
            </a:r>
            <a:r>
              <a:rPr lang="en-GB" sz="1600" b="1" dirty="0"/>
              <a:t>Bed Blocking</a:t>
            </a:r>
            <a:r>
              <a:rPr lang="en-GB" sz="1600" dirty="0"/>
              <a:t> so that new patients can get into a bed from A&amp;E.</a:t>
            </a:r>
          </a:p>
          <a:p>
            <a:pPr lvl="1">
              <a:buFont typeface="Arial" panose="020B0604020202020204" pitchFamily="34" charset="0"/>
              <a:buChar char="•"/>
            </a:pPr>
            <a:r>
              <a:rPr lang="en-GB" sz="1600" b="1" dirty="0"/>
              <a:t> Practical Action:</a:t>
            </a:r>
            <a:r>
              <a:rPr lang="en-GB" sz="1600" dirty="0"/>
              <a:t> Creating </a:t>
            </a:r>
            <a:r>
              <a:rPr lang="en-GB" sz="1600" b="1" dirty="0"/>
              <a:t>"Care Transfer Hubs"</a:t>
            </a:r>
            <a:r>
              <a:rPr lang="en-GB" sz="1600" dirty="0"/>
              <a:t> in every hospital. These hubs bring health and social care teams together to speed up the discharge of patients who are medically fit to leave.</a:t>
            </a:r>
          </a:p>
          <a:p>
            <a:endParaRPr lang="en-GB" sz="1600" dirty="0"/>
          </a:p>
          <a:p>
            <a:pPr>
              <a:buNone/>
            </a:pPr>
            <a:r>
              <a:rPr lang="en-GB" sz="1600" b="1" dirty="0"/>
              <a:t>3. Expanding Care Outside of Hospital (Virtual Wards)</a:t>
            </a:r>
          </a:p>
          <a:p>
            <a:pPr lvl="1">
              <a:buFont typeface="Arial" panose="020B0604020202020204" pitchFamily="34" charset="0"/>
              <a:buChar char="•"/>
            </a:pPr>
            <a:r>
              <a:rPr lang="en-GB" sz="1600" b="1" dirty="0"/>
              <a:t> The Goal:</a:t>
            </a:r>
            <a:r>
              <a:rPr lang="en-GB" sz="1600" dirty="0"/>
              <a:t> To treat people at home so they never have to call an ambulance or visit A&amp;E.</a:t>
            </a:r>
          </a:p>
          <a:p>
            <a:pPr lvl="1">
              <a:buFont typeface="Arial" panose="020B0604020202020204" pitchFamily="34" charset="0"/>
              <a:buChar char="•"/>
            </a:pPr>
            <a:r>
              <a:rPr lang="en-GB" sz="1600" b="1" dirty="0"/>
              <a:t> Practical Action:</a:t>
            </a:r>
            <a:r>
              <a:rPr lang="en-GB" sz="1600" dirty="0"/>
              <a:t> Massive expansion of </a:t>
            </a:r>
            <a:r>
              <a:rPr lang="en-GB" sz="1600" b="1" dirty="0"/>
              <a:t>"Virtual Wards"</a:t>
            </a:r>
            <a:r>
              <a:rPr lang="en-GB" sz="1600" dirty="0"/>
              <a:t> (hospital-at-home), aiming for 10,000 beds by autumn 2023. This allows staff to monitor patients remotely using digital tools. </a:t>
            </a:r>
          </a:p>
          <a:p>
            <a:endParaRPr lang="en-GB" sz="1600" b="1" dirty="0"/>
          </a:p>
          <a:p>
            <a:r>
              <a:rPr lang="en-GB" sz="1600" b="1" dirty="0"/>
              <a:t>4. Accessing the Right Care First Time (NHS 111)</a:t>
            </a:r>
          </a:p>
          <a:p>
            <a:pPr lvl="1">
              <a:buFont typeface="Arial" panose="020B0604020202020204" pitchFamily="34" charset="0"/>
              <a:buChar char="•"/>
            </a:pPr>
            <a:r>
              <a:rPr lang="en-GB" sz="1600" b="1" dirty="0"/>
              <a:t> The Goal:</a:t>
            </a:r>
            <a:r>
              <a:rPr lang="en-GB" sz="1600" dirty="0"/>
              <a:t> To reduce "inappropriate" A&amp;E visits.</a:t>
            </a:r>
          </a:p>
          <a:p>
            <a:pPr lvl="1">
              <a:buFont typeface="Arial" panose="020B0604020202020204" pitchFamily="34" charset="0"/>
              <a:buChar char="•"/>
            </a:pPr>
            <a:r>
              <a:rPr lang="en-GB" sz="1600" b="1" dirty="0"/>
              <a:t> Practical Action:</a:t>
            </a:r>
            <a:r>
              <a:rPr lang="en-GB" sz="1600" dirty="0"/>
              <a:t> Increasing the number of clinicians in NHS 111 (including mental health specialists) so they can offer better advice, diagnosis, and direct referrals to community clinics.</a:t>
            </a:r>
          </a:p>
        </p:txBody>
      </p:sp>
    </p:spTree>
    <p:extLst>
      <p:ext uri="{BB962C8B-B14F-4D97-AF65-F5344CB8AC3E}">
        <p14:creationId xmlns:p14="http://schemas.microsoft.com/office/powerpoint/2010/main" val="27070297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BA700-064B-07B1-75C0-E7EF2F9B9C46}"/>
              </a:ext>
            </a:extLst>
          </p:cNvPr>
          <p:cNvSpPr>
            <a:spLocks noGrp="1"/>
          </p:cNvSpPr>
          <p:nvPr>
            <p:ph type="title"/>
          </p:nvPr>
        </p:nvSpPr>
        <p:spPr>
          <a:xfrm>
            <a:off x="0" y="320675"/>
            <a:ext cx="7335297" cy="1325563"/>
          </a:xfrm>
        </p:spPr>
        <p:txBody>
          <a:bodyPr>
            <a:normAutofit/>
          </a:bodyPr>
          <a:lstStyle/>
          <a:p>
            <a:r>
              <a:rPr lang="en-GB" sz="3600" b="1" dirty="0"/>
              <a:t>The National Quality Board Safe staffing framework</a:t>
            </a:r>
          </a:p>
        </p:txBody>
      </p:sp>
      <p:sp>
        <p:nvSpPr>
          <p:cNvPr id="4" name="Date Placeholder 3">
            <a:extLst>
              <a:ext uri="{FF2B5EF4-FFF2-40B4-BE49-F238E27FC236}">
                <a16:creationId xmlns:a16="http://schemas.microsoft.com/office/drawing/2014/main" id="{ED74E316-6F6D-3643-777B-80E905AD81BA}"/>
              </a:ext>
            </a:extLst>
          </p:cNvPr>
          <p:cNvSpPr>
            <a:spLocks noGrp="1"/>
          </p:cNvSpPr>
          <p:nvPr>
            <p:ph type="dt" sz="half" idx="10"/>
          </p:nvPr>
        </p:nvSpPr>
        <p:spPr/>
        <p:txBody>
          <a:bodyPr/>
          <a:lstStyle/>
          <a:p>
            <a:r>
              <a:rPr lang="en-US"/>
              <a:t>BMHP4029</a:t>
            </a:r>
            <a:endParaRPr lang="en-GB"/>
          </a:p>
        </p:txBody>
      </p:sp>
      <p:sp>
        <p:nvSpPr>
          <p:cNvPr id="5" name="Footer Placeholder 4">
            <a:extLst>
              <a:ext uri="{FF2B5EF4-FFF2-40B4-BE49-F238E27FC236}">
                <a16:creationId xmlns:a16="http://schemas.microsoft.com/office/drawing/2014/main" id="{5C317422-FFD8-493E-D0D6-7899BE1DE15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823BD6C4-7C45-75AC-1EA5-A800F2CCE5D5}"/>
              </a:ext>
            </a:extLst>
          </p:cNvPr>
          <p:cNvSpPr>
            <a:spLocks noGrp="1"/>
          </p:cNvSpPr>
          <p:nvPr>
            <p:ph type="sldNum" sz="quarter" idx="12"/>
          </p:nvPr>
        </p:nvSpPr>
        <p:spPr/>
        <p:txBody>
          <a:bodyPr/>
          <a:lstStyle/>
          <a:p>
            <a:fld id="{60A0B930-06E6-4433-ABA1-9FD97F8B1744}" type="slidenum">
              <a:rPr lang="en-GB" smtClean="0"/>
              <a:t>22</a:t>
            </a:fld>
            <a:endParaRPr lang="en-GB"/>
          </a:p>
        </p:txBody>
      </p:sp>
      <p:sp>
        <p:nvSpPr>
          <p:cNvPr id="7" name="TextBox 6">
            <a:extLst>
              <a:ext uri="{FF2B5EF4-FFF2-40B4-BE49-F238E27FC236}">
                <a16:creationId xmlns:a16="http://schemas.microsoft.com/office/drawing/2014/main" id="{38A27252-4278-7A85-BABC-FF6E81F1A188}"/>
              </a:ext>
            </a:extLst>
          </p:cNvPr>
          <p:cNvSpPr txBox="1"/>
          <p:nvPr/>
        </p:nvSpPr>
        <p:spPr>
          <a:xfrm>
            <a:off x="7928149" y="320675"/>
            <a:ext cx="4263852" cy="584775"/>
          </a:xfrm>
          <a:prstGeom prst="rect">
            <a:avLst/>
          </a:prstGeom>
          <a:noFill/>
        </p:spPr>
        <p:txBody>
          <a:bodyPr wrap="square" rtlCol="0">
            <a:spAutoFit/>
          </a:bodyPr>
          <a:lstStyle/>
          <a:p>
            <a:r>
              <a:rPr lang="en-GB" sz="1600" dirty="0"/>
              <a:t>Available at: </a:t>
            </a:r>
            <a:r>
              <a:rPr lang="en-GB" sz="1600" dirty="0">
                <a:hlinkClick r:id="rId2"/>
              </a:rPr>
              <a:t>NHS England » National Quality Board guidance on Safe Staffing</a:t>
            </a:r>
            <a:endParaRPr lang="en-GB" sz="1600" dirty="0"/>
          </a:p>
        </p:txBody>
      </p:sp>
      <p:sp>
        <p:nvSpPr>
          <p:cNvPr id="9" name="TextBox 8">
            <a:extLst>
              <a:ext uri="{FF2B5EF4-FFF2-40B4-BE49-F238E27FC236}">
                <a16:creationId xmlns:a16="http://schemas.microsoft.com/office/drawing/2014/main" id="{D5B8A7EB-4179-A05E-4278-71039D3D4D23}"/>
              </a:ext>
            </a:extLst>
          </p:cNvPr>
          <p:cNvSpPr txBox="1"/>
          <p:nvPr/>
        </p:nvSpPr>
        <p:spPr>
          <a:xfrm>
            <a:off x="0" y="1786780"/>
            <a:ext cx="12192000" cy="2800767"/>
          </a:xfrm>
          <a:prstGeom prst="rect">
            <a:avLst/>
          </a:prstGeom>
          <a:noFill/>
        </p:spPr>
        <p:txBody>
          <a:bodyPr wrap="square">
            <a:spAutoFit/>
          </a:bodyPr>
          <a:lstStyle/>
          <a:p>
            <a:pPr>
              <a:buNone/>
            </a:pPr>
            <a:r>
              <a:rPr lang="en-GB" sz="1600" b="1" dirty="0"/>
              <a:t>1. Evidence-Based Decision Making: </a:t>
            </a:r>
            <a:r>
              <a:rPr lang="en-GB" sz="1600" dirty="0"/>
              <a:t>Staffing levels should not be based on guesswork or "what we did last year." They must be decided using evidence-based tools (like the Safer Nursing Care Tool) and professional judgement.</a:t>
            </a:r>
          </a:p>
          <a:p>
            <a:pPr>
              <a:buNone/>
            </a:pPr>
            <a:endParaRPr lang="en-GB" sz="1600" b="1" dirty="0"/>
          </a:p>
          <a:p>
            <a:pPr>
              <a:buNone/>
            </a:pPr>
            <a:r>
              <a:rPr lang="en-GB" sz="1600" b="1" dirty="0"/>
              <a:t>2. Professional Judgement: </a:t>
            </a:r>
            <a:r>
              <a:rPr lang="en-GB" sz="1600" dirty="0"/>
              <a:t>While data and tools are important, the framework insists that the "human element“, the clinical expertise of Ward Managers and Matrons, is vital in deciding if a ward is safe.</a:t>
            </a:r>
          </a:p>
          <a:p>
            <a:pPr>
              <a:buNone/>
            </a:pPr>
            <a:endParaRPr lang="en-GB" sz="1600" b="1" dirty="0"/>
          </a:p>
          <a:p>
            <a:pPr>
              <a:buNone/>
            </a:pPr>
            <a:r>
              <a:rPr lang="en-GB" sz="1600" b="1" dirty="0"/>
              <a:t>3. Patient Needs (Not Just Numbers): </a:t>
            </a:r>
            <a:r>
              <a:rPr lang="en-GB" sz="1600" dirty="0"/>
              <a:t>Staffing should be based on the "acuity and dependency" of the patients. A ward with 20 stable patients needs fewer staff than a ward with 10 patients who are critically ill or have complex dementia.</a:t>
            </a:r>
          </a:p>
          <a:p>
            <a:pPr>
              <a:buNone/>
            </a:pPr>
            <a:endParaRPr lang="en-GB" sz="1600" b="1" dirty="0"/>
          </a:p>
          <a:p>
            <a:pPr>
              <a:buNone/>
            </a:pPr>
            <a:r>
              <a:rPr lang="en-GB" sz="1600" b="1" dirty="0"/>
              <a:t>4. Transparency and Reporting: </a:t>
            </a:r>
            <a:r>
              <a:rPr lang="en-GB" sz="1600" dirty="0"/>
              <a:t>The framework requires hospitals to publish their staffing levels (planned vs. actual) every month. This data must be discussed at Board meetings and be available to the public.</a:t>
            </a:r>
          </a:p>
        </p:txBody>
      </p:sp>
    </p:spTree>
    <p:extLst>
      <p:ext uri="{BB962C8B-B14F-4D97-AF65-F5344CB8AC3E}">
        <p14:creationId xmlns:p14="http://schemas.microsoft.com/office/powerpoint/2010/main" val="1028975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3627</Words>
  <Application>Microsoft Office PowerPoint</Application>
  <PresentationFormat>Widescreen</PresentationFormat>
  <Paragraphs>303</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Google Sans</vt:lpstr>
      <vt:lpstr>Google Sans Text</vt:lpstr>
      <vt:lpstr>Aptos</vt:lpstr>
      <vt:lpstr>Aptos Display</vt:lpstr>
      <vt:lpstr>Arial</vt:lpstr>
      <vt:lpstr>Office Theme</vt:lpstr>
      <vt:lpstr>Problem solving in  Health and Care</vt:lpstr>
      <vt:lpstr>Key dates</vt:lpstr>
      <vt:lpstr>PowerPoint Presentation</vt:lpstr>
      <vt:lpstr>Why we need to talk about policy and legislations with Problem solving in Health and Social Care?</vt:lpstr>
      <vt:lpstr>Some definitions:</vt:lpstr>
      <vt:lpstr>Individual Activity  30 mins</vt:lpstr>
      <vt:lpstr>PowerPoint Presentation</vt:lpstr>
      <vt:lpstr>Bed Blocking</vt:lpstr>
      <vt:lpstr>Ambulance pressures</vt:lpstr>
      <vt:lpstr>Digital services and data safety</vt:lpstr>
      <vt:lpstr>Staff shortage</vt:lpstr>
      <vt:lpstr>Access to Healthcare Services</vt:lpstr>
      <vt:lpstr>Long waiting list</vt:lpstr>
      <vt:lpstr>The Care Act 2014</vt:lpstr>
      <vt:lpstr>The NHS Long Term Plan (2019)</vt:lpstr>
      <vt:lpstr>NICE guideline [NG27]</vt:lpstr>
      <vt:lpstr>Health and Care Act 2022 </vt:lpstr>
      <vt:lpstr>NHS Long Term Workforce plan (2019)</vt:lpstr>
      <vt:lpstr>The 6Cs of Nursing</vt:lpstr>
      <vt:lpstr>The NHS Constitution (2022)</vt:lpstr>
      <vt:lpstr>EUC Recovery Plan (2023)</vt:lpstr>
      <vt:lpstr>The National Quality Board Safe staffing framework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1</cp:revision>
  <dcterms:created xsi:type="dcterms:W3CDTF">2026-03-13T13:32:15Z</dcterms:created>
  <dcterms:modified xsi:type="dcterms:W3CDTF">2026-03-13T16:28:58Z</dcterms:modified>
</cp:coreProperties>
</file>