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331" r:id="rId3"/>
    <p:sldId id="327" r:id="rId4"/>
    <p:sldId id="332" r:id="rId5"/>
    <p:sldId id="328" r:id="rId6"/>
    <p:sldId id="329" r:id="rId7"/>
    <p:sldId id="330" r:id="rId8"/>
    <p:sldId id="333" r:id="rId9"/>
    <p:sldId id="334" r:id="rId10"/>
    <p:sldId id="338" r:id="rId11"/>
    <p:sldId id="339" r:id="rId12"/>
    <p:sldId id="335" r:id="rId13"/>
    <p:sldId id="336" r:id="rId14"/>
    <p:sldId id="340" r:id="rId15"/>
    <p:sldId id="337" r:id="rId16"/>
    <p:sldId id="319" r:id="rId17"/>
    <p:sldId id="320" r:id="rId18"/>
    <p:sldId id="341" r:id="rId19"/>
    <p:sldId id="321" r:id="rId20"/>
    <p:sldId id="322" r:id="rId21"/>
    <p:sldId id="342" r:id="rId22"/>
    <p:sldId id="323" r:id="rId23"/>
    <p:sldId id="324" r:id="rId24"/>
    <p:sldId id="326" r:id="rId25"/>
    <p:sldId id="343" r:id="rId26"/>
    <p:sldId id="344" r:id="rId27"/>
    <p:sldId id="291" r:id="rId28"/>
    <p:sldId id="290" r:id="rId29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Cambria Math" panose="02040503050406030204" pitchFamily="18" charset="0"/>
      <p:regular r:id="rId34"/>
    </p:embeddedFont>
    <p:embeddedFont>
      <p:font typeface="等线 Light" panose="020B0604020202020204" charset="-122"/>
      <p:regular r:id="rId35"/>
    </p:embeddedFont>
    <p:embeddedFont>
      <p:font typeface="Calibri Light" panose="020F0302020204030204" pitchFamily="34" charset="0"/>
      <p:regular r:id="rId36"/>
      <p: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82" d="100"/>
          <a:sy n="82" d="100"/>
        </p:scale>
        <p:origin x="981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300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8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35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13/11/2020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622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81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25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46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34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13/11/2020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05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63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39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94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24262"/>
            <a:ext cx="7886700" cy="5052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13/11/2020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4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 dirty="0"/>
              <a:t>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Experimental Design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One-tailed and two-tailed tests</a:t>
            </a:r>
          </a:p>
          <a:p>
            <a:pPr marL="0" indent="0">
              <a:buNone/>
            </a:pPr>
            <a:r>
              <a:rPr lang="en-GB" dirty="0"/>
              <a:t>Inferential statistics allow us to make predictions based upon the sampling of a large population</a:t>
            </a:r>
          </a:p>
        </p:txBody>
      </p:sp>
    </p:spTree>
    <p:extLst>
      <p:ext uri="{BB962C8B-B14F-4D97-AF65-F5344CB8AC3E}">
        <p14:creationId xmlns:p14="http://schemas.microsoft.com/office/powerpoint/2010/main" val="355675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Experimental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experiment is a task that aims to predict the value of an </a:t>
            </a:r>
            <a:r>
              <a:rPr lang="en-GB" i="1" dirty="0"/>
              <a:t>output variable </a:t>
            </a:r>
            <a:r>
              <a:rPr lang="en-GB" dirty="0"/>
              <a:t>by introducing a change in the set of </a:t>
            </a:r>
            <a:r>
              <a:rPr lang="en-GB" i="1" dirty="0"/>
              <a:t>input variables</a:t>
            </a:r>
          </a:p>
          <a:p>
            <a:r>
              <a:rPr lang="en-GB" dirty="0"/>
              <a:t>It may also be necessary to identify some </a:t>
            </a:r>
            <a:r>
              <a:rPr lang="en-GB" i="1" dirty="0"/>
              <a:t>control variables </a:t>
            </a:r>
            <a:r>
              <a:rPr lang="en-GB" dirty="0"/>
              <a:t>that need to be kept constant to prevent external factors from influencing the result</a:t>
            </a:r>
          </a:p>
          <a:p>
            <a:endParaRPr lang="en-GB" dirty="0"/>
          </a:p>
          <a:p>
            <a:r>
              <a:rPr lang="en-GB" dirty="0"/>
              <a:t>You are trying to show that </a:t>
            </a:r>
          </a:p>
          <a:p>
            <a:pPr lvl="1"/>
            <a:r>
              <a:rPr lang="en-GB" dirty="0"/>
              <a:t>IF the control variables are kept constant </a:t>
            </a:r>
          </a:p>
          <a:p>
            <a:pPr lvl="1"/>
            <a:r>
              <a:rPr lang="en-GB" dirty="0"/>
              <a:t>THEN changing the input variables </a:t>
            </a:r>
          </a:p>
          <a:p>
            <a:pPr lvl="1"/>
            <a:r>
              <a:rPr lang="en-GB" dirty="0"/>
              <a:t>WILL CAUSE a change in the output variable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18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Experimental Credibility</a:t>
            </a:r>
            <a:endParaRPr lang="en-US" altLang="zh-CN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findings must be credible</a:t>
            </a:r>
          </a:p>
          <a:p>
            <a:r>
              <a:rPr lang="en-GB" dirty="0"/>
              <a:t>Credibility tests </a:t>
            </a:r>
          </a:p>
          <a:p>
            <a:pPr lvl="1"/>
            <a:r>
              <a:rPr lang="en-GB" b="1" dirty="0"/>
              <a:t>Reliability</a:t>
            </a:r>
            <a:r>
              <a:rPr lang="en-GB" dirty="0"/>
              <a:t> </a:t>
            </a:r>
          </a:p>
          <a:p>
            <a:pPr lvl="2"/>
            <a:r>
              <a:rPr lang="en-GB" sz="2400" dirty="0"/>
              <a:t>Will the experiment give the same result if run a second time? Or by a different experimenter?</a:t>
            </a:r>
          </a:p>
          <a:p>
            <a:pPr lvl="1"/>
            <a:r>
              <a:rPr lang="en-GB" b="1" dirty="0"/>
              <a:t>Validity</a:t>
            </a:r>
          </a:p>
          <a:p>
            <a:pPr lvl="2"/>
            <a:r>
              <a:rPr lang="en-GB" sz="2400" dirty="0"/>
              <a:t>Is this an appropriate way to explore this problem?</a:t>
            </a:r>
          </a:p>
          <a:p>
            <a:pPr lvl="2"/>
            <a:r>
              <a:rPr lang="en-GB" sz="2400" dirty="0"/>
              <a:t>Do you have the right experimental conditions?</a:t>
            </a:r>
          </a:p>
          <a:p>
            <a:pPr lvl="2"/>
            <a:r>
              <a:rPr lang="en-GB" sz="2400" dirty="0"/>
              <a:t>Are you collecting the right data?</a:t>
            </a:r>
          </a:p>
          <a:p>
            <a:pPr lvl="1"/>
            <a:r>
              <a:rPr lang="en-GB" b="1" dirty="0" err="1"/>
              <a:t>Generalisability</a:t>
            </a:r>
            <a:endParaRPr lang="en-GB" b="1" dirty="0"/>
          </a:p>
          <a:p>
            <a:pPr lvl="2"/>
            <a:r>
              <a:rPr lang="en-GB" sz="2400" dirty="0"/>
              <a:t>Do the results apply globally? </a:t>
            </a:r>
          </a:p>
          <a:p>
            <a:pPr lvl="2"/>
            <a:r>
              <a:rPr lang="en-GB" sz="2400" dirty="0"/>
              <a:t>Are there any conditions on where/when the results apply?</a:t>
            </a:r>
          </a:p>
        </p:txBody>
      </p:sp>
    </p:spTree>
    <p:extLst>
      <p:ext uri="{BB962C8B-B14F-4D97-AF65-F5344CB8AC3E}">
        <p14:creationId xmlns:p14="http://schemas.microsoft.com/office/powerpoint/2010/main" val="119883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and Dependent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designing an experiment we need to define three things:</a:t>
            </a:r>
          </a:p>
          <a:p>
            <a:pPr lvl="1"/>
            <a:r>
              <a:rPr lang="en-GB" dirty="0"/>
              <a:t>What we are going to measure</a:t>
            </a:r>
          </a:p>
          <a:p>
            <a:pPr lvl="1"/>
            <a:r>
              <a:rPr lang="en-GB" dirty="0"/>
              <a:t>What conditions we’re going to measure this under</a:t>
            </a:r>
          </a:p>
          <a:p>
            <a:pPr lvl="1"/>
            <a:r>
              <a:rPr lang="en-GB" dirty="0"/>
              <a:t>What sort of a relationship do we expect there to be between the thing we’re going to measure under the conditions we’ve defined</a:t>
            </a:r>
          </a:p>
          <a:p>
            <a:pPr lvl="1"/>
            <a:endParaRPr lang="en-GB" dirty="0"/>
          </a:p>
          <a:p>
            <a:r>
              <a:rPr lang="en-GB" dirty="0"/>
              <a:t>This allows us to define three important experimental items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dependent variable </a:t>
            </a:r>
            <a:r>
              <a:rPr lang="en-GB" dirty="0"/>
              <a:t>(the output variable)</a:t>
            </a:r>
            <a:endParaRPr lang="en-GB" i="1" dirty="0"/>
          </a:p>
          <a:p>
            <a:pPr lvl="1"/>
            <a:r>
              <a:rPr lang="en-GB" dirty="0"/>
              <a:t>The </a:t>
            </a:r>
            <a:r>
              <a:rPr lang="en-GB" i="1" dirty="0"/>
              <a:t>independent variable(s)</a:t>
            </a:r>
            <a:r>
              <a:rPr lang="en-GB" dirty="0"/>
              <a:t> (the input variable(s))</a:t>
            </a:r>
          </a:p>
          <a:p>
            <a:pPr lvl="1"/>
            <a:r>
              <a:rPr lang="en-GB" dirty="0"/>
              <a:t>The experimental </a:t>
            </a:r>
            <a:r>
              <a:rPr lang="en-GB" i="1" dirty="0"/>
              <a:t>hypothesis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41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Dependent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405126"/>
          </a:xfrm>
        </p:spPr>
        <p:txBody>
          <a:bodyPr>
            <a:normAutofit/>
          </a:bodyPr>
          <a:lstStyle/>
          <a:p>
            <a:r>
              <a:rPr lang="en-GB" dirty="0"/>
              <a:t>The dependent variable (or </a:t>
            </a:r>
            <a:r>
              <a:rPr lang="en-GB" i="1" dirty="0"/>
              <a:t>DV</a:t>
            </a:r>
            <a:r>
              <a:rPr lang="en-GB" dirty="0"/>
              <a:t>) is the output variable that will be measured</a:t>
            </a:r>
          </a:p>
          <a:p>
            <a:pPr lvl="1"/>
            <a:r>
              <a:rPr lang="en-GB" dirty="0"/>
              <a:t>Ping time</a:t>
            </a:r>
          </a:p>
          <a:p>
            <a:pPr lvl="1"/>
            <a:r>
              <a:rPr lang="en-GB" dirty="0"/>
              <a:t>Shoe size</a:t>
            </a:r>
          </a:p>
          <a:p>
            <a:pPr lvl="1"/>
            <a:r>
              <a:rPr lang="en-GB" dirty="0"/>
              <a:t>Number of sales</a:t>
            </a:r>
          </a:p>
          <a:p>
            <a:pPr lvl="1"/>
            <a:r>
              <a:rPr lang="en-GB" dirty="0"/>
              <a:t>…</a:t>
            </a:r>
          </a:p>
          <a:p>
            <a:pPr lvl="1"/>
            <a:endParaRPr lang="en-GB" dirty="0"/>
          </a:p>
          <a:p>
            <a:r>
              <a:rPr lang="en-GB" dirty="0"/>
              <a:t>When designing an experiment it is sometimes difficult to measure the thing directly</a:t>
            </a:r>
          </a:p>
          <a:p>
            <a:pPr lvl="1"/>
            <a:r>
              <a:rPr lang="en-GB" dirty="0"/>
              <a:t>In this case we measure something that is likely to vary in the same manner as the thing we want to measure</a:t>
            </a:r>
          </a:p>
          <a:p>
            <a:pPr lvl="1"/>
            <a:r>
              <a:rPr lang="en-GB" dirty="0"/>
              <a:t>This is known as a </a:t>
            </a:r>
            <a:r>
              <a:rPr lang="en-GB" i="1" dirty="0"/>
              <a:t>proxy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If you use a proxy you must explain why</a:t>
            </a:r>
          </a:p>
        </p:txBody>
      </p:sp>
    </p:spTree>
    <p:extLst>
      <p:ext uri="{BB962C8B-B14F-4D97-AF65-F5344CB8AC3E}">
        <p14:creationId xmlns:p14="http://schemas.microsoft.com/office/powerpoint/2010/main" val="127120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Independent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6051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independent variable (IV) is the input variable you will change in order to cause a change in the dependent variable</a:t>
            </a:r>
          </a:p>
          <a:p>
            <a:pPr lvl="1"/>
            <a:r>
              <a:rPr lang="en-GB" dirty="0"/>
              <a:t>Network configuration (configuration 1/configuration 2)</a:t>
            </a:r>
          </a:p>
          <a:p>
            <a:pPr lvl="1"/>
            <a:r>
              <a:rPr lang="en-GB" dirty="0"/>
              <a:t>Web page design (design 1/design 2)</a:t>
            </a:r>
          </a:p>
          <a:p>
            <a:pPr lvl="1"/>
            <a:r>
              <a:rPr lang="en-GB" dirty="0"/>
              <a:t>Medical treatment (before/after, with/without)</a:t>
            </a:r>
          </a:p>
          <a:p>
            <a:pPr lvl="1"/>
            <a:r>
              <a:rPr lang="en-GB" dirty="0"/>
              <a:t>…</a:t>
            </a:r>
          </a:p>
          <a:p>
            <a:r>
              <a:rPr lang="en-GB" dirty="0"/>
              <a:t>Comparing two values of the IV is the simplest type of experiment, and is the easiest to analyse</a:t>
            </a:r>
          </a:p>
          <a:p>
            <a:r>
              <a:rPr lang="en-GB" dirty="0"/>
              <a:t>Experiments can have more than one IV, but if so then they must test all possible combinations of the different IVs</a:t>
            </a:r>
          </a:p>
          <a:p>
            <a:r>
              <a:rPr lang="en-GB" dirty="0"/>
              <a:t>Having more than two values of the IV or more than one IV means that the statistical analysis is more complicated</a:t>
            </a:r>
          </a:p>
        </p:txBody>
      </p:sp>
    </p:spTree>
    <p:extLst>
      <p:ext uri="{BB962C8B-B14F-4D97-AF65-F5344CB8AC3E}">
        <p14:creationId xmlns:p14="http://schemas.microsoft.com/office/powerpoint/2010/main" val="80803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590863"/>
          </a:xfrm>
        </p:spPr>
        <p:txBody>
          <a:bodyPr>
            <a:normAutofit fontScale="92500"/>
          </a:bodyPr>
          <a:lstStyle/>
          <a:p>
            <a:r>
              <a:rPr lang="en-GB" dirty="0"/>
              <a:t>The </a:t>
            </a:r>
            <a:r>
              <a:rPr lang="en-GB" i="1" dirty="0"/>
              <a:t>hypothesis</a:t>
            </a:r>
            <a:r>
              <a:rPr lang="en-GB" dirty="0"/>
              <a:t> is your theory of how the IV affects the DV</a:t>
            </a:r>
          </a:p>
          <a:p>
            <a:r>
              <a:rPr lang="en-GB" dirty="0"/>
              <a:t>The most basic hypothesis might be </a:t>
            </a:r>
            <a:r>
              <a:rPr lang="en-GB" i="1" dirty="0"/>
              <a:t>changing the value of the IV changes the value of the DV</a:t>
            </a:r>
            <a:endParaRPr lang="en-GB" dirty="0"/>
          </a:p>
          <a:p>
            <a:r>
              <a:rPr lang="en-GB" dirty="0"/>
              <a:t>A more complex hypothesis might be </a:t>
            </a:r>
            <a:r>
              <a:rPr lang="en-GB" i="1" dirty="0"/>
              <a:t>increasing the value of the IV causes an increase in the value of the DV</a:t>
            </a:r>
            <a:endParaRPr lang="en-GB" dirty="0"/>
          </a:p>
          <a:p>
            <a:r>
              <a:rPr lang="en-GB" dirty="0"/>
              <a:t>You would then design an experiment that would test whether the output results (DV) for condition 1 of the IV (Population A) differ from those for condition 2 of the IV (Population B)</a:t>
            </a:r>
          </a:p>
          <a:p>
            <a:pPr lvl="1"/>
            <a:r>
              <a:rPr lang="en-GB" dirty="0"/>
              <a:t>This commonly requires the experimental to compare the mean value or the total values of the DVs under each of the two conditions</a:t>
            </a:r>
          </a:p>
          <a:p>
            <a:pPr lvl="1"/>
            <a:r>
              <a:rPr lang="en-GB" dirty="0"/>
              <a:t>It is better to use the mean than the total, but this may require that tests are run multiple times</a:t>
            </a:r>
          </a:p>
        </p:txBody>
      </p:sp>
    </p:spTree>
    <p:extLst>
      <p:ext uri="{BB962C8B-B14F-4D97-AF65-F5344CB8AC3E}">
        <p14:creationId xmlns:p14="http://schemas.microsoft.com/office/powerpoint/2010/main" val="309745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– Using Simple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to measure how many mistakes a user makes when using the old version and the new version of a piece of software</a:t>
            </a:r>
          </a:p>
          <a:p>
            <a:r>
              <a:rPr lang="en-GB" dirty="0"/>
              <a:t>What is the output variable (DV)?</a:t>
            </a:r>
          </a:p>
          <a:p>
            <a:pPr marL="342900" lvl="1" indent="0">
              <a:buNone/>
            </a:pPr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endParaRPr lang="en-GB" dirty="0"/>
          </a:p>
          <a:p>
            <a:r>
              <a:rPr lang="en-GB" dirty="0"/>
              <a:t>What is the basic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74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– Using Simple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to measure how many mistakes a user makes when using two different versions of a piece of software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Number of mistakes made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Version of the software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Version 1, Version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Changing the version used leads to a change in the mean number of mistakes made</a:t>
            </a:r>
          </a:p>
        </p:txBody>
      </p:sp>
    </p:spTree>
    <p:extLst>
      <p:ext uri="{BB962C8B-B14F-4D97-AF65-F5344CB8AC3E}">
        <p14:creationId xmlns:p14="http://schemas.microsoft.com/office/powerpoint/2010/main" val="61145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measure the effect of changing the design of a website on the number of online sales</a:t>
            </a:r>
          </a:p>
          <a:p>
            <a:r>
              <a:rPr lang="en-GB" dirty="0"/>
              <a:t>What is the output variable (DV)?</a:t>
            </a:r>
          </a:p>
          <a:p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endParaRPr lang="en-GB" dirty="0"/>
          </a:p>
          <a:p>
            <a:r>
              <a:rPr lang="en-GB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18728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measure the effect of changing the design of a website on the number of online sales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Number of sales on a particular day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Design of the website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Design 1, Design 2, Design 3…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Changing the design will lead to a change in the mean number of sales per day</a:t>
            </a:r>
          </a:p>
        </p:txBody>
      </p:sp>
    </p:spTree>
    <p:extLst>
      <p:ext uri="{BB962C8B-B14F-4D97-AF65-F5344CB8AC3E}">
        <p14:creationId xmlns:p14="http://schemas.microsoft.com/office/powerpoint/2010/main" val="101489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 – Using Proxy Variables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4051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Suppose we want to investigate the ease of use of two websites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We cannot measure ease of use directly, so we need to use a proxy measure for it, e.g. the number of mistakes a user makes, or how long it takes them to complete a </a:t>
            </a:r>
            <a:r>
              <a:rPr lang="en-GB" dirty="0" smtClean="0"/>
              <a:t>task</a:t>
            </a:r>
          </a:p>
          <a:p>
            <a:pPr lvl="1"/>
            <a:r>
              <a:rPr lang="en-GB" dirty="0"/>
              <a:t>Number of mistakes / time taken to </a:t>
            </a:r>
            <a:r>
              <a:rPr lang="en-GB" dirty="0" smtClean="0"/>
              <a:t>complete</a:t>
            </a:r>
            <a:endParaRPr lang="en-GB" dirty="0"/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 smtClean="0"/>
              <a:t>Version of website</a:t>
            </a:r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Website 1, Website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The ease of use (as measured using mean mistakes/task time) will change depending on which website is used</a:t>
            </a:r>
          </a:p>
        </p:txBody>
      </p:sp>
    </p:spTree>
    <p:extLst>
      <p:ext uri="{BB962C8B-B14F-4D97-AF65-F5344CB8AC3E}">
        <p14:creationId xmlns:p14="http://schemas.microsoft.com/office/powerpoint/2010/main" val="383502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733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</a:t>
            </a:r>
          </a:p>
          <a:p>
            <a:r>
              <a:rPr lang="en-GB" dirty="0"/>
              <a:t>What is the output variable (DV)?</a:t>
            </a:r>
          </a:p>
          <a:p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pPr lvl="1"/>
            <a:endParaRPr lang="en-GB" dirty="0"/>
          </a:p>
          <a:p>
            <a:r>
              <a:rPr lang="en-GB" dirty="0"/>
              <a:t>What is the basic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1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733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We cannot measure firewall effectiveness directly, so we need to use a proxy measure for it, e.g. the number of attacks on the computer that are successful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Status of the firewall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Firewall settings 1, Firewall settings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The effectiveness of the firewall (as measured by the mean number of successful attacks against it) varies depending on what firewall settings are used</a:t>
            </a:r>
          </a:p>
        </p:txBody>
      </p:sp>
    </p:spTree>
    <p:extLst>
      <p:ext uri="{BB962C8B-B14F-4D97-AF65-F5344CB8AC3E}">
        <p14:creationId xmlns:p14="http://schemas.microsoft.com/office/powerpoint/2010/main" val="7216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4903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Normally researchers are interested in demonstrating the truth of a hypothesis of interest</a:t>
            </a:r>
          </a:p>
          <a:p>
            <a:pPr lvl="1"/>
            <a:r>
              <a:rPr lang="en-GB" dirty="0"/>
              <a:t>This group is healthier</a:t>
            </a:r>
          </a:p>
          <a:p>
            <a:pPr lvl="1"/>
            <a:r>
              <a:rPr lang="en-GB" dirty="0"/>
              <a:t>These shops sell more</a:t>
            </a:r>
          </a:p>
          <a:p>
            <a:pPr lvl="1"/>
            <a:r>
              <a:rPr lang="en-GB" dirty="0"/>
              <a:t>This routing algorithm is faster</a:t>
            </a:r>
          </a:p>
          <a:p>
            <a:r>
              <a:rPr lang="en-GB" dirty="0"/>
              <a:t>This means that Population A must differ from Population B in some way</a:t>
            </a:r>
          </a:p>
          <a:p>
            <a:r>
              <a:rPr lang="en-GB" dirty="0"/>
              <a:t>Unfortunately it is very difficult to prove something true, so instead we try to prove that something is false</a:t>
            </a:r>
          </a:p>
          <a:p>
            <a:r>
              <a:rPr lang="en-GB" dirty="0"/>
              <a:t>We therefore state the exact opposite of what we want to demonstrate to be true and then prove it false</a:t>
            </a:r>
          </a:p>
          <a:p>
            <a:pPr lvl="1"/>
            <a:r>
              <a:rPr lang="en-GB" dirty="0"/>
              <a:t>What remains (the thing we’re interested is) must be true</a:t>
            </a:r>
          </a:p>
          <a:p>
            <a:r>
              <a:rPr lang="en-GB" dirty="0"/>
              <a:t>This ‘opposite’ hypothesis is known as the </a:t>
            </a:r>
            <a:r>
              <a:rPr lang="en-GB" i="1" dirty="0"/>
              <a:t>null hypothesis H</a:t>
            </a:r>
            <a:r>
              <a:rPr lang="en-GB" i="1" baseline="-25000" dirty="0"/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6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pPr lvl="1"/>
                <a:r>
                  <a:rPr lang="en-GB" dirty="0"/>
                  <a:t>DV – foot size</a:t>
                </a:r>
              </a:p>
              <a:p>
                <a:pPr lvl="1"/>
                <a:r>
                  <a:rPr lang="en-GB" dirty="0"/>
                  <a:t>IV – sex of foot owner</a:t>
                </a:r>
              </a:p>
              <a:p>
                <a:pPr lvl="1"/>
                <a:r>
                  <a:rPr lang="en-GB" dirty="0"/>
                  <a:t>Conditions – Male foot owners, Female foot owners</a:t>
                </a:r>
              </a:p>
              <a:p>
                <a:endParaRPr lang="en-GB" dirty="0"/>
              </a:p>
              <a:p>
                <a:r>
                  <a:rPr lang="en-GB" dirty="0"/>
                  <a:t>We can’t prove that without measuring the feet of every male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Instead we take a random sample of males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r>
                  <a:rPr lang="en-GB" dirty="0"/>
                  <a:t> (Population A)</a:t>
                </a:r>
              </a:p>
              <a:p>
                <a:r>
                  <a:rPr lang="en-GB" dirty="0"/>
                  <a:t>Similarly we need to measure a sample of female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(Population B)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1317" t="-18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67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endParaRPr lang="en-GB" dirty="0"/>
              </a:p>
              <a:p>
                <a:r>
                  <a:rPr lang="en-GB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Our null hypothesis is the opposite of this: Men’s feet are the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1317" t="-1862" r="-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15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533713"/>
              </a:xfrm>
            </p:spPr>
            <p:txBody>
              <a:bodyPr/>
              <a:lstStyle/>
              <a:p>
                <a:r>
                  <a:rPr lang="en-GB" dirty="0"/>
                  <a:t>We can now state our working hypotheses:</a:t>
                </a:r>
              </a:p>
              <a:p>
                <a:endParaRPr lang="en-GB" dirty="0"/>
              </a:p>
              <a:p>
                <a:r>
                  <a:rPr lang="en-GB" i="1" dirty="0"/>
                  <a:t>H</a:t>
                </a:r>
                <a:r>
                  <a:rPr lang="en-GB" i="1" baseline="-25000" dirty="0"/>
                  <a:t>0</a:t>
                </a:r>
                <a:r>
                  <a:rPr lang="en-GB" dirty="0"/>
                  <a:t>: Men’s feet are as small as or smaller than women’s feet.</a:t>
                </a:r>
              </a:p>
              <a:p>
                <a:pPr lvl="1"/>
                <a:r>
                  <a:rPr lang="en-GB" dirty="0"/>
                  <a:t>The mean foot size of a male is as the same as or less than the mean foot size of a female</a:t>
                </a:r>
              </a:p>
              <a:p>
                <a:r>
                  <a:rPr lang="en-GB" i="1" dirty="0"/>
                  <a:t>H</a:t>
                </a:r>
                <a:r>
                  <a:rPr lang="en-GB" i="1" baseline="-25000" dirty="0"/>
                  <a:t>1</a:t>
                </a:r>
                <a:r>
                  <a:rPr lang="en-GB" dirty="0"/>
                  <a:t>: Men’s feet are larger than women’s feet.</a:t>
                </a:r>
              </a:p>
              <a:p>
                <a:pPr lvl="1"/>
                <a:r>
                  <a:rPr lang="en-GB" dirty="0"/>
                  <a:t>The mean foot size of a male is greater than the mean foot size of a female</a:t>
                </a:r>
              </a:p>
              <a:p>
                <a:endParaRPr lang="en-GB" dirty="0"/>
              </a:p>
              <a:p>
                <a:r>
                  <a:rPr lang="en-GB" dirty="0"/>
                  <a:t>How can we reject </a:t>
                </a:r>
                <a:r>
                  <a:rPr lang="en-GB" i="1" dirty="0"/>
                  <a:t>H</a:t>
                </a:r>
                <a:r>
                  <a:rPr lang="en-GB" i="1" baseline="-25000" dirty="0"/>
                  <a:t>0</a:t>
                </a:r>
                <a:r>
                  <a:rPr lang="en-GB" dirty="0"/>
                  <a:t>?</a:t>
                </a:r>
              </a:p>
              <a:p>
                <a:pPr lvl="1"/>
                <a:r>
                  <a:rPr lang="en-GB" dirty="0"/>
                  <a:t>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533713"/>
              </a:xfrm>
              <a:blipFill>
                <a:blip r:embed="rId2"/>
                <a:stretch>
                  <a:fillRect l="-1391" t="-1762" r="-20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706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endParaRPr lang="en-GB" dirty="0"/>
              </a:p>
              <a:p>
                <a:r>
                  <a:rPr lang="en-GB" dirty="0"/>
                  <a:t>The t-test and the ANOVA test we’ll look at in later lectures will help to decide if the difference is due to chance or not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1930" r="-14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528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We want to show that the new version of a piece of software allows users to complete tasks more quickly than the previous version</a:t>
                </a:r>
              </a:p>
              <a:p>
                <a:endParaRPr lang="en-GB" dirty="0"/>
              </a:p>
              <a:p>
                <a:r>
                  <a:rPr lang="en-GB" dirty="0"/>
                  <a:t>What are the DV, IV and IV conditions?</a:t>
                </a:r>
              </a:p>
              <a:p>
                <a:endParaRPr lang="en-GB" dirty="0"/>
              </a:p>
              <a:p>
                <a:r>
                  <a:rPr lang="en-GB" dirty="0"/>
                  <a:t>Formulate a null hypothesis </a:t>
                </a:r>
                <a:r>
                  <a:rPr lang="en-GB" i="1" dirty="0"/>
                  <a:t>H</a:t>
                </a:r>
                <a:r>
                  <a:rPr lang="en-GB" i="1" baseline="-25000" dirty="0"/>
                  <a:t>0  </a:t>
                </a:r>
                <a:r>
                  <a:rPr lang="en-GB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for this experiment</a:t>
                </a:r>
              </a:p>
              <a:p>
                <a:endParaRPr lang="en-GB" dirty="0"/>
              </a:p>
              <a:p>
                <a:r>
                  <a:rPr lang="en-GB" dirty="0"/>
                  <a:t>What would you need to show to reject the null hypothesis?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1930" r="-1314" b="-9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52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I and Type II Errors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</a:t>
                </a:r>
              </a:p>
              <a:p>
                <a:pPr lvl="1"/>
                <a:r>
                  <a:rPr lang="en-GB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true – a Type I error</a:t>
                </a:r>
              </a:p>
              <a:p>
                <a:pPr lvl="1"/>
                <a:r>
                  <a:rPr lang="en-GB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  <a:blipFill>
                <a:blip r:embed="rId2"/>
                <a:stretch>
                  <a:fillRect l="-1170" t="-2181" r="-1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The Real</a:t>
                          </a:r>
                          <a:r>
                            <a:rPr lang="en-GB" sz="2000" baseline="0" dirty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Investigator’s decision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True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False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Reject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</a:t>
                          </a:r>
                          <a:r>
                            <a:rPr lang="en-GB" sz="2000" baseline="0" dirty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Accept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 decision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7010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The Real</a:t>
                          </a:r>
                          <a:r>
                            <a:rPr lang="en-GB" sz="2000" baseline="0" dirty="0" smtClean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 smtClean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Investigator’s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43452" t="-181818" r="-100893" b="-22272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42012" t="-181818" r="-296" b="-22272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286154" r="-140041" b="-1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</a:t>
                          </a:r>
                          <a:r>
                            <a:rPr lang="en-GB" sz="2000" baseline="0" dirty="0" smtClean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386154" r="-140041" b="-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 decision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7278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Statistical Significance and Type I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Statistical decisions are normally made so as to minimise the likelihood of Type I errors</a:t>
            </a:r>
          </a:p>
          <a:p>
            <a:pPr lvl="1"/>
            <a:r>
              <a:rPr lang="en-GB" dirty="0"/>
              <a:t>Which might mean that lots of Type II errors occur</a:t>
            </a:r>
          </a:p>
          <a:p>
            <a:r>
              <a:rPr lang="en-GB" dirty="0"/>
              <a:t>Statistical results are often reported as “statistically significant at the 0.05 level”</a:t>
            </a:r>
          </a:p>
          <a:p>
            <a:pPr lvl="1"/>
            <a:r>
              <a:rPr lang="en-GB" dirty="0"/>
              <a:t>This means that there is a 5% chance of a Type I error</a:t>
            </a:r>
          </a:p>
          <a:p>
            <a:pPr lvl="1"/>
            <a:r>
              <a:rPr lang="en-GB" dirty="0"/>
              <a:t>5 times in 100 that error will still occur</a:t>
            </a:r>
          </a:p>
          <a:p>
            <a:r>
              <a:rPr lang="en-GB" dirty="0"/>
              <a:t>If you increase the level to 1% you increase the chance of making a Type II error</a:t>
            </a:r>
          </a:p>
          <a:p>
            <a:pPr lvl="1"/>
            <a:r>
              <a:rPr lang="en-GB" dirty="0"/>
              <a:t>You are refusing to reject a hypothesis when the evidence that it should be rejected is pretty solid</a:t>
            </a:r>
          </a:p>
        </p:txBody>
      </p:sp>
    </p:spTree>
    <p:extLst>
      <p:ext uri="{BB962C8B-B14F-4D97-AF65-F5344CB8AC3E}">
        <p14:creationId xmlns:p14="http://schemas.microsoft.com/office/powerpoint/2010/main" val="291374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Directional v. Non-directional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7652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Sometimes we are interested in showing that one sample’s mean is specifically higher or lower than the other, rather than it just being not equal to the other</a:t>
            </a:r>
          </a:p>
          <a:p>
            <a:r>
              <a:rPr lang="en-GB" dirty="0"/>
              <a:t>To do this we use a directional or one-tailed test </a:t>
            </a:r>
          </a:p>
          <a:p>
            <a:r>
              <a:rPr lang="en-GB" dirty="0"/>
              <a:t>In a non-directional test the critical value represents 0.05 as 0.025 at each end of the distribution (a </a:t>
            </a:r>
            <a:r>
              <a:rPr lang="en-GB" i="1" dirty="0"/>
              <a:t>two-tailed distribution</a:t>
            </a:r>
            <a:r>
              <a:rPr lang="en-GB" dirty="0"/>
              <a:t>)</a:t>
            </a:r>
          </a:p>
          <a:p>
            <a:r>
              <a:rPr lang="en-GB" dirty="0"/>
              <a:t>In a directional test the critical value represents 0.025 at one end of the distribution (a </a:t>
            </a:r>
            <a:r>
              <a:rPr lang="en-GB" i="1" dirty="0"/>
              <a:t>one-tailed distribution</a:t>
            </a:r>
            <a:r>
              <a:rPr lang="en-GB" dirty="0"/>
              <a:t>)</a:t>
            </a:r>
          </a:p>
          <a:p>
            <a:r>
              <a:rPr lang="en-GB" dirty="0"/>
              <a:t>You must decide whether you want a one-tailed or two-tailed distribution prior to data collection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980" y="4873658"/>
            <a:ext cx="6569561" cy="184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69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Directional v. Non-directional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765220"/>
          </a:xfrm>
        </p:spPr>
        <p:txBody>
          <a:bodyPr>
            <a:normAutofit/>
          </a:bodyPr>
          <a:lstStyle/>
          <a:p>
            <a:r>
              <a:rPr lang="en-GB" dirty="0"/>
              <a:t>If you want to show that there is a difference between two means but you don’t care which of the two conditions gives the higher value, use the two-tailed test</a:t>
            </a:r>
          </a:p>
          <a:p>
            <a:endParaRPr lang="en-GB" dirty="0"/>
          </a:p>
          <a:p>
            <a:r>
              <a:rPr lang="en-GB" dirty="0"/>
              <a:t>If you specifically want to show that one thing is higher than the other, use the one-tailed test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219" y="4345020"/>
            <a:ext cx="6569561" cy="184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6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each of the following situations, should you use a one-tailed or two-tailed test?</a:t>
            </a:r>
          </a:p>
          <a:p>
            <a:pPr lvl="1"/>
            <a:r>
              <a:rPr lang="en-GB" dirty="0"/>
              <a:t>A company wants to see if there is any difference between the ease of use of the old version and the new version of their software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 network engineer wants to know </a:t>
            </a:r>
            <a:r>
              <a:rPr lang="en-GB" dirty="0" smtClean="0"/>
              <a:t>if </a:t>
            </a:r>
            <a:r>
              <a:rPr lang="en-GB" dirty="0" smtClean="0"/>
              <a:t>changing </a:t>
            </a:r>
            <a:r>
              <a:rPr lang="en-GB" dirty="0"/>
              <a:t>a setting on the firewall has </a:t>
            </a:r>
            <a:r>
              <a:rPr lang="en-GB" dirty="0" smtClean="0"/>
              <a:t>a </a:t>
            </a:r>
            <a:r>
              <a:rPr lang="en-GB" smtClean="0"/>
              <a:t>positive effect on </a:t>
            </a:r>
            <a:r>
              <a:rPr lang="en-GB" dirty="0"/>
              <a:t>the security of their system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 company wants to know if a new website design will lead to more sales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54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Topics covered</a:t>
                </a:r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Experimental Design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Dependent and Independent Variables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Null Hypothesis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Type I and Type II Errors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Statistical significance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One-tailed and two-tailed tests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Next we will cover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Critical Value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Requirements for Using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Dependent (Matched)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Directional vs. Non-directional Tests</a:t>
                </a:r>
              </a:p>
              <a:p>
                <a:r>
                  <a:rPr lang="en-GB" dirty="0"/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/>
                  <a:t> Test allows us to compare the means of two samples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  <a:blipFill>
                <a:blip r:embed="rId2"/>
                <a:stretch>
                  <a:fillRect l="-1317" t="-2516" b="-8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Homework</a:t>
            </a:r>
            <a:r>
              <a:rPr lang="en-GB" b="1" dirty="0"/>
              <a:t>: </a:t>
            </a:r>
            <a:r>
              <a:rPr lang="en-GB" dirty="0"/>
              <a:t>Read chapter 10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AV IQ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V IQ Theme" id="{9CC65F83-9540-4E2B-B488-CB2147B502B6}" vid="{D91F6DA5-1E46-4A70-92C9-87BE8F7ED5D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DAV IQ Theme</Template>
  <TotalTime>15244</TotalTime>
  <Words>2385</Words>
  <Application>Microsoft Office PowerPoint</Application>
  <PresentationFormat>On-screen Show (4:3)</PresentationFormat>
  <Paragraphs>257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Calibri</vt:lpstr>
      <vt:lpstr>Wingdings</vt:lpstr>
      <vt:lpstr>Cambria Math</vt:lpstr>
      <vt:lpstr>等线 Light</vt:lpstr>
      <vt:lpstr>Calibri Light</vt:lpstr>
      <vt:lpstr>Arial</vt:lpstr>
      <vt:lpstr>DAV IQ Theme</vt:lpstr>
      <vt:lpstr>Data Analysis  and Visualisation</vt:lpstr>
      <vt:lpstr>Introduction</vt:lpstr>
      <vt:lpstr>Experimental Design</vt:lpstr>
      <vt:lpstr>Experimental Credibility</vt:lpstr>
      <vt:lpstr>Independent and Dependent Variables</vt:lpstr>
      <vt:lpstr>The Dependent Variable</vt:lpstr>
      <vt:lpstr>The Independent Variable</vt:lpstr>
      <vt:lpstr>The Hypothesis</vt:lpstr>
      <vt:lpstr>Example 1 – Using Simple Variables</vt:lpstr>
      <vt:lpstr>Example 1 – Using Simple Variables</vt:lpstr>
      <vt:lpstr>Example</vt:lpstr>
      <vt:lpstr>Example</vt:lpstr>
      <vt:lpstr>Example 2 – Using Proxy Variables </vt:lpstr>
      <vt:lpstr>Exercise</vt:lpstr>
      <vt:lpstr>Exercise</vt:lpstr>
      <vt:lpstr>The Null Hypothesis</vt:lpstr>
      <vt:lpstr>The Null Hypothesis</vt:lpstr>
      <vt:lpstr>The Null Hypothesis</vt:lpstr>
      <vt:lpstr>The Null Hypothesis</vt:lpstr>
      <vt:lpstr>The Null Hypothesis</vt:lpstr>
      <vt:lpstr>Exercise</vt:lpstr>
      <vt:lpstr>Type I and Type II Errors</vt:lpstr>
      <vt:lpstr>Statistical Significance and Type I Errors</vt:lpstr>
      <vt:lpstr>Directional v. Non-directional Tests</vt:lpstr>
      <vt:lpstr>Directional v. Non-directional Tests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171</cp:revision>
  <dcterms:created xsi:type="dcterms:W3CDTF">2017-06-08T10:43:23Z</dcterms:created>
  <dcterms:modified xsi:type="dcterms:W3CDTF">2020-11-13T12:52:38Z</dcterms:modified>
</cp:coreProperties>
</file>