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1"/>
  </p:sldMasterIdLst>
  <p:sldIdLst>
    <p:sldId id="256" r:id="rId2"/>
    <p:sldId id="258" r:id="rId3"/>
    <p:sldId id="257" r:id="rId4"/>
    <p:sldId id="260" r:id="rId5"/>
    <p:sldId id="264" r:id="rId6"/>
    <p:sldId id="262" r:id="rId7"/>
    <p:sldId id="265" r:id="rId8"/>
    <p:sldId id="266" r:id="rId9"/>
    <p:sldId id="270" r:id="rId10"/>
    <p:sldId id="267" r:id="rId11"/>
    <p:sldId id="268" r:id="rId12"/>
    <p:sldId id="269" r:id="rId13"/>
    <p:sldId id="272" r:id="rId14"/>
    <p:sldId id="273" r:id="rId15"/>
    <p:sldId id="274" r:id="rId16"/>
    <p:sldId id="275" r:id="rId17"/>
    <p:sldId id="276" r:id="rId18"/>
    <p:sldId id="277" r:id="rId19"/>
    <p:sldId id="278" r:id="rId20"/>
    <p:sldId id="279" r:id="rId21"/>
    <p:sldId id="271" r:id="rId22"/>
    <p:sldId id="281" r:id="rId23"/>
    <p:sldId id="282" r:id="rId24"/>
    <p:sldId id="283" r:id="rId25"/>
    <p:sldId id="284" r:id="rId26"/>
    <p:sldId id="285" r:id="rId27"/>
    <p:sldId id="286" r:id="rId28"/>
    <p:sldId id="287" r:id="rId29"/>
    <p:sldId id="288" r:id="rId30"/>
    <p:sldId id="289" r:id="rId3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89" d="100"/>
          <a:sy n="89" d="100"/>
        </p:scale>
        <p:origin x="120" y="12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D298A17E-71D6-4DB2-AB62-027A799DDDD6}" type="datetimeFigureOut">
              <a:rPr lang="en-GB" smtClean="0"/>
              <a:t>26/10/2018</a:t>
            </a:fld>
            <a:endParaRPr lang="en-GB"/>
          </a:p>
        </p:txBody>
      </p:sp>
      <p:sp>
        <p:nvSpPr>
          <p:cNvPr id="5" name="Footer Placeholder 4"/>
          <p:cNvSpPr>
            <a:spLocks noGrp="1"/>
          </p:cNvSpPr>
          <p:nvPr>
            <p:ph type="ftr" sz="quarter" idx="11"/>
          </p:nvPr>
        </p:nvSpPr>
        <p:spPr>
          <a:xfrm>
            <a:off x="1371600" y="4323845"/>
            <a:ext cx="6400800" cy="365125"/>
          </a:xfrm>
        </p:spPr>
        <p:txBody>
          <a:bodyPr/>
          <a:lstStyle/>
          <a:p>
            <a:endParaRPr lang="en-GB"/>
          </a:p>
        </p:txBody>
      </p:sp>
      <p:sp>
        <p:nvSpPr>
          <p:cNvPr id="6" name="Slide Number Placeholder 5"/>
          <p:cNvSpPr>
            <a:spLocks noGrp="1"/>
          </p:cNvSpPr>
          <p:nvPr>
            <p:ph type="sldNum" sz="quarter" idx="12"/>
          </p:nvPr>
        </p:nvSpPr>
        <p:spPr>
          <a:xfrm>
            <a:off x="8077200" y="1430866"/>
            <a:ext cx="2743200" cy="365125"/>
          </a:xfrm>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369284636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298A17E-71D6-4DB2-AB62-027A799DDDD6}" type="datetimeFigureOut">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24770827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smtClean="0"/>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D298A17E-71D6-4DB2-AB62-027A799DDDD6}" type="datetimeFigureOut">
              <a:rPr lang="en-GB" smtClean="0"/>
              <a:t>26/10/2018</a:t>
            </a:fld>
            <a:endParaRPr lang="en-GB"/>
          </a:p>
        </p:txBody>
      </p:sp>
      <p:sp>
        <p:nvSpPr>
          <p:cNvPr id="5" name="Footer Placeholder 4"/>
          <p:cNvSpPr>
            <a:spLocks noGrp="1"/>
          </p:cNvSpPr>
          <p:nvPr>
            <p:ph type="ftr" sz="quarter" idx="11"/>
          </p:nvPr>
        </p:nvSpPr>
        <p:spPr>
          <a:xfrm>
            <a:off x="685800" y="381001"/>
            <a:ext cx="6991492" cy="36406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23569371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D298A17E-71D6-4DB2-AB62-027A799DDDD6}" type="datetimeFigureOut">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214133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D298A17E-71D6-4DB2-AB62-027A799DDDD6}" type="datetimeFigureOut">
              <a:rPr lang="en-GB" smtClean="0"/>
              <a:t>26/10/2018</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53464397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D298A17E-71D6-4DB2-AB62-027A799DDDD6}" type="datetimeFigureOut">
              <a:rPr lang="en-GB" smtClean="0"/>
              <a:t>26/10/2018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35670451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298A17E-71D6-4DB2-AB62-027A799DDDD6}" type="datetimeFigureOut">
              <a:rPr lang="en-GB" smtClean="0"/>
              <a:t>26/10/2018</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41410876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smtClean="0"/>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298A17E-71D6-4DB2-AB62-027A799DDDD6}" type="datetimeFigureOut">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42800520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298A17E-71D6-4DB2-AB62-027A799DDDD6}" type="datetimeFigureOut">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7916110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D298A17E-71D6-4DB2-AB62-027A799DDDD6}" type="datetimeFigureOut">
              <a:rPr lang="en-GB" smtClean="0"/>
              <a:t>26/10/2018</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391118084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D298A17E-71D6-4DB2-AB62-027A799DDDD6}" type="datetimeFigureOut">
              <a:rPr lang="en-GB" smtClean="0"/>
              <a:t>26/10/2018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268183968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smtClean="0"/>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D298A17E-71D6-4DB2-AB62-027A799DDDD6}" type="datetimeFigureOut">
              <a:rPr lang="en-GB" smtClean="0"/>
              <a:t>26/10/2018</a:t>
            </a:fld>
            <a:endParaRPr lang="en-GB"/>
          </a:p>
        </p:txBody>
      </p:sp>
      <p:sp>
        <p:nvSpPr>
          <p:cNvPr id="6" name="Footer Placeholder 5"/>
          <p:cNvSpPr>
            <a:spLocks noGrp="1"/>
          </p:cNvSpPr>
          <p:nvPr>
            <p:ph type="ftr" sz="quarter" idx="11"/>
          </p:nvPr>
        </p:nvSpPr>
        <p:spPr>
          <a:xfrm>
            <a:off x="685800" y="379941"/>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3E3D108-ECE4-4326-A0B9-A3A4D4F6871A}" type="slidenum">
              <a:rPr lang="en-GB" smtClean="0"/>
              <a:t>‹#›</a:t>
            </a:fld>
            <a:endParaRPr lang="en-GB"/>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16616429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smtClean="0"/>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D298A17E-71D6-4DB2-AB62-027A799DDDD6}" type="datetimeFigureOut">
              <a:rPr lang="en-GB" smtClean="0"/>
              <a:t>26/10/2018</a:t>
            </a:fld>
            <a:endParaRPr lang="en-GB"/>
          </a:p>
        </p:txBody>
      </p:sp>
      <p:sp>
        <p:nvSpPr>
          <p:cNvPr id="6" name="Footer Placeholder 5"/>
          <p:cNvSpPr>
            <a:spLocks noGrp="1"/>
          </p:cNvSpPr>
          <p:nvPr>
            <p:ph type="ftr" sz="quarter" idx="11"/>
          </p:nvPr>
        </p:nvSpPr>
        <p:spPr>
          <a:xfrm>
            <a:off x="685800" y="378883"/>
            <a:ext cx="6991492" cy="365125"/>
          </a:xfrm>
        </p:spPr>
        <p:txBody>
          <a:bodyPr/>
          <a:lstStyle/>
          <a:p>
            <a:endParaRPr lang="en-GB"/>
          </a:p>
        </p:txBody>
      </p:sp>
      <p:sp>
        <p:nvSpPr>
          <p:cNvPr id="7" name="Slide Number Placeholder 6"/>
          <p:cNvSpPr>
            <a:spLocks noGrp="1"/>
          </p:cNvSpPr>
          <p:nvPr>
            <p:ph type="sldNum" sz="quarter" idx="12"/>
          </p:nvPr>
        </p:nvSpPr>
        <p:spPr>
          <a:xfrm>
            <a:off x="10862452" y="381000"/>
            <a:ext cx="643748" cy="365125"/>
          </a:xfrm>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250405749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smtClean="0"/>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D298A17E-71D6-4DB2-AB62-027A799DDDD6}" type="datetimeFigureOut">
              <a:rPr lang="en-GB" smtClean="0"/>
              <a:t>26/10/2018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360574482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smtClean="0"/>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Click icon to add picture</a:t>
            </a:r>
            <a:endParaRPr lang="en-US" dirty="0"/>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Edit Master text styles</a:t>
            </a:r>
          </a:p>
        </p:txBody>
      </p:sp>
      <p:sp>
        <p:nvSpPr>
          <p:cNvPr id="3" name="Date Placeholder 2"/>
          <p:cNvSpPr>
            <a:spLocks noGrp="1"/>
          </p:cNvSpPr>
          <p:nvPr>
            <p:ph type="dt" sz="half" idx="10"/>
          </p:nvPr>
        </p:nvSpPr>
        <p:spPr/>
        <p:txBody>
          <a:bodyPr/>
          <a:lstStyle/>
          <a:p>
            <a:fld id="{D298A17E-71D6-4DB2-AB62-027A799DDDD6}" type="datetimeFigureOut">
              <a:rPr lang="en-GB" smtClean="0"/>
              <a:t>26/10/2018</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49006687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D298A17E-71D6-4DB2-AB62-027A799DDDD6}" type="datetimeFigureOut">
              <a:rPr lang="en-GB" smtClean="0"/>
              <a:t>26/10/2018</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41550338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D298A17E-71D6-4DB2-AB62-027A799DDDD6}" type="datetimeFigureOut">
              <a:rPr lang="en-GB" smtClean="0"/>
              <a:t>26/10/2018</a:t>
            </a:fld>
            <a:endParaRPr lang="en-GB"/>
          </a:p>
        </p:txBody>
      </p:sp>
      <p:sp>
        <p:nvSpPr>
          <p:cNvPr id="5" name="Footer Placeholder 4"/>
          <p:cNvSpPr>
            <a:spLocks noGrp="1"/>
          </p:cNvSpPr>
          <p:nvPr>
            <p:ph type="ftr" sz="quarter" idx="11"/>
          </p:nvPr>
        </p:nvSpPr>
        <p:spPr>
          <a:xfrm>
            <a:off x="685800" y="381000"/>
            <a:ext cx="6991492" cy="365125"/>
          </a:xfrm>
        </p:spPr>
        <p:txBody>
          <a:bodyPr/>
          <a:lstStyle/>
          <a:p>
            <a:endParaRPr lang="en-GB"/>
          </a:p>
        </p:txBody>
      </p:sp>
      <p:sp>
        <p:nvSpPr>
          <p:cNvPr id="6" name="Slide Number Placeholder 5"/>
          <p:cNvSpPr>
            <a:spLocks noGrp="1"/>
          </p:cNvSpPr>
          <p:nvPr>
            <p:ph type="sldNum" sz="quarter" idx="12"/>
          </p:nvPr>
        </p:nvSpPr>
        <p:spPr>
          <a:xfrm>
            <a:off x="10862452" y="381000"/>
            <a:ext cx="643748" cy="365125"/>
          </a:xfrm>
        </p:spPr>
        <p:txBody>
          <a:bodyPr/>
          <a:lstStyle/>
          <a:p>
            <a:fld id="{D3E3D108-ECE4-4326-A0B9-A3A4D4F6871A}" type="slidenum">
              <a:rPr lang="en-GB" smtClean="0"/>
              <a:t>‹#›</a:t>
            </a:fld>
            <a:endParaRPr lang="en-GB"/>
          </a:p>
        </p:txBody>
      </p:sp>
    </p:spTree>
    <p:extLst>
      <p:ext uri="{BB962C8B-B14F-4D97-AF65-F5344CB8AC3E}">
        <p14:creationId xmlns:p14="http://schemas.microsoft.com/office/powerpoint/2010/main" val="29858869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AndTx">
  <p:cSld name="Title, Content and Text">
    <p:spTree>
      <p:nvGrpSpPr>
        <p:cNvPr id="1" name=""/>
        <p:cNvGrpSpPr/>
        <p:nvPr/>
      </p:nvGrpSpPr>
      <p:grpSpPr>
        <a:xfrm>
          <a:off x="0" y="0"/>
          <a:ext cx="0" cy="0"/>
          <a:chOff x="0" y="0"/>
          <a:chExt cx="0" cy="0"/>
        </a:xfrm>
      </p:grpSpPr>
      <p:sp>
        <p:nvSpPr>
          <p:cNvPr id="2" name="Title 1"/>
          <p:cNvSpPr>
            <a:spLocks noGrp="1"/>
          </p:cNvSpPr>
          <p:nvPr>
            <p:ph type="title"/>
          </p:nvPr>
        </p:nvSpPr>
        <p:spPr>
          <a:xfrm>
            <a:off x="609600" y="381000"/>
            <a:ext cx="10972800" cy="1371600"/>
          </a:xfrm>
        </p:spPr>
        <p:txBody>
          <a:bodyPr/>
          <a:lstStyle/>
          <a:p>
            <a:r>
              <a:rPr lang="en-GB" smtClean="0"/>
              <a:t>Click to edit Master title style</a:t>
            </a:r>
            <a:endParaRPr lang="en-US"/>
          </a:p>
        </p:txBody>
      </p:sp>
      <p:sp>
        <p:nvSpPr>
          <p:cNvPr id="3" name="Content Placeholder 2"/>
          <p:cNvSpPr>
            <a:spLocks noGrp="1"/>
          </p:cNvSpPr>
          <p:nvPr>
            <p:ph sz="half" idx="1"/>
          </p:nvPr>
        </p:nvSpPr>
        <p:spPr>
          <a:xfrm>
            <a:off x="609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4" name="Text Placeholder 3"/>
          <p:cNvSpPr>
            <a:spLocks noGrp="1"/>
          </p:cNvSpPr>
          <p:nvPr>
            <p:ph type="body" sz="half" idx="2"/>
          </p:nvPr>
        </p:nvSpPr>
        <p:spPr>
          <a:xfrm>
            <a:off x="6197600" y="1981200"/>
            <a:ext cx="5384800" cy="4114800"/>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5" name="Rectangle 4"/>
          <p:cNvSpPr>
            <a:spLocks noGrp="1" noChangeArrowheads="1"/>
          </p:cNvSpPr>
          <p:nvPr>
            <p:ph type="dt" sz="half" idx="10"/>
          </p:nvPr>
        </p:nvSpPr>
        <p:spPr>
          <a:ln/>
        </p:spPr>
        <p:txBody>
          <a:bodyPr/>
          <a:lstStyle>
            <a:lvl1pPr>
              <a:defRPr/>
            </a:lvl1pPr>
          </a:lstStyle>
          <a:p>
            <a:endParaRPr lang="en-US" altLang="en-US"/>
          </a:p>
        </p:txBody>
      </p:sp>
      <p:sp>
        <p:nvSpPr>
          <p:cNvPr id="6" name="Rectangle 5"/>
          <p:cNvSpPr>
            <a:spLocks noGrp="1" noChangeArrowheads="1"/>
          </p:cNvSpPr>
          <p:nvPr>
            <p:ph type="ftr" sz="quarter" idx="11"/>
          </p:nvPr>
        </p:nvSpPr>
        <p:spPr>
          <a:ln/>
        </p:spPr>
        <p:txBody>
          <a:bodyPr/>
          <a:lstStyle>
            <a:lvl1pPr>
              <a:defRPr/>
            </a:lvl1pPr>
          </a:lstStyle>
          <a:p>
            <a:endParaRPr lang="en-US" altLang="en-US"/>
          </a:p>
        </p:txBody>
      </p:sp>
      <p:sp>
        <p:nvSpPr>
          <p:cNvPr id="7" name="Rectangle 6"/>
          <p:cNvSpPr>
            <a:spLocks noGrp="1" noChangeArrowheads="1"/>
          </p:cNvSpPr>
          <p:nvPr>
            <p:ph type="sldNum" sz="quarter" idx="12"/>
          </p:nvPr>
        </p:nvSpPr>
        <p:spPr>
          <a:ln/>
        </p:spPr>
        <p:txBody>
          <a:bodyPr/>
          <a:lstStyle>
            <a:lvl1pPr>
              <a:defRPr/>
            </a:lvl1pPr>
          </a:lstStyle>
          <a:p>
            <a:fld id="{61E6588E-9442-44EF-A273-738F19FC3E59}" type="slidenum">
              <a:rPr lang="en-US" altLang="en-US"/>
              <a:pPr/>
              <a:t>‹#›</a:t>
            </a:fld>
            <a:endParaRPr lang="en-US" altLang="en-US"/>
          </a:p>
        </p:txBody>
      </p:sp>
    </p:spTree>
    <p:extLst>
      <p:ext uri="{BB962C8B-B14F-4D97-AF65-F5344CB8AC3E}">
        <p14:creationId xmlns:p14="http://schemas.microsoft.com/office/powerpoint/2010/main" val="87537907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032000" y="190500"/>
            <a:ext cx="9347200" cy="1527175"/>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2032000" y="1905000"/>
            <a:ext cx="4572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6807200" y="1905000"/>
            <a:ext cx="4572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8839200" y="6248400"/>
            <a:ext cx="2540000" cy="457200"/>
          </a:xfrm>
        </p:spPr>
        <p:txBody>
          <a:bodyPr/>
          <a:lstStyle>
            <a:lvl1pPr>
              <a:defRPr/>
            </a:lvl1pPr>
          </a:lstStyle>
          <a:p>
            <a:pPr>
              <a:defRPr/>
            </a:pPr>
            <a:endParaRPr lang="en-GB" altLang="en-US"/>
          </a:p>
        </p:txBody>
      </p:sp>
      <p:sp>
        <p:nvSpPr>
          <p:cNvPr id="6" name="Footer Placeholder 5"/>
          <p:cNvSpPr>
            <a:spLocks noGrp="1"/>
          </p:cNvSpPr>
          <p:nvPr>
            <p:ph type="ftr" sz="quarter" idx="11"/>
          </p:nvPr>
        </p:nvSpPr>
        <p:spPr>
          <a:xfrm>
            <a:off x="4368800" y="6248400"/>
            <a:ext cx="3860800" cy="457200"/>
          </a:xfrm>
        </p:spPr>
        <p:txBody>
          <a:bodyPr/>
          <a:lstStyle>
            <a:lvl1pPr>
              <a:defRPr/>
            </a:lvl1pPr>
          </a:lstStyle>
          <a:p>
            <a:pPr>
              <a:defRPr/>
            </a:pPr>
            <a:endParaRPr lang="en-GB" altLang="en-US"/>
          </a:p>
        </p:txBody>
      </p:sp>
      <p:sp>
        <p:nvSpPr>
          <p:cNvPr id="7" name="Slide Number Placeholder 6"/>
          <p:cNvSpPr>
            <a:spLocks noGrp="1"/>
          </p:cNvSpPr>
          <p:nvPr>
            <p:ph type="sldNum" sz="quarter" idx="12"/>
          </p:nvPr>
        </p:nvSpPr>
        <p:spPr>
          <a:xfrm>
            <a:off x="2032000" y="6248400"/>
            <a:ext cx="1727200" cy="457200"/>
          </a:xfrm>
        </p:spPr>
        <p:txBody>
          <a:bodyPr/>
          <a:lstStyle>
            <a:lvl1pPr>
              <a:defRPr smtClean="0"/>
            </a:lvl1pPr>
          </a:lstStyle>
          <a:p>
            <a:pPr>
              <a:defRPr/>
            </a:pPr>
            <a:fld id="{4DE6D547-C5B2-4B40-AA74-AF2624080FAE}" type="slidenum">
              <a:rPr lang="en-GB" altLang="en-US"/>
              <a:pPr>
                <a:defRPr/>
              </a:pPr>
              <a:t>‹#›</a:t>
            </a:fld>
            <a:endParaRPr lang="en-GB" altLang="en-US"/>
          </a:p>
        </p:txBody>
      </p:sp>
    </p:spTree>
    <p:extLst>
      <p:ext uri="{BB962C8B-B14F-4D97-AF65-F5344CB8AC3E}">
        <p14:creationId xmlns:p14="http://schemas.microsoft.com/office/powerpoint/2010/main" val="425739367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1.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theme" Target="../theme/theme1.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21">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298A17E-71D6-4DB2-AB62-027A799DDDD6}" type="datetimeFigureOut">
              <a:rPr lang="en-GB" smtClean="0"/>
              <a:t>26/10/2018</a:t>
            </a:fld>
            <a:endParaRPr lang="en-GB"/>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D3E3D108-ECE4-4326-A0B9-A3A4D4F6871A}" type="slidenum">
              <a:rPr lang="en-GB" smtClean="0"/>
              <a:t>‹#›</a:t>
            </a:fld>
            <a:endParaRPr lang="en-GB"/>
          </a:p>
        </p:txBody>
      </p:sp>
    </p:spTree>
    <p:extLst>
      <p:ext uri="{BB962C8B-B14F-4D97-AF65-F5344CB8AC3E}">
        <p14:creationId xmlns:p14="http://schemas.microsoft.com/office/powerpoint/2010/main" val="2168475700"/>
      </p:ext>
    </p:extLst>
  </p:cSld>
  <p:clrMap bg1="dk1" tx1="lt1" bg2="dk2" tx2="lt2" accent1="accent1" accent2="accent2" accent3="accent3" accent4="accent4" accent5="accent5" accent6="accent6" hlink="hlink" folHlink="folHlink"/>
  <p:sldLayoutIdLst>
    <p:sldLayoutId id="2147483712" r:id="rId1"/>
    <p:sldLayoutId id="2147483713" r:id="rId2"/>
    <p:sldLayoutId id="2147483714" r:id="rId3"/>
    <p:sldLayoutId id="2147483715" r:id="rId4"/>
    <p:sldLayoutId id="2147483716" r:id="rId5"/>
    <p:sldLayoutId id="2147483717" r:id="rId6"/>
    <p:sldLayoutId id="2147483718" r:id="rId7"/>
    <p:sldLayoutId id="2147483719" r:id="rId8"/>
    <p:sldLayoutId id="2147483720" r:id="rId9"/>
    <p:sldLayoutId id="2147483721" r:id="rId10"/>
    <p:sldLayoutId id="2147483722" r:id="rId11"/>
    <p:sldLayoutId id="2147483723" r:id="rId12"/>
    <p:sldLayoutId id="2147483724" r:id="rId13"/>
    <p:sldLayoutId id="2147483725" r:id="rId14"/>
    <p:sldLayoutId id="2147483726" r:id="rId15"/>
    <p:sldLayoutId id="2147483727" r:id="rId16"/>
    <p:sldLayoutId id="2147483728" r:id="rId17"/>
    <p:sldLayoutId id="2147483729" r:id="rId18"/>
    <p:sldLayoutId id="2147483730" r:id="rId19"/>
  </p:sldLayoutIdLst>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9.xml"/></Relationships>
</file>

<file path=ppt/slides/_rels/slide11.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3.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12.jpg"/><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15.jpg"/><Relationship Id="rId2" Type="http://schemas.openxmlformats.org/officeDocument/2006/relationships/image" Target="../media/image14.jpg"/><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3" Type="http://schemas.openxmlformats.org/officeDocument/2006/relationships/image" Target="../media/image17.jpg"/><Relationship Id="rId2" Type="http://schemas.openxmlformats.org/officeDocument/2006/relationships/image" Target="../media/image16.png"/><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19.jpg"/><Relationship Id="rId2" Type="http://schemas.openxmlformats.org/officeDocument/2006/relationships/image" Target="../media/image18.jpeg"/><Relationship Id="rId1" Type="http://schemas.openxmlformats.org/officeDocument/2006/relationships/slideLayout" Target="../slideLayouts/slideLayout6.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t>THE FORMATION OF THE MISHNAH AND THE TALMUD</a:t>
            </a:r>
            <a:endParaRPr lang="en-GB" dirty="0"/>
          </a:p>
        </p:txBody>
      </p:sp>
      <p:sp>
        <p:nvSpPr>
          <p:cNvPr id="3" name="Subtitle 2"/>
          <p:cNvSpPr>
            <a:spLocks noGrp="1"/>
          </p:cNvSpPr>
          <p:nvPr>
            <p:ph type="subTitle" idx="1"/>
          </p:nvPr>
        </p:nvSpPr>
        <p:spPr/>
        <p:txBody>
          <a:bodyPr>
            <a:normAutofit fontScale="92500" lnSpcReduction="10000"/>
          </a:bodyPr>
          <a:lstStyle/>
          <a:p>
            <a:r>
              <a:rPr lang="en-GB" dirty="0" smtClean="0"/>
              <a:t>DR JESSICA KEADY</a:t>
            </a:r>
          </a:p>
          <a:p>
            <a:r>
              <a:rPr lang="en-GB" dirty="0" smtClean="0"/>
              <a:t>Block 2     Introduction to Judaism and Christianity </a:t>
            </a:r>
            <a:endParaRPr lang="en-GB" dirty="0"/>
          </a:p>
        </p:txBody>
      </p:sp>
    </p:spTree>
    <p:extLst>
      <p:ext uri="{BB962C8B-B14F-4D97-AF65-F5344CB8AC3E}">
        <p14:creationId xmlns:p14="http://schemas.microsoft.com/office/powerpoint/2010/main" val="409887383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Refresher / check in </a:t>
            </a:r>
            <a:endParaRPr lang="en-GB" dirty="0"/>
          </a:p>
        </p:txBody>
      </p:sp>
      <p:sp>
        <p:nvSpPr>
          <p:cNvPr id="3" name="Content Placeholder 2"/>
          <p:cNvSpPr>
            <a:spLocks noGrp="1"/>
          </p:cNvSpPr>
          <p:nvPr>
            <p:ph idx="1"/>
          </p:nvPr>
        </p:nvSpPr>
        <p:spPr/>
        <p:txBody>
          <a:bodyPr>
            <a:normAutofit/>
          </a:bodyPr>
          <a:lstStyle/>
          <a:p>
            <a:r>
              <a:rPr lang="en-GB" sz="3200" dirty="0" smtClean="0"/>
              <a:t>What year was the first Temple destroyed and who was it destroyed by?</a:t>
            </a:r>
          </a:p>
          <a:p>
            <a:r>
              <a:rPr lang="en-GB" sz="3200" dirty="0" smtClean="0"/>
              <a:t>What year was the second Temple destroyed and who was it destroyed by?</a:t>
            </a:r>
          </a:p>
          <a:p>
            <a:r>
              <a:rPr lang="en-GB" sz="3200" dirty="0" smtClean="0"/>
              <a:t>What does </a:t>
            </a:r>
            <a:r>
              <a:rPr lang="en-GB" sz="3200" dirty="0" err="1" smtClean="0"/>
              <a:t>TaNaKh</a:t>
            </a:r>
            <a:r>
              <a:rPr lang="en-GB" sz="3200" dirty="0" smtClean="0"/>
              <a:t> stand for? </a:t>
            </a:r>
          </a:p>
          <a:p>
            <a:r>
              <a:rPr lang="en-GB" sz="3200" dirty="0" smtClean="0"/>
              <a:t>Was Judaism practiced in a unifying way during the Second Temple period?</a:t>
            </a:r>
          </a:p>
        </p:txBody>
      </p:sp>
    </p:spTree>
    <p:extLst>
      <p:ext uri="{BB962C8B-B14F-4D97-AF65-F5344CB8AC3E}">
        <p14:creationId xmlns:p14="http://schemas.microsoft.com/office/powerpoint/2010/main" val="26464956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Impact of Events in 70 CE</a:t>
            </a:r>
          </a:p>
        </p:txBody>
      </p:sp>
      <p:sp>
        <p:nvSpPr>
          <p:cNvPr id="1027" name="Rectangle 3"/>
          <p:cNvSpPr>
            <a:spLocks noGrp="1" noChangeArrowheads="1"/>
          </p:cNvSpPr>
          <p:nvPr>
            <p:ph type="body" idx="1"/>
          </p:nvPr>
        </p:nvSpPr>
        <p:spPr/>
        <p:txBody>
          <a:bodyPr>
            <a:normAutofit/>
          </a:bodyPr>
          <a:lstStyle/>
          <a:p>
            <a:pPr eaLnBrk="1" hangingPunct="1">
              <a:buFont typeface="Wingdings" panose="05000000000000000000" pitchFamily="2" charset="2"/>
              <a:buNone/>
            </a:pPr>
            <a:r>
              <a:rPr lang="en-US" altLang="en-US" sz="3200" dirty="0" smtClean="0">
                <a:ea typeface="ＭＳ Ｐゴシック" panose="020B0600070205080204" pitchFamily="34" charset="-128"/>
              </a:rPr>
              <a:t>	The role of the Temple and its sacrificial system as the </a:t>
            </a:r>
            <a:r>
              <a:rPr lang="en-US" altLang="en-US" sz="3200" dirty="0" err="1" smtClean="0">
                <a:ea typeface="ＭＳ Ｐゴシック" panose="020B0600070205080204" pitchFamily="34" charset="-128"/>
              </a:rPr>
              <a:t>centre</a:t>
            </a:r>
            <a:r>
              <a:rPr lang="en-US" altLang="en-US" sz="3200" dirty="0" smtClean="0">
                <a:ea typeface="ＭＳ Ｐゴシック" panose="020B0600070205080204" pitchFamily="34" charset="-128"/>
              </a:rPr>
              <a:t> of Jewish piety was replaced by:</a:t>
            </a:r>
            <a:endParaRPr lang="en-US" altLang="en-US" sz="3200" dirty="0" smtClean="0">
              <a:solidFill>
                <a:schemeClr val="folHlink"/>
              </a:solidFill>
              <a:ea typeface="ＭＳ Ｐゴシック" panose="020B0600070205080204" pitchFamily="34" charset="-128"/>
            </a:endParaRPr>
          </a:p>
          <a:p>
            <a:pPr eaLnBrk="1" hangingPunct="1">
              <a:buClr>
                <a:schemeClr val="folHlink"/>
              </a:buClr>
            </a:pPr>
            <a:r>
              <a:rPr lang="en-US" altLang="en-US" sz="3200" dirty="0" smtClean="0">
                <a:solidFill>
                  <a:schemeClr val="folHlink"/>
                </a:solidFill>
                <a:ea typeface="ＭＳ Ｐゴシック" panose="020B0600070205080204" pitchFamily="34" charset="-128"/>
              </a:rPr>
              <a:t>Synagogues</a:t>
            </a:r>
          </a:p>
          <a:p>
            <a:pPr eaLnBrk="1" hangingPunct="1">
              <a:buClr>
                <a:schemeClr val="folHlink"/>
              </a:buClr>
            </a:pPr>
            <a:r>
              <a:rPr lang="en-US" altLang="en-US" sz="3200" dirty="0" smtClean="0">
                <a:solidFill>
                  <a:schemeClr val="folHlink"/>
                </a:solidFill>
                <a:ea typeface="ＭＳ Ｐゴシック" panose="020B0600070205080204" pitchFamily="34" charset="-128"/>
              </a:rPr>
              <a:t>Rabbis</a:t>
            </a:r>
          </a:p>
          <a:p>
            <a:pPr eaLnBrk="1" hangingPunct="1">
              <a:buClr>
                <a:schemeClr val="folHlink"/>
              </a:buClr>
            </a:pPr>
            <a:r>
              <a:rPr lang="en-US" altLang="en-US" sz="3200" dirty="0" smtClean="0">
                <a:solidFill>
                  <a:schemeClr val="folHlink"/>
                </a:solidFill>
                <a:ea typeface="ＭＳ Ｐゴシック" panose="020B0600070205080204" pitchFamily="34" charset="-128"/>
              </a:rPr>
              <a:t>A religion </a:t>
            </a:r>
            <a:r>
              <a:rPr lang="en-US" altLang="en-US" sz="3200" dirty="0" err="1" smtClean="0">
                <a:solidFill>
                  <a:schemeClr val="folHlink"/>
                </a:solidFill>
                <a:ea typeface="ＭＳ Ｐゴシック" panose="020B0600070205080204" pitchFamily="34" charset="-128"/>
              </a:rPr>
              <a:t>centred</a:t>
            </a:r>
            <a:r>
              <a:rPr lang="en-US" altLang="en-US" sz="3200" dirty="0" smtClean="0">
                <a:solidFill>
                  <a:schemeClr val="folHlink"/>
                </a:solidFill>
                <a:ea typeface="ＭＳ Ｐゴシック" panose="020B0600070205080204" pitchFamily="34" charset="-128"/>
              </a:rPr>
              <a:t> on Torah</a:t>
            </a:r>
          </a:p>
          <a:p>
            <a:pPr eaLnBrk="1" hangingPunct="1">
              <a:buClr>
                <a:schemeClr val="folHlink"/>
              </a:buClr>
            </a:pPr>
            <a:r>
              <a:rPr lang="en-US" altLang="en-US" sz="3200" dirty="0" smtClean="0">
                <a:solidFill>
                  <a:schemeClr val="folHlink"/>
                </a:solidFill>
                <a:ea typeface="ＭＳ Ｐゴシック" panose="020B0600070205080204" pitchFamily="34" charset="-128"/>
              </a:rPr>
              <a:t>Tradition</a:t>
            </a:r>
          </a:p>
        </p:txBody>
      </p:sp>
    </p:spTree>
    <p:extLst>
      <p:ext uri="{BB962C8B-B14F-4D97-AF65-F5344CB8AC3E}">
        <p14:creationId xmlns:p14="http://schemas.microsoft.com/office/powerpoint/2010/main" val="287036561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0" y="413273"/>
            <a:ext cx="10972800" cy="1371600"/>
          </a:xfrm>
        </p:spPr>
        <p:txBody>
          <a:bodyPr/>
          <a:lstStyle/>
          <a:p>
            <a:pPr eaLnBrk="1" hangingPunct="1"/>
            <a:r>
              <a:rPr lang="en-US" altLang="en-US" dirty="0" smtClean="0">
                <a:ea typeface="ＭＳ Ｐゴシック" panose="020B0600070205080204" pitchFamily="34" charset="-128"/>
              </a:rPr>
              <a:t>Jewish Synagogues</a:t>
            </a:r>
          </a:p>
        </p:txBody>
      </p:sp>
      <p:sp>
        <p:nvSpPr>
          <p:cNvPr id="15364" name="Rectangle 4"/>
          <p:cNvSpPr>
            <a:spLocks noGrp="1" noChangeArrowheads="1"/>
          </p:cNvSpPr>
          <p:nvPr>
            <p:ph type="body" sz="half" idx="2"/>
          </p:nvPr>
        </p:nvSpPr>
        <p:spPr/>
        <p:txBody>
          <a:bodyPr/>
          <a:lstStyle/>
          <a:p>
            <a:pPr eaLnBrk="1" hangingPunct="1"/>
            <a:r>
              <a:rPr lang="en-US" altLang="en-US" sz="2800">
                <a:ea typeface="ＭＳ Ｐゴシック" panose="020B0600070205080204" pitchFamily="34" charset="-128"/>
              </a:rPr>
              <a:t>A meeting house for study and instruction.</a:t>
            </a:r>
          </a:p>
          <a:p>
            <a:pPr eaLnBrk="1" hangingPunct="1"/>
            <a:r>
              <a:rPr lang="en-US" altLang="en-US" sz="2800">
                <a:ea typeface="ＭＳ Ｐゴシック" panose="020B0600070205080204" pitchFamily="34" charset="-128"/>
              </a:rPr>
              <a:t>Becomes a place of worship after the destruction of the Temple in Jerusalem.</a:t>
            </a:r>
          </a:p>
          <a:p>
            <a:pPr eaLnBrk="1" hangingPunct="1"/>
            <a:r>
              <a:rPr lang="en-US" altLang="en-US" sz="2800">
                <a:ea typeface="ＭＳ Ｐゴシック" panose="020B0600070205080204" pitchFamily="34" charset="-128"/>
              </a:rPr>
              <a:t>Probably already an important place of prayer before 70 CE.</a:t>
            </a:r>
          </a:p>
        </p:txBody>
      </p:sp>
      <p:pic>
        <p:nvPicPr>
          <p:cNvPr id="3" name="Content Placeholder 2"/>
          <p:cNvPicPr>
            <a:picLocks noGrp="1" noChangeAspect="1"/>
          </p:cNvPicPr>
          <p:nvPr>
            <p:ph sz="half" idx="1"/>
          </p:nvPr>
        </p:nvPicPr>
        <p:blipFill>
          <a:blip r:embed="rId2">
            <a:extLst>
              <a:ext uri="{28A0092B-C50C-407E-A947-70E740481C1C}">
                <a14:useLocalDpi xmlns:a14="http://schemas.microsoft.com/office/drawing/2010/main" val="0"/>
              </a:ext>
            </a:extLst>
          </a:blip>
          <a:stretch>
            <a:fillRect/>
          </a:stretch>
        </p:blipFill>
        <p:spPr>
          <a:xfrm>
            <a:off x="524861" y="1892450"/>
            <a:ext cx="5215017" cy="3726927"/>
          </a:xfrm>
        </p:spPr>
      </p:pic>
    </p:spTree>
    <p:extLst>
      <p:ext uri="{BB962C8B-B14F-4D97-AF65-F5344CB8AC3E}">
        <p14:creationId xmlns:p14="http://schemas.microsoft.com/office/powerpoint/2010/main" val="71422848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2"/>
          <p:cNvSpPr>
            <a:spLocks noGrp="1" noChangeArrowheads="1"/>
          </p:cNvSpPr>
          <p:nvPr>
            <p:ph type="title"/>
          </p:nvPr>
        </p:nvSpPr>
        <p:spPr>
          <a:xfrm>
            <a:off x="340659" y="228600"/>
            <a:ext cx="10972800" cy="1371600"/>
          </a:xfrm>
        </p:spPr>
        <p:txBody>
          <a:bodyPr/>
          <a:lstStyle/>
          <a:p>
            <a:pPr eaLnBrk="1" hangingPunct="1"/>
            <a:r>
              <a:rPr lang="en-US" altLang="en-US" dirty="0" smtClean="0">
                <a:ea typeface="ＭＳ Ｐゴシック" panose="020B0600070205080204" pitchFamily="34" charset="-128"/>
              </a:rPr>
              <a:t>Jewish Rabbis</a:t>
            </a:r>
          </a:p>
        </p:txBody>
      </p:sp>
      <p:sp>
        <p:nvSpPr>
          <p:cNvPr id="52227" name="Rectangle 3"/>
          <p:cNvSpPr>
            <a:spLocks noGrp="1" noChangeArrowheads="1"/>
          </p:cNvSpPr>
          <p:nvPr>
            <p:ph type="body" sz="half" idx="2"/>
          </p:nvPr>
        </p:nvSpPr>
        <p:spPr>
          <a:xfrm>
            <a:off x="6645536" y="2359511"/>
            <a:ext cx="4038600" cy="4495800"/>
          </a:xfrm>
        </p:spPr>
        <p:txBody>
          <a:bodyPr>
            <a:normAutofit/>
          </a:bodyPr>
          <a:lstStyle/>
          <a:p>
            <a:pPr eaLnBrk="1" hangingPunct="1">
              <a:lnSpc>
                <a:spcPct val="90000"/>
              </a:lnSpc>
            </a:pPr>
            <a:r>
              <a:rPr lang="en-US" altLang="en-US" sz="2400" dirty="0">
                <a:ea typeface="ＭＳ Ｐゴシック" panose="020B0600070205080204" pitchFamily="34" charset="-128"/>
              </a:rPr>
              <a:t>The earliest group of rabbis probably included </a:t>
            </a:r>
            <a:r>
              <a:rPr lang="en-US" altLang="en-US" sz="2400" dirty="0">
                <a:solidFill>
                  <a:schemeClr val="folHlink"/>
                </a:solidFill>
                <a:ea typeface="ＭＳ Ｐゴシック" panose="020B0600070205080204" pitchFamily="34" charset="-128"/>
              </a:rPr>
              <a:t>Pharisees, scribes and priests.</a:t>
            </a:r>
          </a:p>
          <a:p>
            <a:pPr eaLnBrk="1" hangingPunct="1">
              <a:lnSpc>
                <a:spcPct val="90000"/>
              </a:lnSpc>
            </a:pPr>
            <a:r>
              <a:rPr lang="en-US" altLang="en-US" sz="2400" dirty="0">
                <a:ea typeface="ＭＳ Ｐゴシック" panose="020B0600070205080204" pitchFamily="34" charset="-128"/>
              </a:rPr>
              <a:t>Rabbis were certainly interested in Pharisaic issues (belief in resurrection, purity laws, focus on Torah).</a:t>
            </a:r>
          </a:p>
          <a:p>
            <a:pPr eaLnBrk="1" hangingPunct="1">
              <a:lnSpc>
                <a:spcPct val="90000"/>
              </a:lnSpc>
            </a:pPr>
            <a:endParaRPr lang="en-US" altLang="en-US" sz="2400" dirty="0">
              <a:solidFill>
                <a:schemeClr val="folHlink"/>
              </a:solidFill>
              <a:ea typeface="ＭＳ Ｐゴシック" panose="020B0600070205080204" pitchFamily="34" charset="-128"/>
            </a:endParaRPr>
          </a:p>
        </p:txBody>
      </p:sp>
      <p:pic>
        <p:nvPicPr>
          <p:cNvPr id="52239" name="Picture 15" descr="Chagall-praying rabbi"/>
          <p:cNvPicPr>
            <a:picLocks noGrp="1" noChangeAspect="1" noChangeArrowheads="1"/>
          </p:cNvPicPr>
          <p:nvPr>
            <p:ph sz="half" idx="1"/>
          </p:nvPr>
        </p:nvPicPr>
        <p:blipFill>
          <a:blip r:embed="rId2"/>
          <a:srcRect/>
          <a:stretch>
            <a:fillRect/>
          </a:stretch>
        </p:blipFill>
        <p:spPr>
          <a:xfrm>
            <a:off x="668766" y="2086984"/>
            <a:ext cx="4799317" cy="3869261"/>
          </a:xfrm>
        </p:spPr>
      </p:pic>
    </p:spTree>
    <p:extLst>
      <p:ext uri="{BB962C8B-B14F-4D97-AF65-F5344CB8AC3E}">
        <p14:creationId xmlns:p14="http://schemas.microsoft.com/office/powerpoint/2010/main" val="113717953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3023394" y="678405"/>
            <a:ext cx="7729538" cy="1527175"/>
          </a:xfrm>
        </p:spPr>
        <p:txBody>
          <a:bodyPr/>
          <a:lstStyle/>
          <a:p>
            <a:pPr eaLnBrk="1" hangingPunct="1"/>
            <a:r>
              <a:rPr lang="en-GB" altLang="en-US" sz="3600" dirty="0" smtClean="0"/>
              <a:t>Yavneh </a:t>
            </a:r>
            <a:r>
              <a:rPr lang="en-GB" altLang="en-US" sz="3600" dirty="0"/>
              <a:t>(70-135 CE)</a:t>
            </a:r>
          </a:p>
        </p:txBody>
      </p:sp>
      <p:sp>
        <p:nvSpPr>
          <p:cNvPr id="27652" name="Rectangle 7"/>
          <p:cNvSpPr>
            <a:spLocks noGrp="1" noChangeArrowheads="1"/>
          </p:cNvSpPr>
          <p:nvPr>
            <p:ph type="body" sz="half" idx="2"/>
          </p:nvPr>
        </p:nvSpPr>
        <p:spPr>
          <a:xfrm>
            <a:off x="6888163" y="2128838"/>
            <a:ext cx="3429000" cy="4114800"/>
          </a:xfrm>
        </p:spPr>
        <p:txBody>
          <a:bodyPr/>
          <a:lstStyle/>
          <a:p>
            <a:pPr eaLnBrk="1" hangingPunct="1">
              <a:lnSpc>
                <a:spcPct val="90000"/>
              </a:lnSpc>
            </a:pPr>
            <a:r>
              <a:rPr lang="en-GB" altLang="en-US" sz="2400" dirty="0"/>
              <a:t>Yavneh (‘</a:t>
            </a:r>
            <a:r>
              <a:rPr lang="en-GB" altLang="en-US" sz="2400" dirty="0" err="1"/>
              <a:t>Jamnia</a:t>
            </a:r>
            <a:r>
              <a:rPr lang="en-GB" altLang="en-US" sz="2400" dirty="0"/>
              <a:t>’ in Greek) was a small coastal town where a group of Pharisaic sages met to continue the process of religious scholarship that existed prior to the temple’s destruction. </a:t>
            </a:r>
            <a:endParaRPr lang="en-GB" altLang="en-US" sz="2000" dirty="0"/>
          </a:p>
        </p:txBody>
      </p:sp>
      <p:pic>
        <p:nvPicPr>
          <p:cNvPr id="27653" name="Picture 9" descr="Yavn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92361" y="2128838"/>
            <a:ext cx="6085406" cy="41147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61049235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2136775" y="228600"/>
            <a:ext cx="8153400" cy="990600"/>
          </a:xfrm>
        </p:spPr>
        <p:txBody>
          <a:bodyPr/>
          <a:lstStyle/>
          <a:p>
            <a:pPr eaLnBrk="1" hangingPunct="1"/>
            <a:r>
              <a:rPr lang="en-GB" altLang="en-US" smtClean="0"/>
              <a:t>The Legacy of Yavneh</a:t>
            </a:r>
          </a:p>
        </p:txBody>
      </p:sp>
      <p:sp>
        <p:nvSpPr>
          <p:cNvPr id="30723" name="Rectangle 3"/>
          <p:cNvSpPr>
            <a:spLocks noGrp="1" noChangeArrowheads="1"/>
          </p:cNvSpPr>
          <p:nvPr>
            <p:ph sz="quarter" idx="1"/>
          </p:nvPr>
        </p:nvSpPr>
        <p:spPr>
          <a:xfrm>
            <a:off x="2063750" y="1916113"/>
            <a:ext cx="8153400" cy="4495800"/>
          </a:xfrm>
        </p:spPr>
        <p:txBody>
          <a:bodyPr/>
          <a:lstStyle/>
          <a:p>
            <a:pPr marL="571500" indent="-571500" algn="just">
              <a:buNone/>
            </a:pPr>
            <a:r>
              <a:rPr lang="en-GB" altLang="en-US" sz="2600" dirty="0"/>
              <a:t>1. The establishment of a new judiciary system. </a:t>
            </a:r>
          </a:p>
          <a:p>
            <a:pPr marL="571500" indent="-571500" algn="just">
              <a:buNone/>
            </a:pPr>
            <a:endParaRPr lang="en-GB" altLang="en-US" sz="2600" dirty="0"/>
          </a:p>
          <a:p>
            <a:pPr marL="571500" indent="-571500" algn="just">
              <a:buNone/>
            </a:pPr>
            <a:r>
              <a:rPr lang="en-GB" altLang="en-US" sz="2600" dirty="0"/>
              <a:t>2. The development of the legal tradition and the preservation of oral </a:t>
            </a:r>
            <a:r>
              <a:rPr lang="en-GB" altLang="en-US" sz="2600" dirty="0" smtClean="0"/>
              <a:t>traditions.</a:t>
            </a:r>
          </a:p>
          <a:p>
            <a:pPr marL="571500" indent="-571500" algn="just">
              <a:buNone/>
            </a:pPr>
            <a:endParaRPr lang="en-GB" altLang="en-US" sz="2600" dirty="0"/>
          </a:p>
          <a:p>
            <a:pPr marL="571500" indent="-571500" algn="just">
              <a:buNone/>
            </a:pPr>
            <a:r>
              <a:rPr lang="en-GB" altLang="en-US" sz="2600" dirty="0"/>
              <a:t>3. New importance was attached to the synagogue.  </a:t>
            </a:r>
          </a:p>
          <a:p>
            <a:pPr marL="571500" indent="-571500"/>
            <a:endParaRPr lang="en-GB" altLang="en-US" sz="2600" dirty="0"/>
          </a:p>
        </p:txBody>
      </p:sp>
    </p:spTree>
    <p:extLst>
      <p:ext uri="{BB962C8B-B14F-4D97-AF65-F5344CB8AC3E}">
        <p14:creationId xmlns:p14="http://schemas.microsoft.com/office/powerpoint/2010/main" val="2853423811"/>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2136775" y="228600"/>
            <a:ext cx="8153400" cy="990600"/>
          </a:xfrm>
        </p:spPr>
        <p:txBody>
          <a:bodyPr/>
          <a:lstStyle/>
          <a:p>
            <a:pPr eaLnBrk="1" hangingPunct="1"/>
            <a:r>
              <a:rPr lang="en-GB" altLang="en-US" smtClean="0"/>
              <a:t>The Legacy of Yavneh</a:t>
            </a:r>
          </a:p>
        </p:txBody>
      </p:sp>
      <p:sp>
        <p:nvSpPr>
          <p:cNvPr id="31747" name="Rectangle 3"/>
          <p:cNvSpPr>
            <a:spLocks noGrp="1" noChangeArrowheads="1"/>
          </p:cNvSpPr>
          <p:nvPr>
            <p:ph sz="quarter" idx="1"/>
          </p:nvPr>
        </p:nvSpPr>
        <p:spPr>
          <a:xfrm>
            <a:off x="2135188" y="1989138"/>
            <a:ext cx="8153400" cy="4495800"/>
          </a:xfrm>
        </p:spPr>
        <p:txBody>
          <a:bodyPr/>
          <a:lstStyle/>
          <a:p>
            <a:pPr marL="571500" indent="-571500" algn="just">
              <a:buNone/>
            </a:pPr>
            <a:r>
              <a:rPr lang="en-GB" altLang="en-US" sz="2600"/>
              <a:t>4. The sages instituted a procedure of rabbinic ordination. </a:t>
            </a:r>
            <a:r>
              <a:rPr lang="en-GB" altLang="en-US" sz="2600" i="1"/>
              <a:t>Rabbi </a:t>
            </a:r>
            <a:r>
              <a:rPr lang="en-GB" altLang="en-US" sz="2600"/>
              <a:t>(‘my teacher/master’) became an official title with authoritative status in matters of law. </a:t>
            </a:r>
          </a:p>
          <a:p>
            <a:pPr marL="571500" indent="-571500" algn="just">
              <a:buNone/>
            </a:pPr>
            <a:endParaRPr lang="en-GB" altLang="en-US" sz="2600"/>
          </a:p>
          <a:p>
            <a:pPr marL="571500" indent="-571500" algn="just">
              <a:buNone/>
            </a:pPr>
            <a:r>
              <a:rPr lang="en-GB" altLang="en-US" sz="2600"/>
              <a:t>5. The foundations of the Jewish prayer book were laid down.</a:t>
            </a:r>
          </a:p>
          <a:p>
            <a:pPr marL="571500" indent="-571500" algn="just">
              <a:buNone/>
            </a:pPr>
            <a:endParaRPr lang="en-GB" altLang="en-US" sz="2600"/>
          </a:p>
          <a:p>
            <a:pPr marL="571500" indent="-571500" algn="just">
              <a:buNone/>
            </a:pPr>
            <a:r>
              <a:rPr lang="en-GB" altLang="en-US" sz="2600"/>
              <a:t>6. Agreement on a closed canon of scripture (</a:t>
            </a:r>
            <a:r>
              <a:rPr lang="en-GB" altLang="en-US" sz="2600" i="1"/>
              <a:t>Tanakh</a:t>
            </a:r>
            <a:r>
              <a:rPr lang="en-GB" altLang="en-US" sz="2600"/>
              <a:t>).  </a:t>
            </a:r>
          </a:p>
          <a:p>
            <a:pPr marL="571500" indent="-571500">
              <a:buNone/>
            </a:pPr>
            <a:endParaRPr lang="en-GB" altLang="en-US" sz="2600"/>
          </a:p>
        </p:txBody>
      </p:sp>
    </p:spTree>
    <p:extLst>
      <p:ext uri="{BB962C8B-B14F-4D97-AF65-F5344CB8AC3E}">
        <p14:creationId xmlns:p14="http://schemas.microsoft.com/office/powerpoint/2010/main" val="221627529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Torah</a:t>
            </a:r>
          </a:p>
        </p:txBody>
      </p:sp>
      <p:sp>
        <p:nvSpPr>
          <p:cNvPr id="55299" name="Rectangle 3"/>
          <p:cNvSpPr>
            <a:spLocks noGrp="1" noChangeArrowheads="1"/>
          </p:cNvSpPr>
          <p:nvPr>
            <p:ph type="body" sz="half" idx="1"/>
          </p:nvPr>
        </p:nvSpPr>
        <p:spPr>
          <a:xfrm>
            <a:off x="1002252" y="1410887"/>
            <a:ext cx="4667027" cy="5258854"/>
          </a:xfrm>
        </p:spPr>
        <p:txBody>
          <a:bodyPr>
            <a:normAutofit fontScale="77500" lnSpcReduction="20000"/>
          </a:bodyPr>
          <a:lstStyle/>
          <a:p>
            <a:pPr eaLnBrk="1" hangingPunct="1">
              <a:lnSpc>
                <a:spcPct val="90000"/>
              </a:lnSpc>
            </a:pPr>
            <a:r>
              <a:rPr lang="en-US" altLang="en-US" sz="3100" dirty="0">
                <a:ea typeface="ＭＳ Ｐゴシック" panose="020B0600070205080204" pitchFamily="34" charset="-128"/>
              </a:rPr>
              <a:t>Judaism shifts from being Temple-</a:t>
            </a:r>
            <a:r>
              <a:rPr lang="en-US" altLang="en-US" sz="3100" dirty="0" err="1">
                <a:ea typeface="ＭＳ Ｐゴシック" panose="020B0600070205080204" pitchFamily="34" charset="-128"/>
              </a:rPr>
              <a:t>centred</a:t>
            </a:r>
            <a:r>
              <a:rPr lang="en-US" altLang="en-US" sz="3100" dirty="0">
                <a:ea typeface="ＭＳ Ｐゴシック" panose="020B0600070205080204" pitchFamily="34" charset="-128"/>
              </a:rPr>
              <a:t> to a </a:t>
            </a:r>
            <a:r>
              <a:rPr lang="en-US" altLang="en-US" sz="3100" dirty="0">
                <a:solidFill>
                  <a:schemeClr val="folHlink"/>
                </a:solidFill>
                <a:ea typeface="ＭＳ Ｐゴシック" panose="020B0600070205080204" pitchFamily="34" charset="-128"/>
              </a:rPr>
              <a:t>Torah-</a:t>
            </a:r>
            <a:r>
              <a:rPr lang="en-US" altLang="en-US" sz="3100" dirty="0" err="1">
                <a:solidFill>
                  <a:schemeClr val="folHlink"/>
                </a:solidFill>
                <a:ea typeface="ＭＳ Ｐゴシック" panose="020B0600070205080204" pitchFamily="34" charset="-128"/>
              </a:rPr>
              <a:t>centred</a:t>
            </a:r>
            <a:r>
              <a:rPr lang="en-US" altLang="en-US" sz="3100" dirty="0">
                <a:solidFill>
                  <a:schemeClr val="folHlink"/>
                </a:solidFill>
                <a:ea typeface="ＭＳ Ｐゴシック" panose="020B0600070205080204" pitchFamily="34" charset="-128"/>
              </a:rPr>
              <a:t> religion.</a:t>
            </a:r>
          </a:p>
          <a:p>
            <a:pPr eaLnBrk="1" hangingPunct="1">
              <a:lnSpc>
                <a:spcPct val="90000"/>
              </a:lnSpc>
              <a:buFont typeface="Wingdings" panose="05000000000000000000" pitchFamily="2" charset="2"/>
              <a:buNone/>
            </a:pPr>
            <a:r>
              <a:rPr lang="en-US" altLang="en-US" sz="3100" dirty="0">
                <a:solidFill>
                  <a:schemeClr val="folHlink"/>
                </a:solidFill>
                <a:ea typeface="ＭＳ Ｐゴシック" panose="020B0600070205080204" pitchFamily="34" charset="-128"/>
              </a:rPr>
              <a:t> </a:t>
            </a:r>
          </a:p>
          <a:p>
            <a:pPr eaLnBrk="1" hangingPunct="1">
              <a:lnSpc>
                <a:spcPct val="90000"/>
              </a:lnSpc>
            </a:pPr>
            <a:r>
              <a:rPr lang="en-US" altLang="en-US" sz="3100" dirty="0">
                <a:ea typeface="ＭＳ Ｐゴシック" panose="020B0600070205080204" pitchFamily="34" charset="-128"/>
              </a:rPr>
              <a:t>The rabbi replaces the priest: emphasis on learning rather than on priestly pedigree.</a:t>
            </a:r>
          </a:p>
          <a:p>
            <a:pPr eaLnBrk="1" hangingPunct="1">
              <a:lnSpc>
                <a:spcPct val="90000"/>
              </a:lnSpc>
              <a:buFont typeface="Wingdings" panose="05000000000000000000" pitchFamily="2" charset="2"/>
              <a:buNone/>
            </a:pPr>
            <a:endParaRPr lang="en-US" altLang="en-US" sz="3100" dirty="0">
              <a:ea typeface="ＭＳ Ｐゴシック" panose="020B0600070205080204" pitchFamily="34" charset="-128"/>
            </a:endParaRPr>
          </a:p>
          <a:p>
            <a:pPr eaLnBrk="1" hangingPunct="1">
              <a:lnSpc>
                <a:spcPct val="90000"/>
              </a:lnSpc>
            </a:pPr>
            <a:r>
              <a:rPr lang="en-US" altLang="en-US" sz="3100" dirty="0">
                <a:ea typeface="ＭＳ Ｐゴシック" panose="020B0600070205080204" pitchFamily="34" charset="-128"/>
              </a:rPr>
              <a:t>Holiness is expressed by the </a:t>
            </a:r>
            <a:r>
              <a:rPr lang="en-US" altLang="en-US" sz="3100" dirty="0">
                <a:solidFill>
                  <a:schemeClr val="folHlink"/>
                </a:solidFill>
                <a:ea typeface="ＭＳ Ｐゴシック" panose="020B0600070205080204" pitchFamily="34" charset="-128"/>
              </a:rPr>
              <a:t>study of the Torah</a:t>
            </a:r>
            <a:r>
              <a:rPr lang="en-US" altLang="en-US" sz="3100" dirty="0" smtClean="0">
                <a:solidFill>
                  <a:schemeClr val="folHlink"/>
                </a:solidFill>
                <a:ea typeface="ＭＳ Ｐゴシック" panose="020B0600070205080204" pitchFamily="34" charset="-128"/>
              </a:rPr>
              <a:t>.</a:t>
            </a:r>
          </a:p>
          <a:p>
            <a:pPr eaLnBrk="1" hangingPunct="1">
              <a:lnSpc>
                <a:spcPct val="90000"/>
              </a:lnSpc>
            </a:pPr>
            <a:endParaRPr lang="en-US" altLang="en-US" sz="3100" dirty="0" smtClean="0">
              <a:solidFill>
                <a:schemeClr val="folHlink"/>
              </a:solidFill>
              <a:ea typeface="ＭＳ Ｐゴシック" panose="020B0600070205080204" pitchFamily="34" charset="-128"/>
            </a:endParaRPr>
          </a:p>
          <a:p>
            <a:r>
              <a:rPr lang="en-GB" altLang="en-US" sz="3100" i="1" dirty="0" err="1">
                <a:solidFill>
                  <a:schemeClr val="folHlink"/>
                </a:solidFill>
                <a:ea typeface="ＭＳ Ｐゴシック" panose="020B0600070205080204" pitchFamily="34" charset="-128"/>
              </a:rPr>
              <a:t>Halakhah</a:t>
            </a:r>
            <a:r>
              <a:rPr lang="en-GB" altLang="en-US" sz="3100" i="1" dirty="0">
                <a:solidFill>
                  <a:schemeClr val="folHlink"/>
                </a:solidFill>
                <a:ea typeface="ＭＳ Ｐゴシック" panose="020B0600070205080204" pitchFamily="34" charset="-128"/>
              </a:rPr>
              <a:t>: </a:t>
            </a:r>
            <a:r>
              <a:rPr lang="en-GB" altLang="en-US" sz="3100" dirty="0">
                <a:ea typeface="ＭＳ Ｐゴシック" panose="020B0600070205080204" pitchFamily="34" charset="-128"/>
              </a:rPr>
              <a:t>from the Hebrew verb </a:t>
            </a:r>
            <a:r>
              <a:rPr lang="en-GB" altLang="en-US" sz="3100" i="1" dirty="0" err="1">
                <a:ea typeface="ＭＳ Ｐゴシック" panose="020B0600070205080204" pitchFamily="34" charset="-128"/>
              </a:rPr>
              <a:t>halakh</a:t>
            </a:r>
            <a:r>
              <a:rPr lang="en-GB" altLang="en-US" sz="3100" i="1" dirty="0">
                <a:ea typeface="ＭＳ Ｐゴシック" panose="020B0600070205080204" pitchFamily="34" charset="-128"/>
              </a:rPr>
              <a:t> </a:t>
            </a:r>
            <a:r>
              <a:rPr lang="en-GB" altLang="en-US" sz="3100" dirty="0">
                <a:ea typeface="ＭＳ Ｐゴシック" panose="020B0600070205080204" pitchFamily="34" charset="-128"/>
              </a:rPr>
              <a:t>(‘to go, follow’): interpretation of the biblical laws that one ‘follows’. </a:t>
            </a:r>
          </a:p>
          <a:p>
            <a:pPr eaLnBrk="1" hangingPunct="1">
              <a:lnSpc>
                <a:spcPct val="90000"/>
              </a:lnSpc>
            </a:pPr>
            <a:endParaRPr lang="en-US" altLang="en-US" sz="2500" dirty="0">
              <a:solidFill>
                <a:schemeClr val="folHlink"/>
              </a:solidFill>
              <a:ea typeface="ＭＳ Ｐゴシック" panose="020B0600070205080204" pitchFamily="34" charset="-128"/>
            </a:endParaRPr>
          </a:p>
          <a:p>
            <a:pPr eaLnBrk="1" hangingPunct="1">
              <a:lnSpc>
                <a:spcPct val="90000"/>
              </a:lnSpc>
            </a:pPr>
            <a:endParaRPr lang="en-US" altLang="en-US" sz="2400" dirty="0">
              <a:solidFill>
                <a:schemeClr val="folHlink"/>
              </a:solidFill>
              <a:ea typeface="ＭＳ Ｐゴシック" panose="020B0600070205080204" pitchFamily="34" charset="-128"/>
            </a:endParaRPr>
          </a:p>
        </p:txBody>
      </p:sp>
      <p:sp>
        <p:nvSpPr>
          <p:cNvPr id="55300" name="Rectangle 4"/>
          <p:cNvSpPr>
            <a:spLocks noGrp="1" noChangeArrowheads="1"/>
          </p:cNvSpPr>
          <p:nvPr>
            <p:ph type="body" sz="half" idx="2"/>
          </p:nvPr>
        </p:nvSpPr>
        <p:spPr>
          <a:xfrm>
            <a:off x="6743700" y="2138979"/>
            <a:ext cx="4038600" cy="4419600"/>
          </a:xfrm>
        </p:spPr>
        <p:txBody>
          <a:bodyPr>
            <a:normAutofit lnSpcReduction="10000"/>
          </a:bodyPr>
          <a:lstStyle/>
          <a:p>
            <a:pPr eaLnBrk="1" hangingPunct="1">
              <a:lnSpc>
                <a:spcPct val="90000"/>
              </a:lnSpc>
              <a:buFont typeface="Wingdings" panose="05000000000000000000" pitchFamily="2" charset="2"/>
              <a:buNone/>
            </a:pPr>
            <a:r>
              <a:rPr lang="en-US" altLang="en-US" sz="2000" dirty="0">
                <a:solidFill>
                  <a:schemeClr val="hlink"/>
                </a:solidFill>
                <a:ea typeface="ＭＳ Ｐゴシック" panose="020B0600070205080204" pitchFamily="34" charset="-128"/>
              </a:rPr>
              <a:t>	</a:t>
            </a:r>
            <a:r>
              <a:rPr lang="en-US" altLang="en-US" sz="2400" dirty="0">
                <a:solidFill>
                  <a:schemeClr val="hlink"/>
                </a:solidFill>
                <a:ea typeface="ＭＳ Ｐゴシック" panose="020B0600070205080204" pitchFamily="34" charset="-128"/>
              </a:rPr>
              <a:t>How can there be forgiveness for sin without the Temple? </a:t>
            </a:r>
            <a:r>
              <a:rPr lang="en-US" altLang="en-US" sz="2400" dirty="0" err="1">
                <a:solidFill>
                  <a:schemeClr val="hlink"/>
                </a:solidFill>
                <a:ea typeface="ＭＳ Ｐゴシック" panose="020B0600070205080204" pitchFamily="34" charset="-128"/>
              </a:rPr>
              <a:t>Yohanan</a:t>
            </a:r>
            <a:r>
              <a:rPr lang="en-US" altLang="en-US" sz="2400" dirty="0">
                <a:solidFill>
                  <a:schemeClr val="hlink"/>
                </a:solidFill>
                <a:ea typeface="ＭＳ Ｐゴシック" panose="020B0600070205080204" pitchFamily="34" charset="-128"/>
              </a:rPr>
              <a:t> ben </a:t>
            </a:r>
            <a:r>
              <a:rPr lang="en-US" altLang="en-US" sz="2400" dirty="0" err="1">
                <a:solidFill>
                  <a:schemeClr val="hlink"/>
                </a:solidFill>
                <a:ea typeface="ＭＳ Ｐゴシック" panose="020B0600070205080204" pitchFamily="34" charset="-128"/>
              </a:rPr>
              <a:t>Zakkai</a:t>
            </a:r>
            <a:r>
              <a:rPr lang="en-US" altLang="en-US" sz="2400" dirty="0">
                <a:solidFill>
                  <a:schemeClr val="hlink"/>
                </a:solidFill>
                <a:ea typeface="ＭＳ Ｐゴシック" panose="020B0600070205080204" pitchFamily="34" charset="-128"/>
              </a:rPr>
              <a:t>: ‘We have another form of forgiveness as effective as this, and what is it? Acts of loving kindness, as it is written, “For I desire mercy and not sacrifice” (Hosea 6:6) (</a:t>
            </a:r>
            <a:r>
              <a:rPr lang="en-US" altLang="en-US" sz="2400" i="1" dirty="0">
                <a:solidFill>
                  <a:schemeClr val="hlink"/>
                </a:solidFill>
                <a:ea typeface="ＭＳ Ｐゴシック" panose="020B0600070205080204" pitchFamily="34" charset="-128"/>
              </a:rPr>
              <a:t>The Fathers according to Rabbi Nathan</a:t>
            </a:r>
            <a:r>
              <a:rPr lang="en-US" altLang="en-US" sz="2400" dirty="0">
                <a:solidFill>
                  <a:schemeClr val="hlink"/>
                </a:solidFill>
                <a:ea typeface="ＭＳ Ｐゴシック" panose="020B0600070205080204" pitchFamily="34" charset="-128"/>
              </a:rPr>
              <a:t> 4).</a:t>
            </a:r>
            <a:endParaRPr lang="en-US" altLang="en-US" sz="2400" dirty="0">
              <a:ea typeface="ＭＳ Ｐゴシック" panose="020B0600070205080204" pitchFamily="34" charset="-128"/>
            </a:endParaRPr>
          </a:p>
          <a:p>
            <a:pPr eaLnBrk="1" hangingPunct="1">
              <a:lnSpc>
                <a:spcPct val="90000"/>
              </a:lnSpc>
            </a:pPr>
            <a:endParaRPr lang="en-US" altLang="en-US" sz="2400" dirty="0">
              <a:ea typeface="ＭＳ Ｐゴシック" panose="020B0600070205080204" pitchFamily="34" charset="-128"/>
            </a:endParaRPr>
          </a:p>
        </p:txBody>
      </p:sp>
    </p:spTree>
    <p:extLst>
      <p:ext uri="{BB962C8B-B14F-4D97-AF65-F5344CB8AC3E}">
        <p14:creationId xmlns:p14="http://schemas.microsoft.com/office/powerpoint/2010/main" val="1375197493"/>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1919289" y="-171450"/>
            <a:ext cx="7731125" cy="1527175"/>
          </a:xfrm>
        </p:spPr>
        <p:txBody>
          <a:bodyPr/>
          <a:lstStyle/>
          <a:p>
            <a:pPr eaLnBrk="1" hangingPunct="1"/>
            <a:r>
              <a:rPr lang="en-GB" altLang="en-US" sz="3600"/>
              <a:t>The Bar Kokhba Revolt (132-135 CE)</a:t>
            </a:r>
          </a:p>
        </p:txBody>
      </p:sp>
      <p:sp>
        <p:nvSpPr>
          <p:cNvPr id="33795" name="Rectangle 4"/>
          <p:cNvSpPr>
            <a:spLocks noGrp="1" noChangeArrowheads="1"/>
          </p:cNvSpPr>
          <p:nvPr>
            <p:ph type="body" sz="half" idx="1"/>
          </p:nvPr>
        </p:nvSpPr>
        <p:spPr>
          <a:xfrm>
            <a:off x="1919288" y="2060575"/>
            <a:ext cx="3529012" cy="4465638"/>
          </a:xfrm>
        </p:spPr>
        <p:txBody>
          <a:bodyPr>
            <a:normAutofit fontScale="92500" lnSpcReduction="10000"/>
          </a:bodyPr>
          <a:lstStyle/>
          <a:p>
            <a:pPr eaLnBrk="1" hangingPunct="1">
              <a:lnSpc>
                <a:spcPct val="80000"/>
              </a:lnSpc>
              <a:defRPr/>
            </a:pPr>
            <a:r>
              <a:rPr lang="en-GB" altLang="en-US" sz="2000" dirty="0"/>
              <a:t>The people had lost patience in their wait for redemption and so a new rebellion was the result. </a:t>
            </a:r>
          </a:p>
          <a:p>
            <a:pPr marL="0" indent="0">
              <a:lnSpc>
                <a:spcPct val="80000"/>
              </a:lnSpc>
              <a:buNone/>
              <a:defRPr/>
            </a:pPr>
            <a:endParaRPr lang="en-GB" altLang="en-US" sz="2000" dirty="0"/>
          </a:p>
          <a:p>
            <a:pPr eaLnBrk="1" hangingPunct="1">
              <a:lnSpc>
                <a:spcPct val="80000"/>
              </a:lnSpc>
              <a:defRPr/>
            </a:pPr>
            <a:r>
              <a:rPr lang="en-GB" altLang="en-US" sz="2000" dirty="0"/>
              <a:t>The entire country was obliterated and hundreds of thousands of Jews were killed (Cassius </a:t>
            </a:r>
            <a:r>
              <a:rPr lang="en-GB" altLang="en-US" sz="2000" dirty="0" err="1"/>
              <a:t>Dio</a:t>
            </a:r>
            <a:r>
              <a:rPr lang="en-GB" altLang="en-US" sz="2000" dirty="0"/>
              <a:t> – 580,000). </a:t>
            </a:r>
          </a:p>
          <a:p>
            <a:pPr eaLnBrk="1" hangingPunct="1">
              <a:lnSpc>
                <a:spcPct val="80000"/>
              </a:lnSpc>
              <a:defRPr/>
            </a:pPr>
            <a:endParaRPr lang="en-GB" altLang="en-US" sz="2000" dirty="0"/>
          </a:p>
          <a:p>
            <a:pPr eaLnBrk="1" hangingPunct="1">
              <a:lnSpc>
                <a:spcPct val="80000"/>
              </a:lnSpc>
              <a:defRPr/>
            </a:pPr>
            <a:r>
              <a:rPr lang="en-GB" altLang="en-US" sz="2000" dirty="0" err="1"/>
              <a:t>Akiva</a:t>
            </a:r>
            <a:r>
              <a:rPr lang="en-GB" altLang="en-US" sz="2000" dirty="0"/>
              <a:t> was killed during the Revolt by the Romans.</a:t>
            </a:r>
          </a:p>
          <a:p>
            <a:pPr marL="0" indent="0">
              <a:lnSpc>
                <a:spcPct val="80000"/>
              </a:lnSpc>
              <a:buNone/>
              <a:defRPr/>
            </a:pPr>
            <a:endParaRPr lang="en-GB" altLang="en-US" sz="2000" dirty="0"/>
          </a:p>
          <a:p>
            <a:pPr eaLnBrk="1" hangingPunct="1">
              <a:lnSpc>
                <a:spcPct val="80000"/>
              </a:lnSpc>
              <a:defRPr/>
            </a:pPr>
            <a:r>
              <a:rPr lang="en-GB" altLang="en-US" sz="2000" dirty="0"/>
              <a:t>Jews were prohibited from entering Jerusalem </a:t>
            </a:r>
            <a:r>
              <a:rPr lang="en-GB" altLang="en-US" sz="2000" i="1" dirty="0"/>
              <a:t>. </a:t>
            </a:r>
            <a:endParaRPr lang="en-GB" altLang="en-US" sz="2000" dirty="0"/>
          </a:p>
        </p:txBody>
      </p:sp>
      <p:sp>
        <p:nvSpPr>
          <p:cNvPr id="33796" name="Rectangle 5"/>
          <p:cNvSpPr>
            <a:spLocks noGrp="1" noChangeArrowheads="1"/>
          </p:cNvSpPr>
          <p:nvPr>
            <p:ph sz="half" idx="2"/>
          </p:nvPr>
        </p:nvSpPr>
        <p:spPr>
          <a:xfrm>
            <a:off x="6600825" y="1916113"/>
            <a:ext cx="3429000" cy="4114800"/>
          </a:xfrm>
        </p:spPr>
        <p:txBody>
          <a:bodyPr/>
          <a:lstStyle/>
          <a:p>
            <a:pPr eaLnBrk="1" hangingPunct="1">
              <a:lnSpc>
                <a:spcPct val="80000"/>
              </a:lnSpc>
            </a:pPr>
            <a:endParaRPr lang="en-US" altLang="en-US" sz="2000"/>
          </a:p>
        </p:txBody>
      </p:sp>
      <p:pic>
        <p:nvPicPr>
          <p:cNvPr id="33797" name="Picture 7" descr="Barkokhba-silver-tetradrachm"/>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735639" y="2276476"/>
            <a:ext cx="4738687" cy="2663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34225327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1919288" y="-19050"/>
            <a:ext cx="7010400" cy="1527175"/>
          </a:xfrm>
        </p:spPr>
        <p:txBody>
          <a:bodyPr/>
          <a:lstStyle/>
          <a:p>
            <a:pPr eaLnBrk="1" hangingPunct="1"/>
            <a:r>
              <a:rPr lang="en-GB" altLang="en-US" smtClean="0"/>
              <a:t>Beyond Yavneh</a:t>
            </a:r>
          </a:p>
        </p:txBody>
      </p:sp>
      <p:sp>
        <p:nvSpPr>
          <p:cNvPr id="34819" name="Rectangle 4"/>
          <p:cNvSpPr>
            <a:spLocks noGrp="1" noChangeArrowheads="1"/>
          </p:cNvSpPr>
          <p:nvPr>
            <p:ph sz="half" idx="1"/>
          </p:nvPr>
        </p:nvSpPr>
        <p:spPr>
          <a:xfrm>
            <a:off x="2855913" y="1989138"/>
            <a:ext cx="3429000" cy="4114800"/>
          </a:xfrm>
        </p:spPr>
        <p:txBody>
          <a:bodyPr/>
          <a:lstStyle/>
          <a:p>
            <a:pPr eaLnBrk="1" hangingPunct="1">
              <a:lnSpc>
                <a:spcPct val="80000"/>
              </a:lnSpc>
            </a:pPr>
            <a:endParaRPr lang="en-US" altLang="en-US"/>
          </a:p>
        </p:txBody>
      </p:sp>
      <p:sp>
        <p:nvSpPr>
          <p:cNvPr id="34820" name="Rectangle 3"/>
          <p:cNvSpPr>
            <a:spLocks noGrp="1" noChangeArrowheads="1"/>
          </p:cNvSpPr>
          <p:nvPr>
            <p:ph type="body" sz="half" idx="2"/>
          </p:nvPr>
        </p:nvSpPr>
        <p:spPr>
          <a:xfrm>
            <a:off x="6629401" y="1905001"/>
            <a:ext cx="3643313" cy="4619625"/>
          </a:xfrm>
        </p:spPr>
        <p:txBody>
          <a:bodyPr/>
          <a:lstStyle/>
          <a:p>
            <a:pPr eaLnBrk="1" hangingPunct="1">
              <a:lnSpc>
                <a:spcPct val="80000"/>
              </a:lnSpc>
            </a:pPr>
            <a:r>
              <a:rPr lang="en-GB" altLang="en-US"/>
              <a:t>Following the Bar Kokhba revolt and the years of legal repression, Jewish life had to be renewed once again.</a:t>
            </a:r>
          </a:p>
          <a:p>
            <a:pPr eaLnBrk="1" hangingPunct="1">
              <a:lnSpc>
                <a:spcPct val="80000"/>
              </a:lnSpc>
            </a:pPr>
            <a:endParaRPr lang="en-GB" altLang="en-US"/>
          </a:p>
          <a:p>
            <a:pPr eaLnBrk="1" hangingPunct="1">
              <a:lnSpc>
                <a:spcPct val="80000"/>
              </a:lnSpc>
            </a:pPr>
            <a:r>
              <a:rPr lang="en-GB" altLang="en-US"/>
              <a:t>Galilee in the north became the new centre of rabbinic activity (Usha; Bet Shearim; Sepphoris; Tiberias). </a:t>
            </a:r>
          </a:p>
        </p:txBody>
      </p:sp>
      <p:pic>
        <p:nvPicPr>
          <p:cNvPr id="34821" name="Picture 6" descr="map%20of%20Galilee"/>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2839" y="1774825"/>
            <a:ext cx="3602037" cy="4749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428412011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2136775" y="228600"/>
            <a:ext cx="8153400" cy="990600"/>
          </a:xfrm>
        </p:spPr>
        <p:txBody>
          <a:bodyPr/>
          <a:lstStyle/>
          <a:p>
            <a:pPr eaLnBrk="1" hangingPunct="1"/>
            <a:r>
              <a:rPr lang="en-GB" altLang="en-US" smtClean="0"/>
              <a:t>Beyond Yavneh</a:t>
            </a:r>
          </a:p>
        </p:txBody>
      </p:sp>
      <p:sp>
        <p:nvSpPr>
          <p:cNvPr id="35843" name="Rectangle 3"/>
          <p:cNvSpPr>
            <a:spLocks noGrp="1" noChangeArrowheads="1"/>
          </p:cNvSpPr>
          <p:nvPr>
            <p:ph sz="quarter" idx="1"/>
          </p:nvPr>
        </p:nvSpPr>
        <p:spPr>
          <a:xfrm>
            <a:off x="1992314" y="1916113"/>
            <a:ext cx="8224837" cy="4495800"/>
          </a:xfrm>
        </p:spPr>
        <p:txBody>
          <a:bodyPr/>
          <a:lstStyle/>
          <a:p>
            <a:pPr algn="just" eaLnBrk="1" hangingPunct="1">
              <a:lnSpc>
                <a:spcPct val="90000"/>
              </a:lnSpc>
              <a:defRPr/>
            </a:pPr>
            <a:r>
              <a:rPr lang="en-GB" altLang="en-US" dirty="0" smtClean="0"/>
              <a:t>The fact that Judaism was able to survive the calamitous consequences of the Bar </a:t>
            </a:r>
            <a:r>
              <a:rPr lang="en-GB" altLang="en-US" dirty="0" err="1" smtClean="0"/>
              <a:t>Kokhba</a:t>
            </a:r>
            <a:r>
              <a:rPr lang="en-GB" altLang="en-US" dirty="0" smtClean="0"/>
              <a:t> revolt at all is, again, largely thanks to the rabbis and their practices, the foundations of which were established at Yavneh. </a:t>
            </a:r>
          </a:p>
          <a:p>
            <a:pPr marL="0" indent="0" algn="just">
              <a:buNone/>
              <a:defRPr/>
            </a:pPr>
            <a:endParaRPr lang="en-GB" altLang="en-US" dirty="0" smtClean="0"/>
          </a:p>
          <a:p>
            <a:pPr algn="just" eaLnBrk="1" hangingPunct="1">
              <a:lnSpc>
                <a:spcPct val="90000"/>
              </a:lnSpc>
              <a:defRPr/>
            </a:pPr>
            <a:r>
              <a:rPr lang="en-GB" altLang="en-US" dirty="0" smtClean="0"/>
              <a:t>Yavneh stands as a symbol of renewal and, ultimately, of hope in the face of despair. </a:t>
            </a:r>
          </a:p>
        </p:txBody>
      </p:sp>
    </p:spTree>
    <p:extLst>
      <p:ext uri="{BB962C8B-B14F-4D97-AF65-F5344CB8AC3E}">
        <p14:creationId xmlns:p14="http://schemas.microsoft.com/office/powerpoint/2010/main" val="299632603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05000" y="381000"/>
            <a:ext cx="8229600" cy="1371600"/>
          </a:xfrm>
        </p:spPr>
        <p:txBody>
          <a:bodyPr/>
          <a:lstStyle/>
          <a:p>
            <a:pPr eaLnBrk="1" hangingPunct="1"/>
            <a:r>
              <a:rPr lang="en-US" altLang="en-US" sz="3600" dirty="0" smtClean="0">
                <a:ea typeface="ＭＳ Ｐゴシック" panose="020B0600070205080204" pitchFamily="34" charset="-128"/>
              </a:rPr>
              <a:t>Tradition</a:t>
            </a:r>
            <a:endParaRPr lang="en-US" altLang="en-US" dirty="0" smtClean="0">
              <a:ea typeface="ＭＳ Ｐゴシック" panose="020B0600070205080204" pitchFamily="34" charset="-128"/>
            </a:endParaRPr>
          </a:p>
        </p:txBody>
      </p:sp>
      <p:sp>
        <p:nvSpPr>
          <p:cNvPr id="22531" name="Rectangle 3"/>
          <p:cNvSpPr>
            <a:spLocks noGrp="1" noChangeArrowheads="1"/>
          </p:cNvSpPr>
          <p:nvPr>
            <p:ph type="body" idx="1"/>
          </p:nvPr>
        </p:nvSpPr>
        <p:spPr>
          <a:xfrm>
            <a:off x="1981200" y="1828800"/>
            <a:ext cx="8229600" cy="4267200"/>
          </a:xfrm>
        </p:spPr>
        <p:txBody>
          <a:bodyPr/>
          <a:lstStyle/>
          <a:p>
            <a:pPr marL="609600" indent="-609600">
              <a:buNone/>
            </a:pPr>
            <a:r>
              <a:rPr lang="en-US" altLang="en-US" sz="2000">
                <a:ea typeface="ＭＳ Ｐゴシック" panose="020B0600070205080204" pitchFamily="34" charset="-128"/>
              </a:rPr>
              <a:t>	</a:t>
            </a:r>
          </a:p>
          <a:p>
            <a:pPr marL="609600" indent="-609600">
              <a:buNone/>
            </a:pPr>
            <a:r>
              <a:rPr lang="en-US" altLang="en-US" sz="2000">
                <a:ea typeface="ＭＳ Ｐゴシック" panose="020B0600070205080204" pitchFamily="34" charset="-128"/>
              </a:rPr>
              <a:t>	</a:t>
            </a:r>
            <a:r>
              <a:rPr lang="en-US" altLang="en-US" sz="2800">
                <a:ea typeface="ＭＳ Ｐゴシック" panose="020B0600070205080204" pitchFamily="34" charset="-128"/>
              </a:rPr>
              <a:t>Unbroken chain of tradition from Moses to the rabbis.</a:t>
            </a:r>
          </a:p>
          <a:p>
            <a:pPr marL="609600" indent="-609600">
              <a:buNone/>
            </a:pPr>
            <a:r>
              <a:rPr lang="en-US" altLang="en-US" sz="2800">
                <a:ea typeface="ＭＳ Ｐゴシック" panose="020B0600070205080204" pitchFamily="34" charset="-128"/>
              </a:rPr>
              <a:t> </a:t>
            </a:r>
          </a:p>
          <a:p>
            <a:pPr marL="609600" indent="-609600">
              <a:buNone/>
            </a:pPr>
            <a:r>
              <a:rPr lang="en-GB" altLang="en-US" sz="2800">
                <a:solidFill>
                  <a:schemeClr val="folHlink"/>
                </a:solidFill>
                <a:latin typeface="Times New Roman" panose="02020603050405020304" pitchFamily="18" charset="0"/>
                <a:ea typeface="ＭＳ Ｐゴシック" panose="020B0600070205080204" pitchFamily="34" charset="-128"/>
              </a:rPr>
              <a:t>	</a:t>
            </a:r>
            <a:r>
              <a:rPr lang="en-GB" altLang="en-US" sz="2800">
                <a:solidFill>
                  <a:schemeClr val="folHlink"/>
                </a:solidFill>
                <a:ea typeface="ＭＳ Ｐゴシック" panose="020B0600070205080204" pitchFamily="34" charset="-128"/>
              </a:rPr>
              <a:t>Moses received Torah from Sinai and handed it over to Joshua, Joshua to the elders, the elders to the prophets, and the prophets handed it over to the members of the great Assembly (Mishnah </a:t>
            </a:r>
            <a:r>
              <a:rPr lang="en-GB" altLang="en-US" sz="2800" i="1">
                <a:solidFill>
                  <a:schemeClr val="folHlink"/>
                </a:solidFill>
                <a:ea typeface="ＭＳ Ｐゴシック" panose="020B0600070205080204" pitchFamily="34" charset="-128"/>
              </a:rPr>
              <a:t>Abot</a:t>
            </a:r>
            <a:r>
              <a:rPr lang="en-GB" altLang="en-US" sz="2800">
                <a:solidFill>
                  <a:schemeClr val="folHlink"/>
                </a:solidFill>
                <a:ea typeface="ＭＳ Ｐゴシック" panose="020B0600070205080204" pitchFamily="34" charset="-128"/>
              </a:rPr>
              <a:t> 1:1-2).</a:t>
            </a:r>
            <a:endParaRPr lang="en-US" altLang="en-US" sz="2800">
              <a:solidFill>
                <a:schemeClr val="folHlink"/>
              </a:solidFill>
              <a:ea typeface="ＭＳ Ｐゴシック" panose="020B0600070205080204" pitchFamily="34" charset="-128"/>
            </a:endParaRPr>
          </a:p>
          <a:p>
            <a:pPr marL="609600" indent="-609600">
              <a:buNone/>
            </a:pPr>
            <a:endParaRPr lang="en-US" altLang="en-US" sz="2000">
              <a:ea typeface="ＭＳ Ｐゴシック" panose="020B0600070205080204" pitchFamily="34" charset="-128"/>
            </a:endParaRPr>
          </a:p>
          <a:p>
            <a:pPr marL="609600" indent="-609600">
              <a:buFont typeface="Times" panose="02020603050405020304" pitchFamily="18" charset="0"/>
              <a:buChar char="•"/>
            </a:pPr>
            <a:endParaRPr lang="en-US" altLang="en-US" sz="2400">
              <a:ea typeface="ＭＳ Ｐゴシック" panose="020B0600070205080204" pitchFamily="34" charset="-128"/>
            </a:endParaRPr>
          </a:p>
        </p:txBody>
      </p:sp>
    </p:spTree>
    <p:extLst>
      <p:ext uri="{BB962C8B-B14F-4D97-AF65-F5344CB8AC3E}">
        <p14:creationId xmlns:p14="http://schemas.microsoft.com/office/powerpoint/2010/main" val="237760658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The Judaism of the Dual Torah</a:t>
            </a:r>
          </a:p>
        </p:txBody>
      </p:sp>
      <p:sp>
        <p:nvSpPr>
          <p:cNvPr id="56324" name="Rectangle 4"/>
          <p:cNvSpPr>
            <a:spLocks noGrp="1" noChangeArrowheads="1"/>
          </p:cNvSpPr>
          <p:nvPr>
            <p:ph type="body" sz="half" idx="2"/>
          </p:nvPr>
        </p:nvSpPr>
        <p:spPr>
          <a:xfrm>
            <a:off x="6172200" y="1752600"/>
            <a:ext cx="4038600" cy="4343400"/>
          </a:xfrm>
        </p:spPr>
        <p:txBody>
          <a:bodyPr/>
          <a:lstStyle/>
          <a:p>
            <a:pPr eaLnBrk="1" hangingPunct="1">
              <a:lnSpc>
                <a:spcPct val="90000"/>
              </a:lnSpc>
            </a:pPr>
            <a:r>
              <a:rPr lang="en-US" altLang="en-US" sz="2400">
                <a:solidFill>
                  <a:schemeClr val="folHlink"/>
                </a:solidFill>
                <a:ea typeface="ＭＳ Ｐゴシック" panose="020B0600070205080204" pitchFamily="34" charset="-128"/>
              </a:rPr>
              <a:t>The Written Torah</a:t>
            </a:r>
            <a:r>
              <a:rPr lang="en-US" altLang="en-US" sz="2400">
                <a:ea typeface="ＭＳ Ｐゴシック" panose="020B0600070205080204" pitchFamily="34" charset="-128"/>
              </a:rPr>
              <a:t>: is not a complete explanation of God’s will.</a:t>
            </a:r>
          </a:p>
          <a:p>
            <a:pPr eaLnBrk="1" hangingPunct="1">
              <a:lnSpc>
                <a:spcPct val="90000"/>
              </a:lnSpc>
            </a:pPr>
            <a:r>
              <a:rPr lang="en-US" altLang="en-US" sz="2400">
                <a:solidFill>
                  <a:schemeClr val="folHlink"/>
                </a:solidFill>
                <a:ea typeface="ＭＳ Ｐゴシック" panose="020B0600070205080204" pitchFamily="34" charset="-128"/>
              </a:rPr>
              <a:t>The Oral Torah</a:t>
            </a:r>
            <a:r>
              <a:rPr lang="en-US" altLang="en-US" sz="2400">
                <a:ea typeface="ＭＳ Ｐゴシック" panose="020B0600070205080204" pitchFamily="34" charset="-128"/>
              </a:rPr>
              <a:t>: interpretation of the written Torah based on oral debate.</a:t>
            </a:r>
          </a:p>
          <a:p>
            <a:pPr eaLnBrk="1" hangingPunct="1">
              <a:lnSpc>
                <a:spcPct val="90000"/>
              </a:lnSpc>
            </a:pPr>
            <a:r>
              <a:rPr lang="en-US" altLang="en-US" sz="2400">
                <a:ea typeface="ＭＳ Ｐゴシック" panose="020B0600070205080204" pitchFamily="34" charset="-128"/>
              </a:rPr>
              <a:t>The rabbi who studies the written Torah contributes to the oral Torah. God’s revelation of the Torah continues.</a:t>
            </a:r>
          </a:p>
        </p:txBody>
      </p:sp>
      <p:pic>
        <p:nvPicPr>
          <p:cNvPr id="9" name="Content Placeholder 8" descr="DownloadedFile.jpeg"/>
          <p:cNvPicPr>
            <a:picLocks noGrp="1" noChangeAspect="1"/>
          </p:cNvPicPr>
          <p:nvPr>
            <p:ph sz="half" idx="1"/>
          </p:nvPr>
        </p:nvPicPr>
        <p:blipFill>
          <a:blip r:embed="rId2"/>
          <a:stretch>
            <a:fillRect/>
          </a:stretch>
        </p:blipFill>
        <p:spPr>
          <a:xfrm>
            <a:off x="2362200" y="1752600"/>
            <a:ext cx="3581400" cy="4419600"/>
          </a:xfrm>
        </p:spPr>
      </p:pic>
    </p:spTree>
    <p:extLst>
      <p:ext uri="{BB962C8B-B14F-4D97-AF65-F5344CB8AC3E}">
        <p14:creationId xmlns:p14="http://schemas.microsoft.com/office/powerpoint/2010/main" val="175757039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The Mishnah</a:t>
            </a:r>
          </a:p>
        </p:txBody>
      </p:sp>
      <p:sp>
        <p:nvSpPr>
          <p:cNvPr id="23556" name="Rectangle 4"/>
          <p:cNvSpPr>
            <a:spLocks noGrp="1" noChangeArrowheads="1"/>
          </p:cNvSpPr>
          <p:nvPr>
            <p:ph type="body" sz="half" idx="2"/>
          </p:nvPr>
        </p:nvSpPr>
        <p:spPr>
          <a:xfrm>
            <a:off x="6172200" y="1524000"/>
            <a:ext cx="4038600" cy="4572000"/>
          </a:xfrm>
        </p:spPr>
        <p:txBody>
          <a:bodyPr>
            <a:normAutofit lnSpcReduction="10000"/>
          </a:bodyPr>
          <a:lstStyle/>
          <a:p>
            <a:pPr eaLnBrk="1" hangingPunct="1">
              <a:lnSpc>
                <a:spcPct val="90000"/>
              </a:lnSpc>
            </a:pPr>
            <a:r>
              <a:rPr lang="en-US" altLang="en-US" sz="2400">
                <a:ea typeface="ＭＳ Ｐゴシック" panose="020B0600070205080204" pitchFamily="34" charset="-128"/>
              </a:rPr>
              <a:t>The Mishnah (literally, ‘repetition’) ca. 220 CE as a way of expressing holiness.</a:t>
            </a:r>
          </a:p>
          <a:p>
            <a:pPr eaLnBrk="1" hangingPunct="1">
              <a:lnSpc>
                <a:spcPct val="90000"/>
              </a:lnSpc>
            </a:pPr>
            <a:r>
              <a:rPr lang="en-US" altLang="en-US" sz="2400">
                <a:ea typeface="ＭＳ Ｐゴシック" panose="020B0600070205080204" pitchFamily="34" charset="-128"/>
              </a:rPr>
              <a:t>Edited by Rabbi Judah the Patriarch (ca. 135- 220), who collected the sayings of the rabbis covering 300 years.</a:t>
            </a:r>
          </a:p>
          <a:p>
            <a:pPr eaLnBrk="1" hangingPunct="1">
              <a:lnSpc>
                <a:spcPct val="90000"/>
              </a:lnSpc>
            </a:pPr>
            <a:r>
              <a:rPr lang="en-US" altLang="en-US" sz="2400">
                <a:ea typeface="ＭＳ Ｐゴシック" panose="020B0600070205080204" pitchFamily="34" charset="-128"/>
              </a:rPr>
              <a:t>The Mishnah seeks to offer a ‘completion’ because it represents the oral Torah.</a:t>
            </a:r>
          </a:p>
        </p:txBody>
      </p:sp>
      <p:pic>
        <p:nvPicPr>
          <p:cNvPr id="23558" name="Picture 6" descr="Mishnah"/>
          <p:cNvPicPr>
            <a:picLocks noGrp="1" noChangeAspect="1" noChangeArrowheads="1"/>
          </p:cNvPicPr>
          <p:nvPr>
            <p:ph sz="half" idx="1"/>
          </p:nvPr>
        </p:nvPicPr>
        <p:blipFill>
          <a:blip r:embed="rId2"/>
          <a:srcRect/>
          <a:stretch>
            <a:fillRect/>
          </a:stretch>
        </p:blipFill>
        <p:spPr>
          <a:xfrm>
            <a:off x="2209800" y="1524000"/>
            <a:ext cx="3436938" cy="4648200"/>
          </a:xfrm>
        </p:spPr>
      </p:pic>
    </p:spTree>
    <p:extLst>
      <p:ext uri="{BB962C8B-B14F-4D97-AF65-F5344CB8AC3E}">
        <p14:creationId xmlns:p14="http://schemas.microsoft.com/office/powerpoint/2010/main" val="261494908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The Mishnah: Divisions</a:t>
            </a:r>
          </a:p>
        </p:txBody>
      </p:sp>
      <p:sp>
        <p:nvSpPr>
          <p:cNvPr id="57347" name="Rectangle 3"/>
          <p:cNvSpPr>
            <a:spLocks noGrp="1" noChangeArrowheads="1"/>
          </p:cNvSpPr>
          <p:nvPr>
            <p:ph type="body" sz="half" idx="1"/>
          </p:nvPr>
        </p:nvSpPr>
        <p:spPr/>
        <p:txBody>
          <a:bodyPr/>
          <a:lstStyle/>
          <a:p>
            <a:pPr eaLnBrk="1" hangingPunct="1"/>
            <a:r>
              <a:rPr lang="en-US" altLang="en-US">
                <a:ea typeface="ＭＳ Ｐゴシック" panose="020B0600070205080204" pitchFamily="34" charset="-128"/>
              </a:rPr>
              <a:t>The Mishnah does </a:t>
            </a:r>
            <a:r>
              <a:rPr lang="en-US" altLang="en-US" i="1">
                <a:ea typeface="ＭＳ Ｐゴシック" panose="020B0600070205080204" pitchFamily="34" charset="-128"/>
              </a:rPr>
              <a:t>not </a:t>
            </a:r>
            <a:r>
              <a:rPr lang="en-US" altLang="en-US">
                <a:ea typeface="ＭＳ Ｐゴシック" panose="020B0600070205080204" pitchFamily="34" charset="-128"/>
              </a:rPr>
              <a:t>form a book-by-book commentary on the biblical laws (five books of Moses).</a:t>
            </a:r>
          </a:p>
          <a:p>
            <a:pPr eaLnBrk="1" hangingPunct="1"/>
            <a:r>
              <a:rPr lang="en-US" altLang="en-US">
                <a:ea typeface="ＭＳ Ｐゴシック" panose="020B0600070205080204" pitchFamily="34" charset="-128"/>
              </a:rPr>
              <a:t>It is rather a systematic exposition of the law based on six different ‘divisions’.</a:t>
            </a:r>
          </a:p>
          <a:p>
            <a:pPr eaLnBrk="1" hangingPunct="1"/>
            <a:r>
              <a:rPr lang="en-US" altLang="en-US">
                <a:ea typeface="ＭＳ Ｐゴシック" panose="020B0600070205080204" pitchFamily="34" charset="-128"/>
              </a:rPr>
              <a:t>These divisions or orders cover many aspects of Jewish domestic and public life.</a:t>
            </a:r>
          </a:p>
          <a:p>
            <a:pPr eaLnBrk="1" hangingPunct="1"/>
            <a:endParaRPr lang="en-US" altLang="en-US" sz="2400">
              <a:ea typeface="ＭＳ Ｐゴシック" panose="020B0600070205080204" pitchFamily="34" charset="-128"/>
            </a:endParaRPr>
          </a:p>
        </p:txBody>
      </p:sp>
      <p:sp>
        <p:nvSpPr>
          <p:cNvPr id="57348" name="Rectangle 4"/>
          <p:cNvSpPr>
            <a:spLocks noGrp="1" noChangeArrowheads="1"/>
          </p:cNvSpPr>
          <p:nvPr>
            <p:ph type="body" sz="half" idx="2"/>
          </p:nvPr>
        </p:nvSpPr>
        <p:spPr>
          <a:xfrm>
            <a:off x="6172200" y="1600200"/>
            <a:ext cx="4038600" cy="4876800"/>
          </a:xfrm>
        </p:spPr>
        <p:txBody>
          <a:bodyPr>
            <a:normAutofit lnSpcReduction="10000"/>
          </a:bodyPr>
          <a:lstStyle/>
          <a:p>
            <a:pPr eaLnBrk="1" hangingPunct="1">
              <a:lnSpc>
                <a:spcPct val="90000"/>
              </a:lnSpc>
            </a:pPr>
            <a:r>
              <a:rPr lang="en-US" altLang="en-US" sz="2000">
                <a:solidFill>
                  <a:schemeClr val="folHlink"/>
                </a:solidFill>
                <a:ea typeface="ＭＳ Ｐゴシック" panose="020B0600070205080204" pitchFamily="34" charset="-128"/>
              </a:rPr>
              <a:t>Seeds:</a:t>
            </a:r>
            <a:r>
              <a:rPr lang="en-US" altLang="en-US" sz="2000">
                <a:ea typeface="ＭＳ Ｐゴシック" panose="020B0600070205080204" pitchFamily="34" charset="-128"/>
              </a:rPr>
              <a:t> agricultural commandments because the land is sacred and owned by God.</a:t>
            </a:r>
          </a:p>
          <a:p>
            <a:pPr eaLnBrk="1" hangingPunct="1">
              <a:lnSpc>
                <a:spcPct val="90000"/>
              </a:lnSpc>
            </a:pPr>
            <a:r>
              <a:rPr lang="en-US" altLang="en-US" sz="2000">
                <a:solidFill>
                  <a:schemeClr val="folHlink"/>
                </a:solidFill>
                <a:ea typeface="ＭＳ Ｐゴシック" panose="020B0600070205080204" pitchFamily="34" charset="-128"/>
              </a:rPr>
              <a:t>Seasons:</a:t>
            </a:r>
            <a:r>
              <a:rPr lang="en-US" altLang="en-US" sz="2000">
                <a:ea typeface="ＭＳ Ｐゴシック" panose="020B0600070205080204" pitchFamily="34" charset="-128"/>
              </a:rPr>
              <a:t> how and when to keep festivals and fasts.</a:t>
            </a:r>
          </a:p>
          <a:p>
            <a:pPr eaLnBrk="1" hangingPunct="1">
              <a:lnSpc>
                <a:spcPct val="90000"/>
              </a:lnSpc>
            </a:pPr>
            <a:r>
              <a:rPr lang="en-US" altLang="en-US" sz="2000">
                <a:solidFill>
                  <a:schemeClr val="folHlink"/>
                </a:solidFill>
                <a:ea typeface="ＭＳ Ｐゴシック" panose="020B0600070205080204" pitchFamily="34" charset="-128"/>
              </a:rPr>
              <a:t>Women:</a:t>
            </a:r>
            <a:r>
              <a:rPr lang="en-US" altLang="en-US" sz="2000">
                <a:ea typeface="ＭＳ Ｐゴシック" panose="020B0600070205080204" pitchFamily="34" charset="-128"/>
              </a:rPr>
              <a:t> Male-female relationships - marriage, divorce, adultery, property.</a:t>
            </a:r>
          </a:p>
          <a:p>
            <a:pPr eaLnBrk="1" hangingPunct="1">
              <a:lnSpc>
                <a:spcPct val="90000"/>
              </a:lnSpc>
            </a:pPr>
            <a:r>
              <a:rPr lang="en-US" altLang="en-US" sz="2000">
                <a:solidFill>
                  <a:schemeClr val="folHlink"/>
                </a:solidFill>
                <a:ea typeface="ＭＳ Ｐゴシック" panose="020B0600070205080204" pitchFamily="34" charset="-128"/>
              </a:rPr>
              <a:t>Damages:</a:t>
            </a:r>
            <a:r>
              <a:rPr lang="en-US" altLang="en-US" sz="2000">
                <a:ea typeface="ＭＳ Ｐゴシック" panose="020B0600070205080204" pitchFamily="34" charset="-128"/>
              </a:rPr>
              <a:t> society governed by Jewish law - buying, selling, courts, punishments.</a:t>
            </a:r>
          </a:p>
          <a:p>
            <a:pPr eaLnBrk="1" hangingPunct="1">
              <a:lnSpc>
                <a:spcPct val="90000"/>
              </a:lnSpc>
            </a:pPr>
            <a:r>
              <a:rPr lang="en-US" altLang="en-US" sz="2000">
                <a:solidFill>
                  <a:schemeClr val="folHlink"/>
                </a:solidFill>
                <a:ea typeface="ＭＳ Ｐゴシック" panose="020B0600070205080204" pitchFamily="34" charset="-128"/>
              </a:rPr>
              <a:t>Holy things:</a:t>
            </a:r>
            <a:r>
              <a:rPr lang="en-US" altLang="en-US" sz="2000">
                <a:ea typeface="ＭＳ Ｐゴシック" panose="020B0600070205080204" pitchFamily="34" charset="-128"/>
              </a:rPr>
              <a:t> practices of the temple - sacrifices.</a:t>
            </a:r>
          </a:p>
          <a:p>
            <a:pPr eaLnBrk="1" hangingPunct="1">
              <a:lnSpc>
                <a:spcPct val="90000"/>
              </a:lnSpc>
            </a:pPr>
            <a:r>
              <a:rPr lang="en-US" altLang="en-US" sz="2000">
                <a:solidFill>
                  <a:schemeClr val="folHlink"/>
                </a:solidFill>
                <a:ea typeface="ＭＳ Ｐゴシック" panose="020B0600070205080204" pitchFamily="34" charset="-128"/>
              </a:rPr>
              <a:t>Purities:</a:t>
            </a:r>
            <a:r>
              <a:rPr lang="en-US" altLang="en-US" sz="2000">
                <a:ea typeface="ＭＳ Ｐゴシック" panose="020B0600070205080204" pitchFamily="34" charset="-128"/>
              </a:rPr>
              <a:t> purity in religion and sources of impurity.</a:t>
            </a:r>
          </a:p>
        </p:txBody>
      </p:sp>
    </p:spTree>
    <p:extLst>
      <p:ext uri="{BB962C8B-B14F-4D97-AF65-F5344CB8AC3E}">
        <p14:creationId xmlns:p14="http://schemas.microsoft.com/office/powerpoint/2010/main" val="2803526238"/>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1905000" y="762000"/>
            <a:ext cx="8229600" cy="685800"/>
          </a:xfrm>
        </p:spPr>
        <p:txBody>
          <a:bodyPr>
            <a:normAutofit fontScale="90000"/>
          </a:bodyPr>
          <a:lstStyle/>
          <a:p>
            <a:pPr eaLnBrk="1" hangingPunct="1"/>
            <a:r>
              <a:rPr lang="en-US" altLang="en-US" sz="3200">
                <a:ea typeface="ＭＳ Ｐゴシック" panose="020B0600070205080204" pitchFamily="34" charset="-128"/>
              </a:rPr>
              <a:t>Writing down the Oral Torah: Mishnah (1)</a:t>
            </a:r>
            <a:br>
              <a:rPr lang="en-US" altLang="en-US" sz="3200">
                <a:ea typeface="ＭＳ Ｐゴシック" panose="020B0600070205080204" pitchFamily="34" charset="-128"/>
              </a:rPr>
            </a:br>
            <a:endParaRPr lang="en-US" altLang="en-US" smtClean="0">
              <a:ea typeface="ＭＳ Ｐゴシック" panose="020B0600070205080204" pitchFamily="34" charset="-128"/>
            </a:endParaRPr>
          </a:p>
        </p:txBody>
      </p:sp>
      <p:sp>
        <p:nvSpPr>
          <p:cNvPr id="28675" name="Rectangle 3"/>
          <p:cNvSpPr>
            <a:spLocks noGrp="1" noChangeArrowheads="1"/>
          </p:cNvSpPr>
          <p:nvPr>
            <p:ph type="body" idx="1"/>
          </p:nvPr>
        </p:nvSpPr>
        <p:spPr>
          <a:xfrm>
            <a:off x="1981200" y="1600200"/>
            <a:ext cx="8229600" cy="4495800"/>
          </a:xfrm>
        </p:spPr>
        <p:txBody>
          <a:bodyPr/>
          <a:lstStyle/>
          <a:p>
            <a:pPr eaLnBrk="1" hangingPunct="1">
              <a:lnSpc>
                <a:spcPct val="90000"/>
              </a:lnSpc>
            </a:pPr>
            <a:endParaRPr lang="en-US" altLang="en-US" sz="2800">
              <a:solidFill>
                <a:schemeClr val="folHlink"/>
              </a:solidFill>
              <a:ea typeface="ＭＳ Ｐゴシック" panose="020B0600070205080204" pitchFamily="34" charset="-128"/>
            </a:endParaRPr>
          </a:p>
          <a:p>
            <a:pPr eaLnBrk="1" hangingPunct="1">
              <a:lnSpc>
                <a:spcPct val="90000"/>
              </a:lnSpc>
            </a:pPr>
            <a:r>
              <a:rPr lang="en-US" altLang="en-US" sz="2800">
                <a:solidFill>
                  <a:schemeClr val="folHlink"/>
                </a:solidFill>
                <a:ea typeface="ＭＳ Ｐゴシック" panose="020B0600070205080204" pitchFamily="34" charset="-128"/>
              </a:rPr>
              <a:t>Idealized image of Judaism</a:t>
            </a:r>
            <a:r>
              <a:rPr lang="en-US" altLang="en-US" sz="2800">
                <a:ea typeface="ＭＳ Ｐゴシック" panose="020B0600070205080204" pitchFamily="34" charset="-128"/>
              </a:rPr>
              <a:t>: More than half of its rules could not be practiced (no Temple, no Jewish state, civil law could not be enforced). (Optimistic) expression of faith in the future.</a:t>
            </a:r>
          </a:p>
          <a:p>
            <a:pPr eaLnBrk="1" hangingPunct="1">
              <a:lnSpc>
                <a:spcPct val="90000"/>
              </a:lnSpc>
              <a:buFont typeface="Wingdings" panose="05000000000000000000" pitchFamily="2" charset="2"/>
              <a:buNone/>
            </a:pPr>
            <a:endParaRPr lang="en-US" altLang="en-US" sz="2800">
              <a:ea typeface="ＭＳ Ｐゴシック" panose="020B0600070205080204" pitchFamily="34" charset="-128"/>
            </a:endParaRPr>
          </a:p>
          <a:p>
            <a:pPr eaLnBrk="1" hangingPunct="1">
              <a:lnSpc>
                <a:spcPct val="90000"/>
              </a:lnSpc>
            </a:pPr>
            <a:r>
              <a:rPr lang="en-US" altLang="en-US" sz="2800">
                <a:solidFill>
                  <a:schemeClr val="folHlink"/>
                </a:solidFill>
                <a:ea typeface="ＭＳ Ｐゴシック" panose="020B0600070205080204" pitchFamily="34" charset="-128"/>
              </a:rPr>
              <a:t>Educational: </a:t>
            </a:r>
            <a:r>
              <a:rPr lang="en-US" altLang="en-US" sz="2800">
                <a:ea typeface="ＭＳ Ｐゴシック" panose="020B0600070205080204" pitchFamily="34" charset="-128"/>
              </a:rPr>
              <a:t>Written down in order to inspire debate and further study.</a:t>
            </a:r>
            <a:r>
              <a:rPr lang="en-US" altLang="en-US" sz="2400">
                <a:ea typeface="ＭＳ Ｐゴシック" panose="020B0600070205080204" pitchFamily="34" charset="-128"/>
              </a:rPr>
              <a:t> </a:t>
            </a:r>
          </a:p>
        </p:txBody>
      </p:sp>
    </p:spTree>
    <p:extLst>
      <p:ext uri="{BB962C8B-B14F-4D97-AF65-F5344CB8AC3E}">
        <p14:creationId xmlns:p14="http://schemas.microsoft.com/office/powerpoint/2010/main" val="63553968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What is the Talmud?</a:t>
            </a:r>
          </a:p>
        </p:txBody>
      </p:sp>
      <p:sp>
        <p:nvSpPr>
          <p:cNvPr id="40963" name="Rectangle 3"/>
          <p:cNvSpPr>
            <a:spLocks noGrp="1" noChangeArrowheads="1"/>
          </p:cNvSpPr>
          <p:nvPr>
            <p:ph type="body" idx="1"/>
          </p:nvPr>
        </p:nvSpPr>
        <p:spPr>
          <a:xfrm>
            <a:off x="1981200" y="1752600"/>
            <a:ext cx="8229600" cy="4495800"/>
          </a:xfrm>
        </p:spPr>
        <p:txBody>
          <a:bodyPr>
            <a:normAutofit lnSpcReduction="10000"/>
          </a:bodyPr>
          <a:lstStyle/>
          <a:p>
            <a:pPr eaLnBrk="1" hangingPunct="1">
              <a:lnSpc>
                <a:spcPct val="90000"/>
              </a:lnSpc>
            </a:pPr>
            <a:r>
              <a:rPr lang="en-US" altLang="en-US" sz="3000">
                <a:solidFill>
                  <a:schemeClr val="hlink"/>
                </a:solidFill>
                <a:ea typeface="ＭＳ Ｐゴシック" panose="020B0600070205080204" pitchFamily="34" charset="-128"/>
              </a:rPr>
              <a:t>Talmud </a:t>
            </a:r>
            <a:r>
              <a:rPr lang="en-US" altLang="en-US" sz="3000">
                <a:ea typeface="ＭＳ Ｐゴシック" panose="020B0600070205080204" pitchFamily="34" charset="-128"/>
              </a:rPr>
              <a:t>(Hebrew word for ‘instruction’) is an authoritative commentary by the rabbis which includes </a:t>
            </a:r>
            <a:r>
              <a:rPr lang="en-US" altLang="en-US" sz="3000">
                <a:solidFill>
                  <a:srgbClr val="FFFF00"/>
                </a:solidFill>
                <a:ea typeface="ＭＳ Ｐゴシック" panose="020B0600070205080204" pitchFamily="34" charset="-128"/>
              </a:rPr>
              <a:t>the </a:t>
            </a:r>
            <a:r>
              <a:rPr lang="en-US" altLang="en-US" sz="3000">
                <a:solidFill>
                  <a:schemeClr val="folHlink"/>
                </a:solidFill>
                <a:ea typeface="ＭＳ Ｐゴシック" panose="020B0600070205080204" pitchFamily="34" charset="-128"/>
              </a:rPr>
              <a:t>Mishnah and the Gemara.</a:t>
            </a:r>
            <a:endParaRPr lang="en-US" altLang="en-US" sz="3000" i="1">
              <a:solidFill>
                <a:schemeClr val="folHlink"/>
              </a:solidFill>
              <a:ea typeface="ＭＳ Ｐゴシック" panose="020B0600070205080204" pitchFamily="34" charset="-128"/>
            </a:endParaRPr>
          </a:p>
          <a:p>
            <a:pPr eaLnBrk="1" hangingPunct="1">
              <a:lnSpc>
                <a:spcPct val="90000"/>
              </a:lnSpc>
            </a:pPr>
            <a:endParaRPr lang="en-US" altLang="en-US" sz="3000" i="1">
              <a:solidFill>
                <a:schemeClr val="hlink"/>
              </a:solidFill>
              <a:ea typeface="ＭＳ Ｐゴシック" panose="020B0600070205080204" pitchFamily="34" charset="-128"/>
            </a:endParaRPr>
          </a:p>
          <a:p>
            <a:pPr eaLnBrk="1" hangingPunct="1">
              <a:lnSpc>
                <a:spcPct val="90000"/>
              </a:lnSpc>
            </a:pPr>
            <a:r>
              <a:rPr lang="en-US" altLang="en-US" sz="3000">
                <a:solidFill>
                  <a:schemeClr val="hlink"/>
                </a:solidFill>
                <a:ea typeface="ＭＳ Ｐゴシック" panose="020B0600070205080204" pitchFamily="34" charset="-128"/>
              </a:rPr>
              <a:t>Gemara</a:t>
            </a:r>
            <a:r>
              <a:rPr lang="en-US" altLang="en-US" sz="3000" i="1">
                <a:ea typeface="ＭＳ Ｐゴシック" panose="020B0600070205080204" pitchFamily="34" charset="-128"/>
              </a:rPr>
              <a:t> </a:t>
            </a:r>
            <a:r>
              <a:rPr lang="en-US" altLang="en-US" sz="3000">
                <a:ea typeface="ＭＳ Ｐゴシック" panose="020B0600070205080204" pitchFamily="34" charset="-128"/>
              </a:rPr>
              <a:t>(‘teaching’) </a:t>
            </a:r>
            <a:r>
              <a:rPr lang="en-US" altLang="en-US" sz="3000" i="1">
                <a:ea typeface="ＭＳ Ｐゴシック" panose="020B0600070205080204" pitchFamily="34" charset="-128"/>
              </a:rPr>
              <a:t>- </a:t>
            </a:r>
            <a:r>
              <a:rPr lang="en-US" altLang="en-US" sz="3000">
                <a:ea typeface="ＭＳ Ｐゴシック" panose="020B0600070205080204" pitchFamily="34" charset="-128"/>
              </a:rPr>
              <a:t>a record of the discussions of the rabbis about the Mishnah (between 200 and 500 CE). </a:t>
            </a:r>
          </a:p>
          <a:p>
            <a:pPr eaLnBrk="1" hangingPunct="1">
              <a:lnSpc>
                <a:spcPct val="90000"/>
              </a:lnSpc>
              <a:buFont typeface="Wingdings" panose="05000000000000000000" pitchFamily="2" charset="2"/>
              <a:buNone/>
            </a:pPr>
            <a:endParaRPr lang="en-US" altLang="en-US" sz="3000">
              <a:ea typeface="ＭＳ Ｐゴシック" panose="020B0600070205080204" pitchFamily="34" charset="-128"/>
            </a:endParaRPr>
          </a:p>
          <a:p>
            <a:pPr eaLnBrk="1" hangingPunct="1">
              <a:lnSpc>
                <a:spcPct val="90000"/>
              </a:lnSpc>
            </a:pPr>
            <a:r>
              <a:rPr lang="en-US" altLang="en-US" sz="3000">
                <a:solidFill>
                  <a:schemeClr val="hlink"/>
                </a:solidFill>
                <a:ea typeface="ＭＳ Ｐゴシック" panose="020B0600070205080204" pitchFamily="34" charset="-128"/>
              </a:rPr>
              <a:t>Mishnah + Gemara = Talmud</a:t>
            </a:r>
            <a:endParaRPr lang="en-US" altLang="en-US" sz="3000">
              <a:ea typeface="ＭＳ Ｐゴシック" panose="020B0600070205080204" pitchFamily="34" charset="-128"/>
            </a:endParaRPr>
          </a:p>
        </p:txBody>
      </p:sp>
    </p:spTree>
    <p:extLst>
      <p:ext uri="{BB962C8B-B14F-4D97-AF65-F5344CB8AC3E}">
        <p14:creationId xmlns:p14="http://schemas.microsoft.com/office/powerpoint/2010/main" val="58303429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eaLnBrk="1" hangingPunct="1"/>
            <a:r>
              <a:rPr lang="en-US" altLang="en-US" sz="3200">
                <a:ea typeface="ＭＳ Ｐゴシック" panose="020B0600070205080204" pitchFamily="34" charset="-128"/>
              </a:rPr>
              <a:t>Palestinian and Babylonian Talmuds: A Comparison</a:t>
            </a:r>
            <a:endParaRPr lang="en-US" altLang="en-US" smtClean="0">
              <a:ea typeface="ＭＳ Ｐゴシック" panose="020B0600070205080204" pitchFamily="34" charset="-128"/>
            </a:endParaRPr>
          </a:p>
        </p:txBody>
      </p:sp>
      <p:sp>
        <p:nvSpPr>
          <p:cNvPr id="47107" name="Rectangle 3"/>
          <p:cNvSpPr>
            <a:spLocks noGrp="1" noChangeArrowheads="1"/>
          </p:cNvSpPr>
          <p:nvPr>
            <p:ph type="body" sz="half" idx="1"/>
          </p:nvPr>
        </p:nvSpPr>
        <p:spPr>
          <a:xfrm>
            <a:off x="1981200" y="1752600"/>
            <a:ext cx="4038600" cy="4343400"/>
          </a:xfrm>
        </p:spPr>
        <p:txBody>
          <a:bodyPr>
            <a:normAutofit lnSpcReduction="10000"/>
          </a:bodyPr>
          <a:lstStyle/>
          <a:p>
            <a:pPr eaLnBrk="1" hangingPunct="1">
              <a:lnSpc>
                <a:spcPct val="90000"/>
              </a:lnSpc>
              <a:buFont typeface="Wingdings" panose="05000000000000000000" pitchFamily="2" charset="2"/>
              <a:buNone/>
            </a:pPr>
            <a:r>
              <a:rPr lang="en-US" altLang="en-US" sz="2400" dirty="0">
                <a:ea typeface="ＭＳ Ｐゴシック" panose="020B0600070205080204" pitchFamily="34" charset="-128"/>
              </a:rPr>
              <a:t>PALESTINIAN </a:t>
            </a:r>
          </a:p>
          <a:p>
            <a:pPr eaLnBrk="1" hangingPunct="1">
              <a:lnSpc>
                <a:spcPct val="90000"/>
              </a:lnSpc>
            </a:pPr>
            <a:r>
              <a:rPr lang="en-US" altLang="en-US" sz="2000" dirty="0">
                <a:ea typeface="ＭＳ Ｐゴシック" panose="020B0600070205080204" pitchFamily="34" charset="-128"/>
              </a:rPr>
              <a:t>Completed around 400 CE.</a:t>
            </a:r>
          </a:p>
          <a:p>
            <a:pPr eaLnBrk="1" hangingPunct="1">
              <a:lnSpc>
                <a:spcPct val="90000"/>
              </a:lnSpc>
            </a:pPr>
            <a:r>
              <a:rPr lang="en-US" altLang="en-US" sz="2000" dirty="0">
                <a:ea typeface="ＭＳ Ｐゴシック" panose="020B0600070205080204" pitchFamily="34" charset="-128"/>
              </a:rPr>
              <a:t>Debates of the rabbis of Galilee.</a:t>
            </a:r>
          </a:p>
          <a:p>
            <a:pPr eaLnBrk="1" hangingPunct="1">
              <a:lnSpc>
                <a:spcPct val="90000"/>
              </a:lnSpc>
            </a:pPr>
            <a:r>
              <a:rPr lang="en-US" altLang="en-US" sz="2000" dirty="0">
                <a:ea typeface="ＭＳ Ｐゴシック" panose="020B0600070205080204" pitchFamily="34" charset="-128"/>
              </a:rPr>
              <a:t>Concise discussion of Mishnah (put together in haste?) and more practical than ‘idealized’.</a:t>
            </a:r>
          </a:p>
          <a:p>
            <a:pPr eaLnBrk="1" hangingPunct="1">
              <a:lnSpc>
                <a:spcPct val="90000"/>
              </a:lnSpc>
            </a:pPr>
            <a:r>
              <a:rPr lang="en-US" altLang="en-US" sz="2000" dirty="0">
                <a:ea typeface="ＭＳ Ｐゴシック" panose="020B0600070205080204" pitchFamily="34" charset="-128"/>
              </a:rPr>
              <a:t>Allows different opinions to stand side by side.</a:t>
            </a:r>
          </a:p>
          <a:p>
            <a:pPr eaLnBrk="1" hangingPunct="1">
              <a:lnSpc>
                <a:spcPct val="90000"/>
              </a:lnSpc>
            </a:pPr>
            <a:r>
              <a:rPr lang="en-US" altLang="en-US" sz="2000" dirty="0">
                <a:ea typeface="ＭＳ Ｐゴシック" panose="020B0600070205080204" pitchFamily="34" charset="-128"/>
              </a:rPr>
              <a:t>Negative assessment of the foreign rule of Palestine - people should not pay taxes to the Romans. </a:t>
            </a:r>
          </a:p>
          <a:p>
            <a:pPr eaLnBrk="1" hangingPunct="1">
              <a:lnSpc>
                <a:spcPct val="90000"/>
              </a:lnSpc>
            </a:pPr>
            <a:endParaRPr lang="en-US" altLang="en-US" sz="2400" dirty="0">
              <a:ea typeface="ＭＳ Ｐゴシック" panose="020B0600070205080204" pitchFamily="34" charset="-128"/>
            </a:endParaRPr>
          </a:p>
        </p:txBody>
      </p:sp>
      <p:sp>
        <p:nvSpPr>
          <p:cNvPr id="47108" name="Rectangle 4"/>
          <p:cNvSpPr>
            <a:spLocks noGrp="1" noChangeArrowheads="1"/>
          </p:cNvSpPr>
          <p:nvPr>
            <p:ph type="body" sz="half" idx="2"/>
          </p:nvPr>
        </p:nvSpPr>
        <p:spPr>
          <a:xfrm>
            <a:off x="6172200" y="1752600"/>
            <a:ext cx="4038600" cy="4343400"/>
          </a:xfrm>
        </p:spPr>
        <p:txBody>
          <a:bodyPr>
            <a:normAutofit fontScale="92500" lnSpcReduction="20000"/>
          </a:bodyPr>
          <a:lstStyle/>
          <a:p>
            <a:pPr eaLnBrk="1" hangingPunct="1">
              <a:buFont typeface="Wingdings" panose="05000000000000000000" pitchFamily="2" charset="2"/>
              <a:buNone/>
            </a:pPr>
            <a:r>
              <a:rPr lang="en-US" altLang="en-US" sz="2400" dirty="0">
                <a:ea typeface="ＭＳ Ｐゴシック" panose="020B0600070205080204" pitchFamily="34" charset="-128"/>
              </a:rPr>
              <a:t>BABYLONIAN</a:t>
            </a:r>
          </a:p>
          <a:p>
            <a:pPr eaLnBrk="1" hangingPunct="1"/>
            <a:r>
              <a:rPr lang="en-US" altLang="en-US" sz="2000" dirty="0">
                <a:ea typeface="ＭＳ Ｐゴシック" panose="020B0600070205080204" pitchFamily="34" charset="-128"/>
              </a:rPr>
              <a:t>Completed around 500 CE.</a:t>
            </a:r>
          </a:p>
          <a:p>
            <a:pPr eaLnBrk="1" hangingPunct="1"/>
            <a:r>
              <a:rPr lang="en-US" altLang="en-US" sz="2000" dirty="0">
                <a:ea typeface="ＭＳ Ｐゴシック" panose="020B0600070205080204" pitchFamily="34" charset="-128"/>
              </a:rPr>
              <a:t>Debates of the rabbis of Babylonia.</a:t>
            </a:r>
          </a:p>
          <a:p>
            <a:pPr eaLnBrk="1" hangingPunct="1"/>
            <a:r>
              <a:rPr lang="en-US" altLang="en-US" sz="2000" dirty="0">
                <a:ea typeface="ＭＳ Ｐゴシック" panose="020B0600070205080204" pitchFamily="34" charset="-128"/>
              </a:rPr>
              <a:t>Analysis of every word in the Mishnah (eight times longer).</a:t>
            </a:r>
          </a:p>
          <a:p>
            <a:pPr eaLnBrk="1" hangingPunct="1"/>
            <a:r>
              <a:rPr lang="en-US" altLang="en-US" sz="2000" dirty="0">
                <a:ea typeface="ＭＳ Ｐゴシック" panose="020B0600070205080204" pitchFamily="34" charset="-128"/>
              </a:rPr>
              <a:t>More emphasis on the unity of earlier rabbinic views.</a:t>
            </a:r>
          </a:p>
          <a:p>
            <a:pPr eaLnBrk="1" hangingPunct="1"/>
            <a:r>
              <a:rPr lang="en-US" altLang="en-US" sz="2000" dirty="0">
                <a:ea typeface="ＭＳ Ｐゴシック" panose="020B0600070205080204" pitchFamily="34" charset="-128"/>
              </a:rPr>
              <a:t>‘The law of the kingdom is law’ - calls upon the Jews to be law-abiding citizens (period of prosperity for the Jews</a:t>
            </a:r>
            <a:r>
              <a:rPr lang="en-US" altLang="en-US" sz="2000" dirty="0" smtClean="0">
                <a:ea typeface="ＭＳ Ｐゴシック" panose="020B0600070205080204" pitchFamily="34" charset="-128"/>
              </a:rPr>
              <a:t>).</a:t>
            </a:r>
          </a:p>
          <a:p>
            <a:r>
              <a:rPr lang="en-US" altLang="en-US" sz="2000" dirty="0">
                <a:ea typeface="ＭＳ Ｐゴシック" panose="020B0600070205080204" pitchFamily="34" charset="-128"/>
              </a:rPr>
              <a:t>Due to the decline of Jewish spiritual life in Palestine, the Babylonian Talmud became more authoritative.</a:t>
            </a:r>
          </a:p>
          <a:p>
            <a:pPr eaLnBrk="1" hangingPunct="1"/>
            <a:endParaRPr lang="en-US" altLang="en-US" sz="2000" dirty="0">
              <a:ea typeface="ＭＳ Ｐゴシック" panose="020B0600070205080204" pitchFamily="34" charset="-128"/>
            </a:endParaRPr>
          </a:p>
          <a:p>
            <a:pPr eaLnBrk="1" hangingPunct="1">
              <a:buFont typeface="Wingdings" panose="05000000000000000000" pitchFamily="2" charset="2"/>
              <a:buNone/>
            </a:pPr>
            <a:endParaRPr lang="en-US" altLang="en-US" dirty="0" smtClean="0">
              <a:ea typeface="ＭＳ Ｐゴシック" panose="020B0600070205080204" pitchFamily="34" charset="-128"/>
            </a:endParaRPr>
          </a:p>
        </p:txBody>
      </p:sp>
    </p:spTree>
    <p:extLst>
      <p:ext uri="{BB962C8B-B14F-4D97-AF65-F5344CB8AC3E}">
        <p14:creationId xmlns:p14="http://schemas.microsoft.com/office/powerpoint/2010/main" val="2950038730"/>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eaLnBrk="1" hangingPunct="1"/>
            <a:r>
              <a:rPr lang="en-US" altLang="en-US" smtClean="0">
                <a:ea typeface="ＭＳ Ｐゴシック" panose="020B0600070205080204" pitchFamily="34" charset="-128"/>
              </a:rPr>
              <a:t>Assessing the Significance of the Talmud</a:t>
            </a:r>
          </a:p>
        </p:txBody>
      </p:sp>
      <p:sp>
        <p:nvSpPr>
          <p:cNvPr id="63491" name="Rectangle 3"/>
          <p:cNvSpPr>
            <a:spLocks noGrp="1" noChangeArrowheads="1"/>
          </p:cNvSpPr>
          <p:nvPr>
            <p:ph type="body" sz="half" idx="1"/>
          </p:nvPr>
        </p:nvSpPr>
        <p:spPr>
          <a:xfrm>
            <a:off x="578223" y="2237589"/>
            <a:ext cx="5334000" cy="4024125"/>
          </a:xfrm>
        </p:spPr>
        <p:txBody>
          <a:bodyPr/>
          <a:lstStyle/>
          <a:p>
            <a:pPr eaLnBrk="1" hangingPunct="1">
              <a:lnSpc>
                <a:spcPct val="90000"/>
              </a:lnSpc>
            </a:pPr>
            <a:r>
              <a:rPr lang="en-US" altLang="en-US" sz="2600" dirty="0">
                <a:ea typeface="ＭＳ Ｐゴシック" panose="020B0600070205080204" pitchFamily="34" charset="-128"/>
              </a:rPr>
              <a:t>Judaism can adapt to any time and place.</a:t>
            </a:r>
          </a:p>
          <a:p>
            <a:pPr eaLnBrk="1" hangingPunct="1">
              <a:lnSpc>
                <a:spcPct val="90000"/>
              </a:lnSpc>
            </a:pPr>
            <a:r>
              <a:rPr lang="en-US" altLang="en-US" sz="2600" dirty="0">
                <a:ea typeface="ＭＳ Ｐゴシック" panose="020B0600070205080204" pitchFamily="34" charset="-128"/>
              </a:rPr>
              <a:t>Most important Jewish text after the </a:t>
            </a:r>
            <a:r>
              <a:rPr lang="en-US" altLang="en-US" sz="2600" dirty="0" err="1">
                <a:ea typeface="ＭＳ Ｐゴシック" panose="020B0600070205080204" pitchFamily="34" charset="-128"/>
              </a:rPr>
              <a:t>Tanakh</a:t>
            </a:r>
            <a:r>
              <a:rPr lang="en-US" altLang="en-US" sz="2600" dirty="0">
                <a:ea typeface="ＭＳ Ｐゴシック" panose="020B0600070205080204" pitchFamily="34" charset="-128"/>
              </a:rPr>
              <a:t>; authoritative for orthodox and conservative Jews</a:t>
            </a:r>
            <a:r>
              <a:rPr lang="en-US" altLang="en-US" sz="2600" dirty="0" smtClean="0">
                <a:ea typeface="ＭＳ Ｐゴシック" panose="020B0600070205080204" pitchFamily="34" charset="-128"/>
              </a:rPr>
              <a:t>.</a:t>
            </a:r>
            <a:endParaRPr lang="en-US" altLang="en-US" sz="2600" dirty="0">
              <a:ea typeface="ＭＳ Ｐゴシック" panose="020B0600070205080204" pitchFamily="34" charset="-128"/>
            </a:endParaRPr>
          </a:p>
        </p:txBody>
      </p:sp>
      <p:sp>
        <p:nvSpPr>
          <p:cNvPr id="63492" name="Rectangle 4"/>
          <p:cNvSpPr>
            <a:spLocks noGrp="1" noChangeArrowheads="1"/>
          </p:cNvSpPr>
          <p:nvPr>
            <p:ph type="body" sz="half" idx="2"/>
          </p:nvPr>
        </p:nvSpPr>
        <p:spPr/>
        <p:txBody>
          <a:bodyPr/>
          <a:lstStyle/>
          <a:p>
            <a:pPr eaLnBrk="1" hangingPunct="1">
              <a:lnSpc>
                <a:spcPct val="90000"/>
              </a:lnSpc>
            </a:pPr>
            <a:r>
              <a:rPr lang="en-US" altLang="en-US" sz="2400" dirty="0">
                <a:ea typeface="ＭＳ Ｐゴシック" panose="020B0600070205080204" pitchFamily="34" charset="-128"/>
              </a:rPr>
              <a:t>Concise style (very short sentences) lends itself to ambiguity.</a:t>
            </a:r>
          </a:p>
          <a:p>
            <a:pPr eaLnBrk="1" hangingPunct="1">
              <a:lnSpc>
                <a:spcPct val="90000"/>
              </a:lnSpc>
            </a:pPr>
            <a:r>
              <a:rPr lang="en-US" altLang="en-US" sz="2400" dirty="0">
                <a:ea typeface="ＭＳ Ｐゴシック" panose="020B0600070205080204" pitchFamily="34" charset="-128"/>
              </a:rPr>
              <a:t>Emphasis on debate as a means to discover truth.</a:t>
            </a:r>
          </a:p>
          <a:p>
            <a:pPr eaLnBrk="1" hangingPunct="1">
              <a:lnSpc>
                <a:spcPct val="90000"/>
              </a:lnSpc>
            </a:pPr>
            <a:r>
              <a:rPr lang="en-US" altLang="en-US" sz="2400" dirty="0">
                <a:ea typeface="ＭＳ Ｐゴシック" panose="020B0600070205080204" pitchFamily="34" charset="-128"/>
              </a:rPr>
              <a:t>Does not claim to offer ‘the last word’: different rabbinic opinions are recorded without indicating which is the most authoritative.</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90076" y="4249651"/>
            <a:ext cx="3598531" cy="2518972"/>
          </a:xfrm>
          <a:prstGeom prst="rect">
            <a:avLst/>
          </a:prstGeom>
        </p:spPr>
      </p:pic>
    </p:spTree>
    <p:extLst>
      <p:ext uri="{BB962C8B-B14F-4D97-AF65-F5344CB8AC3E}">
        <p14:creationId xmlns:p14="http://schemas.microsoft.com/office/powerpoint/2010/main" val="405033803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Simon </a:t>
            </a:r>
            <a:r>
              <a:rPr lang="en-GB" dirty="0" err="1" smtClean="0"/>
              <a:t>Schama</a:t>
            </a:r>
            <a:r>
              <a:rPr lang="en-GB" dirty="0" smtClean="0"/>
              <a:t>, The story of the </a:t>
            </a:r>
            <a:r>
              <a:rPr lang="en-GB" dirty="0" err="1" smtClean="0"/>
              <a:t>jews</a:t>
            </a:r>
            <a:r>
              <a:rPr lang="en-GB" dirty="0" smtClean="0"/>
              <a:t> </a:t>
            </a:r>
            <a:endParaRPr lang="en-GB" dirty="0"/>
          </a:p>
        </p:txBody>
      </p:sp>
      <p:sp>
        <p:nvSpPr>
          <p:cNvPr id="3" name="Content Placeholder 2"/>
          <p:cNvSpPr>
            <a:spLocks noGrp="1"/>
          </p:cNvSpPr>
          <p:nvPr>
            <p:ph idx="1"/>
          </p:nvPr>
        </p:nvSpPr>
        <p:spPr>
          <a:xfrm>
            <a:off x="685800" y="2057401"/>
            <a:ext cx="10820400" cy="4024125"/>
          </a:xfrm>
        </p:spPr>
        <p:txBody>
          <a:bodyPr/>
          <a:lstStyle/>
          <a:p>
            <a:endParaRPr lang="en-GB" dirty="0" smtClean="0"/>
          </a:p>
          <a:p>
            <a:pPr marL="0" indent="0">
              <a:buNone/>
            </a:pPr>
            <a:endParaRPr lang="en-GB" dirty="0"/>
          </a:p>
          <a:p>
            <a:r>
              <a:rPr lang="en-GB" dirty="0" smtClean="0"/>
              <a:t>https</a:t>
            </a:r>
            <a:r>
              <a:rPr lang="en-GB" dirty="0"/>
              <a:t>://www.dailymotion.com/video/x662qjn</a:t>
            </a:r>
          </a:p>
        </p:txBody>
      </p:sp>
    </p:spTree>
    <p:extLst>
      <p:ext uri="{BB962C8B-B14F-4D97-AF65-F5344CB8AC3E}">
        <p14:creationId xmlns:p14="http://schemas.microsoft.com/office/powerpoint/2010/main" val="41032731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543723" y="2492905"/>
            <a:ext cx="9448800" cy="1825096"/>
          </a:xfrm>
        </p:spPr>
        <p:txBody>
          <a:bodyPr>
            <a:normAutofit fontScale="90000"/>
          </a:bodyPr>
          <a:lstStyle/>
          <a:p>
            <a:r>
              <a:rPr lang="en-US" dirty="0"/>
              <a:t>Jewish Life: From the Cradle to the Grave</a:t>
            </a:r>
            <a:br>
              <a:rPr lang="en-US" dirty="0"/>
            </a:br>
            <a:endParaRPr lang="en-US" dirty="0"/>
          </a:p>
        </p:txBody>
      </p:sp>
      <p:sp>
        <p:nvSpPr>
          <p:cNvPr id="3" name="Subtitle 2"/>
          <p:cNvSpPr>
            <a:spLocks noGrp="1"/>
          </p:cNvSpPr>
          <p:nvPr>
            <p:ph type="subTitle" idx="1"/>
          </p:nvPr>
        </p:nvSpPr>
        <p:spPr/>
        <p:txBody>
          <a:bodyPr/>
          <a:lstStyle/>
          <a:p>
            <a:endParaRPr lang="en-US" dirty="0"/>
          </a:p>
        </p:txBody>
      </p:sp>
    </p:spTree>
    <p:extLst>
      <p:ext uri="{BB962C8B-B14F-4D97-AF65-F5344CB8AC3E}">
        <p14:creationId xmlns:p14="http://schemas.microsoft.com/office/powerpoint/2010/main" val="1023449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Birth Celebrations</a:t>
            </a:r>
            <a:endParaRPr lang="en-US" dirty="0"/>
          </a:p>
        </p:txBody>
      </p:sp>
      <p:sp>
        <p:nvSpPr>
          <p:cNvPr id="4" name="Content Placeholder 3"/>
          <p:cNvSpPr>
            <a:spLocks noGrp="1"/>
          </p:cNvSpPr>
          <p:nvPr>
            <p:ph sz="half" idx="1"/>
          </p:nvPr>
        </p:nvSpPr>
        <p:spPr/>
        <p:txBody>
          <a:bodyPr>
            <a:normAutofit fontScale="92500"/>
          </a:bodyPr>
          <a:lstStyle/>
          <a:p>
            <a:pPr>
              <a:buNone/>
            </a:pPr>
            <a:r>
              <a:rPr lang="en-US" u="sng" dirty="0" smtClean="0">
                <a:solidFill>
                  <a:srgbClr val="FFFF00"/>
                </a:solidFill>
                <a:ea typeface="ＭＳ Ｐゴシック" charset="-128"/>
                <a:cs typeface="ＭＳ Ｐゴシック" charset="-128"/>
              </a:rPr>
              <a:t>BOYS</a:t>
            </a:r>
          </a:p>
          <a:p>
            <a:pPr>
              <a:buNone/>
            </a:pPr>
            <a:r>
              <a:rPr lang="en-US" dirty="0" smtClean="0">
                <a:ea typeface="ＭＳ Ｐゴシック" charset="-128"/>
                <a:cs typeface="ＭＳ Ｐゴシック" charset="-128"/>
              </a:rPr>
              <a:t>	</a:t>
            </a:r>
            <a:r>
              <a:rPr lang="en-US" dirty="0" smtClean="0">
                <a:solidFill>
                  <a:srgbClr val="FFFF00"/>
                </a:solidFill>
                <a:ea typeface="ＭＳ Ｐゴシック" charset="-128"/>
                <a:cs typeface="ＭＳ Ｐゴシック" charset="-128"/>
              </a:rPr>
              <a:t>Covenant of circumcision </a:t>
            </a:r>
            <a:r>
              <a:rPr lang="en-US" dirty="0" smtClean="0">
                <a:ea typeface="ＭＳ Ｐゴシック" charset="-128"/>
                <a:cs typeface="ＭＳ Ｐゴシック" charset="-128"/>
              </a:rPr>
              <a:t>(</a:t>
            </a:r>
            <a:r>
              <a:rPr lang="en-US" i="1" dirty="0" smtClean="0">
                <a:ea typeface="ＭＳ Ｐゴシック" charset="-128"/>
                <a:cs typeface="ＭＳ Ｐゴシック" charset="-128"/>
              </a:rPr>
              <a:t>Brit Milah</a:t>
            </a:r>
            <a:r>
              <a:rPr lang="en-US" dirty="0" smtClean="0">
                <a:ea typeface="ＭＳ Ｐゴシック" charset="-128"/>
                <a:cs typeface="ＭＳ Ｐゴシック" charset="-128"/>
              </a:rPr>
              <a:t>) for eight-day old males as a sign of the covenant with God (cf. Genesis 17). The boy is named at this circumcision ceremony.</a:t>
            </a:r>
          </a:p>
          <a:p>
            <a:pPr>
              <a:buNone/>
            </a:pPr>
            <a:endParaRPr lang="en-US" dirty="0" smtClean="0">
              <a:ea typeface="ＭＳ Ｐゴシック" charset="-128"/>
              <a:cs typeface="ＭＳ Ｐゴシック" charset="-128"/>
            </a:endParaRPr>
          </a:p>
          <a:p>
            <a:pPr>
              <a:buNone/>
            </a:pPr>
            <a:r>
              <a:rPr lang="en-US" dirty="0" smtClean="0">
                <a:ea typeface="ＭＳ Ｐゴシック" charset="-128"/>
                <a:cs typeface="ＭＳ Ｐゴシック" charset="-128"/>
              </a:rPr>
              <a:t>	</a:t>
            </a:r>
            <a:r>
              <a:rPr lang="en-US" dirty="0" smtClean="0">
                <a:solidFill>
                  <a:srgbClr val="FFFF00"/>
                </a:solidFill>
                <a:ea typeface="ＭＳ Ｐゴシック" charset="-128"/>
                <a:cs typeface="ＭＳ Ｐゴシック" charset="-128"/>
              </a:rPr>
              <a:t>Redemption of the son</a:t>
            </a:r>
            <a:r>
              <a:rPr lang="en-US" dirty="0" smtClean="0">
                <a:ea typeface="ＭＳ Ｐゴシック" charset="-128"/>
                <a:cs typeface="ＭＳ Ｐゴシック" charset="-128"/>
              </a:rPr>
              <a:t> (</a:t>
            </a:r>
            <a:r>
              <a:rPr lang="en-US" i="1" dirty="0" smtClean="0">
                <a:ea typeface="ＭＳ Ｐゴシック" charset="-128"/>
                <a:cs typeface="ＭＳ Ｐゴシック" charset="-128"/>
              </a:rPr>
              <a:t>Pidyon ha-Ben</a:t>
            </a:r>
            <a:r>
              <a:rPr lang="en-US" dirty="0" smtClean="0">
                <a:ea typeface="ＭＳ Ｐゴシック" charset="-128"/>
                <a:cs typeface="ＭＳ Ｐゴシック" charset="-128"/>
              </a:rPr>
              <a:t>): orthodox practice of giving special status to the firstborn at 30 days.</a:t>
            </a:r>
          </a:p>
          <a:p>
            <a:pPr>
              <a:buNone/>
            </a:pPr>
            <a:r>
              <a:rPr lang="en-US" dirty="0" smtClean="0">
                <a:ea typeface="ＭＳ Ｐゴシック" charset="-128"/>
                <a:cs typeface="ＭＳ Ｐゴシック" charset="-128"/>
              </a:rPr>
              <a:t>	A ceremony of dedication of the child to God (cf. Numbers 3:44-51).</a:t>
            </a:r>
          </a:p>
          <a:p>
            <a:endParaRPr lang="en-US" dirty="0"/>
          </a:p>
        </p:txBody>
      </p:sp>
      <p:pic>
        <p:nvPicPr>
          <p:cNvPr id="6" name="Content Placeholder 5"/>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58638" y="3528309"/>
            <a:ext cx="4038600" cy="3049388"/>
          </a:xfrm>
        </p:spPr>
      </p:pic>
    </p:spTree>
    <p:extLst>
      <p:ext uri="{BB962C8B-B14F-4D97-AF65-F5344CB8AC3E}">
        <p14:creationId xmlns:p14="http://schemas.microsoft.com/office/powerpoint/2010/main" val="9493733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Birth Celebrations</a:t>
            </a:r>
            <a:endParaRPr lang="en-US" dirty="0"/>
          </a:p>
        </p:txBody>
      </p:sp>
      <p:sp>
        <p:nvSpPr>
          <p:cNvPr id="5" name="Content Placeholder 4"/>
          <p:cNvSpPr>
            <a:spLocks noGrp="1"/>
          </p:cNvSpPr>
          <p:nvPr>
            <p:ph sz="half" idx="1"/>
          </p:nvPr>
        </p:nvSpPr>
        <p:spPr/>
        <p:txBody>
          <a:bodyPr>
            <a:normAutofit/>
          </a:bodyPr>
          <a:lstStyle/>
          <a:p>
            <a:pPr>
              <a:buNone/>
            </a:pPr>
            <a:r>
              <a:rPr lang="en-US" u="sng" dirty="0" smtClean="0">
                <a:solidFill>
                  <a:srgbClr val="FFFF00"/>
                </a:solidFill>
                <a:ea typeface="ＭＳ Ｐゴシック" charset="-128"/>
                <a:cs typeface="ＭＳ Ｐゴシック" charset="-128"/>
              </a:rPr>
              <a:t>GIRLS</a:t>
            </a:r>
          </a:p>
          <a:p>
            <a:pPr>
              <a:buNone/>
            </a:pPr>
            <a:r>
              <a:rPr lang="en-US" dirty="0" smtClean="0">
                <a:solidFill>
                  <a:srgbClr val="FFFF00"/>
                </a:solidFill>
                <a:ea typeface="ＭＳ Ｐゴシック" charset="-128"/>
                <a:cs typeface="ＭＳ Ｐゴシック" charset="-128"/>
              </a:rPr>
              <a:t>	Thanksgiving </a:t>
            </a:r>
            <a:r>
              <a:rPr lang="en-US" dirty="0" smtClean="0">
                <a:ea typeface="ＭＳ Ｐゴシック" charset="-128"/>
                <a:cs typeface="ＭＳ Ｐゴシック" charset="-128"/>
              </a:rPr>
              <a:t>in the synagogue by parents for the birth of a daughter at no specified time. She is named in the synagogue on the first time the Torah is read after her birth.</a:t>
            </a:r>
          </a:p>
          <a:p>
            <a:pPr>
              <a:buNone/>
            </a:pPr>
            <a:endParaRPr lang="en-US" dirty="0" smtClean="0">
              <a:ea typeface="ＭＳ Ｐゴシック" charset="-128"/>
              <a:cs typeface="ＭＳ Ｐゴシック" charset="-128"/>
            </a:endParaRPr>
          </a:p>
          <a:p>
            <a:pPr>
              <a:buNone/>
            </a:pPr>
            <a:r>
              <a:rPr lang="en-US" dirty="0" smtClean="0">
                <a:ea typeface="ＭＳ Ｐゴシック" charset="-128"/>
                <a:cs typeface="ＭＳ Ｐゴシック" charset="-128"/>
              </a:rPr>
              <a:t>	</a:t>
            </a:r>
            <a:r>
              <a:rPr lang="en-US" dirty="0" smtClean="0">
                <a:solidFill>
                  <a:srgbClr val="CCFFCC"/>
                </a:solidFill>
                <a:ea typeface="ＭＳ Ｐゴシック" charset="-128"/>
                <a:cs typeface="ＭＳ Ｐゴシック" charset="-128"/>
              </a:rPr>
              <a:t>Modern </a:t>
            </a:r>
            <a:r>
              <a:rPr lang="en-US" dirty="0" smtClean="0">
                <a:solidFill>
                  <a:srgbClr val="CCFFCC"/>
                </a:solidFill>
                <a:ea typeface="ＭＳ Ｐゴシック" charset="-128"/>
                <a:cs typeface="ＭＳ Ｐゴシック" charset="-128"/>
              </a:rPr>
              <a:t>practices:</a:t>
            </a:r>
            <a:r>
              <a:rPr lang="en-US" dirty="0" smtClean="0">
                <a:ea typeface="ＭＳ Ｐゴシック" charset="-128"/>
                <a:cs typeface="ＭＳ Ｐゴシック" charset="-128"/>
              </a:rPr>
              <a:t> giving a Hebrew as well as a secular name to a child.</a:t>
            </a:r>
          </a:p>
          <a:p>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57121" y="2463121"/>
            <a:ext cx="4200180" cy="2800120"/>
          </a:xfrm>
          <a:prstGeom prst="rect">
            <a:avLst/>
          </a:prstGeom>
        </p:spPr>
      </p:pic>
    </p:spTree>
    <p:extLst>
      <p:ext uri="{BB962C8B-B14F-4D97-AF65-F5344CB8AC3E}">
        <p14:creationId xmlns:p14="http://schemas.microsoft.com/office/powerpoint/2010/main" val="87752146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smtClean="0"/>
              <a:t>Purity Laws Relating to Childbirth – Leviticus</a:t>
            </a:r>
            <a:endParaRPr lang="en-US" dirty="0"/>
          </a:p>
        </p:txBody>
      </p:sp>
      <p:sp>
        <p:nvSpPr>
          <p:cNvPr id="3" name="Content Placeholder 2"/>
          <p:cNvSpPr>
            <a:spLocks noGrp="1"/>
          </p:cNvSpPr>
          <p:nvPr>
            <p:ph sz="half" idx="1"/>
          </p:nvPr>
        </p:nvSpPr>
        <p:spPr/>
        <p:txBody>
          <a:bodyPr>
            <a:normAutofit lnSpcReduction="10000"/>
          </a:bodyPr>
          <a:lstStyle/>
          <a:p>
            <a:r>
              <a:rPr lang="en-US" dirty="0" smtClean="0"/>
              <a:t>If a mother gives birth to a boy, she is considered ritually impure for 7 days (Leviticus 12)</a:t>
            </a:r>
          </a:p>
          <a:p>
            <a:r>
              <a:rPr lang="en-US" dirty="0" smtClean="0"/>
              <a:t>For the next 33 days she is not allowed to enter the Temple precincts or handle sacred objects.</a:t>
            </a:r>
            <a:endParaRPr lang="en-US" dirty="0"/>
          </a:p>
        </p:txBody>
      </p:sp>
      <p:sp>
        <p:nvSpPr>
          <p:cNvPr id="4" name="Content Placeholder 3"/>
          <p:cNvSpPr>
            <a:spLocks noGrp="1"/>
          </p:cNvSpPr>
          <p:nvPr>
            <p:ph sz="half" idx="2"/>
          </p:nvPr>
        </p:nvSpPr>
        <p:spPr/>
        <p:txBody>
          <a:bodyPr>
            <a:normAutofit lnSpcReduction="10000"/>
          </a:bodyPr>
          <a:lstStyle/>
          <a:p>
            <a:r>
              <a:rPr lang="en-US" dirty="0" smtClean="0"/>
              <a:t>If a mother gives birth to a girl, the number of days extend as follows:</a:t>
            </a:r>
          </a:p>
          <a:p>
            <a:pPr>
              <a:buNone/>
            </a:pPr>
            <a:r>
              <a:rPr lang="en-US" dirty="0" smtClean="0"/>
              <a:t>	14 days (ritual impurity)</a:t>
            </a:r>
          </a:p>
          <a:p>
            <a:pPr>
              <a:buNone/>
            </a:pPr>
            <a:r>
              <a:rPr lang="en-US" dirty="0" smtClean="0"/>
              <a:t>	66 days (restrictions).</a:t>
            </a:r>
          </a:p>
          <a:p>
            <a:pPr>
              <a:buNone/>
            </a:pPr>
            <a:endParaRPr lang="en-US" dirty="0" smtClean="0"/>
          </a:p>
          <a:p>
            <a:pPr>
              <a:buNone/>
            </a:pPr>
            <a:r>
              <a:rPr lang="en-US" dirty="0" smtClean="0"/>
              <a:t>	During a woman’s menstrual period (and for 7 days afterwards) she is ritually unclean (Leviticus 15). At the end of the period she must visit the ritual bath (</a:t>
            </a:r>
            <a:r>
              <a:rPr lang="en-US" i="1" dirty="0" err="1" smtClean="0"/>
              <a:t>mikveh</a:t>
            </a:r>
            <a:r>
              <a:rPr lang="en-US" dirty="0" smtClean="0"/>
              <a:t>) and immerse herself completely.</a:t>
            </a:r>
          </a:p>
          <a:p>
            <a:pPr>
              <a:buNone/>
            </a:pPr>
            <a:r>
              <a:rPr lang="en-US" dirty="0"/>
              <a:t>	</a:t>
            </a:r>
            <a:endParaRPr lang="en-US" dirty="0" smtClean="0"/>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8129" y="4028909"/>
            <a:ext cx="3954942" cy="2705181"/>
          </a:xfrm>
          <a:prstGeom prst="rect">
            <a:avLst/>
          </a:prstGeom>
        </p:spPr>
      </p:pic>
    </p:spTree>
    <p:extLst>
      <p:ext uri="{BB962C8B-B14F-4D97-AF65-F5344CB8AC3E}">
        <p14:creationId xmlns:p14="http://schemas.microsoft.com/office/powerpoint/2010/main" val="415764493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51603" y="441644"/>
            <a:ext cx="8610600" cy="1293028"/>
          </a:xfrm>
        </p:spPr>
        <p:txBody>
          <a:bodyPr/>
          <a:lstStyle/>
          <a:p>
            <a:r>
              <a:rPr lang="en-GB" dirty="0" smtClean="0"/>
              <a:t>‘Coming of Age’ Celebrations</a:t>
            </a:r>
            <a:endParaRPr lang="en-US" dirty="0"/>
          </a:p>
        </p:txBody>
      </p:sp>
      <p:sp>
        <p:nvSpPr>
          <p:cNvPr id="5" name="Content Placeholder 3"/>
          <p:cNvSpPr>
            <a:spLocks noGrp="1"/>
          </p:cNvSpPr>
          <p:nvPr>
            <p:ph sz="half" idx="1"/>
          </p:nvPr>
        </p:nvSpPr>
        <p:spPr/>
        <p:txBody>
          <a:bodyPr>
            <a:normAutofit/>
          </a:bodyPr>
          <a:lstStyle/>
          <a:p>
            <a:pPr>
              <a:buNone/>
            </a:pPr>
            <a:r>
              <a:rPr lang="en-US" sz="3200" dirty="0" smtClean="0">
                <a:solidFill>
                  <a:srgbClr val="FFFF00"/>
                </a:solidFill>
                <a:ea typeface="ＭＳ Ｐゴシック" charset="-128"/>
                <a:cs typeface="ＭＳ Ｐゴシック" charset="-128"/>
              </a:rPr>
              <a:t>GIRLS</a:t>
            </a:r>
          </a:p>
          <a:p>
            <a:pPr>
              <a:buNone/>
            </a:pPr>
            <a:endParaRPr lang="en-US" sz="2581" dirty="0">
              <a:ea typeface="ＭＳ Ｐゴシック" charset="-128"/>
              <a:cs typeface="ＭＳ Ｐゴシック" charset="-128"/>
            </a:endParaRPr>
          </a:p>
          <a:p>
            <a:pPr>
              <a:buNone/>
            </a:pPr>
            <a:r>
              <a:rPr lang="en-US" sz="2800" dirty="0" smtClean="0">
                <a:ea typeface="ＭＳ Ｐゴシック" charset="-128"/>
                <a:cs typeface="ＭＳ Ｐゴシック" charset="-128"/>
              </a:rPr>
              <a:t>	</a:t>
            </a:r>
            <a:r>
              <a:rPr lang="en-US" sz="2800" dirty="0" smtClean="0">
                <a:solidFill>
                  <a:srgbClr val="FFFF00"/>
                </a:solidFill>
                <a:ea typeface="ＭＳ Ｐゴシック" charset="-128"/>
                <a:cs typeface="ＭＳ Ｐゴシック" charset="-128"/>
              </a:rPr>
              <a:t>Bat Mitzvah </a:t>
            </a:r>
            <a:r>
              <a:rPr lang="en-US" sz="2800" dirty="0" smtClean="0">
                <a:ea typeface="ＭＳ Ｐゴシック" charset="-128"/>
                <a:cs typeface="ＭＳ Ｐゴシック" charset="-128"/>
              </a:rPr>
              <a:t>(‘daughter of the commandment’ – conservative and reform): </a:t>
            </a:r>
            <a:r>
              <a:rPr lang="en-US" sz="2800" dirty="0">
                <a:ea typeface="ＭＳ Ｐゴシック" charset="-128"/>
                <a:cs typeface="ＭＳ Ｐゴシック" charset="-128"/>
              </a:rPr>
              <a:t>similar to the ceremony for boys.</a:t>
            </a:r>
          </a:p>
          <a:p>
            <a:endParaRPr lang="en-US" dirty="0"/>
          </a:p>
        </p:txBody>
      </p:sp>
      <p:pic>
        <p:nvPicPr>
          <p:cNvPr id="7" name="Picture 6"/>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549652" y="1446533"/>
            <a:ext cx="3884805" cy="2591894"/>
          </a:xfrm>
          <a:prstGeom prst="rect">
            <a:avLst/>
          </a:prstGeom>
        </p:spPr>
      </p:pic>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111266" y="4142457"/>
            <a:ext cx="4080734" cy="2715543"/>
          </a:xfrm>
          <a:prstGeom prst="rect">
            <a:avLst/>
          </a:prstGeom>
        </p:spPr>
      </p:pic>
    </p:spTree>
    <p:extLst>
      <p:ext uri="{BB962C8B-B14F-4D97-AF65-F5344CB8AC3E}">
        <p14:creationId xmlns:p14="http://schemas.microsoft.com/office/powerpoint/2010/main" val="69506363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10753" y="0"/>
            <a:ext cx="8610600" cy="1293028"/>
          </a:xfrm>
        </p:spPr>
        <p:txBody>
          <a:bodyPr/>
          <a:lstStyle/>
          <a:p>
            <a:r>
              <a:rPr lang="en-US" dirty="0" smtClean="0"/>
              <a:t>Jewish Synagogues</a:t>
            </a:r>
            <a:endParaRPr lang="en-US" dirty="0"/>
          </a:p>
        </p:txBody>
      </p:sp>
      <p:sp>
        <p:nvSpPr>
          <p:cNvPr id="3" name="Content Placeholder 2"/>
          <p:cNvSpPr>
            <a:spLocks noGrp="1"/>
          </p:cNvSpPr>
          <p:nvPr>
            <p:ph sz="half" idx="1"/>
          </p:nvPr>
        </p:nvSpPr>
        <p:spPr/>
        <p:txBody>
          <a:bodyPr>
            <a:normAutofit/>
          </a:bodyPr>
          <a:lstStyle/>
          <a:p>
            <a:r>
              <a:rPr lang="en-US" dirty="0" smtClean="0">
                <a:solidFill>
                  <a:srgbClr val="FFFF00"/>
                </a:solidFill>
                <a:ea typeface="ＭＳ Ｐゴシック" charset="-128"/>
                <a:cs typeface="ＭＳ Ｐゴシック" charset="-128"/>
              </a:rPr>
              <a:t>Ancient Judaism: </a:t>
            </a:r>
            <a:r>
              <a:rPr lang="en-US" dirty="0" smtClean="0">
                <a:ea typeface="ＭＳ Ｐゴシック" charset="-128"/>
                <a:cs typeface="ＭＳ Ｐゴシック" charset="-128"/>
              </a:rPr>
              <a:t>no evidence of separate rooms or galleries for women; inscriptions refer to women as ‘head of the synagogue’.</a:t>
            </a:r>
          </a:p>
          <a:p>
            <a:r>
              <a:rPr lang="en-US" dirty="0" smtClean="0">
                <a:solidFill>
                  <a:srgbClr val="FFFF00"/>
                </a:solidFill>
                <a:ea typeface="ＭＳ Ｐゴシック" charset="-128"/>
                <a:cs typeface="ＭＳ Ｐゴシック" charset="-128"/>
              </a:rPr>
              <a:t>Orthodox Judaism: </a:t>
            </a:r>
            <a:r>
              <a:rPr lang="en-US" dirty="0" smtClean="0">
                <a:ea typeface="ＭＳ Ｐゴシック" charset="-128"/>
                <a:cs typeface="ＭＳ Ｐゴシック" charset="-128"/>
              </a:rPr>
              <a:t>segregation of males and females to avoid distractions and temptations</a:t>
            </a:r>
          </a:p>
          <a:p>
            <a:r>
              <a:rPr lang="en-US" dirty="0" smtClean="0">
                <a:solidFill>
                  <a:srgbClr val="FFFF00"/>
                </a:solidFill>
                <a:ea typeface="ＭＳ Ｐゴシック" charset="-128"/>
                <a:cs typeface="ＭＳ Ｐゴシック" charset="-128"/>
              </a:rPr>
              <a:t>Reform Judaism: </a:t>
            </a:r>
            <a:r>
              <a:rPr lang="en-US" dirty="0" smtClean="0">
                <a:ea typeface="ＭＳ Ｐゴシック" charset="-128"/>
                <a:cs typeface="ＭＳ Ｐゴシック" charset="-128"/>
              </a:rPr>
              <a:t>men and women sit together for prayer services and sermons.</a:t>
            </a:r>
          </a:p>
          <a:p>
            <a:endParaRPr lang="en-US" dirty="0"/>
          </a:p>
        </p:txBody>
      </p:sp>
      <p:pic>
        <p:nvPicPr>
          <p:cNvPr id="6" name="Picture 5"/>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974183" y="985305"/>
            <a:ext cx="4561584" cy="2876690"/>
          </a:xfrm>
          <a:prstGeom prst="rect">
            <a:avLst/>
          </a:prstGeom>
        </p:spPr>
      </p:pic>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994471" y="4005879"/>
            <a:ext cx="4756896" cy="2663862"/>
          </a:xfrm>
          <a:prstGeom prst="rect">
            <a:avLst/>
          </a:prstGeom>
        </p:spPr>
      </p:pic>
    </p:spTree>
    <p:extLst>
      <p:ext uri="{BB962C8B-B14F-4D97-AF65-F5344CB8AC3E}">
        <p14:creationId xmlns:p14="http://schemas.microsoft.com/office/powerpoint/2010/main" val="3021132453"/>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Symbols of Jewish Piety</a:t>
            </a:r>
            <a:endParaRPr lang="en-US" dirty="0"/>
          </a:p>
        </p:txBody>
      </p:sp>
      <p:pic>
        <p:nvPicPr>
          <p:cNvPr id="3" name="Content Placeholder 6" descr="DownloadedFile-2.jpeg"/>
          <p:cNvPicPr>
            <a:picLocks noGrp="1" noChangeAspect="1"/>
          </p:cNvPicPr>
          <p:nvPr/>
        </p:nvPicPr>
        <p:blipFill>
          <a:blip r:embed="rId2"/>
          <a:stretch>
            <a:fillRect/>
          </a:stretch>
        </p:blipFill>
        <p:spPr bwMode="auto">
          <a:xfrm>
            <a:off x="620050" y="979526"/>
            <a:ext cx="3715282" cy="5165148"/>
          </a:xfrm>
          <a:prstGeom prst="rect">
            <a:avLst/>
          </a:prstGeom>
          <a:noFill/>
          <a:ln w="9525">
            <a:noFill/>
            <a:miter lim="800000"/>
            <a:headEnd/>
            <a:tailEnd/>
          </a:ln>
          <a:effectLst>
            <a:outerShdw blurRad="63500" dist="25400" dir="16979900" algn="ctr" rotWithShape="0">
              <a:srgbClr val="000000">
                <a:alpha val="75000"/>
              </a:srgbClr>
            </a:outerShdw>
          </a:effectLst>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27137" y="2144973"/>
            <a:ext cx="4843560" cy="3018698"/>
          </a:xfrm>
          <a:prstGeom prst="rect">
            <a:avLst/>
          </a:prstGeom>
        </p:spPr>
      </p:pic>
    </p:spTree>
    <p:extLst>
      <p:ext uri="{BB962C8B-B14F-4D97-AF65-F5344CB8AC3E}">
        <p14:creationId xmlns:p14="http://schemas.microsoft.com/office/powerpoint/2010/main" val="329011836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Death and Mourning</a:t>
            </a:r>
            <a:endParaRPr lang="en-US" dirty="0"/>
          </a:p>
        </p:txBody>
      </p:sp>
      <p:sp>
        <p:nvSpPr>
          <p:cNvPr id="3" name="Content Placeholder 2"/>
          <p:cNvSpPr>
            <a:spLocks noGrp="1"/>
          </p:cNvSpPr>
          <p:nvPr>
            <p:ph sz="half" idx="1"/>
          </p:nvPr>
        </p:nvSpPr>
        <p:spPr/>
        <p:txBody>
          <a:bodyPr>
            <a:normAutofit/>
          </a:bodyPr>
          <a:lstStyle/>
          <a:p>
            <a:r>
              <a:rPr lang="en-US" dirty="0" smtClean="0"/>
              <a:t>Humans will return to the dust of the earth (Genesis 3:19).</a:t>
            </a:r>
          </a:p>
          <a:p>
            <a:r>
              <a:rPr lang="en-US" dirty="0" smtClean="0"/>
              <a:t>Laws about burial (Gen. 47:29-30; I Kings 21:19).</a:t>
            </a:r>
          </a:p>
          <a:p>
            <a:r>
              <a:rPr lang="en-US" dirty="0" smtClean="0"/>
              <a:t>According to Jewish law a dying person is to utter a prayer on his/her deathbed accepting God’s will: ‘I admit before you, God, my God and God of my ancestors, that  my cure and my death are in your hands’.</a:t>
            </a:r>
            <a:endParaRPr lang="en-US" dirty="0"/>
          </a:p>
        </p:txBody>
      </p:sp>
      <p:sp>
        <p:nvSpPr>
          <p:cNvPr id="4" name="Content Placeholder 3"/>
          <p:cNvSpPr>
            <a:spLocks noGrp="1"/>
          </p:cNvSpPr>
          <p:nvPr>
            <p:ph sz="half" idx="2"/>
          </p:nvPr>
        </p:nvSpPr>
        <p:spPr/>
        <p:txBody>
          <a:bodyPr>
            <a:normAutofit/>
          </a:bodyPr>
          <a:lstStyle/>
          <a:p>
            <a:r>
              <a:rPr lang="en-US" dirty="0" smtClean="0"/>
              <a:t>Burial takes place as soon as possible (but not on </a:t>
            </a:r>
            <a:r>
              <a:rPr lang="en-US" dirty="0" err="1" smtClean="0"/>
              <a:t>sabbath</a:t>
            </a:r>
            <a:r>
              <a:rPr lang="en-US" dirty="0" smtClean="0"/>
              <a:t> or Yom Kippur).</a:t>
            </a:r>
          </a:p>
          <a:p>
            <a:r>
              <a:rPr lang="en-US" dirty="0" smtClean="0"/>
              <a:t>Adults are buried wearing their prayer shawl (with one of the fringes removed to mark the shawl as no longer fit for use).</a:t>
            </a:r>
          </a:p>
          <a:p>
            <a:r>
              <a:rPr lang="en-US" dirty="0" smtClean="0">
                <a:solidFill>
                  <a:srgbClr val="FFFF00"/>
                </a:solidFill>
              </a:rPr>
              <a:t>Orthodox: </a:t>
            </a:r>
            <a:r>
              <a:rPr lang="en-US" dirty="0" smtClean="0"/>
              <a:t>burial only</a:t>
            </a:r>
          </a:p>
          <a:p>
            <a:r>
              <a:rPr lang="en-US" dirty="0" smtClean="0">
                <a:solidFill>
                  <a:srgbClr val="FFFF00"/>
                </a:solidFill>
              </a:rPr>
              <a:t>Reform: </a:t>
            </a:r>
            <a:r>
              <a:rPr lang="en-US" dirty="0" smtClean="0">
                <a:solidFill>
                  <a:srgbClr val="FFFFFF"/>
                </a:solidFill>
              </a:rPr>
              <a:t>embalming and cremation permissible (burial can be delayed for several days).</a:t>
            </a:r>
            <a:endParaRPr lang="en-US" dirty="0">
              <a:solidFill>
                <a:srgbClr val="FFFF00"/>
              </a:solidFill>
            </a:endParaRPr>
          </a:p>
        </p:txBody>
      </p:sp>
    </p:spTree>
    <p:extLst>
      <p:ext uri="{BB962C8B-B14F-4D97-AF65-F5344CB8AC3E}">
        <p14:creationId xmlns:p14="http://schemas.microsoft.com/office/powerpoint/2010/main" val="3088699866"/>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Death and Mourning</a:t>
            </a:r>
            <a:endParaRPr lang="en-US" dirty="0"/>
          </a:p>
        </p:txBody>
      </p:sp>
      <p:sp>
        <p:nvSpPr>
          <p:cNvPr id="3" name="Content Placeholder 2"/>
          <p:cNvSpPr>
            <a:spLocks noGrp="1"/>
          </p:cNvSpPr>
          <p:nvPr>
            <p:ph sz="half" idx="1"/>
          </p:nvPr>
        </p:nvSpPr>
        <p:spPr/>
        <p:txBody>
          <a:bodyPr>
            <a:normAutofit/>
          </a:bodyPr>
          <a:lstStyle/>
          <a:p>
            <a:r>
              <a:rPr lang="en-US" dirty="0" smtClean="0"/>
              <a:t>Close relatives rend an outer garment, take off their shoes, and sit </a:t>
            </a:r>
            <a:r>
              <a:rPr lang="en-US" i="1" dirty="0" err="1" smtClean="0"/>
              <a:t>shiva</a:t>
            </a:r>
            <a:r>
              <a:rPr lang="en-US" dirty="0" smtClean="0"/>
              <a:t>  (i.e. they sit on the ground or on low stools) and friends visit them and prayers are said daily </a:t>
            </a:r>
          </a:p>
          <a:p>
            <a:r>
              <a:rPr lang="en-US" i="1" dirty="0" smtClean="0"/>
              <a:t>Shiva</a:t>
            </a:r>
            <a:r>
              <a:rPr lang="en-US" dirty="0" smtClean="0"/>
              <a:t> means ‘seven’ (for the number of the days of mourning, but less observant Jews mourn in this way for one night.</a:t>
            </a:r>
            <a:endParaRPr lang="en-US" dirty="0"/>
          </a:p>
        </p:txBody>
      </p:sp>
      <p:sp>
        <p:nvSpPr>
          <p:cNvPr id="4" name="Content Placeholder 3"/>
          <p:cNvSpPr>
            <a:spLocks noGrp="1"/>
          </p:cNvSpPr>
          <p:nvPr>
            <p:ph sz="half" idx="2"/>
          </p:nvPr>
        </p:nvSpPr>
        <p:spPr/>
        <p:txBody>
          <a:bodyPr>
            <a:normAutofit/>
          </a:bodyPr>
          <a:lstStyle/>
          <a:p>
            <a:r>
              <a:rPr lang="en-US" dirty="0" smtClean="0"/>
              <a:t>Further period of less intensive mourning for a further 30 days.</a:t>
            </a:r>
          </a:p>
          <a:p>
            <a:r>
              <a:rPr lang="en-US" dirty="0" smtClean="0"/>
              <a:t>Children mourn 12 months for parents.</a:t>
            </a:r>
          </a:p>
          <a:p>
            <a:r>
              <a:rPr lang="en-US" dirty="0" smtClean="0"/>
              <a:t>There is also a ‘remembrance day’ each year, and a close relative recites </a:t>
            </a:r>
            <a:r>
              <a:rPr lang="en-US" i="1" dirty="0" err="1" smtClean="0"/>
              <a:t>kaddish</a:t>
            </a:r>
            <a:r>
              <a:rPr lang="en-US" dirty="0" smtClean="0"/>
              <a:t> in the synagogue for the first 11 months and then annually on the memorial day.</a:t>
            </a:r>
            <a:endParaRPr lang="en-US" dirty="0"/>
          </a:p>
        </p:txBody>
      </p:sp>
    </p:spTree>
    <p:extLst>
      <p:ext uri="{BB962C8B-B14F-4D97-AF65-F5344CB8AC3E}">
        <p14:creationId xmlns:p14="http://schemas.microsoft.com/office/powerpoint/2010/main" val="3870643182"/>
      </p:ext>
    </p:extLst>
  </p:cSld>
  <p:clrMapOvr>
    <a:masterClrMapping/>
  </p:clrMapOvr>
</p:sld>
</file>

<file path=ppt/theme/theme1.xml><?xml version="1.0" encoding="utf-8"?>
<a:theme xmlns:a="http://schemas.openxmlformats.org/drawingml/2006/main" name="Vapor Trail">
  <a:themeElements>
    <a:clrScheme name="Vapor Trail">
      <a:dk1>
        <a:sysClr val="windowText" lastClr="000000"/>
      </a:dk1>
      <a:lt1>
        <a:sysClr val="window" lastClr="FFFFFF"/>
      </a:lt1>
      <a:dk2>
        <a:srgbClr val="454545"/>
      </a:dk2>
      <a:lt2>
        <a:srgbClr val="DADADA"/>
      </a:lt2>
      <a:accent1>
        <a:srgbClr val="DF2E28"/>
      </a:accent1>
      <a:accent2>
        <a:srgbClr val="FE801A"/>
      </a:accent2>
      <a:accent3>
        <a:srgbClr val="E9BF35"/>
      </a:accent3>
      <a:accent4>
        <a:srgbClr val="81BB42"/>
      </a:accent4>
      <a:accent5>
        <a:srgbClr val="32C7A9"/>
      </a:accent5>
      <a:accent6>
        <a:srgbClr val="4A9BDC"/>
      </a:accent6>
      <a:hlink>
        <a:srgbClr val="F0532B"/>
      </a:hlink>
      <a:folHlink>
        <a:srgbClr val="F38B53"/>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docProps/app.xml><?xml version="1.0" encoding="utf-8"?>
<Properties xmlns="http://schemas.openxmlformats.org/officeDocument/2006/extended-properties" xmlns:vt="http://schemas.openxmlformats.org/officeDocument/2006/docPropsVTypes">
  <Template>TM04033937[[fn=Vapor Trail]]</Template>
  <TotalTime>91</TotalTime>
  <Words>1491</Words>
  <Application>Microsoft Office PowerPoint</Application>
  <PresentationFormat>Widescreen</PresentationFormat>
  <Paragraphs>162</Paragraphs>
  <Slides>30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ＭＳ Ｐゴシック</vt:lpstr>
      <vt:lpstr>Arial</vt:lpstr>
      <vt:lpstr>Century Gothic</vt:lpstr>
      <vt:lpstr>Times</vt:lpstr>
      <vt:lpstr>Times New Roman</vt:lpstr>
      <vt:lpstr>Wingdings</vt:lpstr>
      <vt:lpstr>Vapor Trail</vt:lpstr>
      <vt:lpstr>THE FORMATION OF THE MISHNAH AND THE TALMUD</vt:lpstr>
      <vt:lpstr>Refresher / check in </vt:lpstr>
      <vt:lpstr>Impact of Events in 70 CE</vt:lpstr>
      <vt:lpstr>Jewish Synagogues</vt:lpstr>
      <vt:lpstr>Jewish Rabbis</vt:lpstr>
      <vt:lpstr>Yavneh (70-135 CE)</vt:lpstr>
      <vt:lpstr>The Legacy of Yavneh</vt:lpstr>
      <vt:lpstr>The Legacy of Yavneh</vt:lpstr>
      <vt:lpstr>Torah</vt:lpstr>
      <vt:lpstr>The Bar Kokhba Revolt (132-135 CE)</vt:lpstr>
      <vt:lpstr>Beyond Yavneh</vt:lpstr>
      <vt:lpstr>Beyond Yavneh</vt:lpstr>
      <vt:lpstr>Tradition</vt:lpstr>
      <vt:lpstr>The Judaism of the Dual Torah</vt:lpstr>
      <vt:lpstr>The Mishnah</vt:lpstr>
      <vt:lpstr>The Mishnah: Divisions</vt:lpstr>
      <vt:lpstr>Writing down the Oral Torah: Mishnah (1) </vt:lpstr>
      <vt:lpstr>What is the Talmud?</vt:lpstr>
      <vt:lpstr>Palestinian and Babylonian Talmuds: A Comparison</vt:lpstr>
      <vt:lpstr>Assessing the Significance of the Talmud</vt:lpstr>
      <vt:lpstr>Simon Schama, The story of the jews </vt:lpstr>
      <vt:lpstr>Jewish Life: From the Cradle to the Grave </vt:lpstr>
      <vt:lpstr>Birth Celebrations</vt:lpstr>
      <vt:lpstr>Birth Celebrations</vt:lpstr>
      <vt:lpstr>Purity Laws Relating to Childbirth – Leviticus</vt:lpstr>
      <vt:lpstr>‘Coming of Age’ Celebrations</vt:lpstr>
      <vt:lpstr>Jewish Synagogues</vt:lpstr>
      <vt:lpstr>Symbols of Jewish Piety</vt:lpstr>
      <vt:lpstr>Death and Mourning</vt:lpstr>
      <vt:lpstr>Death and Mourning</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Jessica Keady</dc:creator>
  <cp:lastModifiedBy>Jessica Keady</cp:lastModifiedBy>
  <cp:revision>7</cp:revision>
  <dcterms:created xsi:type="dcterms:W3CDTF">2018-10-26T07:35:56Z</dcterms:created>
  <dcterms:modified xsi:type="dcterms:W3CDTF">2018-10-26T09:07:37Z</dcterms:modified>
</cp:coreProperties>
</file>