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9" r:id="rId1"/>
  </p:sldMasterIdLst>
  <p:notesMasterIdLst>
    <p:notesMasterId r:id="rId7"/>
  </p:notesMasterIdLst>
  <p:handoutMasterIdLst>
    <p:handoutMasterId r:id="rId8"/>
  </p:handoutMasterIdLst>
  <p:sldIdLst>
    <p:sldId id="2243" r:id="rId2"/>
    <p:sldId id="2244" r:id="rId3"/>
    <p:sldId id="2245" r:id="rId4"/>
    <p:sldId id="2246" r:id="rId5"/>
    <p:sldId id="224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676"/>
    <p:restoredTop sz="78442"/>
  </p:normalViewPr>
  <p:slideViewPr>
    <p:cSldViewPr snapToGrid="0" snapToObjects="1">
      <p:cViewPr varScale="1">
        <p:scale>
          <a:sx n="88" d="100"/>
          <a:sy n="88" d="100"/>
        </p:scale>
        <p:origin x="1304" y="152"/>
      </p:cViewPr>
      <p:guideLst/>
    </p:cSldViewPr>
  </p:slideViewPr>
  <p:outlineViewPr>
    <p:cViewPr>
      <p:scale>
        <a:sx n="33" d="100"/>
        <a:sy n="33" d="100"/>
      </p:scale>
      <p:origin x="-24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28FB4ED-E8F5-974E-ABA5-B44FE23CBE9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F3A810-8CDE-1D4E-9549-DB45F8B251A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828DDB-7AE8-BB42-A6D8-E1F81F93515B}" type="datetimeFigureOut">
              <a:rPr lang="en-US" smtClean="0"/>
              <a:t>4/23/25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08227D-B859-CE4A-B298-807787BAD7F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792C1B-2A7F-CE40-ACC2-0DB206B24C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61DE4C-D86E-3344-8899-17BAA1B5AA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0705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AD03B6-C382-FC43-B344-8433CE4EA896}" type="datetimeFigureOut">
              <a:rPr lang="en-US" smtClean="0"/>
              <a:t>4/23/25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D04C9-0A3A-3B49-AB07-2246B6F90D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0011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0D04C9-0A3A-3B49-AB07-2246B6F90D4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26827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0D04C9-0A3A-3B49-AB07-2246B6F90D4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8080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97A38-0A4D-6A42-B30D-4B27DE9208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DEAB16-42DD-D04A-9F37-C4A03C8583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99BB2B-F860-5A4C-B61A-EBB591755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C35C61-585C-8B47-B2EB-3065F0DDA5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1FDF32-24D8-4B4D-86DD-DF599A6DD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69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0823D-B55B-6447-94A6-97DA7C93C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02CEB-69C6-1A4F-80A1-564E38D198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A75288-5C15-5241-9144-8AD6743189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4CDE0B-7393-4D4E-8CB0-1E5A9BECB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175F45-E8BE-5C44-A4C8-ADB165878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07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35940-5964-0B44-BC4D-9982C83D0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EB17D5-13E0-554E-9018-45C495394D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E52EAA-FF23-4147-8813-E024E5EC8D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E8360B-1C43-D645-82BB-49EC6339F5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2D7BF3-7969-9449-852C-C10793964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725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7C860-4376-A14B-9726-F92D5DAD7C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B6687-3E73-7E44-B9AD-3FB29EF4B4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884AEA-2034-F542-85A6-C1E409A91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EB334C-3F5B-A54A-B50F-C52CED962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F3B191-0D43-6945-B769-C1E186449C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E9C712-5E77-E14B-A59B-56F122A46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119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424B6-42D3-5447-B768-5A9A5E382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1D0A3C-59C0-3849-96E9-302CBECF2F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481E58-94A6-994E-8321-E70B699BDF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32CFC9-791F-FC4C-B429-3D1209E16A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29C5DC-FEB8-D340-ACB6-4403654590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5D0A6-C346-F746-812E-89F44BD21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9B4E12-229E-B34A-84CA-EB2C7ED83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8CBA23-50BC-F74A-A4BB-B5589F259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25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DE71B-3CBD-1145-9082-CB3C876F9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AFBCA3-0B57-1142-A7AC-0202C438EC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FAFF20-8FE1-814E-B64D-35453664F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9C3BCE-A85E-B944-8ADA-250B81652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284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90408B-4FA7-ED46-937B-7E4E112B7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FBF2A1-70C5-244C-B806-08D154A535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C2CFE7-663F-1B4B-B56C-8DB0A5DD7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04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82B4C-5B27-F846-8EBA-33ABDFD21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1784A-FA4C-AC47-B873-202DD81CB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5089F7-2AD2-1C40-ACF0-D249E2DDDB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500E4D-9770-4348-AFF5-A788804F5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5F1B8C-73DF-CF44-81B9-CDCE607CE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A90354-EC0C-1240-B9ED-6E4F08241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420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F606F-3BEC-554B-A834-50D159B85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3E0F50-AB31-3646-8836-A70EF0B364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5F6B9E-4FE9-2849-B25D-38DAF2568A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B29424-6014-8548-BB13-D91C75B35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D8F14A-ECCA-ED47-AD60-320F5D589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E73979-E7AD-E140-BA8A-43C719DF8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24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05B14-301C-784E-8CE2-E3A06C65D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FAFF9C-B0FE-3C4C-A0C5-CAB93616DA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A29B1F-B67D-DB42-925B-C992E0E88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FE2F9-E423-7A44-A895-BC2E537DF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A6A2F2-F91F-2A49-A7C2-F7641BE8D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07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7291D6-D031-5645-BE39-C84225F875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CD49CC-A7F1-204E-9F25-E1D69EDC6A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074317-C23E-184C-B6F7-F20E9D7A72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0CCE7-85C1-054A-8968-3A82A48B6B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155D99-B6F8-1B42-9C77-D907C3F63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9321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CE9CED-49D2-E143-840E-FD86CD0B8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EBA1B6-489A-8B46-B5EF-F9D103ACE9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422B0E-83C6-B743-B5A9-56ED5054F7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6BF247-4286-0B4E-9C94-B0346DE18C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A12BDC-0B27-BD46-9696-730BED8C85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251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journal.uwp.co.uk/wje/article/250/galley/269/view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E2DE72-DA8B-881A-BC03-3ED1AE7B1B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549AC5E-D78E-FC0E-1D7B-3AF6E641AE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4286814"/>
              </p:ext>
            </p:extLst>
          </p:nvPr>
        </p:nvGraphicFramePr>
        <p:xfrm>
          <a:off x="144171" y="790384"/>
          <a:ext cx="11903658" cy="60279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03705">
                  <a:extLst>
                    <a:ext uri="{9D8B030D-6E8A-4147-A177-3AD203B41FA5}">
                      <a16:colId xmlns:a16="http://schemas.microsoft.com/office/drawing/2014/main" val="2738080912"/>
                    </a:ext>
                  </a:extLst>
                </a:gridCol>
                <a:gridCol w="3438144">
                  <a:extLst>
                    <a:ext uri="{9D8B030D-6E8A-4147-A177-3AD203B41FA5}">
                      <a16:colId xmlns:a16="http://schemas.microsoft.com/office/drawing/2014/main" val="3577913332"/>
                    </a:ext>
                  </a:extLst>
                </a:gridCol>
                <a:gridCol w="5061809">
                  <a:extLst>
                    <a:ext uri="{9D8B030D-6E8A-4147-A177-3AD203B41FA5}">
                      <a16:colId xmlns:a16="http://schemas.microsoft.com/office/drawing/2014/main" val="1680325966"/>
                    </a:ext>
                  </a:extLst>
                </a:gridCol>
              </a:tblGrid>
              <a:tr h="939289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Blwyddyn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 5 a 6</a:t>
                      </a:r>
                    </a:p>
                    <a:p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Maes Dysgu a Phrofiad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Ieithoedd, Llythrennedd a Chyfathrebu</a:t>
                      </a:r>
                    </a:p>
                    <a:p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Nod y wers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 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 adnabod y gwahaniaeth rhwng ei ac eu.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4963061"/>
                  </a:ext>
                </a:extLst>
              </a:tr>
              <a:tr h="2027937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Gwybodaeth flaenorol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r>
                        <a:rPr lang="cy-GB" sz="1600" dirty="0"/>
                        <a:t>Ar ôl i’r disgyblion gwblhau tasg blaenorol o ysgrifennu llythyr at Gyngor Lerpwl ynglŷn â Chapel Celyn, sylwais ar wall cyson yn eu defnydd o’r geiriau ‘ei’ ac ‘eu’. O ganlyniad, penderfynais gynnal gwers benodol i’w helpu i adnabod a deall y gwahaniaeth rhwng y ddau ffurf ramadegol hyn.</a:t>
                      </a:r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Geirfa allweddol: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Ei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Eu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Unigol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Lluosog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Eithriad 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Ei gilydd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Gwahaniaeth </a:t>
                      </a:r>
                    </a:p>
                    <a:p>
                      <a:pPr lvl="0">
                        <a:buNone/>
                      </a:pPr>
                      <a:endParaRPr lang="cy-GB" sz="1800" b="1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Ffocws iaith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Gallu </a:t>
                      </a:r>
                      <a:r>
                        <a:rPr lang="en-GB" sz="1600" dirty="0" err="1"/>
                        <a:t>adnabod</a:t>
                      </a:r>
                      <a:r>
                        <a:rPr lang="en-GB" sz="1600" dirty="0"/>
                        <a:t> a </a:t>
                      </a:r>
                      <a:r>
                        <a:rPr lang="en-GB" sz="1600" dirty="0" err="1"/>
                        <a:t>defnyddio’r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geiriau</a:t>
                      </a:r>
                      <a:r>
                        <a:rPr lang="en-GB" sz="1600" dirty="0"/>
                        <a:t> ‘</a:t>
                      </a:r>
                      <a:r>
                        <a:rPr lang="en-GB" sz="1600" dirty="0" err="1"/>
                        <a:t>ei</a:t>
                      </a:r>
                      <a:r>
                        <a:rPr lang="en-GB" sz="1600" dirty="0"/>
                        <a:t>’ ac ‘</a:t>
                      </a:r>
                      <a:r>
                        <a:rPr lang="en-GB" sz="1600" dirty="0" err="1"/>
                        <a:t>eu</a:t>
                      </a:r>
                      <a:r>
                        <a:rPr lang="en-GB" sz="1600" dirty="0"/>
                        <a:t>’ </a:t>
                      </a:r>
                      <a:r>
                        <a:rPr lang="en-GB" sz="1600" dirty="0" err="1"/>
                        <a:t>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gywir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mewn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cyd-destunau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ysgrifenedig</a:t>
                      </a:r>
                      <a:r>
                        <a:rPr lang="en-GB" sz="1600" dirty="0"/>
                        <a:t> ac </a:t>
                      </a:r>
                      <a:r>
                        <a:rPr lang="en-GB" sz="1600" dirty="0" err="1"/>
                        <a:t>ar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lafar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ogystal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â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adnabod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yr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eithriad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sef</a:t>
                      </a:r>
                      <a:r>
                        <a:rPr lang="en-GB" sz="1600" dirty="0"/>
                        <a:t> ‘</a:t>
                      </a:r>
                      <a:r>
                        <a:rPr lang="en-GB" sz="1600" dirty="0" err="1"/>
                        <a:t>ei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gilydd</a:t>
                      </a:r>
                      <a:r>
                        <a:rPr lang="en-GB" sz="1600" dirty="0"/>
                        <a:t>’. </a:t>
                      </a:r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Gweithgareddau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400" dirty="0"/>
                    </a:p>
                    <a:p>
                      <a:r>
                        <a:rPr lang="en-GB" sz="1600" dirty="0" err="1"/>
                        <a:t>Bydd</a:t>
                      </a:r>
                      <a:r>
                        <a:rPr lang="en-GB" sz="1600" dirty="0"/>
                        <a:t> y </a:t>
                      </a:r>
                      <a:r>
                        <a:rPr lang="en-GB" sz="1600" dirty="0" err="1"/>
                        <a:t>wers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dechrau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gyda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chyflwyniad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esbonio’r</a:t>
                      </a:r>
                      <a:r>
                        <a:rPr lang="en-GB" sz="1600" dirty="0"/>
                        <a:t> nod ac </a:t>
                      </a:r>
                      <a:r>
                        <a:rPr lang="en-GB" sz="1600" dirty="0" err="1"/>
                        <a:t>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cyfeirio</a:t>
                      </a:r>
                      <a:r>
                        <a:rPr lang="en-GB" sz="1600" dirty="0"/>
                        <a:t> at </a:t>
                      </a:r>
                      <a:r>
                        <a:rPr lang="en-GB" sz="1600" dirty="0" err="1"/>
                        <a:t>waith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blaenorol</a:t>
                      </a:r>
                      <a:r>
                        <a:rPr lang="en-GB" sz="1600" dirty="0"/>
                        <a:t> y </a:t>
                      </a:r>
                      <a:r>
                        <a:rPr lang="en-GB" sz="1600" dirty="0" err="1"/>
                        <a:t>disgyblion</a:t>
                      </a:r>
                      <a:r>
                        <a:rPr lang="en-GB" sz="1600" dirty="0"/>
                        <a:t>. </a:t>
                      </a:r>
                      <a:r>
                        <a:rPr lang="en-GB" sz="1600" dirty="0" err="1"/>
                        <a:t>Wedyn</a:t>
                      </a:r>
                      <a:r>
                        <a:rPr lang="en-GB" sz="1600" dirty="0"/>
                        <a:t>, </a:t>
                      </a:r>
                      <a:r>
                        <a:rPr lang="en-GB" sz="1600" dirty="0" err="1"/>
                        <a:t>eglurir</a:t>
                      </a:r>
                      <a:r>
                        <a:rPr lang="en-GB" sz="1600" dirty="0"/>
                        <a:t> y </a:t>
                      </a:r>
                      <a:r>
                        <a:rPr lang="en-GB" sz="1600" dirty="0" err="1"/>
                        <a:t>rheolau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ar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gyfer</a:t>
                      </a:r>
                      <a:r>
                        <a:rPr lang="en-GB" sz="1600" dirty="0"/>
                        <a:t> </a:t>
                      </a:r>
                      <a:r>
                        <a:rPr lang="en-GB" sz="1600" i="1" dirty="0" err="1"/>
                        <a:t>ei</a:t>
                      </a:r>
                      <a:r>
                        <a:rPr lang="en-GB" sz="1600" dirty="0"/>
                        <a:t> ac </a:t>
                      </a:r>
                      <a:r>
                        <a:rPr lang="en-GB" sz="1600" i="1" dirty="0" err="1"/>
                        <a:t>eu</a:t>
                      </a:r>
                      <a:r>
                        <a:rPr lang="en-GB" sz="1600" dirty="0"/>
                        <a:t>, </a:t>
                      </a:r>
                      <a:r>
                        <a:rPr lang="en-GB" sz="1600" dirty="0" err="1"/>
                        <a:t>gan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ddefnyddio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enghreifftiau</a:t>
                      </a:r>
                      <a:r>
                        <a:rPr lang="en-GB" sz="1600" dirty="0"/>
                        <a:t> ac </a:t>
                      </a:r>
                      <a:r>
                        <a:rPr lang="en-GB" sz="1600" dirty="0" err="1"/>
                        <a:t>ateb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cwestiynau</a:t>
                      </a:r>
                      <a:r>
                        <a:rPr lang="en-GB" sz="1600" dirty="0"/>
                        <a:t>. </a:t>
                      </a:r>
                      <a:r>
                        <a:rPr lang="en-GB" sz="1600" dirty="0" err="1"/>
                        <a:t>Rhoddir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cliw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cofio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defnyddiol</a:t>
                      </a:r>
                      <a:r>
                        <a:rPr lang="en-GB" sz="1600" dirty="0"/>
                        <a:t> – </a:t>
                      </a:r>
                      <a:r>
                        <a:rPr lang="en-GB" sz="1600" dirty="0" err="1"/>
                        <a:t>dau</a:t>
                      </a:r>
                      <a:r>
                        <a:rPr lang="en-GB" sz="1600" dirty="0"/>
                        <a:t> dot </a:t>
                      </a:r>
                      <a:r>
                        <a:rPr lang="en-GB" sz="1600" dirty="0" err="1"/>
                        <a:t>uwchben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yr</a:t>
                      </a:r>
                      <a:r>
                        <a:rPr lang="en-GB" sz="1600" dirty="0"/>
                        <a:t> </a:t>
                      </a:r>
                      <a:r>
                        <a:rPr lang="en-GB" sz="1600" i="1" dirty="0"/>
                        <a:t>u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i="1" dirty="0" err="1"/>
                        <a:t>eu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i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gynrychioli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mwy</a:t>
                      </a:r>
                      <a:r>
                        <a:rPr lang="en-GB" sz="1600" dirty="0"/>
                        <a:t> nag un person. </a:t>
                      </a:r>
                      <a:r>
                        <a:rPr lang="en-GB" sz="1600" dirty="0" err="1"/>
                        <a:t>Bydd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disgyblion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defnyddio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eu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byrddau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gwyn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bach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i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ddewis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rhwng</a:t>
                      </a:r>
                      <a:r>
                        <a:rPr lang="en-GB" sz="1600" dirty="0"/>
                        <a:t> </a:t>
                      </a:r>
                      <a:r>
                        <a:rPr lang="en-GB" sz="1600" i="1" dirty="0" err="1"/>
                        <a:t>ei</a:t>
                      </a:r>
                      <a:r>
                        <a:rPr lang="en-GB" sz="1600" dirty="0"/>
                        <a:t> ac </a:t>
                      </a:r>
                      <a:r>
                        <a:rPr lang="en-GB" sz="1600" i="1" dirty="0" err="1"/>
                        <a:t>eu</a:t>
                      </a:r>
                      <a:r>
                        <a:rPr lang="en-GB" sz="1600" dirty="0"/>
                        <a:t>, </a:t>
                      </a:r>
                      <a:r>
                        <a:rPr lang="en-GB" sz="1600" dirty="0" err="1"/>
                        <a:t>gyda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chyfle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i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drafod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gyda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phartner</a:t>
                      </a:r>
                      <a:r>
                        <a:rPr lang="en-GB" sz="1600" dirty="0"/>
                        <a:t>. </a:t>
                      </a:r>
                      <a:r>
                        <a:rPr lang="en-GB" sz="1600" dirty="0" err="1"/>
                        <a:t>Dilynir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hyn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gan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weithgaredd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ymarferol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gyda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symudiad</a:t>
                      </a:r>
                      <a:r>
                        <a:rPr lang="en-GB" sz="1600" dirty="0"/>
                        <a:t> – </a:t>
                      </a:r>
                      <a:r>
                        <a:rPr lang="en-GB" sz="1600" dirty="0" err="1"/>
                        <a:t>clapio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ar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gyfer</a:t>
                      </a:r>
                      <a:r>
                        <a:rPr lang="en-GB" sz="1600" dirty="0"/>
                        <a:t> </a:t>
                      </a:r>
                      <a:r>
                        <a:rPr lang="en-GB" sz="1600" i="1" dirty="0" err="1"/>
                        <a:t>ei</a:t>
                      </a:r>
                      <a:r>
                        <a:rPr lang="en-GB" sz="1600" dirty="0"/>
                        <a:t> a </a:t>
                      </a:r>
                      <a:r>
                        <a:rPr lang="en-GB" sz="1600" dirty="0" err="1"/>
                        <a:t>stampio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ar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gyfer</a:t>
                      </a:r>
                      <a:r>
                        <a:rPr lang="en-GB" sz="1600" dirty="0"/>
                        <a:t> </a:t>
                      </a:r>
                      <a:r>
                        <a:rPr lang="en-GB" sz="1600" i="1" dirty="0" err="1"/>
                        <a:t>eu</a:t>
                      </a:r>
                      <a:r>
                        <a:rPr lang="en-GB" sz="1600" dirty="0"/>
                        <a:t> – ac </a:t>
                      </a:r>
                      <a:r>
                        <a:rPr lang="en-GB" sz="1600" dirty="0" err="1"/>
                        <a:t>yna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gêm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gystadleuol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seiliedig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ar</a:t>
                      </a:r>
                      <a:r>
                        <a:rPr lang="en-GB" sz="1600" dirty="0"/>
                        <a:t> “</a:t>
                      </a:r>
                      <a:r>
                        <a:rPr lang="en-GB" sz="1600" dirty="0" err="1"/>
                        <a:t>unigol</a:t>
                      </a:r>
                      <a:r>
                        <a:rPr lang="en-GB" sz="1600" dirty="0"/>
                        <a:t>” neu “</a:t>
                      </a:r>
                      <a:r>
                        <a:rPr lang="en-GB" sz="1600" dirty="0" err="1"/>
                        <a:t>lluosog</a:t>
                      </a:r>
                      <a:r>
                        <a:rPr lang="en-GB" sz="1600" dirty="0"/>
                        <a:t>”. I </a:t>
                      </a:r>
                      <a:r>
                        <a:rPr lang="en-GB" sz="1600" dirty="0" err="1"/>
                        <a:t>gloi</a:t>
                      </a:r>
                      <a:r>
                        <a:rPr lang="en-GB" sz="1600" dirty="0"/>
                        <a:t>, </a:t>
                      </a:r>
                      <a:r>
                        <a:rPr lang="en-GB" sz="1600" dirty="0" err="1"/>
                        <a:t>bydd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tasg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ysgrifenedig</a:t>
                      </a:r>
                      <a:r>
                        <a:rPr lang="en-GB" sz="1600" dirty="0"/>
                        <a:t> ac </a:t>
                      </a:r>
                      <a:r>
                        <a:rPr lang="en-GB" sz="1600" dirty="0" err="1"/>
                        <a:t>yna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gêm</a:t>
                      </a:r>
                      <a:r>
                        <a:rPr lang="en-GB" sz="1600" dirty="0"/>
                        <a:t> Kahoot! </a:t>
                      </a:r>
                      <a:r>
                        <a:rPr lang="en-GB" sz="1600" dirty="0" err="1"/>
                        <a:t>i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adalw</a:t>
                      </a:r>
                      <a:r>
                        <a:rPr lang="en-GB" sz="1600" dirty="0"/>
                        <a:t> ac </a:t>
                      </a:r>
                      <a:r>
                        <a:rPr lang="en-GB" sz="1600" dirty="0" err="1"/>
                        <a:t>asesu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dysgu</a:t>
                      </a:r>
                      <a:r>
                        <a:rPr lang="en-GB" sz="1600" dirty="0"/>
                        <a:t>.</a:t>
                      </a:r>
                      <a:r>
                        <a:rPr lang="cy-GB" sz="1400" dirty="0"/>
                        <a:t>.</a:t>
                      </a:r>
                      <a:endParaRPr lang="cy-GB" sz="14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300836"/>
                  </a:ext>
                </a:extLst>
              </a:tr>
              <a:tr h="2400852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Adnoddau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r>
                        <a:rPr lang="cy-GB" sz="14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Pwer bwynt</a:t>
                      </a:r>
                    </a:p>
                    <a:p>
                      <a:r>
                        <a:rPr lang="cy-GB" sz="14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Byrddau gwyn bach</a:t>
                      </a:r>
                    </a:p>
                    <a:p>
                      <a:r>
                        <a:rPr lang="cy-GB" sz="14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Gêm ymarferol</a:t>
                      </a:r>
                    </a:p>
                    <a:p>
                      <a:r>
                        <a:rPr lang="cy-GB" sz="14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Ateb cyfres o gwestiynau yn y llyfrau</a:t>
                      </a:r>
                    </a:p>
                    <a:p>
                      <a:r>
                        <a:rPr lang="cy-GB" sz="14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Cwis ‘Kahoot’</a:t>
                      </a:r>
                    </a:p>
                    <a:p>
                      <a:endParaRPr lang="cy-GB" sz="14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8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714526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DD1D25B-A545-A043-D31D-B29AE2504432}"/>
              </a:ext>
            </a:extLst>
          </p:cNvPr>
          <p:cNvSpPr txBox="1"/>
          <p:nvPr/>
        </p:nvSpPr>
        <p:spPr>
          <a:xfrm>
            <a:off x="-865776" y="-7937"/>
            <a:ext cx="4622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200" u="sng" dirty="0">
                <a:latin typeface="Arial" panose="020B0604020202020204" pitchFamily="34" charset="0"/>
                <a:cs typeface="Arial" panose="020B0604020202020204" pitchFamily="34" charset="0"/>
              </a:rPr>
              <a:t>Cynllun Gwers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0CBEE3B-82CE-A3C1-445C-9A71A7CE6D2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143871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9877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D8BF19A-A074-36F9-F936-CA6D89BC1D73}"/>
              </a:ext>
            </a:extLst>
          </p:cNvPr>
          <p:cNvSpPr txBox="1"/>
          <p:nvPr/>
        </p:nvSpPr>
        <p:spPr>
          <a:xfrm>
            <a:off x="658368" y="16824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344B3E-9908-4BE1-AA30-9EDD1FBC4C3E}"/>
              </a:ext>
            </a:extLst>
          </p:cNvPr>
          <p:cNvSpPr txBox="1"/>
          <p:nvPr/>
        </p:nvSpPr>
        <p:spPr>
          <a:xfrm>
            <a:off x="137160" y="1067942"/>
            <a:ext cx="12054840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 err="1"/>
              <a:t>Roedd</a:t>
            </a:r>
            <a:r>
              <a:rPr lang="en-GB" sz="2200" dirty="0"/>
              <a:t> </a:t>
            </a:r>
            <a:r>
              <a:rPr lang="en-GB" sz="2200" dirty="0" err="1"/>
              <a:t>cyfeirio</a:t>
            </a:r>
            <a:r>
              <a:rPr lang="en-GB" sz="2200" dirty="0"/>
              <a:t> at </a:t>
            </a:r>
            <a:r>
              <a:rPr lang="en-GB" sz="2200" dirty="0" err="1"/>
              <a:t>waith</a:t>
            </a:r>
            <a:r>
              <a:rPr lang="en-GB" sz="2200" dirty="0"/>
              <a:t> </a:t>
            </a:r>
            <a:r>
              <a:rPr lang="en-GB" sz="2200" dirty="0" err="1"/>
              <a:t>blaenorol</a:t>
            </a:r>
            <a:r>
              <a:rPr lang="en-GB" sz="2200" dirty="0"/>
              <a:t> y </a:t>
            </a:r>
            <a:r>
              <a:rPr lang="en-GB" sz="2200" dirty="0" err="1"/>
              <a:t>disgyblion</a:t>
            </a:r>
            <a:r>
              <a:rPr lang="en-GB" sz="2200" dirty="0"/>
              <a:t> </a:t>
            </a:r>
            <a:r>
              <a:rPr lang="en-GB" sz="2200" dirty="0" err="1"/>
              <a:t>ar</a:t>
            </a:r>
            <a:r>
              <a:rPr lang="en-GB" sz="2200" dirty="0"/>
              <a:t> </a:t>
            </a:r>
            <a:r>
              <a:rPr lang="en-GB" sz="2200" dirty="0" err="1"/>
              <a:t>ddechrau’r</a:t>
            </a:r>
            <a:r>
              <a:rPr lang="en-GB" sz="2200" dirty="0"/>
              <a:t> </a:t>
            </a:r>
            <a:r>
              <a:rPr lang="en-GB" sz="2200" dirty="0" err="1"/>
              <a:t>wers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rhoi</a:t>
            </a:r>
            <a:r>
              <a:rPr lang="en-GB" sz="2200" dirty="0"/>
              <a:t> </a:t>
            </a:r>
            <a:r>
              <a:rPr lang="en-GB" sz="2200" dirty="0" err="1"/>
              <a:t>cyd-destun</a:t>
            </a:r>
            <a:r>
              <a:rPr lang="en-GB" sz="2200" dirty="0"/>
              <a:t> a </a:t>
            </a:r>
            <a:r>
              <a:rPr lang="en-GB" sz="2200" dirty="0" err="1"/>
              <a:t>phwrpas</a:t>
            </a:r>
            <a:r>
              <a:rPr lang="en-GB" sz="2200" dirty="0"/>
              <a:t>, </a:t>
            </a:r>
            <a:r>
              <a:rPr lang="en-GB" sz="2200" dirty="0" err="1"/>
              <a:t>gan</a:t>
            </a:r>
            <a:r>
              <a:rPr lang="en-GB" sz="2200" dirty="0"/>
              <a:t> </a:t>
            </a:r>
            <a:r>
              <a:rPr lang="en-GB" sz="2200" dirty="0" err="1"/>
              <a:t>gynyddu</a:t>
            </a:r>
            <a:r>
              <a:rPr lang="en-GB" sz="2200" dirty="0"/>
              <a:t> </a:t>
            </a:r>
            <a:r>
              <a:rPr lang="en-GB" sz="2200" dirty="0" err="1"/>
              <a:t>eu</a:t>
            </a:r>
            <a:r>
              <a:rPr lang="en-GB" sz="2200" dirty="0"/>
              <a:t> </a:t>
            </a:r>
            <a:r>
              <a:rPr lang="en-GB" sz="2200" dirty="0" err="1"/>
              <a:t>hymrwymiad</a:t>
            </a:r>
            <a:r>
              <a:rPr lang="en-GB" sz="2200" dirty="0"/>
              <a:t> a dal </a:t>
            </a:r>
            <a:r>
              <a:rPr lang="en-GB" sz="2200" dirty="0" err="1"/>
              <a:t>eu</a:t>
            </a:r>
            <a:r>
              <a:rPr lang="en-GB" sz="2200" dirty="0"/>
              <a:t> </a:t>
            </a:r>
            <a:r>
              <a:rPr lang="en-GB" sz="2200" dirty="0" err="1"/>
              <a:t>sylw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syth</a:t>
            </a:r>
            <a:r>
              <a:rPr lang="en-GB" sz="2200" dirty="0"/>
              <a:t>. </a:t>
            </a:r>
            <a:r>
              <a:rPr lang="en-GB" sz="2200" dirty="0" err="1"/>
              <a:t>Roedd</a:t>
            </a:r>
            <a:r>
              <a:rPr lang="en-GB" sz="2200" dirty="0"/>
              <a:t> </a:t>
            </a:r>
            <a:r>
              <a:rPr lang="en-GB" sz="2200" dirty="0" err="1"/>
              <a:t>fy</a:t>
            </a:r>
            <a:r>
              <a:rPr lang="en-GB" sz="2200" dirty="0"/>
              <a:t> </a:t>
            </a:r>
            <a:r>
              <a:rPr lang="en-GB" sz="2200" dirty="0" err="1"/>
              <a:t>nghwestiynu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effeithiol</a:t>
            </a:r>
            <a:r>
              <a:rPr lang="en-GB" sz="2200" dirty="0"/>
              <a:t> </a:t>
            </a:r>
            <a:r>
              <a:rPr lang="en-GB" sz="2200" dirty="0" err="1"/>
              <a:t>wrth</a:t>
            </a:r>
            <a:r>
              <a:rPr lang="en-GB" sz="2200" dirty="0"/>
              <a:t> </a:t>
            </a:r>
            <a:r>
              <a:rPr lang="en-GB" sz="2200" dirty="0" err="1"/>
              <a:t>geisio</a:t>
            </a:r>
            <a:r>
              <a:rPr lang="en-GB" sz="2200" dirty="0"/>
              <a:t> </a:t>
            </a:r>
            <a:r>
              <a:rPr lang="en-GB" sz="2200" dirty="0" err="1"/>
              <a:t>deall</a:t>
            </a:r>
            <a:r>
              <a:rPr lang="en-GB" sz="2200" dirty="0"/>
              <a:t> </a:t>
            </a:r>
            <a:r>
              <a:rPr lang="en-GB" sz="2200" dirty="0" err="1"/>
              <a:t>lefel</a:t>
            </a:r>
            <a:r>
              <a:rPr lang="en-GB" sz="2200" dirty="0"/>
              <a:t> </a:t>
            </a:r>
            <a:r>
              <a:rPr lang="en-GB" sz="2200" dirty="0" err="1"/>
              <a:t>gyfredol</a:t>
            </a:r>
            <a:r>
              <a:rPr lang="en-GB" sz="2200" dirty="0"/>
              <a:t> </a:t>
            </a:r>
            <a:r>
              <a:rPr lang="en-GB" sz="2200" dirty="0" err="1"/>
              <a:t>gwybodaeth</a:t>
            </a:r>
            <a:r>
              <a:rPr lang="en-GB" sz="2200" dirty="0"/>
              <a:t> y </a:t>
            </a:r>
            <a:r>
              <a:rPr lang="en-GB" sz="2200" dirty="0" err="1"/>
              <a:t>disgyblion</a:t>
            </a:r>
            <a:r>
              <a:rPr lang="en-GB" sz="2200" dirty="0"/>
              <a:t>, ac </a:t>
            </a:r>
            <a:r>
              <a:rPr lang="en-GB" sz="2200" dirty="0" err="1"/>
              <a:t>roedd</a:t>
            </a:r>
            <a:r>
              <a:rPr lang="en-GB" sz="2200" dirty="0"/>
              <a:t> </a:t>
            </a:r>
            <a:r>
              <a:rPr lang="en-GB" sz="2200" dirty="0" err="1"/>
              <a:t>hyn</a:t>
            </a:r>
            <a:r>
              <a:rPr lang="en-GB" sz="2200" dirty="0"/>
              <a:t> </a:t>
            </a:r>
            <a:r>
              <a:rPr lang="en-GB" sz="2200" dirty="0" err="1"/>
              <a:t>hefyd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amlwg</a:t>
            </a:r>
            <a:r>
              <a:rPr lang="en-GB" sz="2200" dirty="0"/>
              <a:t> </a:t>
            </a:r>
            <a:r>
              <a:rPr lang="en-GB" sz="2200" dirty="0" err="1"/>
              <a:t>wrth</a:t>
            </a:r>
            <a:r>
              <a:rPr lang="en-GB" sz="2200" dirty="0"/>
              <a:t> </a:t>
            </a:r>
            <a:r>
              <a:rPr lang="en-GB" sz="2200" dirty="0" err="1"/>
              <a:t>ddadansoddi</a:t>
            </a:r>
            <a:r>
              <a:rPr lang="en-GB" sz="2200" dirty="0"/>
              <a:t> </a:t>
            </a:r>
            <a:r>
              <a:rPr lang="en-GB" sz="2200" dirty="0" err="1"/>
              <a:t>eu</a:t>
            </a:r>
            <a:r>
              <a:rPr lang="en-GB" sz="2200" dirty="0"/>
              <a:t> </a:t>
            </a:r>
            <a:r>
              <a:rPr lang="en-GB" sz="2200" dirty="0" err="1"/>
              <a:t>gwaith</a:t>
            </a:r>
            <a:r>
              <a:rPr lang="en-GB" sz="2200" dirty="0"/>
              <a:t> </a:t>
            </a:r>
            <a:r>
              <a:rPr lang="en-GB" sz="2200" dirty="0" err="1"/>
              <a:t>ysgrifenedig</a:t>
            </a:r>
            <a:r>
              <a:rPr lang="en-GB" sz="2200" dirty="0"/>
              <a:t> </a:t>
            </a:r>
            <a:r>
              <a:rPr lang="en-GB" sz="2200" dirty="0" err="1"/>
              <a:t>blaenorol</a:t>
            </a:r>
            <a:r>
              <a:rPr lang="en-GB" sz="2200" dirty="0"/>
              <a:t>. </a:t>
            </a:r>
            <a:r>
              <a:rPr lang="en-GB" sz="2200" dirty="0" err="1"/>
              <a:t>Pwysleisia</a:t>
            </a:r>
            <a:r>
              <a:rPr lang="en-GB" sz="2200" dirty="0"/>
              <a:t> Williams (2002) bod </a:t>
            </a:r>
            <a:r>
              <a:rPr lang="en-GB" sz="2200" dirty="0" err="1"/>
              <a:t>datblygu</a:t>
            </a:r>
            <a:r>
              <a:rPr lang="en-GB" sz="2200" dirty="0"/>
              <a:t> </a:t>
            </a:r>
            <a:r>
              <a:rPr lang="en-GB" sz="2200" dirty="0" err="1"/>
              <a:t>cymhwysedd</a:t>
            </a:r>
            <a:r>
              <a:rPr lang="en-GB" sz="2200" dirty="0"/>
              <a:t> </a:t>
            </a:r>
            <a:r>
              <a:rPr lang="en-GB" sz="2200" dirty="0" err="1"/>
              <a:t>gramadegol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rhan</a:t>
            </a:r>
            <a:r>
              <a:rPr lang="en-GB" sz="2200" dirty="0"/>
              <a:t> </a:t>
            </a:r>
            <a:r>
              <a:rPr lang="en-GB" sz="2200" dirty="0" err="1"/>
              <a:t>annatod</a:t>
            </a:r>
            <a:r>
              <a:rPr lang="en-GB" sz="2200" dirty="0"/>
              <a:t> o </a:t>
            </a:r>
            <a:r>
              <a:rPr lang="en-GB" sz="2200" dirty="0" err="1"/>
              <a:t>lwyddiant</a:t>
            </a:r>
            <a:r>
              <a:rPr lang="en-GB" sz="2200" dirty="0"/>
              <a:t> </a:t>
            </a:r>
            <a:r>
              <a:rPr lang="en-GB" sz="2200" dirty="0" err="1"/>
              <a:t>ieithyddol</a:t>
            </a:r>
            <a:r>
              <a:rPr lang="en-GB" sz="2200" dirty="0"/>
              <a:t> </a:t>
            </a:r>
            <a:r>
              <a:rPr lang="en-GB" sz="2200" dirty="0" err="1"/>
              <a:t>mewn</a:t>
            </a:r>
            <a:r>
              <a:rPr lang="en-GB" sz="2200" dirty="0"/>
              <a:t> </a:t>
            </a:r>
            <a:r>
              <a:rPr lang="en-GB" sz="2200" dirty="0" err="1"/>
              <a:t>addysg</a:t>
            </a:r>
            <a:r>
              <a:rPr lang="en-GB" sz="2200" dirty="0"/>
              <a:t> </a:t>
            </a:r>
            <a:r>
              <a:rPr lang="en-GB" sz="2200" dirty="0" err="1"/>
              <a:t>gynradd</a:t>
            </a:r>
            <a:r>
              <a:rPr lang="en-GB" sz="2200" dirty="0"/>
              <a:t> </a:t>
            </a:r>
            <a:r>
              <a:rPr lang="en-GB" sz="2200" dirty="0" err="1"/>
              <a:t>cyfrwng</a:t>
            </a:r>
            <a:r>
              <a:rPr lang="en-GB" sz="2200" dirty="0"/>
              <a:t> Cymraeg. </a:t>
            </a:r>
            <a:r>
              <a:rPr lang="en-GB" sz="2200" dirty="0" err="1"/>
              <a:t>Mae'r</a:t>
            </a:r>
            <a:r>
              <a:rPr lang="en-GB" sz="2200" dirty="0"/>
              <a:t> </a:t>
            </a:r>
            <a:r>
              <a:rPr lang="en-GB" sz="2200" dirty="0" err="1"/>
              <a:t>dystiolaeth</a:t>
            </a:r>
            <a:r>
              <a:rPr lang="en-GB" sz="2200" dirty="0"/>
              <a:t> hon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tanlinellu'r</a:t>
            </a:r>
            <a:r>
              <a:rPr lang="en-GB" sz="2200" dirty="0"/>
              <a:t> </a:t>
            </a:r>
            <a:r>
              <a:rPr lang="en-GB" sz="2200" dirty="0" err="1"/>
              <a:t>angen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dargedu</a:t>
            </a:r>
            <a:r>
              <a:rPr lang="en-GB" sz="2200" dirty="0"/>
              <a:t> </a:t>
            </a:r>
            <a:r>
              <a:rPr lang="en-GB" sz="2200" dirty="0" err="1"/>
              <a:t>elfennau</a:t>
            </a:r>
            <a:r>
              <a:rPr lang="en-GB" sz="2200" dirty="0"/>
              <a:t> </a:t>
            </a:r>
            <a:r>
              <a:rPr lang="en-GB" sz="2200" dirty="0" err="1"/>
              <a:t>penodol</a:t>
            </a:r>
            <a:r>
              <a:rPr lang="en-GB" sz="2200" dirty="0"/>
              <a:t> </a:t>
            </a:r>
            <a:r>
              <a:rPr lang="en-GB" sz="2200" dirty="0" err="1"/>
              <a:t>megis</a:t>
            </a:r>
            <a:r>
              <a:rPr lang="en-GB" sz="2200" dirty="0"/>
              <a:t> </a:t>
            </a:r>
            <a:r>
              <a:rPr lang="en-GB" sz="2200" i="1" dirty="0" err="1"/>
              <a:t>ei</a:t>
            </a:r>
            <a:r>
              <a:rPr lang="en-GB" sz="2200" dirty="0"/>
              <a:t> ac </a:t>
            </a:r>
            <a:r>
              <a:rPr lang="en-GB" sz="2200" i="1" dirty="0" err="1"/>
              <a:t>eu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wella</a:t>
            </a:r>
            <a:r>
              <a:rPr lang="en-GB" sz="2200" dirty="0"/>
              <a:t> </a:t>
            </a:r>
            <a:r>
              <a:rPr lang="en-GB" sz="2200" dirty="0" err="1"/>
              <a:t>cywirdeb</a:t>
            </a:r>
            <a:r>
              <a:rPr lang="en-GB" sz="2200" dirty="0"/>
              <a:t> ac </a:t>
            </a:r>
            <a:r>
              <a:rPr lang="en-GB" sz="2200" dirty="0" err="1"/>
              <a:t>ymwybyddiaeth</a:t>
            </a:r>
            <a:r>
              <a:rPr lang="en-GB" sz="2200" dirty="0"/>
              <a:t> </a:t>
            </a:r>
            <a:r>
              <a:rPr lang="en-GB" sz="2200" dirty="0" err="1"/>
              <a:t>ramadegol</a:t>
            </a:r>
            <a:r>
              <a:rPr lang="en-GB" sz="2200" dirty="0"/>
              <a:t> </a:t>
            </a:r>
            <a:r>
              <a:rPr lang="en-GB" sz="2200" dirty="0" err="1"/>
              <a:t>disgyblion</a:t>
            </a:r>
            <a:r>
              <a:rPr lang="en-GB" sz="2200" dirty="0"/>
              <a:t>.</a:t>
            </a:r>
            <a:endParaRPr lang="en-US" sz="2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C60E4-1623-F74E-FF6D-8F349A3BB093}"/>
              </a:ext>
            </a:extLst>
          </p:cNvPr>
          <p:cNvSpPr txBox="1"/>
          <p:nvPr/>
        </p:nvSpPr>
        <p:spPr>
          <a:xfrm>
            <a:off x="0" y="0"/>
            <a:ext cx="49035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u="sng" dirty="0" err="1"/>
              <a:t>Gwerthusiad</a:t>
            </a:r>
            <a:r>
              <a:rPr lang="en-US" sz="3200" u="sng" dirty="0"/>
              <a:t> </a:t>
            </a:r>
            <a:r>
              <a:rPr lang="en-US" sz="3200" u="sng" dirty="0" err="1"/>
              <a:t>o’r</a:t>
            </a:r>
            <a:r>
              <a:rPr lang="en-US" sz="3200" u="sng" dirty="0"/>
              <a:t> </a:t>
            </a:r>
            <a:r>
              <a:rPr lang="en-US" sz="3200" u="sng" dirty="0" err="1"/>
              <a:t>Wers</a:t>
            </a:r>
            <a:r>
              <a:rPr lang="en-US" sz="3200" u="sng" dirty="0"/>
              <a:t> </a:t>
            </a:r>
            <a:r>
              <a:rPr lang="en-US" sz="3200" u="sng" dirty="0" err="1"/>
              <a:t>Feicro</a:t>
            </a:r>
            <a:endParaRPr lang="en-US" sz="3200" u="sng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E25051A-D4FD-9BED-02C4-A9813BB99772}"/>
              </a:ext>
            </a:extLst>
          </p:cNvPr>
          <p:cNvSpPr txBox="1"/>
          <p:nvPr/>
        </p:nvSpPr>
        <p:spPr>
          <a:xfrm>
            <a:off x="137160" y="5401712"/>
            <a:ext cx="116982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Williams, G. (2002). '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gynradd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: </a:t>
            </a:r>
            <a:r>
              <a:rPr lang="en-GB" dirty="0" err="1"/>
              <a:t>arolwg</a:t>
            </a:r>
            <a:r>
              <a:rPr lang="en-GB" dirty="0"/>
              <a:t> </a:t>
            </a:r>
            <a:r>
              <a:rPr lang="en-GB" dirty="0" err="1"/>
              <a:t>cyffredinol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sefyllfa</a:t>
            </a:r>
            <a:r>
              <a:rPr lang="en-GB" dirty="0"/>
              <a:t> </a:t>
            </a:r>
            <a:r>
              <a:rPr lang="en-GB" dirty="0" err="1"/>
              <a:t>bresennol</a:t>
            </a:r>
            <a:r>
              <a:rPr lang="en-GB" dirty="0"/>
              <a:t>'. </a:t>
            </a:r>
            <a:r>
              <a:rPr lang="en-GB" i="1" dirty="0"/>
              <a:t>Welsh Journal of Education</a:t>
            </a:r>
            <a:r>
              <a:rPr lang="en-GB" dirty="0"/>
              <a:t>, 12(2), </a:t>
            </a:r>
            <a:r>
              <a:rPr lang="en-GB" dirty="0" err="1"/>
              <a:t>tt</a:t>
            </a:r>
            <a:r>
              <a:rPr lang="en-GB" dirty="0"/>
              <a:t>. 49–62.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: </a:t>
            </a:r>
            <a:r>
              <a:rPr lang="en-GB" dirty="0">
                <a:hlinkClick r:id="rId2"/>
              </a:rPr>
              <a:t>https://journal.uwp.co.uk/wje/article/250/galley/269/view/</a:t>
            </a:r>
            <a:endParaRPr lang="en-GB" dirty="0"/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291112-86CF-39E7-2590-524A3964D5DE}"/>
              </a:ext>
            </a:extLst>
          </p:cNvPr>
          <p:cNvSpPr txBox="1"/>
          <p:nvPr/>
        </p:nvSpPr>
        <p:spPr>
          <a:xfrm>
            <a:off x="591" y="483167"/>
            <a:ext cx="13155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u="sng" dirty="0" err="1"/>
              <a:t>Agoriad</a:t>
            </a:r>
            <a:endParaRPr lang="en-US" sz="2800" u="sng" dirty="0"/>
          </a:p>
        </p:txBody>
      </p:sp>
    </p:spTree>
    <p:extLst>
      <p:ext uri="{BB962C8B-B14F-4D97-AF65-F5344CB8AC3E}">
        <p14:creationId xmlns:p14="http://schemas.microsoft.com/office/powerpoint/2010/main" val="29399912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B3AEEEC-3935-E6E6-C8C6-FC969079D88C}"/>
              </a:ext>
            </a:extLst>
          </p:cNvPr>
          <p:cNvSpPr txBox="1"/>
          <p:nvPr/>
        </p:nvSpPr>
        <p:spPr>
          <a:xfrm>
            <a:off x="42671" y="1172343"/>
            <a:ext cx="1197515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 err="1"/>
              <a:t>Roedd</a:t>
            </a:r>
            <a:r>
              <a:rPr lang="en-GB" sz="2200" dirty="0"/>
              <a:t> </a:t>
            </a:r>
            <a:r>
              <a:rPr lang="en-GB" sz="2200" dirty="0" err="1"/>
              <a:t>defnyddio</a:t>
            </a:r>
            <a:r>
              <a:rPr lang="en-GB" sz="2200" dirty="0"/>
              <a:t> </a:t>
            </a:r>
            <a:r>
              <a:rPr lang="en-GB" sz="2200" dirty="0" err="1"/>
              <a:t>byrddau</a:t>
            </a:r>
            <a:r>
              <a:rPr lang="en-GB" sz="2200" dirty="0"/>
              <a:t> </a:t>
            </a:r>
            <a:r>
              <a:rPr lang="en-GB" sz="2200" dirty="0" err="1"/>
              <a:t>gwyn</a:t>
            </a:r>
            <a:r>
              <a:rPr lang="en-GB" sz="2200" dirty="0"/>
              <a:t> </a:t>
            </a:r>
            <a:r>
              <a:rPr lang="en-GB" sz="2200" dirty="0" err="1"/>
              <a:t>bach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rhan</a:t>
            </a:r>
            <a:r>
              <a:rPr lang="en-GB" sz="2200" dirty="0"/>
              <a:t> </a:t>
            </a:r>
            <a:r>
              <a:rPr lang="en-GB" sz="2200" dirty="0" err="1"/>
              <a:t>ganolog</a:t>
            </a:r>
            <a:r>
              <a:rPr lang="en-GB" sz="2200" dirty="0"/>
              <a:t> </a:t>
            </a:r>
            <a:r>
              <a:rPr lang="en-GB" sz="2200" dirty="0" err="1"/>
              <a:t>o’r</a:t>
            </a:r>
            <a:r>
              <a:rPr lang="en-GB" sz="2200" dirty="0"/>
              <a:t> </a:t>
            </a:r>
            <a:r>
              <a:rPr lang="en-GB" sz="2200" dirty="0" err="1"/>
              <a:t>wers</a:t>
            </a:r>
            <a:r>
              <a:rPr lang="en-GB" sz="2200" dirty="0"/>
              <a:t> er </a:t>
            </a:r>
            <a:r>
              <a:rPr lang="en-GB" sz="2200" dirty="0" err="1"/>
              <a:t>mwyn</a:t>
            </a:r>
            <a:r>
              <a:rPr lang="en-GB" sz="2200" dirty="0"/>
              <a:t> </a:t>
            </a:r>
            <a:r>
              <a:rPr lang="en-GB" sz="2200" dirty="0" err="1"/>
              <a:t>annog</a:t>
            </a:r>
            <a:r>
              <a:rPr lang="en-GB" sz="2200" dirty="0"/>
              <a:t> </a:t>
            </a:r>
            <a:r>
              <a:rPr lang="en-GB" sz="2200" dirty="0" err="1"/>
              <a:t>ymatebion</a:t>
            </a:r>
            <a:r>
              <a:rPr lang="en-GB" sz="2200" dirty="0"/>
              <a:t> </a:t>
            </a:r>
            <a:r>
              <a:rPr lang="en-GB" sz="2200" dirty="0" err="1"/>
              <a:t>cyflym</a:t>
            </a:r>
            <a:r>
              <a:rPr lang="en-GB" sz="2200" dirty="0"/>
              <a:t> </a:t>
            </a:r>
            <a:r>
              <a:rPr lang="en-GB" sz="2200" dirty="0" err="1"/>
              <a:t>gan</a:t>
            </a:r>
            <a:r>
              <a:rPr lang="en-GB" sz="2200" dirty="0"/>
              <a:t> bob </a:t>
            </a:r>
            <a:r>
              <a:rPr lang="en-GB" sz="2200" dirty="0" err="1"/>
              <a:t>disgybl</a:t>
            </a:r>
            <a:r>
              <a:rPr lang="en-GB" sz="2200" dirty="0"/>
              <a:t> ac </a:t>
            </a:r>
            <a:r>
              <a:rPr lang="en-GB" sz="2200" dirty="0" err="1"/>
              <a:t>asesu</a:t>
            </a:r>
            <a:r>
              <a:rPr lang="en-GB" sz="2200" dirty="0"/>
              <a:t> </a:t>
            </a:r>
            <a:r>
              <a:rPr lang="en-GB" sz="2200" dirty="0" err="1"/>
              <a:t>eu</a:t>
            </a:r>
            <a:r>
              <a:rPr lang="en-GB" sz="2200" dirty="0"/>
              <a:t> </a:t>
            </a:r>
            <a:r>
              <a:rPr lang="en-GB" sz="2200" dirty="0" err="1"/>
              <a:t>dealltwriaeth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y foment. </a:t>
            </a:r>
            <a:r>
              <a:rPr lang="en-GB" sz="2200" dirty="0" err="1"/>
              <a:t>Dengys</a:t>
            </a:r>
            <a:r>
              <a:rPr lang="en-GB" sz="2200" dirty="0"/>
              <a:t> </a:t>
            </a:r>
            <a:r>
              <a:rPr lang="en-GB" sz="2200" dirty="0" err="1"/>
              <a:t>gwaith</a:t>
            </a:r>
            <a:r>
              <a:rPr lang="en-GB" sz="2200" dirty="0"/>
              <a:t> Black a </a:t>
            </a:r>
            <a:r>
              <a:rPr lang="en-GB" sz="2200" dirty="0" err="1"/>
              <a:t>Wiliam</a:t>
            </a:r>
            <a:r>
              <a:rPr lang="en-GB" sz="2200" dirty="0"/>
              <a:t> (1998) </a:t>
            </a:r>
            <a:r>
              <a:rPr lang="en-GB" sz="2200" dirty="0" err="1"/>
              <a:t>gwerth</a:t>
            </a:r>
            <a:r>
              <a:rPr lang="en-GB" sz="2200" dirty="0"/>
              <a:t> </a:t>
            </a:r>
            <a:r>
              <a:rPr lang="en-GB" sz="2200" dirty="0" err="1"/>
              <a:t>asesu</a:t>
            </a:r>
            <a:r>
              <a:rPr lang="en-GB" sz="2200" dirty="0"/>
              <a:t> </a:t>
            </a:r>
            <a:r>
              <a:rPr lang="en-GB" sz="2200" dirty="0" err="1"/>
              <a:t>drwy</a:t>
            </a:r>
            <a:r>
              <a:rPr lang="en-GB" sz="2200" dirty="0"/>
              <a:t> </a:t>
            </a:r>
            <a:r>
              <a:rPr lang="en-GB" sz="2200" dirty="0" err="1"/>
              <a:t>adnoddau</a:t>
            </a:r>
            <a:r>
              <a:rPr lang="en-GB" sz="2200" dirty="0"/>
              <a:t> </a:t>
            </a:r>
            <a:r>
              <a:rPr lang="en-GB" sz="2200" dirty="0" err="1"/>
              <a:t>gweledol</a:t>
            </a:r>
            <a:r>
              <a:rPr lang="en-GB" sz="2200" dirty="0"/>
              <a:t> </a:t>
            </a:r>
            <a:r>
              <a:rPr lang="en-GB" sz="2200" dirty="0" err="1"/>
              <a:t>megis</a:t>
            </a:r>
            <a:r>
              <a:rPr lang="en-GB" sz="2200" dirty="0"/>
              <a:t> </a:t>
            </a:r>
            <a:r>
              <a:rPr lang="en-GB" sz="2200" dirty="0" err="1"/>
              <a:t>byrddau</a:t>
            </a:r>
            <a:r>
              <a:rPr lang="en-GB" sz="2200" dirty="0"/>
              <a:t> </a:t>
            </a:r>
            <a:r>
              <a:rPr lang="en-GB" sz="2200" dirty="0" err="1"/>
              <a:t>gwyn</a:t>
            </a:r>
            <a:r>
              <a:rPr lang="en-GB" sz="2200" dirty="0"/>
              <a:t>, </a:t>
            </a:r>
            <a:r>
              <a:rPr lang="en-GB" sz="2200" dirty="0" err="1"/>
              <a:t>gan</a:t>
            </a:r>
            <a:r>
              <a:rPr lang="en-GB" sz="2200" dirty="0"/>
              <a:t> </a:t>
            </a:r>
            <a:r>
              <a:rPr lang="en-GB" sz="2200" dirty="0" err="1"/>
              <a:t>alluogi</a:t>
            </a:r>
            <a:r>
              <a:rPr lang="en-GB" sz="2200" dirty="0"/>
              <a:t> </a:t>
            </a:r>
            <a:r>
              <a:rPr lang="en-GB" sz="2200" dirty="0" err="1"/>
              <a:t>athrawon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ymateb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anghenion</a:t>
            </a:r>
            <a:r>
              <a:rPr lang="en-GB" sz="2200" dirty="0"/>
              <a:t> </a:t>
            </a:r>
            <a:r>
              <a:rPr lang="en-GB" sz="2200" dirty="0" err="1"/>
              <a:t>dysgwyr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syth</a:t>
            </a:r>
            <a:r>
              <a:rPr lang="en-GB" sz="2200" dirty="0"/>
              <a:t>.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ogystal</a:t>
            </a:r>
            <a:r>
              <a:rPr lang="en-GB" sz="2200" dirty="0"/>
              <a:t>, </a:t>
            </a:r>
            <a:r>
              <a:rPr lang="en-GB" sz="2200" dirty="0" err="1"/>
              <a:t>noda</a:t>
            </a:r>
            <a:r>
              <a:rPr lang="en-GB" sz="2200" dirty="0"/>
              <a:t> Mercer a Dawes (2008) bod </a:t>
            </a:r>
            <a:r>
              <a:rPr lang="en-GB" sz="2200" dirty="0" err="1"/>
              <a:t>trafod</a:t>
            </a:r>
            <a:r>
              <a:rPr lang="en-GB" sz="2200" dirty="0"/>
              <a:t> </a:t>
            </a:r>
            <a:r>
              <a:rPr lang="en-GB" sz="2200" dirty="0" err="1"/>
              <a:t>atebion</a:t>
            </a:r>
            <a:r>
              <a:rPr lang="en-GB" sz="2200" dirty="0"/>
              <a:t> </a:t>
            </a:r>
            <a:r>
              <a:rPr lang="en-GB" sz="2200" dirty="0" err="1"/>
              <a:t>gyda</a:t>
            </a:r>
            <a:r>
              <a:rPr lang="en-GB" sz="2200" dirty="0"/>
              <a:t> </a:t>
            </a:r>
            <a:r>
              <a:rPr lang="en-GB" sz="2200" dirty="0" err="1"/>
              <a:t>phartner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galluogi</a:t>
            </a:r>
            <a:r>
              <a:rPr lang="en-GB" sz="2200" dirty="0"/>
              <a:t> </a:t>
            </a:r>
            <a:r>
              <a:rPr lang="en-GB" sz="2200" dirty="0" err="1"/>
              <a:t>disgyblion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esbonio</a:t>
            </a:r>
            <a:r>
              <a:rPr lang="en-GB" sz="2200" dirty="0"/>
              <a:t> </a:t>
            </a:r>
            <a:r>
              <a:rPr lang="en-GB" sz="2200" dirty="0" err="1"/>
              <a:t>eu</a:t>
            </a:r>
            <a:r>
              <a:rPr lang="en-GB" sz="2200" dirty="0"/>
              <a:t> </a:t>
            </a:r>
            <a:r>
              <a:rPr lang="en-GB" sz="2200" dirty="0" err="1"/>
              <a:t>meddylfryd</a:t>
            </a:r>
            <a:r>
              <a:rPr lang="en-GB" sz="2200" dirty="0"/>
              <a:t>, </a:t>
            </a:r>
            <a:r>
              <a:rPr lang="en-GB" sz="2200" dirty="0" err="1"/>
              <a:t>cryfhau</a:t>
            </a:r>
            <a:r>
              <a:rPr lang="en-GB" sz="2200" dirty="0"/>
              <a:t> </a:t>
            </a:r>
            <a:r>
              <a:rPr lang="en-GB" sz="2200" dirty="0" err="1"/>
              <a:t>eu</a:t>
            </a:r>
            <a:r>
              <a:rPr lang="en-GB" sz="2200" dirty="0"/>
              <a:t> </a:t>
            </a:r>
            <a:r>
              <a:rPr lang="en-GB" sz="2200" dirty="0" err="1"/>
              <a:t>dealltwriaeth</a:t>
            </a:r>
            <a:r>
              <a:rPr lang="en-GB" sz="2200" dirty="0"/>
              <a:t> a </a:t>
            </a:r>
            <a:r>
              <a:rPr lang="en-GB" sz="2200" dirty="0" err="1"/>
              <a:t>datblygu</a:t>
            </a:r>
            <a:r>
              <a:rPr lang="en-GB" sz="2200" dirty="0"/>
              <a:t> </a:t>
            </a:r>
            <a:r>
              <a:rPr lang="en-GB" sz="2200" dirty="0" err="1"/>
              <a:t>sgiliau</a:t>
            </a:r>
            <a:r>
              <a:rPr lang="en-GB" sz="2200" dirty="0"/>
              <a:t> </a:t>
            </a:r>
            <a:r>
              <a:rPr lang="en-GB" sz="2200" dirty="0" err="1"/>
              <a:t>iaith</a:t>
            </a:r>
            <a:r>
              <a:rPr lang="en-GB" sz="2200" dirty="0"/>
              <a:t>. </a:t>
            </a:r>
            <a:r>
              <a:rPr lang="en-GB" sz="2200" dirty="0" err="1"/>
              <a:t>Fodd</a:t>
            </a:r>
            <a:r>
              <a:rPr lang="en-GB" sz="2200" dirty="0"/>
              <a:t> </a:t>
            </a:r>
            <a:r>
              <a:rPr lang="en-GB" sz="2200" dirty="0" err="1"/>
              <a:t>bynnag</a:t>
            </a:r>
            <a:r>
              <a:rPr lang="en-GB" sz="2200" dirty="0"/>
              <a:t>, mi </a:t>
            </a:r>
            <a:r>
              <a:rPr lang="en-GB" sz="2200" dirty="0" err="1"/>
              <a:t>wnes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ddod</a:t>
            </a:r>
            <a:r>
              <a:rPr lang="en-GB" sz="2200" dirty="0"/>
              <a:t> </a:t>
            </a:r>
            <a:r>
              <a:rPr lang="en-GB" sz="2200" dirty="0" err="1"/>
              <a:t>ar</a:t>
            </a:r>
            <a:r>
              <a:rPr lang="en-GB" sz="2200" dirty="0"/>
              <a:t> draws her, </a:t>
            </a:r>
            <a:r>
              <a:rPr lang="en-GB" sz="2200" dirty="0" err="1"/>
              <a:t>sef</a:t>
            </a:r>
            <a:r>
              <a:rPr lang="en-GB" sz="2200" dirty="0"/>
              <a:t>, bod y </a:t>
            </a:r>
            <a:r>
              <a:rPr lang="en-GB" sz="2200" dirty="0" err="1"/>
              <a:t>byrddau</a:t>
            </a:r>
            <a:r>
              <a:rPr lang="en-GB" sz="2200" dirty="0"/>
              <a:t> </a:t>
            </a:r>
            <a:r>
              <a:rPr lang="en-GB" sz="2200" dirty="0" err="1"/>
              <a:t>gwyn</a:t>
            </a:r>
            <a:r>
              <a:rPr lang="en-GB" sz="2200" dirty="0"/>
              <a:t> </a:t>
            </a:r>
            <a:r>
              <a:rPr lang="en-GB" sz="2200" dirty="0" err="1"/>
              <a:t>newydd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aneglur</a:t>
            </a:r>
            <a:r>
              <a:rPr lang="en-GB" sz="2200" dirty="0"/>
              <a:t> </a:t>
            </a:r>
            <a:r>
              <a:rPr lang="en-GB" sz="2200" dirty="0" err="1"/>
              <a:t>oherwydd</a:t>
            </a:r>
            <a:r>
              <a:rPr lang="en-GB" sz="2200" dirty="0"/>
              <a:t> y </a:t>
            </a:r>
            <a:r>
              <a:rPr lang="en-GB" sz="2200" dirty="0" err="1"/>
              <a:t>peniau</a:t>
            </a:r>
            <a:r>
              <a:rPr lang="en-GB" sz="2200" dirty="0"/>
              <a:t> </a:t>
            </a:r>
            <a:r>
              <a:rPr lang="en-GB" sz="2200" dirty="0" err="1"/>
              <a:t>oedd</a:t>
            </a:r>
            <a:r>
              <a:rPr lang="en-GB" sz="2200" dirty="0"/>
              <a:t> </a:t>
            </a:r>
            <a:r>
              <a:rPr lang="en-GB" sz="2200" dirty="0" err="1"/>
              <a:t>ganddynt</a:t>
            </a:r>
            <a:r>
              <a:rPr lang="en-GB" sz="2200" dirty="0"/>
              <a:t>, </a:t>
            </a:r>
            <a:r>
              <a:rPr lang="en-GB" sz="2200" dirty="0" err="1"/>
              <a:t>gan</a:t>
            </a:r>
            <a:r>
              <a:rPr lang="en-GB" sz="2200" dirty="0"/>
              <a:t> </a:t>
            </a:r>
            <a:r>
              <a:rPr lang="en-GB" sz="2200" dirty="0" err="1"/>
              <a:t>olygu</a:t>
            </a:r>
            <a:r>
              <a:rPr lang="en-GB" sz="2200" dirty="0"/>
              <a:t> </a:t>
            </a:r>
            <a:r>
              <a:rPr lang="en-GB" sz="2200" dirty="0" err="1"/>
              <a:t>ei</a:t>
            </a:r>
            <a:r>
              <a:rPr lang="en-GB" sz="2200" dirty="0"/>
              <a:t> bod </a:t>
            </a:r>
            <a:r>
              <a:rPr lang="en-GB" sz="2200" dirty="0" err="1"/>
              <a:t>hi’n</a:t>
            </a:r>
            <a:r>
              <a:rPr lang="en-GB" sz="2200" dirty="0"/>
              <a:t> </a:t>
            </a:r>
            <a:r>
              <a:rPr lang="en-GB" sz="2200" dirty="0" err="1"/>
              <a:t>anodd</a:t>
            </a:r>
            <a:r>
              <a:rPr lang="en-GB" sz="2200" dirty="0"/>
              <a:t> </a:t>
            </a:r>
            <a:r>
              <a:rPr lang="en-GB" sz="2200" dirty="0" err="1"/>
              <a:t>gweld</a:t>
            </a:r>
            <a:r>
              <a:rPr lang="en-GB" sz="2200" dirty="0"/>
              <a:t> </a:t>
            </a:r>
            <a:r>
              <a:rPr lang="en-GB" sz="2200" dirty="0" err="1"/>
              <a:t>atebion</a:t>
            </a:r>
            <a:r>
              <a:rPr lang="en-GB" sz="2200" dirty="0"/>
              <a:t> </a:t>
            </a:r>
            <a:r>
              <a:rPr lang="en-GB" sz="2200" dirty="0" err="1"/>
              <a:t>pob</a:t>
            </a:r>
            <a:r>
              <a:rPr lang="en-GB" sz="2200" dirty="0"/>
              <a:t> </a:t>
            </a:r>
            <a:r>
              <a:rPr lang="en-GB" sz="2200" dirty="0" err="1"/>
              <a:t>disgybl</a:t>
            </a:r>
            <a:r>
              <a:rPr lang="en-GB" sz="2200" dirty="0"/>
              <a:t> o bell. O </a:t>
            </a:r>
            <a:r>
              <a:rPr lang="en-GB" sz="2200" dirty="0" err="1"/>
              <a:t>ganlyniad</a:t>
            </a:r>
            <a:r>
              <a:rPr lang="en-GB" sz="2200" dirty="0"/>
              <a:t>, </a:t>
            </a:r>
            <a:r>
              <a:rPr lang="en-GB" sz="2200" dirty="0" err="1"/>
              <a:t>bu’m</a:t>
            </a:r>
            <a:r>
              <a:rPr lang="en-GB" sz="2200" dirty="0"/>
              <a:t> </a:t>
            </a:r>
            <a:r>
              <a:rPr lang="en-GB" sz="2200" dirty="0" err="1"/>
              <a:t>rhaid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mi </a:t>
            </a:r>
            <a:r>
              <a:rPr lang="en-GB" sz="2200" dirty="0" err="1"/>
              <a:t>gerdded</a:t>
            </a:r>
            <a:r>
              <a:rPr lang="en-GB" sz="2200" dirty="0"/>
              <a:t> o </a:t>
            </a:r>
            <a:r>
              <a:rPr lang="en-GB" sz="2200" dirty="0" err="1"/>
              <a:t>amgylch</a:t>
            </a:r>
            <a:r>
              <a:rPr lang="en-GB" sz="2200" dirty="0"/>
              <a:t> y </a:t>
            </a:r>
            <a:r>
              <a:rPr lang="en-GB" sz="2200" dirty="0" err="1"/>
              <a:t>dosbarth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wirio’r</a:t>
            </a:r>
            <a:r>
              <a:rPr lang="en-GB" sz="2200" dirty="0"/>
              <a:t> </a:t>
            </a:r>
            <a:r>
              <a:rPr lang="en-GB" sz="2200" dirty="0" err="1"/>
              <a:t>atebion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agos</a:t>
            </a:r>
            <a:r>
              <a:rPr lang="en-GB" sz="2200" dirty="0"/>
              <a:t>, a </a:t>
            </a:r>
            <a:r>
              <a:rPr lang="en-GB" sz="2200" dirty="0" err="1"/>
              <a:t>wnaeth</a:t>
            </a:r>
            <a:r>
              <a:rPr lang="en-GB" sz="2200" dirty="0"/>
              <a:t> </a:t>
            </a:r>
            <a:r>
              <a:rPr lang="en-GB" sz="2200" dirty="0" err="1"/>
              <a:t>leihau’r</a:t>
            </a:r>
            <a:r>
              <a:rPr lang="en-GB" sz="2200" dirty="0"/>
              <a:t> </a:t>
            </a:r>
            <a:r>
              <a:rPr lang="en-GB" sz="2200" dirty="0" err="1"/>
              <a:t>amser</a:t>
            </a:r>
            <a:r>
              <a:rPr lang="en-GB" sz="2200" dirty="0"/>
              <a:t> </a:t>
            </a:r>
            <a:r>
              <a:rPr lang="en-GB" sz="2200" dirty="0" err="1"/>
              <a:t>oedd</a:t>
            </a:r>
            <a:r>
              <a:rPr lang="en-GB" sz="2200" dirty="0"/>
              <a:t> </a:t>
            </a:r>
            <a:r>
              <a:rPr lang="en-GB" sz="2200" dirty="0" err="1"/>
              <a:t>ar</a:t>
            </a:r>
            <a:r>
              <a:rPr lang="en-GB" sz="2200" dirty="0"/>
              <a:t> </a:t>
            </a:r>
            <a:r>
              <a:rPr lang="en-GB" sz="2200" dirty="0" err="1"/>
              <a:t>gael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ddatblygu’r</a:t>
            </a:r>
            <a:r>
              <a:rPr lang="en-GB" sz="2200" dirty="0"/>
              <a:t> </a:t>
            </a:r>
            <a:r>
              <a:rPr lang="en-GB" sz="2200" dirty="0" err="1"/>
              <a:t>wers</a:t>
            </a:r>
            <a:r>
              <a:rPr lang="en-GB" sz="2200" dirty="0"/>
              <a:t> </a:t>
            </a:r>
            <a:r>
              <a:rPr lang="en-GB" sz="2200" dirty="0" err="1"/>
              <a:t>ymhellach</a:t>
            </a:r>
            <a:r>
              <a:rPr lang="en-GB" sz="2200" dirty="0"/>
              <a:t>. </a:t>
            </a:r>
            <a:r>
              <a:rPr lang="en-GB" sz="2200" dirty="0" err="1"/>
              <a:t>Dengys</a:t>
            </a:r>
            <a:r>
              <a:rPr lang="en-GB" sz="2200" dirty="0"/>
              <a:t> </a:t>
            </a:r>
            <a:r>
              <a:rPr lang="en-GB" sz="2200" dirty="0" err="1"/>
              <a:t>hyn</a:t>
            </a:r>
            <a:r>
              <a:rPr lang="en-GB" sz="2200" dirty="0"/>
              <a:t> </a:t>
            </a:r>
            <a:r>
              <a:rPr lang="en-GB" sz="2200" dirty="0" err="1"/>
              <a:t>bwysigrwydd</a:t>
            </a:r>
            <a:r>
              <a:rPr lang="en-GB" sz="2200" dirty="0"/>
              <a:t> </a:t>
            </a:r>
            <a:r>
              <a:rPr lang="en-GB" sz="2200" dirty="0" err="1"/>
              <a:t>sicrhau</a:t>
            </a:r>
            <a:r>
              <a:rPr lang="en-GB" sz="2200" dirty="0"/>
              <a:t> </a:t>
            </a:r>
            <a:r>
              <a:rPr lang="en-GB" sz="2200" dirty="0" err="1"/>
              <a:t>adnoddau</a:t>
            </a:r>
            <a:r>
              <a:rPr lang="en-GB" sz="2200" dirty="0"/>
              <a:t> o </a:t>
            </a:r>
            <a:r>
              <a:rPr lang="en-GB" sz="2200" dirty="0" err="1"/>
              <a:t>ansawdd</a:t>
            </a:r>
            <a:r>
              <a:rPr lang="en-GB" sz="2200" dirty="0"/>
              <a:t> da er </a:t>
            </a:r>
            <a:r>
              <a:rPr lang="en-GB" sz="2200" dirty="0" err="1"/>
              <a:t>mwyn</a:t>
            </a:r>
            <a:r>
              <a:rPr lang="en-GB" sz="2200" dirty="0"/>
              <a:t> </a:t>
            </a:r>
            <a:r>
              <a:rPr lang="en-GB" sz="2200" dirty="0" err="1"/>
              <a:t>gwneud</a:t>
            </a:r>
            <a:r>
              <a:rPr lang="en-GB" sz="2200" dirty="0"/>
              <a:t> y </a:t>
            </a:r>
            <a:r>
              <a:rPr lang="en-GB" sz="2200" dirty="0" err="1"/>
              <a:t>gorau</a:t>
            </a:r>
            <a:r>
              <a:rPr lang="en-GB" sz="2200" dirty="0"/>
              <a:t> o </a:t>
            </a:r>
            <a:r>
              <a:rPr lang="en-GB" sz="2200" dirty="0" err="1"/>
              <a:t>ddulliau</a:t>
            </a:r>
            <a:r>
              <a:rPr lang="en-GB" sz="2200" dirty="0"/>
              <a:t> </a:t>
            </a:r>
            <a:r>
              <a:rPr lang="en-GB" sz="2200" dirty="0" err="1"/>
              <a:t>asesu</a:t>
            </a:r>
            <a:r>
              <a:rPr lang="en-GB" sz="2200" dirty="0"/>
              <a:t> </a:t>
            </a:r>
            <a:r>
              <a:rPr lang="en-GB" sz="2200" dirty="0" err="1"/>
              <a:t>gweithredol</a:t>
            </a:r>
            <a:r>
              <a:rPr lang="en-GB" sz="2200" dirty="0"/>
              <a:t>.</a:t>
            </a:r>
            <a:endParaRPr lang="en-US" sz="2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8D63F0-7A0B-9B44-A0CF-F6923871F9F9}"/>
              </a:ext>
            </a:extLst>
          </p:cNvPr>
          <p:cNvSpPr txBox="1"/>
          <p:nvPr/>
        </p:nvSpPr>
        <p:spPr>
          <a:xfrm>
            <a:off x="42671" y="5237786"/>
            <a:ext cx="1197515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Black, P. a </a:t>
            </a:r>
            <a:r>
              <a:rPr lang="en-GB" dirty="0" err="1"/>
              <a:t>Wiliam</a:t>
            </a:r>
            <a:r>
              <a:rPr lang="en-GB" dirty="0"/>
              <a:t>, D. (1998). </a:t>
            </a:r>
            <a:r>
              <a:rPr lang="en-GB" i="1" dirty="0"/>
              <a:t>Inside the Black Box: Raising Standards Through Classroom Assessment</a:t>
            </a:r>
            <a:r>
              <a:rPr lang="en-GB" dirty="0"/>
              <a:t>. London: King's College London School of Education.</a:t>
            </a:r>
          </a:p>
          <a:p>
            <a:endParaRPr lang="en-GB" dirty="0"/>
          </a:p>
          <a:p>
            <a:r>
              <a:rPr lang="en-GB" dirty="0"/>
              <a:t>Mercer, N. a Dawes, L. (2008). </a:t>
            </a:r>
            <a:r>
              <a:rPr lang="en-GB" i="1" dirty="0"/>
              <a:t>The Value of Exploratory Talk</a:t>
            </a:r>
            <a:r>
              <a:rPr lang="en-GB" dirty="0"/>
              <a:t>. In: N. Mercer and S. Hodgkinson (eds.) </a:t>
            </a:r>
            <a:r>
              <a:rPr lang="en-GB" i="1" dirty="0"/>
              <a:t>Exploring Talk in School: Inspired by the Work of Douglas Barnes</a:t>
            </a:r>
            <a:r>
              <a:rPr lang="en-GB" dirty="0"/>
              <a:t>. London: SAGE, </a:t>
            </a:r>
            <a:r>
              <a:rPr lang="en-GB" dirty="0" err="1"/>
              <a:t>tt</a:t>
            </a:r>
            <a:r>
              <a:rPr lang="en-GB" dirty="0"/>
              <a:t>. 55–71.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4B4D19-7CA6-1624-496A-4297E0C29745}"/>
              </a:ext>
            </a:extLst>
          </p:cNvPr>
          <p:cNvSpPr txBox="1"/>
          <p:nvPr/>
        </p:nvSpPr>
        <p:spPr>
          <a:xfrm>
            <a:off x="0" y="0"/>
            <a:ext cx="106356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u="sng" dirty="0" err="1"/>
              <a:t>Effaith</a:t>
            </a:r>
            <a:r>
              <a:rPr lang="en-US" sz="3200" u="sng" dirty="0"/>
              <a:t> y </a:t>
            </a:r>
            <a:r>
              <a:rPr lang="en-US" sz="3200" u="sng" dirty="0" err="1"/>
              <a:t>defnydd</a:t>
            </a:r>
            <a:r>
              <a:rPr lang="en-US" sz="3200" u="sng" dirty="0"/>
              <a:t> o </a:t>
            </a:r>
            <a:r>
              <a:rPr lang="en-US" sz="3200" u="sng" dirty="0" err="1"/>
              <a:t>fyrddau</a:t>
            </a:r>
            <a:r>
              <a:rPr lang="en-US" sz="3200" u="sng" dirty="0"/>
              <a:t> </a:t>
            </a:r>
            <a:r>
              <a:rPr lang="en-US" sz="3200" u="sng" dirty="0" err="1"/>
              <a:t>gwyn</a:t>
            </a:r>
            <a:r>
              <a:rPr lang="en-US" sz="3200" u="sng" dirty="0"/>
              <a:t> </a:t>
            </a:r>
            <a:r>
              <a:rPr lang="en-US" sz="3200" u="sng" dirty="0" err="1"/>
              <a:t>bach</a:t>
            </a:r>
            <a:r>
              <a:rPr lang="en-US" sz="3200" u="sng" dirty="0"/>
              <a:t> a </a:t>
            </a:r>
            <a:r>
              <a:rPr lang="en-US" sz="3200" u="sng" dirty="0" err="1"/>
              <a:t>thrafod</a:t>
            </a:r>
            <a:r>
              <a:rPr lang="en-US" sz="3200" u="sng" dirty="0"/>
              <a:t> </a:t>
            </a:r>
            <a:r>
              <a:rPr lang="en-US" sz="3200" u="sng" dirty="0" err="1"/>
              <a:t>gyda</a:t>
            </a:r>
            <a:r>
              <a:rPr lang="en-US" sz="3200" u="sng" dirty="0"/>
              <a:t> </a:t>
            </a:r>
            <a:r>
              <a:rPr lang="en-US" sz="3200" u="sng" dirty="0" err="1"/>
              <a:t>phartner</a:t>
            </a:r>
            <a:endParaRPr lang="en-US" sz="3200" u="sng" dirty="0"/>
          </a:p>
        </p:txBody>
      </p:sp>
    </p:spTree>
    <p:extLst>
      <p:ext uri="{BB962C8B-B14F-4D97-AF65-F5344CB8AC3E}">
        <p14:creationId xmlns:p14="http://schemas.microsoft.com/office/powerpoint/2010/main" val="4651689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B690DC6-74BA-C7D2-B3DD-2196A5B27763}"/>
              </a:ext>
            </a:extLst>
          </p:cNvPr>
          <p:cNvSpPr txBox="1"/>
          <p:nvPr/>
        </p:nvSpPr>
        <p:spPr>
          <a:xfrm>
            <a:off x="0" y="0"/>
            <a:ext cx="86312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u="sng" dirty="0" err="1"/>
              <a:t>Effaith</a:t>
            </a:r>
            <a:r>
              <a:rPr lang="en-US" sz="3200" u="sng" dirty="0"/>
              <a:t> </a:t>
            </a:r>
            <a:r>
              <a:rPr lang="en-US" sz="3200" u="sng" dirty="0" err="1"/>
              <a:t>gêm</a:t>
            </a:r>
            <a:r>
              <a:rPr lang="en-US" sz="3200" u="sng" dirty="0"/>
              <a:t> </a:t>
            </a:r>
            <a:r>
              <a:rPr lang="en-US" sz="3200" u="sng" dirty="0" err="1"/>
              <a:t>ymarferol</a:t>
            </a:r>
            <a:r>
              <a:rPr lang="en-US" sz="3200" u="sng" dirty="0"/>
              <a:t> </a:t>
            </a:r>
            <a:r>
              <a:rPr lang="en-US" sz="3200" u="sng" dirty="0" err="1"/>
              <a:t>a’r</a:t>
            </a:r>
            <a:r>
              <a:rPr lang="en-US" sz="3200" u="sng" dirty="0"/>
              <a:t> </a:t>
            </a:r>
            <a:r>
              <a:rPr lang="en-US" sz="3200" u="sng" dirty="0" err="1"/>
              <a:t>defnydd</a:t>
            </a:r>
            <a:r>
              <a:rPr lang="en-US" sz="3200" u="sng" dirty="0"/>
              <a:t> </a:t>
            </a:r>
            <a:r>
              <a:rPr lang="en-US" sz="3200" u="sng" dirty="0" err="1"/>
              <a:t>o’r</a:t>
            </a:r>
            <a:r>
              <a:rPr lang="en-US" sz="3200" u="sng" dirty="0"/>
              <a:t> </a:t>
            </a:r>
            <a:r>
              <a:rPr lang="en-US" sz="3200" u="sng" dirty="0" err="1"/>
              <a:t>cwis</a:t>
            </a:r>
            <a:r>
              <a:rPr lang="en-US" sz="3200" u="sng" dirty="0"/>
              <a:t> ‘Kahoot’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1FC0D7-F2E3-7EB1-4C37-33432D1E49A1}"/>
              </a:ext>
            </a:extLst>
          </p:cNvPr>
          <p:cNvSpPr txBox="1"/>
          <p:nvPr/>
        </p:nvSpPr>
        <p:spPr>
          <a:xfrm>
            <a:off x="0" y="905231"/>
            <a:ext cx="1199061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 err="1"/>
              <a:t>Roedd</a:t>
            </a:r>
            <a:r>
              <a:rPr lang="en-GB" sz="2200" dirty="0"/>
              <a:t> </a:t>
            </a:r>
            <a:r>
              <a:rPr lang="en-GB" sz="2200" dirty="0" err="1"/>
              <a:t>cynnwys</a:t>
            </a:r>
            <a:r>
              <a:rPr lang="en-GB" sz="2200" dirty="0"/>
              <a:t> </a:t>
            </a:r>
            <a:r>
              <a:rPr lang="en-GB" sz="2200" dirty="0" err="1"/>
              <a:t>gemau</a:t>
            </a:r>
            <a:r>
              <a:rPr lang="en-GB" sz="2200" dirty="0"/>
              <a:t> </a:t>
            </a:r>
            <a:r>
              <a:rPr lang="en-GB" sz="2200" dirty="0" err="1"/>
              <a:t>ymarferol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strategaeth</a:t>
            </a:r>
            <a:r>
              <a:rPr lang="en-GB" sz="2200" dirty="0"/>
              <a:t> </a:t>
            </a:r>
            <a:r>
              <a:rPr lang="en-GB" sz="2200" dirty="0" err="1"/>
              <a:t>effeithiol</a:t>
            </a:r>
            <a:r>
              <a:rPr lang="en-GB" sz="2200" dirty="0"/>
              <a:t> </a:t>
            </a:r>
            <a:r>
              <a:rPr lang="en-GB" sz="2200" dirty="0" err="1"/>
              <a:t>ar</a:t>
            </a:r>
            <a:r>
              <a:rPr lang="en-GB" sz="2200" dirty="0"/>
              <a:t> </a:t>
            </a:r>
            <a:r>
              <a:rPr lang="en-GB" sz="2200" dirty="0" err="1"/>
              <a:t>gyfer</a:t>
            </a:r>
            <a:r>
              <a:rPr lang="en-GB" sz="2200" dirty="0"/>
              <a:t> </a:t>
            </a:r>
            <a:r>
              <a:rPr lang="en-GB" sz="2200" dirty="0" err="1"/>
              <a:t>ysgogi</a:t>
            </a:r>
            <a:r>
              <a:rPr lang="en-GB" sz="2200" dirty="0"/>
              <a:t> </a:t>
            </a:r>
            <a:r>
              <a:rPr lang="en-GB" sz="2200" dirty="0" err="1"/>
              <a:t>diddordeb</a:t>
            </a:r>
            <a:r>
              <a:rPr lang="en-GB" sz="2200" dirty="0"/>
              <a:t> a </a:t>
            </a:r>
            <a:r>
              <a:rPr lang="en-GB" sz="2200" dirty="0" err="1"/>
              <a:t>chynyddu</a:t>
            </a:r>
            <a:r>
              <a:rPr lang="en-GB" sz="2200" dirty="0"/>
              <a:t> </a:t>
            </a:r>
            <a:r>
              <a:rPr lang="en-GB" sz="2200" dirty="0" err="1"/>
              <a:t>ymgysylltiad</a:t>
            </a:r>
            <a:r>
              <a:rPr lang="en-GB" sz="2200" dirty="0"/>
              <a:t> </a:t>
            </a:r>
            <a:r>
              <a:rPr lang="en-GB" sz="2200" dirty="0" err="1"/>
              <a:t>disgyblion</a:t>
            </a:r>
            <a:r>
              <a:rPr lang="en-GB" sz="2200" dirty="0"/>
              <a:t>,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enwedig</a:t>
            </a:r>
            <a:r>
              <a:rPr lang="en-GB" sz="2200" dirty="0"/>
              <a:t> </a:t>
            </a:r>
            <a:r>
              <a:rPr lang="en-GB" sz="2200" dirty="0" err="1"/>
              <a:t>ble</a:t>
            </a:r>
            <a:r>
              <a:rPr lang="en-GB" sz="2200" dirty="0"/>
              <a:t> </a:t>
            </a:r>
            <a:r>
              <a:rPr lang="en-GB" sz="2200" dirty="0" err="1"/>
              <a:t>mae'r</a:t>
            </a:r>
            <a:r>
              <a:rPr lang="en-GB" sz="2200" dirty="0"/>
              <a:t> </a:t>
            </a:r>
            <a:r>
              <a:rPr lang="en-GB" sz="2200" dirty="0" err="1"/>
              <a:t>elfen</a:t>
            </a:r>
            <a:r>
              <a:rPr lang="en-GB" sz="2200" dirty="0"/>
              <a:t> </a:t>
            </a:r>
            <a:r>
              <a:rPr lang="en-GB" sz="2200" dirty="0" err="1"/>
              <a:t>gystadleuol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sbardun</a:t>
            </a:r>
            <a:r>
              <a:rPr lang="en-GB" sz="2200" dirty="0"/>
              <a:t> </a:t>
            </a:r>
            <a:r>
              <a:rPr lang="en-GB" sz="2200" dirty="0" err="1"/>
              <a:t>pwerus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ddysgu</a:t>
            </a:r>
            <a:r>
              <a:rPr lang="en-GB" sz="2200" dirty="0"/>
              <a:t>. </a:t>
            </a:r>
            <a:r>
              <a:rPr lang="en-GB" sz="2200" dirty="0" err="1"/>
              <a:t>Dengys</a:t>
            </a:r>
            <a:r>
              <a:rPr lang="en-GB" sz="2200" dirty="0"/>
              <a:t> </a:t>
            </a:r>
            <a:r>
              <a:rPr lang="en-GB" sz="2200" dirty="0" err="1"/>
              <a:t>gwaith</a:t>
            </a:r>
            <a:r>
              <a:rPr lang="en-GB" sz="2200" dirty="0"/>
              <a:t> DeVries a Edwards (1973) bod </a:t>
            </a:r>
            <a:r>
              <a:rPr lang="en-GB" sz="2200" dirty="0" err="1"/>
              <a:t>gweithgareddau</a:t>
            </a:r>
            <a:r>
              <a:rPr lang="en-GB" sz="2200" dirty="0"/>
              <a:t> </a:t>
            </a:r>
            <a:r>
              <a:rPr lang="en-GB" sz="2200" dirty="0" err="1"/>
              <a:t>cystadleuol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gallu</a:t>
            </a:r>
            <a:r>
              <a:rPr lang="en-GB" sz="2200" dirty="0"/>
              <a:t> </a:t>
            </a:r>
            <a:r>
              <a:rPr lang="en-GB" sz="2200" dirty="0" err="1"/>
              <a:t>hyrwyddo</a:t>
            </a:r>
            <a:r>
              <a:rPr lang="en-GB" sz="2200" dirty="0"/>
              <a:t> </a:t>
            </a:r>
            <a:r>
              <a:rPr lang="en-GB" sz="2200" dirty="0" err="1"/>
              <a:t>cymhelliant</a:t>
            </a:r>
            <a:r>
              <a:rPr lang="en-GB" sz="2200" dirty="0"/>
              <a:t> </a:t>
            </a:r>
            <a:r>
              <a:rPr lang="en-GB" sz="2200" dirty="0" err="1"/>
              <a:t>mewn</a:t>
            </a:r>
            <a:r>
              <a:rPr lang="en-GB" sz="2200" dirty="0"/>
              <a:t> </a:t>
            </a:r>
            <a:r>
              <a:rPr lang="en-GB" sz="2200" dirty="0" err="1"/>
              <a:t>ffordd</a:t>
            </a:r>
            <a:r>
              <a:rPr lang="en-GB" sz="2200" dirty="0"/>
              <a:t> </a:t>
            </a:r>
            <a:r>
              <a:rPr lang="en-GB" sz="2200" dirty="0" err="1"/>
              <a:t>gadarnhaol</a:t>
            </a:r>
            <a:r>
              <a:rPr lang="en-GB" sz="2200" dirty="0"/>
              <a:t>, </a:t>
            </a:r>
            <a:r>
              <a:rPr lang="en-GB" sz="2200" dirty="0" err="1"/>
              <a:t>gan</a:t>
            </a:r>
            <a:r>
              <a:rPr lang="en-GB" sz="2200" dirty="0"/>
              <a:t> </a:t>
            </a:r>
            <a:r>
              <a:rPr lang="en-GB" sz="2200" dirty="0" err="1"/>
              <a:t>wella</a:t>
            </a:r>
            <a:r>
              <a:rPr lang="en-GB" sz="2200" dirty="0"/>
              <a:t> </a:t>
            </a:r>
            <a:r>
              <a:rPr lang="en-GB" sz="2200" dirty="0" err="1"/>
              <a:t>cyfranogiad</a:t>
            </a:r>
            <a:r>
              <a:rPr lang="en-GB" sz="2200" dirty="0"/>
              <a:t> a </a:t>
            </a:r>
            <a:r>
              <a:rPr lang="en-GB" sz="2200" dirty="0" err="1"/>
              <a:t>chydweithio</a:t>
            </a:r>
            <a:r>
              <a:rPr lang="en-GB" sz="2200" dirty="0"/>
              <a:t>. </a:t>
            </a:r>
            <a:r>
              <a:rPr lang="en-GB" sz="2200" dirty="0" err="1"/>
              <a:t>Roedd</a:t>
            </a:r>
            <a:r>
              <a:rPr lang="en-GB" sz="2200" dirty="0"/>
              <a:t> </a:t>
            </a:r>
            <a:r>
              <a:rPr lang="en-GB" sz="2200" dirty="0" err="1"/>
              <a:t>gêm</a:t>
            </a:r>
            <a:r>
              <a:rPr lang="en-GB" sz="2200" dirty="0"/>
              <a:t> </a:t>
            </a:r>
            <a:r>
              <a:rPr lang="en-GB" sz="2200" dirty="0" err="1"/>
              <a:t>gorfforol</a:t>
            </a:r>
            <a:r>
              <a:rPr lang="en-GB" sz="2200" dirty="0"/>
              <a:t> y </a:t>
            </a:r>
            <a:r>
              <a:rPr lang="en-GB" sz="2200" dirty="0" err="1"/>
              <a:t>wers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cyfuno</a:t>
            </a:r>
            <a:r>
              <a:rPr lang="en-GB" sz="2200" dirty="0"/>
              <a:t> </a:t>
            </a:r>
            <a:r>
              <a:rPr lang="en-GB" sz="2200" dirty="0" err="1"/>
              <a:t>symudiad</a:t>
            </a:r>
            <a:r>
              <a:rPr lang="en-GB" sz="2200" dirty="0"/>
              <a:t> </a:t>
            </a:r>
            <a:r>
              <a:rPr lang="en-GB" sz="2200" dirty="0" err="1"/>
              <a:t>gyda</a:t>
            </a:r>
            <a:r>
              <a:rPr lang="en-GB" sz="2200" dirty="0"/>
              <a:t> </a:t>
            </a:r>
            <a:r>
              <a:rPr lang="en-GB" sz="2200" dirty="0" err="1"/>
              <a:t>dysgu</a:t>
            </a:r>
            <a:r>
              <a:rPr lang="en-GB" sz="2200" dirty="0"/>
              <a:t> </a:t>
            </a:r>
            <a:r>
              <a:rPr lang="en-GB" sz="2200" dirty="0" err="1"/>
              <a:t>gramadeg</a:t>
            </a:r>
            <a:r>
              <a:rPr lang="en-GB" sz="2200" dirty="0"/>
              <a:t>, </a:t>
            </a:r>
            <a:r>
              <a:rPr lang="en-GB" sz="2200" dirty="0" err="1"/>
              <a:t>gan</a:t>
            </a:r>
            <a:r>
              <a:rPr lang="en-GB" sz="2200" dirty="0"/>
              <a:t> </a:t>
            </a:r>
            <a:r>
              <a:rPr lang="en-GB" sz="2200" dirty="0" err="1"/>
              <a:t>gynnig</a:t>
            </a:r>
            <a:r>
              <a:rPr lang="en-GB" sz="2200" dirty="0"/>
              <a:t> </a:t>
            </a:r>
            <a:r>
              <a:rPr lang="en-GB" sz="2200" dirty="0" err="1"/>
              <a:t>amrywiaeth</a:t>
            </a:r>
            <a:r>
              <a:rPr lang="en-GB" sz="2200" dirty="0"/>
              <a:t> </a:t>
            </a:r>
            <a:r>
              <a:rPr lang="en-GB" sz="2200" dirty="0" err="1"/>
              <a:t>i'r</a:t>
            </a:r>
            <a:r>
              <a:rPr lang="en-GB" sz="2200" dirty="0"/>
              <a:t> </a:t>
            </a:r>
            <a:r>
              <a:rPr lang="en-GB" sz="2200" dirty="0" err="1"/>
              <a:t>dulliau</a:t>
            </a:r>
            <a:r>
              <a:rPr lang="en-GB" sz="2200" dirty="0"/>
              <a:t> </a:t>
            </a:r>
            <a:r>
              <a:rPr lang="en-GB" sz="2200" dirty="0" err="1"/>
              <a:t>dysgu</a:t>
            </a:r>
            <a:r>
              <a:rPr lang="en-GB" sz="2200" dirty="0"/>
              <a:t> ac </a:t>
            </a:r>
            <a:r>
              <a:rPr lang="en-GB" sz="2200" dirty="0" err="1"/>
              <a:t>annog</a:t>
            </a:r>
            <a:r>
              <a:rPr lang="en-GB" sz="2200" dirty="0"/>
              <a:t> </a:t>
            </a:r>
            <a:r>
              <a:rPr lang="en-GB" sz="2200" dirty="0" err="1"/>
              <a:t>cof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seiliedig</a:t>
            </a:r>
            <a:r>
              <a:rPr lang="en-GB" sz="2200" dirty="0"/>
              <a:t> </a:t>
            </a:r>
            <a:r>
              <a:rPr lang="en-GB" sz="2200" dirty="0" err="1"/>
              <a:t>ar</a:t>
            </a:r>
            <a:r>
              <a:rPr lang="en-GB" sz="2200" dirty="0"/>
              <a:t> </a:t>
            </a:r>
            <a:r>
              <a:rPr lang="en-GB" sz="2200" dirty="0" err="1"/>
              <a:t>weithgarwch</a:t>
            </a:r>
            <a:r>
              <a:rPr lang="en-GB" sz="2200" dirty="0"/>
              <a:t>. </a:t>
            </a:r>
            <a:r>
              <a:rPr lang="en-GB" sz="2200" dirty="0" err="1"/>
              <a:t>Ar</a:t>
            </a:r>
            <a:r>
              <a:rPr lang="en-GB" sz="2200" dirty="0"/>
              <a:t> </a:t>
            </a:r>
            <a:r>
              <a:rPr lang="en-GB" sz="2200" dirty="0" err="1"/>
              <a:t>ddiwedd</a:t>
            </a:r>
            <a:r>
              <a:rPr lang="en-GB" sz="2200" dirty="0"/>
              <a:t> y </a:t>
            </a:r>
            <a:r>
              <a:rPr lang="en-GB" sz="2200" dirty="0" err="1"/>
              <a:t>wers</a:t>
            </a:r>
            <a:r>
              <a:rPr lang="en-GB" sz="2200" dirty="0"/>
              <a:t>, </a:t>
            </a:r>
            <a:r>
              <a:rPr lang="en-GB" sz="2200" dirty="0" err="1"/>
              <a:t>defnyddiwyd</a:t>
            </a:r>
            <a:r>
              <a:rPr lang="en-GB" sz="2200" dirty="0"/>
              <a:t> ‘Kahoot’ </a:t>
            </a:r>
            <a:r>
              <a:rPr lang="en-GB" sz="2200" dirty="0" err="1"/>
              <a:t>fel</a:t>
            </a:r>
            <a:r>
              <a:rPr lang="en-GB" sz="2200" dirty="0"/>
              <a:t> </a:t>
            </a:r>
            <a:r>
              <a:rPr lang="en-GB" sz="2200" dirty="0" err="1"/>
              <a:t>arf</a:t>
            </a:r>
            <a:r>
              <a:rPr lang="en-GB" sz="2200" dirty="0"/>
              <a:t> </a:t>
            </a:r>
            <a:r>
              <a:rPr lang="en-GB" sz="2200" dirty="0" err="1"/>
              <a:t>asesu</a:t>
            </a:r>
            <a:r>
              <a:rPr lang="en-GB" sz="2200" dirty="0"/>
              <a:t> </a:t>
            </a:r>
            <a:r>
              <a:rPr lang="en-GB" sz="2200" dirty="0" err="1"/>
              <a:t>digidol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adalw</a:t>
            </a:r>
            <a:r>
              <a:rPr lang="en-GB" sz="2200" dirty="0"/>
              <a:t> </a:t>
            </a:r>
            <a:r>
              <a:rPr lang="en-GB" sz="2200" dirty="0" err="1"/>
              <a:t>gwybodaeth</a:t>
            </a:r>
            <a:r>
              <a:rPr lang="en-GB" sz="2200" dirty="0"/>
              <a:t> </a:t>
            </a:r>
            <a:r>
              <a:rPr lang="en-GB" sz="2200" dirty="0" err="1"/>
              <a:t>mewn</a:t>
            </a:r>
            <a:r>
              <a:rPr lang="en-GB" sz="2200" dirty="0"/>
              <a:t> </a:t>
            </a:r>
            <a:r>
              <a:rPr lang="en-GB" sz="2200" dirty="0" err="1"/>
              <a:t>modd</a:t>
            </a:r>
            <a:r>
              <a:rPr lang="en-GB" sz="2200" dirty="0"/>
              <a:t> </a:t>
            </a:r>
            <a:r>
              <a:rPr lang="en-GB" sz="2200" dirty="0" err="1"/>
              <a:t>deniadol</a:t>
            </a:r>
            <a:r>
              <a:rPr lang="en-GB" sz="2200" dirty="0"/>
              <a:t> ac </a:t>
            </a:r>
            <a:r>
              <a:rPr lang="en-GB" sz="2200" dirty="0" err="1"/>
              <a:t>effeithiol</a:t>
            </a:r>
            <a:r>
              <a:rPr lang="en-GB" sz="2200" dirty="0"/>
              <a:t>. </a:t>
            </a:r>
            <a:r>
              <a:rPr lang="en-GB" sz="2200" dirty="0" err="1"/>
              <a:t>Fel</a:t>
            </a:r>
            <a:r>
              <a:rPr lang="en-GB" sz="2200" dirty="0"/>
              <a:t> y </a:t>
            </a:r>
            <a:r>
              <a:rPr lang="en-GB" sz="2200" dirty="0" err="1"/>
              <a:t>nodir</a:t>
            </a:r>
            <a:r>
              <a:rPr lang="en-GB" sz="2200" dirty="0"/>
              <a:t> </a:t>
            </a:r>
            <a:r>
              <a:rPr lang="en-GB" sz="2200" dirty="0" err="1"/>
              <a:t>gan</a:t>
            </a:r>
            <a:r>
              <a:rPr lang="en-GB" sz="2200" dirty="0"/>
              <a:t> Wang (2015), </a:t>
            </a:r>
            <a:r>
              <a:rPr lang="en-GB" sz="2200" dirty="0" err="1"/>
              <a:t>mae</a:t>
            </a:r>
            <a:r>
              <a:rPr lang="en-GB" sz="2200" dirty="0"/>
              <a:t> </a:t>
            </a:r>
            <a:r>
              <a:rPr lang="en-GB" sz="2200" dirty="0" err="1"/>
              <a:t>platfformau</a:t>
            </a:r>
            <a:r>
              <a:rPr lang="en-GB" sz="2200" dirty="0"/>
              <a:t> </a:t>
            </a:r>
            <a:r>
              <a:rPr lang="en-GB" sz="2200" dirty="0" err="1"/>
              <a:t>rhyngweithiol</a:t>
            </a:r>
            <a:r>
              <a:rPr lang="en-GB" sz="2200" dirty="0"/>
              <a:t> </a:t>
            </a:r>
            <a:r>
              <a:rPr lang="en-GB" sz="2200" dirty="0" err="1"/>
              <a:t>fel</a:t>
            </a:r>
            <a:r>
              <a:rPr lang="en-GB" sz="2200" dirty="0"/>
              <a:t> Kahoot </a:t>
            </a:r>
            <a:r>
              <a:rPr lang="en-GB" sz="2200" dirty="0" err="1"/>
              <a:t>nid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unig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gwella</a:t>
            </a:r>
            <a:r>
              <a:rPr lang="en-GB" sz="2200" dirty="0"/>
              <a:t> </a:t>
            </a:r>
            <a:r>
              <a:rPr lang="en-GB" sz="2200" dirty="0" err="1"/>
              <a:t>adalw</a:t>
            </a:r>
            <a:r>
              <a:rPr lang="en-GB" sz="2200" dirty="0"/>
              <a:t> </a:t>
            </a:r>
            <a:r>
              <a:rPr lang="en-GB" sz="2200" dirty="0" err="1"/>
              <a:t>gwybodaeth</a:t>
            </a:r>
            <a:r>
              <a:rPr lang="en-GB" sz="2200" dirty="0"/>
              <a:t>, </a:t>
            </a:r>
            <a:r>
              <a:rPr lang="en-GB" sz="2200" dirty="0" err="1"/>
              <a:t>ond</a:t>
            </a:r>
            <a:r>
              <a:rPr lang="en-GB" sz="2200" dirty="0"/>
              <a:t> </a:t>
            </a:r>
            <a:r>
              <a:rPr lang="en-GB" sz="2200" dirty="0" err="1"/>
              <a:t>hefyd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codi</a:t>
            </a:r>
            <a:r>
              <a:rPr lang="en-GB" sz="2200" dirty="0"/>
              <a:t> </a:t>
            </a:r>
            <a:r>
              <a:rPr lang="en-GB" sz="2200" dirty="0" err="1"/>
              <a:t>cymhelliant</a:t>
            </a:r>
            <a:r>
              <a:rPr lang="en-GB" sz="2200" dirty="0"/>
              <a:t> </a:t>
            </a:r>
            <a:r>
              <a:rPr lang="en-GB" sz="2200" dirty="0" err="1"/>
              <a:t>oherwydd</a:t>
            </a:r>
            <a:r>
              <a:rPr lang="en-GB" sz="2200" dirty="0"/>
              <a:t> y </a:t>
            </a:r>
            <a:r>
              <a:rPr lang="en-GB" sz="2200" dirty="0" err="1"/>
              <a:t>gystadleath</a:t>
            </a:r>
            <a:r>
              <a:rPr lang="en-GB" sz="2200" dirty="0"/>
              <a:t> </a:t>
            </a:r>
            <a:r>
              <a:rPr lang="en-GB" sz="2200" dirty="0" err="1"/>
              <a:t>cyfeillgar</a:t>
            </a:r>
            <a:r>
              <a:rPr lang="en-GB" sz="2200" dirty="0"/>
              <a:t> </a:t>
            </a:r>
            <a:r>
              <a:rPr lang="en-GB" sz="2200" dirty="0" err="1"/>
              <a:t>a'r</a:t>
            </a:r>
            <a:r>
              <a:rPr lang="en-GB" sz="2200" dirty="0"/>
              <a:t> </a:t>
            </a:r>
            <a:r>
              <a:rPr lang="en-GB" sz="2200" dirty="0" err="1"/>
              <a:t>adborth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y foment.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arwyddocaol</a:t>
            </a:r>
            <a:r>
              <a:rPr lang="en-GB" sz="2200" dirty="0"/>
              <a:t>, </a:t>
            </a:r>
            <a:r>
              <a:rPr lang="en-GB" sz="2200" dirty="0" err="1"/>
              <a:t>ar</a:t>
            </a:r>
            <a:r>
              <a:rPr lang="en-GB" sz="2200" dirty="0"/>
              <a:t> </a:t>
            </a:r>
            <a:r>
              <a:rPr lang="en-GB" sz="2200" dirty="0" err="1"/>
              <a:t>ôl</a:t>
            </a:r>
            <a:r>
              <a:rPr lang="en-GB" sz="2200" dirty="0"/>
              <a:t> y </a:t>
            </a:r>
            <a:r>
              <a:rPr lang="en-GB" sz="2200" dirty="0" err="1"/>
              <a:t>wers</a:t>
            </a:r>
            <a:r>
              <a:rPr lang="en-GB" sz="2200" dirty="0"/>
              <a:t>, </a:t>
            </a:r>
            <a:r>
              <a:rPr lang="en-GB" sz="2200" dirty="0" err="1"/>
              <a:t>holodd</a:t>
            </a:r>
            <a:r>
              <a:rPr lang="en-GB" sz="2200" dirty="0"/>
              <a:t> un </a:t>
            </a:r>
            <a:r>
              <a:rPr lang="en-GB" sz="2200" dirty="0" err="1"/>
              <a:t>o’r</a:t>
            </a:r>
            <a:r>
              <a:rPr lang="en-GB" sz="2200" dirty="0"/>
              <a:t> </a:t>
            </a:r>
            <a:r>
              <a:rPr lang="en-GB" sz="2200" dirty="0" err="1"/>
              <a:t>disgyblion</a:t>
            </a:r>
            <a:r>
              <a:rPr lang="en-GB" sz="2200" dirty="0"/>
              <a:t> a </a:t>
            </a:r>
            <a:r>
              <a:rPr lang="en-GB" sz="2200" dirty="0" err="1"/>
              <a:t>fyddent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cael</a:t>
            </a:r>
            <a:r>
              <a:rPr lang="en-GB" sz="2200" dirty="0"/>
              <a:t> </a:t>
            </a:r>
            <a:r>
              <a:rPr lang="en-GB" sz="2200" dirty="0" err="1"/>
              <a:t>gwneud</a:t>
            </a:r>
            <a:r>
              <a:rPr lang="en-GB" sz="2200" dirty="0"/>
              <a:t> y </a:t>
            </a:r>
            <a:r>
              <a:rPr lang="en-GB" sz="2200" dirty="0" err="1"/>
              <a:t>gêm</a:t>
            </a:r>
            <a:r>
              <a:rPr lang="en-GB" sz="2200" dirty="0"/>
              <a:t> </a:t>
            </a:r>
            <a:r>
              <a:rPr lang="en-GB" sz="2200" dirty="0" err="1"/>
              <a:t>ymarferol</a:t>
            </a:r>
            <a:r>
              <a:rPr lang="en-GB" sz="2200" dirty="0"/>
              <a:t> </a:t>
            </a:r>
            <a:r>
              <a:rPr lang="en-GB" sz="2200" dirty="0" err="1"/>
              <a:t>ar</a:t>
            </a:r>
            <a:r>
              <a:rPr lang="en-GB" sz="2200" dirty="0"/>
              <a:t> </a:t>
            </a:r>
            <a:r>
              <a:rPr lang="en-GB" sz="2200" dirty="0" err="1"/>
              <a:t>ddechrau’r</a:t>
            </a:r>
            <a:r>
              <a:rPr lang="en-GB" sz="2200" dirty="0"/>
              <a:t> </a:t>
            </a:r>
            <a:r>
              <a:rPr lang="en-GB" sz="2200" dirty="0" err="1"/>
              <a:t>wers</a:t>
            </a:r>
            <a:r>
              <a:rPr lang="en-GB" sz="2200" dirty="0"/>
              <a:t> </a:t>
            </a:r>
            <a:r>
              <a:rPr lang="en-GB" sz="2200" dirty="0" err="1"/>
              <a:t>nesaf</a:t>
            </a:r>
            <a:r>
              <a:rPr lang="en-GB" sz="2200" dirty="0"/>
              <a:t>, </a:t>
            </a:r>
            <a:r>
              <a:rPr lang="en-GB" sz="2200" dirty="0" err="1"/>
              <a:t>roedd</a:t>
            </a:r>
            <a:r>
              <a:rPr lang="en-GB" sz="2200" dirty="0"/>
              <a:t> </a:t>
            </a:r>
            <a:r>
              <a:rPr lang="en-GB" sz="2200" dirty="0" err="1"/>
              <a:t>hyn</a:t>
            </a:r>
            <a:r>
              <a:rPr lang="en-GB" sz="2200" dirty="0"/>
              <a:t> </a:t>
            </a:r>
            <a:r>
              <a:rPr lang="en-GB" sz="2200" dirty="0" err="1"/>
              <a:t>nid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unig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dangos</a:t>
            </a:r>
            <a:r>
              <a:rPr lang="en-GB" sz="2200" dirty="0"/>
              <a:t> </a:t>
            </a:r>
            <a:r>
              <a:rPr lang="en-GB" sz="2200" dirty="0" err="1"/>
              <a:t>eu</a:t>
            </a:r>
            <a:r>
              <a:rPr lang="en-GB" sz="2200" dirty="0"/>
              <a:t> </a:t>
            </a:r>
            <a:r>
              <a:rPr lang="en-GB" sz="2200" dirty="0" err="1"/>
              <a:t>mwynhad</a:t>
            </a:r>
            <a:r>
              <a:rPr lang="en-GB" sz="2200" dirty="0"/>
              <a:t>, </a:t>
            </a:r>
            <a:r>
              <a:rPr lang="en-GB" sz="2200" dirty="0" err="1"/>
              <a:t>ond</a:t>
            </a:r>
            <a:r>
              <a:rPr lang="en-GB" sz="2200" dirty="0"/>
              <a:t> </a:t>
            </a:r>
            <a:r>
              <a:rPr lang="en-GB" sz="2200" dirty="0" err="1"/>
              <a:t>hefyd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tystio</a:t>
            </a:r>
            <a:r>
              <a:rPr lang="en-GB" sz="2200" dirty="0"/>
              <a:t> </a:t>
            </a:r>
            <a:r>
              <a:rPr lang="en-GB" sz="2200" dirty="0" err="1"/>
              <a:t>i’r</a:t>
            </a:r>
            <a:r>
              <a:rPr lang="en-GB" sz="2200" dirty="0"/>
              <a:t> </a:t>
            </a:r>
            <a:r>
              <a:rPr lang="en-GB" sz="2200" dirty="0" err="1"/>
              <a:t>effaith</a:t>
            </a:r>
            <a:r>
              <a:rPr lang="en-GB" sz="2200" dirty="0"/>
              <a:t> </a:t>
            </a:r>
            <a:r>
              <a:rPr lang="en-GB" sz="2200" dirty="0" err="1"/>
              <a:t>bositif</a:t>
            </a:r>
            <a:r>
              <a:rPr lang="en-GB" sz="2200" dirty="0"/>
              <a:t> o </a:t>
            </a:r>
            <a:r>
              <a:rPr lang="en-GB" sz="2200" dirty="0" err="1"/>
              <a:t>wrando</a:t>
            </a:r>
            <a:r>
              <a:rPr lang="en-GB" sz="2200" dirty="0"/>
              <a:t> </a:t>
            </a:r>
            <a:r>
              <a:rPr lang="en-GB" sz="2200" dirty="0" err="1"/>
              <a:t>ar</a:t>
            </a:r>
            <a:r>
              <a:rPr lang="en-GB" sz="2200" dirty="0"/>
              <a:t> </a:t>
            </a:r>
            <a:r>
              <a:rPr lang="en-GB" sz="2200" dirty="0" err="1"/>
              <a:t>lais</a:t>
            </a:r>
            <a:r>
              <a:rPr lang="en-GB" sz="2200" dirty="0"/>
              <a:t> y </a:t>
            </a:r>
            <a:r>
              <a:rPr lang="en-GB" sz="2200" dirty="0" err="1"/>
              <a:t>disgybl</a:t>
            </a:r>
            <a:r>
              <a:rPr lang="en-GB" sz="2200" dirty="0"/>
              <a:t> ac </a:t>
            </a:r>
            <a:r>
              <a:rPr lang="en-GB" sz="2200" dirty="0" err="1"/>
              <a:t>addasu'r</a:t>
            </a:r>
            <a:r>
              <a:rPr lang="en-GB" sz="2200" dirty="0"/>
              <a:t> </a:t>
            </a:r>
            <a:r>
              <a:rPr lang="en-GB" sz="2200" dirty="0" err="1"/>
              <a:t>addysgu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adlewyrchu</a:t>
            </a:r>
            <a:r>
              <a:rPr lang="en-GB" sz="2200" dirty="0"/>
              <a:t> </a:t>
            </a:r>
            <a:r>
              <a:rPr lang="en-GB" sz="2200" dirty="0" err="1"/>
              <a:t>eu</a:t>
            </a:r>
            <a:r>
              <a:rPr lang="en-GB" sz="2200" dirty="0"/>
              <a:t> </a:t>
            </a:r>
            <a:r>
              <a:rPr lang="en-GB" sz="2200" dirty="0" err="1"/>
              <a:t>diddordebau</a:t>
            </a:r>
            <a:r>
              <a:rPr lang="en-GB" sz="2200" dirty="0"/>
              <a:t>.</a:t>
            </a:r>
            <a:endParaRPr lang="en-US" sz="2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249A32-2872-DEB8-83E7-103835B7C838}"/>
              </a:ext>
            </a:extLst>
          </p:cNvPr>
          <p:cNvSpPr txBox="1"/>
          <p:nvPr/>
        </p:nvSpPr>
        <p:spPr>
          <a:xfrm>
            <a:off x="0" y="5380672"/>
            <a:ext cx="1180011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DeVries, D.L. a Edwards, K.J. (1973). </a:t>
            </a:r>
            <a:r>
              <a:rPr lang="en-GB" i="1" dirty="0"/>
              <a:t>Learning Games and Student Teams: Their Effects on Classroom Processes</a:t>
            </a:r>
            <a:r>
              <a:rPr lang="en-GB" dirty="0"/>
              <a:t>. American Educational Research Journal, 10(2), </a:t>
            </a:r>
            <a:r>
              <a:rPr lang="en-GB" dirty="0" err="1"/>
              <a:t>tt</a:t>
            </a:r>
            <a:r>
              <a:rPr lang="en-GB" dirty="0"/>
              <a:t>. 307–318.</a:t>
            </a:r>
          </a:p>
          <a:p>
            <a:endParaRPr lang="en-GB" dirty="0"/>
          </a:p>
          <a:p>
            <a:r>
              <a:rPr lang="en-GB" dirty="0"/>
              <a:t>Wang, A.I. (2015). </a:t>
            </a:r>
            <a:r>
              <a:rPr lang="en-GB" i="1" dirty="0"/>
              <a:t>The wear out effect of a game-based student response system</a:t>
            </a:r>
            <a:r>
              <a:rPr lang="en-GB" dirty="0"/>
              <a:t>. </a:t>
            </a:r>
            <a:r>
              <a:rPr lang="en-GB" i="1" dirty="0"/>
              <a:t>Computers &amp; Education</a:t>
            </a:r>
            <a:r>
              <a:rPr lang="en-GB" dirty="0"/>
              <a:t>, 82, </a:t>
            </a:r>
            <a:r>
              <a:rPr lang="en-GB" dirty="0" err="1"/>
              <a:t>tt</a:t>
            </a:r>
            <a:r>
              <a:rPr lang="en-GB" dirty="0"/>
              <a:t>. 217–227.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42580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EE0BFEB-CC63-9CEE-65A8-48190B5F3CC5}"/>
              </a:ext>
            </a:extLst>
          </p:cNvPr>
          <p:cNvSpPr txBox="1"/>
          <p:nvPr/>
        </p:nvSpPr>
        <p:spPr>
          <a:xfrm>
            <a:off x="0" y="0"/>
            <a:ext cx="21469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u="sng" dirty="0"/>
              <a:t>Beth </a:t>
            </a:r>
            <a:r>
              <a:rPr lang="en-US" sz="3200" u="sng" dirty="0" err="1"/>
              <a:t>nesaf</a:t>
            </a:r>
            <a:r>
              <a:rPr lang="en-US" sz="3200" u="sng" dirty="0"/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F88FD6-4E88-B012-1166-A89120DB51C6}"/>
              </a:ext>
            </a:extLst>
          </p:cNvPr>
          <p:cNvSpPr txBox="1"/>
          <p:nvPr/>
        </p:nvSpPr>
        <p:spPr>
          <a:xfrm>
            <a:off x="0" y="584775"/>
            <a:ext cx="12192000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/>
              <a:t>Wrth</a:t>
            </a:r>
            <a:r>
              <a:rPr lang="en-GB" sz="2000" dirty="0"/>
              <a:t> </a:t>
            </a:r>
            <a:r>
              <a:rPr lang="en-GB" sz="2000" dirty="0" err="1"/>
              <a:t>fyfyrio’n</a:t>
            </a:r>
            <a:r>
              <a:rPr lang="en-GB" sz="2000" dirty="0"/>
              <a:t> </a:t>
            </a:r>
            <a:r>
              <a:rPr lang="en-GB" sz="2000" dirty="0" err="1"/>
              <a:t>feirniadol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y </a:t>
            </a:r>
            <a:r>
              <a:rPr lang="en-GB" sz="2000" dirty="0" err="1"/>
              <a:t>wers</a:t>
            </a:r>
            <a:r>
              <a:rPr lang="en-GB" sz="2000" dirty="0"/>
              <a:t>, un </a:t>
            </a:r>
            <a:r>
              <a:rPr lang="en-GB" sz="2000" dirty="0" err="1"/>
              <a:t>peth</a:t>
            </a:r>
            <a:r>
              <a:rPr lang="en-GB" sz="2000" dirty="0"/>
              <a:t> y </a:t>
            </a:r>
            <a:r>
              <a:rPr lang="en-GB" sz="2000" dirty="0" err="1"/>
              <a:t>byswn</a:t>
            </a:r>
            <a:r>
              <a:rPr lang="en-GB" sz="2000" dirty="0"/>
              <a:t> </a:t>
            </a:r>
            <a:r>
              <a:rPr lang="en-GB" sz="2000" dirty="0" err="1"/>
              <a:t>wedi</a:t>
            </a:r>
            <a:r>
              <a:rPr lang="en-GB" sz="2000" dirty="0"/>
              <a:t> </a:t>
            </a:r>
            <a:r>
              <a:rPr lang="en-GB" sz="2000" dirty="0" err="1"/>
              <a:t>gallu</a:t>
            </a:r>
            <a:r>
              <a:rPr lang="en-GB" sz="2000" dirty="0"/>
              <a:t>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wneud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wahanol</a:t>
            </a:r>
            <a:r>
              <a:rPr lang="en-GB" sz="2000" dirty="0"/>
              <a:t> </a:t>
            </a:r>
            <a:r>
              <a:rPr lang="en-GB" sz="2000" dirty="0" err="1"/>
              <a:t>fyddai</a:t>
            </a:r>
            <a:r>
              <a:rPr lang="en-GB" sz="2000" dirty="0"/>
              <a:t> </a:t>
            </a:r>
            <a:r>
              <a:rPr lang="en-GB" sz="2000" dirty="0" err="1"/>
              <a:t>rhoi</a:t>
            </a:r>
            <a:r>
              <a:rPr lang="en-GB" sz="2000" dirty="0"/>
              <a:t> </a:t>
            </a:r>
            <a:r>
              <a:rPr lang="en-GB" sz="2000" dirty="0" err="1"/>
              <a:t>cyfle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bob </a:t>
            </a:r>
            <a:r>
              <a:rPr lang="en-GB" sz="2000" dirty="0" err="1"/>
              <a:t>grŵp</a:t>
            </a:r>
            <a:r>
              <a:rPr lang="en-GB" sz="2000" dirty="0"/>
              <a:t> </a:t>
            </a:r>
            <a:r>
              <a:rPr lang="en-GB" sz="2000" dirty="0" err="1"/>
              <a:t>greu</a:t>
            </a:r>
            <a:r>
              <a:rPr lang="en-GB" sz="2000" dirty="0"/>
              <a:t> </a:t>
            </a:r>
            <a:r>
              <a:rPr lang="en-GB" sz="2000" dirty="0" err="1"/>
              <a:t>cyfres</a:t>
            </a:r>
            <a:r>
              <a:rPr lang="en-GB" sz="2000" dirty="0"/>
              <a:t>  o </a:t>
            </a:r>
            <a:r>
              <a:rPr lang="en-GB" sz="2000" dirty="0" err="1"/>
              <a:t>frawddegau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hytrach</a:t>
            </a:r>
            <a:r>
              <a:rPr lang="en-GB" sz="2000" dirty="0"/>
              <a:t> </a:t>
            </a:r>
            <a:r>
              <a:rPr lang="en-GB" sz="2000" dirty="0" err="1"/>
              <a:t>na</a:t>
            </a:r>
            <a:r>
              <a:rPr lang="en-GB" sz="2000" dirty="0"/>
              <a:t> </a:t>
            </a:r>
            <a:r>
              <a:rPr lang="en-GB" sz="2000" dirty="0" err="1"/>
              <a:t>chanolbwyntio’n</a:t>
            </a:r>
            <a:r>
              <a:rPr lang="en-GB" sz="2000" dirty="0"/>
              <a:t> </a:t>
            </a:r>
            <a:r>
              <a:rPr lang="en-GB" sz="2000" dirty="0" err="1"/>
              <a:t>unig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ddewis</a:t>
            </a:r>
            <a:r>
              <a:rPr lang="en-GB" sz="2000" dirty="0"/>
              <a:t> </a:t>
            </a:r>
            <a:r>
              <a:rPr lang="en-GB" sz="2000" dirty="0" err="1"/>
              <a:t>rhwng</a:t>
            </a:r>
            <a:r>
              <a:rPr lang="en-GB" sz="2000" dirty="0"/>
              <a:t> </a:t>
            </a:r>
            <a:r>
              <a:rPr lang="en-GB" sz="2000" i="1" dirty="0" err="1"/>
              <a:t>ei</a:t>
            </a:r>
            <a:r>
              <a:rPr lang="en-GB" sz="2000" dirty="0"/>
              <a:t> neu </a:t>
            </a:r>
            <a:r>
              <a:rPr lang="en-GB" sz="2000" i="1" dirty="0" err="1"/>
              <a:t>eu</a:t>
            </a:r>
            <a:r>
              <a:rPr lang="en-GB" sz="2000" dirty="0"/>
              <a:t> </a:t>
            </a:r>
            <a:r>
              <a:rPr lang="en-GB" sz="2000" dirty="0" err="1"/>
              <a:t>mewn</a:t>
            </a:r>
            <a:r>
              <a:rPr lang="en-GB" sz="2000" dirty="0"/>
              <a:t> </a:t>
            </a:r>
            <a:r>
              <a:rPr lang="en-GB" sz="2000" dirty="0" err="1"/>
              <a:t>brawddeg</a:t>
            </a:r>
            <a:r>
              <a:rPr lang="en-GB" sz="2000" dirty="0"/>
              <a:t> a </a:t>
            </a:r>
            <a:r>
              <a:rPr lang="en-GB" sz="2000" dirty="0" err="1"/>
              <a:t>ddarparwyd</a:t>
            </a:r>
            <a:r>
              <a:rPr lang="en-GB" sz="2000" dirty="0"/>
              <a:t>. </a:t>
            </a:r>
            <a:r>
              <a:rPr lang="en-GB" sz="2000" dirty="0" err="1"/>
              <a:t>Byddai</a:t>
            </a:r>
            <a:r>
              <a:rPr lang="en-GB" sz="2000" dirty="0"/>
              <a:t> </a:t>
            </a:r>
            <a:r>
              <a:rPr lang="en-GB" sz="2000" dirty="0" err="1"/>
              <a:t>hyn</a:t>
            </a:r>
            <a:r>
              <a:rPr lang="en-GB" sz="2000" dirty="0"/>
              <a:t> </a:t>
            </a:r>
            <a:r>
              <a:rPr lang="en-GB" sz="2000" dirty="0" err="1"/>
              <a:t>nid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unig</a:t>
            </a:r>
            <a:r>
              <a:rPr lang="en-GB" sz="2000" dirty="0"/>
              <a:t> </a:t>
            </a:r>
            <a:r>
              <a:rPr lang="en-GB" sz="2000" dirty="0" err="1"/>
              <a:t>wedi</a:t>
            </a:r>
            <a:r>
              <a:rPr lang="en-GB" sz="2000" dirty="0"/>
              <a:t> </a:t>
            </a:r>
            <a:r>
              <a:rPr lang="en-GB" sz="2000" dirty="0" err="1"/>
              <a:t>rhoi</a:t>
            </a:r>
            <a:r>
              <a:rPr lang="en-GB" sz="2000" dirty="0"/>
              <a:t> </a:t>
            </a:r>
            <a:r>
              <a:rPr lang="en-GB" sz="2000" dirty="0" err="1"/>
              <a:t>mwy</a:t>
            </a:r>
            <a:r>
              <a:rPr lang="en-GB" sz="2000" dirty="0"/>
              <a:t> o </a:t>
            </a:r>
            <a:r>
              <a:rPr lang="en-GB" sz="2000" dirty="0" err="1"/>
              <a:t>gyfle</a:t>
            </a:r>
            <a:r>
              <a:rPr lang="en-GB" sz="2000" dirty="0"/>
              <a:t> </a:t>
            </a:r>
            <a:r>
              <a:rPr lang="en-GB" sz="2000" dirty="0" err="1"/>
              <a:t>iddynt</a:t>
            </a:r>
            <a:r>
              <a:rPr lang="en-GB" sz="2000" dirty="0"/>
              <a:t> </a:t>
            </a:r>
            <a:r>
              <a:rPr lang="en-GB" sz="2000" dirty="0" err="1"/>
              <a:t>gymhwyso’r</a:t>
            </a:r>
            <a:r>
              <a:rPr lang="en-GB" sz="2000" dirty="0"/>
              <a:t> </a:t>
            </a:r>
            <a:r>
              <a:rPr lang="en-GB" sz="2000" dirty="0" err="1"/>
              <a:t>rheol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annibynnol</a:t>
            </a:r>
            <a:r>
              <a:rPr lang="en-GB" sz="2000" dirty="0"/>
              <a:t>, </a:t>
            </a:r>
            <a:r>
              <a:rPr lang="en-GB" sz="2000" dirty="0" err="1"/>
              <a:t>ond</a:t>
            </a:r>
            <a:r>
              <a:rPr lang="en-GB" sz="2000" dirty="0"/>
              <a:t> </a:t>
            </a:r>
            <a:r>
              <a:rPr lang="en-GB" sz="2000" dirty="0" err="1"/>
              <a:t>hefyd</a:t>
            </a:r>
            <a:r>
              <a:rPr lang="en-GB" sz="2000" dirty="0"/>
              <a:t> </a:t>
            </a:r>
            <a:r>
              <a:rPr lang="en-GB" sz="2000" dirty="0" err="1"/>
              <a:t>wedi</a:t>
            </a:r>
            <a:r>
              <a:rPr lang="en-GB" sz="2000" dirty="0"/>
              <a:t> </a:t>
            </a:r>
            <a:r>
              <a:rPr lang="en-GB" sz="2000" dirty="0" err="1"/>
              <a:t>herio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adeiladu</a:t>
            </a:r>
            <a:r>
              <a:rPr lang="en-GB" sz="2000" dirty="0"/>
              <a:t> </a:t>
            </a:r>
            <a:r>
              <a:rPr lang="en-GB" sz="2000" dirty="0" err="1"/>
              <a:t>brawddegau</a:t>
            </a:r>
            <a:r>
              <a:rPr lang="en-GB" sz="2000" dirty="0"/>
              <a:t> </a:t>
            </a:r>
            <a:r>
              <a:rPr lang="en-GB" sz="2000" dirty="0" err="1"/>
              <a:t>gramadegol</a:t>
            </a:r>
            <a:r>
              <a:rPr lang="en-GB" sz="2000" dirty="0"/>
              <a:t> </a:t>
            </a:r>
            <a:r>
              <a:rPr lang="en-GB" sz="2000" dirty="0" err="1"/>
              <a:t>cywir</a:t>
            </a:r>
            <a:r>
              <a:rPr lang="en-GB" sz="2000" dirty="0"/>
              <a:t> </a:t>
            </a:r>
            <a:r>
              <a:rPr lang="en-GB" sz="2000" dirty="0" err="1"/>
              <a:t>o’r</a:t>
            </a:r>
            <a:r>
              <a:rPr lang="en-GB" sz="2000" dirty="0"/>
              <a:t> </a:t>
            </a:r>
            <a:r>
              <a:rPr lang="en-GB" sz="2000" dirty="0" err="1"/>
              <a:t>newydd</a:t>
            </a:r>
            <a:r>
              <a:rPr lang="en-GB" sz="2000" dirty="0"/>
              <a:t>.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ôl</a:t>
            </a:r>
            <a:r>
              <a:rPr lang="en-GB" sz="2000" dirty="0"/>
              <a:t> Vygotsky (1978), </a:t>
            </a:r>
            <a:r>
              <a:rPr lang="en-GB" sz="2000" dirty="0" err="1"/>
              <a:t>mae</a:t>
            </a:r>
            <a:r>
              <a:rPr lang="en-GB" sz="2000" dirty="0"/>
              <a:t> </a:t>
            </a:r>
            <a:r>
              <a:rPr lang="en-GB" sz="2000" dirty="0" err="1"/>
              <a:t>darparu</a:t>
            </a:r>
            <a:r>
              <a:rPr lang="en-GB" sz="2000" dirty="0"/>
              <a:t> her o </a:t>
            </a:r>
            <a:r>
              <a:rPr lang="en-GB" sz="2000" dirty="0" err="1"/>
              <a:t>fewn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ardal</a:t>
            </a:r>
            <a:r>
              <a:rPr lang="en-GB" sz="2000" dirty="0"/>
              <a:t> </a:t>
            </a:r>
            <a:r>
              <a:rPr lang="en-GB" sz="2000" dirty="0" err="1"/>
              <a:t>datblygiad</a:t>
            </a:r>
            <a:r>
              <a:rPr lang="en-GB" sz="2000" dirty="0"/>
              <a:t> </a:t>
            </a:r>
            <a:r>
              <a:rPr lang="en-GB" sz="2000" dirty="0" err="1"/>
              <a:t>posibl</a:t>
            </a:r>
            <a:r>
              <a:rPr lang="en-GB" sz="2000" dirty="0"/>
              <a:t> (zone of proximal development)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allweddol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symbylu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 </a:t>
            </a:r>
            <a:r>
              <a:rPr lang="en-GB" sz="2000" dirty="0" err="1"/>
              <a:t>dwfn</a:t>
            </a:r>
            <a:r>
              <a:rPr lang="en-GB" sz="2000" dirty="0"/>
              <a:t> a </a:t>
            </a:r>
            <a:r>
              <a:rPr lang="en-GB" sz="2000" dirty="0" err="1"/>
              <a:t>datblygiad</a:t>
            </a:r>
            <a:r>
              <a:rPr lang="en-GB" sz="2000" dirty="0"/>
              <a:t> </a:t>
            </a:r>
            <a:r>
              <a:rPr lang="en-GB" sz="2000" dirty="0" err="1"/>
              <a:t>gwybyddol</a:t>
            </a:r>
            <a:endParaRPr lang="en-US" sz="2000" dirty="0"/>
          </a:p>
          <a:p>
            <a:endParaRPr lang="en-GB" sz="2000" dirty="0"/>
          </a:p>
          <a:p>
            <a:r>
              <a:rPr lang="en-GB" sz="2000" dirty="0" err="1"/>
              <a:t>Rwy’n</a:t>
            </a:r>
            <a:r>
              <a:rPr lang="en-GB" sz="2000" dirty="0"/>
              <a:t> </a:t>
            </a:r>
            <a:r>
              <a:rPr lang="en-GB" sz="2000" dirty="0" err="1"/>
              <a:t>bwriadu</a:t>
            </a:r>
            <a:r>
              <a:rPr lang="en-GB" sz="2000" dirty="0"/>
              <a:t> </a:t>
            </a:r>
            <a:r>
              <a:rPr lang="en-GB" sz="2000" dirty="0" err="1"/>
              <a:t>hefyd</a:t>
            </a:r>
            <a:r>
              <a:rPr lang="en-GB" sz="2000" dirty="0"/>
              <a:t> </a:t>
            </a:r>
            <a:r>
              <a:rPr lang="en-GB" sz="2000" dirty="0" err="1"/>
              <a:t>gynllunio</a:t>
            </a:r>
            <a:r>
              <a:rPr lang="en-GB" sz="2000" dirty="0"/>
              <a:t> </a:t>
            </a:r>
            <a:r>
              <a:rPr lang="en-GB" sz="2000" dirty="0" err="1"/>
              <a:t>mwy</a:t>
            </a:r>
            <a:r>
              <a:rPr lang="en-GB" sz="2000" dirty="0"/>
              <a:t> o </a:t>
            </a:r>
            <a:r>
              <a:rPr lang="en-GB" sz="2000" dirty="0" err="1"/>
              <a:t>gyfleoedd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adalw</a:t>
            </a:r>
            <a:r>
              <a:rPr lang="en-GB" sz="2000" dirty="0"/>
              <a:t> </a:t>
            </a:r>
            <a:r>
              <a:rPr lang="en-GB" sz="2000" dirty="0" err="1"/>
              <a:t>gwybodaeth</a:t>
            </a:r>
            <a:r>
              <a:rPr lang="en-GB" sz="2000" dirty="0"/>
              <a:t> </a:t>
            </a:r>
            <a:r>
              <a:rPr lang="en-GB" sz="2000" dirty="0" err="1"/>
              <a:t>dros</a:t>
            </a:r>
            <a:r>
              <a:rPr lang="en-GB" sz="2000" dirty="0"/>
              <a:t> </a:t>
            </a:r>
            <a:r>
              <a:rPr lang="en-GB" sz="2000" dirty="0" err="1"/>
              <a:t>sawl</a:t>
            </a:r>
            <a:r>
              <a:rPr lang="en-GB" sz="2000" dirty="0"/>
              <a:t> </a:t>
            </a:r>
            <a:r>
              <a:rPr lang="en-GB" sz="2000" dirty="0" err="1"/>
              <a:t>gwers</a:t>
            </a:r>
            <a:r>
              <a:rPr lang="en-GB" sz="2000" dirty="0"/>
              <a:t>, er </a:t>
            </a:r>
            <a:r>
              <a:rPr lang="en-GB" sz="2000" dirty="0" err="1"/>
              <a:t>mwyn</a:t>
            </a:r>
            <a:r>
              <a:rPr lang="en-GB" sz="2000" dirty="0"/>
              <a:t> </a:t>
            </a:r>
            <a:r>
              <a:rPr lang="en-GB" sz="2000" dirty="0" err="1"/>
              <a:t>atgyfnerthu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 </a:t>
            </a:r>
            <a:r>
              <a:rPr lang="en-GB" sz="2000" dirty="0" err="1"/>
              <a:t>hirdymor</a:t>
            </a:r>
            <a:r>
              <a:rPr lang="en-GB" sz="2000" dirty="0"/>
              <a:t>.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unol</a:t>
            </a:r>
            <a:r>
              <a:rPr lang="en-GB" sz="2000" dirty="0"/>
              <a:t> ag </a:t>
            </a:r>
            <a:r>
              <a:rPr lang="en-GB" sz="2000" dirty="0" err="1"/>
              <a:t>argymhellion</a:t>
            </a:r>
            <a:r>
              <a:rPr lang="en-GB" sz="2000" dirty="0"/>
              <a:t> Sherrington (2019), </a:t>
            </a:r>
            <a:r>
              <a:rPr lang="en-GB" sz="2000" dirty="0" err="1"/>
              <a:t>mae</a:t>
            </a:r>
            <a:r>
              <a:rPr lang="en-GB" sz="2000" dirty="0"/>
              <a:t> </a:t>
            </a:r>
            <a:r>
              <a:rPr lang="en-GB" sz="2000" dirty="0" err="1"/>
              <a:t>hyn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hanfodol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gyfer</a:t>
            </a:r>
            <a:r>
              <a:rPr lang="en-GB" sz="2000" dirty="0"/>
              <a:t> </a:t>
            </a:r>
            <a:r>
              <a:rPr lang="en-GB" sz="2000" dirty="0" err="1"/>
              <a:t>cryfhau</a:t>
            </a:r>
            <a:r>
              <a:rPr lang="en-GB" sz="2000" dirty="0"/>
              <a:t> </a:t>
            </a:r>
            <a:r>
              <a:rPr lang="en-GB" sz="2000" dirty="0" err="1"/>
              <a:t>cof</a:t>
            </a:r>
            <a:r>
              <a:rPr lang="en-GB" sz="2000" dirty="0"/>
              <a:t> a </a:t>
            </a:r>
            <a:r>
              <a:rPr lang="en-GB" sz="2000" dirty="0" err="1"/>
              <a:t>dealltwriaeth</a:t>
            </a:r>
            <a:r>
              <a:rPr lang="en-GB" sz="2000" dirty="0"/>
              <a:t> y </a:t>
            </a:r>
            <a:r>
              <a:rPr lang="en-GB" sz="2000" dirty="0" err="1"/>
              <a:t>dysgwyr</a:t>
            </a:r>
            <a:r>
              <a:rPr lang="en-GB" sz="2000" dirty="0"/>
              <a:t>. </a:t>
            </a:r>
            <a:r>
              <a:rPr lang="en-GB" sz="2000" dirty="0" err="1"/>
              <a:t>Byddaf</a:t>
            </a:r>
            <a:r>
              <a:rPr lang="en-GB" sz="2000" dirty="0"/>
              <a:t> </a:t>
            </a:r>
            <a:r>
              <a:rPr lang="en-GB" sz="2000" dirty="0" err="1"/>
              <a:t>hefyd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ystyried</a:t>
            </a:r>
            <a:r>
              <a:rPr lang="en-GB" sz="2000" dirty="0"/>
              <a:t> </a:t>
            </a:r>
            <a:r>
              <a:rPr lang="en-GB" sz="2000" dirty="0" err="1"/>
              <a:t>defnyddio</a:t>
            </a:r>
            <a:r>
              <a:rPr lang="en-GB" sz="2000" dirty="0"/>
              <a:t> </a:t>
            </a:r>
            <a:r>
              <a:rPr lang="en-GB" sz="2000" dirty="0" err="1"/>
              <a:t>llais</a:t>
            </a:r>
            <a:r>
              <a:rPr lang="en-GB" sz="2000" dirty="0"/>
              <a:t> y </a:t>
            </a:r>
            <a:r>
              <a:rPr lang="en-GB" sz="2000" dirty="0" err="1"/>
              <a:t>disgybl</a:t>
            </a:r>
            <a:r>
              <a:rPr lang="en-GB" sz="2000" dirty="0"/>
              <a:t> er </a:t>
            </a:r>
            <a:r>
              <a:rPr lang="en-GB" sz="2000" dirty="0" err="1"/>
              <a:t>mwyn</a:t>
            </a:r>
            <a:r>
              <a:rPr lang="en-GB" sz="2000" dirty="0"/>
              <a:t> </a:t>
            </a:r>
            <a:r>
              <a:rPr lang="en-GB" sz="2000" dirty="0" err="1"/>
              <a:t>sicrhau</a:t>
            </a:r>
            <a:r>
              <a:rPr lang="en-GB" sz="2000" dirty="0"/>
              <a:t> bod </a:t>
            </a:r>
            <a:r>
              <a:rPr lang="en-GB" sz="2000" dirty="0" err="1"/>
              <a:t>fy</a:t>
            </a:r>
            <a:r>
              <a:rPr lang="en-GB" sz="2000" dirty="0"/>
              <a:t> </a:t>
            </a:r>
            <a:r>
              <a:rPr lang="en-GB" sz="2000" dirty="0" err="1"/>
              <a:t>ngweithgareddau’n</a:t>
            </a:r>
            <a:r>
              <a:rPr lang="en-GB" sz="2000" dirty="0"/>
              <a:t> </a:t>
            </a:r>
            <a:r>
              <a:rPr lang="en-GB" sz="2000" dirty="0" err="1"/>
              <a:t>parhau’n</a:t>
            </a:r>
            <a:r>
              <a:rPr lang="en-GB" sz="2000" dirty="0"/>
              <a:t> </a:t>
            </a:r>
            <a:r>
              <a:rPr lang="en-GB" sz="2000" dirty="0" err="1"/>
              <a:t>ystyrlon</a:t>
            </a:r>
            <a:r>
              <a:rPr lang="en-GB" sz="2000" dirty="0"/>
              <a:t>, </a:t>
            </a:r>
            <a:r>
              <a:rPr lang="en-GB" sz="2000" dirty="0" err="1"/>
              <a:t>diddorol</a:t>
            </a:r>
            <a:r>
              <a:rPr lang="en-GB" sz="2000" dirty="0"/>
              <a:t> ac </a:t>
            </a:r>
            <a:r>
              <a:rPr lang="en-GB" sz="2000" dirty="0" err="1"/>
              <a:t>yn</a:t>
            </a:r>
            <a:r>
              <a:rPr lang="en-GB" sz="2000" dirty="0"/>
              <a:t> addas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gyfer</a:t>
            </a:r>
            <a:r>
              <a:rPr lang="en-GB" sz="2000" dirty="0"/>
              <a:t> </a:t>
            </a:r>
            <a:r>
              <a:rPr lang="en-GB" sz="2000" dirty="0" err="1"/>
              <a:t>eu</a:t>
            </a:r>
            <a:r>
              <a:rPr lang="en-GB" sz="2000" dirty="0"/>
              <a:t> </a:t>
            </a:r>
            <a:r>
              <a:rPr lang="en-GB" sz="2000" dirty="0" err="1"/>
              <a:t>hanghenion</a:t>
            </a:r>
            <a:r>
              <a:rPr lang="en-GB" sz="2000" dirty="0"/>
              <a:t>. Mae Clark (2014)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pwysleisio</a:t>
            </a:r>
            <a:r>
              <a:rPr lang="en-GB" sz="2000" dirty="0"/>
              <a:t> bod </a:t>
            </a:r>
            <a:r>
              <a:rPr lang="en-GB" sz="2000" dirty="0" err="1"/>
              <a:t>cynnwys</a:t>
            </a:r>
            <a:r>
              <a:rPr lang="en-GB" sz="2000" dirty="0"/>
              <a:t> </a:t>
            </a:r>
            <a:r>
              <a:rPr lang="en-GB" sz="2000" dirty="0" err="1"/>
              <a:t>llais</a:t>
            </a:r>
            <a:r>
              <a:rPr lang="en-GB" sz="2000" dirty="0"/>
              <a:t> y </a:t>
            </a:r>
            <a:r>
              <a:rPr lang="en-GB" sz="2000" dirty="0" err="1"/>
              <a:t>disgybl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y broses </a:t>
            </a:r>
            <a:r>
              <a:rPr lang="en-GB" sz="2000" dirty="0" err="1"/>
              <a:t>gynllunio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hybu</a:t>
            </a:r>
            <a:r>
              <a:rPr lang="en-GB" sz="2000" dirty="0"/>
              <a:t> </a:t>
            </a:r>
            <a:r>
              <a:rPr lang="en-GB" sz="2000" dirty="0" err="1"/>
              <a:t>eu</a:t>
            </a:r>
            <a:r>
              <a:rPr lang="en-GB" sz="2000" dirty="0"/>
              <a:t> </a:t>
            </a:r>
            <a:r>
              <a:rPr lang="en-GB" sz="2000" dirty="0" err="1"/>
              <a:t>hymrwymiad</a:t>
            </a:r>
            <a:r>
              <a:rPr lang="en-GB" sz="2000" dirty="0"/>
              <a:t> </a:t>
            </a:r>
            <a:r>
              <a:rPr lang="en-GB" sz="2000" dirty="0" err="1"/>
              <a:t>a’u</a:t>
            </a:r>
            <a:r>
              <a:rPr lang="en-GB" sz="2000" dirty="0"/>
              <a:t> </a:t>
            </a:r>
            <a:r>
              <a:rPr lang="en-GB" sz="2000" dirty="0" err="1"/>
              <a:t>cymhelliant</a:t>
            </a:r>
            <a:r>
              <a:rPr lang="en-GB" sz="2000" dirty="0"/>
              <a:t>, </a:t>
            </a:r>
            <a:r>
              <a:rPr lang="en-GB" sz="2000" dirty="0" err="1"/>
              <a:t>gan</a:t>
            </a:r>
            <a:r>
              <a:rPr lang="en-GB" sz="2000" dirty="0"/>
              <a:t> </a:t>
            </a:r>
            <a:r>
              <a:rPr lang="en-GB" sz="2000" dirty="0" err="1"/>
              <a:t>gyfrannu</a:t>
            </a:r>
            <a:r>
              <a:rPr lang="en-GB" sz="2000" dirty="0"/>
              <a:t> at </a:t>
            </a:r>
            <a:r>
              <a:rPr lang="en-GB" sz="2000" dirty="0" err="1"/>
              <a:t>greu</a:t>
            </a:r>
            <a:r>
              <a:rPr lang="en-GB" sz="2000" dirty="0"/>
              <a:t> </a:t>
            </a:r>
            <a:r>
              <a:rPr lang="en-GB" sz="2000" dirty="0" err="1"/>
              <a:t>amgylchedd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 </a:t>
            </a:r>
            <a:r>
              <a:rPr lang="en-GB" sz="2000" dirty="0" err="1"/>
              <a:t>cynhwysol</a:t>
            </a:r>
            <a:r>
              <a:rPr lang="en-GB" sz="2000" dirty="0"/>
              <a:t> ac </a:t>
            </a:r>
            <a:r>
              <a:rPr lang="en-GB" sz="2000" dirty="0" err="1"/>
              <a:t>ymatebol</a:t>
            </a:r>
            <a:r>
              <a:rPr lang="en-GB" sz="2000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C9965E-A554-F301-B27D-C840AC0D3716}"/>
              </a:ext>
            </a:extLst>
          </p:cNvPr>
          <p:cNvSpPr txBox="1"/>
          <p:nvPr/>
        </p:nvSpPr>
        <p:spPr>
          <a:xfrm>
            <a:off x="0" y="5155366"/>
            <a:ext cx="1206801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Clark, A. (2014). </a:t>
            </a:r>
            <a:r>
              <a:rPr lang="en-GB" i="1" dirty="0"/>
              <a:t>Listening to Young Children: The Mosaic Approach</a:t>
            </a:r>
            <a:r>
              <a:rPr lang="en-GB" dirty="0"/>
              <a:t>. 2il arg. London: National Children’s Bureau.</a:t>
            </a:r>
          </a:p>
          <a:p>
            <a:endParaRPr lang="en-GB" dirty="0"/>
          </a:p>
          <a:p>
            <a:r>
              <a:rPr lang="en-GB" dirty="0"/>
              <a:t>Sherrington, T. (2019). </a:t>
            </a:r>
            <a:r>
              <a:rPr lang="en-GB" i="1" dirty="0" err="1"/>
              <a:t>Rosenshine’s</a:t>
            </a:r>
            <a:r>
              <a:rPr lang="en-GB" i="1" dirty="0"/>
              <a:t> Principles in Action</a:t>
            </a:r>
            <a:r>
              <a:rPr lang="en-GB" dirty="0"/>
              <a:t>. Woodbridge: John Catt Educational.</a:t>
            </a:r>
          </a:p>
          <a:p>
            <a:endParaRPr lang="en-GB" dirty="0"/>
          </a:p>
          <a:p>
            <a:r>
              <a:rPr lang="en-GB" dirty="0"/>
              <a:t>Vygotsky, L.S. (1978). </a:t>
            </a:r>
            <a:r>
              <a:rPr lang="en-GB" i="1" dirty="0"/>
              <a:t>Mind in Society: The Development of Higher Psychological Processes</a:t>
            </a:r>
            <a:r>
              <a:rPr lang="en-GB" dirty="0"/>
              <a:t>. Cambridge, MA: Harvard University Press.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41148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12967</TotalTime>
  <Words>1255</Words>
  <Application>Microsoft Macintosh PowerPoint</Application>
  <PresentationFormat>Widescreen</PresentationFormat>
  <Paragraphs>56</Paragraphs>
  <Slides>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Nia Evans</dc:creator>
  <cp:keywords/>
  <dc:description/>
  <cp:lastModifiedBy>Anni Davies</cp:lastModifiedBy>
  <cp:revision>100</cp:revision>
  <cp:lastPrinted>2021-10-08T07:29:29Z</cp:lastPrinted>
  <dcterms:created xsi:type="dcterms:W3CDTF">2021-09-26T10:48:16Z</dcterms:created>
  <dcterms:modified xsi:type="dcterms:W3CDTF">2025-04-23T20:46:47Z</dcterms:modified>
  <cp:category/>
</cp:coreProperties>
</file>