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526" r:id="rId3"/>
    <p:sldId id="527" r:id="rId4"/>
    <p:sldId id="529" r:id="rId5"/>
    <p:sldId id="530" r:id="rId6"/>
    <p:sldId id="531" r:id="rId7"/>
    <p:sldId id="532" r:id="rId8"/>
    <p:sldId id="533" r:id="rId9"/>
    <p:sldId id="534" r:id="rId10"/>
    <p:sldId id="536" r:id="rId11"/>
    <p:sldId id="549" r:id="rId12"/>
    <p:sldId id="550" r:id="rId13"/>
    <p:sldId id="551" r:id="rId14"/>
    <p:sldId id="552" r:id="rId15"/>
    <p:sldId id="553" r:id="rId16"/>
    <p:sldId id="554" r:id="rId17"/>
    <p:sldId id="555" r:id="rId18"/>
    <p:sldId id="556" r:id="rId19"/>
    <p:sldId id="557" r:id="rId20"/>
    <p:sldId id="558" r:id="rId21"/>
    <p:sldId id="559" r:id="rId22"/>
    <p:sldId id="560" r:id="rId23"/>
    <p:sldId id="548" r:id="rId24"/>
    <p:sldId id="561" r:id="rId25"/>
    <p:sldId id="562" r:id="rId26"/>
    <p:sldId id="563" r:id="rId27"/>
    <p:sldId id="537" r:id="rId28"/>
    <p:sldId id="538" r:id="rId29"/>
    <p:sldId id="539" r:id="rId30"/>
    <p:sldId id="540" r:id="rId31"/>
    <p:sldId id="541" r:id="rId32"/>
    <p:sldId id="542" r:id="rId33"/>
    <p:sldId id="543" r:id="rId34"/>
    <p:sldId id="544" r:id="rId35"/>
    <p:sldId id="545" r:id="rId36"/>
    <p:sldId id="547" r:id="rId37"/>
    <p:sldId id="396" r:id="rId38"/>
    <p:sldId id="409" r:id="rId39"/>
    <p:sldId id="410" r:id="rId40"/>
    <p:sldId id="411" r:id="rId41"/>
    <p:sldId id="412" r:id="rId42"/>
    <p:sldId id="404" r:id="rId43"/>
    <p:sldId id="405" r:id="rId44"/>
    <p:sldId id="406" r:id="rId45"/>
    <p:sldId id="397" r:id="rId46"/>
    <p:sldId id="414" r:id="rId47"/>
    <p:sldId id="415" r:id="rId48"/>
    <p:sldId id="416" r:id="rId49"/>
    <p:sldId id="417" r:id="rId50"/>
    <p:sldId id="418" r:id="rId51"/>
    <p:sldId id="419"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03" autoAdjust="0"/>
    <p:restoredTop sz="94660"/>
  </p:normalViewPr>
  <p:slideViewPr>
    <p:cSldViewPr snapToGrid="0">
      <p:cViewPr>
        <p:scale>
          <a:sx n="69" d="100"/>
          <a:sy n="69" d="100"/>
        </p:scale>
        <p:origin x="468" y="-2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418D5-5276-5553-2766-ED1C3BDE572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A85A25A-6BD0-50A9-AC21-92320B9D1A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6CFAE0B-314D-A4F5-111C-C354E8B586E5}"/>
              </a:ext>
            </a:extLst>
          </p:cNvPr>
          <p:cNvSpPr>
            <a:spLocks noGrp="1"/>
          </p:cNvSpPr>
          <p:nvPr>
            <p:ph type="dt" sz="half" idx="10"/>
          </p:nvPr>
        </p:nvSpPr>
        <p:spPr/>
        <p:txBody>
          <a:bodyPr/>
          <a:lstStyle/>
          <a:p>
            <a:fld id="{1B963290-5C62-4E2F-80DE-B37B1D1B5730}" type="datetimeFigureOut">
              <a:rPr lang="en-GB" smtClean="0"/>
              <a:t>28/04/2025</a:t>
            </a:fld>
            <a:endParaRPr lang="en-GB"/>
          </a:p>
        </p:txBody>
      </p:sp>
      <p:sp>
        <p:nvSpPr>
          <p:cNvPr id="5" name="Footer Placeholder 4">
            <a:extLst>
              <a:ext uri="{FF2B5EF4-FFF2-40B4-BE49-F238E27FC236}">
                <a16:creationId xmlns:a16="http://schemas.microsoft.com/office/drawing/2014/main" id="{ACBD30C9-499E-6455-13B1-3C7CCCDFBF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8008A2-F5CA-F20A-66E8-97798D11E342}"/>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220645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B5CA1-B893-28A0-A4EA-703C78135D2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99A1DB4-F898-D129-F337-D455AB22DB4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22FA05-D3B6-B28A-DA89-54F3ED16E2FA}"/>
              </a:ext>
            </a:extLst>
          </p:cNvPr>
          <p:cNvSpPr>
            <a:spLocks noGrp="1"/>
          </p:cNvSpPr>
          <p:nvPr>
            <p:ph type="dt" sz="half" idx="10"/>
          </p:nvPr>
        </p:nvSpPr>
        <p:spPr/>
        <p:txBody>
          <a:bodyPr/>
          <a:lstStyle/>
          <a:p>
            <a:fld id="{1B963290-5C62-4E2F-80DE-B37B1D1B5730}" type="datetimeFigureOut">
              <a:rPr lang="en-GB" smtClean="0"/>
              <a:t>28/04/2025</a:t>
            </a:fld>
            <a:endParaRPr lang="en-GB"/>
          </a:p>
        </p:txBody>
      </p:sp>
      <p:sp>
        <p:nvSpPr>
          <p:cNvPr id="5" name="Footer Placeholder 4">
            <a:extLst>
              <a:ext uri="{FF2B5EF4-FFF2-40B4-BE49-F238E27FC236}">
                <a16:creationId xmlns:a16="http://schemas.microsoft.com/office/drawing/2014/main" id="{44C07632-CF6B-E815-BE63-7E1FE47A49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A8CD91-1FD2-E617-E4CA-73F050B94C1D}"/>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79016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9597C-66D8-EC26-286C-8E78DE4E22B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199CF90-DEC8-1622-C4C7-9E1419F4426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2D1CE94-00FA-451B-063B-4E94588676AF}"/>
              </a:ext>
            </a:extLst>
          </p:cNvPr>
          <p:cNvSpPr>
            <a:spLocks noGrp="1"/>
          </p:cNvSpPr>
          <p:nvPr>
            <p:ph type="dt" sz="half" idx="10"/>
          </p:nvPr>
        </p:nvSpPr>
        <p:spPr/>
        <p:txBody>
          <a:bodyPr/>
          <a:lstStyle/>
          <a:p>
            <a:fld id="{1B963290-5C62-4E2F-80DE-B37B1D1B5730}" type="datetimeFigureOut">
              <a:rPr lang="en-GB" smtClean="0"/>
              <a:t>28/04/2025</a:t>
            </a:fld>
            <a:endParaRPr lang="en-GB"/>
          </a:p>
        </p:txBody>
      </p:sp>
      <p:sp>
        <p:nvSpPr>
          <p:cNvPr id="5" name="Footer Placeholder 4">
            <a:extLst>
              <a:ext uri="{FF2B5EF4-FFF2-40B4-BE49-F238E27FC236}">
                <a16:creationId xmlns:a16="http://schemas.microsoft.com/office/drawing/2014/main" id="{299D237F-96C5-535E-F276-ABE38E475C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17AE38-97B1-CCCC-0AA8-4CD8DB9CAF19}"/>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2650810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2228A-8EA8-291C-35A1-F99E59AC1A2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1C5A7F6-7235-876B-3B2F-8AE81B44576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376F630-0C6D-8FD4-63C8-AE64A10933F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4046A29-3540-C6AC-6DC1-CA115AB2EA88}"/>
              </a:ext>
            </a:extLst>
          </p:cNvPr>
          <p:cNvSpPr>
            <a:spLocks noGrp="1"/>
          </p:cNvSpPr>
          <p:nvPr>
            <p:ph type="dt" sz="half" idx="10"/>
          </p:nvPr>
        </p:nvSpPr>
        <p:spPr/>
        <p:txBody>
          <a:bodyPr/>
          <a:lstStyle/>
          <a:p>
            <a:fld id="{1B963290-5C62-4E2F-80DE-B37B1D1B5730}" type="datetimeFigureOut">
              <a:rPr lang="en-GB" smtClean="0"/>
              <a:t>28/04/2025</a:t>
            </a:fld>
            <a:endParaRPr lang="en-GB"/>
          </a:p>
        </p:txBody>
      </p:sp>
      <p:sp>
        <p:nvSpPr>
          <p:cNvPr id="6" name="Footer Placeholder 5">
            <a:extLst>
              <a:ext uri="{FF2B5EF4-FFF2-40B4-BE49-F238E27FC236}">
                <a16:creationId xmlns:a16="http://schemas.microsoft.com/office/drawing/2014/main" id="{187A34D7-D7BF-B4DF-51E6-BD132CDCF6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DA8467-D576-B2EC-2736-CAFC50347092}"/>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3049483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95C7E-8B53-0529-7DDA-024F252964E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C2730CD-3B04-09EA-6FA8-94973F8630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3DFE952-22ED-27BD-5E13-CC18ECCDA05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857A809-AB1F-DBAA-E625-92BB154CFB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874E5F0-AC6C-C463-69F3-7F216F16505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E5C33D3-B8B9-D048-8D04-090F831853C5}"/>
              </a:ext>
            </a:extLst>
          </p:cNvPr>
          <p:cNvSpPr>
            <a:spLocks noGrp="1"/>
          </p:cNvSpPr>
          <p:nvPr>
            <p:ph type="dt" sz="half" idx="10"/>
          </p:nvPr>
        </p:nvSpPr>
        <p:spPr/>
        <p:txBody>
          <a:bodyPr/>
          <a:lstStyle/>
          <a:p>
            <a:fld id="{1B963290-5C62-4E2F-80DE-B37B1D1B5730}" type="datetimeFigureOut">
              <a:rPr lang="en-GB" smtClean="0"/>
              <a:t>28/04/2025</a:t>
            </a:fld>
            <a:endParaRPr lang="en-GB"/>
          </a:p>
        </p:txBody>
      </p:sp>
      <p:sp>
        <p:nvSpPr>
          <p:cNvPr id="8" name="Footer Placeholder 7">
            <a:extLst>
              <a:ext uri="{FF2B5EF4-FFF2-40B4-BE49-F238E27FC236}">
                <a16:creationId xmlns:a16="http://schemas.microsoft.com/office/drawing/2014/main" id="{D30F9509-B260-5180-8E9E-3FD6EB6CC1F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89A3DA-C6E7-88AD-76DC-7B3E8294B6D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20072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BE7EE-953F-4268-2010-2F10C84FC36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424EDC8-595C-F364-DB26-580B2847CCD0}"/>
              </a:ext>
            </a:extLst>
          </p:cNvPr>
          <p:cNvSpPr>
            <a:spLocks noGrp="1"/>
          </p:cNvSpPr>
          <p:nvPr>
            <p:ph type="dt" sz="half" idx="10"/>
          </p:nvPr>
        </p:nvSpPr>
        <p:spPr/>
        <p:txBody>
          <a:bodyPr/>
          <a:lstStyle/>
          <a:p>
            <a:fld id="{1B963290-5C62-4E2F-80DE-B37B1D1B5730}" type="datetimeFigureOut">
              <a:rPr lang="en-GB" smtClean="0"/>
              <a:t>28/04/2025</a:t>
            </a:fld>
            <a:endParaRPr lang="en-GB"/>
          </a:p>
        </p:txBody>
      </p:sp>
      <p:sp>
        <p:nvSpPr>
          <p:cNvPr id="4" name="Footer Placeholder 3">
            <a:extLst>
              <a:ext uri="{FF2B5EF4-FFF2-40B4-BE49-F238E27FC236}">
                <a16:creationId xmlns:a16="http://schemas.microsoft.com/office/drawing/2014/main" id="{20615E8F-3E6C-DCBA-4DB6-36F74B7A21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A29123-77AF-1C4E-3C81-75C855DC44A8}"/>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3596262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13C617-C45B-1597-5C2C-DF70CFF4F89A}"/>
              </a:ext>
            </a:extLst>
          </p:cNvPr>
          <p:cNvSpPr>
            <a:spLocks noGrp="1"/>
          </p:cNvSpPr>
          <p:nvPr>
            <p:ph type="dt" sz="half" idx="10"/>
          </p:nvPr>
        </p:nvSpPr>
        <p:spPr/>
        <p:txBody>
          <a:bodyPr/>
          <a:lstStyle/>
          <a:p>
            <a:fld id="{1B963290-5C62-4E2F-80DE-B37B1D1B5730}" type="datetimeFigureOut">
              <a:rPr lang="en-GB" smtClean="0"/>
              <a:t>28/04/2025</a:t>
            </a:fld>
            <a:endParaRPr lang="en-GB"/>
          </a:p>
        </p:txBody>
      </p:sp>
      <p:sp>
        <p:nvSpPr>
          <p:cNvPr id="3" name="Footer Placeholder 2">
            <a:extLst>
              <a:ext uri="{FF2B5EF4-FFF2-40B4-BE49-F238E27FC236}">
                <a16:creationId xmlns:a16="http://schemas.microsoft.com/office/drawing/2014/main" id="{29AE43B3-54CF-EA55-B7C9-75B9510524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C5D99D-263B-B23B-6769-A324C134BB27}"/>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276588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7BD01-F4A0-803D-B98B-FCC3B242EE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98E62D6-6392-CA6A-DF9C-04F44A9F14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CD9EC6D-45B9-AB04-67C7-074349A362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4CA19D-5469-0115-A642-A90BEBDBCB96}"/>
              </a:ext>
            </a:extLst>
          </p:cNvPr>
          <p:cNvSpPr>
            <a:spLocks noGrp="1"/>
          </p:cNvSpPr>
          <p:nvPr>
            <p:ph type="dt" sz="half" idx="10"/>
          </p:nvPr>
        </p:nvSpPr>
        <p:spPr/>
        <p:txBody>
          <a:bodyPr/>
          <a:lstStyle/>
          <a:p>
            <a:fld id="{1B963290-5C62-4E2F-80DE-B37B1D1B5730}" type="datetimeFigureOut">
              <a:rPr lang="en-GB" smtClean="0"/>
              <a:t>28/04/2025</a:t>
            </a:fld>
            <a:endParaRPr lang="en-GB"/>
          </a:p>
        </p:txBody>
      </p:sp>
      <p:sp>
        <p:nvSpPr>
          <p:cNvPr id="6" name="Footer Placeholder 5">
            <a:extLst>
              <a:ext uri="{FF2B5EF4-FFF2-40B4-BE49-F238E27FC236}">
                <a16:creationId xmlns:a16="http://schemas.microsoft.com/office/drawing/2014/main" id="{7A05D6D3-B4C0-A1F3-409F-0439314585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34FABC-0486-E7A5-7EB7-20DAC1F08E8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03021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6C0A6-DAEE-8152-EB4D-3EAFF53D3F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C02F526-BE82-F15B-0B35-01E41F75AA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F48DF9-9362-8CFA-B33E-5D67991116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B2873C-95A1-28F9-CE3A-42F9414801F7}"/>
              </a:ext>
            </a:extLst>
          </p:cNvPr>
          <p:cNvSpPr>
            <a:spLocks noGrp="1"/>
          </p:cNvSpPr>
          <p:nvPr>
            <p:ph type="dt" sz="half" idx="10"/>
          </p:nvPr>
        </p:nvSpPr>
        <p:spPr/>
        <p:txBody>
          <a:bodyPr/>
          <a:lstStyle/>
          <a:p>
            <a:fld id="{1B963290-5C62-4E2F-80DE-B37B1D1B5730}" type="datetimeFigureOut">
              <a:rPr lang="en-GB" smtClean="0"/>
              <a:t>28/04/2025</a:t>
            </a:fld>
            <a:endParaRPr lang="en-GB"/>
          </a:p>
        </p:txBody>
      </p:sp>
      <p:sp>
        <p:nvSpPr>
          <p:cNvPr id="6" name="Footer Placeholder 5">
            <a:extLst>
              <a:ext uri="{FF2B5EF4-FFF2-40B4-BE49-F238E27FC236}">
                <a16:creationId xmlns:a16="http://schemas.microsoft.com/office/drawing/2014/main" id="{8F6524BA-A0C2-8DEA-87C9-6DF7C297B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2710B2-15C9-C0A2-F905-8608AC315C85}"/>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611383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FAA91-A62A-CB48-1677-BAB65959204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6C6092B-F536-3E45-03E6-CAACB70E2AC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AE5593-1C3A-D73E-0EF6-6A8AD87E76A0}"/>
              </a:ext>
            </a:extLst>
          </p:cNvPr>
          <p:cNvSpPr>
            <a:spLocks noGrp="1"/>
          </p:cNvSpPr>
          <p:nvPr>
            <p:ph type="dt" sz="half" idx="10"/>
          </p:nvPr>
        </p:nvSpPr>
        <p:spPr/>
        <p:txBody>
          <a:bodyPr/>
          <a:lstStyle/>
          <a:p>
            <a:fld id="{1B963290-5C62-4E2F-80DE-B37B1D1B5730}" type="datetimeFigureOut">
              <a:rPr lang="en-GB" smtClean="0"/>
              <a:t>28/04/2025</a:t>
            </a:fld>
            <a:endParaRPr lang="en-GB"/>
          </a:p>
        </p:txBody>
      </p:sp>
      <p:sp>
        <p:nvSpPr>
          <p:cNvPr id="5" name="Footer Placeholder 4">
            <a:extLst>
              <a:ext uri="{FF2B5EF4-FFF2-40B4-BE49-F238E27FC236}">
                <a16:creationId xmlns:a16="http://schemas.microsoft.com/office/drawing/2014/main" id="{753D3B55-E6AB-7FA2-6961-7777A3A6B5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BDD9E2-CBC6-AEAC-4616-10152A63B05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02613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11F3F3-E427-9E4F-3C5C-71C5A2EBF2C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CE9206E-CD42-9B8B-E983-9A23FEBA056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D90CC68-1BF4-753C-2A79-E97822CFB0BC}"/>
              </a:ext>
            </a:extLst>
          </p:cNvPr>
          <p:cNvSpPr>
            <a:spLocks noGrp="1"/>
          </p:cNvSpPr>
          <p:nvPr>
            <p:ph type="dt" sz="half" idx="10"/>
          </p:nvPr>
        </p:nvSpPr>
        <p:spPr/>
        <p:txBody>
          <a:bodyPr/>
          <a:lstStyle/>
          <a:p>
            <a:fld id="{1B963290-5C62-4E2F-80DE-B37B1D1B5730}" type="datetimeFigureOut">
              <a:rPr lang="en-GB" smtClean="0"/>
              <a:t>28/04/2025</a:t>
            </a:fld>
            <a:endParaRPr lang="en-GB"/>
          </a:p>
        </p:txBody>
      </p:sp>
      <p:sp>
        <p:nvSpPr>
          <p:cNvPr id="5" name="Footer Placeholder 4">
            <a:extLst>
              <a:ext uri="{FF2B5EF4-FFF2-40B4-BE49-F238E27FC236}">
                <a16:creationId xmlns:a16="http://schemas.microsoft.com/office/drawing/2014/main" id="{3706463C-6668-0588-6425-A7FB46ECD6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29DB9C-4B0C-AF21-D061-647343149C2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695264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FC9967-E889-ED0C-DEA3-CAB8AB2F35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FEA353F-C297-09F3-7294-A63BBE84DF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75DC13-1034-3840-CA70-9CF9EE03BC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B963290-5C62-4E2F-80DE-B37B1D1B5730}" type="datetimeFigureOut">
              <a:rPr lang="en-GB" smtClean="0"/>
              <a:t>28/04/2025</a:t>
            </a:fld>
            <a:endParaRPr lang="en-GB"/>
          </a:p>
        </p:txBody>
      </p:sp>
      <p:sp>
        <p:nvSpPr>
          <p:cNvPr id="5" name="Footer Placeholder 4">
            <a:extLst>
              <a:ext uri="{FF2B5EF4-FFF2-40B4-BE49-F238E27FC236}">
                <a16:creationId xmlns:a16="http://schemas.microsoft.com/office/drawing/2014/main" id="{A47AE146-07C4-CE9D-7655-57C2A889A5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3F9B362-3C0F-B3DF-8829-7803916373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2B07AE5-7515-4911-A7D8-A453226CDB9A}" type="slidenum">
              <a:rPr lang="en-GB" smtClean="0"/>
              <a:t>‹#›</a:t>
            </a:fld>
            <a:endParaRPr lang="en-GB"/>
          </a:p>
        </p:txBody>
      </p:sp>
    </p:spTree>
    <p:extLst>
      <p:ext uri="{BB962C8B-B14F-4D97-AF65-F5344CB8AC3E}">
        <p14:creationId xmlns:p14="http://schemas.microsoft.com/office/powerpoint/2010/main" val="3891220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1E9CF-DB8A-544C-76F2-0B505EF53319}"/>
              </a:ext>
            </a:extLst>
          </p:cNvPr>
          <p:cNvSpPr>
            <a:spLocks noGrp="1"/>
          </p:cNvSpPr>
          <p:nvPr>
            <p:ph type="ctrTitle"/>
          </p:nvPr>
        </p:nvSpPr>
        <p:spPr/>
        <p:txBody>
          <a:bodyPr/>
          <a:lstStyle/>
          <a:p>
            <a:r>
              <a:rPr lang="en-GB" dirty="0"/>
              <a:t>Concepts of Peace: Movements, Ideas, Practice</a:t>
            </a:r>
          </a:p>
        </p:txBody>
      </p:sp>
      <p:sp>
        <p:nvSpPr>
          <p:cNvPr id="3" name="Subtitle 2">
            <a:extLst>
              <a:ext uri="{FF2B5EF4-FFF2-40B4-BE49-F238E27FC236}">
                <a16:creationId xmlns:a16="http://schemas.microsoft.com/office/drawing/2014/main" id="{8E758640-62F2-9F2E-3C62-B4BF2151B170}"/>
              </a:ext>
            </a:extLst>
          </p:cNvPr>
          <p:cNvSpPr>
            <a:spLocks noGrp="1"/>
          </p:cNvSpPr>
          <p:nvPr>
            <p:ph type="subTitle" idx="1"/>
          </p:nvPr>
        </p:nvSpPr>
        <p:spPr/>
        <p:txBody>
          <a:bodyPr/>
          <a:lstStyle/>
          <a:p>
            <a:r>
              <a:rPr lang="en-GB" sz="3600" dirty="0"/>
              <a:t>Lecture 10: Peacekeeping </a:t>
            </a:r>
            <a:r>
              <a:rPr lang="en-GB" sz="3600"/>
              <a:t>and Peacebuilding</a:t>
            </a:r>
            <a:endParaRPr lang="en-GB" sz="3600" dirty="0"/>
          </a:p>
          <a:p>
            <a:endParaRPr lang="en-GB" dirty="0"/>
          </a:p>
        </p:txBody>
      </p:sp>
    </p:spTree>
    <p:extLst>
      <p:ext uri="{BB962C8B-B14F-4D97-AF65-F5344CB8AC3E}">
        <p14:creationId xmlns:p14="http://schemas.microsoft.com/office/powerpoint/2010/main" val="2079070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6CBEC-ED33-0644-4094-C3D472E58990}"/>
              </a:ext>
            </a:extLst>
          </p:cNvPr>
          <p:cNvSpPr>
            <a:spLocks noGrp="1"/>
          </p:cNvSpPr>
          <p:nvPr>
            <p:ph type="title"/>
          </p:nvPr>
        </p:nvSpPr>
        <p:spPr/>
        <p:txBody>
          <a:bodyPr/>
          <a:lstStyle/>
          <a:p>
            <a:pPr algn="ctr"/>
            <a:r>
              <a:rPr lang="en-GB" dirty="0" err="1"/>
              <a:t>Peacemaking</a:t>
            </a:r>
            <a:r>
              <a:rPr lang="en-GB" dirty="0"/>
              <a:t>, Peacekeeping, and Peacebuilding</a:t>
            </a:r>
          </a:p>
        </p:txBody>
      </p:sp>
      <p:sp>
        <p:nvSpPr>
          <p:cNvPr id="3" name="Content Placeholder 2">
            <a:extLst>
              <a:ext uri="{FF2B5EF4-FFF2-40B4-BE49-F238E27FC236}">
                <a16:creationId xmlns:a16="http://schemas.microsoft.com/office/drawing/2014/main" id="{06D99643-A647-0590-4DAE-9D6055C4911B}"/>
              </a:ext>
            </a:extLst>
          </p:cNvPr>
          <p:cNvSpPr>
            <a:spLocks noGrp="1"/>
          </p:cNvSpPr>
          <p:nvPr>
            <p:ph idx="1"/>
          </p:nvPr>
        </p:nvSpPr>
        <p:spPr/>
        <p:txBody>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Conflict transformation has 3 main functions or tasks, called peace strategies by Johan Galtung, and used by UN Secretary General Boutros Boutros-Ghali in his “Agenda for Peace”:</a:t>
            </a:r>
          </a:p>
          <a:p>
            <a:pPr marL="342900" indent="-342900">
              <a:buAutoNum type="arabicParenR"/>
            </a:pPr>
            <a:r>
              <a:rPr lang="en-GB" b="1" kern="100" dirty="0" err="1">
                <a:effectLst/>
                <a:latin typeface="Aptos" panose="020B0004020202020204" pitchFamily="34" charset="0"/>
                <a:ea typeface="Aptos" panose="020B0004020202020204" pitchFamily="34" charset="0"/>
                <a:cs typeface="Times New Roman" panose="02020603050405020304" pitchFamily="18" charset="0"/>
              </a:rPr>
              <a:t>Peacemaking</a:t>
            </a:r>
            <a:r>
              <a:rPr lang="en-GB" kern="100" dirty="0">
                <a:effectLst/>
                <a:latin typeface="Aptos" panose="020B0004020202020204" pitchFamily="34" charset="0"/>
                <a:ea typeface="Aptos" panose="020B0004020202020204" pitchFamily="34" charset="0"/>
                <a:cs typeface="Times New Roman" panose="02020603050405020304" pitchFamily="18" charset="0"/>
              </a:rPr>
              <a:t>: The task of finding an agreement about the visible aspects of the conflict, which happens in negotiations </a:t>
            </a:r>
          </a:p>
          <a:p>
            <a:pPr marL="342900" indent="-342900">
              <a:buFont typeface="Arial" panose="020B0604020202020204" pitchFamily="34" charset="0"/>
              <a:buAutoNum type="arabicParenR"/>
            </a:pPr>
            <a:r>
              <a:rPr lang="en-GB" b="1" kern="100" dirty="0">
                <a:effectLst/>
                <a:latin typeface="Aptos" panose="020B0004020202020204" pitchFamily="34" charset="0"/>
                <a:ea typeface="Aptos" panose="020B0004020202020204" pitchFamily="34" charset="0"/>
                <a:cs typeface="Times New Roman" panose="02020603050405020304" pitchFamily="18" charset="0"/>
              </a:rPr>
              <a:t>Peacekeeping</a:t>
            </a:r>
            <a:r>
              <a:rPr lang="en-GB" kern="100" dirty="0">
                <a:effectLst/>
                <a:latin typeface="Aptos" panose="020B0004020202020204" pitchFamily="34" charset="0"/>
                <a:ea typeface="Aptos" panose="020B0004020202020204" pitchFamily="34" charset="0"/>
                <a:cs typeface="Times New Roman" panose="02020603050405020304" pitchFamily="18" charset="0"/>
              </a:rPr>
              <a:t>: The task of using controls to prevent violence and restore security</a:t>
            </a:r>
          </a:p>
          <a:p>
            <a:pPr marL="342900" indent="-342900">
              <a:buFont typeface="Arial" panose="020B0604020202020204" pitchFamily="34" charset="0"/>
              <a:buAutoNum type="arabicParenR"/>
            </a:pPr>
            <a:r>
              <a:rPr lang="en-GB" b="1" dirty="0">
                <a:effectLst/>
                <a:latin typeface="Aptos" panose="020B0004020202020204" pitchFamily="34" charset="0"/>
                <a:ea typeface="Aptos" panose="020B0004020202020204" pitchFamily="34" charset="0"/>
                <a:cs typeface="Times New Roman" panose="02020603050405020304" pitchFamily="18" charset="0"/>
              </a:rPr>
              <a:t>Peacebuilding</a:t>
            </a:r>
            <a:r>
              <a:rPr lang="en-GB" dirty="0">
                <a:effectLst/>
                <a:latin typeface="Aptos" panose="020B0004020202020204" pitchFamily="34" charset="0"/>
                <a:ea typeface="Aptos" panose="020B0004020202020204" pitchFamily="34" charset="0"/>
                <a:cs typeface="Times New Roman" panose="02020603050405020304" pitchFamily="18" charset="0"/>
              </a:rPr>
              <a:t>: The task of dealing with the causes as well as consequences of violent conflict.</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342900" indent="-342900">
              <a:buAutoNum type="arabicParen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577655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9EA1CD-64BC-13C6-769A-FCB79378F3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F9155F-C7FC-5A32-C659-A697EA787E2C}"/>
              </a:ext>
            </a:extLst>
          </p:cNvPr>
          <p:cNvSpPr>
            <a:spLocks noGrp="1"/>
          </p:cNvSpPr>
          <p:nvPr>
            <p:ph type="title"/>
          </p:nvPr>
        </p:nvSpPr>
        <p:spPr/>
        <p:txBody>
          <a:bodyPr/>
          <a:lstStyle/>
          <a:p>
            <a:pPr algn="ctr"/>
            <a:r>
              <a:rPr lang="en-GB" dirty="0"/>
              <a:t>1992 Agenda for Peace</a:t>
            </a:r>
          </a:p>
        </p:txBody>
      </p:sp>
      <p:sp>
        <p:nvSpPr>
          <p:cNvPr id="3" name="Content Placeholder 2">
            <a:extLst>
              <a:ext uri="{FF2B5EF4-FFF2-40B4-BE49-F238E27FC236}">
                <a16:creationId xmlns:a16="http://schemas.microsoft.com/office/drawing/2014/main" id="{0758463D-ADF2-E2FC-509C-375E3FE42CAB}"/>
              </a:ext>
            </a:extLst>
          </p:cNvPr>
          <p:cNvSpPr>
            <a:spLocks noGrp="1"/>
          </p:cNvSpPr>
          <p:nvPr>
            <p:ph idx="1"/>
          </p:nvPr>
        </p:nvSpPr>
        <p:spPr/>
        <p:txBody>
          <a:bodyPr/>
          <a:lstStyle/>
          <a:p>
            <a:r>
              <a:rPr lang="en-GB" sz="2400" dirty="0">
                <a:effectLst/>
                <a:latin typeface="Aptos" panose="020B0004020202020204" pitchFamily="34" charset="0"/>
                <a:ea typeface="Aptos" panose="020B0004020202020204" pitchFamily="34" charset="0"/>
                <a:cs typeface="Times New Roman" panose="02020603050405020304" pitchFamily="18" charset="0"/>
              </a:rPr>
              <a:t>In the 1992 report “An Agenda for Peace,” UN Secretary-General Boutros Boutros-Ghali identified four phases of international action to prevent and control armed violence: </a:t>
            </a:r>
          </a:p>
          <a:p>
            <a:pPr marL="342900" indent="-342900">
              <a:buAutoNum type="arabicParenR"/>
            </a:pPr>
            <a:r>
              <a:rPr lang="en-GB" sz="2400" b="1" dirty="0">
                <a:latin typeface="Aptos" panose="020B0004020202020204" pitchFamily="34" charset="0"/>
                <a:ea typeface="Aptos" panose="020B0004020202020204" pitchFamily="34" charset="0"/>
                <a:cs typeface="Times New Roman" panose="02020603050405020304" pitchFamily="18" charset="0"/>
              </a:rPr>
              <a:t>P</a:t>
            </a:r>
            <a:r>
              <a:rPr lang="en-GB" sz="2400" b="1" dirty="0">
                <a:effectLst/>
                <a:latin typeface="Aptos" panose="020B0004020202020204" pitchFamily="34" charset="0"/>
                <a:ea typeface="Aptos" panose="020B0004020202020204" pitchFamily="34" charset="0"/>
                <a:cs typeface="Times New Roman" panose="02020603050405020304" pitchFamily="18" charset="0"/>
              </a:rPr>
              <a:t>reventive diplomacy</a:t>
            </a:r>
            <a:r>
              <a:rPr lang="en-GB" sz="2400" dirty="0">
                <a:effectLst/>
                <a:latin typeface="Aptos" panose="020B0004020202020204" pitchFamily="34" charset="0"/>
                <a:ea typeface="Aptos" panose="020B0004020202020204" pitchFamily="34" charset="0"/>
                <a:cs typeface="Times New Roman" panose="02020603050405020304" pitchFamily="18" charset="0"/>
              </a:rPr>
              <a:t>, which includes early warning, mediation, and confidence-building measures;</a:t>
            </a:r>
          </a:p>
          <a:p>
            <a:pPr marL="342900" indent="-342900">
              <a:buAutoNum type="arabicParenR"/>
            </a:pPr>
            <a:r>
              <a:rPr lang="en-GB" sz="2400" b="1" dirty="0" err="1">
                <a:latin typeface="Aptos" panose="020B0004020202020204" pitchFamily="34" charset="0"/>
                <a:ea typeface="Aptos" panose="020B0004020202020204" pitchFamily="34" charset="0"/>
                <a:cs typeface="Times New Roman" panose="02020603050405020304" pitchFamily="18" charset="0"/>
              </a:rPr>
              <a:t>P</a:t>
            </a:r>
            <a:r>
              <a:rPr lang="en-GB" sz="2400" b="1" dirty="0" err="1">
                <a:effectLst/>
                <a:latin typeface="Aptos" panose="020B0004020202020204" pitchFamily="34" charset="0"/>
                <a:ea typeface="Aptos" panose="020B0004020202020204" pitchFamily="34" charset="0"/>
                <a:cs typeface="Times New Roman" panose="02020603050405020304" pitchFamily="18" charset="0"/>
              </a:rPr>
              <a:t>eacemaking</a:t>
            </a:r>
            <a:r>
              <a:rPr lang="en-GB" sz="2400" b="1" dirty="0">
                <a:effectLst/>
                <a:latin typeface="Aptos" panose="020B0004020202020204" pitchFamily="34" charset="0"/>
                <a:ea typeface="Aptos" panose="020B0004020202020204" pitchFamily="34" charset="0"/>
                <a:cs typeface="Times New Roman" panose="02020603050405020304" pitchFamily="18" charset="0"/>
              </a:rPr>
              <a:t> </a:t>
            </a:r>
            <a:r>
              <a:rPr lang="en-GB" sz="2400" dirty="0">
                <a:effectLst/>
                <a:latin typeface="Aptos" panose="020B0004020202020204" pitchFamily="34" charset="0"/>
                <a:ea typeface="Aptos" panose="020B0004020202020204" pitchFamily="34" charset="0"/>
                <a:cs typeface="Times New Roman" panose="02020603050405020304" pitchFamily="18" charset="0"/>
              </a:rPr>
              <a:t>efforts such as arbitration and the negotiation of peace accords; </a:t>
            </a:r>
          </a:p>
          <a:p>
            <a:pPr marL="342900" indent="-342900">
              <a:buAutoNum type="arabicParenR"/>
            </a:pPr>
            <a:r>
              <a:rPr lang="en-GB" sz="2400" b="1" dirty="0">
                <a:latin typeface="Aptos" panose="020B0004020202020204" pitchFamily="34" charset="0"/>
                <a:ea typeface="Aptos" panose="020B0004020202020204" pitchFamily="34" charset="0"/>
                <a:cs typeface="Times New Roman" panose="02020603050405020304" pitchFamily="18" charset="0"/>
              </a:rPr>
              <a:t>P</a:t>
            </a:r>
            <a:r>
              <a:rPr lang="en-GB" sz="2400" b="1" dirty="0">
                <a:effectLst/>
                <a:latin typeface="Aptos" panose="020B0004020202020204" pitchFamily="34" charset="0"/>
                <a:ea typeface="Aptos" panose="020B0004020202020204" pitchFamily="34" charset="0"/>
                <a:cs typeface="Times New Roman" panose="02020603050405020304" pitchFamily="18" charset="0"/>
              </a:rPr>
              <a:t>eacekeeping</a:t>
            </a:r>
            <a:r>
              <a:rPr lang="en-GB" sz="2400" dirty="0">
                <a:effectLst/>
                <a:latin typeface="Aptos" panose="020B0004020202020204" pitchFamily="34" charset="0"/>
                <a:ea typeface="Aptos" panose="020B0004020202020204" pitchFamily="34" charset="0"/>
                <a:cs typeface="Times New Roman" panose="02020603050405020304" pitchFamily="18" charset="0"/>
              </a:rPr>
              <a:t>, the deployment of impartial forces to monitor and implement peace settlements; and</a:t>
            </a:r>
          </a:p>
          <a:p>
            <a:pPr marL="342900" indent="-342900">
              <a:buAutoNum type="arabicParenR"/>
            </a:pPr>
            <a:r>
              <a:rPr lang="en-GB" sz="2400" b="1" dirty="0">
                <a:latin typeface="Aptos" panose="020B0004020202020204" pitchFamily="34" charset="0"/>
                <a:ea typeface="Aptos" panose="020B0004020202020204" pitchFamily="34" charset="0"/>
                <a:cs typeface="Times New Roman" panose="02020603050405020304" pitchFamily="18" charset="0"/>
              </a:rPr>
              <a:t>P</a:t>
            </a:r>
            <a:r>
              <a:rPr lang="en-GB" sz="2400" b="1" dirty="0">
                <a:effectLst/>
                <a:latin typeface="Aptos" panose="020B0004020202020204" pitchFamily="34" charset="0"/>
                <a:ea typeface="Aptos" panose="020B0004020202020204" pitchFamily="34" charset="0"/>
                <a:cs typeface="Times New Roman" panose="02020603050405020304" pitchFamily="18" charset="0"/>
              </a:rPr>
              <a:t>eacebuilding</a:t>
            </a:r>
            <a:r>
              <a:rPr lang="en-GB" sz="2400" dirty="0">
                <a:effectLst/>
                <a:latin typeface="Aptos" panose="020B0004020202020204" pitchFamily="34" charset="0"/>
                <a:ea typeface="Aptos" panose="020B0004020202020204" pitchFamily="34" charset="0"/>
                <a:cs typeface="Times New Roman" panose="02020603050405020304" pitchFamily="18" charset="0"/>
              </a:rPr>
              <a:t>, which the UN defines as a post-conflict efforts to rebuild war-term societies and prevent the recurrence of violence.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43493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522743-C6A9-C84F-8FFD-82754708EB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1F02DD-4CD0-E033-C5F7-E1ED044EB5B3}"/>
              </a:ext>
            </a:extLst>
          </p:cNvPr>
          <p:cNvSpPr>
            <a:spLocks noGrp="1"/>
          </p:cNvSpPr>
          <p:nvPr>
            <p:ph type="title"/>
          </p:nvPr>
        </p:nvSpPr>
        <p:spPr/>
        <p:txBody>
          <a:bodyPr/>
          <a:lstStyle/>
          <a:p>
            <a:pPr algn="ctr"/>
            <a:r>
              <a:rPr lang="en-GB" dirty="0"/>
              <a:t>History of Peacekeeping </a:t>
            </a:r>
            <a:br>
              <a:rPr lang="en-GB" dirty="0"/>
            </a:br>
            <a:r>
              <a:rPr lang="en-GB" dirty="0"/>
              <a:t>(Boutros Boutros-Ghali 1992)</a:t>
            </a:r>
          </a:p>
        </p:txBody>
      </p:sp>
      <p:sp>
        <p:nvSpPr>
          <p:cNvPr id="3" name="Content Placeholder 2">
            <a:extLst>
              <a:ext uri="{FF2B5EF4-FFF2-40B4-BE49-F238E27FC236}">
                <a16:creationId xmlns:a16="http://schemas.microsoft.com/office/drawing/2014/main" id="{FBC4015D-FB72-5E0A-516E-175CBB0B9D82}"/>
              </a:ext>
            </a:extLst>
          </p:cNvPr>
          <p:cNvSpPr>
            <a:spLocks noGrp="1"/>
          </p:cNvSpPr>
          <p:nvPr>
            <p:ph idx="1"/>
          </p:nvPr>
        </p:nvSpPr>
        <p:spPr/>
        <p:txBody>
          <a:bodyPr>
            <a:normAutofit/>
          </a:bodyPr>
          <a:lstStyle/>
          <a:p>
            <a:pPr>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Peacekeeping is the most prominent UN activity. The “blue helmets” on the front lines of conflict on four continents re a symbol of the UN’s commitment to international peace and security. They come from some 65 countries, representing more than 35% of the membership. </a:t>
            </a:r>
          </a:p>
          <a:p>
            <a:pPr>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Peacekeeping is a UN invention. It was not specifically defined in the charter but evolved as a noncoercive instrument of conflict control at a time when Cold War constraints prevented the Security Council from taking the more forceful steps permitted by the charter. 13 peacekeeping operations were established between 1948 and 1978. Five of them remain in existence (1992), and are between 14 and 44 years old. </a:t>
            </a:r>
          </a:p>
        </p:txBody>
      </p:sp>
    </p:spTree>
    <p:extLst>
      <p:ext uri="{BB962C8B-B14F-4D97-AF65-F5344CB8AC3E}">
        <p14:creationId xmlns:p14="http://schemas.microsoft.com/office/powerpoint/2010/main" val="1861681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657D62-F9FE-CD87-0E03-61790A866B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AA0827-708C-8BC6-8342-B0BC728B501B}"/>
              </a:ext>
            </a:extLst>
          </p:cNvPr>
          <p:cNvSpPr>
            <a:spLocks noGrp="1"/>
          </p:cNvSpPr>
          <p:nvPr>
            <p:ph type="title"/>
          </p:nvPr>
        </p:nvSpPr>
        <p:spPr/>
        <p:txBody>
          <a:bodyPr/>
          <a:lstStyle/>
          <a:p>
            <a:pPr algn="ctr"/>
            <a:r>
              <a:rPr lang="en-GB" dirty="0"/>
              <a:t>History of Peacekeeping</a:t>
            </a:r>
          </a:p>
        </p:txBody>
      </p:sp>
      <p:sp>
        <p:nvSpPr>
          <p:cNvPr id="3" name="Content Placeholder 2">
            <a:extLst>
              <a:ext uri="{FF2B5EF4-FFF2-40B4-BE49-F238E27FC236}">
                <a16:creationId xmlns:a16="http://schemas.microsoft.com/office/drawing/2014/main" id="{F676823B-637A-2DF1-A996-FC0947828A42}"/>
              </a:ext>
            </a:extLst>
          </p:cNvPr>
          <p:cNvSpPr>
            <a:spLocks noGrp="1"/>
          </p:cNvSpPr>
          <p:nvPr>
            <p:ph idx="1"/>
          </p:nvPr>
        </p:nvSpPr>
        <p:spPr/>
        <p:txBody>
          <a:bodyPr>
            <a:normAutofit/>
          </a:bodyPr>
          <a:lstStyle/>
          <a:p>
            <a:r>
              <a:rPr lang="en-GB" sz="2400" dirty="0">
                <a:effectLst/>
                <a:latin typeface="Aptos" panose="020B0004020202020204" pitchFamily="34" charset="0"/>
                <a:ea typeface="Aptos" panose="020B0004020202020204" pitchFamily="34" charset="0"/>
                <a:cs typeface="Times New Roman" panose="02020603050405020304" pitchFamily="18" charset="0"/>
              </a:rPr>
              <a:t>Until the end of the Cold War, with some notable exceptions such as the first UN peacekeeping mission to the Congo (ONUC) between July 1960 and June 1964, UN peacekeeping operations were deployed predominantly in (former) interstate wars. </a:t>
            </a:r>
          </a:p>
          <a:p>
            <a:r>
              <a:rPr lang="en-GB" sz="2400" dirty="0">
                <a:effectLst/>
                <a:latin typeface="Aptos" panose="020B0004020202020204" pitchFamily="34" charset="0"/>
                <a:ea typeface="Aptos" panose="020B0004020202020204" pitchFamily="34" charset="0"/>
                <a:cs typeface="Times New Roman" panose="02020603050405020304" pitchFamily="18" charset="0"/>
              </a:rPr>
              <a:t>During this period, the UN deployed a small number (generally less than ten) of peacekeeping operations or so-called observer missions with limited mandate and size (for most years below 10,000 troops deployed). </a:t>
            </a:r>
          </a:p>
          <a:p>
            <a:r>
              <a:rPr lang="en-GB" sz="2400" dirty="0">
                <a:effectLst/>
                <a:latin typeface="Aptos" panose="020B0004020202020204" pitchFamily="34" charset="0"/>
                <a:ea typeface="Aptos" panose="020B0004020202020204" pitchFamily="34" charset="0"/>
                <a:cs typeface="Times New Roman" panose="02020603050405020304" pitchFamily="18" charset="0"/>
              </a:rPr>
              <a:t>Some of these PKOs have been remarkably long—lasting- in particular, UNTSO deployed in the Middle East since 1948, UNMOGIP deployed in the Jammu and Kashmir regions since 1949, UNFICYP in Cyprus since 1964.</a:t>
            </a:r>
            <a:endParaRPr lang="en-GB" sz="3600" dirty="0"/>
          </a:p>
        </p:txBody>
      </p:sp>
    </p:spTree>
    <p:extLst>
      <p:ext uri="{BB962C8B-B14F-4D97-AF65-F5344CB8AC3E}">
        <p14:creationId xmlns:p14="http://schemas.microsoft.com/office/powerpoint/2010/main" val="2879149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4B1E2E-5360-5F33-E010-911C894EE5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CD45F7-3662-7A7C-399B-C72F5D193A5F}"/>
              </a:ext>
            </a:extLst>
          </p:cNvPr>
          <p:cNvSpPr>
            <a:spLocks noGrp="1"/>
          </p:cNvSpPr>
          <p:nvPr>
            <p:ph type="title"/>
          </p:nvPr>
        </p:nvSpPr>
        <p:spPr/>
        <p:txBody>
          <a:bodyPr/>
          <a:lstStyle/>
          <a:p>
            <a:pPr algn="ctr"/>
            <a:r>
              <a:rPr lang="en-GB" dirty="0"/>
              <a:t>History of Peacekeeping</a:t>
            </a:r>
          </a:p>
        </p:txBody>
      </p:sp>
      <p:sp>
        <p:nvSpPr>
          <p:cNvPr id="3" name="Content Placeholder 2">
            <a:extLst>
              <a:ext uri="{FF2B5EF4-FFF2-40B4-BE49-F238E27FC236}">
                <a16:creationId xmlns:a16="http://schemas.microsoft.com/office/drawing/2014/main" id="{843530EE-932C-E522-1192-7F91F9BC23EA}"/>
              </a:ext>
            </a:extLst>
          </p:cNvPr>
          <p:cNvSpPr>
            <a:spLocks noGrp="1"/>
          </p:cNvSpPr>
          <p:nvPr>
            <p:ph idx="1"/>
          </p:nvPr>
        </p:nvSpPr>
        <p:spPr/>
        <p:txBody>
          <a:bodyPr>
            <a:normAutofit/>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Since 1990 there have been notable changes in the practice of UN peacekeeping. The number of PKOs nearly doubled, and many of these “new” or “transformative” peacekeeping operations were mandated with an increasing set of tasks (or “missions” requiring more personnel). </a:t>
            </a:r>
          </a:p>
          <a:p>
            <a:r>
              <a:rPr lang="en-GB" sz="1800" dirty="0">
                <a:effectLst/>
                <a:latin typeface="Aptos" panose="020B0004020202020204" pitchFamily="34" charset="0"/>
                <a:ea typeface="Aptos" panose="020B0004020202020204" pitchFamily="34" charset="0"/>
                <a:cs typeface="Times New Roman" panose="02020603050405020304" pitchFamily="18" charset="0"/>
              </a:rPr>
              <a:t>The maximum number of uniformed personnel (observers, military troops, and police) deployed reached more than 100000 by 2010 but has decreased since. </a:t>
            </a:r>
          </a:p>
          <a:p>
            <a:r>
              <a:rPr lang="en-GB" sz="1800" dirty="0">
                <a:effectLst/>
                <a:latin typeface="Aptos" panose="020B0004020202020204" pitchFamily="34" charset="0"/>
                <a:ea typeface="Aptos" panose="020B0004020202020204" pitchFamily="34" charset="0"/>
                <a:cs typeface="Times New Roman" panose="02020603050405020304" pitchFamily="18" charset="0"/>
              </a:rPr>
              <a:t>The UN deployed PKOs increasingly to civil wars with ongoing hostilities and fragile state institutions.</a:t>
            </a:r>
          </a:p>
          <a:p>
            <a:r>
              <a:rPr lang="en-GB" sz="1800" dirty="0">
                <a:effectLst/>
                <a:latin typeface="Aptos" panose="020B0004020202020204" pitchFamily="34" charset="0"/>
                <a:ea typeface="Aptos" panose="020B0004020202020204" pitchFamily="34" charset="0"/>
                <a:cs typeface="Times New Roman" panose="02020603050405020304" pitchFamily="18" charset="0"/>
              </a:rPr>
              <a:t>Peacekeepers were tasked with protecting civilians, organizing elections, promoting the rule of law, and counter-terrorist activities, among others. </a:t>
            </a:r>
          </a:p>
          <a:p>
            <a:r>
              <a:rPr lang="en-GB" sz="1800" dirty="0">
                <a:effectLst/>
                <a:latin typeface="Aptos" panose="020B0004020202020204" pitchFamily="34" charset="0"/>
                <a:ea typeface="Aptos" panose="020B0004020202020204" pitchFamily="34" charset="0"/>
                <a:cs typeface="Times New Roman" panose="02020603050405020304" pitchFamily="18" charset="0"/>
              </a:rPr>
              <a:t>In order to achieve their mandate under often difficult circumstances, so-called robust PKOs were authorized and equipped to use force; for example, MONUSCO, deployed to the Democratic Republic of Congo, “has been authorized to use all necessary means to carry out its mandate relating, among other things, to the protection of civilians, humanitarian personnel, and human rights defenders under imminent threat of physical violence and to support the Government of the DRC in its stabilization and peace consolidation efforts.” </a:t>
            </a:r>
            <a:endParaRPr lang="en-GB" sz="3600" dirty="0"/>
          </a:p>
        </p:txBody>
      </p:sp>
    </p:spTree>
    <p:extLst>
      <p:ext uri="{BB962C8B-B14F-4D97-AF65-F5344CB8AC3E}">
        <p14:creationId xmlns:p14="http://schemas.microsoft.com/office/powerpoint/2010/main" val="2596317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5B6924-5EBB-9059-22CC-8B4BE7848B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503B3D-A0C6-C121-C38C-16A69D48166A}"/>
              </a:ext>
            </a:extLst>
          </p:cNvPr>
          <p:cNvSpPr>
            <a:spLocks noGrp="1"/>
          </p:cNvSpPr>
          <p:nvPr>
            <p:ph type="title"/>
          </p:nvPr>
        </p:nvSpPr>
        <p:spPr/>
        <p:txBody>
          <a:bodyPr/>
          <a:lstStyle/>
          <a:p>
            <a:pPr algn="ctr"/>
            <a:r>
              <a:rPr lang="en-GB" dirty="0"/>
              <a:t>History of Peacekeeping</a:t>
            </a:r>
          </a:p>
        </p:txBody>
      </p:sp>
      <p:sp>
        <p:nvSpPr>
          <p:cNvPr id="3" name="Content Placeholder 2">
            <a:extLst>
              <a:ext uri="{FF2B5EF4-FFF2-40B4-BE49-F238E27FC236}">
                <a16:creationId xmlns:a16="http://schemas.microsoft.com/office/drawing/2014/main" id="{B8BF0158-97B2-847B-1F70-9007B6E0E5B1}"/>
              </a:ext>
            </a:extLst>
          </p:cNvPr>
          <p:cNvSpPr>
            <a:spLocks noGrp="1"/>
          </p:cNvSpPr>
          <p:nvPr>
            <p:ph idx="1"/>
          </p:nvPr>
        </p:nvSpPr>
        <p:spPr/>
        <p:txBody>
          <a:bodyPr>
            <a:normAutofit lnSpcReduction="10000"/>
          </a:bodyPr>
          <a:lstStyle/>
          <a:p>
            <a:pPr>
              <a:lnSpc>
                <a:spcPct val="107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Peacekeeping has thus become an important tool for the UN to promote “peace and security” which is, however, costly- requiring a significant amount of the UN annual budget ($6.38 billion in 2021-2022) and with significant risks. </a:t>
            </a:r>
          </a:p>
          <a:p>
            <a:pPr>
              <a:lnSpc>
                <a:spcPct val="107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In short, peacekeeping has become a commonly used instrument to legitimize interventions aimed at stabilizing (post-) conflict countries.</a:t>
            </a:r>
          </a:p>
          <a:p>
            <a:pPr>
              <a:lnSpc>
                <a:spcPct val="107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Peacekeeping failures, for example in Bosnia in 1992 and in Rwanda in 1994, have drawn widespread public attention, and regular accusations of sexual misconduct by peacekeepers keep undermining trust in the UN.</a:t>
            </a:r>
          </a:p>
          <a:p>
            <a:pPr>
              <a:lnSpc>
                <a:spcPct val="107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The rapid transformation of peacekeeping as well as notable failures have stimulated several key policy reviews, most notably the Brahimi report in 2000 (UN General Assembly and Security Council 2000) reflected on peacekeeping failures in the 1990s and called for more robust peacekeeping. The Capstone Doctrine (UN Department of Peacekeeping Operations and Department of Field Support 2008) emphasized the need for integrated peacekeeping, basically to better coordinate PKOs internally as well as externally given the presence of multiple mandates and actors. Since then, the High-Level Independent Panel on UN Peace Operations (HIPPO) (UN General Assembly and Security Council 2014) reconfirmed that peacekeeping must be seen as part of a political process, and the Action for Peacekeeping (A4P/A4P+) highlighted the accountability of PKOs. </a:t>
            </a:r>
          </a:p>
        </p:txBody>
      </p:sp>
    </p:spTree>
    <p:extLst>
      <p:ext uri="{BB962C8B-B14F-4D97-AF65-F5344CB8AC3E}">
        <p14:creationId xmlns:p14="http://schemas.microsoft.com/office/powerpoint/2010/main" val="12645029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562D09-4B6F-2305-5DF5-0F9486A1F9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74A561-8624-FFEC-BC1F-B2137E447BCE}"/>
              </a:ext>
            </a:extLst>
          </p:cNvPr>
          <p:cNvSpPr>
            <a:spLocks noGrp="1"/>
          </p:cNvSpPr>
          <p:nvPr>
            <p:ph type="title"/>
          </p:nvPr>
        </p:nvSpPr>
        <p:spPr/>
        <p:txBody>
          <a:bodyPr/>
          <a:lstStyle/>
          <a:p>
            <a:pPr algn="ctr"/>
            <a:r>
              <a:rPr lang="en-GB" dirty="0"/>
              <a:t>The Evolution of Peacekeeping</a:t>
            </a:r>
          </a:p>
        </p:txBody>
      </p:sp>
      <p:sp>
        <p:nvSpPr>
          <p:cNvPr id="3" name="Content Placeholder 2">
            <a:extLst>
              <a:ext uri="{FF2B5EF4-FFF2-40B4-BE49-F238E27FC236}">
                <a16:creationId xmlns:a16="http://schemas.microsoft.com/office/drawing/2014/main" id="{042F7E13-0B21-4F5B-9088-801A2A9CE902}"/>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Over the years, the range of tasks assigned to UN peacekeeping operations has expanded significantly in response to shifting patterns of conflict… Depending on their mandate, peacekeeping operations may be required to:</a:t>
            </a:r>
          </a:p>
          <a:p>
            <a:pPr marL="514350" lvl="1" indent="-28575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Deploy to prevent the outbreak of conflict or the spillover of conflict across borders</a:t>
            </a:r>
          </a:p>
          <a:p>
            <a:pPr marL="514350" lvl="1" indent="-28575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Stabilize conflict situations after a ceasefire in order to create an environment for parties to reach a lasting peace agreement</a:t>
            </a:r>
          </a:p>
          <a:p>
            <a:pPr marL="514350" lvl="1" indent="-28575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Assist in implementing comprehensive peace agreements</a:t>
            </a:r>
          </a:p>
          <a:p>
            <a:pPr marL="514350" lvl="1" indent="-28575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Lead states or territories through a transition to stable government, based on democratic principles, good governance, and economic development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Peacekeeping operations also involve coordinating humanitarian assistance during conflicts. In many conflicts, civilian populations are specifically targeted. </a:t>
            </a:r>
          </a:p>
        </p:txBody>
      </p:sp>
    </p:spTree>
    <p:extLst>
      <p:ext uri="{BB962C8B-B14F-4D97-AF65-F5344CB8AC3E}">
        <p14:creationId xmlns:p14="http://schemas.microsoft.com/office/powerpoint/2010/main" val="1196501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D0B02C-91CB-DA8E-B57E-E43A54C184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DD5F67-0F53-C09F-BB29-7D76EB22BC26}"/>
              </a:ext>
            </a:extLst>
          </p:cNvPr>
          <p:cNvSpPr>
            <a:spLocks noGrp="1"/>
          </p:cNvSpPr>
          <p:nvPr>
            <p:ph type="title"/>
          </p:nvPr>
        </p:nvSpPr>
        <p:spPr/>
        <p:txBody>
          <a:bodyPr/>
          <a:lstStyle/>
          <a:p>
            <a:pPr algn="ctr"/>
            <a:r>
              <a:rPr lang="en-GB" dirty="0"/>
              <a:t>The Role of UN Peacekeepers in Peacebuilding</a:t>
            </a:r>
          </a:p>
        </p:txBody>
      </p:sp>
      <p:sp>
        <p:nvSpPr>
          <p:cNvPr id="3" name="Content Placeholder 2">
            <a:extLst>
              <a:ext uri="{FF2B5EF4-FFF2-40B4-BE49-F238E27FC236}">
                <a16:creationId xmlns:a16="http://schemas.microsoft.com/office/drawing/2014/main" id="{5FEE771C-AF58-E3B2-4806-A8C5BED088BD}"/>
              </a:ext>
            </a:extLst>
          </p:cNvPr>
          <p:cNvSpPr>
            <a:spLocks noGrp="1"/>
          </p:cNvSpPr>
          <p:nvPr>
            <p:ph idx="1"/>
          </p:nvPr>
        </p:nvSpPr>
        <p:spPr/>
        <p:txBody>
          <a:bodyPr>
            <a:normAutofit/>
          </a:bodyPr>
          <a:lstStyle/>
          <a:p>
            <a:pPr marL="0" marR="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Depending on the specific set of challenges, UN peacekeepers are often mandated to play a role in the following peacebuilding activities:</a:t>
            </a:r>
          </a:p>
          <a:p>
            <a:pPr marL="514350" lvl="1" indent="-28575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Disarmament, demobilization, and reintegration of ex-combatants</a:t>
            </a:r>
          </a:p>
          <a:p>
            <a:pPr marL="514350" lvl="1" indent="-28575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Mine action</a:t>
            </a:r>
          </a:p>
          <a:p>
            <a:pPr marL="514350" lvl="1" indent="-28575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Security sector reform and other rule of law-related activities</a:t>
            </a:r>
          </a:p>
          <a:p>
            <a:pPr marL="514350" lvl="1" indent="-28575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Protection and promotion of human rights</a:t>
            </a:r>
          </a:p>
          <a:p>
            <a:pPr marL="514350" lvl="1" indent="-28575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Electoral assistance including election monitoring and support</a:t>
            </a:r>
          </a:p>
          <a:p>
            <a:pPr marL="514350" lvl="1" indent="-28575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Support for the restoration and extension of State authority</a:t>
            </a:r>
          </a:p>
          <a:p>
            <a:pPr marL="514350" lvl="1" indent="-28575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Promotion of social and economic recovery and development </a:t>
            </a:r>
          </a:p>
        </p:txBody>
      </p:sp>
    </p:spTree>
    <p:extLst>
      <p:ext uri="{BB962C8B-B14F-4D97-AF65-F5344CB8AC3E}">
        <p14:creationId xmlns:p14="http://schemas.microsoft.com/office/powerpoint/2010/main" val="283635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8E50E-EE1B-0E93-6B42-9C3698F7DBA1}"/>
              </a:ext>
            </a:extLst>
          </p:cNvPr>
          <p:cNvSpPr>
            <a:spLocks noGrp="1"/>
          </p:cNvSpPr>
          <p:nvPr>
            <p:ph type="title"/>
          </p:nvPr>
        </p:nvSpPr>
        <p:spPr/>
        <p:txBody>
          <a:bodyPr/>
          <a:lstStyle/>
          <a:p>
            <a:pPr algn="ctr"/>
            <a:r>
              <a:rPr lang="en-GB" dirty="0"/>
              <a:t>Peacekeeping Today: </a:t>
            </a:r>
            <a:br>
              <a:rPr lang="en-GB" dirty="0"/>
            </a:br>
            <a:r>
              <a:rPr lang="en-GB" dirty="0"/>
              <a:t>Currently 11 operations active</a:t>
            </a:r>
          </a:p>
        </p:txBody>
      </p:sp>
      <p:sp>
        <p:nvSpPr>
          <p:cNvPr id="3" name="Content Placeholder 2">
            <a:extLst>
              <a:ext uri="{FF2B5EF4-FFF2-40B4-BE49-F238E27FC236}">
                <a16:creationId xmlns:a16="http://schemas.microsoft.com/office/drawing/2014/main" id="{A0BAB46F-5FE4-2E86-2B52-3E0A6EA3A31C}"/>
              </a:ext>
            </a:extLst>
          </p:cNvPr>
          <p:cNvSpPr>
            <a:spLocks noGrp="1"/>
          </p:cNvSpPr>
          <p:nvPr>
            <p:ph sz="half" idx="1"/>
          </p:nvPr>
        </p:nvSpPr>
        <p:spPr/>
        <p:txBody>
          <a:bodyPr/>
          <a:lstStyle/>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Kosovo</a:t>
            </a:r>
          </a:p>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India and Pakistan</a:t>
            </a:r>
          </a:p>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Western Sahara</a:t>
            </a:r>
          </a:p>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South Sudan</a:t>
            </a:r>
          </a:p>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Abyei (Sudan/South Sudan)</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Central African Republic</a:t>
            </a:r>
          </a:p>
        </p:txBody>
      </p:sp>
      <p:sp>
        <p:nvSpPr>
          <p:cNvPr id="4" name="Content Placeholder 3">
            <a:extLst>
              <a:ext uri="{FF2B5EF4-FFF2-40B4-BE49-F238E27FC236}">
                <a16:creationId xmlns:a16="http://schemas.microsoft.com/office/drawing/2014/main" id="{F53E2135-AF55-6A71-BB17-E398D2E74CF7}"/>
              </a:ext>
            </a:extLst>
          </p:cNvPr>
          <p:cNvSpPr>
            <a:spLocks noGrp="1"/>
          </p:cNvSpPr>
          <p:nvPr>
            <p:ph sz="half" idx="2"/>
          </p:nvPr>
        </p:nvSpPr>
        <p:spPr/>
        <p:txBody>
          <a:bodyPr/>
          <a:lstStyle/>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Democratic Republic of Congo</a:t>
            </a:r>
          </a:p>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Cyprus, Lebanon</a:t>
            </a:r>
          </a:p>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Israel/Syria ceasefire (Golan heights)</a:t>
            </a:r>
          </a:p>
          <a:p>
            <a:pPr>
              <a:lnSpc>
                <a:spcPct val="107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Middle East (Jerusalem) (1948) </a:t>
            </a:r>
          </a:p>
          <a:p>
            <a:endParaRPr lang="en-GB" dirty="0"/>
          </a:p>
        </p:txBody>
      </p:sp>
    </p:spTree>
    <p:extLst>
      <p:ext uri="{BB962C8B-B14F-4D97-AF65-F5344CB8AC3E}">
        <p14:creationId xmlns:p14="http://schemas.microsoft.com/office/powerpoint/2010/main" val="38924601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18007-D60F-EE00-94FA-F942CCA5EA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BC4086-FA9C-8109-115D-05138962A8F3}"/>
              </a:ext>
            </a:extLst>
          </p:cNvPr>
          <p:cNvSpPr>
            <a:spLocks noGrp="1"/>
          </p:cNvSpPr>
          <p:nvPr>
            <p:ph type="title"/>
          </p:nvPr>
        </p:nvSpPr>
        <p:spPr/>
        <p:txBody>
          <a:bodyPr/>
          <a:lstStyle/>
          <a:p>
            <a:pPr algn="ctr"/>
            <a:r>
              <a:rPr lang="en-GB" dirty="0"/>
              <a:t>Non-UN Peacekeeping</a:t>
            </a:r>
          </a:p>
        </p:txBody>
      </p:sp>
      <p:sp>
        <p:nvSpPr>
          <p:cNvPr id="3" name="Content Placeholder 2">
            <a:extLst>
              <a:ext uri="{FF2B5EF4-FFF2-40B4-BE49-F238E27FC236}">
                <a16:creationId xmlns:a16="http://schemas.microsoft.com/office/drawing/2014/main" id="{C6F93257-C83F-B01B-C99E-1E49482C8BE7}"/>
              </a:ext>
            </a:extLst>
          </p:cNvPr>
          <p:cNvSpPr>
            <a:spLocks noGrp="1"/>
          </p:cNvSpPr>
          <p:nvPr>
            <p:ph idx="1"/>
          </p:nvPr>
        </p:nvSpPr>
        <p:spPr>
          <a:xfrm>
            <a:off x="838200" y="1690688"/>
            <a:ext cx="10515600" cy="4048702"/>
          </a:xfrm>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Ever since the UN’s existence, regional organizations, coalitions of states or even individual states have practiced peacekeeping independently or in cooperation with the UN. In fact, non-UN bodies have deployed more peace operations than the UN each year since the turn of the millennium (Bara and Hultman 2020).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can be difficult to distinguish between peacekeeping and one-sided military intervention if a mission does not operate under the UN flag. </a:t>
            </a:r>
          </a:p>
        </p:txBody>
      </p:sp>
    </p:spTree>
    <p:extLst>
      <p:ext uri="{BB962C8B-B14F-4D97-AF65-F5344CB8AC3E}">
        <p14:creationId xmlns:p14="http://schemas.microsoft.com/office/powerpoint/2010/main" val="2802776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FD13B3-9006-91E6-CBAB-A2B5E9999D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631BE7-5C52-56C8-8A5C-B9DF54149B6F}"/>
              </a:ext>
            </a:extLst>
          </p:cNvPr>
          <p:cNvSpPr>
            <a:spLocks noGrp="1"/>
          </p:cNvSpPr>
          <p:nvPr>
            <p:ph type="title"/>
          </p:nvPr>
        </p:nvSpPr>
        <p:spPr/>
        <p:txBody>
          <a:bodyPr/>
          <a:lstStyle/>
          <a:p>
            <a:pPr algn="ctr"/>
            <a:r>
              <a:rPr lang="en-GB" dirty="0"/>
              <a:t>Non-UN Peacekeeping</a:t>
            </a:r>
          </a:p>
        </p:txBody>
      </p:sp>
      <p:sp>
        <p:nvSpPr>
          <p:cNvPr id="3" name="Content Placeholder 2">
            <a:extLst>
              <a:ext uri="{FF2B5EF4-FFF2-40B4-BE49-F238E27FC236}">
                <a16:creationId xmlns:a16="http://schemas.microsoft.com/office/drawing/2014/main" id="{A6CC7A0D-C125-82CB-96A3-1B7B81A96B19}"/>
              </a:ext>
            </a:extLst>
          </p:cNvPr>
          <p:cNvSpPr>
            <a:spLocks noGrp="1"/>
          </p:cNvSpPr>
          <p:nvPr>
            <p:ph idx="1"/>
          </p:nvPr>
        </p:nvSpPr>
        <p:spPr>
          <a:xfrm>
            <a:off x="838200" y="1690688"/>
            <a:ext cx="10515600" cy="4048702"/>
          </a:xfrm>
        </p:spPr>
        <p:txBody>
          <a:bodyPr>
            <a:normAutofit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Non-UN peace operations are often mandated or at least expressly welcomed by the UN, but they are not managed by the UN at an operational level.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Some regional organizations, such as NATO or the EU, operate well beyond their own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neighborhood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not all non-UN missions are run by regional organizations. Instead, regional organizations, ad hoc coalitions of states, and even single countries run these operations.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Among regional organizations, the EU and the AU (and its predecessor the OAU) have conducted the most non-UN peace operations in the post-Cold War period, but ECOWAS and NATO have also been active peacekeeping actors. The US and Australia have led multiple coalitions of states in making or keeping the peace, for example in Haiti, Indonesia, and Papua New Guinea.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France, on the other hand, stands out as the country with the most single-state operations in parallel or in support of UN missions, such as in Côte d’Ivoire (Operation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Licorne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or the Central African Republic (Operation Sangaris). </a:t>
            </a:r>
          </a:p>
        </p:txBody>
      </p:sp>
    </p:spTree>
    <p:extLst>
      <p:ext uri="{BB962C8B-B14F-4D97-AF65-F5344CB8AC3E}">
        <p14:creationId xmlns:p14="http://schemas.microsoft.com/office/powerpoint/2010/main" val="3261633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0E66A7-7A2B-5056-8514-10714562E4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295923-D2A4-4FC8-6683-AC3380F02915}"/>
              </a:ext>
            </a:extLst>
          </p:cNvPr>
          <p:cNvSpPr>
            <a:spLocks noGrp="1"/>
          </p:cNvSpPr>
          <p:nvPr>
            <p:ph type="title"/>
          </p:nvPr>
        </p:nvSpPr>
        <p:spPr/>
        <p:txBody>
          <a:bodyPr/>
          <a:lstStyle/>
          <a:p>
            <a:pPr algn="ctr"/>
            <a:r>
              <a:rPr lang="en-GB" dirty="0"/>
              <a:t>Non-UN Peacekeeping</a:t>
            </a:r>
          </a:p>
        </p:txBody>
      </p:sp>
      <p:sp>
        <p:nvSpPr>
          <p:cNvPr id="3" name="Content Placeholder 2">
            <a:extLst>
              <a:ext uri="{FF2B5EF4-FFF2-40B4-BE49-F238E27FC236}">
                <a16:creationId xmlns:a16="http://schemas.microsoft.com/office/drawing/2014/main" id="{B69D959A-6B86-B550-CD31-95F9E27F5EE9}"/>
              </a:ext>
            </a:extLst>
          </p:cNvPr>
          <p:cNvSpPr>
            <a:spLocks noGrp="1"/>
          </p:cNvSpPr>
          <p:nvPr>
            <p:ph idx="1"/>
          </p:nvPr>
        </p:nvSpPr>
        <p:spPr>
          <a:xfrm>
            <a:off x="838200" y="1690688"/>
            <a:ext cx="10515600" cy="4048702"/>
          </a:xfrm>
        </p:spPr>
        <p:txBody>
          <a:bodyPr>
            <a:normAutofit fontScale="92500"/>
          </a:bodyPr>
          <a:lstStyle/>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UN peacekeeping missions specifically are distinguished from military interventions by the three principles of </a:t>
            </a:r>
          </a:p>
          <a:p>
            <a:pPr lvl="1">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Consent</a:t>
            </a:r>
          </a:p>
          <a:p>
            <a:pPr lvl="1">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Impartiality</a:t>
            </a:r>
          </a:p>
          <a:p>
            <a:pPr lvl="1">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The use of force only in </a:t>
            </a:r>
            <a:r>
              <a:rPr lang="en-GB" sz="1600" dirty="0" err="1">
                <a:effectLst/>
                <a:latin typeface="Aptos" panose="020B0004020202020204" pitchFamily="34" charset="0"/>
                <a:ea typeface="Aptos" panose="020B0004020202020204" pitchFamily="34" charset="0"/>
                <a:cs typeface="Times New Roman" panose="02020603050405020304" pitchFamily="18" charset="0"/>
              </a:rPr>
              <a:t>self-defense</a:t>
            </a:r>
            <a:r>
              <a:rPr lang="en-GB" sz="1600" dirty="0">
                <a:effectLst/>
                <a:latin typeface="Aptos" panose="020B0004020202020204" pitchFamily="34" charset="0"/>
                <a:ea typeface="Aptos" panose="020B0004020202020204" pitchFamily="34" charset="0"/>
                <a:cs typeface="Times New Roman" panose="02020603050405020304" pitchFamily="18" charset="0"/>
              </a:rPr>
              <a:t> (or in </a:t>
            </a:r>
            <a:r>
              <a:rPr lang="en-GB" sz="1600" dirty="0" err="1">
                <a:effectLst/>
                <a:latin typeface="Aptos" panose="020B0004020202020204" pitchFamily="34" charset="0"/>
                <a:ea typeface="Aptos" panose="020B0004020202020204" pitchFamily="34" charset="0"/>
                <a:cs typeface="Times New Roman" panose="02020603050405020304" pitchFamily="18" charset="0"/>
              </a:rPr>
              <a:t>defense</a:t>
            </a:r>
            <a:r>
              <a:rPr lang="en-GB" sz="1600" dirty="0">
                <a:effectLst/>
                <a:latin typeface="Aptos" panose="020B0004020202020204" pitchFamily="34" charset="0"/>
                <a:ea typeface="Aptos" panose="020B0004020202020204" pitchFamily="34" charset="0"/>
                <a:cs typeface="Times New Roman" panose="02020603050405020304" pitchFamily="18" charset="0"/>
              </a:rPr>
              <a:t> of the mandate), whereas military interventions take place against the will of the belligerents, take sides, and are barely restricted in their use of force. </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Even if these peacekeeping principles are increasingly stretched in newer UN missions, there is a second element that endows these missions with legitimacy: a mandate by the UN Security Council. This is because the Security Council is conservative: Single states or coalitions can at best veto peacekeeping missions but cannot get them authorized without the consent of most members and all permanent members of the Council. This is a safeguard against regional powers military intervening in a country under the guise of “peacekeeping.” By extension, this legitimacy is also bestowed upon the many non-UN missions that receive a Security Council mandate.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8304766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FE6D33-5157-C096-6059-CBD716470F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272E10-3C24-6EEF-879F-AE48EC5BC100}"/>
              </a:ext>
            </a:extLst>
          </p:cNvPr>
          <p:cNvSpPr>
            <a:spLocks noGrp="1"/>
          </p:cNvSpPr>
          <p:nvPr>
            <p:ph type="title"/>
          </p:nvPr>
        </p:nvSpPr>
        <p:spPr/>
        <p:txBody>
          <a:bodyPr/>
          <a:lstStyle/>
          <a:p>
            <a:pPr algn="ctr"/>
            <a:r>
              <a:rPr lang="en-GB" dirty="0"/>
              <a:t>Non-UN Peacekeeping</a:t>
            </a:r>
          </a:p>
        </p:txBody>
      </p:sp>
      <p:sp>
        <p:nvSpPr>
          <p:cNvPr id="3" name="Content Placeholder 2">
            <a:extLst>
              <a:ext uri="{FF2B5EF4-FFF2-40B4-BE49-F238E27FC236}">
                <a16:creationId xmlns:a16="http://schemas.microsoft.com/office/drawing/2014/main" id="{58601C06-E159-31ED-F3FC-2DD9C2FB7A33}"/>
              </a:ext>
            </a:extLst>
          </p:cNvPr>
          <p:cNvSpPr>
            <a:spLocks noGrp="1"/>
          </p:cNvSpPr>
          <p:nvPr>
            <p:ph idx="1"/>
          </p:nvPr>
        </p:nvSpPr>
        <p:spPr>
          <a:xfrm>
            <a:off x="838200" y="1690688"/>
            <a:ext cx="10515600" cy="4048702"/>
          </a:xfrm>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When this safeguard is missing in the case of non-UN operations that are not authorized by the UN, the purpose of the mission and its adherence to the peacekeeping principles comes under scrutiny, and the line between peacekeeping and biased military intervention can become a thin one.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Operation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Boleas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in Lesotho by the Southern African Development Community (SADC) is an example. In this operation in 1998, South Africa and Botswana deployed their militaries to prevent a coup, with South Africa’s desire to secure strategic resources as a possible ulterior motive. </a:t>
            </a:r>
          </a:p>
        </p:txBody>
      </p:sp>
    </p:spTree>
    <p:extLst>
      <p:ext uri="{BB962C8B-B14F-4D97-AF65-F5344CB8AC3E}">
        <p14:creationId xmlns:p14="http://schemas.microsoft.com/office/powerpoint/2010/main" val="4002270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5397B2-959E-37FC-66A4-D9130B7CD0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FAE104-F8C1-D370-1BB9-6EF4F2091E7E}"/>
              </a:ext>
            </a:extLst>
          </p:cNvPr>
          <p:cNvSpPr>
            <a:spLocks noGrp="1"/>
          </p:cNvSpPr>
          <p:nvPr>
            <p:ph type="title"/>
          </p:nvPr>
        </p:nvSpPr>
        <p:spPr/>
        <p:txBody>
          <a:bodyPr/>
          <a:lstStyle/>
          <a:p>
            <a:pPr algn="ctr"/>
            <a:r>
              <a:rPr lang="en-GB" dirty="0"/>
              <a:t>Non-UN Peacekeeping</a:t>
            </a:r>
          </a:p>
        </p:txBody>
      </p:sp>
      <p:sp>
        <p:nvSpPr>
          <p:cNvPr id="3" name="Content Placeholder 2">
            <a:extLst>
              <a:ext uri="{FF2B5EF4-FFF2-40B4-BE49-F238E27FC236}">
                <a16:creationId xmlns:a16="http://schemas.microsoft.com/office/drawing/2014/main" id="{3DD6A2C6-CC6C-E5DF-3450-2996B4EA9BD6}"/>
              </a:ext>
            </a:extLst>
          </p:cNvPr>
          <p:cNvSpPr>
            <a:spLocks noGrp="1"/>
          </p:cNvSpPr>
          <p:nvPr>
            <p:ph idx="1"/>
          </p:nvPr>
        </p:nvSpPr>
        <p:spPr>
          <a:xfrm>
            <a:off x="838200" y="1690688"/>
            <a:ext cx="10515600" cy="4048702"/>
          </a:xfrm>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Two additional factors complicate the assessment of whether a non-UN mission should be considered peacekeeping.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 The first is that ulterior motives by the deploying body are not enough to disqualify an operation as a peace operation, as there is always a modicum of self-interest in the decision to contribute to peacekeeping, also in UN missions.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2) The second is that a violation of peacekeeping principles is not always by design. Missions at times turn awry and peacekeepers are drawn into a war against one side, losing their status as an impartial arbiter. Again, this is a risk that UN missions face as well. </a:t>
            </a:r>
          </a:p>
        </p:txBody>
      </p:sp>
    </p:spTree>
    <p:extLst>
      <p:ext uri="{BB962C8B-B14F-4D97-AF65-F5344CB8AC3E}">
        <p14:creationId xmlns:p14="http://schemas.microsoft.com/office/powerpoint/2010/main" val="2569576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6E6AB2-D946-2BCB-1EDC-22DFA0554C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0D4A70-681B-CBEE-7341-D8E63C13921D}"/>
              </a:ext>
            </a:extLst>
          </p:cNvPr>
          <p:cNvSpPr>
            <a:spLocks noGrp="1"/>
          </p:cNvSpPr>
          <p:nvPr>
            <p:ph type="title"/>
          </p:nvPr>
        </p:nvSpPr>
        <p:spPr/>
        <p:txBody>
          <a:bodyPr/>
          <a:lstStyle/>
          <a:p>
            <a:pPr algn="ctr"/>
            <a:r>
              <a:rPr lang="en-GB" dirty="0"/>
              <a:t>Non-UN Peacekeeping</a:t>
            </a:r>
          </a:p>
        </p:txBody>
      </p:sp>
      <p:sp>
        <p:nvSpPr>
          <p:cNvPr id="3" name="Content Placeholder 2">
            <a:extLst>
              <a:ext uri="{FF2B5EF4-FFF2-40B4-BE49-F238E27FC236}">
                <a16:creationId xmlns:a16="http://schemas.microsoft.com/office/drawing/2014/main" id="{4728C27C-4061-FAC7-1475-4B8B6DAA2A8F}"/>
              </a:ext>
            </a:extLst>
          </p:cNvPr>
          <p:cNvSpPr>
            <a:spLocks noGrp="1"/>
          </p:cNvSpPr>
          <p:nvPr>
            <p:ph idx="1"/>
          </p:nvPr>
        </p:nvSpPr>
        <p:spPr>
          <a:xfrm>
            <a:off x="838200" y="1690688"/>
            <a:ext cx="10515600" cy="3897312"/>
          </a:xfrm>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Since the early 2000s, non-UN peace operations account for the majority of missions globally. While the number of UN mission has remained relatively stable since the end off the Cold War, the number of non-UN missions has gradually increased. The many missions by the EU since the launch of its European Security and Defence Policy (ESDP) in 1999 explain part of this trend.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UN missions are on average larger than non-UN missions: the median UN mission has three times as many people on the ground as the median non-UN mission. UN missions are usually sent to particularly difficult cases- wars with high death tolls and atrocities against civilians, long wars, and complicated wars with many factions. </a:t>
            </a:r>
          </a:p>
        </p:txBody>
      </p:sp>
    </p:spTree>
    <p:extLst>
      <p:ext uri="{BB962C8B-B14F-4D97-AF65-F5344CB8AC3E}">
        <p14:creationId xmlns:p14="http://schemas.microsoft.com/office/powerpoint/2010/main" val="3380281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A8D1CC-44BF-20AF-CC5E-7ECC3F4EE3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B5ED3F-01C1-4661-8301-7D20BCD06570}"/>
              </a:ext>
            </a:extLst>
          </p:cNvPr>
          <p:cNvSpPr>
            <a:spLocks noGrp="1"/>
          </p:cNvSpPr>
          <p:nvPr>
            <p:ph type="title"/>
          </p:nvPr>
        </p:nvSpPr>
        <p:spPr/>
        <p:txBody>
          <a:bodyPr/>
          <a:lstStyle/>
          <a:p>
            <a:pPr algn="ctr"/>
            <a:r>
              <a:rPr lang="en-GB" dirty="0"/>
              <a:t>Non-UN Peacekeeping</a:t>
            </a:r>
          </a:p>
        </p:txBody>
      </p:sp>
      <p:sp>
        <p:nvSpPr>
          <p:cNvPr id="3" name="Content Placeholder 2">
            <a:extLst>
              <a:ext uri="{FF2B5EF4-FFF2-40B4-BE49-F238E27FC236}">
                <a16:creationId xmlns:a16="http://schemas.microsoft.com/office/drawing/2014/main" id="{5784D8EE-6DD3-B03F-B551-8A5BC1D2AE00}"/>
              </a:ext>
            </a:extLst>
          </p:cNvPr>
          <p:cNvSpPr>
            <a:spLocks noGrp="1"/>
          </p:cNvSpPr>
          <p:nvPr>
            <p:ph idx="1"/>
          </p:nvPr>
        </p:nvSpPr>
        <p:spPr>
          <a:xfrm>
            <a:off x="838200" y="1690688"/>
            <a:ext cx="10515600" cy="3897312"/>
          </a:xfrm>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Non-UN peacekeeping isn’t just a post-Cold War phenomenon- of 47 pre-1990 peacekeeping missions, more than half were non-UN missions, and most of these were neither authorized nor recognized by the UN. What changed since the end of the Cold War is: </a:t>
            </a:r>
          </a:p>
          <a:p>
            <a:pPr marL="971550" lvl="2" indent="-285750">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he sheer number of different actors active in peacekeeping, </a:t>
            </a:r>
          </a:p>
          <a:p>
            <a:pPr marL="971550" lvl="2" indent="-285750">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heir ambition in terms of mission complexity, </a:t>
            </a:r>
            <a:endParaRPr lang="en-GB" sz="1800" kern="100" dirty="0">
              <a:latin typeface="Aptos" panose="020B0004020202020204" pitchFamily="34" charset="0"/>
              <a:ea typeface="Aptos" panose="020B0004020202020204" pitchFamily="34" charset="0"/>
              <a:cs typeface="Times New Roman" panose="02020603050405020304" pitchFamily="18" charset="0"/>
            </a:endParaRPr>
          </a:p>
          <a:p>
            <a:pPr marL="971550" lvl="2" indent="-285750">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he fact that more non-UN missions are authorized by the UN.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UN needed regional organizations to step up and help carry an increasingly heavy peacekeeping burden created by multiple simultaneous civil wars that required a robust peacekeeping response. </a:t>
            </a:r>
          </a:p>
        </p:txBody>
      </p:sp>
    </p:spTree>
    <p:extLst>
      <p:ext uri="{BB962C8B-B14F-4D97-AF65-F5344CB8AC3E}">
        <p14:creationId xmlns:p14="http://schemas.microsoft.com/office/powerpoint/2010/main" val="26375572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1BC3EB-59A0-BC49-43D7-6E5B251DDB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3179B7-44E5-3F09-9CEF-042C47A7B0DB}"/>
              </a:ext>
            </a:extLst>
          </p:cNvPr>
          <p:cNvSpPr>
            <a:spLocks noGrp="1"/>
          </p:cNvSpPr>
          <p:nvPr>
            <p:ph type="title"/>
          </p:nvPr>
        </p:nvSpPr>
        <p:spPr/>
        <p:txBody>
          <a:bodyPr/>
          <a:lstStyle/>
          <a:p>
            <a:pPr algn="ctr"/>
            <a:r>
              <a:rPr lang="en-GB" dirty="0"/>
              <a:t>Benefits of Peacekeeping</a:t>
            </a:r>
          </a:p>
        </p:txBody>
      </p:sp>
      <p:sp>
        <p:nvSpPr>
          <p:cNvPr id="3" name="Content Placeholder 2">
            <a:extLst>
              <a:ext uri="{FF2B5EF4-FFF2-40B4-BE49-F238E27FC236}">
                <a16:creationId xmlns:a16="http://schemas.microsoft.com/office/drawing/2014/main" id="{58B0FB52-19D3-328F-C790-C1920DFA94F7}"/>
              </a:ext>
            </a:extLst>
          </p:cNvPr>
          <p:cNvSpPr>
            <a:spLocks noGrp="1"/>
          </p:cNvSpPr>
          <p:nvPr>
            <p:ph idx="1"/>
          </p:nvPr>
        </p:nvSpPr>
        <p:spPr>
          <a:xfrm>
            <a:off x="838200" y="1690688"/>
            <a:ext cx="10515600" cy="3897312"/>
          </a:xfrm>
        </p:spPr>
        <p:txBody>
          <a:bodyPr>
            <a:normAutofit/>
          </a:bodyPr>
          <a:lstStyle/>
          <a:p>
            <a:pPr marL="0" marR="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Peacekeeping yields three types of benefits:</a:t>
            </a:r>
          </a:p>
          <a:p>
            <a:pPr marL="914400" lvl="2">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 Pure public goods in the form of global peace and human security;</a:t>
            </a:r>
          </a:p>
          <a:p>
            <a:pPr marL="914400" lvl="2">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2) Impure public goods that benefit some nations more than others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neighboring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states more affected by the instability)</a:t>
            </a:r>
          </a:p>
          <a:p>
            <a:pPr marL="914400" lvl="2">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3) Private benefits such as compensation a country gets for sending peacekeepers, or the in-field experience the deployed troops gain</a:t>
            </a:r>
          </a:p>
        </p:txBody>
      </p:sp>
    </p:spTree>
    <p:extLst>
      <p:ext uri="{BB962C8B-B14F-4D97-AF65-F5344CB8AC3E}">
        <p14:creationId xmlns:p14="http://schemas.microsoft.com/office/powerpoint/2010/main" val="41842993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C756E1-FB63-B607-01CD-682413355F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B1B0A3-DF0C-A248-E6DB-0D75D3360A8D}"/>
              </a:ext>
            </a:extLst>
          </p:cNvPr>
          <p:cNvSpPr>
            <a:spLocks noGrp="1"/>
          </p:cNvSpPr>
          <p:nvPr>
            <p:ph type="title"/>
          </p:nvPr>
        </p:nvSpPr>
        <p:spPr/>
        <p:txBody>
          <a:bodyPr/>
          <a:lstStyle/>
          <a:p>
            <a:pPr algn="ctr"/>
            <a:r>
              <a:rPr lang="en-GB" dirty="0"/>
              <a:t>Peacekeeping: Who pays?</a:t>
            </a:r>
          </a:p>
        </p:txBody>
      </p:sp>
      <p:sp>
        <p:nvSpPr>
          <p:cNvPr id="3" name="Content Placeholder 2">
            <a:extLst>
              <a:ext uri="{FF2B5EF4-FFF2-40B4-BE49-F238E27FC236}">
                <a16:creationId xmlns:a16="http://schemas.microsoft.com/office/drawing/2014/main" id="{B9B6ABE2-82FB-C44F-C580-35E6BEEFAE41}"/>
              </a:ext>
            </a:extLst>
          </p:cNvPr>
          <p:cNvSpPr>
            <a:spLocks noGrp="1"/>
          </p:cNvSpPr>
          <p:nvPr>
            <p:ph idx="1"/>
          </p:nvPr>
        </p:nvSpPr>
        <p:spPr>
          <a:xfrm>
            <a:off x="838200" y="1690688"/>
            <a:ext cx="10515600" cy="3897312"/>
          </a:xfrm>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the case of the UN, all member states have to pay for peacekeeping based on their income, while troop contributions are voluntary and are financially compensated.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Two expectations from this: </a:t>
            </a:r>
          </a:p>
          <a:p>
            <a:pPr lvl="1">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UN missions will be more likely where need is greatest, that is authorized according to the logic  of public benefits. </a:t>
            </a:r>
          </a:p>
          <a:p>
            <a:pPr lvl="1">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Second, troop contributions to mission follow the logic of private benefits. Poorer countries especially those with large militaries have an incentive to send troops to UN missions as they make a net financial gain from this contribution. </a:t>
            </a:r>
          </a:p>
        </p:txBody>
      </p:sp>
    </p:spTree>
    <p:extLst>
      <p:ext uri="{BB962C8B-B14F-4D97-AF65-F5344CB8AC3E}">
        <p14:creationId xmlns:p14="http://schemas.microsoft.com/office/powerpoint/2010/main" val="3988796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D34A56-88DB-7953-92F0-4E6C240711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1EA994-CCDE-9B73-69C6-06B988947BC1}"/>
              </a:ext>
            </a:extLst>
          </p:cNvPr>
          <p:cNvSpPr>
            <a:spLocks noGrp="1"/>
          </p:cNvSpPr>
          <p:nvPr>
            <p:ph type="title"/>
          </p:nvPr>
        </p:nvSpPr>
        <p:spPr/>
        <p:txBody>
          <a:bodyPr/>
          <a:lstStyle/>
          <a:p>
            <a:pPr algn="ctr"/>
            <a:r>
              <a:rPr lang="en-GB" dirty="0"/>
              <a:t>Peacekeeping: Who pays?</a:t>
            </a:r>
          </a:p>
        </p:txBody>
      </p:sp>
      <p:sp>
        <p:nvSpPr>
          <p:cNvPr id="3" name="Content Placeholder 2">
            <a:extLst>
              <a:ext uri="{FF2B5EF4-FFF2-40B4-BE49-F238E27FC236}">
                <a16:creationId xmlns:a16="http://schemas.microsoft.com/office/drawing/2014/main" id="{4F555821-7ADE-4109-F16D-AA283F5E0617}"/>
              </a:ext>
            </a:extLst>
          </p:cNvPr>
          <p:cNvSpPr>
            <a:spLocks noGrp="1"/>
          </p:cNvSpPr>
          <p:nvPr>
            <p:ph idx="1"/>
          </p:nvPr>
        </p:nvSpPr>
        <p:spPr>
          <a:xfrm>
            <a:off x="838200" y="1690688"/>
            <a:ext cx="10515600" cy="3897312"/>
          </a:xfrm>
        </p:spPr>
        <p:txBody>
          <a:bodyPr>
            <a:normAutofit fontScale="85000"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the case of non-UN missions, both financial and troop contributions are voluntary, and those who send troops usually pay for them, with the exception of some ECOWAS and AU operations for which the US and EU partially reimburse participation costs.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Because of this, self-interest plays a greater role in the decisions to deploy a non-UN mission than it does for a UN mission.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Regional stability in particular is an impure public good that benefits some nations more than others. States will be more likely to burden the costs of financing and contributing to a non-UN mission if a conflict is a national security or economic concern to them.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Empirical evidence indeed shows that states are ready to pay for (and thus enable) non-UN missions if they are closer to the conflict region, or fi states have trade and FDI interests in the conflict region.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Trade ties, ethnic and colonial links are also important in determining whether countries send peacekeepers. Evidence that richer industrial countries are more likely to deploy troops to non-UN missions- in places where they have strategic and economic interests.</a:t>
            </a:r>
          </a:p>
        </p:txBody>
      </p:sp>
    </p:spTree>
    <p:extLst>
      <p:ext uri="{BB962C8B-B14F-4D97-AF65-F5344CB8AC3E}">
        <p14:creationId xmlns:p14="http://schemas.microsoft.com/office/powerpoint/2010/main" val="5106203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9D42C-4EA5-E250-CF63-B8F74B5D55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D2CCEA-D7C6-92B5-FE99-5E168205CC76}"/>
              </a:ext>
            </a:extLst>
          </p:cNvPr>
          <p:cNvSpPr>
            <a:spLocks noGrp="1"/>
          </p:cNvSpPr>
          <p:nvPr>
            <p:ph type="title"/>
          </p:nvPr>
        </p:nvSpPr>
        <p:spPr/>
        <p:txBody>
          <a:bodyPr/>
          <a:lstStyle/>
          <a:p>
            <a:pPr algn="ctr"/>
            <a:r>
              <a:rPr lang="en-GB" dirty="0"/>
              <a:t>Effectiveness of Peacekeeping</a:t>
            </a:r>
          </a:p>
        </p:txBody>
      </p:sp>
      <p:sp>
        <p:nvSpPr>
          <p:cNvPr id="3" name="Content Placeholder 2">
            <a:extLst>
              <a:ext uri="{FF2B5EF4-FFF2-40B4-BE49-F238E27FC236}">
                <a16:creationId xmlns:a16="http://schemas.microsoft.com/office/drawing/2014/main" id="{4B1377F2-D5BE-392B-7B59-185C91302C33}"/>
              </a:ext>
            </a:extLst>
          </p:cNvPr>
          <p:cNvSpPr>
            <a:spLocks noGrp="1"/>
          </p:cNvSpPr>
          <p:nvPr>
            <p:ph idx="1"/>
          </p:nvPr>
        </p:nvSpPr>
        <p:spPr>
          <a:xfrm>
            <a:off x="838200" y="1690688"/>
            <a:ext cx="10515600" cy="3897312"/>
          </a:xfrm>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How effective are peacekeeping missions?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For UN missions there is a wealth of research showing that they are on average effective in keeping the peace once obtained and in mitigating multiple forms of violence during and after war.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Bara and Hultman (2020) show that a greater number of troops and police in both UN and regional missions is associated with lower levels of violence against civilians by governments during war.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However, when it comes to rebel one-sided violence, only UN troops and police are associated with fewer civilian fatalities, while regional peacekeepers have no observable effect. This differential ability is a finding that needs additional research and explanation. </a:t>
            </a:r>
          </a:p>
        </p:txBody>
      </p:sp>
    </p:spTree>
    <p:extLst>
      <p:ext uri="{BB962C8B-B14F-4D97-AF65-F5344CB8AC3E}">
        <p14:creationId xmlns:p14="http://schemas.microsoft.com/office/powerpoint/2010/main" val="5189842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0B32B4-AA01-BB92-4A36-F5549844C5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056B74-05CD-4B5A-4635-9916E7C9ED20}"/>
              </a:ext>
            </a:extLst>
          </p:cNvPr>
          <p:cNvSpPr>
            <a:spLocks noGrp="1"/>
          </p:cNvSpPr>
          <p:nvPr>
            <p:ph type="title"/>
          </p:nvPr>
        </p:nvSpPr>
        <p:spPr/>
        <p:txBody>
          <a:bodyPr/>
          <a:lstStyle/>
          <a:p>
            <a:pPr algn="ctr"/>
            <a:r>
              <a:rPr lang="en-GB" dirty="0"/>
              <a:t>Peacebuilding</a:t>
            </a:r>
          </a:p>
        </p:txBody>
      </p:sp>
      <p:sp>
        <p:nvSpPr>
          <p:cNvPr id="3" name="Content Placeholder 2">
            <a:extLst>
              <a:ext uri="{FF2B5EF4-FFF2-40B4-BE49-F238E27FC236}">
                <a16:creationId xmlns:a16="http://schemas.microsoft.com/office/drawing/2014/main" id="{B3F57BA6-EE3A-8931-8891-9E3550441B41}"/>
              </a:ext>
            </a:extLst>
          </p:cNvPr>
          <p:cNvSpPr>
            <a:spLocks noGrp="1"/>
          </p:cNvSpPr>
          <p:nvPr>
            <p:ph idx="1"/>
          </p:nvPr>
        </p:nvSpPr>
        <p:spPr>
          <a:xfrm>
            <a:off x="838200" y="1690688"/>
            <a:ext cx="10515600" cy="3897312"/>
          </a:xfrm>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Peacebuilding refers to assisting countries and regions in transitioning from war to peace.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Once fighting has ended, countries often require assistance rebuilding State institutions responsible for maintaining law and order, health, education and other services.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Assistance may also include disarming, demobilizing, and reintegrating soldiers; supervising elections; and reintegrating refugees.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At the heart of peacebuilding is an attempt to build a new State that can manage disputes peacefully, protect its civilians, and ensure respect for human rights.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Peacebuilding involves coordinating the activities of a wide range of organizations in the UN system, non-governmental organizations (NGOs), and local citizens groups </a:t>
            </a:r>
          </a:p>
        </p:txBody>
      </p:sp>
    </p:spTree>
    <p:extLst>
      <p:ext uri="{BB962C8B-B14F-4D97-AF65-F5344CB8AC3E}">
        <p14:creationId xmlns:p14="http://schemas.microsoft.com/office/powerpoint/2010/main" val="10174328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9CD32-61DC-D178-0DAD-CA34419B38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34284E-9BEB-900C-1DD9-BC48B5014E37}"/>
              </a:ext>
            </a:extLst>
          </p:cNvPr>
          <p:cNvSpPr>
            <a:spLocks noGrp="1"/>
          </p:cNvSpPr>
          <p:nvPr>
            <p:ph type="title"/>
          </p:nvPr>
        </p:nvSpPr>
        <p:spPr/>
        <p:txBody>
          <a:bodyPr/>
          <a:lstStyle/>
          <a:p>
            <a:pPr algn="ctr"/>
            <a:r>
              <a:rPr lang="en-GB" dirty="0"/>
              <a:t>The UN Peacebuilding Commission</a:t>
            </a:r>
          </a:p>
        </p:txBody>
      </p:sp>
      <p:sp>
        <p:nvSpPr>
          <p:cNvPr id="3" name="Content Placeholder 2">
            <a:extLst>
              <a:ext uri="{FF2B5EF4-FFF2-40B4-BE49-F238E27FC236}">
                <a16:creationId xmlns:a16="http://schemas.microsoft.com/office/drawing/2014/main" id="{8ED1DD94-91C4-057B-8A00-74146BC5E4D6}"/>
              </a:ext>
            </a:extLst>
          </p:cNvPr>
          <p:cNvSpPr>
            <a:spLocks noGrp="1"/>
          </p:cNvSpPr>
          <p:nvPr>
            <p:ph idx="1"/>
          </p:nvPr>
        </p:nvSpPr>
        <p:spPr>
          <a:xfrm>
            <a:off x="838200" y="1690688"/>
            <a:ext cx="10515600" cy="4048702"/>
          </a:xfrm>
        </p:spPr>
        <p:txBody>
          <a:bodyPr>
            <a:normAutofit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Since 2005, the UN Peacebuilding Commission has served as the intergovernmental organ dedicated to peacebuilding, empowered to monitor and pay close attention to countries at risk. It focuses on the reconstruction and institution-building efforts necessary for recovery from conflict.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was established by the High-level Panel on Threats, Challenges, and Change on ‘A more secure world; Our shared responsibility.’ Their report in 2004 observed that in both the period before the outbreak of civil war and in the transition out of war, neither the UN or the broader international community, including international financial institutions, are well organized to assist countries attempting to build peace.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Member States have acknowledged that in the last ten years (2010-2020), the UN has significantly improved its support to countries emerging from conflict. The lines between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peacemaking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peacebuilding are gradually fading, as the UN is increasingly supporting political processes and building institutions in the midst of ongoing violence and conflict. At the same time, it has been acknowledged that peacebuilding activities need to be linked to a broader political strategy.</a:t>
            </a:r>
          </a:p>
        </p:txBody>
      </p:sp>
    </p:spTree>
    <p:extLst>
      <p:ext uri="{BB962C8B-B14F-4D97-AF65-F5344CB8AC3E}">
        <p14:creationId xmlns:p14="http://schemas.microsoft.com/office/powerpoint/2010/main" val="13554200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400067-CFCF-4303-6288-AE08852881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93CD64-0751-84E5-5C38-12F2374E8D92}"/>
              </a:ext>
            </a:extLst>
          </p:cNvPr>
          <p:cNvSpPr>
            <a:spLocks noGrp="1"/>
          </p:cNvSpPr>
          <p:nvPr>
            <p:ph type="title"/>
          </p:nvPr>
        </p:nvSpPr>
        <p:spPr/>
        <p:txBody>
          <a:bodyPr/>
          <a:lstStyle/>
          <a:p>
            <a:pPr algn="ctr"/>
            <a:r>
              <a:rPr lang="en-GB" dirty="0"/>
              <a:t>The Secretary General’s Peacebuilding Fund</a:t>
            </a:r>
          </a:p>
        </p:txBody>
      </p:sp>
      <p:sp>
        <p:nvSpPr>
          <p:cNvPr id="3" name="Content Placeholder 2">
            <a:extLst>
              <a:ext uri="{FF2B5EF4-FFF2-40B4-BE49-F238E27FC236}">
                <a16:creationId xmlns:a16="http://schemas.microsoft.com/office/drawing/2014/main" id="{1D1378A2-F9FC-F128-3DE4-BB1089AF5265}"/>
              </a:ext>
            </a:extLst>
          </p:cNvPr>
          <p:cNvSpPr>
            <a:spLocks noGrp="1"/>
          </p:cNvSpPr>
          <p:nvPr>
            <p:ph idx="1"/>
          </p:nvPr>
        </p:nvSpPr>
        <p:spPr>
          <a:xfrm>
            <a:off x="838200" y="1690688"/>
            <a:ext cx="10515600" cy="3897312"/>
          </a:xfrm>
        </p:spPr>
        <p:txBody>
          <a:bodyPr>
            <a:normAutofit/>
          </a:bodyPr>
          <a:lstStyle/>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The Secretary General’s Peacebuilding Fund is the principle instrument for prevention of conflict and peacebuilding. </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It works with the wider UN system, national and subnational authorities, civil society organizations, regional organizations, and multilateral banks. It supports joint responses to address peacebuilding, including development, humanitarian, and human rights efforts. </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The Peacebuilding Fund was established in 2006, pursuant to Security </a:t>
            </a:r>
            <a:r>
              <a:rPr lang="en-GB" sz="1800" dirty="0">
                <a:latin typeface="Aptos" panose="020B0004020202020204" pitchFamily="34" charset="0"/>
                <a:ea typeface="Aptos" panose="020B0004020202020204" pitchFamily="34" charset="0"/>
                <a:cs typeface="Times New Roman" panose="02020603050405020304" pitchFamily="18" charset="0"/>
              </a:rPr>
              <a:t>C</a:t>
            </a:r>
            <a:r>
              <a:rPr lang="en-GB" sz="1800" dirty="0">
                <a:effectLst/>
                <a:latin typeface="Aptos" panose="020B0004020202020204" pitchFamily="34" charset="0"/>
                <a:ea typeface="Aptos" panose="020B0004020202020204" pitchFamily="34" charset="0"/>
                <a:cs typeface="Times New Roman" panose="02020603050405020304" pitchFamily="18" charset="0"/>
              </a:rPr>
              <a:t>ouncil resolution 1645 (2005) under Secretary General Kofi Annan. Since then it has approved more than 1.9 billion USD in funding for projects through the voluntary contributions of over 60 UN member states.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4630309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CF087-BDA8-688E-C636-66D71C8EEE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A25A13-7E70-EA5B-1EB7-53D91B7664D1}"/>
              </a:ext>
            </a:extLst>
          </p:cNvPr>
          <p:cNvSpPr>
            <a:spLocks noGrp="1"/>
          </p:cNvSpPr>
          <p:nvPr>
            <p:ph type="title"/>
          </p:nvPr>
        </p:nvSpPr>
        <p:spPr/>
        <p:txBody>
          <a:bodyPr/>
          <a:lstStyle/>
          <a:p>
            <a:pPr algn="ctr"/>
            <a:r>
              <a:rPr lang="en-GB" dirty="0"/>
              <a:t>The Secretary General’s Peacebuilding Fund</a:t>
            </a:r>
          </a:p>
        </p:txBody>
      </p:sp>
      <p:sp>
        <p:nvSpPr>
          <p:cNvPr id="3" name="Content Placeholder 2">
            <a:extLst>
              <a:ext uri="{FF2B5EF4-FFF2-40B4-BE49-F238E27FC236}">
                <a16:creationId xmlns:a16="http://schemas.microsoft.com/office/drawing/2014/main" id="{AB082DCF-3E91-E1F4-ABDA-81740538F6C0}"/>
              </a:ext>
            </a:extLst>
          </p:cNvPr>
          <p:cNvSpPr>
            <a:spLocks noGrp="1"/>
          </p:cNvSpPr>
          <p:nvPr>
            <p:ph idx="1"/>
          </p:nvPr>
        </p:nvSpPr>
        <p:spPr>
          <a:xfrm>
            <a:off x="838200" y="1690688"/>
            <a:ext cx="10515600" cy="3897312"/>
          </a:xfrm>
        </p:spPr>
        <p:txBody>
          <a:bodyPr>
            <a:normAutofit lnSpcReduction="10000"/>
          </a:bodyPr>
          <a:lstStyle/>
          <a:p>
            <a:pPr marL="0" marR="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Its priorities include: </a:t>
            </a:r>
          </a:p>
          <a:p>
            <a:pPr marL="342900" marR="0" lvl="0" indent="-342900">
              <a:lnSpc>
                <a:spcPct val="107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Supporting cross-border and regional approaches</a:t>
            </a:r>
          </a:p>
          <a:p>
            <a:pPr marL="342900" marR="0" lvl="0" indent="-342900">
              <a:lnSpc>
                <a:spcPct val="107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Facilitating UN transition contexts</a:t>
            </a:r>
          </a:p>
          <a:p>
            <a:pPr marL="342900" marR="0" lvl="0" indent="-342900">
              <a:lnSpc>
                <a:spcPct val="107000"/>
              </a:lnSpc>
              <a:spcAft>
                <a:spcPts val="800"/>
              </a:spcAft>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Fostering inclusion through women and youth empowerment</a:t>
            </a:r>
          </a:p>
          <a:p>
            <a:pPr marL="0" marR="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Its focus areas include:</a:t>
            </a:r>
          </a:p>
          <a:p>
            <a:pPr marL="342900" marR="0" lvl="0" indent="-342900">
              <a:lnSpc>
                <a:spcPct val="107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Implementing and sustaining peace agreements</a:t>
            </a:r>
          </a:p>
          <a:p>
            <a:pPr marL="342900" marR="0" lvl="0" indent="-342900">
              <a:lnSpc>
                <a:spcPct val="107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Dialogue and peaceful co-existence</a:t>
            </a:r>
          </a:p>
          <a:p>
            <a:pPr marL="342900" marR="0" lvl="0" indent="-342900">
              <a:lnSpc>
                <a:spcPct val="107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Peace dividends</a:t>
            </a:r>
          </a:p>
          <a:p>
            <a:pPr marL="342900" marR="0" lvl="0" indent="-342900">
              <a:lnSpc>
                <a:spcPct val="107000"/>
              </a:lnSpc>
              <a:spcAft>
                <a:spcPts val="800"/>
              </a:spcAft>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Re-establishing basic services </a:t>
            </a:r>
          </a:p>
        </p:txBody>
      </p:sp>
    </p:spTree>
    <p:extLst>
      <p:ext uri="{BB962C8B-B14F-4D97-AF65-F5344CB8AC3E}">
        <p14:creationId xmlns:p14="http://schemas.microsoft.com/office/powerpoint/2010/main" val="34182262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CEA06-253E-BB42-C05A-6DBDDBD651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BCD90-E309-EF6F-B6F4-FC77A14BB220}"/>
              </a:ext>
            </a:extLst>
          </p:cNvPr>
          <p:cNvSpPr>
            <a:spLocks noGrp="1"/>
          </p:cNvSpPr>
          <p:nvPr>
            <p:ph type="title"/>
          </p:nvPr>
        </p:nvSpPr>
        <p:spPr/>
        <p:txBody>
          <a:bodyPr/>
          <a:lstStyle/>
          <a:p>
            <a:pPr algn="ctr"/>
            <a:r>
              <a:rPr lang="en-GB" dirty="0"/>
              <a:t>The Secretary General’s Peacebuilding Fund</a:t>
            </a:r>
          </a:p>
        </p:txBody>
      </p:sp>
      <p:sp>
        <p:nvSpPr>
          <p:cNvPr id="3" name="Content Placeholder 2">
            <a:extLst>
              <a:ext uri="{FF2B5EF4-FFF2-40B4-BE49-F238E27FC236}">
                <a16:creationId xmlns:a16="http://schemas.microsoft.com/office/drawing/2014/main" id="{D623DAF1-3A99-075F-8EA3-9C24BE3B02E8}"/>
              </a:ext>
            </a:extLst>
          </p:cNvPr>
          <p:cNvSpPr>
            <a:spLocks noGrp="1"/>
          </p:cNvSpPr>
          <p:nvPr>
            <p:ph idx="1"/>
          </p:nvPr>
        </p:nvSpPr>
        <p:spPr>
          <a:xfrm>
            <a:off x="838200" y="1690688"/>
            <a:ext cx="10515600" cy="3897312"/>
          </a:xfrm>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2022, a record USD 231 million was approved to support community and institution-building efforts in 37 countries.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PBF support reached over 58 million people that year through partnership activities that included dialogue processes, access to justice, capacity building for peaceful conflict resolution, awareness raising, employment opportunities and delivery of basic service in conflict-affected regions. </a:t>
            </a:r>
          </a:p>
        </p:txBody>
      </p:sp>
    </p:spTree>
    <p:extLst>
      <p:ext uri="{BB962C8B-B14F-4D97-AF65-F5344CB8AC3E}">
        <p14:creationId xmlns:p14="http://schemas.microsoft.com/office/powerpoint/2010/main" val="1092866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C0547-51A6-CF7B-472B-8463478B28AD}"/>
              </a:ext>
            </a:extLst>
          </p:cNvPr>
          <p:cNvSpPr>
            <a:spLocks noGrp="1"/>
          </p:cNvSpPr>
          <p:nvPr>
            <p:ph type="title"/>
          </p:nvPr>
        </p:nvSpPr>
        <p:spPr/>
        <p:txBody>
          <a:bodyPr/>
          <a:lstStyle/>
          <a:p>
            <a:pPr algn="ctr"/>
            <a:r>
              <a:rPr lang="en-GB" dirty="0"/>
              <a:t>The Parameters of Sustainable Peace</a:t>
            </a:r>
          </a:p>
        </p:txBody>
      </p:sp>
      <p:sp>
        <p:nvSpPr>
          <p:cNvPr id="3" name="Content Placeholder 2">
            <a:extLst>
              <a:ext uri="{FF2B5EF4-FFF2-40B4-BE49-F238E27FC236}">
                <a16:creationId xmlns:a16="http://schemas.microsoft.com/office/drawing/2014/main" id="{8D49652B-1A08-9C86-415D-DE33FB3650DD}"/>
              </a:ext>
            </a:extLst>
          </p:cNvPr>
          <p:cNvSpPr>
            <a:spLocks noGrp="1"/>
          </p:cNvSpPr>
          <p:nvPr>
            <p:ph idx="1"/>
          </p:nvPr>
        </p:nvSpPr>
        <p:spPr/>
        <p:txBody>
          <a:bodyPr>
            <a:normAutofit fontScale="92500" lnSpcReduction="2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search for the parameters of sustainable peace is ongoing. Most peace processes relapse into conflict. Nearly half of all civil war countries are prone to setbacks. In addition to preventing new conflicts, to permanently end those that have already occurred also remains a challenge.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UN has been at the forefront of identifying elements that can make peace durable, and its approach has evolved overtime.</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1992 Agenda for Peace: Suggested ways to improve the organization’s capacity to pursue and preserve peace in the aftermath of the Cold War.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2015, an advisory group of experts reviewed the UN’s peacebuilding architecture to improve performance, while noting that “the key Charter task of sustaining peace remains critically under-recognized, under-prioritized, and under-resourced globally and within the United Nations system.”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group introduced a contemporary understanding of the concept of “sustaining peace” and recommended to unite the peace and security, human rights, and development pillars of the UN, arguing that efforts to sustain peace will otherwise continue to fail. The report was endorsed by the Security Council and the General Assembly in 2016. </a:t>
            </a:r>
          </a:p>
          <a:p>
            <a:endParaRPr lang="en-GB" dirty="0"/>
          </a:p>
        </p:txBody>
      </p:sp>
    </p:spTree>
    <p:extLst>
      <p:ext uri="{BB962C8B-B14F-4D97-AF65-F5344CB8AC3E}">
        <p14:creationId xmlns:p14="http://schemas.microsoft.com/office/powerpoint/2010/main" val="7611349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B4224D-44F0-2578-F93F-7E0F71887B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F43EA0-C35F-F936-644F-6461A7608207}"/>
              </a:ext>
            </a:extLst>
          </p:cNvPr>
          <p:cNvSpPr>
            <a:spLocks noGrp="1"/>
          </p:cNvSpPr>
          <p:nvPr>
            <p:ph type="title"/>
          </p:nvPr>
        </p:nvSpPr>
        <p:spPr/>
        <p:txBody>
          <a:bodyPr/>
          <a:lstStyle/>
          <a:p>
            <a:pPr algn="ctr"/>
            <a:r>
              <a:rPr lang="en-GB" dirty="0"/>
              <a:t>The Parameters of Sustainable Peace</a:t>
            </a:r>
          </a:p>
        </p:txBody>
      </p:sp>
      <p:sp>
        <p:nvSpPr>
          <p:cNvPr id="3" name="Content Placeholder 2">
            <a:extLst>
              <a:ext uri="{FF2B5EF4-FFF2-40B4-BE49-F238E27FC236}">
                <a16:creationId xmlns:a16="http://schemas.microsoft.com/office/drawing/2014/main" id="{5F36C81E-43F9-481E-BEE2-5FBD7597B208}"/>
              </a:ext>
            </a:extLst>
          </p:cNvPr>
          <p:cNvSpPr>
            <a:spLocks noGrp="1"/>
          </p:cNvSpPr>
          <p:nvPr>
            <p:ph idx="1"/>
          </p:nvPr>
        </p:nvSpPr>
        <p:spPr/>
        <p:txBody>
          <a:bodyPr>
            <a:normAutofit/>
          </a:bodyPr>
          <a:lstStyle/>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Peace continues to heavily depend on political compromises that are contingent to the specific conflict context. However, practice shows that there has been a growing set of emerged </a:t>
            </a:r>
            <a:r>
              <a:rPr lang="en-GB" sz="2000" kern="100" dirty="0" err="1">
                <a:effectLst/>
                <a:latin typeface="Aptos" panose="020B0004020202020204" pitchFamily="34" charset="0"/>
                <a:ea typeface="Aptos" panose="020B0004020202020204" pitchFamily="34" charset="0"/>
                <a:cs typeface="Times New Roman" panose="02020603050405020304" pitchFamily="18" charset="0"/>
              </a:rPr>
              <a:t>peacemaking</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and peacebuilding considerations, which shape post-conflict transitions and calibrate programme deliveries of international support actors as part of a potential </a:t>
            </a:r>
            <a:r>
              <a:rPr lang="en-GB" sz="2000" i="1" kern="100" dirty="0">
                <a:effectLst/>
                <a:latin typeface="Aptos" panose="020B0004020202020204" pitchFamily="34" charset="0"/>
                <a:ea typeface="Aptos" panose="020B0004020202020204" pitchFamily="34" charset="0"/>
                <a:cs typeface="Times New Roman" panose="02020603050405020304" pitchFamily="18" charset="0"/>
              </a:rPr>
              <a:t>jus post bellum</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framework. </a:t>
            </a:r>
          </a:p>
          <a:p>
            <a:endParaRPr lang="en-GB" dirty="0"/>
          </a:p>
        </p:txBody>
      </p:sp>
    </p:spTree>
    <p:extLst>
      <p:ext uri="{BB962C8B-B14F-4D97-AF65-F5344CB8AC3E}">
        <p14:creationId xmlns:p14="http://schemas.microsoft.com/office/powerpoint/2010/main" val="1928301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D86DE5-3E81-AE06-C832-94D26D8879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140A5D-FED7-2DC8-586E-54C2F59F630C}"/>
              </a:ext>
            </a:extLst>
          </p:cNvPr>
          <p:cNvSpPr>
            <a:spLocks noGrp="1"/>
          </p:cNvSpPr>
          <p:nvPr>
            <p:ph type="title"/>
          </p:nvPr>
        </p:nvSpPr>
        <p:spPr/>
        <p:txBody>
          <a:bodyPr/>
          <a:lstStyle/>
          <a:p>
            <a:pPr algn="ctr"/>
            <a:r>
              <a:rPr lang="en-GB" dirty="0"/>
              <a:t>The Parameters of Sustainable Peace</a:t>
            </a:r>
          </a:p>
        </p:txBody>
      </p:sp>
      <p:sp>
        <p:nvSpPr>
          <p:cNvPr id="3" name="Content Placeholder 2">
            <a:extLst>
              <a:ext uri="{FF2B5EF4-FFF2-40B4-BE49-F238E27FC236}">
                <a16:creationId xmlns:a16="http://schemas.microsoft.com/office/drawing/2014/main" id="{47D1AA1B-22EA-0864-5F3B-92717849AB71}"/>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Since the creation of the United Nations, repeated efforts were made to discern what peace means and how best to sustain it. With the rapid increase of intra-state conflicts and the high number of responding UN-led peacekeeping operations after the end of the Cold War, the question of how to seize and maintain stability became even more pressing.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Both the Security Council and General Assembly started to raise more prominently the issue from this angle, seeing the erosion of regional stability caused by uncertain aftermaths of the conflicts in Rwanda, Somalia, and Bosnia and Herzegovina.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basic objectives of peace, development, and human rights and justice were progressively recognized as indissolubly bound up with each other acknowledging that there is no sustainable peace without development, and no development without peace; as well as no sustainable peace without human rights and justice, and no human rights and justice without peace. </a:t>
            </a:r>
          </a:p>
          <a:p>
            <a:endParaRPr lang="en-GB" dirty="0"/>
          </a:p>
        </p:txBody>
      </p:sp>
    </p:spTree>
    <p:extLst>
      <p:ext uri="{BB962C8B-B14F-4D97-AF65-F5344CB8AC3E}">
        <p14:creationId xmlns:p14="http://schemas.microsoft.com/office/powerpoint/2010/main" val="36987962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5830E9-E4C4-60D5-4374-A8A7FDC900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115B6B-127B-6E5F-9A9B-16D5762FF1A8}"/>
              </a:ext>
            </a:extLst>
          </p:cNvPr>
          <p:cNvSpPr>
            <a:spLocks noGrp="1"/>
          </p:cNvSpPr>
          <p:nvPr>
            <p:ph type="title"/>
          </p:nvPr>
        </p:nvSpPr>
        <p:spPr/>
        <p:txBody>
          <a:bodyPr/>
          <a:lstStyle/>
          <a:p>
            <a:pPr algn="ctr"/>
            <a:r>
              <a:rPr lang="en-GB" dirty="0"/>
              <a:t>The Parameters of Sustainable Peace</a:t>
            </a:r>
          </a:p>
        </p:txBody>
      </p:sp>
      <p:sp>
        <p:nvSpPr>
          <p:cNvPr id="3" name="Content Placeholder 2">
            <a:extLst>
              <a:ext uri="{FF2B5EF4-FFF2-40B4-BE49-F238E27FC236}">
                <a16:creationId xmlns:a16="http://schemas.microsoft.com/office/drawing/2014/main" id="{2D6D3659-6979-09C7-FCF8-B224C742DEB4}"/>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promotion of durable peace and sustainable development have been understood as complementary elements, especially in transition processes.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Rehabilitation, reconstruction, and recovery are seen as conditions for durable peace in the aftermath of conflict, apart from long-term development objectives and in parallel to the completion of the political peace process.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Good governance, effective and accountable public institutions, the rule of law, inclusive, free, credible and peaceful elections, and security enabled by inclusive and sustained socio-economic development were acknowledge as important conditions for durable peace. </a:t>
            </a:r>
          </a:p>
          <a:p>
            <a:endParaRPr lang="en-GB" dirty="0"/>
          </a:p>
        </p:txBody>
      </p:sp>
    </p:spTree>
    <p:extLst>
      <p:ext uri="{BB962C8B-B14F-4D97-AF65-F5344CB8AC3E}">
        <p14:creationId xmlns:p14="http://schemas.microsoft.com/office/powerpoint/2010/main" val="2011917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6A1BF8-87D2-026B-55ED-05A4CE2521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3588B7-26B0-9622-8BDB-0CCCA47EAAEB}"/>
              </a:ext>
            </a:extLst>
          </p:cNvPr>
          <p:cNvSpPr>
            <a:spLocks noGrp="1"/>
          </p:cNvSpPr>
          <p:nvPr>
            <p:ph type="title"/>
          </p:nvPr>
        </p:nvSpPr>
        <p:spPr/>
        <p:txBody>
          <a:bodyPr/>
          <a:lstStyle/>
          <a:p>
            <a:pPr algn="ctr"/>
            <a:r>
              <a:rPr lang="en-GB" dirty="0"/>
              <a:t>The Parameters of Sustainable Peace</a:t>
            </a:r>
          </a:p>
        </p:txBody>
      </p:sp>
      <p:sp>
        <p:nvSpPr>
          <p:cNvPr id="3" name="Content Placeholder 2">
            <a:extLst>
              <a:ext uri="{FF2B5EF4-FFF2-40B4-BE49-F238E27FC236}">
                <a16:creationId xmlns:a16="http://schemas.microsoft.com/office/drawing/2014/main" id="{94C92F7A-070F-4606-62FA-1168DC2FF119}"/>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2015, the adopted Sustainable Development Goals (SDGs) included as Goal 16 the aim to ‘promote for sustainable development, provide access for justice for all and build effective, accountable and inclusive institutions at all levels,’ which constitutes the standing framework for strengthening ‘universal peace in larger freedom’ in the next 15 years.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General Assembly particularly recognized the ‘major challenge to the achievement of durable peace and sustainable development in countries in conflict and post-conflict situations,’ making the SDGs an important baseline for the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jus post bellum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1329865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E7BF26-7E0F-C7E7-3368-A0D922E77E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62622F-49FA-501A-17AE-C02475E6F243}"/>
              </a:ext>
            </a:extLst>
          </p:cNvPr>
          <p:cNvSpPr>
            <a:spLocks noGrp="1"/>
          </p:cNvSpPr>
          <p:nvPr>
            <p:ph type="title"/>
          </p:nvPr>
        </p:nvSpPr>
        <p:spPr/>
        <p:txBody>
          <a:bodyPr/>
          <a:lstStyle/>
          <a:p>
            <a:pPr algn="ctr"/>
            <a:r>
              <a:rPr lang="en-GB" dirty="0"/>
              <a:t>The Parameters of Sustainable Peace</a:t>
            </a:r>
          </a:p>
        </p:txBody>
      </p:sp>
      <p:sp>
        <p:nvSpPr>
          <p:cNvPr id="3" name="Content Placeholder 2">
            <a:extLst>
              <a:ext uri="{FF2B5EF4-FFF2-40B4-BE49-F238E27FC236}">
                <a16:creationId xmlns:a16="http://schemas.microsoft.com/office/drawing/2014/main" id="{C58EE5BB-A93D-99A7-1B04-976D431B3E44}"/>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2015, the adopted Sustainable Development Goals (SDGs) included as Goal 16 the aim to ‘promote for sustainable development, provide access for justice for all and build effective, accountable and inclusive institutions at all levels,’ which constitutes the standing framework for strengthening ‘universal peace in larger freedom’ in the next 15 years.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General Assembly particularly recognized the ‘major challenge to the achievement of durable peace and sustainable development in countries in conflict and post-conflict situations,’ making the SDGs an important baseline for the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jus post bellum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pic>
        <p:nvPicPr>
          <p:cNvPr id="1026" name="Picture 2" descr="SDGs: A challenge for sustainability policy | Umweltbundesamt">
            <a:extLst>
              <a:ext uri="{FF2B5EF4-FFF2-40B4-BE49-F238E27FC236}">
                <a16:creationId xmlns:a16="http://schemas.microsoft.com/office/drawing/2014/main" id="{E983B083-ED42-A190-88F9-0A316E96DF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5450" y="0"/>
            <a:ext cx="113411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61042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44009A-C5EB-AC6B-F03E-260453DA80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2EBA2A-59FB-291E-380F-83DECBBAEC88}"/>
              </a:ext>
            </a:extLst>
          </p:cNvPr>
          <p:cNvSpPr>
            <a:spLocks noGrp="1"/>
          </p:cNvSpPr>
          <p:nvPr>
            <p:ph type="title"/>
          </p:nvPr>
        </p:nvSpPr>
        <p:spPr/>
        <p:txBody>
          <a:bodyPr/>
          <a:lstStyle/>
          <a:p>
            <a:pPr algn="ctr"/>
            <a:r>
              <a:rPr lang="en-GB" dirty="0"/>
              <a:t>The Parameters of Sustainable Peace</a:t>
            </a:r>
          </a:p>
        </p:txBody>
      </p:sp>
      <p:sp>
        <p:nvSpPr>
          <p:cNvPr id="3" name="Content Placeholder 2">
            <a:extLst>
              <a:ext uri="{FF2B5EF4-FFF2-40B4-BE49-F238E27FC236}">
                <a16:creationId xmlns:a16="http://schemas.microsoft.com/office/drawing/2014/main" id="{D02CEAF3-4D7D-8825-E499-BAD35D1DCA5A}"/>
              </a:ext>
            </a:extLst>
          </p:cNvPr>
          <p:cNvSpPr>
            <a:spLocks noGrp="1"/>
          </p:cNvSpPr>
          <p:nvPr>
            <p:ph idx="1"/>
          </p:nvPr>
        </p:nvSpPr>
        <p:spPr/>
        <p:txBody>
          <a:bodyPr>
            <a:normAutofit fontScale="92500"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Normative guidance on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peacemaking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peacebuilding as part of the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jus post bellum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corpus is rather weak.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Peacemaking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is an especially flexible domain.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Internal guidance for UN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peacemaking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provides only instructions on the conditions for just and sustainable peace. In 1999, the SG released “Guidelines for UN Representatives on Certain Aspects of Negotiations for Conflict Resolution,’ which were update in 2006, that outline legal barriers that UN peace mediators should not cross when they broker agreements.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UN acknowledged that their representatives face normative dilemmas when they are trying ‘to grapple with the urgency of stopping the fighting’ and they are at the same time obliged to uphold the ‘deep roots in the United Nations Charter and the Universal Declaration of Human Rights and other sources of international law.’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2012, the SG issued the ‘Guidance for Effective Mediation’ that addressed a number of key fundamentals that should be considered in mediation efforts: preparedness, consent, impartiality, inclusivity, national ownership, coherence, coordination, and complementarity of the mediation effort; the quality peace agreements, and also the international law and normative frameworks.</a:t>
            </a:r>
            <a:endParaRPr lang="en-GB" dirty="0"/>
          </a:p>
        </p:txBody>
      </p:sp>
    </p:spTree>
    <p:extLst>
      <p:ext uri="{BB962C8B-B14F-4D97-AF65-F5344CB8AC3E}">
        <p14:creationId xmlns:p14="http://schemas.microsoft.com/office/powerpoint/2010/main" val="29291986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03FF39-271F-3EB9-B329-1222CBEFA4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CAF28C-E78B-9EEA-9352-D82B2DD8A80C}"/>
              </a:ext>
            </a:extLst>
          </p:cNvPr>
          <p:cNvSpPr>
            <a:spLocks noGrp="1"/>
          </p:cNvSpPr>
          <p:nvPr>
            <p:ph type="title"/>
          </p:nvPr>
        </p:nvSpPr>
        <p:spPr/>
        <p:txBody>
          <a:bodyPr/>
          <a:lstStyle/>
          <a:p>
            <a:pPr algn="ctr"/>
            <a:r>
              <a:rPr lang="en-GB" dirty="0"/>
              <a:t>The Parameters of Sustainable Peace</a:t>
            </a:r>
          </a:p>
        </p:txBody>
      </p:sp>
      <p:sp>
        <p:nvSpPr>
          <p:cNvPr id="3" name="Content Placeholder 2">
            <a:extLst>
              <a:ext uri="{FF2B5EF4-FFF2-40B4-BE49-F238E27FC236}">
                <a16:creationId xmlns:a16="http://schemas.microsoft.com/office/drawing/2014/main" id="{73964D31-B617-C292-EC70-9C008DF09337}"/>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As a normative barrier regarding amnesties, the guidelines clarified that the UN ‘cannot condone amnesties regarding war crimes, crimes against humanity and genocide or foster those that violate relevant treaty obligations of the parties in this field.’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UN officials are encouraged to assist conflict parties in ‘incorporating into agreements provisions and arrangements for the promotion and protection of human rights, inspired by international and regional standards.’ </a:t>
            </a:r>
          </a:p>
        </p:txBody>
      </p:sp>
    </p:spTree>
    <p:extLst>
      <p:ext uri="{BB962C8B-B14F-4D97-AF65-F5344CB8AC3E}">
        <p14:creationId xmlns:p14="http://schemas.microsoft.com/office/powerpoint/2010/main" val="17193945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FE2727-5962-D118-7F6F-36216E3DDD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7C87DC-5625-ED72-52ED-FAF24CFC4264}"/>
              </a:ext>
            </a:extLst>
          </p:cNvPr>
          <p:cNvSpPr>
            <a:spLocks noGrp="1"/>
          </p:cNvSpPr>
          <p:nvPr>
            <p:ph type="title"/>
          </p:nvPr>
        </p:nvSpPr>
        <p:spPr/>
        <p:txBody>
          <a:bodyPr/>
          <a:lstStyle/>
          <a:p>
            <a:pPr algn="ctr"/>
            <a:r>
              <a:rPr lang="en-GB" dirty="0"/>
              <a:t>The Parameters of Sustainable Peace</a:t>
            </a:r>
          </a:p>
        </p:txBody>
      </p:sp>
      <p:sp>
        <p:nvSpPr>
          <p:cNvPr id="3" name="Content Placeholder 2">
            <a:extLst>
              <a:ext uri="{FF2B5EF4-FFF2-40B4-BE49-F238E27FC236}">
                <a16:creationId xmlns:a16="http://schemas.microsoft.com/office/drawing/2014/main" id="{B608F54A-E909-FF77-6DA2-A1F1F00E8DC3}"/>
              </a:ext>
            </a:extLst>
          </p:cNvPr>
          <p:cNvSpPr>
            <a:spLocks noGrp="1"/>
          </p:cNvSpPr>
          <p:nvPr>
            <p:ph idx="1"/>
          </p:nvPr>
        </p:nvSpPr>
        <p:spPr/>
        <p:txBody>
          <a:bodyPr>
            <a:normAutofit fontScale="85000" lnSpcReduction="10000"/>
          </a:bodyPr>
          <a:lstStyle/>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In comparison to </a:t>
            </a:r>
            <a:r>
              <a:rPr lang="en-GB" sz="1800" dirty="0" err="1">
                <a:effectLst/>
                <a:latin typeface="Aptos" panose="020B0004020202020204" pitchFamily="34" charset="0"/>
                <a:ea typeface="Aptos" panose="020B0004020202020204" pitchFamily="34" charset="0"/>
                <a:cs typeface="Times New Roman" panose="02020603050405020304" pitchFamily="18" charset="0"/>
              </a:rPr>
              <a:t>peacemaking</a:t>
            </a:r>
            <a:r>
              <a:rPr lang="en-GB" sz="1800" dirty="0">
                <a:effectLst/>
                <a:latin typeface="Aptos" panose="020B0004020202020204" pitchFamily="34" charset="0"/>
                <a:ea typeface="Aptos" panose="020B0004020202020204" pitchFamily="34" charset="0"/>
                <a:cs typeface="Times New Roman" panose="02020603050405020304" pitchFamily="18" charset="0"/>
              </a:rPr>
              <a:t>, peacebuilding has seen an increasing set of principles and rules that have been acknowledged by the Security Council and the General Assembly. </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In 1992, the Agenda for Peace of UN SG Boutros Boutros-Ghali elaborated on the concept of peacebuilding, calling for ‘comprehensive efforts to identify and support structures which will tend to consolidate peace.’</a:t>
            </a:r>
            <a:endParaRPr lang="en-GB" sz="18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In 2000, the Report of the Panel on United Nations Peace Operations, also known as the Brahimi Report, reiterated the importance of peacebuilding as integral to the success of peacekeeping operations, as acknowledged by the Security Council and the General Assembly</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Nearly a decade later in 2009, following the request of the Security Council to provide advice on how to support national efforts to secure sustainable peace more rapidly and effectively, the SG presented his first Report on Peacebuilding in the Immediate Aftermath of Conflict. The report looks at the first two years after the main conflict in a country has ended, underscoring the imperative of national ownership and emphasizes that peacebuilding solutions need to be context-specific.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2015, Member States undertook a comprehensive review of the UN’s peacebuilding architecture, culminating in the adoption of resolutions by the General Assembly and the Security Council on efforts to sustain peace in April 2016. </a:t>
            </a:r>
          </a:p>
        </p:txBody>
      </p:sp>
    </p:spTree>
    <p:extLst>
      <p:ext uri="{BB962C8B-B14F-4D97-AF65-F5344CB8AC3E}">
        <p14:creationId xmlns:p14="http://schemas.microsoft.com/office/powerpoint/2010/main" val="33546853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A810CE-C655-569F-E618-05AFD6DC3B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830A24-79BE-31A3-D903-2FF0295B9B28}"/>
              </a:ext>
            </a:extLst>
          </p:cNvPr>
          <p:cNvSpPr>
            <a:spLocks noGrp="1"/>
          </p:cNvSpPr>
          <p:nvPr>
            <p:ph type="title"/>
          </p:nvPr>
        </p:nvSpPr>
        <p:spPr/>
        <p:txBody>
          <a:bodyPr/>
          <a:lstStyle/>
          <a:p>
            <a:pPr algn="ctr"/>
            <a:r>
              <a:rPr lang="en-GB" dirty="0"/>
              <a:t>The Parameters of Sustainable Peace</a:t>
            </a:r>
          </a:p>
        </p:txBody>
      </p:sp>
      <p:sp>
        <p:nvSpPr>
          <p:cNvPr id="3" name="Content Placeholder 2">
            <a:extLst>
              <a:ext uri="{FF2B5EF4-FFF2-40B4-BE49-F238E27FC236}">
                <a16:creationId xmlns:a16="http://schemas.microsoft.com/office/drawing/2014/main" id="{56F2D9ED-A4C0-5F8B-3B4A-1F7DED309D5C}"/>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There is no ultimate recipe for just and sustainable peace. In the meantime, the evolution of elements of a potential ‘law of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peacemaking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‘law of peacebuilding’ has been slowly but steadily progressing.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clear normative framework about how best to establish sustainable peace and how to deal with the justice of conduct after war is still lacking, but there is growing understanding of programmatic principles that go beyond the general human rights and development narrative. </a:t>
            </a:r>
          </a:p>
        </p:txBody>
      </p:sp>
    </p:spTree>
    <p:extLst>
      <p:ext uri="{BB962C8B-B14F-4D97-AF65-F5344CB8AC3E}">
        <p14:creationId xmlns:p14="http://schemas.microsoft.com/office/powerpoint/2010/main" val="1676306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7E29A-E8E7-73BA-9C7A-6FBACB4A0AC5}"/>
              </a:ext>
            </a:extLst>
          </p:cNvPr>
          <p:cNvSpPr>
            <a:spLocks noGrp="1"/>
          </p:cNvSpPr>
          <p:nvPr>
            <p:ph type="title"/>
          </p:nvPr>
        </p:nvSpPr>
        <p:spPr/>
        <p:txBody>
          <a:bodyPr/>
          <a:lstStyle/>
          <a:p>
            <a:pPr algn="ctr"/>
            <a:r>
              <a:rPr lang="en-GB" dirty="0"/>
              <a:t>Humanitarian intervention</a:t>
            </a:r>
          </a:p>
        </p:txBody>
      </p:sp>
      <p:sp>
        <p:nvSpPr>
          <p:cNvPr id="3" name="Content Placeholder 2">
            <a:extLst>
              <a:ext uri="{FF2B5EF4-FFF2-40B4-BE49-F238E27FC236}">
                <a16:creationId xmlns:a16="http://schemas.microsoft.com/office/drawing/2014/main" id="{2CE09819-9D49-25E2-16DF-3B688A94E25A}"/>
              </a:ext>
            </a:extLst>
          </p:cNvPr>
          <p:cNvSpPr>
            <a:spLocks noGrp="1"/>
          </p:cNvSpPr>
          <p:nvPr>
            <p:ph idx="1"/>
          </p:nvPr>
        </p:nvSpPr>
        <p:spPr/>
        <p:txBody>
          <a:bodyPr>
            <a:normAutofit fontScale="85000" lnSpcReduction="20000"/>
          </a:bodyPr>
          <a:lstStyle/>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Since its declaration in </a:t>
            </a:r>
            <a:r>
              <a:rPr lang="en-GB" sz="2200" kern="100" dirty="0" err="1">
                <a:effectLst/>
                <a:ea typeface="Aptos" panose="020B0004020202020204" pitchFamily="34" charset="0"/>
                <a:cs typeface="Times New Roman" panose="02020603050405020304" pitchFamily="18" charset="0"/>
              </a:rPr>
              <a:t>favor</a:t>
            </a:r>
            <a:r>
              <a:rPr lang="en-GB" sz="2200" kern="100" dirty="0">
                <a:effectLst/>
                <a:ea typeface="Aptos" panose="020B0004020202020204" pitchFamily="34" charset="0"/>
                <a:cs typeface="Times New Roman" panose="02020603050405020304" pitchFamily="18" charset="0"/>
              </a:rPr>
              <a:t> of universal human rights in 1948, the United Nations has maintained a policy of humanitarian intervention, which has consisted primarily of the movement of food and medicines into areas of crisis, and help in the care and resettlement of refugees. </a:t>
            </a:r>
          </a:p>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Nevertheless, in 1945 the UN Charter still codified traditional notions of sovereignty and non-intervention in the domestic affairs of other states as outlined in the Treaty of Westphalia. When the Security Council was given authority to take action, including forceful action, to guarantee international peace and security, it was not all clear from 1945 that outside parties, whether states or the UN Security Council, could “intervene” regarding human rights violations per se, particularly those not seen as affecting international peace and security. </a:t>
            </a:r>
          </a:p>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The 1948 UN Convention against Genocide obligated ratifying states to take action to prevent and correct genocide, but without specifying any precise action. And what about human rights violations falling short of genocide?</a:t>
            </a:r>
          </a:p>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Secretary-General of the United Nations Boutros Boutros-Ghali made the extension of humanitarian intervention to military action official United Nations policy in 1992. </a:t>
            </a:r>
          </a:p>
          <a:p>
            <a:pPr marL="0" marR="0">
              <a:lnSpc>
                <a:spcPct val="107000"/>
              </a:lnSpc>
              <a:spcBef>
                <a:spcPts val="0"/>
              </a:spcBef>
              <a:spcAft>
                <a:spcPts val="800"/>
              </a:spcAft>
            </a:pPr>
            <a:endParaRPr lang="en-GB" dirty="0"/>
          </a:p>
        </p:txBody>
      </p:sp>
    </p:spTree>
    <p:extLst>
      <p:ext uri="{BB962C8B-B14F-4D97-AF65-F5344CB8AC3E}">
        <p14:creationId xmlns:p14="http://schemas.microsoft.com/office/powerpoint/2010/main" val="16007075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28462-9116-A3FD-515B-F0104D50257C}"/>
              </a:ext>
            </a:extLst>
          </p:cNvPr>
          <p:cNvSpPr>
            <a:spLocks noGrp="1"/>
          </p:cNvSpPr>
          <p:nvPr>
            <p:ph type="title"/>
          </p:nvPr>
        </p:nvSpPr>
        <p:spPr/>
        <p:txBody>
          <a:bodyPr/>
          <a:lstStyle/>
          <a:p>
            <a:pPr algn="ctr"/>
            <a:r>
              <a:rPr lang="en-GB" dirty="0"/>
              <a:t>Kofi Annan and Humanitarian Intervention</a:t>
            </a:r>
          </a:p>
        </p:txBody>
      </p:sp>
      <p:sp>
        <p:nvSpPr>
          <p:cNvPr id="3" name="Content Placeholder 2">
            <a:extLst>
              <a:ext uri="{FF2B5EF4-FFF2-40B4-BE49-F238E27FC236}">
                <a16:creationId xmlns:a16="http://schemas.microsoft.com/office/drawing/2014/main" id="{A18C301D-1C71-2331-7A78-B40BFD16395E}"/>
              </a:ext>
            </a:extLst>
          </p:cNvPr>
          <p:cNvSpPr>
            <a:spLocks noGrp="1"/>
          </p:cNvSpPr>
          <p:nvPr>
            <p:ph idx="1"/>
          </p:nvPr>
        </p:nvSpPr>
        <p:spPr/>
        <p:txBody>
          <a:bodyPr>
            <a:noAutofit/>
          </a:bodyPr>
          <a:lstStyle/>
          <a:p>
            <a:pPr>
              <a:lnSpc>
                <a:spcPct val="107000"/>
              </a:lnSpc>
              <a:spcBef>
                <a:spcPts val="0"/>
              </a:spcBef>
              <a:spcAft>
                <a:spcPts val="800"/>
              </a:spcAft>
            </a:pPr>
            <a:r>
              <a:rPr lang="en-GB" sz="2000" kern="100" dirty="0">
                <a:effectLst/>
                <a:latin typeface="+mj-lt"/>
                <a:ea typeface="Aptos" panose="020B0004020202020204" pitchFamily="34" charset="0"/>
                <a:cs typeface="Times New Roman" panose="02020603050405020304" pitchFamily="18" charset="0"/>
              </a:rPr>
              <a:t>In 1998, Annan made a remarkable contribution to the interpretation of international law by insisting that the UN had the right to intervene, even with military force, in the internal affairs of a country if its government was trampling on the rights of its people. This view appeared to contravene the UN Charter’s prohibition against UN interference “in matters which are essentially within the domestic jurisdiction of any State.”</a:t>
            </a:r>
          </a:p>
        </p:txBody>
      </p:sp>
    </p:spTree>
    <p:extLst>
      <p:ext uri="{BB962C8B-B14F-4D97-AF65-F5344CB8AC3E}">
        <p14:creationId xmlns:p14="http://schemas.microsoft.com/office/powerpoint/2010/main" val="25574827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28462-9116-A3FD-515B-F0104D50257C}"/>
              </a:ext>
            </a:extLst>
          </p:cNvPr>
          <p:cNvSpPr>
            <a:spLocks noGrp="1"/>
          </p:cNvSpPr>
          <p:nvPr>
            <p:ph type="title"/>
          </p:nvPr>
        </p:nvSpPr>
        <p:spPr/>
        <p:txBody>
          <a:bodyPr/>
          <a:lstStyle/>
          <a:p>
            <a:pPr algn="ctr"/>
            <a:r>
              <a:rPr lang="en-GB" dirty="0"/>
              <a:t>Kofi Annan and Humanitarian Intervention</a:t>
            </a:r>
          </a:p>
        </p:txBody>
      </p:sp>
      <p:sp>
        <p:nvSpPr>
          <p:cNvPr id="3" name="Content Placeholder 2">
            <a:extLst>
              <a:ext uri="{FF2B5EF4-FFF2-40B4-BE49-F238E27FC236}">
                <a16:creationId xmlns:a16="http://schemas.microsoft.com/office/drawing/2014/main" id="{A18C301D-1C71-2331-7A78-B40BFD16395E}"/>
              </a:ext>
            </a:extLst>
          </p:cNvPr>
          <p:cNvSpPr>
            <a:spLocks noGrp="1"/>
          </p:cNvSpPr>
          <p:nvPr>
            <p:ph idx="1"/>
          </p:nvPr>
        </p:nvSpPr>
        <p:spPr/>
        <p:txBody>
          <a:bodyPr>
            <a:no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But in his lecture to the Ditchley Foundation outside Oxford in England, Annan based the right of intervention on two grounds. First of all, he said the UN Security Council had the “overriding duty to preserve international peace and security.” If, for example, a civil war threatened other countries by chasing frightened refugees across borders, the UN had the right to intervene. “even national sovereignty can be set aside if it stands in the way,” Annan said.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secretary-general then took another bold step. He said the UN Charter was issued in the name of “the peoples” of the world, not the governments. “The Charter protects the sovereignty of peoples,” he said. “It was never meant as a license to trample on human rights and human dignity.” The Charter therefore gave the UN the right to intervene and protect a suffering people from their government.</a:t>
            </a:r>
          </a:p>
        </p:txBody>
      </p:sp>
    </p:spTree>
    <p:extLst>
      <p:ext uri="{BB962C8B-B14F-4D97-AF65-F5344CB8AC3E}">
        <p14:creationId xmlns:p14="http://schemas.microsoft.com/office/powerpoint/2010/main" val="27870934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28462-9116-A3FD-515B-F0104D50257C}"/>
              </a:ext>
            </a:extLst>
          </p:cNvPr>
          <p:cNvSpPr>
            <a:spLocks noGrp="1"/>
          </p:cNvSpPr>
          <p:nvPr>
            <p:ph type="title"/>
          </p:nvPr>
        </p:nvSpPr>
        <p:spPr/>
        <p:txBody>
          <a:bodyPr/>
          <a:lstStyle/>
          <a:p>
            <a:pPr algn="ctr"/>
            <a:r>
              <a:rPr lang="en-GB" dirty="0"/>
              <a:t>Kofi Annan and Humanitarian Intervention</a:t>
            </a:r>
          </a:p>
        </p:txBody>
      </p:sp>
      <p:sp>
        <p:nvSpPr>
          <p:cNvPr id="3" name="Content Placeholder 2">
            <a:extLst>
              <a:ext uri="{FF2B5EF4-FFF2-40B4-BE49-F238E27FC236}">
                <a16:creationId xmlns:a16="http://schemas.microsoft.com/office/drawing/2014/main" id="{A18C301D-1C71-2331-7A78-B40BFD16395E}"/>
              </a:ext>
            </a:extLst>
          </p:cNvPr>
          <p:cNvSpPr>
            <a:spLocks noGrp="1"/>
          </p:cNvSpPr>
          <p:nvPr>
            <p:ph idx="1"/>
          </p:nvPr>
        </p:nvSpPr>
        <p:spPr/>
        <p:txBody>
          <a:bodyPr>
            <a:no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question of deciding when sovereignty must give way was a complex one. Annan asserted that only the Security Council “has the authority to decide that the internal situation in any state is so grave as to justify forceful intervention.”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Annan’s lecture was hailed by UN watchers in the academic world as a dramatic and meaningful breakthrough, but his doctrine on intervention proved extremely difficult to implement. A secretary-general’s influence was based on no more than moral suasion, not military force. Annan’s doctrine was tested twice in 1999. (Yugoslavia and East Timor)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Since 1999, almost all peacekeeping missions have been explicitly mandated to protect civilians. </a:t>
            </a:r>
          </a:p>
          <a:p>
            <a:pPr>
              <a:lnSpc>
                <a:spcPct val="107000"/>
              </a:lnSpc>
              <a:spcBef>
                <a:spcPts val="0"/>
              </a:spcBef>
              <a:spcAft>
                <a:spcPts val="800"/>
              </a:spcAft>
            </a:pPr>
            <a:endParaRPr lang="en-GB" sz="20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113229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23200-8B61-1406-D34D-BB562835344A}"/>
              </a:ext>
            </a:extLst>
          </p:cNvPr>
          <p:cNvSpPr>
            <a:spLocks noGrp="1"/>
          </p:cNvSpPr>
          <p:nvPr>
            <p:ph type="title"/>
          </p:nvPr>
        </p:nvSpPr>
        <p:spPr/>
        <p:txBody>
          <a:bodyPr/>
          <a:lstStyle/>
          <a:p>
            <a:pPr algn="ctr"/>
            <a:r>
              <a:rPr lang="en-GB" dirty="0"/>
              <a:t>Yugoslavia</a:t>
            </a:r>
          </a:p>
        </p:txBody>
      </p:sp>
      <p:sp>
        <p:nvSpPr>
          <p:cNvPr id="3" name="Content Placeholder 2">
            <a:extLst>
              <a:ext uri="{FF2B5EF4-FFF2-40B4-BE49-F238E27FC236}">
                <a16:creationId xmlns:a16="http://schemas.microsoft.com/office/drawing/2014/main" id="{54752BB4-D76A-D9D2-1688-5FC2E1894FAC}"/>
              </a:ext>
            </a:extLst>
          </p:cNvPr>
          <p:cNvSpPr>
            <a:spLocks noGrp="1"/>
          </p:cNvSpPr>
          <p:nvPr>
            <p:ph idx="1"/>
          </p:nvPr>
        </p:nvSpPr>
        <p:spPr/>
        <p:txBody>
          <a:bodyPr>
            <a:normAutofit/>
          </a:bodyPr>
          <a:lstStyle/>
          <a:p>
            <a:r>
              <a:rPr lang="en-GB" sz="2000" kern="100" dirty="0">
                <a:ea typeface="Aptos" panose="020B0004020202020204" pitchFamily="34" charset="0"/>
                <a:cs typeface="Times New Roman" panose="02020603050405020304" pitchFamily="18" charset="0"/>
              </a:rPr>
              <a:t>T</a:t>
            </a:r>
            <a:r>
              <a:rPr lang="en-GB" sz="2000" kern="100" dirty="0">
                <a:effectLst/>
                <a:ea typeface="Aptos" panose="020B0004020202020204" pitchFamily="34" charset="0"/>
                <a:cs typeface="Times New Roman" panose="02020603050405020304" pitchFamily="18" charset="0"/>
              </a:rPr>
              <a:t>he US bypassed the Security Council in 1999 when Serbian troops began attacking Albanian villages in Kosovo. Fearing a veto by Russia, the US called on NATO instead to intervene. After 72 days of bombing Milosevic capitulated. NATO peacekeeping troops, not UN forces, patrolled Kosovo. Intervention occurred without UN approval or participation.</a:t>
            </a:r>
          </a:p>
          <a:p>
            <a:r>
              <a:rPr lang="en-GB" sz="2000" kern="100" dirty="0">
                <a:effectLst/>
                <a:ea typeface="Aptos" panose="020B0004020202020204" pitchFamily="34" charset="0"/>
                <a:cs typeface="Times New Roman" panose="02020603050405020304" pitchFamily="18" charset="0"/>
              </a:rPr>
              <a:t>Negotiations concluded in 1999 with most Muslims and Albanians driven from Kosovo, as Milosevic had intended.</a:t>
            </a:r>
          </a:p>
          <a:p>
            <a:r>
              <a:rPr lang="en-GB" sz="2000" kern="100" dirty="0">
                <a:effectLst/>
                <a:ea typeface="Aptos" panose="020B0004020202020204" pitchFamily="34" charset="0"/>
                <a:cs typeface="Times New Roman" panose="02020603050405020304" pitchFamily="18" charset="0"/>
              </a:rPr>
              <a:t>Kosovo then came under UN administration, and UN peacekeeping forces were deployed. </a:t>
            </a:r>
          </a:p>
          <a:p>
            <a:endParaRPr lang="en-GB" sz="2000" kern="100" dirty="0">
              <a:effectLst/>
              <a:ea typeface="Aptos" panose="020B0004020202020204" pitchFamily="34" charset="0"/>
              <a:cs typeface="Times New Roman" panose="02020603050405020304" pitchFamily="18" charset="0"/>
            </a:endParaRPr>
          </a:p>
          <a:p>
            <a:endParaRPr lang="en-GB" sz="20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12694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0C0AC-D73F-C9F7-47A0-323D564A409B}"/>
              </a:ext>
            </a:extLst>
          </p:cNvPr>
          <p:cNvSpPr>
            <a:spLocks noGrp="1"/>
          </p:cNvSpPr>
          <p:nvPr>
            <p:ph type="title"/>
          </p:nvPr>
        </p:nvSpPr>
        <p:spPr/>
        <p:txBody>
          <a:bodyPr/>
          <a:lstStyle/>
          <a:p>
            <a:pPr algn="ctr"/>
            <a:r>
              <a:rPr lang="en-GB" dirty="0"/>
              <a:t>East Timor</a:t>
            </a:r>
          </a:p>
        </p:txBody>
      </p:sp>
      <p:sp>
        <p:nvSpPr>
          <p:cNvPr id="3" name="Content Placeholder 2">
            <a:extLst>
              <a:ext uri="{FF2B5EF4-FFF2-40B4-BE49-F238E27FC236}">
                <a16:creationId xmlns:a16="http://schemas.microsoft.com/office/drawing/2014/main" id="{D5623A00-C8C6-A32A-826D-409A3A43A496}"/>
              </a:ext>
            </a:extLst>
          </p:cNvPr>
          <p:cNvSpPr>
            <a:spLocks noGrp="1"/>
          </p:cNvSpPr>
          <p:nvPr>
            <p:ph idx="1"/>
          </p:nvPr>
        </p:nvSpPr>
        <p:spPr/>
        <p:txBody>
          <a:bodyPr>
            <a:normAutofit/>
          </a:bodyPr>
          <a:lstStyle/>
          <a:p>
            <a:r>
              <a:rPr lang="en-GB" sz="1800" kern="100" dirty="0">
                <a:effectLst/>
                <a:latin typeface="+mj-lt"/>
                <a:ea typeface="Aptos" panose="020B0004020202020204" pitchFamily="34" charset="0"/>
                <a:cs typeface="Times New Roman" panose="02020603050405020304" pitchFamily="18" charset="0"/>
              </a:rPr>
              <a:t>UN military forces were mobilized again in 1999 to intervene in the worsening situation in East Timor. </a:t>
            </a:r>
          </a:p>
          <a:p>
            <a:r>
              <a:rPr lang="en-GB" sz="1800" kern="100" dirty="0">
                <a:effectLst/>
                <a:latin typeface="+mj-lt"/>
                <a:ea typeface="Aptos" panose="020B0004020202020204" pitchFamily="34" charset="0"/>
                <a:cs typeface="Times New Roman" panose="02020603050405020304" pitchFamily="18" charset="0"/>
              </a:rPr>
              <a:t>In 1975 East Timor had declared independence form Indonesia. East Timor was a former Portuguese colony that was Catholic, unlike the rest of Indonesia which was a former Dutch colony and predominantly Muslim.</a:t>
            </a:r>
          </a:p>
          <a:p>
            <a:r>
              <a:rPr lang="en-GB" sz="1800" kern="100" dirty="0">
                <a:effectLst/>
                <a:latin typeface="+mj-lt"/>
                <a:ea typeface="Aptos" panose="020B0004020202020204" pitchFamily="34" charset="0"/>
                <a:cs typeface="Times New Roman" panose="02020603050405020304" pitchFamily="18" charset="0"/>
              </a:rPr>
              <a:t>The UN endorsed independence, but the United States repudiated it, wary that a communist government might be established. </a:t>
            </a:r>
          </a:p>
          <a:p>
            <a:r>
              <a:rPr lang="en-GB" sz="1800" kern="100" dirty="0">
                <a:effectLst/>
                <a:latin typeface="+mj-lt"/>
                <a:ea typeface="Aptos" panose="020B0004020202020204" pitchFamily="34" charset="0"/>
                <a:cs typeface="Times New Roman" panose="02020603050405020304" pitchFamily="18" charset="0"/>
              </a:rPr>
              <a:t>With US endorsement, the Indonesian government invaded East Timor and crushed the independence movement. Under subsequent Indonesian rule, state terror and corruption were common. </a:t>
            </a:r>
          </a:p>
          <a:p>
            <a:r>
              <a:rPr lang="en-GB" sz="1800" kern="100" dirty="0">
                <a:effectLst/>
                <a:latin typeface="+mj-lt"/>
                <a:ea typeface="Aptos" panose="020B0004020202020204" pitchFamily="34" charset="0"/>
                <a:cs typeface="Times New Roman" panose="02020603050405020304" pitchFamily="18" charset="0"/>
              </a:rPr>
              <a:t>In 1998, the new president of Indonesia, B.J. Habibie, allowed a UN referendum on independence in East Timor. In 1999, the armed UN oversaw a referendum among East Timorese who voted for independence. Armed militias roamed the streets discouraging voters from voting for independence. Nevertheless, the majority voted for independence 78.5 to 21.5 percent. </a:t>
            </a:r>
          </a:p>
          <a:p>
            <a:r>
              <a:rPr lang="en-GB" sz="1800" kern="100" dirty="0">
                <a:effectLst/>
                <a:latin typeface="+mj-lt"/>
                <a:ea typeface="Aptos" panose="020B0004020202020204" pitchFamily="34" charset="0"/>
                <a:cs typeface="Times New Roman" panose="02020603050405020304" pitchFamily="18" charset="0"/>
              </a:rPr>
              <a:t>The militias responded by killing hundreds and forcing thousands into West Timor. Infrastructure was destroyed.</a:t>
            </a: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36262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0C0AC-D73F-C9F7-47A0-323D564A409B}"/>
              </a:ext>
            </a:extLst>
          </p:cNvPr>
          <p:cNvSpPr>
            <a:spLocks noGrp="1"/>
          </p:cNvSpPr>
          <p:nvPr>
            <p:ph type="title"/>
          </p:nvPr>
        </p:nvSpPr>
        <p:spPr/>
        <p:txBody>
          <a:bodyPr/>
          <a:lstStyle/>
          <a:p>
            <a:pPr algn="ctr"/>
            <a:r>
              <a:rPr lang="en-GB" dirty="0"/>
              <a:t>East Timor</a:t>
            </a:r>
          </a:p>
        </p:txBody>
      </p:sp>
      <p:sp>
        <p:nvSpPr>
          <p:cNvPr id="3" name="Content Placeholder 2">
            <a:extLst>
              <a:ext uri="{FF2B5EF4-FFF2-40B4-BE49-F238E27FC236}">
                <a16:creationId xmlns:a16="http://schemas.microsoft.com/office/drawing/2014/main" id="{D5623A00-C8C6-A32A-826D-409A3A43A496}"/>
              </a:ext>
            </a:extLst>
          </p:cNvPr>
          <p:cNvSpPr>
            <a:spLocks noGrp="1"/>
          </p:cNvSpPr>
          <p:nvPr>
            <p:ph idx="1"/>
          </p:nvPr>
        </p:nvSpPr>
        <p:spPr/>
        <p:txBody>
          <a:bodyPr>
            <a:normAutofit/>
          </a:bodyPr>
          <a:lstStyle/>
          <a:p>
            <a:r>
              <a:rPr lang="en-GB" sz="2000" kern="100" dirty="0">
                <a:effectLst/>
                <a:latin typeface="+mj-lt"/>
                <a:ea typeface="Aptos" panose="020B0004020202020204" pitchFamily="34" charset="0"/>
                <a:cs typeface="Times New Roman" panose="02020603050405020304" pitchFamily="18" charset="0"/>
              </a:rPr>
              <a:t>However Security Council members refused to intervene unless the Indonesians accepted it. Indonesia had been a staunch anti-Communist ally and the US did not want to antagonize them. SG Annan tried to persuade Habibie to allow UN peacekeeping forces into East Timor. Two weeks after the referendum Habibie relented. </a:t>
            </a:r>
          </a:p>
          <a:p>
            <a:r>
              <a:rPr lang="en-GB" sz="2000" kern="100" dirty="0">
                <a:effectLst/>
                <a:latin typeface="+mj-lt"/>
                <a:ea typeface="Aptos" panose="020B0004020202020204" pitchFamily="34" charset="0"/>
                <a:cs typeface="Times New Roman" panose="02020603050405020304" pitchFamily="18" charset="0"/>
              </a:rPr>
              <a:t>Thereafter the UN governed East Timor as it made the transition to “special autonomy” within Indonesia. </a:t>
            </a:r>
          </a:p>
          <a:p>
            <a:r>
              <a:rPr lang="en-GB" sz="2000" kern="100" dirty="0">
                <a:effectLst/>
                <a:latin typeface="+mj-lt"/>
                <a:ea typeface="Aptos" panose="020B0004020202020204" pitchFamily="34" charset="0"/>
                <a:cs typeface="Times New Roman" panose="02020603050405020304" pitchFamily="18" charset="0"/>
              </a:rPr>
              <a:t>The UN then guided East Timor to independence in 2002. Intervention worked in East Timor albeit it was a little late in preventing initial violence.  </a:t>
            </a:r>
          </a:p>
          <a:p>
            <a:r>
              <a:rPr lang="en-GB" sz="2000" kern="100" dirty="0">
                <a:effectLst/>
                <a:latin typeface="+mj-lt"/>
                <a:ea typeface="Aptos" panose="020B0004020202020204" pitchFamily="34" charset="0"/>
                <a:cs typeface="Times New Roman" panose="02020603050405020304" pitchFamily="18" charset="0"/>
              </a:rPr>
              <a:t>It was also the first nation in history to gain its independence from the United Nations rather than from an empire or former occupying nation-state. </a:t>
            </a: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622026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0E8BF-CCFE-8992-30D2-9D7AFC5AC451}"/>
              </a:ext>
            </a:extLst>
          </p:cNvPr>
          <p:cNvSpPr>
            <a:spLocks noGrp="1"/>
          </p:cNvSpPr>
          <p:nvPr>
            <p:ph type="title"/>
          </p:nvPr>
        </p:nvSpPr>
        <p:spPr/>
        <p:txBody>
          <a:bodyPr/>
          <a:lstStyle/>
          <a:p>
            <a:pPr algn="ctr"/>
            <a:r>
              <a:rPr lang="en-GB" dirty="0"/>
              <a:t>Humanitarian Intervention</a:t>
            </a:r>
          </a:p>
        </p:txBody>
      </p:sp>
      <p:sp>
        <p:nvSpPr>
          <p:cNvPr id="3" name="Content Placeholder 2">
            <a:extLst>
              <a:ext uri="{FF2B5EF4-FFF2-40B4-BE49-F238E27FC236}">
                <a16:creationId xmlns:a16="http://schemas.microsoft.com/office/drawing/2014/main" id="{A3BF4C0E-B273-1CFF-58B9-0053BAB5FD53}"/>
              </a:ext>
            </a:extLst>
          </p:cNvPr>
          <p:cNvSpPr>
            <a:spLocks noGrp="1"/>
          </p:cNvSpPr>
          <p:nvPr>
            <p:ph idx="1"/>
          </p:nvPr>
        </p:nvSpPr>
        <p:spPr/>
        <p:txBody>
          <a:bodyPr/>
          <a:lstStyle/>
          <a:p>
            <a:r>
              <a:rPr lang="en-GB" sz="2000" kern="100" dirty="0">
                <a:effectLst/>
                <a:ea typeface="Aptos" panose="020B0004020202020204" pitchFamily="34" charset="0"/>
                <a:cs typeface="Times New Roman" panose="02020603050405020304" pitchFamily="18" charset="0"/>
              </a:rPr>
              <a:t>The two experiments with armed intervention by the UN had conflicting results. </a:t>
            </a:r>
          </a:p>
          <a:p>
            <a:r>
              <a:rPr lang="en-GB" sz="2000" kern="100" dirty="0">
                <a:effectLst/>
                <a:ea typeface="Aptos" panose="020B0004020202020204" pitchFamily="34" charset="0"/>
                <a:cs typeface="Times New Roman" panose="02020603050405020304" pitchFamily="18" charset="0"/>
              </a:rPr>
              <a:t>Serbian aggression under Milosevic produced most of the results he desired- “ethnic cleansing,” or the removal of non-Serb populations from central Yugoslavian lands—and a great deal of death and destruction before the combined military and political interventions of NATO </a:t>
            </a:r>
            <a:r>
              <a:rPr lang="en-GB" sz="2000" kern="100" dirty="0">
                <a:ea typeface="Aptos" panose="020B0004020202020204" pitchFamily="34" charset="0"/>
                <a:cs typeface="Times New Roman" panose="02020603050405020304" pitchFamily="18" charset="0"/>
              </a:rPr>
              <a:t>and </a:t>
            </a:r>
            <a:r>
              <a:rPr lang="en-GB" sz="2000" kern="100" dirty="0">
                <a:effectLst/>
                <a:ea typeface="Aptos" panose="020B0004020202020204" pitchFamily="34" charset="0"/>
                <a:cs typeface="Times New Roman" panose="02020603050405020304" pitchFamily="18" charset="0"/>
              </a:rPr>
              <a:t>the UN stopped the fighting. On the other hand, Milosevic himself did not prosper. In 2000, he was voted out of the presidency and was extradited by the UN for trial at the international criminal court in The Hague, in the Netherlands. He died in custody in 2006 before his trial for war crimes and genocide could conclude. </a:t>
            </a:r>
          </a:p>
          <a:p>
            <a:r>
              <a:rPr lang="en-GB" sz="2000" kern="100" dirty="0">
                <a:effectLst/>
                <a:ea typeface="Aptos" panose="020B0004020202020204" pitchFamily="34" charset="0"/>
                <a:cs typeface="Times New Roman" panose="02020603050405020304" pitchFamily="18" charset="0"/>
              </a:rPr>
              <a:t>In East Timor, however, refugees who fled the fighting before UN intervention have returned and there is no fighting. The country remains dependent on Australia for its economic and industrial development particularly management of its underwater oil reserves. </a:t>
            </a:r>
          </a:p>
          <a:p>
            <a:endParaRPr lang="en-GB" dirty="0"/>
          </a:p>
        </p:txBody>
      </p:sp>
    </p:spTree>
    <p:extLst>
      <p:ext uri="{BB962C8B-B14F-4D97-AF65-F5344CB8AC3E}">
        <p14:creationId xmlns:p14="http://schemas.microsoft.com/office/powerpoint/2010/main" val="25712689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E730-8F18-98C9-28BA-232BCDED215B}"/>
              </a:ext>
            </a:extLst>
          </p:cNvPr>
          <p:cNvSpPr>
            <a:spLocks noGrp="1"/>
          </p:cNvSpPr>
          <p:nvPr>
            <p:ph type="title"/>
          </p:nvPr>
        </p:nvSpPr>
        <p:spPr/>
        <p:txBody>
          <a:bodyPr/>
          <a:lstStyle/>
          <a:p>
            <a:pPr algn="ctr"/>
            <a:r>
              <a:rPr lang="en-GB" dirty="0"/>
              <a:t>The Responsibility to Protect</a:t>
            </a:r>
          </a:p>
        </p:txBody>
      </p:sp>
      <p:sp>
        <p:nvSpPr>
          <p:cNvPr id="3" name="Content Placeholder 2">
            <a:extLst>
              <a:ext uri="{FF2B5EF4-FFF2-40B4-BE49-F238E27FC236}">
                <a16:creationId xmlns:a16="http://schemas.microsoft.com/office/drawing/2014/main" id="{6FFE16F3-5DA4-A58D-EE1D-A755C0F9B3F9}"/>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latin typeface="+mj-lt"/>
                <a:ea typeface="Aptos" panose="020B0004020202020204" pitchFamily="34" charset="0"/>
                <a:cs typeface="Times New Roman" panose="02020603050405020304" pitchFamily="18" charset="0"/>
              </a:rPr>
              <a:t>In his report “In Larger Freedom” issued in March 2005, SG Annan stated, “Our guiding light must be the needs and hopes of peoples everywhere. In my Millennium Report, “We the peoples,” I drew on the opening words of the Charter of the United Nations to point out that the United Nations, while it is an organization of sovereign States, exists for and must ultimately serve those needs. To do so, we must aim… “to perfect the triangle of development, freedom, and peace.” </a:t>
            </a:r>
          </a:p>
          <a:p>
            <a:pPr>
              <a:lnSpc>
                <a:spcPct val="107000"/>
              </a:lnSpc>
              <a:spcBef>
                <a:spcPts val="0"/>
              </a:spcBef>
              <a:spcAft>
                <a:spcPts val="800"/>
              </a:spcAft>
            </a:pPr>
            <a:r>
              <a:rPr lang="en-GB" sz="2000" kern="100" dirty="0">
                <a:effectLst/>
                <a:latin typeface="+mj-lt"/>
                <a:ea typeface="Aptos" panose="020B0004020202020204" pitchFamily="34" charset="0"/>
                <a:cs typeface="Times New Roman" panose="02020603050405020304" pitchFamily="18" charset="0"/>
              </a:rPr>
              <a:t>“I have named the present report ‘In larger freedom’ to stress the enduring relevance of the Charter of the United Nations and to emphasize that its purposes must be advanced in the lives of individual men and women. The notion of larger freedom also encapsulates the idea that development, security and human rights go hand in hand.” </a:t>
            </a:r>
          </a:p>
          <a:p>
            <a:pPr marL="0" marR="0">
              <a:lnSpc>
                <a:spcPct val="107000"/>
              </a:lnSpc>
              <a:spcBef>
                <a:spcPts val="0"/>
              </a:spcBef>
              <a:spcAft>
                <a:spcPts val="800"/>
              </a:spcAft>
            </a:pPr>
            <a:endParaRPr lang="en-GB" dirty="0"/>
          </a:p>
        </p:txBody>
      </p:sp>
    </p:spTree>
    <p:extLst>
      <p:ext uri="{BB962C8B-B14F-4D97-AF65-F5344CB8AC3E}">
        <p14:creationId xmlns:p14="http://schemas.microsoft.com/office/powerpoint/2010/main" val="21341263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E730-8F18-98C9-28BA-232BCDED215B}"/>
              </a:ext>
            </a:extLst>
          </p:cNvPr>
          <p:cNvSpPr>
            <a:spLocks noGrp="1"/>
          </p:cNvSpPr>
          <p:nvPr>
            <p:ph type="title"/>
          </p:nvPr>
        </p:nvSpPr>
        <p:spPr/>
        <p:txBody>
          <a:bodyPr/>
          <a:lstStyle/>
          <a:p>
            <a:pPr algn="ctr"/>
            <a:r>
              <a:rPr lang="en-GB" dirty="0"/>
              <a:t>The Responsibility to Protect</a:t>
            </a:r>
          </a:p>
        </p:txBody>
      </p:sp>
      <p:sp>
        <p:nvSpPr>
          <p:cNvPr id="3" name="Content Placeholder 2">
            <a:extLst>
              <a:ext uri="{FF2B5EF4-FFF2-40B4-BE49-F238E27FC236}">
                <a16:creationId xmlns:a16="http://schemas.microsoft.com/office/drawing/2014/main" id="{6FFE16F3-5DA4-A58D-EE1D-A755C0F9B3F9}"/>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In September 2005, more than 170 heads of state and governments met in New York to consider an agenda based on proposals put forth by SG Annan in his report In Larger Freedom.</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World leaders agreed to intervene on a variety of fronts to address major global issues. They committed to achieving development goals set out in the Millennium Declaration by 2015, pledged an additional $50 billion per year to fight poverty, and made commitments to find innovative sources of development finance and ensure long-term debt sustainability. They also committed to trade liberalization. </a:t>
            </a:r>
          </a:p>
          <a:p>
            <a:pPr marL="0" marR="0">
              <a:lnSpc>
                <a:spcPct val="107000"/>
              </a:lnSpc>
              <a:spcBef>
                <a:spcPts val="0"/>
              </a:spcBef>
              <a:spcAft>
                <a:spcPts val="800"/>
              </a:spcAft>
            </a:pPr>
            <a:endParaRPr lang="en-GB" dirty="0"/>
          </a:p>
        </p:txBody>
      </p:sp>
    </p:spTree>
    <p:extLst>
      <p:ext uri="{BB962C8B-B14F-4D97-AF65-F5344CB8AC3E}">
        <p14:creationId xmlns:p14="http://schemas.microsoft.com/office/powerpoint/2010/main" val="40770575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E730-8F18-98C9-28BA-232BCDED215B}"/>
              </a:ext>
            </a:extLst>
          </p:cNvPr>
          <p:cNvSpPr>
            <a:spLocks noGrp="1"/>
          </p:cNvSpPr>
          <p:nvPr>
            <p:ph type="title"/>
          </p:nvPr>
        </p:nvSpPr>
        <p:spPr/>
        <p:txBody>
          <a:bodyPr/>
          <a:lstStyle/>
          <a:p>
            <a:pPr algn="ctr"/>
            <a:r>
              <a:rPr lang="en-GB" dirty="0"/>
              <a:t>The World Summit Outcome Document</a:t>
            </a:r>
          </a:p>
        </p:txBody>
      </p:sp>
      <p:sp>
        <p:nvSpPr>
          <p:cNvPr id="3" name="Content Placeholder 2">
            <a:extLst>
              <a:ext uri="{FF2B5EF4-FFF2-40B4-BE49-F238E27FC236}">
                <a16:creationId xmlns:a16="http://schemas.microsoft.com/office/drawing/2014/main" id="{6FFE16F3-5DA4-A58D-EE1D-A755C0F9B3F9}"/>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In the 2005 World Summit Outcome Document (A/RES/60/1), Member States noted the “Responsibility to protect populations from genocide, war crimes, ethnic cleansing and crimes against humanity.”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Outcome Document stated in paragraph 138 that “Each individual State has the responsibility to protect its populations from genocide, war crimes, ethnic cleansing, and crimes against humanity. This responsibility entails the prevention of such crimes, including their incitement, through appropriate and necessary means. We accept that responsibility and will act in accordance with it. The international community should, as appropriate, encourage and help States to exercise this responsibility and support the United Nations in establishing an early warning capability.” </a:t>
            </a:r>
          </a:p>
          <a:p>
            <a:pPr marL="0" marR="0">
              <a:lnSpc>
                <a:spcPct val="107000"/>
              </a:lnSpc>
              <a:spcBef>
                <a:spcPts val="0"/>
              </a:spcBef>
              <a:spcAft>
                <a:spcPts val="800"/>
              </a:spcAft>
            </a:pPr>
            <a:endParaRPr lang="en-GB" dirty="0"/>
          </a:p>
        </p:txBody>
      </p:sp>
    </p:spTree>
    <p:extLst>
      <p:ext uri="{BB962C8B-B14F-4D97-AF65-F5344CB8AC3E}">
        <p14:creationId xmlns:p14="http://schemas.microsoft.com/office/powerpoint/2010/main" val="13112896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E730-8F18-98C9-28BA-232BCDED215B}"/>
              </a:ext>
            </a:extLst>
          </p:cNvPr>
          <p:cNvSpPr>
            <a:spLocks noGrp="1"/>
          </p:cNvSpPr>
          <p:nvPr>
            <p:ph type="title"/>
          </p:nvPr>
        </p:nvSpPr>
        <p:spPr/>
        <p:txBody>
          <a:bodyPr/>
          <a:lstStyle/>
          <a:p>
            <a:pPr algn="ctr"/>
            <a:r>
              <a:rPr lang="en-GB" dirty="0"/>
              <a:t>The World Summit Outcome Document</a:t>
            </a:r>
          </a:p>
        </p:txBody>
      </p:sp>
      <p:sp>
        <p:nvSpPr>
          <p:cNvPr id="3" name="Content Placeholder 2">
            <a:extLst>
              <a:ext uri="{FF2B5EF4-FFF2-40B4-BE49-F238E27FC236}">
                <a16:creationId xmlns:a16="http://schemas.microsoft.com/office/drawing/2014/main" id="{6FFE16F3-5DA4-A58D-EE1D-A755C0F9B3F9}"/>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In paragraph 139, the Outcome Document stated: “The international community through the United Nations, also has the responsibility to use appropriate diplomatic, humanitarian and other peaceful means, in accordance with Chapters VI and VIII of the Charter, to help to protect populations from genocide, war crimes, ethnic cleansing, and crimes against humanity. In this context, we are pared to take collective action, in a timely and decisive manner, through the Security Council, in accordance with the Charter, including Chapter VII, on a case-by-case basis and in cooperation with relevant regional organizations as appropriate, should peaceful means be inadequate and national authorities are manifestly failing to protect their populations from genocide, war crimes, ethnic cleansing and crimes against humanity.” </a:t>
            </a:r>
          </a:p>
          <a:p>
            <a:pPr marL="0" marR="0">
              <a:lnSpc>
                <a:spcPct val="107000"/>
              </a:lnSpc>
              <a:spcBef>
                <a:spcPts val="0"/>
              </a:spcBef>
              <a:spcAft>
                <a:spcPts val="800"/>
              </a:spcAft>
            </a:pPr>
            <a:endParaRPr lang="en-GB" dirty="0"/>
          </a:p>
        </p:txBody>
      </p:sp>
    </p:spTree>
    <p:extLst>
      <p:ext uri="{BB962C8B-B14F-4D97-AF65-F5344CB8AC3E}">
        <p14:creationId xmlns:p14="http://schemas.microsoft.com/office/powerpoint/2010/main" val="23720055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F89A7-EA3D-0A4A-720A-3167039DE04E}"/>
              </a:ext>
            </a:extLst>
          </p:cNvPr>
          <p:cNvSpPr>
            <a:spLocks noGrp="1"/>
          </p:cNvSpPr>
          <p:nvPr>
            <p:ph type="title"/>
          </p:nvPr>
        </p:nvSpPr>
        <p:spPr/>
        <p:txBody>
          <a:bodyPr/>
          <a:lstStyle/>
          <a:p>
            <a:pPr algn="ctr"/>
            <a:r>
              <a:rPr lang="en-GB" dirty="0"/>
              <a:t>The Responsibility to Protect</a:t>
            </a:r>
          </a:p>
        </p:txBody>
      </p:sp>
      <p:sp>
        <p:nvSpPr>
          <p:cNvPr id="3" name="Content Placeholder 2">
            <a:extLst>
              <a:ext uri="{FF2B5EF4-FFF2-40B4-BE49-F238E27FC236}">
                <a16:creationId xmlns:a16="http://schemas.microsoft.com/office/drawing/2014/main" id="{8C862D5C-D41B-972A-1CA4-44FAF5EEFC17}"/>
              </a:ext>
            </a:extLst>
          </p:cNvPr>
          <p:cNvSpPr>
            <a:spLocks noGrp="1"/>
          </p:cNvSpPr>
          <p:nvPr>
            <p:ph idx="1"/>
          </p:nvPr>
        </p:nvSpPr>
        <p:spPr/>
        <p:txBody>
          <a:bodyPr>
            <a:normAutofit/>
          </a:bodyPr>
          <a:lstStyle/>
          <a:p>
            <a:r>
              <a:rPr lang="en-GB" sz="2000" kern="100" dirty="0">
                <a:effectLst/>
                <a:ea typeface="Aptos" panose="020B0004020202020204" pitchFamily="34" charset="0"/>
                <a:cs typeface="Times New Roman" panose="02020603050405020304" pitchFamily="18" charset="0"/>
              </a:rPr>
              <a:t>In other words, States are called upon to protect their populations and provides for UN Security Council action to protect populations if the state with formal jurisdiction fails to do so. Sovereign states had the primary responsibility for protecting human rights in their jurisdictions; if states proved unwilling or unable to prevent gross violations, then outside parties had the responsibility to become involved.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R2P, as it is called, has become a strong norm affecting UN action, although it is not a legal rule. R2P is a good example of moralism as Keohane has defined it: the belief that moral principles provide a valuable guide to political action.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However, norms do not implement themselves. So the question arises after 2005 of the political will to make the principle of R2P meaningful in the real world of failed, failing, and repressive states. In some cases, such as Sudan (Darfur) and the Democratic Republic of Congo (</a:t>
            </a:r>
            <a:r>
              <a:rPr lang="en-GB" sz="2000" kern="100" dirty="0" err="1">
                <a:effectLst/>
                <a:ea typeface="Aptos" panose="020B0004020202020204" pitchFamily="34" charset="0"/>
                <a:cs typeface="Times New Roman" panose="02020603050405020304" pitchFamily="18" charset="0"/>
              </a:rPr>
              <a:t>Ituri</a:t>
            </a:r>
            <a:r>
              <a:rPr lang="en-GB" sz="2000" kern="100" dirty="0">
                <a:effectLst/>
                <a:ea typeface="Aptos" panose="020B0004020202020204" pitchFamily="34" charset="0"/>
                <a:cs typeface="Times New Roman" panose="02020603050405020304" pitchFamily="18" charset="0"/>
              </a:rPr>
              <a:t>), political will to decisively end atrocities was lacking despite some international involvement. </a:t>
            </a:r>
          </a:p>
          <a:p>
            <a:endParaRPr lang="en-GB" dirty="0"/>
          </a:p>
        </p:txBody>
      </p:sp>
    </p:spTree>
    <p:extLst>
      <p:ext uri="{BB962C8B-B14F-4D97-AF65-F5344CB8AC3E}">
        <p14:creationId xmlns:p14="http://schemas.microsoft.com/office/powerpoint/2010/main" val="332044257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F89A7-EA3D-0A4A-720A-3167039DE04E}"/>
              </a:ext>
            </a:extLst>
          </p:cNvPr>
          <p:cNvSpPr>
            <a:spLocks noGrp="1"/>
          </p:cNvSpPr>
          <p:nvPr>
            <p:ph type="title"/>
          </p:nvPr>
        </p:nvSpPr>
        <p:spPr/>
        <p:txBody>
          <a:bodyPr/>
          <a:lstStyle/>
          <a:p>
            <a:pPr algn="ctr"/>
            <a:r>
              <a:rPr lang="en-GB" dirty="0"/>
              <a:t>The Responsibility to Protect</a:t>
            </a:r>
          </a:p>
        </p:txBody>
      </p:sp>
      <p:sp>
        <p:nvSpPr>
          <p:cNvPr id="3" name="Content Placeholder 2">
            <a:extLst>
              <a:ext uri="{FF2B5EF4-FFF2-40B4-BE49-F238E27FC236}">
                <a16:creationId xmlns:a16="http://schemas.microsoft.com/office/drawing/2014/main" id="{8C862D5C-D41B-972A-1CA4-44FAF5EEFC17}"/>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endorsement of R2P at a UN meeting in New York was not the first time that progressive principles had been agreed to, only to find subsequently that state enthusiasm for the agreed norm waned in the face of complex situations and disagreeable estimates of the costs of implementation. But in other cases, </a:t>
            </a:r>
            <a:r>
              <a:rPr lang="en-GB" sz="2000" kern="100" dirty="0" err="1">
                <a:effectLst/>
                <a:ea typeface="Aptos" panose="020B0004020202020204" pitchFamily="34" charset="0"/>
                <a:cs typeface="Times New Roman" panose="02020603050405020304" pitchFamily="18" charset="0"/>
              </a:rPr>
              <a:t>eg</a:t>
            </a:r>
            <a:r>
              <a:rPr lang="en-GB" sz="2000" kern="100" dirty="0">
                <a:effectLst/>
                <a:ea typeface="Aptos" panose="020B0004020202020204" pitchFamily="34" charset="0"/>
                <a:cs typeface="Times New Roman" panose="02020603050405020304" pitchFamily="18" charset="0"/>
              </a:rPr>
              <a:t> Kenya wracked by ethnic tensions in 2008, timely diplomacy and various actions by the International Criminal Court, inter alia, brought the country back from the brink of major instability and potential human rights violations. The long-term effect of diplomatic agreement on R2P was not yet clear.</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principle of R2P is almost always joined by outside states’ calculations about expending blood or treasure to protect the rights of “others.”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Underlying these notions is the idea that power matters. It is important to note whether powerful states are willing to take action for human rights abroad. </a:t>
            </a:r>
          </a:p>
          <a:p>
            <a:pPr>
              <a:lnSpc>
                <a:spcPct val="107000"/>
              </a:lnSpc>
              <a:spcBef>
                <a:spcPts val="0"/>
              </a:spcBef>
              <a:spcAft>
                <a:spcPts val="800"/>
              </a:spcAft>
            </a:pPr>
            <a:endParaRPr lang="en-GB" sz="2000" kern="100" dirty="0">
              <a:effectLst/>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739944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D84CA-DF70-E638-A92E-6C1E0B777C7B}"/>
              </a:ext>
            </a:extLst>
          </p:cNvPr>
          <p:cNvSpPr>
            <a:spLocks noGrp="1"/>
          </p:cNvSpPr>
          <p:nvPr>
            <p:ph type="title"/>
          </p:nvPr>
        </p:nvSpPr>
        <p:spPr/>
        <p:txBody>
          <a:bodyPr/>
          <a:lstStyle/>
          <a:p>
            <a:pPr algn="ctr"/>
            <a:r>
              <a:rPr lang="en-GB" dirty="0"/>
              <a:t>Human Rights in the 21</a:t>
            </a:r>
            <a:r>
              <a:rPr lang="en-GB" baseline="30000" dirty="0"/>
              <a:t>st</a:t>
            </a:r>
            <a:r>
              <a:rPr lang="en-GB" dirty="0"/>
              <a:t> Century</a:t>
            </a:r>
          </a:p>
        </p:txBody>
      </p:sp>
      <p:sp>
        <p:nvSpPr>
          <p:cNvPr id="3" name="Content Placeholder 2">
            <a:extLst>
              <a:ext uri="{FF2B5EF4-FFF2-40B4-BE49-F238E27FC236}">
                <a16:creationId xmlns:a16="http://schemas.microsoft.com/office/drawing/2014/main" id="{2208EA07-F66D-07AC-C720-881ED203C23D}"/>
              </a:ext>
            </a:extLst>
          </p:cNvPr>
          <p:cNvSpPr>
            <a:spLocks noGrp="1"/>
          </p:cNvSpPr>
          <p:nvPr>
            <p:ph idx="1"/>
          </p:nvPr>
        </p:nvSpPr>
        <p:spPr/>
        <p:txBody>
          <a:bodyPr/>
          <a:lstStyle/>
          <a:p>
            <a:r>
              <a:rPr lang="en-GB" sz="1800" dirty="0">
                <a:effectLst/>
                <a:ea typeface="Aptos" panose="020B0004020202020204" pitchFamily="34" charset="0"/>
              </a:rPr>
              <a:t>States came to share jurisdiction over human rights issues with various international organizations and even foreign governments. Routinized international diplomacy confirmed the legality and legitimacy of state and IGO discussion of almost all human rights issues. </a:t>
            </a:r>
          </a:p>
          <a:p>
            <a:r>
              <a:rPr lang="en-GB" sz="1800" dirty="0">
                <a:effectLst/>
                <a:ea typeface="Aptos" panose="020B0004020202020204" pitchFamily="34" charset="0"/>
              </a:rPr>
              <a:t>This debate, and resulting forms of diplomatic pressure, constituted an international attempt at indirect protection of human rights. IGO, and also NGOs, tried to get states to meet their responsibilities under international rights standards. </a:t>
            </a:r>
          </a:p>
          <a:p>
            <a:r>
              <a:rPr lang="en-GB" sz="1800" dirty="0">
                <a:effectLst/>
                <a:ea typeface="Aptos" panose="020B0004020202020204" pitchFamily="34" charset="0"/>
              </a:rPr>
              <a:t>Emerging practice suggested that if a state failed to meet its responsibility to protect internationally recognized human rights, then the UN Security Council or some other entity might override traditional notions of state sovereignty and try international direct protection of rights. </a:t>
            </a:r>
          </a:p>
          <a:p>
            <a:r>
              <a:rPr lang="en-GB" sz="1800" dirty="0">
                <a:effectLst/>
                <a:ea typeface="Aptos" panose="020B0004020202020204" pitchFamily="34" charset="0"/>
              </a:rPr>
              <a:t>Where political will was adequate, the UN Security Council might declare large-scale human rights violations to constitute a threat to, or breach of, international peace and security, permitting authoritative action under Chapter VII of the UN Charter. </a:t>
            </a:r>
          </a:p>
          <a:p>
            <a:r>
              <a:rPr lang="en-GB" sz="1800" dirty="0">
                <a:effectLst/>
                <a:ea typeface="Aptos" panose="020B0004020202020204" pitchFamily="34" charset="0"/>
              </a:rPr>
              <a:t>The Council using Cold War precedents stemming from Rhodesia and South Africa, had done so after the Cold War in places like Iraq, Somalia, the former Yugoslavia, and Haiti. The result might be military coercion, economic coercion, or the creation of international courts entailing mandatory cooperation.</a:t>
            </a:r>
            <a:endParaRPr lang="en-GB" dirty="0"/>
          </a:p>
        </p:txBody>
      </p:sp>
    </p:spTree>
    <p:extLst>
      <p:ext uri="{BB962C8B-B14F-4D97-AF65-F5344CB8AC3E}">
        <p14:creationId xmlns:p14="http://schemas.microsoft.com/office/powerpoint/2010/main" val="255465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1700</TotalTime>
  <Words>6725</Words>
  <Application>Microsoft Office PowerPoint</Application>
  <PresentationFormat>Widescreen</PresentationFormat>
  <Paragraphs>234</Paragraphs>
  <Slides>51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51</vt:i4>
      </vt:variant>
    </vt:vector>
  </HeadingPairs>
  <TitlesOfParts>
    <vt:vector size="55" baseType="lpstr">
      <vt:lpstr>Aptos</vt:lpstr>
      <vt:lpstr>Aptos Display</vt:lpstr>
      <vt:lpstr>Arial</vt:lpstr>
      <vt:lpstr>Office Theme</vt:lpstr>
      <vt:lpstr>Concepts of Peace: Movements, Ideas, Practice</vt:lpstr>
      <vt:lpstr>Peacemaking, Peacekeeping, and Peacebuilding</vt:lpstr>
      <vt:lpstr>1992 Agenda for Peace</vt:lpstr>
      <vt:lpstr>History of Peacekeeping  (Boutros Boutros-Ghali 1992)</vt:lpstr>
      <vt:lpstr>History of Peacekeeping</vt:lpstr>
      <vt:lpstr>History of Peacekeeping</vt:lpstr>
      <vt:lpstr>History of Peacekeeping</vt:lpstr>
      <vt:lpstr>The Evolution of Peacekeeping</vt:lpstr>
      <vt:lpstr>The Role of UN Peacekeepers in Peacebuilding</vt:lpstr>
      <vt:lpstr>Peacekeeping Today:  Currently 11 operations active</vt:lpstr>
      <vt:lpstr>Non-UN Peacekeeping</vt:lpstr>
      <vt:lpstr>Non-UN Peacekeeping</vt:lpstr>
      <vt:lpstr>Non-UN Peacekeeping</vt:lpstr>
      <vt:lpstr>Non-UN Peacekeeping</vt:lpstr>
      <vt:lpstr>Non-UN Peacekeeping</vt:lpstr>
      <vt:lpstr>Non-UN Peacekeeping</vt:lpstr>
      <vt:lpstr>Non-UN Peacekeeping</vt:lpstr>
      <vt:lpstr>Benefits of Peacekeeping</vt:lpstr>
      <vt:lpstr>Peacekeeping: Who pays?</vt:lpstr>
      <vt:lpstr>Peacekeeping: Who pays?</vt:lpstr>
      <vt:lpstr>Effectiveness of Peacekeeping</vt:lpstr>
      <vt:lpstr>Peacebuilding</vt:lpstr>
      <vt:lpstr>The UN Peacebuilding Commission</vt:lpstr>
      <vt:lpstr>The Secretary General’s Peacebuilding Fund</vt:lpstr>
      <vt:lpstr>The Secretary General’s Peacebuilding Fund</vt:lpstr>
      <vt:lpstr>The Secretary General’s Peacebuilding Fund</vt:lpstr>
      <vt:lpstr>The Parameters of Sustainable Peace</vt:lpstr>
      <vt:lpstr>The Parameters of Sustainable Peace</vt:lpstr>
      <vt:lpstr>The Parameters of Sustainable Peace</vt:lpstr>
      <vt:lpstr>The Parameters of Sustainable Peace</vt:lpstr>
      <vt:lpstr>The Parameters of Sustainable Peace</vt:lpstr>
      <vt:lpstr>The Parameters of Sustainable Peace</vt:lpstr>
      <vt:lpstr>The Parameters of Sustainable Peace</vt:lpstr>
      <vt:lpstr>The Parameters of Sustainable Peace</vt:lpstr>
      <vt:lpstr>The Parameters of Sustainable Peace</vt:lpstr>
      <vt:lpstr>The Parameters of Sustainable Peace</vt:lpstr>
      <vt:lpstr>Humanitarian intervention</vt:lpstr>
      <vt:lpstr>Kofi Annan and Humanitarian Intervention</vt:lpstr>
      <vt:lpstr>Kofi Annan and Humanitarian Intervention</vt:lpstr>
      <vt:lpstr>Kofi Annan and Humanitarian Intervention</vt:lpstr>
      <vt:lpstr>Yugoslavia</vt:lpstr>
      <vt:lpstr>East Timor</vt:lpstr>
      <vt:lpstr>East Timor</vt:lpstr>
      <vt:lpstr>Humanitarian Intervention</vt:lpstr>
      <vt:lpstr>The Responsibility to Protect</vt:lpstr>
      <vt:lpstr>The Responsibility to Protect</vt:lpstr>
      <vt:lpstr>The World Summit Outcome Document</vt:lpstr>
      <vt:lpstr>The World Summit Outcome Document</vt:lpstr>
      <vt:lpstr>The Responsibility to Protect</vt:lpstr>
      <vt:lpstr>The Responsibility to Protect</vt:lpstr>
      <vt:lpstr>Human Rights in the 21st Century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192</cp:revision>
  <dcterms:created xsi:type="dcterms:W3CDTF">2025-02-16T22:52:28Z</dcterms:created>
  <dcterms:modified xsi:type="dcterms:W3CDTF">2025-04-28T16:01:18Z</dcterms:modified>
</cp:coreProperties>
</file>