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Override PartName="/ppt/charts/style2.xml" ContentType="application/vnd.ms-office.chartstyl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charts/colors2.xml" ContentType="application/vnd.ms-office.chartcolorstyl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rts/colors1.xml" ContentType="application/vnd.ms-office.chartcolorstyle+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diagrams/layout1.xml" ContentType="application/vnd.openxmlformats-officedocument.drawingml.diagramLayout+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charts/chart1.xml" ContentType="application/vnd.openxmlformats-officedocument.drawingml.chart+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2.xml" ContentType="application/vnd.openxmlformats-officedocument.drawingml.char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charts/style1.xml" ContentType="application/vnd.ms-office.chartstyle+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9" r:id="rId1"/>
  </p:sldMasterIdLst>
  <p:notesMasterIdLst>
    <p:notesMasterId r:id="rId17"/>
  </p:notesMasterIdLst>
  <p:handoutMasterIdLst>
    <p:handoutMasterId r:id="rId18"/>
  </p:handoutMasterIdLst>
  <p:sldIdLst>
    <p:sldId id="256" r:id="rId2"/>
    <p:sldId id="281" r:id="rId3"/>
    <p:sldId id="279" r:id="rId4"/>
    <p:sldId id="257" r:id="rId5"/>
    <p:sldId id="258" r:id="rId6"/>
    <p:sldId id="275" r:id="rId7"/>
    <p:sldId id="268" r:id="rId8"/>
    <p:sldId id="269" r:id="rId9"/>
    <p:sldId id="270" r:id="rId10"/>
    <p:sldId id="271" r:id="rId11"/>
    <p:sldId id="272" r:id="rId12"/>
    <p:sldId id="278" r:id="rId13"/>
    <p:sldId id="273" r:id="rId14"/>
    <p:sldId id="280" r:id="rId15"/>
    <p:sldId id="27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78598" autoAdjust="0"/>
  </p:normalViewPr>
  <p:slideViewPr>
    <p:cSldViewPr snapToGrid="0">
      <p:cViewPr varScale="1">
        <p:scale>
          <a:sx n="80" d="100"/>
          <a:sy n="80" d="100"/>
        </p:scale>
        <p:origin x="-96" y="-186"/>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microsoft.com/office/2011/relationships/chartStyle" Target="style1.xml"/><Relationship Id="rId2" Type="http://schemas.microsoft.com/office/2011/relationships/chartColorStyle" Target="colors1.xml"/><Relationship Id="rId1" Type="http://schemas.openxmlformats.org/officeDocument/2006/relationships/oleObject" Target="file:///C:\Users\Ismail\Desktop\Imran's%20PDP\New%20Microsoft%20Excel%20Worksheet.xlsx" TargetMode="External"/></Relationships>
</file>

<file path=ppt/charts/_rels/chart2.xml.rels><?xml version="1.0" encoding="UTF-8" standalone="yes"?>
<Relationships xmlns="http://schemas.openxmlformats.org/package/2006/relationships"><Relationship Id="rId3" Type="http://schemas.microsoft.com/office/2011/relationships/chartStyle" Target="style2.xml"/><Relationship Id="rId2" Type="http://schemas.microsoft.com/office/2011/relationships/chartColorStyle" Target="colors2.xml"/><Relationship Id="rId1" Type="http://schemas.openxmlformats.org/officeDocument/2006/relationships/oleObject" Target="file:///C:\Users\Ismail\Desktop\Imran's%20PDP\New%20Microsoft%20Excel%20Worksheet.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lang val="en-GB"/>
  <c:chart>
    <c:title>
      <c:tx>
        <c:rich>
          <a:bodyPr rot="0" spcFirstLastPara="1" vertOverflow="ellipsis" vert="horz" wrap="square" anchor="ctr" anchorCtr="1"/>
          <a:lstStyle/>
          <a:p>
            <a:pPr>
              <a:defRPr lang="en-US" sz="1600" b="1" i="0" u="none" strike="noStrike" kern="1200" baseline="0">
                <a:solidFill>
                  <a:schemeClr val="dk1"/>
                </a:solidFill>
                <a:latin typeface="+mn-lt"/>
                <a:ea typeface="+mn-ea"/>
                <a:cs typeface="+mn-cs"/>
              </a:defRPr>
            </a:pPr>
            <a:r>
              <a:rPr lang="en-US" dirty="0" smtClean="0"/>
              <a:t>Money needed </a:t>
            </a:r>
            <a:r>
              <a:rPr lang="en-US" dirty="0"/>
              <a:t>(£)</a:t>
            </a:r>
          </a:p>
        </c:rich>
      </c:tx>
      <c:layout/>
      <c:spPr>
        <a:noFill/>
        <a:ln>
          <a:noFill/>
        </a:ln>
        <a:effectLst/>
      </c:spPr>
    </c:title>
    <c:view3D>
      <c:depthPercent val="100"/>
      <c:rAngAx val="1"/>
    </c:view3D>
    <c:floor>
      <c:spPr>
        <a:noFill/>
        <a:ln>
          <a:noFill/>
        </a:ln>
        <a:effectLst/>
        <a:sp3d/>
      </c:spPr>
    </c:floor>
    <c:sideWall>
      <c:spPr>
        <a:noFill/>
        <a:ln>
          <a:noFill/>
        </a:ln>
        <a:effectLst/>
        <a:sp3d/>
      </c:spPr>
    </c:sideWall>
    <c:backWall>
      <c:spPr>
        <a:noFill/>
        <a:ln>
          <a:noFill/>
        </a:ln>
        <a:effectLst/>
        <a:sp3d/>
      </c:spPr>
    </c:backWall>
    <c:plotArea>
      <c:layout/>
      <c:bar3DChart>
        <c:barDir val="col"/>
        <c:grouping val="clustered"/>
        <c:ser>
          <c:idx val="0"/>
          <c:order val="0"/>
          <c:tx>
            <c:strRef>
              <c:f>Sheet1!$F$4</c:f>
              <c:strCache>
                <c:ptCount val="1"/>
                <c:pt idx="0">
                  <c:v>Money (£)</c:v>
                </c:pt>
              </c:strCache>
            </c:strRef>
          </c:tx>
          <c:spPr>
            <a:gradFill rotWithShape="1">
              <a:gsLst>
                <a:gs pos="0">
                  <a:schemeClr val="accent1">
                    <a:shade val="51000"/>
                    <a:satMod val="130000"/>
                  </a:schemeClr>
                </a:gs>
                <a:gs pos="80000">
                  <a:schemeClr val="accent1">
                    <a:shade val="93000"/>
                    <a:satMod val="130000"/>
                  </a:schemeClr>
                </a:gs>
                <a:gs pos="100000">
                  <a:schemeClr val="accent1">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c:spPr>
          <c:dLbls>
            <c:spPr>
              <a:noFill/>
              <a:ln>
                <a:noFill/>
              </a:ln>
              <a:effectLst/>
            </c:spPr>
            <c:txPr>
              <a:bodyPr rot="0" spcFirstLastPara="1" vertOverflow="ellipsis" vert="horz" wrap="square" anchor="ctr" anchorCtr="1"/>
              <a:lstStyle/>
              <a:p>
                <a:pPr>
                  <a:defRPr lang="en-US" sz="900" b="0" i="0" u="none" strike="noStrike" kern="1200" baseline="0">
                    <a:solidFill>
                      <a:schemeClr val="dk1"/>
                    </a:solidFill>
                    <a:latin typeface="+mn-lt"/>
                    <a:ea typeface="+mn-ea"/>
                    <a:cs typeface="+mn-cs"/>
                  </a:defRPr>
                </a:pPr>
                <a:endParaRPr lang="en-US"/>
              </a:p>
            </c:txPr>
            <c:showVal val="1"/>
            <c:extLst>
              <c:ext xmlns:c15="http://schemas.microsoft.com/office/drawing/2012/chart" uri="{CE6537A1-D6FC-4f65-9D91-7224C49458BB}">
                <c15:layout/>
                <c15:showLeaderLines val="1"/>
                <c15:leaderLines>
                  <c:spPr>
                    <a:ln w="9525" cap="flat" cmpd="sng" algn="ctr">
                      <a:solidFill>
                        <a:schemeClr val="tx1">
                          <a:lumMod val="35000"/>
                          <a:lumOff val="65000"/>
                        </a:schemeClr>
                      </a:solidFill>
                      <a:round/>
                    </a:ln>
                    <a:effectLst/>
                  </c:spPr>
                </c15:leaderLines>
              </c:ext>
            </c:extLst>
          </c:dLbls>
          <c:cat>
            <c:strRef>
              <c:f>Sheet1!$E$5:$E$8</c:f>
              <c:strCache>
                <c:ptCount val="4"/>
                <c:pt idx="0">
                  <c:v>Expense </c:v>
                </c:pt>
                <c:pt idx="1">
                  <c:v>Assets</c:v>
                </c:pt>
                <c:pt idx="2">
                  <c:v>Investment</c:v>
                </c:pt>
                <c:pt idx="3">
                  <c:v>Loan</c:v>
                </c:pt>
              </c:strCache>
            </c:strRef>
          </c:cat>
          <c:val>
            <c:numRef>
              <c:f>Sheet1!$F$5:$F$8</c:f>
              <c:numCache>
                <c:formatCode>#,##0</c:formatCode>
                <c:ptCount val="4"/>
                <c:pt idx="0">
                  <c:v>20000</c:v>
                </c:pt>
                <c:pt idx="1">
                  <c:v>50000</c:v>
                </c:pt>
                <c:pt idx="2">
                  <c:v>10000</c:v>
                </c:pt>
                <c:pt idx="3">
                  <c:v>40000</c:v>
                </c:pt>
              </c:numCache>
            </c:numRef>
          </c:val>
        </c:ser>
        <c:dLbls>
          <c:showVal val="1"/>
        </c:dLbls>
        <c:shape val="box"/>
        <c:axId val="74081792"/>
        <c:axId val="74083328"/>
        <c:axId val="0"/>
      </c:bar3DChart>
      <c:catAx>
        <c:axId val="74081792"/>
        <c:scaling>
          <c:orientation val="minMax"/>
        </c:scaling>
        <c:axPos val="b"/>
        <c:numFmt formatCode="General" sourceLinked="1"/>
        <c:maj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lang="en-US" sz="900" b="0" i="0" u="none" strike="noStrike" kern="1200" baseline="0">
                <a:solidFill>
                  <a:schemeClr val="dk1"/>
                </a:solidFill>
                <a:latin typeface="+mn-lt"/>
                <a:ea typeface="+mn-ea"/>
                <a:cs typeface="+mn-cs"/>
              </a:defRPr>
            </a:pPr>
            <a:endParaRPr lang="en-US"/>
          </a:p>
        </c:txPr>
        <c:crossAx val="74083328"/>
        <c:crosses val="autoZero"/>
        <c:auto val="1"/>
        <c:lblAlgn val="ctr"/>
        <c:lblOffset val="100"/>
      </c:catAx>
      <c:valAx>
        <c:axId val="74083328"/>
        <c:scaling>
          <c:orientation val="minMax"/>
        </c:scaling>
        <c:axPos val="l"/>
        <c:majorGridlines>
          <c:spPr>
            <a:ln w="9525" cap="flat" cmpd="sng" algn="ctr">
              <a:solidFill>
                <a:schemeClr val="tx1">
                  <a:lumMod val="15000"/>
                  <a:lumOff val="85000"/>
                </a:schemeClr>
              </a:solidFill>
              <a:round/>
            </a:ln>
            <a:effectLst/>
          </c:spPr>
        </c:majorGridlines>
        <c:numFmt formatCode="#,##0" sourceLinked="1"/>
        <c:majorTickMark val="none"/>
        <c:tickLblPos val="nextTo"/>
        <c:spPr>
          <a:noFill/>
          <a:ln>
            <a:noFill/>
          </a:ln>
          <a:effectLst/>
        </c:spPr>
        <c:txPr>
          <a:bodyPr rot="-60000000" spcFirstLastPara="1" vertOverflow="ellipsis" vert="horz" wrap="square" anchor="ctr" anchorCtr="1"/>
          <a:lstStyle/>
          <a:p>
            <a:pPr>
              <a:defRPr lang="en-US" sz="900" b="0" i="0" u="none" strike="noStrike" kern="1200" baseline="0">
                <a:solidFill>
                  <a:schemeClr val="dk1"/>
                </a:solidFill>
                <a:latin typeface="+mn-lt"/>
                <a:ea typeface="+mn-ea"/>
                <a:cs typeface="+mn-cs"/>
              </a:defRPr>
            </a:pPr>
            <a:endParaRPr lang="en-US"/>
          </a:p>
        </c:txPr>
        <c:crossAx val="74081792"/>
        <c:crosses val="autoZero"/>
        <c:crossBetween val="between"/>
      </c:valAx>
      <c:spPr>
        <a:noFill/>
        <a:ln>
          <a:noFill/>
        </a:ln>
        <a:effectLst/>
      </c:spPr>
    </c:plotArea>
    <c:legend>
      <c:legendPos val="b"/>
      <c:layout/>
      <c:spPr>
        <a:noFill/>
        <a:ln>
          <a:noFill/>
        </a:ln>
        <a:effectLst/>
      </c:spPr>
      <c:txPr>
        <a:bodyPr rot="0" spcFirstLastPara="1" vertOverflow="ellipsis" vert="horz" wrap="square" anchor="ctr" anchorCtr="1"/>
        <a:lstStyle/>
        <a:p>
          <a:pPr>
            <a:defRPr lang="en-US" sz="900" b="0" i="0" u="none" strike="noStrike" kern="1200" baseline="0">
              <a:solidFill>
                <a:schemeClr val="dk1"/>
              </a:solidFill>
              <a:latin typeface="+mn-lt"/>
              <a:ea typeface="+mn-ea"/>
              <a:cs typeface="+mn-cs"/>
            </a:defRPr>
          </a:pPr>
          <a:endParaRPr lang="en-US"/>
        </a:p>
      </c:txPr>
    </c:legend>
    <c:plotVisOnly val="1"/>
    <c:dispBlanksAs val="gap"/>
  </c:chart>
  <c:spPr>
    <a:gradFill rotWithShape="1">
      <a:gsLst>
        <a:gs pos="0">
          <a:schemeClr val="accent2">
            <a:tint val="50000"/>
            <a:satMod val="300000"/>
          </a:schemeClr>
        </a:gs>
        <a:gs pos="35000">
          <a:schemeClr val="accent2">
            <a:tint val="37000"/>
            <a:satMod val="300000"/>
          </a:schemeClr>
        </a:gs>
        <a:gs pos="100000">
          <a:schemeClr val="accent2">
            <a:tint val="15000"/>
            <a:satMod val="350000"/>
          </a:schemeClr>
        </a:gs>
      </a:gsLst>
      <a:lin ang="16200000" scaled="1"/>
    </a:gradFill>
    <a:ln w="9525" cap="flat" cmpd="sng" algn="ctr">
      <a:solidFill>
        <a:schemeClr val="accent2">
          <a:shade val="95000"/>
          <a:satMod val="105000"/>
        </a:schemeClr>
      </a:solidFill>
      <a:prstDash val="solid"/>
      <a:round/>
    </a:ln>
    <a:effectLst>
      <a:outerShdw blurRad="40000" dist="20000" dir="5400000" rotWithShape="0">
        <a:srgbClr val="000000">
          <a:alpha val="38000"/>
        </a:srgbClr>
      </a:outerShdw>
    </a:effectLst>
  </c:spPr>
  <c:txPr>
    <a:bodyPr/>
    <a:lstStyle/>
    <a:p>
      <a:pPr>
        <a:defRPr>
          <a:solidFill>
            <a:schemeClr val="dk1"/>
          </a:solidFill>
          <a:latin typeface="+mn-lt"/>
          <a:ea typeface="+mn-ea"/>
          <a:cs typeface="+mn-cs"/>
        </a:defRPr>
      </a:pPr>
      <a:endParaRPr lang="en-US"/>
    </a:p>
  </c:txPr>
  <c:externalData r:id="rId1"/>
</c:chartSpace>
</file>

<file path=ppt/charts/chart2.xml><?xml version="1.0" encoding="utf-8"?>
<c:chartSpace xmlns:c="http://schemas.openxmlformats.org/drawingml/2006/chart" xmlns:a="http://schemas.openxmlformats.org/drawingml/2006/main" xmlns:r="http://schemas.openxmlformats.org/officeDocument/2006/relationships">
  <c:lang val="en-GB"/>
  <c:chart>
    <c:autoTitleDeleted val="1"/>
    <c:view3D>
      <c:depthPercent val="100"/>
      <c:rAngAx val="1"/>
    </c:view3D>
    <c:floor>
      <c:spPr>
        <a:solidFill>
          <a:schemeClr val="bg2">
            <a:lumMod val="75000"/>
            <a:alpha val="27000"/>
          </a:schemeClr>
        </a:solidFill>
        <a:ln>
          <a:noFill/>
        </a:ln>
        <a:effectLst/>
        <a:sp3d/>
      </c:spPr>
    </c:floor>
    <c:sideWall>
      <c:spPr>
        <a:noFill/>
        <a:ln>
          <a:noFill/>
        </a:ln>
        <a:effectLst/>
        <a:sp3d/>
      </c:spPr>
    </c:sideWall>
    <c:backWall>
      <c:spPr>
        <a:noFill/>
        <a:ln>
          <a:noFill/>
        </a:ln>
        <a:effectLst/>
        <a:sp3d/>
      </c:spPr>
    </c:backWall>
    <c:plotArea>
      <c:layout/>
      <c:bar3DChart>
        <c:barDir val="col"/>
        <c:grouping val="clustered"/>
        <c:ser>
          <c:idx val="0"/>
          <c:order val="0"/>
          <c:spPr>
            <a:solidFill>
              <a:schemeClr val="accent1">
                <a:alpha val="88000"/>
              </a:schemeClr>
            </a:solidFill>
            <a:ln>
              <a:solidFill>
                <a:schemeClr val="accent1">
                  <a:lumMod val="50000"/>
                </a:schemeClr>
              </a:solidFill>
            </a:ln>
            <a:effectLst/>
            <a:scene3d>
              <a:camera prst="orthographicFront"/>
              <a:lightRig rig="threePt" dir="t"/>
            </a:scene3d>
            <a:sp3d prstMaterial="flat">
              <a:contourClr>
                <a:schemeClr val="accent1">
                  <a:lumMod val="50000"/>
                </a:schemeClr>
              </a:contourClr>
            </a:sp3d>
          </c:spPr>
          <c:dLbls>
            <c:spPr>
              <a:solidFill>
                <a:schemeClr val="accent1">
                  <a:alpha val="30000"/>
                </a:schemeClr>
              </a:solidFill>
              <a:ln>
                <a:solidFill>
                  <a:schemeClr val="lt1">
                    <a:alpha val="50000"/>
                  </a:schemeClr>
                </a:solidFill>
                <a:round/>
              </a:ln>
              <a:effectLst>
                <a:outerShdw blurRad="63500" dist="889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lang="en-US" sz="900" b="1" i="0" u="none" strike="noStrike" kern="1200" baseline="0">
                    <a:solidFill>
                      <a:schemeClr val="lt1"/>
                    </a:solidFill>
                    <a:latin typeface="+mn-lt"/>
                    <a:ea typeface="+mn-ea"/>
                    <a:cs typeface="+mn-cs"/>
                  </a:defRPr>
                </a:pPr>
                <a:endParaRPr lang="en-US"/>
              </a:p>
            </c:txPr>
            <c:showVal val="1"/>
            <c:extLst>
              <c:ext xmlns:c15="http://schemas.microsoft.com/office/drawing/2012/chart" uri="{CE6537A1-D6FC-4f65-9D91-7224C49458BB}">
                <c15:layout/>
                <c15:showLeaderLines val="1"/>
                <c15:leaderLines>
                  <c:spPr>
                    <a:ln w="9525">
                      <a:solidFill>
                        <a:schemeClr val="lt1">
                          <a:lumMod val="50000"/>
                        </a:schemeClr>
                      </a:solidFill>
                      <a:round/>
                    </a:ln>
                    <a:effectLst/>
                  </c:spPr>
                </c15:leaderLines>
              </c:ext>
            </c:extLst>
          </c:dLbls>
          <c:cat>
            <c:strRef>
              <c:f>Sheet1!$E$6:$E$8</c:f>
              <c:strCache>
                <c:ptCount val="3"/>
                <c:pt idx="0">
                  <c:v>Assets</c:v>
                </c:pt>
                <c:pt idx="1">
                  <c:v>Investment</c:v>
                </c:pt>
                <c:pt idx="2">
                  <c:v>Loan</c:v>
                </c:pt>
              </c:strCache>
            </c:strRef>
          </c:cat>
          <c:val>
            <c:numRef>
              <c:f>Sheet1!$F$6:$F$8</c:f>
              <c:numCache>
                <c:formatCode>#,##0</c:formatCode>
                <c:ptCount val="3"/>
                <c:pt idx="0">
                  <c:v>50000</c:v>
                </c:pt>
                <c:pt idx="1">
                  <c:v>10000</c:v>
                </c:pt>
                <c:pt idx="2">
                  <c:v>40000</c:v>
                </c:pt>
              </c:numCache>
            </c:numRef>
          </c:val>
        </c:ser>
        <c:dLbls>
          <c:showVal val="1"/>
        </c:dLbls>
        <c:gapWidth val="84"/>
        <c:gapDepth val="53"/>
        <c:shape val="box"/>
        <c:axId val="73994240"/>
        <c:axId val="73995776"/>
        <c:axId val="0"/>
      </c:bar3DChart>
      <c:catAx>
        <c:axId val="73994240"/>
        <c:scaling>
          <c:orientation val="minMax"/>
        </c:scaling>
        <c:axPos val="b"/>
        <c:numFmt formatCode="General" sourceLinked="1"/>
        <c:majorTickMark val="none"/>
        <c:tickLblPos val="nextTo"/>
        <c:spPr>
          <a:noFill/>
          <a:ln>
            <a:noFill/>
          </a:ln>
          <a:effectLst/>
        </c:spPr>
        <c:txPr>
          <a:bodyPr rot="-60000000" spcFirstLastPara="1" vertOverflow="ellipsis" vert="horz" wrap="square" anchor="ctr" anchorCtr="1"/>
          <a:lstStyle/>
          <a:p>
            <a:pPr>
              <a:defRPr lang="en-US" sz="900" b="0" i="0" u="none" strike="noStrike" kern="1200" baseline="0">
                <a:solidFill>
                  <a:schemeClr val="lt1">
                    <a:lumMod val="75000"/>
                  </a:schemeClr>
                </a:solidFill>
                <a:latin typeface="+mn-lt"/>
                <a:ea typeface="+mn-ea"/>
                <a:cs typeface="+mn-cs"/>
              </a:defRPr>
            </a:pPr>
            <a:endParaRPr lang="en-US"/>
          </a:p>
        </c:txPr>
        <c:crossAx val="73995776"/>
        <c:crosses val="autoZero"/>
        <c:auto val="1"/>
        <c:lblAlgn val="ctr"/>
        <c:lblOffset val="100"/>
      </c:catAx>
      <c:valAx>
        <c:axId val="73995776"/>
        <c:scaling>
          <c:orientation val="minMax"/>
        </c:scaling>
        <c:delete val="1"/>
        <c:axPos val="l"/>
        <c:numFmt formatCode="#,##0" sourceLinked="1"/>
        <c:tickLblPos val="nextTo"/>
        <c:crossAx val="73994240"/>
        <c:crosses val="autoZero"/>
        <c:crossBetween val="between"/>
      </c:valAx>
      <c:spPr>
        <a:noFill/>
        <a:ln>
          <a:noFill/>
        </a:ln>
        <a:effectLst/>
      </c:spPr>
    </c:plotArea>
    <c:plotVisOnly val="1"/>
    <c:dispBlanksAs val="gap"/>
  </c:chart>
  <c:spPr>
    <a:solidFill>
      <a:schemeClr val="dk1">
        <a:lumMod val="75000"/>
        <a:lumOff val="25000"/>
      </a:schemeClr>
    </a:solidFill>
    <a:ln w="6350" cap="flat" cmpd="sng" algn="ctr">
      <a:solidFill>
        <a:schemeClr val="dk1">
          <a:tint val="75000"/>
        </a:schemeClr>
      </a:solidFill>
      <a:round/>
    </a:ln>
    <a:effectLst/>
  </c:spPr>
  <c:txPr>
    <a:bodyPr/>
    <a:lstStyle/>
    <a:p>
      <a:pPr>
        <a:defRPr/>
      </a:pPr>
      <a:endParaRPr lang="en-US"/>
    </a:p>
  </c:txPr>
  <c:externalData r:id="rId1"/>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47">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91">
  <cs:axisTitle>
    <cs:lnRef idx="0"/>
    <cs:fillRef idx="0"/>
    <cs:effectRef idx="0"/>
    <cs:fontRef idx="minor">
      <a:schemeClr val="lt1">
        <a:lumMod val="75000"/>
      </a:schemeClr>
    </cs:fontRef>
    <cs:defRPr sz="900" kern="1200"/>
  </cs:axisTitle>
  <cs:categoryAxis>
    <cs:lnRef idx="0"/>
    <cs:fillRef idx="0"/>
    <cs:effectRef idx="0"/>
    <cs:fontRef idx="minor">
      <a:schemeClr val="lt1">
        <a:lumMod val="75000"/>
      </a:schemeClr>
    </cs:fontRef>
    <cs:defRPr sz="900" kern="1200"/>
  </cs:categoryAxis>
  <cs:chartArea>
    <cs:lnRef idx="0"/>
    <cs:fillRef idx="0"/>
    <cs:effectRef idx="0"/>
    <cs:fontRef idx="minor">
      <a:schemeClr val="lt1"/>
    </cs:fontRef>
    <cs:spPr>
      <a:solidFill>
        <a:schemeClr val="dk1">
          <a:lumMod val="75000"/>
          <a:lumOff val="25000"/>
        </a:schemeClr>
      </a:solidFill>
      <a:ln w="6350" cap="flat" cmpd="sng" algn="ctr">
        <a:solidFill>
          <a:schemeClr val="dk1">
            <a:tint val="75000"/>
          </a:schemeClr>
        </a:solidFill>
        <a:round/>
      </a:ln>
    </cs:spPr>
    <cs:defRPr sz="1000" kern="1200"/>
  </cs:chartArea>
  <cs:dataLabel>
    <cs:lnRef idx="0"/>
    <cs:fillRef idx="0">
      <cs:styleClr val="auto"/>
    </cs:fillRef>
    <cs:effectRef idx="0"/>
    <cs:fontRef idx="minor">
      <a:schemeClr val="lt1"/>
    </cs:fontRef>
    <cs:spPr>
      <a:solidFill>
        <a:schemeClr val="phClr">
          <a:alpha val="30000"/>
        </a:schemeClr>
      </a:solidFill>
      <a:ln>
        <a:solidFill>
          <a:schemeClr val="lt1">
            <a:alpha val="50000"/>
          </a:schemeClr>
        </a:solidFill>
        <a:round/>
      </a:ln>
      <a:effectLst>
        <a:outerShdw blurRad="63500" dist="88900" dir="2700000" algn="tl" rotWithShape="0">
          <a:prstClr val="black">
            <a:alpha val="40000"/>
          </a:prstClr>
        </a:outerShdw>
      </a:effectLst>
    </cs:spPr>
    <cs:defRPr sz="900" b="1" i="0" u="none" strike="noStrike" kern="1200" baseline="0"/>
  </cs:dataLabel>
  <cs:dataLabelCallout>
    <cs:lnRef idx="0"/>
    <cs:fillRef idx="0">
      <cs:styleClr val="auto"/>
    </cs:fillRef>
    <cs:effectRef idx="0"/>
    <cs:fontRef idx="minor">
      <a:schemeClr val="lt1"/>
    </cs:fontRef>
    <cs:spPr>
      <a:solidFill>
        <a:schemeClr val="phClr">
          <a:alpha val="30000"/>
        </a:schemeClr>
      </a:solidFill>
      <a:ln>
        <a:solidFill>
          <a:schemeClr val="lt1">
            <a:alpha val="50000"/>
          </a:schemeClr>
        </a:solidFill>
        <a:round/>
      </a:ln>
      <a:effectLst>
        <a:outerShdw blurRad="63500" dist="88900" dir="2700000" algn="tl" rotWithShape="0">
          <a:prstClr val="black">
            <a:alpha val="40000"/>
          </a:prstClr>
        </a:outerShdw>
      </a:effectLst>
    </cs:spPr>
    <cs:defRPr sz="900" b="1" i="0" u="none" strike="noStrike" kern="1200" baseline="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tx1"/>
    </cs:fontRef>
    <cs:spPr>
      <a:solidFill>
        <a:schemeClr val="phClr">
          <a:alpha val="88000"/>
        </a:schemeClr>
      </a:solidFill>
      <a:ln>
        <a:solidFill>
          <a:schemeClr val="phClr">
            <a:lumMod val="50000"/>
          </a:schemeClr>
        </a:solidFill>
      </a:ln>
    </cs:spPr>
  </cs:dataPoint>
  <cs:dataPoint3D>
    <cs:lnRef idx="0">
      <cs:styleClr val="auto"/>
    </cs:lnRef>
    <cs:fillRef idx="0">
      <cs:styleClr val="auto"/>
    </cs:fillRef>
    <cs:effectRef idx="0"/>
    <cs:fontRef idx="minor">
      <a:schemeClr val="tx1"/>
    </cs:fontRef>
    <cs:spPr>
      <a:solidFill>
        <a:schemeClr val="phClr">
          <a:alpha val="88000"/>
        </a:schemeClr>
      </a:solidFill>
      <a:ln>
        <a:solidFill>
          <a:schemeClr val="phClr">
            <a:lumMod val="50000"/>
          </a:schemeClr>
        </a:solidFill>
      </a:ln>
      <a:scene3d>
        <a:camera prst="orthographicFront"/>
        <a:lightRig rig="threePt" dir="t"/>
      </a:scene3d>
      <a:sp3d prstMaterial="flat"/>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dk1">
            <a:lumMod val="75000"/>
            <a:lumOff val="25000"/>
          </a:schemeClr>
        </a:solidFill>
      </a:ln>
    </cs:spPr>
  </cs:dataPointMarker>
  <cs:dataPointMarkerLayout symbol="circle" size="6"/>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lt1">
        <a:lumMod val="75000"/>
      </a:schemeClr>
    </cs:fontRef>
    <cs:spPr>
      <a:ln w="9525">
        <a:solidFill>
          <a:schemeClr val="dk1">
            <a:lumMod val="50000"/>
            <a:lumOff val="50000"/>
          </a:schemeClr>
        </a:solidFill>
      </a:ln>
    </cs:spPr>
    <cs:defRPr sz="900" kern="1200"/>
  </cs:dataTable>
  <cs:downBar>
    <cs:lnRef idx="0"/>
    <cs:fillRef idx="0"/>
    <cs:effectRef idx="0"/>
    <cs:fontRef idx="minor">
      <a:schemeClr val="lt1"/>
    </cs:fontRef>
    <cs:spPr>
      <a:solidFill>
        <a:schemeClr val="dk1">
          <a:lumMod val="50000"/>
          <a:lumOff val="50000"/>
        </a:schemeClr>
      </a:solidFill>
      <a:ln w="9525">
        <a:solidFill>
          <a:schemeClr val="dk1">
            <a:lumMod val="75000"/>
          </a:schemeClr>
        </a:solidFill>
        <a:round/>
      </a:ln>
    </cs:spPr>
  </cs:downBar>
  <cs:dropLine>
    <cs:lnRef idx="0"/>
    <cs:fillRef idx="0"/>
    <cs:effectRef idx="0"/>
    <cs:fontRef idx="minor">
      <a:schemeClr val="dk1"/>
    </cs:fontRef>
    <cs:spPr>
      <a:ln w="9525">
        <a:solidFill>
          <a:schemeClr val="lt1">
            <a:lumMod val="50000"/>
          </a:schemeClr>
        </a:solidFill>
        <a:round/>
      </a:ln>
    </cs:spPr>
  </cs:dropLine>
  <cs:errorBar>
    <cs:lnRef idx="0"/>
    <cs:fillRef idx="0"/>
    <cs:effectRef idx="0"/>
    <cs:fontRef idx="minor">
      <a:schemeClr val="dk1"/>
    </cs:fontRef>
    <cs:spPr>
      <a:ln w="9525">
        <a:solidFill>
          <a:schemeClr val="lt1">
            <a:lumMod val="50000"/>
          </a:schemeClr>
        </a:solidFill>
        <a:round/>
      </a:ln>
    </cs:spPr>
  </cs:errorBar>
  <cs:floor>
    <cs:lnRef idx="0"/>
    <cs:fillRef idx="0"/>
    <cs:effectRef idx="0"/>
    <cs:fontRef idx="minor">
      <a:schemeClr val="tx1"/>
    </cs:fontRef>
    <cs:spPr>
      <a:solidFill>
        <a:schemeClr val="bg2">
          <a:lumMod val="75000"/>
          <a:alpha val="27000"/>
        </a:schemeClr>
      </a:solidFill>
      <a:sp3d/>
    </cs:spPr>
  </cs:floor>
  <cs:gridlineMajor>
    <cs:lnRef idx="0"/>
    <cs:fillRef idx="0"/>
    <cs:effectRef idx="0"/>
    <cs:fontRef idx="minor">
      <a:schemeClr val="tx1"/>
    </cs:fontRef>
    <cs:spPr>
      <a:ln w="9525">
        <a:solidFill>
          <a:schemeClr val="lt1">
            <a:lumMod val="50000"/>
          </a:schemeClr>
        </a:solidFill>
      </a:ln>
    </cs:spPr>
  </cs:gridlineMajor>
  <cs:gridlineMinor>
    <cs:lnRef idx="0"/>
    <cs:fillRef idx="0"/>
    <cs:effectRef idx="0"/>
    <cs:fontRef idx="minor">
      <a:schemeClr val="tx1"/>
    </cs:fontRef>
    <cs:spPr>
      <a:ln w="9525">
        <a:solidFill>
          <a:schemeClr val="lt1">
            <a:lumMod val="40000"/>
          </a:schemeClr>
        </a:solidFill>
      </a:ln>
    </cs:spPr>
  </cs:gridlineMinor>
  <cs:hiLoLine>
    <cs:lnRef idx="0"/>
    <cs:fillRef idx="0"/>
    <cs:effectRef idx="0"/>
    <cs:fontRef idx="minor">
      <a:schemeClr val="dk1"/>
    </cs:fontRef>
    <cs:spPr>
      <a:ln w="9525">
        <a:solidFill>
          <a:schemeClr val="lt1">
            <a:lumMod val="50000"/>
          </a:schemeClr>
        </a:solidFill>
        <a:round/>
      </a:ln>
    </cs:spPr>
  </cs:hiLoLine>
  <cs:leaderLine>
    <cs:lnRef idx="0"/>
    <cs:fillRef idx="0"/>
    <cs:effectRef idx="0"/>
    <cs:fontRef idx="minor">
      <a:schemeClr val="dk1"/>
    </cs:fontRef>
    <cs:spPr>
      <a:ln w="9525">
        <a:solidFill>
          <a:schemeClr val="lt1">
            <a:lumMod val="50000"/>
          </a:schemeClr>
        </a:solidFill>
        <a:round/>
      </a:ln>
    </cs:spPr>
  </cs:leaderLine>
  <cs:legend>
    <cs:lnRef idx="0"/>
    <cs:fillRef idx="0"/>
    <cs:effectRef idx="0"/>
    <cs:fontRef idx="minor">
      <a:schemeClr val="lt1">
        <a:lumMod val="7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75000"/>
      </a:schemeClr>
    </cs:fontRef>
    <cs:defRPr sz="900" kern="1200"/>
  </cs:seriesAxis>
  <cs:seriesLine>
    <cs:lnRef idx="0"/>
    <cs:fillRef idx="0"/>
    <cs:effectRef idx="0"/>
    <cs:fontRef idx="minor">
      <a:schemeClr val="dk1"/>
    </cs:fontRef>
    <cs:spPr>
      <a:ln w="9525">
        <a:solidFill>
          <a:schemeClr val="lt1">
            <a:lumMod val="50000"/>
          </a:schemeClr>
        </a:solidFill>
        <a:round/>
      </a:ln>
    </cs:spPr>
  </cs:seriesLine>
  <cs:title>
    <cs:lnRef idx="0"/>
    <cs:fillRef idx="0"/>
    <cs:effectRef idx="0"/>
    <cs:fontRef idx="minor">
      <a:schemeClr val="lt1"/>
    </cs:fontRef>
    <cs:defRPr sz="1800" b="0" kern="1200" cap="all" baseline="0"/>
  </cs:title>
  <cs:trendline>
    <cs:lnRef idx="0">
      <cs:styleClr val="auto"/>
    </cs:lnRef>
    <cs:fillRef idx="0"/>
    <cs:effectRef idx="0"/>
    <cs:fontRef idx="minor">
      <a:schemeClr val="dk1"/>
    </cs:fontRef>
    <cs:spPr>
      <a:ln w="9525" cap="rnd">
        <a:solidFill>
          <a:schemeClr val="phClr">
            <a:alpha val="50000"/>
          </a:schemeClr>
        </a:solidFill>
      </a:ln>
    </cs:spPr>
  </cs:trendline>
  <cs:trendlineLabel>
    <cs:lnRef idx="0"/>
    <cs:fillRef idx="0"/>
    <cs:effectRef idx="0"/>
    <cs:fontRef idx="minor">
      <a:schemeClr val="lt1">
        <a:lumMod val="75000"/>
      </a:schemeClr>
    </cs:fontRef>
    <cs:defRPr sz="900" kern="1200"/>
  </cs:trendlineLabel>
  <cs:upBar>
    <cs:lnRef idx="0"/>
    <cs:fillRef idx="0"/>
    <cs:effectRef idx="0"/>
    <cs:fontRef idx="minor">
      <a:schemeClr val="dk1"/>
    </cs:fontRef>
    <cs:spPr>
      <a:solidFill>
        <a:schemeClr val="lt1">
          <a:lumMod val="85000"/>
        </a:schemeClr>
      </a:solidFill>
      <a:ln w="9525">
        <a:solidFill>
          <a:schemeClr val="dk1">
            <a:lumMod val="50000"/>
          </a:schemeClr>
        </a:solidFill>
        <a:round/>
      </a:ln>
    </cs:spPr>
  </cs:upBar>
  <cs:valueAxis>
    <cs:lnRef idx="0"/>
    <cs:fillRef idx="0"/>
    <cs:effectRef idx="0"/>
    <cs:fontRef idx="minor">
      <a:schemeClr val="lt1">
        <a:lumMod val="75000"/>
      </a:schemeClr>
    </cs:fontRef>
    <cs:defRPr sz="900" kern="1200"/>
  </cs:valueAxis>
  <cs:wall>
    <cs:lnRef idx="0"/>
    <cs:fillRef idx="0"/>
    <cs:effectRef idx="0"/>
    <cs:fontRef idx="minor">
      <a:schemeClr val="tx1"/>
    </cs:fontRef>
    <cs:spPr>
      <a:sp3d/>
    </cs:spPr>
  </cs:wall>
</cs:chartStyle>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1FF3DA-94B4-4A1D-A1B8-DDD47FF7C5DA}" type="doc">
      <dgm:prSet loTypeId="urn:microsoft.com/office/officeart/2005/8/layout/radial6" loCatId="cycle" qsTypeId="urn:microsoft.com/office/officeart/2005/8/quickstyle/simple1" qsCatId="simple" csTypeId="urn:microsoft.com/office/officeart/2005/8/colors/colorful4" csCatId="colorful" phldr="1"/>
      <dgm:spPr/>
      <dgm:t>
        <a:bodyPr/>
        <a:lstStyle/>
        <a:p>
          <a:endParaRPr lang="en-US"/>
        </a:p>
      </dgm:t>
    </dgm:pt>
    <dgm:pt modelId="{1AA06E7F-2624-44AB-8D1E-798EA7D3B5CD}">
      <dgm:prSet phldrT="[Text]"/>
      <dgm:spPr/>
      <dgm:t>
        <a:bodyPr/>
        <a:lstStyle/>
        <a:p>
          <a:r>
            <a:rPr lang="en-US" b="1" dirty="0" smtClean="0">
              <a:solidFill>
                <a:schemeClr val="tx1"/>
              </a:solidFill>
            </a:rPr>
            <a:t>Business risk</a:t>
          </a:r>
          <a:endParaRPr lang="en-US" b="1" dirty="0">
            <a:solidFill>
              <a:schemeClr val="tx1"/>
            </a:solidFill>
          </a:endParaRPr>
        </a:p>
      </dgm:t>
    </dgm:pt>
    <dgm:pt modelId="{64BC9194-1922-4E45-8E15-89B9F1F527C7}" type="parTrans" cxnId="{ADF70884-1AFF-4A8A-81C0-568B77A6B6EE}">
      <dgm:prSet/>
      <dgm:spPr/>
      <dgm:t>
        <a:bodyPr/>
        <a:lstStyle/>
        <a:p>
          <a:endParaRPr lang="en-US"/>
        </a:p>
      </dgm:t>
    </dgm:pt>
    <dgm:pt modelId="{2F54EB45-CAA6-44C0-9185-400527F8ACF6}" type="sibTrans" cxnId="{ADF70884-1AFF-4A8A-81C0-568B77A6B6EE}">
      <dgm:prSet/>
      <dgm:spPr/>
      <dgm:t>
        <a:bodyPr/>
        <a:lstStyle/>
        <a:p>
          <a:endParaRPr lang="en-US"/>
        </a:p>
      </dgm:t>
    </dgm:pt>
    <dgm:pt modelId="{DF42814C-9654-4635-9115-D0517620B605}">
      <dgm:prSet phldrT="[Text]"/>
      <dgm:spPr/>
      <dgm:t>
        <a:bodyPr/>
        <a:lstStyle/>
        <a:p>
          <a:r>
            <a:rPr lang="en-US" b="1" dirty="0" smtClean="0">
              <a:solidFill>
                <a:schemeClr val="tx1"/>
              </a:solidFill>
            </a:rPr>
            <a:t>Strategic Risk</a:t>
          </a:r>
          <a:endParaRPr lang="en-US" b="1" dirty="0">
            <a:solidFill>
              <a:schemeClr val="tx1"/>
            </a:solidFill>
          </a:endParaRPr>
        </a:p>
      </dgm:t>
    </dgm:pt>
    <dgm:pt modelId="{22877219-FC05-45EB-B830-61F3C72409B7}" type="parTrans" cxnId="{FCFB9072-3EA8-443F-8FCC-3A998C1D7591}">
      <dgm:prSet/>
      <dgm:spPr/>
      <dgm:t>
        <a:bodyPr/>
        <a:lstStyle/>
        <a:p>
          <a:endParaRPr lang="en-US"/>
        </a:p>
      </dgm:t>
    </dgm:pt>
    <dgm:pt modelId="{8675BED8-E468-4CFC-ABBB-A3E5C88321AF}" type="sibTrans" cxnId="{FCFB9072-3EA8-443F-8FCC-3A998C1D7591}">
      <dgm:prSet/>
      <dgm:spPr/>
      <dgm:t>
        <a:bodyPr/>
        <a:lstStyle/>
        <a:p>
          <a:endParaRPr lang="en-US" b="1">
            <a:solidFill>
              <a:schemeClr val="tx1"/>
            </a:solidFill>
          </a:endParaRPr>
        </a:p>
      </dgm:t>
    </dgm:pt>
    <dgm:pt modelId="{7466FA65-FE28-4763-B4A9-96A016F4BFCA}">
      <dgm:prSet phldrT="[Text]"/>
      <dgm:spPr/>
      <dgm:t>
        <a:bodyPr/>
        <a:lstStyle/>
        <a:p>
          <a:r>
            <a:rPr lang="en-US" b="1" dirty="0" smtClean="0">
              <a:solidFill>
                <a:schemeClr val="tx1"/>
              </a:solidFill>
            </a:rPr>
            <a:t>Reputation risk</a:t>
          </a:r>
          <a:endParaRPr lang="en-US" b="1" dirty="0">
            <a:solidFill>
              <a:schemeClr val="tx1"/>
            </a:solidFill>
          </a:endParaRPr>
        </a:p>
      </dgm:t>
    </dgm:pt>
    <dgm:pt modelId="{02BE7247-E256-42A8-BD98-F3B7D9D25799}" type="parTrans" cxnId="{AA205031-A03D-4666-8231-1138B879A82C}">
      <dgm:prSet/>
      <dgm:spPr/>
      <dgm:t>
        <a:bodyPr/>
        <a:lstStyle/>
        <a:p>
          <a:endParaRPr lang="en-US"/>
        </a:p>
      </dgm:t>
    </dgm:pt>
    <dgm:pt modelId="{BFC95008-3749-4F1D-9685-DA7F36A8A2BF}" type="sibTrans" cxnId="{AA205031-A03D-4666-8231-1138B879A82C}">
      <dgm:prSet/>
      <dgm:spPr/>
      <dgm:t>
        <a:bodyPr/>
        <a:lstStyle/>
        <a:p>
          <a:endParaRPr lang="en-US" b="1">
            <a:solidFill>
              <a:schemeClr val="tx1"/>
            </a:solidFill>
          </a:endParaRPr>
        </a:p>
      </dgm:t>
    </dgm:pt>
    <dgm:pt modelId="{D422D5D5-F58E-4ECE-8A0D-97D4167778AD}">
      <dgm:prSet phldrT="[Text]"/>
      <dgm:spPr/>
      <dgm:t>
        <a:bodyPr/>
        <a:lstStyle/>
        <a:p>
          <a:r>
            <a:rPr lang="en-US" b="1" dirty="0" smtClean="0">
              <a:solidFill>
                <a:schemeClr val="tx1"/>
              </a:solidFill>
            </a:rPr>
            <a:t>Financial risk</a:t>
          </a:r>
          <a:endParaRPr lang="en-US" b="1" dirty="0">
            <a:solidFill>
              <a:schemeClr val="tx1"/>
            </a:solidFill>
          </a:endParaRPr>
        </a:p>
      </dgm:t>
    </dgm:pt>
    <dgm:pt modelId="{54B284F3-71E6-41DF-9444-039B702B1E33}" type="parTrans" cxnId="{5499D1D8-4D79-4A20-B848-E9708A1FAE2C}">
      <dgm:prSet/>
      <dgm:spPr/>
      <dgm:t>
        <a:bodyPr/>
        <a:lstStyle/>
        <a:p>
          <a:endParaRPr lang="en-US"/>
        </a:p>
      </dgm:t>
    </dgm:pt>
    <dgm:pt modelId="{DB00EF40-77C6-4EE2-9F58-8ACE166F48D3}" type="sibTrans" cxnId="{5499D1D8-4D79-4A20-B848-E9708A1FAE2C}">
      <dgm:prSet/>
      <dgm:spPr/>
      <dgm:t>
        <a:bodyPr/>
        <a:lstStyle/>
        <a:p>
          <a:endParaRPr lang="en-US" b="1">
            <a:solidFill>
              <a:schemeClr val="tx1"/>
            </a:solidFill>
          </a:endParaRPr>
        </a:p>
      </dgm:t>
    </dgm:pt>
    <dgm:pt modelId="{0C436CB1-8BDC-45C9-B863-5333D279446C}">
      <dgm:prSet phldrT="[Text]"/>
      <dgm:spPr/>
      <dgm:t>
        <a:bodyPr/>
        <a:lstStyle/>
        <a:p>
          <a:r>
            <a:rPr lang="en-US" b="1" dirty="0" smtClean="0">
              <a:solidFill>
                <a:schemeClr val="tx1"/>
              </a:solidFill>
            </a:rPr>
            <a:t>Operation Risk</a:t>
          </a:r>
          <a:endParaRPr lang="en-US" b="1" dirty="0">
            <a:solidFill>
              <a:schemeClr val="tx1"/>
            </a:solidFill>
          </a:endParaRPr>
        </a:p>
      </dgm:t>
    </dgm:pt>
    <dgm:pt modelId="{2A5C3140-0486-4620-9F6E-27ED6564A918}" type="parTrans" cxnId="{89F65BEF-D338-486B-A948-2BB7F43202D2}">
      <dgm:prSet/>
      <dgm:spPr/>
      <dgm:t>
        <a:bodyPr/>
        <a:lstStyle/>
        <a:p>
          <a:endParaRPr lang="en-US"/>
        </a:p>
      </dgm:t>
    </dgm:pt>
    <dgm:pt modelId="{B89D25B6-D66B-451D-9876-6AC69C9D18C4}" type="sibTrans" cxnId="{89F65BEF-D338-486B-A948-2BB7F43202D2}">
      <dgm:prSet/>
      <dgm:spPr/>
      <dgm:t>
        <a:bodyPr/>
        <a:lstStyle/>
        <a:p>
          <a:endParaRPr lang="en-US" b="1">
            <a:solidFill>
              <a:schemeClr val="tx1"/>
            </a:solidFill>
          </a:endParaRPr>
        </a:p>
      </dgm:t>
    </dgm:pt>
    <dgm:pt modelId="{EFB4F10C-194E-4C7D-A6EE-BCD0D7AD5B97}">
      <dgm:prSet/>
      <dgm:spPr/>
      <dgm:t>
        <a:bodyPr/>
        <a:lstStyle/>
        <a:p>
          <a:r>
            <a:rPr lang="en-US" b="1" dirty="0" smtClean="0">
              <a:solidFill>
                <a:schemeClr val="tx1"/>
              </a:solidFill>
            </a:rPr>
            <a:t>Compliance Risk</a:t>
          </a:r>
          <a:endParaRPr lang="en-US" b="1" dirty="0">
            <a:solidFill>
              <a:schemeClr val="tx1"/>
            </a:solidFill>
          </a:endParaRPr>
        </a:p>
      </dgm:t>
    </dgm:pt>
    <dgm:pt modelId="{DA470096-2EBD-4300-817F-8F4859E3865C}" type="parTrans" cxnId="{0C8C9C46-D657-41FF-97DD-BBE282AD152D}">
      <dgm:prSet/>
      <dgm:spPr/>
      <dgm:t>
        <a:bodyPr/>
        <a:lstStyle/>
        <a:p>
          <a:endParaRPr lang="en-US"/>
        </a:p>
      </dgm:t>
    </dgm:pt>
    <dgm:pt modelId="{BEEE1BB1-AA0C-4D95-948D-0723A2FDF580}" type="sibTrans" cxnId="{0C8C9C46-D657-41FF-97DD-BBE282AD152D}">
      <dgm:prSet/>
      <dgm:spPr/>
      <dgm:t>
        <a:bodyPr/>
        <a:lstStyle/>
        <a:p>
          <a:endParaRPr lang="en-US" b="1">
            <a:solidFill>
              <a:schemeClr val="tx1"/>
            </a:solidFill>
          </a:endParaRPr>
        </a:p>
      </dgm:t>
    </dgm:pt>
    <dgm:pt modelId="{0B450FB6-FBC5-410A-9E74-543FD8F476DD}" type="pres">
      <dgm:prSet presAssocID="{3E1FF3DA-94B4-4A1D-A1B8-DDD47FF7C5DA}" presName="Name0" presStyleCnt="0">
        <dgm:presLayoutVars>
          <dgm:chMax val="1"/>
          <dgm:dir/>
          <dgm:animLvl val="ctr"/>
          <dgm:resizeHandles val="exact"/>
        </dgm:presLayoutVars>
      </dgm:prSet>
      <dgm:spPr/>
      <dgm:t>
        <a:bodyPr/>
        <a:lstStyle/>
        <a:p>
          <a:endParaRPr lang="en-GB"/>
        </a:p>
      </dgm:t>
    </dgm:pt>
    <dgm:pt modelId="{13B75D75-5146-4713-B944-D0DAB0370F7D}" type="pres">
      <dgm:prSet presAssocID="{1AA06E7F-2624-44AB-8D1E-798EA7D3B5CD}" presName="centerShape" presStyleLbl="node0" presStyleIdx="0" presStyleCnt="1"/>
      <dgm:spPr/>
      <dgm:t>
        <a:bodyPr/>
        <a:lstStyle/>
        <a:p>
          <a:endParaRPr lang="en-US"/>
        </a:p>
      </dgm:t>
    </dgm:pt>
    <dgm:pt modelId="{87AE9C76-2EA1-486E-B768-63D2A5976DA7}" type="pres">
      <dgm:prSet presAssocID="{DF42814C-9654-4635-9115-D0517620B605}" presName="node" presStyleLbl="node1" presStyleIdx="0" presStyleCnt="5">
        <dgm:presLayoutVars>
          <dgm:bulletEnabled val="1"/>
        </dgm:presLayoutVars>
      </dgm:prSet>
      <dgm:spPr/>
      <dgm:t>
        <a:bodyPr/>
        <a:lstStyle/>
        <a:p>
          <a:endParaRPr lang="en-GB"/>
        </a:p>
      </dgm:t>
    </dgm:pt>
    <dgm:pt modelId="{6E1A4BD2-87CF-40DE-AC63-D306598B7428}" type="pres">
      <dgm:prSet presAssocID="{DF42814C-9654-4635-9115-D0517620B605}" presName="dummy" presStyleCnt="0"/>
      <dgm:spPr/>
    </dgm:pt>
    <dgm:pt modelId="{B1EBF8C8-CE85-404F-B483-0FE0F04FC3B4}" type="pres">
      <dgm:prSet presAssocID="{8675BED8-E468-4CFC-ABBB-A3E5C88321AF}" presName="sibTrans" presStyleLbl="sibTrans2D1" presStyleIdx="0" presStyleCnt="5"/>
      <dgm:spPr/>
      <dgm:t>
        <a:bodyPr/>
        <a:lstStyle/>
        <a:p>
          <a:endParaRPr lang="en-GB"/>
        </a:p>
      </dgm:t>
    </dgm:pt>
    <dgm:pt modelId="{49D163A6-0A47-4DA1-B063-DDA02915CD73}" type="pres">
      <dgm:prSet presAssocID="{7466FA65-FE28-4763-B4A9-96A016F4BFCA}" presName="node" presStyleLbl="node1" presStyleIdx="1" presStyleCnt="5">
        <dgm:presLayoutVars>
          <dgm:bulletEnabled val="1"/>
        </dgm:presLayoutVars>
      </dgm:prSet>
      <dgm:spPr/>
      <dgm:t>
        <a:bodyPr/>
        <a:lstStyle/>
        <a:p>
          <a:endParaRPr lang="en-GB"/>
        </a:p>
      </dgm:t>
    </dgm:pt>
    <dgm:pt modelId="{A52B3106-07E8-4B6A-9D14-E1D5B34973F4}" type="pres">
      <dgm:prSet presAssocID="{7466FA65-FE28-4763-B4A9-96A016F4BFCA}" presName="dummy" presStyleCnt="0"/>
      <dgm:spPr/>
    </dgm:pt>
    <dgm:pt modelId="{75884836-B861-4835-A785-9A344AD4F833}" type="pres">
      <dgm:prSet presAssocID="{BFC95008-3749-4F1D-9685-DA7F36A8A2BF}" presName="sibTrans" presStyleLbl="sibTrans2D1" presStyleIdx="1" presStyleCnt="5"/>
      <dgm:spPr/>
      <dgm:t>
        <a:bodyPr/>
        <a:lstStyle/>
        <a:p>
          <a:endParaRPr lang="en-GB"/>
        </a:p>
      </dgm:t>
    </dgm:pt>
    <dgm:pt modelId="{6F693B93-0A16-4AE4-810F-59E5DF9AE7A5}" type="pres">
      <dgm:prSet presAssocID="{D422D5D5-F58E-4ECE-8A0D-97D4167778AD}" presName="node" presStyleLbl="node1" presStyleIdx="2" presStyleCnt="5">
        <dgm:presLayoutVars>
          <dgm:bulletEnabled val="1"/>
        </dgm:presLayoutVars>
      </dgm:prSet>
      <dgm:spPr/>
      <dgm:t>
        <a:bodyPr/>
        <a:lstStyle/>
        <a:p>
          <a:endParaRPr lang="en-GB"/>
        </a:p>
      </dgm:t>
    </dgm:pt>
    <dgm:pt modelId="{52739D22-BC4D-442B-843A-07E4C497E624}" type="pres">
      <dgm:prSet presAssocID="{D422D5D5-F58E-4ECE-8A0D-97D4167778AD}" presName="dummy" presStyleCnt="0"/>
      <dgm:spPr/>
    </dgm:pt>
    <dgm:pt modelId="{EE6FB278-2CF7-4F34-9D5D-783697AD9AF0}" type="pres">
      <dgm:prSet presAssocID="{DB00EF40-77C6-4EE2-9F58-8ACE166F48D3}" presName="sibTrans" presStyleLbl="sibTrans2D1" presStyleIdx="2" presStyleCnt="5"/>
      <dgm:spPr/>
      <dgm:t>
        <a:bodyPr/>
        <a:lstStyle/>
        <a:p>
          <a:endParaRPr lang="en-GB"/>
        </a:p>
      </dgm:t>
    </dgm:pt>
    <dgm:pt modelId="{F5C65B1E-7BB7-45C1-93D0-0D5358686E3D}" type="pres">
      <dgm:prSet presAssocID="{EFB4F10C-194E-4C7D-A6EE-BCD0D7AD5B97}" presName="node" presStyleLbl="node1" presStyleIdx="3" presStyleCnt="5">
        <dgm:presLayoutVars>
          <dgm:bulletEnabled val="1"/>
        </dgm:presLayoutVars>
      </dgm:prSet>
      <dgm:spPr/>
      <dgm:t>
        <a:bodyPr/>
        <a:lstStyle/>
        <a:p>
          <a:endParaRPr lang="en-GB"/>
        </a:p>
      </dgm:t>
    </dgm:pt>
    <dgm:pt modelId="{F3C955DF-4A73-4029-BDE2-964AE9291694}" type="pres">
      <dgm:prSet presAssocID="{EFB4F10C-194E-4C7D-A6EE-BCD0D7AD5B97}" presName="dummy" presStyleCnt="0"/>
      <dgm:spPr/>
    </dgm:pt>
    <dgm:pt modelId="{535A5D57-3A1F-4292-A835-2635B0CC14BB}" type="pres">
      <dgm:prSet presAssocID="{BEEE1BB1-AA0C-4D95-948D-0723A2FDF580}" presName="sibTrans" presStyleLbl="sibTrans2D1" presStyleIdx="3" presStyleCnt="5"/>
      <dgm:spPr/>
      <dgm:t>
        <a:bodyPr/>
        <a:lstStyle/>
        <a:p>
          <a:endParaRPr lang="en-GB"/>
        </a:p>
      </dgm:t>
    </dgm:pt>
    <dgm:pt modelId="{EADFF3B0-C736-4A47-955C-F05871F42C0E}" type="pres">
      <dgm:prSet presAssocID="{0C436CB1-8BDC-45C9-B863-5333D279446C}" presName="node" presStyleLbl="node1" presStyleIdx="4" presStyleCnt="5">
        <dgm:presLayoutVars>
          <dgm:bulletEnabled val="1"/>
        </dgm:presLayoutVars>
      </dgm:prSet>
      <dgm:spPr/>
      <dgm:t>
        <a:bodyPr/>
        <a:lstStyle/>
        <a:p>
          <a:endParaRPr lang="en-GB"/>
        </a:p>
      </dgm:t>
    </dgm:pt>
    <dgm:pt modelId="{77F89523-4A0B-4F37-B448-998D375C45F1}" type="pres">
      <dgm:prSet presAssocID="{0C436CB1-8BDC-45C9-B863-5333D279446C}" presName="dummy" presStyleCnt="0"/>
      <dgm:spPr/>
    </dgm:pt>
    <dgm:pt modelId="{81F9959A-4096-43A6-BF57-B51AEC392CB3}" type="pres">
      <dgm:prSet presAssocID="{B89D25B6-D66B-451D-9876-6AC69C9D18C4}" presName="sibTrans" presStyleLbl="sibTrans2D1" presStyleIdx="4" presStyleCnt="5"/>
      <dgm:spPr/>
      <dgm:t>
        <a:bodyPr/>
        <a:lstStyle/>
        <a:p>
          <a:endParaRPr lang="en-GB"/>
        </a:p>
      </dgm:t>
    </dgm:pt>
  </dgm:ptLst>
  <dgm:cxnLst>
    <dgm:cxn modelId="{AA205031-A03D-4666-8231-1138B879A82C}" srcId="{1AA06E7F-2624-44AB-8D1E-798EA7D3B5CD}" destId="{7466FA65-FE28-4763-B4A9-96A016F4BFCA}" srcOrd="1" destOrd="0" parTransId="{02BE7247-E256-42A8-BD98-F3B7D9D25799}" sibTransId="{BFC95008-3749-4F1D-9685-DA7F36A8A2BF}"/>
    <dgm:cxn modelId="{42B8B81D-F592-4CB2-B96C-080C7A26E5BA}" type="presOf" srcId="{BFC95008-3749-4F1D-9685-DA7F36A8A2BF}" destId="{75884836-B861-4835-A785-9A344AD4F833}" srcOrd="0" destOrd="0" presId="urn:microsoft.com/office/officeart/2005/8/layout/radial6"/>
    <dgm:cxn modelId="{ADF70884-1AFF-4A8A-81C0-568B77A6B6EE}" srcId="{3E1FF3DA-94B4-4A1D-A1B8-DDD47FF7C5DA}" destId="{1AA06E7F-2624-44AB-8D1E-798EA7D3B5CD}" srcOrd="0" destOrd="0" parTransId="{64BC9194-1922-4E45-8E15-89B9F1F527C7}" sibTransId="{2F54EB45-CAA6-44C0-9185-400527F8ACF6}"/>
    <dgm:cxn modelId="{5499D1D8-4D79-4A20-B848-E9708A1FAE2C}" srcId="{1AA06E7F-2624-44AB-8D1E-798EA7D3B5CD}" destId="{D422D5D5-F58E-4ECE-8A0D-97D4167778AD}" srcOrd="2" destOrd="0" parTransId="{54B284F3-71E6-41DF-9444-039B702B1E33}" sibTransId="{DB00EF40-77C6-4EE2-9F58-8ACE166F48D3}"/>
    <dgm:cxn modelId="{0AE10DDD-F892-4684-B755-2F54C9317E37}" type="presOf" srcId="{3E1FF3DA-94B4-4A1D-A1B8-DDD47FF7C5DA}" destId="{0B450FB6-FBC5-410A-9E74-543FD8F476DD}" srcOrd="0" destOrd="0" presId="urn:microsoft.com/office/officeart/2005/8/layout/radial6"/>
    <dgm:cxn modelId="{76EA0F75-275C-4CFA-AD21-87FB2E8E91BE}" type="presOf" srcId="{EFB4F10C-194E-4C7D-A6EE-BCD0D7AD5B97}" destId="{F5C65B1E-7BB7-45C1-93D0-0D5358686E3D}" srcOrd="0" destOrd="0" presId="urn:microsoft.com/office/officeart/2005/8/layout/radial6"/>
    <dgm:cxn modelId="{FCFB9072-3EA8-443F-8FCC-3A998C1D7591}" srcId="{1AA06E7F-2624-44AB-8D1E-798EA7D3B5CD}" destId="{DF42814C-9654-4635-9115-D0517620B605}" srcOrd="0" destOrd="0" parTransId="{22877219-FC05-45EB-B830-61F3C72409B7}" sibTransId="{8675BED8-E468-4CFC-ABBB-A3E5C88321AF}"/>
    <dgm:cxn modelId="{4E1782D5-86F9-41CE-80A8-419E01846F9C}" type="presOf" srcId="{8675BED8-E468-4CFC-ABBB-A3E5C88321AF}" destId="{B1EBF8C8-CE85-404F-B483-0FE0F04FC3B4}" srcOrd="0" destOrd="0" presId="urn:microsoft.com/office/officeart/2005/8/layout/radial6"/>
    <dgm:cxn modelId="{89F65BEF-D338-486B-A948-2BB7F43202D2}" srcId="{1AA06E7F-2624-44AB-8D1E-798EA7D3B5CD}" destId="{0C436CB1-8BDC-45C9-B863-5333D279446C}" srcOrd="4" destOrd="0" parTransId="{2A5C3140-0486-4620-9F6E-27ED6564A918}" sibTransId="{B89D25B6-D66B-451D-9876-6AC69C9D18C4}"/>
    <dgm:cxn modelId="{2858DA30-2CD4-4B7C-A147-AC517F9CD0D0}" type="presOf" srcId="{BEEE1BB1-AA0C-4D95-948D-0723A2FDF580}" destId="{535A5D57-3A1F-4292-A835-2635B0CC14BB}" srcOrd="0" destOrd="0" presId="urn:microsoft.com/office/officeart/2005/8/layout/radial6"/>
    <dgm:cxn modelId="{BEDB99CF-E024-4F8E-845E-26DD333C3DFC}" type="presOf" srcId="{7466FA65-FE28-4763-B4A9-96A016F4BFCA}" destId="{49D163A6-0A47-4DA1-B063-DDA02915CD73}" srcOrd="0" destOrd="0" presId="urn:microsoft.com/office/officeart/2005/8/layout/radial6"/>
    <dgm:cxn modelId="{587120A1-18B8-4DC8-AB75-28D538296BC1}" type="presOf" srcId="{0C436CB1-8BDC-45C9-B863-5333D279446C}" destId="{EADFF3B0-C736-4A47-955C-F05871F42C0E}" srcOrd="0" destOrd="0" presId="urn:microsoft.com/office/officeart/2005/8/layout/radial6"/>
    <dgm:cxn modelId="{90424212-6728-4432-8120-0B16DD27B845}" type="presOf" srcId="{B89D25B6-D66B-451D-9876-6AC69C9D18C4}" destId="{81F9959A-4096-43A6-BF57-B51AEC392CB3}" srcOrd="0" destOrd="0" presId="urn:microsoft.com/office/officeart/2005/8/layout/radial6"/>
    <dgm:cxn modelId="{0E2D35BC-C9F3-4B85-99D4-A74E2D5E3F6B}" type="presOf" srcId="{DF42814C-9654-4635-9115-D0517620B605}" destId="{87AE9C76-2EA1-486E-B768-63D2A5976DA7}" srcOrd="0" destOrd="0" presId="urn:microsoft.com/office/officeart/2005/8/layout/radial6"/>
    <dgm:cxn modelId="{73FEE2D6-6DC9-4D01-85F7-1228169525F6}" type="presOf" srcId="{DB00EF40-77C6-4EE2-9F58-8ACE166F48D3}" destId="{EE6FB278-2CF7-4F34-9D5D-783697AD9AF0}" srcOrd="0" destOrd="0" presId="urn:microsoft.com/office/officeart/2005/8/layout/radial6"/>
    <dgm:cxn modelId="{0C8C9C46-D657-41FF-97DD-BBE282AD152D}" srcId="{1AA06E7F-2624-44AB-8D1E-798EA7D3B5CD}" destId="{EFB4F10C-194E-4C7D-A6EE-BCD0D7AD5B97}" srcOrd="3" destOrd="0" parTransId="{DA470096-2EBD-4300-817F-8F4859E3865C}" sibTransId="{BEEE1BB1-AA0C-4D95-948D-0723A2FDF580}"/>
    <dgm:cxn modelId="{DAFFD4D6-554D-48DA-A472-C1A14ACA32BA}" type="presOf" srcId="{1AA06E7F-2624-44AB-8D1E-798EA7D3B5CD}" destId="{13B75D75-5146-4713-B944-D0DAB0370F7D}" srcOrd="0" destOrd="0" presId="urn:microsoft.com/office/officeart/2005/8/layout/radial6"/>
    <dgm:cxn modelId="{893FC8A6-82B9-4D85-9FA3-D579B2F0989B}" type="presOf" srcId="{D422D5D5-F58E-4ECE-8A0D-97D4167778AD}" destId="{6F693B93-0A16-4AE4-810F-59E5DF9AE7A5}" srcOrd="0" destOrd="0" presId="urn:microsoft.com/office/officeart/2005/8/layout/radial6"/>
    <dgm:cxn modelId="{1174B2A0-4BEF-4127-A864-4E7440AD9F0E}" type="presParOf" srcId="{0B450FB6-FBC5-410A-9E74-543FD8F476DD}" destId="{13B75D75-5146-4713-B944-D0DAB0370F7D}" srcOrd="0" destOrd="0" presId="urn:microsoft.com/office/officeart/2005/8/layout/radial6"/>
    <dgm:cxn modelId="{A98428BB-38A8-4BF3-A6C4-7754B0AAC55E}" type="presParOf" srcId="{0B450FB6-FBC5-410A-9E74-543FD8F476DD}" destId="{87AE9C76-2EA1-486E-B768-63D2A5976DA7}" srcOrd="1" destOrd="0" presId="urn:microsoft.com/office/officeart/2005/8/layout/radial6"/>
    <dgm:cxn modelId="{FEC912D6-D3A0-48F3-841B-669732B8B663}" type="presParOf" srcId="{0B450FB6-FBC5-410A-9E74-543FD8F476DD}" destId="{6E1A4BD2-87CF-40DE-AC63-D306598B7428}" srcOrd="2" destOrd="0" presId="urn:microsoft.com/office/officeart/2005/8/layout/radial6"/>
    <dgm:cxn modelId="{5AE6316C-1685-4B06-A8B9-EFAF0B84DDB8}" type="presParOf" srcId="{0B450FB6-FBC5-410A-9E74-543FD8F476DD}" destId="{B1EBF8C8-CE85-404F-B483-0FE0F04FC3B4}" srcOrd="3" destOrd="0" presId="urn:microsoft.com/office/officeart/2005/8/layout/radial6"/>
    <dgm:cxn modelId="{63A93E82-747D-44D9-98DD-51E751096651}" type="presParOf" srcId="{0B450FB6-FBC5-410A-9E74-543FD8F476DD}" destId="{49D163A6-0A47-4DA1-B063-DDA02915CD73}" srcOrd="4" destOrd="0" presId="urn:microsoft.com/office/officeart/2005/8/layout/radial6"/>
    <dgm:cxn modelId="{239CD75F-8088-4C3F-9813-E960D2A61C4F}" type="presParOf" srcId="{0B450FB6-FBC5-410A-9E74-543FD8F476DD}" destId="{A52B3106-07E8-4B6A-9D14-E1D5B34973F4}" srcOrd="5" destOrd="0" presId="urn:microsoft.com/office/officeart/2005/8/layout/radial6"/>
    <dgm:cxn modelId="{EC6F77F7-E4EA-4528-8AF8-EA1F25E2BE4C}" type="presParOf" srcId="{0B450FB6-FBC5-410A-9E74-543FD8F476DD}" destId="{75884836-B861-4835-A785-9A344AD4F833}" srcOrd="6" destOrd="0" presId="urn:microsoft.com/office/officeart/2005/8/layout/radial6"/>
    <dgm:cxn modelId="{D4B423E1-984E-40BD-B292-6585158EB259}" type="presParOf" srcId="{0B450FB6-FBC5-410A-9E74-543FD8F476DD}" destId="{6F693B93-0A16-4AE4-810F-59E5DF9AE7A5}" srcOrd="7" destOrd="0" presId="urn:microsoft.com/office/officeart/2005/8/layout/radial6"/>
    <dgm:cxn modelId="{915A9A08-BCB8-4151-A63A-2CA130910D2B}" type="presParOf" srcId="{0B450FB6-FBC5-410A-9E74-543FD8F476DD}" destId="{52739D22-BC4D-442B-843A-07E4C497E624}" srcOrd="8" destOrd="0" presId="urn:microsoft.com/office/officeart/2005/8/layout/radial6"/>
    <dgm:cxn modelId="{09FC3530-E2E2-4BCC-87CE-6DABB0CC5F4E}" type="presParOf" srcId="{0B450FB6-FBC5-410A-9E74-543FD8F476DD}" destId="{EE6FB278-2CF7-4F34-9D5D-783697AD9AF0}" srcOrd="9" destOrd="0" presId="urn:microsoft.com/office/officeart/2005/8/layout/radial6"/>
    <dgm:cxn modelId="{D6081049-AFC5-4A3A-A903-3A934A6E1179}" type="presParOf" srcId="{0B450FB6-FBC5-410A-9E74-543FD8F476DD}" destId="{F5C65B1E-7BB7-45C1-93D0-0D5358686E3D}" srcOrd="10" destOrd="0" presId="urn:microsoft.com/office/officeart/2005/8/layout/radial6"/>
    <dgm:cxn modelId="{15D40619-43D6-46CF-B1B7-949F1E8F6E3B}" type="presParOf" srcId="{0B450FB6-FBC5-410A-9E74-543FD8F476DD}" destId="{F3C955DF-4A73-4029-BDE2-964AE9291694}" srcOrd="11" destOrd="0" presId="urn:microsoft.com/office/officeart/2005/8/layout/radial6"/>
    <dgm:cxn modelId="{3AE6C395-BE6E-4986-A04B-6F5AD2BDBFBD}" type="presParOf" srcId="{0B450FB6-FBC5-410A-9E74-543FD8F476DD}" destId="{535A5D57-3A1F-4292-A835-2635B0CC14BB}" srcOrd="12" destOrd="0" presId="urn:microsoft.com/office/officeart/2005/8/layout/radial6"/>
    <dgm:cxn modelId="{99378EB0-20E2-423A-9AAB-1BE5339A3F44}" type="presParOf" srcId="{0B450FB6-FBC5-410A-9E74-543FD8F476DD}" destId="{EADFF3B0-C736-4A47-955C-F05871F42C0E}" srcOrd="13" destOrd="0" presId="urn:microsoft.com/office/officeart/2005/8/layout/radial6"/>
    <dgm:cxn modelId="{57D478EE-2701-4B94-AABB-830A2CE08884}" type="presParOf" srcId="{0B450FB6-FBC5-410A-9E74-543FD8F476DD}" destId="{77F89523-4A0B-4F37-B448-998D375C45F1}" srcOrd="14" destOrd="0" presId="urn:microsoft.com/office/officeart/2005/8/layout/radial6"/>
    <dgm:cxn modelId="{A18B03E5-453F-4FB3-BCF1-4544F029F0D6}" type="presParOf" srcId="{0B450FB6-FBC5-410A-9E74-543FD8F476DD}" destId="{81F9959A-4096-43A6-BF57-B51AEC392CB3}" srcOrd="15" destOrd="0" presId="urn:microsoft.com/office/officeart/2005/8/layout/radial6"/>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F9959A-4096-43A6-BF57-B51AEC392CB3}">
      <dsp:nvSpPr>
        <dsp:cNvPr id="0" name=""/>
        <dsp:cNvSpPr/>
      </dsp:nvSpPr>
      <dsp:spPr>
        <a:xfrm>
          <a:off x="1129075" y="563617"/>
          <a:ext cx="3761648" cy="3761648"/>
        </a:xfrm>
        <a:prstGeom prst="blockArc">
          <a:avLst>
            <a:gd name="adj1" fmla="val 11880000"/>
            <a:gd name="adj2" fmla="val 16200000"/>
            <a:gd name="adj3" fmla="val 4639"/>
          </a:avLst>
        </a:prstGeom>
        <a:solidFill>
          <a:schemeClr val="accent4">
            <a:hueOff val="-911834"/>
            <a:satOff val="-4605"/>
            <a:lumOff val="-647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35A5D57-3A1F-4292-A835-2635B0CC14BB}">
      <dsp:nvSpPr>
        <dsp:cNvPr id="0" name=""/>
        <dsp:cNvSpPr/>
      </dsp:nvSpPr>
      <dsp:spPr>
        <a:xfrm>
          <a:off x="1129075" y="563617"/>
          <a:ext cx="3761648" cy="3761648"/>
        </a:xfrm>
        <a:prstGeom prst="blockArc">
          <a:avLst>
            <a:gd name="adj1" fmla="val 7560000"/>
            <a:gd name="adj2" fmla="val 11880000"/>
            <a:gd name="adj3" fmla="val 4639"/>
          </a:avLst>
        </a:prstGeom>
        <a:solidFill>
          <a:schemeClr val="accent4">
            <a:hueOff val="-683875"/>
            <a:satOff val="-3454"/>
            <a:lumOff val="-485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E6FB278-2CF7-4F34-9D5D-783697AD9AF0}">
      <dsp:nvSpPr>
        <dsp:cNvPr id="0" name=""/>
        <dsp:cNvSpPr/>
      </dsp:nvSpPr>
      <dsp:spPr>
        <a:xfrm>
          <a:off x="1129075" y="563617"/>
          <a:ext cx="3761648" cy="3761648"/>
        </a:xfrm>
        <a:prstGeom prst="blockArc">
          <a:avLst>
            <a:gd name="adj1" fmla="val 3240000"/>
            <a:gd name="adj2" fmla="val 7560000"/>
            <a:gd name="adj3" fmla="val 4639"/>
          </a:avLst>
        </a:prstGeom>
        <a:solidFill>
          <a:schemeClr val="accent4">
            <a:hueOff val="-455917"/>
            <a:satOff val="-2303"/>
            <a:lumOff val="-323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5884836-B861-4835-A785-9A344AD4F833}">
      <dsp:nvSpPr>
        <dsp:cNvPr id="0" name=""/>
        <dsp:cNvSpPr/>
      </dsp:nvSpPr>
      <dsp:spPr>
        <a:xfrm>
          <a:off x="1129075" y="563617"/>
          <a:ext cx="3761648" cy="3761648"/>
        </a:xfrm>
        <a:prstGeom prst="blockArc">
          <a:avLst>
            <a:gd name="adj1" fmla="val 20520000"/>
            <a:gd name="adj2" fmla="val 3240000"/>
            <a:gd name="adj3" fmla="val 4639"/>
          </a:avLst>
        </a:prstGeom>
        <a:solidFill>
          <a:schemeClr val="accent4">
            <a:hueOff val="-227958"/>
            <a:satOff val="-1151"/>
            <a:lumOff val="-161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1EBF8C8-CE85-404F-B483-0FE0F04FC3B4}">
      <dsp:nvSpPr>
        <dsp:cNvPr id="0" name=""/>
        <dsp:cNvSpPr/>
      </dsp:nvSpPr>
      <dsp:spPr>
        <a:xfrm>
          <a:off x="1129075" y="563617"/>
          <a:ext cx="3761648" cy="3761648"/>
        </a:xfrm>
        <a:prstGeom prst="blockArc">
          <a:avLst>
            <a:gd name="adj1" fmla="val 16200000"/>
            <a:gd name="adj2" fmla="val 20520000"/>
            <a:gd name="adj3" fmla="val 4639"/>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3B75D75-5146-4713-B944-D0DAB0370F7D}">
      <dsp:nvSpPr>
        <dsp:cNvPr id="0" name=""/>
        <dsp:cNvSpPr/>
      </dsp:nvSpPr>
      <dsp:spPr>
        <a:xfrm>
          <a:off x="2144259" y="1578801"/>
          <a:ext cx="1731280" cy="1731280"/>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r>
            <a:rPr lang="en-US" sz="2300" b="1" kern="1200" dirty="0" smtClean="0">
              <a:solidFill>
                <a:schemeClr val="tx1"/>
              </a:solidFill>
            </a:rPr>
            <a:t>Business risk</a:t>
          </a:r>
          <a:endParaRPr lang="en-US" sz="2300" b="1" kern="1200" dirty="0">
            <a:solidFill>
              <a:schemeClr val="tx1"/>
            </a:solidFill>
          </a:endParaRPr>
        </a:p>
      </dsp:txBody>
      <dsp:txXfrm>
        <a:off x="2397799" y="1832341"/>
        <a:ext cx="1224200" cy="1224200"/>
      </dsp:txXfrm>
    </dsp:sp>
    <dsp:sp modelId="{87AE9C76-2EA1-486E-B768-63D2A5976DA7}">
      <dsp:nvSpPr>
        <dsp:cNvPr id="0" name=""/>
        <dsp:cNvSpPr/>
      </dsp:nvSpPr>
      <dsp:spPr>
        <a:xfrm>
          <a:off x="2403951" y="1297"/>
          <a:ext cx="1211896" cy="1211896"/>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solidFill>
                <a:schemeClr val="tx1"/>
              </a:solidFill>
            </a:rPr>
            <a:t>Strategic Risk</a:t>
          </a:r>
          <a:endParaRPr lang="en-US" sz="1200" b="1" kern="1200" dirty="0">
            <a:solidFill>
              <a:schemeClr val="tx1"/>
            </a:solidFill>
          </a:endParaRPr>
        </a:p>
      </dsp:txBody>
      <dsp:txXfrm>
        <a:off x="2581429" y="178775"/>
        <a:ext cx="856940" cy="856940"/>
      </dsp:txXfrm>
    </dsp:sp>
    <dsp:sp modelId="{49D163A6-0A47-4DA1-B063-DDA02915CD73}">
      <dsp:nvSpPr>
        <dsp:cNvPr id="0" name=""/>
        <dsp:cNvSpPr/>
      </dsp:nvSpPr>
      <dsp:spPr>
        <a:xfrm>
          <a:off x="4151229" y="1270768"/>
          <a:ext cx="1211896" cy="1211896"/>
        </a:xfrm>
        <a:prstGeom prst="ellipse">
          <a:avLst/>
        </a:prstGeom>
        <a:solidFill>
          <a:schemeClr val="accent4">
            <a:hueOff val="-227958"/>
            <a:satOff val="-1151"/>
            <a:lumOff val="-161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solidFill>
                <a:schemeClr val="tx1"/>
              </a:solidFill>
            </a:rPr>
            <a:t>Reputation risk</a:t>
          </a:r>
          <a:endParaRPr lang="en-US" sz="1200" b="1" kern="1200" dirty="0">
            <a:solidFill>
              <a:schemeClr val="tx1"/>
            </a:solidFill>
          </a:endParaRPr>
        </a:p>
      </dsp:txBody>
      <dsp:txXfrm>
        <a:off x="4328707" y="1448246"/>
        <a:ext cx="856940" cy="856940"/>
      </dsp:txXfrm>
    </dsp:sp>
    <dsp:sp modelId="{6F693B93-0A16-4AE4-810F-59E5DF9AE7A5}">
      <dsp:nvSpPr>
        <dsp:cNvPr id="0" name=""/>
        <dsp:cNvSpPr/>
      </dsp:nvSpPr>
      <dsp:spPr>
        <a:xfrm>
          <a:off x="3483828" y="3324816"/>
          <a:ext cx="1211896" cy="1211896"/>
        </a:xfrm>
        <a:prstGeom prst="ellipse">
          <a:avLst/>
        </a:prstGeom>
        <a:solidFill>
          <a:schemeClr val="accent4">
            <a:hueOff val="-455917"/>
            <a:satOff val="-2303"/>
            <a:lumOff val="-3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solidFill>
                <a:schemeClr val="tx1"/>
              </a:solidFill>
            </a:rPr>
            <a:t>Financial risk</a:t>
          </a:r>
          <a:endParaRPr lang="en-US" sz="1200" b="1" kern="1200" dirty="0">
            <a:solidFill>
              <a:schemeClr val="tx1"/>
            </a:solidFill>
          </a:endParaRPr>
        </a:p>
      </dsp:txBody>
      <dsp:txXfrm>
        <a:off x="3661306" y="3502294"/>
        <a:ext cx="856940" cy="856940"/>
      </dsp:txXfrm>
    </dsp:sp>
    <dsp:sp modelId="{F5C65B1E-7BB7-45C1-93D0-0D5358686E3D}">
      <dsp:nvSpPr>
        <dsp:cNvPr id="0" name=""/>
        <dsp:cNvSpPr/>
      </dsp:nvSpPr>
      <dsp:spPr>
        <a:xfrm>
          <a:off x="1324075" y="3324816"/>
          <a:ext cx="1211896" cy="1211896"/>
        </a:xfrm>
        <a:prstGeom prst="ellipse">
          <a:avLst/>
        </a:prstGeom>
        <a:solidFill>
          <a:schemeClr val="accent4">
            <a:hueOff val="-683875"/>
            <a:satOff val="-3454"/>
            <a:lumOff val="-485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solidFill>
                <a:schemeClr val="tx1"/>
              </a:solidFill>
            </a:rPr>
            <a:t>Compliance Risk</a:t>
          </a:r>
          <a:endParaRPr lang="en-US" sz="1200" b="1" kern="1200" dirty="0">
            <a:solidFill>
              <a:schemeClr val="tx1"/>
            </a:solidFill>
          </a:endParaRPr>
        </a:p>
      </dsp:txBody>
      <dsp:txXfrm>
        <a:off x="1501553" y="3502294"/>
        <a:ext cx="856940" cy="856940"/>
      </dsp:txXfrm>
    </dsp:sp>
    <dsp:sp modelId="{EADFF3B0-C736-4A47-955C-F05871F42C0E}">
      <dsp:nvSpPr>
        <dsp:cNvPr id="0" name=""/>
        <dsp:cNvSpPr/>
      </dsp:nvSpPr>
      <dsp:spPr>
        <a:xfrm>
          <a:off x="656674" y="1270768"/>
          <a:ext cx="1211896" cy="1211896"/>
        </a:xfrm>
        <a:prstGeom prst="ellipse">
          <a:avLst/>
        </a:prstGeom>
        <a:solidFill>
          <a:schemeClr val="accent4">
            <a:hueOff val="-911834"/>
            <a:satOff val="-4605"/>
            <a:lumOff val="-647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smtClean="0">
              <a:solidFill>
                <a:schemeClr val="tx1"/>
              </a:solidFill>
            </a:rPr>
            <a:t>Operation Risk</a:t>
          </a:r>
          <a:endParaRPr lang="en-US" sz="1200" b="1" kern="1200" dirty="0">
            <a:solidFill>
              <a:schemeClr val="tx1"/>
            </a:solidFill>
          </a:endParaRPr>
        </a:p>
      </dsp:txBody>
      <dsp:txXfrm>
        <a:off x="834152" y="1448246"/>
        <a:ext cx="856940" cy="856940"/>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C5F0335-A871-4DEC-BC53-3C6C33E8A2AE}" type="datetimeFigureOut">
              <a:rPr lang="en-US" smtClean="0"/>
              <a:pPr/>
              <a:t>12/12/2017</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27F24D5-BC79-414D-9BBE-8EC8C30A366E}" type="slidenum">
              <a:rPr lang="en-US" smtClean="0"/>
              <a:pPr/>
              <a:t>‹#›</a:t>
            </a:fld>
            <a:endParaRPr lang="en-US"/>
          </a:p>
        </p:txBody>
      </p:sp>
    </p:spTree>
    <p:extLst>
      <p:ext uri="{BB962C8B-B14F-4D97-AF65-F5344CB8AC3E}">
        <p14:creationId xmlns:p14="http://schemas.microsoft.com/office/powerpoint/2010/main" xmlns="" val="619875817"/>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025A43-70A5-4AB1-AC36-1DC50E76E4C3}" type="datetimeFigureOut">
              <a:rPr lang="en-US" smtClean="0"/>
              <a:pPr/>
              <a:t>12/12/2017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3A5959-D6D7-4273-A2E7-8C1128867C24}" type="slidenum">
              <a:rPr lang="en-US" smtClean="0"/>
              <a:pPr/>
              <a:t>‹#›</a:t>
            </a:fld>
            <a:endParaRPr lang="en-US"/>
          </a:p>
        </p:txBody>
      </p:sp>
    </p:spTree>
    <p:extLst>
      <p:ext uri="{BB962C8B-B14F-4D97-AF65-F5344CB8AC3E}">
        <p14:creationId xmlns:p14="http://schemas.microsoft.com/office/powerpoint/2010/main" xmlns="" val="2765611659"/>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5" name="Header Placeholder 4"/>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xmlns="" val="2117249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tourism sector in the UK has become one of the most prominent sector. WTO (2014) specified that the UK is world’s 8</a:t>
            </a:r>
            <a:r>
              <a:rPr lang="en-US" baseline="30000" dirty="0" smtClean="0"/>
              <a:t>th</a:t>
            </a:r>
            <a:r>
              <a:rPr lang="en-US" dirty="0" smtClean="0"/>
              <a:t> largest tourist destination. There were more than 36.115 million visiting in the UK in 2015. There are different types of local and foreign visitors who come to enjoy the beauty of tourist destination. Therefore, the Travel Plus is going to provide custom travel agreement and packages and consulting services</a:t>
            </a:r>
          </a:p>
          <a:p>
            <a:r>
              <a:rPr lang="en-US" b="1" dirty="0" smtClean="0"/>
              <a:t>Aim of proposed business</a:t>
            </a:r>
            <a:endParaRPr lang="en-US" dirty="0" smtClean="0"/>
          </a:p>
          <a:p>
            <a:r>
              <a:rPr lang="en-US" dirty="0" smtClean="0"/>
              <a:t>To connect between adventure travel newcomers and adventure activities such as accommodation that fit for the desires, skills and budgets of customers</a:t>
            </a:r>
          </a:p>
          <a:p>
            <a:r>
              <a:rPr lang="en-US" b="1" dirty="0" smtClean="0"/>
              <a:t>Objectives of the proposed business</a:t>
            </a:r>
            <a:endParaRPr lang="en-US" dirty="0" smtClean="0"/>
          </a:p>
          <a:p>
            <a:pPr lvl="1"/>
            <a:r>
              <a:rPr lang="en-US" dirty="0" smtClean="0"/>
              <a:t>To generate 20% of selling from the internet</a:t>
            </a:r>
          </a:p>
          <a:p>
            <a:pPr lvl="1"/>
            <a:r>
              <a:rPr lang="en-US" dirty="0" smtClean="0"/>
              <a:t>To employ three staffs for running the business activities</a:t>
            </a:r>
          </a:p>
          <a:p>
            <a:pPr lvl="1"/>
            <a:r>
              <a:rPr lang="en-US" dirty="0" smtClean="0"/>
              <a:t>To earn 10% of profit margins on all airline travel</a:t>
            </a:r>
          </a:p>
          <a:p>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xmlns="" val="456781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b="1" dirty="0" smtClean="0"/>
              <a:t>Name of the Business </a:t>
            </a:r>
            <a:r>
              <a:rPr lang="en-US" dirty="0" smtClean="0"/>
              <a:t>– Travel Plus</a:t>
            </a:r>
          </a:p>
          <a:p>
            <a:r>
              <a:rPr lang="en-US" b="1" dirty="0" smtClean="0"/>
              <a:t>Services</a:t>
            </a:r>
            <a:r>
              <a:rPr lang="en-US" dirty="0" smtClean="0"/>
              <a:t> –Custom travel agreement and packages and consulting services</a:t>
            </a:r>
          </a:p>
          <a:p>
            <a:pPr lvl="0"/>
            <a:r>
              <a:rPr lang="en-US" b="1" dirty="0" smtClean="0"/>
              <a:t>Status of the Business </a:t>
            </a:r>
            <a:r>
              <a:rPr lang="en-US" dirty="0" smtClean="0"/>
              <a:t>– Start up</a:t>
            </a:r>
          </a:p>
          <a:p>
            <a:r>
              <a:rPr lang="en-US" b="1" dirty="0" smtClean="0"/>
              <a:t>Vision of the business </a:t>
            </a:r>
            <a:r>
              <a:rPr lang="en-US" dirty="0" smtClean="0"/>
              <a:t>– to be widely renowned by making connection between adventure travel newcomers and adventure activities such as accommodation that fit for the desires, skills and budgets of customers</a:t>
            </a:r>
          </a:p>
          <a:p>
            <a:pPr lvl="0"/>
            <a:r>
              <a:rPr lang="en-US" b="1" dirty="0" smtClean="0"/>
              <a:t>Mission of the business </a:t>
            </a:r>
            <a:r>
              <a:rPr lang="en-US" dirty="0" smtClean="0"/>
              <a:t>– to generate income by providing unique and innovative custom travel agreement and packages and consulting services</a:t>
            </a:r>
          </a:p>
          <a:p>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xmlns="" val="366984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Travel Plus is a sole trader business. It is operated by one person in 2 Bella Road, London. Initially the business is conducted by hiring three staffs. But the owner of the business is searching for establishing Travel Plus as a partnership of limited liability company. This can take place within next 18 months.</a:t>
            </a:r>
          </a:p>
          <a:p>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xmlns="" val="20354314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Sources of Finance</a:t>
            </a:r>
          </a:p>
          <a:p>
            <a:pPr lvl="1"/>
            <a:r>
              <a:rPr lang="en-US" dirty="0" smtClean="0"/>
              <a:t>Owners’ investment – the owners of the business will contribute 10,000</a:t>
            </a:r>
          </a:p>
          <a:p>
            <a:pPr lvl="1"/>
            <a:r>
              <a:rPr lang="en-US" dirty="0" smtClean="0"/>
              <a:t>Bank loan – £30,000 (To take loan from </a:t>
            </a:r>
            <a:r>
              <a:rPr lang="en-US" dirty="0" err="1" smtClean="0"/>
              <a:t>Aldermore</a:t>
            </a:r>
            <a:r>
              <a:rPr lang="en-US" dirty="0" smtClean="0"/>
              <a:t> Bank PLC against providing 7% interest rate.</a:t>
            </a:r>
          </a:p>
          <a:p>
            <a:pPr lvl="1"/>
            <a:r>
              <a:rPr lang="en-US" dirty="0" smtClean="0"/>
              <a:t>Family and Friends - £10,000</a:t>
            </a:r>
          </a:p>
          <a:p>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xmlns="" val="22114152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smtClean="0"/>
              <a:t>Operation risk: The business can face shortage of liquid money to run operation</a:t>
            </a:r>
          </a:p>
          <a:p>
            <a:pPr marL="0" indent="0">
              <a:buNone/>
            </a:pPr>
            <a:r>
              <a:rPr lang="en-US" dirty="0" smtClean="0"/>
              <a:t>Strategic risk: If the business does not go with business model.</a:t>
            </a:r>
          </a:p>
          <a:p>
            <a:pPr marL="0" indent="0">
              <a:buNone/>
            </a:pPr>
            <a:r>
              <a:rPr lang="en-US" dirty="0" smtClean="0"/>
              <a:t>Compliance risk: High regulation in travel industry can cause compliance risk</a:t>
            </a:r>
          </a:p>
          <a:p>
            <a:pPr marL="0" indent="0">
              <a:buNone/>
            </a:pPr>
            <a:r>
              <a:rPr lang="en-US" dirty="0" smtClean="0"/>
              <a:t>Reputation risk: The failure to meet customer demand</a:t>
            </a:r>
          </a:p>
          <a:p>
            <a:pPr marL="0" indent="0">
              <a:buNone/>
            </a:pPr>
            <a:r>
              <a:rPr lang="en-US" dirty="0" smtClean="0"/>
              <a:t>Financial risk: The failure to make a balance between cash inflow and outflow</a:t>
            </a:r>
          </a:p>
          <a:p>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xmlns="" val="4799603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key purpose of our new start up business is to make connection between adventure travel newcomers and adventure activities. In order to implement our business plan, it has been conducted market research in terms of developing marketing strategies such as product, price, place, and promotion strategy. Therefore, an organizational hierarchy was developed to demonstrate the nature of management and function of our business. However, it is to be expected that our innovative business plan will gain profitability and sustainability </a:t>
            </a:r>
          </a:p>
          <a:p>
            <a:endParaRPr lang="en-US" dirty="0"/>
          </a:p>
        </p:txBody>
      </p:sp>
      <p:sp>
        <p:nvSpPr>
          <p:cNvPr id="4" name="Header Placeholder 3"/>
          <p:cNvSpPr>
            <a:spLocks noGrp="1"/>
          </p:cNvSpPr>
          <p:nvPr>
            <p:ph type="hdr" sz="quarter" idx="10"/>
          </p:nvPr>
        </p:nvSpPr>
        <p:spPr/>
        <p:txBody>
          <a:bodyPr/>
          <a:lstStyle/>
          <a:p>
            <a:endParaRPr lang="en-US"/>
          </a:p>
        </p:txBody>
      </p:sp>
    </p:spTree>
    <p:extLst>
      <p:ext uri="{BB962C8B-B14F-4D97-AF65-F5344CB8AC3E}">
        <p14:creationId xmlns:p14="http://schemas.microsoft.com/office/powerpoint/2010/main" xmlns="" val="1667199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xmlns="" val="15114847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xmlns="" val="2060426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xmlns="" val="6592575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xmlns="" val="408240203"/>
      </p:ext>
    </p:extLst>
  </p:cSld>
  <p:clrMapOvr>
    <a:masterClrMapping/>
  </p:clrMapOvr>
  <p:extLst>
    <p:ext uri="{DCECCB84-F9BA-43D5-87BE-67443E8EF086}">
      <p15:sldGuideLst xmlns:p15="http://schemas.microsoft.com/office/powerpoint/2012/main" xmlns=""/>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xmlns="" val="3280428815"/>
      </p:ext>
    </p:extLst>
  </p:cSld>
  <p:clrMapOvr>
    <a:masterClrMapping/>
  </p:clrMapOvr>
  <p:extLst>
    <p:ext uri="{DCECCB84-F9BA-43D5-87BE-67443E8EF086}">
      <p15:sldGuideLst xmlns:p15="http://schemas.microsoft.com/office/powerpoint/2012/main" xmlns=""/>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xmlns="" val="36169401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xmlns="" val="37960130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xmlns="" val="986017121"/>
      </p:ext>
    </p:extLst>
  </p:cSld>
  <p:clrMapOvr>
    <a:masterClrMapping/>
  </p:clrMapOvr>
  <p:extLst>
    <p:ext uri="{DCECCB84-F9BA-43D5-87BE-67443E8EF086}">
      <p15:sldGuideLst xmlns:p15="http://schemas.microsoft.com/office/powerpoint/2012/main" xmlns=""/>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xmlns="" val="1701915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xmlns="" val="33842153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xmlns="" val="38867623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xmlns="" val="5845879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xmlns="" val="1307685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xmlns="" val="37142181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xmlns="" val="8161492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A1B81E3-168F-4A2A-8E5C-6E9AC83A140C}" type="datetimeFigureOut">
              <a:rPr lang="en-US" smtClean="0"/>
              <a:pPr/>
              <a:t>12/12/2017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9BF3879-9D12-4CA1-BCE4-577DAD664BBD}" type="slidenum">
              <a:rPr lang="en-US" smtClean="0"/>
              <a:pPr/>
              <a:t>‹#›</a:t>
            </a:fld>
            <a:endParaRPr lang="en-US"/>
          </a:p>
        </p:txBody>
      </p:sp>
    </p:spTree>
    <p:extLst>
      <p:ext uri="{BB962C8B-B14F-4D97-AF65-F5344CB8AC3E}">
        <p14:creationId xmlns:p14="http://schemas.microsoft.com/office/powerpoint/2010/main" xmlns="" val="1042766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A1B81E3-168F-4A2A-8E5C-6E9AC83A140C}" type="datetimeFigureOut">
              <a:rPr lang="en-US" smtClean="0"/>
              <a:pPr/>
              <a:t>12/12/2017</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9BF3879-9D12-4CA1-BCE4-577DAD664BBD}" type="slidenum">
              <a:rPr lang="en-US" smtClean="0"/>
              <a:pPr/>
              <a:t>‹#›</a:t>
            </a:fld>
            <a:endParaRPr lang="en-US"/>
          </a:p>
        </p:txBody>
      </p:sp>
    </p:spTree>
    <p:extLst>
      <p:ext uri="{BB962C8B-B14F-4D97-AF65-F5344CB8AC3E}">
        <p14:creationId xmlns:p14="http://schemas.microsoft.com/office/powerpoint/2010/main" xmlns="" val="3856471642"/>
      </p:ext>
    </p:extLst>
  </p:cSld>
  <p:clrMap bg1="lt1" tx1="dk1" bg2="lt2" tx2="dk2" accent1="accent1" accent2="accent2" accent3="accent3" accent4="accent4" accent5="accent5" accent6="accent6" hlink="hlink" folHlink="folHlink"/>
  <p:sldLayoutIdLst>
    <p:sldLayoutId id="2147483860" r:id="rId1"/>
    <p:sldLayoutId id="2147483861" r:id="rId2"/>
    <p:sldLayoutId id="2147483862" r:id="rId3"/>
    <p:sldLayoutId id="2147483863" r:id="rId4"/>
    <p:sldLayoutId id="2147483864" r:id="rId5"/>
    <p:sldLayoutId id="2147483865" r:id="rId6"/>
    <p:sldLayoutId id="2147483866" r:id="rId7"/>
    <p:sldLayoutId id="2147483867" r:id="rId8"/>
    <p:sldLayoutId id="2147483868" r:id="rId9"/>
    <p:sldLayoutId id="2147483869" r:id="rId10"/>
    <p:sldLayoutId id="2147483870" r:id="rId11"/>
    <p:sldLayoutId id="2147483871" r:id="rId12"/>
    <p:sldLayoutId id="2147483872" r:id="rId13"/>
    <p:sldLayoutId id="2147483873" r:id="rId14"/>
    <p:sldLayoutId id="2147483874" r:id="rId15"/>
    <p:sldLayoutId id="214748387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0375" y="419100"/>
            <a:ext cx="10338407" cy="2387600"/>
          </a:xfrm>
        </p:spPr>
        <p:txBody>
          <a:bodyPr>
            <a:normAutofit/>
          </a:bodyPr>
          <a:lstStyle/>
          <a:p>
            <a:pPr algn="ctr"/>
            <a:r>
              <a:rPr lang="en-US" sz="4000" dirty="0" smtClean="0"/>
              <a:t>Business Plan</a:t>
            </a:r>
            <a:br>
              <a:rPr lang="en-US" sz="4000" dirty="0" smtClean="0"/>
            </a:br>
            <a:r>
              <a:rPr lang="en-US" sz="4000" dirty="0" smtClean="0"/>
              <a:t>on </a:t>
            </a:r>
            <a:br>
              <a:rPr lang="en-US" sz="4000" dirty="0" smtClean="0"/>
            </a:br>
            <a:r>
              <a:rPr lang="en-US" sz="4000" dirty="0" smtClean="0"/>
              <a:t>Travel Plus</a:t>
            </a:r>
            <a:endParaRPr lang="en-US" sz="4000" dirty="0"/>
          </a:p>
        </p:txBody>
      </p:sp>
      <p:pic>
        <p:nvPicPr>
          <p:cNvPr id="3" name="Picture 2"/>
          <p:cNvPicPr>
            <a:picLocks noChangeAspect="1"/>
          </p:cNvPicPr>
          <p:nvPr/>
        </p:nvPicPr>
        <p:blipFill>
          <a:blip r:embed="rId3"/>
          <a:stretch>
            <a:fillRect/>
          </a:stretch>
        </p:blipFill>
        <p:spPr>
          <a:xfrm>
            <a:off x="270538" y="0"/>
            <a:ext cx="2343150" cy="571500"/>
          </a:xfrm>
          <a:prstGeom prst="rect">
            <a:avLst/>
          </a:prstGeom>
        </p:spPr>
      </p:pic>
      <p:sp>
        <p:nvSpPr>
          <p:cNvPr id="5" name="AutoShape 2" descr="Image result for Picture of travel agency"/>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6" name="Picture 5"/>
          <p:cNvPicPr>
            <a:picLocks noChangeAspect="1"/>
          </p:cNvPicPr>
          <p:nvPr/>
        </p:nvPicPr>
        <p:blipFill>
          <a:blip r:embed="rId4"/>
          <a:stretch>
            <a:fillRect/>
          </a:stretch>
        </p:blipFill>
        <p:spPr>
          <a:xfrm>
            <a:off x="1021080" y="2806700"/>
            <a:ext cx="9220200" cy="3822700"/>
          </a:xfrm>
          <a:prstGeom prst="rect">
            <a:avLst/>
          </a:prstGeom>
        </p:spPr>
      </p:pic>
    </p:spTree>
    <p:extLst>
      <p:ext uri="{BB962C8B-B14F-4D97-AF65-F5344CB8AC3E}">
        <p14:creationId xmlns:p14="http://schemas.microsoft.com/office/powerpoint/2010/main" xmlns="" val="3606431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017319"/>
          </a:xfrm>
        </p:spPr>
        <p:txBody>
          <a:bodyPr>
            <a:normAutofit fontScale="90000"/>
          </a:bodyPr>
          <a:lstStyle/>
          <a:p>
            <a:r>
              <a:rPr lang="en-GB" sz="2700" b="1" dirty="0" smtClean="0"/>
              <a:t>Certificate of Higher Education in Skills for the Workplace</a:t>
            </a:r>
            <a:br>
              <a:rPr lang="en-GB" sz="2700" b="1" dirty="0" smtClean="0"/>
            </a:br>
            <a:r>
              <a:rPr lang="en-GB" sz="2700" b="1" dirty="0" smtClean="0"/>
              <a:t>EMPL4010 PATHWAY PROJECT 2</a:t>
            </a:r>
            <a:br>
              <a:rPr lang="en-GB" sz="2700" b="1" dirty="0" smtClean="0"/>
            </a:br>
            <a:endParaRPr lang="en-GB" b="1" dirty="0"/>
          </a:p>
        </p:txBody>
      </p:sp>
      <p:sp>
        <p:nvSpPr>
          <p:cNvPr id="3" name="Content Placeholder 2"/>
          <p:cNvSpPr>
            <a:spLocks noGrp="1"/>
          </p:cNvSpPr>
          <p:nvPr>
            <p:ph idx="1"/>
          </p:nvPr>
        </p:nvSpPr>
        <p:spPr>
          <a:xfrm>
            <a:off x="629833" y="1840676"/>
            <a:ext cx="8596668" cy="3562597"/>
          </a:xfrm>
        </p:spPr>
        <p:txBody>
          <a:bodyPr>
            <a:normAutofit/>
          </a:bodyPr>
          <a:lstStyle/>
          <a:p>
            <a:pPr>
              <a:buNone/>
            </a:pPr>
            <a:endParaRPr lang="en-GB" dirty="0" smtClean="0"/>
          </a:p>
          <a:p>
            <a:pPr>
              <a:buNone/>
            </a:pPr>
            <a:r>
              <a:rPr lang="en-GB" sz="2400" dirty="0" smtClean="0"/>
              <a:t>Lecturer: Anita Nan</a:t>
            </a:r>
          </a:p>
          <a:p>
            <a:pPr>
              <a:buNone/>
            </a:pPr>
            <a:r>
              <a:rPr lang="en-GB" sz="2400" dirty="0" smtClean="0"/>
              <a:t>Students</a:t>
            </a:r>
            <a:r>
              <a:rPr lang="en-GB" sz="2400" dirty="0" smtClean="0"/>
              <a:t>:</a:t>
            </a:r>
          </a:p>
          <a:p>
            <a:r>
              <a:rPr lang="en-GB" sz="2400" dirty="0" smtClean="0"/>
              <a:t>Irene </a:t>
            </a:r>
            <a:r>
              <a:rPr lang="en-GB" sz="2400" dirty="0" err="1" smtClean="0"/>
              <a:t>Kauzeni</a:t>
            </a:r>
            <a:r>
              <a:rPr lang="en-GB" sz="2400" dirty="0" smtClean="0"/>
              <a:t> (</a:t>
            </a:r>
            <a:r>
              <a:rPr lang="en-GB" sz="2400" dirty="0" smtClean="0"/>
              <a:t>Leader)      1604186</a:t>
            </a:r>
            <a:endParaRPr lang="en-GB" sz="2400" dirty="0" smtClean="0"/>
          </a:p>
          <a:p>
            <a:r>
              <a:rPr lang="en-GB" sz="2400" dirty="0" err="1" smtClean="0"/>
              <a:t>Mwadia</a:t>
            </a:r>
            <a:r>
              <a:rPr lang="en-GB" sz="2400" dirty="0" smtClean="0"/>
              <a:t> </a:t>
            </a:r>
            <a:r>
              <a:rPr lang="en-GB" sz="2400" dirty="0" err="1" smtClean="0"/>
              <a:t>Mvita</a:t>
            </a:r>
            <a:r>
              <a:rPr lang="en-GB" sz="2400" dirty="0" smtClean="0"/>
              <a:t> </a:t>
            </a:r>
            <a:r>
              <a:rPr lang="en-GB" sz="2400" dirty="0" err="1" smtClean="0"/>
              <a:t>Kalonga</a:t>
            </a:r>
            <a:r>
              <a:rPr lang="en-GB" sz="2400" dirty="0" smtClean="0"/>
              <a:t>       1604240</a:t>
            </a:r>
            <a:endParaRPr lang="en-GB" sz="2400" dirty="0" smtClean="0"/>
          </a:p>
          <a:p>
            <a:r>
              <a:rPr lang="en-GB" sz="2400" dirty="0" err="1" smtClean="0"/>
              <a:t>Daisis</a:t>
            </a:r>
            <a:r>
              <a:rPr lang="en-GB" sz="2400" dirty="0" smtClean="0"/>
              <a:t> </a:t>
            </a:r>
            <a:r>
              <a:rPr lang="en-GB" sz="2400" dirty="0" err="1" smtClean="0"/>
              <a:t>Biembongo</a:t>
            </a:r>
            <a:r>
              <a:rPr lang="en-GB" sz="2400" dirty="0" smtClean="0"/>
              <a:t>              1604177</a:t>
            </a:r>
            <a:endParaRPr lang="en-GB" sz="2400" dirty="0" smtClean="0"/>
          </a:p>
          <a:p>
            <a:r>
              <a:rPr lang="en-GB" sz="2400" dirty="0" err="1" smtClean="0"/>
              <a:t>Aphie</a:t>
            </a:r>
            <a:r>
              <a:rPr lang="en-GB" sz="2400" dirty="0" smtClean="0"/>
              <a:t> </a:t>
            </a:r>
            <a:r>
              <a:rPr lang="en-GB" sz="2400" dirty="0" err="1" smtClean="0"/>
              <a:t>Mongombe</a:t>
            </a:r>
            <a:r>
              <a:rPr lang="en-GB" sz="2400" dirty="0" smtClean="0"/>
              <a:t>               1604236</a:t>
            </a:r>
            <a:endParaRPr lang="en-GB" sz="2400"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 Executive summary</a:t>
            </a:r>
            <a:endParaRPr lang="en-US" dirty="0"/>
          </a:p>
        </p:txBody>
      </p:sp>
      <p:sp>
        <p:nvSpPr>
          <p:cNvPr id="3" name="Content Placeholder 2"/>
          <p:cNvSpPr>
            <a:spLocks noGrp="1"/>
          </p:cNvSpPr>
          <p:nvPr>
            <p:ph idx="1"/>
          </p:nvPr>
        </p:nvSpPr>
        <p:spPr>
          <a:xfrm>
            <a:off x="677334" y="2160589"/>
            <a:ext cx="6392206" cy="3880773"/>
          </a:xfrm>
        </p:spPr>
        <p:txBody>
          <a:bodyPr>
            <a:normAutofit lnSpcReduction="10000"/>
          </a:bodyPr>
          <a:lstStyle/>
          <a:p>
            <a:pPr marL="0" indent="0" algn="just">
              <a:buNone/>
            </a:pPr>
            <a:r>
              <a:rPr lang="en-US" dirty="0" smtClean="0"/>
              <a:t>The holistic purpose of the business is to connect </a:t>
            </a:r>
            <a:r>
              <a:rPr lang="en-US" dirty="0"/>
              <a:t>between adventure travel newcomers and adventure activities such as accommodation that fit for the desires, skills and budgets of </a:t>
            </a:r>
            <a:r>
              <a:rPr lang="en-US" dirty="0" smtClean="0"/>
              <a:t>customers. Travel Plus is a sole trader business which is own by one person in 2 Bella Road, London UK. It is required total £50,000 assets. The management of the business is to be done by CEO, financial manager, sales manager, operation manager and marketing manager. The business has adopted innovative product strategy, penetrating pricing strategy, one way distribution channel, and excellent promotion strategy. The business aims at generation 20% of sales from the internet. It also faces strategic, operation, compliance, reputation, financial and other business risks.</a:t>
            </a:r>
            <a:endParaRPr lang="en-US" dirty="0"/>
          </a:p>
          <a:p>
            <a:endParaRPr lang="en-US" dirty="0"/>
          </a:p>
        </p:txBody>
      </p:sp>
      <p:pic>
        <p:nvPicPr>
          <p:cNvPr id="2050" name="Picture 2" descr="Image result for Picture of travel agency"/>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7369002" y="2269462"/>
            <a:ext cx="3810000" cy="306705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7516121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743939"/>
            <a:ext cx="10058400" cy="1609344"/>
          </a:xfrm>
        </p:spPr>
        <p:txBody>
          <a:bodyPr/>
          <a:lstStyle/>
          <a:p>
            <a:r>
              <a:rPr lang="en-US" dirty="0" smtClean="0"/>
              <a:t>2. Aim and objective of the business</a:t>
            </a:r>
            <a:endParaRPr lang="en-US" dirty="0"/>
          </a:p>
        </p:txBody>
      </p:sp>
      <p:sp>
        <p:nvSpPr>
          <p:cNvPr id="3" name="Content Placeholder 2"/>
          <p:cNvSpPr>
            <a:spLocks noGrp="1"/>
          </p:cNvSpPr>
          <p:nvPr>
            <p:ph idx="1"/>
          </p:nvPr>
        </p:nvSpPr>
        <p:spPr>
          <a:xfrm>
            <a:off x="677334" y="2160589"/>
            <a:ext cx="6310320" cy="3880773"/>
          </a:xfrm>
        </p:spPr>
        <p:txBody>
          <a:bodyPr>
            <a:normAutofit fontScale="85000" lnSpcReduction="20000"/>
          </a:bodyPr>
          <a:lstStyle/>
          <a:p>
            <a:r>
              <a:rPr lang="en-US" dirty="0"/>
              <a:t>The tourism sector in the UK has become one of the most prominent sector. WTO (2014) specified that the UK is world’s 8</a:t>
            </a:r>
            <a:r>
              <a:rPr lang="en-US" baseline="30000" dirty="0"/>
              <a:t>th</a:t>
            </a:r>
            <a:r>
              <a:rPr lang="en-US" dirty="0"/>
              <a:t> largest tourist destination. There were more than 36.115 million visiting in the UK in 2015. There are different types of local and foreign visitors who come to enjoy the beauty of tourist destination. </a:t>
            </a:r>
            <a:r>
              <a:rPr lang="en-US" dirty="0" smtClean="0"/>
              <a:t>Therefore, the Travel Plus is going to provide custom travel agreement and packages and consulting services</a:t>
            </a:r>
          </a:p>
          <a:p>
            <a:r>
              <a:rPr lang="en-US" b="1" dirty="0" smtClean="0"/>
              <a:t>Aim </a:t>
            </a:r>
            <a:r>
              <a:rPr lang="en-US" b="1" dirty="0"/>
              <a:t>of proposed </a:t>
            </a:r>
            <a:r>
              <a:rPr lang="en-US" b="1" dirty="0" smtClean="0"/>
              <a:t>business</a:t>
            </a:r>
            <a:endParaRPr lang="en-US" dirty="0"/>
          </a:p>
          <a:p>
            <a:r>
              <a:rPr lang="en-US" dirty="0" smtClean="0"/>
              <a:t>To connect between adventure travel newcomers and adventure activities such as accommodation that fit for the desires, skills and budgets of customers</a:t>
            </a:r>
          </a:p>
          <a:p>
            <a:r>
              <a:rPr lang="en-US" b="1" dirty="0" smtClean="0"/>
              <a:t>Objectives </a:t>
            </a:r>
            <a:r>
              <a:rPr lang="en-US" b="1" dirty="0"/>
              <a:t>of the proposed business</a:t>
            </a:r>
            <a:endParaRPr lang="en-US" dirty="0"/>
          </a:p>
          <a:p>
            <a:pPr lvl="1"/>
            <a:r>
              <a:rPr lang="en-US" dirty="0"/>
              <a:t>To generate </a:t>
            </a:r>
            <a:r>
              <a:rPr lang="en-US" dirty="0" smtClean="0"/>
              <a:t>20% of selling from the internet</a:t>
            </a:r>
          </a:p>
          <a:p>
            <a:pPr lvl="1"/>
            <a:r>
              <a:rPr lang="en-US" dirty="0" smtClean="0"/>
              <a:t>To </a:t>
            </a:r>
            <a:r>
              <a:rPr lang="en-US" dirty="0"/>
              <a:t>employ </a:t>
            </a:r>
            <a:r>
              <a:rPr lang="en-US" dirty="0" smtClean="0"/>
              <a:t>three </a:t>
            </a:r>
            <a:r>
              <a:rPr lang="en-US" dirty="0"/>
              <a:t>staffs for running the business </a:t>
            </a:r>
            <a:r>
              <a:rPr lang="en-US" dirty="0" smtClean="0"/>
              <a:t>activities</a:t>
            </a:r>
          </a:p>
          <a:p>
            <a:pPr lvl="1"/>
            <a:r>
              <a:rPr lang="en-US" dirty="0" smtClean="0"/>
              <a:t>To earn 10% of profit margins on all airline travel</a:t>
            </a:r>
            <a:endParaRPr lang="en-US" dirty="0"/>
          </a:p>
          <a:p>
            <a:endParaRPr lang="en-US" dirty="0"/>
          </a:p>
        </p:txBody>
      </p:sp>
      <p:pic>
        <p:nvPicPr>
          <p:cNvPr id="5" name="Picture 4"/>
          <p:cNvPicPr>
            <a:picLocks noChangeAspect="1"/>
          </p:cNvPicPr>
          <p:nvPr/>
        </p:nvPicPr>
        <p:blipFill>
          <a:blip r:embed="rId3"/>
          <a:stretch>
            <a:fillRect/>
          </a:stretch>
        </p:blipFill>
        <p:spPr>
          <a:xfrm>
            <a:off x="6972300" y="2061025"/>
            <a:ext cx="5219700" cy="3800475"/>
          </a:xfrm>
          <a:prstGeom prst="rect">
            <a:avLst/>
          </a:prstGeom>
        </p:spPr>
      </p:pic>
    </p:spTree>
    <p:extLst>
      <p:ext uri="{BB962C8B-B14F-4D97-AF65-F5344CB8AC3E}">
        <p14:creationId xmlns:p14="http://schemas.microsoft.com/office/powerpoint/2010/main" xmlns="" val="4440837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3. Description of Business and Purpose</a:t>
            </a:r>
            <a:endParaRPr lang="en-US" dirty="0"/>
          </a:p>
        </p:txBody>
      </p:sp>
      <p:sp>
        <p:nvSpPr>
          <p:cNvPr id="3" name="Content Placeholder 2"/>
          <p:cNvSpPr>
            <a:spLocks noGrp="1"/>
          </p:cNvSpPr>
          <p:nvPr>
            <p:ph idx="1"/>
          </p:nvPr>
        </p:nvSpPr>
        <p:spPr>
          <a:xfrm>
            <a:off x="1069848" y="2121408"/>
            <a:ext cx="5391912" cy="4050792"/>
          </a:xfrm>
        </p:spPr>
        <p:txBody>
          <a:bodyPr>
            <a:normAutofit lnSpcReduction="10000"/>
          </a:bodyPr>
          <a:lstStyle/>
          <a:p>
            <a:pPr lvl="0"/>
            <a:r>
              <a:rPr lang="en-US" b="1" dirty="0"/>
              <a:t>Name of the Business </a:t>
            </a:r>
            <a:r>
              <a:rPr lang="en-US" dirty="0" smtClean="0"/>
              <a:t>– Travel Plus</a:t>
            </a:r>
          </a:p>
          <a:p>
            <a:r>
              <a:rPr lang="en-US" b="1" dirty="0"/>
              <a:t>S</a:t>
            </a:r>
            <a:r>
              <a:rPr lang="en-US" b="1" dirty="0" smtClean="0"/>
              <a:t>ervices</a:t>
            </a:r>
            <a:r>
              <a:rPr lang="en-US" dirty="0" smtClean="0"/>
              <a:t> –Custom </a:t>
            </a:r>
            <a:r>
              <a:rPr lang="en-US" dirty="0"/>
              <a:t>travel agreement and packages and consulting </a:t>
            </a:r>
            <a:r>
              <a:rPr lang="en-US" dirty="0" smtClean="0"/>
              <a:t>services</a:t>
            </a:r>
          </a:p>
          <a:p>
            <a:pPr lvl="0"/>
            <a:r>
              <a:rPr lang="en-US" b="1" dirty="0" smtClean="0"/>
              <a:t>Status </a:t>
            </a:r>
            <a:r>
              <a:rPr lang="en-US" b="1" dirty="0"/>
              <a:t>of the Business </a:t>
            </a:r>
            <a:r>
              <a:rPr lang="en-US" dirty="0"/>
              <a:t>– </a:t>
            </a:r>
            <a:r>
              <a:rPr lang="en-US" dirty="0" smtClean="0"/>
              <a:t>Start up</a:t>
            </a:r>
            <a:endParaRPr lang="en-US" dirty="0"/>
          </a:p>
          <a:p>
            <a:r>
              <a:rPr lang="en-US" b="1" dirty="0" smtClean="0"/>
              <a:t>Purpose </a:t>
            </a:r>
            <a:r>
              <a:rPr lang="en-US" b="1" dirty="0"/>
              <a:t>of the business </a:t>
            </a:r>
            <a:r>
              <a:rPr lang="en-US" dirty="0"/>
              <a:t>– to be widely renowned </a:t>
            </a:r>
            <a:r>
              <a:rPr lang="en-US" dirty="0" smtClean="0"/>
              <a:t>by making connection </a:t>
            </a:r>
            <a:r>
              <a:rPr lang="en-US" dirty="0"/>
              <a:t>between adventure travel newcomers and adventure activities such as accommodation that fit for the desires, skills and budgets of </a:t>
            </a:r>
            <a:r>
              <a:rPr lang="en-US" dirty="0" smtClean="0"/>
              <a:t>customers</a:t>
            </a:r>
          </a:p>
          <a:p>
            <a:pPr lvl="0"/>
            <a:r>
              <a:rPr lang="en-US" b="1" dirty="0" smtClean="0"/>
              <a:t>Mission </a:t>
            </a:r>
            <a:r>
              <a:rPr lang="en-US" b="1" dirty="0"/>
              <a:t>of the business </a:t>
            </a:r>
            <a:r>
              <a:rPr lang="en-US" dirty="0"/>
              <a:t>– to generate income by providing unique and innovative </a:t>
            </a:r>
            <a:r>
              <a:rPr lang="en-US" dirty="0" smtClean="0"/>
              <a:t>custom </a:t>
            </a:r>
            <a:r>
              <a:rPr lang="en-US" dirty="0"/>
              <a:t>travel agreement and packages and consulting services</a:t>
            </a:r>
            <a:endParaRPr lang="en-US" dirty="0" smtClean="0"/>
          </a:p>
          <a:p>
            <a:endParaRPr lang="en-US" dirty="0"/>
          </a:p>
        </p:txBody>
      </p:sp>
      <p:graphicFrame>
        <p:nvGraphicFramePr>
          <p:cNvPr id="6" name="Chart 5"/>
          <p:cNvGraphicFramePr>
            <a:graphicFrameLocks/>
          </p:cNvGraphicFramePr>
          <p:nvPr>
            <p:extLst>
              <p:ext uri="{D42A27DB-BD31-4B8C-83A1-F6EECF244321}">
                <p14:modId xmlns:p14="http://schemas.microsoft.com/office/powerpoint/2010/main" xmlns="" val="468150182"/>
              </p:ext>
            </p:extLst>
          </p:nvPr>
        </p:nvGraphicFramePr>
        <p:xfrm>
          <a:off x="6781800" y="2121408"/>
          <a:ext cx="4998720" cy="3654552"/>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xmlns="" val="25799344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4. Legal status and License</a:t>
            </a:r>
            <a:endParaRPr lang="en-US" dirty="0"/>
          </a:p>
        </p:txBody>
      </p:sp>
      <p:sp>
        <p:nvSpPr>
          <p:cNvPr id="3" name="Content Placeholder 2"/>
          <p:cNvSpPr>
            <a:spLocks noGrp="1"/>
          </p:cNvSpPr>
          <p:nvPr>
            <p:ph idx="1"/>
          </p:nvPr>
        </p:nvSpPr>
        <p:spPr>
          <a:xfrm>
            <a:off x="677334" y="2160589"/>
            <a:ext cx="5232147" cy="3880773"/>
          </a:xfrm>
        </p:spPr>
        <p:txBody>
          <a:bodyPr/>
          <a:lstStyle/>
          <a:p>
            <a:r>
              <a:rPr lang="en-US" dirty="0" smtClean="0"/>
              <a:t>Travel Plus is a sole trader business. </a:t>
            </a:r>
          </a:p>
          <a:p>
            <a:r>
              <a:rPr lang="en-US" dirty="0" smtClean="0"/>
              <a:t>It is operated by one person in 2 Bella Road, London. </a:t>
            </a:r>
          </a:p>
          <a:p>
            <a:r>
              <a:rPr lang="en-US" dirty="0" smtClean="0"/>
              <a:t>Initially the business is conducted by hiring three staffs. </a:t>
            </a:r>
          </a:p>
          <a:p>
            <a:r>
              <a:rPr lang="en-US" dirty="0" smtClean="0"/>
              <a:t>But the owner of the business is searching for establishing Travel Plus as a partnership of limited liability company. </a:t>
            </a:r>
          </a:p>
          <a:p>
            <a:r>
              <a:rPr lang="en-US" dirty="0" smtClean="0"/>
              <a:t>This can take place within next 18 months.</a:t>
            </a:r>
            <a:endParaRPr lang="en-US" dirty="0"/>
          </a:p>
        </p:txBody>
      </p:sp>
      <p:pic>
        <p:nvPicPr>
          <p:cNvPr id="5" name="Picture 4"/>
          <p:cNvPicPr>
            <a:picLocks noChangeAspect="1"/>
          </p:cNvPicPr>
          <p:nvPr/>
        </p:nvPicPr>
        <p:blipFill>
          <a:blip r:embed="rId3"/>
          <a:stretch>
            <a:fillRect/>
          </a:stretch>
        </p:blipFill>
        <p:spPr>
          <a:xfrm>
            <a:off x="6528106" y="1930400"/>
            <a:ext cx="4199033" cy="3389762"/>
          </a:xfrm>
          <a:prstGeom prst="rect">
            <a:avLst/>
          </a:prstGeom>
        </p:spPr>
      </p:pic>
    </p:spTree>
    <p:extLst>
      <p:ext uri="{BB962C8B-B14F-4D97-AF65-F5344CB8AC3E}">
        <p14:creationId xmlns:p14="http://schemas.microsoft.com/office/powerpoint/2010/main" xmlns="" val="36489659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7. Financial regulation</a:t>
            </a:r>
            <a:endParaRPr lang="en-US" dirty="0"/>
          </a:p>
        </p:txBody>
      </p:sp>
      <p:sp>
        <p:nvSpPr>
          <p:cNvPr id="3" name="Content Placeholder 2"/>
          <p:cNvSpPr>
            <a:spLocks noGrp="1"/>
          </p:cNvSpPr>
          <p:nvPr>
            <p:ph idx="1"/>
          </p:nvPr>
        </p:nvSpPr>
        <p:spPr>
          <a:xfrm>
            <a:off x="1069848" y="2121408"/>
            <a:ext cx="4447032" cy="4050792"/>
          </a:xfrm>
        </p:spPr>
        <p:txBody>
          <a:bodyPr/>
          <a:lstStyle/>
          <a:p>
            <a:r>
              <a:rPr lang="en-US" b="1" dirty="0"/>
              <a:t>Sources of Finance</a:t>
            </a:r>
          </a:p>
          <a:p>
            <a:pPr lvl="1"/>
            <a:r>
              <a:rPr lang="en-US" dirty="0"/>
              <a:t>Owners’ investment – the owners of the business will contribute </a:t>
            </a:r>
            <a:r>
              <a:rPr lang="en-US" dirty="0" smtClean="0"/>
              <a:t>10,000</a:t>
            </a:r>
            <a:endParaRPr lang="en-US" dirty="0"/>
          </a:p>
          <a:p>
            <a:pPr lvl="1"/>
            <a:r>
              <a:rPr lang="en-US" dirty="0"/>
              <a:t>Bank loan – </a:t>
            </a:r>
            <a:r>
              <a:rPr lang="en-US" dirty="0" smtClean="0"/>
              <a:t>£30,000 </a:t>
            </a:r>
            <a:r>
              <a:rPr lang="en-US" dirty="0"/>
              <a:t>(To take loan from </a:t>
            </a:r>
            <a:r>
              <a:rPr lang="en-US" dirty="0" err="1"/>
              <a:t>Aldermore</a:t>
            </a:r>
            <a:r>
              <a:rPr lang="en-US" dirty="0"/>
              <a:t> Bank PLC against providing 7% interest rate.</a:t>
            </a:r>
          </a:p>
          <a:p>
            <a:pPr lvl="1"/>
            <a:r>
              <a:rPr lang="en-US" dirty="0"/>
              <a:t>Family and Friends - </a:t>
            </a:r>
            <a:r>
              <a:rPr lang="en-US" dirty="0" smtClean="0"/>
              <a:t>£10,000</a:t>
            </a:r>
            <a:endParaRPr lang="en-US" dirty="0"/>
          </a:p>
          <a:p>
            <a:endParaRPr lang="en-US" dirty="0"/>
          </a:p>
        </p:txBody>
      </p:sp>
      <p:graphicFrame>
        <p:nvGraphicFramePr>
          <p:cNvPr id="6" name="Chart 5"/>
          <p:cNvGraphicFramePr>
            <a:graphicFrameLocks/>
          </p:cNvGraphicFramePr>
          <p:nvPr>
            <p:extLst>
              <p:ext uri="{D42A27DB-BD31-4B8C-83A1-F6EECF244321}">
                <p14:modId xmlns:p14="http://schemas.microsoft.com/office/powerpoint/2010/main" xmlns="" val="3801893259"/>
              </p:ext>
            </p:extLst>
          </p:nvPr>
        </p:nvGraphicFramePr>
        <p:xfrm>
          <a:off x="6556248" y="2270760"/>
          <a:ext cx="4572000" cy="27432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xmlns="" val="59225010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Forecast of sales and cash flow</a:t>
            </a:r>
            <a:br>
              <a:rPr lang="en-US" dirty="0"/>
            </a:br>
            <a:endParaRPr lang="en-US" dirty="0"/>
          </a:p>
        </p:txBody>
      </p:sp>
      <p:pic>
        <p:nvPicPr>
          <p:cNvPr id="4" name="Content Placeholder 3"/>
          <p:cNvPicPr>
            <a:picLocks noGrp="1"/>
          </p:cNvPicPr>
          <p:nvPr>
            <p:ph idx="1"/>
          </p:nvPr>
        </p:nvPicPr>
        <p:blipFill>
          <a:blip r:embed="rId2"/>
          <a:stretch>
            <a:fillRect/>
          </a:stretch>
        </p:blipFill>
        <p:spPr>
          <a:xfrm>
            <a:off x="1378424" y="1637731"/>
            <a:ext cx="9498841" cy="4831308"/>
          </a:xfrm>
          <a:prstGeom prst="rect">
            <a:avLst/>
          </a:prstGeom>
        </p:spPr>
      </p:pic>
    </p:spTree>
    <p:extLst>
      <p:ext uri="{BB962C8B-B14F-4D97-AF65-F5344CB8AC3E}">
        <p14:creationId xmlns:p14="http://schemas.microsoft.com/office/powerpoint/2010/main" xmlns="" val="356256620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Projected profit and loss</a:t>
            </a:r>
            <a:br>
              <a:rPr lang="en-US" dirty="0"/>
            </a:br>
            <a:endParaRPr lang="en-US" dirty="0"/>
          </a:p>
        </p:txBody>
      </p:sp>
      <p:pic>
        <p:nvPicPr>
          <p:cNvPr id="4" name="Content Placeholder 3"/>
          <p:cNvPicPr>
            <a:picLocks noGrp="1"/>
          </p:cNvPicPr>
          <p:nvPr>
            <p:ph idx="1"/>
          </p:nvPr>
        </p:nvPicPr>
        <p:blipFill>
          <a:blip r:embed="rId2"/>
          <a:stretch>
            <a:fillRect/>
          </a:stretch>
        </p:blipFill>
        <p:spPr>
          <a:xfrm>
            <a:off x="900752" y="1610436"/>
            <a:ext cx="10227496" cy="4817660"/>
          </a:xfrm>
          <a:prstGeom prst="rect">
            <a:avLst/>
          </a:prstGeom>
        </p:spPr>
      </p:pic>
    </p:spTree>
    <p:extLst>
      <p:ext uri="{BB962C8B-B14F-4D97-AF65-F5344CB8AC3E}">
        <p14:creationId xmlns:p14="http://schemas.microsoft.com/office/powerpoint/2010/main" xmlns="" val="38477778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Balance sheets</a:t>
            </a:r>
            <a:br>
              <a:rPr lang="en-US" dirty="0"/>
            </a:br>
            <a:endParaRPr lang="en-US" dirty="0"/>
          </a:p>
        </p:txBody>
      </p:sp>
      <p:pic>
        <p:nvPicPr>
          <p:cNvPr id="4" name="Content Placeholder 3"/>
          <p:cNvPicPr>
            <a:picLocks noGrp="1"/>
          </p:cNvPicPr>
          <p:nvPr>
            <p:ph idx="1"/>
          </p:nvPr>
        </p:nvPicPr>
        <p:blipFill>
          <a:blip r:embed="rId2"/>
          <a:stretch>
            <a:fillRect/>
          </a:stretch>
        </p:blipFill>
        <p:spPr>
          <a:xfrm>
            <a:off x="1069848" y="1692322"/>
            <a:ext cx="10326033" cy="4844956"/>
          </a:xfrm>
          <a:prstGeom prst="rect">
            <a:avLst/>
          </a:prstGeom>
        </p:spPr>
      </p:pic>
    </p:spTree>
    <p:extLst>
      <p:ext uri="{BB962C8B-B14F-4D97-AF65-F5344CB8AC3E}">
        <p14:creationId xmlns:p14="http://schemas.microsoft.com/office/powerpoint/2010/main" xmlns="" val="62068152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 Break Even analysis</a:t>
            </a:r>
            <a:endParaRPr lang="en-US" dirty="0"/>
          </a:p>
        </p:txBody>
      </p:sp>
      <p:pic>
        <p:nvPicPr>
          <p:cNvPr id="4" name="Content Placeholder 3"/>
          <p:cNvPicPr>
            <a:picLocks noGrp="1"/>
          </p:cNvPicPr>
          <p:nvPr>
            <p:ph idx="1"/>
          </p:nvPr>
        </p:nvPicPr>
        <p:blipFill>
          <a:blip r:embed="rId2"/>
          <a:stretch>
            <a:fillRect/>
          </a:stretch>
        </p:blipFill>
        <p:spPr>
          <a:xfrm>
            <a:off x="1121229" y="2160588"/>
            <a:ext cx="6611978" cy="3881437"/>
          </a:xfrm>
          <a:prstGeom prst="rect">
            <a:avLst/>
          </a:prstGeom>
        </p:spPr>
      </p:pic>
    </p:spTree>
    <p:extLst>
      <p:ext uri="{BB962C8B-B14F-4D97-AF65-F5344CB8AC3E}">
        <p14:creationId xmlns:p14="http://schemas.microsoft.com/office/powerpoint/2010/main" xmlns="" val="182713708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8. Business risk</a:t>
            </a:r>
            <a:endParaRPr lang="en-US" dirty="0"/>
          </a:p>
        </p:txBody>
      </p:sp>
      <p:sp>
        <p:nvSpPr>
          <p:cNvPr id="3" name="Content Placeholder 2"/>
          <p:cNvSpPr>
            <a:spLocks noGrp="1"/>
          </p:cNvSpPr>
          <p:nvPr>
            <p:ph idx="1"/>
          </p:nvPr>
        </p:nvSpPr>
        <p:spPr>
          <a:xfrm>
            <a:off x="1069848" y="2121408"/>
            <a:ext cx="5346192" cy="4050792"/>
          </a:xfrm>
        </p:spPr>
        <p:txBody>
          <a:bodyPr/>
          <a:lstStyle/>
          <a:p>
            <a:pPr marL="0" indent="0">
              <a:buNone/>
            </a:pPr>
            <a:r>
              <a:rPr lang="en-US" dirty="0" smtClean="0"/>
              <a:t>Operation risk: The business can face shortage of liquid money to run operation</a:t>
            </a:r>
          </a:p>
          <a:p>
            <a:pPr marL="0" indent="0">
              <a:buNone/>
            </a:pPr>
            <a:r>
              <a:rPr lang="en-US" dirty="0" smtClean="0"/>
              <a:t>Strategic risk: If the business does not go with business model.</a:t>
            </a:r>
          </a:p>
          <a:p>
            <a:pPr marL="0" indent="0">
              <a:buNone/>
            </a:pPr>
            <a:r>
              <a:rPr lang="en-US" dirty="0" smtClean="0"/>
              <a:t>Compliance risk: High regulation in travel industry can cause compliance risk</a:t>
            </a:r>
          </a:p>
          <a:p>
            <a:pPr marL="0" indent="0">
              <a:buNone/>
            </a:pPr>
            <a:r>
              <a:rPr lang="en-US" dirty="0" smtClean="0"/>
              <a:t>Reputation risk: The failure to meet customer demand</a:t>
            </a:r>
          </a:p>
          <a:p>
            <a:pPr marL="0" indent="0">
              <a:buNone/>
            </a:pPr>
            <a:r>
              <a:rPr lang="en-US" dirty="0" smtClean="0"/>
              <a:t>Financial risk: The failure to make a balance between cash inflow and outflow</a:t>
            </a:r>
          </a:p>
        </p:txBody>
      </p:sp>
      <p:sp>
        <p:nvSpPr>
          <p:cNvPr id="5" name="TextBox 4"/>
          <p:cNvSpPr txBox="1"/>
          <p:nvPr/>
        </p:nvSpPr>
        <p:spPr>
          <a:xfrm>
            <a:off x="7345680" y="2121408"/>
            <a:ext cx="4480560" cy="3837432"/>
          </a:xfrm>
          <a:prstGeom prst="rect">
            <a:avLst/>
          </a:prstGeom>
          <a:noFill/>
        </p:spPr>
        <p:txBody>
          <a:bodyPr wrap="square" rtlCol="0">
            <a:spAutoFit/>
          </a:bodyPr>
          <a:lstStyle/>
          <a:p>
            <a:endParaRPr lang="en-US" dirty="0"/>
          </a:p>
        </p:txBody>
      </p:sp>
      <p:graphicFrame>
        <p:nvGraphicFramePr>
          <p:cNvPr id="6" name="Diagram 5"/>
          <p:cNvGraphicFramePr/>
          <p:nvPr>
            <p:extLst>
              <p:ext uri="{D42A27DB-BD31-4B8C-83A1-F6EECF244321}">
                <p14:modId xmlns:p14="http://schemas.microsoft.com/office/powerpoint/2010/main" xmlns="" val="2066324460"/>
              </p:ext>
            </p:extLst>
          </p:nvPr>
        </p:nvGraphicFramePr>
        <p:xfrm>
          <a:off x="5943600" y="1981200"/>
          <a:ext cx="6019800" cy="4568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xmlns="" val="372748880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9. Conclusion</a:t>
            </a:r>
            <a:endParaRPr lang="en-US" dirty="0"/>
          </a:p>
        </p:txBody>
      </p:sp>
      <p:sp>
        <p:nvSpPr>
          <p:cNvPr id="3" name="Content Placeholder 2"/>
          <p:cNvSpPr>
            <a:spLocks noGrp="1"/>
          </p:cNvSpPr>
          <p:nvPr>
            <p:ph idx="1"/>
          </p:nvPr>
        </p:nvSpPr>
        <p:spPr>
          <a:xfrm>
            <a:off x="677334" y="1433758"/>
            <a:ext cx="8596668" cy="3880773"/>
          </a:xfrm>
        </p:spPr>
        <p:txBody>
          <a:bodyPr/>
          <a:lstStyle/>
          <a:p>
            <a:pPr marL="0" indent="0">
              <a:buNone/>
            </a:pPr>
            <a:r>
              <a:rPr lang="en-US" dirty="0"/>
              <a:t>The key purpose of our new start up </a:t>
            </a:r>
            <a:r>
              <a:rPr lang="en-US" dirty="0" smtClean="0"/>
              <a:t>business is to make connection between adventure travel newcomers and adventure activities. In </a:t>
            </a:r>
            <a:r>
              <a:rPr lang="en-US" dirty="0"/>
              <a:t>order to implement our business plan, it has been conducted market research in terms of developing marketing strategies such as product, price, place, and promotion strategy. Therefore, an organizational hierarchy was developed to demonstrate the nature of management and function of our business. However, it is to be expected that our innovative business plan will gain profitability and sustainability </a:t>
            </a:r>
          </a:p>
          <a:p>
            <a:endParaRPr lang="en-US" dirty="0"/>
          </a:p>
        </p:txBody>
      </p:sp>
    </p:spTree>
    <p:extLst>
      <p:ext uri="{BB962C8B-B14F-4D97-AF65-F5344CB8AC3E}">
        <p14:creationId xmlns:p14="http://schemas.microsoft.com/office/powerpoint/2010/main" xmlns="" val="15544304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Learning Log</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xmlns="" val="2920174470"/>
              </p:ext>
            </p:extLst>
          </p:nvPr>
        </p:nvGraphicFramePr>
        <p:xfrm>
          <a:off x="677334" y="1485902"/>
          <a:ext cx="10573052" cy="5029199"/>
        </p:xfrm>
        <a:graphic>
          <a:graphicData uri="http://schemas.openxmlformats.org/drawingml/2006/table">
            <a:tbl>
              <a:tblPr firstRow="1" firstCol="1" bandRow="1">
                <a:tableStyleId>{5202B0CA-FC54-4496-8BCA-5EF66A818D29}</a:tableStyleId>
              </a:tblPr>
              <a:tblGrid>
                <a:gridCol w="1928027"/>
                <a:gridCol w="8645025"/>
              </a:tblGrid>
              <a:tr h="353737">
                <a:tc>
                  <a:txBody>
                    <a:bodyPr/>
                    <a:lstStyle/>
                    <a:p>
                      <a:pPr marL="0" marR="0">
                        <a:lnSpc>
                          <a:spcPct val="107000"/>
                        </a:lnSpc>
                        <a:spcBef>
                          <a:spcPts val="0"/>
                        </a:spcBef>
                        <a:spcAft>
                          <a:spcPts val="0"/>
                        </a:spcAft>
                      </a:pPr>
                      <a:r>
                        <a:rPr lang="en-US" sz="1800">
                          <a:effectLst/>
                        </a:rPr>
                        <a:t>Date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Activity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649580">
                <a:tc>
                  <a:txBody>
                    <a:bodyPr/>
                    <a:lstStyle/>
                    <a:p>
                      <a:pPr marL="0" marR="0">
                        <a:lnSpc>
                          <a:spcPct val="107000"/>
                        </a:lnSpc>
                        <a:spcBef>
                          <a:spcPts val="0"/>
                        </a:spcBef>
                        <a:spcAft>
                          <a:spcPts val="0"/>
                        </a:spcAft>
                      </a:pPr>
                      <a:r>
                        <a:rPr lang="en-US" sz="1800">
                          <a:effectLst/>
                        </a:rPr>
                        <a:t>16-11-2017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Create a group of four people including Irene Kauzeni; Mwadia Mvita Kalonga; Diasis Biembongo; Aphie Monogombe</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3737">
                <a:tc>
                  <a:txBody>
                    <a:bodyPr/>
                    <a:lstStyle/>
                    <a:p>
                      <a:pPr marL="0" marR="0">
                        <a:lnSpc>
                          <a:spcPct val="107000"/>
                        </a:lnSpc>
                        <a:spcBef>
                          <a:spcPts val="0"/>
                        </a:spcBef>
                        <a:spcAft>
                          <a:spcPts val="0"/>
                        </a:spcAft>
                      </a:pPr>
                      <a:r>
                        <a:rPr lang="en-US" sz="1800">
                          <a:effectLst/>
                        </a:rPr>
                        <a:t>20-11-2017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Make a discussion with lecturer (Anita Nan) about the business plan </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2315091">
                <a:tc>
                  <a:txBody>
                    <a:bodyPr/>
                    <a:lstStyle/>
                    <a:p>
                      <a:pPr marL="0" marR="0">
                        <a:lnSpc>
                          <a:spcPct val="107000"/>
                        </a:lnSpc>
                        <a:spcBef>
                          <a:spcPts val="0"/>
                        </a:spcBef>
                        <a:spcAft>
                          <a:spcPts val="0"/>
                        </a:spcAft>
                      </a:pPr>
                      <a:r>
                        <a:rPr lang="en-US" sz="1800">
                          <a:effectLst/>
                        </a:rPr>
                        <a:t>23-11-2017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dirty="0">
                          <a:effectLst/>
                        </a:rPr>
                        <a:t>Distribution of activities </a:t>
                      </a:r>
                    </a:p>
                    <a:p>
                      <a:pPr marL="0" marR="0">
                        <a:lnSpc>
                          <a:spcPct val="107000"/>
                        </a:lnSpc>
                        <a:spcBef>
                          <a:spcPts val="0"/>
                        </a:spcBef>
                        <a:spcAft>
                          <a:spcPts val="0"/>
                        </a:spcAft>
                      </a:pPr>
                      <a:r>
                        <a:rPr lang="en-US" sz="1800" dirty="0">
                          <a:effectLst/>
                        </a:rPr>
                        <a:t>Irene </a:t>
                      </a:r>
                      <a:r>
                        <a:rPr lang="en-US" sz="1800" dirty="0" err="1">
                          <a:effectLst/>
                        </a:rPr>
                        <a:t>Kauzeni</a:t>
                      </a:r>
                      <a:r>
                        <a:rPr lang="en-US" sz="1800" dirty="0">
                          <a:effectLst/>
                        </a:rPr>
                        <a:t> took the responsibility of preparing executive summary and setting up the aim and purpose of the business</a:t>
                      </a:r>
                    </a:p>
                    <a:p>
                      <a:pPr marL="0" marR="0">
                        <a:lnSpc>
                          <a:spcPct val="107000"/>
                        </a:lnSpc>
                        <a:spcBef>
                          <a:spcPts val="0"/>
                        </a:spcBef>
                        <a:spcAft>
                          <a:spcPts val="0"/>
                        </a:spcAft>
                      </a:pPr>
                      <a:r>
                        <a:rPr lang="en-US" sz="1800" dirty="0" err="1">
                          <a:effectLst/>
                        </a:rPr>
                        <a:t>Mwadia</a:t>
                      </a:r>
                      <a:r>
                        <a:rPr lang="en-US" sz="1800" dirty="0">
                          <a:effectLst/>
                        </a:rPr>
                        <a:t> </a:t>
                      </a:r>
                      <a:r>
                        <a:rPr lang="en-US" sz="1800" dirty="0" err="1">
                          <a:effectLst/>
                        </a:rPr>
                        <a:t>Mvita</a:t>
                      </a:r>
                      <a:r>
                        <a:rPr lang="en-US" sz="1800" dirty="0">
                          <a:effectLst/>
                        </a:rPr>
                        <a:t> </a:t>
                      </a:r>
                      <a:r>
                        <a:rPr lang="en-US" sz="1800" dirty="0" err="1">
                          <a:effectLst/>
                        </a:rPr>
                        <a:t>Kalonga</a:t>
                      </a:r>
                      <a:r>
                        <a:rPr lang="en-US" sz="1800" dirty="0">
                          <a:effectLst/>
                        </a:rPr>
                        <a:t> was responsible for business and its purpose as well as legal status and license of business</a:t>
                      </a:r>
                    </a:p>
                    <a:p>
                      <a:pPr marL="0" marR="0">
                        <a:lnSpc>
                          <a:spcPct val="107000"/>
                        </a:lnSpc>
                        <a:spcBef>
                          <a:spcPts val="0"/>
                        </a:spcBef>
                        <a:spcAft>
                          <a:spcPts val="0"/>
                        </a:spcAft>
                      </a:pPr>
                      <a:r>
                        <a:rPr lang="en-US" sz="1800" dirty="0">
                          <a:effectLst/>
                        </a:rPr>
                        <a:t> </a:t>
                      </a:r>
                      <a:r>
                        <a:rPr lang="en-US" sz="1800" dirty="0" err="1">
                          <a:effectLst/>
                        </a:rPr>
                        <a:t>Diasis</a:t>
                      </a:r>
                      <a:r>
                        <a:rPr lang="en-US" sz="1800" dirty="0">
                          <a:effectLst/>
                        </a:rPr>
                        <a:t> </a:t>
                      </a:r>
                      <a:r>
                        <a:rPr lang="en-US" sz="1800" dirty="0" err="1">
                          <a:effectLst/>
                        </a:rPr>
                        <a:t>Biembongo</a:t>
                      </a:r>
                      <a:r>
                        <a:rPr lang="en-US" sz="1800" dirty="0">
                          <a:effectLst/>
                        </a:rPr>
                        <a:t> completed the marketing plan</a:t>
                      </a:r>
                    </a:p>
                    <a:p>
                      <a:pPr marL="0" marR="0">
                        <a:lnSpc>
                          <a:spcPct val="107000"/>
                        </a:lnSpc>
                        <a:spcBef>
                          <a:spcPts val="0"/>
                        </a:spcBef>
                        <a:spcAft>
                          <a:spcPts val="0"/>
                        </a:spcAft>
                      </a:pPr>
                      <a:r>
                        <a:rPr lang="en-US" sz="1800" dirty="0">
                          <a:effectLst/>
                        </a:rPr>
                        <a:t> </a:t>
                      </a:r>
                      <a:r>
                        <a:rPr lang="en-US" sz="1800" dirty="0" err="1">
                          <a:effectLst/>
                        </a:rPr>
                        <a:t>Aphie</a:t>
                      </a:r>
                      <a:r>
                        <a:rPr lang="en-US" sz="1800" dirty="0">
                          <a:effectLst/>
                        </a:rPr>
                        <a:t> </a:t>
                      </a:r>
                      <a:r>
                        <a:rPr lang="en-US" sz="1800" dirty="0" err="1">
                          <a:effectLst/>
                        </a:rPr>
                        <a:t>Monogombe</a:t>
                      </a:r>
                      <a:r>
                        <a:rPr lang="en-US" sz="1800" dirty="0">
                          <a:effectLst/>
                        </a:rPr>
                        <a:t> developed the financial plan of the business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649580">
                <a:tc>
                  <a:txBody>
                    <a:bodyPr/>
                    <a:lstStyle/>
                    <a:p>
                      <a:pPr marL="0" marR="0">
                        <a:lnSpc>
                          <a:spcPct val="107000"/>
                        </a:lnSpc>
                        <a:spcBef>
                          <a:spcPts val="0"/>
                        </a:spcBef>
                        <a:spcAft>
                          <a:spcPts val="0"/>
                        </a:spcAft>
                      </a:pPr>
                      <a:r>
                        <a:rPr lang="en-US" sz="1800">
                          <a:effectLst/>
                        </a:rPr>
                        <a:t>25-11-2017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Brain storming session to generate innovative ideas and came up with similar decision</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3737">
                <a:tc>
                  <a:txBody>
                    <a:bodyPr/>
                    <a:lstStyle/>
                    <a:p>
                      <a:pPr marL="0" marR="0">
                        <a:lnSpc>
                          <a:spcPct val="107000"/>
                        </a:lnSpc>
                        <a:spcBef>
                          <a:spcPts val="0"/>
                        </a:spcBef>
                        <a:spcAft>
                          <a:spcPts val="0"/>
                        </a:spcAft>
                      </a:pPr>
                      <a:r>
                        <a:rPr lang="en-US" sz="1800">
                          <a:effectLst/>
                        </a:rPr>
                        <a:t>18-11-2017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a:effectLst/>
                        </a:rPr>
                        <a:t>Preparing slide and submit to group leader (Irene Kauzeni)</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53737">
                <a:tc>
                  <a:txBody>
                    <a:bodyPr/>
                    <a:lstStyle/>
                    <a:p>
                      <a:pPr marL="0" marR="0">
                        <a:lnSpc>
                          <a:spcPct val="107000"/>
                        </a:lnSpc>
                        <a:spcBef>
                          <a:spcPts val="0"/>
                        </a:spcBef>
                        <a:spcAft>
                          <a:spcPts val="0"/>
                        </a:spcAft>
                      </a:pPr>
                      <a:r>
                        <a:rPr lang="en-US" sz="1800">
                          <a:effectLst/>
                        </a:rPr>
                        <a:t>1-12-2017</a:t>
                      </a:r>
                      <a:endParaRPr lang="en-US"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US" sz="1800" dirty="0">
                          <a:effectLst/>
                        </a:rPr>
                        <a:t>Done assigned job</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xmlns="" val="23789899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a:xfrm>
            <a:off x="677334" y="1445481"/>
            <a:ext cx="8596668" cy="3880773"/>
          </a:xfrm>
        </p:spPr>
        <p:txBody>
          <a:bodyPr>
            <a:normAutofit fontScale="92500" lnSpcReduction="20000"/>
          </a:bodyPr>
          <a:lstStyle/>
          <a:p>
            <a:r>
              <a:rPr lang="en-US" dirty="0"/>
              <a:t>Armstrong, G., Kotler, P., </a:t>
            </a:r>
            <a:r>
              <a:rPr lang="en-US" dirty="0" err="1"/>
              <a:t>Harker</a:t>
            </a:r>
            <a:r>
              <a:rPr lang="en-US" dirty="0"/>
              <a:t>, M., &amp; Brennan, R. (2015). </a:t>
            </a:r>
            <a:r>
              <a:rPr lang="en-US" i="1" dirty="0"/>
              <a:t>Marketing: an introduction</a:t>
            </a:r>
            <a:r>
              <a:rPr lang="en-US" dirty="0"/>
              <a:t>. Pearson Education.</a:t>
            </a:r>
          </a:p>
          <a:p>
            <a:r>
              <a:rPr lang="en-US" dirty="0" err="1"/>
              <a:t>Covello</a:t>
            </a:r>
            <a:r>
              <a:rPr lang="en-US" dirty="0"/>
              <a:t>, J. A., &amp; </a:t>
            </a:r>
            <a:r>
              <a:rPr lang="en-US" dirty="0" err="1"/>
              <a:t>Hazelgren</a:t>
            </a:r>
            <a:r>
              <a:rPr lang="en-US" dirty="0"/>
              <a:t>, B. J. (2006). </a:t>
            </a:r>
            <a:r>
              <a:rPr lang="en-US" i="1" dirty="0"/>
              <a:t>Complete book of business plans: simple steps to writing powerful business plans</a:t>
            </a:r>
            <a:r>
              <a:rPr lang="en-US" dirty="0"/>
              <a:t>. Sourcebooks, Inc..</a:t>
            </a:r>
          </a:p>
          <a:p>
            <a:r>
              <a:rPr lang="en-US" dirty="0" err="1"/>
              <a:t>Hisrich</a:t>
            </a:r>
            <a:r>
              <a:rPr lang="en-US" dirty="0"/>
              <a:t>, R. D., &amp; Peters, M. P. (1992). </a:t>
            </a:r>
            <a:r>
              <a:rPr lang="en-US" i="1" dirty="0"/>
              <a:t>Entrepreneurship: Starting, developing, and managing a new enterprise</a:t>
            </a:r>
            <a:r>
              <a:rPr lang="en-US" dirty="0"/>
              <a:t>. McGraw-Hill/Irwin.</a:t>
            </a:r>
          </a:p>
          <a:p>
            <a:r>
              <a:rPr lang="en-US" dirty="0"/>
              <a:t>Johnson, M. W., Christensen, C. M., &amp; </a:t>
            </a:r>
            <a:r>
              <a:rPr lang="en-US" dirty="0" err="1"/>
              <a:t>Kagermann</a:t>
            </a:r>
            <a:r>
              <a:rPr lang="en-US" dirty="0"/>
              <a:t>, H. (2008). Reinventing your business model. </a:t>
            </a:r>
            <a:r>
              <a:rPr lang="en-US" i="1" dirty="0"/>
              <a:t>Harvard business review</a:t>
            </a:r>
            <a:r>
              <a:rPr lang="en-US" dirty="0"/>
              <a:t>, </a:t>
            </a:r>
            <a:r>
              <a:rPr lang="en-US" i="1" dirty="0"/>
              <a:t>86</a:t>
            </a:r>
            <a:r>
              <a:rPr lang="en-US" dirty="0"/>
              <a:t>(12), 57-68.</a:t>
            </a:r>
          </a:p>
          <a:p>
            <a:r>
              <a:rPr lang="en-US" dirty="0" err="1"/>
              <a:t>McKeever</a:t>
            </a:r>
            <a:r>
              <a:rPr lang="en-US" dirty="0"/>
              <a:t>, M. (2016). </a:t>
            </a:r>
            <a:r>
              <a:rPr lang="en-US" i="1" dirty="0"/>
              <a:t>How to write a business plan</a:t>
            </a:r>
            <a:r>
              <a:rPr lang="en-US" dirty="0"/>
              <a:t>. Nolo.</a:t>
            </a:r>
          </a:p>
          <a:p>
            <a:r>
              <a:rPr lang="en-US" dirty="0" err="1"/>
              <a:t>Schaper</a:t>
            </a:r>
            <a:r>
              <a:rPr lang="en-US" dirty="0"/>
              <a:t>, M. T., </a:t>
            </a:r>
            <a:r>
              <a:rPr lang="en-US" dirty="0" err="1"/>
              <a:t>Volery</a:t>
            </a:r>
            <a:r>
              <a:rPr lang="en-US" dirty="0"/>
              <a:t>, T., Weber, P. C., &amp; Gibson, B. (2014). </a:t>
            </a:r>
            <a:r>
              <a:rPr lang="en-US" i="1" dirty="0"/>
              <a:t>Entrepreneurship and small business</a:t>
            </a:r>
            <a:r>
              <a:rPr lang="en-US" dirty="0"/>
              <a:t>.</a:t>
            </a:r>
          </a:p>
          <a:p>
            <a:r>
              <a:rPr lang="en-US" dirty="0"/>
              <a:t>Timmons, J. A., </a:t>
            </a:r>
            <a:r>
              <a:rPr lang="en-US" dirty="0" err="1"/>
              <a:t>Spinelli</a:t>
            </a:r>
            <a:r>
              <a:rPr lang="en-US" dirty="0"/>
              <a:t>, S., &amp; Tan, Y. (1994). </a:t>
            </a:r>
            <a:r>
              <a:rPr lang="en-US" i="1" dirty="0"/>
              <a:t>New venture creation: Entrepreneurship for the 21st century</a:t>
            </a:r>
            <a:r>
              <a:rPr lang="en-US" dirty="0"/>
              <a:t> (Vol. 4). Burr Ridge, IL: Irwin.</a:t>
            </a:r>
          </a:p>
          <a:p>
            <a:endParaRPr lang="en-US" dirty="0"/>
          </a:p>
        </p:txBody>
      </p:sp>
    </p:spTree>
    <p:extLst>
      <p:ext uri="{BB962C8B-B14F-4D97-AF65-F5344CB8AC3E}">
        <p14:creationId xmlns:p14="http://schemas.microsoft.com/office/powerpoint/2010/main" xmlns="" val="4004966037"/>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111</TotalTime>
  <Words>1325</Words>
  <Application>Microsoft Office PowerPoint</Application>
  <PresentationFormat>Custom</PresentationFormat>
  <Paragraphs>105</Paragraphs>
  <Slides>15</Slides>
  <Notes>7</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Facet</vt:lpstr>
      <vt:lpstr>Business Plan on  Travel Plus</vt:lpstr>
      <vt:lpstr>Certificate of Higher Education in Skills for the Workplace EMPL4010 PATHWAY PROJECT 2 </vt:lpstr>
      <vt:lpstr>1. Executive summary</vt:lpstr>
      <vt:lpstr>2. Aim and objective of the business</vt:lpstr>
      <vt:lpstr>3. Description of Business and Purpose</vt:lpstr>
      <vt:lpstr>4. Legal status and License</vt:lpstr>
      <vt:lpstr>7. Financial regulation</vt:lpstr>
      <vt:lpstr>Forecast of sales and cash flow </vt:lpstr>
      <vt:lpstr>Projected profit and loss </vt:lpstr>
      <vt:lpstr>Balance sheets </vt:lpstr>
      <vt:lpstr>B. Break Even analysis</vt:lpstr>
      <vt:lpstr>8. Business risk</vt:lpstr>
      <vt:lpstr>9. Conclusion</vt:lpstr>
      <vt:lpstr>Learning Log</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on  Dinkiest Studios</dc:title>
  <dc:creator>Group Projectttt; Mohammad ismail</dc:creator>
  <cp:lastModifiedBy>User-3</cp:lastModifiedBy>
  <cp:revision>18</cp:revision>
  <dcterms:created xsi:type="dcterms:W3CDTF">2017-11-27T02:03:38Z</dcterms:created>
  <dcterms:modified xsi:type="dcterms:W3CDTF">2017-12-12T13:41:03Z</dcterms:modified>
</cp:coreProperties>
</file>