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7" r:id="rId2"/>
    <p:sldId id="268" r:id="rId3"/>
    <p:sldId id="272" r:id="rId4"/>
    <p:sldId id="279" r:id="rId5"/>
    <p:sldId id="274" r:id="rId6"/>
    <p:sldId id="28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92" y="5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5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91099-7EBE-4D12-B880-CCA6B38B92A6}" type="datetimeFigureOut">
              <a:rPr lang="en-US" smtClean="0"/>
              <a:t>7/19/2022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36C10-A9D4-4995-9BAF-95FBD77A72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21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F4299-1721-48C6-878D-74296BE00D21}" type="datetimeFigureOut">
              <a:rPr lang="en-US" smtClean="0"/>
              <a:t>7/19/2022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AEF9EC-8318-4FF6-847E-A85BBD2B7E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195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261254"/>
            <a:ext cx="8226490" cy="3083767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386585"/>
            <a:ext cx="8229600" cy="1371600"/>
          </a:xfrm>
        </p:spPr>
        <p:txBody>
          <a:bodyPr/>
          <a:lstStyle>
            <a:lvl1pPr marL="0" indent="0" algn="l">
              <a:spcBef>
                <a:spcPts val="1200"/>
              </a:spcBef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E011-4F7D-42D0-82E1-078A40B76F01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65176"/>
            <a:ext cx="8229600" cy="308152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388268"/>
            <a:ext cx="8229600" cy="13716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471FE-0FCC-47A4-B218-06AF00AFA70F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5401" y="1828800"/>
            <a:ext cx="4572000" cy="43481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599" y="1828800"/>
            <a:ext cx="4572000" cy="43481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2C22A-A385-4013-8BC3-1C712ED98224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8448" y="1627258"/>
            <a:ext cx="45720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8448" y="2373284"/>
            <a:ext cx="4572000" cy="384048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7648" y="1627258"/>
            <a:ext cx="45720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7648" y="2373284"/>
            <a:ext cx="4572000" cy="384048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43CD7-DDC2-4E28-B80E-11B3368F8846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82D6B-0F0F-41E5-8A0F-FC2D7E2110E0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C1A38-D70F-41CF-857C-945C6FF6B07D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hidden">
          <a:xfrm>
            <a:off x="0" y="0"/>
            <a:ext cx="7315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79330" y="457200"/>
            <a:ext cx="3603070" cy="155448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90" y="685800"/>
            <a:ext cx="6102220" cy="5486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79330" y="2101850"/>
            <a:ext cx="3603070" cy="18288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96DC-D1E7-4668-A471-A46ECA2AE34F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0"/>
            <a:ext cx="7315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2712" y="457200"/>
            <a:ext cx="3602736" cy="155448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-1"/>
            <a:ext cx="73152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82712" y="2101850"/>
            <a:ext cx="3602736" cy="18288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0B874-E53C-42B9-98BA-0781B387246C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50680" y="365125"/>
            <a:ext cx="1645920" cy="5811838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365125"/>
            <a:ext cx="7624664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402F4-45D7-406A-9C33-75238E131A1E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0" y="362303"/>
            <a:ext cx="9601200" cy="10699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828799"/>
            <a:ext cx="9601200" cy="4348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85492"/>
            <a:ext cx="6099048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419253" y="6385492"/>
            <a:ext cx="982047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/>
                </a:solidFill>
              </a:defRPr>
            </a:lvl1pPr>
          </a:lstStyle>
          <a:p>
            <a:fld id="{CC444FFE-4BDB-4301-83D8-FE8B25E7CF5A}" type="datetime1">
              <a:rPr lang="en-US" smtClean="0"/>
              <a:t>7/19/2022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3532" y="6385492"/>
            <a:ext cx="828868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dirty="0">
                <a:latin typeface="Calibri" panose="020F0502020204030204" pitchFamily="34" charset="0"/>
                <a:cs typeface="Calibri" panose="020F0502020204030204" pitchFamily="34" charset="0"/>
              </a:rPr>
              <a:t>Substance Misuse: Why Policing needs to adapt to a changing drugs market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386585"/>
            <a:ext cx="8229600" cy="1847266"/>
          </a:xfrm>
        </p:spPr>
        <p:txBody>
          <a:bodyPr>
            <a:normAutofit fontScale="25000" lnSpcReduction="20000"/>
          </a:bodyPr>
          <a:lstStyle/>
          <a:p>
            <a:endParaRPr lang="en-US" sz="3300" dirty="0"/>
          </a:p>
          <a:p>
            <a:endParaRPr lang="en-US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Contemporary Issues in Policing Module BMPO7006</a:t>
            </a:r>
          </a:p>
          <a:p>
            <a:endParaRPr lang="en-US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Mark Kavanagh</a:t>
            </a:r>
          </a:p>
          <a:p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Student ID: 2116819</a:t>
            </a:r>
          </a:p>
          <a:p>
            <a:r>
              <a:rPr lang="en-US" sz="4800" b="1" dirty="0">
                <a:latin typeface="Calibri" panose="020F0502020204030204" pitchFamily="34" charset="0"/>
                <a:cs typeface="Calibri" panose="020F0502020204030204" pitchFamily="34" charset="0"/>
              </a:rPr>
              <a:t>July 2022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1ED5F1-B43B-42D5-B365-205C761B4F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2494" y="3672571"/>
            <a:ext cx="5010150" cy="292417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F2023A8-57C4-4DF0-80DF-8E746BD81E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87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426">
        <p:fade/>
      </p:transition>
    </mc:Choice>
    <mc:Fallback>
      <p:transition spd="med" advTm="314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The Current Global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828800"/>
            <a:ext cx="9601200" cy="3426508"/>
          </a:xfrm>
        </p:spPr>
        <p:txBody>
          <a:bodyPr>
            <a:normAutofit fontScale="25000" lnSpcReduction="20000"/>
          </a:bodyPr>
          <a:lstStyle/>
          <a:p>
            <a:r>
              <a:rPr lang="en-US" sz="11200" b="1" dirty="0">
                <a:latin typeface="Calibri" panose="020F0502020204030204" pitchFamily="34" charset="0"/>
                <a:cs typeface="Calibri" panose="020F0502020204030204" pitchFamily="34" charset="0"/>
              </a:rPr>
              <a:t>Influx of drugs into the UK market</a:t>
            </a:r>
          </a:p>
          <a:p>
            <a:endParaRPr lang="en-US" sz="1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1200" b="1" dirty="0">
                <a:latin typeface="Calibri" panose="020F0502020204030204" pitchFamily="34" charset="0"/>
                <a:cs typeface="Calibri" panose="020F0502020204030204" pitchFamily="34" charset="0"/>
              </a:rPr>
              <a:t>Impact of EU Exit</a:t>
            </a:r>
          </a:p>
          <a:p>
            <a:endParaRPr lang="en-US" sz="1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1200" b="1" dirty="0">
                <a:latin typeface="Calibri" panose="020F0502020204030204" pitchFamily="34" charset="0"/>
                <a:cs typeface="Calibri" panose="020F0502020204030204" pitchFamily="34" charset="0"/>
              </a:rPr>
              <a:t>The scale of the SOC threat 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1200" dirty="0">
                <a:latin typeface="Calibri" panose="020F0502020204030204" pitchFamily="34" charset="0"/>
                <a:cs typeface="Calibri" panose="020F0502020204030204" pitchFamily="34" charset="0"/>
              </a:rPr>
              <a:t>National Crime Agency (2022)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DFEF77-4E6D-48B4-ABDC-4C95EEDD28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272" y="5651863"/>
            <a:ext cx="5124450" cy="762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5A6DBB-2D70-4F39-BC3E-967B9C832A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7622" y="1828798"/>
            <a:ext cx="4362561" cy="349213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A01FFAC-DEFD-473B-AB64-C07CA6660C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96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0040">
        <p:fade/>
      </p:transition>
    </mc:Choice>
    <mc:Fallback>
      <p:transition spd="med" advTm="1000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982712" y="457200"/>
            <a:ext cx="3602736" cy="1554480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The future of the drugs market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3034A1-7AFE-4D51-8E60-18FF7CED19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602" r="18264" b="-2"/>
          <a:stretch/>
        </p:blipFill>
        <p:spPr>
          <a:xfrm>
            <a:off x="20" y="-1"/>
            <a:ext cx="7315180" cy="6858000"/>
          </a:xfrm>
          <a:prstGeom prst="rect">
            <a:avLst/>
          </a:prstGeom>
          <a:noFill/>
        </p:spPr>
      </p:pic>
      <p:sp>
        <p:nvSpPr>
          <p:cNvPr id="2" name="Text Placeholder 1"/>
          <p:cNvSpPr>
            <a:spLocks noGrp="1"/>
          </p:cNvSpPr>
          <p:nvPr>
            <p:ph type="body" sz="half" idx="2"/>
          </p:nvPr>
        </p:nvSpPr>
        <p:spPr>
          <a:xfrm>
            <a:off x="7764997" y="2236000"/>
            <a:ext cx="3603625" cy="449572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Dangers of ‘Poly-Drug Use’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Criminal exploitation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The ‘latrogenic’ process. Why enforcement alone is not working (Anderson &amp; Burris, 2017)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6F2177F-F1A7-456A-BC1C-B6E6899452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759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17787">
        <p:fade/>
      </p:transition>
    </mc:Choice>
    <mc:Fallback>
      <p:transition spd="med" advTm="21778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EC418-18DD-4B0C-906E-B3F1CD15A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The reality for communities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276EEF-257A-4882-8A66-F845F044D48B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3E5B29-D80F-48EF-8031-032794220D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82712" y="2011680"/>
            <a:ext cx="3602736" cy="4389120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Cost of living crisis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Long term impact for families; Increased risk of substance misuse (Manicha, et al.,2020)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Young Professionals and Students (Sumnall, 2021)</a:t>
            </a:r>
          </a:p>
          <a:p>
            <a:endParaRPr lang="en-GB" sz="1800" b="1" dirty="0"/>
          </a:p>
          <a:p>
            <a:endParaRPr lang="en-GB" sz="28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04D5D0-CB19-40B0-B518-A296222B6F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2525" y="1874443"/>
            <a:ext cx="5010150" cy="2924175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3DF4748-AEC3-4F71-A37A-AA8F4A4EA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81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94613">
        <p:fade/>
      </p:transition>
    </mc:Choice>
    <mc:Fallback>
      <p:transition spd="med" advTm="1946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Conclusion: What Policing needs to do differently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CCB599-BE81-476E-AEB1-95082626C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6736" y="2531991"/>
            <a:ext cx="5010150" cy="29241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7C9859-6B27-468D-A858-45176857CF67}"/>
              </a:ext>
            </a:extLst>
          </p:cNvPr>
          <p:cNvSpPr txBox="1"/>
          <p:nvPr/>
        </p:nvSpPr>
        <p:spPr>
          <a:xfrm>
            <a:off x="507091" y="2053763"/>
            <a:ext cx="547804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Moving away from a ‘crime control focus’ (Wood, 2020)</a:t>
            </a:r>
          </a:p>
          <a:p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Influencing the Health Agenda(Skodbo,et al., 2007)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Delivering and evaluating Diversion 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(Robin-D'Cruz &amp; Whitehead, 2019)</a:t>
            </a:r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3C5E69E-7021-4DA4-9A86-5BE0ED63B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355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82198">
        <p:fade/>
      </p:transition>
    </mc:Choice>
    <mc:Fallback>
      <p:transition spd="med" advTm="2821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D0A71-E46B-4DFE-B522-D3A0EFC7F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13BBDFE-7C45-4121-9630-E9BDA1AD80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108" y="1660217"/>
            <a:ext cx="11807784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Anderson, E. &amp; Burris, S., 2017. Policing and public health: Not quite the analogy.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Policing and Society,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27(3), pp. 300-313.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Department of Health and Social Care, 2021.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Independent report: Review of dugs part two; prevention, treatment, and recovery,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London: UK Government.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HM Government, 2021. </a:t>
            </a:r>
            <a:r>
              <a:rPr lang="en-US" alt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rom Harm to Hope; A 10-year drugs plan to cut crime and save lives,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London: HM Government.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Manicha, H. et al., 2020. Association between poverty exposure during childhood and adolescence, and drug use disorders and drug-related crimes later in life.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Society for the study of addition,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116(7), pp. 1747-1756.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Crime Agency, 2022.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Strategic Assessment of Serious and Organised Crime,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London: National Crime Agency.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Robin-D'Cruz, C. &amp; Whitehead, S., 2019.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Centre for Justice Innovation; Pre-court diversion for adults: an evidence briefing,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London: Creative Commons.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Skodbo, S. et al., 2007.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Drug Interventions Programme (DIP): addressing drug use and offending through 'Tough Choices',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London: Home Office.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Sumnall, H. R., 2021. Moral disengagement and the harms of cocaine use.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Drugs: Education, Prevention and Policy,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pp. 1-11.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Wood, J. D., 2020. Private Policing and Public Health: A Neglected Relationship.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Contemporary Criminal Justice,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36(1), pp. 19-38.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2127360-0B72-4EDC-93AF-194B13E990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292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978">
        <p:fade/>
      </p:transition>
    </mc:Choice>
    <mc:Fallback>
      <p:transition spd="med" advTm="39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rushed Metal 16x9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een brushed metal presentation (widescreen).potx" id="{C4E52658-42BB-4751-AD45-DBF99E6546BE}" vid="{DAEF9E1A-844D-45D9-BB7C-945DFF722FA1}"/>
    </a:ext>
  </a:extLst>
</a:theme>
</file>

<file path=ppt/theme/theme2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Green brushed metal presentation (widescreen)</Template>
  <TotalTime>568</TotalTime>
  <Words>438</Words>
  <Application>Microsoft Office PowerPoint</Application>
  <PresentationFormat>Widescreen</PresentationFormat>
  <Paragraphs>61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Georgia</vt:lpstr>
      <vt:lpstr>Brushed Metal 16x9</vt:lpstr>
      <vt:lpstr>Substance Misuse: Why Policing needs to adapt to a changing drugs market </vt:lpstr>
      <vt:lpstr>The Current Global Context</vt:lpstr>
      <vt:lpstr>The future of the drugs market</vt:lpstr>
      <vt:lpstr>The reality for communities</vt:lpstr>
      <vt:lpstr>Conclusion: What Policing needs to do differently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Substance Misuse and Harm Reduction</dc:title>
  <dc:creator>Mark Kavanagh</dc:creator>
  <cp:lastModifiedBy>Kavanagh,Mark swp4436</cp:lastModifiedBy>
  <cp:revision>25</cp:revision>
  <dcterms:created xsi:type="dcterms:W3CDTF">2022-06-07T15:31:43Z</dcterms:created>
  <dcterms:modified xsi:type="dcterms:W3CDTF">2022-07-19T10:34:15Z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  <property fmtid="{D5CDD505-2E9C-101B-9397-08002B2CF9AE}" pid="8" name="MSIP_Label_66cf8fe5-b7b7-4df7-b38d-1c61ac2f6639_Enabled">
    <vt:lpwstr>true</vt:lpwstr>
  </property>
  <property fmtid="{D5CDD505-2E9C-101B-9397-08002B2CF9AE}" pid="9" name="MSIP_Label_66cf8fe5-b7b7-4df7-b38d-1c61ac2f6639_SetDate">
    <vt:lpwstr>2022-06-07T15:35:12Z</vt:lpwstr>
  </property>
  <property fmtid="{D5CDD505-2E9C-101B-9397-08002B2CF9AE}" pid="10" name="MSIP_Label_66cf8fe5-b7b7-4df7-b38d-1c61ac2f6639_Method">
    <vt:lpwstr>Standard</vt:lpwstr>
  </property>
  <property fmtid="{D5CDD505-2E9C-101B-9397-08002B2CF9AE}" pid="11" name="MSIP_Label_66cf8fe5-b7b7-4df7-b38d-1c61ac2f6639_Name">
    <vt:lpwstr>66cf8fe5-b7b7-4df7-b38d-1c61ac2f6639</vt:lpwstr>
  </property>
  <property fmtid="{D5CDD505-2E9C-101B-9397-08002B2CF9AE}" pid="12" name="MSIP_Label_66cf8fe5-b7b7-4df7-b38d-1c61ac2f6639_SiteId">
    <vt:lpwstr>270c2f4d-fd0c-4f08-92a9-e5bdd8a87e09</vt:lpwstr>
  </property>
  <property fmtid="{D5CDD505-2E9C-101B-9397-08002B2CF9AE}" pid="13" name="MSIP_Label_66cf8fe5-b7b7-4df7-b38d-1c61ac2f6639_ActionId">
    <vt:lpwstr>d573d4ee-5cd6-41a1-95b6-fcbe317643cb</vt:lpwstr>
  </property>
  <property fmtid="{D5CDD505-2E9C-101B-9397-08002B2CF9AE}" pid="14" name="MSIP_Label_66cf8fe5-b7b7-4df7-b38d-1c61ac2f6639_ContentBits">
    <vt:lpwstr>0</vt:lpwstr>
  </property>
</Properties>
</file>