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5"/>
  </p:notesMasterIdLst>
  <p:handoutMasterIdLst>
    <p:handoutMasterId r:id="rId6"/>
  </p:handoutMasterIdLst>
  <p:sldIdLst>
    <p:sldId id="277" r:id="rId2"/>
    <p:sldId id="258" r:id="rId3"/>
    <p:sldId id="259" r:id="rId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68" autoAdjust="0"/>
    <p:restoredTop sz="93372" autoAdjust="0"/>
  </p:normalViewPr>
  <p:slideViewPr>
    <p:cSldViewPr>
      <p:cViewPr varScale="1">
        <p:scale>
          <a:sx n="69" d="100"/>
          <a:sy n="69" d="100"/>
        </p:scale>
        <p:origin x="1500" y="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handoutMaster" Target="handoutMasters/handoutMaster1.xml"/><Relationship Id="rId5" Type="http://schemas.openxmlformats.org/officeDocument/2006/relationships/notesMaster" Target="notesMasters/notesMaster1.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18/09/2024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18/09/2024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18/09/2024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18/09/2024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18/09/2024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18/09/2024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18/09/2024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18/09/2024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18/09/2024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18/09/2024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18/09/2024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18/09/2024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LCBB5015</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Principles of Marketing</a:t>
            </a:r>
          </a:p>
          <a:p>
            <a:pPr eaLnBrk="1" hangingPunct="1"/>
            <a:r>
              <a:rPr lang="en-GB" altLang="en-US" dirty="0">
                <a:solidFill>
                  <a:schemeClr val="accent2"/>
                </a:solidFill>
              </a:rPr>
              <a:t>Week 8 Session 2</a:t>
            </a:r>
          </a:p>
          <a:p>
            <a:pPr eaLnBrk="1" hangingPunct="1"/>
            <a:r>
              <a:rPr lang="en-GB" altLang="en-US" dirty="0">
                <a:solidFill>
                  <a:schemeClr val="accent2"/>
                </a:solidFill>
              </a:rPr>
              <a:t>Case Study Analysis </a:t>
            </a:r>
          </a:p>
          <a:p>
            <a:pPr eaLnBrk="1" hangingPunct="1"/>
            <a:r>
              <a:rPr lang="en-GB" altLang="en-US" dirty="0">
                <a:solidFill>
                  <a:schemeClr val="accent2"/>
                </a:solidFill>
              </a:rPr>
              <a:t>Jeans</a:t>
            </a: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62972-3449-42D1-8185-B4BEFD52AB44}"/>
              </a:ext>
            </a:extLst>
          </p:cNvPr>
          <p:cNvSpPr>
            <a:spLocks noGrp="1"/>
          </p:cNvSpPr>
          <p:nvPr>
            <p:ph type="title"/>
          </p:nvPr>
        </p:nvSpPr>
        <p:spPr/>
        <p:txBody>
          <a:bodyPr/>
          <a:lstStyle/>
          <a:p>
            <a:r>
              <a:rPr lang="en-US" dirty="0"/>
              <a:t>Case Question: Jeans</a:t>
            </a:r>
          </a:p>
        </p:txBody>
      </p:sp>
      <p:sp>
        <p:nvSpPr>
          <p:cNvPr id="6" name="Rectangle 1">
            <a:extLst>
              <a:ext uri="{FF2B5EF4-FFF2-40B4-BE49-F238E27FC236}">
                <a16:creationId xmlns:a16="http://schemas.microsoft.com/office/drawing/2014/main" id="{6D203638-0AA6-4625-A36D-F03505DED05C}"/>
              </a:ext>
            </a:extLst>
          </p:cNvPr>
          <p:cNvSpPr>
            <a:spLocks noGrp="1" noChangeArrowheads="1"/>
          </p:cNvSpPr>
          <p:nvPr>
            <p:ph idx="1"/>
          </p:nvPr>
        </p:nvSpPr>
        <p:spPr bwMode="auto">
          <a:xfrm>
            <a:off x="395536" y="1781000"/>
            <a:ext cx="8291264" cy="35163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8580" tIns="34290" rIns="68580" bIns="34290" numCol="1" anchor="ctr" anchorCtr="0" compatLnSpc="1">
            <a:prstTxWarp prst="textNoShape">
              <a:avLst/>
            </a:prstTxWarp>
            <a:spAutoFit/>
          </a:bodyPr>
          <a:lstStyle>
            <a:lvl1pPr eaLnBrk="0" fontAlgn="base" hangingPunct="0">
              <a:spcBef>
                <a:spcPct val="0"/>
              </a:spcBef>
              <a:spcAft>
                <a:spcPct val="0"/>
              </a:spcAft>
              <a:tabLst>
                <a:tab pos="5029200" algn="l"/>
              </a:tabLst>
              <a:defRPr>
                <a:solidFill>
                  <a:schemeClr val="tx1"/>
                </a:solidFill>
                <a:latin typeface="Arial" panose="020B0604020202020204" pitchFamily="34" charset="0"/>
              </a:defRPr>
            </a:lvl1pPr>
            <a:lvl2pPr eaLnBrk="0" fontAlgn="base" hangingPunct="0">
              <a:spcBef>
                <a:spcPct val="0"/>
              </a:spcBef>
              <a:spcAft>
                <a:spcPct val="0"/>
              </a:spcAft>
              <a:tabLst>
                <a:tab pos="5029200" algn="l"/>
              </a:tabLst>
              <a:defRPr>
                <a:solidFill>
                  <a:schemeClr val="tx1"/>
                </a:solidFill>
                <a:latin typeface="Arial" panose="020B0604020202020204" pitchFamily="34" charset="0"/>
              </a:defRPr>
            </a:lvl2pPr>
            <a:lvl3pPr eaLnBrk="0" fontAlgn="base" hangingPunct="0">
              <a:spcBef>
                <a:spcPct val="0"/>
              </a:spcBef>
              <a:spcAft>
                <a:spcPct val="0"/>
              </a:spcAft>
              <a:tabLst>
                <a:tab pos="5029200" algn="l"/>
              </a:tabLst>
              <a:defRPr>
                <a:solidFill>
                  <a:schemeClr val="tx1"/>
                </a:solidFill>
                <a:latin typeface="Arial" panose="020B0604020202020204" pitchFamily="34" charset="0"/>
              </a:defRPr>
            </a:lvl3pPr>
            <a:lvl4pPr eaLnBrk="0" fontAlgn="base" hangingPunct="0">
              <a:spcBef>
                <a:spcPct val="0"/>
              </a:spcBef>
              <a:spcAft>
                <a:spcPct val="0"/>
              </a:spcAft>
              <a:tabLst>
                <a:tab pos="5029200" algn="l"/>
              </a:tabLst>
              <a:defRPr>
                <a:solidFill>
                  <a:schemeClr val="tx1"/>
                </a:solidFill>
                <a:latin typeface="Arial" panose="020B0604020202020204" pitchFamily="34" charset="0"/>
              </a:defRPr>
            </a:lvl4pPr>
            <a:lvl5pPr eaLnBrk="0" fontAlgn="base" hangingPunct="0">
              <a:spcBef>
                <a:spcPct val="0"/>
              </a:spcBef>
              <a:spcAft>
                <a:spcPct val="0"/>
              </a:spcAft>
              <a:tabLst>
                <a:tab pos="5029200" algn="l"/>
              </a:tabLst>
              <a:defRPr>
                <a:solidFill>
                  <a:schemeClr val="tx1"/>
                </a:solidFill>
                <a:latin typeface="Arial" panose="020B0604020202020204" pitchFamily="34" charset="0"/>
              </a:defRPr>
            </a:lvl5pPr>
            <a:lvl6pPr eaLnBrk="0" fontAlgn="base" hangingPunct="0">
              <a:spcBef>
                <a:spcPct val="0"/>
              </a:spcBef>
              <a:spcAft>
                <a:spcPct val="0"/>
              </a:spcAft>
              <a:tabLst>
                <a:tab pos="5029200" algn="l"/>
              </a:tabLst>
              <a:defRPr>
                <a:solidFill>
                  <a:schemeClr val="tx1"/>
                </a:solidFill>
                <a:latin typeface="Arial" panose="020B0604020202020204" pitchFamily="34" charset="0"/>
              </a:defRPr>
            </a:lvl6pPr>
            <a:lvl7pPr eaLnBrk="0" fontAlgn="base" hangingPunct="0">
              <a:spcBef>
                <a:spcPct val="0"/>
              </a:spcBef>
              <a:spcAft>
                <a:spcPct val="0"/>
              </a:spcAft>
              <a:tabLst>
                <a:tab pos="5029200" algn="l"/>
              </a:tabLst>
              <a:defRPr>
                <a:solidFill>
                  <a:schemeClr val="tx1"/>
                </a:solidFill>
                <a:latin typeface="Arial" panose="020B0604020202020204" pitchFamily="34" charset="0"/>
              </a:defRPr>
            </a:lvl7pPr>
            <a:lvl8pPr eaLnBrk="0" fontAlgn="base" hangingPunct="0">
              <a:spcBef>
                <a:spcPct val="0"/>
              </a:spcBef>
              <a:spcAft>
                <a:spcPct val="0"/>
              </a:spcAft>
              <a:tabLst>
                <a:tab pos="5029200" algn="l"/>
              </a:tabLst>
              <a:defRPr>
                <a:solidFill>
                  <a:schemeClr val="tx1"/>
                </a:solidFill>
                <a:latin typeface="Arial" panose="020B0604020202020204" pitchFamily="34" charset="0"/>
              </a:defRPr>
            </a:lvl8pPr>
            <a:lvl9pPr eaLnBrk="0" fontAlgn="base" hangingPunct="0">
              <a:spcBef>
                <a:spcPct val="0"/>
              </a:spcBef>
              <a:spcAft>
                <a:spcPct val="0"/>
              </a:spcAft>
              <a:tabLst>
                <a:tab pos="5029200" algn="l"/>
              </a:tabLst>
              <a:defRPr>
                <a:solidFill>
                  <a:schemeClr val="tx1"/>
                </a:solidFill>
                <a:latin typeface="Arial" panose="020B0604020202020204" pitchFamily="34" charset="0"/>
              </a:defRPr>
            </a:lvl9pPr>
          </a:lstStyle>
          <a:p>
            <a:pPr marL="0" indent="0" algn="just" defTabSz="685800">
              <a:buNone/>
              <a:tabLst>
                <a:tab pos="3771900" algn="l"/>
              </a:tabLst>
            </a:pPr>
            <a:r>
              <a:rPr lang="en-GB" altLang="en-US" sz="1400" dirty="0">
                <a:latin typeface="Times New Roman" panose="02020603050405020304" pitchFamily="18" charset="0"/>
                <a:ea typeface="Arial Unicode MS"/>
                <a:cs typeface="Times New Roman" panose="02020603050405020304" pitchFamily="18" charset="0"/>
              </a:rPr>
              <a:t>Denim, the tough material usually associated with hard-living cowboys and American road movies, is in need of a facelift. Denim jeans may have been a wardrobe essential for everyone from popstars to presidents for much of the Eighties and Nineties, but sales took a dive in 1997 and have been struggling to come back ever since.</a:t>
            </a:r>
            <a:endParaRPr lang="en-GB" altLang="en-US" sz="1400" dirty="0">
              <a:latin typeface="Verdana" panose="020B0604030504040204" pitchFamily="34" charset="0"/>
              <a:ea typeface="Arial Unicode MS"/>
              <a:cs typeface="Arial Unicode MS"/>
            </a:endParaRPr>
          </a:p>
          <a:p>
            <a:pPr marL="0" indent="0" algn="just" defTabSz="685800">
              <a:buNone/>
              <a:tabLst>
                <a:tab pos="3771900" algn="l"/>
              </a:tabLst>
            </a:pPr>
            <a:r>
              <a:rPr lang="en-GB" altLang="en-US" sz="1400" dirty="0">
                <a:latin typeface="Times New Roman" panose="02020603050405020304" pitchFamily="18" charset="0"/>
                <a:ea typeface="Arial Unicode MS"/>
                <a:cs typeface="Times New Roman" panose="02020603050405020304" pitchFamily="18" charset="0"/>
              </a:rPr>
              <a:t>Europe's manufacturers of denim jean trousers face a major upheaval in 2004, when duty on imported denim – at present 14% – is abolished as part of GATT trade agreements. The prospect of a flood of textiles from outside the EU means denim jeans manufacturers will face new competition from overseas and the probability of falling prices.</a:t>
            </a:r>
            <a:endParaRPr lang="en-GB" altLang="en-US" sz="1400" dirty="0">
              <a:latin typeface="Verdana" panose="020B0604030504040204" pitchFamily="34" charset="0"/>
              <a:ea typeface="Arial Unicode MS"/>
              <a:cs typeface="Arial Unicode MS"/>
            </a:endParaRPr>
          </a:p>
          <a:p>
            <a:pPr marL="0" indent="0" algn="just" defTabSz="685800">
              <a:buNone/>
              <a:tabLst>
                <a:tab pos="3771900" algn="l"/>
              </a:tabLst>
            </a:pPr>
            <a:r>
              <a:rPr lang="en-GB" altLang="en-US" sz="1400" dirty="0">
                <a:latin typeface="Times New Roman" panose="02020603050405020304" pitchFamily="18" charset="0"/>
                <a:ea typeface="Arial Unicode MS"/>
                <a:cs typeface="Times New Roman" panose="02020603050405020304" pitchFamily="18" charset="0"/>
              </a:rPr>
              <a:t>Further, the increasing popularity of combat pants and sportswear continues to undermine sales of denim jean trousers in Europe. Last year sales of denim jean trousers declined by 11% in volume terms. The core market for denim jean trousers is youngsters but recent research indicates that young people are disappointed in denim jeans manufacturers' failure to innovate and introduce new styles.</a:t>
            </a:r>
            <a:endParaRPr lang="en-GB" altLang="en-US" sz="1400" dirty="0">
              <a:latin typeface="Verdana" panose="020B0604030504040204" pitchFamily="34" charset="0"/>
              <a:ea typeface="Arial Unicode MS"/>
              <a:cs typeface="Arial Unicode MS"/>
            </a:endParaRPr>
          </a:p>
          <a:p>
            <a:pPr marL="0" indent="0" algn="just" defTabSz="685800">
              <a:buNone/>
              <a:tabLst>
                <a:tab pos="3771900" algn="l"/>
              </a:tabLst>
            </a:pPr>
            <a:r>
              <a:rPr lang="en-GB" altLang="en-US" sz="1400" i="1" dirty="0">
                <a:latin typeface="Times New Roman" panose="02020603050405020304" pitchFamily="18" charset="0"/>
                <a:ea typeface="Arial Unicode MS"/>
                <a:cs typeface="Times New Roman" panose="02020603050405020304" pitchFamily="18" charset="0"/>
              </a:rPr>
              <a:t>Source</a:t>
            </a:r>
            <a:r>
              <a:rPr lang="en-GB" altLang="en-US" sz="1400" b="1" dirty="0">
                <a:latin typeface="Times New Roman" panose="02020603050405020304" pitchFamily="18" charset="0"/>
                <a:ea typeface="Arial Unicode MS"/>
                <a:cs typeface="Times New Roman" panose="02020603050405020304" pitchFamily="18" charset="0"/>
              </a:rPr>
              <a:t>: based on extracts from MAD and Marketing magazine. </a:t>
            </a:r>
            <a:endParaRPr lang="en-GB" altLang="en-US" sz="1400" dirty="0">
              <a:latin typeface="Verdana" panose="020B0604030504040204" pitchFamily="34" charset="0"/>
              <a:ea typeface="Arial Unicode MS"/>
              <a:cs typeface="Arial Unicode MS"/>
            </a:endParaRPr>
          </a:p>
          <a:p>
            <a:pPr marL="0" indent="0" algn="just" defTabSz="685800">
              <a:buNone/>
              <a:tabLst>
                <a:tab pos="3771900" algn="l"/>
              </a:tabLst>
            </a:pPr>
            <a:r>
              <a:rPr lang="en-GB" altLang="en-US" sz="1400" b="1" i="1" dirty="0">
                <a:latin typeface="Times New Roman" panose="02020603050405020304" pitchFamily="18" charset="0"/>
                <a:ea typeface="Arial Unicode MS"/>
                <a:cs typeface="Times New Roman" panose="02020603050405020304" pitchFamily="18" charset="0"/>
              </a:rPr>
              <a:t>Required:</a:t>
            </a:r>
            <a:endParaRPr lang="en-GB" altLang="en-US" sz="1400" dirty="0">
              <a:latin typeface="Verdana" panose="020B0604030504040204" pitchFamily="34" charset="0"/>
              <a:ea typeface="Arial Unicode MS"/>
              <a:cs typeface="Arial Unicode MS"/>
            </a:endParaRPr>
          </a:p>
          <a:p>
            <a:pPr marL="0" indent="0" algn="just" defTabSz="685800">
              <a:buNone/>
              <a:tabLst>
                <a:tab pos="3771900" algn="l"/>
              </a:tabLst>
            </a:pPr>
            <a:r>
              <a:rPr lang="en-GB" altLang="en-US" sz="1400" dirty="0">
                <a:latin typeface="Times New Roman" panose="02020603050405020304" pitchFamily="18" charset="0"/>
                <a:ea typeface="Arial Unicode MS"/>
                <a:cs typeface="Times New Roman" panose="02020603050405020304" pitchFamily="18" charset="0"/>
              </a:rPr>
              <a:t>Imagine you have been asked to provide strategic marketing advice to a leading European manufacturer of premium branded denim jean trousers. Describe the strategic options available to the denim jeans manufacturer and outline a marketing strategy to optimise the company's position in these difficult market conditions.</a:t>
            </a:r>
            <a:endParaRPr lang="en-GB" altLang="en-US" sz="1400" dirty="0"/>
          </a:p>
        </p:txBody>
      </p:sp>
    </p:spTree>
    <p:extLst>
      <p:ext uri="{BB962C8B-B14F-4D97-AF65-F5344CB8AC3E}">
        <p14:creationId xmlns:p14="http://schemas.microsoft.com/office/powerpoint/2010/main" val="2637846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DBF0B-C9CB-411F-B76C-FE8EA0F40958}"/>
              </a:ext>
            </a:extLst>
          </p:cNvPr>
          <p:cNvSpPr>
            <a:spLocks noGrp="1"/>
          </p:cNvSpPr>
          <p:nvPr>
            <p:ph type="title"/>
          </p:nvPr>
        </p:nvSpPr>
        <p:spPr/>
        <p:txBody>
          <a:bodyPr/>
          <a:lstStyle/>
          <a:p>
            <a:r>
              <a:rPr lang="en-GB" dirty="0"/>
              <a:t>Marketing Plan</a:t>
            </a:r>
          </a:p>
        </p:txBody>
      </p:sp>
      <p:sp>
        <p:nvSpPr>
          <p:cNvPr id="3" name="Content Placeholder 2">
            <a:extLst>
              <a:ext uri="{FF2B5EF4-FFF2-40B4-BE49-F238E27FC236}">
                <a16:creationId xmlns:a16="http://schemas.microsoft.com/office/drawing/2014/main" id="{F9081A42-A8C8-4DD6-BF2B-53B486405A13}"/>
              </a:ext>
            </a:extLst>
          </p:cNvPr>
          <p:cNvSpPr>
            <a:spLocks noGrp="1"/>
          </p:cNvSpPr>
          <p:nvPr>
            <p:ph idx="1"/>
          </p:nvPr>
        </p:nvSpPr>
        <p:spPr/>
        <p:txBody>
          <a:bodyPr>
            <a:normAutofit/>
          </a:bodyPr>
          <a:lstStyle/>
          <a:p>
            <a:pPr marL="257175" indent="-257175">
              <a:spcAft>
                <a:spcPts val="0"/>
              </a:spcAft>
              <a:buFont typeface="+mj-lt"/>
              <a:buAutoNum type="arabicPeriod"/>
            </a:pPr>
            <a:r>
              <a:rPr lang="en-GB" sz="1600" b="1" dirty="0">
                <a:solidFill>
                  <a:srgbClr val="000000"/>
                </a:solidFill>
                <a:latin typeface="Verdana" panose="020B0604030504040204" pitchFamily="34" charset="0"/>
                <a:ea typeface="Times New Roman" panose="02020603050405020304" pitchFamily="18" charset="0"/>
                <a:cs typeface="Segoe UI" panose="020B0502040204020203" pitchFamily="34" charset="0"/>
              </a:rPr>
              <a:t>Conduct a PESTLE analysis</a:t>
            </a:r>
            <a:endParaRPr lang="en-GB" sz="1600" dirty="0">
              <a:latin typeface="Times New Roman" panose="02020603050405020304" pitchFamily="18" charset="0"/>
              <a:ea typeface="Times New Roman" panose="02020603050405020304" pitchFamily="18" charset="0"/>
            </a:endParaRPr>
          </a:p>
          <a:p>
            <a:pPr marL="0" indent="0">
              <a:spcAft>
                <a:spcPts val="0"/>
              </a:spcAft>
              <a:buNone/>
            </a:pPr>
            <a:r>
              <a:rPr lang="en-GB" sz="1600" b="1" dirty="0">
                <a:solidFill>
                  <a:srgbClr val="000000"/>
                </a:solidFill>
                <a:latin typeface="Verdana" panose="020B0604030504040204" pitchFamily="34" charset="0"/>
                <a:ea typeface="Times New Roman" panose="02020603050405020304" pitchFamily="18" charset="0"/>
                <a:cs typeface="Segoe UI" panose="020B0502040204020203" pitchFamily="34" charset="0"/>
              </a:rPr>
              <a:t> </a:t>
            </a:r>
          </a:p>
          <a:p>
            <a:pPr marL="0" indent="0">
              <a:spcAft>
                <a:spcPts val="0"/>
              </a:spcAft>
              <a:buNone/>
            </a:pPr>
            <a:r>
              <a:rPr lang="en-GB" sz="1600" b="1" dirty="0">
                <a:solidFill>
                  <a:srgbClr val="000000"/>
                </a:solidFill>
                <a:latin typeface="Verdana" panose="020B0604030504040204" pitchFamily="34" charset="0"/>
                <a:ea typeface="Times New Roman" panose="02020603050405020304" pitchFamily="18" charset="0"/>
                <a:cs typeface="Segoe UI" panose="020B0502040204020203" pitchFamily="34" charset="0"/>
              </a:rPr>
              <a:t>2. Relate the Porter’s 5 Forces model</a:t>
            </a:r>
            <a:endParaRPr lang="en-GB" sz="1600" dirty="0">
              <a:latin typeface="Times New Roman" panose="02020603050405020304" pitchFamily="18" charset="0"/>
              <a:ea typeface="Times New Roman" panose="02020603050405020304" pitchFamily="18" charset="0"/>
            </a:endParaRPr>
          </a:p>
          <a:p>
            <a:pPr marL="0" indent="0">
              <a:spcAft>
                <a:spcPts val="0"/>
              </a:spcAft>
              <a:buNone/>
            </a:pPr>
            <a:endParaRPr lang="en-GB" sz="1600" b="1" dirty="0">
              <a:solidFill>
                <a:srgbClr val="000000"/>
              </a:solidFill>
              <a:latin typeface="Verdana" panose="020B0604030504040204" pitchFamily="34" charset="0"/>
              <a:ea typeface="Times New Roman" panose="02020603050405020304" pitchFamily="18" charset="0"/>
              <a:cs typeface="Segoe UI" panose="020B0502040204020203" pitchFamily="34" charset="0"/>
            </a:endParaRPr>
          </a:p>
          <a:p>
            <a:pPr marL="0" indent="0">
              <a:spcAft>
                <a:spcPts val="0"/>
              </a:spcAft>
              <a:buNone/>
            </a:pPr>
            <a:r>
              <a:rPr lang="en-GB" sz="1600" b="1" dirty="0">
                <a:solidFill>
                  <a:srgbClr val="000000"/>
                </a:solidFill>
                <a:latin typeface="Verdana" panose="020B0604030504040204" pitchFamily="34" charset="0"/>
                <a:ea typeface="Times New Roman" panose="02020603050405020304" pitchFamily="18" charset="0"/>
                <a:cs typeface="Segoe UI" panose="020B0502040204020203" pitchFamily="34" charset="0"/>
              </a:rPr>
              <a:t>3. Conduct a SWOT Analysis</a:t>
            </a:r>
            <a:endParaRPr lang="en-GB" sz="1600" dirty="0">
              <a:latin typeface="Times New Roman" panose="02020603050405020304" pitchFamily="18" charset="0"/>
              <a:ea typeface="Times New Roman" panose="02020603050405020304" pitchFamily="18" charset="0"/>
            </a:endParaRPr>
          </a:p>
          <a:p>
            <a:pPr marL="0" indent="0">
              <a:spcAft>
                <a:spcPts val="0"/>
              </a:spcAft>
              <a:buNone/>
            </a:pPr>
            <a:endParaRPr lang="en-GB" sz="1600" dirty="0">
              <a:latin typeface="Times New Roman" panose="02020603050405020304" pitchFamily="18" charset="0"/>
              <a:ea typeface="Times New Roman" panose="02020603050405020304" pitchFamily="18" charset="0"/>
            </a:endParaRPr>
          </a:p>
          <a:p>
            <a:pPr marL="0" indent="0">
              <a:spcAft>
                <a:spcPts val="0"/>
              </a:spcAft>
              <a:buNone/>
            </a:pPr>
            <a:r>
              <a:rPr lang="en-GB" sz="1600" b="1" dirty="0">
                <a:solidFill>
                  <a:srgbClr val="000000"/>
                </a:solidFill>
                <a:latin typeface="Verdana" panose="020B0604030504040204" pitchFamily="34" charset="0"/>
                <a:ea typeface="Times New Roman" panose="02020603050405020304" pitchFamily="18" charset="0"/>
                <a:cs typeface="Segoe UI" panose="020B0502040204020203" pitchFamily="34" charset="0"/>
              </a:rPr>
              <a:t>4. What are the main objectives of the European Jeans Manufacturer</a:t>
            </a:r>
            <a:endParaRPr lang="en-GB" sz="1600" dirty="0">
              <a:latin typeface="Times New Roman" panose="02020603050405020304" pitchFamily="18" charset="0"/>
              <a:ea typeface="Times New Roman" panose="02020603050405020304" pitchFamily="18" charset="0"/>
            </a:endParaRPr>
          </a:p>
          <a:p>
            <a:pPr>
              <a:spcAft>
                <a:spcPts val="0"/>
              </a:spcAft>
            </a:pPr>
            <a:endParaRPr lang="en-GB" sz="1600" dirty="0">
              <a:latin typeface="Times New Roman" panose="02020603050405020304" pitchFamily="18" charset="0"/>
              <a:ea typeface="Times New Roman" panose="02020603050405020304" pitchFamily="18" charset="0"/>
            </a:endParaRPr>
          </a:p>
          <a:p>
            <a:pPr marL="0" indent="0">
              <a:spcAft>
                <a:spcPts val="0"/>
              </a:spcAft>
              <a:buNone/>
            </a:pPr>
            <a:r>
              <a:rPr lang="en-GB" sz="1600" b="1" dirty="0">
                <a:solidFill>
                  <a:srgbClr val="000000"/>
                </a:solidFill>
                <a:latin typeface="Verdana" panose="020B0604030504040204" pitchFamily="34" charset="0"/>
                <a:ea typeface="Times New Roman" panose="02020603050405020304" pitchFamily="18" charset="0"/>
                <a:cs typeface="Segoe UI" panose="020B0502040204020203" pitchFamily="34" charset="0"/>
              </a:rPr>
              <a:t>5. Determine Segmentation, Targeting and Positioning for the European Jeans Manufacturer</a:t>
            </a:r>
            <a:endParaRPr lang="en-GB" sz="1600" dirty="0">
              <a:latin typeface="Times New Roman" panose="02020603050405020304" pitchFamily="18" charset="0"/>
              <a:ea typeface="Times New Roman" panose="02020603050405020304" pitchFamily="18" charset="0"/>
            </a:endParaRPr>
          </a:p>
          <a:p>
            <a:pPr marL="0" indent="0">
              <a:spcAft>
                <a:spcPts val="0"/>
              </a:spcAft>
              <a:buNone/>
            </a:pPr>
            <a:endParaRPr lang="en-GB" sz="1600" dirty="0">
              <a:latin typeface="Times New Roman" panose="02020603050405020304" pitchFamily="18" charset="0"/>
              <a:ea typeface="Times New Roman" panose="02020603050405020304" pitchFamily="18" charset="0"/>
            </a:endParaRPr>
          </a:p>
          <a:p>
            <a:pPr marL="0" indent="0">
              <a:spcAft>
                <a:spcPts val="0"/>
              </a:spcAft>
              <a:buNone/>
            </a:pPr>
            <a:r>
              <a:rPr lang="en-GB" sz="1600" b="1" dirty="0">
                <a:solidFill>
                  <a:srgbClr val="000000"/>
                </a:solidFill>
                <a:latin typeface="Verdana" panose="020B0604030504040204" pitchFamily="34" charset="0"/>
                <a:ea typeface="Times New Roman" panose="02020603050405020304" pitchFamily="18" charset="0"/>
                <a:cs typeface="Segoe UI" panose="020B0502040204020203" pitchFamily="34" charset="0"/>
              </a:rPr>
              <a:t>6. Determine the Marketing Mix strategies for the European Jeans Manufacturer</a:t>
            </a:r>
            <a:endParaRPr lang="en-GB" sz="1600" dirty="0">
              <a:latin typeface="Times New Roman" panose="02020603050405020304" pitchFamily="18" charset="0"/>
              <a:ea typeface="Times New Roman" panose="02020603050405020304" pitchFamily="18" charset="0"/>
            </a:endParaRPr>
          </a:p>
          <a:p>
            <a:pPr marL="0" indent="0">
              <a:spcAft>
                <a:spcPts val="0"/>
              </a:spcAft>
              <a:buNone/>
            </a:pPr>
            <a:endParaRPr lang="en-GB" sz="1200" dirty="0">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61143826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2337</TotalTime>
  <Words>326</Words>
  <Application>Microsoft Office PowerPoint</Application>
  <PresentationFormat>On-screen Show (4:3)</PresentationFormat>
  <Paragraphs>26</Paragraphs>
  <Slides>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Myriad Pro</vt:lpstr>
      <vt:lpstr>Arial</vt:lpstr>
      <vt:lpstr>Times New Roman</vt:lpstr>
      <vt:lpstr>Verdana</vt:lpstr>
      <vt:lpstr>20140311PresentationUWTSDTemplate</vt:lpstr>
      <vt:lpstr>LCBB5015</vt:lpstr>
      <vt:lpstr>Case Question: Jeans</vt:lpstr>
      <vt:lpstr>Marketing Plan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Tushara Balendran</cp:lastModifiedBy>
  <cp:revision>143</cp:revision>
  <cp:lastPrinted>2018-07-09T15:27:01Z</cp:lastPrinted>
  <dcterms:created xsi:type="dcterms:W3CDTF">2002-10-07T19:43:58Z</dcterms:created>
  <dcterms:modified xsi:type="dcterms:W3CDTF">2024-09-18T11:17:16Z</dcterms:modified>
</cp:coreProperties>
</file>