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50"/>
    <p:restoredTop sz="95624"/>
  </p:normalViewPr>
  <p:slideViewPr>
    <p:cSldViewPr snapToGrid="0">
      <p:cViewPr varScale="1">
        <p:scale>
          <a:sx n="96" d="100"/>
          <a:sy n="96" d="100"/>
        </p:scale>
        <p:origin x="17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8A87A34-81AB-432B-8DAE-1953F412C126}" type="datetimeFigureOut">
              <a:rPr lang="en-US" smtClean="0"/>
              <a:t>3/8/24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2827593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8650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3/8/24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710682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6224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3/8/24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519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95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3/8/24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5429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3/8/24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909268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812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5324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8A87A34-81AB-432B-8DAE-1953F412C126}" type="datetimeFigureOut">
              <a:rPr lang="en-US" smtClean="0"/>
              <a:t>3/8/24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914861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8A87A34-81AB-432B-8DAE-1953F412C126}" type="datetimeFigureOut">
              <a:rPr lang="en-US" smtClean="0"/>
              <a:pPr/>
              <a:t>3/8/24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D22F896-40B5-4ADD-8801-0D06FADFA09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662268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BA0FCC2E-7FEF-AD3E-E075-A03F3E812F53}"/>
              </a:ext>
            </a:extLst>
          </p:cNvPr>
          <p:cNvPicPr>
            <a:picLocks noChangeAspect="1"/>
          </p:cNvPicPr>
          <p:nvPr/>
        </p:nvPicPr>
        <p:blipFill rotWithShape="1">
          <a:blip r:embed="rId2">
            <a:alphaModFix amt="40000"/>
          </a:blip>
          <a:srcRect b="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E574AFE5-4591-254A-85BD-7F2DA000D64F}"/>
              </a:ext>
            </a:extLst>
          </p:cNvPr>
          <p:cNvSpPr>
            <a:spLocks noGrp="1"/>
          </p:cNvSpPr>
          <p:nvPr>
            <p:ph type="ctrTitle"/>
          </p:nvPr>
        </p:nvSpPr>
        <p:spPr>
          <a:xfrm>
            <a:off x="965201" y="1020431"/>
            <a:ext cx="10225530" cy="1475013"/>
          </a:xfrm>
        </p:spPr>
        <p:txBody>
          <a:bodyPr>
            <a:normAutofit/>
          </a:bodyPr>
          <a:lstStyle/>
          <a:p>
            <a:r>
              <a:rPr lang="en-US" sz="4000" dirty="0">
                <a:solidFill>
                  <a:schemeClr val="tx1"/>
                </a:solidFill>
              </a:rPr>
              <a:t>INTERNATIONAL GASTRONOMY MANAGEMENT</a:t>
            </a:r>
            <a:endParaRPr lang="en-RO" sz="4000">
              <a:solidFill>
                <a:schemeClr val="tx1"/>
              </a:solidFill>
            </a:endParaRPr>
          </a:p>
        </p:txBody>
      </p:sp>
      <p:sp>
        <p:nvSpPr>
          <p:cNvPr id="3" name="Subtitle 2">
            <a:extLst>
              <a:ext uri="{FF2B5EF4-FFF2-40B4-BE49-F238E27FC236}">
                <a16:creationId xmlns:a16="http://schemas.microsoft.com/office/drawing/2014/main" id="{88810E49-5FEF-35D8-34B0-84B23433D1B0}"/>
              </a:ext>
            </a:extLst>
          </p:cNvPr>
          <p:cNvSpPr>
            <a:spLocks noGrp="1"/>
          </p:cNvSpPr>
          <p:nvPr>
            <p:ph type="subTitle" idx="1"/>
          </p:nvPr>
        </p:nvSpPr>
        <p:spPr>
          <a:xfrm>
            <a:off x="965200" y="2495445"/>
            <a:ext cx="10225530" cy="590321"/>
          </a:xfrm>
        </p:spPr>
        <p:txBody>
          <a:bodyPr>
            <a:normAutofit/>
          </a:bodyPr>
          <a:lstStyle/>
          <a:p>
            <a:r>
              <a:rPr lang="en-US" dirty="0">
                <a:solidFill>
                  <a:schemeClr val="tx1"/>
                </a:solidFill>
              </a:rPr>
              <a:t>DORIN IFRIM</a:t>
            </a:r>
            <a:endParaRPr lang="en-RO">
              <a:solidFill>
                <a:schemeClr val="tx1"/>
              </a:solidFill>
            </a:endParaRPr>
          </a:p>
        </p:txBody>
      </p:sp>
    </p:spTree>
    <p:extLst>
      <p:ext uri="{BB962C8B-B14F-4D97-AF65-F5344CB8AC3E}">
        <p14:creationId xmlns:p14="http://schemas.microsoft.com/office/powerpoint/2010/main" val="28010010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man peeking out a window">
            <a:extLst>
              <a:ext uri="{FF2B5EF4-FFF2-40B4-BE49-F238E27FC236}">
                <a16:creationId xmlns:a16="http://schemas.microsoft.com/office/drawing/2014/main" id="{7C97B0E7-2F24-21D7-3649-A6C1E042A8A2}"/>
              </a:ext>
            </a:extLst>
          </p:cNvPr>
          <p:cNvPicPr>
            <a:picLocks noChangeAspect="1"/>
          </p:cNvPicPr>
          <p:nvPr/>
        </p:nvPicPr>
        <p:blipFill rotWithShape="1">
          <a:blip r:embed="rId2"/>
          <a:srcRect t="15730"/>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F177EBE-957A-A798-7992-5B78B42CB840}"/>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Introduction </a:t>
            </a:r>
            <a:endParaRPr lang="en-RO">
              <a:solidFill>
                <a:srgbClr val="FFFFFF"/>
              </a:solidFill>
            </a:endParaRPr>
          </a:p>
        </p:txBody>
      </p:sp>
      <p:sp>
        <p:nvSpPr>
          <p:cNvPr id="3" name="Content Placeholder 2">
            <a:extLst>
              <a:ext uri="{FF2B5EF4-FFF2-40B4-BE49-F238E27FC236}">
                <a16:creationId xmlns:a16="http://schemas.microsoft.com/office/drawing/2014/main" id="{4A52036C-C86D-C7B1-CCDB-4D19495E028E}"/>
              </a:ext>
            </a:extLst>
          </p:cNvPr>
          <p:cNvSpPr>
            <a:spLocks noGrp="1"/>
          </p:cNvSpPr>
          <p:nvPr>
            <p:ph idx="1"/>
          </p:nvPr>
        </p:nvSpPr>
        <p:spPr>
          <a:xfrm>
            <a:off x="581193" y="2438399"/>
            <a:ext cx="3415074" cy="3564467"/>
          </a:xfrm>
        </p:spPr>
        <p:txBody>
          <a:bodyPr>
            <a:normAutofit/>
          </a:bodyPr>
          <a:lstStyle/>
          <a:p>
            <a:pPr>
              <a:lnSpc>
                <a:spcPct val="90000"/>
              </a:lnSpc>
            </a:pPr>
            <a:r>
              <a:rPr lang="en-GB" sz="1100">
                <a:solidFill>
                  <a:srgbClr val="FFFFFF"/>
                </a:solidFill>
              </a:rPr>
              <a:t>Today I'll discuss my placement at City Social Restaurant in Tower 42, London. During that period, I learnt, struggled, and evolved professionally. My experiences in a fast-paced, Michelin-starred restaurant have transformed how I think about leadership, communication, and operational management. This talk will detail my experiences. Thinking about what I did, why I did it, and how it came out can help me demonstrate how my academic knowledge and practical abilities have advanced my International Gastronomy Management career (Chang, Kivela, &amp; Mak, 2011). </a:t>
            </a:r>
            <a:br>
              <a:rPr lang="en-GB" sz="1100">
                <a:solidFill>
                  <a:srgbClr val="FFFFFF"/>
                </a:solidFill>
              </a:rPr>
            </a:br>
            <a:r>
              <a:rPr lang="en-GB" sz="1100">
                <a:solidFill>
                  <a:srgbClr val="FFFFFF"/>
                </a:solidFill>
              </a:rPr>
              <a:t>As we progress, Reflective Analysis and Future Development will examine how I've matured as a person and a worker at work. Consider the talents you've gained, the difficulties you've solved, and the lessons you've learned. It also lets me write down my future goals using my various experiences and learning. This perspective prepares me for future growth and job advancement in food and hospitality (Chen &amp; Huang, 2018). </a:t>
            </a:r>
            <a:br>
              <a:rPr lang="en-GB" sz="1100">
                <a:solidFill>
                  <a:srgbClr val="FFFFFF"/>
                </a:solidFill>
              </a:rPr>
            </a:br>
            <a:endParaRPr lang="en-RO" sz="1100">
              <a:solidFill>
                <a:srgbClr val="FFFFFF"/>
              </a:solidFill>
            </a:endParaRPr>
          </a:p>
        </p:txBody>
      </p:sp>
    </p:spTree>
    <p:extLst>
      <p:ext uri="{BB962C8B-B14F-4D97-AF65-F5344CB8AC3E}">
        <p14:creationId xmlns:p14="http://schemas.microsoft.com/office/powerpoint/2010/main" val="79454201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2401EED-A64D-154F-F3AA-23F701F82A32}"/>
              </a:ext>
            </a:extLst>
          </p:cNvPr>
          <p:cNvPicPr>
            <a:picLocks noChangeAspect="1"/>
          </p:cNvPicPr>
          <p:nvPr/>
        </p:nvPicPr>
        <p:blipFill rotWithShape="1">
          <a:blip r:embed="rId2">
            <a:duotone>
              <a:schemeClr val="bg2">
                <a:shade val="45000"/>
                <a:satMod val="135000"/>
              </a:schemeClr>
              <a:prstClr val="white"/>
            </a:duotone>
            <a:alphaModFix amt="35000"/>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702CED-C35B-7D46-915D-43CE16E5A11C}"/>
              </a:ext>
            </a:extLst>
          </p:cNvPr>
          <p:cNvSpPr>
            <a:spLocks noGrp="1"/>
          </p:cNvSpPr>
          <p:nvPr>
            <p:ph type="title"/>
          </p:nvPr>
        </p:nvSpPr>
        <p:spPr>
          <a:xfrm>
            <a:off x="581192" y="702156"/>
            <a:ext cx="11029616" cy="1013800"/>
          </a:xfrm>
        </p:spPr>
        <p:txBody>
          <a:bodyPr>
            <a:normAutofit/>
          </a:bodyPr>
          <a:lstStyle/>
          <a:p>
            <a:r>
              <a:rPr lang="en-GB">
                <a:solidFill>
                  <a:srgbClr val="FFFFFF"/>
                </a:solidFill>
              </a:rPr>
              <a:t>Learning Outcomes and Assessment Overview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4E4063F1-86F9-AD40-F882-40F0E6C098EF}"/>
              </a:ext>
            </a:extLst>
          </p:cNvPr>
          <p:cNvSpPr>
            <a:spLocks noGrp="1"/>
          </p:cNvSpPr>
          <p:nvPr>
            <p:ph idx="1"/>
          </p:nvPr>
        </p:nvSpPr>
        <p:spPr>
          <a:xfrm>
            <a:off x="581192" y="2180496"/>
            <a:ext cx="11029615" cy="3678303"/>
          </a:xfrm>
        </p:spPr>
        <p:txBody>
          <a:bodyPr>
            <a:normAutofit/>
          </a:bodyPr>
          <a:lstStyle/>
          <a:p>
            <a:r>
              <a:rPr lang="en-GB" dirty="0"/>
              <a:t>Module Learning Outcomes: Leadership and Communication Communicating openly with team members throughout the process, leading, and issuing commands. </a:t>
            </a:r>
            <a:br>
              <a:rPr lang="en-GB" dirty="0"/>
            </a:br>
            <a:r>
              <a:rPr lang="en-GB" dirty="0"/>
              <a:t>Troubleshooting involves teaching workers to detect and fix problems, respecting restaurant principles, and reducing service interruptions. </a:t>
            </a:r>
            <a:br>
              <a:rPr lang="en-GB" dirty="0"/>
            </a:br>
            <a:r>
              <a:rPr lang="en-GB" dirty="0"/>
              <a:t>Operational Analysis: Using and understanding booking, point-of-sale, and other operational data to make decisions and improve the restaurant experience. </a:t>
            </a:r>
            <a:br>
              <a:rPr lang="en-GB" dirty="0"/>
            </a:br>
            <a:r>
              <a:rPr lang="en-GB" dirty="0"/>
              <a:t>These results are crucial for restaurant managers since they include the skills needed in this challenging industry (Crompton, 1979). </a:t>
            </a:r>
            <a:br>
              <a:rPr lang="en-GB" dirty="0"/>
            </a:br>
            <a:endParaRPr lang="en-RO" dirty="0"/>
          </a:p>
        </p:txBody>
      </p:sp>
    </p:spTree>
    <p:extLst>
      <p:ext uri="{BB962C8B-B14F-4D97-AF65-F5344CB8AC3E}">
        <p14:creationId xmlns:p14="http://schemas.microsoft.com/office/powerpoint/2010/main" val="946595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eakfast spread">
            <a:extLst>
              <a:ext uri="{FF2B5EF4-FFF2-40B4-BE49-F238E27FC236}">
                <a16:creationId xmlns:a16="http://schemas.microsoft.com/office/drawing/2014/main" id="{B2666285-FA90-2D43-8786-0685C5003C18}"/>
              </a:ext>
            </a:extLst>
          </p:cNvPr>
          <p:cNvPicPr>
            <a:picLocks noChangeAspect="1"/>
          </p:cNvPicPr>
          <p:nvPr/>
        </p:nvPicPr>
        <p:blipFill rotWithShape="1">
          <a:blip r:embed="rId2">
            <a:duotone>
              <a:schemeClr val="bg2">
                <a:shade val="45000"/>
                <a:satMod val="135000"/>
              </a:schemeClr>
              <a:prstClr val="white"/>
            </a:duotone>
            <a:alphaModFix amt="35000"/>
          </a:blip>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C0F679-77C4-2284-37A7-8B1BFD3254DA}"/>
              </a:ext>
            </a:extLst>
          </p:cNvPr>
          <p:cNvSpPr>
            <a:spLocks noGrp="1"/>
          </p:cNvSpPr>
          <p:nvPr>
            <p:ph type="title"/>
          </p:nvPr>
        </p:nvSpPr>
        <p:spPr>
          <a:xfrm>
            <a:off x="581192" y="702156"/>
            <a:ext cx="11029616" cy="1013800"/>
          </a:xfrm>
        </p:spPr>
        <p:txBody>
          <a:bodyPr>
            <a:normAutofit/>
          </a:bodyPr>
          <a:lstStyle/>
          <a:p>
            <a:r>
              <a:rPr lang="en-GB">
                <a:solidFill>
                  <a:srgbClr val="FFFFFF"/>
                </a:solidFill>
              </a:rPr>
              <a:t>Effective Team Coordination &amp; Communication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9B39ADE1-88B3-E72E-CE7E-68DDBF1892AF}"/>
              </a:ext>
            </a:extLst>
          </p:cNvPr>
          <p:cNvSpPr>
            <a:spLocks noGrp="1"/>
          </p:cNvSpPr>
          <p:nvPr>
            <p:ph idx="1"/>
          </p:nvPr>
        </p:nvSpPr>
        <p:spPr>
          <a:xfrm>
            <a:off x="581192" y="2180496"/>
            <a:ext cx="11029615" cy="3678303"/>
          </a:xfrm>
        </p:spPr>
        <p:txBody>
          <a:bodyPr>
            <a:normAutofit/>
          </a:bodyPr>
          <a:lstStyle/>
          <a:p>
            <a:r>
              <a:rPr lang="en-GB" dirty="0"/>
              <a:t>I remember setting up and serving breakfast, which was vital because it was busy and our guests expected good standards. I made sure the kitchen and front-of-house workers worked well together to provide good service. Clear standards, open communication, and a supportive environment improved breakfast service and the dining experience for our guests. The restaurant's service speed and quality reviews improved after this project, demonstrating the importance of teamwork. See also Dias, González-Rodríguez, &amp; </a:t>
            </a:r>
            <a:r>
              <a:rPr lang="en-GB" dirty="0" err="1"/>
              <a:t>Patuleia</a:t>
            </a:r>
            <a:r>
              <a:rPr lang="en-GB" dirty="0"/>
              <a:t> (2021). </a:t>
            </a:r>
            <a:br>
              <a:rPr lang="en-GB" dirty="0"/>
            </a:br>
            <a:endParaRPr lang="en-RO" dirty="0"/>
          </a:p>
        </p:txBody>
      </p:sp>
    </p:spTree>
    <p:extLst>
      <p:ext uri="{BB962C8B-B14F-4D97-AF65-F5344CB8AC3E}">
        <p14:creationId xmlns:p14="http://schemas.microsoft.com/office/powerpoint/2010/main" val="3278489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1242AFFF-E009-CE05-720C-DD4A03F77629}"/>
              </a:ext>
            </a:extLst>
          </p:cNvPr>
          <p:cNvPicPr>
            <a:picLocks noChangeAspect="1"/>
          </p:cNvPicPr>
          <p:nvPr/>
        </p:nvPicPr>
        <p:blipFill rotWithShape="1">
          <a:blip r:embed="rId2"/>
          <a:src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E71CAB2-A5EC-BEDB-E859-99BDC049981B}"/>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Proactive Problem-Solving &amp; Leadership </a:t>
            </a:r>
            <a:endParaRPr lang="en-RO">
              <a:solidFill>
                <a:srgbClr val="FFFFFF"/>
              </a:solidFill>
            </a:endParaRPr>
          </a:p>
        </p:txBody>
      </p:sp>
      <p:sp>
        <p:nvSpPr>
          <p:cNvPr id="3" name="Content Placeholder 2">
            <a:extLst>
              <a:ext uri="{FF2B5EF4-FFF2-40B4-BE49-F238E27FC236}">
                <a16:creationId xmlns:a16="http://schemas.microsoft.com/office/drawing/2014/main" id="{12FA5D06-9ABF-379C-CA05-E6DA05B8FC45}"/>
              </a:ext>
            </a:extLst>
          </p:cNvPr>
          <p:cNvSpPr>
            <a:spLocks noGrp="1"/>
          </p:cNvSpPr>
          <p:nvPr>
            <p:ph idx="1"/>
          </p:nvPr>
        </p:nvSpPr>
        <p:spPr>
          <a:xfrm>
            <a:off x="581193" y="2438399"/>
            <a:ext cx="3415074" cy="3564467"/>
          </a:xfrm>
        </p:spPr>
        <p:txBody>
          <a:bodyPr>
            <a:normAutofit/>
          </a:bodyPr>
          <a:lstStyle/>
          <a:p>
            <a:pPr>
              <a:lnSpc>
                <a:spcPct val="90000"/>
              </a:lnSpc>
            </a:pPr>
            <a:r>
              <a:rPr lang="en-GB" sz="1700">
                <a:solidFill>
                  <a:srgbClr val="FFFFFF"/>
                </a:solidFill>
              </a:rPr>
              <a:t>An unforeseen personnel shortfall occurred on a busy evening. I reorganised the team's roles and simplified the cuisine to maintain service standards without stressing the kitchen. This rapid decision ensured we could continue to give an excellent eating experience. This shows how leadership and flexibility help solve unforeseen difficulties (Dias, Gomes, Pereira, &amp; Costa, 2022). </a:t>
            </a:r>
            <a:br>
              <a:rPr lang="en-GB" sz="1700">
                <a:solidFill>
                  <a:srgbClr val="FFFFFF"/>
                </a:solidFill>
              </a:rPr>
            </a:br>
            <a:endParaRPr lang="en-RO" sz="1700">
              <a:solidFill>
                <a:srgbClr val="FFFFFF"/>
              </a:solidFill>
            </a:endParaRPr>
          </a:p>
        </p:txBody>
      </p:sp>
    </p:spTree>
    <p:extLst>
      <p:ext uri="{BB962C8B-B14F-4D97-AF65-F5344CB8AC3E}">
        <p14:creationId xmlns:p14="http://schemas.microsoft.com/office/powerpoint/2010/main" val="27741601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7A48EECF-DFC9-61F3-92F0-D498FCE5B03F}"/>
              </a:ext>
            </a:extLst>
          </p:cNvPr>
          <p:cNvPicPr>
            <a:picLocks noChangeAspect="1"/>
          </p:cNvPicPr>
          <p:nvPr/>
        </p:nvPicPr>
        <p:blipFill rotWithShape="1">
          <a:blip r:embed="rId2"/>
          <a:src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BE06653-E1EA-4524-B8B3-A075B8418398}"/>
              </a:ext>
            </a:extLst>
          </p:cNvPr>
          <p:cNvSpPr>
            <a:spLocks noGrp="1"/>
          </p:cNvSpPr>
          <p:nvPr>
            <p:ph type="title"/>
          </p:nvPr>
        </p:nvSpPr>
        <p:spPr>
          <a:xfrm>
            <a:off x="584200" y="1006956"/>
            <a:ext cx="3412067" cy="1372177"/>
          </a:xfrm>
        </p:spPr>
        <p:txBody>
          <a:bodyPr anchor="ctr">
            <a:normAutofit/>
          </a:bodyPr>
          <a:lstStyle/>
          <a:p>
            <a:pPr>
              <a:lnSpc>
                <a:spcPct val="90000"/>
              </a:lnSpc>
            </a:pPr>
            <a:r>
              <a:rPr lang="en-GB" sz="2400">
                <a:solidFill>
                  <a:srgbClr val="FFFFFF"/>
                </a:solidFill>
              </a:rPr>
              <a:t>Anticipating &amp; Addressing Service Challenges </a:t>
            </a:r>
            <a:endParaRPr lang="en-RO" sz="2400">
              <a:solidFill>
                <a:srgbClr val="FFFFFF"/>
              </a:solidFill>
            </a:endParaRPr>
          </a:p>
        </p:txBody>
      </p:sp>
      <p:sp>
        <p:nvSpPr>
          <p:cNvPr id="3" name="Content Placeholder 2">
            <a:extLst>
              <a:ext uri="{FF2B5EF4-FFF2-40B4-BE49-F238E27FC236}">
                <a16:creationId xmlns:a16="http://schemas.microsoft.com/office/drawing/2014/main" id="{13FB25C2-4EE4-A8F6-8463-FAF9ED035CD5}"/>
              </a:ext>
            </a:extLst>
          </p:cNvPr>
          <p:cNvSpPr>
            <a:spLocks noGrp="1"/>
          </p:cNvSpPr>
          <p:nvPr>
            <p:ph idx="1"/>
          </p:nvPr>
        </p:nvSpPr>
        <p:spPr>
          <a:xfrm>
            <a:off x="581193" y="2438399"/>
            <a:ext cx="3415074" cy="3564467"/>
          </a:xfrm>
        </p:spPr>
        <p:txBody>
          <a:bodyPr>
            <a:normAutofit/>
          </a:bodyPr>
          <a:lstStyle/>
          <a:p>
            <a:r>
              <a:rPr lang="en-GB" sz="1700">
                <a:solidFill>
                  <a:srgbClr val="FFFFFF"/>
                </a:solidFill>
              </a:rPr>
              <a:t>A critical food equipment failure during busy times caused another major issue. When I discovered the problem could emerge, I worked with our repair team to remedy it promptly and change how the kitchen worked to maintain service normal. This occurrence revealed how crucial it is to think quickly and identify issues to maintain operations (Dixit &amp; Prayag, 2022). </a:t>
            </a:r>
            <a:br>
              <a:rPr lang="en-GB" sz="1700">
                <a:solidFill>
                  <a:srgbClr val="FFFFFF"/>
                </a:solidFill>
              </a:rPr>
            </a:br>
            <a:endParaRPr lang="en-RO" sz="1700">
              <a:solidFill>
                <a:srgbClr val="FFFFFF"/>
              </a:solidFill>
            </a:endParaRPr>
          </a:p>
        </p:txBody>
      </p:sp>
    </p:spTree>
    <p:extLst>
      <p:ext uri="{BB962C8B-B14F-4D97-AF65-F5344CB8AC3E}">
        <p14:creationId xmlns:p14="http://schemas.microsoft.com/office/powerpoint/2010/main" val="294366194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E13B2C4B-686F-E44B-1B82-04A3D40E1852}"/>
              </a:ext>
            </a:extLst>
          </p:cNvPr>
          <p:cNvPicPr>
            <a:picLocks noChangeAspect="1"/>
          </p:cNvPicPr>
          <p:nvPr/>
        </p:nvPicPr>
        <p:blipFill rotWithShape="1">
          <a:blip r:embed="rId2">
            <a:duotone>
              <a:schemeClr val="bg2">
                <a:shade val="45000"/>
                <a:satMod val="135000"/>
              </a:schemeClr>
              <a:prstClr val="white"/>
            </a:duotone>
            <a:alphaModFix amt="35000"/>
          </a:blip>
          <a:srcRect t="778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9F583F-3D32-645E-9641-662382AC7D41}"/>
              </a:ext>
            </a:extLst>
          </p:cNvPr>
          <p:cNvSpPr>
            <a:spLocks noGrp="1"/>
          </p:cNvSpPr>
          <p:nvPr>
            <p:ph type="title"/>
          </p:nvPr>
        </p:nvSpPr>
        <p:spPr>
          <a:xfrm>
            <a:off x="581192" y="702156"/>
            <a:ext cx="11029616" cy="1013800"/>
          </a:xfrm>
        </p:spPr>
        <p:txBody>
          <a:bodyPr>
            <a:normAutofit/>
          </a:bodyPr>
          <a:lstStyle/>
          <a:p>
            <a:r>
              <a:rPr lang="en-GB">
                <a:solidFill>
                  <a:srgbClr val="FFFFFF"/>
                </a:solidFill>
              </a:rPr>
              <a:t>Overcoming Obstacles Through Effective Solutions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20FF006F-7A43-0C73-7D16-D6C9619F62AB}"/>
              </a:ext>
            </a:extLst>
          </p:cNvPr>
          <p:cNvSpPr>
            <a:spLocks noGrp="1"/>
          </p:cNvSpPr>
          <p:nvPr>
            <p:ph idx="1"/>
          </p:nvPr>
        </p:nvSpPr>
        <p:spPr>
          <a:xfrm>
            <a:off x="581192" y="2180496"/>
            <a:ext cx="11029615" cy="3678303"/>
          </a:xfrm>
        </p:spPr>
        <p:txBody>
          <a:bodyPr>
            <a:normAutofit/>
          </a:bodyPr>
          <a:lstStyle/>
          <a:p>
            <a:r>
              <a:rPr lang="en-GB" dirty="0"/>
              <a:t>In the preceding case, the problem was swiftly resolved, but our menu and service flow had to be altered to accommodate the short downtime. Our discussion after the service discussed what happened and what to do if it happens again. This experience taught me that operational concerns require strength and effective problem-solving (Ellis, Park, Kim, &amp; Yeoman, 2018). </a:t>
            </a:r>
            <a:br>
              <a:rPr lang="en-GB" dirty="0"/>
            </a:br>
            <a:endParaRPr lang="en-RO" dirty="0"/>
          </a:p>
        </p:txBody>
      </p:sp>
    </p:spTree>
    <p:extLst>
      <p:ext uri="{BB962C8B-B14F-4D97-AF65-F5344CB8AC3E}">
        <p14:creationId xmlns:p14="http://schemas.microsoft.com/office/powerpoint/2010/main" val="114125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FFE9C070-0422-931B-1F38-B9E22195E51F}"/>
              </a:ext>
            </a:extLst>
          </p:cNvPr>
          <p:cNvPicPr>
            <a:picLocks noChangeAspect="1"/>
          </p:cNvPicPr>
          <p:nvPr/>
        </p:nvPicPr>
        <p:blipFill rotWithShape="1">
          <a:blip r:embed="rId2"/>
          <a:srcRect t="8537"/>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70EFFC9-5081-D332-9B0E-342378086572}"/>
              </a:ext>
            </a:extLst>
          </p:cNvPr>
          <p:cNvSpPr>
            <a:spLocks noGrp="1"/>
          </p:cNvSpPr>
          <p:nvPr>
            <p:ph type="title"/>
          </p:nvPr>
        </p:nvSpPr>
        <p:spPr>
          <a:xfrm>
            <a:off x="584200" y="1006956"/>
            <a:ext cx="3412067" cy="1372177"/>
          </a:xfrm>
        </p:spPr>
        <p:txBody>
          <a:bodyPr anchor="ctr">
            <a:normAutofit/>
          </a:bodyPr>
          <a:lstStyle/>
          <a:p>
            <a:pPr>
              <a:lnSpc>
                <a:spcPct val="90000"/>
              </a:lnSpc>
            </a:pPr>
            <a:r>
              <a:rPr lang="en-GB" sz="2200">
                <a:solidFill>
                  <a:srgbClr val="FFFFFF"/>
                </a:solidFill>
              </a:rPr>
              <a:t>Leveraging Technology for Operational Efficiency </a:t>
            </a:r>
            <a:endParaRPr lang="en-RO" sz="2200">
              <a:solidFill>
                <a:srgbClr val="FFFFFF"/>
              </a:solidFill>
            </a:endParaRPr>
          </a:p>
        </p:txBody>
      </p:sp>
      <p:sp>
        <p:nvSpPr>
          <p:cNvPr id="3" name="Content Placeholder 2">
            <a:extLst>
              <a:ext uri="{FF2B5EF4-FFF2-40B4-BE49-F238E27FC236}">
                <a16:creationId xmlns:a16="http://schemas.microsoft.com/office/drawing/2014/main" id="{23B268B1-031B-F8AE-3F00-98A5A20F7888}"/>
              </a:ext>
            </a:extLst>
          </p:cNvPr>
          <p:cNvSpPr>
            <a:spLocks noGrp="1"/>
          </p:cNvSpPr>
          <p:nvPr>
            <p:ph idx="1"/>
          </p:nvPr>
        </p:nvSpPr>
        <p:spPr>
          <a:xfrm>
            <a:off x="581193" y="2438399"/>
            <a:ext cx="3415074" cy="3564467"/>
          </a:xfrm>
        </p:spPr>
        <p:txBody>
          <a:bodyPr>
            <a:normAutofit/>
          </a:bodyPr>
          <a:lstStyle/>
          <a:p>
            <a:pPr>
              <a:lnSpc>
                <a:spcPct val="90000"/>
              </a:lnSpc>
            </a:pPr>
            <a:r>
              <a:rPr lang="en-GB">
                <a:solidFill>
                  <a:srgbClr val="FFFFFF"/>
                </a:solidFill>
              </a:rPr>
              <a:t>I learnt how to use our booking and point-of-sale software, which were crucial to running the firm, throughout my internship. I used booking patterns to optimise our reservation plan, which reduced wait times and made guests happy. This hands-on technological training made our work easier and offered us data to make better decisions. (Getz, 2000) </a:t>
            </a:r>
            <a:br>
              <a:rPr lang="en-GB">
                <a:solidFill>
                  <a:srgbClr val="FFFFFF"/>
                </a:solidFill>
              </a:rPr>
            </a:br>
            <a:endParaRPr lang="en-RO">
              <a:solidFill>
                <a:srgbClr val="FFFFFF"/>
              </a:solidFill>
            </a:endParaRPr>
          </a:p>
        </p:txBody>
      </p:sp>
    </p:spTree>
    <p:extLst>
      <p:ext uri="{BB962C8B-B14F-4D97-AF65-F5344CB8AC3E}">
        <p14:creationId xmlns:p14="http://schemas.microsoft.com/office/powerpoint/2010/main" val="117857189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14310F2-3261-4221-8BE1-03BD4833D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getables and fruits in a row">
            <a:extLst>
              <a:ext uri="{FF2B5EF4-FFF2-40B4-BE49-F238E27FC236}">
                <a16:creationId xmlns:a16="http://schemas.microsoft.com/office/drawing/2014/main" id="{8D95829F-D374-1A95-7F37-398CA01DACE5}"/>
              </a:ext>
            </a:extLst>
          </p:cNvPr>
          <p:cNvPicPr>
            <a:picLocks noChangeAspect="1"/>
          </p:cNvPicPr>
          <p:nvPr/>
        </p:nvPicPr>
        <p:blipFill rotWithShape="1">
          <a:blip r:embed="rId2"/>
          <a:srcRect t="20750" r="9091" b="2642"/>
          <a:stretch/>
        </p:blipFill>
        <p:spPr>
          <a:xfrm>
            <a:off x="20" y="10"/>
            <a:ext cx="12191980" cy="6857990"/>
          </a:xfrm>
          <a:prstGeom prst="rect">
            <a:avLst/>
          </a:prstGeom>
        </p:spPr>
      </p:pic>
      <p:grpSp>
        <p:nvGrpSpPr>
          <p:cNvPr id="20" name="Group 19">
            <a:extLst>
              <a:ext uri="{FF2B5EF4-FFF2-40B4-BE49-F238E27FC236}">
                <a16:creationId xmlns:a16="http://schemas.microsoft.com/office/drawing/2014/main" id="{8A11065F-8617-40E7-AC2B-F98E48C99F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21" name="Rectangle 20">
              <a:extLst>
                <a:ext uri="{FF2B5EF4-FFF2-40B4-BE49-F238E27FC236}">
                  <a16:creationId xmlns:a16="http://schemas.microsoft.com/office/drawing/2014/main" id="{D58BA2E5-C873-4530-B394-51996F6E2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9D8F77D0-1D04-4C5F-9CBB-0F8353D35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10FFDD02-D586-474F-B2FD-CC429198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D5E47AB-8188-84C7-9D8C-EEA71FF2390F}"/>
              </a:ext>
            </a:extLst>
          </p:cNvPr>
          <p:cNvSpPr>
            <a:spLocks noGrp="1"/>
          </p:cNvSpPr>
          <p:nvPr>
            <p:ph type="title"/>
          </p:nvPr>
        </p:nvSpPr>
        <p:spPr>
          <a:xfrm>
            <a:off x="584200" y="1006956"/>
            <a:ext cx="7213600" cy="1372177"/>
          </a:xfrm>
        </p:spPr>
        <p:txBody>
          <a:bodyPr anchor="ctr">
            <a:normAutofit/>
          </a:bodyPr>
          <a:lstStyle/>
          <a:p>
            <a:r>
              <a:rPr lang="en-GB">
                <a:solidFill>
                  <a:srgbClr val="FFFFFF"/>
                </a:solidFill>
              </a:rPr>
              <a:t>Informing Strategy with Data Insights </a:t>
            </a:r>
            <a:endParaRPr lang="en-RO">
              <a:solidFill>
                <a:srgbClr val="FFFFFF"/>
              </a:solidFill>
            </a:endParaRPr>
          </a:p>
        </p:txBody>
      </p:sp>
      <p:sp>
        <p:nvSpPr>
          <p:cNvPr id="3" name="Content Placeholder 2">
            <a:extLst>
              <a:ext uri="{FF2B5EF4-FFF2-40B4-BE49-F238E27FC236}">
                <a16:creationId xmlns:a16="http://schemas.microsoft.com/office/drawing/2014/main" id="{2962EC8C-CD96-240A-AB40-28D379D104DF}"/>
              </a:ext>
            </a:extLst>
          </p:cNvPr>
          <p:cNvSpPr>
            <a:spLocks noGrp="1"/>
          </p:cNvSpPr>
          <p:nvPr>
            <p:ph idx="1"/>
          </p:nvPr>
        </p:nvSpPr>
        <p:spPr>
          <a:xfrm>
            <a:off x="581192" y="2438399"/>
            <a:ext cx="7216607" cy="3564467"/>
          </a:xfrm>
        </p:spPr>
        <p:txBody>
          <a:bodyPr>
            <a:normAutofit/>
          </a:bodyPr>
          <a:lstStyle/>
          <a:p>
            <a:r>
              <a:rPr lang="en-GB">
                <a:solidFill>
                  <a:srgbClr val="FFFFFF"/>
                </a:solidFill>
              </a:rPr>
              <a:t>Sales and feedback data showed a growing desire for vegetarian options. After discussing these findings with our management team, we added more vegetarian options to our menu, which increased sales and visitor satisfaction. This procedure illustrated how data is crucial for smart restaurant improvement decisions. Mak, Chang, Kivela (2011) </a:t>
            </a:r>
            <a:br>
              <a:rPr lang="en-GB">
                <a:solidFill>
                  <a:srgbClr val="FFFFFF"/>
                </a:solidFill>
              </a:rPr>
            </a:br>
            <a:endParaRPr lang="en-RO">
              <a:solidFill>
                <a:srgbClr val="FFFFFF"/>
              </a:solidFill>
            </a:endParaRPr>
          </a:p>
        </p:txBody>
      </p:sp>
    </p:spTree>
    <p:extLst>
      <p:ext uri="{BB962C8B-B14F-4D97-AF65-F5344CB8AC3E}">
        <p14:creationId xmlns:p14="http://schemas.microsoft.com/office/powerpoint/2010/main" val="160404115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ver people discussing">
            <a:extLst>
              <a:ext uri="{FF2B5EF4-FFF2-40B4-BE49-F238E27FC236}">
                <a16:creationId xmlns:a16="http://schemas.microsoft.com/office/drawing/2014/main" id="{C43BDC06-5BD0-60E0-5238-891479A43C45}"/>
              </a:ext>
            </a:extLst>
          </p:cNvPr>
          <p:cNvPicPr>
            <a:picLocks noChangeAspect="1"/>
          </p:cNvPicPr>
          <p:nvPr/>
        </p:nvPicPr>
        <p:blipFill rotWithShape="1">
          <a:blip r:embed="rId2"/>
          <a:srcRect t="22384" r="9091" b="1007"/>
          <a:stretch/>
        </p:blipFill>
        <p:spPr>
          <a:xfrm>
            <a:off x="20" y="10"/>
            <a:ext cx="12191980" cy="6857990"/>
          </a:xfrm>
          <a:prstGeom prst="rect">
            <a:avLst/>
          </a:prstGeom>
        </p:spPr>
      </p:pic>
      <p:grpSp>
        <p:nvGrpSpPr>
          <p:cNvPr id="23" name="Group 22">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24" name="Rectangle 23">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737573A-9380-1C3A-0049-8719A79CF378}"/>
              </a:ext>
            </a:extLst>
          </p:cNvPr>
          <p:cNvSpPr>
            <a:spLocks noGrp="1"/>
          </p:cNvSpPr>
          <p:nvPr>
            <p:ph type="title"/>
          </p:nvPr>
        </p:nvSpPr>
        <p:spPr>
          <a:xfrm>
            <a:off x="584200" y="1006956"/>
            <a:ext cx="3412067" cy="1372177"/>
          </a:xfrm>
        </p:spPr>
        <p:txBody>
          <a:bodyPr anchor="ctr">
            <a:normAutofit/>
          </a:bodyPr>
          <a:lstStyle/>
          <a:p>
            <a:pPr>
              <a:lnSpc>
                <a:spcPct val="90000"/>
              </a:lnSpc>
            </a:pPr>
            <a:r>
              <a:rPr lang="en-GB" sz="2200">
                <a:solidFill>
                  <a:srgbClr val="FFFFFF"/>
                </a:solidFill>
              </a:rPr>
              <a:t>Continuous Improvement for Operational Excellence </a:t>
            </a:r>
            <a:endParaRPr lang="en-RO" sz="2200">
              <a:solidFill>
                <a:srgbClr val="FFFFFF"/>
              </a:solidFill>
            </a:endParaRPr>
          </a:p>
        </p:txBody>
      </p:sp>
      <p:sp>
        <p:nvSpPr>
          <p:cNvPr id="3" name="Content Placeholder 2">
            <a:extLst>
              <a:ext uri="{FF2B5EF4-FFF2-40B4-BE49-F238E27FC236}">
                <a16:creationId xmlns:a16="http://schemas.microsoft.com/office/drawing/2014/main" id="{C0F0C00E-9FE5-43EF-C324-8A15C36550B6}"/>
              </a:ext>
            </a:extLst>
          </p:cNvPr>
          <p:cNvSpPr>
            <a:spLocks noGrp="1"/>
          </p:cNvSpPr>
          <p:nvPr>
            <p:ph idx="1"/>
          </p:nvPr>
        </p:nvSpPr>
        <p:spPr>
          <a:xfrm>
            <a:off x="581193" y="2438399"/>
            <a:ext cx="3415074" cy="3564467"/>
          </a:xfrm>
        </p:spPr>
        <p:txBody>
          <a:bodyPr>
            <a:normAutofit/>
          </a:bodyPr>
          <a:lstStyle/>
          <a:p>
            <a:pPr>
              <a:lnSpc>
                <a:spcPct val="90000"/>
              </a:lnSpc>
            </a:pPr>
            <a:r>
              <a:rPr lang="en-GB" sz="1500">
                <a:solidFill>
                  <a:srgbClr val="FFFFFF"/>
                </a:solidFill>
              </a:rPr>
              <a:t>I came up with a few recommendations to improve our operations after thinking about data analysis, team feedback, and personal observations. These included teaching staff how to provide exceptional customer service and decreasing waste to green the firm. These concepts were aimed to improve guest experiences and push the restaurant to develop (Chen &amp; Huang, 2018). </a:t>
            </a:r>
            <a:br>
              <a:rPr lang="en-GB" sz="1500">
                <a:solidFill>
                  <a:srgbClr val="FFFFFF"/>
                </a:solidFill>
              </a:rPr>
            </a:br>
            <a:endParaRPr lang="en-RO" sz="1500">
              <a:solidFill>
                <a:srgbClr val="FFFFFF"/>
              </a:solidFill>
            </a:endParaRPr>
          </a:p>
        </p:txBody>
      </p:sp>
    </p:spTree>
    <p:extLst>
      <p:ext uri="{BB962C8B-B14F-4D97-AF65-F5344CB8AC3E}">
        <p14:creationId xmlns:p14="http://schemas.microsoft.com/office/powerpoint/2010/main" val="282255068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10FEF908-1F77-A604-F311-5A70866C203D}"/>
              </a:ext>
            </a:extLst>
          </p:cNvPr>
          <p:cNvPicPr>
            <a:picLocks noChangeAspect="1"/>
          </p:cNvPicPr>
          <p:nvPr/>
        </p:nvPicPr>
        <p:blipFill rotWithShape="1">
          <a:blip r:embed="rId2"/>
          <a:srcRect t="6672" b="9058"/>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1290178-5E9F-45DB-30D9-3A3DC7F81B30}"/>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Professional Growth &amp; Skills Application </a:t>
            </a:r>
            <a:endParaRPr lang="en-RO">
              <a:solidFill>
                <a:srgbClr val="FFFFFF"/>
              </a:solidFill>
            </a:endParaRPr>
          </a:p>
        </p:txBody>
      </p:sp>
      <p:sp>
        <p:nvSpPr>
          <p:cNvPr id="3" name="Content Placeholder 2">
            <a:extLst>
              <a:ext uri="{FF2B5EF4-FFF2-40B4-BE49-F238E27FC236}">
                <a16:creationId xmlns:a16="http://schemas.microsoft.com/office/drawing/2014/main" id="{14C3C3CE-D9AB-C86C-AD99-131D8E0C1195}"/>
              </a:ext>
            </a:extLst>
          </p:cNvPr>
          <p:cNvSpPr>
            <a:spLocks noGrp="1"/>
          </p:cNvSpPr>
          <p:nvPr>
            <p:ph idx="1"/>
          </p:nvPr>
        </p:nvSpPr>
        <p:spPr>
          <a:xfrm>
            <a:off x="581193" y="2438399"/>
            <a:ext cx="3415074" cy="3564467"/>
          </a:xfrm>
        </p:spPr>
        <p:txBody>
          <a:bodyPr>
            <a:normAutofit/>
          </a:bodyPr>
          <a:lstStyle/>
          <a:p>
            <a:pPr>
              <a:lnSpc>
                <a:spcPct val="90000"/>
              </a:lnSpc>
            </a:pPr>
            <a:r>
              <a:rPr lang="en-GB">
                <a:solidFill>
                  <a:srgbClr val="FFFFFF"/>
                </a:solidFill>
              </a:rPr>
              <a:t>At City Social Restaurant, I learned to lead, communicate, and think strategically. By applying classroom knowledge to real-world issues, I've gained a greater understanding of restaurant management's complexity. I am better at problem-solving, working under pressure, and preparing for food and hospitality occupations because to this experience (Crompton, 1979). </a:t>
            </a:r>
            <a:br>
              <a:rPr lang="en-GB">
                <a:solidFill>
                  <a:srgbClr val="FFFFFF"/>
                </a:solidFill>
              </a:rPr>
            </a:br>
            <a:endParaRPr lang="en-RO">
              <a:solidFill>
                <a:srgbClr val="FFFFFF"/>
              </a:solidFill>
            </a:endParaRPr>
          </a:p>
        </p:txBody>
      </p:sp>
    </p:spTree>
    <p:extLst>
      <p:ext uri="{BB962C8B-B14F-4D97-AF65-F5344CB8AC3E}">
        <p14:creationId xmlns:p14="http://schemas.microsoft.com/office/powerpoint/2010/main" val="423357787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167316DA-F0F0-E9AF-B2DD-A02762F4506B}"/>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9E1F36AC-EE4F-ABDF-2700-019A7F483B89}"/>
              </a:ext>
            </a:extLst>
          </p:cNvPr>
          <p:cNvSpPr>
            <a:spLocks noGrp="1"/>
          </p:cNvSpPr>
          <p:nvPr>
            <p:ph type="title"/>
          </p:nvPr>
        </p:nvSpPr>
        <p:spPr>
          <a:xfrm>
            <a:off x="1023870" y="702156"/>
            <a:ext cx="10144260" cy="1013800"/>
          </a:xfrm>
        </p:spPr>
        <p:txBody>
          <a:bodyPr>
            <a:normAutofit/>
          </a:bodyPr>
          <a:lstStyle/>
          <a:p>
            <a:r>
              <a:rPr lang="en-GB">
                <a:solidFill>
                  <a:schemeClr val="tx1"/>
                </a:solidFill>
              </a:rPr>
              <a:t>Reflecting on Growth and Envisioning the Future </a:t>
            </a:r>
            <a:endParaRPr lang="en-RO">
              <a:solidFill>
                <a:schemeClr val="tx1"/>
              </a:solidFill>
            </a:endParaRPr>
          </a:p>
        </p:txBody>
      </p:sp>
      <p:sp>
        <p:nvSpPr>
          <p:cNvPr id="3" name="Content Placeholder 2">
            <a:extLst>
              <a:ext uri="{FF2B5EF4-FFF2-40B4-BE49-F238E27FC236}">
                <a16:creationId xmlns:a16="http://schemas.microsoft.com/office/drawing/2014/main" id="{A98E4E6A-7EB7-A9A9-4117-4090C9F5F5A9}"/>
              </a:ext>
            </a:extLst>
          </p:cNvPr>
          <p:cNvSpPr>
            <a:spLocks noGrp="1"/>
          </p:cNvSpPr>
          <p:nvPr>
            <p:ph idx="1"/>
          </p:nvPr>
        </p:nvSpPr>
        <p:spPr>
          <a:xfrm>
            <a:off x="965199" y="2180496"/>
            <a:ext cx="10261602" cy="3678303"/>
          </a:xfrm>
        </p:spPr>
        <p:txBody>
          <a:bodyPr>
            <a:normAutofit/>
          </a:bodyPr>
          <a:lstStyle/>
          <a:p>
            <a:pPr>
              <a:buClr>
                <a:srgbClr val="BAB92D"/>
              </a:buClr>
            </a:pPr>
            <a:r>
              <a:rPr lang="en-GB" dirty="0"/>
              <a:t>I remember my time at City Social Restaurant as a time of learning, growth, and unforgettable memories. Placement helped me improve professionally. I've improved my communication and problem-solving skills. Applying classroom knowledge in real life has improved my problem-solving, critical thinking, and confidence. I want to use these experiences to advance in culinary management and get employment that will challenge me. Next, I must seek more management opportunities. My passion lies in sustainability and innovation in the hospitality industry (Dias, González-Rodríguez, &amp; </a:t>
            </a:r>
            <a:r>
              <a:rPr lang="en-GB" dirty="0" err="1"/>
              <a:t>Patuleia</a:t>
            </a:r>
            <a:r>
              <a:rPr lang="en-GB" dirty="0"/>
              <a:t>, 2021). </a:t>
            </a:r>
            <a:br>
              <a:rPr lang="en-GB" dirty="0"/>
            </a:br>
            <a:endParaRPr lang="en-RO"/>
          </a:p>
        </p:txBody>
      </p:sp>
    </p:spTree>
    <p:extLst>
      <p:ext uri="{BB962C8B-B14F-4D97-AF65-F5344CB8AC3E}">
        <p14:creationId xmlns:p14="http://schemas.microsoft.com/office/powerpoint/2010/main" val="180255296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C659530B-9423-A0D9-42CC-A11804CBC704}"/>
              </a:ext>
            </a:extLst>
          </p:cNvPr>
          <p:cNvPicPr>
            <a:picLocks noChangeAspect="1"/>
          </p:cNvPicPr>
          <p:nvPr/>
        </p:nvPicPr>
        <p:blipFill rotWithShape="1">
          <a:blip r:embed="rId2">
            <a:alphaModFix amt="40000"/>
          </a:blip>
          <a:srcRect t="7734" b="17267"/>
          <a:stretch/>
        </p:blipFill>
        <p:spPr>
          <a:xfrm>
            <a:off x="20" y="10"/>
            <a:ext cx="12191980" cy="6857990"/>
          </a:xfrm>
          <a:prstGeom prst="rect">
            <a:avLst/>
          </a:prstGeom>
        </p:spPr>
      </p:pic>
      <p:sp>
        <p:nvSpPr>
          <p:cNvPr id="2" name="Title 1">
            <a:extLst>
              <a:ext uri="{FF2B5EF4-FFF2-40B4-BE49-F238E27FC236}">
                <a16:creationId xmlns:a16="http://schemas.microsoft.com/office/drawing/2014/main" id="{30BEB37B-0085-ACE8-895C-95A006929098}"/>
              </a:ext>
            </a:extLst>
          </p:cNvPr>
          <p:cNvSpPr>
            <a:spLocks noGrp="1"/>
          </p:cNvSpPr>
          <p:nvPr>
            <p:ph type="title"/>
          </p:nvPr>
        </p:nvSpPr>
        <p:spPr>
          <a:xfrm>
            <a:off x="1023870" y="702156"/>
            <a:ext cx="10144260" cy="1013800"/>
          </a:xfrm>
        </p:spPr>
        <p:txBody>
          <a:bodyPr>
            <a:normAutofit/>
          </a:bodyPr>
          <a:lstStyle/>
          <a:p>
            <a:r>
              <a:rPr lang="en-GB">
                <a:solidFill>
                  <a:schemeClr val="tx1"/>
                </a:solidFill>
              </a:rPr>
              <a:t>Conclusion </a:t>
            </a:r>
            <a:endParaRPr lang="en-RO">
              <a:solidFill>
                <a:schemeClr val="tx1"/>
              </a:solidFill>
            </a:endParaRPr>
          </a:p>
        </p:txBody>
      </p:sp>
      <p:sp>
        <p:nvSpPr>
          <p:cNvPr id="3" name="Content Placeholder 2">
            <a:extLst>
              <a:ext uri="{FF2B5EF4-FFF2-40B4-BE49-F238E27FC236}">
                <a16:creationId xmlns:a16="http://schemas.microsoft.com/office/drawing/2014/main" id="{FFBB8760-BA4D-2DAA-CE9D-045170F07CEC}"/>
              </a:ext>
            </a:extLst>
          </p:cNvPr>
          <p:cNvSpPr>
            <a:spLocks noGrp="1"/>
          </p:cNvSpPr>
          <p:nvPr>
            <p:ph idx="1"/>
          </p:nvPr>
        </p:nvSpPr>
        <p:spPr>
          <a:xfrm>
            <a:off x="965199" y="2180496"/>
            <a:ext cx="10261602" cy="3678303"/>
          </a:xfrm>
        </p:spPr>
        <p:txBody>
          <a:bodyPr>
            <a:normAutofit/>
          </a:bodyPr>
          <a:lstStyle/>
          <a:p>
            <a:pPr>
              <a:buClr>
                <a:srgbClr val="B38F6B"/>
              </a:buClr>
            </a:pPr>
            <a:r>
              <a:rPr lang="en-GB" dirty="0"/>
              <a:t>Finally, my experience at City Social Restaurant has transformed me through development, challenge, and success. My teachers, </a:t>
            </a:r>
            <a:r>
              <a:rPr lang="en-GB" dirty="0" err="1"/>
              <a:t>coworkers</a:t>
            </a:r>
            <a:r>
              <a:rPr lang="en-GB" dirty="0"/>
              <a:t>, and university deserve all my gratitude for letting me study and develop my abilities in such a vibrant environment. I'm thrilled about the future since food and leisure offer so many opportunities. I appreciate your attendance today. The next phase of my career excites me. </a:t>
            </a:r>
            <a:br>
              <a:rPr lang="en-GB" dirty="0"/>
            </a:br>
            <a:endParaRPr lang="en-RO"/>
          </a:p>
        </p:txBody>
      </p:sp>
    </p:spTree>
    <p:extLst>
      <p:ext uri="{BB962C8B-B14F-4D97-AF65-F5344CB8AC3E}">
        <p14:creationId xmlns:p14="http://schemas.microsoft.com/office/powerpoint/2010/main" val="13342054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ds steamed in bamboo containers">
            <a:extLst>
              <a:ext uri="{FF2B5EF4-FFF2-40B4-BE49-F238E27FC236}">
                <a16:creationId xmlns:a16="http://schemas.microsoft.com/office/drawing/2014/main" id="{60D63FD5-9429-61D1-5247-314DCAE9B07B}"/>
              </a:ext>
            </a:extLst>
          </p:cNvPr>
          <p:cNvPicPr>
            <a:picLocks noChangeAspect="1"/>
          </p:cNvPicPr>
          <p:nvPr/>
        </p:nvPicPr>
        <p:blipFill rotWithShape="1">
          <a:blip r:embed="rId2">
            <a:duotone>
              <a:schemeClr val="bg2">
                <a:shade val="45000"/>
                <a:satMod val="135000"/>
              </a:schemeClr>
              <a:prstClr val="white"/>
            </a:duotone>
            <a:alphaModFix amt="35000"/>
          </a:blip>
          <a:srcRect t="10672" b="395"/>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F80ECE-3AA9-B861-A7F3-835A17F7648A}"/>
              </a:ext>
            </a:extLst>
          </p:cNvPr>
          <p:cNvSpPr>
            <a:spLocks noGrp="1"/>
          </p:cNvSpPr>
          <p:nvPr>
            <p:ph type="title"/>
          </p:nvPr>
        </p:nvSpPr>
        <p:spPr>
          <a:xfrm>
            <a:off x="581192" y="702156"/>
            <a:ext cx="11029616" cy="1013800"/>
          </a:xfrm>
        </p:spPr>
        <p:txBody>
          <a:bodyPr>
            <a:normAutofit/>
          </a:bodyPr>
          <a:lstStyle/>
          <a:p>
            <a:r>
              <a:rPr lang="en-GB">
                <a:solidFill>
                  <a:srgbClr val="FFFFFF"/>
                </a:solidFill>
              </a:rPr>
              <a:t>References:</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05D47BD4-2F20-A870-A7BC-C9F73A2F0B86}"/>
              </a:ext>
            </a:extLst>
          </p:cNvPr>
          <p:cNvSpPr>
            <a:spLocks noGrp="1"/>
          </p:cNvSpPr>
          <p:nvPr>
            <p:ph idx="1"/>
          </p:nvPr>
        </p:nvSpPr>
        <p:spPr>
          <a:xfrm>
            <a:off x="581192" y="2180496"/>
            <a:ext cx="11029615" cy="3678303"/>
          </a:xfrm>
        </p:spPr>
        <p:txBody>
          <a:bodyPr>
            <a:normAutofit/>
          </a:bodyPr>
          <a:lstStyle/>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Chang, R.C.Y., Kivela, J. and Mak, A.H.N., 2011. Attributes that influence the evaluation of travel dining experience: When East meets West. </a:t>
            </a:r>
            <a:r>
              <a:rPr lang="en-RO" sz="1400" i="1">
                <a:effectLst/>
                <a:latin typeface="Calibri" panose="020F0502020204030204" pitchFamily="34" charset="0"/>
                <a:ea typeface="Calibri" panose="020F0502020204030204" pitchFamily="34" charset="0"/>
                <a:cs typeface="Times New Roman" panose="02020603050405020304" pitchFamily="18" charset="0"/>
              </a:rPr>
              <a:t>Tourism Management</a:t>
            </a:r>
            <a:r>
              <a:rPr lang="en-RO" sz="1400">
                <a:effectLst/>
                <a:latin typeface="Calibri" panose="020F0502020204030204" pitchFamily="34" charset="0"/>
                <a:ea typeface="Calibri" panose="020F0502020204030204" pitchFamily="34" charset="0"/>
                <a:cs typeface="Times New Roman" panose="02020603050405020304" pitchFamily="18" charset="0"/>
              </a:rPr>
              <a:t>, 32(2), pp.307-316.</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Chen, Q. and Huang, R., 2018. Understanding the role of local food in sustaining Chinese destinations. </a:t>
            </a:r>
            <a:r>
              <a:rPr lang="en-RO" sz="1400" i="1">
                <a:effectLst/>
                <a:latin typeface="Calibri" panose="020F0502020204030204" pitchFamily="34" charset="0"/>
                <a:ea typeface="Calibri" panose="020F0502020204030204" pitchFamily="34" charset="0"/>
                <a:cs typeface="Times New Roman" panose="02020603050405020304" pitchFamily="18" charset="0"/>
              </a:rPr>
              <a:t>Current Issues in Tourism</a:t>
            </a:r>
            <a:r>
              <a:rPr lang="en-RO" sz="1400">
                <a:effectLst/>
                <a:latin typeface="Calibri" panose="020F0502020204030204" pitchFamily="34" charset="0"/>
                <a:ea typeface="Calibri" panose="020F0502020204030204" pitchFamily="34" charset="0"/>
                <a:cs typeface="Times New Roman" panose="02020603050405020304" pitchFamily="18" charset="0"/>
              </a:rPr>
              <a:t>, 22(6), pp.544-560.</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Crompton, J.L., 1979. An assessment of the image of Mexico as a vacation destination and the influence of geographical location upon the image. </a:t>
            </a:r>
            <a:r>
              <a:rPr lang="en-RO" sz="1400" i="1">
                <a:effectLst/>
                <a:latin typeface="Calibri" panose="020F0502020204030204" pitchFamily="34" charset="0"/>
                <a:ea typeface="Calibri" panose="020F0502020204030204" pitchFamily="34" charset="0"/>
                <a:cs typeface="Times New Roman" panose="02020603050405020304" pitchFamily="18" charset="0"/>
              </a:rPr>
              <a:t>Journal of Travel Research</a:t>
            </a:r>
            <a:r>
              <a:rPr lang="en-RO" sz="1400">
                <a:effectLst/>
                <a:latin typeface="Calibri" panose="020F0502020204030204" pitchFamily="34" charset="0"/>
                <a:ea typeface="Calibri" panose="020F0502020204030204" pitchFamily="34" charset="0"/>
                <a:cs typeface="Times New Roman" panose="02020603050405020304" pitchFamily="18" charset="0"/>
              </a:rPr>
              <a:t>, 18(1), pp.18-23.</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Dias, Á., González-Rodríguez, M.R. and Patuleia, M., 2021. Creative tourism destination competitiveness: An integrative model and agenda for future research. </a:t>
            </a:r>
            <a:r>
              <a:rPr lang="en-RO" sz="1400" i="1">
                <a:effectLst/>
                <a:latin typeface="Calibri" panose="020F0502020204030204" pitchFamily="34" charset="0"/>
                <a:ea typeface="Calibri" panose="020F0502020204030204" pitchFamily="34" charset="0"/>
                <a:cs typeface="Times New Roman" panose="02020603050405020304" pitchFamily="18" charset="0"/>
              </a:rPr>
              <a:t>Creative Industries Journal</a:t>
            </a:r>
            <a:r>
              <a:rPr lang="en-RO" sz="1400">
                <a:effectLst/>
                <a:latin typeface="Calibri" panose="020F0502020204030204" pitchFamily="34" charset="0"/>
                <a:ea typeface="Calibri" panose="020F0502020204030204" pitchFamily="34" charset="0"/>
                <a:cs typeface="Times New Roman" panose="02020603050405020304" pitchFamily="18" charset="0"/>
              </a:rPr>
              <a:t>, [online] Available at: &lt;URL&gt; (Accessed: Date).</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Dias, Á.L., Gomes, M.F.M., Pereira, L. and Costa, R.L., 2022. Local Knowledge Management and Innovation Spillover: Exploring Tourism Entrepreneurship Potential. </a:t>
            </a:r>
            <a:r>
              <a:rPr lang="en-RO" sz="1400" i="1">
                <a:effectLst/>
                <a:latin typeface="Calibri" panose="020F0502020204030204" pitchFamily="34" charset="0"/>
                <a:ea typeface="Calibri" panose="020F0502020204030204" pitchFamily="34" charset="0"/>
                <a:cs typeface="Times New Roman" panose="02020603050405020304" pitchFamily="18" charset="0"/>
              </a:rPr>
              <a:t>International Journal of Service Science, Management, Engineering, and Technology</a:t>
            </a:r>
            <a:r>
              <a:rPr lang="en-RO" sz="1400">
                <a:effectLst/>
                <a:latin typeface="Calibri" panose="020F0502020204030204" pitchFamily="34" charset="0"/>
                <a:ea typeface="Calibri" panose="020F0502020204030204" pitchFamily="34" charset="0"/>
                <a:cs typeface="Times New Roman" panose="02020603050405020304" pitchFamily="18" charset="0"/>
              </a:rPr>
              <a:t>, 13(1), pp.1-14.</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Dixit, S.K. and Prayag, G., 2022. Gastronomic tourism experiences and experiential marketing. </a:t>
            </a:r>
            <a:r>
              <a:rPr lang="en-RO" sz="1400" i="1">
                <a:effectLst/>
                <a:latin typeface="Calibri" panose="020F0502020204030204" pitchFamily="34" charset="0"/>
                <a:ea typeface="Calibri" panose="020F0502020204030204" pitchFamily="34" charset="0"/>
                <a:cs typeface="Times New Roman" panose="02020603050405020304" pitchFamily="18" charset="0"/>
              </a:rPr>
              <a:t>Tourism Recreation Research</a:t>
            </a:r>
            <a:r>
              <a:rPr lang="en-RO" sz="1400">
                <a:effectLst/>
                <a:latin typeface="Calibri" panose="020F0502020204030204" pitchFamily="34" charset="0"/>
                <a:ea typeface="Calibri" panose="020F0502020204030204" pitchFamily="34" charset="0"/>
                <a:cs typeface="Times New Roman" panose="02020603050405020304" pitchFamily="18" charset="0"/>
              </a:rPr>
              <a:t>, 47(2), pp.217-220.</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Ellis, A., Park, E., Kim, S. and Yeoman, I., 2018. What is food tourism? </a:t>
            </a:r>
            <a:r>
              <a:rPr lang="en-RO" sz="1400" i="1">
                <a:effectLst/>
                <a:latin typeface="Calibri" panose="020F0502020204030204" pitchFamily="34" charset="0"/>
                <a:ea typeface="Calibri" panose="020F0502020204030204" pitchFamily="34" charset="0"/>
                <a:cs typeface="Times New Roman" panose="02020603050405020304" pitchFamily="18" charset="0"/>
              </a:rPr>
              <a:t>Tourism Management</a:t>
            </a:r>
            <a:r>
              <a:rPr lang="en-RO" sz="1400">
                <a:effectLst/>
                <a:latin typeface="Calibri" panose="020F0502020204030204" pitchFamily="34" charset="0"/>
                <a:ea typeface="Calibri" panose="020F0502020204030204" pitchFamily="34" charset="0"/>
                <a:cs typeface="Times New Roman" panose="02020603050405020304" pitchFamily="18" charset="0"/>
              </a:rPr>
              <a:t>, 68, pp.250-263.</a:t>
            </a:r>
          </a:p>
          <a:p>
            <a:pPr>
              <a:lnSpc>
                <a:spcPct val="90000"/>
              </a:lnSpc>
              <a:spcAft>
                <a:spcPts val="800"/>
              </a:spcAft>
            </a:pPr>
            <a:r>
              <a:rPr lang="en-RO" sz="1400">
                <a:effectLst/>
                <a:latin typeface="Calibri" panose="020F0502020204030204" pitchFamily="34" charset="0"/>
                <a:ea typeface="Calibri" panose="020F0502020204030204" pitchFamily="34" charset="0"/>
                <a:cs typeface="Times New Roman" panose="02020603050405020304" pitchFamily="18" charset="0"/>
              </a:rPr>
              <a:t>Getz, D., 2000. Explore Wine Tourism: Management, Development &amp; Destinations. Calgary, AB, Canada: Cognizant Communication Corporation.</a:t>
            </a:r>
          </a:p>
        </p:txBody>
      </p:sp>
    </p:spTree>
    <p:extLst>
      <p:ext uri="{BB962C8B-B14F-4D97-AF65-F5344CB8AC3E}">
        <p14:creationId xmlns:p14="http://schemas.microsoft.com/office/powerpoint/2010/main" val="194581474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11</TotalTime>
  <Words>1359</Words>
  <Application>Microsoft Macintosh PowerPoint</Application>
  <PresentationFormat>Widescreen</PresentationFormat>
  <Paragraphs>35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Gill Sans MT</vt:lpstr>
      <vt:lpstr>Wingdings 2</vt:lpstr>
      <vt:lpstr>Dividend</vt:lpstr>
      <vt:lpstr>INTERNATIONAL GASTRONOMY MANAGEMENT</vt:lpstr>
      <vt:lpstr>Introduction </vt:lpstr>
      <vt:lpstr>Learning Outcomes and Assessment Overview </vt:lpstr>
      <vt:lpstr>Effective Team Coordination &amp; Communication </vt:lpstr>
      <vt:lpstr>Proactive Problem-Solving &amp; Leadership </vt:lpstr>
      <vt:lpstr>Anticipating &amp; Addressing Service Challenges </vt:lpstr>
      <vt:lpstr>Overcoming Obstacles Through Effective Solutions </vt:lpstr>
      <vt:lpstr>Leveraging Technology for Operational Efficiency </vt:lpstr>
      <vt:lpstr>Informing Strategy with Data Insights </vt:lpstr>
      <vt:lpstr>Continuous Improvement for Operational Excellence </vt:lpstr>
      <vt:lpstr>Professional Growth &amp; Skills Application </vt:lpstr>
      <vt:lpstr>Reflecting on Growth and Envisioning the Future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Diana-Mara Airini</cp:lastModifiedBy>
  <cp:revision>2</cp:revision>
  <dcterms:created xsi:type="dcterms:W3CDTF">2024-03-08T15:25:13Z</dcterms:created>
  <dcterms:modified xsi:type="dcterms:W3CDTF">2024-03-08T16:22:43Z</dcterms:modified>
</cp:coreProperties>
</file>