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3" r:id="rId1"/>
  </p:sldMasterIdLst>
  <p:notesMasterIdLst>
    <p:notesMasterId r:id="rId40"/>
  </p:notesMasterIdLst>
  <p:sldIdLst>
    <p:sldId id="256" r:id="rId2"/>
    <p:sldId id="258" r:id="rId3"/>
    <p:sldId id="308" r:id="rId4"/>
    <p:sldId id="261" r:id="rId5"/>
    <p:sldId id="260" r:id="rId6"/>
    <p:sldId id="270" r:id="rId7"/>
    <p:sldId id="267" r:id="rId8"/>
    <p:sldId id="311" r:id="rId9"/>
    <p:sldId id="307" r:id="rId10"/>
    <p:sldId id="272" r:id="rId11"/>
    <p:sldId id="274" r:id="rId12"/>
    <p:sldId id="280" r:id="rId13"/>
    <p:sldId id="275" r:id="rId14"/>
    <p:sldId id="276" r:id="rId15"/>
    <p:sldId id="313" r:id="rId16"/>
    <p:sldId id="277" r:id="rId17"/>
    <p:sldId id="271" r:id="rId18"/>
    <p:sldId id="263" r:id="rId19"/>
    <p:sldId id="315" r:id="rId20"/>
    <p:sldId id="262" r:id="rId21"/>
    <p:sldId id="316" r:id="rId22"/>
    <p:sldId id="264" r:id="rId23"/>
    <p:sldId id="292" r:id="rId24"/>
    <p:sldId id="293" r:id="rId25"/>
    <p:sldId id="294" r:id="rId26"/>
    <p:sldId id="295" r:id="rId27"/>
    <p:sldId id="297" r:id="rId28"/>
    <p:sldId id="302" r:id="rId29"/>
    <p:sldId id="317" r:id="rId30"/>
    <p:sldId id="279" r:id="rId31"/>
    <p:sldId id="289" r:id="rId32"/>
    <p:sldId id="273" r:id="rId33"/>
    <p:sldId id="310" r:id="rId34"/>
    <p:sldId id="304" r:id="rId35"/>
    <p:sldId id="312" r:id="rId36"/>
    <p:sldId id="268" r:id="rId37"/>
    <p:sldId id="314" r:id="rId38"/>
    <p:sldId id="305"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73"/>
    <p:restoredTop sz="84392"/>
  </p:normalViewPr>
  <p:slideViewPr>
    <p:cSldViewPr snapToGrid="0" snapToObjects="1">
      <p:cViewPr varScale="1">
        <p:scale>
          <a:sx n="81" d="100"/>
          <a:sy n="81" d="100"/>
        </p:scale>
        <p:origin x="1328" y="176"/>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5607A8-A670-2345-AFD0-22CE7644E578}" type="doc">
      <dgm:prSet loTypeId="urn:microsoft.com/office/officeart/2005/8/layout/vProcess5" loCatId="" qsTypeId="urn:microsoft.com/office/officeart/2005/8/quickstyle/simple4" qsCatId="simple" csTypeId="urn:microsoft.com/office/officeart/2005/8/colors/accent0_3" csCatId="mainScheme" phldr="1"/>
      <dgm:spPr/>
      <dgm:t>
        <a:bodyPr/>
        <a:lstStyle/>
        <a:p>
          <a:endParaRPr lang="en-US"/>
        </a:p>
      </dgm:t>
    </dgm:pt>
    <dgm:pt modelId="{44B5879C-99E9-3D4B-8BB7-41073FEFE128}">
      <dgm:prSet phldrT="[Text]"/>
      <dgm:spPr>
        <a:solidFill>
          <a:schemeClr val="accent3">
            <a:lumMod val="75000"/>
          </a:schemeClr>
        </a:solidFill>
      </dgm:spPr>
      <dgm:t>
        <a:bodyPr/>
        <a:lstStyle/>
        <a:p>
          <a:pPr rtl="0"/>
          <a:r>
            <a:rPr lang="en-US" dirty="0"/>
            <a:t>Refers to art made for Islamic practices and surroundings. Created by people who lived or live in places where its main inhabitants are Muslims.</a:t>
          </a:r>
        </a:p>
      </dgm:t>
    </dgm:pt>
    <dgm:pt modelId="{9330AB9E-FAE3-2C4D-AB9F-DD91E325D0BC}" type="parTrans" cxnId="{3DCDDBA9-8E8E-DD41-A60E-4F05A0D44038}">
      <dgm:prSet/>
      <dgm:spPr/>
      <dgm:t>
        <a:bodyPr/>
        <a:lstStyle/>
        <a:p>
          <a:endParaRPr lang="en-US"/>
        </a:p>
      </dgm:t>
    </dgm:pt>
    <dgm:pt modelId="{33392646-2CC2-E54B-8073-7717EAC35C38}" type="sibTrans" cxnId="{3DCDDBA9-8E8E-DD41-A60E-4F05A0D44038}">
      <dgm:prSet/>
      <dgm:spPr/>
      <dgm:t>
        <a:bodyPr/>
        <a:lstStyle/>
        <a:p>
          <a:endParaRPr lang="en-US"/>
        </a:p>
      </dgm:t>
    </dgm:pt>
    <dgm:pt modelId="{9111CCBF-F32B-B44C-8BE3-9A23ADC2FA5F}">
      <dgm:prSet phldrT="[Text]"/>
      <dgm:spPr>
        <a:solidFill>
          <a:schemeClr val="accent3">
            <a:lumMod val="75000"/>
          </a:schemeClr>
        </a:solidFill>
      </dgm:spPr>
      <dgm:t>
        <a:bodyPr/>
        <a:lstStyle/>
        <a:p>
          <a:r>
            <a:rPr lang="en-US"/>
            <a:t>Refers to arts of all cultures of Islam and not only related to just Islam as a religion. In fact religious art plays a small part in the overall different variety of Islamic art. </a:t>
          </a:r>
        </a:p>
      </dgm:t>
    </dgm:pt>
    <dgm:pt modelId="{9A8BE58E-0430-D040-91D0-1DC1D147969F}" type="parTrans" cxnId="{8D2D577D-7B5C-2643-91AB-6BACC609B82D}">
      <dgm:prSet/>
      <dgm:spPr/>
      <dgm:t>
        <a:bodyPr/>
        <a:lstStyle/>
        <a:p>
          <a:endParaRPr lang="en-US"/>
        </a:p>
      </dgm:t>
    </dgm:pt>
    <dgm:pt modelId="{A7E02A78-D149-8646-B418-F36EE37C9066}" type="sibTrans" cxnId="{8D2D577D-7B5C-2643-91AB-6BACC609B82D}">
      <dgm:prSet/>
      <dgm:spPr/>
      <dgm:t>
        <a:bodyPr/>
        <a:lstStyle/>
        <a:p>
          <a:endParaRPr lang="en-US"/>
        </a:p>
      </dgm:t>
    </dgm:pt>
    <dgm:pt modelId="{DFEA04E8-5043-4541-AEAF-55750F0CE32C}">
      <dgm:prSet phldrT="[Text]"/>
      <dgm:spPr>
        <a:solidFill>
          <a:schemeClr val="accent3">
            <a:lumMod val="75000"/>
          </a:schemeClr>
        </a:solidFill>
      </dgm:spPr>
      <dgm:t>
        <a:bodyPr/>
        <a:lstStyle/>
        <a:p>
          <a:r>
            <a:rPr lang="en-US" dirty="0"/>
            <a:t>Not always what it is, as it is neither a style, nor a movement, the creators of the art were not necessarily Muslims. </a:t>
          </a:r>
        </a:p>
      </dgm:t>
    </dgm:pt>
    <dgm:pt modelId="{F3E9567D-5904-BE43-9ED7-08405D112F1B}" type="parTrans" cxnId="{DA9C87F9-1C58-CE49-B421-A896EBB9F58C}">
      <dgm:prSet/>
      <dgm:spPr/>
      <dgm:t>
        <a:bodyPr/>
        <a:lstStyle/>
        <a:p>
          <a:endParaRPr lang="en-US"/>
        </a:p>
      </dgm:t>
    </dgm:pt>
    <dgm:pt modelId="{55C2E5A7-D0CA-E248-BC1F-3117C4F15C6A}" type="sibTrans" cxnId="{DA9C87F9-1C58-CE49-B421-A896EBB9F58C}">
      <dgm:prSet/>
      <dgm:spPr/>
      <dgm:t>
        <a:bodyPr/>
        <a:lstStyle/>
        <a:p>
          <a:endParaRPr lang="en-US"/>
        </a:p>
      </dgm:t>
    </dgm:pt>
    <dgm:pt modelId="{0FE1C459-09AB-0B41-9BFD-C0DF0EDDFBA1}" type="pres">
      <dgm:prSet presAssocID="{385607A8-A670-2345-AFD0-22CE7644E578}" presName="outerComposite" presStyleCnt="0">
        <dgm:presLayoutVars>
          <dgm:chMax val="5"/>
          <dgm:dir/>
          <dgm:resizeHandles val="exact"/>
        </dgm:presLayoutVars>
      </dgm:prSet>
      <dgm:spPr/>
    </dgm:pt>
    <dgm:pt modelId="{BB807335-24A7-E14F-8418-5FB8AE314282}" type="pres">
      <dgm:prSet presAssocID="{385607A8-A670-2345-AFD0-22CE7644E578}" presName="dummyMaxCanvas" presStyleCnt="0">
        <dgm:presLayoutVars/>
      </dgm:prSet>
      <dgm:spPr/>
    </dgm:pt>
    <dgm:pt modelId="{5D89B566-A50B-5144-B44E-5B21E98D8CF6}" type="pres">
      <dgm:prSet presAssocID="{385607A8-A670-2345-AFD0-22CE7644E578}" presName="ThreeNodes_1" presStyleLbl="node1" presStyleIdx="0" presStyleCnt="3">
        <dgm:presLayoutVars>
          <dgm:bulletEnabled val="1"/>
        </dgm:presLayoutVars>
      </dgm:prSet>
      <dgm:spPr/>
    </dgm:pt>
    <dgm:pt modelId="{41FACC19-6367-8D46-A39A-CB074A29E7C8}" type="pres">
      <dgm:prSet presAssocID="{385607A8-A670-2345-AFD0-22CE7644E578}" presName="ThreeNodes_2" presStyleLbl="node1" presStyleIdx="1" presStyleCnt="3">
        <dgm:presLayoutVars>
          <dgm:bulletEnabled val="1"/>
        </dgm:presLayoutVars>
      </dgm:prSet>
      <dgm:spPr/>
    </dgm:pt>
    <dgm:pt modelId="{F9644FDB-F439-654C-8EAF-1F7744A35A41}" type="pres">
      <dgm:prSet presAssocID="{385607A8-A670-2345-AFD0-22CE7644E578}" presName="ThreeNodes_3" presStyleLbl="node1" presStyleIdx="2" presStyleCnt="3">
        <dgm:presLayoutVars>
          <dgm:bulletEnabled val="1"/>
        </dgm:presLayoutVars>
      </dgm:prSet>
      <dgm:spPr/>
    </dgm:pt>
    <dgm:pt modelId="{B76D8ACF-904A-1941-B44B-8ACADD72DB09}" type="pres">
      <dgm:prSet presAssocID="{385607A8-A670-2345-AFD0-22CE7644E578}" presName="ThreeConn_1-2" presStyleLbl="fgAccFollowNode1" presStyleIdx="0" presStyleCnt="2">
        <dgm:presLayoutVars>
          <dgm:bulletEnabled val="1"/>
        </dgm:presLayoutVars>
      </dgm:prSet>
      <dgm:spPr/>
    </dgm:pt>
    <dgm:pt modelId="{EFB78E3D-DC3A-CB43-94D7-13AE21C13BF4}" type="pres">
      <dgm:prSet presAssocID="{385607A8-A670-2345-AFD0-22CE7644E578}" presName="ThreeConn_2-3" presStyleLbl="fgAccFollowNode1" presStyleIdx="1" presStyleCnt="2">
        <dgm:presLayoutVars>
          <dgm:bulletEnabled val="1"/>
        </dgm:presLayoutVars>
      </dgm:prSet>
      <dgm:spPr/>
    </dgm:pt>
    <dgm:pt modelId="{39DFB669-18B8-3948-A64F-F5583DAB9599}" type="pres">
      <dgm:prSet presAssocID="{385607A8-A670-2345-AFD0-22CE7644E578}" presName="ThreeNodes_1_text" presStyleLbl="node1" presStyleIdx="2" presStyleCnt="3">
        <dgm:presLayoutVars>
          <dgm:bulletEnabled val="1"/>
        </dgm:presLayoutVars>
      </dgm:prSet>
      <dgm:spPr/>
    </dgm:pt>
    <dgm:pt modelId="{112D08A1-BEEA-D042-98C9-31EE19DE1719}" type="pres">
      <dgm:prSet presAssocID="{385607A8-A670-2345-AFD0-22CE7644E578}" presName="ThreeNodes_2_text" presStyleLbl="node1" presStyleIdx="2" presStyleCnt="3">
        <dgm:presLayoutVars>
          <dgm:bulletEnabled val="1"/>
        </dgm:presLayoutVars>
      </dgm:prSet>
      <dgm:spPr/>
    </dgm:pt>
    <dgm:pt modelId="{BC288FAB-8CFD-134E-BF51-B679C816346F}" type="pres">
      <dgm:prSet presAssocID="{385607A8-A670-2345-AFD0-22CE7644E578}" presName="ThreeNodes_3_text" presStyleLbl="node1" presStyleIdx="2" presStyleCnt="3">
        <dgm:presLayoutVars>
          <dgm:bulletEnabled val="1"/>
        </dgm:presLayoutVars>
      </dgm:prSet>
      <dgm:spPr/>
    </dgm:pt>
  </dgm:ptLst>
  <dgm:cxnLst>
    <dgm:cxn modelId="{C25E9100-AB1D-354D-A1B2-523AC54782A4}" type="presOf" srcId="{9111CCBF-F32B-B44C-8BE3-9A23ADC2FA5F}" destId="{41FACC19-6367-8D46-A39A-CB074A29E7C8}" srcOrd="0" destOrd="0" presId="urn:microsoft.com/office/officeart/2005/8/layout/vProcess5"/>
    <dgm:cxn modelId="{5619C53C-7FFF-444D-BB46-AEA432F9462C}" type="presOf" srcId="{385607A8-A670-2345-AFD0-22CE7644E578}" destId="{0FE1C459-09AB-0B41-9BFD-C0DF0EDDFBA1}" srcOrd="0" destOrd="0" presId="urn:microsoft.com/office/officeart/2005/8/layout/vProcess5"/>
    <dgm:cxn modelId="{295E1C5B-3FB6-D245-A5D1-AD7268474989}" type="presOf" srcId="{A7E02A78-D149-8646-B418-F36EE37C9066}" destId="{EFB78E3D-DC3A-CB43-94D7-13AE21C13BF4}" srcOrd="0" destOrd="0" presId="urn:microsoft.com/office/officeart/2005/8/layout/vProcess5"/>
    <dgm:cxn modelId="{03349166-97FB-F640-B56C-45B3FA27217F}" type="presOf" srcId="{DFEA04E8-5043-4541-AEAF-55750F0CE32C}" destId="{F9644FDB-F439-654C-8EAF-1F7744A35A41}" srcOrd="0" destOrd="0" presId="urn:microsoft.com/office/officeart/2005/8/layout/vProcess5"/>
    <dgm:cxn modelId="{2944B771-FABB-1B41-A6A1-D8A446C9480D}" type="presOf" srcId="{DFEA04E8-5043-4541-AEAF-55750F0CE32C}" destId="{BC288FAB-8CFD-134E-BF51-B679C816346F}" srcOrd="1" destOrd="0" presId="urn:microsoft.com/office/officeart/2005/8/layout/vProcess5"/>
    <dgm:cxn modelId="{DD130E73-9754-994A-BE3D-DEDC4A5C8C84}" type="presOf" srcId="{44B5879C-99E9-3D4B-8BB7-41073FEFE128}" destId="{5D89B566-A50B-5144-B44E-5B21E98D8CF6}" srcOrd="0" destOrd="0" presId="urn:microsoft.com/office/officeart/2005/8/layout/vProcess5"/>
    <dgm:cxn modelId="{8D2D577D-7B5C-2643-91AB-6BACC609B82D}" srcId="{385607A8-A670-2345-AFD0-22CE7644E578}" destId="{9111CCBF-F32B-B44C-8BE3-9A23ADC2FA5F}" srcOrd="1" destOrd="0" parTransId="{9A8BE58E-0430-D040-91D0-1DC1D147969F}" sibTransId="{A7E02A78-D149-8646-B418-F36EE37C9066}"/>
    <dgm:cxn modelId="{15486F8E-6BBD-F746-9C92-38812F48C074}" type="presOf" srcId="{9111CCBF-F32B-B44C-8BE3-9A23ADC2FA5F}" destId="{112D08A1-BEEA-D042-98C9-31EE19DE1719}" srcOrd="1" destOrd="0" presId="urn:microsoft.com/office/officeart/2005/8/layout/vProcess5"/>
    <dgm:cxn modelId="{99B5B497-AC74-5843-84E3-30C45A18129F}" type="presOf" srcId="{33392646-2CC2-E54B-8073-7717EAC35C38}" destId="{B76D8ACF-904A-1941-B44B-8ACADD72DB09}" srcOrd="0" destOrd="0" presId="urn:microsoft.com/office/officeart/2005/8/layout/vProcess5"/>
    <dgm:cxn modelId="{C02012A3-AA2E-2F48-9498-00985F4688CF}" type="presOf" srcId="{44B5879C-99E9-3D4B-8BB7-41073FEFE128}" destId="{39DFB669-18B8-3948-A64F-F5583DAB9599}" srcOrd="1" destOrd="0" presId="urn:microsoft.com/office/officeart/2005/8/layout/vProcess5"/>
    <dgm:cxn modelId="{3DCDDBA9-8E8E-DD41-A60E-4F05A0D44038}" srcId="{385607A8-A670-2345-AFD0-22CE7644E578}" destId="{44B5879C-99E9-3D4B-8BB7-41073FEFE128}" srcOrd="0" destOrd="0" parTransId="{9330AB9E-FAE3-2C4D-AB9F-DD91E325D0BC}" sibTransId="{33392646-2CC2-E54B-8073-7717EAC35C38}"/>
    <dgm:cxn modelId="{DA9C87F9-1C58-CE49-B421-A896EBB9F58C}" srcId="{385607A8-A670-2345-AFD0-22CE7644E578}" destId="{DFEA04E8-5043-4541-AEAF-55750F0CE32C}" srcOrd="2" destOrd="0" parTransId="{F3E9567D-5904-BE43-9ED7-08405D112F1B}" sibTransId="{55C2E5A7-D0CA-E248-BC1F-3117C4F15C6A}"/>
    <dgm:cxn modelId="{80E0369B-231E-0947-A9FA-4F52A3EFF0AB}" type="presParOf" srcId="{0FE1C459-09AB-0B41-9BFD-C0DF0EDDFBA1}" destId="{BB807335-24A7-E14F-8418-5FB8AE314282}" srcOrd="0" destOrd="0" presId="urn:microsoft.com/office/officeart/2005/8/layout/vProcess5"/>
    <dgm:cxn modelId="{A477345C-5DA2-224C-98D9-469BD7E1F755}" type="presParOf" srcId="{0FE1C459-09AB-0B41-9BFD-C0DF0EDDFBA1}" destId="{5D89B566-A50B-5144-B44E-5B21E98D8CF6}" srcOrd="1" destOrd="0" presId="urn:microsoft.com/office/officeart/2005/8/layout/vProcess5"/>
    <dgm:cxn modelId="{F885E7F0-B704-EC4F-84C6-DA1282FCB95D}" type="presParOf" srcId="{0FE1C459-09AB-0B41-9BFD-C0DF0EDDFBA1}" destId="{41FACC19-6367-8D46-A39A-CB074A29E7C8}" srcOrd="2" destOrd="0" presId="urn:microsoft.com/office/officeart/2005/8/layout/vProcess5"/>
    <dgm:cxn modelId="{BA7D5FCE-0D1A-8144-933C-A4BA163DFFB8}" type="presParOf" srcId="{0FE1C459-09AB-0B41-9BFD-C0DF0EDDFBA1}" destId="{F9644FDB-F439-654C-8EAF-1F7744A35A41}" srcOrd="3" destOrd="0" presId="urn:microsoft.com/office/officeart/2005/8/layout/vProcess5"/>
    <dgm:cxn modelId="{E449D102-ADAA-BC4B-BDB2-855AED0E50F4}" type="presParOf" srcId="{0FE1C459-09AB-0B41-9BFD-C0DF0EDDFBA1}" destId="{B76D8ACF-904A-1941-B44B-8ACADD72DB09}" srcOrd="4" destOrd="0" presId="urn:microsoft.com/office/officeart/2005/8/layout/vProcess5"/>
    <dgm:cxn modelId="{A37AAA9E-8959-6246-9FE5-A913E7DB7286}" type="presParOf" srcId="{0FE1C459-09AB-0B41-9BFD-C0DF0EDDFBA1}" destId="{EFB78E3D-DC3A-CB43-94D7-13AE21C13BF4}" srcOrd="5" destOrd="0" presId="urn:microsoft.com/office/officeart/2005/8/layout/vProcess5"/>
    <dgm:cxn modelId="{A7F33352-EA72-4B43-B8CA-DEFACB6BB63A}" type="presParOf" srcId="{0FE1C459-09AB-0B41-9BFD-C0DF0EDDFBA1}" destId="{39DFB669-18B8-3948-A64F-F5583DAB9599}" srcOrd="6" destOrd="0" presId="urn:microsoft.com/office/officeart/2005/8/layout/vProcess5"/>
    <dgm:cxn modelId="{013F5D58-BD3F-2543-B275-865AF77F6926}" type="presParOf" srcId="{0FE1C459-09AB-0B41-9BFD-C0DF0EDDFBA1}" destId="{112D08A1-BEEA-D042-98C9-31EE19DE1719}" srcOrd="7" destOrd="0" presId="urn:microsoft.com/office/officeart/2005/8/layout/vProcess5"/>
    <dgm:cxn modelId="{AC0B6D38-2003-8145-884B-DE818D8E86EF}" type="presParOf" srcId="{0FE1C459-09AB-0B41-9BFD-C0DF0EDDFBA1}" destId="{BC288FAB-8CFD-134E-BF51-B679C816346F}"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5607A8-A670-2345-AFD0-22CE7644E578}" type="doc">
      <dgm:prSet loTypeId="urn:microsoft.com/office/officeart/2005/8/layout/vProcess5" loCatId="" qsTypeId="urn:microsoft.com/office/officeart/2005/8/quickstyle/simple4" qsCatId="simple" csTypeId="urn:microsoft.com/office/officeart/2005/8/colors/accent0_3" csCatId="mainScheme" phldr="1"/>
      <dgm:spPr/>
      <dgm:t>
        <a:bodyPr/>
        <a:lstStyle/>
        <a:p>
          <a:endParaRPr lang="en-US"/>
        </a:p>
      </dgm:t>
    </dgm:pt>
    <dgm:pt modelId="{44B5879C-99E9-3D4B-8BB7-41073FEFE128}">
      <dgm:prSet phldrT="[Text]"/>
      <dgm:spPr>
        <a:solidFill>
          <a:schemeClr val="accent3">
            <a:lumMod val="75000"/>
          </a:schemeClr>
        </a:solidFill>
      </dgm:spPr>
      <dgm:t>
        <a:bodyPr/>
        <a:lstStyle/>
        <a:p>
          <a:pPr rtl="0"/>
          <a:r>
            <a:rPr lang="en-US" dirty="0">
              <a:solidFill>
                <a:schemeClr val="bg1"/>
              </a:solidFill>
            </a:rPr>
            <a:t>Coined in the nineteenth century, “Islamic art” generated considerable interest within the Western art historians and archaeologists in the early part of twentieth century.</a:t>
          </a:r>
          <a:endParaRPr lang="en-US" dirty="0"/>
        </a:p>
      </dgm:t>
    </dgm:pt>
    <dgm:pt modelId="{9330AB9E-FAE3-2C4D-AB9F-DD91E325D0BC}" type="parTrans" cxnId="{3DCDDBA9-8E8E-DD41-A60E-4F05A0D44038}">
      <dgm:prSet/>
      <dgm:spPr/>
      <dgm:t>
        <a:bodyPr/>
        <a:lstStyle/>
        <a:p>
          <a:endParaRPr lang="en-US"/>
        </a:p>
      </dgm:t>
    </dgm:pt>
    <dgm:pt modelId="{33392646-2CC2-E54B-8073-7717EAC35C38}" type="sibTrans" cxnId="{3DCDDBA9-8E8E-DD41-A60E-4F05A0D44038}">
      <dgm:prSet/>
      <dgm:spPr/>
      <dgm:t>
        <a:bodyPr/>
        <a:lstStyle/>
        <a:p>
          <a:endParaRPr lang="en-US"/>
        </a:p>
      </dgm:t>
    </dgm:pt>
    <dgm:pt modelId="{9111CCBF-F32B-B44C-8BE3-9A23ADC2FA5F}">
      <dgm:prSet phldrT="[Text]"/>
      <dgm:spPr>
        <a:solidFill>
          <a:schemeClr val="accent3">
            <a:lumMod val="75000"/>
          </a:schemeClr>
        </a:solidFill>
      </dgm:spPr>
      <dgm:t>
        <a:bodyPr/>
        <a:lstStyle/>
        <a:p>
          <a:r>
            <a:rPr lang="en-US" dirty="0">
              <a:solidFill>
                <a:schemeClr val="bg1"/>
              </a:solidFill>
            </a:rPr>
            <a:t>The expansion of Islamic empire meant that Arabs had contact with Greco-Roman, Byzantine, Coptic, Sassanian, Buddhist, and Chinese </a:t>
          </a:r>
          <a:r>
            <a:rPr lang="en-GB" dirty="0">
              <a:solidFill>
                <a:schemeClr val="bg1"/>
              </a:solidFill>
            </a:rPr>
            <a:t>civilisations</a:t>
          </a:r>
          <a:r>
            <a:rPr lang="en-US" dirty="0">
              <a:solidFill>
                <a:schemeClr val="bg1"/>
              </a:solidFill>
            </a:rPr>
            <a:t>. The Arabs encountered indigenous artistic traditions of Berbers, Slavs, Turks and various African people and others. </a:t>
          </a:r>
          <a:endParaRPr lang="en-US" dirty="0"/>
        </a:p>
      </dgm:t>
    </dgm:pt>
    <dgm:pt modelId="{9A8BE58E-0430-D040-91D0-1DC1D147969F}" type="parTrans" cxnId="{8D2D577D-7B5C-2643-91AB-6BACC609B82D}">
      <dgm:prSet/>
      <dgm:spPr/>
      <dgm:t>
        <a:bodyPr/>
        <a:lstStyle/>
        <a:p>
          <a:endParaRPr lang="en-US"/>
        </a:p>
      </dgm:t>
    </dgm:pt>
    <dgm:pt modelId="{A7E02A78-D149-8646-B418-F36EE37C9066}" type="sibTrans" cxnId="{8D2D577D-7B5C-2643-91AB-6BACC609B82D}">
      <dgm:prSet/>
      <dgm:spPr/>
      <dgm:t>
        <a:bodyPr/>
        <a:lstStyle/>
        <a:p>
          <a:endParaRPr lang="en-US"/>
        </a:p>
      </dgm:t>
    </dgm:pt>
    <dgm:pt modelId="{DFEA04E8-5043-4541-AEAF-55750F0CE32C}">
      <dgm:prSet phldrT="[Text]"/>
      <dgm:spPr>
        <a:solidFill>
          <a:schemeClr val="accent3">
            <a:lumMod val="75000"/>
          </a:schemeClr>
        </a:solidFill>
      </dgm:spPr>
      <dgm:t>
        <a:bodyPr/>
        <a:lstStyle/>
        <a:p>
          <a:r>
            <a:rPr lang="en-US" dirty="0"/>
            <a:t>Islamic art defines all form of art, it can be religious or secular. Taking from their diverse neighbouring practices, Muslims chose what worked with their beliefs and taste. The selective process meant that Islamic art integrated and united the regional variety into a larger Islamic </a:t>
          </a:r>
          <a:r>
            <a:rPr lang="en-US" dirty="0" err="1"/>
            <a:t>civilisation</a:t>
          </a:r>
          <a:r>
            <a:rPr lang="en-US" dirty="0"/>
            <a:t> framework.</a:t>
          </a:r>
        </a:p>
      </dgm:t>
    </dgm:pt>
    <dgm:pt modelId="{F3E9567D-5904-BE43-9ED7-08405D112F1B}" type="parTrans" cxnId="{DA9C87F9-1C58-CE49-B421-A896EBB9F58C}">
      <dgm:prSet/>
      <dgm:spPr/>
      <dgm:t>
        <a:bodyPr/>
        <a:lstStyle/>
        <a:p>
          <a:endParaRPr lang="en-US"/>
        </a:p>
      </dgm:t>
    </dgm:pt>
    <dgm:pt modelId="{55C2E5A7-D0CA-E248-BC1F-3117C4F15C6A}" type="sibTrans" cxnId="{DA9C87F9-1C58-CE49-B421-A896EBB9F58C}">
      <dgm:prSet/>
      <dgm:spPr/>
      <dgm:t>
        <a:bodyPr/>
        <a:lstStyle/>
        <a:p>
          <a:endParaRPr lang="en-US"/>
        </a:p>
      </dgm:t>
    </dgm:pt>
    <dgm:pt modelId="{0FE1C459-09AB-0B41-9BFD-C0DF0EDDFBA1}" type="pres">
      <dgm:prSet presAssocID="{385607A8-A670-2345-AFD0-22CE7644E578}" presName="outerComposite" presStyleCnt="0">
        <dgm:presLayoutVars>
          <dgm:chMax val="5"/>
          <dgm:dir/>
          <dgm:resizeHandles val="exact"/>
        </dgm:presLayoutVars>
      </dgm:prSet>
      <dgm:spPr/>
    </dgm:pt>
    <dgm:pt modelId="{BB807335-24A7-E14F-8418-5FB8AE314282}" type="pres">
      <dgm:prSet presAssocID="{385607A8-A670-2345-AFD0-22CE7644E578}" presName="dummyMaxCanvas" presStyleCnt="0">
        <dgm:presLayoutVars/>
      </dgm:prSet>
      <dgm:spPr/>
    </dgm:pt>
    <dgm:pt modelId="{5D89B566-A50B-5144-B44E-5B21E98D8CF6}" type="pres">
      <dgm:prSet presAssocID="{385607A8-A670-2345-AFD0-22CE7644E578}" presName="ThreeNodes_1" presStyleLbl="node1" presStyleIdx="0" presStyleCnt="3">
        <dgm:presLayoutVars>
          <dgm:bulletEnabled val="1"/>
        </dgm:presLayoutVars>
      </dgm:prSet>
      <dgm:spPr/>
    </dgm:pt>
    <dgm:pt modelId="{41FACC19-6367-8D46-A39A-CB074A29E7C8}" type="pres">
      <dgm:prSet presAssocID="{385607A8-A670-2345-AFD0-22CE7644E578}" presName="ThreeNodes_2" presStyleLbl="node1" presStyleIdx="1" presStyleCnt="3">
        <dgm:presLayoutVars>
          <dgm:bulletEnabled val="1"/>
        </dgm:presLayoutVars>
      </dgm:prSet>
      <dgm:spPr/>
    </dgm:pt>
    <dgm:pt modelId="{F9644FDB-F439-654C-8EAF-1F7744A35A41}" type="pres">
      <dgm:prSet presAssocID="{385607A8-A670-2345-AFD0-22CE7644E578}" presName="ThreeNodes_3" presStyleLbl="node1" presStyleIdx="2" presStyleCnt="3">
        <dgm:presLayoutVars>
          <dgm:bulletEnabled val="1"/>
        </dgm:presLayoutVars>
      </dgm:prSet>
      <dgm:spPr/>
    </dgm:pt>
    <dgm:pt modelId="{B76D8ACF-904A-1941-B44B-8ACADD72DB09}" type="pres">
      <dgm:prSet presAssocID="{385607A8-A670-2345-AFD0-22CE7644E578}" presName="ThreeConn_1-2" presStyleLbl="fgAccFollowNode1" presStyleIdx="0" presStyleCnt="2">
        <dgm:presLayoutVars>
          <dgm:bulletEnabled val="1"/>
        </dgm:presLayoutVars>
      </dgm:prSet>
      <dgm:spPr/>
    </dgm:pt>
    <dgm:pt modelId="{EFB78E3D-DC3A-CB43-94D7-13AE21C13BF4}" type="pres">
      <dgm:prSet presAssocID="{385607A8-A670-2345-AFD0-22CE7644E578}" presName="ThreeConn_2-3" presStyleLbl="fgAccFollowNode1" presStyleIdx="1" presStyleCnt="2">
        <dgm:presLayoutVars>
          <dgm:bulletEnabled val="1"/>
        </dgm:presLayoutVars>
      </dgm:prSet>
      <dgm:spPr/>
    </dgm:pt>
    <dgm:pt modelId="{39DFB669-18B8-3948-A64F-F5583DAB9599}" type="pres">
      <dgm:prSet presAssocID="{385607A8-A670-2345-AFD0-22CE7644E578}" presName="ThreeNodes_1_text" presStyleLbl="node1" presStyleIdx="2" presStyleCnt="3">
        <dgm:presLayoutVars>
          <dgm:bulletEnabled val="1"/>
        </dgm:presLayoutVars>
      </dgm:prSet>
      <dgm:spPr/>
    </dgm:pt>
    <dgm:pt modelId="{112D08A1-BEEA-D042-98C9-31EE19DE1719}" type="pres">
      <dgm:prSet presAssocID="{385607A8-A670-2345-AFD0-22CE7644E578}" presName="ThreeNodes_2_text" presStyleLbl="node1" presStyleIdx="2" presStyleCnt="3">
        <dgm:presLayoutVars>
          <dgm:bulletEnabled val="1"/>
        </dgm:presLayoutVars>
      </dgm:prSet>
      <dgm:spPr/>
    </dgm:pt>
    <dgm:pt modelId="{BC288FAB-8CFD-134E-BF51-B679C816346F}" type="pres">
      <dgm:prSet presAssocID="{385607A8-A670-2345-AFD0-22CE7644E578}" presName="ThreeNodes_3_text" presStyleLbl="node1" presStyleIdx="2" presStyleCnt="3">
        <dgm:presLayoutVars>
          <dgm:bulletEnabled val="1"/>
        </dgm:presLayoutVars>
      </dgm:prSet>
      <dgm:spPr/>
    </dgm:pt>
  </dgm:ptLst>
  <dgm:cxnLst>
    <dgm:cxn modelId="{C25E9100-AB1D-354D-A1B2-523AC54782A4}" type="presOf" srcId="{9111CCBF-F32B-B44C-8BE3-9A23ADC2FA5F}" destId="{41FACC19-6367-8D46-A39A-CB074A29E7C8}" srcOrd="0" destOrd="0" presId="urn:microsoft.com/office/officeart/2005/8/layout/vProcess5"/>
    <dgm:cxn modelId="{5619C53C-7FFF-444D-BB46-AEA432F9462C}" type="presOf" srcId="{385607A8-A670-2345-AFD0-22CE7644E578}" destId="{0FE1C459-09AB-0B41-9BFD-C0DF0EDDFBA1}" srcOrd="0" destOrd="0" presId="urn:microsoft.com/office/officeart/2005/8/layout/vProcess5"/>
    <dgm:cxn modelId="{295E1C5B-3FB6-D245-A5D1-AD7268474989}" type="presOf" srcId="{A7E02A78-D149-8646-B418-F36EE37C9066}" destId="{EFB78E3D-DC3A-CB43-94D7-13AE21C13BF4}" srcOrd="0" destOrd="0" presId="urn:microsoft.com/office/officeart/2005/8/layout/vProcess5"/>
    <dgm:cxn modelId="{03349166-97FB-F640-B56C-45B3FA27217F}" type="presOf" srcId="{DFEA04E8-5043-4541-AEAF-55750F0CE32C}" destId="{F9644FDB-F439-654C-8EAF-1F7744A35A41}" srcOrd="0" destOrd="0" presId="urn:microsoft.com/office/officeart/2005/8/layout/vProcess5"/>
    <dgm:cxn modelId="{2944B771-FABB-1B41-A6A1-D8A446C9480D}" type="presOf" srcId="{DFEA04E8-5043-4541-AEAF-55750F0CE32C}" destId="{BC288FAB-8CFD-134E-BF51-B679C816346F}" srcOrd="1" destOrd="0" presId="urn:microsoft.com/office/officeart/2005/8/layout/vProcess5"/>
    <dgm:cxn modelId="{DD130E73-9754-994A-BE3D-DEDC4A5C8C84}" type="presOf" srcId="{44B5879C-99E9-3D4B-8BB7-41073FEFE128}" destId="{5D89B566-A50B-5144-B44E-5B21E98D8CF6}" srcOrd="0" destOrd="0" presId="urn:microsoft.com/office/officeart/2005/8/layout/vProcess5"/>
    <dgm:cxn modelId="{8D2D577D-7B5C-2643-91AB-6BACC609B82D}" srcId="{385607A8-A670-2345-AFD0-22CE7644E578}" destId="{9111CCBF-F32B-B44C-8BE3-9A23ADC2FA5F}" srcOrd="1" destOrd="0" parTransId="{9A8BE58E-0430-D040-91D0-1DC1D147969F}" sibTransId="{A7E02A78-D149-8646-B418-F36EE37C9066}"/>
    <dgm:cxn modelId="{15486F8E-6BBD-F746-9C92-38812F48C074}" type="presOf" srcId="{9111CCBF-F32B-B44C-8BE3-9A23ADC2FA5F}" destId="{112D08A1-BEEA-D042-98C9-31EE19DE1719}" srcOrd="1" destOrd="0" presId="urn:microsoft.com/office/officeart/2005/8/layout/vProcess5"/>
    <dgm:cxn modelId="{99B5B497-AC74-5843-84E3-30C45A18129F}" type="presOf" srcId="{33392646-2CC2-E54B-8073-7717EAC35C38}" destId="{B76D8ACF-904A-1941-B44B-8ACADD72DB09}" srcOrd="0" destOrd="0" presId="urn:microsoft.com/office/officeart/2005/8/layout/vProcess5"/>
    <dgm:cxn modelId="{C02012A3-AA2E-2F48-9498-00985F4688CF}" type="presOf" srcId="{44B5879C-99E9-3D4B-8BB7-41073FEFE128}" destId="{39DFB669-18B8-3948-A64F-F5583DAB9599}" srcOrd="1" destOrd="0" presId="urn:microsoft.com/office/officeart/2005/8/layout/vProcess5"/>
    <dgm:cxn modelId="{3DCDDBA9-8E8E-DD41-A60E-4F05A0D44038}" srcId="{385607A8-A670-2345-AFD0-22CE7644E578}" destId="{44B5879C-99E9-3D4B-8BB7-41073FEFE128}" srcOrd="0" destOrd="0" parTransId="{9330AB9E-FAE3-2C4D-AB9F-DD91E325D0BC}" sibTransId="{33392646-2CC2-E54B-8073-7717EAC35C38}"/>
    <dgm:cxn modelId="{DA9C87F9-1C58-CE49-B421-A896EBB9F58C}" srcId="{385607A8-A670-2345-AFD0-22CE7644E578}" destId="{DFEA04E8-5043-4541-AEAF-55750F0CE32C}" srcOrd="2" destOrd="0" parTransId="{F3E9567D-5904-BE43-9ED7-08405D112F1B}" sibTransId="{55C2E5A7-D0CA-E248-BC1F-3117C4F15C6A}"/>
    <dgm:cxn modelId="{80E0369B-231E-0947-A9FA-4F52A3EFF0AB}" type="presParOf" srcId="{0FE1C459-09AB-0B41-9BFD-C0DF0EDDFBA1}" destId="{BB807335-24A7-E14F-8418-5FB8AE314282}" srcOrd="0" destOrd="0" presId="urn:microsoft.com/office/officeart/2005/8/layout/vProcess5"/>
    <dgm:cxn modelId="{A477345C-5DA2-224C-98D9-469BD7E1F755}" type="presParOf" srcId="{0FE1C459-09AB-0B41-9BFD-C0DF0EDDFBA1}" destId="{5D89B566-A50B-5144-B44E-5B21E98D8CF6}" srcOrd="1" destOrd="0" presId="urn:microsoft.com/office/officeart/2005/8/layout/vProcess5"/>
    <dgm:cxn modelId="{F885E7F0-B704-EC4F-84C6-DA1282FCB95D}" type="presParOf" srcId="{0FE1C459-09AB-0B41-9BFD-C0DF0EDDFBA1}" destId="{41FACC19-6367-8D46-A39A-CB074A29E7C8}" srcOrd="2" destOrd="0" presId="urn:microsoft.com/office/officeart/2005/8/layout/vProcess5"/>
    <dgm:cxn modelId="{BA7D5FCE-0D1A-8144-933C-A4BA163DFFB8}" type="presParOf" srcId="{0FE1C459-09AB-0B41-9BFD-C0DF0EDDFBA1}" destId="{F9644FDB-F439-654C-8EAF-1F7744A35A41}" srcOrd="3" destOrd="0" presId="urn:microsoft.com/office/officeart/2005/8/layout/vProcess5"/>
    <dgm:cxn modelId="{E449D102-ADAA-BC4B-BDB2-855AED0E50F4}" type="presParOf" srcId="{0FE1C459-09AB-0B41-9BFD-C0DF0EDDFBA1}" destId="{B76D8ACF-904A-1941-B44B-8ACADD72DB09}" srcOrd="4" destOrd="0" presId="urn:microsoft.com/office/officeart/2005/8/layout/vProcess5"/>
    <dgm:cxn modelId="{A37AAA9E-8959-6246-9FE5-A913E7DB7286}" type="presParOf" srcId="{0FE1C459-09AB-0B41-9BFD-C0DF0EDDFBA1}" destId="{EFB78E3D-DC3A-CB43-94D7-13AE21C13BF4}" srcOrd="5" destOrd="0" presId="urn:microsoft.com/office/officeart/2005/8/layout/vProcess5"/>
    <dgm:cxn modelId="{A7F33352-EA72-4B43-B8CA-DEFACB6BB63A}" type="presParOf" srcId="{0FE1C459-09AB-0B41-9BFD-C0DF0EDDFBA1}" destId="{39DFB669-18B8-3948-A64F-F5583DAB9599}" srcOrd="6" destOrd="0" presId="urn:microsoft.com/office/officeart/2005/8/layout/vProcess5"/>
    <dgm:cxn modelId="{013F5D58-BD3F-2543-B275-865AF77F6926}" type="presParOf" srcId="{0FE1C459-09AB-0B41-9BFD-C0DF0EDDFBA1}" destId="{112D08A1-BEEA-D042-98C9-31EE19DE1719}" srcOrd="7" destOrd="0" presId="urn:microsoft.com/office/officeart/2005/8/layout/vProcess5"/>
    <dgm:cxn modelId="{AC0B6D38-2003-8145-884B-DE818D8E86EF}" type="presParOf" srcId="{0FE1C459-09AB-0B41-9BFD-C0DF0EDDFBA1}" destId="{BC288FAB-8CFD-134E-BF51-B679C816346F}"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89B566-A50B-5144-B44E-5B21E98D8CF6}">
      <dsp:nvSpPr>
        <dsp:cNvPr id="0" name=""/>
        <dsp:cNvSpPr/>
      </dsp:nvSpPr>
      <dsp:spPr>
        <a:xfrm>
          <a:off x="0" y="0"/>
          <a:ext cx="8262222" cy="1206817"/>
        </a:xfrm>
        <a:prstGeom prst="roundRect">
          <a:avLst>
            <a:gd name="adj" fmla="val 10000"/>
          </a:avLst>
        </a:prstGeom>
        <a:solidFill>
          <a:schemeClr val="accent3">
            <a:lumMod val="75000"/>
          </a:schemeClr>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t>Refers to art made for Islamic practices and surroundings. Created by people who lived or live in places where its main inhabitants are Muslims.</a:t>
          </a:r>
        </a:p>
      </dsp:txBody>
      <dsp:txXfrm>
        <a:off x="35346" y="35346"/>
        <a:ext cx="6959973" cy="1136125"/>
      </dsp:txXfrm>
    </dsp:sp>
    <dsp:sp modelId="{41FACC19-6367-8D46-A39A-CB074A29E7C8}">
      <dsp:nvSpPr>
        <dsp:cNvPr id="0" name=""/>
        <dsp:cNvSpPr/>
      </dsp:nvSpPr>
      <dsp:spPr>
        <a:xfrm>
          <a:off x="729019" y="1407953"/>
          <a:ext cx="8262222" cy="1206817"/>
        </a:xfrm>
        <a:prstGeom prst="roundRect">
          <a:avLst>
            <a:gd name="adj" fmla="val 10000"/>
          </a:avLst>
        </a:prstGeom>
        <a:solidFill>
          <a:schemeClr val="accent3">
            <a:lumMod val="75000"/>
          </a:schemeClr>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Refers to arts of all cultures of Islam and not only related to just Islam as a religion. In fact religious art plays a small part in the overall different variety of Islamic art. </a:t>
          </a:r>
        </a:p>
      </dsp:txBody>
      <dsp:txXfrm>
        <a:off x="764365" y="1443299"/>
        <a:ext cx="6678079" cy="1136125"/>
      </dsp:txXfrm>
    </dsp:sp>
    <dsp:sp modelId="{F9644FDB-F439-654C-8EAF-1F7744A35A41}">
      <dsp:nvSpPr>
        <dsp:cNvPr id="0" name=""/>
        <dsp:cNvSpPr/>
      </dsp:nvSpPr>
      <dsp:spPr>
        <a:xfrm>
          <a:off x="1458039" y="2815907"/>
          <a:ext cx="8262222" cy="1206817"/>
        </a:xfrm>
        <a:prstGeom prst="roundRect">
          <a:avLst>
            <a:gd name="adj" fmla="val 10000"/>
          </a:avLst>
        </a:prstGeom>
        <a:solidFill>
          <a:schemeClr val="accent3">
            <a:lumMod val="75000"/>
          </a:schemeClr>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Not always what it is, as it is neither a style, nor a movement, the creators of the art were not necessarily Muslims. </a:t>
          </a:r>
        </a:p>
      </dsp:txBody>
      <dsp:txXfrm>
        <a:off x="1493385" y="2851253"/>
        <a:ext cx="6678079" cy="1136125"/>
      </dsp:txXfrm>
    </dsp:sp>
    <dsp:sp modelId="{B76D8ACF-904A-1941-B44B-8ACADD72DB09}">
      <dsp:nvSpPr>
        <dsp:cNvPr id="0" name=""/>
        <dsp:cNvSpPr/>
      </dsp:nvSpPr>
      <dsp:spPr>
        <a:xfrm>
          <a:off x="7477791" y="915169"/>
          <a:ext cx="784431" cy="784431"/>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54288" y="915169"/>
        <a:ext cx="431437" cy="590284"/>
      </dsp:txXfrm>
    </dsp:sp>
    <dsp:sp modelId="{EFB78E3D-DC3A-CB43-94D7-13AE21C13BF4}">
      <dsp:nvSpPr>
        <dsp:cNvPr id="0" name=""/>
        <dsp:cNvSpPr/>
      </dsp:nvSpPr>
      <dsp:spPr>
        <a:xfrm>
          <a:off x="8206810" y="2315078"/>
          <a:ext cx="784431" cy="784431"/>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83307" y="2315078"/>
        <a:ext cx="431437" cy="5902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89B566-A50B-5144-B44E-5B21E98D8CF6}">
      <dsp:nvSpPr>
        <dsp:cNvPr id="0" name=""/>
        <dsp:cNvSpPr/>
      </dsp:nvSpPr>
      <dsp:spPr>
        <a:xfrm>
          <a:off x="0" y="0"/>
          <a:ext cx="8779655" cy="1311087"/>
        </a:xfrm>
        <a:prstGeom prst="roundRect">
          <a:avLst>
            <a:gd name="adj" fmla="val 10000"/>
          </a:avLst>
        </a:prstGeom>
        <a:solidFill>
          <a:schemeClr val="accent3">
            <a:lumMod val="75000"/>
          </a:schemeClr>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solidFill>
                <a:schemeClr val="bg1"/>
              </a:solidFill>
            </a:rPr>
            <a:t>Coined in the nineteenth century, “Islamic art” generated considerable interest within the Western art historians and archaeologists in the early part of twentieth century.</a:t>
          </a:r>
          <a:endParaRPr lang="en-US" sz="1800" kern="1200" dirty="0"/>
        </a:p>
      </dsp:txBody>
      <dsp:txXfrm>
        <a:off x="38400" y="38400"/>
        <a:ext cx="7364890" cy="1234287"/>
      </dsp:txXfrm>
    </dsp:sp>
    <dsp:sp modelId="{41FACC19-6367-8D46-A39A-CB074A29E7C8}">
      <dsp:nvSpPr>
        <dsp:cNvPr id="0" name=""/>
        <dsp:cNvSpPr/>
      </dsp:nvSpPr>
      <dsp:spPr>
        <a:xfrm>
          <a:off x="774675" y="1529602"/>
          <a:ext cx="8779655" cy="1311087"/>
        </a:xfrm>
        <a:prstGeom prst="roundRect">
          <a:avLst>
            <a:gd name="adj" fmla="val 10000"/>
          </a:avLst>
        </a:prstGeom>
        <a:solidFill>
          <a:schemeClr val="accent3">
            <a:lumMod val="75000"/>
          </a:schemeClr>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bg1"/>
              </a:solidFill>
            </a:rPr>
            <a:t>The expansion of Islamic empire meant that Arabs had contact with Greco-Roman, Byzantine, Coptic, Sassanian, Buddhist, and Chinese </a:t>
          </a:r>
          <a:r>
            <a:rPr lang="en-GB" sz="1800" kern="1200" dirty="0">
              <a:solidFill>
                <a:schemeClr val="bg1"/>
              </a:solidFill>
            </a:rPr>
            <a:t>civilisations</a:t>
          </a:r>
          <a:r>
            <a:rPr lang="en-US" sz="1800" kern="1200" dirty="0">
              <a:solidFill>
                <a:schemeClr val="bg1"/>
              </a:solidFill>
            </a:rPr>
            <a:t>. The Arabs encountered indigenous artistic traditions of Berbers, Slavs, Turks and various African people and others. </a:t>
          </a:r>
          <a:endParaRPr lang="en-US" sz="1800" kern="1200" dirty="0"/>
        </a:p>
      </dsp:txBody>
      <dsp:txXfrm>
        <a:off x="813075" y="1568002"/>
        <a:ext cx="7075973" cy="1234287"/>
      </dsp:txXfrm>
    </dsp:sp>
    <dsp:sp modelId="{F9644FDB-F439-654C-8EAF-1F7744A35A41}">
      <dsp:nvSpPr>
        <dsp:cNvPr id="0" name=""/>
        <dsp:cNvSpPr/>
      </dsp:nvSpPr>
      <dsp:spPr>
        <a:xfrm>
          <a:off x="1549351" y="3059205"/>
          <a:ext cx="8779655" cy="1311087"/>
        </a:xfrm>
        <a:prstGeom prst="roundRect">
          <a:avLst>
            <a:gd name="adj" fmla="val 10000"/>
          </a:avLst>
        </a:prstGeom>
        <a:solidFill>
          <a:schemeClr val="accent3">
            <a:lumMod val="75000"/>
          </a:schemeClr>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Islamic art defines all form of art, it can be religious or secular. Taking from their diverse neighbouring practices, Muslims chose what worked with their beliefs and taste. The selective process meant that Islamic art integrated and united the regional variety into a larger Islamic </a:t>
          </a:r>
          <a:r>
            <a:rPr lang="en-US" sz="1800" kern="1200" dirty="0" err="1"/>
            <a:t>civilisation</a:t>
          </a:r>
          <a:r>
            <a:rPr lang="en-US" sz="1800" kern="1200" dirty="0"/>
            <a:t> framework.</a:t>
          </a:r>
        </a:p>
      </dsp:txBody>
      <dsp:txXfrm>
        <a:off x="1587751" y="3097605"/>
        <a:ext cx="7075973" cy="1234287"/>
      </dsp:txXfrm>
    </dsp:sp>
    <dsp:sp modelId="{B76D8ACF-904A-1941-B44B-8ACADD72DB09}">
      <dsp:nvSpPr>
        <dsp:cNvPr id="0" name=""/>
        <dsp:cNvSpPr/>
      </dsp:nvSpPr>
      <dsp:spPr>
        <a:xfrm>
          <a:off x="7927448" y="994241"/>
          <a:ext cx="852207" cy="852207"/>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119195" y="994241"/>
        <a:ext cx="468713" cy="641286"/>
      </dsp:txXfrm>
    </dsp:sp>
    <dsp:sp modelId="{EFB78E3D-DC3A-CB43-94D7-13AE21C13BF4}">
      <dsp:nvSpPr>
        <dsp:cNvPr id="0" name=""/>
        <dsp:cNvSpPr/>
      </dsp:nvSpPr>
      <dsp:spPr>
        <a:xfrm>
          <a:off x="8702124" y="2515103"/>
          <a:ext cx="852207" cy="852207"/>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893871" y="2515103"/>
        <a:ext cx="468713" cy="64128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3842B4-485A-564E-B7A5-D75ACCD77103}" type="datetimeFigureOut">
              <a:rPr lang="en-US" smtClean="0"/>
              <a:t>7/19/19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26D340-A0FC-EA4D-8711-5026B3C8934E}" type="slidenum">
              <a:rPr lang="en-US" smtClean="0"/>
              <a:t>‹#›</a:t>
            </a:fld>
            <a:endParaRPr lang="en-US"/>
          </a:p>
        </p:txBody>
      </p:sp>
    </p:spTree>
    <p:extLst>
      <p:ext uri="{BB962C8B-B14F-4D97-AF65-F5344CB8AC3E}">
        <p14:creationId xmlns:p14="http://schemas.microsoft.com/office/powerpoint/2010/main" val="4198596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wamag.org/2015/02/08/unity-in-diversity-paradigm-and-the-popularisation-of-islamic-art/"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muslimheritage.com/uploads/Islamic_Art_Means_of_Cultural_Exchange3.pdf"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nga.gov/education/teachers/teaching-packets/islamic-art.html"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visual-arts-cork.com/islamic-art.ht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nga.gov/education/teachers/teaching-packets/islamic-art.html"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archnet.org/sites/162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learner.org/courses/globalart/work/65/index.html"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commons.wikimedia.org/wiki/Taj_Mahal#/media/File:Taj_Mahal,_Agra,_India.jpg"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6GfkgLmwXHo"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bbc.co.uk/religion/religions/islam/art/art_1.shtml"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oxfordislamicstudies.com.ezproxy.uwtsd.ac.uk/article/opr/t243/e31"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go.galegroup.com.ezproxy.uwtsd.ac.uk/ps/retrieve.do?tabID=T003&amp;resultListType=RESULT_LIST&amp;searchResultsType=SingleTab&amp;searchType=BasicSearchForm&amp;currentPosition=6&amp;docId=GALE%7CCX3424502121&amp;docType=Topic+overview&amp;sort=RELEVANCE&amp;contentSegment=&amp;prodId=GVRL&amp;contentSet=GALE%7CCX3424502121&amp;searchId=R2&amp;userGroupName=walamp&amp;inPS=true"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link.galegroup.com.ezproxy.uwtsd.ac.uk/apps/doc/CX3424502121/GVRL?u=walamp&amp;sid=GVRL&amp;xid=74c52231"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oxfordislamicstudies.com.ezproxy.uwtsd.ac.uk/article/opr/t243/e31"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go.galegroup.com.ezproxy.uwtsd.ac.uk/ps/retrieve.do?tabID=T003&amp;resultListType=RESULT_LIST&amp;searchResultsType=SingleTab&amp;searchType=BasicSearchForm&amp;currentPosition=6&amp;docId=GALE%7CCX3424502121&amp;docType=Topic+overview&amp;sort=RELEVANCE&amp;contentSegment=&amp;prodId=GVRL&amp;contentSet=GALE%7CCX3424502121&amp;searchId=R2&amp;userGroupName=walamp&amp;inPS=true"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go.galegroup.com.ezproxy.uwtsd.ac.uk/ps/retrieve.do?tabID=T003&amp;resultListType=RESULT_LIST&amp;searchResultsType=SingleTab&amp;searchType=BasicSearchForm&amp;currentPosition=1&amp;docId=GALE%7CCX3407705753&amp;docType=Topic+overview&amp;sort=RELEVANCE&amp;contentSegment=&amp;prodId=GVRL&amp;contentSet=GALE%7CCX3407705753&amp;searchId=R1&amp;userGroupName=walamp&amp;inPS=true"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www.oxfordislamicstudies.com.ezproxy.uwtsd.ac.uk/article/opr/t236/e0966?_hi=3&amp;_pos=2"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www.oxfordislamicstudies.com.ezproxy.uwtsd.ac.uk/article/opr/t236/e0966?_hi=3&amp;_pos=2"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www.oxfordislamicstudies.com.ezproxy.uwtsd.ac.uk/article/opr/t276/e269?_hi=4&amp;_pos=1"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www.oxfordislamicstudies.com.ezproxy.uwtsd.ac.uk/article/opr/t276/e597?_hi=1&amp;_pos=2"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www.oxfordislamicstudies.com.ezproxy.uwtsd.ac.uk/article/opr/t276/e601?_hi=0&amp;_pos=2"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www.oxfordislamicstudies.com.ezproxy.uwtsd.ac.uk/article/opr/t243/e31"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go.galegroup.com.ezproxy.uwtsd.ac.uk/ps/retrieve.do?tabID=T003&amp;resultListType=RESULT_LIST&amp;searchResultsType=SingleTab&amp;searchType=BasicSearchForm&amp;currentPosition=1&amp;docId=GALE%7CCX3407705753&amp;docType=Topic+overview&amp;sort=RELEVANCE&amp;contentSegment=&amp;prodId=GVRL&amp;contentSet=GALE%7CCX3407705753&amp;searchId=R1&amp;userGroupName=walamp&amp;inPS=true"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nga.gov/education/teachers/teaching-packets/islamic-art.html"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nga.gov/education/teachers/teaching-packets/islamic-art.html"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www.muslimheritage.com/uploads/Islamic_Art_Means_of_Cultural_Exchange3.pdf"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dirty="0"/>
              <a:t>(1) Arts of the Islamic world, </a:t>
            </a:r>
            <a:r>
              <a:rPr lang="en-GB" sz="1200" i="1" dirty="0"/>
              <a:t>The Unity in Diversity Paradigm and the Popularisation of Islamic Art, </a:t>
            </a:r>
            <a:r>
              <a:rPr lang="en-GB" sz="1200" dirty="0"/>
              <a:t>(Magazine on the arts of the Islamic world, 2015) &lt;</a:t>
            </a:r>
            <a:r>
              <a:rPr lang="en-GB" sz="1200" dirty="0">
                <a:hlinkClick r:id="rId3"/>
              </a:rPr>
              <a:t>https://www.iwamag.org/2015/02/08/unity-in-diversity-paradigm-and-the-popularisation-of-islamic-art/</a:t>
            </a:r>
            <a:r>
              <a:rPr lang="en-GB" sz="1200" dirty="0"/>
              <a:t>&gt; [accessed 7 January 2019]</a:t>
            </a:r>
          </a:p>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0F26D340-A0FC-EA4D-8711-5026B3C8934E}" type="slidenum">
              <a:rPr lang="en-US" smtClean="0"/>
              <a:t>2</a:t>
            </a:fld>
            <a:endParaRPr lang="en-US"/>
          </a:p>
        </p:txBody>
      </p:sp>
    </p:spTree>
    <p:extLst>
      <p:ext uri="{BB962C8B-B14F-4D97-AF65-F5344CB8AC3E}">
        <p14:creationId xmlns:p14="http://schemas.microsoft.com/office/powerpoint/2010/main" val="723311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Miriam Cooke and</a:t>
            </a:r>
            <a:r>
              <a:rPr lang="en-GB" sz="1200" b="0" i="0" kern="1200" dirty="0">
                <a:solidFill>
                  <a:schemeClr val="tx1"/>
                </a:solidFill>
                <a:effectLst/>
                <a:latin typeface="+mn-lt"/>
                <a:ea typeface="+mn-ea"/>
                <a:cs typeface="+mn-cs"/>
              </a:rPr>
              <a:t> Bruce B. Lawrence, </a:t>
            </a:r>
            <a:r>
              <a:rPr lang="en-GB" sz="1200" b="0" i="1" kern="1200" dirty="0">
                <a:solidFill>
                  <a:schemeClr val="tx1"/>
                </a:solidFill>
                <a:effectLst/>
                <a:latin typeface="+mn-lt"/>
                <a:ea typeface="+mn-ea"/>
                <a:cs typeface="+mn-cs"/>
              </a:rPr>
              <a:t>Muslim Networks from Hajj to Hip Hop</a:t>
            </a:r>
            <a:r>
              <a:rPr lang="en-GB" sz="1200" b="0" i="0" kern="1200" dirty="0">
                <a:solidFill>
                  <a:schemeClr val="tx1"/>
                </a:solidFill>
                <a:effectLst/>
                <a:latin typeface="+mn-lt"/>
                <a:ea typeface="+mn-ea"/>
                <a:cs typeface="+mn-cs"/>
              </a:rPr>
              <a:t> (London: University of North Carolina Press, 2005) p.1-3</a:t>
            </a:r>
            <a:endParaRPr lang="en-US" dirty="0"/>
          </a:p>
        </p:txBody>
      </p:sp>
      <p:sp>
        <p:nvSpPr>
          <p:cNvPr id="4" name="Slide Number Placeholder 3"/>
          <p:cNvSpPr>
            <a:spLocks noGrp="1"/>
          </p:cNvSpPr>
          <p:nvPr>
            <p:ph type="sldNum" sz="quarter" idx="5"/>
          </p:nvPr>
        </p:nvSpPr>
        <p:spPr/>
        <p:txBody>
          <a:bodyPr/>
          <a:lstStyle/>
          <a:p>
            <a:fld id="{0F26D340-A0FC-EA4D-8711-5026B3C8934E}" type="slidenum">
              <a:rPr lang="en-US" smtClean="0"/>
              <a:t>3</a:t>
            </a:fld>
            <a:endParaRPr lang="en-US"/>
          </a:p>
        </p:txBody>
      </p:sp>
    </p:spTree>
    <p:extLst>
      <p:ext uri="{BB962C8B-B14F-4D97-AF65-F5344CB8AC3E}">
        <p14:creationId xmlns:p14="http://schemas.microsoft.com/office/powerpoint/2010/main" val="1654048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(1)</a:t>
            </a:r>
            <a:r>
              <a:rPr lang="en-GB" sz="2000" dirty="0"/>
              <a:t> </a:t>
            </a:r>
            <a:r>
              <a:rPr lang="en-GB" sz="1000" dirty="0"/>
              <a:t>Bruce B. Lawrence and Miriam Cooke, </a:t>
            </a:r>
            <a:r>
              <a:rPr lang="en-GB" sz="1000" i="1" dirty="0" err="1"/>
              <a:t>Encyclopedia</a:t>
            </a:r>
            <a:r>
              <a:rPr lang="en-GB" sz="1000" i="1" dirty="0"/>
              <a:t> of Islam and the Muslim World. </a:t>
            </a:r>
            <a:r>
              <a:rPr lang="en-GB" sz="1000" dirty="0">
                <a:solidFill>
                  <a:srgbClr val="323232"/>
                </a:solidFill>
                <a:latin typeface="Arial" panose="020B0604020202020204" pitchFamily="34" charset="0"/>
              </a:rPr>
              <a:t>Ed. Richard C. Martin. Vol. 2. (New York, NY: Macmillan Reference USA, 2004) Available at: http://</a:t>
            </a:r>
            <a:r>
              <a:rPr lang="en-GB" sz="1000" dirty="0" err="1">
                <a:solidFill>
                  <a:srgbClr val="323232"/>
                </a:solidFill>
                <a:latin typeface="Arial" panose="020B0604020202020204" pitchFamily="34" charset="0"/>
              </a:rPr>
              <a:t>go.galegroup.com.ezproxy.uwtsd.ac.uk</a:t>
            </a:r>
            <a:r>
              <a:rPr lang="en-GB" sz="1000" dirty="0">
                <a:solidFill>
                  <a:srgbClr val="323232"/>
                </a:solidFill>
                <a:latin typeface="Arial" panose="020B0604020202020204" pitchFamily="34" charset="0"/>
              </a:rPr>
              <a:t>/</a:t>
            </a:r>
            <a:r>
              <a:rPr lang="en-GB" sz="1000" dirty="0" err="1">
                <a:solidFill>
                  <a:srgbClr val="323232"/>
                </a:solidFill>
                <a:latin typeface="Arial" panose="020B0604020202020204" pitchFamily="34" charset="0"/>
              </a:rPr>
              <a:t>ps</a:t>
            </a:r>
            <a:r>
              <a:rPr lang="en-GB" sz="1000" dirty="0">
                <a:solidFill>
                  <a:srgbClr val="323232"/>
                </a:solidFill>
                <a:latin typeface="Arial" panose="020B0604020202020204" pitchFamily="34" charset="0"/>
              </a:rPr>
              <a:t>/</a:t>
            </a:r>
            <a:r>
              <a:rPr lang="en-GB" sz="1000" dirty="0" err="1">
                <a:solidFill>
                  <a:srgbClr val="323232"/>
                </a:solidFill>
                <a:latin typeface="Arial" panose="020B0604020202020204" pitchFamily="34" charset="0"/>
              </a:rPr>
              <a:t>retrieve.do?tabID</a:t>
            </a:r>
            <a:r>
              <a:rPr lang="en-GB" sz="1000" dirty="0">
                <a:solidFill>
                  <a:srgbClr val="323232"/>
                </a:solidFill>
                <a:latin typeface="Arial" panose="020B0604020202020204" pitchFamily="34" charset="0"/>
              </a:rPr>
              <a:t>=T003&amp;resultListType=</a:t>
            </a:r>
            <a:r>
              <a:rPr lang="en-GB" sz="1000" dirty="0" err="1">
                <a:solidFill>
                  <a:srgbClr val="323232"/>
                </a:solidFill>
                <a:latin typeface="Arial" panose="020B0604020202020204" pitchFamily="34" charset="0"/>
              </a:rPr>
              <a:t>RESULT_LIST&amp;searchResultsType</a:t>
            </a:r>
            <a:r>
              <a:rPr lang="en-GB" sz="1000" dirty="0">
                <a:solidFill>
                  <a:srgbClr val="323232"/>
                </a:solidFill>
                <a:latin typeface="Arial" panose="020B0604020202020204" pitchFamily="34" charset="0"/>
              </a:rPr>
              <a:t>=</a:t>
            </a:r>
            <a:r>
              <a:rPr lang="en-GB" sz="1000" dirty="0" err="1">
                <a:solidFill>
                  <a:srgbClr val="323232"/>
                </a:solidFill>
                <a:latin typeface="Arial" panose="020B0604020202020204" pitchFamily="34" charset="0"/>
              </a:rPr>
              <a:t>SingleTab&amp;searchType</a:t>
            </a:r>
            <a:r>
              <a:rPr lang="en-GB" sz="1000" dirty="0">
                <a:solidFill>
                  <a:srgbClr val="323232"/>
                </a:solidFill>
                <a:latin typeface="Arial" panose="020B0604020202020204" pitchFamily="34" charset="0"/>
              </a:rPr>
              <a:t>=</a:t>
            </a:r>
            <a:r>
              <a:rPr lang="en-GB" sz="1000" dirty="0" err="1">
                <a:solidFill>
                  <a:srgbClr val="323232"/>
                </a:solidFill>
                <a:latin typeface="Arial" panose="020B0604020202020204" pitchFamily="34" charset="0"/>
              </a:rPr>
              <a:t>BasicSearchForm&amp;currentPosition</a:t>
            </a:r>
            <a:r>
              <a:rPr lang="en-GB" sz="1000" dirty="0">
                <a:solidFill>
                  <a:srgbClr val="323232"/>
                </a:solidFill>
                <a:latin typeface="Arial" panose="020B0604020202020204" pitchFamily="34" charset="0"/>
              </a:rPr>
              <a:t>=1&amp;docId=GALE%7CCX3403500369&amp;docType=Topic+overview%2C+Culture+overview&amp;sort=</a:t>
            </a:r>
            <a:r>
              <a:rPr lang="en-GB" sz="1000" dirty="0" err="1">
                <a:solidFill>
                  <a:srgbClr val="323232"/>
                </a:solidFill>
                <a:latin typeface="Arial" panose="020B0604020202020204" pitchFamily="34" charset="0"/>
              </a:rPr>
              <a:t>RELEVANCE&amp;contentSegment</a:t>
            </a:r>
            <a:r>
              <a:rPr lang="en-GB" sz="1000" dirty="0">
                <a:solidFill>
                  <a:srgbClr val="323232"/>
                </a:solidFill>
                <a:latin typeface="Arial" panose="020B0604020202020204" pitchFamily="34" charset="0"/>
              </a:rPr>
              <a:t>=&amp;</a:t>
            </a:r>
            <a:r>
              <a:rPr lang="en-GB" sz="1000" dirty="0" err="1">
                <a:solidFill>
                  <a:srgbClr val="323232"/>
                </a:solidFill>
                <a:latin typeface="Arial" panose="020B0604020202020204" pitchFamily="34" charset="0"/>
              </a:rPr>
              <a:t>prodId</a:t>
            </a:r>
            <a:r>
              <a:rPr lang="en-GB" sz="1000" dirty="0">
                <a:solidFill>
                  <a:srgbClr val="323232"/>
                </a:solidFill>
                <a:latin typeface="Arial" panose="020B0604020202020204" pitchFamily="34" charset="0"/>
              </a:rPr>
              <a:t>=</a:t>
            </a:r>
            <a:r>
              <a:rPr lang="en-GB" sz="1000" dirty="0" err="1">
                <a:solidFill>
                  <a:srgbClr val="323232"/>
                </a:solidFill>
                <a:latin typeface="Arial" panose="020B0604020202020204" pitchFamily="34" charset="0"/>
              </a:rPr>
              <a:t>GVRL&amp;contentSet</a:t>
            </a:r>
            <a:r>
              <a:rPr lang="en-GB" sz="1000" dirty="0">
                <a:solidFill>
                  <a:srgbClr val="323232"/>
                </a:solidFill>
                <a:latin typeface="Arial" panose="020B0604020202020204" pitchFamily="34" charset="0"/>
              </a:rPr>
              <a:t>=GALE%7CCX3403500369&amp;searchId=R1&amp;userGroupName=</a:t>
            </a:r>
            <a:r>
              <a:rPr lang="en-GB" sz="1000" dirty="0" err="1">
                <a:solidFill>
                  <a:srgbClr val="323232"/>
                </a:solidFill>
                <a:latin typeface="Arial" panose="020B0604020202020204" pitchFamily="34" charset="0"/>
              </a:rPr>
              <a:t>walamp&amp;inPS</a:t>
            </a:r>
            <a:r>
              <a:rPr lang="en-GB" sz="1000" dirty="0">
                <a:solidFill>
                  <a:srgbClr val="323232"/>
                </a:solidFill>
                <a:latin typeface="Arial" panose="020B0604020202020204" pitchFamily="34" charset="0"/>
              </a:rPr>
              <a:t>=true (Accessed: 7 January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b="0" i="0" dirty="0">
              <a:solidFill>
                <a:srgbClr val="32323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(2) Miriam Cooke and Bruce B. Lawrence, </a:t>
            </a:r>
            <a:r>
              <a:rPr lang="en-GB" sz="1000" i="1" dirty="0"/>
              <a:t>Muslim Networks from Hajj to Hip Hop</a:t>
            </a:r>
            <a:r>
              <a:rPr lang="en-GB" sz="1000" dirty="0"/>
              <a:t> (Chapel Hill, N.C.; London: Chapel Hill, N.C; London : University of North Carolina Press,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b="0" i="0" dirty="0">
              <a:solidFill>
                <a:srgbClr val="32323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323232"/>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0F26D340-A0FC-EA4D-8711-5026B3C8934E}" type="slidenum">
              <a:rPr lang="en-US" smtClean="0"/>
              <a:t>4</a:t>
            </a:fld>
            <a:endParaRPr lang="en-US"/>
          </a:p>
        </p:txBody>
      </p:sp>
    </p:spTree>
    <p:extLst>
      <p:ext uri="{BB962C8B-B14F-4D97-AF65-F5344CB8AC3E}">
        <p14:creationId xmlns:p14="http://schemas.microsoft.com/office/powerpoint/2010/main" val="33432838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GB" sz="900" dirty="0"/>
              <a:t>Miriam Cooke and Bruce B. Lawrence, </a:t>
            </a:r>
            <a:r>
              <a:rPr lang="en-GB" sz="900" i="1" dirty="0"/>
              <a:t>Muslim Networks from Hajj to Hip Hop</a:t>
            </a:r>
            <a:r>
              <a:rPr lang="en-GB" sz="900" dirty="0"/>
              <a:t> (Chapel Hill, N.C.; London: Chapel Hill, N.C; London : University of North Carolina Press, 2005)</a:t>
            </a:r>
          </a:p>
          <a:p>
            <a:pPr defTabSz="914400">
              <a:defRPr/>
            </a:pPr>
            <a:endParaRPr lang="en-GB" sz="900" dirty="0"/>
          </a:p>
          <a:p>
            <a:pPr defTabSz="914400">
              <a:defRPr/>
            </a:pPr>
            <a:r>
              <a:rPr lang="en-GB" sz="900" dirty="0"/>
              <a:t>Ahmad S. </a:t>
            </a:r>
            <a:r>
              <a:rPr lang="en-GB" sz="900" dirty="0" err="1"/>
              <a:t>Dallal</a:t>
            </a:r>
            <a:r>
              <a:rPr lang="en-GB" sz="900" dirty="0"/>
              <a:t>, </a:t>
            </a:r>
            <a:r>
              <a:rPr lang="en-GB" sz="900" dirty="0" err="1"/>
              <a:t>Yoginder</a:t>
            </a:r>
            <a:r>
              <a:rPr lang="en-GB" sz="900" dirty="0"/>
              <a:t> </a:t>
            </a:r>
            <a:r>
              <a:rPr lang="en-GB" sz="900" dirty="0" err="1"/>
              <a:t>Sikand</a:t>
            </a:r>
            <a:r>
              <a:rPr lang="en-GB" sz="900" dirty="0"/>
              <a:t>, Abdul Rashid Moten "Ummah." In </a:t>
            </a:r>
            <a:r>
              <a:rPr lang="en-GB" sz="900" i="1" dirty="0"/>
              <a:t>The Oxford </a:t>
            </a:r>
            <a:r>
              <a:rPr lang="en-GB" sz="900" i="1" dirty="0" err="1"/>
              <a:t>Encyclopedia</a:t>
            </a:r>
            <a:r>
              <a:rPr lang="en-GB" sz="900" i="1" dirty="0"/>
              <a:t> of the Islamic World</a:t>
            </a:r>
            <a:r>
              <a:rPr lang="en-GB" sz="900" dirty="0"/>
              <a:t>. </a:t>
            </a:r>
            <a:r>
              <a:rPr lang="en-GB" sz="900" i="1" dirty="0"/>
              <a:t>Oxford Islamic Studies Online</a:t>
            </a:r>
            <a:r>
              <a:rPr lang="en-GB" sz="900" dirty="0"/>
              <a:t>, http://</a:t>
            </a:r>
            <a:r>
              <a:rPr lang="en-GB" sz="900" dirty="0" err="1"/>
              <a:t>www.oxfordislamicstudies.com.ezproxy.uwtsd.ac.uk</a:t>
            </a:r>
            <a:r>
              <a:rPr lang="en-GB" sz="900" dirty="0"/>
              <a:t>/article/</a:t>
            </a:r>
            <a:r>
              <a:rPr lang="en-GB" sz="900" dirty="0" err="1"/>
              <a:t>opr</a:t>
            </a:r>
            <a:r>
              <a:rPr lang="en-GB" sz="900" dirty="0"/>
              <a:t>/t236/e0818 (accessed 7-Jan-2019).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The Arabic term </a:t>
            </a:r>
            <a:r>
              <a:rPr lang="en-GB" sz="900" i="1" dirty="0"/>
              <a:t>ummah</a:t>
            </a:r>
            <a:r>
              <a:rPr lang="en-GB" sz="900" dirty="0"/>
              <a:t> refers to a people or a community, united by certain features that they share in common, such as customs, ethnicity, history, language, and, particularly, religion. It is often used to refer to the </a:t>
            </a:r>
            <a:r>
              <a:rPr lang="en-GB" sz="900" i="1" dirty="0"/>
              <a:t>ummah al-</a:t>
            </a:r>
            <a:r>
              <a:rPr lang="en-GB" sz="900" i="1" dirty="0" err="1"/>
              <a:t>muḥammadīyah</a:t>
            </a:r>
            <a:r>
              <a:rPr lang="en-GB" sz="900" dirty="0"/>
              <a:t> (community of </a:t>
            </a:r>
            <a:r>
              <a:rPr lang="en-GB" sz="900" dirty="0" err="1"/>
              <a:t>Muḥammad</a:t>
            </a:r>
            <a:r>
              <a:rPr lang="en-GB" sz="900" dirty="0"/>
              <a:t>) or </a:t>
            </a:r>
            <a:r>
              <a:rPr lang="en-GB" sz="900" i="1" dirty="0"/>
              <a:t>ummah al-</a:t>
            </a:r>
            <a:r>
              <a:rPr lang="en-GB" sz="900" i="1" dirty="0" err="1"/>
              <a:t>Islāmīyah</a:t>
            </a:r>
            <a:r>
              <a:rPr lang="en-GB" sz="900" i="1" dirty="0"/>
              <a:t> </a:t>
            </a:r>
            <a:r>
              <a:rPr lang="en-GB" sz="900" dirty="0"/>
              <a:t>(community of Islam). </a:t>
            </a:r>
            <a:r>
              <a:rPr lang="en-GB" sz="900" dirty="0">
                <a:solidFill>
                  <a:srgbClr val="FF0000"/>
                </a:solidFill>
              </a:rPr>
              <a:t>(Ahmad S. </a:t>
            </a:r>
            <a:r>
              <a:rPr lang="en-GB" sz="900" dirty="0" err="1">
                <a:solidFill>
                  <a:srgbClr val="FF0000"/>
                </a:solidFill>
              </a:rPr>
              <a:t>Dallal</a:t>
            </a:r>
            <a:r>
              <a:rPr lang="en-GB" sz="900" dirty="0">
                <a:solidFill>
                  <a:srgbClr val="FF0000"/>
                </a:solidFill>
              </a:rPr>
              <a:t>, </a:t>
            </a:r>
            <a:r>
              <a:rPr lang="en-GB" sz="900" dirty="0" err="1">
                <a:solidFill>
                  <a:srgbClr val="FF0000"/>
                </a:solidFill>
              </a:rPr>
              <a:t>Yoginder</a:t>
            </a:r>
            <a:r>
              <a:rPr lang="en-GB" sz="900" dirty="0">
                <a:solidFill>
                  <a:srgbClr val="FF0000"/>
                </a:solidFill>
              </a:rPr>
              <a:t> </a:t>
            </a:r>
            <a:r>
              <a:rPr lang="en-GB" sz="900" dirty="0" err="1">
                <a:solidFill>
                  <a:srgbClr val="FF0000"/>
                </a:solidFill>
              </a:rPr>
              <a:t>Sikand</a:t>
            </a:r>
            <a:r>
              <a:rPr lang="en-GB" sz="900" dirty="0">
                <a:solidFill>
                  <a:srgbClr val="FF0000"/>
                </a:solidFill>
              </a:rPr>
              <a:t>, Abdul Rashid Moten)</a:t>
            </a:r>
            <a:endParaRPr lang="en-US" dirty="0"/>
          </a:p>
        </p:txBody>
      </p:sp>
      <p:sp>
        <p:nvSpPr>
          <p:cNvPr id="4" name="Slide Number Placeholder 3"/>
          <p:cNvSpPr>
            <a:spLocks noGrp="1"/>
          </p:cNvSpPr>
          <p:nvPr>
            <p:ph type="sldNum" sz="quarter" idx="5"/>
          </p:nvPr>
        </p:nvSpPr>
        <p:spPr/>
        <p:txBody>
          <a:bodyPr/>
          <a:lstStyle/>
          <a:p>
            <a:fld id="{0F26D340-A0FC-EA4D-8711-5026B3C8934E}" type="slidenum">
              <a:rPr lang="en-US" smtClean="0"/>
              <a:t>5</a:t>
            </a:fld>
            <a:endParaRPr lang="en-US"/>
          </a:p>
        </p:txBody>
      </p:sp>
    </p:spTree>
    <p:extLst>
      <p:ext uri="{BB962C8B-B14F-4D97-AF65-F5344CB8AC3E}">
        <p14:creationId xmlns:p14="http://schemas.microsoft.com/office/powerpoint/2010/main" val="907601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Cooke and Lawrence, </a:t>
            </a:r>
            <a:r>
              <a:rPr lang="en-GB" sz="1200" i="1" dirty="0"/>
              <a:t>Muslim Networks from Hajj to Hip Hop</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6</a:t>
            </a:fld>
            <a:endParaRPr lang="en-US"/>
          </a:p>
        </p:txBody>
      </p:sp>
    </p:spTree>
    <p:extLst>
      <p:ext uri="{BB962C8B-B14F-4D97-AF65-F5344CB8AC3E}">
        <p14:creationId xmlns:p14="http://schemas.microsoft.com/office/powerpoint/2010/main" val="1058109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Jonathan Bloom, and Sheila Blair, </a:t>
            </a:r>
            <a:r>
              <a:rPr lang="en-GB" sz="1200" i="1" dirty="0"/>
              <a:t>Islamic Arts</a:t>
            </a:r>
            <a:r>
              <a:rPr lang="en-GB" sz="1200" dirty="0"/>
              <a:t> (London: </a:t>
            </a:r>
            <a:r>
              <a:rPr lang="en-GB" sz="1200" dirty="0" err="1"/>
              <a:t>Phaidon</a:t>
            </a:r>
            <a:r>
              <a:rPr lang="en-GB" sz="1200" dirty="0"/>
              <a:t>, 1997) p.5</a:t>
            </a:r>
          </a:p>
          <a:p>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7</a:t>
            </a:fld>
            <a:endParaRPr lang="en-US"/>
          </a:p>
        </p:txBody>
      </p:sp>
    </p:spTree>
    <p:extLst>
      <p:ext uri="{BB962C8B-B14F-4D97-AF65-F5344CB8AC3E}">
        <p14:creationId xmlns:p14="http://schemas.microsoft.com/office/powerpoint/2010/main" val="1585166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err="1"/>
              <a:t>Wiǧdān</a:t>
            </a:r>
            <a:r>
              <a:rPr lang="en-GB" sz="1200" dirty="0"/>
              <a:t> </a:t>
            </a:r>
            <a:r>
              <a:rPr lang="en-GB" sz="1200" dirty="0" err="1"/>
              <a:t>Alī</a:t>
            </a:r>
            <a:r>
              <a:rPr lang="en-GB" sz="1200" dirty="0"/>
              <a:t>,  </a:t>
            </a:r>
            <a:r>
              <a:rPr lang="en-GB" sz="1200" i="1" dirty="0"/>
              <a:t>The Arab Contribution to Islamic Art: From the Seventh to the Fifteenth Centuries</a:t>
            </a:r>
            <a:r>
              <a:rPr lang="en-GB" sz="1200" dirty="0"/>
              <a:t> (Cairo: American University in Cairo Press, 1999</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Wijdan</a:t>
            </a:r>
            <a:r>
              <a:rPr lang="en-GB" sz="1200" b="0" i="0" kern="1200" dirty="0">
                <a:solidFill>
                  <a:schemeClr val="tx1"/>
                </a:solidFill>
                <a:effectLst/>
                <a:latin typeface="+mn-lt"/>
                <a:ea typeface="+mn-ea"/>
                <a:cs typeface="+mn-cs"/>
              </a:rPr>
              <a:t> Ali, 'Islamic Art as a Means of Cultural Exchange', </a:t>
            </a:r>
            <a:r>
              <a:rPr lang="en-GB" sz="1200" b="0" i="1" kern="1200" dirty="0">
                <a:solidFill>
                  <a:schemeClr val="tx1"/>
                </a:solidFill>
                <a:effectLst/>
                <a:latin typeface="+mn-lt"/>
                <a:ea typeface="+mn-ea"/>
                <a:cs typeface="+mn-cs"/>
              </a:rPr>
              <a:t>Foundation for Science Technology and Civilisation, </a:t>
            </a:r>
            <a:r>
              <a:rPr lang="en-GB" sz="1200" b="0" i="0" kern="1200" dirty="0">
                <a:solidFill>
                  <a:schemeClr val="tx1"/>
                </a:solidFill>
                <a:effectLst/>
                <a:latin typeface="+mn-lt"/>
                <a:ea typeface="+mn-ea"/>
                <a:cs typeface="+mn-cs"/>
              </a:rPr>
              <a:t>(2006) &lt;</a:t>
            </a:r>
            <a:r>
              <a:rPr lang="en-GB" sz="1200" b="0" i="0" u="none" strike="noStrike" kern="1200" dirty="0">
                <a:solidFill>
                  <a:schemeClr val="tx1"/>
                </a:solidFill>
                <a:effectLst/>
                <a:latin typeface="+mn-lt"/>
                <a:ea typeface="+mn-ea"/>
                <a:cs typeface="+mn-cs"/>
                <a:hlinkClick r:id="rId3"/>
              </a:rPr>
              <a:t>http://www.muslimheritage.com/uploads/Islamic_Art_Means_of_Cultural_Exchange3.pdf</a:t>
            </a:r>
            <a:r>
              <a:rPr lang="en-GB" sz="1200" b="0" i="0" kern="1200" dirty="0">
                <a:solidFill>
                  <a:schemeClr val="tx1"/>
                </a:solidFill>
                <a:effectLst/>
                <a:latin typeface="+mn-lt"/>
                <a:ea typeface="+mn-ea"/>
                <a:cs typeface="+mn-cs"/>
              </a:rPr>
              <a:t>&gt; [accessed 7 January 2019]</a:t>
            </a:r>
            <a:endParaRPr lang="en-GB" sz="1200" dirty="0"/>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Division of Education, </a:t>
            </a:r>
            <a:r>
              <a:rPr lang="en-GB" sz="1200" b="0" i="1" kern="1200" dirty="0">
                <a:solidFill>
                  <a:schemeClr val="tx1"/>
                </a:solidFill>
                <a:effectLst/>
                <a:latin typeface="+mn-lt"/>
                <a:ea typeface="+mn-ea"/>
                <a:cs typeface="+mn-cs"/>
              </a:rPr>
              <a:t>Islamic Art and Culture { A Resource for Teachers }&amp;</a:t>
            </a:r>
            <a:r>
              <a:rPr lang="en-GB" sz="1200" b="0" i="1" kern="1200" dirty="0" err="1">
                <a:solidFill>
                  <a:schemeClr val="tx1"/>
                </a:solidFill>
                <a:effectLst/>
                <a:latin typeface="+mn-lt"/>
                <a:ea typeface="+mn-ea"/>
                <a:cs typeface="+mn-cs"/>
              </a:rPr>
              <a:t>nbsp</a:t>
            </a:r>
            <a:r>
              <a:rPr lang="en-GB" sz="1200" b="0" i="1" kern="1200" dirty="0">
                <a:solidFill>
                  <a:schemeClr val="tx1"/>
                </a:solidFill>
                <a:effectLst/>
                <a:latin typeface="+mn-lt"/>
                <a:ea typeface="+mn-ea"/>
                <a:cs typeface="+mn-cs"/>
              </a:rPr>
              <a:t>;&amp;</a:t>
            </a:r>
            <a:r>
              <a:rPr lang="en-GB" sz="1200" b="0" i="1" kern="1200" dirty="0" err="1">
                <a:solidFill>
                  <a:schemeClr val="tx1"/>
                </a:solidFill>
                <a:effectLst/>
                <a:latin typeface="+mn-lt"/>
                <a:ea typeface="+mn-ea"/>
                <a:cs typeface="+mn-cs"/>
              </a:rPr>
              <a:t>nbsp</a:t>
            </a:r>
            <a:r>
              <a:rPr lang="en-GB" sz="1200" b="0" i="1"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(Washington: Board of Trustees, National Gallery of Art., 2004) &lt;</a:t>
            </a:r>
            <a:r>
              <a:rPr lang="en-GB" sz="1200" b="0" i="0" u="none" strike="noStrike" kern="1200" dirty="0">
                <a:solidFill>
                  <a:schemeClr val="tx1"/>
                </a:solidFill>
                <a:effectLst/>
                <a:latin typeface="+mn-lt"/>
                <a:ea typeface="+mn-ea"/>
                <a:cs typeface="+mn-cs"/>
                <a:hlinkClick r:id="rId4"/>
              </a:rPr>
              <a:t>https://www.nga.gov/education/teachers/teaching-packets/islamic-art.html</a:t>
            </a:r>
            <a:r>
              <a:rPr lang="en-GB" sz="1200" b="0" i="0" kern="1200" dirty="0">
                <a:solidFill>
                  <a:schemeClr val="tx1"/>
                </a:solidFill>
                <a:effectLst/>
                <a:latin typeface="+mn-lt"/>
                <a:ea typeface="+mn-ea"/>
                <a:cs typeface="+mn-cs"/>
              </a:rPr>
              <a:t>&gt; [accessed 8 January 2019]</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8</a:t>
            </a:fld>
            <a:endParaRPr lang="en-US"/>
          </a:p>
        </p:txBody>
      </p:sp>
    </p:spTree>
    <p:extLst>
      <p:ext uri="{BB962C8B-B14F-4D97-AF65-F5344CB8AC3E}">
        <p14:creationId xmlns:p14="http://schemas.microsoft.com/office/powerpoint/2010/main" val="2877236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err="1"/>
              <a:t>Wiǧdān</a:t>
            </a:r>
            <a:r>
              <a:rPr lang="en-GB" sz="1200" dirty="0"/>
              <a:t> </a:t>
            </a:r>
            <a:r>
              <a:rPr lang="en-GB" sz="1200" dirty="0" err="1"/>
              <a:t>Alī</a:t>
            </a:r>
            <a:r>
              <a:rPr lang="en-GB" sz="1200" dirty="0"/>
              <a:t>,  </a:t>
            </a:r>
            <a:r>
              <a:rPr lang="en-GB" sz="1200" i="1" dirty="0"/>
              <a:t>The Arab Contribution to Islamic Art: From the Seventh to the Fifteenth Centuries</a:t>
            </a:r>
            <a:r>
              <a:rPr lang="en-GB" sz="1200" dirty="0"/>
              <a:t> (Cairo: American University in Cairo Press, 1999</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Judith Ernst, Ed. Miriam, Cooke and Bruce B. Lawrence, </a:t>
            </a:r>
            <a:r>
              <a:rPr lang="en-GB" sz="1200" b="0" i="1" kern="1200" dirty="0">
                <a:solidFill>
                  <a:schemeClr val="tx1"/>
                </a:solidFill>
                <a:effectLst/>
                <a:latin typeface="+mn-lt"/>
                <a:ea typeface="+mn-ea"/>
                <a:cs typeface="+mn-cs"/>
              </a:rPr>
              <a:t>The Problems of Islamic Art In</a:t>
            </a:r>
            <a:r>
              <a:rPr lang="en-GB" sz="1200" b="0" i="0" kern="1200" dirty="0">
                <a:solidFill>
                  <a:schemeClr val="tx1"/>
                </a:solidFill>
                <a:effectLst/>
                <a:latin typeface="+mn-lt"/>
                <a:ea typeface="+mn-ea"/>
                <a:cs typeface="+mn-cs"/>
              </a:rPr>
              <a:t> Muslim Networks from Hajj to Hip Hop; (London: University of North Carolina Press, 2005)</a:t>
            </a:r>
            <a:endParaRPr lang="en-GB" sz="1200" dirty="0"/>
          </a:p>
          <a:p>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9</a:t>
            </a:fld>
            <a:endParaRPr lang="en-US"/>
          </a:p>
        </p:txBody>
      </p:sp>
    </p:spTree>
    <p:extLst>
      <p:ext uri="{BB962C8B-B14F-4D97-AF65-F5344CB8AC3E}">
        <p14:creationId xmlns:p14="http://schemas.microsoft.com/office/powerpoint/2010/main" val="3669036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https://</a:t>
            </a:r>
            <a:r>
              <a:rPr lang="en-GB" dirty="0" err="1"/>
              <a:t>archnet.org</a:t>
            </a:r>
            <a:r>
              <a:rPr lang="en-GB" dirty="0"/>
              <a:t>/sites/2814/</a:t>
            </a:r>
            <a:r>
              <a:rPr lang="en-GB" dirty="0" err="1"/>
              <a:t>media_contents</a:t>
            </a:r>
            <a:r>
              <a:rPr lang="en-GB" dirty="0"/>
              <a:t>/4969</a:t>
            </a:r>
          </a:p>
          <a:p>
            <a:endParaRPr lang="en-GB" dirty="0"/>
          </a:p>
          <a:p>
            <a:r>
              <a:rPr lang="en-GB" dirty="0"/>
              <a:t>(2) </a:t>
            </a:r>
            <a:r>
              <a:rPr lang="en-GB" sz="1200" b="0" i="0" kern="1200" dirty="0">
                <a:solidFill>
                  <a:schemeClr val="tx1"/>
                </a:solidFill>
                <a:effectLst/>
                <a:latin typeface="+mn-lt"/>
                <a:ea typeface="+mn-ea"/>
                <a:cs typeface="+mn-cs"/>
              </a:rPr>
              <a:t>Neil Collins, </a:t>
            </a:r>
            <a:r>
              <a:rPr lang="en-GB" sz="1200" b="0" i="1" kern="1200" dirty="0">
                <a:solidFill>
                  <a:schemeClr val="tx1"/>
                </a:solidFill>
                <a:effectLst/>
                <a:latin typeface="+mn-lt"/>
                <a:ea typeface="+mn-ea"/>
                <a:cs typeface="+mn-cs"/>
              </a:rPr>
              <a:t>Islamic Art: History of Muslim Visual Arts, </a:t>
            </a:r>
            <a:r>
              <a:rPr lang="en-GB" sz="1200" b="0" i="0" u="none" strike="noStrike" kern="1200" dirty="0">
                <a:solidFill>
                  <a:schemeClr val="tx1"/>
                </a:solidFill>
                <a:effectLst/>
                <a:latin typeface="+mn-lt"/>
                <a:ea typeface="+mn-ea"/>
                <a:cs typeface="+mn-cs"/>
                <a:hlinkClick r:id="rId3"/>
              </a:rPr>
              <a:t>http://www.visual-arts-cork.com/islamic-art.htm</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edn</a:t>
            </a:r>
            <a:r>
              <a:rPr lang="en-GB" sz="1200" b="0" i="0" kern="1200" dirty="0">
                <a:solidFill>
                  <a:schemeClr val="tx1"/>
                </a:solidFill>
                <a:effectLst/>
                <a:latin typeface="+mn-lt"/>
                <a:ea typeface="+mn-ea"/>
                <a:cs typeface="+mn-cs"/>
              </a:rPr>
              <a:t>, 2019 </a:t>
            </a:r>
            <a:r>
              <a:rPr lang="en-GB" sz="1200" b="0" i="0" kern="1200" dirty="0" err="1">
                <a:solidFill>
                  <a:schemeClr val="tx1"/>
                </a:solidFill>
                <a:effectLst/>
                <a:latin typeface="+mn-lt"/>
                <a:ea typeface="+mn-ea"/>
                <a:cs typeface="+mn-cs"/>
              </a:rPr>
              <a:t>vols</a:t>
            </a:r>
            <a:r>
              <a:rPr lang="en-GB" sz="1200" b="0" i="0" kern="1200" dirty="0">
                <a:solidFill>
                  <a:schemeClr val="tx1"/>
                </a:solidFill>
                <a:effectLst/>
                <a:latin typeface="+mn-lt"/>
                <a:ea typeface="+mn-ea"/>
                <a:cs typeface="+mn-cs"/>
              </a:rPr>
              <a:t> (2019) &lt;</a:t>
            </a:r>
            <a:r>
              <a:rPr lang="en-GB" sz="1200" b="0" i="0" u="none" strike="noStrike" kern="1200" dirty="0">
                <a:solidFill>
                  <a:schemeClr val="tx1"/>
                </a:solidFill>
                <a:effectLst/>
                <a:latin typeface="+mn-lt"/>
                <a:ea typeface="+mn-ea"/>
                <a:cs typeface="+mn-cs"/>
                <a:hlinkClick r:id="rId3"/>
              </a:rPr>
              <a:t>http://www.visual-arts-cork.com/islamic-art.htm</a:t>
            </a:r>
            <a:r>
              <a:rPr lang="en-GB" sz="1200" b="0" i="0" kern="1200" dirty="0">
                <a:solidFill>
                  <a:schemeClr val="tx1"/>
                </a:solidFill>
                <a:effectLst/>
                <a:latin typeface="+mn-lt"/>
                <a:ea typeface="+mn-ea"/>
                <a:cs typeface="+mn-cs"/>
              </a:rPr>
              <a:t>&gt; [accessed 8 January 2019]</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10</a:t>
            </a:fld>
            <a:endParaRPr lang="en-US"/>
          </a:p>
        </p:txBody>
      </p:sp>
    </p:spTree>
    <p:extLst>
      <p:ext uri="{BB962C8B-B14F-4D97-AF65-F5344CB8AC3E}">
        <p14:creationId xmlns:p14="http://schemas.microsoft.com/office/powerpoint/2010/main" val="3754370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(1) Collins, </a:t>
            </a:r>
            <a:r>
              <a:rPr lang="en-GB" sz="1200" b="0" i="1" kern="1200" dirty="0">
                <a:solidFill>
                  <a:schemeClr val="tx1"/>
                </a:solidFill>
                <a:effectLst/>
                <a:latin typeface="+mn-lt"/>
                <a:ea typeface="+mn-ea"/>
                <a:cs typeface="+mn-cs"/>
              </a:rPr>
              <a:t>Islamic Art: History of Muslim Visual Arts,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(2) Division of Education, </a:t>
            </a:r>
            <a:r>
              <a:rPr lang="en-GB" sz="1200" b="0" i="1" kern="1200" dirty="0">
                <a:solidFill>
                  <a:schemeClr val="tx1"/>
                </a:solidFill>
                <a:effectLst/>
                <a:latin typeface="+mn-lt"/>
                <a:ea typeface="+mn-ea"/>
                <a:cs typeface="+mn-cs"/>
              </a:rPr>
              <a:t>Islamic Art and Culture {A Resource for Teachers}&amp;</a:t>
            </a:r>
            <a:r>
              <a:rPr lang="en-GB" sz="1200" b="0" i="1" kern="1200" dirty="0" err="1">
                <a:solidFill>
                  <a:schemeClr val="tx1"/>
                </a:solidFill>
                <a:effectLst/>
                <a:latin typeface="+mn-lt"/>
                <a:ea typeface="+mn-ea"/>
                <a:cs typeface="+mn-cs"/>
              </a:rPr>
              <a:t>nbsp</a:t>
            </a:r>
            <a:r>
              <a:rPr lang="en-GB" sz="1200" b="0" i="1"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(Washington: Board of Trustees, National Gallery of Art., 2004) &lt;</a:t>
            </a:r>
            <a:r>
              <a:rPr lang="en-GB" sz="1200" b="0" i="0" u="none" strike="noStrike" kern="1200" dirty="0">
                <a:solidFill>
                  <a:schemeClr val="tx1"/>
                </a:solidFill>
                <a:effectLst/>
                <a:latin typeface="+mn-lt"/>
                <a:ea typeface="+mn-ea"/>
                <a:cs typeface="+mn-cs"/>
                <a:hlinkClick r:id="rId3"/>
              </a:rPr>
              <a:t>https://www.nga.gov/education/teachers/teaching-packets/islamic-art.html</a:t>
            </a:r>
            <a:r>
              <a:rPr lang="en-GB" sz="1200" b="0" i="0" kern="1200" dirty="0">
                <a:solidFill>
                  <a:schemeClr val="tx1"/>
                </a:solidFill>
                <a:effectLst/>
                <a:latin typeface="+mn-lt"/>
                <a:ea typeface="+mn-ea"/>
                <a:cs typeface="+mn-cs"/>
              </a:rPr>
              <a:t>&gt; [accessed 8 January 2019]</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11</a:t>
            </a:fld>
            <a:endParaRPr lang="en-US"/>
          </a:p>
        </p:txBody>
      </p:sp>
    </p:spTree>
    <p:extLst>
      <p:ext uri="{BB962C8B-B14F-4D97-AF65-F5344CB8AC3E}">
        <p14:creationId xmlns:p14="http://schemas.microsoft.com/office/powerpoint/2010/main" val="3959468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dirty="0">
                <a:hlinkClick r:id="rId3"/>
              </a:rPr>
              <a:t>https://archnet.org/sites/1621</a:t>
            </a:r>
            <a:endParaRPr lang="en-GB" dirty="0"/>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sz="1200" b="0" i="0" kern="1200" dirty="0">
                <a:solidFill>
                  <a:schemeClr val="tx1"/>
                </a:solidFill>
                <a:effectLst/>
                <a:latin typeface="+mn-lt"/>
                <a:ea typeface="+mn-ea"/>
                <a:cs typeface="+mn-cs"/>
              </a:rPr>
              <a:t>Collins, </a:t>
            </a:r>
            <a:r>
              <a:rPr lang="en-GB" sz="1200" b="0" i="1" kern="1200" dirty="0">
                <a:solidFill>
                  <a:schemeClr val="tx1"/>
                </a:solidFill>
                <a:effectLst/>
                <a:latin typeface="+mn-lt"/>
                <a:ea typeface="+mn-ea"/>
                <a:cs typeface="+mn-cs"/>
              </a:rPr>
              <a:t>Islamic Art: History of Muslim Visual Arts,</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F26D340-A0FC-EA4D-8711-5026B3C8934E}" type="slidenum">
              <a:rPr lang="en-US" smtClean="0"/>
              <a:t>12</a:t>
            </a:fld>
            <a:endParaRPr lang="en-US"/>
          </a:p>
        </p:txBody>
      </p:sp>
    </p:spTree>
    <p:extLst>
      <p:ext uri="{BB962C8B-B14F-4D97-AF65-F5344CB8AC3E}">
        <p14:creationId xmlns:p14="http://schemas.microsoft.com/office/powerpoint/2010/main" val="980424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t>
            </a:r>
            <a:r>
              <a:rPr lang="en-GB" sz="1200" b="0" i="0" kern="1200" dirty="0">
                <a:solidFill>
                  <a:schemeClr val="tx1"/>
                </a:solidFill>
                <a:effectLst/>
                <a:latin typeface="+mn-lt"/>
                <a:ea typeface="+mn-ea"/>
                <a:cs typeface="+mn-cs"/>
              </a:rPr>
              <a:t>Collins, </a:t>
            </a:r>
            <a:r>
              <a:rPr lang="en-GB" sz="1200" b="0" i="1" kern="1200" dirty="0">
                <a:solidFill>
                  <a:schemeClr val="tx1"/>
                </a:solidFill>
                <a:effectLst/>
                <a:latin typeface="+mn-lt"/>
                <a:ea typeface="+mn-ea"/>
                <a:cs typeface="+mn-cs"/>
              </a:rPr>
              <a:t>Islamic Art: History of Muslim Visual Arts,</a:t>
            </a:r>
            <a:endParaRPr lang="en-GB" dirty="0"/>
          </a:p>
          <a:p>
            <a:r>
              <a:rPr lang="en-GB" dirty="0"/>
              <a:t>(2) </a:t>
            </a:r>
            <a:r>
              <a:rPr lang="en-GB" dirty="0">
                <a:hlinkClick r:id="rId3"/>
              </a:rPr>
              <a:t>https://www.learner.org/courses/globalart/work/65/index.html</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13</a:t>
            </a:fld>
            <a:endParaRPr lang="en-US"/>
          </a:p>
        </p:txBody>
      </p:sp>
    </p:spTree>
    <p:extLst>
      <p:ext uri="{BB962C8B-B14F-4D97-AF65-F5344CB8AC3E}">
        <p14:creationId xmlns:p14="http://schemas.microsoft.com/office/powerpoint/2010/main" val="3833011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(1) </a:t>
            </a:r>
            <a:r>
              <a:rPr lang="en-GB" sz="1200" b="0" i="0" kern="1200" dirty="0">
                <a:solidFill>
                  <a:schemeClr val="tx1"/>
                </a:solidFill>
                <a:effectLst/>
                <a:latin typeface="+mn-lt"/>
                <a:ea typeface="+mn-ea"/>
                <a:cs typeface="+mn-cs"/>
              </a:rPr>
              <a:t>Collins, </a:t>
            </a:r>
            <a:r>
              <a:rPr lang="en-GB" sz="1200" b="0" i="1" kern="1200" dirty="0">
                <a:solidFill>
                  <a:schemeClr val="tx1"/>
                </a:solidFill>
                <a:effectLst/>
                <a:latin typeface="+mn-lt"/>
                <a:ea typeface="+mn-ea"/>
                <a:cs typeface="+mn-cs"/>
              </a:rPr>
              <a:t>Islamic Art: History of Muslim Visual Arts,</a:t>
            </a: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14</a:t>
            </a:fld>
            <a:endParaRPr lang="en-US"/>
          </a:p>
        </p:txBody>
      </p:sp>
    </p:spTree>
    <p:extLst>
      <p:ext uri="{BB962C8B-B14F-4D97-AF65-F5344CB8AC3E}">
        <p14:creationId xmlns:p14="http://schemas.microsoft.com/office/powerpoint/2010/main" val="7518140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15</a:t>
            </a:fld>
            <a:endParaRPr lang="en-US"/>
          </a:p>
        </p:txBody>
      </p:sp>
    </p:spTree>
    <p:extLst>
      <p:ext uri="{BB962C8B-B14F-4D97-AF65-F5344CB8AC3E}">
        <p14:creationId xmlns:p14="http://schemas.microsoft.com/office/powerpoint/2010/main" val="24570214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a:t>
            </a:r>
            <a:r>
              <a:rPr lang="en-GB" dirty="0">
                <a:hlinkClick r:id="rId3"/>
              </a:rPr>
              <a:t>https://commons.wikimedia.org/wiki/Taj_Mahal#/media/File:Taj_Mahal,_Agra,_India.jpg</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16</a:t>
            </a:fld>
            <a:endParaRPr lang="en-US"/>
          </a:p>
        </p:txBody>
      </p:sp>
    </p:spTree>
    <p:extLst>
      <p:ext uri="{BB962C8B-B14F-4D97-AF65-F5344CB8AC3E}">
        <p14:creationId xmlns:p14="http://schemas.microsoft.com/office/powerpoint/2010/main" val="3079106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video gives a brief information on the formation of Islamic art </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Arab and Islamic Art Museum Aims to Challenge Stereotypes, </a:t>
            </a:r>
            <a:r>
              <a:rPr lang="en-GB" sz="1200" b="0" i="0" kern="1200" dirty="0">
                <a:solidFill>
                  <a:schemeClr val="tx1"/>
                </a:solidFill>
                <a:effectLst/>
                <a:latin typeface="+mn-lt"/>
                <a:ea typeface="+mn-ea"/>
                <a:cs typeface="+mn-cs"/>
              </a:rPr>
              <a:t>Dir. </a:t>
            </a:r>
            <a:r>
              <a:rPr lang="en-GB" sz="1200" b="0" i="0" kern="1200" dirty="0" err="1">
                <a:solidFill>
                  <a:schemeClr val="tx1"/>
                </a:solidFill>
                <a:effectLst/>
                <a:latin typeface="+mn-lt"/>
                <a:ea typeface="+mn-ea"/>
                <a:cs typeface="+mn-cs"/>
              </a:rPr>
              <a:t>Shadieh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Mirmobiny</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2018</a:t>
            </a:r>
            <a:r>
              <a:rPr lang="en-GB" sz="1200" b="0" i="0" kern="1200" dirty="0">
                <a:solidFill>
                  <a:schemeClr val="tx1"/>
                </a:solidFill>
                <a:effectLst/>
                <a:latin typeface="+mn-lt"/>
                <a:ea typeface="+mn-ea"/>
                <a:cs typeface="+mn-cs"/>
              </a:rPr>
              <a:t> &lt;</a:t>
            </a:r>
            <a:r>
              <a:rPr lang="en-GB" sz="1200" b="0" i="0" u="none" strike="noStrike" kern="1200" dirty="0">
                <a:solidFill>
                  <a:schemeClr val="tx1"/>
                </a:solidFill>
                <a:effectLst/>
                <a:latin typeface="+mn-lt"/>
                <a:ea typeface="+mn-ea"/>
                <a:cs typeface="+mn-cs"/>
                <a:hlinkClick r:id="rId3"/>
              </a:rPr>
              <a:t>https://www.youtube.com/watch?v=6GfkgLmwXHo</a:t>
            </a:r>
            <a:r>
              <a:rPr lang="en-GB" sz="1200" b="0" i="0" kern="1200" dirty="0">
                <a:solidFill>
                  <a:schemeClr val="tx1"/>
                </a:solidFill>
                <a:effectLst/>
                <a:latin typeface="+mn-lt"/>
                <a:ea typeface="+mn-ea"/>
                <a:cs typeface="+mn-cs"/>
              </a:rPr>
              <a:t>&gt; [accessed Jan 3, 2019]</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17</a:t>
            </a:fld>
            <a:endParaRPr lang="en-US"/>
          </a:p>
        </p:txBody>
      </p:sp>
    </p:spTree>
    <p:extLst>
      <p:ext uri="{BB962C8B-B14F-4D97-AF65-F5344CB8AC3E}">
        <p14:creationId xmlns:p14="http://schemas.microsoft.com/office/powerpoint/2010/main" val="32991585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http://www.bbc.co.uk/religion/religions/islam/art/art_1.shtml</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18</a:t>
            </a:fld>
            <a:endParaRPr lang="en-US"/>
          </a:p>
        </p:txBody>
      </p:sp>
    </p:spTree>
    <p:extLst>
      <p:ext uri="{BB962C8B-B14F-4D97-AF65-F5344CB8AC3E}">
        <p14:creationId xmlns:p14="http://schemas.microsoft.com/office/powerpoint/2010/main" val="3824350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http://www.oxfordislamicstudies.com.ezproxy.uwtsd.ac.uk/article/opr/t243/e31</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19</a:t>
            </a:fld>
            <a:endParaRPr lang="en-US"/>
          </a:p>
        </p:txBody>
      </p:sp>
    </p:spTree>
    <p:extLst>
      <p:ext uri="{BB962C8B-B14F-4D97-AF65-F5344CB8AC3E}">
        <p14:creationId xmlns:p14="http://schemas.microsoft.com/office/powerpoint/2010/main" val="39165697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323232"/>
                </a:solidFill>
                <a:latin typeface="Arial" panose="020B0604020202020204" pitchFamily="34" charset="0"/>
              </a:rPr>
              <a:t>(1)</a:t>
            </a:r>
            <a:r>
              <a:rPr lang="en-GB" dirty="0">
                <a:hlinkClick r:id="rId3"/>
              </a:rPr>
              <a:t>http://go.galegroup.com.ezproxy.uwtsd.ac.uk/ps/retrieve.do?tabID=T003&amp;resultListType=RESULT_LIST&amp;searchResultsType=SingleTab&amp;searchType=BasicSearchForm&amp;currentPosition=6&amp;docId=GALE%7CCX3424502121&amp;docType=Topic+overview&amp;sort=RELEVANCE&amp;contentSegment=&amp;prodId=GVRL&amp;contentSet=GALE%7CCX3424502121&amp;searchId=R2&amp;userGroupName=walamp&amp;inPS=true</a:t>
            </a:r>
            <a:endParaRPr lang="en-GB" sz="1200" dirty="0">
              <a:solidFill>
                <a:srgbClr val="323232"/>
              </a:solidFill>
              <a:latin typeface="Arial" panose="020B0604020202020204" pitchFamily="34" charset="0"/>
            </a:endParaRPr>
          </a:p>
          <a:p>
            <a:r>
              <a:rPr lang="en-GB" sz="1200" dirty="0">
                <a:solidFill>
                  <a:srgbClr val="323232"/>
                </a:solidFill>
                <a:latin typeface="Arial" panose="020B0604020202020204" pitchFamily="34" charset="0"/>
              </a:rPr>
              <a:t>(2) </a:t>
            </a:r>
            <a:r>
              <a:rPr lang="en-GB" sz="1200" dirty="0"/>
              <a:t>Khan, Hasan-Uddin. "Mosque: Architectural Aspects." </a:t>
            </a:r>
            <a:r>
              <a:rPr lang="en-GB" sz="1200" i="1" dirty="0" err="1"/>
              <a:t>Encyclopedia</a:t>
            </a:r>
            <a:r>
              <a:rPr lang="en-GB" sz="1200" i="1" dirty="0"/>
              <a:t> of Religion</a:t>
            </a:r>
            <a:r>
              <a:rPr lang="en-GB" sz="1200" dirty="0"/>
              <a:t>, edited by Lindsay Jones, 2nd ed., vol. 9, Macmillan Reference USA, 2005, pp. 6207-6210. </a:t>
            </a:r>
            <a:r>
              <a:rPr lang="en-GB" sz="1200" i="1" dirty="0"/>
              <a:t>Gale Virtual Reference Library</a:t>
            </a:r>
            <a:r>
              <a:rPr lang="en-GB" sz="1200" dirty="0"/>
              <a:t>, </a:t>
            </a:r>
            <a:r>
              <a:rPr lang="en-GB" sz="1200" dirty="0">
                <a:hlinkClick r:id="rId4"/>
              </a:rPr>
              <a:t>http://link.galegroup.com.ezproxy.uwtsd.ac.uk/apps/doc/CX3424502121/GVRL?u=walamp&amp;sid=GVRL&amp;xid=74c52231</a:t>
            </a:r>
            <a:r>
              <a:rPr lang="en-GB" sz="1200" dirty="0"/>
              <a:t> . Accessed 24 Jan. 2019.</a:t>
            </a:r>
            <a:endParaRPr lang="en-GB" dirty="0"/>
          </a:p>
          <a:p>
            <a:endParaRPr lang="en-GB" dirty="0"/>
          </a:p>
          <a:p>
            <a:r>
              <a:rPr lang="en-GB" dirty="0"/>
              <a:t>(3)</a:t>
            </a:r>
            <a:r>
              <a:rPr lang="en-GB" b="1" dirty="0"/>
              <a:t> </a:t>
            </a:r>
            <a:r>
              <a:rPr lang="en-GB" dirty="0"/>
              <a:t>The Importance of Islamic Art in Mosque Interior R. Othman*, </a:t>
            </a:r>
            <a:r>
              <a:rPr lang="en-GB" dirty="0" err="1"/>
              <a:t>Z.J.Zainal-Abidin</a:t>
            </a:r>
            <a:r>
              <a:rPr lang="en-GB" dirty="0"/>
              <a:t> </a:t>
            </a:r>
          </a:p>
        </p:txBody>
      </p:sp>
      <p:sp>
        <p:nvSpPr>
          <p:cNvPr id="4" name="Slide Number Placeholder 3"/>
          <p:cNvSpPr>
            <a:spLocks noGrp="1"/>
          </p:cNvSpPr>
          <p:nvPr>
            <p:ph type="sldNum" sz="quarter" idx="5"/>
          </p:nvPr>
        </p:nvSpPr>
        <p:spPr/>
        <p:txBody>
          <a:bodyPr/>
          <a:lstStyle/>
          <a:p>
            <a:fld id="{0F26D340-A0FC-EA4D-8711-5026B3C8934E}" type="slidenum">
              <a:rPr lang="en-US" smtClean="0"/>
              <a:t>20</a:t>
            </a:fld>
            <a:endParaRPr lang="en-US"/>
          </a:p>
        </p:txBody>
      </p:sp>
    </p:spTree>
    <p:extLst>
      <p:ext uri="{BB962C8B-B14F-4D97-AF65-F5344CB8AC3E}">
        <p14:creationId xmlns:p14="http://schemas.microsoft.com/office/powerpoint/2010/main" val="2091303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http://www.oxfordislamicstudies.com.ezproxy.uwtsd.ac.uk/article/opr/t243/e31</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21</a:t>
            </a:fld>
            <a:endParaRPr lang="en-US"/>
          </a:p>
        </p:txBody>
      </p:sp>
    </p:spTree>
    <p:extLst>
      <p:ext uri="{BB962C8B-B14F-4D97-AF65-F5344CB8AC3E}">
        <p14:creationId xmlns:p14="http://schemas.microsoft.com/office/powerpoint/2010/main" val="16890264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dirty="0">
                <a:hlinkClick r:id="rId3"/>
              </a:rPr>
              <a:t>http://go.galegroup.com.ezproxy.uwtsd.ac.uk/ps/retrieve.do?tabID=T003&amp;resultListType=RESULT_LIST&amp;searchResultsType=SingleTab&amp;searchType=BasicSearchForm&amp;currentPosition=6&amp;docId=GALE%7CCX3424502121&amp;docType=Topic+overview&amp;sort=RELEVANCE&amp;contentSegment=&amp;prodId=GVRL&amp;contentSet=GALE%7CCX3424502121&amp;searchId=R2&amp;userGroupName=walamp&amp;inPS=true</a:t>
            </a:r>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22</a:t>
            </a:fld>
            <a:endParaRPr lang="en-US"/>
          </a:p>
        </p:txBody>
      </p:sp>
    </p:spTree>
    <p:extLst>
      <p:ext uri="{BB962C8B-B14F-4D97-AF65-F5344CB8AC3E}">
        <p14:creationId xmlns:p14="http://schemas.microsoft.com/office/powerpoint/2010/main" val="25080219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go.galegroup.com.ezproxy.uwtsd.ac.uk/ps/retrieve.do?tabID=T003&amp;resultListType=RESULT_LIST&amp;searchResultsType=SingleTab&amp;searchType=BasicSearchForm&amp;currentPosition=1&amp;docId=GALE%7CCX3407705753&amp;docType=Topic+overview&amp;sort=RELEVANCE&amp;contentSegment=&amp;prodId=GVRL&amp;contentSet=GALE%7CCX3407705753&amp;searchId=R1&amp;userGroupName=walamp&amp;inPS=true</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23</a:t>
            </a:fld>
            <a:endParaRPr lang="en-US"/>
          </a:p>
        </p:txBody>
      </p:sp>
    </p:spTree>
    <p:extLst>
      <p:ext uri="{BB962C8B-B14F-4D97-AF65-F5344CB8AC3E}">
        <p14:creationId xmlns:p14="http://schemas.microsoft.com/office/powerpoint/2010/main" val="16998317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http://www.oxfordislamicstudies.com.ezproxy.uwtsd.ac.uk/article/opr/t236/e0966?_hi=3&amp;_pos=2</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24</a:t>
            </a:fld>
            <a:endParaRPr lang="en-US"/>
          </a:p>
        </p:txBody>
      </p:sp>
    </p:spTree>
    <p:extLst>
      <p:ext uri="{BB962C8B-B14F-4D97-AF65-F5344CB8AC3E}">
        <p14:creationId xmlns:p14="http://schemas.microsoft.com/office/powerpoint/2010/main" val="18745743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http://www.oxfordislamicstudies.com.ezproxy.uwtsd.ac.uk/article/opr/t236/e0966?_hi=3&amp;_pos=2</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25</a:t>
            </a:fld>
            <a:endParaRPr lang="en-US"/>
          </a:p>
        </p:txBody>
      </p:sp>
    </p:spTree>
    <p:extLst>
      <p:ext uri="{BB962C8B-B14F-4D97-AF65-F5344CB8AC3E}">
        <p14:creationId xmlns:p14="http://schemas.microsoft.com/office/powerpoint/2010/main" val="34325716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http://www.oxfordislamicstudies.com.ezproxy.uwtsd.ac.uk/article/opr/t276/e269?_hi=4&amp;_pos=1</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26</a:t>
            </a:fld>
            <a:endParaRPr lang="en-US"/>
          </a:p>
        </p:txBody>
      </p:sp>
    </p:spTree>
    <p:extLst>
      <p:ext uri="{BB962C8B-B14F-4D97-AF65-F5344CB8AC3E}">
        <p14:creationId xmlns:p14="http://schemas.microsoft.com/office/powerpoint/2010/main" val="15105734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http://www.oxfordislamicstudies.com.ezproxy.uwtsd.ac.uk/article/opr/t276/e597?_hi=1&amp;_pos=2</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27</a:t>
            </a:fld>
            <a:endParaRPr lang="en-US"/>
          </a:p>
        </p:txBody>
      </p:sp>
    </p:spTree>
    <p:extLst>
      <p:ext uri="{BB962C8B-B14F-4D97-AF65-F5344CB8AC3E}">
        <p14:creationId xmlns:p14="http://schemas.microsoft.com/office/powerpoint/2010/main" val="31238096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http://www.oxfordislamicstudies.com.ezproxy.uwtsd.ac.uk/article/opr/t276/e601?_hi=0&amp;_pos=2</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28</a:t>
            </a:fld>
            <a:endParaRPr lang="en-US"/>
          </a:p>
        </p:txBody>
      </p:sp>
    </p:spTree>
    <p:extLst>
      <p:ext uri="{BB962C8B-B14F-4D97-AF65-F5344CB8AC3E}">
        <p14:creationId xmlns:p14="http://schemas.microsoft.com/office/powerpoint/2010/main" val="24765568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http://www.oxfordislamicstudies.com.ezproxy.uwtsd.ac.uk/article/opr/t243/e31</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29</a:t>
            </a:fld>
            <a:endParaRPr lang="en-US"/>
          </a:p>
        </p:txBody>
      </p:sp>
    </p:spTree>
    <p:extLst>
      <p:ext uri="{BB962C8B-B14F-4D97-AF65-F5344CB8AC3E}">
        <p14:creationId xmlns:p14="http://schemas.microsoft.com/office/powerpoint/2010/main" val="42172642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go.galegroup.com.ezproxy.uwtsd.ac.uk/ps/retrieve.do?tabID=T003&amp;resultListType=RESULT_LIST&amp;searchResultsType=SingleTab&amp;searchType=BasicSearchForm&amp;currentPosition=1&amp;docId=GALE%7CCX3407705753&amp;docType=Topic+overview&amp;sort=RELEVANCE&amp;contentSegment=&amp;prodId=GVRL&amp;contentSet=GALE%7CCX3407705753&amp;searchId=R1&amp;userGroupName=walamp&amp;inPS=true</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30</a:t>
            </a:fld>
            <a:endParaRPr lang="en-US"/>
          </a:p>
        </p:txBody>
      </p:sp>
    </p:spTree>
    <p:extLst>
      <p:ext uri="{BB962C8B-B14F-4D97-AF65-F5344CB8AC3E}">
        <p14:creationId xmlns:p14="http://schemas.microsoft.com/office/powerpoint/2010/main" val="7778040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Division of Education, </a:t>
            </a:r>
            <a:r>
              <a:rPr lang="en-GB" i="1" dirty="0"/>
              <a:t>Islamic Art and Culture {A Resource for Teachers}&amp;</a:t>
            </a:r>
            <a:r>
              <a:rPr lang="en-GB" i="1" dirty="0" err="1"/>
              <a:t>nbsp</a:t>
            </a:r>
            <a:r>
              <a:rPr lang="en-GB" i="1" dirty="0"/>
              <a:t>; </a:t>
            </a:r>
            <a:r>
              <a:rPr lang="en-GB" dirty="0"/>
              <a:t>(Washington: Board of Trustees, National Gallery of Art., 2004) &lt;</a:t>
            </a:r>
            <a:r>
              <a:rPr lang="en-GB" dirty="0">
                <a:hlinkClick r:id="rId3"/>
              </a:rPr>
              <a:t>https://www.nga.gov/education/teachers/teaching-packets/islamic-art.html</a:t>
            </a:r>
            <a:r>
              <a:rPr lang="en-GB" dirty="0"/>
              <a:t>&gt; [accessed 8 January 2019]</a:t>
            </a:r>
          </a:p>
          <a:p>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31</a:t>
            </a:fld>
            <a:endParaRPr lang="en-US"/>
          </a:p>
        </p:txBody>
      </p:sp>
    </p:spTree>
    <p:extLst>
      <p:ext uri="{BB962C8B-B14F-4D97-AF65-F5344CB8AC3E}">
        <p14:creationId xmlns:p14="http://schemas.microsoft.com/office/powerpoint/2010/main" val="21832315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Division of Education, </a:t>
            </a:r>
            <a:r>
              <a:rPr lang="en-GB" i="1" dirty="0"/>
              <a:t>Islamic Art and Culture {A Resource for Teachers}&amp;</a:t>
            </a:r>
            <a:r>
              <a:rPr lang="en-GB" i="1" dirty="0" err="1"/>
              <a:t>nbsp</a:t>
            </a:r>
            <a:r>
              <a:rPr lang="en-GB" i="1" dirty="0"/>
              <a:t>; </a:t>
            </a:r>
            <a:r>
              <a:rPr lang="en-GB" dirty="0"/>
              <a:t>(Washington: Board of Trustees, National Gallery of Art., 2004) &lt;</a:t>
            </a:r>
            <a:r>
              <a:rPr lang="en-GB" dirty="0">
                <a:hlinkClick r:id="rId3"/>
              </a:rPr>
              <a:t>https://www.nga.gov/education/teachers/teaching-packets/islamic-art.html</a:t>
            </a:r>
            <a:r>
              <a:rPr lang="en-GB" dirty="0"/>
              <a:t>&gt; [accessed 8 January 2019]</a:t>
            </a:r>
          </a:p>
          <a:p>
            <a:endParaRPr lang="en-GB" noProof="0" dirty="0"/>
          </a:p>
        </p:txBody>
      </p:sp>
      <p:sp>
        <p:nvSpPr>
          <p:cNvPr id="4" name="Slide Number Placeholder 3"/>
          <p:cNvSpPr>
            <a:spLocks noGrp="1"/>
          </p:cNvSpPr>
          <p:nvPr>
            <p:ph type="sldNum" sz="quarter" idx="5"/>
          </p:nvPr>
        </p:nvSpPr>
        <p:spPr/>
        <p:txBody>
          <a:bodyPr/>
          <a:lstStyle/>
          <a:p>
            <a:fld id="{0F26D340-A0FC-EA4D-8711-5026B3C8934E}" type="slidenum">
              <a:rPr lang="en-US" smtClean="0"/>
              <a:t>32</a:t>
            </a:fld>
            <a:endParaRPr lang="en-US"/>
          </a:p>
        </p:txBody>
      </p:sp>
    </p:spTree>
    <p:extLst>
      <p:ext uri="{BB962C8B-B14F-4D97-AF65-F5344CB8AC3E}">
        <p14:creationId xmlns:p14="http://schemas.microsoft.com/office/powerpoint/2010/main" val="27750505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Wijdan</a:t>
            </a:r>
            <a:r>
              <a:rPr lang="en-GB" sz="1200" b="0" i="0" kern="1200" dirty="0">
                <a:solidFill>
                  <a:schemeClr val="tx1"/>
                </a:solidFill>
                <a:effectLst/>
                <a:latin typeface="+mn-lt"/>
                <a:ea typeface="+mn-ea"/>
                <a:cs typeface="+mn-cs"/>
              </a:rPr>
              <a:t> Ali, 'Islamic Art as a Means of Cultural Exchange', </a:t>
            </a:r>
            <a:r>
              <a:rPr lang="en-GB" sz="1200" b="0" i="1" kern="1200" dirty="0">
                <a:solidFill>
                  <a:schemeClr val="tx1"/>
                </a:solidFill>
                <a:effectLst/>
                <a:latin typeface="+mn-lt"/>
                <a:ea typeface="+mn-ea"/>
                <a:cs typeface="+mn-cs"/>
              </a:rPr>
              <a:t>Foundation for Science Technology and Civilisation, </a:t>
            </a:r>
            <a:r>
              <a:rPr lang="en-GB" sz="1200" b="0" i="0" kern="1200" dirty="0">
                <a:solidFill>
                  <a:schemeClr val="tx1"/>
                </a:solidFill>
                <a:effectLst/>
                <a:latin typeface="+mn-lt"/>
                <a:ea typeface="+mn-ea"/>
                <a:cs typeface="+mn-cs"/>
              </a:rPr>
              <a:t>(2006) &lt;</a:t>
            </a:r>
            <a:r>
              <a:rPr lang="en-GB" sz="1200" b="0" i="0" u="none" strike="noStrike" kern="1200" dirty="0">
                <a:solidFill>
                  <a:schemeClr val="tx1"/>
                </a:solidFill>
                <a:effectLst/>
                <a:latin typeface="+mn-lt"/>
                <a:ea typeface="+mn-ea"/>
                <a:cs typeface="+mn-cs"/>
                <a:hlinkClick r:id="rId3"/>
              </a:rPr>
              <a:t>http://www.muslimheritage.com/uploads/Islamic_Art_Means_of_Cultural_Exchange3.pdf</a:t>
            </a:r>
            <a:r>
              <a:rPr lang="en-GB" sz="1200" b="0" i="0" kern="1200" dirty="0">
                <a:solidFill>
                  <a:schemeClr val="tx1"/>
                </a:solidFill>
                <a:effectLst/>
                <a:latin typeface="+mn-lt"/>
                <a:ea typeface="+mn-ea"/>
                <a:cs typeface="+mn-cs"/>
              </a:rPr>
              <a:t>&gt; [accessed 7 January 2019]</a:t>
            </a:r>
            <a:endParaRPr lang="en-GB" sz="1200" dirty="0"/>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F26D340-A0FC-EA4D-8711-5026B3C8934E}" type="slidenum">
              <a:rPr lang="en-US" smtClean="0"/>
              <a:t>33</a:t>
            </a:fld>
            <a:endParaRPr lang="en-US"/>
          </a:p>
        </p:txBody>
      </p:sp>
    </p:spTree>
    <p:extLst>
      <p:ext uri="{BB962C8B-B14F-4D97-AF65-F5344CB8AC3E}">
        <p14:creationId xmlns:p14="http://schemas.microsoft.com/office/powerpoint/2010/main" val="16823021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t>
            </a:r>
            <a:r>
              <a:rPr lang="en-GB" sz="1200" dirty="0"/>
              <a:t>Ernst, </a:t>
            </a:r>
            <a:r>
              <a:rPr lang="en-GB" sz="1200" i="1" dirty="0"/>
              <a:t>The Problems of Islamic Art</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34</a:t>
            </a:fld>
            <a:endParaRPr lang="en-US"/>
          </a:p>
        </p:txBody>
      </p:sp>
    </p:spTree>
    <p:extLst>
      <p:ext uri="{BB962C8B-B14F-4D97-AF65-F5344CB8AC3E}">
        <p14:creationId xmlns:p14="http://schemas.microsoft.com/office/powerpoint/2010/main" val="20660476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t>
            </a:r>
            <a:r>
              <a:rPr lang="en-GB" sz="1200" dirty="0"/>
              <a:t>Ernst, </a:t>
            </a:r>
            <a:r>
              <a:rPr lang="en-GB" sz="1200" i="1" dirty="0"/>
              <a:t>The Problems of Islamic Art</a:t>
            </a:r>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35</a:t>
            </a:fld>
            <a:endParaRPr lang="en-US"/>
          </a:p>
        </p:txBody>
      </p:sp>
    </p:spTree>
    <p:extLst>
      <p:ext uri="{BB962C8B-B14F-4D97-AF65-F5344CB8AC3E}">
        <p14:creationId xmlns:p14="http://schemas.microsoft.com/office/powerpoint/2010/main" val="32790983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Importance of Islamic Art in Mosque Interior R. Othman*, </a:t>
            </a:r>
            <a:r>
              <a:rPr lang="en-GB" b="1" dirty="0" err="1"/>
              <a:t>Z.J.Zainal-Abidin</a:t>
            </a:r>
            <a:r>
              <a:rPr lang="en-GB" b="1" dirty="0"/>
              <a:t> )</a:t>
            </a:r>
          </a:p>
          <a:p>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36</a:t>
            </a:fld>
            <a:endParaRPr lang="en-US"/>
          </a:p>
        </p:txBody>
      </p:sp>
    </p:spTree>
    <p:extLst>
      <p:ext uri="{BB962C8B-B14F-4D97-AF65-F5344CB8AC3E}">
        <p14:creationId xmlns:p14="http://schemas.microsoft.com/office/powerpoint/2010/main" val="9435570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37</a:t>
            </a:fld>
            <a:endParaRPr lang="en-US"/>
          </a:p>
        </p:txBody>
      </p:sp>
    </p:spTree>
    <p:extLst>
      <p:ext uri="{BB962C8B-B14F-4D97-AF65-F5344CB8AC3E}">
        <p14:creationId xmlns:p14="http://schemas.microsoft.com/office/powerpoint/2010/main" val="33131945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26D340-A0FC-EA4D-8711-5026B3C8934E}" type="slidenum">
              <a:rPr lang="en-US" smtClean="0"/>
              <a:t>38</a:t>
            </a:fld>
            <a:endParaRPr lang="en-US"/>
          </a:p>
        </p:txBody>
      </p:sp>
    </p:spTree>
    <p:extLst>
      <p:ext uri="{BB962C8B-B14F-4D97-AF65-F5344CB8AC3E}">
        <p14:creationId xmlns:p14="http://schemas.microsoft.com/office/powerpoint/2010/main" val="1606624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557" name="Group 1556"/>
          <p:cNvGrpSpPr/>
          <p:nvPr/>
        </p:nvGrpSpPr>
        <p:grpSpPr>
          <a:xfrm>
            <a:off x="0" y="420256"/>
            <a:ext cx="12188952" cy="3795497"/>
            <a:chOff x="0" y="420256"/>
            <a:chExt cx="12188952" cy="3795497"/>
          </a:xfrm>
        </p:grpSpPr>
        <p:cxnSp>
          <p:nvCxnSpPr>
            <p:cNvPr id="1558" name="Straight Connector 1557"/>
            <p:cNvCxnSpPr/>
            <p:nvPr/>
          </p:nvCxnSpPr>
          <p:spPr>
            <a:xfrm>
              <a:off x="0" y="4215753"/>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59" name="Straight Connector 1558"/>
            <p:cNvCxnSpPr/>
            <p:nvPr/>
          </p:nvCxnSpPr>
          <p:spPr>
            <a:xfrm>
              <a:off x="0" y="3794032"/>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0" name="Straight Connector 1559"/>
            <p:cNvCxnSpPr/>
            <p:nvPr/>
          </p:nvCxnSpPr>
          <p:spPr>
            <a:xfrm>
              <a:off x="0" y="3372310"/>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1" name="Straight Connector 1560"/>
            <p:cNvCxnSpPr/>
            <p:nvPr/>
          </p:nvCxnSpPr>
          <p:spPr>
            <a:xfrm>
              <a:off x="0" y="2950588"/>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2" name="Straight Connector 1561"/>
            <p:cNvCxnSpPr/>
            <p:nvPr/>
          </p:nvCxnSpPr>
          <p:spPr>
            <a:xfrm>
              <a:off x="0" y="2528866"/>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3" name="Straight Connector 1562"/>
            <p:cNvCxnSpPr/>
            <p:nvPr/>
          </p:nvCxnSpPr>
          <p:spPr>
            <a:xfrm>
              <a:off x="0" y="2107144"/>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4" name="Straight Connector 1563"/>
            <p:cNvCxnSpPr/>
            <p:nvPr/>
          </p:nvCxnSpPr>
          <p:spPr>
            <a:xfrm>
              <a:off x="0" y="1685422"/>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5" name="Straight Connector 1564"/>
            <p:cNvCxnSpPr/>
            <p:nvPr/>
          </p:nvCxnSpPr>
          <p:spPr>
            <a:xfrm>
              <a:off x="0" y="1263700"/>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6" name="Straight Connector 1565"/>
            <p:cNvCxnSpPr/>
            <p:nvPr/>
          </p:nvCxnSpPr>
          <p:spPr>
            <a:xfrm>
              <a:off x="0" y="841978"/>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7" name="Straight Connector 1566"/>
            <p:cNvCxnSpPr/>
            <p:nvPr/>
          </p:nvCxnSpPr>
          <p:spPr>
            <a:xfrm>
              <a:off x="0" y="420256"/>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568" name="Rectangle 379"/>
          <p:cNvSpPr/>
          <p:nvPr/>
        </p:nvSpPr>
        <p:spPr>
          <a:xfrm rot="18900000" flipV="1">
            <a:off x="9445819" y="-965459"/>
            <a:ext cx="13717" cy="6493220"/>
          </a:xfrm>
          <a:custGeom>
            <a:avLst/>
            <a:gdLst/>
            <a:ahLst/>
            <a:cxnLst/>
            <a:rect l="l" t="t" r="r" b="b"/>
            <a:pathLst>
              <a:path w="13717" h="6493220">
                <a:moveTo>
                  <a:pt x="1" y="6493220"/>
                </a:moveTo>
                <a:lnTo>
                  <a:pt x="13717" y="647950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69" name="Rectangle 56"/>
          <p:cNvSpPr/>
          <p:nvPr/>
        </p:nvSpPr>
        <p:spPr>
          <a:xfrm>
            <a:off x="0" y="0"/>
            <a:ext cx="11816540" cy="4572004"/>
          </a:xfrm>
          <a:custGeom>
            <a:avLst/>
            <a:gdLst/>
            <a:ahLst/>
            <a:cxnLst/>
            <a:rect l="l" t="t" r="r" b="b"/>
            <a:pathLst>
              <a:path w="11816540" h="4572004">
                <a:moveTo>
                  <a:pt x="11802824" y="4"/>
                </a:moveTo>
                <a:lnTo>
                  <a:pt x="11816540" y="4"/>
                </a:lnTo>
                <a:lnTo>
                  <a:pt x="11816540" y="4572004"/>
                </a:lnTo>
                <a:lnTo>
                  <a:pt x="11802824" y="4572004"/>
                </a:lnTo>
                <a:close/>
                <a:moveTo>
                  <a:pt x="5901406" y="4"/>
                </a:moveTo>
                <a:lnTo>
                  <a:pt x="5915122" y="4"/>
                </a:lnTo>
                <a:lnTo>
                  <a:pt x="5915122" y="4572004"/>
                </a:lnTo>
                <a:lnTo>
                  <a:pt x="5901406" y="4572004"/>
                </a:lnTo>
                <a:close/>
                <a:moveTo>
                  <a:pt x="10959754" y="3"/>
                </a:moveTo>
                <a:lnTo>
                  <a:pt x="10973470" y="3"/>
                </a:lnTo>
                <a:lnTo>
                  <a:pt x="10973470" y="4572003"/>
                </a:lnTo>
                <a:lnTo>
                  <a:pt x="10959754" y="4572003"/>
                </a:lnTo>
                <a:close/>
                <a:moveTo>
                  <a:pt x="5058348" y="3"/>
                </a:moveTo>
                <a:lnTo>
                  <a:pt x="5072064" y="3"/>
                </a:lnTo>
                <a:lnTo>
                  <a:pt x="5072064" y="4572003"/>
                </a:lnTo>
                <a:lnTo>
                  <a:pt x="5058348" y="4572003"/>
                </a:lnTo>
                <a:close/>
                <a:moveTo>
                  <a:pt x="11381283" y="2"/>
                </a:moveTo>
                <a:lnTo>
                  <a:pt x="11394999" y="2"/>
                </a:lnTo>
                <a:lnTo>
                  <a:pt x="11394999" y="4572002"/>
                </a:lnTo>
                <a:lnTo>
                  <a:pt x="11381283" y="4572002"/>
                </a:lnTo>
                <a:close/>
                <a:moveTo>
                  <a:pt x="10538225" y="2"/>
                </a:moveTo>
                <a:lnTo>
                  <a:pt x="10551941" y="2"/>
                </a:lnTo>
                <a:lnTo>
                  <a:pt x="10551941" y="4572002"/>
                </a:lnTo>
                <a:lnTo>
                  <a:pt x="10538225" y="4572002"/>
                </a:lnTo>
                <a:close/>
                <a:moveTo>
                  <a:pt x="10116696" y="2"/>
                </a:moveTo>
                <a:lnTo>
                  <a:pt x="10130412" y="2"/>
                </a:lnTo>
                <a:lnTo>
                  <a:pt x="10130412" y="4572002"/>
                </a:lnTo>
                <a:lnTo>
                  <a:pt x="10116696" y="4572002"/>
                </a:lnTo>
                <a:close/>
                <a:moveTo>
                  <a:pt x="6322935" y="2"/>
                </a:moveTo>
                <a:lnTo>
                  <a:pt x="6336651" y="2"/>
                </a:lnTo>
                <a:lnTo>
                  <a:pt x="6336651" y="4572002"/>
                </a:lnTo>
                <a:lnTo>
                  <a:pt x="6322935" y="4572002"/>
                </a:lnTo>
                <a:close/>
                <a:moveTo>
                  <a:pt x="5479877" y="2"/>
                </a:moveTo>
                <a:lnTo>
                  <a:pt x="5493593" y="2"/>
                </a:lnTo>
                <a:lnTo>
                  <a:pt x="5493593" y="4572002"/>
                </a:lnTo>
                <a:lnTo>
                  <a:pt x="5479877" y="4572002"/>
                </a:lnTo>
                <a:close/>
                <a:moveTo>
                  <a:pt x="4636819" y="2"/>
                </a:moveTo>
                <a:lnTo>
                  <a:pt x="4650535" y="2"/>
                </a:lnTo>
                <a:lnTo>
                  <a:pt x="4650535" y="4572002"/>
                </a:lnTo>
                <a:lnTo>
                  <a:pt x="4636819" y="4572002"/>
                </a:lnTo>
                <a:close/>
                <a:moveTo>
                  <a:pt x="4215290" y="2"/>
                </a:moveTo>
                <a:lnTo>
                  <a:pt x="4229006" y="2"/>
                </a:lnTo>
                <a:lnTo>
                  <a:pt x="4229006" y="4572002"/>
                </a:lnTo>
                <a:lnTo>
                  <a:pt x="4215290" y="4572002"/>
                </a:lnTo>
                <a:close/>
                <a:moveTo>
                  <a:pt x="421529" y="2"/>
                </a:moveTo>
                <a:lnTo>
                  <a:pt x="435245" y="2"/>
                </a:lnTo>
                <a:lnTo>
                  <a:pt x="435245" y="4572002"/>
                </a:lnTo>
                <a:lnTo>
                  <a:pt x="421529" y="4572002"/>
                </a:lnTo>
                <a:close/>
                <a:moveTo>
                  <a:pt x="0" y="2"/>
                </a:moveTo>
                <a:lnTo>
                  <a:pt x="13716" y="2"/>
                </a:lnTo>
                <a:lnTo>
                  <a:pt x="13716" y="4572002"/>
                </a:lnTo>
                <a:lnTo>
                  <a:pt x="0" y="4572002"/>
                </a:lnTo>
                <a:close/>
                <a:moveTo>
                  <a:pt x="9273638" y="1"/>
                </a:moveTo>
                <a:lnTo>
                  <a:pt x="9287354" y="1"/>
                </a:lnTo>
                <a:lnTo>
                  <a:pt x="9287354" y="4572001"/>
                </a:lnTo>
                <a:lnTo>
                  <a:pt x="9273638" y="4572001"/>
                </a:lnTo>
                <a:close/>
                <a:moveTo>
                  <a:pt x="3372232" y="1"/>
                </a:moveTo>
                <a:lnTo>
                  <a:pt x="3385948" y="1"/>
                </a:lnTo>
                <a:lnTo>
                  <a:pt x="3385948" y="4572001"/>
                </a:lnTo>
                <a:lnTo>
                  <a:pt x="3372232" y="4572001"/>
                </a:lnTo>
                <a:close/>
                <a:moveTo>
                  <a:pt x="9695167" y="0"/>
                </a:moveTo>
                <a:lnTo>
                  <a:pt x="9708883" y="0"/>
                </a:lnTo>
                <a:lnTo>
                  <a:pt x="9708883" y="4572000"/>
                </a:lnTo>
                <a:lnTo>
                  <a:pt x="9695167" y="4572000"/>
                </a:lnTo>
                <a:close/>
                <a:moveTo>
                  <a:pt x="8852109" y="0"/>
                </a:moveTo>
                <a:lnTo>
                  <a:pt x="8865825" y="0"/>
                </a:lnTo>
                <a:lnTo>
                  <a:pt x="8865825" y="4572000"/>
                </a:lnTo>
                <a:lnTo>
                  <a:pt x="8852109" y="4572000"/>
                </a:lnTo>
                <a:close/>
                <a:moveTo>
                  <a:pt x="8430580" y="0"/>
                </a:moveTo>
                <a:lnTo>
                  <a:pt x="8444296" y="0"/>
                </a:lnTo>
                <a:lnTo>
                  <a:pt x="8444296" y="4572000"/>
                </a:lnTo>
                <a:lnTo>
                  <a:pt x="8430580" y="4572000"/>
                </a:lnTo>
                <a:close/>
                <a:moveTo>
                  <a:pt x="8009051" y="0"/>
                </a:moveTo>
                <a:lnTo>
                  <a:pt x="8022767" y="0"/>
                </a:lnTo>
                <a:lnTo>
                  <a:pt x="8022767" y="4572000"/>
                </a:lnTo>
                <a:lnTo>
                  <a:pt x="8009051" y="4572000"/>
                </a:lnTo>
                <a:close/>
                <a:moveTo>
                  <a:pt x="7587522" y="0"/>
                </a:moveTo>
                <a:lnTo>
                  <a:pt x="7601238" y="0"/>
                </a:lnTo>
                <a:lnTo>
                  <a:pt x="7601238" y="4572000"/>
                </a:lnTo>
                <a:lnTo>
                  <a:pt x="7587522" y="4572000"/>
                </a:lnTo>
                <a:close/>
                <a:moveTo>
                  <a:pt x="7165993" y="0"/>
                </a:moveTo>
                <a:lnTo>
                  <a:pt x="7179709" y="0"/>
                </a:lnTo>
                <a:lnTo>
                  <a:pt x="7179709" y="4572000"/>
                </a:lnTo>
                <a:lnTo>
                  <a:pt x="7165993" y="4572000"/>
                </a:lnTo>
                <a:close/>
                <a:moveTo>
                  <a:pt x="6744464" y="0"/>
                </a:moveTo>
                <a:lnTo>
                  <a:pt x="6758180" y="0"/>
                </a:lnTo>
                <a:lnTo>
                  <a:pt x="6758180" y="4572000"/>
                </a:lnTo>
                <a:lnTo>
                  <a:pt x="6744464" y="4572000"/>
                </a:lnTo>
                <a:close/>
                <a:moveTo>
                  <a:pt x="3793761" y="0"/>
                </a:moveTo>
                <a:lnTo>
                  <a:pt x="3807477" y="0"/>
                </a:lnTo>
                <a:lnTo>
                  <a:pt x="3807477" y="4572000"/>
                </a:lnTo>
                <a:lnTo>
                  <a:pt x="3793761" y="4572000"/>
                </a:lnTo>
                <a:close/>
                <a:moveTo>
                  <a:pt x="2950703" y="0"/>
                </a:moveTo>
                <a:lnTo>
                  <a:pt x="2964419" y="0"/>
                </a:lnTo>
                <a:lnTo>
                  <a:pt x="2964419" y="4572000"/>
                </a:lnTo>
                <a:lnTo>
                  <a:pt x="2950703" y="4572000"/>
                </a:lnTo>
                <a:close/>
                <a:moveTo>
                  <a:pt x="2529174" y="0"/>
                </a:moveTo>
                <a:lnTo>
                  <a:pt x="2542890" y="0"/>
                </a:lnTo>
                <a:lnTo>
                  <a:pt x="2542890" y="4572000"/>
                </a:lnTo>
                <a:lnTo>
                  <a:pt x="2529174" y="4572000"/>
                </a:lnTo>
                <a:close/>
                <a:moveTo>
                  <a:pt x="2107645" y="0"/>
                </a:moveTo>
                <a:lnTo>
                  <a:pt x="2121361" y="0"/>
                </a:lnTo>
                <a:lnTo>
                  <a:pt x="2121361" y="4572000"/>
                </a:lnTo>
                <a:lnTo>
                  <a:pt x="2107645" y="4572000"/>
                </a:lnTo>
                <a:close/>
                <a:moveTo>
                  <a:pt x="1686116" y="0"/>
                </a:moveTo>
                <a:lnTo>
                  <a:pt x="1699832" y="0"/>
                </a:lnTo>
                <a:lnTo>
                  <a:pt x="1699832" y="4572000"/>
                </a:lnTo>
                <a:lnTo>
                  <a:pt x="1686116" y="4572000"/>
                </a:lnTo>
                <a:close/>
                <a:moveTo>
                  <a:pt x="1264587" y="0"/>
                </a:moveTo>
                <a:lnTo>
                  <a:pt x="1278303" y="0"/>
                </a:lnTo>
                <a:lnTo>
                  <a:pt x="1278303" y="4572000"/>
                </a:lnTo>
                <a:lnTo>
                  <a:pt x="1264587" y="4572000"/>
                </a:lnTo>
                <a:close/>
                <a:moveTo>
                  <a:pt x="843058" y="0"/>
                </a:moveTo>
                <a:lnTo>
                  <a:pt x="856774" y="0"/>
                </a:lnTo>
                <a:lnTo>
                  <a:pt x="856774" y="4572000"/>
                </a:lnTo>
                <a:lnTo>
                  <a:pt x="843058" y="457200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0" name="Rectangle 87"/>
          <p:cNvSpPr/>
          <p:nvPr/>
        </p:nvSpPr>
        <p:spPr>
          <a:xfrm rot="2700000">
            <a:off x="2311242" y="-967047"/>
            <a:ext cx="13716" cy="6570294"/>
          </a:xfrm>
          <a:custGeom>
            <a:avLst/>
            <a:gdLst/>
            <a:ahLst/>
            <a:cxnLst/>
            <a:rect l="l" t="t" r="r" b="b"/>
            <a:pathLst>
              <a:path w="13716" h="6570294">
                <a:moveTo>
                  <a:pt x="0" y="6556578"/>
                </a:moveTo>
                <a:lnTo>
                  <a:pt x="13716" y="6570294"/>
                </a:lnTo>
                <a:lnTo>
                  <a:pt x="13716" y="6570294"/>
                </a:lnTo>
                <a:lnTo>
                  <a:pt x="0" y="6556578"/>
                </a:lnTo>
                <a:close/>
                <a:moveTo>
                  <a:pt x="0" y="13716"/>
                </a:moveTo>
                <a:lnTo>
                  <a:pt x="13716" y="0"/>
                </a:lnTo>
                <a:lnTo>
                  <a:pt x="13716" y="6465786"/>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1" name="Rectangle 88"/>
          <p:cNvSpPr/>
          <p:nvPr/>
        </p:nvSpPr>
        <p:spPr>
          <a:xfrm rot="2700000">
            <a:off x="3186527" y="-953751"/>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2" name="Rectangle 89"/>
          <p:cNvSpPr/>
          <p:nvPr/>
        </p:nvSpPr>
        <p:spPr>
          <a:xfrm rot="2700000">
            <a:off x="4029713" y="-953750"/>
            <a:ext cx="13716" cy="6479503"/>
          </a:xfrm>
          <a:custGeom>
            <a:avLst/>
            <a:gdLst/>
            <a:ahLst/>
            <a:cxnLst/>
            <a:rect l="l" t="t" r="r" b="b"/>
            <a:pathLst>
              <a:path w="13716" h="6479503">
                <a:moveTo>
                  <a:pt x="0" y="13716"/>
                </a:moveTo>
                <a:lnTo>
                  <a:pt x="13716" y="0"/>
                </a:lnTo>
                <a:lnTo>
                  <a:pt x="13716" y="6465787"/>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3" name="Rectangle 90"/>
          <p:cNvSpPr/>
          <p:nvPr/>
        </p:nvSpPr>
        <p:spPr>
          <a:xfrm rot="2700000">
            <a:off x="4872899" y="-953750"/>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4" name="Rectangle 91"/>
          <p:cNvSpPr/>
          <p:nvPr/>
        </p:nvSpPr>
        <p:spPr>
          <a:xfrm rot="2700000">
            <a:off x="5716086" y="-953749"/>
            <a:ext cx="13716" cy="6479501"/>
          </a:xfrm>
          <a:custGeom>
            <a:avLst/>
            <a:gdLst/>
            <a:ahLst/>
            <a:cxnLst/>
            <a:rect l="l" t="t" r="r" b="b"/>
            <a:pathLst>
              <a:path w="13716" h="6479501">
                <a:moveTo>
                  <a:pt x="0" y="13716"/>
                </a:moveTo>
                <a:lnTo>
                  <a:pt x="13716" y="0"/>
                </a:lnTo>
                <a:lnTo>
                  <a:pt x="13716" y="6465785"/>
                </a:lnTo>
                <a:lnTo>
                  <a:pt x="0" y="647950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5" name="Rectangle 92"/>
          <p:cNvSpPr/>
          <p:nvPr/>
        </p:nvSpPr>
        <p:spPr>
          <a:xfrm rot="2700000">
            <a:off x="6559272"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6" name="Rectangle 93"/>
          <p:cNvSpPr/>
          <p:nvPr/>
        </p:nvSpPr>
        <p:spPr>
          <a:xfrm rot="2700000">
            <a:off x="7402457" y="-944051"/>
            <a:ext cx="13717" cy="6479502"/>
          </a:xfrm>
          <a:custGeom>
            <a:avLst/>
            <a:gdLst/>
            <a:ahLst/>
            <a:cxnLst/>
            <a:rect l="l" t="t" r="r" b="b"/>
            <a:pathLst>
              <a:path w="13717" h="6479502">
                <a:moveTo>
                  <a:pt x="0" y="13716"/>
                </a:moveTo>
                <a:lnTo>
                  <a:pt x="13717" y="0"/>
                </a:lnTo>
                <a:lnTo>
                  <a:pt x="13716" y="6465787"/>
                </a:lnTo>
                <a:lnTo>
                  <a:pt x="1"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7" name="Rectangle 94"/>
          <p:cNvSpPr/>
          <p:nvPr/>
        </p:nvSpPr>
        <p:spPr>
          <a:xfrm rot="2700000">
            <a:off x="8245644"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8" name="Rectangle 95"/>
          <p:cNvSpPr/>
          <p:nvPr/>
        </p:nvSpPr>
        <p:spPr>
          <a:xfrm rot="2700000">
            <a:off x="9088831" y="-953750"/>
            <a:ext cx="13717" cy="6479503"/>
          </a:xfrm>
          <a:custGeom>
            <a:avLst/>
            <a:gdLst/>
            <a:ahLst/>
            <a:cxnLst/>
            <a:rect l="l" t="t" r="r" b="b"/>
            <a:pathLst>
              <a:path w="13717" h="6479503">
                <a:moveTo>
                  <a:pt x="13717" y="0"/>
                </a:moveTo>
                <a:lnTo>
                  <a:pt x="13716" y="6465787"/>
                </a:lnTo>
                <a:lnTo>
                  <a:pt x="0" y="6479503"/>
                </a:lnTo>
                <a:lnTo>
                  <a:pt x="1" y="13717"/>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9" name="Rectangle 96"/>
          <p:cNvSpPr/>
          <p:nvPr/>
        </p:nvSpPr>
        <p:spPr>
          <a:xfrm rot="2700000">
            <a:off x="9912896" y="-907596"/>
            <a:ext cx="13716" cy="6425429"/>
          </a:xfrm>
          <a:custGeom>
            <a:avLst/>
            <a:gdLst/>
            <a:ahLst/>
            <a:cxnLst/>
            <a:rect l="l" t="t" r="r" b="b"/>
            <a:pathLst>
              <a:path w="13716" h="6425429">
                <a:moveTo>
                  <a:pt x="0" y="0"/>
                </a:moveTo>
                <a:lnTo>
                  <a:pt x="13716" y="13717"/>
                </a:lnTo>
                <a:lnTo>
                  <a:pt x="13716" y="6411713"/>
                </a:lnTo>
                <a:lnTo>
                  <a:pt x="0" y="642542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0" name="Rectangle 97"/>
          <p:cNvSpPr/>
          <p:nvPr/>
        </p:nvSpPr>
        <p:spPr>
          <a:xfrm rot="2700000">
            <a:off x="10334491" y="110221"/>
            <a:ext cx="13717" cy="5232981"/>
          </a:xfrm>
          <a:custGeom>
            <a:avLst/>
            <a:gdLst/>
            <a:ahLst/>
            <a:cxnLst/>
            <a:rect l="l" t="t" r="r" b="b"/>
            <a:pathLst>
              <a:path w="13717" h="5232981">
                <a:moveTo>
                  <a:pt x="0" y="0"/>
                </a:moveTo>
                <a:lnTo>
                  <a:pt x="13717" y="13716"/>
                </a:lnTo>
                <a:lnTo>
                  <a:pt x="13717" y="5219264"/>
                </a:lnTo>
                <a:lnTo>
                  <a:pt x="1" y="523298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1" name="Rectangle 98"/>
          <p:cNvSpPr/>
          <p:nvPr/>
        </p:nvSpPr>
        <p:spPr>
          <a:xfrm rot="2700000">
            <a:off x="10756084" y="1128037"/>
            <a:ext cx="13716" cy="4040537"/>
          </a:xfrm>
          <a:custGeom>
            <a:avLst/>
            <a:gdLst/>
            <a:ahLst/>
            <a:cxnLst/>
            <a:rect l="l" t="t" r="r" b="b"/>
            <a:pathLst>
              <a:path w="13716" h="4040537">
                <a:moveTo>
                  <a:pt x="0" y="0"/>
                </a:moveTo>
                <a:lnTo>
                  <a:pt x="13716" y="13716"/>
                </a:lnTo>
                <a:lnTo>
                  <a:pt x="13715" y="4026822"/>
                </a:lnTo>
                <a:lnTo>
                  <a:pt x="1" y="4040537"/>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2" name="Rectangle 99"/>
          <p:cNvSpPr/>
          <p:nvPr/>
        </p:nvSpPr>
        <p:spPr>
          <a:xfrm rot="2700000">
            <a:off x="11177678" y="2145853"/>
            <a:ext cx="13716" cy="2848091"/>
          </a:xfrm>
          <a:custGeom>
            <a:avLst/>
            <a:gdLst/>
            <a:ahLst/>
            <a:cxnLst/>
            <a:rect l="l" t="t" r="r" b="b"/>
            <a:pathLst>
              <a:path w="13716" h="2848091">
                <a:moveTo>
                  <a:pt x="0" y="0"/>
                </a:moveTo>
                <a:lnTo>
                  <a:pt x="13716" y="13716"/>
                </a:lnTo>
                <a:lnTo>
                  <a:pt x="13715" y="2834375"/>
                </a:lnTo>
                <a:lnTo>
                  <a:pt x="0" y="284809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3" name="Rectangle 100"/>
          <p:cNvSpPr/>
          <p:nvPr/>
        </p:nvSpPr>
        <p:spPr>
          <a:xfrm rot="2700000">
            <a:off x="11599272" y="3163669"/>
            <a:ext cx="13715" cy="1655644"/>
          </a:xfrm>
          <a:custGeom>
            <a:avLst/>
            <a:gdLst/>
            <a:ahLst/>
            <a:cxnLst/>
            <a:rect l="l" t="t" r="r" b="b"/>
            <a:pathLst>
              <a:path w="13715" h="1655644">
                <a:moveTo>
                  <a:pt x="0" y="0"/>
                </a:moveTo>
                <a:lnTo>
                  <a:pt x="13715" y="13716"/>
                </a:lnTo>
                <a:lnTo>
                  <a:pt x="13715" y="1641929"/>
                </a:lnTo>
                <a:lnTo>
                  <a:pt x="0" y="1655644"/>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4" name="Rectangle 101"/>
          <p:cNvSpPr/>
          <p:nvPr/>
        </p:nvSpPr>
        <p:spPr>
          <a:xfrm rot="2700000">
            <a:off x="12020868" y="4181493"/>
            <a:ext cx="13715" cy="463189"/>
          </a:xfrm>
          <a:custGeom>
            <a:avLst/>
            <a:gdLst/>
            <a:ahLst/>
            <a:cxnLst/>
            <a:rect l="l" t="t" r="r" b="b"/>
            <a:pathLst>
              <a:path w="13715" h="463189">
                <a:moveTo>
                  <a:pt x="1" y="0"/>
                </a:moveTo>
                <a:lnTo>
                  <a:pt x="13715" y="13716"/>
                </a:lnTo>
                <a:lnTo>
                  <a:pt x="13715" y="449474"/>
                </a:lnTo>
                <a:lnTo>
                  <a:pt x="0" y="46318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5" name="Rectangle 102"/>
          <p:cNvSpPr/>
          <p:nvPr/>
        </p:nvSpPr>
        <p:spPr>
          <a:xfrm rot="2700000">
            <a:off x="203277" y="-93899"/>
            <a:ext cx="13716" cy="608068"/>
          </a:xfrm>
          <a:custGeom>
            <a:avLst/>
            <a:gdLst/>
            <a:ahLst/>
            <a:cxnLst/>
            <a:rect l="l" t="t" r="r" b="b"/>
            <a:pathLst>
              <a:path w="13716" h="608068">
                <a:moveTo>
                  <a:pt x="0" y="13716"/>
                </a:moveTo>
                <a:lnTo>
                  <a:pt x="13716" y="0"/>
                </a:lnTo>
                <a:lnTo>
                  <a:pt x="13716" y="608068"/>
                </a:lnTo>
                <a:lnTo>
                  <a:pt x="0" y="59435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6" name="Rectangle 103"/>
          <p:cNvSpPr/>
          <p:nvPr/>
        </p:nvSpPr>
        <p:spPr>
          <a:xfrm rot="2700000">
            <a:off x="624870" y="-268529"/>
            <a:ext cx="13716" cy="1800514"/>
          </a:xfrm>
          <a:custGeom>
            <a:avLst/>
            <a:gdLst/>
            <a:ahLst/>
            <a:cxnLst/>
            <a:rect l="l" t="t" r="r" b="b"/>
            <a:pathLst>
              <a:path w="13716" h="1800514">
                <a:moveTo>
                  <a:pt x="0" y="13716"/>
                </a:moveTo>
                <a:lnTo>
                  <a:pt x="13716" y="0"/>
                </a:lnTo>
                <a:lnTo>
                  <a:pt x="13716" y="1800514"/>
                </a:lnTo>
                <a:lnTo>
                  <a:pt x="0" y="178679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7" name="Rectangle 104"/>
          <p:cNvSpPr/>
          <p:nvPr/>
        </p:nvSpPr>
        <p:spPr>
          <a:xfrm rot="2700000">
            <a:off x="1046463" y="-443158"/>
            <a:ext cx="13716" cy="2992958"/>
          </a:xfrm>
          <a:custGeom>
            <a:avLst/>
            <a:gdLst/>
            <a:ahLst/>
            <a:cxnLst/>
            <a:rect l="l" t="t" r="r" b="b"/>
            <a:pathLst>
              <a:path w="13716" h="2992958">
                <a:moveTo>
                  <a:pt x="0" y="13716"/>
                </a:moveTo>
                <a:lnTo>
                  <a:pt x="13716" y="0"/>
                </a:lnTo>
                <a:lnTo>
                  <a:pt x="13716" y="2992958"/>
                </a:lnTo>
                <a:lnTo>
                  <a:pt x="0" y="297924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8" name="Rectangle 105"/>
          <p:cNvSpPr/>
          <p:nvPr/>
        </p:nvSpPr>
        <p:spPr>
          <a:xfrm rot="2700000">
            <a:off x="1468056" y="-617788"/>
            <a:ext cx="13716" cy="4185404"/>
          </a:xfrm>
          <a:custGeom>
            <a:avLst/>
            <a:gdLst/>
            <a:ahLst/>
            <a:cxnLst/>
            <a:rect l="l" t="t" r="r" b="b"/>
            <a:pathLst>
              <a:path w="13716" h="4185404">
                <a:moveTo>
                  <a:pt x="0" y="13716"/>
                </a:moveTo>
                <a:lnTo>
                  <a:pt x="13716" y="0"/>
                </a:lnTo>
                <a:lnTo>
                  <a:pt x="13716" y="4185404"/>
                </a:lnTo>
                <a:lnTo>
                  <a:pt x="0" y="417168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9" name="Rectangle 106"/>
          <p:cNvSpPr/>
          <p:nvPr/>
        </p:nvSpPr>
        <p:spPr>
          <a:xfrm rot="2700000">
            <a:off x="1889649" y="-792416"/>
            <a:ext cx="13716" cy="5377849"/>
          </a:xfrm>
          <a:custGeom>
            <a:avLst/>
            <a:gdLst/>
            <a:ahLst/>
            <a:cxnLst/>
            <a:rect l="l" t="t" r="r" b="b"/>
            <a:pathLst>
              <a:path w="13716" h="5377849">
                <a:moveTo>
                  <a:pt x="0" y="13716"/>
                </a:moveTo>
                <a:lnTo>
                  <a:pt x="13716" y="0"/>
                </a:lnTo>
                <a:lnTo>
                  <a:pt x="13716" y="5377849"/>
                </a:lnTo>
                <a:lnTo>
                  <a:pt x="0" y="536413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0" name="Rectangle 148"/>
          <p:cNvSpPr/>
          <p:nvPr/>
        </p:nvSpPr>
        <p:spPr>
          <a:xfrm rot="18900000" flipV="1">
            <a:off x="2070569" y="-450209"/>
            <a:ext cx="13716" cy="5889566"/>
          </a:xfrm>
          <a:custGeom>
            <a:avLst/>
            <a:gdLst/>
            <a:ahLst/>
            <a:cxnLst/>
            <a:rect l="l" t="t" r="r" b="b"/>
            <a:pathLst>
              <a:path w="13716" h="5889566">
                <a:moveTo>
                  <a:pt x="13716" y="5889566"/>
                </a:moveTo>
                <a:lnTo>
                  <a:pt x="13716" y="0"/>
                </a:lnTo>
                <a:lnTo>
                  <a:pt x="0" y="13716"/>
                </a:lnTo>
                <a:lnTo>
                  <a:pt x="0" y="587585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1" name="Rectangle 323"/>
          <p:cNvSpPr/>
          <p:nvPr/>
        </p:nvSpPr>
        <p:spPr>
          <a:xfrm rot="18900000" flipV="1">
            <a:off x="1648976" y="567610"/>
            <a:ext cx="13716" cy="4697119"/>
          </a:xfrm>
          <a:custGeom>
            <a:avLst/>
            <a:gdLst/>
            <a:ahLst/>
            <a:cxnLst/>
            <a:rect l="l" t="t" r="r" b="b"/>
            <a:pathLst>
              <a:path w="13716" h="4697119">
                <a:moveTo>
                  <a:pt x="13716" y="4697119"/>
                </a:moveTo>
                <a:lnTo>
                  <a:pt x="13716" y="0"/>
                </a:lnTo>
                <a:lnTo>
                  <a:pt x="0" y="13716"/>
                </a:lnTo>
                <a:lnTo>
                  <a:pt x="0" y="46834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2" name="Rectangle 324"/>
          <p:cNvSpPr/>
          <p:nvPr/>
        </p:nvSpPr>
        <p:spPr>
          <a:xfrm rot="18900000" flipV="1">
            <a:off x="1227383" y="1585424"/>
            <a:ext cx="13716" cy="3504674"/>
          </a:xfrm>
          <a:custGeom>
            <a:avLst/>
            <a:gdLst/>
            <a:ahLst/>
            <a:cxnLst/>
            <a:rect l="l" t="t" r="r" b="b"/>
            <a:pathLst>
              <a:path w="13716" h="3504674">
                <a:moveTo>
                  <a:pt x="13716" y="3504674"/>
                </a:moveTo>
                <a:lnTo>
                  <a:pt x="13716" y="0"/>
                </a:lnTo>
                <a:lnTo>
                  <a:pt x="0" y="13716"/>
                </a:lnTo>
                <a:lnTo>
                  <a:pt x="0" y="349095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3" name="Rectangle 325"/>
          <p:cNvSpPr/>
          <p:nvPr/>
        </p:nvSpPr>
        <p:spPr>
          <a:xfrm rot="18900000" flipV="1">
            <a:off x="805790" y="2603242"/>
            <a:ext cx="13716" cy="2312226"/>
          </a:xfrm>
          <a:custGeom>
            <a:avLst/>
            <a:gdLst/>
            <a:ahLst/>
            <a:cxnLst/>
            <a:rect l="l" t="t" r="r" b="b"/>
            <a:pathLst>
              <a:path w="13716" h="2312226">
                <a:moveTo>
                  <a:pt x="13716" y="2312226"/>
                </a:moveTo>
                <a:lnTo>
                  <a:pt x="13716" y="0"/>
                </a:lnTo>
                <a:lnTo>
                  <a:pt x="0" y="13716"/>
                </a:lnTo>
                <a:lnTo>
                  <a:pt x="0" y="229851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4" name="Rectangle 326"/>
          <p:cNvSpPr/>
          <p:nvPr/>
        </p:nvSpPr>
        <p:spPr>
          <a:xfrm rot="18900000" flipV="1">
            <a:off x="384198" y="3621057"/>
            <a:ext cx="13716" cy="1119782"/>
          </a:xfrm>
          <a:custGeom>
            <a:avLst/>
            <a:gdLst/>
            <a:ahLst/>
            <a:cxnLst/>
            <a:rect l="l" t="t" r="r" b="b"/>
            <a:pathLst>
              <a:path w="13716" h="1119782">
                <a:moveTo>
                  <a:pt x="13716" y="1119782"/>
                </a:moveTo>
                <a:lnTo>
                  <a:pt x="13716" y="0"/>
                </a:lnTo>
                <a:lnTo>
                  <a:pt x="0" y="13716"/>
                </a:lnTo>
                <a:lnTo>
                  <a:pt x="0" y="110606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5" name="Rectangle 371"/>
          <p:cNvSpPr/>
          <p:nvPr/>
        </p:nvSpPr>
        <p:spPr>
          <a:xfrm rot="18900000" flipV="1">
            <a:off x="2705180" y="-953749"/>
            <a:ext cx="13716" cy="6479500"/>
          </a:xfrm>
          <a:custGeom>
            <a:avLst/>
            <a:gdLst/>
            <a:ahLst/>
            <a:cxnLst/>
            <a:rect l="l" t="t" r="r" b="b"/>
            <a:pathLst>
              <a:path w="13716" h="6479500">
                <a:moveTo>
                  <a:pt x="0" y="6479500"/>
                </a:moveTo>
                <a:lnTo>
                  <a:pt x="13716" y="646578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6" name="Rectangle 373"/>
          <p:cNvSpPr/>
          <p:nvPr/>
        </p:nvSpPr>
        <p:spPr>
          <a:xfrm rot="18900000" flipV="1">
            <a:off x="4391552" y="-953749"/>
            <a:ext cx="13716" cy="6479500"/>
          </a:xfrm>
          <a:custGeom>
            <a:avLst/>
            <a:gdLst/>
            <a:ahLst/>
            <a:cxnLst/>
            <a:rect l="l" t="t" r="r" b="b"/>
            <a:pathLst>
              <a:path w="13716" h="6479500">
                <a:moveTo>
                  <a:pt x="0" y="6479500"/>
                </a:moveTo>
                <a:lnTo>
                  <a:pt x="13716" y="6465784"/>
                </a:lnTo>
                <a:lnTo>
                  <a:pt x="13716" y="0"/>
                </a:lnTo>
                <a:lnTo>
                  <a:pt x="0" y="13715"/>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7" name="Rectangle 375"/>
          <p:cNvSpPr/>
          <p:nvPr/>
        </p:nvSpPr>
        <p:spPr>
          <a:xfrm rot="18900000" flipV="1">
            <a:off x="6077925" y="-953749"/>
            <a:ext cx="13716" cy="6479501"/>
          </a:xfrm>
          <a:custGeom>
            <a:avLst/>
            <a:gdLst/>
            <a:ahLst/>
            <a:cxnLst/>
            <a:rect l="l" t="t" r="r" b="b"/>
            <a:pathLst>
              <a:path w="13716" h="6479501">
                <a:moveTo>
                  <a:pt x="0" y="6479501"/>
                </a:moveTo>
                <a:lnTo>
                  <a:pt x="13716" y="6465785"/>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8" name="Rectangle 376"/>
          <p:cNvSpPr/>
          <p:nvPr/>
        </p:nvSpPr>
        <p:spPr>
          <a:xfrm rot="18900000" flipV="1">
            <a:off x="6916261" y="-965458"/>
            <a:ext cx="13716" cy="6493219"/>
          </a:xfrm>
          <a:custGeom>
            <a:avLst/>
            <a:gdLst/>
            <a:ahLst/>
            <a:cxnLst/>
            <a:rect l="l" t="t" r="r" b="b"/>
            <a:pathLst>
              <a:path w="13716" h="6493219">
                <a:moveTo>
                  <a:pt x="13716" y="6479504"/>
                </a:moveTo>
                <a:lnTo>
                  <a:pt x="13716" y="0"/>
                </a:lnTo>
                <a:lnTo>
                  <a:pt x="0" y="13717"/>
                </a:lnTo>
                <a:lnTo>
                  <a:pt x="0" y="649321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9" name="Rectangle 377"/>
          <p:cNvSpPr/>
          <p:nvPr/>
        </p:nvSpPr>
        <p:spPr>
          <a:xfrm rot="18900000" flipV="1">
            <a:off x="7759447" y="-965458"/>
            <a:ext cx="13717" cy="6493219"/>
          </a:xfrm>
          <a:custGeom>
            <a:avLst/>
            <a:gdLst/>
            <a:ahLst/>
            <a:cxnLst/>
            <a:rect l="l" t="t" r="r" b="b"/>
            <a:pathLst>
              <a:path w="13717" h="6493219">
                <a:moveTo>
                  <a:pt x="0" y="6493219"/>
                </a:moveTo>
                <a:lnTo>
                  <a:pt x="13716" y="6479502"/>
                </a:lnTo>
                <a:lnTo>
                  <a:pt x="13717"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0" name="Rectangle 378"/>
          <p:cNvSpPr/>
          <p:nvPr/>
        </p:nvSpPr>
        <p:spPr>
          <a:xfrm rot="18900000" flipV="1">
            <a:off x="8602633" y="-965458"/>
            <a:ext cx="13716" cy="6493219"/>
          </a:xfrm>
          <a:custGeom>
            <a:avLst/>
            <a:gdLst/>
            <a:ahLst/>
            <a:cxnLst/>
            <a:rect l="l" t="t" r="r" b="b"/>
            <a:pathLst>
              <a:path w="13716" h="6493219">
                <a:moveTo>
                  <a:pt x="13716" y="6479504"/>
                </a:moveTo>
                <a:lnTo>
                  <a:pt x="13716" y="0"/>
                </a:lnTo>
                <a:lnTo>
                  <a:pt x="0" y="13716"/>
                </a:lnTo>
                <a:lnTo>
                  <a:pt x="0" y="649321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1" name="Rectangle 138"/>
          <p:cNvSpPr/>
          <p:nvPr/>
        </p:nvSpPr>
        <p:spPr>
          <a:xfrm rot="18900000" flipV="1">
            <a:off x="10088968" y="-882602"/>
            <a:ext cx="13716" cy="5927431"/>
          </a:xfrm>
          <a:custGeom>
            <a:avLst/>
            <a:gdLst/>
            <a:ahLst/>
            <a:cxnLst/>
            <a:rect l="l" t="t" r="r" b="b"/>
            <a:pathLst>
              <a:path w="13716" h="5927431">
                <a:moveTo>
                  <a:pt x="0" y="5927431"/>
                </a:moveTo>
                <a:lnTo>
                  <a:pt x="13715" y="5913716"/>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2" name="Rectangle 139"/>
          <p:cNvSpPr/>
          <p:nvPr/>
        </p:nvSpPr>
        <p:spPr>
          <a:xfrm rot="18900000" flipV="1">
            <a:off x="10510562" y="-707971"/>
            <a:ext cx="13716" cy="4734985"/>
          </a:xfrm>
          <a:custGeom>
            <a:avLst/>
            <a:gdLst/>
            <a:ahLst/>
            <a:cxnLst/>
            <a:rect l="l" t="t" r="r" b="b"/>
            <a:pathLst>
              <a:path w="13716" h="4734985">
                <a:moveTo>
                  <a:pt x="0" y="4734985"/>
                </a:moveTo>
                <a:lnTo>
                  <a:pt x="13715" y="4721270"/>
                </a:lnTo>
                <a:lnTo>
                  <a:pt x="13716" y="13715"/>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3" name="Rectangle 140"/>
          <p:cNvSpPr/>
          <p:nvPr/>
        </p:nvSpPr>
        <p:spPr>
          <a:xfrm rot="18900000" flipV="1">
            <a:off x="10932155" y="-533342"/>
            <a:ext cx="13716" cy="3542540"/>
          </a:xfrm>
          <a:custGeom>
            <a:avLst/>
            <a:gdLst/>
            <a:ahLst/>
            <a:cxnLst/>
            <a:rect l="l" t="t" r="r" b="b"/>
            <a:pathLst>
              <a:path w="13716" h="3542540">
                <a:moveTo>
                  <a:pt x="0" y="3542540"/>
                </a:moveTo>
                <a:lnTo>
                  <a:pt x="13715" y="3528825"/>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4" name="Rectangle 141"/>
          <p:cNvSpPr/>
          <p:nvPr/>
        </p:nvSpPr>
        <p:spPr>
          <a:xfrm rot="18900000" flipV="1">
            <a:off x="11353748" y="-358712"/>
            <a:ext cx="13716" cy="2350095"/>
          </a:xfrm>
          <a:custGeom>
            <a:avLst/>
            <a:gdLst/>
            <a:ahLst/>
            <a:cxnLst/>
            <a:rect l="l" t="t" r="r" b="b"/>
            <a:pathLst>
              <a:path w="13716" h="2350095">
                <a:moveTo>
                  <a:pt x="0" y="2350095"/>
                </a:moveTo>
                <a:lnTo>
                  <a:pt x="13715" y="2336380"/>
                </a:lnTo>
                <a:lnTo>
                  <a:pt x="13716" y="13714"/>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5" name="Rectangle 142"/>
          <p:cNvSpPr/>
          <p:nvPr/>
        </p:nvSpPr>
        <p:spPr>
          <a:xfrm rot="18900000" flipV="1">
            <a:off x="11775341" y="-184083"/>
            <a:ext cx="13716" cy="1157650"/>
          </a:xfrm>
          <a:custGeom>
            <a:avLst/>
            <a:gdLst/>
            <a:ahLst/>
            <a:cxnLst/>
            <a:rect l="l" t="t" r="r" b="b"/>
            <a:pathLst>
              <a:path w="13716" h="1157650">
                <a:moveTo>
                  <a:pt x="0" y="1157650"/>
                </a:moveTo>
                <a:lnTo>
                  <a:pt x="13716" y="1143934"/>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6" name="Rectangle 372"/>
          <p:cNvSpPr/>
          <p:nvPr/>
        </p:nvSpPr>
        <p:spPr>
          <a:xfrm rot="18900000" flipV="1">
            <a:off x="3543517" y="-965458"/>
            <a:ext cx="13716" cy="6493219"/>
          </a:xfrm>
          <a:custGeom>
            <a:avLst/>
            <a:gdLst/>
            <a:ahLst/>
            <a:cxnLst/>
            <a:rect l="l" t="t" r="r" b="b"/>
            <a:pathLst>
              <a:path w="13716" h="6493219">
                <a:moveTo>
                  <a:pt x="0" y="6493219"/>
                </a:moveTo>
                <a:lnTo>
                  <a:pt x="13716" y="6479503"/>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7" name="Rectangle 374"/>
          <p:cNvSpPr/>
          <p:nvPr/>
        </p:nvSpPr>
        <p:spPr>
          <a:xfrm rot="18900000" flipV="1">
            <a:off x="5229889" y="-965458"/>
            <a:ext cx="13716" cy="6493220"/>
          </a:xfrm>
          <a:custGeom>
            <a:avLst/>
            <a:gdLst/>
            <a:ahLst/>
            <a:cxnLst/>
            <a:rect l="l" t="t" r="r" b="b"/>
            <a:pathLst>
              <a:path w="13716" h="6493220">
                <a:moveTo>
                  <a:pt x="0" y="6493220"/>
                </a:moveTo>
                <a:lnTo>
                  <a:pt x="13716" y="647950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8" name="Teardrop 3"/>
          <p:cNvSpPr/>
          <p:nvPr/>
        </p:nvSpPr>
        <p:spPr>
          <a:xfrm rot="5400000" flipH="1" flipV="1">
            <a:off x="64427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9" name="Oval 1608"/>
          <p:cNvSpPr/>
          <p:nvPr/>
        </p:nvSpPr>
        <p:spPr>
          <a:xfrm>
            <a:off x="71204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0" name="Teardrop 3"/>
          <p:cNvSpPr/>
          <p:nvPr/>
        </p:nvSpPr>
        <p:spPr>
          <a:xfrm rot="5400000" flipH="1" flipV="1">
            <a:off x="-148774" y="258315"/>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1"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6" y="223846"/>
                </a:cubicBezTo>
                <a:lnTo>
                  <a:pt x="221347" y="232509"/>
                </a:lnTo>
                <a:cubicBezTo>
                  <a:pt x="224389"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0"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1" y="93753"/>
                </a:cubicBezTo>
                <a:cubicBezTo>
                  <a:pt x="100880" y="69151"/>
                  <a:pt x="130228" y="53433"/>
                  <a:pt x="163247" y="53433"/>
                </a:cubicBezTo>
                <a:cubicBezTo>
                  <a:pt x="186137" y="53872"/>
                  <a:pt x="201262" y="50984"/>
                  <a:pt x="211354"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8"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1"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1" name="Oval 1610"/>
          <p:cNvSpPr/>
          <p:nvPr/>
        </p:nvSpPr>
        <p:spPr>
          <a:xfrm>
            <a:off x="3774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2" name="Teardrop 3"/>
          <p:cNvSpPr/>
          <p:nvPr/>
        </p:nvSpPr>
        <p:spPr>
          <a:xfrm rot="5400000" flipH="1" flipV="1">
            <a:off x="13875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3" name="Teardrop 3"/>
          <p:cNvSpPr/>
          <p:nvPr/>
        </p:nvSpPr>
        <p:spPr>
          <a:xfrm rot="5400000" flipH="1" flipV="1">
            <a:off x="22300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4" name="Teardrop 3"/>
          <p:cNvSpPr/>
          <p:nvPr/>
        </p:nvSpPr>
        <p:spPr>
          <a:xfrm rot="5400000" flipH="1" flipV="1">
            <a:off x="30726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5" name="Teardrop 3"/>
          <p:cNvSpPr/>
          <p:nvPr/>
        </p:nvSpPr>
        <p:spPr>
          <a:xfrm rot="5400000" flipH="1" flipV="1">
            <a:off x="39151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6" name="Teardrop 3"/>
          <p:cNvSpPr/>
          <p:nvPr/>
        </p:nvSpPr>
        <p:spPr>
          <a:xfrm rot="5400000" flipH="1" flipV="1">
            <a:off x="47576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7" name="Teardrop 3"/>
          <p:cNvSpPr/>
          <p:nvPr/>
        </p:nvSpPr>
        <p:spPr>
          <a:xfrm rot="5400000" flipH="1" flipV="1">
            <a:off x="56002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8" name="Oval 1617"/>
          <p:cNvSpPr/>
          <p:nvPr/>
        </p:nvSpPr>
        <p:spPr>
          <a:xfrm>
            <a:off x="12203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9" name="Oval 1618"/>
          <p:cNvSpPr/>
          <p:nvPr/>
        </p:nvSpPr>
        <p:spPr>
          <a:xfrm>
            <a:off x="20632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0" name="Oval 1619"/>
          <p:cNvSpPr/>
          <p:nvPr/>
        </p:nvSpPr>
        <p:spPr>
          <a:xfrm>
            <a:off x="29060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1" name="Oval 1620"/>
          <p:cNvSpPr/>
          <p:nvPr/>
        </p:nvSpPr>
        <p:spPr>
          <a:xfrm>
            <a:off x="374897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2" name="Oval 1621"/>
          <p:cNvSpPr/>
          <p:nvPr/>
        </p:nvSpPr>
        <p:spPr>
          <a:xfrm>
            <a:off x="45918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3" name="Oval 1622"/>
          <p:cNvSpPr/>
          <p:nvPr/>
        </p:nvSpPr>
        <p:spPr>
          <a:xfrm>
            <a:off x="54347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4" name="Oval 1623"/>
          <p:cNvSpPr/>
          <p:nvPr/>
        </p:nvSpPr>
        <p:spPr>
          <a:xfrm>
            <a:off x="62776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5" name="Teardrop 3"/>
          <p:cNvSpPr/>
          <p:nvPr/>
        </p:nvSpPr>
        <p:spPr>
          <a:xfrm rot="5400000" flipH="1" flipV="1">
            <a:off x="81278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26" name="Oval 1625"/>
          <p:cNvSpPr/>
          <p:nvPr/>
        </p:nvSpPr>
        <p:spPr>
          <a:xfrm>
            <a:off x="88062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7" name="Teardrop 3"/>
          <p:cNvSpPr/>
          <p:nvPr/>
        </p:nvSpPr>
        <p:spPr>
          <a:xfrm rot="5400000" flipH="1" flipV="1">
            <a:off x="72853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28" name="Oval 1627"/>
          <p:cNvSpPr/>
          <p:nvPr/>
        </p:nvSpPr>
        <p:spPr>
          <a:xfrm>
            <a:off x="796337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9" name="Teardrop 3"/>
          <p:cNvSpPr/>
          <p:nvPr/>
        </p:nvSpPr>
        <p:spPr>
          <a:xfrm rot="5400000" flipH="1" flipV="1">
            <a:off x="98129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0" name="Oval 1629"/>
          <p:cNvSpPr/>
          <p:nvPr/>
        </p:nvSpPr>
        <p:spPr>
          <a:xfrm>
            <a:off x="104920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1" name="Teardrop 3"/>
          <p:cNvSpPr/>
          <p:nvPr/>
        </p:nvSpPr>
        <p:spPr>
          <a:xfrm rot="5400000" flipH="1" flipV="1">
            <a:off x="89703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2" name="Oval 1631"/>
          <p:cNvSpPr/>
          <p:nvPr/>
        </p:nvSpPr>
        <p:spPr>
          <a:xfrm>
            <a:off x="96491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3" name="Teardrop 3"/>
          <p:cNvSpPr/>
          <p:nvPr/>
        </p:nvSpPr>
        <p:spPr>
          <a:xfrm rot="5400000" flipH="1" flipV="1">
            <a:off x="11498011"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4" name="Teardrop 3"/>
          <p:cNvSpPr/>
          <p:nvPr/>
        </p:nvSpPr>
        <p:spPr>
          <a:xfrm rot="5400000" flipH="1" flipV="1">
            <a:off x="106554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5" name="Oval 1634"/>
          <p:cNvSpPr/>
          <p:nvPr/>
        </p:nvSpPr>
        <p:spPr>
          <a:xfrm>
            <a:off x="113348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6" name="Teardrop 3"/>
          <p:cNvSpPr/>
          <p:nvPr/>
        </p:nvSpPr>
        <p:spPr>
          <a:xfrm rot="5400000" flipH="1" flipV="1">
            <a:off x="5449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7" name="Oval 1636"/>
          <p:cNvSpPr/>
          <p:nvPr/>
        </p:nvSpPr>
        <p:spPr>
          <a:xfrm>
            <a:off x="66645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8" name="Oval 167"/>
          <p:cNvSpPr/>
          <p:nvPr/>
        </p:nvSpPr>
        <p:spPr>
          <a:xfrm>
            <a:off x="0" y="331699"/>
            <a:ext cx="93942" cy="4240302"/>
          </a:xfrm>
          <a:custGeom>
            <a:avLst/>
            <a:gdLst/>
            <a:ahLst/>
            <a:cxnLst/>
            <a:rect l="l" t="t" r="r" b="b"/>
            <a:pathLst>
              <a:path w="93942" h="4240302">
                <a:moveTo>
                  <a:pt x="9066" y="4229620"/>
                </a:moveTo>
                <a:cubicBezTo>
                  <a:pt x="23324" y="4229620"/>
                  <a:pt x="36761" y="4233136"/>
                  <a:pt x="48054" y="4240302"/>
                </a:cubicBezTo>
                <a:lnTo>
                  <a:pt x="0" y="4240302"/>
                </a:lnTo>
                <a:lnTo>
                  <a:pt x="0" y="4231451"/>
                </a:lnTo>
                <a:cubicBezTo>
                  <a:pt x="2881" y="4229788"/>
                  <a:pt x="5954" y="4229620"/>
                  <a:pt x="9066" y="4229620"/>
                </a:cubicBezTo>
                <a:close/>
                <a:moveTo>
                  <a:pt x="9066" y="3380947"/>
                </a:moveTo>
                <a:cubicBezTo>
                  <a:pt x="55942" y="3380947"/>
                  <a:pt x="93942" y="3418947"/>
                  <a:pt x="93942" y="3465822"/>
                </a:cubicBezTo>
                <a:cubicBezTo>
                  <a:pt x="93942" y="3512697"/>
                  <a:pt x="55942" y="3550697"/>
                  <a:pt x="9066" y="3550697"/>
                </a:cubicBezTo>
                <a:lnTo>
                  <a:pt x="0" y="3548867"/>
                </a:lnTo>
                <a:lnTo>
                  <a:pt x="0" y="3382777"/>
                </a:lnTo>
                <a:cubicBezTo>
                  <a:pt x="2881" y="3381115"/>
                  <a:pt x="5954" y="3380947"/>
                  <a:pt x="9066" y="3380947"/>
                </a:cubicBezTo>
                <a:close/>
                <a:moveTo>
                  <a:pt x="9066" y="2536768"/>
                </a:moveTo>
                <a:cubicBezTo>
                  <a:pt x="55942" y="2536768"/>
                  <a:pt x="93942" y="2574768"/>
                  <a:pt x="93942" y="2621643"/>
                </a:cubicBezTo>
                <a:cubicBezTo>
                  <a:pt x="93942" y="2668518"/>
                  <a:pt x="55942" y="2706518"/>
                  <a:pt x="9066" y="2706518"/>
                </a:cubicBezTo>
                <a:lnTo>
                  <a:pt x="0" y="2704688"/>
                </a:lnTo>
                <a:lnTo>
                  <a:pt x="0" y="2538598"/>
                </a:lnTo>
                <a:cubicBezTo>
                  <a:pt x="2881" y="2536936"/>
                  <a:pt x="5954" y="2536768"/>
                  <a:pt x="9066" y="2536768"/>
                </a:cubicBezTo>
                <a:close/>
                <a:moveTo>
                  <a:pt x="9066" y="1688095"/>
                </a:moveTo>
                <a:cubicBezTo>
                  <a:pt x="55942" y="1688095"/>
                  <a:pt x="93942" y="1726095"/>
                  <a:pt x="93942" y="1772970"/>
                </a:cubicBezTo>
                <a:cubicBezTo>
                  <a:pt x="93942" y="1819845"/>
                  <a:pt x="55942" y="1857845"/>
                  <a:pt x="9066" y="1857845"/>
                </a:cubicBezTo>
                <a:lnTo>
                  <a:pt x="0" y="1856015"/>
                </a:lnTo>
                <a:lnTo>
                  <a:pt x="0" y="1689925"/>
                </a:lnTo>
                <a:cubicBezTo>
                  <a:pt x="2881" y="1688263"/>
                  <a:pt x="5954" y="1688095"/>
                  <a:pt x="9066" y="1688095"/>
                </a:cubicBezTo>
                <a:close/>
                <a:moveTo>
                  <a:pt x="9066" y="845498"/>
                </a:moveTo>
                <a:cubicBezTo>
                  <a:pt x="55942" y="845498"/>
                  <a:pt x="93942" y="883498"/>
                  <a:pt x="93942" y="930373"/>
                </a:cubicBezTo>
                <a:cubicBezTo>
                  <a:pt x="93942" y="977248"/>
                  <a:pt x="55942" y="1015248"/>
                  <a:pt x="9066" y="1015248"/>
                </a:cubicBezTo>
                <a:lnTo>
                  <a:pt x="0" y="1013418"/>
                </a:lnTo>
                <a:lnTo>
                  <a:pt x="0" y="847328"/>
                </a:lnTo>
                <a:cubicBezTo>
                  <a:pt x="2881" y="845666"/>
                  <a:pt x="5954" y="845498"/>
                  <a:pt x="9066" y="845498"/>
                </a:cubicBezTo>
                <a:close/>
                <a:moveTo>
                  <a:pt x="9066" y="0"/>
                </a:moveTo>
                <a:cubicBezTo>
                  <a:pt x="55942" y="0"/>
                  <a:pt x="93942" y="38000"/>
                  <a:pt x="93942" y="84875"/>
                </a:cubicBezTo>
                <a:cubicBezTo>
                  <a:pt x="93942" y="131750"/>
                  <a:pt x="55942" y="169750"/>
                  <a:pt x="9066" y="169750"/>
                </a:cubicBezTo>
                <a:lnTo>
                  <a:pt x="0" y="167920"/>
                </a:lnTo>
                <a:lnTo>
                  <a:pt x="0" y="1830"/>
                </a:lnTo>
                <a:cubicBezTo>
                  <a:pt x="2881" y="167"/>
                  <a:pt x="5954" y="0"/>
                  <a:pt x="906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9" name="Oval 1638"/>
          <p:cNvSpPr/>
          <p:nvPr/>
        </p:nvSpPr>
        <p:spPr>
          <a:xfrm>
            <a:off x="7667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0" name="Oval 1639"/>
          <p:cNvSpPr/>
          <p:nvPr/>
        </p:nvSpPr>
        <p:spPr>
          <a:xfrm>
            <a:off x="16092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1" name="Oval 1640"/>
          <p:cNvSpPr/>
          <p:nvPr/>
        </p:nvSpPr>
        <p:spPr>
          <a:xfrm>
            <a:off x="24518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2" name="Oval 1641"/>
          <p:cNvSpPr/>
          <p:nvPr/>
        </p:nvSpPr>
        <p:spPr>
          <a:xfrm>
            <a:off x="32943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3" name="Oval 1642"/>
          <p:cNvSpPr/>
          <p:nvPr/>
        </p:nvSpPr>
        <p:spPr>
          <a:xfrm>
            <a:off x="41368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4" name="Oval 1643"/>
          <p:cNvSpPr/>
          <p:nvPr/>
        </p:nvSpPr>
        <p:spPr>
          <a:xfrm>
            <a:off x="49794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5" name="Oval 1644"/>
          <p:cNvSpPr/>
          <p:nvPr/>
        </p:nvSpPr>
        <p:spPr>
          <a:xfrm>
            <a:off x="58219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6" name="Oval 1645"/>
          <p:cNvSpPr/>
          <p:nvPr/>
        </p:nvSpPr>
        <p:spPr>
          <a:xfrm>
            <a:off x="83495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7" name="Oval 1646"/>
          <p:cNvSpPr/>
          <p:nvPr/>
        </p:nvSpPr>
        <p:spPr>
          <a:xfrm>
            <a:off x="75070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8" name="Oval 1647"/>
          <p:cNvSpPr/>
          <p:nvPr/>
        </p:nvSpPr>
        <p:spPr>
          <a:xfrm>
            <a:off x="100346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9" name="Oval 1648"/>
          <p:cNvSpPr/>
          <p:nvPr/>
        </p:nvSpPr>
        <p:spPr>
          <a:xfrm>
            <a:off x="91921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0" name="Oval 1649"/>
          <p:cNvSpPr/>
          <p:nvPr/>
        </p:nvSpPr>
        <p:spPr>
          <a:xfrm>
            <a:off x="11719750"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1" name="Oval 1650"/>
          <p:cNvSpPr/>
          <p:nvPr/>
        </p:nvSpPr>
        <p:spPr>
          <a:xfrm>
            <a:off x="108772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2" name="Teardrop 3"/>
          <p:cNvSpPr/>
          <p:nvPr/>
        </p:nvSpPr>
        <p:spPr>
          <a:xfrm rot="5400000" flipH="1" flipV="1">
            <a:off x="60211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3" name="Teardrop 3"/>
          <p:cNvSpPr/>
          <p:nvPr/>
        </p:nvSpPr>
        <p:spPr>
          <a:xfrm rot="5400000" flipH="1" flipV="1">
            <a:off x="9659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4" name="Teardrop 3"/>
          <p:cNvSpPr/>
          <p:nvPr/>
        </p:nvSpPr>
        <p:spPr>
          <a:xfrm rot="5400000" flipH="1" flipV="1">
            <a:off x="18084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5" name="Teardrop 3"/>
          <p:cNvSpPr/>
          <p:nvPr/>
        </p:nvSpPr>
        <p:spPr>
          <a:xfrm rot="5400000" flipH="1" flipV="1">
            <a:off x="26510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6" name="Teardrop 3"/>
          <p:cNvSpPr/>
          <p:nvPr/>
        </p:nvSpPr>
        <p:spPr>
          <a:xfrm rot="5400000" flipH="1" flipV="1">
            <a:off x="34935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7" name="Teardrop 3"/>
          <p:cNvSpPr/>
          <p:nvPr/>
        </p:nvSpPr>
        <p:spPr>
          <a:xfrm rot="5400000" flipH="1" flipV="1">
            <a:off x="43361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8" name="Teardrop 3"/>
          <p:cNvSpPr/>
          <p:nvPr/>
        </p:nvSpPr>
        <p:spPr>
          <a:xfrm rot="5400000" flipH="1" flipV="1">
            <a:off x="51786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9" name="Teardrop 3"/>
          <p:cNvSpPr/>
          <p:nvPr/>
        </p:nvSpPr>
        <p:spPr>
          <a:xfrm rot="5400000" flipH="1" flipV="1">
            <a:off x="77062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0" name="Teardrop 3"/>
          <p:cNvSpPr/>
          <p:nvPr/>
        </p:nvSpPr>
        <p:spPr>
          <a:xfrm rot="5400000" flipH="1" flipV="1">
            <a:off x="68637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1" name="Teardrop 3"/>
          <p:cNvSpPr/>
          <p:nvPr/>
        </p:nvSpPr>
        <p:spPr>
          <a:xfrm rot="5400000" flipH="1" flipV="1">
            <a:off x="93913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2" name="Teardrop 3"/>
          <p:cNvSpPr/>
          <p:nvPr/>
        </p:nvSpPr>
        <p:spPr>
          <a:xfrm rot="5400000" flipH="1" flipV="1">
            <a:off x="85488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3" name="Teardrop 3"/>
          <p:cNvSpPr/>
          <p:nvPr/>
        </p:nvSpPr>
        <p:spPr>
          <a:xfrm rot="5400000" flipH="1" flipV="1">
            <a:off x="11076421"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4" name="Teardrop 3"/>
          <p:cNvSpPr/>
          <p:nvPr/>
        </p:nvSpPr>
        <p:spPr>
          <a:xfrm rot="5400000" flipH="1" flipV="1">
            <a:off x="102338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5" name="Teardrop 3"/>
          <p:cNvSpPr/>
          <p:nvPr/>
        </p:nvSpPr>
        <p:spPr>
          <a:xfrm rot="5400000" flipH="1" flipV="1">
            <a:off x="1234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6" name="Teardrop 3"/>
          <p:cNvSpPr/>
          <p:nvPr/>
        </p:nvSpPr>
        <p:spPr>
          <a:xfrm rot="5400000" flipH="1" flipV="1">
            <a:off x="11760003" y="685578"/>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69"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7" name="Oval 1666"/>
          <p:cNvSpPr/>
          <p:nvPr/>
        </p:nvSpPr>
        <p:spPr>
          <a:xfrm>
            <a:off x="70866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8" name="Oval 1667"/>
          <p:cNvSpPr/>
          <p:nvPr/>
        </p:nvSpPr>
        <p:spPr>
          <a:xfrm>
            <a:off x="3463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9" name="Oval 1668"/>
          <p:cNvSpPr/>
          <p:nvPr/>
        </p:nvSpPr>
        <p:spPr>
          <a:xfrm>
            <a:off x="11888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0" name="Oval 1669"/>
          <p:cNvSpPr/>
          <p:nvPr/>
        </p:nvSpPr>
        <p:spPr>
          <a:xfrm>
            <a:off x="20314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1" name="Oval 1670"/>
          <p:cNvSpPr/>
          <p:nvPr/>
        </p:nvSpPr>
        <p:spPr>
          <a:xfrm>
            <a:off x="28739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2" name="Oval 1671"/>
          <p:cNvSpPr/>
          <p:nvPr/>
        </p:nvSpPr>
        <p:spPr>
          <a:xfrm>
            <a:off x="37164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3" name="Oval 1672"/>
          <p:cNvSpPr/>
          <p:nvPr/>
        </p:nvSpPr>
        <p:spPr>
          <a:xfrm>
            <a:off x="45590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4" name="Oval 1673"/>
          <p:cNvSpPr/>
          <p:nvPr/>
        </p:nvSpPr>
        <p:spPr>
          <a:xfrm>
            <a:off x="54015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5" name="Oval 1674"/>
          <p:cNvSpPr/>
          <p:nvPr/>
        </p:nvSpPr>
        <p:spPr>
          <a:xfrm>
            <a:off x="62441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6" name="Oval 1675"/>
          <p:cNvSpPr/>
          <p:nvPr/>
        </p:nvSpPr>
        <p:spPr>
          <a:xfrm>
            <a:off x="87717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7" name="Oval 1676"/>
          <p:cNvSpPr/>
          <p:nvPr/>
        </p:nvSpPr>
        <p:spPr>
          <a:xfrm>
            <a:off x="79291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8" name="Oval 1677"/>
          <p:cNvSpPr/>
          <p:nvPr/>
        </p:nvSpPr>
        <p:spPr>
          <a:xfrm>
            <a:off x="104568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9" name="Oval 1678"/>
          <p:cNvSpPr/>
          <p:nvPr/>
        </p:nvSpPr>
        <p:spPr>
          <a:xfrm>
            <a:off x="96142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0" name="Oval 860"/>
          <p:cNvSpPr/>
          <p:nvPr/>
        </p:nvSpPr>
        <p:spPr>
          <a:xfrm>
            <a:off x="12141892" y="758852"/>
            <a:ext cx="50109" cy="3538433"/>
          </a:xfrm>
          <a:custGeom>
            <a:avLst/>
            <a:gdLst/>
            <a:ahLst/>
            <a:cxnLst/>
            <a:rect l="l" t="t" r="r" b="b"/>
            <a:pathLst>
              <a:path w="50109" h="3538433">
                <a:moveTo>
                  <a:pt x="50109" y="3384355"/>
                </a:moveTo>
                <a:lnTo>
                  <a:pt x="50109" y="3538433"/>
                </a:lnTo>
                <a:cubicBezTo>
                  <a:pt x="20497" y="3525461"/>
                  <a:pt x="0" y="3495821"/>
                  <a:pt x="0" y="3461394"/>
                </a:cubicBezTo>
                <a:cubicBezTo>
                  <a:pt x="0" y="3426967"/>
                  <a:pt x="20497" y="3397327"/>
                  <a:pt x="50109" y="3384355"/>
                </a:cubicBezTo>
                <a:close/>
                <a:moveTo>
                  <a:pt x="50109" y="2538350"/>
                </a:moveTo>
                <a:lnTo>
                  <a:pt x="50109" y="2692428"/>
                </a:lnTo>
                <a:cubicBezTo>
                  <a:pt x="20497" y="2679456"/>
                  <a:pt x="0" y="2649816"/>
                  <a:pt x="0" y="2615389"/>
                </a:cubicBezTo>
                <a:cubicBezTo>
                  <a:pt x="0" y="2580962"/>
                  <a:pt x="20497" y="2551322"/>
                  <a:pt x="50109" y="2538350"/>
                </a:cubicBezTo>
                <a:close/>
                <a:moveTo>
                  <a:pt x="50109" y="1688095"/>
                </a:moveTo>
                <a:lnTo>
                  <a:pt x="50109" y="1842173"/>
                </a:lnTo>
                <a:cubicBezTo>
                  <a:pt x="20497" y="1829201"/>
                  <a:pt x="0" y="1799561"/>
                  <a:pt x="0" y="1765134"/>
                </a:cubicBezTo>
                <a:cubicBezTo>
                  <a:pt x="0" y="1730707"/>
                  <a:pt x="20497" y="1701067"/>
                  <a:pt x="50109" y="1688095"/>
                </a:cubicBezTo>
                <a:close/>
                <a:moveTo>
                  <a:pt x="50109" y="845498"/>
                </a:moveTo>
                <a:lnTo>
                  <a:pt x="50109" y="999576"/>
                </a:lnTo>
                <a:cubicBezTo>
                  <a:pt x="20497" y="986604"/>
                  <a:pt x="0" y="956964"/>
                  <a:pt x="0" y="922537"/>
                </a:cubicBezTo>
                <a:cubicBezTo>
                  <a:pt x="0" y="888110"/>
                  <a:pt x="20497" y="858470"/>
                  <a:pt x="50109" y="845498"/>
                </a:cubicBezTo>
                <a:close/>
                <a:moveTo>
                  <a:pt x="50109" y="0"/>
                </a:moveTo>
                <a:lnTo>
                  <a:pt x="50109" y="154078"/>
                </a:lnTo>
                <a:cubicBezTo>
                  <a:pt x="20497" y="141106"/>
                  <a:pt x="0" y="111466"/>
                  <a:pt x="0" y="77039"/>
                </a:cubicBezTo>
                <a:cubicBezTo>
                  <a:pt x="0" y="42612"/>
                  <a:pt x="20497" y="12972"/>
                  <a:pt x="501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1" name="Oval 1680"/>
          <p:cNvSpPr/>
          <p:nvPr/>
        </p:nvSpPr>
        <p:spPr>
          <a:xfrm>
            <a:off x="112993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2" name="Teardrop 3"/>
          <p:cNvSpPr/>
          <p:nvPr/>
        </p:nvSpPr>
        <p:spPr>
          <a:xfrm rot="5400000" flipH="1" flipV="1">
            <a:off x="617401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3" name="Teardrop 3"/>
          <p:cNvSpPr/>
          <p:nvPr/>
        </p:nvSpPr>
        <p:spPr>
          <a:xfrm rot="5400000" flipH="1" flipV="1">
            <a:off x="11187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699"/>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8"/>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4" name="Teardrop 3"/>
          <p:cNvSpPr/>
          <p:nvPr/>
        </p:nvSpPr>
        <p:spPr>
          <a:xfrm rot="5400000" flipH="1" flipV="1">
            <a:off x="19613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5" name="Teardrop 3"/>
          <p:cNvSpPr/>
          <p:nvPr/>
        </p:nvSpPr>
        <p:spPr>
          <a:xfrm rot="5400000" flipH="1" flipV="1">
            <a:off x="280385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6" name="Teardrop 3"/>
          <p:cNvSpPr/>
          <p:nvPr/>
        </p:nvSpPr>
        <p:spPr>
          <a:xfrm rot="5400000" flipH="1" flipV="1">
            <a:off x="364639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7" name="Teardrop 3"/>
          <p:cNvSpPr/>
          <p:nvPr/>
        </p:nvSpPr>
        <p:spPr>
          <a:xfrm rot="5400000" flipH="1" flipV="1">
            <a:off x="448893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8" name="Teardrop 3"/>
          <p:cNvSpPr/>
          <p:nvPr/>
        </p:nvSpPr>
        <p:spPr>
          <a:xfrm rot="5400000" flipH="1" flipV="1">
            <a:off x="533147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9" name="Teardrop 3"/>
          <p:cNvSpPr/>
          <p:nvPr/>
        </p:nvSpPr>
        <p:spPr>
          <a:xfrm rot="5400000" flipH="1" flipV="1">
            <a:off x="785909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0" name="Teardrop 3"/>
          <p:cNvSpPr/>
          <p:nvPr/>
        </p:nvSpPr>
        <p:spPr>
          <a:xfrm rot="5400000" flipH="1" flipV="1">
            <a:off x="701655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1" name="Teardrop 3"/>
          <p:cNvSpPr/>
          <p:nvPr/>
        </p:nvSpPr>
        <p:spPr>
          <a:xfrm rot="5400000" flipH="1" flipV="1">
            <a:off x="95441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2" name="Teardrop 3"/>
          <p:cNvSpPr/>
          <p:nvPr/>
        </p:nvSpPr>
        <p:spPr>
          <a:xfrm rot="5400000" flipH="1" flipV="1">
            <a:off x="87016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3" name="Teardrop 3"/>
          <p:cNvSpPr/>
          <p:nvPr/>
        </p:nvSpPr>
        <p:spPr>
          <a:xfrm rot="5400000" flipH="1" flipV="1">
            <a:off x="11229252"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4" name="Teardrop 3"/>
          <p:cNvSpPr/>
          <p:nvPr/>
        </p:nvSpPr>
        <p:spPr>
          <a:xfrm rot="5400000" flipH="1" flipV="1">
            <a:off x="103867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5" name="Teardrop 3"/>
          <p:cNvSpPr/>
          <p:nvPr/>
        </p:nvSpPr>
        <p:spPr>
          <a:xfrm rot="5400000" flipH="1" flipV="1">
            <a:off x="2762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8"/>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2"/>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6" name="Teardrop 3"/>
          <p:cNvSpPr/>
          <p:nvPr/>
        </p:nvSpPr>
        <p:spPr>
          <a:xfrm rot="5400000" flipH="1" flipV="1">
            <a:off x="11908617" y="4923"/>
            <a:ext cx="298552" cy="268215"/>
          </a:xfrm>
          <a:custGeom>
            <a:avLst/>
            <a:gdLst/>
            <a:ahLst/>
            <a:cxnLst/>
            <a:rect l="l" t="t" r="r" b="b"/>
            <a:pathLst>
              <a:path w="298552"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298552" y="138"/>
                </a:moveTo>
                <a:lnTo>
                  <a:pt x="298552" y="11636"/>
                </a:lnTo>
                <a:cubicBezTo>
                  <a:pt x="298344" y="11511"/>
                  <a:pt x="298133" y="11506"/>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4" y="189232"/>
                  <a:pt x="256525" y="205210"/>
                  <a:pt x="272877" y="215167"/>
                </a:cubicBezTo>
                <a:lnTo>
                  <a:pt x="298552" y="215277"/>
                </a:lnTo>
                <a:lnTo>
                  <a:pt x="298552" y="221928"/>
                </a:lnTo>
                <a:cubicBezTo>
                  <a:pt x="276711" y="221632"/>
                  <a:pt x="254816" y="229876"/>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0"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cubicBezTo>
                  <a:pt x="99420" y="72140"/>
                  <a:pt x="124170" y="61435"/>
                  <a:pt x="151420" y="61435"/>
                </a:cubicBezTo>
                <a:cubicBezTo>
                  <a:pt x="170023" y="61435"/>
                  <a:pt x="187461" y="66424"/>
                  <a:pt x="202250" y="75515"/>
                </a:cubicBezTo>
                <a:cubicBezTo>
                  <a:pt x="206323" y="58635"/>
                  <a:pt x="215129" y="42758"/>
                  <a:pt x="228297" y="29591"/>
                </a:cubicBezTo>
                <a:cubicBezTo>
                  <a:pt x="247566" y="10322"/>
                  <a:pt x="272636" y="391"/>
                  <a:pt x="297890" y="0"/>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7" name="Oval 881"/>
          <p:cNvSpPr/>
          <p:nvPr/>
        </p:nvSpPr>
        <p:spPr>
          <a:xfrm>
            <a:off x="34633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8" name="Oval 882"/>
          <p:cNvSpPr/>
          <p:nvPr/>
        </p:nvSpPr>
        <p:spPr>
          <a:xfrm>
            <a:off x="118887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9" name="Oval 883"/>
          <p:cNvSpPr/>
          <p:nvPr/>
        </p:nvSpPr>
        <p:spPr>
          <a:xfrm>
            <a:off x="2031413" y="-10245"/>
            <a:ext cx="10160587" cy="84875"/>
          </a:xfrm>
          <a:custGeom>
            <a:avLst/>
            <a:gdLst/>
            <a:ahLst/>
            <a:cxnLst/>
            <a:rect l="l" t="t" r="r" b="b"/>
            <a:pathLst>
              <a:path w="10160587" h="84875">
                <a:moveTo>
                  <a:pt x="10110479" y="0"/>
                </a:moveTo>
                <a:lnTo>
                  <a:pt x="10160587" y="0"/>
                </a:lnTo>
                <a:lnTo>
                  <a:pt x="10160587" y="77038"/>
                </a:lnTo>
                <a:cubicBezTo>
                  <a:pt x="10130976" y="64066"/>
                  <a:pt x="10110479" y="34427"/>
                  <a:pt x="10110479" y="0"/>
                </a:cubicBezTo>
                <a:close/>
                <a:moveTo>
                  <a:pt x="9267940" y="0"/>
                </a:moveTo>
                <a:lnTo>
                  <a:pt x="9437692" y="0"/>
                </a:lnTo>
                <a:cubicBezTo>
                  <a:pt x="9437692" y="46875"/>
                  <a:pt x="9399692" y="84875"/>
                  <a:pt x="9352816" y="84875"/>
                </a:cubicBezTo>
                <a:cubicBezTo>
                  <a:pt x="9305940" y="84875"/>
                  <a:pt x="9267940" y="46875"/>
                  <a:pt x="9267940" y="0"/>
                </a:cubicBezTo>
                <a:close/>
                <a:moveTo>
                  <a:pt x="8425400" y="0"/>
                </a:moveTo>
                <a:lnTo>
                  <a:pt x="8595152" y="0"/>
                </a:lnTo>
                <a:cubicBezTo>
                  <a:pt x="8595152" y="46875"/>
                  <a:pt x="8557152" y="84875"/>
                  <a:pt x="8510276" y="84875"/>
                </a:cubicBezTo>
                <a:cubicBezTo>
                  <a:pt x="8463400" y="84875"/>
                  <a:pt x="8425400" y="46875"/>
                  <a:pt x="8425400" y="0"/>
                </a:cubicBezTo>
                <a:close/>
                <a:moveTo>
                  <a:pt x="7582860" y="0"/>
                </a:moveTo>
                <a:lnTo>
                  <a:pt x="7752612" y="0"/>
                </a:lnTo>
                <a:cubicBezTo>
                  <a:pt x="7752612" y="46875"/>
                  <a:pt x="7714612" y="84875"/>
                  <a:pt x="7667736" y="84875"/>
                </a:cubicBezTo>
                <a:cubicBezTo>
                  <a:pt x="7620860" y="84875"/>
                  <a:pt x="7582860" y="46875"/>
                  <a:pt x="7582860" y="0"/>
                </a:cubicBezTo>
                <a:close/>
                <a:moveTo>
                  <a:pt x="6740320" y="0"/>
                </a:moveTo>
                <a:lnTo>
                  <a:pt x="6910072" y="0"/>
                </a:lnTo>
                <a:cubicBezTo>
                  <a:pt x="6910072" y="46875"/>
                  <a:pt x="6872072" y="84875"/>
                  <a:pt x="6825196" y="84875"/>
                </a:cubicBezTo>
                <a:cubicBezTo>
                  <a:pt x="6778320" y="84875"/>
                  <a:pt x="6740320" y="46875"/>
                  <a:pt x="6740320" y="0"/>
                </a:cubicBezTo>
                <a:close/>
                <a:moveTo>
                  <a:pt x="5897780" y="0"/>
                </a:moveTo>
                <a:lnTo>
                  <a:pt x="6067532" y="0"/>
                </a:lnTo>
                <a:cubicBezTo>
                  <a:pt x="6067532" y="46875"/>
                  <a:pt x="6029532" y="84875"/>
                  <a:pt x="5982656" y="84875"/>
                </a:cubicBezTo>
                <a:cubicBezTo>
                  <a:pt x="5935780" y="84875"/>
                  <a:pt x="5897780" y="46875"/>
                  <a:pt x="5897780" y="0"/>
                </a:cubicBezTo>
                <a:close/>
                <a:moveTo>
                  <a:pt x="5055240" y="0"/>
                </a:moveTo>
                <a:lnTo>
                  <a:pt x="5224992" y="0"/>
                </a:lnTo>
                <a:cubicBezTo>
                  <a:pt x="5224992" y="46875"/>
                  <a:pt x="5186992" y="84875"/>
                  <a:pt x="5140116" y="84875"/>
                </a:cubicBezTo>
                <a:cubicBezTo>
                  <a:pt x="5093240" y="84875"/>
                  <a:pt x="5055240" y="46875"/>
                  <a:pt x="5055240" y="0"/>
                </a:cubicBezTo>
                <a:close/>
                <a:moveTo>
                  <a:pt x="4212700" y="0"/>
                </a:moveTo>
                <a:lnTo>
                  <a:pt x="4382452" y="0"/>
                </a:lnTo>
                <a:cubicBezTo>
                  <a:pt x="4382452" y="46875"/>
                  <a:pt x="4344452" y="84875"/>
                  <a:pt x="4297576" y="84875"/>
                </a:cubicBezTo>
                <a:cubicBezTo>
                  <a:pt x="4250700" y="84875"/>
                  <a:pt x="4212700" y="46875"/>
                  <a:pt x="4212700" y="0"/>
                </a:cubicBezTo>
                <a:close/>
                <a:moveTo>
                  <a:pt x="3370160" y="0"/>
                </a:moveTo>
                <a:lnTo>
                  <a:pt x="3539912" y="0"/>
                </a:lnTo>
                <a:cubicBezTo>
                  <a:pt x="3539912" y="46875"/>
                  <a:pt x="3501912" y="84875"/>
                  <a:pt x="3455036" y="84875"/>
                </a:cubicBezTo>
                <a:cubicBezTo>
                  <a:pt x="3408160" y="84875"/>
                  <a:pt x="3370160" y="46875"/>
                  <a:pt x="3370160" y="0"/>
                </a:cubicBezTo>
                <a:close/>
                <a:moveTo>
                  <a:pt x="2527620" y="0"/>
                </a:moveTo>
                <a:lnTo>
                  <a:pt x="2697372" y="0"/>
                </a:lnTo>
                <a:cubicBezTo>
                  <a:pt x="2697372" y="46875"/>
                  <a:pt x="2659372" y="84875"/>
                  <a:pt x="2612496" y="84875"/>
                </a:cubicBezTo>
                <a:cubicBezTo>
                  <a:pt x="2565620" y="84875"/>
                  <a:pt x="2527620" y="46875"/>
                  <a:pt x="2527620" y="0"/>
                </a:cubicBezTo>
                <a:close/>
                <a:moveTo>
                  <a:pt x="1685080" y="0"/>
                </a:moveTo>
                <a:lnTo>
                  <a:pt x="1854832" y="0"/>
                </a:lnTo>
                <a:cubicBezTo>
                  <a:pt x="1854832" y="46875"/>
                  <a:pt x="1816832" y="84875"/>
                  <a:pt x="1769956" y="84875"/>
                </a:cubicBezTo>
                <a:cubicBezTo>
                  <a:pt x="1723080" y="84875"/>
                  <a:pt x="1685080" y="46875"/>
                  <a:pt x="1685080" y="0"/>
                </a:cubicBezTo>
                <a:close/>
                <a:moveTo>
                  <a:pt x="842540" y="0"/>
                </a:moveTo>
                <a:lnTo>
                  <a:pt x="1012292" y="0"/>
                </a:lnTo>
                <a:cubicBezTo>
                  <a:pt x="1012292" y="46875"/>
                  <a:pt x="974292" y="84875"/>
                  <a:pt x="927416" y="84875"/>
                </a:cubicBezTo>
                <a:cubicBezTo>
                  <a:pt x="880540" y="84875"/>
                  <a:pt x="842540" y="46875"/>
                  <a:pt x="842540" y="0"/>
                </a:cubicBezTo>
                <a:close/>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0" name="Teardrop 3"/>
          <p:cNvSpPr/>
          <p:nvPr/>
        </p:nvSpPr>
        <p:spPr>
          <a:xfrm rot="5400000" flipH="1" flipV="1">
            <a:off x="64427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1" name="Oval 1700"/>
          <p:cNvSpPr/>
          <p:nvPr/>
        </p:nvSpPr>
        <p:spPr>
          <a:xfrm>
            <a:off x="71204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02" name="Teardrop 3"/>
          <p:cNvSpPr/>
          <p:nvPr/>
        </p:nvSpPr>
        <p:spPr>
          <a:xfrm rot="5400000" flipH="1" flipV="1">
            <a:off x="-148774" y="110381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3" name="Oval 1702"/>
          <p:cNvSpPr/>
          <p:nvPr/>
        </p:nvSpPr>
        <p:spPr>
          <a:xfrm>
            <a:off x="3774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04" name="Teardrop 3"/>
          <p:cNvSpPr/>
          <p:nvPr/>
        </p:nvSpPr>
        <p:spPr>
          <a:xfrm rot="5400000" flipH="1" flipV="1">
            <a:off x="13875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5" name="Teardrop 3"/>
          <p:cNvSpPr/>
          <p:nvPr/>
        </p:nvSpPr>
        <p:spPr>
          <a:xfrm rot="5400000" flipH="1" flipV="1">
            <a:off x="22300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6" name="Teardrop 3"/>
          <p:cNvSpPr/>
          <p:nvPr/>
        </p:nvSpPr>
        <p:spPr>
          <a:xfrm rot="5400000" flipH="1" flipV="1">
            <a:off x="30726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7" name="Teardrop 3"/>
          <p:cNvSpPr/>
          <p:nvPr/>
        </p:nvSpPr>
        <p:spPr>
          <a:xfrm rot="5400000" flipH="1" flipV="1">
            <a:off x="39151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8" name="Teardrop 3"/>
          <p:cNvSpPr/>
          <p:nvPr/>
        </p:nvSpPr>
        <p:spPr>
          <a:xfrm rot="5400000" flipH="1" flipV="1">
            <a:off x="47576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9" name="Teardrop 3"/>
          <p:cNvSpPr/>
          <p:nvPr/>
        </p:nvSpPr>
        <p:spPr>
          <a:xfrm rot="5400000" flipH="1" flipV="1">
            <a:off x="56002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10" name="Oval 1709"/>
          <p:cNvSpPr/>
          <p:nvPr/>
        </p:nvSpPr>
        <p:spPr>
          <a:xfrm>
            <a:off x="12203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1" name="Oval 1710"/>
          <p:cNvSpPr/>
          <p:nvPr/>
        </p:nvSpPr>
        <p:spPr>
          <a:xfrm>
            <a:off x="20632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2" name="Oval 1711"/>
          <p:cNvSpPr/>
          <p:nvPr/>
        </p:nvSpPr>
        <p:spPr>
          <a:xfrm>
            <a:off x="29060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3" name="Oval 1712"/>
          <p:cNvSpPr/>
          <p:nvPr/>
        </p:nvSpPr>
        <p:spPr>
          <a:xfrm>
            <a:off x="374897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4" name="Oval 1713"/>
          <p:cNvSpPr/>
          <p:nvPr/>
        </p:nvSpPr>
        <p:spPr>
          <a:xfrm>
            <a:off x="45918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5" name="Oval 1714"/>
          <p:cNvSpPr/>
          <p:nvPr/>
        </p:nvSpPr>
        <p:spPr>
          <a:xfrm>
            <a:off x="54347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6" name="Oval 1715"/>
          <p:cNvSpPr/>
          <p:nvPr/>
        </p:nvSpPr>
        <p:spPr>
          <a:xfrm>
            <a:off x="62776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7" name="Teardrop 3"/>
          <p:cNvSpPr/>
          <p:nvPr/>
        </p:nvSpPr>
        <p:spPr>
          <a:xfrm rot="5400000" flipH="1" flipV="1">
            <a:off x="81278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18" name="Oval 1717"/>
          <p:cNvSpPr/>
          <p:nvPr/>
        </p:nvSpPr>
        <p:spPr>
          <a:xfrm>
            <a:off x="88062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9" name="Teardrop 3"/>
          <p:cNvSpPr/>
          <p:nvPr/>
        </p:nvSpPr>
        <p:spPr>
          <a:xfrm rot="5400000" flipH="1" flipV="1">
            <a:off x="72853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0" name="Oval 1719"/>
          <p:cNvSpPr/>
          <p:nvPr/>
        </p:nvSpPr>
        <p:spPr>
          <a:xfrm>
            <a:off x="796337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1" name="Teardrop 3"/>
          <p:cNvSpPr/>
          <p:nvPr/>
        </p:nvSpPr>
        <p:spPr>
          <a:xfrm rot="5400000" flipH="1" flipV="1">
            <a:off x="98129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2" name="Oval 1721"/>
          <p:cNvSpPr/>
          <p:nvPr/>
        </p:nvSpPr>
        <p:spPr>
          <a:xfrm>
            <a:off x="104920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3" name="Teardrop 3"/>
          <p:cNvSpPr/>
          <p:nvPr/>
        </p:nvSpPr>
        <p:spPr>
          <a:xfrm rot="5400000" flipH="1" flipV="1">
            <a:off x="89703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4" name="Oval 1723"/>
          <p:cNvSpPr/>
          <p:nvPr/>
        </p:nvSpPr>
        <p:spPr>
          <a:xfrm>
            <a:off x="96491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5" name="Teardrop 3"/>
          <p:cNvSpPr/>
          <p:nvPr/>
        </p:nvSpPr>
        <p:spPr>
          <a:xfrm rot="5400000" flipH="1" flipV="1">
            <a:off x="11498011"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6" name="Teardrop 3"/>
          <p:cNvSpPr/>
          <p:nvPr/>
        </p:nvSpPr>
        <p:spPr>
          <a:xfrm rot="5400000" flipH="1" flipV="1">
            <a:off x="106554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7" name="Oval 1726"/>
          <p:cNvSpPr/>
          <p:nvPr/>
        </p:nvSpPr>
        <p:spPr>
          <a:xfrm>
            <a:off x="113348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8" name="Teardrop 3"/>
          <p:cNvSpPr/>
          <p:nvPr/>
        </p:nvSpPr>
        <p:spPr>
          <a:xfrm rot="5400000" flipH="1" flipV="1">
            <a:off x="5449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9" name="Oval 1728"/>
          <p:cNvSpPr/>
          <p:nvPr/>
        </p:nvSpPr>
        <p:spPr>
          <a:xfrm>
            <a:off x="66645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0" name="Oval 1729"/>
          <p:cNvSpPr/>
          <p:nvPr/>
        </p:nvSpPr>
        <p:spPr>
          <a:xfrm>
            <a:off x="7667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1" name="Oval 1730"/>
          <p:cNvSpPr/>
          <p:nvPr/>
        </p:nvSpPr>
        <p:spPr>
          <a:xfrm>
            <a:off x="16092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2" name="Oval 1731"/>
          <p:cNvSpPr/>
          <p:nvPr/>
        </p:nvSpPr>
        <p:spPr>
          <a:xfrm>
            <a:off x="24518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3" name="Oval 1732"/>
          <p:cNvSpPr/>
          <p:nvPr/>
        </p:nvSpPr>
        <p:spPr>
          <a:xfrm>
            <a:off x="32943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4" name="Oval 1733"/>
          <p:cNvSpPr/>
          <p:nvPr/>
        </p:nvSpPr>
        <p:spPr>
          <a:xfrm>
            <a:off x="41368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5" name="Oval 1734"/>
          <p:cNvSpPr/>
          <p:nvPr/>
        </p:nvSpPr>
        <p:spPr>
          <a:xfrm>
            <a:off x="49794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6" name="Oval 1735"/>
          <p:cNvSpPr/>
          <p:nvPr/>
        </p:nvSpPr>
        <p:spPr>
          <a:xfrm>
            <a:off x="58219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7" name="Oval 1736"/>
          <p:cNvSpPr/>
          <p:nvPr/>
        </p:nvSpPr>
        <p:spPr>
          <a:xfrm>
            <a:off x="83495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8" name="Oval 1737"/>
          <p:cNvSpPr/>
          <p:nvPr/>
        </p:nvSpPr>
        <p:spPr>
          <a:xfrm>
            <a:off x="75070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9" name="Oval 1738"/>
          <p:cNvSpPr/>
          <p:nvPr/>
        </p:nvSpPr>
        <p:spPr>
          <a:xfrm>
            <a:off x="100346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0" name="Oval 1739"/>
          <p:cNvSpPr/>
          <p:nvPr/>
        </p:nvSpPr>
        <p:spPr>
          <a:xfrm>
            <a:off x="91921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 name="Oval 1740"/>
          <p:cNvSpPr/>
          <p:nvPr/>
        </p:nvSpPr>
        <p:spPr>
          <a:xfrm>
            <a:off x="11719750"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2" name="Oval 1741"/>
          <p:cNvSpPr/>
          <p:nvPr/>
        </p:nvSpPr>
        <p:spPr>
          <a:xfrm>
            <a:off x="108772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3" name="Teardrop 3"/>
          <p:cNvSpPr/>
          <p:nvPr/>
        </p:nvSpPr>
        <p:spPr>
          <a:xfrm rot="5400000" flipH="1" flipV="1">
            <a:off x="60211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4" name="Teardrop 3"/>
          <p:cNvSpPr/>
          <p:nvPr/>
        </p:nvSpPr>
        <p:spPr>
          <a:xfrm rot="5400000" flipH="1" flipV="1">
            <a:off x="9659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5" name="Teardrop 3"/>
          <p:cNvSpPr/>
          <p:nvPr/>
        </p:nvSpPr>
        <p:spPr>
          <a:xfrm rot="5400000" flipH="1" flipV="1">
            <a:off x="18084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6" name="Teardrop 3"/>
          <p:cNvSpPr/>
          <p:nvPr/>
        </p:nvSpPr>
        <p:spPr>
          <a:xfrm rot="5400000" flipH="1" flipV="1">
            <a:off x="26510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7" name="Teardrop 3"/>
          <p:cNvSpPr/>
          <p:nvPr/>
        </p:nvSpPr>
        <p:spPr>
          <a:xfrm rot="5400000" flipH="1" flipV="1">
            <a:off x="34935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8" name="Teardrop 3"/>
          <p:cNvSpPr/>
          <p:nvPr/>
        </p:nvSpPr>
        <p:spPr>
          <a:xfrm rot="5400000" flipH="1" flipV="1">
            <a:off x="43361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9" name="Teardrop 3"/>
          <p:cNvSpPr/>
          <p:nvPr/>
        </p:nvSpPr>
        <p:spPr>
          <a:xfrm rot="5400000" flipH="1" flipV="1">
            <a:off x="51786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0" name="Teardrop 3"/>
          <p:cNvSpPr/>
          <p:nvPr/>
        </p:nvSpPr>
        <p:spPr>
          <a:xfrm rot="5400000" flipH="1" flipV="1">
            <a:off x="77062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1" name="Teardrop 3"/>
          <p:cNvSpPr/>
          <p:nvPr/>
        </p:nvSpPr>
        <p:spPr>
          <a:xfrm rot="5400000" flipH="1" flipV="1">
            <a:off x="68637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2" name="Teardrop 3"/>
          <p:cNvSpPr/>
          <p:nvPr/>
        </p:nvSpPr>
        <p:spPr>
          <a:xfrm rot="5400000" flipH="1" flipV="1">
            <a:off x="93913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3" name="Teardrop 3"/>
          <p:cNvSpPr/>
          <p:nvPr/>
        </p:nvSpPr>
        <p:spPr>
          <a:xfrm rot="5400000" flipH="1" flipV="1">
            <a:off x="85488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4" name="Teardrop 3"/>
          <p:cNvSpPr/>
          <p:nvPr/>
        </p:nvSpPr>
        <p:spPr>
          <a:xfrm rot="5400000" flipH="1" flipV="1">
            <a:off x="11076421"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5" name="Teardrop 3"/>
          <p:cNvSpPr/>
          <p:nvPr/>
        </p:nvSpPr>
        <p:spPr>
          <a:xfrm rot="5400000" flipH="1" flipV="1">
            <a:off x="102338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6" name="Teardrop 3"/>
          <p:cNvSpPr/>
          <p:nvPr/>
        </p:nvSpPr>
        <p:spPr>
          <a:xfrm rot="5400000" flipH="1" flipV="1">
            <a:off x="1234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7" name="Teardrop 3"/>
          <p:cNvSpPr/>
          <p:nvPr/>
        </p:nvSpPr>
        <p:spPr>
          <a:xfrm rot="5400000" flipH="1" flipV="1">
            <a:off x="11760002" y="1531078"/>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8" name="Oval 1757"/>
          <p:cNvSpPr/>
          <p:nvPr/>
        </p:nvSpPr>
        <p:spPr>
          <a:xfrm>
            <a:off x="70866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9" name="Oval 1758"/>
          <p:cNvSpPr/>
          <p:nvPr/>
        </p:nvSpPr>
        <p:spPr>
          <a:xfrm>
            <a:off x="3463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0" name="Oval 1759"/>
          <p:cNvSpPr/>
          <p:nvPr/>
        </p:nvSpPr>
        <p:spPr>
          <a:xfrm>
            <a:off x="11888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1" name="Oval 1760"/>
          <p:cNvSpPr/>
          <p:nvPr/>
        </p:nvSpPr>
        <p:spPr>
          <a:xfrm>
            <a:off x="20314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2" name="Oval 1761"/>
          <p:cNvSpPr/>
          <p:nvPr/>
        </p:nvSpPr>
        <p:spPr>
          <a:xfrm>
            <a:off x="28739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3" name="Oval 1762"/>
          <p:cNvSpPr/>
          <p:nvPr/>
        </p:nvSpPr>
        <p:spPr>
          <a:xfrm>
            <a:off x="37164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4" name="Oval 1763"/>
          <p:cNvSpPr/>
          <p:nvPr/>
        </p:nvSpPr>
        <p:spPr>
          <a:xfrm>
            <a:off x="45590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5" name="Oval 1764"/>
          <p:cNvSpPr/>
          <p:nvPr/>
        </p:nvSpPr>
        <p:spPr>
          <a:xfrm>
            <a:off x="54015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6" name="Oval 1765"/>
          <p:cNvSpPr/>
          <p:nvPr/>
        </p:nvSpPr>
        <p:spPr>
          <a:xfrm>
            <a:off x="62441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7" name="Oval 1766"/>
          <p:cNvSpPr/>
          <p:nvPr/>
        </p:nvSpPr>
        <p:spPr>
          <a:xfrm>
            <a:off x="87717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8" name="Oval 1767"/>
          <p:cNvSpPr/>
          <p:nvPr/>
        </p:nvSpPr>
        <p:spPr>
          <a:xfrm>
            <a:off x="79291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9" name="Oval 1768"/>
          <p:cNvSpPr/>
          <p:nvPr/>
        </p:nvSpPr>
        <p:spPr>
          <a:xfrm>
            <a:off x="104568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0" name="Oval 1769"/>
          <p:cNvSpPr/>
          <p:nvPr/>
        </p:nvSpPr>
        <p:spPr>
          <a:xfrm>
            <a:off x="96142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1" name="Oval 1770"/>
          <p:cNvSpPr/>
          <p:nvPr/>
        </p:nvSpPr>
        <p:spPr>
          <a:xfrm>
            <a:off x="112993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2" name="Teardrop 3"/>
          <p:cNvSpPr/>
          <p:nvPr/>
        </p:nvSpPr>
        <p:spPr>
          <a:xfrm rot="5400000" flipH="1" flipV="1">
            <a:off x="64427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3" name="Oval 1772"/>
          <p:cNvSpPr/>
          <p:nvPr/>
        </p:nvSpPr>
        <p:spPr>
          <a:xfrm>
            <a:off x="71204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74" name="Teardrop 3"/>
          <p:cNvSpPr/>
          <p:nvPr/>
        </p:nvSpPr>
        <p:spPr>
          <a:xfrm rot="5400000" flipH="1" flipV="1">
            <a:off x="-148774" y="1946410"/>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5" name="Oval 1774"/>
          <p:cNvSpPr/>
          <p:nvPr/>
        </p:nvSpPr>
        <p:spPr>
          <a:xfrm>
            <a:off x="3774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76" name="Teardrop 3"/>
          <p:cNvSpPr/>
          <p:nvPr/>
        </p:nvSpPr>
        <p:spPr>
          <a:xfrm rot="5400000" flipH="1" flipV="1">
            <a:off x="13875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7" name="Teardrop 3"/>
          <p:cNvSpPr/>
          <p:nvPr/>
        </p:nvSpPr>
        <p:spPr>
          <a:xfrm rot="5400000" flipH="1" flipV="1">
            <a:off x="22300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8" name="Teardrop 3"/>
          <p:cNvSpPr/>
          <p:nvPr/>
        </p:nvSpPr>
        <p:spPr>
          <a:xfrm rot="5400000" flipH="1" flipV="1">
            <a:off x="30726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9" name="Teardrop 3"/>
          <p:cNvSpPr/>
          <p:nvPr/>
        </p:nvSpPr>
        <p:spPr>
          <a:xfrm rot="5400000" flipH="1" flipV="1">
            <a:off x="39151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0" name="Teardrop 3"/>
          <p:cNvSpPr/>
          <p:nvPr/>
        </p:nvSpPr>
        <p:spPr>
          <a:xfrm rot="5400000" flipH="1" flipV="1">
            <a:off x="47576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1" name="Teardrop 3"/>
          <p:cNvSpPr/>
          <p:nvPr/>
        </p:nvSpPr>
        <p:spPr>
          <a:xfrm rot="5400000" flipH="1" flipV="1">
            <a:off x="56002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2" name="Oval 1781"/>
          <p:cNvSpPr/>
          <p:nvPr/>
        </p:nvSpPr>
        <p:spPr>
          <a:xfrm>
            <a:off x="12203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3" name="Oval 1782"/>
          <p:cNvSpPr/>
          <p:nvPr/>
        </p:nvSpPr>
        <p:spPr>
          <a:xfrm>
            <a:off x="20632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4" name="Oval 1783"/>
          <p:cNvSpPr/>
          <p:nvPr/>
        </p:nvSpPr>
        <p:spPr>
          <a:xfrm>
            <a:off x="29060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5" name="Oval 1784"/>
          <p:cNvSpPr/>
          <p:nvPr/>
        </p:nvSpPr>
        <p:spPr>
          <a:xfrm>
            <a:off x="374897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6" name="Oval 1785"/>
          <p:cNvSpPr/>
          <p:nvPr/>
        </p:nvSpPr>
        <p:spPr>
          <a:xfrm>
            <a:off x="45918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7" name="Oval 1786"/>
          <p:cNvSpPr/>
          <p:nvPr/>
        </p:nvSpPr>
        <p:spPr>
          <a:xfrm>
            <a:off x="54347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8" name="Oval 1787"/>
          <p:cNvSpPr/>
          <p:nvPr/>
        </p:nvSpPr>
        <p:spPr>
          <a:xfrm>
            <a:off x="62776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9" name="Teardrop 3"/>
          <p:cNvSpPr/>
          <p:nvPr/>
        </p:nvSpPr>
        <p:spPr>
          <a:xfrm rot="5400000" flipH="1" flipV="1">
            <a:off x="81278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0" name="Oval 1789"/>
          <p:cNvSpPr/>
          <p:nvPr/>
        </p:nvSpPr>
        <p:spPr>
          <a:xfrm>
            <a:off x="88062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1" name="Teardrop 3"/>
          <p:cNvSpPr/>
          <p:nvPr/>
        </p:nvSpPr>
        <p:spPr>
          <a:xfrm rot="5400000" flipH="1" flipV="1">
            <a:off x="72853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2" name="Oval 1791"/>
          <p:cNvSpPr/>
          <p:nvPr/>
        </p:nvSpPr>
        <p:spPr>
          <a:xfrm>
            <a:off x="796337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3" name="Teardrop 3"/>
          <p:cNvSpPr/>
          <p:nvPr/>
        </p:nvSpPr>
        <p:spPr>
          <a:xfrm rot="5400000" flipH="1" flipV="1">
            <a:off x="98129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4" name="Oval 1793"/>
          <p:cNvSpPr/>
          <p:nvPr/>
        </p:nvSpPr>
        <p:spPr>
          <a:xfrm>
            <a:off x="104920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5" name="Teardrop 3"/>
          <p:cNvSpPr/>
          <p:nvPr/>
        </p:nvSpPr>
        <p:spPr>
          <a:xfrm rot="5400000" flipH="1" flipV="1">
            <a:off x="89703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6" name="Oval 1795"/>
          <p:cNvSpPr/>
          <p:nvPr/>
        </p:nvSpPr>
        <p:spPr>
          <a:xfrm>
            <a:off x="96491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7" name="Teardrop 3"/>
          <p:cNvSpPr/>
          <p:nvPr/>
        </p:nvSpPr>
        <p:spPr>
          <a:xfrm rot="5400000" flipH="1" flipV="1">
            <a:off x="11498011"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8" name="Teardrop 3"/>
          <p:cNvSpPr/>
          <p:nvPr/>
        </p:nvSpPr>
        <p:spPr>
          <a:xfrm rot="5400000" flipH="1" flipV="1">
            <a:off x="106554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9" name="Oval 1798"/>
          <p:cNvSpPr/>
          <p:nvPr/>
        </p:nvSpPr>
        <p:spPr>
          <a:xfrm>
            <a:off x="113348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00" name="Teardrop 3"/>
          <p:cNvSpPr/>
          <p:nvPr/>
        </p:nvSpPr>
        <p:spPr>
          <a:xfrm rot="5400000" flipH="1" flipV="1">
            <a:off x="5449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1" name="Oval 1800"/>
          <p:cNvSpPr/>
          <p:nvPr/>
        </p:nvSpPr>
        <p:spPr>
          <a:xfrm>
            <a:off x="66645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2" name="Oval 1801"/>
          <p:cNvSpPr/>
          <p:nvPr/>
        </p:nvSpPr>
        <p:spPr>
          <a:xfrm>
            <a:off x="7667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3" name="Oval 1802"/>
          <p:cNvSpPr/>
          <p:nvPr/>
        </p:nvSpPr>
        <p:spPr>
          <a:xfrm>
            <a:off x="16092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4" name="Oval 1803"/>
          <p:cNvSpPr/>
          <p:nvPr/>
        </p:nvSpPr>
        <p:spPr>
          <a:xfrm>
            <a:off x="24518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5" name="Oval 1804"/>
          <p:cNvSpPr/>
          <p:nvPr/>
        </p:nvSpPr>
        <p:spPr>
          <a:xfrm>
            <a:off x="32943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6" name="Oval 1805"/>
          <p:cNvSpPr/>
          <p:nvPr/>
        </p:nvSpPr>
        <p:spPr>
          <a:xfrm>
            <a:off x="41368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7" name="Oval 1806"/>
          <p:cNvSpPr/>
          <p:nvPr/>
        </p:nvSpPr>
        <p:spPr>
          <a:xfrm>
            <a:off x="49794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8" name="Oval 1807"/>
          <p:cNvSpPr/>
          <p:nvPr/>
        </p:nvSpPr>
        <p:spPr>
          <a:xfrm>
            <a:off x="58219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9" name="Oval 1808"/>
          <p:cNvSpPr/>
          <p:nvPr/>
        </p:nvSpPr>
        <p:spPr>
          <a:xfrm>
            <a:off x="83495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0" name="Oval 1809"/>
          <p:cNvSpPr/>
          <p:nvPr/>
        </p:nvSpPr>
        <p:spPr>
          <a:xfrm>
            <a:off x="75070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1" name="Oval 1810"/>
          <p:cNvSpPr/>
          <p:nvPr/>
        </p:nvSpPr>
        <p:spPr>
          <a:xfrm>
            <a:off x="100346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2" name="Oval 1811"/>
          <p:cNvSpPr/>
          <p:nvPr/>
        </p:nvSpPr>
        <p:spPr>
          <a:xfrm>
            <a:off x="91921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3" name="Oval 1812"/>
          <p:cNvSpPr/>
          <p:nvPr/>
        </p:nvSpPr>
        <p:spPr>
          <a:xfrm>
            <a:off x="11719750"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4" name="Oval 1813"/>
          <p:cNvSpPr/>
          <p:nvPr/>
        </p:nvSpPr>
        <p:spPr>
          <a:xfrm>
            <a:off x="108772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5" name="Teardrop 3"/>
          <p:cNvSpPr/>
          <p:nvPr/>
        </p:nvSpPr>
        <p:spPr>
          <a:xfrm rot="5400000" flipH="1" flipV="1">
            <a:off x="60211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6" name="Teardrop 3"/>
          <p:cNvSpPr/>
          <p:nvPr/>
        </p:nvSpPr>
        <p:spPr>
          <a:xfrm rot="5400000" flipH="1" flipV="1">
            <a:off x="9659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7" name="Teardrop 3"/>
          <p:cNvSpPr/>
          <p:nvPr/>
        </p:nvSpPr>
        <p:spPr>
          <a:xfrm rot="5400000" flipH="1" flipV="1">
            <a:off x="18084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8" name="Teardrop 3"/>
          <p:cNvSpPr/>
          <p:nvPr/>
        </p:nvSpPr>
        <p:spPr>
          <a:xfrm rot="5400000" flipH="1" flipV="1">
            <a:off x="26510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9" name="Teardrop 3"/>
          <p:cNvSpPr/>
          <p:nvPr/>
        </p:nvSpPr>
        <p:spPr>
          <a:xfrm rot="5400000" flipH="1" flipV="1">
            <a:off x="34935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0" name="Teardrop 3"/>
          <p:cNvSpPr/>
          <p:nvPr/>
        </p:nvSpPr>
        <p:spPr>
          <a:xfrm rot="5400000" flipH="1" flipV="1">
            <a:off x="43361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1" name="Teardrop 3"/>
          <p:cNvSpPr/>
          <p:nvPr/>
        </p:nvSpPr>
        <p:spPr>
          <a:xfrm rot="5400000" flipH="1" flipV="1">
            <a:off x="51786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2" name="Teardrop 3"/>
          <p:cNvSpPr/>
          <p:nvPr/>
        </p:nvSpPr>
        <p:spPr>
          <a:xfrm rot="5400000" flipH="1" flipV="1">
            <a:off x="77062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3" name="Teardrop 3"/>
          <p:cNvSpPr/>
          <p:nvPr/>
        </p:nvSpPr>
        <p:spPr>
          <a:xfrm rot="5400000" flipH="1" flipV="1">
            <a:off x="68637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4" name="Teardrop 3"/>
          <p:cNvSpPr/>
          <p:nvPr/>
        </p:nvSpPr>
        <p:spPr>
          <a:xfrm rot="5400000" flipH="1" flipV="1">
            <a:off x="93913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5" name="Teardrop 3"/>
          <p:cNvSpPr/>
          <p:nvPr/>
        </p:nvSpPr>
        <p:spPr>
          <a:xfrm rot="5400000" flipH="1" flipV="1">
            <a:off x="85488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6" name="Teardrop 3"/>
          <p:cNvSpPr/>
          <p:nvPr/>
        </p:nvSpPr>
        <p:spPr>
          <a:xfrm rot="5400000" flipH="1" flipV="1">
            <a:off x="11076421"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7" name="Teardrop 3"/>
          <p:cNvSpPr/>
          <p:nvPr/>
        </p:nvSpPr>
        <p:spPr>
          <a:xfrm rot="5400000" flipH="1" flipV="1">
            <a:off x="102338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8" name="Teardrop 3"/>
          <p:cNvSpPr/>
          <p:nvPr/>
        </p:nvSpPr>
        <p:spPr>
          <a:xfrm rot="5400000" flipH="1" flipV="1">
            <a:off x="1234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9" name="Teardrop 3"/>
          <p:cNvSpPr/>
          <p:nvPr/>
        </p:nvSpPr>
        <p:spPr>
          <a:xfrm rot="5400000" flipH="1" flipV="1">
            <a:off x="11760003" y="2373673"/>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0" name="Oval 1829"/>
          <p:cNvSpPr/>
          <p:nvPr/>
        </p:nvSpPr>
        <p:spPr>
          <a:xfrm>
            <a:off x="70866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1" name="Oval 1830"/>
          <p:cNvSpPr/>
          <p:nvPr/>
        </p:nvSpPr>
        <p:spPr>
          <a:xfrm>
            <a:off x="3463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2" name="Oval 1831"/>
          <p:cNvSpPr/>
          <p:nvPr/>
        </p:nvSpPr>
        <p:spPr>
          <a:xfrm>
            <a:off x="11888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3" name="Oval 1832"/>
          <p:cNvSpPr/>
          <p:nvPr/>
        </p:nvSpPr>
        <p:spPr>
          <a:xfrm>
            <a:off x="20314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4" name="Oval 1833"/>
          <p:cNvSpPr/>
          <p:nvPr/>
        </p:nvSpPr>
        <p:spPr>
          <a:xfrm>
            <a:off x="28739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5" name="Oval 1834"/>
          <p:cNvSpPr/>
          <p:nvPr/>
        </p:nvSpPr>
        <p:spPr>
          <a:xfrm>
            <a:off x="37164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6" name="Oval 1835"/>
          <p:cNvSpPr/>
          <p:nvPr/>
        </p:nvSpPr>
        <p:spPr>
          <a:xfrm>
            <a:off x="45590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7" name="Oval 1836"/>
          <p:cNvSpPr/>
          <p:nvPr/>
        </p:nvSpPr>
        <p:spPr>
          <a:xfrm>
            <a:off x="54015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8" name="Oval 1837"/>
          <p:cNvSpPr/>
          <p:nvPr/>
        </p:nvSpPr>
        <p:spPr>
          <a:xfrm>
            <a:off x="62441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9" name="Oval 1838"/>
          <p:cNvSpPr/>
          <p:nvPr/>
        </p:nvSpPr>
        <p:spPr>
          <a:xfrm>
            <a:off x="87717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0" name="Oval 1839"/>
          <p:cNvSpPr/>
          <p:nvPr/>
        </p:nvSpPr>
        <p:spPr>
          <a:xfrm>
            <a:off x="79291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1" name="Oval 1840"/>
          <p:cNvSpPr/>
          <p:nvPr/>
        </p:nvSpPr>
        <p:spPr>
          <a:xfrm>
            <a:off x="104568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2" name="Oval 1841"/>
          <p:cNvSpPr/>
          <p:nvPr/>
        </p:nvSpPr>
        <p:spPr>
          <a:xfrm>
            <a:off x="96142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3" name="Oval 1842"/>
          <p:cNvSpPr/>
          <p:nvPr/>
        </p:nvSpPr>
        <p:spPr>
          <a:xfrm>
            <a:off x="112993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4" name="Teardrop 3"/>
          <p:cNvSpPr/>
          <p:nvPr/>
        </p:nvSpPr>
        <p:spPr>
          <a:xfrm rot="5400000" flipH="1" flipV="1">
            <a:off x="64427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5" name="Oval 1844"/>
          <p:cNvSpPr/>
          <p:nvPr/>
        </p:nvSpPr>
        <p:spPr>
          <a:xfrm>
            <a:off x="71204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46" name="Teardrop 3"/>
          <p:cNvSpPr/>
          <p:nvPr/>
        </p:nvSpPr>
        <p:spPr>
          <a:xfrm rot="5400000" flipH="1" flipV="1">
            <a:off x="-148774" y="279508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7" name="Oval 1846"/>
          <p:cNvSpPr/>
          <p:nvPr/>
        </p:nvSpPr>
        <p:spPr>
          <a:xfrm>
            <a:off x="3774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48" name="Teardrop 3"/>
          <p:cNvSpPr/>
          <p:nvPr/>
        </p:nvSpPr>
        <p:spPr>
          <a:xfrm rot="5400000" flipH="1" flipV="1">
            <a:off x="13875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9" name="Teardrop 3"/>
          <p:cNvSpPr/>
          <p:nvPr/>
        </p:nvSpPr>
        <p:spPr>
          <a:xfrm rot="5400000" flipH="1" flipV="1">
            <a:off x="22300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0" name="Teardrop 3"/>
          <p:cNvSpPr/>
          <p:nvPr/>
        </p:nvSpPr>
        <p:spPr>
          <a:xfrm rot="5400000" flipH="1" flipV="1">
            <a:off x="30726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1" name="Teardrop 3"/>
          <p:cNvSpPr/>
          <p:nvPr/>
        </p:nvSpPr>
        <p:spPr>
          <a:xfrm rot="5400000" flipH="1" flipV="1">
            <a:off x="39151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2" name="Teardrop 3"/>
          <p:cNvSpPr/>
          <p:nvPr/>
        </p:nvSpPr>
        <p:spPr>
          <a:xfrm rot="5400000" flipH="1" flipV="1">
            <a:off x="47576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3" name="Teardrop 3"/>
          <p:cNvSpPr/>
          <p:nvPr/>
        </p:nvSpPr>
        <p:spPr>
          <a:xfrm rot="5400000" flipH="1" flipV="1">
            <a:off x="56002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4" name="Oval 1853"/>
          <p:cNvSpPr/>
          <p:nvPr/>
        </p:nvSpPr>
        <p:spPr>
          <a:xfrm>
            <a:off x="12203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5" name="Oval 1854"/>
          <p:cNvSpPr/>
          <p:nvPr/>
        </p:nvSpPr>
        <p:spPr>
          <a:xfrm>
            <a:off x="20632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6" name="Oval 1855"/>
          <p:cNvSpPr/>
          <p:nvPr/>
        </p:nvSpPr>
        <p:spPr>
          <a:xfrm>
            <a:off x="29060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7" name="Oval 1856"/>
          <p:cNvSpPr/>
          <p:nvPr/>
        </p:nvSpPr>
        <p:spPr>
          <a:xfrm>
            <a:off x="374897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8" name="Oval 1857"/>
          <p:cNvSpPr/>
          <p:nvPr/>
        </p:nvSpPr>
        <p:spPr>
          <a:xfrm>
            <a:off x="45918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9" name="Oval 1858"/>
          <p:cNvSpPr/>
          <p:nvPr/>
        </p:nvSpPr>
        <p:spPr>
          <a:xfrm>
            <a:off x="54347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0" name="Oval 1859"/>
          <p:cNvSpPr/>
          <p:nvPr/>
        </p:nvSpPr>
        <p:spPr>
          <a:xfrm>
            <a:off x="62776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1" name="Teardrop 3"/>
          <p:cNvSpPr/>
          <p:nvPr/>
        </p:nvSpPr>
        <p:spPr>
          <a:xfrm rot="5400000" flipH="1" flipV="1">
            <a:off x="81278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2" name="Oval 1861"/>
          <p:cNvSpPr/>
          <p:nvPr/>
        </p:nvSpPr>
        <p:spPr>
          <a:xfrm>
            <a:off x="88062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3" name="Teardrop 3"/>
          <p:cNvSpPr/>
          <p:nvPr/>
        </p:nvSpPr>
        <p:spPr>
          <a:xfrm rot="5400000" flipH="1" flipV="1">
            <a:off x="72853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4" name="Oval 1863"/>
          <p:cNvSpPr/>
          <p:nvPr/>
        </p:nvSpPr>
        <p:spPr>
          <a:xfrm>
            <a:off x="796337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5" name="Teardrop 3"/>
          <p:cNvSpPr/>
          <p:nvPr/>
        </p:nvSpPr>
        <p:spPr>
          <a:xfrm rot="5400000" flipH="1" flipV="1">
            <a:off x="98129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6" name="Oval 1865"/>
          <p:cNvSpPr/>
          <p:nvPr/>
        </p:nvSpPr>
        <p:spPr>
          <a:xfrm>
            <a:off x="104920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7" name="Teardrop 3"/>
          <p:cNvSpPr/>
          <p:nvPr/>
        </p:nvSpPr>
        <p:spPr>
          <a:xfrm rot="5400000" flipH="1" flipV="1">
            <a:off x="89703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8" name="Oval 1867"/>
          <p:cNvSpPr/>
          <p:nvPr/>
        </p:nvSpPr>
        <p:spPr>
          <a:xfrm>
            <a:off x="96491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9" name="Teardrop 3"/>
          <p:cNvSpPr/>
          <p:nvPr/>
        </p:nvSpPr>
        <p:spPr>
          <a:xfrm rot="5400000" flipH="1" flipV="1">
            <a:off x="11498011"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0" name="Teardrop 3"/>
          <p:cNvSpPr/>
          <p:nvPr/>
        </p:nvSpPr>
        <p:spPr>
          <a:xfrm rot="5400000" flipH="1" flipV="1">
            <a:off x="106554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1" name="Oval 1870"/>
          <p:cNvSpPr/>
          <p:nvPr/>
        </p:nvSpPr>
        <p:spPr>
          <a:xfrm>
            <a:off x="113348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72" name="Teardrop 3"/>
          <p:cNvSpPr/>
          <p:nvPr/>
        </p:nvSpPr>
        <p:spPr>
          <a:xfrm rot="5400000" flipH="1" flipV="1">
            <a:off x="5449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3" name="Oval 1872"/>
          <p:cNvSpPr/>
          <p:nvPr/>
        </p:nvSpPr>
        <p:spPr>
          <a:xfrm>
            <a:off x="66645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4" name="Oval 1873"/>
          <p:cNvSpPr/>
          <p:nvPr/>
        </p:nvSpPr>
        <p:spPr>
          <a:xfrm>
            <a:off x="7667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5" name="Oval 1874"/>
          <p:cNvSpPr/>
          <p:nvPr/>
        </p:nvSpPr>
        <p:spPr>
          <a:xfrm>
            <a:off x="16092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6" name="Oval 1875"/>
          <p:cNvSpPr/>
          <p:nvPr/>
        </p:nvSpPr>
        <p:spPr>
          <a:xfrm>
            <a:off x="24518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7" name="Oval 1876"/>
          <p:cNvSpPr/>
          <p:nvPr/>
        </p:nvSpPr>
        <p:spPr>
          <a:xfrm>
            <a:off x="32943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8" name="Oval 1877"/>
          <p:cNvSpPr/>
          <p:nvPr/>
        </p:nvSpPr>
        <p:spPr>
          <a:xfrm>
            <a:off x="41368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9" name="Oval 1878"/>
          <p:cNvSpPr/>
          <p:nvPr/>
        </p:nvSpPr>
        <p:spPr>
          <a:xfrm>
            <a:off x="49794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0" name="Oval 1879"/>
          <p:cNvSpPr/>
          <p:nvPr/>
        </p:nvSpPr>
        <p:spPr>
          <a:xfrm>
            <a:off x="58219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1" name="Oval 1880"/>
          <p:cNvSpPr/>
          <p:nvPr/>
        </p:nvSpPr>
        <p:spPr>
          <a:xfrm>
            <a:off x="83495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2" name="Oval 1881"/>
          <p:cNvSpPr/>
          <p:nvPr/>
        </p:nvSpPr>
        <p:spPr>
          <a:xfrm>
            <a:off x="75070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3" name="Oval 1882"/>
          <p:cNvSpPr/>
          <p:nvPr/>
        </p:nvSpPr>
        <p:spPr>
          <a:xfrm>
            <a:off x="100346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4" name="Oval 1883"/>
          <p:cNvSpPr/>
          <p:nvPr/>
        </p:nvSpPr>
        <p:spPr>
          <a:xfrm>
            <a:off x="91921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5" name="Oval 1884"/>
          <p:cNvSpPr/>
          <p:nvPr/>
        </p:nvSpPr>
        <p:spPr>
          <a:xfrm>
            <a:off x="11719750"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6" name="Oval 1885"/>
          <p:cNvSpPr/>
          <p:nvPr/>
        </p:nvSpPr>
        <p:spPr>
          <a:xfrm>
            <a:off x="108772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7" name="Teardrop 3"/>
          <p:cNvSpPr/>
          <p:nvPr/>
        </p:nvSpPr>
        <p:spPr>
          <a:xfrm rot="5400000" flipH="1" flipV="1">
            <a:off x="60211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8" name="Teardrop 3"/>
          <p:cNvSpPr/>
          <p:nvPr/>
        </p:nvSpPr>
        <p:spPr>
          <a:xfrm rot="5400000" flipH="1" flipV="1">
            <a:off x="9659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9" name="Teardrop 3"/>
          <p:cNvSpPr/>
          <p:nvPr/>
        </p:nvSpPr>
        <p:spPr>
          <a:xfrm rot="5400000" flipH="1" flipV="1">
            <a:off x="18084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0" name="Teardrop 3"/>
          <p:cNvSpPr/>
          <p:nvPr/>
        </p:nvSpPr>
        <p:spPr>
          <a:xfrm rot="5400000" flipH="1" flipV="1">
            <a:off x="26510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1" name="Teardrop 3"/>
          <p:cNvSpPr/>
          <p:nvPr/>
        </p:nvSpPr>
        <p:spPr>
          <a:xfrm rot="5400000" flipH="1" flipV="1">
            <a:off x="34935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2" name="Teardrop 3"/>
          <p:cNvSpPr/>
          <p:nvPr/>
        </p:nvSpPr>
        <p:spPr>
          <a:xfrm rot="5400000" flipH="1" flipV="1">
            <a:off x="43361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3" name="Teardrop 3"/>
          <p:cNvSpPr/>
          <p:nvPr/>
        </p:nvSpPr>
        <p:spPr>
          <a:xfrm rot="5400000" flipH="1" flipV="1">
            <a:off x="51786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4" name="Teardrop 3"/>
          <p:cNvSpPr/>
          <p:nvPr/>
        </p:nvSpPr>
        <p:spPr>
          <a:xfrm rot="5400000" flipH="1" flipV="1">
            <a:off x="77062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5" name="Teardrop 3"/>
          <p:cNvSpPr/>
          <p:nvPr/>
        </p:nvSpPr>
        <p:spPr>
          <a:xfrm rot="5400000" flipH="1" flipV="1">
            <a:off x="68637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6" name="Teardrop 3"/>
          <p:cNvSpPr/>
          <p:nvPr/>
        </p:nvSpPr>
        <p:spPr>
          <a:xfrm rot="5400000" flipH="1" flipV="1">
            <a:off x="93913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7" name="Teardrop 3"/>
          <p:cNvSpPr/>
          <p:nvPr/>
        </p:nvSpPr>
        <p:spPr>
          <a:xfrm rot="5400000" flipH="1" flipV="1">
            <a:off x="85488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8" name="Teardrop 3"/>
          <p:cNvSpPr/>
          <p:nvPr/>
        </p:nvSpPr>
        <p:spPr>
          <a:xfrm rot="5400000" flipH="1" flipV="1">
            <a:off x="11076421"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9" name="Teardrop 3"/>
          <p:cNvSpPr/>
          <p:nvPr/>
        </p:nvSpPr>
        <p:spPr>
          <a:xfrm rot="5400000" flipH="1" flipV="1">
            <a:off x="102338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0" name="Teardrop 3"/>
          <p:cNvSpPr/>
          <p:nvPr/>
        </p:nvSpPr>
        <p:spPr>
          <a:xfrm rot="5400000" flipH="1" flipV="1">
            <a:off x="1234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1" name="Teardrop 3"/>
          <p:cNvSpPr/>
          <p:nvPr/>
        </p:nvSpPr>
        <p:spPr>
          <a:xfrm rot="5400000" flipH="1" flipV="1">
            <a:off x="11760002" y="3223930"/>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2" name="Oval 1901"/>
          <p:cNvSpPr/>
          <p:nvPr/>
        </p:nvSpPr>
        <p:spPr>
          <a:xfrm>
            <a:off x="70866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3" name="Oval 1902"/>
          <p:cNvSpPr/>
          <p:nvPr/>
        </p:nvSpPr>
        <p:spPr>
          <a:xfrm>
            <a:off x="3463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4" name="Oval 1903"/>
          <p:cNvSpPr/>
          <p:nvPr/>
        </p:nvSpPr>
        <p:spPr>
          <a:xfrm>
            <a:off x="11888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5" name="Oval 1904"/>
          <p:cNvSpPr/>
          <p:nvPr/>
        </p:nvSpPr>
        <p:spPr>
          <a:xfrm>
            <a:off x="20314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6" name="Oval 1905"/>
          <p:cNvSpPr/>
          <p:nvPr/>
        </p:nvSpPr>
        <p:spPr>
          <a:xfrm>
            <a:off x="28739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7" name="Oval 1906"/>
          <p:cNvSpPr/>
          <p:nvPr/>
        </p:nvSpPr>
        <p:spPr>
          <a:xfrm>
            <a:off x="37164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8" name="Oval 1907"/>
          <p:cNvSpPr/>
          <p:nvPr/>
        </p:nvSpPr>
        <p:spPr>
          <a:xfrm>
            <a:off x="45590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9" name="Oval 1908"/>
          <p:cNvSpPr/>
          <p:nvPr/>
        </p:nvSpPr>
        <p:spPr>
          <a:xfrm>
            <a:off x="54015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0" name="Oval 1909"/>
          <p:cNvSpPr/>
          <p:nvPr/>
        </p:nvSpPr>
        <p:spPr>
          <a:xfrm>
            <a:off x="62441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1" name="Oval 1910"/>
          <p:cNvSpPr/>
          <p:nvPr/>
        </p:nvSpPr>
        <p:spPr>
          <a:xfrm>
            <a:off x="87717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2" name="Oval 1911"/>
          <p:cNvSpPr/>
          <p:nvPr/>
        </p:nvSpPr>
        <p:spPr>
          <a:xfrm>
            <a:off x="79291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3" name="Oval 1912"/>
          <p:cNvSpPr/>
          <p:nvPr/>
        </p:nvSpPr>
        <p:spPr>
          <a:xfrm>
            <a:off x="104568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4" name="Oval 1913"/>
          <p:cNvSpPr/>
          <p:nvPr/>
        </p:nvSpPr>
        <p:spPr>
          <a:xfrm>
            <a:off x="96142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5" name="Oval 1914"/>
          <p:cNvSpPr/>
          <p:nvPr/>
        </p:nvSpPr>
        <p:spPr>
          <a:xfrm>
            <a:off x="112993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6" name="Teardrop 3"/>
          <p:cNvSpPr/>
          <p:nvPr/>
        </p:nvSpPr>
        <p:spPr>
          <a:xfrm rot="5400000" flipH="1" flipV="1">
            <a:off x="64427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7" name="Oval 1916"/>
          <p:cNvSpPr/>
          <p:nvPr/>
        </p:nvSpPr>
        <p:spPr>
          <a:xfrm>
            <a:off x="71204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18" name="Teardrop 3"/>
          <p:cNvSpPr/>
          <p:nvPr/>
        </p:nvSpPr>
        <p:spPr>
          <a:xfrm rot="5400000" flipH="1" flipV="1">
            <a:off x="-148774" y="3639262"/>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9" name="Oval 1918"/>
          <p:cNvSpPr/>
          <p:nvPr/>
        </p:nvSpPr>
        <p:spPr>
          <a:xfrm>
            <a:off x="3774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0" name="Teardrop 3"/>
          <p:cNvSpPr/>
          <p:nvPr/>
        </p:nvSpPr>
        <p:spPr>
          <a:xfrm rot="5400000" flipH="1" flipV="1">
            <a:off x="13875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1" name="Teardrop 3"/>
          <p:cNvSpPr/>
          <p:nvPr/>
        </p:nvSpPr>
        <p:spPr>
          <a:xfrm rot="5400000" flipH="1" flipV="1">
            <a:off x="22300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2" name="Teardrop 3"/>
          <p:cNvSpPr/>
          <p:nvPr/>
        </p:nvSpPr>
        <p:spPr>
          <a:xfrm rot="5400000" flipH="1" flipV="1">
            <a:off x="30726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3" name="Teardrop 3"/>
          <p:cNvSpPr/>
          <p:nvPr/>
        </p:nvSpPr>
        <p:spPr>
          <a:xfrm rot="5400000" flipH="1" flipV="1">
            <a:off x="39151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4" name="Teardrop 3"/>
          <p:cNvSpPr/>
          <p:nvPr/>
        </p:nvSpPr>
        <p:spPr>
          <a:xfrm rot="5400000" flipH="1" flipV="1">
            <a:off x="47576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5" name="Teardrop 3"/>
          <p:cNvSpPr/>
          <p:nvPr/>
        </p:nvSpPr>
        <p:spPr>
          <a:xfrm rot="5400000" flipH="1" flipV="1">
            <a:off x="56002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6" name="Oval 1925"/>
          <p:cNvSpPr/>
          <p:nvPr/>
        </p:nvSpPr>
        <p:spPr>
          <a:xfrm>
            <a:off x="12203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7" name="Oval 1926"/>
          <p:cNvSpPr/>
          <p:nvPr/>
        </p:nvSpPr>
        <p:spPr>
          <a:xfrm>
            <a:off x="20632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8" name="Oval 1927"/>
          <p:cNvSpPr/>
          <p:nvPr/>
        </p:nvSpPr>
        <p:spPr>
          <a:xfrm>
            <a:off x="29060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9" name="Oval 1928"/>
          <p:cNvSpPr/>
          <p:nvPr/>
        </p:nvSpPr>
        <p:spPr>
          <a:xfrm>
            <a:off x="374897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0" name="Oval 1929"/>
          <p:cNvSpPr/>
          <p:nvPr/>
        </p:nvSpPr>
        <p:spPr>
          <a:xfrm>
            <a:off x="45918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1" name="Oval 1930"/>
          <p:cNvSpPr/>
          <p:nvPr/>
        </p:nvSpPr>
        <p:spPr>
          <a:xfrm>
            <a:off x="54347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2" name="Oval 1931"/>
          <p:cNvSpPr/>
          <p:nvPr/>
        </p:nvSpPr>
        <p:spPr>
          <a:xfrm>
            <a:off x="62776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3" name="Teardrop 3"/>
          <p:cNvSpPr/>
          <p:nvPr/>
        </p:nvSpPr>
        <p:spPr>
          <a:xfrm rot="5400000" flipH="1" flipV="1">
            <a:off x="81278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4" name="Oval 1933"/>
          <p:cNvSpPr/>
          <p:nvPr/>
        </p:nvSpPr>
        <p:spPr>
          <a:xfrm>
            <a:off x="88062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5" name="Teardrop 3"/>
          <p:cNvSpPr/>
          <p:nvPr/>
        </p:nvSpPr>
        <p:spPr>
          <a:xfrm rot="5400000" flipH="1" flipV="1">
            <a:off x="72853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6" name="Oval 1935"/>
          <p:cNvSpPr/>
          <p:nvPr/>
        </p:nvSpPr>
        <p:spPr>
          <a:xfrm>
            <a:off x="796337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7" name="Teardrop 3"/>
          <p:cNvSpPr/>
          <p:nvPr/>
        </p:nvSpPr>
        <p:spPr>
          <a:xfrm rot="5400000" flipH="1" flipV="1">
            <a:off x="98129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8" name="Oval 1937"/>
          <p:cNvSpPr/>
          <p:nvPr/>
        </p:nvSpPr>
        <p:spPr>
          <a:xfrm>
            <a:off x="104920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9" name="Teardrop 3"/>
          <p:cNvSpPr/>
          <p:nvPr/>
        </p:nvSpPr>
        <p:spPr>
          <a:xfrm rot="5400000" flipH="1" flipV="1">
            <a:off x="89703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0" name="Oval 1939"/>
          <p:cNvSpPr/>
          <p:nvPr/>
        </p:nvSpPr>
        <p:spPr>
          <a:xfrm>
            <a:off x="96491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41" name="Teardrop 3"/>
          <p:cNvSpPr/>
          <p:nvPr/>
        </p:nvSpPr>
        <p:spPr>
          <a:xfrm rot="5400000" flipH="1" flipV="1">
            <a:off x="11498011"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2" name="Teardrop 3"/>
          <p:cNvSpPr/>
          <p:nvPr/>
        </p:nvSpPr>
        <p:spPr>
          <a:xfrm rot="5400000" flipH="1" flipV="1">
            <a:off x="106554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3" name="Oval 1942"/>
          <p:cNvSpPr/>
          <p:nvPr/>
        </p:nvSpPr>
        <p:spPr>
          <a:xfrm>
            <a:off x="113348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44" name="Teardrop 3"/>
          <p:cNvSpPr/>
          <p:nvPr/>
        </p:nvSpPr>
        <p:spPr>
          <a:xfrm rot="5400000" flipH="1" flipV="1">
            <a:off x="5449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 name="Oval 1944"/>
          <p:cNvSpPr/>
          <p:nvPr/>
        </p:nvSpPr>
        <p:spPr>
          <a:xfrm>
            <a:off x="66645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6" name="Oval 1945"/>
          <p:cNvSpPr/>
          <p:nvPr/>
        </p:nvSpPr>
        <p:spPr>
          <a:xfrm>
            <a:off x="7667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7" name="Oval 1946"/>
          <p:cNvSpPr/>
          <p:nvPr/>
        </p:nvSpPr>
        <p:spPr>
          <a:xfrm>
            <a:off x="16092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8" name="Oval 1947"/>
          <p:cNvSpPr/>
          <p:nvPr/>
        </p:nvSpPr>
        <p:spPr>
          <a:xfrm>
            <a:off x="24518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9" name="Oval 1948"/>
          <p:cNvSpPr/>
          <p:nvPr/>
        </p:nvSpPr>
        <p:spPr>
          <a:xfrm>
            <a:off x="32943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0" name="Oval 1949"/>
          <p:cNvSpPr/>
          <p:nvPr/>
        </p:nvSpPr>
        <p:spPr>
          <a:xfrm>
            <a:off x="41368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1" name="Oval 1950"/>
          <p:cNvSpPr/>
          <p:nvPr/>
        </p:nvSpPr>
        <p:spPr>
          <a:xfrm>
            <a:off x="49794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2" name="Oval 1951"/>
          <p:cNvSpPr/>
          <p:nvPr/>
        </p:nvSpPr>
        <p:spPr>
          <a:xfrm>
            <a:off x="58219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3" name="Oval 1952"/>
          <p:cNvSpPr/>
          <p:nvPr/>
        </p:nvSpPr>
        <p:spPr>
          <a:xfrm>
            <a:off x="83495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4" name="Oval 1953"/>
          <p:cNvSpPr/>
          <p:nvPr/>
        </p:nvSpPr>
        <p:spPr>
          <a:xfrm>
            <a:off x="75070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5" name="Oval 1954"/>
          <p:cNvSpPr/>
          <p:nvPr/>
        </p:nvSpPr>
        <p:spPr>
          <a:xfrm>
            <a:off x="100346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6" name="Oval 1955"/>
          <p:cNvSpPr/>
          <p:nvPr/>
        </p:nvSpPr>
        <p:spPr>
          <a:xfrm>
            <a:off x="91921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7" name="Oval 1956"/>
          <p:cNvSpPr/>
          <p:nvPr/>
        </p:nvSpPr>
        <p:spPr>
          <a:xfrm>
            <a:off x="11719750"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8" name="Oval 1957"/>
          <p:cNvSpPr/>
          <p:nvPr/>
        </p:nvSpPr>
        <p:spPr>
          <a:xfrm>
            <a:off x="108772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9" name="Teardrop 3"/>
          <p:cNvSpPr/>
          <p:nvPr/>
        </p:nvSpPr>
        <p:spPr>
          <a:xfrm rot="5400000" flipH="1" flipV="1">
            <a:off x="60211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0" name="Teardrop 3"/>
          <p:cNvSpPr/>
          <p:nvPr/>
        </p:nvSpPr>
        <p:spPr>
          <a:xfrm rot="5400000" flipH="1" flipV="1">
            <a:off x="9659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1" name="Teardrop 3"/>
          <p:cNvSpPr/>
          <p:nvPr/>
        </p:nvSpPr>
        <p:spPr>
          <a:xfrm rot="5400000" flipH="1" flipV="1">
            <a:off x="18084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2" name="Teardrop 3"/>
          <p:cNvSpPr/>
          <p:nvPr/>
        </p:nvSpPr>
        <p:spPr>
          <a:xfrm rot="5400000" flipH="1" flipV="1">
            <a:off x="26510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3" name="Teardrop 3"/>
          <p:cNvSpPr/>
          <p:nvPr/>
        </p:nvSpPr>
        <p:spPr>
          <a:xfrm rot="5400000" flipH="1" flipV="1">
            <a:off x="34935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4" name="Teardrop 3"/>
          <p:cNvSpPr/>
          <p:nvPr/>
        </p:nvSpPr>
        <p:spPr>
          <a:xfrm rot="5400000" flipH="1" flipV="1">
            <a:off x="43361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5" name="Teardrop 3"/>
          <p:cNvSpPr/>
          <p:nvPr/>
        </p:nvSpPr>
        <p:spPr>
          <a:xfrm rot="5400000" flipH="1" flipV="1">
            <a:off x="51786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6" name="Teardrop 3"/>
          <p:cNvSpPr/>
          <p:nvPr/>
        </p:nvSpPr>
        <p:spPr>
          <a:xfrm rot="5400000" flipH="1" flipV="1">
            <a:off x="77062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7" name="Teardrop 3"/>
          <p:cNvSpPr/>
          <p:nvPr/>
        </p:nvSpPr>
        <p:spPr>
          <a:xfrm rot="5400000" flipH="1" flipV="1">
            <a:off x="68637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8" name="Teardrop 3"/>
          <p:cNvSpPr/>
          <p:nvPr/>
        </p:nvSpPr>
        <p:spPr>
          <a:xfrm rot="5400000" flipH="1" flipV="1">
            <a:off x="93913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9" name="Teardrop 3"/>
          <p:cNvSpPr/>
          <p:nvPr/>
        </p:nvSpPr>
        <p:spPr>
          <a:xfrm rot="5400000" flipH="1" flipV="1">
            <a:off x="85488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0" name="Teardrop 3"/>
          <p:cNvSpPr/>
          <p:nvPr/>
        </p:nvSpPr>
        <p:spPr>
          <a:xfrm rot="5400000" flipH="1" flipV="1">
            <a:off x="11076421"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1" name="Teardrop 3"/>
          <p:cNvSpPr/>
          <p:nvPr/>
        </p:nvSpPr>
        <p:spPr>
          <a:xfrm rot="5400000" flipH="1" flipV="1">
            <a:off x="102338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2" name="Teardrop 3"/>
          <p:cNvSpPr/>
          <p:nvPr/>
        </p:nvSpPr>
        <p:spPr>
          <a:xfrm rot="5400000" flipH="1" flipV="1">
            <a:off x="1234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3" name="Teardrop 3"/>
          <p:cNvSpPr/>
          <p:nvPr/>
        </p:nvSpPr>
        <p:spPr>
          <a:xfrm rot="5400000" flipH="1" flipV="1">
            <a:off x="11760002" y="4069935"/>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8" y="250112"/>
                  <a:pt x="155376" y="250112"/>
                </a:cubicBezTo>
                <a:cubicBezTo>
                  <a:pt x="174455" y="249746"/>
                  <a:pt x="198601" y="254980"/>
                  <a:pt x="211458" y="268141"/>
                </a:cubicBezTo>
                <a:cubicBezTo>
                  <a:pt x="215886"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7"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60" y="254779"/>
                  <a:pt x="246352" y="254786"/>
                </a:cubicBezTo>
                <a:cubicBezTo>
                  <a:pt x="246345"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9"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90" y="195895"/>
                  <a:pt x="53000" y="178457"/>
                  <a:pt x="53000" y="159854"/>
                </a:cubicBezTo>
                <a:cubicBezTo>
                  <a:pt x="53000" y="132604"/>
                  <a:pt x="63706" y="107854"/>
                  <a:pt x="81286" y="89721"/>
                </a:cubicBez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4" name="Oval 1973"/>
          <p:cNvSpPr/>
          <p:nvPr/>
        </p:nvSpPr>
        <p:spPr>
          <a:xfrm>
            <a:off x="70866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5" name="Oval 1974"/>
          <p:cNvSpPr/>
          <p:nvPr/>
        </p:nvSpPr>
        <p:spPr>
          <a:xfrm>
            <a:off x="3463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6" name="Oval 1975"/>
          <p:cNvSpPr/>
          <p:nvPr/>
        </p:nvSpPr>
        <p:spPr>
          <a:xfrm>
            <a:off x="11888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7" name="Oval 1976"/>
          <p:cNvSpPr/>
          <p:nvPr/>
        </p:nvSpPr>
        <p:spPr>
          <a:xfrm>
            <a:off x="20314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8" name="Oval 1977"/>
          <p:cNvSpPr/>
          <p:nvPr/>
        </p:nvSpPr>
        <p:spPr>
          <a:xfrm>
            <a:off x="28739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9" name="Oval 1978"/>
          <p:cNvSpPr/>
          <p:nvPr/>
        </p:nvSpPr>
        <p:spPr>
          <a:xfrm>
            <a:off x="37164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0" name="Oval 1979"/>
          <p:cNvSpPr/>
          <p:nvPr/>
        </p:nvSpPr>
        <p:spPr>
          <a:xfrm>
            <a:off x="45590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1" name="Oval 1980"/>
          <p:cNvSpPr/>
          <p:nvPr/>
        </p:nvSpPr>
        <p:spPr>
          <a:xfrm>
            <a:off x="54015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2" name="Oval 1981"/>
          <p:cNvSpPr/>
          <p:nvPr/>
        </p:nvSpPr>
        <p:spPr>
          <a:xfrm>
            <a:off x="62441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3" name="Oval 1982"/>
          <p:cNvSpPr/>
          <p:nvPr/>
        </p:nvSpPr>
        <p:spPr>
          <a:xfrm>
            <a:off x="87717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4" name="Oval 1983"/>
          <p:cNvSpPr/>
          <p:nvPr/>
        </p:nvSpPr>
        <p:spPr>
          <a:xfrm>
            <a:off x="79291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5" name="Oval 1984"/>
          <p:cNvSpPr/>
          <p:nvPr/>
        </p:nvSpPr>
        <p:spPr>
          <a:xfrm>
            <a:off x="104568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6" name="Oval 1985"/>
          <p:cNvSpPr/>
          <p:nvPr/>
        </p:nvSpPr>
        <p:spPr>
          <a:xfrm>
            <a:off x="96142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7" name="Oval 1986"/>
          <p:cNvSpPr/>
          <p:nvPr/>
        </p:nvSpPr>
        <p:spPr>
          <a:xfrm>
            <a:off x="112993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8" name="Teardrop 3"/>
          <p:cNvSpPr/>
          <p:nvPr/>
        </p:nvSpPr>
        <p:spPr>
          <a:xfrm rot="5400000" flipH="1" flipV="1">
            <a:off x="663614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9" name="Teardrop 3"/>
          <p:cNvSpPr/>
          <p:nvPr/>
        </p:nvSpPr>
        <p:spPr>
          <a:xfrm rot="5400000" flipH="1" flipV="1">
            <a:off x="22905" y="4316257"/>
            <a:ext cx="232840" cy="278649"/>
          </a:xfrm>
          <a:custGeom>
            <a:avLst/>
            <a:gdLst/>
            <a:ahLst/>
            <a:cxnLst/>
            <a:rect l="l" t="t" r="r" b="b"/>
            <a:pathLst>
              <a:path w="232840" h="278649">
                <a:moveTo>
                  <a:pt x="232840" y="8776"/>
                </a:moveTo>
                <a:cubicBezTo>
                  <a:pt x="232449" y="34030"/>
                  <a:pt x="222519" y="59101"/>
                  <a:pt x="203250" y="78369"/>
                </a:cubicBezTo>
                <a:cubicBezTo>
                  <a:pt x="190082" y="91537"/>
                  <a:pt x="174206" y="100343"/>
                  <a:pt x="157326" y="104416"/>
                </a:cubicBezTo>
                <a:cubicBezTo>
                  <a:pt x="166417" y="119205"/>
                  <a:pt x="171406" y="136643"/>
                  <a:pt x="171406" y="155247"/>
                </a:cubicBezTo>
                <a:cubicBezTo>
                  <a:pt x="171406" y="182497"/>
                  <a:pt x="160701" y="207247"/>
                  <a:pt x="143120" y="225380"/>
                </a:cubicBezTo>
                <a:cubicBezTo>
                  <a:pt x="124986" y="242961"/>
                  <a:pt x="100237" y="253667"/>
                  <a:pt x="72986" y="253667"/>
                </a:cubicBezTo>
                <a:cubicBezTo>
                  <a:pt x="54383" y="253667"/>
                  <a:pt x="36945" y="248677"/>
                  <a:pt x="22156" y="239586"/>
                </a:cubicBezTo>
                <a:lnTo>
                  <a:pt x="0" y="278649"/>
                </a:lnTo>
                <a:lnTo>
                  <a:pt x="0" y="260595"/>
                </a:lnTo>
                <a:cubicBezTo>
                  <a:pt x="5973" y="252057"/>
                  <a:pt x="9654" y="242433"/>
                  <a:pt x="11467" y="232488"/>
                </a:cubicBezTo>
                <a:lnTo>
                  <a:pt x="0" y="218900"/>
                </a:lnTo>
                <a:lnTo>
                  <a:pt x="0" y="201603"/>
                </a:lnTo>
                <a:cubicBezTo>
                  <a:pt x="14950" y="226291"/>
                  <a:pt x="42305" y="241857"/>
                  <a:pt x="73296" y="241857"/>
                </a:cubicBezTo>
                <a:cubicBezTo>
                  <a:pt x="97207" y="241857"/>
                  <a:pt x="118953" y="232592"/>
                  <a:pt x="134965" y="217271"/>
                </a:cubicBezTo>
                <a:lnTo>
                  <a:pt x="0" y="82306"/>
                </a:lnTo>
                <a:lnTo>
                  <a:pt x="0" y="82216"/>
                </a:lnTo>
                <a:lnTo>
                  <a:pt x="135010" y="217225"/>
                </a:lnTo>
                <a:cubicBezTo>
                  <a:pt x="150331" y="201213"/>
                  <a:pt x="159597" y="179467"/>
                  <a:pt x="159597" y="155556"/>
                </a:cubicBezTo>
                <a:cubicBezTo>
                  <a:pt x="159597" y="105538"/>
                  <a:pt x="119048" y="64989"/>
                  <a:pt x="69030" y="64989"/>
                </a:cubicBezTo>
                <a:cubicBezTo>
                  <a:pt x="49952" y="65355"/>
                  <a:pt x="25806" y="60121"/>
                  <a:pt x="12948" y="46961"/>
                </a:cubicBezTo>
                <a:lnTo>
                  <a:pt x="0" y="66032"/>
                </a:lnTo>
                <a:lnTo>
                  <a:pt x="0" y="46474"/>
                </a:lnTo>
                <a:cubicBezTo>
                  <a:pt x="9193" y="32573"/>
                  <a:pt x="11853" y="16060"/>
                  <a:pt x="9334" y="0"/>
                </a:cubicBezTo>
                <a:lnTo>
                  <a:pt x="17529" y="0"/>
                </a:lnTo>
                <a:cubicBezTo>
                  <a:pt x="21671" y="11094"/>
                  <a:pt x="20740" y="22668"/>
                  <a:pt x="17673" y="33790"/>
                </a:cubicBezTo>
                <a:cubicBezTo>
                  <a:pt x="27631" y="50142"/>
                  <a:pt x="43609" y="53932"/>
                  <a:pt x="69593" y="53433"/>
                </a:cubicBezTo>
                <a:cubicBezTo>
                  <a:pt x="102600" y="53434"/>
                  <a:pt x="131938" y="69140"/>
                  <a:pt x="150227" y="93727"/>
                </a:cubicBezTo>
                <a:cubicBezTo>
                  <a:pt x="166735" y="90718"/>
                  <a:pt x="182357" y="82561"/>
                  <a:pt x="195118" y="69800"/>
                </a:cubicBezTo>
                <a:cubicBezTo>
                  <a:pt x="212026" y="52893"/>
                  <a:pt x="220851" y="30964"/>
                  <a:pt x="221339" y="8808"/>
                </a:cubicBezTo>
                <a:lnTo>
                  <a:pt x="136174" y="8808"/>
                </a:lnTo>
                <a:lnTo>
                  <a:pt x="136173" y="8744"/>
                </a:lnTo>
                <a:lnTo>
                  <a:pt x="221340" y="8744"/>
                </a:lnTo>
                <a:lnTo>
                  <a:pt x="219467" y="0"/>
                </a:lnTo>
                <a:lnTo>
                  <a:pt x="231012" y="0"/>
                </a:lnTo>
                <a:cubicBezTo>
                  <a:pt x="232616" y="2826"/>
                  <a:pt x="232794" y="5800"/>
                  <a:pt x="232840"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0" name="Teardrop 3"/>
          <p:cNvSpPr/>
          <p:nvPr/>
        </p:nvSpPr>
        <p:spPr>
          <a:xfrm rot="5400000" flipH="1" flipV="1">
            <a:off x="15809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6"/>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5"/>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1" name="Teardrop 3"/>
          <p:cNvSpPr/>
          <p:nvPr/>
        </p:nvSpPr>
        <p:spPr>
          <a:xfrm rot="5400000" flipH="1" flipV="1">
            <a:off x="24234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2" name="Teardrop 3"/>
          <p:cNvSpPr/>
          <p:nvPr/>
        </p:nvSpPr>
        <p:spPr>
          <a:xfrm rot="5400000" flipH="1" flipV="1">
            <a:off x="326598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3" name="Teardrop 3"/>
          <p:cNvSpPr/>
          <p:nvPr/>
        </p:nvSpPr>
        <p:spPr>
          <a:xfrm rot="5400000" flipH="1" flipV="1">
            <a:off x="4108522" y="4185695"/>
            <a:ext cx="232840" cy="539773"/>
          </a:xfrm>
          <a:custGeom>
            <a:avLst/>
            <a:gdLst/>
            <a:ahLst/>
            <a:cxnLst/>
            <a:rect l="l" t="t" r="r" b="b"/>
            <a:pathLst>
              <a:path w="232840" h="539773">
                <a:moveTo>
                  <a:pt x="221340" y="269867"/>
                </a:moveTo>
                <a:cubicBezTo>
                  <a:pt x="220851" y="247712"/>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4" name="Teardrop 3"/>
          <p:cNvSpPr/>
          <p:nvPr/>
        </p:nvSpPr>
        <p:spPr>
          <a:xfrm rot="5400000" flipH="1" flipV="1">
            <a:off x="495106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5" name="Teardrop 3"/>
          <p:cNvSpPr/>
          <p:nvPr/>
        </p:nvSpPr>
        <p:spPr>
          <a:xfrm rot="5400000" flipH="1" flipV="1">
            <a:off x="579360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6" name="Teardrop 3"/>
          <p:cNvSpPr/>
          <p:nvPr/>
        </p:nvSpPr>
        <p:spPr>
          <a:xfrm rot="5400000" flipH="1" flipV="1">
            <a:off x="832122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7" name="Teardrop 3"/>
          <p:cNvSpPr/>
          <p:nvPr/>
        </p:nvSpPr>
        <p:spPr>
          <a:xfrm rot="5400000" flipH="1" flipV="1">
            <a:off x="747868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8" name="Teardrop 3"/>
          <p:cNvSpPr/>
          <p:nvPr/>
        </p:nvSpPr>
        <p:spPr>
          <a:xfrm rot="5400000" flipH="1" flipV="1">
            <a:off x="100063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9" name="Teardrop 3"/>
          <p:cNvSpPr/>
          <p:nvPr/>
        </p:nvSpPr>
        <p:spPr>
          <a:xfrm rot="5400000" flipH="1" flipV="1">
            <a:off x="916376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7"/>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0" name="Teardrop 3"/>
          <p:cNvSpPr/>
          <p:nvPr/>
        </p:nvSpPr>
        <p:spPr>
          <a:xfrm rot="5400000" flipH="1" flipV="1">
            <a:off x="11691380"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1" name="Teardrop 3"/>
          <p:cNvSpPr/>
          <p:nvPr/>
        </p:nvSpPr>
        <p:spPr>
          <a:xfrm rot="5400000" flipH="1" flipV="1">
            <a:off x="108488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2" name="Teardrop 3"/>
          <p:cNvSpPr/>
          <p:nvPr/>
        </p:nvSpPr>
        <p:spPr>
          <a:xfrm rot="5400000" flipH="1" flipV="1">
            <a:off x="733383"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2"/>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8"/>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3" name="Oval 1651"/>
          <p:cNvSpPr/>
          <p:nvPr/>
        </p:nvSpPr>
        <p:spPr>
          <a:xfrm>
            <a:off x="812619" y="4561319"/>
            <a:ext cx="11030995" cy="10682"/>
          </a:xfrm>
          <a:custGeom>
            <a:avLst/>
            <a:gdLst/>
            <a:ahLst/>
            <a:cxnLst/>
            <a:rect l="l" t="t" r="r" b="b"/>
            <a:pathLst>
              <a:path w="11030995" h="10682">
                <a:moveTo>
                  <a:pt x="10992007" y="0"/>
                </a:moveTo>
                <a:cubicBezTo>
                  <a:pt x="11006265" y="0"/>
                  <a:pt x="11019702" y="3516"/>
                  <a:pt x="11030995" y="10682"/>
                </a:cubicBezTo>
                <a:lnTo>
                  <a:pt x="10953019" y="10682"/>
                </a:lnTo>
                <a:cubicBezTo>
                  <a:pt x="10964312" y="3516"/>
                  <a:pt x="10977749" y="0"/>
                  <a:pt x="10992007" y="0"/>
                </a:cubicBezTo>
                <a:close/>
                <a:moveTo>
                  <a:pt x="10149468" y="0"/>
                </a:moveTo>
                <a:cubicBezTo>
                  <a:pt x="10163726" y="0"/>
                  <a:pt x="10177163" y="3516"/>
                  <a:pt x="10188456" y="10682"/>
                </a:cubicBezTo>
                <a:lnTo>
                  <a:pt x="10110480" y="10682"/>
                </a:lnTo>
                <a:cubicBezTo>
                  <a:pt x="10121773" y="3516"/>
                  <a:pt x="10135210" y="0"/>
                  <a:pt x="10149468" y="0"/>
                </a:cubicBezTo>
                <a:close/>
                <a:moveTo>
                  <a:pt x="9306928" y="0"/>
                </a:moveTo>
                <a:cubicBezTo>
                  <a:pt x="9321186" y="0"/>
                  <a:pt x="9334623" y="3516"/>
                  <a:pt x="9345916" y="10682"/>
                </a:cubicBezTo>
                <a:lnTo>
                  <a:pt x="9267940" y="10682"/>
                </a:lnTo>
                <a:cubicBezTo>
                  <a:pt x="9279233" y="3516"/>
                  <a:pt x="9292670" y="0"/>
                  <a:pt x="9306928" y="0"/>
                </a:cubicBezTo>
                <a:close/>
                <a:moveTo>
                  <a:pt x="8464388" y="0"/>
                </a:moveTo>
                <a:cubicBezTo>
                  <a:pt x="8478646" y="0"/>
                  <a:pt x="8492083" y="3516"/>
                  <a:pt x="8503376" y="10682"/>
                </a:cubicBezTo>
                <a:lnTo>
                  <a:pt x="8425400" y="10682"/>
                </a:lnTo>
                <a:cubicBezTo>
                  <a:pt x="8436693" y="3516"/>
                  <a:pt x="8450130" y="0"/>
                  <a:pt x="8464388" y="0"/>
                </a:cubicBezTo>
                <a:close/>
                <a:moveTo>
                  <a:pt x="7621848" y="0"/>
                </a:moveTo>
                <a:cubicBezTo>
                  <a:pt x="7636106" y="0"/>
                  <a:pt x="7649543" y="3516"/>
                  <a:pt x="7660836" y="10682"/>
                </a:cubicBezTo>
                <a:lnTo>
                  <a:pt x="7582860" y="10682"/>
                </a:lnTo>
                <a:cubicBezTo>
                  <a:pt x="7594153" y="3516"/>
                  <a:pt x="7607590" y="0"/>
                  <a:pt x="7621848" y="0"/>
                </a:cubicBezTo>
                <a:close/>
                <a:moveTo>
                  <a:pt x="6779308" y="0"/>
                </a:moveTo>
                <a:cubicBezTo>
                  <a:pt x="6793566" y="0"/>
                  <a:pt x="6807003" y="3516"/>
                  <a:pt x="6818296" y="10682"/>
                </a:cubicBezTo>
                <a:lnTo>
                  <a:pt x="6740320" y="10682"/>
                </a:lnTo>
                <a:cubicBezTo>
                  <a:pt x="6751613" y="3516"/>
                  <a:pt x="6765050" y="0"/>
                  <a:pt x="6779308" y="0"/>
                </a:cubicBezTo>
                <a:close/>
                <a:moveTo>
                  <a:pt x="5936768" y="0"/>
                </a:moveTo>
                <a:cubicBezTo>
                  <a:pt x="5951026" y="0"/>
                  <a:pt x="5964463" y="3516"/>
                  <a:pt x="5975757" y="10682"/>
                </a:cubicBezTo>
                <a:lnTo>
                  <a:pt x="5897780" y="10682"/>
                </a:lnTo>
                <a:cubicBezTo>
                  <a:pt x="5909073" y="3516"/>
                  <a:pt x="5922510" y="0"/>
                  <a:pt x="5936768" y="0"/>
                </a:cubicBezTo>
                <a:close/>
                <a:moveTo>
                  <a:pt x="5094228" y="0"/>
                </a:moveTo>
                <a:cubicBezTo>
                  <a:pt x="5108486" y="0"/>
                  <a:pt x="5121923" y="3516"/>
                  <a:pt x="5133217" y="10682"/>
                </a:cubicBezTo>
                <a:lnTo>
                  <a:pt x="5055240" y="10682"/>
                </a:lnTo>
                <a:cubicBezTo>
                  <a:pt x="5066533" y="3516"/>
                  <a:pt x="5079970" y="0"/>
                  <a:pt x="5094228" y="0"/>
                </a:cubicBezTo>
                <a:close/>
                <a:moveTo>
                  <a:pt x="4251688" y="0"/>
                </a:moveTo>
                <a:cubicBezTo>
                  <a:pt x="4265946" y="0"/>
                  <a:pt x="4279383" y="3516"/>
                  <a:pt x="4290676" y="10682"/>
                </a:cubicBezTo>
                <a:lnTo>
                  <a:pt x="4212700" y="10682"/>
                </a:lnTo>
                <a:cubicBezTo>
                  <a:pt x="4223993" y="3516"/>
                  <a:pt x="4237430" y="0"/>
                  <a:pt x="4251688" y="0"/>
                </a:cubicBezTo>
                <a:close/>
                <a:moveTo>
                  <a:pt x="3409148" y="0"/>
                </a:moveTo>
                <a:cubicBezTo>
                  <a:pt x="3423406" y="0"/>
                  <a:pt x="3436843" y="3516"/>
                  <a:pt x="3448136" y="10682"/>
                </a:cubicBezTo>
                <a:lnTo>
                  <a:pt x="3370160" y="10682"/>
                </a:lnTo>
                <a:cubicBezTo>
                  <a:pt x="3381453" y="3516"/>
                  <a:pt x="3394890" y="0"/>
                  <a:pt x="3409148" y="0"/>
                </a:cubicBezTo>
                <a:close/>
                <a:moveTo>
                  <a:pt x="2566608" y="0"/>
                </a:moveTo>
                <a:cubicBezTo>
                  <a:pt x="2580866" y="0"/>
                  <a:pt x="2594303" y="3516"/>
                  <a:pt x="2605596" y="10682"/>
                </a:cubicBezTo>
                <a:lnTo>
                  <a:pt x="2527620" y="10682"/>
                </a:lnTo>
                <a:cubicBezTo>
                  <a:pt x="2538913" y="3516"/>
                  <a:pt x="2552350" y="0"/>
                  <a:pt x="2566608" y="0"/>
                </a:cubicBezTo>
                <a:close/>
                <a:moveTo>
                  <a:pt x="1724068" y="0"/>
                </a:moveTo>
                <a:cubicBezTo>
                  <a:pt x="1738326" y="0"/>
                  <a:pt x="1751763" y="3516"/>
                  <a:pt x="1763056" y="10682"/>
                </a:cubicBezTo>
                <a:lnTo>
                  <a:pt x="1685080" y="10682"/>
                </a:lnTo>
                <a:cubicBezTo>
                  <a:pt x="1696373" y="3516"/>
                  <a:pt x="1709810" y="0"/>
                  <a:pt x="1724068" y="0"/>
                </a:cubicBezTo>
                <a:close/>
                <a:moveTo>
                  <a:pt x="881528" y="0"/>
                </a:moveTo>
                <a:cubicBezTo>
                  <a:pt x="895786" y="0"/>
                  <a:pt x="909223" y="3516"/>
                  <a:pt x="920516" y="10682"/>
                </a:cubicBezTo>
                <a:lnTo>
                  <a:pt x="842540" y="10682"/>
                </a:lnTo>
                <a:cubicBezTo>
                  <a:pt x="853833" y="3516"/>
                  <a:pt x="867270" y="0"/>
                  <a:pt x="881528" y="0"/>
                </a:cubicBezTo>
                <a:close/>
                <a:moveTo>
                  <a:pt x="38988" y="0"/>
                </a:moveTo>
                <a:cubicBezTo>
                  <a:pt x="53246" y="0"/>
                  <a:pt x="66683" y="3516"/>
                  <a:pt x="77976" y="10682"/>
                </a:cubicBezTo>
                <a:lnTo>
                  <a:pt x="0" y="10682"/>
                </a:lnTo>
                <a:cubicBezTo>
                  <a:pt x="11293" y="3516"/>
                  <a:pt x="24730" y="0"/>
                  <a:pt x="3898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7B87DE5-B29E-4545-9538-A236FE1983D1}" type="datetimeFigureOut">
              <a:rPr lang="en-US" smtClean="0"/>
              <a:t>7/19/19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932C84-7560-ED48-9FA3-84039A5A1070}" type="slidenum">
              <a:rPr lang="en-US" smtClean="0"/>
              <a:t>‹#›</a:t>
            </a:fld>
            <a:endParaRPr lang="en-US"/>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99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B87DE5-B29E-4545-9538-A236FE1983D1}" type="datetimeFigureOut">
              <a:rPr lang="en-US" smtClean="0"/>
              <a:t>7/19/19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932C84-7560-ED48-9FA3-84039A5A1070}" type="slidenum">
              <a:rPr lang="en-US" smtClean="0"/>
              <a:t>‹#›</a:t>
            </a:fld>
            <a:endParaRPr lang="en-US"/>
          </a:p>
        </p:txBody>
      </p:sp>
    </p:spTree>
    <p:extLst>
      <p:ext uri="{BB962C8B-B14F-4D97-AF65-F5344CB8AC3E}">
        <p14:creationId xmlns:p14="http://schemas.microsoft.com/office/powerpoint/2010/main" val="1706884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526" name="Group 525"/>
          <p:cNvGrpSpPr/>
          <p:nvPr/>
        </p:nvGrpSpPr>
        <p:grpSpPr>
          <a:xfrm>
            <a:off x="0" y="420256"/>
            <a:ext cx="12188952" cy="3795497"/>
            <a:chOff x="0" y="420256"/>
            <a:chExt cx="12188952" cy="3795497"/>
          </a:xfrm>
        </p:grpSpPr>
        <p:cxnSp>
          <p:nvCxnSpPr>
            <p:cNvPr id="527" name="Straight Connector 526"/>
            <p:cNvCxnSpPr/>
            <p:nvPr/>
          </p:nvCxnSpPr>
          <p:spPr>
            <a:xfrm>
              <a:off x="0" y="4215753"/>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28" name="Straight Connector 527"/>
            <p:cNvCxnSpPr/>
            <p:nvPr/>
          </p:nvCxnSpPr>
          <p:spPr>
            <a:xfrm>
              <a:off x="0" y="3794032"/>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29" name="Straight Connector 528"/>
            <p:cNvCxnSpPr/>
            <p:nvPr/>
          </p:nvCxnSpPr>
          <p:spPr>
            <a:xfrm>
              <a:off x="0" y="3372310"/>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0" name="Straight Connector 529"/>
            <p:cNvCxnSpPr/>
            <p:nvPr/>
          </p:nvCxnSpPr>
          <p:spPr>
            <a:xfrm>
              <a:off x="0" y="2950588"/>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1" name="Straight Connector 530"/>
            <p:cNvCxnSpPr/>
            <p:nvPr/>
          </p:nvCxnSpPr>
          <p:spPr>
            <a:xfrm>
              <a:off x="0" y="2528866"/>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2" name="Straight Connector 531"/>
            <p:cNvCxnSpPr/>
            <p:nvPr/>
          </p:nvCxnSpPr>
          <p:spPr>
            <a:xfrm>
              <a:off x="0" y="2107144"/>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3" name="Straight Connector 532"/>
            <p:cNvCxnSpPr/>
            <p:nvPr/>
          </p:nvCxnSpPr>
          <p:spPr>
            <a:xfrm>
              <a:off x="0" y="1685422"/>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4" name="Straight Connector 533"/>
            <p:cNvCxnSpPr/>
            <p:nvPr/>
          </p:nvCxnSpPr>
          <p:spPr>
            <a:xfrm>
              <a:off x="0" y="1263700"/>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5" name="Straight Connector 534"/>
            <p:cNvCxnSpPr/>
            <p:nvPr/>
          </p:nvCxnSpPr>
          <p:spPr>
            <a:xfrm>
              <a:off x="0" y="841978"/>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6" name="Straight Connector 535"/>
            <p:cNvCxnSpPr/>
            <p:nvPr/>
          </p:nvCxnSpPr>
          <p:spPr>
            <a:xfrm>
              <a:off x="0" y="420256"/>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grpSp>
      <p:sp>
        <p:nvSpPr>
          <p:cNvPr id="537" name="Rectangle 379"/>
          <p:cNvSpPr/>
          <p:nvPr/>
        </p:nvSpPr>
        <p:spPr>
          <a:xfrm rot="18900000" flipV="1">
            <a:off x="9445819" y="-965459"/>
            <a:ext cx="13717" cy="6493220"/>
          </a:xfrm>
          <a:custGeom>
            <a:avLst/>
            <a:gdLst/>
            <a:ahLst/>
            <a:cxnLst/>
            <a:rect l="l" t="t" r="r" b="b"/>
            <a:pathLst>
              <a:path w="13717" h="6493220">
                <a:moveTo>
                  <a:pt x="1" y="6493220"/>
                </a:moveTo>
                <a:lnTo>
                  <a:pt x="13717" y="647950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8" name="Rectangle 56"/>
          <p:cNvSpPr/>
          <p:nvPr/>
        </p:nvSpPr>
        <p:spPr>
          <a:xfrm>
            <a:off x="0" y="0"/>
            <a:ext cx="11816540" cy="4572004"/>
          </a:xfrm>
          <a:custGeom>
            <a:avLst/>
            <a:gdLst/>
            <a:ahLst/>
            <a:cxnLst/>
            <a:rect l="l" t="t" r="r" b="b"/>
            <a:pathLst>
              <a:path w="11816540" h="4572004">
                <a:moveTo>
                  <a:pt x="11802824" y="4"/>
                </a:moveTo>
                <a:lnTo>
                  <a:pt x="11816540" y="4"/>
                </a:lnTo>
                <a:lnTo>
                  <a:pt x="11816540" y="4572004"/>
                </a:lnTo>
                <a:lnTo>
                  <a:pt x="11802824" y="4572004"/>
                </a:lnTo>
                <a:close/>
                <a:moveTo>
                  <a:pt x="5901406" y="4"/>
                </a:moveTo>
                <a:lnTo>
                  <a:pt x="5915122" y="4"/>
                </a:lnTo>
                <a:lnTo>
                  <a:pt x="5915122" y="4572004"/>
                </a:lnTo>
                <a:lnTo>
                  <a:pt x="5901406" y="4572004"/>
                </a:lnTo>
                <a:close/>
                <a:moveTo>
                  <a:pt x="10959754" y="3"/>
                </a:moveTo>
                <a:lnTo>
                  <a:pt x="10973470" y="3"/>
                </a:lnTo>
                <a:lnTo>
                  <a:pt x="10973470" y="4572003"/>
                </a:lnTo>
                <a:lnTo>
                  <a:pt x="10959754" y="4572003"/>
                </a:lnTo>
                <a:close/>
                <a:moveTo>
                  <a:pt x="5058348" y="3"/>
                </a:moveTo>
                <a:lnTo>
                  <a:pt x="5072064" y="3"/>
                </a:lnTo>
                <a:lnTo>
                  <a:pt x="5072064" y="4572003"/>
                </a:lnTo>
                <a:lnTo>
                  <a:pt x="5058348" y="4572003"/>
                </a:lnTo>
                <a:close/>
                <a:moveTo>
                  <a:pt x="11381283" y="2"/>
                </a:moveTo>
                <a:lnTo>
                  <a:pt x="11394999" y="2"/>
                </a:lnTo>
                <a:lnTo>
                  <a:pt x="11394999" y="4572002"/>
                </a:lnTo>
                <a:lnTo>
                  <a:pt x="11381283" y="4572002"/>
                </a:lnTo>
                <a:close/>
                <a:moveTo>
                  <a:pt x="10538225" y="2"/>
                </a:moveTo>
                <a:lnTo>
                  <a:pt x="10551941" y="2"/>
                </a:lnTo>
                <a:lnTo>
                  <a:pt x="10551941" y="4572002"/>
                </a:lnTo>
                <a:lnTo>
                  <a:pt x="10538225" y="4572002"/>
                </a:lnTo>
                <a:close/>
                <a:moveTo>
                  <a:pt x="10116696" y="2"/>
                </a:moveTo>
                <a:lnTo>
                  <a:pt x="10130412" y="2"/>
                </a:lnTo>
                <a:lnTo>
                  <a:pt x="10130412" y="4572002"/>
                </a:lnTo>
                <a:lnTo>
                  <a:pt x="10116696" y="4572002"/>
                </a:lnTo>
                <a:close/>
                <a:moveTo>
                  <a:pt x="6322935" y="2"/>
                </a:moveTo>
                <a:lnTo>
                  <a:pt x="6336651" y="2"/>
                </a:lnTo>
                <a:lnTo>
                  <a:pt x="6336651" y="4572002"/>
                </a:lnTo>
                <a:lnTo>
                  <a:pt x="6322935" y="4572002"/>
                </a:lnTo>
                <a:close/>
                <a:moveTo>
                  <a:pt x="5479877" y="2"/>
                </a:moveTo>
                <a:lnTo>
                  <a:pt x="5493593" y="2"/>
                </a:lnTo>
                <a:lnTo>
                  <a:pt x="5493593" y="4572002"/>
                </a:lnTo>
                <a:lnTo>
                  <a:pt x="5479877" y="4572002"/>
                </a:lnTo>
                <a:close/>
                <a:moveTo>
                  <a:pt x="4636819" y="2"/>
                </a:moveTo>
                <a:lnTo>
                  <a:pt x="4650535" y="2"/>
                </a:lnTo>
                <a:lnTo>
                  <a:pt x="4650535" y="4572002"/>
                </a:lnTo>
                <a:lnTo>
                  <a:pt x="4636819" y="4572002"/>
                </a:lnTo>
                <a:close/>
                <a:moveTo>
                  <a:pt x="4215290" y="2"/>
                </a:moveTo>
                <a:lnTo>
                  <a:pt x="4229006" y="2"/>
                </a:lnTo>
                <a:lnTo>
                  <a:pt x="4229006" y="4572002"/>
                </a:lnTo>
                <a:lnTo>
                  <a:pt x="4215290" y="4572002"/>
                </a:lnTo>
                <a:close/>
                <a:moveTo>
                  <a:pt x="421529" y="2"/>
                </a:moveTo>
                <a:lnTo>
                  <a:pt x="435245" y="2"/>
                </a:lnTo>
                <a:lnTo>
                  <a:pt x="435245" y="4572002"/>
                </a:lnTo>
                <a:lnTo>
                  <a:pt x="421529" y="4572002"/>
                </a:lnTo>
                <a:close/>
                <a:moveTo>
                  <a:pt x="0" y="2"/>
                </a:moveTo>
                <a:lnTo>
                  <a:pt x="13716" y="2"/>
                </a:lnTo>
                <a:lnTo>
                  <a:pt x="13716" y="4572002"/>
                </a:lnTo>
                <a:lnTo>
                  <a:pt x="0" y="4572002"/>
                </a:lnTo>
                <a:close/>
                <a:moveTo>
                  <a:pt x="9273638" y="1"/>
                </a:moveTo>
                <a:lnTo>
                  <a:pt x="9287354" y="1"/>
                </a:lnTo>
                <a:lnTo>
                  <a:pt x="9287354" y="4572001"/>
                </a:lnTo>
                <a:lnTo>
                  <a:pt x="9273638" y="4572001"/>
                </a:lnTo>
                <a:close/>
                <a:moveTo>
                  <a:pt x="3372232" y="1"/>
                </a:moveTo>
                <a:lnTo>
                  <a:pt x="3385948" y="1"/>
                </a:lnTo>
                <a:lnTo>
                  <a:pt x="3385948" y="4572001"/>
                </a:lnTo>
                <a:lnTo>
                  <a:pt x="3372232" y="4572001"/>
                </a:lnTo>
                <a:close/>
                <a:moveTo>
                  <a:pt x="9695167" y="0"/>
                </a:moveTo>
                <a:lnTo>
                  <a:pt x="9708883" y="0"/>
                </a:lnTo>
                <a:lnTo>
                  <a:pt x="9708883" y="4572000"/>
                </a:lnTo>
                <a:lnTo>
                  <a:pt x="9695167" y="4572000"/>
                </a:lnTo>
                <a:close/>
                <a:moveTo>
                  <a:pt x="8852109" y="0"/>
                </a:moveTo>
                <a:lnTo>
                  <a:pt x="8865825" y="0"/>
                </a:lnTo>
                <a:lnTo>
                  <a:pt x="8865825" y="4572000"/>
                </a:lnTo>
                <a:lnTo>
                  <a:pt x="8852109" y="4572000"/>
                </a:lnTo>
                <a:close/>
                <a:moveTo>
                  <a:pt x="8430580" y="0"/>
                </a:moveTo>
                <a:lnTo>
                  <a:pt x="8444296" y="0"/>
                </a:lnTo>
                <a:lnTo>
                  <a:pt x="8444296" y="4572000"/>
                </a:lnTo>
                <a:lnTo>
                  <a:pt x="8430580" y="4572000"/>
                </a:lnTo>
                <a:close/>
                <a:moveTo>
                  <a:pt x="8009051" y="0"/>
                </a:moveTo>
                <a:lnTo>
                  <a:pt x="8022767" y="0"/>
                </a:lnTo>
                <a:lnTo>
                  <a:pt x="8022767" y="4572000"/>
                </a:lnTo>
                <a:lnTo>
                  <a:pt x="8009051" y="4572000"/>
                </a:lnTo>
                <a:close/>
                <a:moveTo>
                  <a:pt x="7587522" y="0"/>
                </a:moveTo>
                <a:lnTo>
                  <a:pt x="7601238" y="0"/>
                </a:lnTo>
                <a:lnTo>
                  <a:pt x="7601238" y="4572000"/>
                </a:lnTo>
                <a:lnTo>
                  <a:pt x="7587522" y="4572000"/>
                </a:lnTo>
                <a:close/>
                <a:moveTo>
                  <a:pt x="7165993" y="0"/>
                </a:moveTo>
                <a:lnTo>
                  <a:pt x="7179709" y="0"/>
                </a:lnTo>
                <a:lnTo>
                  <a:pt x="7179709" y="4572000"/>
                </a:lnTo>
                <a:lnTo>
                  <a:pt x="7165993" y="4572000"/>
                </a:lnTo>
                <a:close/>
                <a:moveTo>
                  <a:pt x="6744464" y="0"/>
                </a:moveTo>
                <a:lnTo>
                  <a:pt x="6758180" y="0"/>
                </a:lnTo>
                <a:lnTo>
                  <a:pt x="6758180" y="4572000"/>
                </a:lnTo>
                <a:lnTo>
                  <a:pt x="6744464" y="4572000"/>
                </a:lnTo>
                <a:close/>
                <a:moveTo>
                  <a:pt x="3793761" y="0"/>
                </a:moveTo>
                <a:lnTo>
                  <a:pt x="3807477" y="0"/>
                </a:lnTo>
                <a:lnTo>
                  <a:pt x="3807477" y="4572000"/>
                </a:lnTo>
                <a:lnTo>
                  <a:pt x="3793761" y="4572000"/>
                </a:lnTo>
                <a:close/>
                <a:moveTo>
                  <a:pt x="2950703" y="0"/>
                </a:moveTo>
                <a:lnTo>
                  <a:pt x="2964419" y="0"/>
                </a:lnTo>
                <a:lnTo>
                  <a:pt x="2964419" y="4572000"/>
                </a:lnTo>
                <a:lnTo>
                  <a:pt x="2950703" y="4572000"/>
                </a:lnTo>
                <a:close/>
                <a:moveTo>
                  <a:pt x="2529174" y="0"/>
                </a:moveTo>
                <a:lnTo>
                  <a:pt x="2542890" y="0"/>
                </a:lnTo>
                <a:lnTo>
                  <a:pt x="2542890" y="4572000"/>
                </a:lnTo>
                <a:lnTo>
                  <a:pt x="2529174" y="4572000"/>
                </a:lnTo>
                <a:close/>
                <a:moveTo>
                  <a:pt x="2107645" y="0"/>
                </a:moveTo>
                <a:lnTo>
                  <a:pt x="2121361" y="0"/>
                </a:lnTo>
                <a:lnTo>
                  <a:pt x="2121361" y="4572000"/>
                </a:lnTo>
                <a:lnTo>
                  <a:pt x="2107645" y="4572000"/>
                </a:lnTo>
                <a:close/>
                <a:moveTo>
                  <a:pt x="1686116" y="0"/>
                </a:moveTo>
                <a:lnTo>
                  <a:pt x="1699832" y="0"/>
                </a:lnTo>
                <a:lnTo>
                  <a:pt x="1699832" y="4572000"/>
                </a:lnTo>
                <a:lnTo>
                  <a:pt x="1686116" y="4572000"/>
                </a:lnTo>
                <a:close/>
                <a:moveTo>
                  <a:pt x="1264587" y="0"/>
                </a:moveTo>
                <a:lnTo>
                  <a:pt x="1278303" y="0"/>
                </a:lnTo>
                <a:lnTo>
                  <a:pt x="1278303" y="4572000"/>
                </a:lnTo>
                <a:lnTo>
                  <a:pt x="1264587" y="4572000"/>
                </a:lnTo>
                <a:close/>
                <a:moveTo>
                  <a:pt x="843058" y="0"/>
                </a:moveTo>
                <a:lnTo>
                  <a:pt x="856774" y="0"/>
                </a:lnTo>
                <a:lnTo>
                  <a:pt x="856774" y="4572000"/>
                </a:lnTo>
                <a:lnTo>
                  <a:pt x="843058" y="4572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9" name="Rectangle 87"/>
          <p:cNvSpPr/>
          <p:nvPr/>
        </p:nvSpPr>
        <p:spPr>
          <a:xfrm rot="2700000">
            <a:off x="2311242" y="-967047"/>
            <a:ext cx="13716" cy="6570294"/>
          </a:xfrm>
          <a:custGeom>
            <a:avLst/>
            <a:gdLst/>
            <a:ahLst/>
            <a:cxnLst/>
            <a:rect l="l" t="t" r="r" b="b"/>
            <a:pathLst>
              <a:path w="13716" h="6570294">
                <a:moveTo>
                  <a:pt x="0" y="6556578"/>
                </a:moveTo>
                <a:lnTo>
                  <a:pt x="13716" y="6570294"/>
                </a:lnTo>
                <a:lnTo>
                  <a:pt x="13716" y="6570294"/>
                </a:lnTo>
                <a:lnTo>
                  <a:pt x="0" y="6556578"/>
                </a:lnTo>
                <a:close/>
                <a:moveTo>
                  <a:pt x="0" y="13716"/>
                </a:moveTo>
                <a:lnTo>
                  <a:pt x="13716" y="0"/>
                </a:lnTo>
                <a:lnTo>
                  <a:pt x="13716" y="6465786"/>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0" name="Rectangle 88"/>
          <p:cNvSpPr/>
          <p:nvPr/>
        </p:nvSpPr>
        <p:spPr>
          <a:xfrm rot="2700000">
            <a:off x="3186527" y="-953751"/>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1" name="Rectangle 89"/>
          <p:cNvSpPr/>
          <p:nvPr/>
        </p:nvSpPr>
        <p:spPr>
          <a:xfrm rot="2700000">
            <a:off x="4029713" y="-953750"/>
            <a:ext cx="13716" cy="6479503"/>
          </a:xfrm>
          <a:custGeom>
            <a:avLst/>
            <a:gdLst/>
            <a:ahLst/>
            <a:cxnLst/>
            <a:rect l="l" t="t" r="r" b="b"/>
            <a:pathLst>
              <a:path w="13716" h="6479503">
                <a:moveTo>
                  <a:pt x="0" y="13716"/>
                </a:moveTo>
                <a:lnTo>
                  <a:pt x="13716" y="0"/>
                </a:lnTo>
                <a:lnTo>
                  <a:pt x="13716" y="6465787"/>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2" name="Rectangle 90"/>
          <p:cNvSpPr/>
          <p:nvPr/>
        </p:nvSpPr>
        <p:spPr>
          <a:xfrm rot="2700000">
            <a:off x="4872899" y="-953750"/>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3" name="Rectangle 91"/>
          <p:cNvSpPr/>
          <p:nvPr/>
        </p:nvSpPr>
        <p:spPr>
          <a:xfrm rot="2700000">
            <a:off x="5716086" y="-953749"/>
            <a:ext cx="13716" cy="6479501"/>
          </a:xfrm>
          <a:custGeom>
            <a:avLst/>
            <a:gdLst/>
            <a:ahLst/>
            <a:cxnLst/>
            <a:rect l="l" t="t" r="r" b="b"/>
            <a:pathLst>
              <a:path w="13716" h="6479501">
                <a:moveTo>
                  <a:pt x="0" y="13716"/>
                </a:moveTo>
                <a:lnTo>
                  <a:pt x="13716" y="0"/>
                </a:lnTo>
                <a:lnTo>
                  <a:pt x="13716" y="6465785"/>
                </a:lnTo>
                <a:lnTo>
                  <a:pt x="0" y="647950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4" name="Rectangle 92"/>
          <p:cNvSpPr/>
          <p:nvPr/>
        </p:nvSpPr>
        <p:spPr>
          <a:xfrm rot="2700000">
            <a:off x="6559272"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5" name="Rectangle 93"/>
          <p:cNvSpPr/>
          <p:nvPr/>
        </p:nvSpPr>
        <p:spPr>
          <a:xfrm rot="2700000">
            <a:off x="7402457" y="-944051"/>
            <a:ext cx="13717" cy="6479502"/>
          </a:xfrm>
          <a:custGeom>
            <a:avLst/>
            <a:gdLst/>
            <a:ahLst/>
            <a:cxnLst/>
            <a:rect l="l" t="t" r="r" b="b"/>
            <a:pathLst>
              <a:path w="13717" h="6479502">
                <a:moveTo>
                  <a:pt x="0" y="13716"/>
                </a:moveTo>
                <a:lnTo>
                  <a:pt x="13717" y="0"/>
                </a:lnTo>
                <a:lnTo>
                  <a:pt x="13716" y="6465787"/>
                </a:lnTo>
                <a:lnTo>
                  <a:pt x="1"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6" name="Rectangle 94"/>
          <p:cNvSpPr/>
          <p:nvPr/>
        </p:nvSpPr>
        <p:spPr>
          <a:xfrm rot="2700000">
            <a:off x="8245644"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7" name="Rectangle 95"/>
          <p:cNvSpPr/>
          <p:nvPr/>
        </p:nvSpPr>
        <p:spPr>
          <a:xfrm rot="2700000">
            <a:off x="9088831" y="-953750"/>
            <a:ext cx="13717" cy="6479503"/>
          </a:xfrm>
          <a:custGeom>
            <a:avLst/>
            <a:gdLst/>
            <a:ahLst/>
            <a:cxnLst/>
            <a:rect l="l" t="t" r="r" b="b"/>
            <a:pathLst>
              <a:path w="13717" h="6479503">
                <a:moveTo>
                  <a:pt x="13717" y="0"/>
                </a:moveTo>
                <a:lnTo>
                  <a:pt x="13716" y="6465787"/>
                </a:lnTo>
                <a:lnTo>
                  <a:pt x="0" y="6479503"/>
                </a:lnTo>
                <a:lnTo>
                  <a:pt x="1" y="1371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8" name="Rectangle 96"/>
          <p:cNvSpPr/>
          <p:nvPr/>
        </p:nvSpPr>
        <p:spPr>
          <a:xfrm rot="2700000">
            <a:off x="9912896" y="-907596"/>
            <a:ext cx="13716" cy="6425429"/>
          </a:xfrm>
          <a:custGeom>
            <a:avLst/>
            <a:gdLst/>
            <a:ahLst/>
            <a:cxnLst/>
            <a:rect l="l" t="t" r="r" b="b"/>
            <a:pathLst>
              <a:path w="13716" h="6425429">
                <a:moveTo>
                  <a:pt x="0" y="0"/>
                </a:moveTo>
                <a:lnTo>
                  <a:pt x="13716" y="13717"/>
                </a:lnTo>
                <a:lnTo>
                  <a:pt x="13716" y="6411713"/>
                </a:lnTo>
                <a:lnTo>
                  <a:pt x="0" y="642542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9" name="Rectangle 97"/>
          <p:cNvSpPr/>
          <p:nvPr/>
        </p:nvSpPr>
        <p:spPr>
          <a:xfrm rot="2700000">
            <a:off x="10334491" y="110221"/>
            <a:ext cx="13717" cy="5232981"/>
          </a:xfrm>
          <a:custGeom>
            <a:avLst/>
            <a:gdLst/>
            <a:ahLst/>
            <a:cxnLst/>
            <a:rect l="l" t="t" r="r" b="b"/>
            <a:pathLst>
              <a:path w="13717" h="5232981">
                <a:moveTo>
                  <a:pt x="0" y="0"/>
                </a:moveTo>
                <a:lnTo>
                  <a:pt x="13717" y="13716"/>
                </a:lnTo>
                <a:lnTo>
                  <a:pt x="13717" y="5219264"/>
                </a:lnTo>
                <a:lnTo>
                  <a:pt x="1" y="523298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0" name="Rectangle 98"/>
          <p:cNvSpPr/>
          <p:nvPr/>
        </p:nvSpPr>
        <p:spPr>
          <a:xfrm rot="2700000">
            <a:off x="10756084" y="1128037"/>
            <a:ext cx="13716" cy="4040537"/>
          </a:xfrm>
          <a:custGeom>
            <a:avLst/>
            <a:gdLst/>
            <a:ahLst/>
            <a:cxnLst/>
            <a:rect l="l" t="t" r="r" b="b"/>
            <a:pathLst>
              <a:path w="13716" h="4040537">
                <a:moveTo>
                  <a:pt x="0" y="0"/>
                </a:moveTo>
                <a:lnTo>
                  <a:pt x="13716" y="13716"/>
                </a:lnTo>
                <a:lnTo>
                  <a:pt x="13715" y="4026822"/>
                </a:lnTo>
                <a:lnTo>
                  <a:pt x="1" y="404053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1" name="Rectangle 99"/>
          <p:cNvSpPr/>
          <p:nvPr/>
        </p:nvSpPr>
        <p:spPr>
          <a:xfrm rot="2700000">
            <a:off x="11177678" y="2145853"/>
            <a:ext cx="13716" cy="2848091"/>
          </a:xfrm>
          <a:custGeom>
            <a:avLst/>
            <a:gdLst/>
            <a:ahLst/>
            <a:cxnLst/>
            <a:rect l="l" t="t" r="r" b="b"/>
            <a:pathLst>
              <a:path w="13716" h="2848091">
                <a:moveTo>
                  <a:pt x="0" y="0"/>
                </a:moveTo>
                <a:lnTo>
                  <a:pt x="13716" y="13716"/>
                </a:lnTo>
                <a:lnTo>
                  <a:pt x="13715" y="2834375"/>
                </a:lnTo>
                <a:lnTo>
                  <a:pt x="0" y="284809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2" name="Rectangle 100"/>
          <p:cNvSpPr/>
          <p:nvPr/>
        </p:nvSpPr>
        <p:spPr>
          <a:xfrm rot="2700000">
            <a:off x="11599272" y="3163669"/>
            <a:ext cx="13715" cy="1655644"/>
          </a:xfrm>
          <a:custGeom>
            <a:avLst/>
            <a:gdLst/>
            <a:ahLst/>
            <a:cxnLst/>
            <a:rect l="l" t="t" r="r" b="b"/>
            <a:pathLst>
              <a:path w="13715" h="1655644">
                <a:moveTo>
                  <a:pt x="0" y="0"/>
                </a:moveTo>
                <a:lnTo>
                  <a:pt x="13715" y="13716"/>
                </a:lnTo>
                <a:lnTo>
                  <a:pt x="13715" y="1641929"/>
                </a:lnTo>
                <a:lnTo>
                  <a:pt x="0" y="1655644"/>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3" name="Rectangle 101"/>
          <p:cNvSpPr/>
          <p:nvPr/>
        </p:nvSpPr>
        <p:spPr>
          <a:xfrm rot="2700000">
            <a:off x="12020868" y="4181493"/>
            <a:ext cx="13715" cy="463189"/>
          </a:xfrm>
          <a:custGeom>
            <a:avLst/>
            <a:gdLst/>
            <a:ahLst/>
            <a:cxnLst/>
            <a:rect l="l" t="t" r="r" b="b"/>
            <a:pathLst>
              <a:path w="13715" h="463189">
                <a:moveTo>
                  <a:pt x="1" y="0"/>
                </a:moveTo>
                <a:lnTo>
                  <a:pt x="13715" y="13716"/>
                </a:lnTo>
                <a:lnTo>
                  <a:pt x="13715" y="449474"/>
                </a:lnTo>
                <a:lnTo>
                  <a:pt x="0" y="46318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4" name="Rectangle 102"/>
          <p:cNvSpPr/>
          <p:nvPr/>
        </p:nvSpPr>
        <p:spPr>
          <a:xfrm rot="2700000">
            <a:off x="203277" y="-93899"/>
            <a:ext cx="13716" cy="608068"/>
          </a:xfrm>
          <a:custGeom>
            <a:avLst/>
            <a:gdLst/>
            <a:ahLst/>
            <a:cxnLst/>
            <a:rect l="l" t="t" r="r" b="b"/>
            <a:pathLst>
              <a:path w="13716" h="608068">
                <a:moveTo>
                  <a:pt x="0" y="13716"/>
                </a:moveTo>
                <a:lnTo>
                  <a:pt x="13716" y="0"/>
                </a:lnTo>
                <a:lnTo>
                  <a:pt x="13716" y="608068"/>
                </a:lnTo>
                <a:lnTo>
                  <a:pt x="0" y="59435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5" name="Rectangle 103"/>
          <p:cNvSpPr/>
          <p:nvPr/>
        </p:nvSpPr>
        <p:spPr>
          <a:xfrm rot="2700000">
            <a:off x="624870" y="-268529"/>
            <a:ext cx="13716" cy="1800514"/>
          </a:xfrm>
          <a:custGeom>
            <a:avLst/>
            <a:gdLst/>
            <a:ahLst/>
            <a:cxnLst/>
            <a:rect l="l" t="t" r="r" b="b"/>
            <a:pathLst>
              <a:path w="13716" h="1800514">
                <a:moveTo>
                  <a:pt x="0" y="13716"/>
                </a:moveTo>
                <a:lnTo>
                  <a:pt x="13716" y="0"/>
                </a:lnTo>
                <a:lnTo>
                  <a:pt x="13716" y="1800514"/>
                </a:lnTo>
                <a:lnTo>
                  <a:pt x="0" y="178679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6" name="Rectangle 104"/>
          <p:cNvSpPr/>
          <p:nvPr/>
        </p:nvSpPr>
        <p:spPr>
          <a:xfrm rot="2700000">
            <a:off x="1046463" y="-443158"/>
            <a:ext cx="13716" cy="2992958"/>
          </a:xfrm>
          <a:custGeom>
            <a:avLst/>
            <a:gdLst/>
            <a:ahLst/>
            <a:cxnLst/>
            <a:rect l="l" t="t" r="r" b="b"/>
            <a:pathLst>
              <a:path w="13716" h="2992958">
                <a:moveTo>
                  <a:pt x="0" y="13716"/>
                </a:moveTo>
                <a:lnTo>
                  <a:pt x="13716" y="0"/>
                </a:lnTo>
                <a:lnTo>
                  <a:pt x="13716" y="2992958"/>
                </a:lnTo>
                <a:lnTo>
                  <a:pt x="0" y="297924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7" name="Rectangle 105"/>
          <p:cNvSpPr/>
          <p:nvPr/>
        </p:nvSpPr>
        <p:spPr>
          <a:xfrm rot="2700000">
            <a:off x="1468056" y="-617788"/>
            <a:ext cx="13716" cy="4185404"/>
          </a:xfrm>
          <a:custGeom>
            <a:avLst/>
            <a:gdLst/>
            <a:ahLst/>
            <a:cxnLst/>
            <a:rect l="l" t="t" r="r" b="b"/>
            <a:pathLst>
              <a:path w="13716" h="4185404">
                <a:moveTo>
                  <a:pt x="0" y="13716"/>
                </a:moveTo>
                <a:lnTo>
                  <a:pt x="13716" y="0"/>
                </a:lnTo>
                <a:lnTo>
                  <a:pt x="13716" y="4185404"/>
                </a:lnTo>
                <a:lnTo>
                  <a:pt x="0" y="417168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8" name="Rectangle 106"/>
          <p:cNvSpPr/>
          <p:nvPr/>
        </p:nvSpPr>
        <p:spPr>
          <a:xfrm rot="2700000">
            <a:off x="1889649" y="-792416"/>
            <a:ext cx="13716" cy="5377849"/>
          </a:xfrm>
          <a:custGeom>
            <a:avLst/>
            <a:gdLst/>
            <a:ahLst/>
            <a:cxnLst/>
            <a:rect l="l" t="t" r="r" b="b"/>
            <a:pathLst>
              <a:path w="13716" h="5377849">
                <a:moveTo>
                  <a:pt x="0" y="13716"/>
                </a:moveTo>
                <a:lnTo>
                  <a:pt x="13716" y="0"/>
                </a:lnTo>
                <a:lnTo>
                  <a:pt x="13716" y="5377849"/>
                </a:lnTo>
                <a:lnTo>
                  <a:pt x="0" y="536413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9" name="Rectangle 148"/>
          <p:cNvSpPr/>
          <p:nvPr/>
        </p:nvSpPr>
        <p:spPr>
          <a:xfrm rot="18900000" flipV="1">
            <a:off x="2070569" y="-450209"/>
            <a:ext cx="13716" cy="5889566"/>
          </a:xfrm>
          <a:custGeom>
            <a:avLst/>
            <a:gdLst/>
            <a:ahLst/>
            <a:cxnLst/>
            <a:rect l="l" t="t" r="r" b="b"/>
            <a:pathLst>
              <a:path w="13716" h="5889566">
                <a:moveTo>
                  <a:pt x="13716" y="5889566"/>
                </a:moveTo>
                <a:lnTo>
                  <a:pt x="13716" y="0"/>
                </a:lnTo>
                <a:lnTo>
                  <a:pt x="0" y="13716"/>
                </a:lnTo>
                <a:lnTo>
                  <a:pt x="0" y="587585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0" name="Rectangle 323"/>
          <p:cNvSpPr/>
          <p:nvPr/>
        </p:nvSpPr>
        <p:spPr>
          <a:xfrm rot="18900000" flipV="1">
            <a:off x="1648976" y="567610"/>
            <a:ext cx="13716" cy="4697119"/>
          </a:xfrm>
          <a:custGeom>
            <a:avLst/>
            <a:gdLst/>
            <a:ahLst/>
            <a:cxnLst/>
            <a:rect l="l" t="t" r="r" b="b"/>
            <a:pathLst>
              <a:path w="13716" h="4697119">
                <a:moveTo>
                  <a:pt x="13716" y="4697119"/>
                </a:moveTo>
                <a:lnTo>
                  <a:pt x="13716" y="0"/>
                </a:lnTo>
                <a:lnTo>
                  <a:pt x="0" y="13716"/>
                </a:lnTo>
                <a:lnTo>
                  <a:pt x="0" y="46834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1" name="Rectangle 324"/>
          <p:cNvSpPr/>
          <p:nvPr/>
        </p:nvSpPr>
        <p:spPr>
          <a:xfrm rot="18900000" flipV="1">
            <a:off x="1227383" y="1585424"/>
            <a:ext cx="13716" cy="3504674"/>
          </a:xfrm>
          <a:custGeom>
            <a:avLst/>
            <a:gdLst/>
            <a:ahLst/>
            <a:cxnLst/>
            <a:rect l="l" t="t" r="r" b="b"/>
            <a:pathLst>
              <a:path w="13716" h="3504674">
                <a:moveTo>
                  <a:pt x="13716" y="3504674"/>
                </a:moveTo>
                <a:lnTo>
                  <a:pt x="13716" y="0"/>
                </a:lnTo>
                <a:lnTo>
                  <a:pt x="0" y="13716"/>
                </a:lnTo>
                <a:lnTo>
                  <a:pt x="0" y="349095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2" name="Rectangle 325"/>
          <p:cNvSpPr/>
          <p:nvPr/>
        </p:nvSpPr>
        <p:spPr>
          <a:xfrm rot="18900000" flipV="1">
            <a:off x="805790" y="2603242"/>
            <a:ext cx="13716" cy="2312226"/>
          </a:xfrm>
          <a:custGeom>
            <a:avLst/>
            <a:gdLst/>
            <a:ahLst/>
            <a:cxnLst/>
            <a:rect l="l" t="t" r="r" b="b"/>
            <a:pathLst>
              <a:path w="13716" h="2312226">
                <a:moveTo>
                  <a:pt x="13716" y="2312226"/>
                </a:moveTo>
                <a:lnTo>
                  <a:pt x="13716" y="0"/>
                </a:lnTo>
                <a:lnTo>
                  <a:pt x="0" y="13716"/>
                </a:lnTo>
                <a:lnTo>
                  <a:pt x="0" y="229851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3" name="Rectangle 326"/>
          <p:cNvSpPr/>
          <p:nvPr/>
        </p:nvSpPr>
        <p:spPr>
          <a:xfrm rot="18900000" flipV="1">
            <a:off x="384198" y="3621057"/>
            <a:ext cx="13716" cy="1119782"/>
          </a:xfrm>
          <a:custGeom>
            <a:avLst/>
            <a:gdLst/>
            <a:ahLst/>
            <a:cxnLst/>
            <a:rect l="l" t="t" r="r" b="b"/>
            <a:pathLst>
              <a:path w="13716" h="1119782">
                <a:moveTo>
                  <a:pt x="13716" y="1119782"/>
                </a:moveTo>
                <a:lnTo>
                  <a:pt x="13716" y="0"/>
                </a:lnTo>
                <a:lnTo>
                  <a:pt x="0" y="13716"/>
                </a:lnTo>
                <a:lnTo>
                  <a:pt x="0" y="110606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4" name="Rectangle 371"/>
          <p:cNvSpPr/>
          <p:nvPr/>
        </p:nvSpPr>
        <p:spPr>
          <a:xfrm rot="18900000" flipV="1">
            <a:off x="2705180" y="-953749"/>
            <a:ext cx="13716" cy="6479500"/>
          </a:xfrm>
          <a:custGeom>
            <a:avLst/>
            <a:gdLst/>
            <a:ahLst/>
            <a:cxnLst/>
            <a:rect l="l" t="t" r="r" b="b"/>
            <a:pathLst>
              <a:path w="13716" h="6479500">
                <a:moveTo>
                  <a:pt x="0" y="6479500"/>
                </a:moveTo>
                <a:lnTo>
                  <a:pt x="13716" y="646578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5" name="Rectangle 373"/>
          <p:cNvSpPr/>
          <p:nvPr/>
        </p:nvSpPr>
        <p:spPr>
          <a:xfrm rot="18900000" flipV="1">
            <a:off x="4391552" y="-953749"/>
            <a:ext cx="13716" cy="6479500"/>
          </a:xfrm>
          <a:custGeom>
            <a:avLst/>
            <a:gdLst/>
            <a:ahLst/>
            <a:cxnLst/>
            <a:rect l="l" t="t" r="r" b="b"/>
            <a:pathLst>
              <a:path w="13716" h="6479500">
                <a:moveTo>
                  <a:pt x="0" y="6479500"/>
                </a:moveTo>
                <a:lnTo>
                  <a:pt x="13716" y="6465784"/>
                </a:lnTo>
                <a:lnTo>
                  <a:pt x="13716" y="0"/>
                </a:lnTo>
                <a:lnTo>
                  <a:pt x="0" y="13715"/>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6" name="Rectangle 375"/>
          <p:cNvSpPr/>
          <p:nvPr/>
        </p:nvSpPr>
        <p:spPr>
          <a:xfrm rot="18900000" flipV="1">
            <a:off x="6077925" y="-953749"/>
            <a:ext cx="13716" cy="6479501"/>
          </a:xfrm>
          <a:custGeom>
            <a:avLst/>
            <a:gdLst/>
            <a:ahLst/>
            <a:cxnLst/>
            <a:rect l="l" t="t" r="r" b="b"/>
            <a:pathLst>
              <a:path w="13716" h="6479501">
                <a:moveTo>
                  <a:pt x="0" y="6479501"/>
                </a:moveTo>
                <a:lnTo>
                  <a:pt x="13716" y="6465785"/>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7" name="Rectangle 376"/>
          <p:cNvSpPr/>
          <p:nvPr/>
        </p:nvSpPr>
        <p:spPr>
          <a:xfrm rot="18900000" flipV="1">
            <a:off x="6916261" y="-965458"/>
            <a:ext cx="13716" cy="6493219"/>
          </a:xfrm>
          <a:custGeom>
            <a:avLst/>
            <a:gdLst/>
            <a:ahLst/>
            <a:cxnLst/>
            <a:rect l="l" t="t" r="r" b="b"/>
            <a:pathLst>
              <a:path w="13716" h="6493219">
                <a:moveTo>
                  <a:pt x="13716" y="6479504"/>
                </a:moveTo>
                <a:lnTo>
                  <a:pt x="13716" y="0"/>
                </a:lnTo>
                <a:lnTo>
                  <a:pt x="0" y="13717"/>
                </a:lnTo>
                <a:lnTo>
                  <a:pt x="0" y="649321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8" name="Rectangle 377"/>
          <p:cNvSpPr/>
          <p:nvPr/>
        </p:nvSpPr>
        <p:spPr>
          <a:xfrm rot="18900000" flipV="1">
            <a:off x="7759447" y="-965458"/>
            <a:ext cx="13717" cy="6493219"/>
          </a:xfrm>
          <a:custGeom>
            <a:avLst/>
            <a:gdLst/>
            <a:ahLst/>
            <a:cxnLst/>
            <a:rect l="l" t="t" r="r" b="b"/>
            <a:pathLst>
              <a:path w="13717" h="6493219">
                <a:moveTo>
                  <a:pt x="0" y="6493219"/>
                </a:moveTo>
                <a:lnTo>
                  <a:pt x="13716" y="6479502"/>
                </a:lnTo>
                <a:lnTo>
                  <a:pt x="13717"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9" name="Rectangle 378"/>
          <p:cNvSpPr/>
          <p:nvPr/>
        </p:nvSpPr>
        <p:spPr>
          <a:xfrm rot="18900000" flipV="1">
            <a:off x="8602633" y="-965458"/>
            <a:ext cx="13716" cy="6493219"/>
          </a:xfrm>
          <a:custGeom>
            <a:avLst/>
            <a:gdLst/>
            <a:ahLst/>
            <a:cxnLst/>
            <a:rect l="l" t="t" r="r" b="b"/>
            <a:pathLst>
              <a:path w="13716" h="6493219">
                <a:moveTo>
                  <a:pt x="13716" y="6479504"/>
                </a:moveTo>
                <a:lnTo>
                  <a:pt x="13716" y="0"/>
                </a:lnTo>
                <a:lnTo>
                  <a:pt x="0" y="13716"/>
                </a:lnTo>
                <a:lnTo>
                  <a:pt x="0" y="649321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0" name="Rectangle 138"/>
          <p:cNvSpPr/>
          <p:nvPr/>
        </p:nvSpPr>
        <p:spPr>
          <a:xfrm rot="18900000" flipV="1">
            <a:off x="10088968" y="-882602"/>
            <a:ext cx="13716" cy="5927431"/>
          </a:xfrm>
          <a:custGeom>
            <a:avLst/>
            <a:gdLst/>
            <a:ahLst/>
            <a:cxnLst/>
            <a:rect l="l" t="t" r="r" b="b"/>
            <a:pathLst>
              <a:path w="13716" h="5927431">
                <a:moveTo>
                  <a:pt x="0" y="5927431"/>
                </a:moveTo>
                <a:lnTo>
                  <a:pt x="13715" y="5913716"/>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1" name="Rectangle 139"/>
          <p:cNvSpPr/>
          <p:nvPr/>
        </p:nvSpPr>
        <p:spPr>
          <a:xfrm rot="18900000" flipV="1">
            <a:off x="10510562" y="-707971"/>
            <a:ext cx="13716" cy="4734985"/>
          </a:xfrm>
          <a:custGeom>
            <a:avLst/>
            <a:gdLst/>
            <a:ahLst/>
            <a:cxnLst/>
            <a:rect l="l" t="t" r="r" b="b"/>
            <a:pathLst>
              <a:path w="13716" h="4734985">
                <a:moveTo>
                  <a:pt x="0" y="4734985"/>
                </a:moveTo>
                <a:lnTo>
                  <a:pt x="13715" y="4721270"/>
                </a:lnTo>
                <a:lnTo>
                  <a:pt x="13716" y="13715"/>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2" name="Rectangle 140"/>
          <p:cNvSpPr/>
          <p:nvPr/>
        </p:nvSpPr>
        <p:spPr>
          <a:xfrm rot="18900000" flipV="1">
            <a:off x="10932155" y="-533342"/>
            <a:ext cx="13716" cy="3542540"/>
          </a:xfrm>
          <a:custGeom>
            <a:avLst/>
            <a:gdLst/>
            <a:ahLst/>
            <a:cxnLst/>
            <a:rect l="l" t="t" r="r" b="b"/>
            <a:pathLst>
              <a:path w="13716" h="3542540">
                <a:moveTo>
                  <a:pt x="0" y="3542540"/>
                </a:moveTo>
                <a:lnTo>
                  <a:pt x="13715" y="3528825"/>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3" name="Rectangle 141"/>
          <p:cNvSpPr/>
          <p:nvPr/>
        </p:nvSpPr>
        <p:spPr>
          <a:xfrm rot="18900000" flipV="1">
            <a:off x="11353748" y="-358712"/>
            <a:ext cx="13716" cy="2350095"/>
          </a:xfrm>
          <a:custGeom>
            <a:avLst/>
            <a:gdLst/>
            <a:ahLst/>
            <a:cxnLst/>
            <a:rect l="l" t="t" r="r" b="b"/>
            <a:pathLst>
              <a:path w="13716" h="2350095">
                <a:moveTo>
                  <a:pt x="0" y="2350095"/>
                </a:moveTo>
                <a:lnTo>
                  <a:pt x="13715" y="2336380"/>
                </a:lnTo>
                <a:lnTo>
                  <a:pt x="13716" y="13714"/>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4" name="Rectangle 142"/>
          <p:cNvSpPr/>
          <p:nvPr/>
        </p:nvSpPr>
        <p:spPr>
          <a:xfrm rot="18900000" flipV="1">
            <a:off x="11775341" y="-184083"/>
            <a:ext cx="13716" cy="1157650"/>
          </a:xfrm>
          <a:custGeom>
            <a:avLst/>
            <a:gdLst/>
            <a:ahLst/>
            <a:cxnLst/>
            <a:rect l="l" t="t" r="r" b="b"/>
            <a:pathLst>
              <a:path w="13716" h="1157650">
                <a:moveTo>
                  <a:pt x="0" y="1157650"/>
                </a:moveTo>
                <a:lnTo>
                  <a:pt x="13716" y="1143934"/>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5" name="Rectangle 372"/>
          <p:cNvSpPr/>
          <p:nvPr/>
        </p:nvSpPr>
        <p:spPr>
          <a:xfrm rot="18900000" flipV="1">
            <a:off x="3543517" y="-965458"/>
            <a:ext cx="13716" cy="6493219"/>
          </a:xfrm>
          <a:custGeom>
            <a:avLst/>
            <a:gdLst/>
            <a:ahLst/>
            <a:cxnLst/>
            <a:rect l="l" t="t" r="r" b="b"/>
            <a:pathLst>
              <a:path w="13716" h="6493219">
                <a:moveTo>
                  <a:pt x="0" y="6493219"/>
                </a:moveTo>
                <a:lnTo>
                  <a:pt x="13716" y="6479503"/>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6" name="Rectangle 374"/>
          <p:cNvSpPr/>
          <p:nvPr/>
        </p:nvSpPr>
        <p:spPr>
          <a:xfrm rot="18900000" flipV="1">
            <a:off x="5229889" y="-965458"/>
            <a:ext cx="13716" cy="6493220"/>
          </a:xfrm>
          <a:custGeom>
            <a:avLst/>
            <a:gdLst/>
            <a:ahLst/>
            <a:cxnLst/>
            <a:rect l="l" t="t" r="r" b="b"/>
            <a:pathLst>
              <a:path w="13716" h="6493220">
                <a:moveTo>
                  <a:pt x="0" y="6493220"/>
                </a:moveTo>
                <a:lnTo>
                  <a:pt x="13716" y="647950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7" name="Teardrop 3"/>
          <p:cNvSpPr/>
          <p:nvPr/>
        </p:nvSpPr>
        <p:spPr>
          <a:xfrm rot="5400000" flipH="1" flipV="1">
            <a:off x="64427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8" name="Teardrop 3"/>
          <p:cNvSpPr/>
          <p:nvPr/>
        </p:nvSpPr>
        <p:spPr>
          <a:xfrm rot="5400000" flipH="1" flipV="1">
            <a:off x="-148774" y="258315"/>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1"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6" y="223846"/>
                </a:cubicBezTo>
                <a:lnTo>
                  <a:pt x="221347" y="232509"/>
                </a:lnTo>
                <a:cubicBezTo>
                  <a:pt x="224389"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0"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1" y="93753"/>
                </a:cubicBezTo>
                <a:cubicBezTo>
                  <a:pt x="100880" y="69151"/>
                  <a:pt x="130228" y="53433"/>
                  <a:pt x="163247" y="53433"/>
                </a:cubicBezTo>
                <a:cubicBezTo>
                  <a:pt x="186137" y="53872"/>
                  <a:pt x="201262" y="50984"/>
                  <a:pt x="211354"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8"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1"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9" name="Teardrop 3"/>
          <p:cNvSpPr/>
          <p:nvPr/>
        </p:nvSpPr>
        <p:spPr>
          <a:xfrm rot="5400000" flipH="1" flipV="1">
            <a:off x="13875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0" name="Teardrop 3"/>
          <p:cNvSpPr/>
          <p:nvPr/>
        </p:nvSpPr>
        <p:spPr>
          <a:xfrm rot="5400000" flipH="1" flipV="1">
            <a:off x="22300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1" name="Teardrop 3"/>
          <p:cNvSpPr/>
          <p:nvPr/>
        </p:nvSpPr>
        <p:spPr>
          <a:xfrm rot="5400000" flipH="1" flipV="1">
            <a:off x="30726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2" name="Teardrop 3"/>
          <p:cNvSpPr/>
          <p:nvPr/>
        </p:nvSpPr>
        <p:spPr>
          <a:xfrm rot="5400000" flipH="1" flipV="1">
            <a:off x="39151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3" name="Teardrop 3"/>
          <p:cNvSpPr/>
          <p:nvPr/>
        </p:nvSpPr>
        <p:spPr>
          <a:xfrm rot="5400000" flipH="1" flipV="1">
            <a:off x="47576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4" name="Teardrop 3"/>
          <p:cNvSpPr/>
          <p:nvPr/>
        </p:nvSpPr>
        <p:spPr>
          <a:xfrm rot="5400000" flipH="1" flipV="1">
            <a:off x="56002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5" name="Teardrop 3"/>
          <p:cNvSpPr/>
          <p:nvPr/>
        </p:nvSpPr>
        <p:spPr>
          <a:xfrm rot="5400000" flipH="1" flipV="1">
            <a:off x="81278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6" name="Teardrop 3"/>
          <p:cNvSpPr/>
          <p:nvPr/>
        </p:nvSpPr>
        <p:spPr>
          <a:xfrm rot="5400000" flipH="1" flipV="1">
            <a:off x="72853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7" name="Teardrop 3"/>
          <p:cNvSpPr/>
          <p:nvPr/>
        </p:nvSpPr>
        <p:spPr>
          <a:xfrm rot="5400000" flipH="1" flipV="1">
            <a:off x="98129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8" name="Teardrop 3"/>
          <p:cNvSpPr/>
          <p:nvPr/>
        </p:nvSpPr>
        <p:spPr>
          <a:xfrm rot="5400000" flipH="1" flipV="1">
            <a:off x="89703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9" name="Teardrop 3"/>
          <p:cNvSpPr/>
          <p:nvPr/>
        </p:nvSpPr>
        <p:spPr>
          <a:xfrm rot="5400000" flipH="1" flipV="1">
            <a:off x="11498011"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0" name="Teardrop 3"/>
          <p:cNvSpPr/>
          <p:nvPr/>
        </p:nvSpPr>
        <p:spPr>
          <a:xfrm rot="5400000" flipH="1" flipV="1">
            <a:off x="106554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1" name="Teardrop 3"/>
          <p:cNvSpPr/>
          <p:nvPr/>
        </p:nvSpPr>
        <p:spPr>
          <a:xfrm rot="5400000" flipH="1" flipV="1">
            <a:off x="5449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2" name="Oval 591"/>
          <p:cNvSpPr/>
          <p:nvPr/>
        </p:nvSpPr>
        <p:spPr>
          <a:xfrm>
            <a:off x="66645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3" name="Oval 167"/>
          <p:cNvSpPr/>
          <p:nvPr/>
        </p:nvSpPr>
        <p:spPr>
          <a:xfrm>
            <a:off x="0" y="331699"/>
            <a:ext cx="93942" cy="4240302"/>
          </a:xfrm>
          <a:custGeom>
            <a:avLst/>
            <a:gdLst/>
            <a:ahLst/>
            <a:cxnLst/>
            <a:rect l="l" t="t" r="r" b="b"/>
            <a:pathLst>
              <a:path w="93942" h="4240302">
                <a:moveTo>
                  <a:pt x="9066" y="4229620"/>
                </a:moveTo>
                <a:cubicBezTo>
                  <a:pt x="23324" y="4229620"/>
                  <a:pt x="36761" y="4233136"/>
                  <a:pt x="48054" y="4240302"/>
                </a:cubicBezTo>
                <a:lnTo>
                  <a:pt x="0" y="4240302"/>
                </a:lnTo>
                <a:lnTo>
                  <a:pt x="0" y="4231451"/>
                </a:lnTo>
                <a:cubicBezTo>
                  <a:pt x="2881" y="4229788"/>
                  <a:pt x="5954" y="4229620"/>
                  <a:pt x="9066" y="4229620"/>
                </a:cubicBezTo>
                <a:close/>
                <a:moveTo>
                  <a:pt x="9066" y="3380947"/>
                </a:moveTo>
                <a:cubicBezTo>
                  <a:pt x="55942" y="3380947"/>
                  <a:pt x="93942" y="3418947"/>
                  <a:pt x="93942" y="3465822"/>
                </a:cubicBezTo>
                <a:cubicBezTo>
                  <a:pt x="93942" y="3512697"/>
                  <a:pt x="55942" y="3550697"/>
                  <a:pt x="9066" y="3550697"/>
                </a:cubicBezTo>
                <a:lnTo>
                  <a:pt x="0" y="3548867"/>
                </a:lnTo>
                <a:lnTo>
                  <a:pt x="0" y="3382777"/>
                </a:lnTo>
                <a:cubicBezTo>
                  <a:pt x="2881" y="3381115"/>
                  <a:pt x="5954" y="3380947"/>
                  <a:pt x="9066" y="3380947"/>
                </a:cubicBezTo>
                <a:close/>
                <a:moveTo>
                  <a:pt x="9066" y="2536768"/>
                </a:moveTo>
                <a:cubicBezTo>
                  <a:pt x="55942" y="2536768"/>
                  <a:pt x="93942" y="2574768"/>
                  <a:pt x="93942" y="2621643"/>
                </a:cubicBezTo>
                <a:cubicBezTo>
                  <a:pt x="93942" y="2668518"/>
                  <a:pt x="55942" y="2706518"/>
                  <a:pt x="9066" y="2706518"/>
                </a:cubicBezTo>
                <a:lnTo>
                  <a:pt x="0" y="2704688"/>
                </a:lnTo>
                <a:lnTo>
                  <a:pt x="0" y="2538598"/>
                </a:lnTo>
                <a:cubicBezTo>
                  <a:pt x="2881" y="2536936"/>
                  <a:pt x="5954" y="2536768"/>
                  <a:pt x="9066" y="2536768"/>
                </a:cubicBezTo>
                <a:close/>
                <a:moveTo>
                  <a:pt x="9066" y="1688095"/>
                </a:moveTo>
                <a:cubicBezTo>
                  <a:pt x="55942" y="1688095"/>
                  <a:pt x="93942" y="1726095"/>
                  <a:pt x="93942" y="1772970"/>
                </a:cubicBezTo>
                <a:cubicBezTo>
                  <a:pt x="93942" y="1819845"/>
                  <a:pt x="55942" y="1857845"/>
                  <a:pt x="9066" y="1857845"/>
                </a:cubicBezTo>
                <a:lnTo>
                  <a:pt x="0" y="1856015"/>
                </a:lnTo>
                <a:lnTo>
                  <a:pt x="0" y="1689925"/>
                </a:lnTo>
                <a:cubicBezTo>
                  <a:pt x="2881" y="1688263"/>
                  <a:pt x="5954" y="1688095"/>
                  <a:pt x="9066" y="1688095"/>
                </a:cubicBezTo>
                <a:close/>
                <a:moveTo>
                  <a:pt x="9066" y="845498"/>
                </a:moveTo>
                <a:cubicBezTo>
                  <a:pt x="55942" y="845498"/>
                  <a:pt x="93942" y="883498"/>
                  <a:pt x="93942" y="930373"/>
                </a:cubicBezTo>
                <a:cubicBezTo>
                  <a:pt x="93942" y="977248"/>
                  <a:pt x="55942" y="1015248"/>
                  <a:pt x="9066" y="1015248"/>
                </a:cubicBezTo>
                <a:lnTo>
                  <a:pt x="0" y="1013418"/>
                </a:lnTo>
                <a:lnTo>
                  <a:pt x="0" y="847328"/>
                </a:lnTo>
                <a:cubicBezTo>
                  <a:pt x="2881" y="845666"/>
                  <a:pt x="5954" y="845498"/>
                  <a:pt x="9066" y="845498"/>
                </a:cubicBezTo>
                <a:close/>
                <a:moveTo>
                  <a:pt x="9066" y="0"/>
                </a:moveTo>
                <a:cubicBezTo>
                  <a:pt x="55942" y="0"/>
                  <a:pt x="93942" y="38000"/>
                  <a:pt x="93942" y="84875"/>
                </a:cubicBezTo>
                <a:cubicBezTo>
                  <a:pt x="93942" y="131750"/>
                  <a:pt x="55942" y="169750"/>
                  <a:pt x="9066" y="169750"/>
                </a:cubicBezTo>
                <a:lnTo>
                  <a:pt x="0" y="167920"/>
                </a:lnTo>
                <a:lnTo>
                  <a:pt x="0" y="1830"/>
                </a:lnTo>
                <a:cubicBezTo>
                  <a:pt x="2881" y="167"/>
                  <a:pt x="5954" y="0"/>
                  <a:pt x="906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4" name="Oval 593"/>
          <p:cNvSpPr/>
          <p:nvPr/>
        </p:nvSpPr>
        <p:spPr>
          <a:xfrm>
            <a:off x="7667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5" name="Oval 594"/>
          <p:cNvSpPr/>
          <p:nvPr/>
        </p:nvSpPr>
        <p:spPr>
          <a:xfrm>
            <a:off x="16092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6" name="Oval 595"/>
          <p:cNvSpPr/>
          <p:nvPr/>
        </p:nvSpPr>
        <p:spPr>
          <a:xfrm>
            <a:off x="24518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7" name="Oval 596"/>
          <p:cNvSpPr/>
          <p:nvPr/>
        </p:nvSpPr>
        <p:spPr>
          <a:xfrm>
            <a:off x="32943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8" name="Oval 597"/>
          <p:cNvSpPr/>
          <p:nvPr/>
        </p:nvSpPr>
        <p:spPr>
          <a:xfrm>
            <a:off x="41368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9" name="Oval 598"/>
          <p:cNvSpPr/>
          <p:nvPr/>
        </p:nvSpPr>
        <p:spPr>
          <a:xfrm>
            <a:off x="49794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0" name="Oval 599"/>
          <p:cNvSpPr/>
          <p:nvPr/>
        </p:nvSpPr>
        <p:spPr>
          <a:xfrm>
            <a:off x="58219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1" name="Oval 600"/>
          <p:cNvSpPr/>
          <p:nvPr/>
        </p:nvSpPr>
        <p:spPr>
          <a:xfrm>
            <a:off x="83495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2" name="Oval 601"/>
          <p:cNvSpPr/>
          <p:nvPr/>
        </p:nvSpPr>
        <p:spPr>
          <a:xfrm>
            <a:off x="75070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3" name="Oval 602"/>
          <p:cNvSpPr/>
          <p:nvPr/>
        </p:nvSpPr>
        <p:spPr>
          <a:xfrm>
            <a:off x="100346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4" name="Oval 603"/>
          <p:cNvSpPr/>
          <p:nvPr/>
        </p:nvSpPr>
        <p:spPr>
          <a:xfrm>
            <a:off x="91921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5" name="Oval 604"/>
          <p:cNvSpPr/>
          <p:nvPr/>
        </p:nvSpPr>
        <p:spPr>
          <a:xfrm>
            <a:off x="11719750"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6" name="Oval 605"/>
          <p:cNvSpPr/>
          <p:nvPr/>
        </p:nvSpPr>
        <p:spPr>
          <a:xfrm>
            <a:off x="108772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7" name="Teardrop 3"/>
          <p:cNvSpPr/>
          <p:nvPr/>
        </p:nvSpPr>
        <p:spPr>
          <a:xfrm rot="5400000" flipH="1" flipV="1">
            <a:off x="60211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8" name="Teardrop 3"/>
          <p:cNvSpPr/>
          <p:nvPr/>
        </p:nvSpPr>
        <p:spPr>
          <a:xfrm rot="5400000" flipH="1" flipV="1">
            <a:off x="9659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9" name="Teardrop 3"/>
          <p:cNvSpPr/>
          <p:nvPr/>
        </p:nvSpPr>
        <p:spPr>
          <a:xfrm rot="5400000" flipH="1" flipV="1">
            <a:off x="18084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0" name="Teardrop 3"/>
          <p:cNvSpPr/>
          <p:nvPr/>
        </p:nvSpPr>
        <p:spPr>
          <a:xfrm rot="5400000" flipH="1" flipV="1">
            <a:off x="26510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1" name="Teardrop 3"/>
          <p:cNvSpPr/>
          <p:nvPr/>
        </p:nvSpPr>
        <p:spPr>
          <a:xfrm rot="5400000" flipH="1" flipV="1">
            <a:off x="34935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2" name="Teardrop 3"/>
          <p:cNvSpPr/>
          <p:nvPr/>
        </p:nvSpPr>
        <p:spPr>
          <a:xfrm rot="5400000" flipH="1" flipV="1">
            <a:off x="43361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3" name="Teardrop 3"/>
          <p:cNvSpPr/>
          <p:nvPr/>
        </p:nvSpPr>
        <p:spPr>
          <a:xfrm rot="5400000" flipH="1" flipV="1">
            <a:off x="51786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4" name="Teardrop 3"/>
          <p:cNvSpPr/>
          <p:nvPr/>
        </p:nvSpPr>
        <p:spPr>
          <a:xfrm rot="5400000" flipH="1" flipV="1">
            <a:off x="77062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5" name="Teardrop 3"/>
          <p:cNvSpPr/>
          <p:nvPr/>
        </p:nvSpPr>
        <p:spPr>
          <a:xfrm rot="5400000" flipH="1" flipV="1">
            <a:off x="68637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6" name="Teardrop 3"/>
          <p:cNvSpPr/>
          <p:nvPr/>
        </p:nvSpPr>
        <p:spPr>
          <a:xfrm rot="5400000" flipH="1" flipV="1">
            <a:off x="93913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7" name="Teardrop 3"/>
          <p:cNvSpPr/>
          <p:nvPr/>
        </p:nvSpPr>
        <p:spPr>
          <a:xfrm rot="5400000" flipH="1" flipV="1">
            <a:off x="85488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8" name="Teardrop 3"/>
          <p:cNvSpPr/>
          <p:nvPr/>
        </p:nvSpPr>
        <p:spPr>
          <a:xfrm rot="5400000" flipH="1" flipV="1">
            <a:off x="11076421"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9" name="Teardrop 3"/>
          <p:cNvSpPr/>
          <p:nvPr/>
        </p:nvSpPr>
        <p:spPr>
          <a:xfrm rot="5400000" flipH="1" flipV="1">
            <a:off x="102338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0" name="Teardrop 3"/>
          <p:cNvSpPr/>
          <p:nvPr/>
        </p:nvSpPr>
        <p:spPr>
          <a:xfrm rot="5400000" flipH="1" flipV="1">
            <a:off x="1234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1" name="Teardrop 3"/>
          <p:cNvSpPr/>
          <p:nvPr/>
        </p:nvSpPr>
        <p:spPr>
          <a:xfrm rot="5400000" flipH="1" flipV="1">
            <a:off x="11760003" y="685578"/>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69"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2" name="Oval 621"/>
          <p:cNvSpPr/>
          <p:nvPr/>
        </p:nvSpPr>
        <p:spPr>
          <a:xfrm>
            <a:off x="70866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3" name="Oval 622"/>
          <p:cNvSpPr/>
          <p:nvPr/>
        </p:nvSpPr>
        <p:spPr>
          <a:xfrm>
            <a:off x="3463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4" name="Oval 623"/>
          <p:cNvSpPr/>
          <p:nvPr/>
        </p:nvSpPr>
        <p:spPr>
          <a:xfrm>
            <a:off x="11888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5" name="Oval 624"/>
          <p:cNvSpPr/>
          <p:nvPr/>
        </p:nvSpPr>
        <p:spPr>
          <a:xfrm>
            <a:off x="20314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6" name="Oval 625"/>
          <p:cNvSpPr/>
          <p:nvPr/>
        </p:nvSpPr>
        <p:spPr>
          <a:xfrm>
            <a:off x="28739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7" name="Oval 626"/>
          <p:cNvSpPr/>
          <p:nvPr/>
        </p:nvSpPr>
        <p:spPr>
          <a:xfrm>
            <a:off x="37164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8" name="Oval 627"/>
          <p:cNvSpPr/>
          <p:nvPr/>
        </p:nvSpPr>
        <p:spPr>
          <a:xfrm>
            <a:off x="45590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9" name="Oval 628"/>
          <p:cNvSpPr/>
          <p:nvPr/>
        </p:nvSpPr>
        <p:spPr>
          <a:xfrm>
            <a:off x="54015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0" name="Oval 629"/>
          <p:cNvSpPr/>
          <p:nvPr/>
        </p:nvSpPr>
        <p:spPr>
          <a:xfrm>
            <a:off x="62441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1" name="Oval 630"/>
          <p:cNvSpPr/>
          <p:nvPr/>
        </p:nvSpPr>
        <p:spPr>
          <a:xfrm>
            <a:off x="87717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2" name="Oval 631"/>
          <p:cNvSpPr/>
          <p:nvPr/>
        </p:nvSpPr>
        <p:spPr>
          <a:xfrm>
            <a:off x="79291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3" name="Oval 632"/>
          <p:cNvSpPr/>
          <p:nvPr/>
        </p:nvSpPr>
        <p:spPr>
          <a:xfrm>
            <a:off x="104568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4" name="Oval 633"/>
          <p:cNvSpPr/>
          <p:nvPr/>
        </p:nvSpPr>
        <p:spPr>
          <a:xfrm>
            <a:off x="96142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5" name="Oval 860"/>
          <p:cNvSpPr/>
          <p:nvPr/>
        </p:nvSpPr>
        <p:spPr>
          <a:xfrm>
            <a:off x="12141892" y="758852"/>
            <a:ext cx="50109" cy="3538433"/>
          </a:xfrm>
          <a:custGeom>
            <a:avLst/>
            <a:gdLst/>
            <a:ahLst/>
            <a:cxnLst/>
            <a:rect l="l" t="t" r="r" b="b"/>
            <a:pathLst>
              <a:path w="50109" h="3538433">
                <a:moveTo>
                  <a:pt x="50109" y="3384355"/>
                </a:moveTo>
                <a:lnTo>
                  <a:pt x="50109" y="3538433"/>
                </a:lnTo>
                <a:cubicBezTo>
                  <a:pt x="20497" y="3525461"/>
                  <a:pt x="0" y="3495821"/>
                  <a:pt x="0" y="3461394"/>
                </a:cubicBezTo>
                <a:cubicBezTo>
                  <a:pt x="0" y="3426967"/>
                  <a:pt x="20497" y="3397327"/>
                  <a:pt x="50109" y="3384355"/>
                </a:cubicBezTo>
                <a:close/>
                <a:moveTo>
                  <a:pt x="50109" y="2538350"/>
                </a:moveTo>
                <a:lnTo>
                  <a:pt x="50109" y="2692428"/>
                </a:lnTo>
                <a:cubicBezTo>
                  <a:pt x="20497" y="2679456"/>
                  <a:pt x="0" y="2649816"/>
                  <a:pt x="0" y="2615389"/>
                </a:cubicBezTo>
                <a:cubicBezTo>
                  <a:pt x="0" y="2580962"/>
                  <a:pt x="20497" y="2551322"/>
                  <a:pt x="50109" y="2538350"/>
                </a:cubicBezTo>
                <a:close/>
                <a:moveTo>
                  <a:pt x="50109" y="1688095"/>
                </a:moveTo>
                <a:lnTo>
                  <a:pt x="50109" y="1842173"/>
                </a:lnTo>
                <a:cubicBezTo>
                  <a:pt x="20497" y="1829201"/>
                  <a:pt x="0" y="1799561"/>
                  <a:pt x="0" y="1765134"/>
                </a:cubicBezTo>
                <a:cubicBezTo>
                  <a:pt x="0" y="1730707"/>
                  <a:pt x="20497" y="1701067"/>
                  <a:pt x="50109" y="1688095"/>
                </a:cubicBezTo>
                <a:close/>
                <a:moveTo>
                  <a:pt x="50109" y="845498"/>
                </a:moveTo>
                <a:lnTo>
                  <a:pt x="50109" y="999576"/>
                </a:lnTo>
                <a:cubicBezTo>
                  <a:pt x="20497" y="986604"/>
                  <a:pt x="0" y="956964"/>
                  <a:pt x="0" y="922537"/>
                </a:cubicBezTo>
                <a:cubicBezTo>
                  <a:pt x="0" y="888110"/>
                  <a:pt x="20497" y="858470"/>
                  <a:pt x="50109" y="845498"/>
                </a:cubicBezTo>
                <a:close/>
                <a:moveTo>
                  <a:pt x="50109" y="0"/>
                </a:moveTo>
                <a:lnTo>
                  <a:pt x="50109" y="154078"/>
                </a:lnTo>
                <a:cubicBezTo>
                  <a:pt x="20497" y="141106"/>
                  <a:pt x="0" y="111466"/>
                  <a:pt x="0" y="77039"/>
                </a:cubicBezTo>
                <a:cubicBezTo>
                  <a:pt x="0" y="42612"/>
                  <a:pt x="20497" y="12972"/>
                  <a:pt x="501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6" name="Oval 635"/>
          <p:cNvSpPr/>
          <p:nvPr/>
        </p:nvSpPr>
        <p:spPr>
          <a:xfrm>
            <a:off x="112993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7" name="Teardrop 3"/>
          <p:cNvSpPr/>
          <p:nvPr/>
        </p:nvSpPr>
        <p:spPr>
          <a:xfrm rot="5400000" flipH="1" flipV="1">
            <a:off x="617401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8" name="Teardrop 3"/>
          <p:cNvSpPr/>
          <p:nvPr/>
        </p:nvSpPr>
        <p:spPr>
          <a:xfrm rot="5400000" flipH="1" flipV="1">
            <a:off x="11187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699"/>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8"/>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9" name="Teardrop 3"/>
          <p:cNvSpPr/>
          <p:nvPr/>
        </p:nvSpPr>
        <p:spPr>
          <a:xfrm rot="5400000" flipH="1" flipV="1">
            <a:off x="19613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0" name="Teardrop 3"/>
          <p:cNvSpPr/>
          <p:nvPr/>
        </p:nvSpPr>
        <p:spPr>
          <a:xfrm rot="5400000" flipH="1" flipV="1">
            <a:off x="280385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1" name="Teardrop 3"/>
          <p:cNvSpPr/>
          <p:nvPr/>
        </p:nvSpPr>
        <p:spPr>
          <a:xfrm rot="5400000" flipH="1" flipV="1">
            <a:off x="364639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2" name="Teardrop 3"/>
          <p:cNvSpPr/>
          <p:nvPr/>
        </p:nvSpPr>
        <p:spPr>
          <a:xfrm rot="5400000" flipH="1" flipV="1">
            <a:off x="448893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3" name="Teardrop 3"/>
          <p:cNvSpPr/>
          <p:nvPr/>
        </p:nvSpPr>
        <p:spPr>
          <a:xfrm rot="5400000" flipH="1" flipV="1">
            <a:off x="533147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4" name="Teardrop 3"/>
          <p:cNvSpPr/>
          <p:nvPr/>
        </p:nvSpPr>
        <p:spPr>
          <a:xfrm rot="5400000" flipH="1" flipV="1">
            <a:off x="785909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5" name="Teardrop 3"/>
          <p:cNvSpPr/>
          <p:nvPr/>
        </p:nvSpPr>
        <p:spPr>
          <a:xfrm rot="5400000" flipH="1" flipV="1">
            <a:off x="701655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6" name="Teardrop 3"/>
          <p:cNvSpPr/>
          <p:nvPr/>
        </p:nvSpPr>
        <p:spPr>
          <a:xfrm rot="5400000" flipH="1" flipV="1">
            <a:off x="95441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7" name="Teardrop 3"/>
          <p:cNvSpPr/>
          <p:nvPr/>
        </p:nvSpPr>
        <p:spPr>
          <a:xfrm rot="5400000" flipH="1" flipV="1">
            <a:off x="87016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8" name="Teardrop 3"/>
          <p:cNvSpPr/>
          <p:nvPr/>
        </p:nvSpPr>
        <p:spPr>
          <a:xfrm rot="5400000" flipH="1" flipV="1">
            <a:off x="11229252"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9" name="Teardrop 3"/>
          <p:cNvSpPr/>
          <p:nvPr/>
        </p:nvSpPr>
        <p:spPr>
          <a:xfrm rot="5400000" flipH="1" flipV="1">
            <a:off x="103867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0" name="Teardrop 3"/>
          <p:cNvSpPr/>
          <p:nvPr/>
        </p:nvSpPr>
        <p:spPr>
          <a:xfrm rot="5400000" flipH="1" flipV="1">
            <a:off x="2762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8"/>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2"/>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1" name="Teardrop 3"/>
          <p:cNvSpPr/>
          <p:nvPr/>
        </p:nvSpPr>
        <p:spPr>
          <a:xfrm rot="5400000" flipH="1" flipV="1">
            <a:off x="11908617" y="4923"/>
            <a:ext cx="298552" cy="268215"/>
          </a:xfrm>
          <a:custGeom>
            <a:avLst/>
            <a:gdLst/>
            <a:ahLst/>
            <a:cxnLst/>
            <a:rect l="l" t="t" r="r" b="b"/>
            <a:pathLst>
              <a:path w="298552"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298552" y="138"/>
                </a:moveTo>
                <a:lnTo>
                  <a:pt x="298552" y="11636"/>
                </a:lnTo>
                <a:cubicBezTo>
                  <a:pt x="298344" y="11511"/>
                  <a:pt x="298133" y="11506"/>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4" y="189232"/>
                  <a:pt x="256525" y="205210"/>
                  <a:pt x="272877" y="215167"/>
                </a:cubicBezTo>
                <a:lnTo>
                  <a:pt x="298552" y="215277"/>
                </a:lnTo>
                <a:lnTo>
                  <a:pt x="298552" y="221928"/>
                </a:lnTo>
                <a:cubicBezTo>
                  <a:pt x="276711" y="221632"/>
                  <a:pt x="254816" y="229876"/>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0"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cubicBezTo>
                  <a:pt x="99420" y="72140"/>
                  <a:pt x="124170" y="61435"/>
                  <a:pt x="151420" y="61435"/>
                </a:cubicBezTo>
                <a:cubicBezTo>
                  <a:pt x="170023" y="61435"/>
                  <a:pt x="187461" y="66424"/>
                  <a:pt x="202250" y="75515"/>
                </a:cubicBezTo>
                <a:cubicBezTo>
                  <a:pt x="206323" y="58635"/>
                  <a:pt x="215129" y="42758"/>
                  <a:pt x="228297" y="29591"/>
                </a:cubicBezTo>
                <a:cubicBezTo>
                  <a:pt x="247566" y="10322"/>
                  <a:pt x="272636" y="391"/>
                  <a:pt x="297890" y="0"/>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2" name="Oval 881"/>
          <p:cNvSpPr/>
          <p:nvPr/>
        </p:nvSpPr>
        <p:spPr>
          <a:xfrm>
            <a:off x="34633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3" name="Oval 882"/>
          <p:cNvSpPr/>
          <p:nvPr/>
        </p:nvSpPr>
        <p:spPr>
          <a:xfrm>
            <a:off x="118887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4" name="Oval 883"/>
          <p:cNvSpPr/>
          <p:nvPr/>
        </p:nvSpPr>
        <p:spPr>
          <a:xfrm>
            <a:off x="2031413" y="-10245"/>
            <a:ext cx="10160587" cy="84875"/>
          </a:xfrm>
          <a:custGeom>
            <a:avLst/>
            <a:gdLst/>
            <a:ahLst/>
            <a:cxnLst/>
            <a:rect l="l" t="t" r="r" b="b"/>
            <a:pathLst>
              <a:path w="10160587" h="84875">
                <a:moveTo>
                  <a:pt x="10110479" y="0"/>
                </a:moveTo>
                <a:lnTo>
                  <a:pt x="10160587" y="0"/>
                </a:lnTo>
                <a:lnTo>
                  <a:pt x="10160587" y="77038"/>
                </a:lnTo>
                <a:cubicBezTo>
                  <a:pt x="10130976" y="64066"/>
                  <a:pt x="10110479" y="34427"/>
                  <a:pt x="10110479" y="0"/>
                </a:cubicBezTo>
                <a:close/>
                <a:moveTo>
                  <a:pt x="9267940" y="0"/>
                </a:moveTo>
                <a:lnTo>
                  <a:pt x="9437692" y="0"/>
                </a:lnTo>
                <a:cubicBezTo>
                  <a:pt x="9437692" y="46875"/>
                  <a:pt x="9399692" y="84875"/>
                  <a:pt x="9352816" y="84875"/>
                </a:cubicBezTo>
                <a:cubicBezTo>
                  <a:pt x="9305940" y="84875"/>
                  <a:pt x="9267940" y="46875"/>
                  <a:pt x="9267940" y="0"/>
                </a:cubicBezTo>
                <a:close/>
                <a:moveTo>
                  <a:pt x="8425400" y="0"/>
                </a:moveTo>
                <a:lnTo>
                  <a:pt x="8595152" y="0"/>
                </a:lnTo>
                <a:cubicBezTo>
                  <a:pt x="8595152" y="46875"/>
                  <a:pt x="8557152" y="84875"/>
                  <a:pt x="8510276" y="84875"/>
                </a:cubicBezTo>
                <a:cubicBezTo>
                  <a:pt x="8463400" y="84875"/>
                  <a:pt x="8425400" y="46875"/>
                  <a:pt x="8425400" y="0"/>
                </a:cubicBezTo>
                <a:close/>
                <a:moveTo>
                  <a:pt x="7582860" y="0"/>
                </a:moveTo>
                <a:lnTo>
                  <a:pt x="7752612" y="0"/>
                </a:lnTo>
                <a:cubicBezTo>
                  <a:pt x="7752612" y="46875"/>
                  <a:pt x="7714612" y="84875"/>
                  <a:pt x="7667736" y="84875"/>
                </a:cubicBezTo>
                <a:cubicBezTo>
                  <a:pt x="7620860" y="84875"/>
                  <a:pt x="7582860" y="46875"/>
                  <a:pt x="7582860" y="0"/>
                </a:cubicBezTo>
                <a:close/>
                <a:moveTo>
                  <a:pt x="6740320" y="0"/>
                </a:moveTo>
                <a:lnTo>
                  <a:pt x="6910072" y="0"/>
                </a:lnTo>
                <a:cubicBezTo>
                  <a:pt x="6910072" y="46875"/>
                  <a:pt x="6872072" y="84875"/>
                  <a:pt x="6825196" y="84875"/>
                </a:cubicBezTo>
                <a:cubicBezTo>
                  <a:pt x="6778320" y="84875"/>
                  <a:pt x="6740320" y="46875"/>
                  <a:pt x="6740320" y="0"/>
                </a:cubicBezTo>
                <a:close/>
                <a:moveTo>
                  <a:pt x="5897780" y="0"/>
                </a:moveTo>
                <a:lnTo>
                  <a:pt x="6067532" y="0"/>
                </a:lnTo>
                <a:cubicBezTo>
                  <a:pt x="6067532" y="46875"/>
                  <a:pt x="6029532" y="84875"/>
                  <a:pt x="5982656" y="84875"/>
                </a:cubicBezTo>
                <a:cubicBezTo>
                  <a:pt x="5935780" y="84875"/>
                  <a:pt x="5897780" y="46875"/>
                  <a:pt x="5897780" y="0"/>
                </a:cubicBezTo>
                <a:close/>
                <a:moveTo>
                  <a:pt x="5055240" y="0"/>
                </a:moveTo>
                <a:lnTo>
                  <a:pt x="5224992" y="0"/>
                </a:lnTo>
                <a:cubicBezTo>
                  <a:pt x="5224992" y="46875"/>
                  <a:pt x="5186992" y="84875"/>
                  <a:pt x="5140116" y="84875"/>
                </a:cubicBezTo>
                <a:cubicBezTo>
                  <a:pt x="5093240" y="84875"/>
                  <a:pt x="5055240" y="46875"/>
                  <a:pt x="5055240" y="0"/>
                </a:cubicBezTo>
                <a:close/>
                <a:moveTo>
                  <a:pt x="4212700" y="0"/>
                </a:moveTo>
                <a:lnTo>
                  <a:pt x="4382452" y="0"/>
                </a:lnTo>
                <a:cubicBezTo>
                  <a:pt x="4382452" y="46875"/>
                  <a:pt x="4344452" y="84875"/>
                  <a:pt x="4297576" y="84875"/>
                </a:cubicBezTo>
                <a:cubicBezTo>
                  <a:pt x="4250700" y="84875"/>
                  <a:pt x="4212700" y="46875"/>
                  <a:pt x="4212700" y="0"/>
                </a:cubicBezTo>
                <a:close/>
                <a:moveTo>
                  <a:pt x="3370160" y="0"/>
                </a:moveTo>
                <a:lnTo>
                  <a:pt x="3539912" y="0"/>
                </a:lnTo>
                <a:cubicBezTo>
                  <a:pt x="3539912" y="46875"/>
                  <a:pt x="3501912" y="84875"/>
                  <a:pt x="3455036" y="84875"/>
                </a:cubicBezTo>
                <a:cubicBezTo>
                  <a:pt x="3408160" y="84875"/>
                  <a:pt x="3370160" y="46875"/>
                  <a:pt x="3370160" y="0"/>
                </a:cubicBezTo>
                <a:close/>
                <a:moveTo>
                  <a:pt x="2527620" y="0"/>
                </a:moveTo>
                <a:lnTo>
                  <a:pt x="2697372" y="0"/>
                </a:lnTo>
                <a:cubicBezTo>
                  <a:pt x="2697372" y="46875"/>
                  <a:pt x="2659372" y="84875"/>
                  <a:pt x="2612496" y="84875"/>
                </a:cubicBezTo>
                <a:cubicBezTo>
                  <a:pt x="2565620" y="84875"/>
                  <a:pt x="2527620" y="46875"/>
                  <a:pt x="2527620" y="0"/>
                </a:cubicBezTo>
                <a:close/>
                <a:moveTo>
                  <a:pt x="1685080" y="0"/>
                </a:moveTo>
                <a:lnTo>
                  <a:pt x="1854832" y="0"/>
                </a:lnTo>
                <a:cubicBezTo>
                  <a:pt x="1854832" y="46875"/>
                  <a:pt x="1816832" y="84875"/>
                  <a:pt x="1769956" y="84875"/>
                </a:cubicBezTo>
                <a:cubicBezTo>
                  <a:pt x="1723080" y="84875"/>
                  <a:pt x="1685080" y="46875"/>
                  <a:pt x="1685080" y="0"/>
                </a:cubicBezTo>
                <a:close/>
                <a:moveTo>
                  <a:pt x="842540" y="0"/>
                </a:moveTo>
                <a:lnTo>
                  <a:pt x="1012292" y="0"/>
                </a:lnTo>
                <a:cubicBezTo>
                  <a:pt x="1012292" y="46875"/>
                  <a:pt x="974292" y="84875"/>
                  <a:pt x="927416" y="84875"/>
                </a:cubicBezTo>
                <a:cubicBezTo>
                  <a:pt x="880540" y="84875"/>
                  <a:pt x="842540" y="46875"/>
                  <a:pt x="842540" y="0"/>
                </a:cubicBezTo>
                <a:close/>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5" name="Teardrop 3"/>
          <p:cNvSpPr/>
          <p:nvPr/>
        </p:nvSpPr>
        <p:spPr>
          <a:xfrm rot="5400000" flipH="1" flipV="1">
            <a:off x="64427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6" name="Teardrop 3"/>
          <p:cNvSpPr/>
          <p:nvPr/>
        </p:nvSpPr>
        <p:spPr>
          <a:xfrm rot="5400000" flipH="1" flipV="1">
            <a:off x="-148774" y="110381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7" name="Teardrop 3"/>
          <p:cNvSpPr/>
          <p:nvPr/>
        </p:nvSpPr>
        <p:spPr>
          <a:xfrm rot="5400000" flipH="1" flipV="1">
            <a:off x="13875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8" name="Teardrop 3"/>
          <p:cNvSpPr/>
          <p:nvPr/>
        </p:nvSpPr>
        <p:spPr>
          <a:xfrm rot="5400000" flipH="1" flipV="1">
            <a:off x="22300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9" name="Teardrop 3"/>
          <p:cNvSpPr/>
          <p:nvPr/>
        </p:nvSpPr>
        <p:spPr>
          <a:xfrm rot="5400000" flipH="1" flipV="1">
            <a:off x="30726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0" name="Teardrop 3"/>
          <p:cNvSpPr/>
          <p:nvPr/>
        </p:nvSpPr>
        <p:spPr>
          <a:xfrm rot="5400000" flipH="1" flipV="1">
            <a:off x="39151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1" name="Teardrop 3"/>
          <p:cNvSpPr/>
          <p:nvPr/>
        </p:nvSpPr>
        <p:spPr>
          <a:xfrm rot="5400000" flipH="1" flipV="1">
            <a:off x="47576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2" name="Teardrop 3"/>
          <p:cNvSpPr/>
          <p:nvPr/>
        </p:nvSpPr>
        <p:spPr>
          <a:xfrm rot="5400000" flipH="1" flipV="1">
            <a:off x="56002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3" name="Teardrop 3"/>
          <p:cNvSpPr/>
          <p:nvPr/>
        </p:nvSpPr>
        <p:spPr>
          <a:xfrm rot="5400000" flipH="1" flipV="1">
            <a:off x="81278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4" name="Teardrop 3"/>
          <p:cNvSpPr/>
          <p:nvPr/>
        </p:nvSpPr>
        <p:spPr>
          <a:xfrm rot="5400000" flipH="1" flipV="1">
            <a:off x="72853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5" name="Teardrop 3"/>
          <p:cNvSpPr/>
          <p:nvPr/>
        </p:nvSpPr>
        <p:spPr>
          <a:xfrm rot="5400000" flipH="1" flipV="1">
            <a:off x="98129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6" name="Teardrop 3"/>
          <p:cNvSpPr/>
          <p:nvPr/>
        </p:nvSpPr>
        <p:spPr>
          <a:xfrm rot="5400000" flipH="1" flipV="1">
            <a:off x="89703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7" name="Teardrop 3"/>
          <p:cNvSpPr/>
          <p:nvPr/>
        </p:nvSpPr>
        <p:spPr>
          <a:xfrm rot="5400000" flipH="1" flipV="1">
            <a:off x="11498011"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8" name="Teardrop 3"/>
          <p:cNvSpPr/>
          <p:nvPr/>
        </p:nvSpPr>
        <p:spPr>
          <a:xfrm rot="5400000" flipH="1" flipV="1">
            <a:off x="106554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9" name="Teardrop 3"/>
          <p:cNvSpPr/>
          <p:nvPr/>
        </p:nvSpPr>
        <p:spPr>
          <a:xfrm rot="5400000" flipH="1" flipV="1">
            <a:off x="5449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0" name="Oval 669"/>
          <p:cNvSpPr/>
          <p:nvPr/>
        </p:nvSpPr>
        <p:spPr>
          <a:xfrm>
            <a:off x="66645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1" name="Oval 670"/>
          <p:cNvSpPr/>
          <p:nvPr/>
        </p:nvSpPr>
        <p:spPr>
          <a:xfrm>
            <a:off x="7667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2" name="Oval 671"/>
          <p:cNvSpPr/>
          <p:nvPr/>
        </p:nvSpPr>
        <p:spPr>
          <a:xfrm>
            <a:off x="16092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3" name="Oval 672"/>
          <p:cNvSpPr/>
          <p:nvPr/>
        </p:nvSpPr>
        <p:spPr>
          <a:xfrm>
            <a:off x="24518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4" name="Oval 673"/>
          <p:cNvSpPr/>
          <p:nvPr/>
        </p:nvSpPr>
        <p:spPr>
          <a:xfrm>
            <a:off x="32943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5" name="Oval 674"/>
          <p:cNvSpPr/>
          <p:nvPr/>
        </p:nvSpPr>
        <p:spPr>
          <a:xfrm>
            <a:off x="41368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6" name="Oval 675"/>
          <p:cNvSpPr/>
          <p:nvPr/>
        </p:nvSpPr>
        <p:spPr>
          <a:xfrm>
            <a:off x="49794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7" name="Oval 676"/>
          <p:cNvSpPr/>
          <p:nvPr/>
        </p:nvSpPr>
        <p:spPr>
          <a:xfrm>
            <a:off x="58219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8" name="Oval 677"/>
          <p:cNvSpPr/>
          <p:nvPr/>
        </p:nvSpPr>
        <p:spPr>
          <a:xfrm>
            <a:off x="83495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9" name="Oval 678"/>
          <p:cNvSpPr/>
          <p:nvPr/>
        </p:nvSpPr>
        <p:spPr>
          <a:xfrm>
            <a:off x="75070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0" name="Oval 679"/>
          <p:cNvSpPr/>
          <p:nvPr/>
        </p:nvSpPr>
        <p:spPr>
          <a:xfrm>
            <a:off x="100346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1" name="Oval 680"/>
          <p:cNvSpPr/>
          <p:nvPr/>
        </p:nvSpPr>
        <p:spPr>
          <a:xfrm>
            <a:off x="91921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2" name="Oval 681"/>
          <p:cNvSpPr/>
          <p:nvPr/>
        </p:nvSpPr>
        <p:spPr>
          <a:xfrm>
            <a:off x="11719750"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3" name="Oval 682"/>
          <p:cNvSpPr/>
          <p:nvPr/>
        </p:nvSpPr>
        <p:spPr>
          <a:xfrm>
            <a:off x="108772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4" name="Teardrop 3"/>
          <p:cNvSpPr/>
          <p:nvPr/>
        </p:nvSpPr>
        <p:spPr>
          <a:xfrm rot="5400000" flipH="1" flipV="1">
            <a:off x="60211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5" name="Teardrop 3"/>
          <p:cNvSpPr/>
          <p:nvPr/>
        </p:nvSpPr>
        <p:spPr>
          <a:xfrm rot="5400000" flipH="1" flipV="1">
            <a:off x="9659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6" name="Teardrop 3"/>
          <p:cNvSpPr/>
          <p:nvPr/>
        </p:nvSpPr>
        <p:spPr>
          <a:xfrm rot="5400000" flipH="1" flipV="1">
            <a:off x="18084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7" name="Teardrop 3"/>
          <p:cNvSpPr/>
          <p:nvPr/>
        </p:nvSpPr>
        <p:spPr>
          <a:xfrm rot="5400000" flipH="1" flipV="1">
            <a:off x="26510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8" name="Teardrop 3"/>
          <p:cNvSpPr/>
          <p:nvPr/>
        </p:nvSpPr>
        <p:spPr>
          <a:xfrm rot="5400000" flipH="1" flipV="1">
            <a:off x="34935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9" name="Teardrop 3"/>
          <p:cNvSpPr/>
          <p:nvPr/>
        </p:nvSpPr>
        <p:spPr>
          <a:xfrm rot="5400000" flipH="1" flipV="1">
            <a:off x="43361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0" name="Teardrop 3"/>
          <p:cNvSpPr/>
          <p:nvPr/>
        </p:nvSpPr>
        <p:spPr>
          <a:xfrm rot="5400000" flipH="1" flipV="1">
            <a:off x="51786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1" name="Teardrop 3"/>
          <p:cNvSpPr/>
          <p:nvPr/>
        </p:nvSpPr>
        <p:spPr>
          <a:xfrm rot="5400000" flipH="1" flipV="1">
            <a:off x="77062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2" name="Teardrop 3"/>
          <p:cNvSpPr/>
          <p:nvPr/>
        </p:nvSpPr>
        <p:spPr>
          <a:xfrm rot="5400000" flipH="1" flipV="1">
            <a:off x="68637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3" name="Teardrop 3"/>
          <p:cNvSpPr/>
          <p:nvPr/>
        </p:nvSpPr>
        <p:spPr>
          <a:xfrm rot="5400000" flipH="1" flipV="1">
            <a:off x="93913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4" name="Teardrop 3"/>
          <p:cNvSpPr/>
          <p:nvPr/>
        </p:nvSpPr>
        <p:spPr>
          <a:xfrm rot="5400000" flipH="1" flipV="1">
            <a:off x="85488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5" name="Teardrop 3"/>
          <p:cNvSpPr/>
          <p:nvPr/>
        </p:nvSpPr>
        <p:spPr>
          <a:xfrm rot="5400000" flipH="1" flipV="1">
            <a:off x="11076421"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6" name="Teardrop 3"/>
          <p:cNvSpPr/>
          <p:nvPr/>
        </p:nvSpPr>
        <p:spPr>
          <a:xfrm rot="5400000" flipH="1" flipV="1">
            <a:off x="102338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7" name="Teardrop 3"/>
          <p:cNvSpPr/>
          <p:nvPr/>
        </p:nvSpPr>
        <p:spPr>
          <a:xfrm rot="5400000" flipH="1" flipV="1">
            <a:off x="1234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8" name="Teardrop 3"/>
          <p:cNvSpPr/>
          <p:nvPr/>
        </p:nvSpPr>
        <p:spPr>
          <a:xfrm rot="5400000" flipH="1" flipV="1">
            <a:off x="11760002" y="1531078"/>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9" name="Oval 698"/>
          <p:cNvSpPr/>
          <p:nvPr/>
        </p:nvSpPr>
        <p:spPr>
          <a:xfrm>
            <a:off x="70866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0" name="Oval 699"/>
          <p:cNvSpPr/>
          <p:nvPr/>
        </p:nvSpPr>
        <p:spPr>
          <a:xfrm>
            <a:off x="3463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1" name="Oval 700"/>
          <p:cNvSpPr/>
          <p:nvPr/>
        </p:nvSpPr>
        <p:spPr>
          <a:xfrm>
            <a:off x="11888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2" name="Oval 701"/>
          <p:cNvSpPr/>
          <p:nvPr/>
        </p:nvSpPr>
        <p:spPr>
          <a:xfrm>
            <a:off x="20314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3" name="Oval 702"/>
          <p:cNvSpPr/>
          <p:nvPr/>
        </p:nvSpPr>
        <p:spPr>
          <a:xfrm>
            <a:off x="28739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4" name="Oval 703"/>
          <p:cNvSpPr/>
          <p:nvPr/>
        </p:nvSpPr>
        <p:spPr>
          <a:xfrm>
            <a:off x="37164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5" name="Oval 704"/>
          <p:cNvSpPr/>
          <p:nvPr/>
        </p:nvSpPr>
        <p:spPr>
          <a:xfrm>
            <a:off x="45590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6" name="Oval 705"/>
          <p:cNvSpPr/>
          <p:nvPr/>
        </p:nvSpPr>
        <p:spPr>
          <a:xfrm>
            <a:off x="54015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7" name="Oval 706"/>
          <p:cNvSpPr/>
          <p:nvPr/>
        </p:nvSpPr>
        <p:spPr>
          <a:xfrm>
            <a:off x="62441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8" name="Oval 707"/>
          <p:cNvSpPr/>
          <p:nvPr/>
        </p:nvSpPr>
        <p:spPr>
          <a:xfrm>
            <a:off x="87717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9" name="Oval 708"/>
          <p:cNvSpPr/>
          <p:nvPr/>
        </p:nvSpPr>
        <p:spPr>
          <a:xfrm>
            <a:off x="79291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0" name="Oval 709"/>
          <p:cNvSpPr/>
          <p:nvPr/>
        </p:nvSpPr>
        <p:spPr>
          <a:xfrm>
            <a:off x="104568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1" name="Oval 710"/>
          <p:cNvSpPr/>
          <p:nvPr/>
        </p:nvSpPr>
        <p:spPr>
          <a:xfrm>
            <a:off x="96142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2" name="Oval 711"/>
          <p:cNvSpPr/>
          <p:nvPr/>
        </p:nvSpPr>
        <p:spPr>
          <a:xfrm>
            <a:off x="112993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3" name="Teardrop 3"/>
          <p:cNvSpPr/>
          <p:nvPr/>
        </p:nvSpPr>
        <p:spPr>
          <a:xfrm rot="5400000" flipH="1" flipV="1">
            <a:off x="64427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4" name="Teardrop 3"/>
          <p:cNvSpPr/>
          <p:nvPr/>
        </p:nvSpPr>
        <p:spPr>
          <a:xfrm rot="5400000" flipH="1" flipV="1">
            <a:off x="-148774" y="1946410"/>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5" name="Teardrop 3"/>
          <p:cNvSpPr/>
          <p:nvPr/>
        </p:nvSpPr>
        <p:spPr>
          <a:xfrm rot="5400000" flipH="1" flipV="1">
            <a:off x="13875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6" name="Teardrop 3"/>
          <p:cNvSpPr/>
          <p:nvPr/>
        </p:nvSpPr>
        <p:spPr>
          <a:xfrm rot="5400000" flipH="1" flipV="1">
            <a:off x="22300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 name="Teardrop 3"/>
          <p:cNvSpPr/>
          <p:nvPr/>
        </p:nvSpPr>
        <p:spPr>
          <a:xfrm rot="5400000" flipH="1" flipV="1">
            <a:off x="30726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8" name="Teardrop 3"/>
          <p:cNvSpPr/>
          <p:nvPr/>
        </p:nvSpPr>
        <p:spPr>
          <a:xfrm rot="5400000" flipH="1" flipV="1">
            <a:off x="39151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9" name="Teardrop 3"/>
          <p:cNvSpPr/>
          <p:nvPr/>
        </p:nvSpPr>
        <p:spPr>
          <a:xfrm rot="5400000" flipH="1" flipV="1">
            <a:off x="47576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0" name="Teardrop 3"/>
          <p:cNvSpPr/>
          <p:nvPr/>
        </p:nvSpPr>
        <p:spPr>
          <a:xfrm rot="5400000" flipH="1" flipV="1">
            <a:off x="56002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 name="Teardrop 3"/>
          <p:cNvSpPr/>
          <p:nvPr/>
        </p:nvSpPr>
        <p:spPr>
          <a:xfrm rot="5400000" flipH="1" flipV="1">
            <a:off x="81278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2" name="Teardrop 3"/>
          <p:cNvSpPr/>
          <p:nvPr/>
        </p:nvSpPr>
        <p:spPr>
          <a:xfrm rot="5400000" flipH="1" flipV="1">
            <a:off x="72853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3" name="Teardrop 3"/>
          <p:cNvSpPr/>
          <p:nvPr/>
        </p:nvSpPr>
        <p:spPr>
          <a:xfrm rot="5400000" flipH="1" flipV="1">
            <a:off x="98129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4" name="Teardrop 3"/>
          <p:cNvSpPr/>
          <p:nvPr/>
        </p:nvSpPr>
        <p:spPr>
          <a:xfrm rot="5400000" flipH="1" flipV="1">
            <a:off x="89703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5" name="Teardrop 3"/>
          <p:cNvSpPr/>
          <p:nvPr/>
        </p:nvSpPr>
        <p:spPr>
          <a:xfrm rot="5400000" flipH="1" flipV="1">
            <a:off x="11498011"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6" name="Teardrop 3"/>
          <p:cNvSpPr/>
          <p:nvPr/>
        </p:nvSpPr>
        <p:spPr>
          <a:xfrm rot="5400000" flipH="1" flipV="1">
            <a:off x="106554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7" name="Teardrop 3"/>
          <p:cNvSpPr/>
          <p:nvPr/>
        </p:nvSpPr>
        <p:spPr>
          <a:xfrm rot="5400000" flipH="1" flipV="1">
            <a:off x="5449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8" name="Oval 727"/>
          <p:cNvSpPr/>
          <p:nvPr/>
        </p:nvSpPr>
        <p:spPr>
          <a:xfrm>
            <a:off x="66645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9" name="Oval 728"/>
          <p:cNvSpPr/>
          <p:nvPr/>
        </p:nvSpPr>
        <p:spPr>
          <a:xfrm>
            <a:off x="7667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0" name="Oval 729"/>
          <p:cNvSpPr/>
          <p:nvPr/>
        </p:nvSpPr>
        <p:spPr>
          <a:xfrm>
            <a:off x="16092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1" name="Oval 730"/>
          <p:cNvSpPr/>
          <p:nvPr/>
        </p:nvSpPr>
        <p:spPr>
          <a:xfrm>
            <a:off x="24518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2" name="Oval 731"/>
          <p:cNvSpPr/>
          <p:nvPr/>
        </p:nvSpPr>
        <p:spPr>
          <a:xfrm>
            <a:off x="32943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3" name="Oval 732"/>
          <p:cNvSpPr/>
          <p:nvPr/>
        </p:nvSpPr>
        <p:spPr>
          <a:xfrm>
            <a:off x="41368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4" name="Oval 733"/>
          <p:cNvSpPr/>
          <p:nvPr/>
        </p:nvSpPr>
        <p:spPr>
          <a:xfrm>
            <a:off x="49794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5" name="Oval 734"/>
          <p:cNvSpPr/>
          <p:nvPr/>
        </p:nvSpPr>
        <p:spPr>
          <a:xfrm>
            <a:off x="58219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6" name="Oval 735"/>
          <p:cNvSpPr/>
          <p:nvPr/>
        </p:nvSpPr>
        <p:spPr>
          <a:xfrm>
            <a:off x="83495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7" name="Oval 736"/>
          <p:cNvSpPr/>
          <p:nvPr/>
        </p:nvSpPr>
        <p:spPr>
          <a:xfrm>
            <a:off x="75070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8" name="Oval 737"/>
          <p:cNvSpPr/>
          <p:nvPr/>
        </p:nvSpPr>
        <p:spPr>
          <a:xfrm>
            <a:off x="100346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9" name="Oval 738"/>
          <p:cNvSpPr/>
          <p:nvPr/>
        </p:nvSpPr>
        <p:spPr>
          <a:xfrm>
            <a:off x="91921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0" name="Oval 739"/>
          <p:cNvSpPr/>
          <p:nvPr/>
        </p:nvSpPr>
        <p:spPr>
          <a:xfrm>
            <a:off x="11719750"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1" name="Oval 740"/>
          <p:cNvSpPr/>
          <p:nvPr/>
        </p:nvSpPr>
        <p:spPr>
          <a:xfrm>
            <a:off x="108772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2" name="Teardrop 3"/>
          <p:cNvSpPr/>
          <p:nvPr/>
        </p:nvSpPr>
        <p:spPr>
          <a:xfrm rot="5400000" flipH="1" flipV="1">
            <a:off x="60211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3" name="Teardrop 3"/>
          <p:cNvSpPr/>
          <p:nvPr/>
        </p:nvSpPr>
        <p:spPr>
          <a:xfrm rot="5400000" flipH="1" flipV="1">
            <a:off x="9659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4" name="Teardrop 3"/>
          <p:cNvSpPr/>
          <p:nvPr/>
        </p:nvSpPr>
        <p:spPr>
          <a:xfrm rot="5400000" flipH="1" flipV="1">
            <a:off x="18084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5" name="Teardrop 3"/>
          <p:cNvSpPr/>
          <p:nvPr/>
        </p:nvSpPr>
        <p:spPr>
          <a:xfrm rot="5400000" flipH="1" flipV="1">
            <a:off x="26510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6" name="Teardrop 3"/>
          <p:cNvSpPr/>
          <p:nvPr/>
        </p:nvSpPr>
        <p:spPr>
          <a:xfrm rot="5400000" flipH="1" flipV="1">
            <a:off x="34935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7" name="Teardrop 3"/>
          <p:cNvSpPr/>
          <p:nvPr/>
        </p:nvSpPr>
        <p:spPr>
          <a:xfrm rot="5400000" flipH="1" flipV="1">
            <a:off x="43361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8" name="Teardrop 3"/>
          <p:cNvSpPr/>
          <p:nvPr/>
        </p:nvSpPr>
        <p:spPr>
          <a:xfrm rot="5400000" flipH="1" flipV="1">
            <a:off x="51786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9" name="Teardrop 3"/>
          <p:cNvSpPr/>
          <p:nvPr/>
        </p:nvSpPr>
        <p:spPr>
          <a:xfrm rot="5400000" flipH="1" flipV="1">
            <a:off x="77062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0" name="Teardrop 3"/>
          <p:cNvSpPr/>
          <p:nvPr/>
        </p:nvSpPr>
        <p:spPr>
          <a:xfrm rot="5400000" flipH="1" flipV="1">
            <a:off x="68637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1" name="Teardrop 3"/>
          <p:cNvSpPr/>
          <p:nvPr/>
        </p:nvSpPr>
        <p:spPr>
          <a:xfrm rot="5400000" flipH="1" flipV="1">
            <a:off x="93913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2" name="Teardrop 3"/>
          <p:cNvSpPr/>
          <p:nvPr/>
        </p:nvSpPr>
        <p:spPr>
          <a:xfrm rot="5400000" flipH="1" flipV="1">
            <a:off x="85488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3" name="Teardrop 3"/>
          <p:cNvSpPr/>
          <p:nvPr/>
        </p:nvSpPr>
        <p:spPr>
          <a:xfrm rot="5400000" flipH="1" flipV="1">
            <a:off x="11076421"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4" name="Teardrop 3"/>
          <p:cNvSpPr/>
          <p:nvPr/>
        </p:nvSpPr>
        <p:spPr>
          <a:xfrm rot="5400000" flipH="1" flipV="1">
            <a:off x="102338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5" name="Teardrop 3"/>
          <p:cNvSpPr/>
          <p:nvPr/>
        </p:nvSpPr>
        <p:spPr>
          <a:xfrm rot="5400000" flipH="1" flipV="1">
            <a:off x="1234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6" name="Teardrop 3"/>
          <p:cNvSpPr/>
          <p:nvPr/>
        </p:nvSpPr>
        <p:spPr>
          <a:xfrm rot="5400000" flipH="1" flipV="1">
            <a:off x="11760003" y="2373673"/>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7" name="Oval 756"/>
          <p:cNvSpPr/>
          <p:nvPr/>
        </p:nvSpPr>
        <p:spPr>
          <a:xfrm>
            <a:off x="70866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8" name="Oval 757"/>
          <p:cNvSpPr/>
          <p:nvPr/>
        </p:nvSpPr>
        <p:spPr>
          <a:xfrm>
            <a:off x="3463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9" name="Oval 758"/>
          <p:cNvSpPr/>
          <p:nvPr/>
        </p:nvSpPr>
        <p:spPr>
          <a:xfrm>
            <a:off x="11888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0" name="Oval 759"/>
          <p:cNvSpPr/>
          <p:nvPr/>
        </p:nvSpPr>
        <p:spPr>
          <a:xfrm>
            <a:off x="20314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1" name="Oval 760"/>
          <p:cNvSpPr/>
          <p:nvPr/>
        </p:nvSpPr>
        <p:spPr>
          <a:xfrm>
            <a:off x="28739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2" name="Oval 761"/>
          <p:cNvSpPr/>
          <p:nvPr/>
        </p:nvSpPr>
        <p:spPr>
          <a:xfrm>
            <a:off x="37164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3" name="Oval 762"/>
          <p:cNvSpPr/>
          <p:nvPr/>
        </p:nvSpPr>
        <p:spPr>
          <a:xfrm>
            <a:off x="45590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4" name="Oval 763"/>
          <p:cNvSpPr/>
          <p:nvPr/>
        </p:nvSpPr>
        <p:spPr>
          <a:xfrm>
            <a:off x="54015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5" name="Oval 764"/>
          <p:cNvSpPr/>
          <p:nvPr/>
        </p:nvSpPr>
        <p:spPr>
          <a:xfrm>
            <a:off x="62441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6" name="Oval 765"/>
          <p:cNvSpPr/>
          <p:nvPr/>
        </p:nvSpPr>
        <p:spPr>
          <a:xfrm>
            <a:off x="87717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7" name="Oval 766"/>
          <p:cNvSpPr/>
          <p:nvPr/>
        </p:nvSpPr>
        <p:spPr>
          <a:xfrm>
            <a:off x="79291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8" name="Oval 767"/>
          <p:cNvSpPr/>
          <p:nvPr/>
        </p:nvSpPr>
        <p:spPr>
          <a:xfrm>
            <a:off x="104568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9" name="Oval 768"/>
          <p:cNvSpPr/>
          <p:nvPr/>
        </p:nvSpPr>
        <p:spPr>
          <a:xfrm>
            <a:off x="96142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0" name="Oval 769"/>
          <p:cNvSpPr/>
          <p:nvPr/>
        </p:nvSpPr>
        <p:spPr>
          <a:xfrm>
            <a:off x="112993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1" name="Teardrop 3"/>
          <p:cNvSpPr/>
          <p:nvPr/>
        </p:nvSpPr>
        <p:spPr>
          <a:xfrm rot="5400000" flipH="1" flipV="1">
            <a:off x="64427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2" name="Teardrop 3"/>
          <p:cNvSpPr/>
          <p:nvPr/>
        </p:nvSpPr>
        <p:spPr>
          <a:xfrm rot="5400000" flipH="1" flipV="1">
            <a:off x="-148774" y="279508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3" name="Teardrop 3"/>
          <p:cNvSpPr/>
          <p:nvPr/>
        </p:nvSpPr>
        <p:spPr>
          <a:xfrm rot="5400000" flipH="1" flipV="1">
            <a:off x="13875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4" name="Teardrop 3"/>
          <p:cNvSpPr/>
          <p:nvPr/>
        </p:nvSpPr>
        <p:spPr>
          <a:xfrm rot="5400000" flipH="1" flipV="1">
            <a:off x="22300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5" name="Teardrop 3"/>
          <p:cNvSpPr/>
          <p:nvPr/>
        </p:nvSpPr>
        <p:spPr>
          <a:xfrm rot="5400000" flipH="1" flipV="1">
            <a:off x="30726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6" name="Teardrop 3"/>
          <p:cNvSpPr/>
          <p:nvPr/>
        </p:nvSpPr>
        <p:spPr>
          <a:xfrm rot="5400000" flipH="1" flipV="1">
            <a:off x="39151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7" name="Teardrop 3"/>
          <p:cNvSpPr/>
          <p:nvPr/>
        </p:nvSpPr>
        <p:spPr>
          <a:xfrm rot="5400000" flipH="1" flipV="1">
            <a:off x="47576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8" name="Teardrop 3"/>
          <p:cNvSpPr/>
          <p:nvPr/>
        </p:nvSpPr>
        <p:spPr>
          <a:xfrm rot="5400000" flipH="1" flipV="1">
            <a:off x="56002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9" name="Teardrop 3"/>
          <p:cNvSpPr/>
          <p:nvPr/>
        </p:nvSpPr>
        <p:spPr>
          <a:xfrm rot="5400000" flipH="1" flipV="1">
            <a:off x="81278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0" name="Teardrop 3"/>
          <p:cNvSpPr/>
          <p:nvPr/>
        </p:nvSpPr>
        <p:spPr>
          <a:xfrm rot="5400000" flipH="1" flipV="1">
            <a:off x="72853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1" name="Teardrop 3"/>
          <p:cNvSpPr/>
          <p:nvPr/>
        </p:nvSpPr>
        <p:spPr>
          <a:xfrm rot="5400000" flipH="1" flipV="1">
            <a:off x="98129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2" name="Teardrop 3"/>
          <p:cNvSpPr/>
          <p:nvPr/>
        </p:nvSpPr>
        <p:spPr>
          <a:xfrm rot="5400000" flipH="1" flipV="1">
            <a:off x="89703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3" name="Teardrop 3"/>
          <p:cNvSpPr/>
          <p:nvPr/>
        </p:nvSpPr>
        <p:spPr>
          <a:xfrm rot="5400000" flipH="1" flipV="1">
            <a:off x="11498011"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4" name="Teardrop 3"/>
          <p:cNvSpPr/>
          <p:nvPr/>
        </p:nvSpPr>
        <p:spPr>
          <a:xfrm rot="5400000" flipH="1" flipV="1">
            <a:off x="106554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5" name="Teardrop 3"/>
          <p:cNvSpPr/>
          <p:nvPr/>
        </p:nvSpPr>
        <p:spPr>
          <a:xfrm rot="5400000" flipH="1" flipV="1">
            <a:off x="5449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6" name="Oval 785"/>
          <p:cNvSpPr/>
          <p:nvPr/>
        </p:nvSpPr>
        <p:spPr>
          <a:xfrm>
            <a:off x="66645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7" name="Oval 786"/>
          <p:cNvSpPr/>
          <p:nvPr/>
        </p:nvSpPr>
        <p:spPr>
          <a:xfrm>
            <a:off x="7667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8" name="Oval 787"/>
          <p:cNvSpPr/>
          <p:nvPr/>
        </p:nvSpPr>
        <p:spPr>
          <a:xfrm>
            <a:off x="16092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9" name="Oval 788"/>
          <p:cNvSpPr/>
          <p:nvPr/>
        </p:nvSpPr>
        <p:spPr>
          <a:xfrm>
            <a:off x="24518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0" name="Oval 789"/>
          <p:cNvSpPr/>
          <p:nvPr/>
        </p:nvSpPr>
        <p:spPr>
          <a:xfrm>
            <a:off x="32943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1" name="Oval 790"/>
          <p:cNvSpPr/>
          <p:nvPr/>
        </p:nvSpPr>
        <p:spPr>
          <a:xfrm>
            <a:off x="41368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2" name="Oval 791"/>
          <p:cNvSpPr/>
          <p:nvPr/>
        </p:nvSpPr>
        <p:spPr>
          <a:xfrm>
            <a:off x="49794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3" name="Oval 792"/>
          <p:cNvSpPr/>
          <p:nvPr/>
        </p:nvSpPr>
        <p:spPr>
          <a:xfrm>
            <a:off x="58219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4" name="Oval 793"/>
          <p:cNvSpPr/>
          <p:nvPr/>
        </p:nvSpPr>
        <p:spPr>
          <a:xfrm>
            <a:off x="83495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5" name="Oval 794"/>
          <p:cNvSpPr/>
          <p:nvPr/>
        </p:nvSpPr>
        <p:spPr>
          <a:xfrm>
            <a:off x="75070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6" name="Oval 795"/>
          <p:cNvSpPr/>
          <p:nvPr/>
        </p:nvSpPr>
        <p:spPr>
          <a:xfrm>
            <a:off x="100346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7" name="Oval 796"/>
          <p:cNvSpPr/>
          <p:nvPr/>
        </p:nvSpPr>
        <p:spPr>
          <a:xfrm>
            <a:off x="91921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8" name="Oval 797"/>
          <p:cNvSpPr/>
          <p:nvPr/>
        </p:nvSpPr>
        <p:spPr>
          <a:xfrm>
            <a:off x="11719750"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9" name="Oval 798"/>
          <p:cNvSpPr/>
          <p:nvPr/>
        </p:nvSpPr>
        <p:spPr>
          <a:xfrm>
            <a:off x="108772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0" name="Teardrop 3"/>
          <p:cNvSpPr/>
          <p:nvPr/>
        </p:nvSpPr>
        <p:spPr>
          <a:xfrm rot="5400000" flipH="1" flipV="1">
            <a:off x="60211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1" name="Teardrop 3"/>
          <p:cNvSpPr/>
          <p:nvPr/>
        </p:nvSpPr>
        <p:spPr>
          <a:xfrm rot="5400000" flipH="1" flipV="1">
            <a:off x="9659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2" name="Teardrop 3"/>
          <p:cNvSpPr/>
          <p:nvPr/>
        </p:nvSpPr>
        <p:spPr>
          <a:xfrm rot="5400000" flipH="1" flipV="1">
            <a:off x="18084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3" name="Teardrop 3"/>
          <p:cNvSpPr/>
          <p:nvPr/>
        </p:nvSpPr>
        <p:spPr>
          <a:xfrm rot="5400000" flipH="1" flipV="1">
            <a:off x="26510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4" name="Teardrop 3"/>
          <p:cNvSpPr/>
          <p:nvPr/>
        </p:nvSpPr>
        <p:spPr>
          <a:xfrm rot="5400000" flipH="1" flipV="1">
            <a:off x="34935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5" name="Teardrop 3"/>
          <p:cNvSpPr/>
          <p:nvPr/>
        </p:nvSpPr>
        <p:spPr>
          <a:xfrm rot="5400000" flipH="1" flipV="1">
            <a:off x="43361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6" name="Teardrop 3"/>
          <p:cNvSpPr/>
          <p:nvPr/>
        </p:nvSpPr>
        <p:spPr>
          <a:xfrm rot="5400000" flipH="1" flipV="1">
            <a:off x="51786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7" name="Teardrop 3"/>
          <p:cNvSpPr/>
          <p:nvPr/>
        </p:nvSpPr>
        <p:spPr>
          <a:xfrm rot="5400000" flipH="1" flipV="1">
            <a:off x="77062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8" name="Teardrop 3"/>
          <p:cNvSpPr/>
          <p:nvPr/>
        </p:nvSpPr>
        <p:spPr>
          <a:xfrm rot="5400000" flipH="1" flipV="1">
            <a:off x="68637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9" name="Teardrop 3"/>
          <p:cNvSpPr/>
          <p:nvPr/>
        </p:nvSpPr>
        <p:spPr>
          <a:xfrm rot="5400000" flipH="1" flipV="1">
            <a:off x="93913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0" name="Teardrop 3"/>
          <p:cNvSpPr/>
          <p:nvPr/>
        </p:nvSpPr>
        <p:spPr>
          <a:xfrm rot="5400000" flipH="1" flipV="1">
            <a:off x="85488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1" name="Teardrop 3"/>
          <p:cNvSpPr/>
          <p:nvPr/>
        </p:nvSpPr>
        <p:spPr>
          <a:xfrm rot="5400000" flipH="1" flipV="1">
            <a:off x="11076421"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2" name="Teardrop 3"/>
          <p:cNvSpPr/>
          <p:nvPr/>
        </p:nvSpPr>
        <p:spPr>
          <a:xfrm rot="5400000" flipH="1" flipV="1">
            <a:off x="102338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3" name="Teardrop 3"/>
          <p:cNvSpPr/>
          <p:nvPr/>
        </p:nvSpPr>
        <p:spPr>
          <a:xfrm rot="5400000" flipH="1" flipV="1">
            <a:off x="1234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4" name="Teardrop 3"/>
          <p:cNvSpPr/>
          <p:nvPr/>
        </p:nvSpPr>
        <p:spPr>
          <a:xfrm rot="5400000" flipH="1" flipV="1">
            <a:off x="11760002" y="3223930"/>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5" name="Oval 814"/>
          <p:cNvSpPr/>
          <p:nvPr/>
        </p:nvSpPr>
        <p:spPr>
          <a:xfrm>
            <a:off x="70866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6" name="Oval 815"/>
          <p:cNvSpPr/>
          <p:nvPr/>
        </p:nvSpPr>
        <p:spPr>
          <a:xfrm>
            <a:off x="3463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7" name="Oval 816"/>
          <p:cNvSpPr/>
          <p:nvPr/>
        </p:nvSpPr>
        <p:spPr>
          <a:xfrm>
            <a:off x="11888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8" name="Oval 817"/>
          <p:cNvSpPr/>
          <p:nvPr/>
        </p:nvSpPr>
        <p:spPr>
          <a:xfrm>
            <a:off x="20314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9" name="Oval 818"/>
          <p:cNvSpPr/>
          <p:nvPr/>
        </p:nvSpPr>
        <p:spPr>
          <a:xfrm>
            <a:off x="28739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0" name="Oval 819"/>
          <p:cNvSpPr/>
          <p:nvPr/>
        </p:nvSpPr>
        <p:spPr>
          <a:xfrm>
            <a:off x="37164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1" name="Oval 820"/>
          <p:cNvSpPr/>
          <p:nvPr/>
        </p:nvSpPr>
        <p:spPr>
          <a:xfrm>
            <a:off x="45590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2" name="Oval 821"/>
          <p:cNvSpPr/>
          <p:nvPr/>
        </p:nvSpPr>
        <p:spPr>
          <a:xfrm>
            <a:off x="54015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3" name="Oval 822"/>
          <p:cNvSpPr/>
          <p:nvPr/>
        </p:nvSpPr>
        <p:spPr>
          <a:xfrm>
            <a:off x="62441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4" name="Oval 823"/>
          <p:cNvSpPr/>
          <p:nvPr/>
        </p:nvSpPr>
        <p:spPr>
          <a:xfrm>
            <a:off x="87717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5" name="Oval 824"/>
          <p:cNvSpPr/>
          <p:nvPr/>
        </p:nvSpPr>
        <p:spPr>
          <a:xfrm>
            <a:off x="79291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6" name="Oval 825"/>
          <p:cNvSpPr/>
          <p:nvPr/>
        </p:nvSpPr>
        <p:spPr>
          <a:xfrm>
            <a:off x="104568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7" name="Oval 826"/>
          <p:cNvSpPr/>
          <p:nvPr/>
        </p:nvSpPr>
        <p:spPr>
          <a:xfrm>
            <a:off x="96142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8" name="Oval 827"/>
          <p:cNvSpPr/>
          <p:nvPr/>
        </p:nvSpPr>
        <p:spPr>
          <a:xfrm>
            <a:off x="112993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9" name="Teardrop 3"/>
          <p:cNvSpPr/>
          <p:nvPr/>
        </p:nvSpPr>
        <p:spPr>
          <a:xfrm rot="5400000" flipH="1" flipV="1">
            <a:off x="64427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0" name="Teardrop 3"/>
          <p:cNvSpPr/>
          <p:nvPr/>
        </p:nvSpPr>
        <p:spPr>
          <a:xfrm rot="5400000" flipH="1" flipV="1">
            <a:off x="-148774" y="3639262"/>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1" name="Teardrop 3"/>
          <p:cNvSpPr/>
          <p:nvPr/>
        </p:nvSpPr>
        <p:spPr>
          <a:xfrm rot="5400000" flipH="1" flipV="1">
            <a:off x="13875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2" name="Teardrop 3"/>
          <p:cNvSpPr/>
          <p:nvPr/>
        </p:nvSpPr>
        <p:spPr>
          <a:xfrm rot="5400000" flipH="1" flipV="1">
            <a:off x="22300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3" name="Teardrop 3"/>
          <p:cNvSpPr/>
          <p:nvPr/>
        </p:nvSpPr>
        <p:spPr>
          <a:xfrm rot="5400000" flipH="1" flipV="1">
            <a:off x="30726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4" name="Teardrop 3"/>
          <p:cNvSpPr/>
          <p:nvPr/>
        </p:nvSpPr>
        <p:spPr>
          <a:xfrm rot="5400000" flipH="1" flipV="1">
            <a:off x="39151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5" name="Teardrop 3"/>
          <p:cNvSpPr/>
          <p:nvPr/>
        </p:nvSpPr>
        <p:spPr>
          <a:xfrm rot="5400000" flipH="1" flipV="1">
            <a:off x="47576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6" name="Teardrop 3"/>
          <p:cNvSpPr/>
          <p:nvPr/>
        </p:nvSpPr>
        <p:spPr>
          <a:xfrm rot="5400000" flipH="1" flipV="1">
            <a:off x="56002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7" name="Teardrop 3"/>
          <p:cNvSpPr/>
          <p:nvPr/>
        </p:nvSpPr>
        <p:spPr>
          <a:xfrm rot="5400000" flipH="1" flipV="1">
            <a:off x="81278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8" name="Teardrop 3"/>
          <p:cNvSpPr/>
          <p:nvPr/>
        </p:nvSpPr>
        <p:spPr>
          <a:xfrm rot="5400000" flipH="1" flipV="1">
            <a:off x="72853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9" name="Teardrop 3"/>
          <p:cNvSpPr/>
          <p:nvPr/>
        </p:nvSpPr>
        <p:spPr>
          <a:xfrm rot="5400000" flipH="1" flipV="1">
            <a:off x="98129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0" name="Teardrop 3"/>
          <p:cNvSpPr/>
          <p:nvPr/>
        </p:nvSpPr>
        <p:spPr>
          <a:xfrm rot="5400000" flipH="1" flipV="1">
            <a:off x="89703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1" name="Teardrop 3"/>
          <p:cNvSpPr/>
          <p:nvPr/>
        </p:nvSpPr>
        <p:spPr>
          <a:xfrm rot="5400000" flipH="1" flipV="1">
            <a:off x="11498011"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2" name="Teardrop 3"/>
          <p:cNvSpPr/>
          <p:nvPr/>
        </p:nvSpPr>
        <p:spPr>
          <a:xfrm rot="5400000" flipH="1" flipV="1">
            <a:off x="106554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3" name="Teardrop 3"/>
          <p:cNvSpPr/>
          <p:nvPr/>
        </p:nvSpPr>
        <p:spPr>
          <a:xfrm rot="5400000" flipH="1" flipV="1">
            <a:off x="5449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4" name="Oval 843"/>
          <p:cNvSpPr/>
          <p:nvPr/>
        </p:nvSpPr>
        <p:spPr>
          <a:xfrm>
            <a:off x="66645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5" name="Oval 844"/>
          <p:cNvSpPr/>
          <p:nvPr/>
        </p:nvSpPr>
        <p:spPr>
          <a:xfrm>
            <a:off x="7667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6" name="Oval 845"/>
          <p:cNvSpPr/>
          <p:nvPr/>
        </p:nvSpPr>
        <p:spPr>
          <a:xfrm>
            <a:off x="16092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7" name="Oval 846"/>
          <p:cNvSpPr/>
          <p:nvPr/>
        </p:nvSpPr>
        <p:spPr>
          <a:xfrm>
            <a:off x="24518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8" name="Oval 847"/>
          <p:cNvSpPr/>
          <p:nvPr/>
        </p:nvSpPr>
        <p:spPr>
          <a:xfrm>
            <a:off x="32943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9" name="Oval 848"/>
          <p:cNvSpPr/>
          <p:nvPr/>
        </p:nvSpPr>
        <p:spPr>
          <a:xfrm>
            <a:off x="41368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0" name="Oval 849"/>
          <p:cNvSpPr/>
          <p:nvPr/>
        </p:nvSpPr>
        <p:spPr>
          <a:xfrm>
            <a:off x="49794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1" name="Oval 850"/>
          <p:cNvSpPr/>
          <p:nvPr/>
        </p:nvSpPr>
        <p:spPr>
          <a:xfrm>
            <a:off x="58219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2" name="Oval 851"/>
          <p:cNvSpPr/>
          <p:nvPr/>
        </p:nvSpPr>
        <p:spPr>
          <a:xfrm>
            <a:off x="83495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3" name="Oval 852"/>
          <p:cNvSpPr/>
          <p:nvPr/>
        </p:nvSpPr>
        <p:spPr>
          <a:xfrm>
            <a:off x="75070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4" name="Oval 853"/>
          <p:cNvSpPr/>
          <p:nvPr/>
        </p:nvSpPr>
        <p:spPr>
          <a:xfrm>
            <a:off x="100346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5" name="Oval 854"/>
          <p:cNvSpPr/>
          <p:nvPr/>
        </p:nvSpPr>
        <p:spPr>
          <a:xfrm>
            <a:off x="91921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6" name="Oval 855"/>
          <p:cNvSpPr/>
          <p:nvPr/>
        </p:nvSpPr>
        <p:spPr>
          <a:xfrm>
            <a:off x="11719750"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7" name="Oval 856"/>
          <p:cNvSpPr/>
          <p:nvPr/>
        </p:nvSpPr>
        <p:spPr>
          <a:xfrm>
            <a:off x="108772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8" name="Teardrop 3"/>
          <p:cNvSpPr/>
          <p:nvPr/>
        </p:nvSpPr>
        <p:spPr>
          <a:xfrm rot="5400000" flipH="1" flipV="1">
            <a:off x="60211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9" name="Teardrop 3"/>
          <p:cNvSpPr/>
          <p:nvPr/>
        </p:nvSpPr>
        <p:spPr>
          <a:xfrm rot="5400000" flipH="1" flipV="1">
            <a:off x="9659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0" name="Teardrop 3"/>
          <p:cNvSpPr/>
          <p:nvPr/>
        </p:nvSpPr>
        <p:spPr>
          <a:xfrm rot="5400000" flipH="1" flipV="1">
            <a:off x="18084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1" name="Teardrop 3"/>
          <p:cNvSpPr/>
          <p:nvPr/>
        </p:nvSpPr>
        <p:spPr>
          <a:xfrm rot="5400000" flipH="1" flipV="1">
            <a:off x="26510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2" name="Teardrop 3"/>
          <p:cNvSpPr/>
          <p:nvPr/>
        </p:nvSpPr>
        <p:spPr>
          <a:xfrm rot="5400000" flipH="1" flipV="1">
            <a:off x="34935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3" name="Teardrop 3"/>
          <p:cNvSpPr/>
          <p:nvPr/>
        </p:nvSpPr>
        <p:spPr>
          <a:xfrm rot="5400000" flipH="1" flipV="1">
            <a:off x="43361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4" name="Teardrop 3"/>
          <p:cNvSpPr/>
          <p:nvPr/>
        </p:nvSpPr>
        <p:spPr>
          <a:xfrm rot="5400000" flipH="1" flipV="1">
            <a:off x="51786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5" name="Teardrop 3"/>
          <p:cNvSpPr/>
          <p:nvPr/>
        </p:nvSpPr>
        <p:spPr>
          <a:xfrm rot="5400000" flipH="1" flipV="1">
            <a:off x="77062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6" name="Teardrop 3"/>
          <p:cNvSpPr/>
          <p:nvPr/>
        </p:nvSpPr>
        <p:spPr>
          <a:xfrm rot="5400000" flipH="1" flipV="1">
            <a:off x="68637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7" name="Teardrop 3"/>
          <p:cNvSpPr/>
          <p:nvPr/>
        </p:nvSpPr>
        <p:spPr>
          <a:xfrm rot="5400000" flipH="1" flipV="1">
            <a:off x="93913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8" name="Teardrop 3"/>
          <p:cNvSpPr/>
          <p:nvPr/>
        </p:nvSpPr>
        <p:spPr>
          <a:xfrm rot="5400000" flipH="1" flipV="1">
            <a:off x="85488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9" name="Teardrop 3"/>
          <p:cNvSpPr/>
          <p:nvPr/>
        </p:nvSpPr>
        <p:spPr>
          <a:xfrm rot="5400000" flipH="1" flipV="1">
            <a:off x="11076421"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0" name="Teardrop 3"/>
          <p:cNvSpPr/>
          <p:nvPr/>
        </p:nvSpPr>
        <p:spPr>
          <a:xfrm rot="5400000" flipH="1" flipV="1">
            <a:off x="102338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1" name="Teardrop 3"/>
          <p:cNvSpPr/>
          <p:nvPr/>
        </p:nvSpPr>
        <p:spPr>
          <a:xfrm rot="5400000" flipH="1" flipV="1">
            <a:off x="1234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2" name="Teardrop 3"/>
          <p:cNvSpPr/>
          <p:nvPr/>
        </p:nvSpPr>
        <p:spPr>
          <a:xfrm rot="5400000" flipH="1" flipV="1">
            <a:off x="11760002" y="4069935"/>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8" y="250112"/>
                  <a:pt x="155376" y="250112"/>
                </a:cubicBezTo>
                <a:cubicBezTo>
                  <a:pt x="174455" y="249746"/>
                  <a:pt x="198601" y="254980"/>
                  <a:pt x="211458" y="268141"/>
                </a:cubicBezTo>
                <a:cubicBezTo>
                  <a:pt x="215886"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7"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60" y="254779"/>
                  <a:pt x="246352" y="254786"/>
                </a:cubicBezTo>
                <a:cubicBezTo>
                  <a:pt x="246345"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9"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90" y="195895"/>
                  <a:pt x="53000" y="178457"/>
                  <a:pt x="53000" y="159854"/>
                </a:cubicBezTo>
                <a:cubicBezTo>
                  <a:pt x="53000" y="132604"/>
                  <a:pt x="63706" y="107854"/>
                  <a:pt x="81286" y="89721"/>
                </a:cubicBez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3" name="Oval 872"/>
          <p:cNvSpPr/>
          <p:nvPr/>
        </p:nvSpPr>
        <p:spPr>
          <a:xfrm>
            <a:off x="70866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4" name="Oval 873"/>
          <p:cNvSpPr/>
          <p:nvPr/>
        </p:nvSpPr>
        <p:spPr>
          <a:xfrm>
            <a:off x="3463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5" name="Oval 874"/>
          <p:cNvSpPr/>
          <p:nvPr/>
        </p:nvSpPr>
        <p:spPr>
          <a:xfrm>
            <a:off x="11888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6" name="Oval 875"/>
          <p:cNvSpPr/>
          <p:nvPr/>
        </p:nvSpPr>
        <p:spPr>
          <a:xfrm>
            <a:off x="20314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7" name="Oval 876"/>
          <p:cNvSpPr/>
          <p:nvPr/>
        </p:nvSpPr>
        <p:spPr>
          <a:xfrm>
            <a:off x="28739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8" name="Oval 877"/>
          <p:cNvSpPr/>
          <p:nvPr/>
        </p:nvSpPr>
        <p:spPr>
          <a:xfrm>
            <a:off x="37164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9" name="Oval 878"/>
          <p:cNvSpPr/>
          <p:nvPr/>
        </p:nvSpPr>
        <p:spPr>
          <a:xfrm>
            <a:off x="45590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0" name="Oval 879"/>
          <p:cNvSpPr/>
          <p:nvPr/>
        </p:nvSpPr>
        <p:spPr>
          <a:xfrm>
            <a:off x="54015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1" name="Oval 880"/>
          <p:cNvSpPr/>
          <p:nvPr/>
        </p:nvSpPr>
        <p:spPr>
          <a:xfrm>
            <a:off x="62441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2" name="Oval 881"/>
          <p:cNvSpPr/>
          <p:nvPr/>
        </p:nvSpPr>
        <p:spPr>
          <a:xfrm>
            <a:off x="87717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3" name="Oval 882"/>
          <p:cNvSpPr/>
          <p:nvPr/>
        </p:nvSpPr>
        <p:spPr>
          <a:xfrm>
            <a:off x="79291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4" name="Oval 883"/>
          <p:cNvSpPr/>
          <p:nvPr/>
        </p:nvSpPr>
        <p:spPr>
          <a:xfrm>
            <a:off x="104568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5" name="Oval 884"/>
          <p:cNvSpPr/>
          <p:nvPr/>
        </p:nvSpPr>
        <p:spPr>
          <a:xfrm>
            <a:off x="96142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6" name="Oval 885"/>
          <p:cNvSpPr/>
          <p:nvPr/>
        </p:nvSpPr>
        <p:spPr>
          <a:xfrm>
            <a:off x="112993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7" name="Teardrop 3"/>
          <p:cNvSpPr/>
          <p:nvPr/>
        </p:nvSpPr>
        <p:spPr>
          <a:xfrm rot="5400000" flipH="1" flipV="1">
            <a:off x="663614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8" name="Teardrop 3"/>
          <p:cNvSpPr/>
          <p:nvPr/>
        </p:nvSpPr>
        <p:spPr>
          <a:xfrm rot="5400000" flipH="1" flipV="1">
            <a:off x="22905" y="4316257"/>
            <a:ext cx="232840" cy="278649"/>
          </a:xfrm>
          <a:custGeom>
            <a:avLst/>
            <a:gdLst/>
            <a:ahLst/>
            <a:cxnLst/>
            <a:rect l="l" t="t" r="r" b="b"/>
            <a:pathLst>
              <a:path w="232840" h="278649">
                <a:moveTo>
                  <a:pt x="232840" y="8776"/>
                </a:moveTo>
                <a:cubicBezTo>
                  <a:pt x="232449" y="34030"/>
                  <a:pt x="222519" y="59101"/>
                  <a:pt x="203250" y="78369"/>
                </a:cubicBezTo>
                <a:cubicBezTo>
                  <a:pt x="190082" y="91537"/>
                  <a:pt x="174206" y="100343"/>
                  <a:pt x="157326" y="104416"/>
                </a:cubicBezTo>
                <a:cubicBezTo>
                  <a:pt x="166417" y="119205"/>
                  <a:pt x="171406" y="136643"/>
                  <a:pt x="171406" y="155247"/>
                </a:cubicBezTo>
                <a:cubicBezTo>
                  <a:pt x="171406" y="182497"/>
                  <a:pt x="160701" y="207247"/>
                  <a:pt x="143120" y="225380"/>
                </a:cubicBezTo>
                <a:cubicBezTo>
                  <a:pt x="124986" y="242961"/>
                  <a:pt x="100237" y="253667"/>
                  <a:pt x="72986" y="253667"/>
                </a:cubicBezTo>
                <a:cubicBezTo>
                  <a:pt x="54383" y="253667"/>
                  <a:pt x="36945" y="248677"/>
                  <a:pt x="22156" y="239586"/>
                </a:cubicBezTo>
                <a:lnTo>
                  <a:pt x="0" y="278649"/>
                </a:lnTo>
                <a:lnTo>
                  <a:pt x="0" y="260595"/>
                </a:lnTo>
                <a:cubicBezTo>
                  <a:pt x="5973" y="252057"/>
                  <a:pt x="9654" y="242433"/>
                  <a:pt x="11467" y="232488"/>
                </a:cubicBezTo>
                <a:lnTo>
                  <a:pt x="0" y="218900"/>
                </a:lnTo>
                <a:lnTo>
                  <a:pt x="0" y="201603"/>
                </a:lnTo>
                <a:cubicBezTo>
                  <a:pt x="14950" y="226291"/>
                  <a:pt x="42305" y="241857"/>
                  <a:pt x="73296" y="241857"/>
                </a:cubicBezTo>
                <a:cubicBezTo>
                  <a:pt x="97207" y="241857"/>
                  <a:pt x="118953" y="232592"/>
                  <a:pt x="134965" y="217271"/>
                </a:cubicBezTo>
                <a:lnTo>
                  <a:pt x="0" y="82306"/>
                </a:lnTo>
                <a:lnTo>
                  <a:pt x="0" y="82216"/>
                </a:lnTo>
                <a:lnTo>
                  <a:pt x="135010" y="217225"/>
                </a:lnTo>
                <a:cubicBezTo>
                  <a:pt x="150331" y="201213"/>
                  <a:pt x="159597" y="179467"/>
                  <a:pt x="159597" y="155556"/>
                </a:cubicBezTo>
                <a:cubicBezTo>
                  <a:pt x="159597" y="105538"/>
                  <a:pt x="119048" y="64989"/>
                  <a:pt x="69030" y="64989"/>
                </a:cubicBezTo>
                <a:cubicBezTo>
                  <a:pt x="49952" y="65355"/>
                  <a:pt x="25806" y="60121"/>
                  <a:pt x="12948" y="46961"/>
                </a:cubicBezTo>
                <a:lnTo>
                  <a:pt x="0" y="66032"/>
                </a:lnTo>
                <a:lnTo>
                  <a:pt x="0" y="46474"/>
                </a:lnTo>
                <a:cubicBezTo>
                  <a:pt x="9193" y="32573"/>
                  <a:pt x="11853" y="16060"/>
                  <a:pt x="9334" y="0"/>
                </a:cubicBezTo>
                <a:lnTo>
                  <a:pt x="17529" y="0"/>
                </a:lnTo>
                <a:cubicBezTo>
                  <a:pt x="21671" y="11094"/>
                  <a:pt x="20740" y="22668"/>
                  <a:pt x="17673" y="33790"/>
                </a:cubicBezTo>
                <a:cubicBezTo>
                  <a:pt x="27631" y="50142"/>
                  <a:pt x="43609" y="53932"/>
                  <a:pt x="69593" y="53433"/>
                </a:cubicBezTo>
                <a:cubicBezTo>
                  <a:pt x="102600" y="53434"/>
                  <a:pt x="131938" y="69140"/>
                  <a:pt x="150227" y="93727"/>
                </a:cubicBezTo>
                <a:cubicBezTo>
                  <a:pt x="166735" y="90718"/>
                  <a:pt x="182357" y="82561"/>
                  <a:pt x="195118" y="69800"/>
                </a:cubicBezTo>
                <a:cubicBezTo>
                  <a:pt x="212026" y="52893"/>
                  <a:pt x="220851" y="30964"/>
                  <a:pt x="221339" y="8808"/>
                </a:cubicBezTo>
                <a:lnTo>
                  <a:pt x="136174" y="8808"/>
                </a:lnTo>
                <a:lnTo>
                  <a:pt x="136173" y="8744"/>
                </a:lnTo>
                <a:lnTo>
                  <a:pt x="221340" y="8744"/>
                </a:lnTo>
                <a:lnTo>
                  <a:pt x="219467" y="0"/>
                </a:lnTo>
                <a:lnTo>
                  <a:pt x="231012" y="0"/>
                </a:lnTo>
                <a:cubicBezTo>
                  <a:pt x="232616" y="2826"/>
                  <a:pt x="232794" y="5800"/>
                  <a:pt x="232840"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9" name="Teardrop 3"/>
          <p:cNvSpPr/>
          <p:nvPr/>
        </p:nvSpPr>
        <p:spPr>
          <a:xfrm rot="5400000" flipH="1" flipV="1">
            <a:off x="15809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6"/>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5"/>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0" name="Teardrop 3"/>
          <p:cNvSpPr/>
          <p:nvPr/>
        </p:nvSpPr>
        <p:spPr>
          <a:xfrm rot="5400000" flipH="1" flipV="1">
            <a:off x="24234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1" name="Teardrop 3"/>
          <p:cNvSpPr/>
          <p:nvPr/>
        </p:nvSpPr>
        <p:spPr>
          <a:xfrm rot="5400000" flipH="1" flipV="1">
            <a:off x="326598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2" name="Teardrop 3"/>
          <p:cNvSpPr/>
          <p:nvPr/>
        </p:nvSpPr>
        <p:spPr>
          <a:xfrm rot="5400000" flipH="1" flipV="1">
            <a:off x="4108522" y="4185695"/>
            <a:ext cx="232840" cy="539773"/>
          </a:xfrm>
          <a:custGeom>
            <a:avLst/>
            <a:gdLst/>
            <a:ahLst/>
            <a:cxnLst/>
            <a:rect l="l" t="t" r="r" b="b"/>
            <a:pathLst>
              <a:path w="232840" h="539773">
                <a:moveTo>
                  <a:pt x="221340" y="269867"/>
                </a:moveTo>
                <a:cubicBezTo>
                  <a:pt x="220851" y="247712"/>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3" name="Teardrop 3"/>
          <p:cNvSpPr/>
          <p:nvPr/>
        </p:nvSpPr>
        <p:spPr>
          <a:xfrm rot="5400000" flipH="1" flipV="1">
            <a:off x="495106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4" name="Teardrop 3"/>
          <p:cNvSpPr/>
          <p:nvPr/>
        </p:nvSpPr>
        <p:spPr>
          <a:xfrm rot="5400000" flipH="1" flipV="1">
            <a:off x="579360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5" name="Teardrop 3"/>
          <p:cNvSpPr/>
          <p:nvPr/>
        </p:nvSpPr>
        <p:spPr>
          <a:xfrm rot="5400000" flipH="1" flipV="1">
            <a:off x="832122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6" name="Teardrop 3"/>
          <p:cNvSpPr/>
          <p:nvPr/>
        </p:nvSpPr>
        <p:spPr>
          <a:xfrm rot="5400000" flipH="1" flipV="1">
            <a:off x="747868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7" name="Teardrop 3"/>
          <p:cNvSpPr/>
          <p:nvPr/>
        </p:nvSpPr>
        <p:spPr>
          <a:xfrm rot="5400000" flipH="1" flipV="1">
            <a:off x="100063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8" name="Teardrop 3"/>
          <p:cNvSpPr/>
          <p:nvPr/>
        </p:nvSpPr>
        <p:spPr>
          <a:xfrm rot="5400000" flipH="1" flipV="1">
            <a:off x="916376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7"/>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9" name="Teardrop 3"/>
          <p:cNvSpPr/>
          <p:nvPr/>
        </p:nvSpPr>
        <p:spPr>
          <a:xfrm rot="5400000" flipH="1" flipV="1">
            <a:off x="11691380"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0" name="Teardrop 3"/>
          <p:cNvSpPr/>
          <p:nvPr/>
        </p:nvSpPr>
        <p:spPr>
          <a:xfrm rot="5400000" flipH="1" flipV="1">
            <a:off x="108488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1" name="Teardrop 3"/>
          <p:cNvSpPr/>
          <p:nvPr/>
        </p:nvSpPr>
        <p:spPr>
          <a:xfrm rot="5400000" flipH="1" flipV="1">
            <a:off x="733383"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2"/>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8"/>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2" name="Oval 1651"/>
          <p:cNvSpPr/>
          <p:nvPr/>
        </p:nvSpPr>
        <p:spPr>
          <a:xfrm>
            <a:off x="812619" y="4561319"/>
            <a:ext cx="11030995" cy="10682"/>
          </a:xfrm>
          <a:custGeom>
            <a:avLst/>
            <a:gdLst/>
            <a:ahLst/>
            <a:cxnLst/>
            <a:rect l="l" t="t" r="r" b="b"/>
            <a:pathLst>
              <a:path w="11030995" h="10682">
                <a:moveTo>
                  <a:pt x="10992007" y="0"/>
                </a:moveTo>
                <a:cubicBezTo>
                  <a:pt x="11006265" y="0"/>
                  <a:pt x="11019702" y="3516"/>
                  <a:pt x="11030995" y="10682"/>
                </a:cubicBezTo>
                <a:lnTo>
                  <a:pt x="10953019" y="10682"/>
                </a:lnTo>
                <a:cubicBezTo>
                  <a:pt x="10964312" y="3516"/>
                  <a:pt x="10977749" y="0"/>
                  <a:pt x="10992007" y="0"/>
                </a:cubicBezTo>
                <a:close/>
                <a:moveTo>
                  <a:pt x="10149468" y="0"/>
                </a:moveTo>
                <a:cubicBezTo>
                  <a:pt x="10163726" y="0"/>
                  <a:pt x="10177163" y="3516"/>
                  <a:pt x="10188456" y="10682"/>
                </a:cubicBezTo>
                <a:lnTo>
                  <a:pt x="10110480" y="10682"/>
                </a:lnTo>
                <a:cubicBezTo>
                  <a:pt x="10121773" y="3516"/>
                  <a:pt x="10135210" y="0"/>
                  <a:pt x="10149468" y="0"/>
                </a:cubicBezTo>
                <a:close/>
                <a:moveTo>
                  <a:pt x="9306928" y="0"/>
                </a:moveTo>
                <a:cubicBezTo>
                  <a:pt x="9321186" y="0"/>
                  <a:pt x="9334623" y="3516"/>
                  <a:pt x="9345916" y="10682"/>
                </a:cubicBezTo>
                <a:lnTo>
                  <a:pt x="9267940" y="10682"/>
                </a:lnTo>
                <a:cubicBezTo>
                  <a:pt x="9279233" y="3516"/>
                  <a:pt x="9292670" y="0"/>
                  <a:pt x="9306928" y="0"/>
                </a:cubicBezTo>
                <a:close/>
                <a:moveTo>
                  <a:pt x="8464388" y="0"/>
                </a:moveTo>
                <a:cubicBezTo>
                  <a:pt x="8478646" y="0"/>
                  <a:pt x="8492083" y="3516"/>
                  <a:pt x="8503376" y="10682"/>
                </a:cubicBezTo>
                <a:lnTo>
                  <a:pt x="8425400" y="10682"/>
                </a:lnTo>
                <a:cubicBezTo>
                  <a:pt x="8436693" y="3516"/>
                  <a:pt x="8450130" y="0"/>
                  <a:pt x="8464388" y="0"/>
                </a:cubicBezTo>
                <a:close/>
                <a:moveTo>
                  <a:pt x="7621848" y="0"/>
                </a:moveTo>
                <a:cubicBezTo>
                  <a:pt x="7636106" y="0"/>
                  <a:pt x="7649543" y="3516"/>
                  <a:pt x="7660836" y="10682"/>
                </a:cubicBezTo>
                <a:lnTo>
                  <a:pt x="7582860" y="10682"/>
                </a:lnTo>
                <a:cubicBezTo>
                  <a:pt x="7594153" y="3516"/>
                  <a:pt x="7607590" y="0"/>
                  <a:pt x="7621848" y="0"/>
                </a:cubicBezTo>
                <a:close/>
                <a:moveTo>
                  <a:pt x="6779308" y="0"/>
                </a:moveTo>
                <a:cubicBezTo>
                  <a:pt x="6793566" y="0"/>
                  <a:pt x="6807003" y="3516"/>
                  <a:pt x="6818296" y="10682"/>
                </a:cubicBezTo>
                <a:lnTo>
                  <a:pt x="6740320" y="10682"/>
                </a:lnTo>
                <a:cubicBezTo>
                  <a:pt x="6751613" y="3516"/>
                  <a:pt x="6765050" y="0"/>
                  <a:pt x="6779308" y="0"/>
                </a:cubicBezTo>
                <a:close/>
                <a:moveTo>
                  <a:pt x="5936768" y="0"/>
                </a:moveTo>
                <a:cubicBezTo>
                  <a:pt x="5951026" y="0"/>
                  <a:pt x="5964463" y="3516"/>
                  <a:pt x="5975757" y="10682"/>
                </a:cubicBezTo>
                <a:lnTo>
                  <a:pt x="5897780" y="10682"/>
                </a:lnTo>
                <a:cubicBezTo>
                  <a:pt x="5909073" y="3516"/>
                  <a:pt x="5922510" y="0"/>
                  <a:pt x="5936768" y="0"/>
                </a:cubicBezTo>
                <a:close/>
                <a:moveTo>
                  <a:pt x="5094228" y="0"/>
                </a:moveTo>
                <a:cubicBezTo>
                  <a:pt x="5108486" y="0"/>
                  <a:pt x="5121923" y="3516"/>
                  <a:pt x="5133217" y="10682"/>
                </a:cubicBezTo>
                <a:lnTo>
                  <a:pt x="5055240" y="10682"/>
                </a:lnTo>
                <a:cubicBezTo>
                  <a:pt x="5066533" y="3516"/>
                  <a:pt x="5079970" y="0"/>
                  <a:pt x="5094228" y="0"/>
                </a:cubicBezTo>
                <a:close/>
                <a:moveTo>
                  <a:pt x="4251688" y="0"/>
                </a:moveTo>
                <a:cubicBezTo>
                  <a:pt x="4265946" y="0"/>
                  <a:pt x="4279383" y="3516"/>
                  <a:pt x="4290676" y="10682"/>
                </a:cubicBezTo>
                <a:lnTo>
                  <a:pt x="4212700" y="10682"/>
                </a:lnTo>
                <a:cubicBezTo>
                  <a:pt x="4223993" y="3516"/>
                  <a:pt x="4237430" y="0"/>
                  <a:pt x="4251688" y="0"/>
                </a:cubicBezTo>
                <a:close/>
                <a:moveTo>
                  <a:pt x="3409148" y="0"/>
                </a:moveTo>
                <a:cubicBezTo>
                  <a:pt x="3423406" y="0"/>
                  <a:pt x="3436843" y="3516"/>
                  <a:pt x="3448136" y="10682"/>
                </a:cubicBezTo>
                <a:lnTo>
                  <a:pt x="3370160" y="10682"/>
                </a:lnTo>
                <a:cubicBezTo>
                  <a:pt x="3381453" y="3516"/>
                  <a:pt x="3394890" y="0"/>
                  <a:pt x="3409148" y="0"/>
                </a:cubicBezTo>
                <a:close/>
                <a:moveTo>
                  <a:pt x="2566608" y="0"/>
                </a:moveTo>
                <a:cubicBezTo>
                  <a:pt x="2580866" y="0"/>
                  <a:pt x="2594303" y="3516"/>
                  <a:pt x="2605596" y="10682"/>
                </a:cubicBezTo>
                <a:lnTo>
                  <a:pt x="2527620" y="10682"/>
                </a:lnTo>
                <a:cubicBezTo>
                  <a:pt x="2538913" y="3516"/>
                  <a:pt x="2552350" y="0"/>
                  <a:pt x="2566608" y="0"/>
                </a:cubicBezTo>
                <a:close/>
                <a:moveTo>
                  <a:pt x="1724068" y="0"/>
                </a:moveTo>
                <a:cubicBezTo>
                  <a:pt x="1738326" y="0"/>
                  <a:pt x="1751763" y="3516"/>
                  <a:pt x="1763056" y="10682"/>
                </a:cubicBezTo>
                <a:lnTo>
                  <a:pt x="1685080" y="10682"/>
                </a:lnTo>
                <a:cubicBezTo>
                  <a:pt x="1696373" y="3516"/>
                  <a:pt x="1709810" y="0"/>
                  <a:pt x="1724068" y="0"/>
                </a:cubicBezTo>
                <a:close/>
                <a:moveTo>
                  <a:pt x="881528" y="0"/>
                </a:moveTo>
                <a:cubicBezTo>
                  <a:pt x="895786" y="0"/>
                  <a:pt x="909223" y="3516"/>
                  <a:pt x="920516" y="10682"/>
                </a:cubicBezTo>
                <a:lnTo>
                  <a:pt x="842540" y="10682"/>
                </a:lnTo>
                <a:cubicBezTo>
                  <a:pt x="853833" y="3516"/>
                  <a:pt x="867270" y="0"/>
                  <a:pt x="881528" y="0"/>
                </a:cubicBezTo>
                <a:close/>
                <a:moveTo>
                  <a:pt x="38988" y="0"/>
                </a:moveTo>
                <a:cubicBezTo>
                  <a:pt x="53246" y="0"/>
                  <a:pt x="66683" y="3516"/>
                  <a:pt x="77976" y="10682"/>
                </a:cubicBezTo>
                <a:lnTo>
                  <a:pt x="0" y="10682"/>
                </a:lnTo>
                <a:cubicBezTo>
                  <a:pt x="11293" y="3516"/>
                  <a:pt x="24730" y="0"/>
                  <a:pt x="3898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3" name="Oval 902"/>
          <p:cNvSpPr/>
          <p:nvPr/>
        </p:nvSpPr>
        <p:spPr>
          <a:xfrm>
            <a:off x="71204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4" name="Oval 903"/>
          <p:cNvSpPr/>
          <p:nvPr/>
        </p:nvSpPr>
        <p:spPr>
          <a:xfrm>
            <a:off x="3774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5" name="Oval 904"/>
          <p:cNvSpPr/>
          <p:nvPr/>
        </p:nvSpPr>
        <p:spPr>
          <a:xfrm>
            <a:off x="12203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6" name="Oval 905"/>
          <p:cNvSpPr/>
          <p:nvPr/>
        </p:nvSpPr>
        <p:spPr>
          <a:xfrm>
            <a:off x="20632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7" name="Oval 906"/>
          <p:cNvSpPr/>
          <p:nvPr/>
        </p:nvSpPr>
        <p:spPr>
          <a:xfrm>
            <a:off x="29060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8" name="Oval 907"/>
          <p:cNvSpPr/>
          <p:nvPr/>
        </p:nvSpPr>
        <p:spPr>
          <a:xfrm>
            <a:off x="374897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9" name="Oval 908"/>
          <p:cNvSpPr/>
          <p:nvPr/>
        </p:nvSpPr>
        <p:spPr>
          <a:xfrm>
            <a:off x="45918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0" name="Oval 909"/>
          <p:cNvSpPr/>
          <p:nvPr/>
        </p:nvSpPr>
        <p:spPr>
          <a:xfrm>
            <a:off x="54347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1" name="Oval 910"/>
          <p:cNvSpPr/>
          <p:nvPr/>
        </p:nvSpPr>
        <p:spPr>
          <a:xfrm>
            <a:off x="62776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2" name="Oval 911"/>
          <p:cNvSpPr/>
          <p:nvPr/>
        </p:nvSpPr>
        <p:spPr>
          <a:xfrm>
            <a:off x="88062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3" name="Oval 912"/>
          <p:cNvSpPr/>
          <p:nvPr/>
        </p:nvSpPr>
        <p:spPr>
          <a:xfrm>
            <a:off x="796337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4" name="Oval 913"/>
          <p:cNvSpPr/>
          <p:nvPr/>
        </p:nvSpPr>
        <p:spPr>
          <a:xfrm>
            <a:off x="104920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5" name="Oval 914"/>
          <p:cNvSpPr/>
          <p:nvPr/>
        </p:nvSpPr>
        <p:spPr>
          <a:xfrm>
            <a:off x="96491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6" name="Oval 915"/>
          <p:cNvSpPr/>
          <p:nvPr/>
        </p:nvSpPr>
        <p:spPr>
          <a:xfrm>
            <a:off x="113348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7" name="Oval 916"/>
          <p:cNvSpPr/>
          <p:nvPr/>
        </p:nvSpPr>
        <p:spPr>
          <a:xfrm>
            <a:off x="71204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8" name="Oval 917"/>
          <p:cNvSpPr/>
          <p:nvPr/>
        </p:nvSpPr>
        <p:spPr>
          <a:xfrm>
            <a:off x="3774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9" name="Oval 918"/>
          <p:cNvSpPr/>
          <p:nvPr/>
        </p:nvSpPr>
        <p:spPr>
          <a:xfrm>
            <a:off x="12203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0" name="Oval 919"/>
          <p:cNvSpPr/>
          <p:nvPr/>
        </p:nvSpPr>
        <p:spPr>
          <a:xfrm>
            <a:off x="20632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1" name="Oval 920"/>
          <p:cNvSpPr/>
          <p:nvPr/>
        </p:nvSpPr>
        <p:spPr>
          <a:xfrm>
            <a:off x="29060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2" name="Oval 921"/>
          <p:cNvSpPr/>
          <p:nvPr/>
        </p:nvSpPr>
        <p:spPr>
          <a:xfrm>
            <a:off x="374897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3" name="Oval 922"/>
          <p:cNvSpPr/>
          <p:nvPr/>
        </p:nvSpPr>
        <p:spPr>
          <a:xfrm>
            <a:off x="45918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4" name="Oval 923"/>
          <p:cNvSpPr/>
          <p:nvPr/>
        </p:nvSpPr>
        <p:spPr>
          <a:xfrm>
            <a:off x="54347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5" name="Oval 924"/>
          <p:cNvSpPr/>
          <p:nvPr/>
        </p:nvSpPr>
        <p:spPr>
          <a:xfrm>
            <a:off x="62776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6" name="Oval 925"/>
          <p:cNvSpPr/>
          <p:nvPr/>
        </p:nvSpPr>
        <p:spPr>
          <a:xfrm>
            <a:off x="88062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7" name="Oval 926"/>
          <p:cNvSpPr/>
          <p:nvPr/>
        </p:nvSpPr>
        <p:spPr>
          <a:xfrm>
            <a:off x="796337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8" name="Oval 927"/>
          <p:cNvSpPr/>
          <p:nvPr/>
        </p:nvSpPr>
        <p:spPr>
          <a:xfrm>
            <a:off x="104920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9" name="Oval 928"/>
          <p:cNvSpPr/>
          <p:nvPr/>
        </p:nvSpPr>
        <p:spPr>
          <a:xfrm>
            <a:off x="96491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0" name="Oval 929"/>
          <p:cNvSpPr/>
          <p:nvPr/>
        </p:nvSpPr>
        <p:spPr>
          <a:xfrm>
            <a:off x="113348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1" name="Oval 930"/>
          <p:cNvSpPr/>
          <p:nvPr/>
        </p:nvSpPr>
        <p:spPr>
          <a:xfrm>
            <a:off x="71204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2" name="Oval 931"/>
          <p:cNvSpPr/>
          <p:nvPr/>
        </p:nvSpPr>
        <p:spPr>
          <a:xfrm>
            <a:off x="3774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3" name="Oval 932"/>
          <p:cNvSpPr/>
          <p:nvPr/>
        </p:nvSpPr>
        <p:spPr>
          <a:xfrm>
            <a:off x="12203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4" name="Oval 933"/>
          <p:cNvSpPr/>
          <p:nvPr/>
        </p:nvSpPr>
        <p:spPr>
          <a:xfrm>
            <a:off x="20632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5" name="Oval 934"/>
          <p:cNvSpPr/>
          <p:nvPr/>
        </p:nvSpPr>
        <p:spPr>
          <a:xfrm>
            <a:off x="29060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6" name="Oval 935"/>
          <p:cNvSpPr/>
          <p:nvPr/>
        </p:nvSpPr>
        <p:spPr>
          <a:xfrm>
            <a:off x="374897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7" name="Oval 936"/>
          <p:cNvSpPr/>
          <p:nvPr/>
        </p:nvSpPr>
        <p:spPr>
          <a:xfrm>
            <a:off x="45918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8" name="Oval 937"/>
          <p:cNvSpPr/>
          <p:nvPr/>
        </p:nvSpPr>
        <p:spPr>
          <a:xfrm>
            <a:off x="54347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9" name="Oval 938"/>
          <p:cNvSpPr/>
          <p:nvPr/>
        </p:nvSpPr>
        <p:spPr>
          <a:xfrm>
            <a:off x="62776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0" name="Oval 939"/>
          <p:cNvSpPr/>
          <p:nvPr/>
        </p:nvSpPr>
        <p:spPr>
          <a:xfrm>
            <a:off x="88062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1" name="Oval 940"/>
          <p:cNvSpPr/>
          <p:nvPr/>
        </p:nvSpPr>
        <p:spPr>
          <a:xfrm>
            <a:off x="796337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2" name="Oval 941"/>
          <p:cNvSpPr/>
          <p:nvPr/>
        </p:nvSpPr>
        <p:spPr>
          <a:xfrm>
            <a:off x="104920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3" name="Oval 942"/>
          <p:cNvSpPr/>
          <p:nvPr/>
        </p:nvSpPr>
        <p:spPr>
          <a:xfrm>
            <a:off x="96491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4" name="Oval 943"/>
          <p:cNvSpPr/>
          <p:nvPr/>
        </p:nvSpPr>
        <p:spPr>
          <a:xfrm>
            <a:off x="113348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5" name="Oval 944"/>
          <p:cNvSpPr/>
          <p:nvPr/>
        </p:nvSpPr>
        <p:spPr>
          <a:xfrm>
            <a:off x="71204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6" name="Oval 945"/>
          <p:cNvSpPr/>
          <p:nvPr/>
        </p:nvSpPr>
        <p:spPr>
          <a:xfrm>
            <a:off x="3774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7" name="Oval 946"/>
          <p:cNvSpPr/>
          <p:nvPr/>
        </p:nvSpPr>
        <p:spPr>
          <a:xfrm>
            <a:off x="12203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8" name="Oval 947"/>
          <p:cNvSpPr/>
          <p:nvPr/>
        </p:nvSpPr>
        <p:spPr>
          <a:xfrm>
            <a:off x="20632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9" name="Oval 948"/>
          <p:cNvSpPr/>
          <p:nvPr/>
        </p:nvSpPr>
        <p:spPr>
          <a:xfrm>
            <a:off x="29060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0" name="Oval 949"/>
          <p:cNvSpPr/>
          <p:nvPr/>
        </p:nvSpPr>
        <p:spPr>
          <a:xfrm>
            <a:off x="374897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1" name="Oval 950"/>
          <p:cNvSpPr/>
          <p:nvPr/>
        </p:nvSpPr>
        <p:spPr>
          <a:xfrm>
            <a:off x="45918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2" name="Oval 951"/>
          <p:cNvSpPr/>
          <p:nvPr/>
        </p:nvSpPr>
        <p:spPr>
          <a:xfrm>
            <a:off x="54347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3" name="Oval 952"/>
          <p:cNvSpPr/>
          <p:nvPr/>
        </p:nvSpPr>
        <p:spPr>
          <a:xfrm>
            <a:off x="62776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4" name="Oval 953"/>
          <p:cNvSpPr/>
          <p:nvPr/>
        </p:nvSpPr>
        <p:spPr>
          <a:xfrm>
            <a:off x="88062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5" name="Oval 954"/>
          <p:cNvSpPr/>
          <p:nvPr/>
        </p:nvSpPr>
        <p:spPr>
          <a:xfrm>
            <a:off x="796337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6" name="Oval 955"/>
          <p:cNvSpPr/>
          <p:nvPr/>
        </p:nvSpPr>
        <p:spPr>
          <a:xfrm>
            <a:off x="104920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7" name="Oval 956"/>
          <p:cNvSpPr/>
          <p:nvPr/>
        </p:nvSpPr>
        <p:spPr>
          <a:xfrm>
            <a:off x="96491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8" name="Oval 957"/>
          <p:cNvSpPr/>
          <p:nvPr/>
        </p:nvSpPr>
        <p:spPr>
          <a:xfrm>
            <a:off x="113348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9" name="Oval 958"/>
          <p:cNvSpPr/>
          <p:nvPr/>
        </p:nvSpPr>
        <p:spPr>
          <a:xfrm>
            <a:off x="71204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0" name="Oval 959"/>
          <p:cNvSpPr/>
          <p:nvPr/>
        </p:nvSpPr>
        <p:spPr>
          <a:xfrm>
            <a:off x="3774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1" name="Oval 960"/>
          <p:cNvSpPr/>
          <p:nvPr/>
        </p:nvSpPr>
        <p:spPr>
          <a:xfrm>
            <a:off x="12203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2" name="Oval 961"/>
          <p:cNvSpPr/>
          <p:nvPr/>
        </p:nvSpPr>
        <p:spPr>
          <a:xfrm>
            <a:off x="20632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3" name="Oval 962"/>
          <p:cNvSpPr/>
          <p:nvPr/>
        </p:nvSpPr>
        <p:spPr>
          <a:xfrm>
            <a:off x="29060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4" name="Oval 963"/>
          <p:cNvSpPr/>
          <p:nvPr/>
        </p:nvSpPr>
        <p:spPr>
          <a:xfrm>
            <a:off x="374897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5" name="Oval 964"/>
          <p:cNvSpPr/>
          <p:nvPr/>
        </p:nvSpPr>
        <p:spPr>
          <a:xfrm>
            <a:off x="45918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6" name="Oval 965"/>
          <p:cNvSpPr/>
          <p:nvPr/>
        </p:nvSpPr>
        <p:spPr>
          <a:xfrm>
            <a:off x="54347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7" name="Oval 966"/>
          <p:cNvSpPr/>
          <p:nvPr/>
        </p:nvSpPr>
        <p:spPr>
          <a:xfrm>
            <a:off x="62776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8" name="Oval 967"/>
          <p:cNvSpPr/>
          <p:nvPr/>
        </p:nvSpPr>
        <p:spPr>
          <a:xfrm>
            <a:off x="88062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9" name="Oval 968"/>
          <p:cNvSpPr/>
          <p:nvPr/>
        </p:nvSpPr>
        <p:spPr>
          <a:xfrm>
            <a:off x="796337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0" name="Oval 969"/>
          <p:cNvSpPr/>
          <p:nvPr/>
        </p:nvSpPr>
        <p:spPr>
          <a:xfrm>
            <a:off x="104920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1" name="Oval 970"/>
          <p:cNvSpPr/>
          <p:nvPr/>
        </p:nvSpPr>
        <p:spPr>
          <a:xfrm>
            <a:off x="96491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2" name="Oval 971"/>
          <p:cNvSpPr/>
          <p:nvPr/>
        </p:nvSpPr>
        <p:spPr>
          <a:xfrm>
            <a:off x="113348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tIns="45720" rIns="91440" bIns="4572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7B87DE5-B29E-4545-9538-A236FE1983D1}" type="datetimeFigureOut">
              <a:rPr lang="en-US" smtClean="0"/>
              <a:t>7/19/19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932C84-7560-ED48-9FA3-84039A5A1070}" type="slidenum">
              <a:rPr lang="en-US" smtClean="0"/>
              <a:t>‹#›</a:t>
            </a:fld>
            <a:endParaRPr lang="en-US"/>
          </a:p>
        </p:txBody>
      </p:sp>
      <p:cxnSp>
        <p:nvCxnSpPr>
          <p:cNvPr id="8" name="Straight Connector 7"/>
          <p:cNvCxnSpPr/>
          <p:nvPr/>
        </p:nvCxnSpPr>
        <p:spPr>
          <a:xfrm flipV="1">
            <a:off x="8386842" y="5264106"/>
            <a:ext cx="0" cy="914400"/>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9234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B87DE5-B29E-4545-9538-A236FE1983D1}" type="datetimeFigureOut">
              <a:rPr lang="en-US" smtClean="0"/>
              <a:t>7/19/19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932C84-7560-ED48-9FA3-84039A5A1070}" type="slidenum">
              <a:rPr lang="en-US" smtClean="0"/>
              <a:t>‹#›</a:t>
            </a:fld>
            <a:endParaRPr lang="en-US"/>
          </a:p>
        </p:txBody>
      </p:sp>
    </p:spTree>
    <p:extLst>
      <p:ext uri="{BB962C8B-B14F-4D97-AF65-F5344CB8AC3E}">
        <p14:creationId xmlns:p14="http://schemas.microsoft.com/office/powerpoint/2010/main" val="2216977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3"/>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3"/>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89320"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B87DE5-B29E-4545-9538-A236FE1983D1}" type="datetimeFigureOut">
              <a:rPr lang="en-US" smtClean="0"/>
              <a:t>7/19/19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5932C84-7560-ED48-9FA3-84039A5A1070}" type="slidenum">
              <a:rPr lang="en-US" smtClean="0"/>
              <a:t>‹#›</a:t>
            </a:fld>
            <a:endParaRPr lang="en-US"/>
          </a:p>
        </p:txBody>
      </p:sp>
    </p:spTree>
    <p:extLst>
      <p:ext uri="{BB962C8B-B14F-4D97-AF65-F5344CB8AC3E}">
        <p14:creationId xmlns:p14="http://schemas.microsoft.com/office/powerpoint/2010/main" val="3170291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B87DE5-B29E-4545-9538-A236FE1983D1}" type="datetimeFigureOut">
              <a:rPr lang="en-US" smtClean="0"/>
              <a:t>7/19/19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932C84-7560-ED48-9FA3-84039A5A1070}" type="slidenum">
              <a:rPr lang="en-US" smtClean="0"/>
              <a:t>‹#›</a:t>
            </a:fld>
            <a:endParaRPr lang="en-US"/>
          </a:p>
        </p:txBody>
      </p:sp>
    </p:spTree>
    <p:extLst>
      <p:ext uri="{BB962C8B-B14F-4D97-AF65-F5344CB8AC3E}">
        <p14:creationId xmlns:p14="http://schemas.microsoft.com/office/powerpoint/2010/main" val="1337895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B87DE5-B29E-4545-9538-A236FE1983D1}" type="datetimeFigureOut">
              <a:rPr lang="en-US" smtClean="0"/>
              <a:t>7/19/19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932C84-7560-ED48-9FA3-84039A5A1070}" type="slidenum">
              <a:rPr lang="en-US" smtClean="0"/>
              <a:t>‹#›</a:t>
            </a:fld>
            <a:endParaRPr lang="en-US"/>
          </a:p>
        </p:txBody>
      </p:sp>
    </p:spTree>
    <p:extLst>
      <p:ext uri="{BB962C8B-B14F-4D97-AF65-F5344CB8AC3E}">
        <p14:creationId xmlns:p14="http://schemas.microsoft.com/office/powerpoint/2010/main" val="1009129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7B87DE5-B29E-4545-9538-A236FE1983D1}" type="datetimeFigureOut">
              <a:rPr lang="en-US" smtClean="0"/>
              <a:t>7/19/19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932C84-7560-ED48-9FA3-84039A5A1070}" type="slidenum">
              <a:rPr lang="en-US" smtClean="0"/>
              <a:t>‹#›</a:t>
            </a:fld>
            <a:endParaRPr lang="en-US"/>
          </a:p>
        </p:txBody>
      </p:sp>
    </p:spTree>
    <p:extLst>
      <p:ext uri="{BB962C8B-B14F-4D97-AF65-F5344CB8AC3E}">
        <p14:creationId xmlns:p14="http://schemas.microsoft.com/office/powerpoint/2010/main" val="368051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3">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B87DE5-B29E-4545-9538-A236FE1983D1}" type="datetimeFigureOut">
              <a:rPr lang="en-US" smtClean="0"/>
              <a:t>7/19/19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932C84-7560-ED48-9FA3-84039A5A1070}" type="slidenum">
              <a:rPr lang="en-US" smtClean="0"/>
              <a:t>‹#›</a:t>
            </a:fld>
            <a:endParaRPr lang="en-US"/>
          </a:p>
        </p:txBody>
      </p:sp>
      <p:cxnSp>
        <p:nvCxnSpPr>
          <p:cNvPr id="9" name="Straight Connector 8"/>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0490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B87DE5-B29E-4545-9538-A236FE1983D1}" type="datetimeFigureOut">
              <a:rPr lang="en-US" smtClean="0"/>
              <a:t>7/19/19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932C84-7560-ED48-9FA3-84039A5A1070}" type="slidenum">
              <a:rPr lang="en-US" smtClean="0"/>
              <a:t>‹#›</a:t>
            </a:fld>
            <a:endParaRPr lang="en-US"/>
          </a:p>
        </p:txBody>
      </p:sp>
    </p:spTree>
    <p:extLst>
      <p:ext uri="{BB962C8B-B14F-4D97-AF65-F5344CB8AC3E}">
        <p14:creationId xmlns:p14="http://schemas.microsoft.com/office/powerpoint/2010/main" val="2159651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B87DE5-B29E-4545-9538-A236FE1983D1}" type="datetimeFigureOut">
              <a:rPr lang="en-US" smtClean="0"/>
              <a:t>7/19/19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932C84-7560-ED48-9FA3-84039A5A1070}"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7252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7B87DE5-B29E-4545-9538-A236FE1983D1}" type="datetimeFigureOut">
              <a:rPr lang="en-US" smtClean="0"/>
              <a:t>7/19/19</a:t>
            </a:fld>
            <a:endParaRPr lang="en-US"/>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5932C84-7560-ED48-9FA3-84039A5A1070}"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230917"/>
      </p:ext>
    </p:extLst>
  </p:cSld>
  <p:clrMap bg1="lt1" tx1="dk1" bg2="lt2" tx2="dk2" accent1="accent1" accent2="accent2" accent3="accent3" accent4="accent4" accent5="accent5" accent6="accent6" hlink="hlink" folHlink="folHlink"/>
  <p:sldLayoutIdLst>
    <p:sldLayoutId id="2147483894" r:id="rId1"/>
    <p:sldLayoutId id="2147483895" r:id="rId2"/>
    <p:sldLayoutId id="2147483896" r:id="rId3"/>
    <p:sldLayoutId id="2147483897" r:id="rId4"/>
    <p:sldLayoutId id="2147483898" r:id="rId5"/>
    <p:sldLayoutId id="2147483899" r:id="rId6"/>
    <p:sldLayoutId id="2147483900" r:id="rId7"/>
    <p:sldLayoutId id="2147483901" r:id="rId8"/>
    <p:sldLayoutId id="2147483902" r:id="rId9"/>
    <p:sldLayoutId id="2147483903" r:id="rId10"/>
    <p:sldLayoutId id="2147483904"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6GfkgLmwXHo"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bbc.co.uk/religion/religions/islam/beliefs/beliefs.shtml"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iscsjournal.com/Makaleler/690402324_11urey.pdf"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oxfordislamicstudies.com.ezproxy.uwtsd.ac.uk/article/opr/t276/e89"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www.oxfordislamicstudies.com.ezproxy.uwtsd.ac.uk/article/opr/t276/e87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oxfordislamicstudies.com.ezproxy.uwtsd.ac.uk/article/opr/t276/e562"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3.tiff"/></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O9iQxj36I8g"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islamic-arts.org/2014/unity-in-diversity-reflections-on-styles-in-islamic-art/?utm_content=buffer68ec0&amp;utm_medium=social&amp;utm_source=twitter.com&amp;utm_campaign=buffer"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s://www.youtube.com/watch?v=8sfGa1KTPKY"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openaire.eu/search/publication?articleId=doajarticles::a26c2c837e0581c7ced839ed9d9f8f55"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hyperlink" Target="https://www.nga.gov/education/teachers/teaching-packets/islamic-art.html" TargetMode="External"/><Relationship Id="rId4" Type="http://schemas.openxmlformats.org/officeDocument/2006/relationships/hyperlink" Target="http://www.muslimheritage.com/uploads/Islamic_Art_Means_of_Cultural_Exchange3.pdf"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lib.cqvip.com/qk/71241X/201204/44692473.html"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hyperlink" Target="https://www.iwamag.org/2015/02/08/unity-in-diversity-paradigm-and-the-popularisation-of-islamic-art/" TargetMode="External"/><Relationship Id="rId4" Type="http://schemas.openxmlformats.org/officeDocument/2006/relationships/hyperlink" Target="https://www.youtube.com/watch?v=6GfkgLmwXH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94D87A0-BA55-4A8B-9FD6-6109543D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20720"/>
            <a:ext cx="3366054" cy="5571069"/>
          </a:xfrm>
          <a:prstGeom prst="rect">
            <a:avLst/>
          </a:prstGeom>
          <a:blipFill dpi="0" rotWithShape="1">
            <a:blip r:embed="rId2">
              <a:duotone>
                <a:schemeClr val="accent3">
                  <a:shade val="45000"/>
                  <a:satMod val="135000"/>
                </a:schemeClr>
                <a:prstClr val="white"/>
              </a:duotone>
            </a:blip>
            <a:srcRect/>
            <a:tile tx="0" ty="0" sx="75000" sy="75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11">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4570B9-CFDC-124B-9F75-6DC506406E48}"/>
              </a:ext>
            </a:extLst>
          </p:cNvPr>
          <p:cNvSpPr>
            <a:spLocks noGrp="1"/>
          </p:cNvSpPr>
          <p:nvPr>
            <p:ph type="ctrTitle"/>
          </p:nvPr>
        </p:nvSpPr>
        <p:spPr>
          <a:xfrm>
            <a:off x="4713224" y="1105351"/>
            <a:ext cx="6353967" cy="3023981"/>
          </a:xfrm>
        </p:spPr>
        <p:txBody>
          <a:bodyPr anchor="b">
            <a:normAutofit/>
          </a:bodyPr>
          <a:lstStyle/>
          <a:p>
            <a:pPr algn="l"/>
            <a:r>
              <a:rPr lang="en-US" sz="4400">
                <a:solidFill>
                  <a:srgbClr val="FFFFFF"/>
                </a:solidFill>
              </a:rPr>
              <a:t>Muslim networks: communication, knowledge and Islamic traditions in historical and contemporary perspectives</a:t>
            </a:r>
          </a:p>
        </p:txBody>
      </p:sp>
      <p:sp>
        <p:nvSpPr>
          <p:cNvPr id="3" name="Subtitle 2">
            <a:extLst>
              <a:ext uri="{FF2B5EF4-FFF2-40B4-BE49-F238E27FC236}">
                <a16:creationId xmlns:a16="http://schemas.microsoft.com/office/drawing/2014/main" id="{A72BFD06-7965-C743-8047-74B21C935532}"/>
              </a:ext>
            </a:extLst>
          </p:cNvPr>
          <p:cNvSpPr>
            <a:spLocks noGrp="1"/>
          </p:cNvSpPr>
          <p:nvPr>
            <p:ph type="subTitle" idx="1"/>
          </p:nvPr>
        </p:nvSpPr>
        <p:spPr>
          <a:xfrm>
            <a:off x="4713224" y="4297556"/>
            <a:ext cx="6353968" cy="1433391"/>
          </a:xfrm>
        </p:spPr>
        <p:txBody>
          <a:bodyPr anchor="t">
            <a:normAutofit/>
          </a:bodyPr>
          <a:lstStyle/>
          <a:p>
            <a:r>
              <a:rPr lang="en-US" dirty="0">
                <a:solidFill>
                  <a:srgbClr val="FFFFFF"/>
                </a:solidFill>
              </a:rPr>
              <a:t>Gulnahar Begum</a:t>
            </a:r>
          </a:p>
          <a:p>
            <a:r>
              <a:rPr lang="en-US" dirty="0">
                <a:solidFill>
                  <a:srgbClr val="FFFFFF"/>
                </a:solidFill>
              </a:rPr>
              <a:t>1301804</a:t>
            </a:r>
          </a:p>
          <a:p>
            <a:r>
              <a:rPr lang="en-US" dirty="0">
                <a:solidFill>
                  <a:srgbClr val="FFFFFF"/>
                </a:solidFill>
              </a:rPr>
              <a:t>TRDL7091</a:t>
            </a:r>
          </a:p>
        </p:txBody>
      </p:sp>
      <p:cxnSp>
        <p:nvCxnSpPr>
          <p:cNvPr id="9" name="Straight Connector 13">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0631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B5F536-2447-E34F-94FE-1E0F58463173}"/>
              </a:ext>
            </a:extLst>
          </p:cNvPr>
          <p:cNvSpPr>
            <a:spLocks noGrp="1"/>
          </p:cNvSpPr>
          <p:nvPr>
            <p:ph idx="1"/>
          </p:nvPr>
        </p:nvSpPr>
        <p:spPr>
          <a:xfrm>
            <a:off x="741336" y="2173224"/>
            <a:ext cx="5212248" cy="2114296"/>
          </a:xfrm>
        </p:spPr>
        <p:txBody>
          <a:bodyPr>
            <a:normAutofit/>
          </a:bodyPr>
          <a:lstStyle/>
          <a:p>
            <a:pPr marL="0" indent="0">
              <a:buNone/>
            </a:pPr>
            <a:r>
              <a:rPr lang="en-GB" sz="2800" dirty="0"/>
              <a:t>This lecture will look at the artistic forms of religious expression in the developments of Muslim networks and affiliations and the unity found within Islamic art and architectures. </a:t>
            </a:r>
          </a:p>
        </p:txBody>
      </p:sp>
      <p:pic>
        <p:nvPicPr>
          <p:cNvPr id="4" name="Picture 3">
            <a:extLst>
              <a:ext uri="{FF2B5EF4-FFF2-40B4-BE49-F238E27FC236}">
                <a16:creationId xmlns:a16="http://schemas.microsoft.com/office/drawing/2014/main" id="{CEC28868-8E74-FB43-89A5-77B32CE3E174}"/>
              </a:ext>
            </a:extLst>
          </p:cNvPr>
          <p:cNvPicPr>
            <a:picLocks noChangeAspect="1"/>
          </p:cNvPicPr>
          <p:nvPr/>
        </p:nvPicPr>
        <p:blipFill>
          <a:blip r:embed="rId3"/>
          <a:stretch>
            <a:fillRect/>
          </a:stretch>
        </p:blipFill>
        <p:spPr>
          <a:xfrm>
            <a:off x="6370664" y="1524000"/>
            <a:ext cx="5080000" cy="3810000"/>
          </a:xfrm>
          <a:prstGeom prst="rect">
            <a:avLst/>
          </a:prstGeom>
        </p:spPr>
      </p:pic>
      <p:sp>
        <p:nvSpPr>
          <p:cNvPr id="6" name="TextBox 5">
            <a:extLst>
              <a:ext uri="{FF2B5EF4-FFF2-40B4-BE49-F238E27FC236}">
                <a16:creationId xmlns:a16="http://schemas.microsoft.com/office/drawing/2014/main" id="{F26672A3-D302-C546-8947-EB17714CB029}"/>
              </a:ext>
            </a:extLst>
          </p:cNvPr>
          <p:cNvSpPr txBox="1"/>
          <p:nvPr/>
        </p:nvSpPr>
        <p:spPr>
          <a:xfrm>
            <a:off x="6370664" y="5523992"/>
            <a:ext cx="5629329" cy="261610"/>
          </a:xfrm>
          <a:prstGeom prst="rect">
            <a:avLst/>
          </a:prstGeom>
          <a:noFill/>
        </p:spPr>
        <p:txBody>
          <a:bodyPr wrap="square" rtlCol="0">
            <a:spAutoFit/>
          </a:bodyPr>
          <a:lstStyle/>
          <a:p>
            <a:r>
              <a:rPr lang="en-GB" sz="1100" dirty="0"/>
              <a:t>(1) Iranian glazed ceramic tile work, from the ceiling of the Tomb of Hafez in Shiraz, Iran.</a:t>
            </a:r>
          </a:p>
        </p:txBody>
      </p:sp>
      <p:sp>
        <p:nvSpPr>
          <p:cNvPr id="8" name="Title 1">
            <a:extLst>
              <a:ext uri="{FF2B5EF4-FFF2-40B4-BE49-F238E27FC236}">
                <a16:creationId xmlns:a16="http://schemas.microsoft.com/office/drawing/2014/main" id="{4E2DE50A-369A-AB4D-8BE9-17BF2D79D0A0}"/>
              </a:ext>
            </a:extLst>
          </p:cNvPr>
          <p:cNvSpPr>
            <a:spLocks noGrp="1"/>
          </p:cNvSpPr>
          <p:nvPr>
            <p:ph type="title"/>
          </p:nvPr>
        </p:nvSpPr>
        <p:spPr>
          <a:xfrm>
            <a:off x="1024127" y="272374"/>
            <a:ext cx="10843617" cy="1812458"/>
          </a:xfrm>
        </p:spPr>
        <p:txBody>
          <a:bodyPr>
            <a:normAutofit/>
          </a:bodyPr>
          <a:lstStyle/>
          <a:p>
            <a:r>
              <a:rPr lang="en-US" dirty="0">
                <a:solidFill>
                  <a:schemeClr val="accent3">
                    <a:lumMod val="75000"/>
                  </a:schemeClr>
                </a:solidFill>
              </a:rPr>
              <a:t>Islamic art</a:t>
            </a:r>
          </a:p>
        </p:txBody>
      </p:sp>
    </p:spTree>
    <p:extLst>
      <p:ext uri="{BB962C8B-B14F-4D97-AF65-F5344CB8AC3E}">
        <p14:creationId xmlns:p14="http://schemas.microsoft.com/office/powerpoint/2010/main" val="3179114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5F6AA-445C-2347-9DE7-D9AA7043DD21}"/>
              </a:ext>
            </a:extLst>
          </p:cNvPr>
          <p:cNvSpPr>
            <a:spLocks noGrp="1"/>
          </p:cNvSpPr>
          <p:nvPr>
            <p:ph type="title"/>
          </p:nvPr>
        </p:nvSpPr>
        <p:spPr/>
        <p:txBody>
          <a:bodyPr/>
          <a:lstStyle/>
          <a:p>
            <a:r>
              <a:rPr lang="en-US" dirty="0">
                <a:solidFill>
                  <a:schemeClr val="tx1"/>
                </a:solidFill>
              </a:rPr>
              <a:t>Understanding Muslim Networks</a:t>
            </a:r>
          </a:p>
        </p:txBody>
      </p:sp>
      <p:sp>
        <p:nvSpPr>
          <p:cNvPr id="4" name="Rounded Rectangle 3">
            <a:extLst>
              <a:ext uri="{FF2B5EF4-FFF2-40B4-BE49-F238E27FC236}">
                <a16:creationId xmlns:a16="http://schemas.microsoft.com/office/drawing/2014/main" id="{E22E2CB6-E6D9-7447-9C65-025B7292DD21}"/>
              </a:ext>
            </a:extLst>
          </p:cNvPr>
          <p:cNvSpPr/>
          <p:nvPr/>
        </p:nvSpPr>
        <p:spPr>
          <a:xfrm>
            <a:off x="3881676" y="1692536"/>
            <a:ext cx="4502029" cy="1020463"/>
          </a:xfrm>
          <a:prstGeom prst="roundRect">
            <a:avLst/>
          </a:prstGeom>
          <a:solidFill>
            <a:schemeClr val="accent3">
              <a:lumMod val="75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solidFill>
                  <a:schemeClr val="tx1"/>
                </a:solidFill>
              </a:rPr>
              <a:t>Muslim Networks</a:t>
            </a:r>
          </a:p>
          <a:p>
            <a:pPr lvl="0" algn="ctr"/>
            <a:r>
              <a:rPr lang="en-GB" sz="2400" dirty="0">
                <a:solidFill>
                  <a:schemeClr val="tx1"/>
                </a:solidFill>
              </a:rPr>
              <a:t>A key term with two parts</a:t>
            </a:r>
          </a:p>
        </p:txBody>
      </p:sp>
      <p:sp>
        <p:nvSpPr>
          <p:cNvPr id="7" name="Rounded Rectangle 6">
            <a:extLst>
              <a:ext uri="{FF2B5EF4-FFF2-40B4-BE49-F238E27FC236}">
                <a16:creationId xmlns:a16="http://schemas.microsoft.com/office/drawing/2014/main" id="{72C87420-2B19-3D4B-B05A-B8DDE761EFAC}"/>
              </a:ext>
            </a:extLst>
          </p:cNvPr>
          <p:cNvSpPr/>
          <p:nvPr/>
        </p:nvSpPr>
        <p:spPr>
          <a:xfrm>
            <a:off x="304800" y="3176273"/>
            <a:ext cx="5689600" cy="233341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r>
              <a:rPr lang="en-GB" sz="2000" b="1" dirty="0">
                <a:solidFill>
                  <a:schemeClr val="tx1"/>
                </a:solidFill>
              </a:rPr>
              <a:t>“Muslim” refers to: </a:t>
            </a:r>
          </a:p>
          <a:p>
            <a:pPr lvl="0"/>
            <a:r>
              <a:rPr lang="en-GB" sz="2000" dirty="0">
                <a:solidFill>
                  <a:schemeClr val="tx1"/>
                </a:solidFill>
              </a:rPr>
              <a:t>-faith orientated</a:t>
            </a:r>
          </a:p>
          <a:p>
            <a:pPr lvl="0"/>
            <a:r>
              <a:rPr lang="en-GB" sz="2000" dirty="0">
                <a:solidFill>
                  <a:schemeClr val="tx1"/>
                </a:solidFill>
              </a:rPr>
              <a:t>-a social world where Muslims are not dominant.</a:t>
            </a:r>
          </a:p>
        </p:txBody>
      </p:sp>
      <p:sp>
        <p:nvSpPr>
          <p:cNvPr id="10" name="Rounded Rectangle 9">
            <a:extLst>
              <a:ext uri="{FF2B5EF4-FFF2-40B4-BE49-F238E27FC236}">
                <a16:creationId xmlns:a16="http://schemas.microsoft.com/office/drawing/2014/main" id="{8ED6CB8A-1716-9947-9182-E7B774CB0E95}"/>
              </a:ext>
            </a:extLst>
          </p:cNvPr>
          <p:cNvSpPr/>
          <p:nvPr/>
        </p:nvSpPr>
        <p:spPr>
          <a:xfrm>
            <a:off x="6265333" y="3192152"/>
            <a:ext cx="5689600" cy="233341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endParaRPr lang="en-GB" sz="2000" dirty="0">
              <a:solidFill>
                <a:schemeClr val="tx1"/>
              </a:solidFill>
            </a:endParaRPr>
          </a:p>
          <a:p>
            <a:r>
              <a:rPr lang="en-GB" sz="2000" b="1" dirty="0">
                <a:solidFill>
                  <a:schemeClr val="tx1"/>
                </a:solidFill>
              </a:rPr>
              <a:t>“Networks” refers to:</a:t>
            </a:r>
            <a:r>
              <a:rPr lang="en-GB" sz="2000" dirty="0">
                <a:solidFill>
                  <a:schemeClr val="tx1"/>
                </a:solidFill>
              </a:rPr>
              <a:t> </a:t>
            </a:r>
          </a:p>
          <a:p>
            <a:r>
              <a:rPr lang="en-GB" sz="2000" dirty="0">
                <a:solidFill>
                  <a:schemeClr val="tx1"/>
                </a:solidFill>
              </a:rPr>
              <a:t>-phenomena, like institutionalised social relations, i.e. tribal affiliations and political dynasties</a:t>
            </a:r>
          </a:p>
          <a:p>
            <a:r>
              <a:rPr lang="en-GB" sz="2000" dirty="0">
                <a:solidFill>
                  <a:schemeClr val="tx1"/>
                </a:solidFill>
              </a:rPr>
              <a:t>-however it is different from them, as to be networked entails making a choice to be connected across recognised boundaries.</a:t>
            </a:r>
            <a:endParaRPr lang="en-US" sz="2000" dirty="0">
              <a:solidFill>
                <a:schemeClr val="tx1"/>
              </a:solidFill>
            </a:endParaRPr>
          </a:p>
        </p:txBody>
      </p:sp>
      <p:sp>
        <p:nvSpPr>
          <p:cNvPr id="11" name="Down Arrow 10">
            <a:extLst>
              <a:ext uri="{FF2B5EF4-FFF2-40B4-BE49-F238E27FC236}">
                <a16:creationId xmlns:a16="http://schemas.microsoft.com/office/drawing/2014/main" id="{F49551DC-1178-2E4D-8BB6-462962290B13}"/>
              </a:ext>
            </a:extLst>
          </p:cNvPr>
          <p:cNvSpPr/>
          <p:nvPr/>
        </p:nvSpPr>
        <p:spPr>
          <a:xfrm rot="2878458">
            <a:off x="3143614" y="2285073"/>
            <a:ext cx="439976" cy="998323"/>
          </a:xfrm>
          <a:prstGeom prst="downArrow">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2C7C92D-A27A-9A43-B3AA-DD0CE94D346D}"/>
              </a:ext>
            </a:extLst>
          </p:cNvPr>
          <p:cNvSpPr/>
          <p:nvPr/>
        </p:nvSpPr>
        <p:spPr>
          <a:xfrm>
            <a:off x="2783160" y="5764952"/>
            <a:ext cx="7032644" cy="1015663"/>
          </a:xfrm>
          <a:prstGeom prst="rect">
            <a:avLst/>
          </a:prstGeom>
          <a:solidFill>
            <a:schemeClr val="accent3">
              <a:lumMod val="75000"/>
            </a:schemeClr>
          </a:solidFill>
        </p:spPr>
        <p:txBody>
          <a:bodyPr wrap="square">
            <a:spAutoFit/>
          </a:bodyPr>
          <a:lstStyle/>
          <a:p>
            <a:pPr lvl="0" algn="ctr"/>
            <a:endParaRPr lang="en-GB" sz="2000" dirty="0"/>
          </a:p>
          <a:p>
            <a:pPr lvl="0" algn="ctr"/>
            <a:r>
              <a:rPr lang="en-GB" sz="2000" b="1" dirty="0"/>
              <a:t>Both as a whole have had a crucial impact on world history.</a:t>
            </a:r>
          </a:p>
          <a:p>
            <a:pPr lvl="0" algn="ctr"/>
            <a:endParaRPr lang="en-GB" sz="2000" dirty="0"/>
          </a:p>
        </p:txBody>
      </p:sp>
      <p:sp>
        <p:nvSpPr>
          <p:cNvPr id="14" name="Down Arrow 13">
            <a:extLst>
              <a:ext uri="{FF2B5EF4-FFF2-40B4-BE49-F238E27FC236}">
                <a16:creationId xmlns:a16="http://schemas.microsoft.com/office/drawing/2014/main" id="{ABC7A521-1ADA-C740-922E-83769A803433}"/>
              </a:ext>
            </a:extLst>
          </p:cNvPr>
          <p:cNvSpPr/>
          <p:nvPr/>
        </p:nvSpPr>
        <p:spPr>
          <a:xfrm rot="18443539">
            <a:off x="8693890" y="2320636"/>
            <a:ext cx="439976" cy="998323"/>
          </a:xfrm>
          <a:prstGeom prst="downArrow">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2055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97F34-0305-4C4E-B8BA-3537B2FE05C0}"/>
              </a:ext>
            </a:extLst>
          </p:cNvPr>
          <p:cNvSpPr>
            <a:spLocks noGrp="1"/>
          </p:cNvSpPr>
          <p:nvPr>
            <p:ph type="title"/>
          </p:nvPr>
        </p:nvSpPr>
        <p:spPr>
          <a:xfrm>
            <a:off x="964788" y="804333"/>
            <a:ext cx="3391900" cy="5249334"/>
          </a:xfrm>
        </p:spPr>
        <p:txBody>
          <a:bodyPr>
            <a:normAutofit/>
          </a:bodyPr>
          <a:lstStyle/>
          <a:p>
            <a:pPr algn="r"/>
            <a:r>
              <a:rPr lang="en-US"/>
              <a:t>Muslim network</a:t>
            </a:r>
          </a:p>
        </p:txBody>
      </p:sp>
      <p:sp>
        <p:nvSpPr>
          <p:cNvPr id="3" name="Content Placeholder 2">
            <a:extLst>
              <a:ext uri="{FF2B5EF4-FFF2-40B4-BE49-F238E27FC236}">
                <a16:creationId xmlns:a16="http://schemas.microsoft.com/office/drawing/2014/main" id="{B404F48B-FDED-EE45-A3A2-9902349A6B33}"/>
              </a:ext>
            </a:extLst>
          </p:cNvPr>
          <p:cNvSpPr>
            <a:spLocks noGrp="1"/>
          </p:cNvSpPr>
          <p:nvPr>
            <p:ph idx="1"/>
          </p:nvPr>
        </p:nvSpPr>
        <p:spPr>
          <a:xfrm>
            <a:off x="4999330" y="804333"/>
            <a:ext cx="6257721" cy="5249334"/>
          </a:xfrm>
        </p:spPr>
        <p:txBody>
          <a:bodyPr anchor="ctr">
            <a:normAutofit/>
          </a:bodyPr>
          <a:lstStyle/>
          <a:p>
            <a:pPr>
              <a:buFont typeface="Wingdings" pitchFamily="2" charset="2"/>
              <a:buChar char="v"/>
            </a:pPr>
            <a:r>
              <a:rPr lang="en-GB"/>
              <a:t> Dates back from Prophet Muhammad to Mesopotamia and further. </a:t>
            </a:r>
          </a:p>
          <a:p>
            <a:pPr>
              <a:buFont typeface="Wingdings" pitchFamily="2" charset="2"/>
              <a:buChar char="v"/>
            </a:pPr>
            <a:r>
              <a:rPr lang="en-GB"/>
              <a:t> Earliest part of Islamic civilisation involved networks of negotiations through trading, exchange of material goods, ideas, and people. </a:t>
            </a:r>
          </a:p>
          <a:p>
            <a:pPr>
              <a:buFont typeface="Wingdings" pitchFamily="2" charset="2"/>
              <a:buChar char="v"/>
            </a:pPr>
            <a:r>
              <a:rPr lang="en-GB"/>
              <a:t>The network for trading included travelling in pursuit of knowledge, travelling for pilgrimage and for the of purpose spreading Islam. (1) </a:t>
            </a:r>
          </a:p>
          <a:p>
            <a:pPr>
              <a:buFont typeface="Wingdings" pitchFamily="2" charset="2"/>
              <a:buChar char="v"/>
            </a:pPr>
            <a:r>
              <a:rPr lang="en-GB"/>
              <a:t>These affiliations in turn merged with the traditions and cultures of Islam and other lands to form new arts and cultures. </a:t>
            </a:r>
          </a:p>
          <a:p>
            <a:pPr>
              <a:buFont typeface="Wingdings" pitchFamily="2" charset="2"/>
              <a:buChar char="v"/>
            </a:pPr>
            <a:r>
              <a:rPr lang="en-GB"/>
              <a:t>Advancement in technology today, means that new form of networks has been created through cyberspace. (2) </a:t>
            </a:r>
          </a:p>
        </p:txBody>
      </p:sp>
    </p:spTree>
    <p:extLst>
      <p:ext uri="{BB962C8B-B14F-4D97-AF65-F5344CB8AC3E}">
        <p14:creationId xmlns:p14="http://schemas.microsoft.com/office/powerpoint/2010/main" val="1837063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8DC0D-9B3F-B64D-BAEB-A7AFC37182A7}"/>
              </a:ext>
            </a:extLst>
          </p:cNvPr>
          <p:cNvSpPr>
            <a:spLocks noGrp="1"/>
          </p:cNvSpPr>
          <p:nvPr>
            <p:ph type="title"/>
          </p:nvPr>
        </p:nvSpPr>
        <p:spPr>
          <a:xfrm>
            <a:off x="964788" y="804333"/>
            <a:ext cx="3391900" cy="5249334"/>
          </a:xfrm>
        </p:spPr>
        <p:txBody>
          <a:bodyPr>
            <a:normAutofit/>
          </a:bodyPr>
          <a:lstStyle/>
          <a:p>
            <a:pPr algn="r"/>
            <a:r>
              <a:rPr lang="en-US"/>
              <a:t>Muslim network</a:t>
            </a:r>
          </a:p>
        </p:txBody>
      </p:sp>
      <p:sp>
        <p:nvSpPr>
          <p:cNvPr id="3" name="Content Placeholder 2">
            <a:extLst>
              <a:ext uri="{FF2B5EF4-FFF2-40B4-BE49-F238E27FC236}">
                <a16:creationId xmlns:a16="http://schemas.microsoft.com/office/drawing/2014/main" id="{59D58408-7FEF-024B-873F-AFF35755665D}"/>
              </a:ext>
            </a:extLst>
          </p:cNvPr>
          <p:cNvSpPr>
            <a:spLocks noGrp="1"/>
          </p:cNvSpPr>
          <p:nvPr>
            <p:ph idx="1"/>
          </p:nvPr>
        </p:nvSpPr>
        <p:spPr>
          <a:xfrm>
            <a:off x="4999330" y="804333"/>
            <a:ext cx="6645823" cy="5249334"/>
          </a:xfrm>
        </p:spPr>
        <p:txBody>
          <a:bodyPr anchor="ctr">
            <a:normAutofit/>
          </a:bodyPr>
          <a:lstStyle/>
          <a:p>
            <a:pPr marL="0" indent="0">
              <a:buClrTx/>
              <a:buNone/>
            </a:pPr>
            <a:r>
              <a:rPr lang="en-GB" b="1" u="sng" dirty="0"/>
              <a:t>Ummah: </a:t>
            </a:r>
          </a:p>
          <a:p>
            <a:pPr>
              <a:buClr>
                <a:schemeClr val="accent3">
                  <a:lumMod val="75000"/>
                </a:schemeClr>
              </a:buClr>
              <a:buFont typeface="Wingdings" pitchFamily="2" charset="2"/>
              <a:buChar char="v"/>
            </a:pPr>
            <a:r>
              <a:rPr lang="en-GB" dirty="0"/>
              <a:t> A key word that plays an important part in constructing Muslim networks.</a:t>
            </a:r>
          </a:p>
          <a:p>
            <a:pPr>
              <a:buClr>
                <a:schemeClr val="accent3">
                  <a:lumMod val="75000"/>
                </a:schemeClr>
              </a:buClr>
              <a:buFont typeface="Wingdings" pitchFamily="2" charset="2"/>
              <a:buChar char="v"/>
            </a:pPr>
            <a:r>
              <a:rPr lang="en-GB" dirty="0"/>
              <a:t> Translated  as “global Muslim community.”</a:t>
            </a:r>
          </a:p>
          <a:p>
            <a:pPr>
              <a:buClr>
                <a:schemeClr val="accent3">
                  <a:lumMod val="75000"/>
                </a:schemeClr>
              </a:buClr>
              <a:buFont typeface="Wingdings" pitchFamily="2" charset="2"/>
              <a:buChar char="v"/>
            </a:pPr>
            <a:r>
              <a:rPr lang="en-GB" dirty="0"/>
              <a:t> Not static but flexible.</a:t>
            </a:r>
          </a:p>
          <a:p>
            <a:pPr>
              <a:buClr>
                <a:schemeClr val="accent3">
                  <a:lumMod val="75000"/>
                </a:schemeClr>
              </a:buClr>
              <a:buFont typeface="Wingdings" pitchFamily="2" charset="2"/>
              <a:buChar char="v"/>
            </a:pPr>
            <a:r>
              <a:rPr lang="en-GB" dirty="0"/>
              <a:t> Signifies all Islam.</a:t>
            </a:r>
          </a:p>
          <a:p>
            <a:pPr>
              <a:buClr>
                <a:schemeClr val="accent3">
                  <a:lumMod val="75000"/>
                </a:schemeClr>
              </a:buClr>
              <a:buFont typeface="Wingdings" pitchFamily="2" charset="2"/>
              <a:buChar char="v"/>
            </a:pPr>
            <a:r>
              <a:rPr lang="en-GB" dirty="0"/>
              <a:t> A general Muslim identity without having boundaries. </a:t>
            </a:r>
          </a:p>
          <a:p>
            <a:pPr>
              <a:buClr>
                <a:schemeClr val="accent3">
                  <a:lumMod val="75000"/>
                </a:schemeClr>
              </a:buClr>
              <a:buFont typeface="Wingdings" pitchFamily="2" charset="2"/>
              <a:buChar char="v"/>
            </a:pPr>
            <a:r>
              <a:rPr lang="en-GB" dirty="0"/>
              <a:t> Used to highlight the importance of unity of Muslims in diverse cultural  settings.</a:t>
            </a:r>
          </a:p>
          <a:p>
            <a:endParaRPr lang="en-GB" dirty="0"/>
          </a:p>
        </p:txBody>
      </p:sp>
    </p:spTree>
    <p:extLst>
      <p:ext uri="{BB962C8B-B14F-4D97-AF65-F5344CB8AC3E}">
        <p14:creationId xmlns:p14="http://schemas.microsoft.com/office/powerpoint/2010/main" val="1367004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a:xfrm>
            <a:off x="1024129" y="585216"/>
            <a:ext cx="4431792" cy="1499616"/>
          </a:xfrm>
        </p:spPr>
        <p:txBody>
          <a:bodyPr>
            <a:normAutofit/>
          </a:bodyPr>
          <a:lstStyle/>
          <a:p>
            <a:r>
              <a:rPr lang="en-US" dirty="0"/>
              <a:t>Muslim network - Hajj</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785605" y="2084832"/>
            <a:ext cx="4908839" cy="3847392"/>
          </a:xfrm>
        </p:spPr>
        <p:txBody>
          <a:bodyPr>
            <a:normAutofit/>
          </a:bodyPr>
          <a:lstStyle/>
          <a:p>
            <a:pPr>
              <a:buFont typeface="Wingdings" pitchFamily="2" charset="2"/>
              <a:buChar char="v"/>
            </a:pPr>
            <a:r>
              <a:rPr lang="en-GB" sz="1800" dirty="0"/>
              <a:t> Hajj is a symbol of global unity for the followers of Islam. It is the the epitome of Muslim network.</a:t>
            </a:r>
          </a:p>
          <a:p>
            <a:pPr>
              <a:buFont typeface="Wingdings" pitchFamily="2" charset="2"/>
              <a:buChar char="v"/>
            </a:pPr>
            <a:r>
              <a:rPr lang="en-GB" sz="1800" dirty="0"/>
              <a:t> Hajj unites millions of Muslims in one place, from all around the world coming from diverse cultures, backgrounds and ethnicity. </a:t>
            </a:r>
          </a:p>
          <a:p>
            <a:pPr>
              <a:buFont typeface="Wingdings" pitchFamily="2" charset="2"/>
              <a:buChar char="v"/>
            </a:pPr>
            <a:r>
              <a:rPr lang="en-GB" sz="1800" dirty="0"/>
              <a:t> Limited to one month in a year, the routes remain functional for Umrah the lesser pilgrimage throughout the year. </a:t>
            </a:r>
          </a:p>
          <a:p>
            <a:pPr>
              <a:buFont typeface="Wingdings" pitchFamily="2" charset="2"/>
              <a:buChar char="v"/>
            </a:pPr>
            <a:r>
              <a:rPr lang="en-GB" sz="1800" dirty="0"/>
              <a:t> Routes overlay the multiple networks of traders, travellers, and seekers of knowledge that connect Muslims to each other.</a:t>
            </a:r>
            <a:endParaRPr lang="en-US" sz="1800" dirty="0"/>
          </a:p>
        </p:txBody>
      </p:sp>
      <p:pic>
        <p:nvPicPr>
          <p:cNvPr id="6" name="Picture 5">
            <a:extLst>
              <a:ext uri="{FF2B5EF4-FFF2-40B4-BE49-F238E27FC236}">
                <a16:creationId xmlns:a16="http://schemas.microsoft.com/office/drawing/2014/main" id="{3599CB79-4327-8A45-915E-B0F2A0B4ADA2}"/>
              </a:ext>
            </a:extLst>
          </p:cNvPr>
          <p:cNvPicPr>
            <a:picLocks noChangeAspect="1"/>
          </p:cNvPicPr>
          <p:nvPr/>
        </p:nvPicPr>
        <p:blipFill>
          <a:blip r:embed="rId3"/>
          <a:stretch>
            <a:fillRect/>
          </a:stretch>
        </p:blipFill>
        <p:spPr>
          <a:xfrm>
            <a:off x="6096000" y="701039"/>
            <a:ext cx="5455921" cy="5455921"/>
          </a:xfrm>
          <a:prstGeom prst="rect">
            <a:avLst/>
          </a:prstGeom>
        </p:spPr>
      </p:pic>
      <p:sp>
        <p:nvSpPr>
          <p:cNvPr id="7" name="TextBox 6">
            <a:extLst>
              <a:ext uri="{FF2B5EF4-FFF2-40B4-BE49-F238E27FC236}">
                <a16:creationId xmlns:a16="http://schemas.microsoft.com/office/drawing/2014/main" id="{ABA9EBC2-4241-FF46-8ABA-C42402A30290}"/>
              </a:ext>
            </a:extLst>
          </p:cNvPr>
          <p:cNvSpPr txBox="1"/>
          <p:nvPr/>
        </p:nvSpPr>
        <p:spPr>
          <a:xfrm>
            <a:off x="7424575" y="6240780"/>
            <a:ext cx="3118810" cy="430887"/>
          </a:xfrm>
          <a:prstGeom prst="rect">
            <a:avLst/>
          </a:prstGeom>
          <a:noFill/>
        </p:spPr>
        <p:txBody>
          <a:bodyPr wrap="square" rtlCol="0">
            <a:spAutoFit/>
          </a:bodyPr>
          <a:lstStyle/>
          <a:p>
            <a:pPr>
              <a:spcAft>
                <a:spcPts val="600"/>
              </a:spcAft>
            </a:pPr>
            <a:r>
              <a:rPr lang="en-US" sz="1100" dirty="0"/>
              <a:t>Photo: Kaaba, Al-Masjid Al-Haram, Saudi Arabia - [Copyright: Gulnahar Begum, Hajj, 2013</a:t>
            </a:r>
          </a:p>
        </p:txBody>
      </p:sp>
    </p:spTree>
    <p:extLst>
      <p:ext uri="{BB962C8B-B14F-4D97-AF65-F5344CB8AC3E}">
        <p14:creationId xmlns:p14="http://schemas.microsoft.com/office/powerpoint/2010/main" val="779244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A073F-5449-D54E-95F8-5A228FC203E5}"/>
              </a:ext>
            </a:extLst>
          </p:cNvPr>
          <p:cNvSpPr>
            <a:spLocks noGrp="1"/>
          </p:cNvSpPr>
          <p:nvPr>
            <p:ph type="title"/>
          </p:nvPr>
        </p:nvSpPr>
        <p:spPr/>
        <p:txBody>
          <a:bodyPr>
            <a:normAutofit/>
          </a:bodyPr>
          <a:lstStyle/>
          <a:p>
            <a:r>
              <a:rPr lang="en-GB" dirty="0">
                <a:solidFill>
                  <a:schemeClr val="tx1"/>
                </a:solidFill>
              </a:rPr>
              <a:t>Islamic art</a:t>
            </a:r>
          </a:p>
        </p:txBody>
      </p:sp>
      <p:graphicFrame>
        <p:nvGraphicFramePr>
          <p:cNvPr id="6" name="Content Placeholder 5">
            <a:extLst>
              <a:ext uri="{FF2B5EF4-FFF2-40B4-BE49-F238E27FC236}">
                <a16:creationId xmlns:a16="http://schemas.microsoft.com/office/drawing/2014/main" id="{55EF37F5-2CB3-D54D-952D-CBF3C059DAB4}"/>
              </a:ext>
            </a:extLst>
          </p:cNvPr>
          <p:cNvGraphicFramePr>
            <a:graphicFrameLocks noGrp="1"/>
          </p:cNvGraphicFramePr>
          <p:nvPr>
            <p:ph idx="1"/>
            <p:extLst>
              <p:ext uri="{D42A27DB-BD31-4B8C-83A1-F6EECF244321}">
                <p14:modId xmlns:p14="http://schemas.microsoft.com/office/powerpoint/2010/main" val="1173651702"/>
              </p:ext>
            </p:extLst>
          </p:nvPr>
        </p:nvGraphicFramePr>
        <p:xfrm>
          <a:off x="1023938" y="2084832"/>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8941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A073F-5449-D54E-95F8-5A228FC203E5}"/>
              </a:ext>
            </a:extLst>
          </p:cNvPr>
          <p:cNvSpPr>
            <a:spLocks noGrp="1"/>
          </p:cNvSpPr>
          <p:nvPr>
            <p:ph type="title"/>
          </p:nvPr>
        </p:nvSpPr>
        <p:spPr/>
        <p:txBody>
          <a:bodyPr>
            <a:normAutofit/>
          </a:bodyPr>
          <a:lstStyle/>
          <a:p>
            <a:r>
              <a:rPr lang="en-GB" dirty="0">
                <a:solidFill>
                  <a:schemeClr val="tx1"/>
                </a:solidFill>
              </a:rPr>
              <a:t>Islamic art</a:t>
            </a:r>
          </a:p>
        </p:txBody>
      </p:sp>
      <p:graphicFrame>
        <p:nvGraphicFramePr>
          <p:cNvPr id="6" name="Content Placeholder 5">
            <a:extLst>
              <a:ext uri="{FF2B5EF4-FFF2-40B4-BE49-F238E27FC236}">
                <a16:creationId xmlns:a16="http://schemas.microsoft.com/office/drawing/2014/main" id="{55EF37F5-2CB3-D54D-952D-CBF3C059DAB4}"/>
              </a:ext>
            </a:extLst>
          </p:cNvPr>
          <p:cNvGraphicFramePr>
            <a:graphicFrameLocks noGrp="1"/>
          </p:cNvGraphicFramePr>
          <p:nvPr>
            <p:ph idx="1"/>
            <p:extLst>
              <p:ext uri="{D42A27DB-BD31-4B8C-83A1-F6EECF244321}">
                <p14:modId xmlns:p14="http://schemas.microsoft.com/office/powerpoint/2010/main" val="3176970519"/>
              </p:ext>
            </p:extLst>
          </p:nvPr>
        </p:nvGraphicFramePr>
        <p:xfrm>
          <a:off x="1093216" y="1902491"/>
          <a:ext cx="10329007" cy="43702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472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A073F-5449-D54E-95F8-5A228FC203E5}"/>
              </a:ext>
            </a:extLst>
          </p:cNvPr>
          <p:cNvSpPr>
            <a:spLocks noGrp="1"/>
          </p:cNvSpPr>
          <p:nvPr>
            <p:ph type="title"/>
          </p:nvPr>
        </p:nvSpPr>
        <p:spPr/>
        <p:txBody>
          <a:bodyPr/>
          <a:lstStyle/>
          <a:p>
            <a:r>
              <a:rPr lang="en-GB" dirty="0">
                <a:solidFill>
                  <a:schemeClr val="accent3">
                    <a:lumMod val="75000"/>
                  </a:schemeClr>
                </a:solidFill>
              </a:rPr>
              <a:t>Islamic Art</a:t>
            </a:r>
          </a:p>
        </p:txBody>
      </p:sp>
      <p:sp>
        <p:nvSpPr>
          <p:cNvPr id="8" name="Content Placeholder 7">
            <a:extLst>
              <a:ext uri="{FF2B5EF4-FFF2-40B4-BE49-F238E27FC236}">
                <a16:creationId xmlns:a16="http://schemas.microsoft.com/office/drawing/2014/main" id="{224C5534-7BF8-914F-B41D-876E5C0364CD}"/>
              </a:ext>
            </a:extLst>
          </p:cNvPr>
          <p:cNvSpPr>
            <a:spLocks noGrp="1"/>
          </p:cNvSpPr>
          <p:nvPr>
            <p:ph idx="1"/>
          </p:nvPr>
        </p:nvSpPr>
        <p:spPr>
          <a:xfrm>
            <a:off x="1024128" y="2084832"/>
            <a:ext cx="9720071" cy="4023360"/>
          </a:xfrm>
        </p:spPr>
        <p:txBody>
          <a:bodyPr/>
          <a:lstStyle/>
          <a:p>
            <a:r>
              <a:rPr lang="en-GB" dirty="0"/>
              <a:t>Islamic art takes root from the basic ideals of Islamic theology, emphasizing God's role as the creator of all life. Harmonious compositions and regular, repetitive designs suggest the unity of the Islamic community. The absence of human figures on mosques and other religious monuments reflects the idea that to create a human figure is to attempt to rival God. Main features of Islamic art include patterns of curved, interlaced lines, intricately decorated surfaces, and the use of vivid colours. (Oxford)</a:t>
            </a:r>
          </a:p>
          <a:p>
            <a:endParaRPr lang="en-GB" dirty="0"/>
          </a:p>
          <a:p>
            <a:endParaRPr lang="en-US" dirty="0"/>
          </a:p>
        </p:txBody>
      </p:sp>
    </p:spTree>
    <p:extLst>
      <p:ext uri="{BB962C8B-B14F-4D97-AF65-F5344CB8AC3E}">
        <p14:creationId xmlns:p14="http://schemas.microsoft.com/office/powerpoint/2010/main" val="2882680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a:xfrm>
            <a:off x="1024128" y="585216"/>
            <a:ext cx="6258987" cy="1499616"/>
          </a:xfrm>
        </p:spPr>
        <p:txBody>
          <a:bodyPr>
            <a:normAutofit/>
          </a:bodyPr>
          <a:lstStyle/>
          <a:p>
            <a:r>
              <a:rPr lang="en-US" dirty="0"/>
              <a:t>History of Islamic Art</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801757" y="1616150"/>
            <a:ext cx="5294243" cy="4656634"/>
          </a:xfrm>
        </p:spPr>
        <p:txBody>
          <a:bodyPr>
            <a:normAutofit fontScale="92500" lnSpcReduction="20000"/>
          </a:bodyPr>
          <a:lstStyle/>
          <a:p>
            <a:r>
              <a:rPr lang="en-GB" sz="1900" b="1" dirty="0"/>
              <a:t>Umayyad Art (661-750)</a:t>
            </a:r>
            <a:br>
              <a:rPr lang="en-GB" sz="1900" dirty="0"/>
            </a:br>
            <a:r>
              <a:rPr lang="en-GB" sz="1900" dirty="0"/>
              <a:t>Known for its religious and civic architecture, for example </a:t>
            </a:r>
            <a:r>
              <a:rPr lang="en-GB" sz="1900" i="1" dirty="0"/>
              <a:t>The Dome of the Rock</a:t>
            </a:r>
            <a:r>
              <a:rPr lang="en-GB" sz="1900" dirty="0"/>
              <a:t> in Jerusalem which was built by Abd al-Malik, 691 and the Great Mosque of Damascus completed in 715.</a:t>
            </a:r>
          </a:p>
          <a:p>
            <a:r>
              <a:rPr lang="en-GB" sz="1900" b="1" dirty="0"/>
              <a:t>Abbasid Art (750-1258)</a:t>
            </a:r>
            <a:br>
              <a:rPr lang="en-GB" sz="1900" dirty="0"/>
            </a:br>
            <a:r>
              <a:rPr lang="en-GB" sz="1900" dirty="0"/>
              <a:t>The of Baghdad became a focal point for Islamic Eastern art methods (i.e. inspiration from Iran, India, China) and Western art methods. (i.e. influences from Byzantine Europe, Classical Antiquity). </a:t>
            </a:r>
          </a:p>
          <a:p>
            <a:r>
              <a:rPr lang="en-GB" sz="1900" dirty="0"/>
              <a:t>Abbasid architecture well known for the Great Mosque of Samarra, the Mosque of Ibn </a:t>
            </a:r>
            <a:r>
              <a:rPr lang="en-GB" sz="1900" dirty="0" err="1"/>
              <a:t>Tulun</a:t>
            </a:r>
            <a:r>
              <a:rPr lang="en-GB" sz="1900" dirty="0"/>
              <a:t> in Cairo, Abu </a:t>
            </a:r>
            <a:r>
              <a:rPr lang="en-GB" sz="1900" dirty="0" err="1"/>
              <a:t>Dalaf</a:t>
            </a:r>
            <a:r>
              <a:rPr lang="en-GB" sz="1900" dirty="0"/>
              <a:t> in Iraq, the Great Mosque in Tunis, and more. </a:t>
            </a:r>
          </a:p>
          <a:p>
            <a:r>
              <a:rPr lang="en-GB" sz="1900" dirty="0"/>
              <a:t>Other arts - silk art textile, wall painting and pottery, well known for invention of lustre-ware a technique distinctive to Baghdad potters and ceramicists. </a:t>
            </a:r>
          </a:p>
          <a:p>
            <a:endParaRPr lang="en-GB" sz="1800" dirty="0"/>
          </a:p>
          <a:p>
            <a:r>
              <a:rPr lang="en-GB" sz="1100" dirty="0"/>
              <a:t>(2)</a:t>
            </a:r>
            <a:endParaRPr lang="en-GB" sz="1200" dirty="0"/>
          </a:p>
          <a:p>
            <a:endParaRPr lang="en-GB" sz="1200" dirty="0"/>
          </a:p>
          <a:p>
            <a:endParaRPr lang="en-GB" sz="1200" dirty="0"/>
          </a:p>
          <a:p>
            <a:endParaRPr lang="en-US" sz="1200" dirty="0"/>
          </a:p>
        </p:txBody>
      </p:sp>
      <p:pic>
        <p:nvPicPr>
          <p:cNvPr id="4" name="Picture 3" descr="A black and white photo of an old building&#10;&#10;Description automatically generated">
            <a:extLst>
              <a:ext uri="{FF2B5EF4-FFF2-40B4-BE49-F238E27FC236}">
                <a16:creationId xmlns:a16="http://schemas.microsoft.com/office/drawing/2014/main" id="{051FD10D-BB78-8C45-B1DA-102C36FECEB5}"/>
              </a:ext>
            </a:extLst>
          </p:cNvPr>
          <p:cNvPicPr>
            <a:picLocks noChangeAspect="1"/>
          </p:cNvPicPr>
          <p:nvPr/>
        </p:nvPicPr>
        <p:blipFill rotWithShape="1">
          <a:blip r:embed="rId3"/>
          <a:srcRect t="3259" r="1" b="3261"/>
          <a:stretch/>
        </p:blipFill>
        <p:spPr>
          <a:xfrm>
            <a:off x="6096000" y="1841548"/>
            <a:ext cx="5455921" cy="3174903"/>
          </a:xfrm>
          <a:prstGeom prst="rect">
            <a:avLst/>
          </a:prstGeom>
        </p:spPr>
      </p:pic>
      <p:sp>
        <p:nvSpPr>
          <p:cNvPr id="5" name="Rectangle 4">
            <a:extLst>
              <a:ext uri="{FF2B5EF4-FFF2-40B4-BE49-F238E27FC236}">
                <a16:creationId xmlns:a16="http://schemas.microsoft.com/office/drawing/2014/main" id="{1F52B0A2-AFF1-F64F-8144-8836BF68D834}"/>
              </a:ext>
            </a:extLst>
          </p:cNvPr>
          <p:cNvSpPr/>
          <p:nvPr/>
        </p:nvSpPr>
        <p:spPr>
          <a:xfrm>
            <a:off x="6096000" y="5252039"/>
            <a:ext cx="5294243" cy="276999"/>
          </a:xfrm>
          <a:prstGeom prst="rect">
            <a:avLst/>
          </a:prstGeom>
        </p:spPr>
        <p:txBody>
          <a:bodyPr wrap="square">
            <a:spAutoFit/>
          </a:bodyPr>
          <a:lstStyle/>
          <a:p>
            <a:r>
              <a:rPr lang="en-GB" sz="1200" dirty="0">
                <a:solidFill>
                  <a:srgbClr val="010101"/>
                </a:solidFill>
                <a:latin typeface="Helvetica Neue" panose="02000503000000020004" pitchFamily="2" charset="0"/>
              </a:rPr>
              <a:t>Exterior view from northeast of the Dome of the Rock, Jerusalem (1).</a:t>
            </a:r>
            <a:endParaRPr lang="en-GB" sz="1200" dirty="0"/>
          </a:p>
        </p:txBody>
      </p:sp>
    </p:spTree>
    <p:extLst>
      <p:ext uri="{BB962C8B-B14F-4D97-AF65-F5344CB8AC3E}">
        <p14:creationId xmlns:p14="http://schemas.microsoft.com/office/powerpoint/2010/main" val="1400578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a:xfrm>
            <a:off x="1002863" y="436360"/>
            <a:ext cx="7141677" cy="1499616"/>
          </a:xfrm>
        </p:spPr>
        <p:txBody>
          <a:bodyPr>
            <a:normAutofit/>
          </a:bodyPr>
          <a:lstStyle/>
          <a:p>
            <a:r>
              <a:rPr lang="en-US" sz="4000" dirty="0"/>
              <a:t>History of Islamic Art</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839638" y="1614512"/>
            <a:ext cx="4349977" cy="5243488"/>
          </a:xfrm>
        </p:spPr>
        <p:txBody>
          <a:bodyPr>
            <a:noAutofit/>
          </a:bodyPr>
          <a:lstStyle/>
          <a:p>
            <a:r>
              <a:rPr lang="en-GB" sz="1700" b="1" dirty="0"/>
              <a:t>Umayyad Art in Spain</a:t>
            </a:r>
            <a:endParaRPr lang="en-GB" sz="1700" dirty="0"/>
          </a:p>
          <a:p>
            <a:r>
              <a:rPr lang="en-GB" sz="1700" dirty="0"/>
              <a:t>After Bagdad, Cordoba becoming the second most important cultural centre of the Muslim world. Particularly known fusion of classical Roman and Islamic architectural designs, development of a Hispano-Islamic idiom in painting, relief sculpture, metal sculpture in the round, and decorative arts like ceramics. Also famous for the Great mosque of Cordoba. </a:t>
            </a:r>
          </a:p>
          <a:p>
            <a:r>
              <a:rPr lang="en-GB" sz="1700" b="1" dirty="0"/>
              <a:t>Fatimid Art in Egypt (909-1171)</a:t>
            </a:r>
            <a:endParaRPr lang="en-GB" sz="1700" dirty="0"/>
          </a:p>
          <a:p>
            <a:r>
              <a:rPr lang="en-GB" sz="1700" dirty="0"/>
              <a:t>The Fatimid’s art are recognised for applying designs to all kinds of surface. Well known for the al-Azhar Mosque and the al-Hakim Mosque of Cairo; ceramic art into pottery, decorating with figurative painting and ivory carving as well as relief sculpture and the appearance of the "infinite pattern" of abstract ornamentation. </a:t>
            </a:r>
          </a:p>
          <a:p>
            <a:r>
              <a:rPr lang="en-GB" sz="1000" dirty="0"/>
              <a:t>(1)</a:t>
            </a:r>
            <a:endParaRPr lang="en-US" sz="1000" dirty="0"/>
          </a:p>
        </p:txBody>
      </p:sp>
      <p:pic>
        <p:nvPicPr>
          <p:cNvPr id="4" name="Content Placeholder 4" descr="A picture containing text, map&#10;&#10;Description automatically generated">
            <a:extLst>
              <a:ext uri="{FF2B5EF4-FFF2-40B4-BE49-F238E27FC236}">
                <a16:creationId xmlns:a16="http://schemas.microsoft.com/office/drawing/2014/main" id="{F6B32601-FC93-3F4F-964D-3CF98C491BCD}"/>
              </a:ext>
            </a:extLst>
          </p:cNvPr>
          <p:cNvPicPr>
            <a:picLocks noChangeAspect="1"/>
          </p:cNvPicPr>
          <p:nvPr/>
        </p:nvPicPr>
        <p:blipFill rotWithShape="1">
          <a:blip r:embed="rId3"/>
          <a:srcRect l="330" r="-1" b="-2"/>
          <a:stretch/>
        </p:blipFill>
        <p:spPr>
          <a:xfrm>
            <a:off x="5026389" y="1480124"/>
            <a:ext cx="6909577" cy="4020862"/>
          </a:xfrm>
          <a:prstGeom prst="rect">
            <a:avLst/>
          </a:prstGeom>
        </p:spPr>
      </p:pic>
      <p:sp>
        <p:nvSpPr>
          <p:cNvPr id="5" name="Rectangle 4">
            <a:extLst>
              <a:ext uri="{FF2B5EF4-FFF2-40B4-BE49-F238E27FC236}">
                <a16:creationId xmlns:a16="http://schemas.microsoft.com/office/drawing/2014/main" id="{E547C341-EE5C-184F-ACAD-637D8F730164}"/>
              </a:ext>
            </a:extLst>
          </p:cNvPr>
          <p:cNvSpPr/>
          <p:nvPr/>
        </p:nvSpPr>
        <p:spPr>
          <a:xfrm>
            <a:off x="5361701" y="5390145"/>
            <a:ext cx="1814920" cy="246221"/>
          </a:xfrm>
          <a:prstGeom prst="rect">
            <a:avLst/>
          </a:prstGeom>
        </p:spPr>
        <p:txBody>
          <a:bodyPr wrap="none">
            <a:spAutoFit/>
          </a:bodyPr>
          <a:lstStyle/>
          <a:p>
            <a:r>
              <a:rPr lang="en-GB" sz="1000" dirty="0"/>
              <a:t>(2) Source: Division of Education</a:t>
            </a:r>
          </a:p>
        </p:txBody>
      </p:sp>
    </p:spTree>
    <p:extLst>
      <p:ext uri="{BB962C8B-B14F-4D97-AF65-F5344CB8AC3E}">
        <p14:creationId xmlns:p14="http://schemas.microsoft.com/office/powerpoint/2010/main" val="3124375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414D24-1BBF-BB41-AA0C-3DD6C5BA0910}"/>
              </a:ext>
            </a:extLst>
          </p:cNvPr>
          <p:cNvPicPr>
            <a:picLocks noChangeAspect="1"/>
          </p:cNvPicPr>
          <p:nvPr/>
        </p:nvPicPr>
        <p:blipFill rotWithShape="1">
          <a:blip r:embed="rId3"/>
          <a:srcRect t="15071" b="343"/>
          <a:stretch/>
        </p:blipFill>
        <p:spPr>
          <a:xfrm>
            <a:off x="-1" y="585216"/>
            <a:ext cx="12191980" cy="6857990"/>
          </a:xfrm>
          <a:prstGeom prst="rect">
            <a:avLst/>
          </a:prstGeom>
        </p:spPr>
      </p:pic>
      <p:sp>
        <p:nvSpPr>
          <p:cNvPr id="9" name="Rectangle 8">
            <a:extLst>
              <a:ext uri="{FF2B5EF4-FFF2-40B4-BE49-F238E27FC236}">
                <a16:creationId xmlns:a16="http://schemas.microsoft.com/office/drawing/2014/main" id="{49E08AF5-3E90-4033-8EC2-5D18E03DF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a:xfrm>
            <a:off x="1024128" y="617874"/>
            <a:ext cx="6066816" cy="1499616"/>
          </a:xfrm>
        </p:spPr>
        <p:txBody>
          <a:bodyPr>
            <a:normAutofit/>
          </a:bodyPr>
          <a:lstStyle/>
          <a:p>
            <a:r>
              <a:rPr lang="en-US" dirty="0">
                <a:solidFill>
                  <a:schemeClr val="accent4"/>
                </a:solidFill>
              </a:rPr>
              <a:t>History of Islamic Art</a:t>
            </a:r>
          </a:p>
        </p:txBody>
      </p:sp>
      <p:cxnSp>
        <p:nvCxnSpPr>
          <p:cNvPr id="11" name="Straight Connector 10">
            <a:extLst>
              <a:ext uri="{FF2B5EF4-FFF2-40B4-BE49-F238E27FC236}">
                <a16:creationId xmlns:a16="http://schemas.microsoft.com/office/drawing/2014/main" id="{6F171EE2-1899-4B71-B6F6-B7A0050CC9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1740723"/>
            <a:ext cx="6066815" cy="4840277"/>
          </a:xfrm>
        </p:spPr>
        <p:txBody>
          <a:bodyPr>
            <a:normAutofit lnSpcReduction="10000"/>
          </a:bodyPr>
          <a:lstStyle/>
          <a:p>
            <a:r>
              <a:rPr lang="en-GB" sz="1800" b="1" dirty="0">
                <a:solidFill>
                  <a:srgbClr val="000000"/>
                </a:solidFill>
              </a:rPr>
              <a:t>Seljuk Art in Iran and Anatolia (Turkey)</a:t>
            </a:r>
            <a:endParaRPr lang="en-GB" sz="1800" dirty="0">
              <a:solidFill>
                <a:srgbClr val="000000"/>
              </a:solidFill>
            </a:endParaRPr>
          </a:p>
          <a:p>
            <a:r>
              <a:rPr lang="en-GB" sz="1800" dirty="0">
                <a:solidFill>
                  <a:srgbClr val="000000"/>
                </a:solidFill>
              </a:rPr>
              <a:t>In Islamic art, the Seljuk dynasty were well known for its architecture and building designs an example of it is the Masjid-</a:t>
            </a:r>
            <a:r>
              <a:rPr lang="en-GB" sz="1800" dirty="0" err="1">
                <a:solidFill>
                  <a:srgbClr val="000000"/>
                </a:solidFill>
              </a:rPr>
              <a:t>i</a:t>
            </a:r>
            <a:r>
              <a:rPr lang="en-GB" sz="1800" dirty="0">
                <a:solidFill>
                  <a:srgbClr val="000000"/>
                </a:solidFill>
              </a:rPr>
              <a:t> Jami in Isfahan, built by Malik Shah. The court mosque and the madrasah were most significant, along with tomb towers and mausoleums. Across the visual arts figurative representation were widespread. The Seljuks were excellent stone-carvers, which were exemplified in architectural ornamentation, painted tiles and faience mosaics.</a:t>
            </a:r>
          </a:p>
          <a:p>
            <a:r>
              <a:rPr lang="en-GB" sz="1800" b="1" dirty="0">
                <a:solidFill>
                  <a:srgbClr val="000000"/>
                </a:solidFill>
              </a:rPr>
              <a:t>Mongol Art (1220-1360)</a:t>
            </a:r>
            <a:endParaRPr lang="en-GB" sz="1800" dirty="0">
              <a:solidFill>
                <a:srgbClr val="000000"/>
              </a:solidFill>
            </a:endParaRPr>
          </a:p>
          <a:p>
            <a:r>
              <a:rPr lang="en-GB" sz="1800" dirty="0">
                <a:solidFill>
                  <a:srgbClr val="000000"/>
                </a:solidFill>
              </a:rPr>
              <a:t>The Mongol’s were famous for their Islamic architecture which which is still around today such as the tomb of </a:t>
            </a:r>
            <a:r>
              <a:rPr lang="en-GB" sz="1800" dirty="0" err="1">
                <a:solidFill>
                  <a:srgbClr val="000000"/>
                </a:solidFill>
              </a:rPr>
              <a:t>Oljeitu</a:t>
            </a:r>
            <a:r>
              <a:rPr lang="en-GB" sz="1800" dirty="0">
                <a:solidFill>
                  <a:srgbClr val="000000"/>
                </a:solidFill>
              </a:rPr>
              <a:t> in </a:t>
            </a:r>
            <a:r>
              <a:rPr lang="en-GB" sz="1800" dirty="0" err="1">
                <a:solidFill>
                  <a:srgbClr val="000000"/>
                </a:solidFill>
              </a:rPr>
              <a:t>Soltaniyeh</a:t>
            </a:r>
            <a:r>
              <a:rPr lang="en-GB" sz="1800" dirty="0">
                <a:solidFill>
                  <a:srgbClr val="000000"/>
                </a:solidFill>
              </a:rPr>
              <a:t>. Different to lustre-ware, </a:t>
            </a:r>
            <a:r>
              <a:rPr lang="en-GB" sz="1800" i="1" dirty="0" err="1">
                <a:solidFill>
                  <a:srgbClr val="000000"/>
                </a:solidFill>
              </a:rPr>
              <a:t>lajvardina</a:t>
            </a:r>
            <a:r>
              <a:rPr lang="en-GB" sz="1800" i="1" dirty="0">
                <a:solidFill>
                  <a:srgbClr val="000000"/>
                </a:solidFill>
              </a:rPr>
              <a:t> a </a:t>
            </a:r>
            <a:r>
              <a:rPr lang="en-GB" sz="1800" dirty="0">
                <a:solidFill>
                  <a:srgbClr val="000000"/>
                </a:solidFill>
              </a:rPr>
              <a:t>new technique emerged in ceramic potteries. In all practices of visual arts the Chinese influences was manifest. The Mongolian era provided a lasting impression of decorative forms and ideas to the Islamic artists.</a:t>
            </a:r>
          </a:p>
          <a:p>
            <a:r>
              <a:rPr lang="en-GB" sz="1000" dirty="0">
                <a:solidFill>
                  <a:srgbClr val="000000"/>
                </a:solidFill>
              </a:rPr>
              <a:t>(2)</a:t>
            </a:r>
          </a:p>
        </p:txBody>
      </p:sp>
      <p:sp>
        <p:nvSpPr>
          <p:cNvPr id="7" name="Rectangle 6">
            <a:extLst>
              <a:ext uri="{FF2B5EF4-FFF2-40B4-BE49-F238E27FC236}">
                <a16:creationId xmlns:a16="http://schemas.microsoft.com/office/drawing/2014/main" id="{05DB161E-68CF-924F-9772-3952FE084CB9}"/>
              </a:ext>
            </a:extLst>
          </p:cNvPr>
          <p:cNvSpPr/>
          <p:nvPr/>
        </p:nvSpPr>
        <p:spPr>
          <a:xfrm>
            <a:off x="7552265" y="7042484"/>
            <a:ext cx="2746768" cy="276999"/>
          </a:xfrm>
          <a:prstGeom prst="rect">
            <a:avLst/>
          </a:prstGeom>
        </p:spPr>
        <p:txBody>
          <a:bodyPr wrap="square">
            <a:spAutoFit/>
          </a:bodyPr>
          <a:lstStyle/>
          <a:p>
            <a:r>
              <a:rPr lang="en-GB" sz="1200" dirty="0">
                <a:solidFill>
                  <a:srgbClr val="010101"/>
                </a:solidFill>
                <a:latin typeface="Helvetica Neue" panose="02000503000000020004" pitchFamily="2" charset="0"/>
              </a:rPr>
              <a:t>Masjid-</a:t>
            </a:r>
            <a:r>
              <a:rPr lang="en-GB" sz="1200" dirty="0" err="1">
                <a:solidFill>
                  <a:srgbClr val="010101"/>
                </a:solidFill>
                <a:latin typeface="Helvetica Neue" panose="02000503000000020004" pitchFamily="2" charset="0"/>
              </a:rPr>
              <a:t>i</a:t>
            </a:r>
            <a:r>
              <a:rPr lang="en-GB" sz="1200" dirty="0">
                <a:solidFill>
                  <a:srgbClr val="010101"/>
                </a:solidFill>
                <a:latin typeface="Helvetica Neue" panose="02000503000000020004" pitchFamily="2" charset="0"/>
              </a:rPr>
              <a:t> Jami in Isfahan. (1).</a:t>
            </a:r>
            <a:endParaRPr lang="en-GB" sz="1200" dirty="0"/>
          </a:p>
        </p:txBody>
      </p:sp>
    </p:spTree>
    <p:extLst>
      <p:ext uri="{BB962C8B-B14F-4D97-AF65-F5344CB8AC3E}">
        <p14:creationId xmlns:p14="http://schemas.microsoft.com/office/powerpoint/2010/main" val="1560281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a:xfrm>
            <a:off x="1024128" y="585216"/>
            <a:ext cx="6066818" cy="1499616"/>
          </a:xfrm>
        </p:spPr>
        <p:txBody>
          <a:bodyPr>
            <a:normAutofit/>
          </a:bodyPr>
          <a:lstStyle/>
          <a:p>
            <a:r>
              <a:rPr lang="en-US"/>
              <a:t>History of Islamic Art</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944658" y="1567544"/>
            <a:ext cx="6225758" cy="4327072"/>
          </a:xfrm>
        </p:spPr>
        <p:txBody>
          <a:bodyPr>
            <a:normAutofit/>
          </a:bodyPr>
          <a:lstStyle/>
          <a:p>
            <a:r>
              <a:rPr lang="en-GB" sz="1400" b="1" dirty="0"/>
              <a:t>Mamluk Art in Syria and Egypt (1250-1517)</a:t>
            </a:r>
            <a:endParaRPr lang="en-GB" sz="1400" dirty="0"/>
          </a:p>
          <a:p>
            <a:r>
              <a:rPr lang="en-GB" sz="1400" dirty="0"/>
              <a:t>During this period, stone works of Islamic architecture were created such as the Madrasah-Mausoleum’s of Sultan Hasan, Sultan </a:t>
            </a:r>
            <a:r>
              <a:rPr lang="en-GB" sz="1400" dirty="0" err="1"/>
              <a:t>Kalaun</a:t>
            </a:r>
            <a:r>
              <a:rPr lang="en-GB" sz="1400" dirty="0"/>
              <a:t>, and </a:t>
            </a:r>
            <a:r>
              <a:rPr lang="en-GB" sz="1400" dirty="0" err="1"/>
              <a:t>Kayt</a:t>
            </a:r>
            <a:r>
              <a:rPr lang="en-GB" sz="1400" dirty="0"/>
              <a:t> Bey’s. Both the outside and inside were luxuriantly decorated </a:t>
            </a:r>
            <a:r>
              <a:rPr lang="en-GB" sz="1400" dirty="0" err="1"/>
              <a:t>usinf</a:t>
            </a:r>
            <a:r>
              <a:rPr lang="en-GB" sz="1400" dirty="0"/>
              <a:t> different medium such as plaster, carving, and painting. </a:t>
            </a:r>
            <a:r>
              <a:rPr lang="en-GB" sz="1400" dirty="0" err="1"/>
              <a:t>Enameled</a:t>
            </a:r>
            <a:r>
              <a:rPr lang="en-GB" sz="1400" dirty="0"/>
              <a:t> glasswork and metalwork were very popular then. The well known Mamluk silver metalwork the "</a:t>
            </a:r>
            <a:r>
              <a:rPr lang="en-GB" sz="1400" b="1" dirty="0" err="1"/>
              <a:t>Baptistere</a:t>
            </a:r>
            <a:r>
              <a:rPr lang="en-GB" sz="1400" b="1" dirty="0"/>
              <a:t> de Saint Louis</a:t>
            </a:r>
            <a:r>
              <a:rPr lang="en-GB" sz="1400" dirty="0"/>
              <a:t>”, stands as the greatest Islamic piece of art. The Mamluk period is known as the golden age of Eastern Islamic culture.</a:t>
            </a:r>
          </a:p>
          <a:p>
            <a:r>
              <a:rPr lang="en-GB" sz="1400" b="1" dirty="0"/>
              <a:t>Nasrid Art in Spain (1232-1492)</a:t>
            </a:r>
            <a:endParaRPr lang="en-GB" sz="1400" dirty="0"/>
          </a:p>
          <a:p>
            <a:r>
              <a:rPr lang="en-GB" sz="1400" dirty="0"/>
              <a:t>The Nasrid dynasty, centred on their court in Granada, created a culture that attained a level of magnificence without parallel in Muslim Spain, recreating the glories of the first great Islamic period under Umayyad rule. Nasrid architecture led the way, exemplified by the Alhambra Palace in Granada (c.1333-91). In this building the fundamental elements of Islamic architecture and architectural design found their highest expression: for instance, the illusion of a building floating above ground. In decorative art, lustre-painting was greatly developed, as was textile weaving in gold brocade and embroidery.</a:t>
            </a:r>
          </a:p>
          <a:p>
            <a:r>
              <a:rPr lang="en-GB" sz="1400" dirty="0"/>
              <a:t>(1)</a:t>
            </a:r>
          </a:p>
        </p:txBody>
      </p:sp>
      <p:pic>
        <p:nvPicPr>
          <p:cNvPr id="4" name="Picture 3">
            <a:extLst>
              <a:ext uri="{FF2B5EF4-FFF2-40B4-BE49-F238E27FC236}">
                <a16:creationId xmlns:a16="http://schemas.microsoft.com/office/drawing/2014/main" id="{7B1B2ED2-C1B8-5F40-9AF1-844C21FA80B7}"/>
              </a:ext>
            </a:extLst>
          </p:cNvPr>
          <p:cNvPicPr>
            <a:picLocks noChangeAspect="1"/>
          </p:cNvPicPr>
          <p:nvPr/>
        </p:nvPicPr>
        <p:blipFill rotWithShape="1">
          <a:blip r:embed="rId3"/>
          <a:srcRect l="24748" r="24598"/>
          <a:stretch/>
        </p:blipFill>
        <p:spPr>
          <a:xfrm>
            <a:off x="7552266" y="10"/>
            <a:ext cx="4639733" cy="6857990"/>
          </a:xfrm>
          <a:prstGeom prst="rect">
            <a:avLst/>
          </a:prstGeom>
        </p:spPr>
      </p:pic>
      <p:sp>
        <p:nvSpPr>
          <p:cNvPr id="5" name="Rectangle 4">
            <a:extLst>
              <a:ext uri="{FF2B5EF4-FFF2-40B4-BE49-F238E27FC236}">
                <a16:creationId xmlns:a16="http://schemas.microsoft.com/office/drawing/2014/main" id="{2FF70BDA-02A2-4443-B28B-B6B3DCBF0808}"/>
              </a:ext>
            </a:extLst>
          </p:cNvPr>
          <p:cNvSpPr/>
          <p:nvPr/>
        </p:nvSpPr>
        <p:spPr>
          <a:xfrm>
            <a:off x="8453410" y="6327822"/>
            <a:ext cx="2837443" cy="369332"/>
          </a:xfrm>
          <a:prstGeom prst="rect">
            <a:avLst/>
          </a:prstGeom>
        </p:spPr>
        <p:txBody>
          <a:bodyPr wrap="none">
            <a:spAutoFit/>
          </a:bodyPr>
          <a:lstStyle/>
          <a:p>
            <a:r>
              <a:rPr lang="en-GB" b="1" dirty="0" err="1">
                <a:solidFill>
                  <a:schemeClr val="bg1"/>
                </a:solidFill>
              </a:rPr>
              <a:t>Baptistere</a:t>
            </a:r>
            <a:r>
              <a:rPr lang="en-GB" b="1" dirty="0">
                <a:solidFill>
                  <a:schemeClr val="bg1"/>
                </a:solidFill>
              </a:rPr>
              <a:t> de Saint Louis (2)</a:t>
            </a:r>
            <a:endParaRPr lang="en-GB" dirty="0">
              <a:solidFill>
                <a:schemeClr val="bg1"/>
              </a:solidFill>
            </a:endParaRPr>
          </a:p>
        </p:txBody>
      </p:sp>
    </p:spTree>
    <p:extLst>
      <p:ext uri="{BB962C8B-B14F-4D97-AF65-F5344CB8AC3E}">
        <p14:creationId xmlns:p14="http://schemas.microsoft.com/office/powerpoint/2010/main" val="2104183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a:xfrm>
            <a:off x="1024128" y="585216"/>
            <a:ext cx="6050439" cy="1499616"/>
          </a:xfrm>
        </p:spPr>
        <p:txBody>
          <a:bodyPr>
            <a:normAutofit/>
          </a:bodyPr>
          <a:lstStyle/>
          <a:p>
            <a:r>
              <a:rPr lang="en-US" dirty="0"/>
              <a:t>History of Islamic Art</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887116" y="1514955"/>
            <a:ext cx="5617098" cy="4918502"/>
          </a:xfrm>
        </p:spPr>
        <p:txBody>
          <a:bodyPr>
            <a:noAutofit/>
          </a:bodyPr>
          <a:lstStyle/>
          <a:p>
            <a:r>
              <a:rPr lang="en-GB" sz="1700" b="1" dirty="0"/>
              <a:t>Timurid Period (1360-1500)</a:t>
            </a:r>
            <a:endParaRPr lang="en-GB" sz="1700" dirty="0"/>
          </a:p>
          <a:p>
            <a:pPr>
              <a:buClrTx/>
              <a:buFont typeface="Arial" panose="020B0604020202020204" pitchFamily="34" charset="0"/>
              <a:buChar char="•"/>
            </a:pPr>
            <a:r>
              <a:rPr lang="en-GB" sz="1700" dirty="0"/>
              <a:t>Mongol rule in Iran was succeeded by that of Timur (Tamerlane) who came from south of Samarkand. </a:t>
            </a:r>
          </a:p>
          <a:p>
            <a:pPr>
              <a:buClrTx/>
              <a:buFont typeface="Arial" panose="020B0604020202020204" pitchFamily="34" charset="0"/>
              <a:buChar char="•"/>
            </a:pPr>
            <a:r>
              <a:rPr lang="en-GB" sz="1700" dirty="0"/>
              <a:t>Examples of Timurid architecture can be seen in the mosques of </a:t>
            </a:r>
            <a:r>
              <a:rPr lang="en-GB" sz="1700" dirty="0" err="1"/>
              <a:t>Kernan</a:t>
            </a:r>
            <a:r>
              <a:rPr lang="en-GB" sz="1700" dirty="0"/>
              <a:t> and </a:t>
            </a:r>
            <a:r>
              <a:rPr lang="en-GB" sz="1700" dirty="0" err="1"/>
              <a:t>Yezd</a:t>
            </a:r>
            <a:r>
              <a:rPr lang="en-GB" sz="1700" dirty="0"/>
              <a:t>, the Great Mosque of Samarkand (Bibi Khanum mosque) begun around 1400, the Gur-</a:t>
            </a:r>
            <a:r>
              <a:rPr lang="en-GB" sz="1700" dirty="0" err="1"/>
              <a:t>i</a:t>
            </a:r>
            <a:r>
              <a:rPr lang="en-GB" sz="1700" dirty="0"/>
              <a:t> Amir, Timur's mausoleum in Samarkand, and the Blue Mosque in Tabriz.</a:t>
            </a:r>
          </a:p>
          <a:p>
            <a:pPr>
              <a:buClrTx/>
              <a:buFont typeface="Arial" panose="020B0604020202020204" pitchFamily="34" charset="0"/>
              <a:buChar char="•"/>
            </a:pPr>
            <a:r>
              <a:rPr lang="en-GB" sz="1700" dirty="0"/>
              <a:t>Timurid painting introduced the concept of using the entire pictorial area, while illuminated manuscripts were produced in the "Imperial Timurid style". Notable schools of Timurid painting sprang up in Shiraz, Herat and elsewhere. </a:t>
            </a:r>
          </a:p>
          <a:p>
            <a:pPr>
              <a:buClrTx/>
              <a:buFont typeface="Arial" panose="020B0604020202020204" pitchFamily="34" charset="0"/>
              <a:buChar char="•"/>
            </a:pPr>
            <a:r>
              <a:rPr lang="en-GB" sz="1700" dirty="0"/>
              <a:t>Herat produced a series of magnificent painted manuscripts, as well as a corresponding set of developments in the Islamic arts of calligraphy and book-binding. Stained glass art was also developed.</a:t>
            </a:r>
          </a:p>
          <a:p>
            <a:pPr lvl="0">
              <a:lnSpc>
                <a:spcPct val="100000"/>
              </a:lnSpc>
              <a:spcBef>
                <a:spcPts val="0"/>
              </a:spcBef>
              <a:spcAft>
                <a:spcPts val="0"/>
              </a:spcAft>
              <a:buClrTx/>
              <a:buSzTx/>
              <a:buFont typeface="Arial" panose="020B0604020202020204" pitchFamily="34" charset="0"/>
              <a:buChar char="•"/>
              <a:defRPr/>
            </a:pPr>
            <a:r>
              <a:rPr lang="en-GB" sz="1700" dirty="0"/>
              <a:t>In general, Timurid art may be a refinement, even sublimation, of the basic ideals of eastern Islamic art. </a:t>
            </a:r>
          </a:p>
          <a:p>
            <a:pPr marL="0" lvl="0" indent="0">
              <a:lnSpc>
                <a:spcPct val="100000"/>
              </a:lnSpc>
              <a:spcBef>
                <a:spcPts val="0"/>
              </a:spcBef>
              <a:spcAft>
                <a:spcPts val="0"/>
              </a:spcAft>
              <a:buClrTx/>
              <a:buSzTx/>
              <a:buNone/>
              <a:defRPr/>
            </a:pPr>
            <a:r>
              <a:rPr lang="en-GB" sz="1100" dirty="0"/>
              <a:t>(1)</a:t>
            </a:r>
          </a:p>
          <a:p>
            <a:endParaRPr lang="en-US" sz="1800" dirty="0"/>
          </a:p>
        </p:txBody>
      </p:sp>
      <p:pic>
        <p:nvPicPr>
          <p:cNvPr id="5" name="Picture 4" descr="A picture containing text, map&#13;&#10;&#13;&#10;Description automatically generated">
            <a:extLst>
              <a:ext uri="{FF2B5EF4-FFF2-40B4-BE49-F238E27FC236}">
                <a16:creationId xmlns:a16="http://schemas.microsoft.com/office/drawing/2014/main" id="{776D3CEB-CC69-DE4B-94FC-C32477B901FC}"/>
              </a:ext>
            </a:extLst>
          </p:cNvPr>
          <p:cNvPicPr>
            <a:picLocks noChangeAspect="1"/>
          </p:cNvPicPr>
          <p:nvPr/>
        </p:nvPicPr>
        <p:blipFill>
          <a:blip r:embed="rId3"/>
          <a:stretch>
            <a:fillRect/>
          </a:stretch>
        </p:blipFill>
        <p:spPr>
          <a:xfrm>
            <a:off x="6280913" y="1766507"/>
            <a:ext cx="5911087" cy="3324985"/>
          </a:xfrm>
          <a:prstGeom prst="rect">
            <a:avLst/>
          </a:prstGeom>
        </p:spPr>
      </p:pic>
      <p:sp>
        <p:nvSpPr>
          <p:cNvPr id="6" name="Rectangle 5">
            <a:extLst>
              <a:ext uri="{FF2B5EF4-FFF2-40B4-BE49-F238E27FC236}">
                <a16:creationId xmlns:a16="http://schemas.microsoft.com/office/drawing/2014/main" id="{077DFC1D-3ACE-9C42-8783-E20064151D90}"/>
              </a:ext>
            </a:extLst>
          </p:cNvPr>
          <p:cNvSpPr/>
          <p:nvPr/>
        </p:nvSpPr>
        <p:spPr>
          <a:xfrm>
            <a:off x="6504214" y="4968381"/>
            <a:ext cx="1814920" cy="246221"/>
          </a:xfrm>
          <a:prstGeom prst="rect">
            <a:avLst/>
          </a:prstGeom>
        </p:spPr>
        <p:txBody>
          <a:bodyPr wrap="none">
            <a:spAutoFit/>
          </a:bodyPr>
          <a:lstStyle/>
          <a:p>
            <a:r>
              <a:rPr lang="en-GB" sz="1000" dirty="0"/>
              <a:t>(2) Source: Division of Education</a:t>
            </a:r>
          </a:p>
        </p:txBody>
      </p:sp>
    </p:spTree>
    <p:extLst>
      <p:ext uri="{BB962C8B-B14F-4D97-AF65-F5344CB8AC3E}">
        <p14:creationId xmlns:p14="http://schemas.microsoft.com/office/powerpoint/2010/main" val="3181182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a:xfrm>
            <a:off x="1024128" y="585216"/>
            <a:ext cx="6066818" cy="1499616"/>
          </a:xfrm>
        </p:spPr>
        <p:txBody>
          <a:bodyPr>
            <a:normAutofit/>
          </a:bodyPr>
          <a:lstStyle/>
          <a:p>
            <a:r>
              <a:rPr lang="en-US" dirty="0"/>
              <a:t>History of Islamic Art</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1747157"/>
            <a:ext cx="6066818" cy="4562203"/>
          </a:xfrm>
        </p:spPr>
        <p:txBody>
          <a:bodyPr>
            <a:noAutofit/>
          </a:bodyPr>
          <a:lstStyle/>
          <a:p>
            <a:r>
              <a:rPr lang="en-GB" sz="1600" b="1" dirty="0"/>
              <a:t>Ottoman Art (1400-1900)</a:t>
            </a:r>
            <a:endParaRPr lang="en-GB" sz="1600" dirty="0"/>
          </a:p>
          <a:p>
            <a:pPr marL="171450" indent="-171450">
              <a:buClrTx/>
              <a:buFont typeface="Arial" panose="020B0604020202020204" pitchFamily="34" charset="0"/>
              <a:buChar char="•"/>
            </a:pPr>
            <a:r>
              <a:rPr lang="en-GB" sz="1600" dirty="0"/>
              <a:t>Constantinople once again became the focal point after the Ottoman conquest.</a:t>
            </a:r>
          </a:p>
          <a:p>
            <a:pPr marL="171450" indent="-171450">
              <a:buClrTx/>
              <a:buFont typeface="Arial" panose="020B0604020202020204" pitchFamily="34" charset="0"/>
              <a:buChar char="•"/>
            </a:pPr>
            <a:r>
              <a:rPr lang="en-GB" sz="1600" dirty="0"/>
              <a:t>The architecture is known especially for their dome architecture in mosques.</a:t>
            </a:r>
          </a:p>
          <a:p>
            <a:pPr marL="171450" indent="-171450">
              <a:buClrTx/>
              <a:buFont typeface="Arial" panose="020B0604020202020204" pitchFamily="34" charset="0"/>
              <a:buChar char="•"/>
            </a:pPr>
            <a:r>
              <a:rPr lang="en-GB" sz="1600" dirty="0"/>
              <a:t>Advances during this time include – polychrome designs in ceramic tilework and pottery - which includes the discovery of red pigmentation.  Developed new colours, composition and iconography.</a:t>
            </a:r>
          </a:p>
          <a:p>
            <a:pPr marL="171450" indent="-171450">
              <a:buClrTx/>
              <a:buFont typeface="Arial" panose="020B0604020202020204" pitchFamily="34" charset="0"/>
              <a:buChar char="•"/>
            </a:pPr>
            <a:r>
              <a:rPr lang="en-GB" sz="1600" dirty="0"/>
              <a:t>Their art sometimes embodied their Muslim culture.  Their art was very popular at the time.</a:t>
            </a:r>
          </a:p>
          <a:p>
            <a:pPr marL="171450" indent="-171450">
              <a:buClrTx/>
              <a:buFont typeface="Arial" panose="020B0604020202020204" pitchFamily="34" charset="0"/>
              <a:buChar char="•"/>
            </a:pPr>
            <a:r>
              <a:rPr lang="en-GB" sz="1600" dirty="0"/>
              <a:t>Their art was based in fine detail and infinite patterns.</a:t>
            </a:r>
          </a:p>
          <a:p>
            <a:pPr marL="171450" indent="-171450">
              <a:buClrTx/>
              <a:buFont typeface="Arial" panose="020B0604020202020204" pitchFamily="34" charset="0"/>
              <a:buChar char="•"/>
            </a:pPr>
            <a:r>
              <a:rPr lang="en-GB" sz="1600" dirty="0"/>
              <a:t>Famous Ottoman architecture include; the </a:t>
            </a:r>
            <a:r>
              <a:rPr lang="en-GB" sz="1600" dirty="0" err="1"/>
              <a:t>Sulaymaniyeh</a:t>
            </a:r>
            <a:r>
              <a:rPr lang="en-GB" sz="1600" dirty="0"/>
              <a:t> Cami Mosque of Sultan </a:t>
            </a:r>
            <a:r>
              <a:rPr lang="en-GB" sz="1600" dirty="0" err="1"/>
              <a:t>Sulayman</a:t>
            </a:r>
            <a:r>
              <a:rPr lang="en-GB" sz="1600" dirty="0"/>
              <a:t> and the </a:t>
            </a:r>
            <a:r>
              <a:rPr lang="en-GB" sz="1600" dirty="0" err="1"/>
              <a:t>Selimiyeh</a:t>
            </a:r>
            <a:r>
              <a:rPr lang="en-GB" sz="1600" dirty="0"/>
              <a:t> Cami mosque, which were designed by Sinan. The ever famous the mosque of Sultan Ahmet I also known as "the Blue Mosque and more</a:t>
            </a:r>
          </a:p>
          <a:p>
            <a:br>
              <a:rPr lang="en-GB" sz="1600" dirty="0"/>
            </a:br>
            <a:endParaRPr lang="en-GB" sz="1600" dirty="0"/>
          </a:p>
          <a:p>
            <a:endParaRPr lang="en-US" sz="1600" dirty="0"/>
          </a:p>
        </p:txBody>
      </p:sp>
      <p:pic>
        <p:nvPicPr>
          <p:cNvPr id="4" name="Picture 3">
            <a:extLst>
              <a:ext uri="{FF2B5EF4-FFF2-40B4-BE49-F238E27FC236}">
                <a16:creationId xmlns:a16="http://schemas.microsoft.com/office/drawing/2014/main" id="{7488E381-F5F9-2145-9E2B-EC7600C9D3F5}"/>
              </a:ext>
            </a:extLst>
          </p:cNvPr>
          <p:cNvPicPr>
            <a:picLocks noChangeAspect="1"/>
          </p:cNvPicPr>
          <p:nvPr/>
        </p:nvPicPr>
        <p:blipFill rotWithShape="1">
          <a:blip r:embed="rId3"/>
          <a:srcRect l="29044" r="25966"/>
          <a:stretch/>
        </p:blipFill>
        <p:spPr>
          <a:xfrm>
            <a:off x="7552266" y="10"/>
            <a:ext cx="4639733" cy="6857990"/>
          </a:xfrm>
          <a:prstGeom prst="rect">
            <a:avLst/>
          </a:prstGeom>
        </p:spPr>
      </p:pic>
    </p:spTree>
    <p:extLst>
      <p:ext uri="{BB962C8B-B14F-4D97-AF65-F5344CB8AC3E}">
        <p14:creationId xmlns:p14="http://schemas.microsoft.com/office/powerpoint/2010/main" val="244329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a:xfrm>
            <a:off x="1024128" y="585216"/>
            <a:ext cx="6066818" cy="1499616"/>
          </a:xfrm>
        </p:spPr>
        <p:txBody>
          <a:bodyPr>
            <a:normAutofit/>
          </a:bodyPr>
          <a:lstStyle/>
          <a:p>
            <a:r>
              <a:rPr lang="en-US"/>
              <a:t>History of Islamic Art</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1910443"/>
            <a:ext cx="6066818" cy="4398917"/>
          </a:xfrm>
        </p:spPr>
        <p:txBody>
          <a:bodyPr>
            <a:normAutofit/>
          </a:bodyPr>
          <a:lstStyle/>
          <a:p>
            <a:pPr marL="0" lvl="0" indent="0">
              <a:spcBef>
                <a:spcPts val="0"/>
              </a:spcBef>
              <a:spcAft>
                <a:spcPts val="0"/>
              </a:spcAft>
              <a:buClrTx/>
              <a:buSzTx/>
              <a:buNone/>
              <a:defRPr/>
            </a:pPr>
            <a:r>
              <a:rPr lang="en-GB" sz="1200" b="1" dirty="0"/>
              <a:t>Safavid Art in Iran (1502-1736)</a:t>
            </a:r>
            <a:endParaRPr lang="en-GB" sz="1200" dirty="0"/>
          </a:p>
          <a:p>
            <a:r>
              <a:rPr lang="en-GB" sz="1200" dirty="0"/>
              <a:t>16</a:t>
            </a:r>
            <a:r>
              <a:rPr lang="en-GB" sz="1200" baseline="30000" dirty="0"/>
              <a:t>th</a:t>
            </a:r>
            <a:r>
              <a:rPr lang="en-GB" sz="1200" dirty="0"/>
              <a:t> Century – Safavid capital established in Isfahan (Persia) – for two centuries it was the centre of eastern Muslim art.</a:t>
            </a:r>
          </a:p>
          <a:p>
            <a:r>
              <a:rPr lang="en-GB" sz="1200" dirty="0"/>
              <a:t>They continued as the </a:t>
            </a:r>
            <a:r>
              <a:rPr lang="en-GB" sz="1200" dirty="0" err="1"/>
              <a:t>Ottomons</a:t>
            </a:r>
            <a:r>
              <a:rPr lang="en-GB" sz="1200" dirty="0"/>
              <a:t> did and were renowned for dome architecture but also introduced influences from Chinese porcelain.</a:t>
            </a:r>
          </a:p>
          <a:p>
            <a:r>
              <a:rPr lang="en-GB" sz="1200" dirty="0"/>
              <a:t>Development in Safavid painting - included vibrant coloured imagery, realist figurative drawing. In the decorative arts, the Safavids also excelled in all areas of the book artistry. Turkish abstract carpet design were replaced with floral and figurative designs. They forwarded individualism in the creation of personal styles and gave a variety that was unparalleled.</a:t>
            </a:r>
            <a:endParaRPr lang="en-GB" sz="1200" b="1" dirty="0"/>
          </a:p>
          <a:p>
            <a:r>
              <a:rPr lang="en-GB" sz="1200" b="1" dirty="0"/>
              <a:t>Mughal Islamic Art in India</a:t>
            </a:r>
          </a:p>
          <a:p>
            <a:r>
              <a:rPr lang="en-GB" sz="1200" dirty="0"/>
              <a:t>After the fall of the Moghul </a:t>
            </a:r>
            <a:r>
              <a:rPr lang="en-GB" sz="1200" dirty="0" err="1"/>
              <a:t>Emporers</a:t>
            </a:r>
            <a:r>
              <a:rPr lang="en-GB" sz="1200" dirty="0"/>
              <a:t> a new Indian-Islamic art culture. Their achievement include: domes, </a:t>
            </a:r>
            <a:r>
              <a:rPr lang="en-GB" sz="1200" dirty="0" err="1"/>
              <a:t>mosoleums</a:t>
            </a:r>
            <a:r>
              <a:rPr lang="en-GB" sz="1200" dirty="0"/>
              <a:t>, mosques, Taj Mahal and much more. The Moghul era were especially fond of working with gold, metals and precious stones.</a:t>
            </a:r>
          </a:p>
          <a:p>
            <a:br>
              <a:rPr lang="en-GB" sz="1200" b="1" dirty="0"/>
            </a:br>
            <a:br>
              <a:rPr lang="en-GB" sz="1200" dirty="0"/>
            </a:br>
            <a:endParaRPr lang="en-US" sz="1200" dirty="0"/>
          </a:p>
        </p:txBody>
      </p:sp>
      <p:pic>
        <p:nvPicPr>
          <p:cNvPr id="5" name="Picture 4">
            <a:extLst>
              <a:ext uri="{FF2B5EF4-FFF2-40B4-BE49-F238E27FC236}">
                <a16:creationId xmlns:a16="http://schemas.microsoft.com/office/drawing/2014/main" id="{11D679FA-9031-8C47-971B-1BAF5AFADA55}"/>
              </a:ext>
            </a:extLst>
          </p:cNvPr>
          <p:cNvPicPr>
            <a:picLocks noChangeAspect="1"/>
          </p:cNvPicPr>
          <p:nvPr/>
        </p:nvPicPr>
        <p:blipFill rotWithShape="1">
          <a:blip r:embed="rId3"/>
          <a:srcRect l="28180" r="27337"/>
          <a:stretch/>
        </p:blipFill>
        <p:spPr>
          <a:xfrm>
            <a:off x="7552266" y="10"/>
            <a:ext cx="4639733" cy="6857990"/>
          </a:xfrm>
          <a:prstGeom prst="rect">
            <a:avLst/>
          </a:prstGeom>
        </p:spPr>
      </p:pic>
    </p:spTree>
    <p:extLst>
      <p:ext uri="{BB962C8B-B14F-4D97-AF65-F5344CB8AC3E}">
        <p14:creationId xmlns:p14="http://schemas.microsoft.com/office/powerpoint/2010/main" val="1620965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US" dirty="0">
                <a:solidFill>
                  <a:schemeClr val="accent3">
                    <a:lumMod val="75000"/>
                  </a:schemeClr>
                </a:solidFill>
              </a:rPr>
              <a:t>Formation of Islamic </a:t>
            </a:r>
            <a:r>
              <a:rPr lang="en-US" dirty="0" err="1">
                <a:solidFill>
                  <a:schemeClr val="accent3">
                    <a:lumMod val="75000"/>
                  </a:schemeClr>
                </a:solidFill>
              </a:rPr>
              <a:t>aRT</a:t>
            </a:r>
            <a:endParaRPr lang="en-US" dirty="0">
              <a:solidFill>
                <a:schemeClr val="accent3">
                  <a:lumMod val="75000"/>
                </a:schemeClr>
              </a:solidFill>
            </a:endParaRP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2286000"/>
            <a:ext cx="9720071" cy="1143000"/>
          </a:xfrm>
        </p:spPr>
        <p:txBody>
          <a:bodyPr/>
          <a:lstStyle/>
          <a:p>
            <a:pPr algn="ctr"/>
            <a:r>
              <a:rPr lang="en-US" dirty="0">
                <a:hlinkClick r:id="rId3"/>
              </a:rPr>
              <a:t>https://www.youtube.com/watch?v=6GfkgLmwXHo</a:t>
            </a:r>
            <a:r>
              <a:rPr lang="en-US" dirty="0"/>
              <a:t> </a:t>
            </a:r>
          </a:p>
        </p:txBody>
      </p:sp>
    </p:spTree>
    <p:extLst>
      <p:ext uri="{BB962C8B-B14F-4D97-AF65-F5344CB8AC3E}">
        <p14:creationId xmlns:p14="http://schemas.microsoft.com/office/powerpoint/2010/main" val="37648916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06D51-2DCB-E441-86EF-6FFD0C3AB8A6}"/>
              </a:ext>
            </a:extLst>
          </p:cNvPr>
          <p:cNvSpPr>
            <a:spLocks noGrp="1"/>
          </p:cNvSpPr>
          <p:nvPr>
            <p:ph type="title"/>
          </p:nvPr>
        </p:nvSpPr>
        <p:spPr/>
        <p:txBody>
          <a:bodyPr/>
          <a:lstStyle/>
          <a:p>
            <a:r>
              <a:rPr lang="en-US" dirty="0">
                <a:solidFill>
                  <a:schemeClr val="accent3">
                    <a:lumMod val="75000"/>
                  </a:schemeClr>
                </a:solidFill>
              </a:rPr>
              <a:t>Types of Islamic ART And Meanings</a:t>
            </a:r>
          </a:p>
        </p:txBody>
      </p:sp>
      <p:sp>
        <p:nvSpPr>
          <p:cNvPr id="3" name="Content Placeholder 2">
            <a:extLst>
              <a:ext uri="{FF2B5EF4-FFF2-40B4-BE49-F238E27FC236}">
                <a16:creationId xmlns:a16="http://schemas.microsoft.com/office/drawing/2014/main" id="{6B0737ED-0788-3941-A326-A7E6F9E18B31}"/>
              </a:ext>
            </a:extLst>
          </p:cNvPr>
          <p:cNvSpPr>
            <a:spLocks noGrp="1"/>
          </p:cNvSpPr>
          <p:nvPr>
            <p:ph idx="1"/>
          </p:nvPr>
        </p:nvSpPr>
        <p:spPr>
          <a:xfrm>
            <a:off x="1024128" y="1954925"/>
            <a:ext cx="9720071" cy="4023360"/>
          </a:xfrm>
        </p:spPr>
        <p:txBody>
          <a:bodyPr>
            <a:normAutofit fontScale="92500" lnSpcReduction="20000"/>
          </a:bodyPr>
          <a:lstStyle/>
          <a:p>
            <a:r>
              <a:rPr lang="en-US" dirty="0"/>
              <a:t>Art is the mirror of a culture and its world view.</a:t>
            </a:r>
            <a:endParaRPr lang="en-GB" dirty="0"/>
          </a:p>
          <a:p>
            <a:r>
              <a:rPr lang="en-US" dirty="0"/>
              <a:t>The art of the Islamic world reflects its cultural values, and reveals the way Muslims view the spiritual realm and the universe.</a:t>
            </a:r>
            <a:endParaRPr lang="en-GB" dirty="0"/>
          </a:p>
          <a:p>
            <a:r>
              <a:rPr lang="en-US" dirty="0"/>
              <a:t>For the Muslim, reality begins with and centers on </a:t>
            </a:r>
            <a:r>
              <a:rPr lang="en-US" b="1" u="sng" dirty="0">
                <a:hlinkClick r:id="rId3"/>
              </a:rPr>
              <a:t>Allah</a:t>
            </a:r>
            <a:r>
              <a:rPr lang="en-US" dirty="0"/>
              <a:t>.</a:t>
            </a:r>
            <a:endParaRPr lang="en-GB" dirty="0"/>
          </a:p>
          <a:p>
            <a:r>
              <a:rPr lang="en-US" dirty="0"/>
              <a:t>Allah is at the heart of worship and aspirations for Muslims, and is the focus of their lives.</a:t>
            </a:r>
            <a:endParaRPr lang="en-GB" dirty="0"/>
          </a:p>
          <a:p>
            <a:r>
              <a:rPr lang="en-US" dirty="0"/>
              <a:t>So Islamic art focuses on the </a:t>
            </a:r>
            <a:r>
              <a:rPr lang="en-US" i="1" dirty="0"/>
              <a:t>spiritual</a:t>
            </a:r>
            <a:r>
              <a:rPr lang="en-US" dirty="0"/>
              <a:t> representation of objects and beings, and not their physical qualities.</a:t>
            </a:r>
            <a:endParaRPr lang="en-GB" dirty="0"/>
          </a:p>
          <a:p>
            <a:r>
              <a:rPr lang="en-GB" dirty="0"/>
              <a:t>The Muslim artist does not attempt to replicate nature as it is, but tries to convey what it represents.</a:t>
            </a:r>
          </a:p>
          <a:p>
            <a:r>
              <a:rPr lang="en-GB" dirty="0"/>
              <a:t>This lets the artist, and those who experience the art, get closer to Allah.</a:t>
            </a:r>
          </a:p>
          <a:p>
            <a:r>
              <a:rPr lang="en-GB" dirty="0"/>
              <a:t>For Muslims, beauty has always been and will always be a quality of the divine. There is a hadith of the Prophet Muhammad that says: "Allah is beautiful and he loves beauty.” (BBC)</a:t>
            </a:r>
          </a:p>
          <a:p>
            <a:endParaRPr lang="en-US" dirty="0"/>
          </a:p>
        </p:txBody>
      </p:sp>
    </p:spTree>
    <p:extLst>
      <p:ext uri="{BB962C8B-B14F-4D97-AF65-F5344CB8AC3E}">
        <p14:creationId xmlns:p14="http://schemas.microsoft.com/office/powerpoint/2010/main" val="10834307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A362D-EE15-8449-9F6F-21DA790A32FE}"/>
              </a:ext>
            </a:extLst>
          </p:cNvPr>
          <p:cNvSpPr>
            <a:spLocks noGrp="1"/>
          </p:cNvSpPr>
          <p:nvPr>
            <p:ph type="title"/>
          </p:nvPr>
        </p:nvSpPr>
        <p:spPr/>
        <p:txBody>
          <a:bodyPr/>
          <a:lstStyle/>
          <a:p>
            <a:r>
              <a:rPr lang="en-GB" b="1" dirty="0"/>
              <a:t>Traditional Islamic Architecture</a:t>
            </a:r>
            <a:endParaRPr lang="en-GB" dirty="0"/>
          </a:p>
        </p:txBody>
      </p:sp>
      <p:sp>
        <p:nvSpPr>
          <p:cNvPr id="3" name="Content Placeholder 2">
            <a:extLst>
              <a:ext uri="{FF2B5EF4-FFF2-40B4-BE49-F238E27FC236}">
                <a16:creationId xmlns:a16="http://schemas.microsoft.com/office/drawing/2014/main" id="{4EE206BD-F006-F144-9BF9-9D36C928DF33}"/>
              </a:ext>
            </a:extLst>
          </p:cNvPr>
          <p:cNvSpPr>
            <a:spLocks noGrp="1"/>
          </p:cNvSpPr>
          <p:nvPr>
            <p:ph idx="1"/>
          </p:nvPr>
        </p:nvSpPr>
        <p:spPr/>
        <p:txBody>
          <a:bodyPr/>
          <a:lstStyle/>
          <a:p>
            <a:r>
              <a:rPr lang="en-GB" dirty="0"/>
              <a:t>In many ways, traditional Islamic architecture provides a visual overview of Islamic history. Master builders, rather than professional architects, designed and built the earliest Muslim structures. The most distinctive type of building was the mosque. Other traditional types of structures included grave markers, bathhouses, commercial buildings, and homes.</a:t>
            </a:r>
          </a:p>
          <a:p>
            <a:endParaRPr lang="en-GB" dirty="0"/>
          </a:p>
        </p:txBody>
      </p:sp>
    </p:spTree>
    <p:extLst>
      <p:ext uri="{BB962C8B-B14F-4D97-AF65-F5344CB8AC3E}">
        <p14:creationId xmlns:p14="http://schemas.microsoft.com/office/powerpoint/2010/main" val="3867302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8DC0D-9B3F-B64D-BAEB-A7AFC37182A7}"/>
              </a:ext>
            </a:extLst>
          </p:cNvPr>
          <p:cNvSpPr>
            <a:spLocks noGrp="1"/>
          </p:cNvSpPr>
          <p:nvPr>
            <p:ph type="title"/>
          </p:nvPr>
        </p:nvSpPr>
        <p:spPr/>
        <p:txBody>
          <a:bodyPr/>
          <a:lstStyle/>
          <a:p>
            <a:r>
              <a:rPr lang="en-US" dirty="0">
                <a:solidFill>
                  <a:schemeClr val="accent3">
                    <a:lumMod val="75000"/>
                  </a:schemeClr>
                </a:solidFill>
              </a:rPr>
              <a:t>Architecture: Mosque </a:t>
            </a:r>
          </a:p>
        </p:txBody>
      </p:sp>
      <p:sp>
        <p:nvSpPr>
          <p:cNvPr id="6" name="Rectangle 5">
            <a:extLst>
              <a:ext uri="{FF2B5EF4-FFF2-40B4-BE49-F238E27FC236}">
                <a16:creationId xmlns:a16="http://schemas.microsoft.com/office/drawing/2014/main" id="{E94C8876-29B7-7F42-B472-C4B4A99B386C}"/>
              </a:ext>
            </a:extLst>
          </p:cNvPr>
          <p:cNvSpPr/>
          <p:nvPr/>
        </p:nvSpPr>
        <p:spPr>
          <a:xfrm>
            <a:off x="1024127" y="2012509"/>
            <a:ext cx="10817756" cy="2862322"/>
          </a:xfrm>
          <a:prstGeom prst="rect">
            <a:avLst/>
          </a:prstGeom>
        </p:spPr>
        <p:txBody>
          <a:bodyPr wrap="square">
            <a:spAutoFit/>
          </a:bodyPr>
          <a:lstStyle/>
          <a:p>
            <a:r>
              <a:rPr lang="en-GB" dirty="0"/>
              <a:t>It’s the central to Muslim network as five daily prayers takes place</a:t>
            </a:r>
          </a:p>
          <a:p>
            <a:endParaRPr lang="en-GB" dirty="0"/>
          </a:p>
          <a:p>
            <a:r>
              <a:rPr lang="en-GB" dirty="0"/>
              <a:t>The architecture of a mosque is not just about design, but it is a history transmitted through the arts. (1)</a:t>
            </a:r>
          </a:p>
          <a:p>
            <a:endParaRPr lang="en-GB" dirty="0"/>
          </a:p>
          <a:p>
            <a:r>
              <a:rPr lang="en-GB" dirty="0"/>
              <a:t>You can understand a mosque from its architecture – the culture to which it belongs and the region and place it derived from.</a:t>
            </a:r>
          </a:p>
          <a:p>
            <a:endParaRPr lang="en-GB" dirty="0"/>
          </a:p>
          <a:p>
            <a:r>
              <a:rPr lang="en-GB" dirty="0"/>
              <a:t>The mosque reflects the now with the ritualistic aspects remain the same.</a:t>
            </a:r>
          </a:p>
          <a:p>
            <a:endParaRPr lang="en-GB" dirty="0"/>
          </a:p>
          <a:p>
            <a:r>
              <a:rPr lang="en-GB" dirty="0"/>
              <a:t>Current mosques still emulate the historic mosques and gain instant recognition. (2)</a:t>
            </a:r>
          </a:p>
        </p:txBody>
      </p:sp>
      <p:sp>
        <p:nvSpPr>
          <p:cNvPr id="7" name="Rectangle 6">
            <a:extLst>
              <a:ext uri="{FF2B5EF4-FFF2-40B4-BE49-F238E27FC236}">
                <a16:creationId xmlns:a16="http://schemas.microsoft.com/office/drawing/2014/main" id="{18ECC9EA-FE36-574F-94AF-ED8622592103}"/>
              </a:ext>
            </a:extLst>
          </p:cNvPr>
          <p:cNvSpPr/>
          <p:nvPr/>
        </p:nvSpPr>
        <p:spPr>
          <a:xfrm>
            <a:off x="1024127" y="4845491"/>
            <a:ext cx="10160943" cy="1077218"/>
          </a:xfrm>
          <a:prstGeom prst="rect">
            <a:avLst/>
          </a:prstGeom>
        </p:spPr>
        <p:txBody>
          <a:bodyPr wrap="square">
            <a:spAutoFit/>
          </a:bodyPr>
          <a:lstStyle/>
          <a:p>
            <a:r>
              <a:rPr lang="en-GB" sz="3200" b="1" dirty="0"/>
              <a:t>“This is the main symbolic meaning in Islamic art that explains unity in diversity.” </a:t>
            </a:r>
            <a:r>
              <a:rPr lang="en-GB" sz="1000" b="1" dirty="0"/>
              <a:t>(3)</a:t>
            </a:r>
            <a:endParaRPr lang="en-GB" sz="1000" dirty="0"/>
          </a:p>
        </p:txBody>
      </p:sp>
    </p:spTree>
    <p:extLst>
      <p:ext uri="{BB962C8B-B14F-4D97-AF65-F5344CB8AC3E}">
        <p14:creationId xmlns:p14="http://schemas.microsoft.com/office/powerpoint/2010/main" val="2042711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4E96-D477-CE4F-9DAF-D12BB6495903}"/>
              </a:ext>
            </a:extLst>
          </p:cNvPr>
          <p:cNvSpPr>
            <a:spLocks noGrp="1"/>
          </p:cNvSpPr>
          <p:nvPr>
            <p:ph type="title"/>
          </p:nvPr>
        </p:nvSpPr>
        <p:spPr/>
        <p:txBody>
          <a:bodyPr/>
          <a:lstStyle/>
          <a:p>
            <a:r>
              <a:rPr lang="en-GB" dirty="0"/>
              <a:t>mosque</a:t>
            </a:r>
          </a:p>
        </p:txBody>
      </p:sp>
      <p:sp>
        <p:nvSpPr>
          <p:cNvPr id="4" name="Content Placeholder 3">
            <a:extLst>
              <a:ext uri="{FF2B5EF4-FFF2-40B4-BE49-F238E27FC236}">
                <a16:creationId xmlns:a16="http://schemas.microsoft.com/office/drawing/2014/main" id="{FCD40434-6890-AF48-8C3E-59C1E17D9EFF}"/>
              </a:ext>
            </a:extLst>
          </p:cNvPr>
          <p:cNvSpPr>
            <a:spLocks noGrp="1"/>
          </p:cNvSpPr>
          <p:nvPr>
            <p:ph idx="1"/>
          </p:nvPr>
        </p:nvSpPr>
        <p:spPr>
          <a:prstGeom prst="rect">
            <a:avLst/>
          </a:prstGeom>
        </p:spPr>
        <p:txBody>
          <a:bodyPr wrap="square">
            <a:spAutoFit/>
          </a:bodyPr>
          <a:lstStyle/>
          <a:p>
            <a:r>
              <a:rPr lang="en-GB" dirty="0">
                <a:solidFill>
                  <a:srgbClr val="000000"/>
                </a:solidFill>
                <a:latin typeface="Arial" panose="020B0604020202020204" pitchFamily="34" charset="0"/>
              </a:rPr>
              <a:t>The form of the mosque generally follows one of three models. From the beginning of Islam in the 600s to about 1000, mosques were large enclosed areas that combined a flat-roofed room for worship with an open courtyard. Mosques of this type were built in the western Islamic world, from Spain to Central Asia. In the 1000s, a new style of mosque appeared. It had balconies on two or more sides of an unroofed central courtyard. This type was built from Egypt and Turkey eastward to India and Pakistan. A third model developed with the expansion of the Ottoman Empire, beginning in the 1400s. Built in places from the Balkans to Saudi Arabia, it had a dome-covered central prayer space and a courtyard.</a:t>
            </a:r>
            <a:endParaRPr lang="en-GB" dirty="0"/>
          </a:p>
        </p:txBody>
      </p:sp>
    </p:spTree>
    <p:extLst>
      <p:ext uri="{BB962C8B-B14F-4D97-AF65-F5344CB8AC3E}">
        <p14:creationId xmlns:p14="http://schemas.microsoft.com/office/powerpoint/2010/main" val="2307001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3FA87-9002-5346-B769-DA81602AC4C4}"/>
              </a:ext>
            </a:extLst>
          </p:cNvPr>
          <p:cNvSpPr>
            <a:spLocks noGrp="1"/>
          </p:cNvSpPr>
          <p:nvPr>
            <p:ph type="title"/>
          </p:nvPr>
        </p:nvSpPr>
        <p:spPr/>
        <p:txBody>
          <a:bodyPr/>
          <a:lstStyle/>
          <a:p>
            <a:r>
              <a:rPr lang="en-US" dirty="0">
                <a:solidFill>
                  <a:schemeClr val="accent3">
                    <a:lumMod val="75000"/>
                  </a:schemeClr>
                </a:solidFill>
              </a:rPr>
              <a:t>Architecture and unity</a:t>
            </a:r>
          </a:p>
        </p:txBody>
      </p:sp>
      <p:sp>
        <p:nvSpPr>
          <p:cNvPr id="4" name="Rectangle 3">
            <a:extLst>
              <a:ext uri="{FF2B5EF4-FFF2-40B4-BE49-F238E27FC236}">
                <a16:creationId xmlns:a16="http://schemas.microsoft.com/office/drawing/2014/main" id="{9C66F4E0-B313-3F42-8B33-497DFABEB49E}"/>
              </a:ext>
            </a:extLst>
          </p:cNvPr>
          <p:cNvSpPr/>
          <p:nvPr/>
        </p:nvSpPr>
        <p:spPr>
          <a:xfrm>
            <a:off x="1024128" y="1961418"/>
            <a:ext cx="10552828" cy="3477875"/>
          </a:xfrm>
          <a:prstGeom prst="rect">
            <a:avLst/>
          </a:prstGeom>
        </p:spPr>
        <p:txBody>
          <a:bodyPr wrap="square">
            <a:spAutoFit/>
          </a:bodyPr>
          <a:lstStyle/>
          <a:p>
            <a:r>
              <a:rPr lang="en-GB" sz="4000" dirty="0"/>
              <a:t>Mosque = Unity </a:t>
            </a:r>
          </a:p>
          <a:p>
            <a:endParaRPr lang="en-GB" dirty="0"/>
          </a:p>
          <a:p>
            <a:pPr marL="285750" indent="-285750">
              <a:buFont typeface="Arial" panose="020B0604020202020204" pitchFamily="34" charset="0"/>
              <a:buChar char="•"/>
            </a:pPr>
            <a:r>
              <a:rPr lang="en-GB" dirty="0"/>
              <a:t>Mosques have been adapted over the years, the first protype taken from the Prophets Mosque, it was plain and simple with basic covering protecting from the elements.</a:t>
            </a:r>
          </a:p>
          <a:p>
            <a:endParaRPr lang="en-GB" dirty="0"/>
          </a:p>
          <a:p>
            <a:pPr marL="285750" indent="-285750">
              <a:buFont typeface="Arial" panose="020B0604020202020204" pitchFamily="34" charset="0"/>
              <a:buChar char="•"/>
            </a:pPr>
            <a:r>
              <a:rPr lang="en-GB" dirty="0"/>
              <a:t>MOSQUE, from Arabic </a:t>
            </a:r>
            <a:r>
              <a:rPr lang="en-GB" i="1" dirty="0"/>
              <a:t>masjid,</a:t>
            </a:r>
            <a:r>
              <a:rPr lang="en-GB" dirty="0"/>
              <a:t> is a place to prostrate one's self [in front of God]</a:t>
            </a:r>
          </a:p>
          <a:p>
            <a:endParaRPr lang="en-GB" dirty="0"/>
          </a:p>
          <a:p>
            <a:pPr marL="285750" indent="-285750">
              <a:buFont typeface="Arial" panose="020B0604020202020204" pitchFamily="34" charset="0"/>
              <a:buChar char="•"/>
            </a:pPr>
            <a:r>
              <a:rPr lang="en-GB" dirty="0"/>
              <a:t>But Islam is also a communitarian social order and, at least once a week, prayer is meant to be a congregational experience as well as a private one: "O ye who believe, when the call is heard for the Friday prayer, haste unto remembrance of God and leave your trading" (Qur’ān 62.9).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622864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US" dirty="0">
                <a:solidFill>
                  <a:schemeClr val="accent3">
                    <a:lumMod val="75000"/>
                  </a:schemeClr>
                </a:solidFill>
              </a:rPr>
              <a:t>mosque</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p:txBody>
          <a:bodyPr>
            <a:normAutofit/>
          </a:bodyPr>
          <a:lstStyle/>
          <a:p>
            <a:r>
              <a:rPr lang="en-GB" b="1" dirty="0"/>
              <a:t>Architectural Development of the Mosque.</a:t>
            </a:r>
            <a:r>
              <a:rPr lang="en-GB" dirty="0"/>
              <a:t> The first four or five centuries of Islamic history were characterized by the creation in every Muslim city of large congregational mosques.</a:t>
            </a:r>
          </a:p>
          <a:p>
            <a:r>
              <a:rPr lang="en-GB" i="1" dirty="0">
                <a:solidFill>
                  <a:schemeClr val="accent1">
                    <a:lumMod val="75000"/>
                  </a:schemeClr>
                </a:solidFill>
              </a:rPr>
              <a:t>Regional Styles.</a:t>
            </a:r>
            <a:r>
              <a:rPr lang="en-GB" dirty="0">
                <a:solidFill>
                  <a:schemeClr val="accent1">
                    <a:lumMod val="75000"/>
                  </a:schemeClr>
                </a:solidFill>
              </a:rPr>
              <a:t> Their type varied from province to province according to local circumstances and architectural traditions. In Syria the mosque of Damascus used the ancient Roman temple area and classical or Byzantine columns for an original composition of a courtyard surrounded by porticoes, with a three-aisled portico indicating the direction of prayer. In Iraq, Egypt, and the Muslim West the same basic plan was modified by the transformation of the </a:t>
            </a:r>
            <a:r>
              <a:rPr lang="en-GB" i="1" dirty="0" err="1">
                <a:solidFill>
                  <a:schemeClr val="accent1">
                    <a:lumMod val="75000"/>
                  </a:schemeClr>
                </a:solidFill>
              </a:rPr>
              <a:t>qiblah</a:t>
            </a:r>
            <a:r>
              <a:rPr lang="en-GB" dirty="0">
                <a:solidFill>
                  <a:schemeClr val="accent1">
                    <a:lumMod val="75000"/>
                  </a:schemeClr>
                </a:solidFill>
              </a:rPr>
              <a:t> area into a vast hypostyle hall of columns or piers. The most superb remaining instance.</a:t>
            </a:r>
            <a:br>
              <a:rPr lang="en-GB" dirty="0"/>
            </a:br>
            <a:endParaRPr lang="en-US" dirty="0"/>
          </a:p>
        </p:txBody>
      </p:sp>
    </p:spTree>
    <p:extLst>
      <p:ext uri="{BB962C8B-B14F-4D97-AF65-F5344CB8AC3E}">
        <p14:creationId xmlns:p14="http://schemas.microsoft.com/office/powerpoint/2010/main" val="1685681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US" dirty="0">
                <a:solidFill>
                  <a:schemeClr val="accent3">
                    <a:lumMod val="75000"/>
                  </a:schemeClr>
                </a:solidFill>
              </a:rPr>
              <a:t>minaret</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1740568"/>
            <a:ext cx="9720071" cy="4023360"/>
          </a:xfrm>
        </p:spPr>
        <p:txBody>
          <a:bodyPr>
            <a:normAutofit/>
          </a:bodyPr>
          <a:lstStyle/>
          <a:p>
            <a:r>
              <a:rPr lang="en-GB" sz="1600" dirty="0"/>
              <a:t>Today, most of the scholars share the idea that the </a:t>
            </a:r>
            <a:r>
              <a:rPr lang="en-GB" sz="1600" dirty="0" err="1"/>
              <a:t>Prophet‟s</a:t>
            </a:r>
            <a:r>
              <a:rPr lang="en-GB" sz="1600" dirty="0"/>
              <a:t> Mosque constitutes the prototype of mosque architecture, starting from the early years of Islam, during the rule of Omar. This building, which is also called as “</a:t>
            </a:r>
            <a:r>
              <a:rPr lang="en-GB" sz="1600" dirty="0" err="1"/>
              <a:t>Mescid-i</a:t>
            </a:r>
            <a:r>
              <a:rPr lang="en-GB" sz="1600" dirty="0"/>
              <a:t> </a:t>
            </a:r>
            <a:r>
              <a:rPr lang="en-GB" sz="1600" dirty="0" err="1"/>
              <a:t>Nebevi</a:t>
            </a:r>
            <a:r>
              <a:rPr lang="en-GB" sz="1600" dirty="0"/>
              <a:t>”, is said to form the foundation of Umayyad Mosque style, with additions made in later years in order to enlarge it. As Jeremy Johns cites, the concept of the Mosque of Prophet is said to dominate the early Islamic religious architecture so much that it dictates the plan of almost every Jami mosque built. As Johns quotes, Omar was “portrayed as an almost obsessive mosque-builder”; he is believed to have decreed that all congregational mosques should be laid out according to a common standard and this standard had later become the standard for the religious architecture of Islam. (Johns, 1999:69, 109, 110-112) Minaret is the characteristic architectural feature of the mosque, which is principally used for the call to prayer (adhan). Originally designed for the call for prayer in the past, minaret is not functionally needed today due to the developed technology. Nevertheless, it became an indispensable architectural component of mosque design and is still regarded as a must for a mosque due to its symbolic meaning. With its visually striking figure being either free standing or taller than any connected support structure, minaret provides a visual focal point to the community and acts as a landmark. In the old times, the prayer used to be called from the gallery encircling the shaft of (</a:t>
            </a:r>
            <a:r>
              <a:rPr lang="en-GB" sz="1600" dirty="0">
                <a:hlinkClick r:id="rId3"/>
              </a:rPr>
              <a:t>http://www.iscsjournal.com/Makaleler/690402324_11urey.pdf</a:t>
            </a:r>
            <a:r>
              <a:rPr lang="en-GB" sz="1600" dirty="0"/>
              <a:t>) </a:t>
            </a:r>
            <a:endParaRPr lang="en-US" sz="1600" dirty="0"/>
          </a:p>
        </p:txBody>
      </p:sp>
    </p:spTree>
    <p:extLst>
      <p:ext uri="{BB962C8B-B14F-4D97-AF65-F5344CB8AC3E}">
        <p14:creationId xmlns:p14="http://schemas.microsoft.com/office/powerpoint/2010/main" val="24485710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US" dirty="0">
                <a:solidFill>
                  <a:schemeClr val="accent3">
                    <a:lumMod val="75000"/>
                  </a:schemeClr>
                </a:solidFill>
              </a:rPr>
              <a:t>minaret</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1981635"/>
            <a:ext cx="9720071" cy="4023360"/>
          </a:xfrm>
        </p:spPr>
        <p:txBody>
          <a:bodyPr>
            <a:normAutofit fontScale="77500" lnSpcReduction="20000"/>
          </a:bodyPr>
          <a:lstStyle/>
          <a:p>
            <a:r>
              <a:rPr lang="en-GB" dirty="0"/>
              <a:t>A minaret is a tower attached to a mosque, from which the muezzin (</a:t>
            </a:r>
            <a:r>
              <a:rPr lang="en-GB" i="1" dirty="0" err="1"/>
              <a:t>muʿadhdhin</a:t>
            </a:r>
            <a:r>
              <a:rPr lang="en-GB" dirty="0"/>
              <a:t>), today commonly supplanted by a loudspeaker, gives the call to worship (</a:t>
            </a:r>
            <a:r>
              <a:rPr lang="en-GB" i="1" dirty="0" err="1"/>
              <a:t>adhān</a:t>
            </a:r>
            <a:r>
              <a:rPr lang="en-GB" dirty="0"/>
              <a:t>) before the five daily prayers. Along with the dome, the slender tower of the minaret is the most conspicuous sign of the presence of Islam in a community, giving a typically “Islamic” character to such cities as Istanbul and Cairo. Traditionally, minarets can be of virtually any height and shape, ranging from the relatively squat square towers of West Africa and the tall square shafts of North Africa, through the tall cylindrical shafts found in Turkey and Iran, to the tapering cylindrical shafts of Central Asia and the </a:t>
            </a:r>
            <a:r>
              <a:rPr lang="en-GB" dirty="0" err="1"/>
              <a:t>multistoried</a:t>
            </a:r>
            <a:r>
              <a:rPr lang="en-GB" dirty="0"/>
              <a:t> pagoda-like structures of China. In Egypt, minarets often had three superposed stories successively square, circular, and polygonal in plan, whereas in other parts of the Muslim world, such as East Africa, Kashmir, and southeast Asia, the minaret was conspicuous by its absence. In the twenty-first century, however, the growth of communication, whether photographs or easier travel, has homogenized regional architectural styles into an international “Islamic” norm of domes paired with soaring slender towers.</a:t>
            </a:r>
          </a:p>
          <a:p>
            <a:r>
              <a:rPr lang="en-GB" dirty="0"/>
              <a:t>Although the mosque tower is properly called a </a:t>
            </a:r>
            <a:r>
              <a:rPr lang="en-GB" i="1" dirty="0" err="1"/>
              <a:t>miʿdhanah</a:t>
            </a:r>
            <a:r>
              <a:rPr lang="en-GB" dirty="0"/>
              <a:t> (place for the call to prayer), in many parts of the Muslim world it is commonly known as a </a:t>
            </a:r>
            <a:r>
              <a:rPr lang="en-GB" i="1" dirty="0" err="1"/>
              <a:t>manārah</a:t>
            </a:r>
            <a:r>
              <a:rPr lang="en-GB" dirty="0"/>
              <a:t> (Pers. </a:t>
            </a:r>
            <a:r>
              <a:rPr lang="en-GB" i="1" dirty="0" err="1"/>
              <a:t>manār</a:t>
            </a:r>
            <a:r>
              <a:rPr lang="en-GB" dirty="0"/>
              <a:t>; Turk. </a:t>
            </a:r>
            <a:r>
              <a:rPr lang="en-GB" i="1" dirty="0" err="1"/>
              <a:t>minare</a:t>
            </a:r>
            <a:r>
              <a:rPr lang="en-GB" dirty="0"/>
              <a:t>). The latter term referred originally to a “place or thing that gives light” (and is a cognate of the Hebrew </a:t>
            </a:r>
            <a:r>
              <a:rPr lang="en-GB" i="1" dirty="0"/>
              <a:t>menorah</a:t>
            </a:r>
            <a:r>
              <a:rPr lang="en-GB" dirty="0"/>
              <a:t>) and is the source of the European term “minaret.” In parts of North Africa the tower was known as a </a:t>
            </a:r>
            <a:r>
              <a:rPr lang="en-GB" i="1" dirty="0" err="1"/>
              <a:t>ṣawmaʿah</a:t>
            </a:r>
            <a:r>
              <a:rPr lang="en-GB" i="1" dirty="0"/>
              <a:t>.</a:t>
            </a:r>
            <a:r>
              <a:rPr lang="en-GB" dirty="0"/>
              <a:t> (Old Spanish </a:t>
            </a:r>
            <a:r>
              <a:rPr lang="en-GB" i="1" dirty="0" err="1"/>
              <a:t>zoma</a:t>
            </a:r>
            <a:r>
              <a:rPr lang="en-GB" dirty="0"/>
              <a:t>), a term referring originally to the cell of a Christian monk.</a:t>
            </a:r>
          </a:p>
          <a:p>
            <a:endParaRPr lang="en-US" dirty="0"/>
          </a:p>
        </p:txBody>
      </p:sp>
    </p:spTree>
    <p:extLst>
      <p:ext uri="{BB962C8B-B14F-4D97-AF65-F5344CB8AC3E}">
        <p14:creationId xmlns:p14="http://schemas.microsoft.com/office/powerpoint/2010/main" val="2400658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US" dirty="0">
                <a:solidFill>
                  <a:schemeClr val="accent3">
                    <a:lumMod val="75000"/>
                  </a:schemeClr>
                </a:solidFill>
              </a:rPr>
              <a:t>dome</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p:txBody>
          <a:bodyPr>
            <a:normAutofit lnSpcReduction="10000"/>
          </a:bodyPr>
          <a:lstStyle/>
          <a:p>
            <a:r>
              <a:rPr lang="en-GB" dirty="0"/>
              <a:t>[Lat. </a:t>
            </a:r>
            <a:r>
              <a:rPr lang="en-GB" i="1" dirty="0"/>
              <a:t>domus</a:t>
            </a:r>
            <a:r>
              <a:rPr lang="en-GB" dirty="0"/>
              <a:t>: “house”].Rounded vault covering an interior space. The dome held a particular fascination for Islamic architects, who for centuries strove to exceed Hagia Sophia, introducing the dome to Iran, Central Asia and India. Domes appear on some of their earliest monuments, such as the Dome of the Rock (691–2), Jerusalem (see </a:t>
            </a:r>
            <a:r>
              <a:rPr lang="en-GB" u="sng" dirty="0">
                <a:hlinkClick r:id="rId3"/>
              </a:rPr>
              <a:t>Architecture</a:t>
            </a:r>
            <a:r>
              <a:rPr lang="en-GB" dirty="0"/>
              <a:t>, </a:t>
            </a:r>
            <a:r>
              <a:rPr lang="en-GB" dirty="0" err="1"/>
              <a:t>color</a:t>
            </a:r>
            <a:r>
              <a:rPr lang="en-GB" dirty="0"/>
              <a:t> pl. 1:IV, fig. 2), the Great Mosque (begun 785) at Córdoba and the Great Mosque (836) at Kairouan (see </a:t>
            </a:r>
            <a:r>
              <a:rPr lang="en-GB" u="sng" dirty="0">
                <a:hlinkClick r:id="rId3"/>
              </a:rPr>
              <a:t>Architecture</a:t>
            </a:r>
            <a:r>
              <a:rPr lang="en-GB" dirty="0"/>
              <a:t>, §IV, C). In </a:t>
            </a:r>
            <a:r>
              <a:rPr lang="en-GB" dirty="0" err="1"/>
              <a:t>Saljuq</a:t>
            </a:r>
            <a:r>
              <a:rPr lang="en-GB" dirty="0"/>
              <a:t> architecture the dome was closely associated with tombs (</a:t>
            </a:r>
            <a:r>
              <a:rPr lang="en-GB" dirty="0" err="1"/>
              <a:t>türbe</a:t>
            </a:r>
            <a:r>
              <a:rPr lang="en-GB" dirty="0"/>
              <a:t>), such as those of </a:t>
            </a:r>
            <a:r>
              <a:rPr lang="en-GB" dirty="0" err="1"/>
              <a:t>Melik</a:t>
            </a:r>
            <a:r>
              <a:rPr lang="en-GB" dirty="0"/>
              <a:t> Gazi (last quarter of the 13th century), </a:t>
            </a:r>
            <a:r>
              <a:rPr lang="en-GB" dirty="0" err="1"/>
              <a:t>Kirşehir</a:t>
            </a:r>
            <a:r>
              <a:rPr lang="en-GB" dirty="0"/>
              <a:t> (Turkey), and continued under the Ottomans, for example in the complex (1390–95) of Bayezid I </a:t>
            </a:r>
            <a:r>
              <a:rPr lang="en-GB" dirty="0" err="1"/>
              <a:t>Yıldırım</a:t>
            </a:r>
            <a:r>
              <a:rPr lang="en-GB" dirty="0"/>
              <a:t> (</a:t>
            </a:r>
            <a:r>
              <a:rPr lang="en-GB" i="1" dirty="0"/>
              <a:t>r.</a:t>
            </a:r>
            <a:r>
              <a:rPr lang="en-GB" dirty="0"/>
              <a:t> 1389–1402) at Bursa. After the fall of Constantinople in 1453,domes dominated mosque design, paralleling their contemporary revival in Italy. Development of the Islamic brick-built dome culminated in the major works of </a:t>
            </a:r>
            <a:r>
              <a:rPr lang="en-GB" u="sng" dirty="0">
                <a:hlinkClick r:id="rId4"/>
              </a:rPr>
              <a:t>Sinan</a:t>
            </a:r>
            <a:r>
              <a:rPr lang="en-GB" dirty="0"/>
              <a:t>, including the double-shell dome of the </a:t>
            </a:r>
            <a:r>
              <a:rPr lang="en-GB" dirty="0" err="1"/>
              <a:t>Selimiye</a:t>
            </a:r>
            <a:r>
              <a:rPr lang="en-GB" dirty="0"/>
              <a:t> Mosque (1569–75) Edirne, which finally surpassed the dome of Hagia Sophia.</a:t>
            </a:r>
          </a:p>
          <a:p>
            <a:endParaRPr lang="en-US" dirty="0"/>
          </a:p>
        </p:txBody>
      </p:sp>
    </p:spTree>
    <p:extLst>
      <p:ext uri="{BB962C8B-B14F-4D97-AF65-F5344CB8AC3E}">
        <p14:creationId xmlns:p14="http://schemas.microsoft.com/office/powerpoint/2010/main" val="34048336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a:xfrm>
            <a:off x="1024128" y="585216"/>
            <a:ext cx="6066818" cy="1499616"/>
          </a:xfrm>
        </p:spPr>
        <p:txBody>
          <a:bodyPr>
            <a:normAutofit/>
          </a:bodyPr>
          <a:lstStyle/>
          <a:p>
            <a:r>
              <a:rPr lang="en-US"/>
              <a:t>mihrab</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2286000"/>
            <a:ext cx="6066818" cy="4023360"/>
          </a:xfrm>
        </p:spPr>
        <p:txBody>
          <a:bodyPr>
            <a:normAutofit/>
          </a:bodyPr>
          <a:lstStyle/>
          <a:p>
            <a:r>
              <a:rPr lang="en-GB" sz="1400"/>
              <a:t>Mihrab</a:t>
            </a:r>
          </a:p>
          <a:p>
            <a:r>
              <a:rPr lang="en-GB" sz="1400"/>
              <a:t>Niche, usually concave, in the qibla (Mecca-orientated) wall of a mosque. The mihrab is commonly believed to be a prayer niche that indicates the direction of prayer, but as Muslims pray toward the Ka</a:t>
            </a:r>
            <a:r>
              <a:rPr lang="el-GR" sz="1400"/>
              <a:t>῾</a:t>
            </a:r>
            <a:r>
              <a:rPr lang="en-GB" sz="1400" err="1"/>
              <a:t>ba</a:t>
            </a:r>
            <a:r>
              <a:rPr lang="en-GB" sz="1400"/>
              <a:t> in Mecca, which stands beyond the wall in which the mihrab lies, not toward the mihrab itself, its origins must lie elsewhere. Philologists maintain that the Arabic word </a:t>
            </a:r>
            <a:r>
              <a:rPr lang="en-GB" sz="1400" i="1" err="1"/>
              <a:t>miḥrāb</a:t>
            </a:r>
            <a:r>
              <a:rPr lang="en-GB" sz="1400"/>
              <a:t> either derives from the Ethiopic </a:t>
            </a:r>
            <a:r>
              <a:rPr lang="en-GB" sz="1400" i="1" err="1"/>
              <a:t>mekuerāb</a:t>
            </a:r>
            <a:r>
              <a:rPr lang="en-GB" sz="1400"/>
              <a:t> (“naos” or “sanctuary”) or is related etymologically to the Arabic word </a:t>
            </a:r>
            <a:r>
              <a:rPr lang="en-GB" sz="1400" i="1" err="1"/>
              <a:t>ḥarba</a:t>
            </a:r>
            <a:r>
              <a:rPr lang="en-GB" sz="1400"/>
              <a:t>, a lance symbolizing authority in ancient Arabia. The word </a:t>
            </a:r>
            <a:r>
              <a:rPr lang="en-GB" sz="1400" i="1" err="1"/>
              <a:t>miḥrāb</a:t>
            </a:r>
            <a:r>
              <a:rPr lang="en-GB" sz="1400"/>
              <a:t> occurs only five times in the Koran, where it means “chamber” or “fine structure.” In early Arabic secular literature its meanings included the part of a palace in which a ruler sits, a niche for an image, or a colonnaded platform.</a:t>
            </a:r>
          </a:p>
          <a:p>
            <a:r>
              <a:rPr lang="en-GB" sz="1400"/>
              <a:t>Historical sources suggest that the earliest mosques at </a:t>
            </a:r>
            <a:r>
              <a:rPr lang="en-GB" sz="1400" err="1"/>
              <a:t>Fustat</a:t>
            </a:r>
            <a:r>
              <a:rPr lang="en-GB" sz="1400"/>
              <a:t> (Old Cairo) and Damascus had a feature referred to as a mihrab, but, instead of niches, these appear to have been columned bays that fulfilled functions later associated with the </a:t>
            </a:r>
            <a:r>
              <a:rPr lang="en-GB" sz="1400" u="sng">
                <a:hlinkClick r:id="rId3"/>
              </a:rPr>
              <a:t>Maqsura</a:t>
            </a:r>
            <a:r>
              <a:rPr lang="en-GB" sz="1400"/>
              <a:t>, which, as well as being the place from which the imam led prayers, was also used for the conduct of official business and the dispensation of justice</a:t>
            </a:r>
          </a:p>
          <a:p>
            <a:endParaRPr lang="en-US" sz="1400"/>
          </a:p>
        </p:txBody>
      </p:sp>
      <p:pic>
        <p:nvPicPr>
          <p:cNvPr id="4" name="Picture 3">
            <a:extLst>
              <a:ext uri="{FF2B5EF4-FFF2-40B4-BE49-F238E27FC236}">
                <a16:creationId xmlns:a16="http://schemas.microsoft.com/office/drawing/2014/main" id="{4718EA45-E5F7-5847-81B3-23EF32A5D3E8}"/>
              </a:ext>
            </a:extLst>
          </p:cNvPr>
          <p:cNvPicPr>
            <a:picLocks noChangeAspect="1"/>
          </p:cNvPicPr>
          <p:nvPr/>
        </p:nvPicPr>
        <p:blipFill rotWithShape="1">
          <a:blip r:embed="rId4"/>
          <a:srcRect r="12137"/>
          <a:stretch/>
        </p:blipFill>
        <p:spPr>
          <a:xfrm>
            <a:off x="7552266" y="10"/>
            <a:ext cx="4639733" cy="6857990"/>
          </a:xfrm>
          <a:prstGeom prst="rect">
            <a:avLst/>
          </a:prstGeom>
        </p:spPr>
      </p:pic>
    </p:spTree>
    <p:extLst>
      <p:ext uri="{BB962C8B-B14F-4D97-AF65-F5344CB8AC3E}">
        <p14:creationId xmlns:p14="http://schemas.microsoft.com/office/powerpoint/2010/main" val="17229320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US" dirty="0" err="1">
                <a:solidFill>
                  <a:schemeClr val="accent3">
                    <a:lumMod val="75000"/>
                  </a:schemeClr>
                </a:solidFill>
              </a:rPr>
              <a:t>Minbar</a:t>
            </a:r>
            <a:endParaRPr lang="en-US" dirty="0">
              <a:solidFill>
                <a:schemeClr val="accent3">
                  <a:lumMod val="75000"/>
                </a:schemeClr>
              </a:solidFill>
            </a:endParaRP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1796142"/>
            <a:ext cx="9720071" cy="4023360"/>
          </a:xfrm>
        </p:spPr>
        <p:txBody>
          <a:bodyPr>
            <a:normAutofit fontScale="92500" lnSpcReduction="20000"/>
          </a:bodyPr>
          <a:lstStyle/>
          <a:p>
            <a:r>
              <a:rPr lang="en-GB" dirty="0"/>
              <a:t>Arab.; Turk. </a:t>
            </a:r>
            <a:r>
              <a:rPr lang="en-GB" i="1" dirty="0" err="1"/>
              <a:t>minber</a:t>
            </a:r>
            <a:r>
              <a:rPr lang="en-GB" dirty="0"/>
              <a:t>].Pulpit in a mosque, often made of wood or stone. The largest, indeed sometimes the only piece of furniture in a mosque, the </a:t>
            </a:r>
            <a:r>
              <a:rPr lang="en-GB" dirty="0" err="1"/>
              <a:t>minbar</a:t>
            </a:r>
            <a:r>
              <a:rPr lang="en-GB" dirty="0"/>
              <a:t> derived from the judge's seat in pre-Islamic Arabia. The first </a:t>
            </a:r>
            <a:r>
              <a:rPr lang="en-GB" dirty="0" err="1"/>
              <a:t>minbar</a:t>
            </a:r>
            <a:r>
              <a:rPr lang="en-GB" dirty="0"/>
              <a:t> in Islam (</a:t>
            </a:r>
            <a:r>
              <a:rPr lang="en-GB" i="1" dirty="0"/>
              <a:t>c.</a:t>
            </a:r>
            <a:r>
              <a:rPr lang="en-GB" dirty="0"/>
              <a:t>628–31) is reported to have been the wooden chair with two steps ordered for the mosque of Medina by the prophet Muhammad; from it he preached and led prayers. After Muhammad's death in 632 it became customary for a new caliph to receive homage while seated on this </a:t>
            </a:r>
            <a:r>
              <a:rPr lang="en-GB" dirty="0" err="1"/>
              <a:t>minbar</a:t>
            </a:r>
            <a:r>
              <a:rPr lang="en-GB" dirty="0"/>
              <a:t>. The Umayyad caliph Mu</a:t>
            </a:r>
            <a:r>
              <a:rPr lang="el-GR" dirty="0"/>
              <a:t>῾</a:t>
            </a:r>
            <a:r>
              <a:rPr lang="en-GB" dirty="0" err="1"/>
              <a:t>awiya</a:t>
            </a:r>
            <a:r>
              <a:rPr lang="en-GB" dirty="0"/>
              <a:t> (</a:t>
            </a:r>
            <a:r>
              <a:rPr lang="en-GB" i="1" dirty="0"/>
              <a:t>r.</a:t>
            </a:r>
            <a:r>
              <a:rPr lang="en-GB" dirty="0"/>
              <a:t> 661–80) raised the Prophet's </a:t>
            </a:r>
            <a:r>
              <a:rPr lang="en-GB" dirty="0" err="1"/>
              <a:t>minbar</a:t>
            </a:r>
            <a:r>
              <a:rPr lang="en-GB" dirty="0"/>
              <a:t> on a six-stepped platform in 670. As a sign of legitimate authority, </a:t>
            </a:r>
            <a:r>
              <a:rPr lang="en-GB" dirty="0" err="1"/>
              <a:t>minbars</a:t>
            </a:r>
            <a:r>
              <a:rPr lang="en-GB" dirty="0"/>
              <a:t> were used by the Umayyad caliphs (</a:t>
            </a:r>
            <a:r>
              <a:rPr lang="en-GB" i="1" dirty="0"/>
              <a:t>r.</a:t>
            </a:r>
            <a:r>
              <a:rPr lang="en-GB" dirty="0"/>
              <a:t> 661–750) and their governors as pulpits from which to make important announcements as well as for delivering the Friday sermon. It became customary for the name of the reigning sovereign to be mentioned in the sermon (Arab. </a:t>
            </a:r>
            <a:r>
              <a:rPr lang="en-GB" i="1" dirty="0" err="1"/>
              <a:t>khuṭba</a:t>
            </a:r>
            <a:r>
              <a:rPr lang="en-GB" dirty="0"/>
              <a:t>), and this became one of the two most important public signs of political power, the other being the inclusion of the ruler's name on the coinage. Eventually, a </a:t>
            </a:r>
            <a:r>
              <a:rPr lang="en-GB" dirty="0" err="1"/>
              <a:t>minbar</a:t>
            </a:r>
            <a:r>
              <a:rPr lang="en-GB" dirty="0"/>
              <a:t> (rarely, more than one) was installed in every mosque in which Friday prayers were performed, and the </a:t>
            </a:r>
            <a:r>
              <a:rPr lang="en-GB" dirty="0" err="1"/>
              <a:t>minbar</a:t>
            </a:r>
            <a:r>
              <a:rPr lang="en-GB" dirty="0"/>
              <a:t> came to be used principally for the Friday sermon. </a:t>
            </a:r>
            <a:r>
              <a:rPr lang="en-GB" dirty="0" err="1"/>
              <a:t>Minbars</a:t>
            </a:r>
            <a:r>
              <a:rPr lang="en-GB" dirty="0"/>
              <a:t> may also be found in the prayer-halls of some important madrasas and at other places where religious orations are made, such as several of the pilgrimage sites around Mecca. </a:t>
            </a:r>
            <a:r>
              <a:rPr lang="en-GB" dirty="0" err="1"/>
              <a:t>Minbars</a:t>
            </a:r>
            <a:r>
              <a:rPr lang="en-GB" dirty="0"/>
              <a:t> are almost always placed against the qibla (Mecca-facing) wall of a prayer-hall, to the right of the mihrab.</a:t>
            </a:r>
          </a:p>
          <a:p>
            <a:endParaRPr lang="en-US" dirty="0"/>
          </a:p>
        </p:txBody>
      </p:sp>
    </p:spTree>
    <p:extLst>
      <p:ext uri="{BB962C8B-B14F-4D97-AF65-F5344CB8AC3E}">
        <p14:creationId xmlns:p14="http://schemas.microsoft.com/office/powerpoint/2010/main" val="29236882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D46A-D445-8C4E-B2B9-E5E4DF7A489B}"/>
              </a:ext>
            </a:extLst>
          </p:cNvPr>
          <p:cNvSpPr>
            <a:spLocks noGrp="1"/>
          </p:cNvSpPr>
          <p:nvPr>
            <p:ph type="title"/>
          </p:nvPr>
        </p:nvSpPr>
        <p:spPr/>
        <p:txBody>
          <a:bodyPr/>
          <a:lstStyle/>
          <a:p>
            <a:r>
              <a:rPr lang="en-GB" dirty="0"/>
              <a:t>gardens</a:t>
            </a:r>
          </a:p>
        </p:txBody>
      </p:sp>
      <p:sp>
        <p:nvSpPr>
          <p:cNvPr id="3" name="Content Placeholder 2">
            <a:extLst>
              <a:ext uri="{FF2B5EF4-FFF2-40B4-BE49-F238E27FC236}">
                <a16:creationId xmlns:a16="http://schemas.microsoft.com/office/drawing/2014/main" id="{D55A07BC-1BBB-F142-979A-2F8924EFBEAC}"/>
              </a:ext>
            </a:extLst>
          </p:cNvPr>
          <p:cNvSpPr>
            <a:spLocks noGrp="1"/>
          </p:cNvSpPr>
          <p:nvPr>
            <p:ph idx="1"/>
          </p:nvPr>
        </p:nvSpPr>
        <p:spPr/>
        <p:txBody>
          <a:bodyPr>
            <a:normAutofit/>
          </a:bodyPr>
          <a:lstStyle/>
          <a:p>
            <a:r>
              <a:rPr lang="en-GB" dirty="0"/>
              <a:t>Since the 1400s, Islamic gardens from India to Morocco have fascinated artists, historians, poets, and </a:t>
            </a:r>
            <a:r>
              <a:rPr lang="en-GB" dirty="0" err="1"/>
              <a:t>travelers</a:t>
            </a:r>
            <a:r>
              <a:rPr lang="en-GB" dirty="0"/>
              <a:t>. Gardens in courtyards, plantings along walkways, and landscaped parks and hunting preserves once enhanced the landscape of Muslim communities. With modern urban sprawl and explosive increases in population, especially in such large cities as Cairo, Tehran, and Istanbul, the space left for gardens has all but disappeared. Although the gardens that remain contain different plants, a sense of the original gardens can be felt in the layout of walkways leading to ornamental pools and fountains.</a:t>
            </a:r>
          </a:p>
          <a:p>
            <a:r>
              <a:rPr lang="en-GB" dirty="0"/>
              <a:t>The use of water is one of the most striking elements of traditional Islamic gardens. Pools of water were strategically placed to reflect adjacent structures, such as pavilions. Often conducted from one pool to another, water ran in narrow channels alongside paved walkways.</a:t>
            </a:r>
          </a:p>
          <a:p>
            <a:endParaRPr lang="en-GB" dirty="0"/>
          </a:p>
        </p:txBody>
      </p:sp>
    </p:spTree>
    <p:extLst>
      <p:ext uri="{BB962C8B-B14F-4D97-AF65-F5344CB8AC3E}">
        <p14:creationId xmlns:p14="http://schemas.microsoft.com/office/powerpoint/2010/main" val="12492344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US" dirty="0">
                <a:solidFill>
                  <a:schemeClr val="accent3">
                    <a:lumMod val="75000"/>
                  </a:schemeClr>
                </a:solidFill>
              </a:rPr>
              <a:t>Calligraphy</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2200236"/>
            <a:ext cx="10143744" cy="1499616"/>
          </a:xfrm>
        </p:spPr>
        <p:txBody>
          <a:bodyPr>
            <a:normAutofit/>
          </a:bodyPr>
          <a:lstStyle/>
          <a:p>
            <a:r>
              <a:rPr lang="en-GB" sz="1600" dirty="0">
                <a:solidFill>
                  <a:srgbClr val="FF0000"/>
                </a:solidFill>
              </a:rPr>
              <a:t>The priority of the words themselves, rather than the messenger, left Islam with little use for iconic images like those that developed in early Christianity. Instead, the emphasis on the words and the language of God’s message elevated the script in which they were recorded. Calligraphy beautiful writing became the most revered of all the arts. It was used on buildings and art of all types to communicate the words of the Qur’an or other messages but also for its decorative effect. (Islamic art Teachers Resources)</a:t>
            </a:r>
          </a:p>
          <a:p>
            <a:endParaRPr lang="en-GB" sz="1600" dirty="0"/>
          </a:p>
          <a:p>
            <a:endParaRPr lang="en-GB" sz="1600" dirty="0"/>
          </a:p>
          <a:p>
            <a:endParaRPr lang="en-GB" sz="1600" dirty="0"/>
          </a:p>
          <a:p>
            <a:endParaRPr lang="en-US" sz="1600" dirty="0"/>
          </a:p>
        </p:txBody>
      </p:sp>
      <p:sp>
        <p:nvSpPr>
          <p:cNvPr id="4" name="Rectangle 3">
            <a:extLst>
              <a:ext uri="{FF2B5EF4-FFF2-40B4-BE49-F238E27FC236}">
                <a16:creationId xmlns:a16="http://schemas.microsoft.com/office/drawing/2014/main" id="{568AE669-F292-294E-B867-1AD768D7FECB}"/>
              </a:ext>
            </a:extLst>
          </p:cNvPr>
          <p:cNvSpPr/>
          <p:nvPr/>
        </p:nvSpPr>
        <p:spPr>
          <a:xfrm>
            <a:off x="1260004" y="3429000"/>
            <a:ext cx="8555421" cy="3139321"/>
          </a:xfrm>
          <a:prstGeom prst="rect">
            <a:avLst/>
          </a:prstGeom>
        </p:spPr>
        <p:txBody>
          <a:bodyPr wrap="square">
            <a:spAutoFit/>
          </a:bodyPr>
          <a:lstStyle/>
          <a:p>
            <a:r>
              <a:rPr lang="en-GB" dirty="0">
                <a:solidFill>
                  <a:schemeClr val="accent5"/>
                </a:solidFill>
              </a:rPr>
              <a:t>First, there is no doubt that the great development of calligraphy was related to Muslim veneration of the holy text of the Quran. Quranic passages served the purpose of images in Christian art in identifying and explaining the purpose of monuments. But the importance of this veneration of writing went much beyond this simple level. The smallest object or the largest building acquired a decoration of letters, words, or quotations and formulas that gave them quality. It is for this reason that the calligrapher became the artist par excellence, so that even today his product is prized much above that of any other creator. It is curious to note that the first purely Islamic development of a new artistic form, that of a magnificent ceramic in the 9th century in eastern Iran, uses beautiful writing as its most characteristic decorative effect, although the content of the inscriptions is only remotely connected with the faith as such (gale –Islamic art)</a:t>
            </a:r>
          </a:p>
        </p:txBody>
      </p:sp>
    </p:spTree>
    <p:extLst>
      <p:ext uri="{BB962C8B-B14F-4D97-AF65-F5344CB8AC3E}">
        <p14:creationId xmlns:p14="http://schemas.microsoft.com/office/powerpoint/2010/main" val="9826851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US" dirty="0">
                <a:solidFill>
                  <a:schemeClr val="accent3">
                    <a:lumMod val="75000"/>
                  </a:schemeClr>
                </a:solidFill>
              </a:rPr>
              <a:t>Geometry</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p:txBody>
          <a:bodyPr>
            <a:normAutofit fontScale="77500" lnSpcReduction="20000"/>
          </a:bodyPr>
          <a:lstStyle/>
          <a:p>
            <a:r>
              <a:rPr lang="en-GB" dirty="0"/>
              <a:t>ART AND MATH: SHAPES AND PATTERNS</a:t>
            </a:r>
          </a:p>
          <a:p>
            <a:r>
              <a:rPr lang="en-GB" dirty="0"/>
              <a:t>Many objects from Islamic culture are decorated with beautiful and intricate patterns of interlocking</a:t>
            </a:r>
          </a:p>
          <a:p>
            <a:r>
              <a:rPr lang="en-GB" dirty="0"/>
              <a:t>geometric shapes. Ranging from the simple to the intricate, geometric patterns can be found in all</a:t>
            </a:r>
          </a:p>
          <a:p>
            <a:r>
              <a:rPr lang="en-GB" dirty="0"/>
              <a:t>media, including manuscript illuminations, textiles, and wooden, metal, and ceramic objects. Geometric</a:t>
            </a:r>
          </a:p>
          <a:p>
            <a:r>
              <a:rPr lang="en-GB" dirty="0"/>
              <a:t>shapes, repetition, and variation reflect a fundamental Islamic belief in the interconnected, harmonious</a:t>
            </a:r>
          </a:p>
          <a:p>
            <a:r>
              <a:rPr lang="en-GB" dirty="0"/>
              <a:t>nature of all creation—the coming together of disparate elements into a unified whole.</a:t>
            </a:r>
          </a:p>
          <a:p>
            <a:r>
              <a:rPr lang="en-GB" dirty="0"/>
              <a:t>The circle, a symbol of unity and heaven, is the foundation from which many patterns are</a:t>
            </a:r>
          </a:p>
          <a:p>
            <a:r>
              <a:rPr lang="en-GB" dirty="0"/>
              <a:t>developed. The various permutations of rotating triangles and squares within the circle form the basis</a:t>
            </a:r>
          </a:p>
          <a:p>
            <a:r>
              <a:rPr lang="en-GB" dirty="0"/>
              <a:t>for many geometric designs.</a:t>
            </a:r>
          </a:p>
          <a:p>
            <a:endParaRPr lang="en-GB" dirty="0"/>
          </a:p>
          <a:p>
            <a:endParaRPr lang="en-GB" dirty="0"/>
          </a:p>
          <a:p>
            <a:endParaRPr lang="en-US" dirty="0"/>
          </a:p>
        </p:txBody>
      </p:sp>
    </p:spTree>
    <p:extLst>
      <p:ext uri="{BB962C8B-B14F-4D97-AF65-F5344CB8AC3E}">
        <p14:creationId xmlns:p14="http://schemas.microsoft.com/office/powerpoint/2010/main" val="38593558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US" dirty="0">
                <a:solidFill>
                  <a:schemeClr val="accent3">
                    <a:lumMod val="75000"/>
                  </a:schemeClr>
                </a:solidFill>
              </a:rPr>
              <a:t>Geometry</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1779815"/>
            <a:ext cx="9917141" cy="4195316"/>
          </a:xfrm>
        </p:spPr>
        <p:txBody>
          <a:bodyPr>
            <a:noAutofit/>
          </a:bodyPr>
          <a:lstStyle/>
          <a:p>
            <a:pPr marL="0" indent="0">
              <a:buNone/>
            </a:pPr>
            <a:r>
              <a:rPr lang="en-GB" sz="1800" dirty="0"/>
              <a:t>A common feature of Islamic art is the covering of surfaces covered with geometric patterns.</a:t>
            </a:r>
          </a:p>
          <a:p>
            <a:r>
              <a:rPr lang="en-GB" sz="1800" dirty="0"/>
              <a:t>This use of geometry is thought to reflect the language of the universe and help the believer to reflect on life and the greatness of creation.</a:t>
            </a:r>
          </a:p>
          <a:p>
            <a:r>
              <a:rPr lang="en-GB" sz="1800" dirty="0"/>
              <a:t>So how is geometry seen to be spiritual?</a:t>
            </a:r>
          </a:p>
          <a:p>
            <a:pPr lvl="0"/>
            <a:r>
              <a:rPr lang="en-GB" sz="1800" dirty="0"/>
              <a:t>Because circles have no end, they are infinite - and so they remind Muslims that Allah is infinite.</a:t>
            </a:r>
          </a:p>
          <a:p>
            <a:pPr lvl="0"/>
            <a:r>
              <a:rPr lang="en-GB" sz="1800" dirty="0"/>
              <a:t>Complex geometric designs create the impression of unending repetition, and this also helps a person get an idea of the infinite nature of Allah.</a:t>
            </a:r>
          </a:p>
          <a:p>
            <a:pPr lvl="0"/>
            <a:r>
              <a:rPr lang="en-GB" sz="1800" dirty="0"/>
              <a:t>The repeating patterns also demonstrate that in the small you can find the infinite ... a single element of the pattern implies the infinite total.</a:t>
            </a:r>
          </a:p>
          <a:p>
            <a:pPr lvl="0"/>
            <a:r>
              <a:rPr lang="en-GB" sz="1800" dirty="0"/>
              <a:t>The use of patterns is part of the way that Islamic art represents nature and objects by their spiritual qualities, not their physical and material qualities.</a:t>
            </a:r>
          </a:p>
          <a:p>
            <a:r>
              <a:rPr lang="en-GB" sz="1800" dirty="0"/>
              <a:t>The repeated geometric patterns often make use of plant motifs, and these are called arabesques. Stylised Arabic lettering is also common.</a:t>
            </a:r>
          </a:p>
          <a:p>
            <a:r>
              <a:rPr lang="en-GB" sz="1800" dirty="0"/>
              <a:t> </a:t>
            </a:r>
          </a:p>
          <a:p>
            <a:endParaRPr lang="en-US" sz="1800" dirty="0"/>
          </a:p>
        </p:txBody>
      </p:sp>
    </p:spTree>
    <p:extLst>
      <p:ext uri="{BB962C8B-B14F-4D97-AF65-F5344CB8AC3E}">
        <p14:creationId xmlns:p14="http://schemas.microsoft.com/office/powerpoint/2010/main" val="33781180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A073F-5449-D54E-95F8-5A228FC203E5}"/>
              </a:ext>
            </a:extLst>
          </p:cNvPr>
          <p:cNvSpPr>
            <a:spLocks noGrp="1"/>
          </p:cNvSpPr>
          <p:nvPr>
            <p:ph type="title"/>
          </p:nvPr>
        </p:nvSpPr>
        <p:spPr>
          <a:xfrm>
            <a:off x="925273" y="638383"/>
            <a:ext cx="9720072" cy="1499616"/>
          </a:xfrm>
        </p:spPr>
        <p:txBody>
          <a:bodyPr/>
          <a:lstStyle/>
          <a:p>
            <a:r>
              <a:rPr lang="en-GB" dirty="0">
                <a:solidFill>
                  <a:schemeClr val="tx1"/>
                </a:solidFill>
              </a:rPr>
              <a:t>Islamic art and unity</a:t>
            </a:r>
          </a:p>
        </p:txBody>
      </p:sp>
      <p:sp>
        <p:nvSpPr>
          <p:cNvPr id="7" name="TextBox 6">
            <a:extLst>
              <a:ext uri="{FF2B5EF4-FFF2-40B4-BE49-F238E27FC236}">
                <a16:creationId xmlns:a16="http://schemas.microsoft.com/office/drawing/2014/main" id="{158D5528-3631-564D-8773-D8F35968B168}"/>
              </a:ext>
            </a:extLst>
          </p:cNvPr>
          <p:cNvSpPr txBox="1"/>
          <p:nvPr/>
        </p:nvSpPr>
        <p:spPr>
          <a:xfrm>
            <a:off x="495945" y="6509893"/>
            <a:ext cx="219932" cy="246221"/>
          </a:xfrm>
          <a:prstGeom prst="rect">
            <a:avLst/>
          </a:prstGeom>
          <a:noFill/>
        </p:spPr>
        <p:txBody>
          <a:bodyPr wrap="none" rtlCol="0">
            <a:spAutoFit/>
          </a:bodyPr>
          <a:lstStyle/>
          <a:p>
            <a:r>
              <a:rPr lang="en-GB" sz="1000" dirty="0"/>
              <a:t>)</a:t>
            </a:r>
          </a:p>
        </p:txBody>
      </p:sp>
      <p:sp>
        <p:nvSpPr>
          <p:cNvPr id="3" name="Content Placeholder 2">
            <a:extLst>
              <a:ext uri="{FF2B5EF4-FFF2-40B4-BE49-F238E27FC236}">
                <a16:creationId xmlns:a16="http://schemas.microsoft.com/office/drawing/2014/main" id="{BF14659B-6686-E14B-97C1-C5995C183DC6}"/>
              </a:ext>
            </a:extLst>
          </p:cNvPr>
          <p:cNvSpPr>
            <a:spLocks noGrp="1"/>
          </p:cNvSpPr>
          <p:nvPr>
            <p:ph idx="1"/>
          </p:nvPr>
        </p:nvSpPr>
        <p:spPr>
          <a:xfrm>
            <a:off x="925273" y="1888111"/>
            <a:ext cx="9720071" cy="4023360"/>
          </a:xfrm>
        </p:spPr>
        <p:txBody>
          <a:bodyPr/>
          <a:lstStyle/>
          <a:p>
            <a:r>
              <a:rPr lang="en-GB" dirty="0"/>
              <a:t>“The dissimilar cultural encounters, which were synthesized inside the Muslim consciousness, left their mark on Islamic art and created its most distinguishing trait: "unity within diversity" or "diversity within unity”. Following are three examples that demonstrate the extent of borrowed influences Muslims adopted in their religious monuments without apology or remorse.” </a:t>
            </a:r>
          </a:p>
        </p:txBody>
      </p:sp>
    </p:spTree>
    <p:extLst>
      <p:ext uri="{BB962C8B-B14F-4D97-AF65-F5344CB8AC3E}">
        <p14:creationId xmlns:p14="http://schemas.microsoft.com/office/powerpoint/2010/main" val="6975283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GB" dirty="0">
                <a:solidFill>
                  <a:schemeClr val="accent3">
                    <a:lumMod val="75000"/>
                  </a:schemeClr>
                </a:solidFill>
              </a:rPr>
              <a:t>Diversity and Unity in the Islamic World</a:t>
            </a:r>
            <a:endParaRPr lang="en-US" dirty="0">
              <a:solidFill>
                <a:schemeClr val="accent3">
                  <a:lumMod val="75000"/>
                </a:schemeClr>
              </a:solidFill>
            </a:endParaRP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2249424"/>
            <a:ext cx="9720071" cy="4023360"/>
          </a:xfrm>
        </p:spPr>
        <p:txBody>
          <a:bodyPr/>
          <a:lstStyle/>
          <a:p>
            <a:pPr marL="0" indent="0">
              <a:buNone/>
            </a:pPr>
            <a:r>
              <a:rPr lang="en-GB" sz="2800" b="1" i="1" dirty="0"/>
              <a:t>“Rather than defining or tracing or shoring up identities, we should try to recognise the multiple levels on which Muslims and Muslim cultures have nourished and engaged both insiders and outsiders.” </a:t>
            </a:r>
            <a:r>
              <a:rPr lang="en-GB" sz="1000" dirty="0"/>
              <a:t>(1)</a:t>
            </a:r>
          </a:p>
          <a:p>
            <a:endParaRPr lang="en-US" dirty="0">
              <a:hlinkClick r:id="rId3"/>
            </a:endParaRPr>
          </a:p>
          <a:p>
            <a:r>
              <a:rPr lang="en-US" dirty="0">
                <a:hlinkClick r:id="rId3"/>
              </a:rPr>
              <a:t>https://www.youtube.com/watch?v=O9iQxj36I8g</a:t>
            </a:r>
            <a:endParaRPr lang="en-US" dirty="0"/>
          </a:p>
          <a:p>
            <a:endParaRPr lang="en-US" dirty="0"/>
          </a:p>
        </p:txBody>
      </p:sp>
    </p:spTree>
    <p:extLst>
      <p:ext uri="{BB962C8B-B14F-4D97-AF65-F5344CB8AC3E}">
        <p14:creationId xmlns:p14="http://schemas.microsoft.com/office/powerpoint/2010/main" val="39212220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GB" dirty="0">
                <a:solidFill>
                  <a:schemeClr val="accent3">
                    <a:lumMod val="75000"/>
                  </a:schemeClr>
                </a:solidFill>
              </a:rPr>
              <a:t>Diversity and Unity in the Islamic World</a:t>
            </a:r>
            <a:endParaRPr lang="en-US" dirty="0">
              <a:solidFill>
                <a:schemeClr val="accent3">
                  <a:lumMod val="75000"/>
                </a:schemeClr>
              </a:solidFill>
            </a:endParaRP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024128" y="1690694"/>
            <a:ext cx="10595058" cy="4582090"/>
          </a:xfrm>
        </p:spPr>
        <p:txBody>
          <a:bodyPr>
            <a:noAutofit/>
          </a:bodyPr>
          <a:lstStyle/>
          <a:p>
            <a:pPr fontAlgn="base"/>
            <a:r>
              <a:rPr lang="en-GB" sz="1800" dirty="0"/>
              <a:t>Unity in Diversity – in time and space</a:t>
            </a:r>
          </a:p>
          <a:p>
            <a:pPr fontAlgn="base"/>
            <a:r>
              <a:rPr lang="en-GB" sz="1800" dirty="0"/>
              <a:t>One of the most common paradigms used when speaking, or in this case writing, on Islamic art is ‘Unity in Diversity’. Everyone who is even somewhat acquainted with Islamic art well understands what it means: the art produced under Islam, whether it belongs to North Africa or Iran, is internally consistent, based on the same aesthetics and principles, providing outputs that are comparable. According to this paradigm, Islamic art took upon peculiar characteristics when developed in different contexts, yet based on the same core values; it seems to form a big and uniform mass, which bears a common name, ‘Islamic art’. In a sense, ‘Islamic art’ is a label that can be given to a great variety of artistic output dating to different eras, coming from different places, but all related to the Arab-Islamic word.</a:t>
            </a:r>
          </a:p>
          <a:p>
            <a:pPr fontAlgn="base"/>
            <a:r>
              <a:rPr lang="en-GB" sz="1800" dirty="0"/>
              <a:t>As </a:t>
            </a:r>
            <a:r>
              <a:rPr lang="en-GB" sz="1800" dirty="0">
                <a:hlinkClick r:id="rId3"/>
              </a:rPr>
              <a:t>Marina Alin</a:t>
            </a:r>
            <a:r>
              <a:rPr lang="en-GB" sz="1800" dirty="0"/>
              <a:t>, in a recent article put it:</a:t>
            </a:r>
          </a:p>
          <a:p>
            <a:pPr fontAlgn="base"/>
            <a:r>
              <a:rPr lang="en-GB" sz="1800" dirty="0"/>
              <a:t>Every geographical area within the Islamic lands in every given period of time shows its own recognizable style but all of them stay within a tradition called Islamic art, representing the main principle of the Universe – “Unity in diversity”.</a:t>
            </a:r>
          </a:p>
          <a:p>
            <a:pPr fontAlgn="base"/>
            <a:r>
              <a:rPr lang="en-GB" sz="1800" dirty="0"/>
              <a:t>Things get more difficult to define when it comes to far-away places, and here I refer for instance to </a:t>
            </a:r>
            <a:r>
              <a:rPr lang="en-GB" sz="1800" dirty="0">
                <a:hlinkClick r:id="rId4"/>
              </a:rPr>
              <a:t>Indonesia</a:t>
            </a:r>
            <a:r>
              <a:rPr lang="en-GB" sz="1800" dirty="0"/>
              <a:t>, where the art produced under Muslim rule relies on local traditions and does not </a:t>
            </a:r>
            <a:r>
              <a:rPr lang="en-GB" sz="1800" i="1" dirty="0"/>
              <a:t>look</a:t>
            </a:r>
            <a:r>
              <a:rPr lang="en-GB" sz="1800" dirty="0"/>
              <a:t> Islamic in a sense.</a:t>
            </a:r>
          </a:p>
          <a:p>
            <a:endParaRPr lang="en-US" sz="1800" dirty="0"/>
          </a:p>
        </p:txBody>
      </p:sp>
    </p:spTree>
    <p:extLst>
      <p:ext uri="{BB962C8B-B14F-4D97-AF65-F5344CB8AC3E}">
        <p14:creationId xmlns:p14="http://schemas.microsoft.com/office/powerpoint/2010/main" val="25820938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FCC-4E5B-C24E-B5C3-A300E8DF1724}"/>
              </a:ext>
            </a:extLst>
          </p:cNvPr>
          <p:cNvSpPr>
            <a:spLocks noGrp="1"/>
          </p:cNvSpPr>
          <p:nvPr>
            <p:ph type="title"/>
          </p:nvPr>
        </p:nvSpPr>
        <p:spPr/>
        <p:txBody>
          <a:bodyPr/>
          <a:lstStyle/>
          <a:p>
            <a:r>
              <a:rPr lang="en-GB" dirty="0">
                <a:solidFill>
                  <a:schemeClr val="accent3">
                    <a:lumMod val="75000"/>
                  </a:schemeClr>
                </a:solidFill>
              </a:rPr>
              <a:t>conclusion</a:t>
            </a:r>
          </a:p>
        </p:txBody>
      </p:sp>
      <p:sp>
        <p:nvSpPr>
          <p:cNvPr id="3" name="Content Placeholder 2">
            <a:extLst>
              <a:ext uri="{FF2B5EF4-FFF2-40B4-BE49-F238E27FC236}">
                <a16:creationId xmlns:a16="http://schemas.microsoft.com/office/drawing/2014/main" id="{BB7BF4C7-4C2A-164A-ACAE-EA41E14E35C3}"/>
              </a:ext>
            </a:extLst>
          </p:cNvPr>
          <p:cNvSpPr>
            <a:spLocks noGrp="1"/>
          </p:cNvSpPr>
          <p:nvPr>
            <p:ph idx="1"/>
          </p:nvPr>
        </p:nvSpPr>
        <p:spPr>
          <a:xfrm>
            <a:off x="1024128" y="2084832"/>
            <a:ext cx="9720071" cy="4023360"/>
          </a:xfrm>
        </p:spPr>
        <p:txBody>
          <a:bodyPr>
            <a:normAutofit fontScale="85000" lnSpcReduction="20000"/>
          </a:bodyPr>
          <a:lstStyle/>
          <a:p>
            <a:r>
              <a:rPr lang="en-GB" dirty="0"/>
              <a:t>These buildings should give the highest comfort that satisfy the psychological </a:t>
            </a:r>
            <a:r>
              <a:rPr lang="en-GB" dirty="0" err="1"/>
              <a:t>tranquility</a:t>
            </a:r>
            <a:r>
              <a:rPr lang="en-GB" dirty="0"/>
              <a:t> to the users in different cultural needs. In the Al-Quran, it has been mentioned in about 120 passages describing the paradise (Al Janna) being a beautiful place giving serene sense. As in the following verse; “For them will be Gardens of Eternity; beneath them rivers will flow; they will be adorned therein with bracelets of gold and they will wear green garments of fine silk and heavy brocade; they will recline therein on raised thrones. How good the recompense! How beautiful a couch to recline on?” This is the starting point where most of the medieval mosque, for example the Great Mosque of Damascus, put forward their aesthetics feature of motifs and ornamentation, which portrayed the Paradise garden symbolically. On the later erections of medieval mosques for example Mosque of Al-Hakim under Fatimids dynasty, those features from paradise are then simplified to be in structured geometrical designs that are pleasing to the eyes of whomever witnessing them. Everyone in this world would not oppose to be in a beautiful place and this is shown clearly when we opted for beautiful houses for us to live in. Beauty that emerged through the manifestation of floral and geometrical motifs in arabesques and the beautiful Islamic Calligraphy inspired from the meaningful verses of the Quran. Where else is the most suitable place to instil all those precious artistic and ornamental values other than in mosques, the very place where all believers come at least once a week or five times a day at the most. </a:t>
            </a:r>
          </a:p>
        </p:txBody>
      </p:sp>
    </p:spTree>
    <p:extLst>
      <p:ext uri="{BB962C8B-B14F-4D97-AF65-F5344CB8AC3E}">
        <p14:creationId xmlns:p14="http://schemas.microsoft.com/office/powerpoint/2010/main" val="37639088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US" dirty="0">
                <a:solidFill>
                  <a:schemeClr val="accent3">
                    <a:lumMod val="75000"/>
                  </a:schemeClr>
                </a:solidFill>
              </a:rPr>
              <a:t>Bibliography</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136746" y="1841641"/>
            <a:ext cx="10775338" cy="4224528"/>
          </a:xfrm>
        </p:spPr>
        <p:txBody>
          <a:bodyPr>
            <a:normAutofit fontScale="77500" lnSpcReduction="20000"/>
          </a:bodyPr>
          <a:lstStyle/>
          <a:p>
            <a:r>
              <a:rPr lang="en-GB" dirty="0"/>
              <a:t>'What do we Mean when we Say “Islamic Art”? A Plea for a Critical Rewriting of the History of the Arts of Islam', </a:t>
            </a:r>
            <a:r>
              <a:rPr lang="en-GB" i="1" dirty="0"/>
              <a:t>Journal of Art Historiography, </a:t>
            </a:r>
            <a:r>
              <a:rPr lang="en-GB" dirty="0"/>
              <a:t>(2012) &lt;</a:t>
            </a:r>
            <a:r>
              <a:rPr lang="en-GB" dirty="0">
                <a:hlinkClick r:id="rId3"/>
              </a:rPr>
              <a:t>https://www.openaire.eu/search/publication?articleId=doajarticles::a26c2c837e0581c7ced839ed9d9f8f55</a:t>
            </a:r>
            <a:r>
              <a:rPr lang="en-GB" dirty="0"/>
              <a:t>&gt; [accessed 7 January 2019]</a:t>
            </a:r>
          </a:p>
          <a:p>
            <a:r>
              <a:rPr lang="en-GB" dirty="0"/>
              <a:t>Ali, </a:t>
            </a:r>
            <a:r>
              <a:rPr lang="en-GB" dirty="0" err="1"/>
              <a:t>Wijdan</a:t>
            </a:r>
            <a:r>
              <a:rPr lang="en-GB" dirty="0"/>
              <a:t>, 'Islamic Art as a Means of Cultural Exchange', </a:t>
            </a:r>
            <a:r>
              <a:rPr lang="en-GB" i="1" dirty="0"/>
              <a:t>Foundation for Science Technology and Civilisation, </a:t>
            </a:r>
            <a:r>
              <a:rPr lang="en-GB" dirty="0"/>
              <a:t>(2006) &lt;</a:t>
            </a:r>
            <a:r>
              <a:rPr lang="en-GB" dirty="0">
                <a:hlinkClick r:id="rId4"/>
              </a:rPr>
              <a:t>http://www.muslimheritage.com/uploads/Islamic_Art_Means_of_Cultural_Exchange3.pdf</a:t>
            </a:r>
            <a:r>
              <a:rPr lang="en-GB" dirty="0"/>
              <a:t>&gt; [accessed 7 January 2019]</a:t>
            </a:r>
          </a:p>
          <a:p>
            <a:r>
              <a:rPr lang="en-GB" dirty="0"/>
              <a:t>Bloom, Jonathan, </a:t>
            </a:r>
            <a:r>
              <a:rPr lang="en-GB" i="1" dirty="0"/>
              <a:t>Early Islamic Art and Architecture</a:t>
            </a:r>
            <a:r>
              <a:rPr lang="en-GB" dirty="0"/>
              <a:t> (Aldershot: Aldershot : Variorum, 2000)</a:t>
            </a:r>
          </a:p>
          <a:p>
            <a:r>
              <a:rPr lang="en-GB" dirty="0"/>
              <a:t>Bloom, Jonathan and Sheila Blair, </a:t>
            </a:r>
            <a:r>
              <a:rPr lang="en-GB" i="1" dirty="0"/>
              <a:t>Islamic Arts</a:t>
            </a:r>
            <a:r>
              <a:rPr lang="en-GB" dirty="0"/>
              <a:t> (London: </a:t>
            </a:r>
            <a:r>
              <a:rPr lang="en-GB" dirty="0" err="1"/>
              <a:t>Phaidon</a:t>
            </a:r>
            <a:r>
              <a:rPr lang="en-GB" dirty="0"/>
              <a:t>, 1997)</a:t>
            </a:r>
          </a:p>
          <a:p>
            <a:r>
              <a:rPr lang="en-GB" dirty="0"/>
              <a:t>Cooke, Miriam and Bruce B. Lawrence, </a:t>
            </a:r>
            <a:r>
              <a:rPr lang="en-GB" i="1" dirty="0"/>
              <a:t>Muslim Networks from Hajj to Hip Hop</a:t>
            </a:r>
            <a:r>
              <a:rPr lang="en-GB" dirty="0"/>
              <a:t> (London: University of North Carolina Press, 2005)</a:t>
            </a:r>
          </a:p>
          <a:p>
            <a:r>
              <a:rPr lang="en-GB" dirty="0"/>
              <a:t>Division of Education, </a:t>
            </a:r>
            <a:r>
              <a:rPr lang="en-GB" i="1" dirty="0"/>
              <a:t>Islamic Art and Culture {A Resource for Teachers}&amp;</a:t>
            </a:r>
            <a:r>
              <a:rPr lang="en-GB" i="1" dirty="0" err="1"/>
              <a:t>nbsp</a:t>
            </a:r>
            <a:r>
              <a:rPr lang="en-GB" i="1" dirty="0"/>
              <a:t>; </a:t>
            </a:r>
            <a:r>
              <a:rPr lang="en-GB" dirty="0"/>
              <a:t>(Washington: Board of Trustees, National Gallery of Art., 2004) &lt;</a:t>
            </a:r>
            <a:r>
              <a:rPr lang="en-GB" dirty="0">
                <a:hlinkClick r:id="rId5"/>
              </a:rPr>
              <a:t>https://www.nga.gov/education/teachers/teaching-packets/islamic-art.html</a:t>
            </a:r>
            <a:r>
              <a:rPr lang="en-GB" dirty="0"/>
              <a:t>&gt; [accessed 8 January 2019]</a:t>
            </a:r>
          </a:p>
          <a:p>
            <a:r>
              <a:rPr lang="en-GB" dirty="0"/>
              <a:t>El-Said, </a:t>
            </a:r>
            <a:r>
              <a:rPr lang="en-GB" dirty="0" err="1"/>
              <a:t>Issam</a:t>
            </a:r>
            <a:r>
              <a:rPr lang="en-GB" dirty="0"/>
              <a:t>, </a:t>
            </a:r>
            <a:r>
              <a:rPr lang="en-GB" i="1" dirty="0"/>
              <a:t>Islamic Art and Architecture : The System of Geometric Design</a:t>
            </a:r>
            <a:r>
              <a:rPr lang="en-GB" dirty="0"/>
              <a:t> (Reading: Reading : Garnet Publishing, 1993)</a:t>
            </a:r>
          </a:p>
          <a:p>
            <a:endParaRPr lang="en-US" sz="1000" dirty="0"/>
          </a:p>
        </p:txBody>
      </p:sp>
    </p:spTree>
    <p:extLst>
      <p:ext uri="{BB962C8B-B14F-4D97-AF65-F5344CB8AC3E}">
        <p14:creationId xmlns:p14="http://schemas.microsoft.com/office/powerpoint/2010/main" val="17121687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D0A8-3C38-0649-AB79-548A899BC7FB}"/>
              </a:ext>
            </a:extLst>
          </p:cNvPr>
          <p:cNvSpPr>
            <a:spLocks noGrp="1"/>
          </p:cNvSpPr>
          <p:nvPr>
            <p:ph type="title"/>
          </p:nvPr>
        </p:nvSpPr>
        <p:spPr/>
        <p:txBody>
          <a:bodyPr/>
          <a:lstStyle/>
          <a:p>
            <a:r>
              <a:rPr lang="en-US" dirty="0">
                <a:solidFill>
                  <a:schemeClr val="accent3">
                    <a:lumMod val="75000"/>
                  </a:schemeClr>
                </a:solidFill>
              </a:rPr>
              <a:t>Bibliography</a:t>
            </a:r>
          </a:p>
        </p:txBody>
      </p:sp>
      <p:sp>
        <p:nvSpPr>
          <p:cNvPr id="3" name="Content Placeholder 2">
            <a:extLst>
              <a:ext uri="{FF2B5EF4-FFF2-40B4-BE49-F238E27FC236}">
                <a16:creationId xmlns:a16="http://schemas.microsoft.com/office/drawing/2014/main" id="{1A8C5917-4F75-0746-9554-E43798C5DB60}"/>
              </a:ext>
            </a:extLst>
          </p:cNvPr>
          <p:cNvSpPr>
            <a:spLocks noGrp="1"/>
          </p:cNvSpPr>
          <p:nvPr>
            <p:ph idx="1"/>
          </p:nvPr>
        </p:nvSpPr>
        <p:spPr>
          <a:xfrm>
            <a:off x="1175657" y="2084832"/>
            <a:ext cx="10775338" cy="4224528"/>
          </a:xfrm>
        </p:spPr>
        <p:txBody>
          <a:bodyPr>
            <a:normAutofit fontScale="40000" lnSpcReduction="20000"/>
          </a:bodyPr>
          <a:lstStyle/>
          <a:p>
            <a:r>
              <a:rPr lang="en-GB" dirty="0"/>
              <a:t>Ernst, Judith, Miriam Ed. Cooke and Bruce B. Lawrence, </a:t>
            </a:r>
            <a:r>
              <a:rPr lang="en-GB" i="1" dirty="0"/>
              <a:t>The Problems of Islamic Art </a:t>
            </a:r>
            <a:r>
              <a:rPr lang="en-GB" i="1" dirty="0" err="1"/>
              <a:t>In&amp;nbsp</a:t>
            </a:r>
            <a:r>
              <a:rPr lang="en-GB" i="1" dirty="0"/>
              <a:t>;</a:t>
            </a:r>
            <a:r>
              <a:rPr lang="en-GB" dirty="0"/>
              <a:t>, Muslim Networks from Hajj to Hip </a:t>
            </a:r>
            <a:r>
              <a:rPr lang="en-GB" dirty="0" err="1"/>
              <a:t>Hop&amp;nbsp</a:t>
            </a:r>
            <a:r>
              <a:rPr lang="en-GB" dirty="0"/>
              <a:t>; (London: University of North Carolina Press, 2005)</a:t>
            </a:r>
          </a:p>
          <a:p>
            <a:r>
              <a:rPr lang="en-GB" dirty="0" err="1"/>
              <a:t>Ettinghausen</a:t>
            </a:r>
            <a:r>
              <a:rPr lang="en-GB" dirty="0"/>
              <a:t>, Richard, </a:t>
            </a:r>
            <a:r>
              <a:rPr lang="en-GB" i="1" dirty="0"/>
              <a:t>The Art and Architecture of Islam. 650-1250</a:t>
            </a:r>
            <a:r>
              <a:rPr lang="en-GB" dirty="0"/>
              <a:t> (London: London : Yale University Press, 1994)</a:t>
            </a:r>
          </a:p>
          <a:p>
            <a:r>
              <a:rPr lang="en-GB" dirty="0" err="1"/>
              <a:t>Folsach</a:t>
            </a:r>
            <a:r>
              <a:rPr lang="en-GB" dirty="0"/>
              <a:t>, Kjeld v., </a:t>
            </a:r>
            <a:r>
              <a:rPr lang="en-GB" i="1" dirty="0"/>
              <a:t>Islamic Art the David Collection</a:t>
            </a:r>
            <a:r>
              <a:rPr lang="en-GB" dirty="0"/>
              <a:t> (Copenhagen, 1990)</a:t>
            </a:r>
          </a:p>
          <a:p>
            <a:r>
              <a:rPr lang="en-GB" dirty="0"/>
              <a:t>Grabar, Oleg, </a:t>
            </a:r>
            <a:r>
              <a:rPr lang="en-GB" i="1" dirty="0"/>
              <a:t>The Formation of Islamic Art</a:t>
            </a:r>
            <a:r>
              <a:rPr lang="en-GB" dirty="0"/>
              <a:t>, Rev. and enl. ed. </a:t>
            </a:r>
            <a:r>
              <a:rPr lang="en-GB" dirty="0" err="1"/>
              <a:t>edn</a:t>
            </a:r>
            <a:r>
              <a:rPr lang="en-GB" dirty="0"/>
              <a:t> (New Haven; London; London: New Haven; London : Yale University Press, 1987)</a:t>
            </a:r>
          </a:p>
          <a:p>
            <a:r>
              <a:rPr lang="en-GB" dirty="0"/>
              <a:t>Hillenbrand, Robert, </a:t>
            </a:r>
            <a:r>
              <a:rPr lang="en-GB" i="1" dirty="0"/>
              <a:t>Islamic Art and Architecture</a:t>
            </a:r>
            <a:r>
              <a:rPr lang="en-GB" dirty="0"/>
              <a:t> (London: London : Thames and Hudson, 1999)</a:t>
            </a:r>
          </a:p>
          <a:p>
            <a:r>
              <a:rPr lang="en-GB" dirty="0"/>
              <a:t>Islamic Arts, Museum M., </a:t>
            </a:r>
            <a:r>
              <a:rPr lang="en-GB" i="1" dirty="0"/>
              <a:t>Six Centuries of Islamic Art in China</a:t>
            </a:r>
            <a:r>
              <a:rPr lang="en-GB" dirty="0"/>
              <a:t> (Kuala Lumpur]: Kuala Lumpur : Islamic Arts Museum Malaysia, 2001)</a:t>
            </a:r>
          </a:p>
          <a:p>
            <a:r>
              <a:rPr lang="en-GB" dirty="0" err="1"/>
              <a:t>Loai</a:t>
            </a:r>
            <a:r>
              <a:rPr lang="en-GB" dirty="0"/>
              <a:t> M. </a:t>
            </a:r>
            <a:r>
              <a:rPr lang="en-GB" dirty="0" err="1"/>
              <a:t>Dabbour</a:t>
            </a:r>
            <a:r>
              <a:rPr lang="en-GB" dirty="0"/>
              <a:t>, 'Geometric Proportions： the Underlying Structure of Design Process for Islamic Geometric Patterns', 1 (2012), 380-391</a:t>
            </a:r>
            <a:r>
              <a:rPr lang="en-GB" i="1" dirty="0"/>
              <a:t>, in </a:t>
            </a:r>
            <a:r>
              <a:rPr lang="en-GB" i="1" dirty="0" err="1"/>
              <a:t>CrossRef</a:t>
            </a:r>
            <a:r>
              <a:rPr lang="en-GB" dirty="0"/>
              <a:t> &lt;</a:t>
            </a:r>
            <a:r>
              <a:rPr lang="en-GB" dirty="0">
                <a:hlinkClick r:id="rId3"/>
              </a:rPr>
              <a:t>http://lib.cqvip.com/qk/71241X/201204/44692473.html</a:t>
            </a:r>
            <a:r>
              <a:rPr lang="en-GB" dirty="0"/>
              <a:t>&gt; [accessed 7 January 2019]</a:t>
            </a:r>
          </a:p>
          <a:p>
            <a:r>
              <a:rPr lang="en-GB" i="1" dirty="0"/>
              <a:t>Arab and Islamic Art Museum Aims to Challenge Stereotypes, </a:t>
            </a:r>
            <a:r>
              <a:rPr lang="en-GB" dirty="0"/>
              <a:t>Dir. </a:t>
            </a:r>
            <a:r>
              <a:rPr lang="en-GB" dirty="0" err="1"/>
              <a:t>Shadieh</a:t>
            </a:r>
            <a:r>
              <a:rPr lang="en-GB" dirty="0"/>
              <a:t> </a:t>
            </a:r>
            <a:r>
              <a:rPr lang="en-GB" dirty="0" err="1"/>
              <a:t>Mirmobiny</a:t>
            </a:r>
            <a:r>
              <a:rPr lang="en-GB" dirty="0"/>
              <a:t>, </a:t>
            </a:r>
            <a:r>
              <a:rPr lang="en-GB" i="1" dirty="0"/>
              <a:t>2018</a:t>
            </a:r>
            <a:r>
              <a:rPr lang="en-GB" dirty="0"/>
              <a:t> &lt;</a:t>
            </a:r>
            <a:r>
              <a:rPr lang="en-GB" dirty="0">
                <a:hlinkClick r:id="rId4"/>
              </a:rPr>
              <a:t>https://www.youtube.com/watch?v=6GfkgLmwXHo</a:t>
            </a:r>
            <a:r>
              <a:rPr lang="en-GB" dirty="0"/>
              <a:t>&gt; [accessed Jan 3, 2019]</a:t>
            </a:r>
          </a:p>
          <a:p>
            <a:r>
              <a:rPr lang="en-GB" dirty="0"/>
              <a:t>Nasr, </a:t>
            </a:r>
            <a:r>
              <a:rPr lang="en-GB" dirty="0" err="1"/>
              <a:t>Seyyed</a:t>
            </a:r>
            <a:r>
              <a:rPr lang="en-GB" dirty="0"/>
              <a:t> H., </a:t>
            </a:r>
            <a:r>
              <a:rPr lang="en-GB" i="1" dirty="0"/>
              <a:t>Islamic Art and Spirituality</a:t>
            </a:r>
            <a:r>
              <a:rPr lang="en-GB" dirty="0"/>
              <a:t> (Ipswich: Ipswich : </a:t>
            </a:r>
            <a:r>
              <a:rPr lang="en-GB" dirty="0" err="1"/>
              <a:t>Golgonooza</a:t>
            </a:r>
            <a:r>
              <a:rPr lang="en-GB" dirty="0"/>
              <a:t>, 1987)</a:t>
            </a:r>
          </a:p>
          <a:p>
            <a:r>
              <a:rPr lang="en-GB" dirty="0"/>
              <a:t>Rice, David T., </a:t>
            </a:r>
            <a:r>
              <a:rPr lang="en-GB" i="1" dirty="0"/>
              <a:t>Islamic Art</a:t>
            </a:r>
            <a:r>
              <a:rPr lang="en-GB" dirty="0"/>
              <a:t>, Rev. ed. </a:t>
            </a:r>
            <a:r>
              <a:rPr lang="en-GB" dirty="0" err="1"/>
              <a:t>edn</a:t>
            </a:r>
            <a:r>
              <a:rPr lang="en-GB" dirty="0"/>
              <a:t> (London: London : Thames &amp; Hudson, 1975)</a:t>
            </a:r>
          </a:p>
          <a:p>
            <a:r>
              <a:rPr lang="en-GB" dirty="0"/>
              <a:t>The Arts of the Islamic World, </a:t>
            </a:r>
            <a:r>
              <a:rPr lang="en-GB" i="1" dirty="0"/>
              <a:t>The Unity in Diversity Paradigm and the Popularisation of Islamic Art, </a:t>
            </a:r>
            <a:r>
              <a:rPr lang="en-GB" dirty="0">
                <a:hlinkClick r:id="rId5"/>
              </a:rPr>
              <a:t>https://www.iwamag.org/2015/02/08/unity-in-diversity-paradigm-and-the-popularisation-of-islamic-art/</a:t>
            </a:r>
            <a:r>
              <a:rPr lang="en-GB" dirty="0"/>
              <a:t> </a:t>
            </a:r>
            <a:r>
              <a:rPr lang="en-GB" dirty="0" err="1"/>
              <a:t>edn</a:t>
            </a:r>
            <a:r>
              <a:rPr lang="en-GB" dirty="0"/>
              <a:t>, 2019 vols (Magazine on the arts of the Islamic world, 2015) &lt;</a:t>
            </a:r>
            <a:r>
              <a:rPr lang="en-GB" dirty="0">
                <a:hlinkClick r:id="rId5"/>
              </a:rPr>
              <a:t>https://www.iwamag.org/2015/02/08/unity-in-diversity-paradigm-and-the-popularisation-of-islamic-art/</a:t>
            </a:r>
            <a:r>
              <a:rPr lang="en-GB" dirty="0"/>
              <a:t>&gt; [accessed 7 January 2019]</a:t>
            </a:r>
          </a:p>
          <a:p>
            <a:r>
              <a:rPr lang="en-GB" dirty="0"/>
              <a:t>Wilson, Ralph P., </a:t>
            </a:r>
            <a:r>
              <a:rPr lang="en-GB" i="1" dirty="0"/>
              <a:t>Islamic Art : One Hundred Plates in Colour</a:t>
            </a:r>
            <a:r>
              <a:rPr lang="en-GB" dirty="0"/>
              <a:t> (London: London: Ernest Benn, 1957)</a:t>
            </a:r>
          </a:p>
          <a:p>
            <a:r>
              <a:rPr lang="en-GB" dirty="0" err="1"/>
              <a:t>ʿAlī</a:t>
            </a:r>
            <a:r>
              <a:rPr lang="en-GB" dirty="0"/>
              <a:t>, </a:t>
            </a:r>
            <a:r>
              <a:rPr lang="en-GB" dirty="0" err="1"/>
              <a:t>Wiǧdān</a:t>
            </a:r>
            <a:r>
              <a:rPr lang="en-GB" dirty="0"/>
              <a:t>, </a:t>
            </a:r>
            <a:r>
              <a:rPr lang="en-GB" i="1" dirty="0"/>
              <a:t>The Arab Contribution to Islamic Art: From the Seventh to the Fifteenth Centuries</a:t>
            </a:r>
            <a:r>
              <a:rPr lang="en-GB" dirty="0"/>
              <a:t> (Cairo: American University in Cairo Press, 1999)</a:t>
            </a:r>
          </a:p>
          <a:p>
            <a:br>
              <a:rPr lang="en-GB" sz="1000" dirty="0"/>
            </a:br>
            <a:endParaRPr lang="en-GB" sz="1000" dirty="0"/>
          </a:p>
          <a:p>
            <a:pPr>
              <a:lnSpc>
                <a:spcPct val="100000"/>
              </a:lnSpc>
              <a:spcAft>
                <a:spcPts val="0"/>
              </a:spcAft>
              <a:defRPr/>
            </a:pPr>
            <a:endParaRPr lang="en-GB" sz="1000" dirty="0"/>
          </a:p>
          <a:p>
            <a:endParaRPr lang="en-US" sz="1000" dirty="0"/>
          </a:p>
        </p:txBody>
      </p:sp>
    </p:spTree>
    <p:extLst>
      <p:ext uri="{BB962C8B-B14F-4D97-AF65-F5344CB8AC3E}">
        <p14:creationId xmlns:p14="http://schemas.microsoft.com/office/powerpoint/2010/main" val="36993609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B4028482-F53A-4442-AB14-9B7A43F44F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4211</Words>
  <Application>Microsoft Macintosh PowerPoint</Application>
  <PresentationFormat>Widescreen</PresentationFormat>
  <Paragraphs>315</Paragraphs>
  <Slides>38</Slides>
  <Notes>37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vt:lpstr>
      <vt:lpstr>Calibri</vt:lpstr>
      <vt:lpstr>Helvetica Neue</vt:lpstr>
      <vt:lpstr>Tw Cen MT</vt:lpstr>
      <vt:lpstr>Tw Cen MT Condensed</vt:lpstr>
      <vt:lpstr>Wingdings</vt:lpstr>
      <vt:lpstr>Wingdings 3</vt:lpstr>
      <vt:lpstr>Integral</vt:lpstr>
      <vt:lpstr>Muslim networks: communication, knowledge and Islamic traditions in historical and contemporary perspectives</vt:lpstr>
      <vt:lpstr>Islamic art</vt:lpstr>
      <vt:lpstr>Understanding Muslim Networks</vt:lpstr>
      <vt:lpstr>Muslim network</vt:lpstr>
      <vt:lpstr>Muslim network</vt:lpstr>
      <vt:lpstr>Muslim network - Hajj</vt:lpstr>
      <vt:lpstr>Islamic art</vt:lpstr>
      <vt:lpstr>Islamic art</vt:lpstr>
      <vt:lpstr>Islamic Art</vt:lpstr>
      <vt:lpstr>History of Islamic Art</vt:lpstr>
      <vt:lpstr>History of Islamic Art</vt:lpstr>
      <vt:lpstr>History of Islamic Art</vt:lpstr>
      <vt:lpstr>History of Islamic Art</vt:lpstr>
      <vt:lpstr>History of Islamic Art</vt:lpstr>
      <vt:lpstr>History of Islamic Art</vt:lpstr>
      <vt:lpstr>History of Islamic Art</vt:lpstr>
      <vt:lpstr>Formation of Islamic aRT</vt:lpstr>
      <vt:lpstr>Types of Islamic ART And Meanings</vt:lpstr>
      <vt:lpstr>Traditional Islamic Architecture</vt:lpstr>
      <vt:lpstr>Architecture: Mosque </vt:lpstr>
      <vt:lpstr>mosque</vt:lpstr>
      <vt:lpstr>Architecture and unity</vt:lpstr>
      <vt:lpstr>mosque</vt:lpstr>
      <vt:lpstr>minaret</vt:lpstr>
      <vt:lpstr>minaret</vt:lpstr>
      <vt:lpstr>dome</vt:lpstr>
      <vt:lpstr>mihrab</vt:lpstr>
      <vt:lpstr>Minbar</vt:lpstr>
      <vt:lpstr>gardens</vt:lpstr>
      <vt:lpstr>Calligraphy</vt:lpstr>
      <vt:lpstr>Geometry</vt:lpstr>
      <vt:lpstr>Geometry</vt:lpstr>
      <vt:lpstr>Islamic art and unity</vt:lpstr>
      <vt:lpstr>Diversity and Unity in the Islamic World</vt:lpstr>
      <vt:lpstr>Diversity and Unity in the Islamic World</vt:lpstr>
      <vt:lpstr>conclusion</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Muslim networks: communication, knowledge and Islamic traditions in historical and contemporary perspectives</dc:title>
  <dc:creator>Gulnahar Begum (1301804)</dc:creator>
  <cp:lastModifiedBy>Gulnahar Begum (1301804)</cp:lastModifiedBy>
  <cp:revision>6</cp:revision>
  <dcterms:created xsi:type="dcterms:W3CDTF">2019-07-19T21:28:10Z</dcterms:created>
  <dcterms:modified xsi:type="dcterms:W3CDTF">2019-07-19T22:28:41Z</dcterms:modified>
</cp:coreProperties>
</file>