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6"/>
  </p:notesMasterIdLst>
  <p:sldIdLst>
    <p:sldId id="278" r:id="rId2"/>
    <p:sldId id="279" r:id="rId3"/>
    <p:sldId id="280" r:id="rId4"/>
    <p:sldId id="294" r:id="rId5"/>
    <p:sldId id="305" r:id="rId6"/>
    <p:sldId id="297" r:id="rId7"/>
    <p:sldId id="298" r:id="rId8"/>
    <p:sldId id="306" r:id="rId9"/>
    <p:sldId id="299" r:id="rId10"/>
    <p:sldId id="300" r:id="rId11"/>
    <p:sldId id="307" r:id="rId12"/>
    <p:sldId id="292" r:id="rId13"/>
    <p:sldId id="310" r:id="rId14"/>
    <p:sldId id="293" r:id="rId15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85" autoAdjust="0"/>
    <p:restoredTop sz="93372" autoAdjust="0"/>
  </p:normalViewPr>
  <p:slideViewPr>
    <p:cSldViewPr snapToGrid="0" snapToObjects="1">
      <p:cViewPr varScale="1">
        <p:scale>
          <a:sx n="59" d="100"/>
          <a:sy n="59" d="100"/>
        </p:scale>
        <p:origin x="912" y="60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tlantis-press.com/article/125932614.pdf" TargetMode="External"/><Relationship Id="rId2" Type="http://schemas.openxmlformats.org/officeDocument/2006/relationships/hyperlink" Target="http://www.mim.ac.mw/books/Managing%20Change.pdf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dhl.com/global-en/home/message-bar/coronavirus.html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06486" y="2234619"/>
            <a:ext cx="6466114" cy="1724867"/>
          </a:xfrm>
        </p:spPr>
        <p:txBody>
          <a:bodyPr/>
          <a:lstStyle/>
          <a:p>
            <a:r>
              <a:rPr lang="en-US" sz="3600" dirty="0"/>
              <a:t>Change management at </a:t>
            </a:r>
            <a:r>
              <a:rPr lang="en-US" sz="3600" dirty="0" err="1"/>
              <a:t>dhl</a:t>
            </a:r>
            <a:br>
              <a:rPr lang="en-US" sz="6000" dirty="0"/>
            </a:br>
            <a:endParaRPr lang="en-US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9496" y="4082603"/>
            <a:ext cx="3493008" cy="1207854"/>
          </a:xfrm>
        </p:spPr>
        <p:txBody>
          <a:bodyPr/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Name: Xiaoyin XIE</a:t>
            </a:r>
          </a:p>
          <a:p>
            <a:r>
              <a:rPr lang="en-US" sz="1800" dirty="0">
                <a:latin typeface="Arial" panose="020B0604020202020204" pitchFamily="34" charset="0"/>
                <a:ea typeface="SimSun" panose="02010600030101010101" pitchFamily="2" charset="-122"/>
              </a:rPr>
              <a:t>Student ID: </a:t>
            </a:r>
            <a:r>
              <a:rPr lang="en-US" sz="1800" dirty="0"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2218648</a:t>
            </a:r>
          </a:p>
          <a:p>
            <a:r>
              <a:rPr lang="en-US" sz="1800" dirty="0"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 Module code: BMMB7000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3A1AAA-C78F-7B70-6ACA-C5681857D8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381" y="118400"/>
            <a:ext cx="1516070" cy="16846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661375"/>
            <a:ext cx="5216870" cy="1008673"/>
          </a:xfrm>
        </p:spPr>
        <p:txBody>
          <a:bodyPr/>
          <a:lstStyle/>
          <a:p>
            <a:pPr algn="ctr"/>
            <a:r>
              <a:rPr lang="en-US" sz="2800" b="1" dirty="0">
                <a:solidFill>
                  <a:schemeClr val="accent6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Change management at DHL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1"/>
            <a:ext cx="5693664" cy="3707441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Introduction​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Covid-19 and the Leadership at DHL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Factors Driving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Change at DHL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Resistance to Change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Change Management Concepts and Models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ADKAR Model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Summary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5531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8808" y="1097412"/>
            <a:ext cx="6766560" cy="545858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B8C4B-3A3C-9FD1-59FB-1666C1F0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1647" y="2009162"/>
            <a:ext cx="7739535" cy="4391638"/>
          </a:xfrm>
        </p:spPr>
        <p:txBody>
          <a:bodyPr/>
          <a:lstStyle/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Change is defined as making something different. The modern business world is characterised by a rapidly evolving business environment, intense competition and constant changes. It necessary for organisations to modify and effectively manage changes in all aspects to overcome challenges and stay ahead.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DHL is an American founded German Logistics Company that provides courier services to its clients. It was started by Adrian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Dalsey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Larry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Hillblom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Robert Lynn in the September of 1969 in San Francisco, California, USA (DHL, 2017). It has its headquarters in Bonn, Germany. DHL is currently a subsidiary of Deutsche Post DHL Group which it acquired in July 2002.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company was affected by an emergent change through the covid-19 pandemic which made the organisation to consider and implement changes.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3571BF2-FCCE-E7A0-736D-9168D2BBF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Change Management  at DHL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FC3FD3F-45EE-74E3-AD64-441303B8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23A5C-0DDB-8383-3B03-28033EF40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Covid-19 and the Leadership at DHL</a:t>
            </a:r>
            <a:br>
              <a:rPr lang="en-US" dirty="0"/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1F3D4-5DC5-C1C8-0559-6ECEFB30F0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role of the leadership of the company played an important role in managing the change process. They did this through: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i) Response to the crisis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Ii) Employee engagement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Iii) Embracing technology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Iv) Maintaining business continuity</a:t>
            </a:r>
          </a:p>
          <a:p>
            <a:pPr marL="0" indent="0" algn="ctr">
              <a:buNone/>
            </a:pPr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CBE5AB-F2CC-79F6-BB86-98F8D7B26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Change Management at DHL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5BA287-6718-7D79-E879-ED7D4753D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4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626" y="2846232"/>
            <a:ext cx="4204718" cy="3219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1726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S.w.o.t. analysis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Change Management at DHL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750422"/>
          </a:xfrm>
        </p:spPr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758952" y="3495564"/>
            <a:ext cx="2598737" cy="2815084"/>
          </a:xfrm>
        </p:spPr>
        <p:txBody>
          <a:bodyPr/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Global reach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Strong brand recognition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Wide range of services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Experienced workforce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5"/>
          </p:nvPr>
        </p:nvSpPr>
        <p:spPr>
          <a:xfrm flipV="1">
            <a:off x="1074217" y="7468300"/>
            <a:ext cx="2283472" cy="13548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8"/>
          </p:nvPr>
        </p:nvSpPr>
        <p:spPr>
          <a:xfrm>
            <a:off x="3822192" y="7459564"/>
            <a:ext cx="2283472" cy="1442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20"/>
          </p:nvPr>
        </p:nvSpPr>
        <p:spPr>
          <a:xfrm>
            <a:off x="3517361" y="3503473"/>
            <a:ext cx="2596896" cy="2596896"/>
          </a:xfrm>
        </p:spPr>
      </p:sp>
      <p:sp>
        <p:nvSpPr>
          <p:cNvPr id="12" name="Text Placeholder 11"/>
          <p:cNvSpPr>
            <a:spLocks noGrp="1"/>
          </p:cNvSpPr>
          <p:nvPr>
            <p:ph type="body" sz="quarter" idx="19"/>
          </p:nvPr>
        </p:nvSpPr>
        <p:spPr>
          <a:xfrm>
            <a:off x="6274589" y="3522338"/>
            <a:ext cx="2598737" cy="2788309"/>
          </a:xfrm>
        </p:spPr>
        <p:txBody>
          <a:bodyPr/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Growth of e-commerce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Expansion into emerging markets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Development of green logistics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21"/>
          </p:nvPr>
        </p:nvSpPr>
        <p:spPr>
          <a:xfrm>
            <a:off x="6432529" y="7421227"/>
            <a:ext cx="2283472" cy="18256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22"/>
          </p:nvPr>
        </p:nvSpPr>
        <p:spPr>
          <a:xfrm>
            <a:off x="9032431" y="3522339"/>
            <a:ext cx="2598737" cy="2788308"/>
          </a:xfrm>
        </p:spPr>
        <p:txBody>
          <a:bodyPr/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Regulatory challenges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Increased competition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Disruptions from pandemics </a:t>
            </a: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4"/>
          </p:nvPr>
        </p:nvSpPr>
        <p:spPr>
          <a:xfrm>
            <a:off x="9146528" y="7432743"/>
            <a:ext cx="2283472" cy="365125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952" y="2067916"/>
            <a:ext cx="2596849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Picture Placeholder 16"/>
          <p:cNvSpPr>
            <a:spLocks noGrp="1"/>
          </p:cNvSpPr>
          <p:nvPr>
            <p:ph type="pic" sz="quarter" idx="17"/>
          </p:nvPr>
        </p:nvSpPr>
        <p:spPr>
          <a:xfrm>
            <a:off x="3517361" y="2067917"/>
            <a:ext cx="2596896" cy="1219200"/>
          </a:xfrm>
        </p:spPr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>
          <a:xfrm>
            <a:off x="3515520" y="3522338"/>
            <a:ext cx="2598737" cy="2788309"/>
          </a:xfrm>
        </p:spPr>
        <p:txBody>
          <a:bodyPr/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Dependence on air cargo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High operating costs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US" b="0" dirty="0"/>
              <a:t>Intense competition 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361" y="2067916"/>
            <a:ext cx="2596896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589" y="2067917"/>
            <a:ext cx="2598737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Picture Placeholder 18"/>
          <p:cNvSpPr>
            <a:spLocks noGrp="1"/>
          </p:cNvSpPr>
          <p:nvPr>
            <p:ph type="pic" sz="quarter" idx="23"/>
          </p:nvPr>
        </p:nvSpPr>
        <p:spPr>
          <a:xfrm>
            <a:off x="9034272" y="2067917"/>
            <a:ext cx="2596896" cy="1209674"/>
          </a:xfrm>
        </p:spPr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2431" y="2086967"/>
            <a:ext cx="2598737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7107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ED45F-0D59-D98D-5BBF-8B16D6C05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Factors driving organizational change at </a:t>
            </a:r>
            <a:r>
              <a:rPr lang="en-US" sz="2400" dirty="0" err="1"/>
              <a:t>dhl</a:t>
            </a:r>
            <a:endParaRPr lang="en-KE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BF4A4D-21BC-B919-2CE7-9E90B93FA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6</a:t>
            </a:fld>
            <a:endParaRPr lang="en-US" dirty="0"/>
          </a:p>
        </p:txBody>
      </p:sp>
      <p:pic>
        <p:nvPicPr>
          <p:cNvPr id="1026" name="Picture 2" descr="How Enabling Change Management Can Accelerate Process Automation">
            <a:extLst>
              <a:ext uri="{FF2B5EF4-FFF2-40B4-BE49-F238E27FC236}">
                <a16:creationId xmlns:a16="http://schemas.microsoft.com/office/drawing/2014/main" id="{D1B3C67A-D628-F8D3-CF88-E3EB1D283CD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1826" y="2372139"/>
            <a:ext cx="5340625" cy="307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185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441F6-ACEE-85F2-A3A2-495C7F328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Factors 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FCBEE-A945-3733-61A7-BB9BDE4A88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driving force behind changes in an organisation can come from both internal and external sources (Burnes, 2009. Pp. 337).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main factor leading to change at DHL is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its employees and customers (DHL, 2020). The company established the Deutsche Post DHL Group coronavirus task force that is led by the company’s CEO.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other factors include: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i)  information technology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ii) marketing factors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iv) financial factors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v) human resource related factors</a:t>
            </a:r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D7E6B9-D914-6764-E4F1-57F0D4593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Change Management at DHL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358337-B97B-04BB-F76A-3B406E914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651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Resistance to Change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Darmawan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Azizah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(2020), resistance to change is described as the unwillingness to adapt to new ways of conducting certain activities.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of the issues that DHL faced include: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i) Employee resistance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ii) Process resistance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iii) Technology resistance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iv) Culture resistance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Change Management at DHL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8</a:t>
            </a:fld>
            <a:endParaRPr lang="en-US" dirty="0"/>
          </a:p>
        </p:txBody>
      </p:sp>
      <p:pic>
        <p:nvPicPr>
          <p:cNvPr id="3074" name="Picture 2" descr="8,232 Resistance To Change Stock Photos, Pictures &amp; Royalty-Free Images -  iStock | Change management, Tug of war, Leadershi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025" y="3232596"/>
            <a:ext cx="5547351" cy="283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605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ABA59-C1B8-9D87-3C2D-0577B1F58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Change management concepts and Models </a:t>
            </a:r>
            <a:endParaRPr lang="en-KE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058BEB-03D0-792B-ED16-E364380F6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Change Management at DHL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A5D1EF-C0C6-89E6-95BB-CC11AD2D3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9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1DA9D0-3113-709D-21D5-3E12B935ECC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Change management is a collective term for all approaches to prepare, support and help individuals, teams and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in making organizational change (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Hamdo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ADF6B1-A64A-7D35-9970-1557D831FB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4709" y="4116949"/>
            <a:ext cx="5439534" cy="1857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083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B8AEB-AF05-4AF3-CB3A-5C54A1BDA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ADKAR MODEL 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D28A3-9507-69C5-7FB8-A9A7E23734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model was introduced by Jeff Hiatt stating that overcoming individual resistance to change involves five stages: awareness, desire, knowledge , ability and reinforcement (Hiatt, 2006). </a:t>
            </a:r>
          </a:p>
          <a:p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93E64D-3A47-3D47-C0A7-C83E09C6D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Change Management at DHL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945288-B6F4-0EA3-70B3-B5A2A1B36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191E76-69B8-70CC-B615-6B012B10CF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819428" y="3992118"/>
            <a:ext cx="5731510" cy="1099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981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Adkar</a:t>
            </a:r>
            <a:r>
              <a:rPr lang="en-US" dirty="0"/>
              <a:t>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 should create an atmosphere of awareness regarding the inevitability of the changes and its importance for all organisations’ stakeholders including the employee.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Therefore, this model is more focused with people becoming an essential aspect with the aim being to overcome the challenges the people can face to accept the change processes occurring.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the best model to implement at DHL due to the focus placed on people by the model.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DHL can also monitor and evaluate the success of changes and provide on-going support to employees to help them maintain their commitment to the change process.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Change Management at DHL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501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1791" y="1115568"/>
            <a:ext cx="6766560" cy="768096"/>
          </a:xfrm>
        </p:spPr>
        <p:txBody>
          <a:bodyPr/>
          <a:lstStyle/>
          <a:p>
            <a:r>
              <a:rPr lang="en-US" dirty="0"/>
              <a:t>SUMMARY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BA2433-990B-A170-369A-3DF4A9B33BF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Change Management at DHL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8760" y="2099256"/>
            <a:ext cx="5879592" cy="3541690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Change is inevitable in modern organisations and is driven by different factors.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Significant changes have occurred due to the emergence of covid-19, making it important for DHL to adapt. 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These changes were effective in helping the company navigate these changes and respond quickly to the demands of the pandemic hence, allowing the company to remain operational.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850007"/>
            <a:ext cx="10671048" cy="476518"/>
          </a:xfrm>
        </p:spPr>
        <p:txBody>
          <a:bodyPr/>
          <a:lstStyle/>
          <a:p>
            <a:r>
              <a:rPr lang="en-US" sz="1800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1429555"/>
            <a:ext cx="11119104" cy="5108405"/>
          </a:xfrm>
        </p:spPr>
        <p:txBody>
          <a:bodyPr/>
          <a:lstStyle/>
          <a:p>
            <a:r>
              <a:rPr lang="en-GB" dirty="0" err="1"/>
              <a:t>Burnes</a:t>
            </a:r>
            <a:r>
              <a:rPr lang="en-GB" dirty="0"/>
              <a:t>, B. (2009). </a:t>
            </a:r>
            <a:r>
              <a:rPr lang="en-GB" i="1" dirty="0"/>
              <a:t>Managing Change</a:t>
            </a:r>
            <a:r>
              <a:rPr lang="en-GB" dirty="0"/>
              <a:t>. [online] pp.335–364. Available at: </a:t>
            </a:r>
            <a:r>
              <a:rPr lang="en-GB" dirty="0">
                <a:hlinkClick r:id="rId2"/>
              </a:rPr>
              <a:t>http://www.mim.ac.mw/books/Managing%20Change.pdf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dirty="0" err="1"/>
              <a:t>Darmawan</a:t>
            </a:r>
            <a:r>
              <a:rPr lang="en-US" dirty="0"/>
              <a:t>, A. and </a:t>
            </a:r>
            <a:r>
              <a:rPr lang="en-US" dirty="0" err="1"/>
              <a:t>Azizah</a:t>
            </a:r>
            <a:r>
              <a:rPr lang="en-US" dirty="0"/>
              <a:t>, S. (2020). </a:t>
            </a:r>
            <a:r>
              <a:rPr lang="en-US" i="1" dirty="0"/>
              <a:t>Resistance to Change: Causes and Strategies as an Organizational Challenge</a:t>
            </a:r>
            <a:r>
              <a:rPr lang="en-US" dirty="0"/>
              <a:t>. [online] Available at: </a:t>
            </a:r>
            <a:r>
              <a:rPr lang="en-US" dirty="0">
                <a:hlinkClick r:id="rId3"/>
              </a:rPr>
              <a:t>https://www.atlantis-press.com/article/125932614.pdf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dirty="0"/>
              <a:t>DHL (2020). </a:t>
            </a:r>
            <a:r>
              <a:rPr lang="en-US" i="1" dirty="0"/>
              <a:t>Coronavirus Update | DHL |</a:t>
            </a:r>
            <a:r>
              <a:rPr lang="en-US" dirty="0"/>
              <a:t>. [online] DHL. Available at: </a:t>
            </a:r>
            <a:r>
              <a:rPr lang="en-US" u="sng" dirty="0">
                <a:hlinkClick r:id="rId4"/>
              </a:rPr>
              <a:t>https://www.dhl.com/global-en/home/message-bar/coronavirus.html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err="1"/>
              <a:t>Hamdo</a:t>
            </a:r>
            <a:r>
              <a:rPr lang="en-US" dirty="0"/>
              <a:t>, S. (2021). Change Management Models: A Comparative Review. [online] pp.1–14. </a:t>
            </a:r>
            <a:r>
              <a:rPr lang="en-US" dirty="0" err="1"/>
              <a:t>doi:https</a:t>
            </a:r>
            <a:r>
              <a:rPr lang="en-US" dirty="0"/>
              <a:t>://doi.org/10.13140/RG.2.2.24741.01764.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Hiatt, J.M. (2006). </a:t>
            </a:r>
            <a:r>
              <a:rPr lang="en-US" i="1" dirty="0"/>
              <a:t>ADKAR: A model for change in business, government, and our community</a:t>
            </a:r>
            <a:r>
              <a:rPr lang="en-US" dirty="0"/>
              <a:t>. 1st ed. Loveland: </a:t>
            </a:r>
            <a:r>
              <a:rPr lang="en-US" dirty="0" err="1"/>
              <a:t>Prosci</a:t>
            </a:r>
            <a:r>
              <a:rPr lang="en-US" dirty="0"/>
              <a:t> Learning Center Publications.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Change Management at DHL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1327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5336" y="2194045"/>
            <a:ext cx="4765312" cy="1296130"/>
          </a:xfrm>
        </p:spPr>
        <p:txBody>
          <a:bodyPr/>
          <a:lstStyle/>
          <a:p>
            <a:r>
              <a:rPr lang="en-US" sz="4800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7DFD8-D262-D485-B1F2-817C5A0928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7595" y="3786389"/>
            <a:ext cx="1519707" cy="9405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769" y="3528812"/>
            <a:ext cx="3735500" cy="2137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{64445C50-C563-498F-A669-F15C88C64161}tf78438558_win32</Template>
  <TotalTime>0</TotalTime>
  <Words>920</Words>
  <Application>Microsoft Office PowerPoint</Application>
  <PresentationFormat>Widescreen</PresentationFormat>
  <Paragraphs>110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Arial Black</vt:lpstr>
      <vt:lpstr>Sabon Next LT</vt:lpstr>
      <vt:lpstr>Office Theme</vt:lpstr>
      <vt:lpstr>Change management at dhl </vt:lpstr>
      <vt:lpstr>Change management at DHL</vt:lpstr>
      <vt:lpstr>Introduction</vt:lpstr>
      <vt:lpstr>Covid-19 and the Leadership at DHL </vt:lpstr>
      <vt:lpstr>S.w.o.t. analysis</vt:lpstr>
      <vt:lpstr>Factors driving organizational change at dhl</vt:lpstr>
      <vt:lpstr>Factors </vt:lpstr>
      <vt:lpstr>Resistance to Change </vt:lpstr>
      <vt:lpstr>Change management concepts and Models </vt:lpstr>
      <vt:lpstr>ADKAR MODEL </vt:lpstr>
      <vt:lpstr>Adkar model</vt:lpstr>
      <vt:lpstr>SUMMARY 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management </dc:title>
  <dc:subject/>
  <dc:creator>Apindi</dc:creator>
  <cp:lastModifiedBy>Xiaoyin</cp:lastModifiedBy>
  <cp:revision>32</cp:revision>
  <dcterms:created xsi:type="dcterms:W3CDTF">2023-02-08T07:05:53Z</dcterms:created>
  <dcterms:modified xsi:type="dcterms:W3CDTF">2023-02-26T10:18:37Z</dcterms:modified>
</cp:coreProperties>
</file>